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35" r:id="rId2"/>
  </p:sldMasterIdLst>
  <p:notesMasterIdLst>
    <p:notesMasterId r:id="rId86"/>
  </p:notesMasterIdLst>
  <p:handoutMasterIdLst>
    <p:handoutMasterId r:id="rId87"/>
  </p:handoutMasterIdLst>
  <p:sldIdLst>
    <p:sldId id="692" r:id="rId3"/>
    <p:sldId id="1705" r:id="rId4"/>
    <p:sldId id="1707" r:id="rId5"/>
    <p:sldId id="1712" r:id="rId6"/>
    <p:sldId id="1835" r:id="rId7"/>
    <p:sldId id="1814" r:id="rId8"/>
    <p:sldId id="1815" r:id="rId9"/>
    <p:sldId id="1702" r:id="rId10"/>
    <p:sldId id="1026" r:id="rId11"/>
    <p:sldId id="1027" r:id="rId12"/>
    <p:sldId id="1720" r:id="rId13"/>
    <p:sldId id="1808" r:id="rId14"/>
    <p:sldId id="1700" r:id="rId15"/>
    <p:sldId id="1691" r:id="rId16"/>
    <p:sldId id="1186" r:id="rId17"/>
    <p:sldId id="1203" r:id="rId18"/>
    <p:sldId id="1187" r:id="rId19"/>
    <p:sldId id="1834" r:id="rId20"/>
    <p:sldId id="1711" r:id="rId21"/>
    <p:sldId id="1717" r:id="rId22"/>
    <p:sldId id="1713" r:id="rId23"/>
    <p:sldId id="1071" r:id="rId24"/>
    <p:sldId id="1081" r:id="rId25"/>
    <p:sldId id="1809" r:id="rId26"/>
    <p:sldId id="1811" r:id="rId27"/>
    <p:sldId id="1083" r:id="rId28"/>
    <p:sldId id="1697" r:id="rId29"/>
    <p:sldId id="1029" r:id="rId30"/>
    <p:sldId id="1716" r:id="rId31"/>
    <p:sldId id="1816" r:id="rId32"/>
    <p:sldId id="1817" r:id="rId33"/>
    <p:sldId id="1371" r:id="rId34"/>
    <p:sldId id="1404" r:id="rId35"/>
    <p:sldId id="1373" r:id="rId36"/>
    <p:sldId id="1375" r:id="rId37"/>
    <p:sldId id="1377" r:id="rId38"/>
    <p:sldId id="1374" r:id="rId39"/>
    <p:sldId id="1378" r:id="rId40"/>
    <p:sldId id="1380" r:id="rId41"/>
    <p:sldId id="1379" r:id="rId42"/>
    <p:sldId id="1381" r:id="rId43"/>
    <p:sldId id="1382" r:id="rId44"/>
    <p:sldId id="1411" r:id="rId45"/>
    <p:sldId id="1376" r:id="rId46"/>
    <p:sldId id="1819" r:id="rId47"/>
    <p:sldId id="257" r:id="rId48"/>
    <p:sldId id="258" r:id="rId49"/>
    <p:sldId id="1389" r:id="rId50"/>
    <p:sldId id="1383" r:id="rId51"/>
    <p:sldId id="1384" r:id="rId52"/>
    <p:sldId id="1386" r:id="rId53"/>
    <p:sldId id="1444" r:id="rId54"/>
    <p:sldId id="1442" r:id="rId55"/>
    <p:sldId id="1443" r:id="rId56"/>
    <p:sldId id="1833" r:id="rId57"/>
    <p:sldId id="1445" r:id="rId58"/>
    <p:sldId id="1446" r:id="rId59"/>
    <p:sldId id="1828" r:id="rId60"/>
    <p:sldId id="1449" r:id="rId61"/>
    <p:sldId id="1447" r:id="rId62"/>
    <p:sldId id="1455" r:id="rId63"/>
    <p:sldId id="1821" r:id="rId64"/>
    <p:sldId id="1456" r:id="rId65"/>
    <p:sldId id="1457" r:id="rId66"/>
    <p:sldId id="1458" r:id="rId67"/>
    <p:sldId id="1820" r:id="rId68"/>
    <p:sldId id="1829" r:id="rId69"/>
    <p:sldId id="1830" r:id="rId70"/>
    <p:sldId id="1831" r:id="rId71"/>
    <p:sldId id="1832" r:id="rId72"/>
    <p:sldId id="1370" r:id="rId73"/>
    <p:sldId id="1372" r:id="rId74"/>
    <p:sldId id="1401" r:id="rId75"/>
    <p:sldId id="1822" r:id="rId76"/>
    <p:sldId id="1467" r:id="rId77"/>
    <p:sldId id="1468" r:id="rId78"/>
    <p:sldId id="1836" r:id="rId79"/>
    <p:sldId id="1470" r:id="rId80"/>
    <p:sldId id="1823" r:id="rId81"/>
    <p:sldId id="1476" r:id="rId82"/>
    <p:sldId id="1824" r:id="rId83"/>
    <p:sldId id="1825" r:id="rId84"/>
    <p:sldId id="1827" r:id="rId8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FFFF00"/>
    <a:srgbClr val="FF6600"/>
    <a:srgbClr val="FFC000"/>
    <a:srgbClr val="FF66FF"/>
    <a:srgbClr val="D8AB1A"/>
    <a:srgbClr val="DE6A22"/>
    <a:srgbClr val="AAE600"/>
    <a:srgbClr val="FF0000"/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119" autoAdjust="0"/>
  </p:normalViewPr>
  <p:slideViewPr>
    <p:cSldViewPr>
      <p:cViewPr varScale="1">
        <p:scale>
          <a:sx n="100" d="100"/>
          <a:sy n="100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028D2-F1DD-4CEF-968C-AED73AC5B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BDE75-5194-4EF3-915D-27607D9C0F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18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1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8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1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5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518/terra09_submission_9.pdf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518/terra09_submission_9.pdf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75.2138&amp;rep=rep1&amp;type=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cbi.nlm.nih.gov/pmc/articles/PMC3104413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034144/" TargetMode="External"/><Relationship Id="rId2" Type="http://schemas.openxmlformats.org/officeDocument/2006/relationships/hyperlink" Target="http://ontology.buffalo.edu/bfo/BeyondConcepts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k.library.smu.edu.sg/cgi/viewcontent.cgi?article=4011&amp;context=sis_resear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archives/spr2021/entries/logic-classical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athonline.wikidot.com/the-laws-of-propositional-logic#toc0" TargetMode="External"/><Relationship Id="rId2" Type="http://schemas.openxmlformats.org/officeDocument/2006/relationships/hyperlink" Target="https://math.stackexchange.com/questions/1449866/catalogue-of-propositional-logic-laws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omgruber.org/writing/ontolingua-kaj-1993.pdf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gb-2005-6-5-r46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scription_logic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man.ac.uk/~horrocks/Publications/download/2003/p117-grosof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201.4089.pdf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201.4089.pdf" TargetMode="Externa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nonic.com/blog/what-is-snomed-ct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2590177X19300010" TargetMode="Externa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04/12/rules-ws/slides/pathayes.pdf" TargetMode="External"/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04/12/rules-ws/slides/pathayes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miami.edu/home/geoff/Courses/COMP6210-10M/Content/FOFToCNF.shtml#:~:text=Clause%20Normal%20Form%20(CNF)%20is,%7C%2C%20e.g.%2C%20C%7C" TargetMode="External"/><Relationship Id="rId2" Type="http://schemas.openxmlformats.org/officeDocument/2006/relationships/hyperlink" Target="https://www.cs.cornell.edu/courses/cs4700/2011fa/lectures/16_FirstOrderLogic.pdf" TargetMode="Externa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2293" y="6858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 Summer Informatics Data Science Bootcamp</a:t>
            </a:r>
            <a:b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Informatics,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– August, 2024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Biomedical Ontology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4560359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 and Division Chief Biomedical Ontology, Dept of Biomedical Informatics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Professor, Dept of Psychiatry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B9D39-D23E-4785-80DC-EB14BA465216}"/>
              </a:ext>
            </a:extLst>
          </p:cNvPr>
          <p:cNvSpPr/>
          <p:nvPr/>
        </p:nvSpPr>
        <p:spPr>
          <a:xfrm>
            <a:off x="381000" y="2728913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1143000" algn="l"/>
              </a:tabLst>
            </a:pP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16: 	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Elements of Logic for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17:  	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Principles of Realism-Based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18:	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Referent Tracking for Biomedical Informatics.</a:t>
            </a:r>
            <a:endParaRPr lang="en-US" sz="2200" dirty="0">
              <a:latin typeface="+mj-lt"/>
            </a:endParaRPr>
          </a:p>
          <a:p>
            <a:pPr algn="l">
              <a:tabLst>
                <a:tab pos="1143000" algn="l"/>
              </a:tabLst>
            </a:pP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26:	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(ad)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SPARQL-queries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2"/>
          <p:cNvGrpSpPr>
            <a:grpSpLocks/>
          </p:cNvGrpSpPr>
          <p:nvPr/>
        </p:nvGrpSpPr>
        <p:grpSpPr bwMode="auto">
          <a:xfrm>
            <a:off x="3048000" y="3657600"/>
            <a:ext cx="5334000" cy="2743200"/>
            <a:chOff x="1295400" y="3810000"/>
            <a:chExt cx="6858000" cy="2743200"/>
          </a:xfrm>
        </p:grpSpPr>
        <p:sp>
          <p:nvSpPr>
            <p:cNvPr id="57359" name="Rounded Rectangle 14"/>
            <p:cNvSpPr>
              <a:spLocks noChangeArrowheads="1"/>
            </p:cNvSpPr>
            <p:nvPr/>
          </p:nvSpPr>
          <p:spPr bwMode="auto">
            <a:xfrm>
              <a:off x="1295400" y="38100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60" name="Rounded Rectangle 12"/>
            <p:cNvSpPr>
              <a:spLocks noChangeArrowheads="1"/>
            </p:cNvSpPr>
            <p:nvPr/>
          </p:nvSpPr>
          <p:spPr bwMode="auto">
            <a:xfrm>
              <a:off x="5181600" y="5257800"/>
              <a:ext cx="2590800" cy="919401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Semantic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Applications</a:t>
              </a:r>
            </a:p>
          </p:txBody>
        </p:sp>
        <p:sp>
          <p:nvSpPr>
            <p:cNvPr id="57361" name="TextBox 16"/>
            <p:cNvSpPr txBox="1">
              <a:spLocks noChangeArrowheads="1"/>
            </p:cNvSpPr>
            <p:nvPr/>
          </p:nvSpPr>
          <p:spPr bwMode="auto">
            <a:xfrm>
              <a:off x="2514600" y="5486400"/>
              <a:ext cx="7553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use</a:t>
              </a:r>
            </a:p>
          </p:txBody>
        </p:sp>
      </p:grp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altLang="en-US" dirty="0"/>
              <a:t>Computer science approach to ontology</a:t>
            </a:r>
          </a:p>
        </p:txBody>
      </p:sp>
      <p:grpSp>
        <p:nvGrpSpPr>
          <p:cNvPr id="57348" name="Group 21"/>
          <p:cNvGrpSpPr>
            <a:grpSpLocks/>
          </p:cNvGrpSpPr>
          <p:nvPr/>
        </p:nvGrpSpPr>
        <p:grpSpPr bwMode="auto">
          <a:xfrm>
            <a:off x="3048000" y="2057400"/>
            <a:ext cx="5334000" cy="2743200"/>
            <a:chOff x="1295400" y="2209800"/>
            <a:chExt cx="6858000" cy="2743200"/>
          </a:xfrm>
        </p:grpSpPr>
        <p:sp>
          <p:nvSpPr>
            <p:cNvPr id="57355" name="Rounded 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56" name="Rounded Rectangle 8"/>
            <p:cNvSpPr>
              <a:spLocks noChangeArrowheads="1"/>
            </p:cNvSpPr>
            <p:nvPr/>
          </p:nvSpPr>
          <p:spPr bwMode="auto">
            <a:xfrm>
              <a:off x="1752600" y="2362200"/>
              <a:ext cx="2209800" cy="132802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Authoring  Tools</a:t>
              </a:r>
            </a:p>
          </p:txBody>
        </p:sp>
        <p:sp>
          <p:nvSpPr>
            <p:cNvPr id="57357" name="Rounded Rectangle 9"/>
            <p:cNvSpPr>
              <a:spLocks noChangeArrowheads="1"/>
            </p:cNvSpPr>
            <p:nvPr/>
          </p:nvSpPr>
          <p:spPr bwMode="auto">
            <a:xfrm>
              <a:off x="5372100" y="4191000"/>
              <a:ext cx="2209800" cy="51077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Reasoners</a:t>
              </a:r>
            </a:p>
          </p:txBody>
        </p:sp>
        <p:sp>
          <p:nvSpPr>
            <p:cNvPr id="57358" name="TextBox 15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12496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create</a:t>
              </a:r>
            </a:p>
          </p:txBody>
        </p:sp>
      </p:grpSp>
      <p:grpSp>
        <p:nvGrpSpPr>
          <p:cNvPr id="57349" name="Group 30"/>
          <p:cNvGrpSpPr>
            <a:grpSpLocks/>
          </p:cNvGrpSpPr>
          <p:nvPr/>
        </p:nvGrpSpPr>
        <p:grpSpPr bwMode="auto">
          <a:xfrm>
            <a:off x="590550" y="3852863"/>
            <a:ext cx="4800600" cy="914400"/>
            <a:chOff x="590939" y="4005457"/>
            <a:chExt cx="4800600" cy="914766"/>
          </a:xfrm>
        </p:grpSpPr>
        <p:grpSp>
          <p:nvGrpSpPr>
            <p:cNvPr id="57351" name="Group 26"/>
            <p:cNvGrpSpPr>
              <a:grpSpLocks/>
            </p:cNvGrpSpPr>
            <p:nvPr/>
          </p:nvGrpSpPr>
          <p:grpSpPr bwMode="auto">
            <a:xfrm>
              <a:off x="590939" y="4005457"/>
              <a:ext cx="4800600" cy="914766"/>
              <a:chOff x="381000" y="4015152"/>
              <a:chExt cx="4800600" cy="914400"/>
            </a:xfrm>
          </p:grpSpPr>
          <p:sp>
            <p:nvSpPr>
              <p:cNvPr id="57353" name="Rounded Rectangle 25"/>
              <p:cNvSpPr>
                <a:spLocks noChangeArrowheads="1"/>
              </p:cNvSpPr>
              <p:nvPr/>
            </p:nvSpPr>
            <p:spPr bwMode="auto">
              <a:xfrm>
                <a:off x="381000" y="4015152"/>
                <a:ext cx="4800600" cy="914400"/>
              </a:xfrm>
              <a:prstGeom prst="roundRect">
                <a:avLst>
                  <a:gd name="adj" fmla="val 37819"/>
                </a:avLst>
              </a:prstGeom>
              <a:solidFill>
                <a:srgbClr val="FF5050">
                  <a:alpha val="50195"/>
                </a:srgbClr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354" name="Rounded Rectangle 23"/>
              <p:cNvSpPr>
                <a:spLocks noChangeArrowheads="1"/>
              </p:cNvSpPr>
              <p:nvPr/>
            </p:nvSpPr>
            <p:spPr bwMode="auto">
              <a:xfrm>
                <a:off x="719667" y="4217376"/>
                <a:ext cx="171873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Domain</a:t>
                </a:r>
              </a:p>
            </p:txBody>
          </p:sp>
        </p:grpSp>
        <p:sp>
          <p:nvSpPr>
            <p:cNvPr id="57352" name="Rounded Rectangle 7"/>
            <p:cNvSpPr>
              <a:spLocks noChangeArrowheads="1"/>
            </p:cNvSpPr>
            <p:nvPr/>
          </p:nvSpPr>
          <p:spPr bwMode="auto">
            <a:xfrm>
              <a:off x="3462867" y="4217789"/>
              <a:ext cx="1718733" cy="51077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Ontologies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1938" y="2478088"/>
            <a:ext cx="26400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logic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reasoners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guarantees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consistent reasoning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not guarantee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faithfulness of the representation.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6DC6C-7055-4B3B-BF58-7D331A994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CEA1E6-BD03-4C7A-B656-F70BAA4D8D5C}"/>
              </a:ext>
            </a:extLst>
          </p:cNvPr>
          <p:cNvGrpSpPr/>
          <p:nvPr/>
        </p:nvGrpSpPr>
        <p:grpSpPr>
          <a:xfrm>
            <a:off x="228600" y="1405774"/>
            <a:ext cx="4607869" cy="5411595"/>
            <a:chOff x="228600" y="1405774"/>
            <a:chExt cx="4607869" cy="541159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1D5A21-B6EB-42C1-987E-25E3DA740703}"/>
                </a:ext>
              </a:extLst>
            </p:cNvPr>
            <p:cNvSpPr/>
            <p:nvPr/>
          </p:nvSpPr>
          <p:spPr bwMode="auto">
            <a:xfrm>
              <a:off x="228600" y="2362200"/>
              <a:ext cx="2673350" cy="130070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3D7946-B2F1-412B-84A6-80F1DD1CE171}"/>
                </a:ext>
              </a:extLst>
            </p:cNvPr>
            <p:cNvSpPr/>
            <p:nvPr/>
          </p:nvSpPr>
          <p:spPr bwMode="auto">
            <a:xfrm>
              <a:off x="228600" y="4953000"/>
              <a:ext cx="2673350" cy="965775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42FD78-9CDD-414F-B568-9692A7E16468}"/>
                </a:ext>
              </a:extLst>
            </p:cNvPr>
            <p:cNvSpPr txBox="1"/>
            <p:nvPr/>
          </p:nvSpPr>
          <p:spPr>
            <a:xfrm>
              <a:off x="2133600" y="1405774"/>
              <a:ext cx="2308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</a:rPr>
                <a:t>logical principles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37750F-B6C1-4B2C-9658-84AC1C652007}"/>
                </a:ext>
              </a:extLst>
            </p:cNvPr>
            <p:cNvSpPr txBox="1"/>
            <p:nvPr/>
          </p:nvSpPr>
          <p:spPr>
            <a:xfrm>
              <a:off x="1981200" y="6355704"/>
              <a:ext cx="2855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</a:rPr>
                <a:t>ontological principles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2F8CE04C-0AF0-43F3-8D70-CE272D6C20C6}"/>
                </a:ext>
              </a:extLst>
            </p:cNvPr>
            <p:cNvCxnSpPr>
              <a:cxnSpLocks/>
              <a:stCxn id="2" idx="0"/>
              <a:endCxn id="4" idx="1"/>
            </p:cNvCxnSpPr>
            <p:nvPr/>
          </p:nvCxnSpPr>
          <p:spPr bwMode="auto">
            <a:xfrm rot="5400000" flipH="1" flipV="1">
              <a:off x="1486641" y="1715242"/>
              <a:ext cx="725593" cy="56832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1E008CBC-04BE-4A66-8135-FC59B9CC65CF}"/>
                </a:ext>
              </a:extLst>
            </p:cNvPr>
            <p:cNvCxnSpPr>
              <a:cxnSpLocks/>
              <a:stCxn id="20" idx="2"/>
              <a:endCxn id="22" idx="1"/>
            </p:cNvCxnSpPr>
            <p:nvPr/>
          </p:nvCxnSpPr>
          <p:spPr bwMode="auto">
            <a:xfrm rot="16200000" flipH="1">
              <a:off x="1439356" y="6044693"/>
              <a:ext cx="667762" cy="41592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303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C82B-94C1-4CA4-BB58-83462DF7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597160"/>
            <a:ext cx="8686800" cy="762000"/>
          </a:xfrm>
        </p:spPr>
        <p:txBody>
          <a:bodyPr/>
          <a:lstStyle/>
          <a:p>
            <a:r>
              <a:rPr lang="en-US" dirty="0"/>
              <a:t>Abusing Protégé, BFO and OGMS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3BBA-D371-46FA-B6CD-1266710C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53200"/>
            <a:ext cx="8686800" cy="228600"/>
          </a:xfrm>
        </p:spPr>
        <p:txBody>
          <a:bodyPr/>
          <a:lstStyle/>
          <a:p>
            <a:pPr algn="r"/>
            <a:r>
              <a:rPr lang="en-US" sz="1200" dirty="0"/>
              <a:t>No reference provided due to vicarious embarrassment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7D2F1-A9C4-4FFD-A013-70E8465CB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3522" name="Picture 2" descr="Fig. 4">
            <a:extLst>
              <a:ext uri="{FF2B5EF4-FFF2-40B4-BE49-F238E27FC236}">
                <a16:creationId xmlns:a16="http://schemas.microsoft.com/office/drawing/2014/main" id="{1DFFAD1F-9E8D-4036-94E8-D1897FB1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" y="1371601"/>
            <a:ext cx="8985613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0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62E5-789F-4A7B-A259-F7299CC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goals and purposes of 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A54B-AD3C-4413-AE18-61338054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Investigating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Representing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Enhancing collaboration,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data-related processing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annotating, searching, indexing, merging, comparing,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ontology-related process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comparing, merging, (re-)using, aligning, emulating,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Providing reasoning facilities for specific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159DB-5E24-4651-B2E2-4F94FD3A0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002B8-0356-4FFB-B086-A52700201CF7}"/>
              </a:ext>
            </a:extLst>
          </p:cNvPr>
          <p:cNvSpPr/>
          <p:nvPr/>
        </p:nvSpPr>
        <p:spPr>
          <a:xfrm>
            <a:off x="1295400" y="5943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Towards modelling the intended purpose of ontologies: A case study in geography.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Denaux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AG Cohn, V Dimitrova, G Hart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Proceedings of the Terra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Cognita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Workshop in conjunction with the 8th International Semantic Web Conference, CEUR-WS. Org. 2009.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http://ceur-ws.org/Vol-518/terra09_submission_9.pdf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85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62E5-789F-4A7B-A259-F7299CC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goals and purposes of 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A54B-AD3C-4413-AE18-61338054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Investigating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Representing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Enhancing collaboration,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data-related processing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annotating, searching, indexing, merging, comparing,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ontology-related process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comparing, merging, (re-)using, aligning, emulating,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Providing reasoning facilities for specific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159DB-5E24-4651-B2E2-4F94FD3A0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002B8-0356-4FFB-B086-A52700201CF7}"/>
              </a:ext>
            </a:extLst>
          </p:cNvPr>
          <p:cNvSpPr/>
          <p:nvPr/>
        </p:nvSpPr>
        <p:spPr>
          <a:xfrm>
            <a:off x="1295400" y="5943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Towards modelling the intended purpose of ontologies: A case study in geography.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Denaux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AG Cohn, V Dimitrova, G Hart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Proceedings of the Terra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Cognita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Workshop in conjunction with the 8th International Semantic Web Conference, CEUR-WS. Org. 2009.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http://ceur-ws.org/Vol-518/terra09_submission_9.pdf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DC0F67-05A4-4A29-8BAF-FAD7C1097871}"/>
              </a:ext>
            </a:extLst>
          </p:cNvPr>
          <p:cNvGrpSpPr/>
          <p:nvPr/>
        </p:nvGrpSpPr>
        <p:grpSpPr>
          <a:xfrm>
            <a:off x="76200" y="1752600"/>
            <a:ext cx="8915400" cy="2667000"/>
            <a:chOff x="76200" y="1752600"/>
            <a:chExt cx="8915400" cy="2667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F4533C-E550-4969-AC98-5E65AAD632F0}"/>
                </a:ext>
              </a:extLst>
            </p:cNvPr>
            <p:cNvSpPr/>
            <p:nvPr/>
          </p:nvSpPr>
          <p:spPr bwMode="auto">
            <a:xfrm>
              <a:off x="76200" y="1752600"/>
              <a:ext cx="8915400" cy="2667000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0A223C-3D69-4B8C-871E-50E099A280DF}"/>
                </a:ext>
              </a:extLst>
            </p:cNvPr>
            <p:cNvSpPr txBox="1"/>
            <p:nvPr/>
          </p:nvSpPr>
          <p:spPr>
            <a:xfrm>
              <a:off x="7088273" y="1761411"/>
              <a:ext cx="1859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for people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B7E71B-2843-43C4-821F-F6559E153C3E}"/>
              </a:ext>
            </a:extLst>
          </p:cNvPr>
          <p:cNvGrpSpPr/>
          <p:nvPr/>
        </p:nvGrpSpPr>
        <p:grpSpPr>
          <a:xfrm>
            <a:off x="152400" y="3499489"/>
            <a:ext cx="8915400" cy="2367911"/>
            <a:chOff x="152400" y="3499489"/>
            <a:chExt cx="8915400" cy="23679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FABD89-7282-4AEF-B347-C6C6CC21BDAF}"/>
                </a:ext>
              </a:extLst>
            </p:cNvPr>
            <p:cNvSpPr/>
            <p:nvPr/>
          </p:nvSpPr>
          <p:spPr bwMode="auto">
            <a:xfrm>
              <a:off x="152400" y="3596368"/>
              <a:ext cx="8915400" cy="2271032"/>
            </a:xfrm>
            <a:prstGeom prst="rect">
              <a:avLst/>
            </a:pr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96540E-7A6C-4688-BA19-3BD28A2CCFF9}"/>
                </a:ext>
              </a:extLst>
            </p:cNvPr>
            <p:cNvSpPr txBox="1"/>
            <p:nvPr/>
          </p:nvSpPr>
          <p:spPr>
            <a:xfrm>
              <a:off x="6400801" y="3499489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for computers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5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A6740E-5284-4383-96B8-100FD51FE439}"/>
              </a:ext>
            </a:extLst>
          </p:cNvPr>
          <p:cNvSpPr/>
          <p:nvPr/>
        </p:nvSpPr>
        <p:spPr bwMode="auto">
          <a:xfrm>
            <a:off x="2438400" y="2362201"/>
            <a:ext cx="1752600" cy="3047999"/>
          </a:xfrm>
          <a:prstGeom prst="rect">
            <a:avLst/>
          </a:prstGeom>
          <a:solidFill>
            <a:srgbClr val="A6A6A6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4A23D-E106-4C86-A798-5815D8FD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 and ‘ontologies’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71C91-FF19-4BF0-AFB1-51CA25072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CA727-334E-41AC-AC74-CC8703CAADE4}"/>
              </a:ext>
            </a:extLst>
          </p:cNvPr>
          <p:cNvGrpSpPr/>
          <p:nvPr/>
        </p:nvGrpSpPr>
        <p:grpSpPr>
          <a:xfrm>
            <a:off x="1778466" y="1838326"/>
            <a:ext cx="7289334" cy="4250210"/>
            <a:chOff x="1778466" y="1838326"/>
            <a:chExt cx="7289334" cy="4250210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88A27F06-4D0A-4235-93FA-300BD930EE50}"/>
                </a:ext>
              </a:extLst>
            </p:cNvPr>
            <p:cNvSpPr/>
            <p:nvPr/>
          </p:nvSpPr>
          <p:spPr bwMode="auto">
            <a:xfrm flipV="1">
              <a:off x="1778466" y="1838326"/>
              <a:ext cx="838200" cy="40386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612E44B4-0908-4CC8-8774-05DBD69C3965}"/>
                </a:ext>
              </a:extLst>
            </p:cNvPr>
            <p:cNvSpPr/>
            <p:nvPr/>
          </p:nvSpPr>
          <p:spPr bwMode="auto">
            <a:xfrm rot="5400000" flipV="1">
              <a:off x="5204058" y="2224794"/>
              <a:ext cx="838200" cy="688928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45E5DE-59FB-41EE-8D86-25A2E4D899AD}"/>
              </a:ext>
            </a:extLst>
          </p:cNvPr>
          <p:cNvSpPr txBox="1"/>
          <p:nvPr/>
        </p:nvSpPr>
        <p:spPr>
          <a:xfrm>
            <a:off x="30028" y="2956454"/>
            <a:ext cx="18966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usefulness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76EC5-3E94-4E67-B5DA-BD18FDAF1778}"/>
              </a:ext>
            </a:extLst>
          </p:cNvPr>
          <p:cNvSpPr txBox="1"/>
          <p:nvPr/>
        </p:nvSpPr>
        <p:spPr>
          <a:xfrm>
            <a:off x="2685323" y="5816025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 usefulness for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E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CC5DC-5F78-4456-A4F0-7A79286B80C6}"/>
              </a:ext>
            </a:extLst>
          </p:cNvPr>
          <p:cNvSpPr/>
          <p:nvPr/>
        </p:nvSpPr>
        <p:spPr bwMode="auto">
          <a:xfrm rot="17920830">
            <a:off x="1569030" y="3590926"/>
            <a:ext cx="31242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Terminological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5CFB8-3169-464F-A619-5642A23D604B}"/>
              </a:ext>
            </a:extLst>
          </p:cNvPr>
          <p:cNvSpPr/>
          <p:nvPr/>
        </p:nvSpPr>
        <p:spPr bwMode="auto">
          <a:xfrm>
            <a:off x="3886201" y="3124200"/>
            <a:ext cx="2743200" cy="2285999"/>
          </a:xfrm>
          <a:prstGeom prst="rect">
            <a:avLst/>
          </a:prstGeom>
          <a:solidFill>
            <a:srgbClr val="FFFF00">
              <a:alpha val="4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0A864-AB1C-409C-923B-3275549D60DA}"/>
              </a:ext>
            </a:extLst>
          </p:cNvPr>
          <p:cNvSpPr/>
          <p:nvPr/>
        </p:nvSpPr>
        <p:spPr bwMode="auto">
          <a:xfrm rot="17920830">
            <a:off x="3986222" y="3918228"/>
            <a:ext cx="1980318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Knowledge representation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424493-14BB-4EE9-878C-BF651D0A10FE}"/>
              </a:ext>
            </a:extLst>
          </p:cNvPr>
          <p:cNvSpPr/>
          <p:nvPr/>
        </p:nvSpPr>
        <p:spPr bwMode="auto">
          <a:xfrm>
            <a:off x="6248400" y="4191000"/>
            <a:ext cx="2362200" cy="1219198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E17625-43A3-4732-8152-7D8DBA7488F6}"/>
              </a:ext>
            </a:extLst>
          </p:cNvPr>
          <p:cNvSpPr/>
          <p:nvPr/>
        </p:nvSpPr>
        <p:spPr bwMode="auto">
          <a:xfrm>
            <a:off x="6514924" y="4419600"/>
            <a:ext cx="20194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Realism-based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Ontologies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3C13F47-F00F-41E7-A78F-ED2F5DE812DF}"/>
              </a:ext>
            </a:extLst>
          </p:cNvPr>
          <p:cNvSpPr/>
          <p:nvPr/>
        </p:nvSpPr>
        <p:spPr bwMode="auto">
          <a:xfrm rot="17572265">
            <a:off x="5872201" y="-50269"/>
            <a:ext cx="599999" cy="5597018"/>
          </a:xfrm>
          <a:prstGeom prst="rightBrace">
            <a:avLst>
              <a:gd name="adj1" fmla="val 55217"/>
              <a:gd name="adj2" fmla="val 49208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A2E6E5-1492-4E08-BA16-144FCC3494D7}"/>
              </a:ext>
            </a:extLst>
          </p:cNvPr>
          <p:cNvSpPr/>
          <p:nvPr/>
        </p:nvSpPr>
        <p:spPr>
          <a:xfrm>
            <a:off x="6226774" y="1909949"/>
            <a:ext cx="2212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‘ontologies’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25770D-A1C3-405C-81AA-4BE71BA0AE85}"/>
              </a:ext>
            </a:extLst>
          </p:cNvPr>
          <p:cNvSpPr/>
          <p:nvPr/>
        </p:nvSpPr>
        <p:spPr>
          <a:xfrm>
            <a:off x="762000" y="6581001"/>
            <a:ext cx="830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Inspired by: Rector, A.. “Clinical terminology: why is it so hard?” Methods of information in medicine 38 4-5 (1999): 239-52 .</a:t>
            </a:r>
          </a:p>
        </p:txBody>
      </p:sp>
    </p:spTree>
    <p:extLst>
      <p:ext uri="{BB962C8B-B14F-4D97-AF65-F5344CB8AC3E}">
        <p14:creationId xmlns:p14="http://schemas.microsoft.com/office/powerpoint/2010/main" val="255838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Early goals of Biomedical Ontology in</a:t>
            </a:r>
            <a:br>
              <a:rPr lang="en-US" dirty="0"/>
            </a:br>
            <a:r>
              <a:rPr lang="en-US" dirty="0"/>
              <a:t>Healthcare Information Technology </a:t>
            </a:r>
            <a:r>
              <a:rPr lang="en-US" sz="2800" dirty="0"/>
              <a:t>(HIT)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90800"/>
            <a:ext cx="6172200" cy="38862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supporting the creation and use of adequate biomedical </a:t>
            </a:r>
            <a:r>
              <a:rPr lang="en-US" dirty="0">
                <a:solidFill>
                  <a:srgbClr val="FFFF00"/>
                </a:solidFill>
              </a:rPr>
              <a:t>terminology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supporting the creation of adequate coding and </a:t>
            </a:r>
            <a:r>
              <a:rPr lang="en-US" dirty="0">
                <a:solidFill>
                  <a:srgbClr val="FFFF00"/>
                </a:solidFill>
              </a:rPr>
              <a:t>classification systems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/>
            <a:r>
              <a:rPr lang="en-US" dirty="0">
                <a:sym typeface="Wingdings" panose="05000000000000000000" pitchFamily="2" charset="2"/>
              </a:rPr>
              <a:t> Terminological systems</a:t>
            </a:r>
            <a:endParaRPr lang="en-US" dirty="0"/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0E0AE-6CA0-4339-ACBE-DF2E6423C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98363-E1B0-4F46-A94E-AF1E5F9B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9" y="2100404"/>
            <a:ext cx="7528712" cy="43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Additional goals of Biomedical Ontology in</a:t>
            </a:r>
            <a:br>
              <a:rPr lang="en-US" dirty="0"/>
            </a:br>
            <a:r>
              <a:rPr lang="en-US" dirty="0"/>
              <a:t>Healthcare Information Technology </a:t>
            </a:r>
            <a:r>
              <a:rPr lang="en-US" sz="2800" dirty="0"/>
              <a:t>(HIT)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876" y="1981200"/>
            <a:ext cx="7588124" cy="44958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solving the </a:t>
            </a:r>
            <a:r>
              <a:rPr lang="en-US" dirty="0">
                <a:solidFill>
                  <a:srgbClr val="FFFF00"/>
                </a:solidFill>
              </a:rPr>
              <a:t>semantic interoperability </a:t>
            </a:r>
            <a:r>
              <a:rPr lang="en-US" dirty="0"/>
              <a:t>problem for heterogeneous biomedical information systems.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improving biomedical </a:t>
            </a:r>
            <a:r>
              <a:rPr lang="en-US" dirty="0">
                <a:solidFill>
                  <a:srgbClr val="FFFF00"/>
                </a:solidFill>
              </a:rPr>
              <a:t>decision support </a:t>
            </a:r>
            <a:r>
              <a:rPr lang="en-US" dirty="0"/>
              <a:t>applications.</a:t>
            </a:r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8AAC-E4C5-42B0-823B-FAD2535E3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2B572E-497C-4639-B8A0-984BD17DB8CE}"/>
              </a:ext>
            </a:extLst>
          </p:cNvPr>
          <p:cNvGrpSpPr/>
          <p:nvPr/>
        </p:nvGrpSpPr>
        <p:grpSpPr>
          <a:xfrm>
            <a:off x="349313" y="2605374"/>
            <a:ext cx="7289334" cy="4250210"/>
            <a:chOff x="1778466" y="1838326"/>
            <a:chExt cx="7289334" cy="4250210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EB8E7242-466B-4605-BDF9-B98DFEBDD5B6}"/>
                </a:ext>
              </a:extLst>
            </p:cNvPr>
            <p:cNvSpPr/>
            <p:nvPr/>
          </p:nvSpPr>
          <p:spPr bwMode="auto">
            <a:xfrm flipV="1">
              <a:off x="1778466" y="1838326"/>
              <a:ext cx="838200" cy="40386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115EFDB6-6F00-47FA-91A3-5B5BE2F5B06E}"/>
                </a:ext>
              </a:extLst>
            </p:cNvPr>
            <p:cNvSpPr/>
            <p:nvPr/>
          </p:nvSpPr>
          <p:spPr bwMode="auto">
            <a:xfrm rot="5400000" flipV="1">
              <a:off x="5204058" y="2224794"/>
              <a:ext cx="838200" cy="688928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4EEC092-DFB9-41F2-8DF0-C31DD99B64C6}"/>
              </a:ext>
            </a:extLst>
          </p:cNvPr>
          <p:cNvSpPr/>
          <p:nvPr/>
        </p:nvSpPr>
        <p:spPr bwMode="auto">
          <a:xfrm>
            <a:off x="2457048" y="3891248"/>
            <a:ext cx="2743200" cy="2285999"/>
          </a:xfrm>
          <a:prstGeom prst="rect">
            <a:avLst/>
          </a:prstGeom>
          <a:solidFill>
            <a:srgbClr val="FFFF00">
              <a:alpha val="4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ABCB6F-BE8E-4A7D-A278-150B38E78842}"/>
              </a:ext>
            </a:extLst>
          </p:cNvPr>
          <p:cNvSpPr/>
          <p:nvPr/>
        </p:nvSpPr>
        <p:spPr bwMode="auto">
          <a:xfrm rot="17920830">
            <a:off x="2557069" y="4685276"/>
            <a:ext cx="1980318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Knowledge representation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51456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Additional Goals of </a:t>
            </a:r>
            <a:r>
              <a:rPr lang="en-US" b="1" u="sng" dirty="0">
                <a:solidFill>
                  <a:srgbClr val="92D050"/>
                </a:solidFill>
              </a:rPr>
              <a:t>Realism-based</a:t>
            </a:r>
            <a:r>
              <a:rPr lang="en-US" dirty="0"/>
              <a:t> Biomedical Ontology in HIT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67000"/>
            <a:ext cx="6781800" cy="3810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supporting the identification of what sorts of </a:t>
            </a:r>
            <a:r>
              <a:rPr lang="en-US" dirty="0">
                <a:solidFill>
                  <a:srgbClr val="FFFF00"/>
                </a:solidFill>
              </a:rPr>
              <a:t>biomedical entities</a:t>
            </a:r>
            <a:r>
              <a:rPr lang="en-US" dirty="0"/>
              <a:t> exist, how they relate to each other and how they are best represented.</a:t>
            </a:r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54ED2-7D8B-4840-A28D-B360B444C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3D204-BC66-40BB-95CC-A5F98F1EE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19516"/>
            <a:ext cx="8153400" cy="47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0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6278-F181-4E1F-9AE4-10F03A68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100" dirty="0"/>
              <a:t>The cornucopia of semantic knowledge structures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66D204-6624-4AAA-A9E3-F67337EA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6EAAC6-A471-4864-8744-0048B82C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554"/>
            <a:ext cx="9144000" cy="53654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27AA42-6D56-469E-8064-03C73364926F}"/>
              </a:ext>
            </a:extLst>
          </p:cNvPr>
          <p:cNvSpPr/>
          <p:nvPr/>
        </p:nvSpPr>
        <p:spPr>
          <a:xfrm>
            <a:off x="2971800" y="63246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Ceusters W &amp; </a:t>
            </a:r>
            <a:r>
              <a:rPr lang="en-US" sz="1200" b="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Dermen</a:t>
            </a:r>
            <a:r>
              <a:rPr lang="en-US" sz="1400" b="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K. Developing ontologies for motivational interviewing to advance health behavior intervention research and practice.</a:t>
            </a:r>
            <a:endParaRPr lang="en-US" sz="1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7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Ontology</a:t>
            </a:r>
            <a:r>
              <a:rPr lang="en-US" altLang="en-US" dirty="0"/>
              <a:t>’ in philosophy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i="1" u="sng" dirty="0">
                <a:solidFill>
                  <a:srgbClr val="FFFF00"/>
                </a:solidFill>
              </a:rPr>
              <a:t>Ontology</a:t>
            </a:r>
            <a:r>
              <a:rPr lang="en-US" altLang="en-US" dirty="0"/>
              <a:t> </a:t>
            </a:r>
            <a:r>
              <a:rPr lang="en-US" altLang="en-US" sz="1600" dirty="0"/>
              <a:t>(no plural)</a:t>
            </a:r>
            <a:r>
              <a:rPr lang="en-US" altLang="en-US" dirty="0"/>
              <a:t> is the study of what entities exist and how they relate to each other;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by some philosophers taken to be synonymous with </a:t>
            </a:r>
            <a:r>
              <a:rPr lang="en-US" altLang="en-US" dirty="0"/>
              <a:t>‘</a:t>
            </a:r>
            <a:r>
              <a:rPr lang="en-US" altLang="en-US" b="1" i="1" u="sng" dirty="0">
                <a:solidFill>
                  <a:srgbClr val="00B050"/>
                </a:solidFill>
              </a:rPr>
              <a:t>metaphysics</a:t>
            </a:r>
            <a:r>
              <a:rPr lang="en-US" altLang="en-US" dirty="0"/>
              <a:t>’ </a:t>
            </a:r>
            <a:r>
              <a:rPr lang="en-US" altLang="en-US" sz="2000" dirty="0"/>
              <a:t>while others draw distinctions in many distinct ways</a:t>
            </a:r>
            <a:r>
              <a:rPr lang="en-US" altLang="en-US" dirty="0"/>
              <a:t> </a:t>
            </a:r>
            <a:r>
              <a:rPr lang="en-US" altLang="en-US" sz="1200" dirty="0"/>
              <a:t>(the distinctions being irrelevant for this talk)</a:t>
            </a:r>
            <a:r>
              <a:rPr lang="en-US" altLang="en-US" dirty="0"/>
              <a:t>, </a:t>
            </a:r>
            <a:r>
              <a:rPr lang="en-US" altLang="en-US" sz="2000" dirty="0"/>
              <a:t>but almost agreeing on the following classification: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B050"/>
                </a:solidFill>
              </a:rPr>
              <a:t>metaphysics 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 studies ‘</a:t>
            </a:r>
            <a:r>
              <a:rPr lang="en-US" altLang="en-US" i="1" dirty="0">
                <a:solidFill>
                  <a:schemeClr val="bg1"/>
                </a:solidFill>
                <a:sym typeface="Wingdings" panose="05000000000000000000" pitchFamily="2" charset="2"/>
              </a:rPr>
              <a:t>how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is the world?’</a:t>
            </a:r>
            <a:endParaRPr lang="en-US" altLang="en-US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rgbClr val="00B050"/>
                </a:solidFill>
              </a:rPr>
              <a:t>general metaphysics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studies general principles and ‘laws’ about the world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altLang="en-US" sz="1600" dirty="0">
                <a:solidFill>
                  <a:srgbClr val="FFFF00"/>
                </a:solidFill>
              </a:rPr>
              <a:t>ontology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studies what type of entities exist in the world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rgbClr val="00B050"/>
                </a:solidFill>
              </a:rPr>
              <a:t>special metaphysics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focuses on specific principles and entities </a:t>
            </a:r>
            <a:endParaRPr lang="en-US" alt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distinct from ‘</a:t>
            </a:r>
            <a:r>
              <a:rPr lang="en-US" altLang="en-US" sz="2000" b="1" i="1" u="sng" dirty="0">
                <a:solidFill>
                  <a:srgbClr val="00B050"/>
                </a:solidFill>
              </a:rPr>
              <a:t>epistemology</a:t>
            </a:r>
            <a:r>
              <a:rPr lang="en-US" altLang="en-US" sz="2000" dirty="0"/>
              <a:t>’ which is the study of how we can come to know about what exists.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distinct from ‘</a:t>
            </a:r>
            <a:r>
              <a:rPr lang="en-US" altLang="en-US" sz="2000" b="1" i="1" u="sng" dirty="0">
                <a:solidFill>
                  <a:srgbClr val="00CC99"/>
                </a:solidFill>
              </a:rPr>
              <a:t>terminology</a:t>
            </a:r>
            <a:r>
              <a:rPr lang="en-US" altLang="en-US" sz="2000" dirty="0"/>
              <a:t>’ which is the study of what terms mean and how to name things.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7809-72E3-4388-AE1A-F4F8B85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of days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3861-A9A1-4C46-A417-8EA224E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Explain the distinctions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</a:t>
            </a:r>
            <a:r>
              <a:rPr lang="en-US" sz="1900" u="sng" dirty="0">
                <a:solidFill>
                  <a:srgbClr val="FFFF00"/>
                </a:solidFill>
              </a:rPr>
              <a:t>y</a:t>
            </a:r>
            <a:r>
              <a:rPr lang="en-US" sz="1900" dirty="0">
                <a:solidFill>
                  <a:srgbClr val="FFFF00"/>
                </a:solidFill>
              </a:rPr>
              <a:t>’ and ‘ontolog</a:t>
            </a:r>
            <a:r>
              <a:rPr lang="en-US" sz="1900" u="sng" dirty="0">
                <a:solidFill>
                  <a:srgbClr val="FFFF00"/>
                </a:solidFill>
              </a:rPr>
              <a:t>ies</a:t>
            </a:r>
            <a:r>
              <a:rPr lang="en-US" sz="1900" dirty="0">
                <a:solidFill>
                  <a:srgbClr val="FFFF00"/>
                </a:solidFill>
              </a:rPr>
              <a:t>’;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‘ontologies’ and other types of knowledge representations (KR);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rgbClr val="FFFF00"/>
                </a:solidFill>
              </a:rPr>
              <a:t>concept-based</a:t>
            </a:r>
            <a:r>
              <a:rPr lang="en-US" sz="1900" dirty="0">
                <a:solidFill>
                  <a:srgbClr val="FFFF00"/>
                </a:solidFill>
              </a:rPr>
              <a:t> ontologies and </a:t>
            </a:r>
            <a:r>
              <a:rPr lang="en-US" sz="1900" u="sng" dirty="0">
                <a:solidFill>
                  <a:srgbClr val="FFFF00"/>
                </a:solidFill>
              </a:rPr>
              <a:t>realism-based</a:t>
            </a:r>
            <a:r>
              <a:rPr lang="en-US" sz="1900" dirty="0">
                <a:solidFill>
                  <a:srgbClr val="FFFF00"/>
                </a:solidFill>
              </a:rPr>
              <a:t>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logic(s), logic programming and formal representations;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logical and </a:t>
            </a:r>
            <a:r>
              <a:rPr lang="en-US" sz="1900" u="sng" dirty="0">
                <a:solidFill>
                  <a:srgbClr val="FFFF00"/>
                </a:solidFill>
              </a:rPr>
              <a:t>onto</a:t>
            </a:r>
            <a:r>
              <a:rPr lang="en-US" sz="1900" dirty="0">
                <a:solidFill>
                  <a:srgbClr val="FFFF00"/>
                </a:solidFill>
              </a:rPr>
              <a:t>logical principles in KR;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the principles used in the Basic Formal Ontology (BFO), the OBO Foundry and the ‘</a:t>
            </a:r>
            <a:r>
              <a:rPr lang="en-US" sz="1900" dirty="0" err="1">
                <a:solidFill>
                  <a:srgbClr val="FFC000"/>
                </a:solidFill>
              </a:rPr>
              <a:t>BioPortal</a:t>
            </a:r>
            <a:r>
              <a:rPr lang="en-US" sz="1900" dirty="0">
                <a:solidFill>
                  <a:srgbClr val="FFC000"/>
                </a:solidFill>
              </a:rPr>
              <a:t> ontologies’.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Describe the realism-based principles underlying the BFO and the Ontology for General Medical Science (OGMS).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Understand that distinct non-realism-based ontologies rarely use the same set of principles.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FE115"/>
                </a:solidFill>
              </a:rPr>
              <a:t>Use Referent Tracking as a methodology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FE115"/>
                </a:solidFill>
              </a:rPr>
              <a:t>Design high-quality realism-based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FE115"/>
                </a:solidFill>
              </a:rPr>
              <a:t>Identify shortcomings in information systems;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FE115"/>
                </a:solidFill>
              </a:rPr>
              <a:t>Perform ontology-based quality control on databases.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9942-4C1F-4411-9473-54D16EC91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7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BDF47-E404-47F7-A896-BF80B050A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Concept</a:t>
            </a:r>
            <a:r>
              <a:rPr lang="en-US" dirty="0"/>
              <a:t>-based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u="sng" dirty="0"/>
              <a:t>Realism</a:t>
            </a:r>
            <a:r>
              <a:rPr lang="en-US" dirty="0"/>
              <a:t>-based</a:t>
            </a:r>
            <a:br>
              <a:rPr lang="en-US" dirty="0"/>
            </a:br>
            <a:r>
              <a:rPr lang="en-US" dirty="0"/>
              <a:t>Ontology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FB093-85BD-45BB-94DB-1AA00E28B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630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68D-F759-4D86-B4DE-B674EFB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609600"/>
            <a:ext cx="2957423" cy="762000"/>
          </a:xfrm>
        </p:spPr>
        <p:txBody>
          <a:bodyPr/>
          <a:lstStyle/>
          <a:p>
            <a:r>
              <a:rPr lang="en-US" sz="3300" dirty="0"/>
              <a:t>What do we really want to represent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F095A2-587B-489F-B73C-05ACB6EE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147" y="2887151"/>
            <a:ext cx="2614604" cy="3453612"/>
          </a:xfrm>
        </p:spPr>
        <p:txBody>
          <a:bodyPr/>
          <a:lstStyle/>
          <a:p>
            <a:pPr algn="ctr"/>
            <a:r>
              <a:rPr lang="en-US" dirty="0"/>
              <a:t>Concepts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Reality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56CF66-2D1F-4136-8D94-6467D0384B3F}"/>
              </a:ext>
            </a:extLst>
          </p:cNvPr>
          <p:cNvGrpSpPr/>
          <p:nvPr/>
        </p:nvGrpSpPr>
        <p:grpSpPr>
          <a:xfrm>
            <a:off x="66530" y="685800"/>
            <a:ext cx="6105670" cy="5334000"/>
            <a:chOff x="152400" y="1310301"/>
            <a:chExt cx="5600700" cy="4953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979D84E-6B76-41EB-8FCC-870E164AEA52}"/>
                </a:ext>
              </a:extLst>
            </p:cNvPr>
            <p:cNvGrpSpPr/>
            <p:nvPr/>
          </p:nvGrpSpPr>
          <p:grpSpPr>
            <a:xfrm>
              <a:off x="152400" y="1310301"/>
              <a:ext cx="5600700" cy="4953000"/>
              <a:chOff x="152400" y="1310301"/>
              <a:chExt cx="5600700" cy="4953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5B833DA-BB7E-4984-B31F-689CCBF49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" y="1310301"/>
                <a:ext cx="5600700" cy="495300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72873E-5C49-4D34-BA75-994CF71618E3}"/>
                  </a:ext>
                </a:extLst>
              </p:cNvPr>
              <p:cNvSpPr/>
              <p:nvPr/>
            </p:nvSpPr>
            <p:spPr bwMode="auto">
              <a:xfrm>
                <a:off x="3352800" y="3659916"/>
                <a:ext cx="2286000" cy="1295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45CD0F-1D4A-4F6D-AF44-8161E61CAC53}"/>
                  </a:ext>
                </a:extLst>
              </p:cNvPr>
              <p:cNvSpPr/>
              <p:nvPr/>
            </p:nvSpPr>
            <p:spPr bwMode="auto">
              <a:xfrm rot="19826431">
                <a:off x="2648407" y="4167902"/>
                <a:ext cx="1371600" cy="2945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83E46B-A4F4-4924-B6B7-44439D5211CF}"/>
                  </a:ext>
                </a:extLst>
              </p:cNvPr>
              <p:cNvSpPr/>
              <p:nvPr/>
            </p:nvSpPr>
            <p:spPr bwMode="auto">
              <a:xfrm rot="19967463">
                <a:off x="3362066" y="5187778"/>
                <a:ext cx="931666" cy="18281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9775F92-A2F5-4D03-BD75-3786476869AC}"/>
                  </a:ext>
                </a:extLst>
              </p:cNvPr>
              <p:cNvSpPr/>
              <p:nvPr/>
            </p:nvSpPr>
            <p:spPr bwMode="auto">
              <a:xfrm>
                <a:off x="2070245" y="4736992"/>
                <a:ext cx="1447800" cy="148633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CC4F796-4800-4C29-8A57-10328E54BEFB}"/>
                  </a:ext>
                </a:extLst>
              </p:cNvPr>
              <p:cNvCxnSpPr/>
              <p:nvPr/>
            </p:nvCxnSpPr>
            <p:spPr bwMode="auto">
              <a:xfrm flipH="1" flipV="1">
                <a:off x="2070245" y="2679592"/>
                <a:ext cx="2730355" cy="23622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21E959F-7E63-4951-A300-3A29D68F20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800600" y="2831992"/>
                <a:ext cx="304800" cy="2209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136238-86C5-4779-B8F8-00C64885B240}"/>
                  </a:ext>
                </a:extLst>
              </p:cNvPr>
              <p:cNvSpPr txBox="1"/>
              <p:nvPr/>
            </p:nvSpPr>
            <p:spPr>
              <a:xfrm>
                <a:off x="2907320" y="2985081"/>
                <a:ext cx="1930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Representation of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C7BE88-A741-4C21-8184-B01BF531D8A5}"/>
                  </a:ext>
                </a:extLst>
              </p:cNvPr>
              <p:cNvSpPr txBox="1"/>
              <p:nvPr/>
            </p:nvSpPr>
            <p:spPr>
              <a:xfrm>
                <a:off x="2848649" y="3616622"/>
                <a:ext cx="38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BB82BC-DF89-4758-AC75-9C843F0948CD}"/>
                  </a:ext>
                </a:extLst>
              </p:cNvPr>
              <p:cNvSpPr txBox="1"/>
              <p:nvPr/>
            </p:nvSpPr>
            <p:spPr>
              <a:xfrm>
                <a:off x="5100896" y="2910082"/>
                <a:ext cx="38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267D49-77F4-4D33-B8A0-61D3304FB410}"/>
                </a:ext>
              </a:extLst>
            </p:cNvPr>
            <p:cNvSpPr/>
            <p:nvPr/>
          </p:nvSpPr>
          <p:spPr bwMode="auto">
            <a:xfrm>
              <a:off x="4648200" y="52578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E2344E0-0B48-4799-813A-DC3AB7ABD17B}"/>
              </a:ext>
            </a:extLst>
          </p:cNvPr>
          <p:cNvSpPr/>
          <p:nvPr/>
        </p:nvSpPr>
        <p:spPr>
          <a:xfrm>
            <a:off x="193249" y="6027003"/>
            <a:ext cx="8884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 modified from: What Is an Ontology? 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 on Information Systems, DOI 10.1007/978-3-540-92673-3, Springer-Verlag Berlin Heidelberg 2009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http://citeseerx.ist.psu.edu/viewdoc/download?doi=10.1.1.175.2138&amp;rep=rep1&amp;type=pdf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16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to </a:t>
            </a:r>
            <a:r>
              <a:rPr lang="en-US" dirty="0">
                <a:solidFill>
                  <a:srgbClr val="FFFF00"/>
                </a:solidFill>
              </a:rPr>
              <a:t>generic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Nominalism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there are </a:t>
            </a:r>
            <a:r>
              <a:rPr lang="en-US" sz="2400" dirty="0">
                <a:solidFill>
                  <a:srgbClr val="FFFF00"/>
                </a:solidFill>
              </a:rPr>
              <a:t>no generic entities in reality</a:t>
            </a:r>
            <a:r>
              <a:rPr lang="en-US" sz="2400" dirty="0"/>
              <a:t>: there is no personhood, there are only individual persons.</a:t>
            </a:r>
          </a:p>
          <a:p>
            <a:r>
              <a:rPr lang="en-US" u="sng" dirty="0"/>
              <a:t>Conceptualism</a:t>
            </a:r>
            <a:r>
              <a:rPr lang="en-US" dirty="0"/>
              <a:t>:    </a:t>
            </a:r>
            <a:r>
              <a:rPr lang="en-US" b="1" dirty="0">
                <a:solidFill>
                  <a:srgbClr val="FFC000"/>
                </a:solidFill>
                <a:sym typeface="Wingdings" pitchFamily="2" charset="2"/>
              </a:rPr>
              <a:t> the mainstream approach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generalizations are in our ‘minds’. </a:t>
            </a:r>
            <a:r>
              <a:rPr lang="en-US" sz="2400" dirty="0"/>
              <a:t>Personhood is a concept construed in our ‘mind’ that allows us to reason about persons without any particular person in mind.</a:t>
            </a:r>
          </a:p>
          <a:p>
            <a:r>
              <a:rPr lang="en-US" u="sng" dirty="0"/>
              <a:t>Realism</a:t>
            </a:r>
            <a:r>
              <a:rPr lang="en-US" dirty="0"/>
              <a:t>:	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      </a:t>
            </a:r>
            <a:r>
              <a:rPr lang="en-US" b="1" dirty="0">
                <a:solidFill>
                  <a:srgbClr val="1FE115"/>
                </a:solidFill>
                <a:sym typeface="Wingdings" pitchFamily="2" charset="2"/>
              </a:rPr>
              <a:t> the scientific approach</a:t>
            </a:r>
            <a:endParaRPr lang="en-US" dirty="0">
              <a:solidFill>
                <a:srgbClr val="1FE115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generic entities do exist </a:t>
            </a:r>
            <a:r>
              <a:rPr lang="en-US" sz="2400" dirty="0"/>
              <a:t>and are called ‘universals’. Each particular person is an instance of the universal we call ‘person’.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7FF14-151B-4F19-9E05-08607706B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73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Conceptualism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83113-8474-4235-81C7-CE3C66B96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42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9938" y="3001963"/>
            <a:ext cx="4333875" cy="2717800"/>
            <a:chOff x="1823372" y="3276600"/>
            <a:chExt cx="5603132" cy="2718308"/>
          </a:xfrm>
        </p:grpSpPr>
        <p:sp>
          <p:nvSpPr>
            <p:cNvPr id="3277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0" name="TextBox 4"/>
            <p:cNvSpPr txBox="1">
              <a:spLocks noChangeArrowheads="1"/>
            </p:cNvSpPr>
            <p:nvPr/>
          </p:nvSpPr>
          <p:spPr bwMode="auto">
            <a:xfrm>
              <a:off x="1823372" y="5410200"/>
              <a:ext cx="2090224" cy="58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representational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unit</a:t>
              </a:r>
            </a:p>
          </p:txBody>
        </p:sp>
        <p:sp>
          <p:nvSpPr>
            <p:cNvPr id="32781" name="TextBox 5"/>
            <p:cNvSpPr txBox="1">
              <a:spLocks noChangeArrowheads="1"/>
            </p:cNvSpPr>
            <p:nvPr/>
          </p:nvSpPr>
          <p:spPr bwMode="auto">
            <a:xfrm>
              <a:off x="4107813" y="3729335"/>
              <a:ext cx="128742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universal</a:t>
              </a:r>
            </a:p>
          </p:txBody>
        </p:sp>
        <p:sp>
          <p:nvSpPr>
            <p:cNvPr id="32782" name="TextBox 6"/>
            <p:cNvSpPr txBox="1">
              <a:spLocks noChangeArrowheads="1"/>
            </p:cNvSpPr>
            <p:nvPr/>
          </p:nvSpPr>
          <p:spPr bwMode="auto">
            <a:xfrm>
              <a:off x="5787621" y="5410200"/>
              <a:ext cx="139105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particular</a:t>
              </a:r>
            </a:p>
          </p:txBody>
        </p:sp>
      </p:grpSp>
      <p:cxnSp>
        <p:nvCxnSpPr>
          <p:cNvPr id="32773" name="Straight Connector 15"/>
          <p:cNvCxnSpPr>
            <a:cxnSpLocks noChangeShapeType="1"/>
          </p:cNvCxnSpPr>
          <p:nvPr/>
        </p:nvCxnSpPr>
        <p:spPr bwMode="auto">
          <a:xfrm>
            <a:off x="4478338" y="3219450"/>
            <a:ext cx="47625" cy="33496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Conceptualism</a:t>
            </a:r>
          </a:p>
        </p:txBody>
      </p:sp>
      <p:sp>
        <p:nvSpPr>
          <p:cNvPr id="32775" name="TextBox 18"/>
          <p:cNvSpPr txBox="1">
            <a:spLocks noChangeArrowheads="1"/>
          </p:cNvSpPr>
          <p:nvPr/>
        </p:nvSpPr>
        <p:spPr bwMode="auto">
          <a:xfrm>
            <a:off x="4986406" y="5991225"/>
            <a:ext cx="3728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Ontological Realism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116263" y="4805363"/>
            <a:ext cx="1296987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2860830">
            <a:off x="5565775" y="3713163"/>
            <a:ext cx="3962400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60713" y="2484438"/>
            <a:ext cx="254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First order reality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83113-8474-4235-81C7-CE3C66B96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Conceptualism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83113-8474-4235-81C7-CE3C66B96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8642" name="Picture 2" descr="Coard">
            <a:extLst>
              <a:ext uri="{FF2B5EF4-FFF2-40B4-BE49-F238E27FC236}">
                <a16:creationId xmlns:a16="http://schemas.microsoft.com/office/drawing/2014/main" id="{D7E3187C-3EB2-44B6-99DB-C7E88870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26" y="2001634"/>
            <a:ext cx="2786928" cy="42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2311B8-5811-4BB1-87CB-F984BAD478A0}"/>
              </a:ext>
            </a:extLst>
          </p:cNvPr>
          <p:cNvSpPr/>
          <p:nvPr/>
        </p:nvSpPr>
        <p:spPr>
          <a:xfrm>
            <a:off x="5315338" y="6214655"/>
            <a:ext cx="342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https://www.phillytrib.com/commentary/drapetomania-compliant-blacks-sane-resisting-blacks-insane/article_0087a2d0-1acb-5364-870c-1205212e0a13.html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CD007-5A9C-4CC4-AC95-A54893A3ECE0}"/>
              </a:ext>
            </a:extLst>
          </p:cNvPr>
          <p:cNvSpPr/>
          <p:nvPr/>
        </p:nvSpPr>
        <p:spPr bwMode="auto">
          <a:xfrm>
            <a:off x="6553200" y="5328632"/>
            <a:ext cx="990600" cy="169258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62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647700"/>
          </a:xfrm>
        </p:spPr>
        <p:txBody>
          <a:bodyPr/>
          <a:lstStyle/>
          <a:p>
            <a:r>
              <a:rPr lang="en-US" sz="2400" dirty="0"/>
              <a:t>Ontological Realism offers three ways of relating, without assigning beliefs (concepts) a central status</a:t>
            </a:r>
          </a:p>
        </p:txBody>
      </p:sp>
      <p:grpSp>
        <p:nvGrpSpPr>
          <p:cNvPr id="37891" name="Group 9"/>
          <p:cNvGrpSpPr>
            <a:grpSpLocks/>
          </p:cNvGrpSpPr>
          <p:nvPr/>
        </p:nvGrpSpPr>
        <p:grpSpPr bwMode="auto">
          <a:xfrm>
            <a:off x="-461963" y="1847850"/>
            <a:ext cx="2976563" cy="1865313"/>
            <a:chOff x="-4463" y="4648200"/>
            <a:chExt cx="2976263" cy="1865531"/>
          </a:xfrm>
        </p:grpSpPr>
        <p:sp>
          <p:nvSpPr>
            <p:cNvPr id="37922" name="Isosceles Triangle 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23" name="TextBox 8"/>
            <p:cNvSpPr txBox="1">
              <a:spLocks noChangeArrowheads="1"/>
            </p:cNvSpPr>
            <p:nvPr/>
          </p:nvSpPr>
          <p:spPr bwMode="auto">
            <a:xfrm>
              <a:off x="-4463" y="5867400"/>
              <a:ext cx="23647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     drapetomania</a:t>
              </a:r>
            </a:p>
          </p:txBody>
        </p:sp>
      </p:grpSp>
      <p:grpSp>
        <p:nvGrpSpPr>
          <p:cNvPr id="37892" name="Group 10"/>
          <p:cNvGrpSpPr>
            <a:grpSpLocks/>
          </p:cNvGrpSpPr>
          <p:nvPr/>
        </p:nvGrpSpPr>
        <p:grpSpPr bwMode="auto">
          <a:xfrm>
            <a:off x="3352800" y="1847850"/>
            <a:ext cx="2362200" cy="1589088"/>
            <a:chOff x="609600" y="4648200"/>
            <a:chExt cx="2362200" cy="1588532"/>
          </a:xfrm>
        </p:grpSpPr>
        <p:sp>
          <p:nvSpPr>
            <p:cNvPr id="37920" name="Isosceles Triangle 11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21" name="TextBox 12"/>
            <p:cNvSpPr txBox="1">
              <a:spLocks noChangeArrowheads="1"/>
            </p:cNvSpPr>
            <p:nvPr/>
          </p:nvSpPr>
          <p:spPr bwMode="auto">
            <a:xfrm>
              <a:off x="848334" y="5867400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slave</a:t>
              </a:r>
            </a:p>
          </p:txBody>
        </p:sp>
      </p:grpSp>
      <p:grpSp>
        <p:nvGrpSpPr>
          <p:cNvPr id="37893" name="Group 13"/>
          <p:cNvGrpSpPr>
            <a:grpSpLocks/>
          </p:cNvGrpSpPr>
          <p:nvPr/>
        </p:nvGrpSpPr>
        <p:grpSpPr bwMode="auto">
          <a:xfrm>
            <a:off x="1371600" y="4210050"/>
            <a:ext cx="2608263" cy="1589088"/>
            <a:chOff x="364228" y="4648200"/>
            <a:chExt cx="2607572" cy="1588532"/>
          </a:xfrm>
        </p:grpSpPr>
        <p:sp>
          <p:nvSpPr>
            <p:cNvPr id="37918" name="Isosceles Triangle 1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TextBox 15"/>
            <p:cNvSpPr txBox="1">
              <a:spLocks noChangeArrowheads="1"/>
            </p:cNvSpPr>
            <p:nvPr/>
          </p:nvSpPr>
          <p:spPr bwMode="auto">
            <a:xfrm>
              <a:off x="364228" y="5867400"/>
              <a:ext cx="16273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mental disorder</a:t>
              </a:r>
            </a:p>
          </p:txBody>
        </p:sp>
      </p:grpSp>
      <p:grpSp>
        <p:nvGrpSpPr>
          <p:cNvPr id="37894" name="Group 16"/>
          <p:cNvGrpSpPr>
            <a:grpSpLocks/>
          </p:cNvGrpSpPr>
          <p:nvPr/>
        </p:nvGrpSpPr>
        <p:grpSpPr bwMode="auto">
          <a:xfrm>
            <a:off x="6477000" y="2686050"/>
            <a:ext cx="2517775" cy="1589088"/>
            <a:chOff x="453997" y="4648200"/>
            <a:chExt cx="2517803" cy="1588532"/>
          </a:xfrm>
        </p:grpSpPr>
        <p:sp>
          <p:nvSpPr>
            <p:cNvPr id="37916" name="Isosceles Triangle 17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7" name="TextBox 18"/>
            <p:cNvSpPr txBox="1">
              <a:spLocks noChangeArrowheads="1"/>
            </p:cNvSpPr>
            <p:nvPr/>
          </p:nvSpPr>
          <p:spPr bwMode="auto">
            <a:xfrm>
              <a:off x="453997" y="5867400"/>
              <a:ext cx="1447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running away</a:t>
              </a:r>
            </a:p>
          </p:txBody>
        </p:sp>
      </p:grpSp>
      <p:grpSp>
        <p:nvGrpSpPr>
          <p:cNvPr id="37895" name="Group 19"/>
          <p:cNvGrpSpPr>
            <a:grpSpLocks/>
          </p:cNvGrpSpPr>
          <p:nvPr/>
        </p:nvGrpSpPr>
        <p:grpSpPr bwMode="auto">
          <a:xfrm>
            <a:off x="4692650" y="4210050"/>
            <a:ext cx="2373313" cy="1589088"/>
            <a:chOff x="598266" y="4648200"/>
            <a:chExt cx="2373534" cy="1588532"/>
          </a:xfrm>
        </p:grpSpPr>
        <p:sp>
          <p:nvSpPr>
            <p:cNvPr id="37914" name="Isosceles Triangle 20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5" name="TextBox 21"/>
            <p:cNvSpPr txBox="1">
              <a:spLocks noChangeArrowheads="1"/>
            </p:cNvSpPr>
            <p:nvPr/>
          </p:nvSpPr>
          <p:spPr bwMode="auto">
            <a:xfrm>
              <a:off x="598266" y="5867400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propensity</a:t>
              </a:r>
            </a:p>
          </p:txBody>
        </p:sp>
      </p:grpSp>
      <p:grpSp>
        <p:nvGrpSpPr>
          <p:cNvPr id="37896" name="Group 46"/>
          <p:cNvGrpSpPr>
            <a:grpSpLocks/>
          </p:cNvGrpSpPr>
          <p:nvPr/>
        </p:nvGrpSpPr>
        <p:grpSpPr bwMode="auto">
          <a:xfrm>
            <a:off x="1333382" y="1828800"/>
            <a:ext cx="6480306" cy="4820530"/>
            <a:chOff x="1333386" y="2190750"/>
            <a:chExt cx="6480329" cy="4820530"/>
          </a:xfrm>
        </p:grpSpPr>
        <p:grpSp>
          <p:nvGrpSpPr>
            <p:cNvPr id="37907" name="Group 42"/>
            <p:cNvGrpSpPr>
              <a:grpSpLocks/>
            </p:cNvGrpSpPr>
            <p:nvPr/>
          </p:nvGrpSpPr>
          <p:grpSpPr bwMode="auto">
            <a:xfrm>
              <a:off x="1333386" y="2190750"/>
              <a:ext cx="6480329" cy="2362200"/>
              <a:chOff x="1333386" y="2190750"/>
              <a:chExt cx="6480329" cy="2362200"/>
            </a:xfrm>
          </p:grpSpPr>
          <p:cxnSp>
            <p:nvCxnSpPr>
              <p:cNvPr id="37909" name="Straight Arrow Connector 23"/>
              <p:cNvCxnSpPr>
                <a:cxnSpLocks noChangeShapeType="1"/>
              </p:cNvCxnSpPr>
              <p:nvPr/>
            </p:nvCxnSpPr>
            <p:spPr bwMode="auto">
              <a:xfrm>
                <a:off x="1333386" y="2190750"/>
                <a:ext cx="1465074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0" name="Straight Arrow Connector 25"/>
              <p:cNvCxnSpPr>
                <a:cxnSpLocks noChangeShapeType="1"/>
              </p:cNvCxnSpPr>
              <p:nvPr/>
            </p:nvCxnSpPr>
            <p:spPr bwMode="auto">
              <a:xfrm flipV="1">
                <a:off x="2798460" y="2190750"/>
                <a:ext cx="1735456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1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2798460" y="4552950"/>
                <a:ext cx="3086533" cy="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2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4533916" y="2190750"/>
                <a:ext cx="3279799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3" name="Straight Arrow Connector 31"/>
              <p:cNvCxnSpPr>
                <a:cxnSpLocks noChangeShapeType="1"/>
              </p:cNvCxnSpPr>
              <p:nvPr/>
            </p:nvCxnSpPr>
            <p:spPr bwMode="auto">
              <a:xfrm flipV="1">
                <a:off x="5884993" y="3028950"/>
                <a:ext cx="1928722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8" name="TextBox 44"/>
            <p:cNvSpPr txBox="1">
              <a:spLocks noChangeArrowheads="1"/>
            </p:cNvSpPr>
            <p:nvPr/>
          </p:nvSpPr>
          <p:spPr bwMode="auto">
            <a:xfrm>
              <a:off x="3443777" y="6303394"/>
              <a:ext cx="25204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How beliefs are / can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be related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5715000" y="3067503"/>
            <a:ext cx="3279775" cy="3583983"/>
            <a:chOff x="5714999" y="3429453"/>
            <a:chExt cx="3279477" cy="3583983"/>
          </a:xfrm>
        </p:grpSpPr>
        <p:grpSp>
          <p:nvGrpSpPr>
            <p:cNvPr id="37902" name="Group 43"/>
            <p:cNvGrpSpPr>
              <a:grpSpLocks/>
            </p:cNvGrpSpPr>
            <p:nvPr/>
          </p:nvGrpSpPr>
          <p:grpSpPr bwMode="auto">
            <a:xfrm>
              <a:off x="5714999" y="3429453"/>
              <a:ext cx="3279477" cy="2362200"/>
              <a:chOff x="5714999" y="3429453"/>
              <a:chExt cx="3279477" cy="2362200"/>
            </a:xfrm>
          </p:grpSpPr>
          <p:cxnSp>
            <p:nvCxnSpPr>
              <p:cNvPr id="37904" name="Straight Arrow Connector 32"/>
              <p:cNvCxnSpPr>
                <a:cxnSpLocks noChangeShapeType="1"/>
                <a:stCxn id="37914" idx="4"/>
                <a:endCxn id="37916" idx="4"/>
              </p:cNvCxnSpPr>
              <p:nvPr/>
            </p:nvCxnSpPr>
            <p:spPr bwMode="auto">
              <a:xfrm flipV="1">
                <a:off x="7065839" y="4267653"/>
                <a:ext cx="1928637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5" name="Straight Arrow Connector 36"/>
              <p:cNvCxnSpPr>
                <a:cxnSpLocks noChangeShapeType="1"/>
                <a:stCxn id="37920" idx="4"/>
                <a:endCxn id="37916" idx="4"/>
              </p:cNvCxnSpPr>
              <p:nvPr/>
            </p:nvCxnSpPr>
            <p:spPr bwMode="auto">
              <a:xfrm>
                <a:off x="5714999" y="3429453"/>
                <a:ext cx="3279477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6" name="Straight Arrow Connector 39"/>
              <p:cNvCxnSpPr>
                <a:cxnSpLocks noChangeShapeType="1"/>
                <a:stCxn id="37920" idx="4"/>
                <a:endCxn id="37914" idx="4"/>
              </p:cNvCxnSpPr>
              <p:nvPr/>
            </p:nvCxnSpPr>
            <p:spPr bwMode="auto">
              <a:xfrm>
                <a:off x="5714999" y="3429453"/>
                <a:ext cx="1350840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3" name="TextBox 45"/>
            <p:cNvSpPr txBox="1">
              <a:spLocks noChangeArrowheads="1"/>
            </p:cNvSpPr>
            <p:nvPr/>
          </p:nvSpPr>
          <p:spPr bwMode="auto">
            <a:xfrm>
              <a:off x="6468879" y="6305550"/>
              <a:ext cx="2217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How referents (in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reality) are related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152400" y="3143251"/>
            <a:ext cx="6477000" cy="3198297"/>
            <a:chOff x="152400" y="3505200"/>
            <a:chExt cx="6477000" cy="3198355"/>
          </a:xfrm>
        </p:grpSpPr>
        <p:cxnSp>
          <p:nvCxnSpPr>
            <p:cNvPr id="37899" name="Straight Arrow Connector 49"/>
            <p:cNvCxnSpPr>
              <a:cxnSpLocks noChangeShapeType="1"/>
            </p:cNvCxnSpPr>
            <p:nvPr/>
          </p:nvCxnSpPr>
          <p:spPr bwMode="auto">
            <a:xfrm>
              <a:off x="152400" y="3505200"/>
              <a:ext cx="6477000" cy="8382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0" name="Straight Arrow Connector 50"/>
            <p:cNvCxnSpPr>
              <a:cxnSpLocks noChangeShapeType="1"/>
            </p:cNvCxnSpPr>
            <p:nvPr/>
          </p:nvCxnSpPr>
          <p:spPr bwMode="auto">
            <a:xfrm rot="16200000" flipH="1">
              <a:off x="-304800" y="3962400"/>
              <a:ext cx="2362200" cy="14478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56"/>
            <p:cNvSpPr txBox="1">
              <a:spLocks noChangeArrowheads="1"/>
            </p:cNvSpPr>
            <p:nvPr/>
          </p:nvSpPr>
          <p:spPr bwMode="auto">
            <a:xfrm>
              <a:off x="228600" y="6303445"/>
              <a:ext cx="26296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How terms are related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3A903-A4A6-44EC-8E89-3F68C3BF5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47F34-29AD-4ED0-ABF1-4FCC16654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9598DB-9C23-4543-8B4A-69AA6016235A}"/>
              </a:ext>
            </a:extLst>
          </p:cNvPr>
          <p:cNvSpPr/>
          <p:nvPr/>
        </p:nvSpPr>
        <p:spPr bwMode="auto">
          <a:xfrm>
            <a:off x="371569" y="4714592"/>
            <a:ext cx="2645261" cy="2067208"/>
          </a:xfrm>
          <a:prstGeom prst="rect">
            <a:avLst/>
          </a:prstGeom>
          <a:solidFill>
            <a:srgbClr val="A6A6A6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27EC1-0D17-46A4-A270-4D18FF780A38}"/>
              </a:ext>
            </a:extLst>
          </p:cNvPr>
          <p:cNvSpPr/>
          <p:nvPr/>
        </p:nvSpPr>
        <p:spPr bwMode="auto">
          <a:xfrm>
            <a:off x="76200" y="5814528"/>
            <a:ext cx="31242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Terminological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6B2EF-C685-43A1-864A-46AC3DB2E526}"/>
              </a:ext>
            </a:extLst>
          </p:cNvPr>
          <p:cNvSpPr/>
          <p:nvPr/>
        </p:nvSpPr>
        <p:spPr bwMode="auto">
          <a:xfrm>
            <a:off x="2675053" y="4714592"/>
            <a:ext cx="4068471" cy="2067208"/>
          </a:xfrm>
          <a:prstGeom prst="rect">
            <a:avLst/>
          </a:prstGeom>
          <a:solidFill>
            <a:srgbClr val="FFFF00">
              <a:alpha val="4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A2757-FAB8-4D4D-A3E5-F717F7411E4C}"/>
              </a:ext>
            </a:extLst>
          </p:cNvPr>
          <p:cNvSpPr/>
          <p:nvPr/>
        </p:nvSpPr>
        <p:spPr bwMode="auto">
          <a:xfrm>
            <a:off x="3634277" y="5506228"/>
            <a:ext cx="1980318" cy="4833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Knowledge representation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8E334-B894-43F7-8FD4-C93E1DA75496}"/>
              </a:ext>
            </a:extLst>
          </p:cNvPr>
          <p:cNvSpPr/>
          <p:nvPr/>
        </p:nvSpPr>
        <p:spPr bwMode="auto">
          <a:xfrm>
            <a:off x="6477000" y="4714592"/>
            <a:ext cx="2362200" cy="2067208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B72BB-CEE2-4CFD-B50E-1CDEF01839BC}"/>
              </a:ext>
            </a:extLst>
          </p:cNvPr>
          <p:cNvSpPr/>
          <p:nvPr/>
        </p:nvSpPr>
        <p:spPr bwMode="auto">
          <a:xfrm>
            <a:off x="6743524" y="5791202"/>
            <a:ext cx="20194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Realism-based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Ontologies</a:t>
            </a:r>
          </a:p>
        </p:txBody>
      </p:sp>
      <p:sp>
        <p:nvSpPr>
          <p:cNvPr id="13" name="Isosceles Triangle 4">
            <a:extLst>
              <a:ext uri="{FF2B5EF4-FFF2-40B4-BE49-F238E27FC236}">
                <a16:creationId xmlns:a16="http://schemas.microsoft.com/office/drawing/2014/main" id="{9061BFD1-7758-4C49-BF84-C4965B84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25" y="704850"/>
            <a:ext cx="2362438" cy="1295249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1DC8E68-546C-4497-9C96-F65EF353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1923908"/>
            <a:ext cx="2364989" cy="64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drapetomania</a:t>
            </a:r>
          </a:p>
        </p:txBody>
      </p:sp>
      <p:sp>
        <p:nvSpPr>
          <p:cNvPr id="16" name="Isosceles Triangle 11">
            <a:extLst>
              <a:ext uri="{FF2B5EF4-FFF2-40B4-BE49-F238E27FC236}">
                <a16:creationId xmlns:a16="http://schemas.microsoft.com/office/drawing/2014/main" id="{A356995A-A6A1-4A2C-BBF0-A66AED0F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704850"/>
            <a:ext cx="2362200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EA6F3DD-C121-49BF-9114-1BB8C9581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297" y="1924477"/>
            <a:ext cx="659155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slave</a:t>
            </a:r>
          </a:p>
        </p:txBody>
      </p:sp>
      <p:sp>
        <p:nvSpPr>
          <p:cNvPr id="19" name="Isosceles Triangle 14">
            <a:extLst>
              <a:ext uri="{FF2B5EF4-FFF2-40B4-BE49-F238E27FC236}">
                <a16:creationId xmlns:a16="http://schemas.microsoft.com/office/drawing/2014/main" id="{A0398B9D-B56E-491B-828B-251A5046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800" y="3067050"/>
            <a:ext cx="2362826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01986BF1-E87F-4B25-9753-8B7582AB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4286677"/>
            <a:ext cx="1627801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mental disorder</a:t>
            </a:r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BDBF039E-6C1B-46E8-8116-28A84CFAE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64" y="1543050"/>
            <a:ext cx="2362174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CC2A9880-1028-48AD-9D22-B63DF343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2762677"/>
            <a:ext cx="1447816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running away</a:t>
            </a:r>
          </a:p>
        </p:txBody>
      </p:sp>
      <p:sp>
        <p:nvSpPr>
          <p:cNvPr id="25" name="Isosceles Triangle 20">
            <a:extLst>
              <a:ext uri="{FF2B5EF4-FFF2-40B4-BE49-F238E27FC236}">
                <a16:creationId xmlns:a16="http://schemas.microsoft.com/office/drawing/2014/main" id="{7B54B42B-7F43-41D9-AB52-0FAEE23E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746" y="3067050"/>
            <a:ext cx="2361980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F64FFB47-4DFC-4964-849E-A6982C75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4286677"/>
            <a:ext cx="1159184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propensity</a:t>
            </a:r>
          </a:p>
        </p:txBody>
      </p:sp>
      <p:grpSp>
        <p:nvGrpSpPr>
          <p:cNvPr id="28" name="Group 42">
            <a:extLst>
              <a:ext uri="{FF2B5EF4-FFF2-40B4-BE49-F238E27FC236}">
                <a16:creationId xmlns:a16="http://schemas.microsoft.com/office/drawing/2014/main" id="{203D8555-8748-49B9-9A4E-A8458403454C}"/>
              </a:ext>
            </a:extLst>
          </p:cNvPr>
          <p:cNvGrpSpPr>
            <a:grpSpLocks/>
          </p:cNvGrpSpPr>
          <p:nvPr/>
        </p:nvGrpSpPr>
        <p:grpSpPr bwMode="auto">
          <a:xfrm>
            <a:off x="1338145" y="685800"/>
            <a:ext cx="6480306" cy="2362200"/>
            <a:chOff x="1333386" y="2190750"/>
            <a:chExt cx="6480329" cy="2362200"/>
          </a:xfrm>
        </p:grpSpPr>
        <p:cxnSp>
          <p:nvCxnSpPr>
            <p:cNvPr id="30" name="Straight Arrow Connector 23">
              <a:extLst>
                <a:ext uri="{FF2B5EF4-FFF2-40B4-BE49-F238E27FC236}">
                  <a16:creationId xmlns:a16="http://schemas.microsoft.com/office/drawing/2014/main" id="{63EDF503-2789-4798-A283-D1C408D9E3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33386" y="2190750"/>
              <a:ext cx="1465074" cy="23622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25">
              <a:extLst>
                <a:ext uri="{FF2B5EF4-FFF2-40B4-BE49-F238E27FC236}">
                  <a16:creationId xmlns:a16="http://schemas.microsoft.com/office/drawing/2014/main" id="{FA5ADC03-2C92-4B71-BA24-FE96C36785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98460" y="2190750"/>
              <a:ext cx="1735456" cy="23622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27">
              <a:extLst>
                <a:ext uri="{FF2B5EF4-FFF2-40B4-BE49-F238E27FC236}">
                  <a16:creationId xmlns:a16="http://schemas.microsoft.com/office/drawing/2014/main" id="{539BB3AC-6E9F-43E0-90A9-967524B3AF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98460" y="4552950"/>
              <a:ext cx="3086533" cy="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29">
              <a:extLst>
                <a:ext uri="{FF2B5EF4-FFF2-40B4-BE49-F238E27FC236}">
                  <a16:creationId xmlns:a16="http://schemas.microsoft.com/office/drawing/2014/main" id="{38E44A0C-3C11-49FF-9338-A903E08472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33916" y="2190750"/>
              <a:ext cx="3279799" cy="8382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1">
              <a:extLst>
                <a:ext uri="{FF2B5EF4-FFF2-40B4-BE49-F238E27FC236}">
                  <a16:creationId xmlns:a16="http://schemas.microsoft.com/office/drawing/2014/main" id="{30E6254B-9EF5-4A7A-AC79-9B7AD558F4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84993" y="3028950"/>
              <a:ext cx="1928722" cy="15240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TextBox 44">
            <a:extLst>
              <a:ext uri="{FF2B5EF4-FFF2-40B4-BE49-F238E27FC236}">
                <a16:creationId xmlns:a16="http://schemas.microsoft.com/office/drawing/2014/main" id="{E074754E-15FD-4D4E-9E05-32FE75031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220" y="4785694"/>
            <a:ext cx="25204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beliefs are / can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 related</a:t>
            </a:r>
          </a:p>
        </p:txBody>
      </p:sp>
      <p:grpSp>
        <p:nvGrpSpPr>
          <p:cNvPr id="36" name="Group 43">
            <a:extLst>
              <a:ext uri="{FF2B5EF4-FFF2-40B4-BE49-F238E27FC236}">
                <a16:creationId xmlns:a16="http://schemas.microsoft.com/office/drawing/2014/main" id="{2FF41372-6859-49CD-82E4-71F4DC152637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2000703"/>
            <a:ext cx="3279775" cy="2362200"/>
            <a:chOff x="5719762" y="3505653"/>
            <a:chExt cx="3279477" cy="2362200"/>
          </a:xfrm>
        </p:grpSpPr>
        <p:cxnSp>
          <p:nvCxnSpPr>
            <p:cNvPr id="38" name="Straight Arrow Connector 32">
              <a:extLst>
                <a:ext uri="{FF2B5EF4-FFF2-40B4-BE49-F238E27FC236}">
                  <a16:creationId xmlns:a16="http://schemas.microsoft.com/office/drawing/2014/main" id="{84514A68-74A5-40AA-96CC-E0775F0380E4}"/>
                </a:ext>
              </a:extLst>
            </p:cNvPr>
            <p:cNvCxnSpPr>
              <a:cxnSpLocks noChangeShapeType="1"/>
              <a:stCxn id="25" idx="4"/>
              <a:endCxn id="22" idx="4"/>
            </p:cNvCxnSpPr>
            <p:nvPr/>
          </p:nvCxnSpPr>
          <p:spPr bwMode="auto">
            <a:xfrm flipV="1">
              <a:off x="7070602" y="4343853"/>
              <a:ext cx="1928637" cy="1524000"/>
            </a:xfrm>
            <a:prstGeom prst="straightConnector1">
              <a:avLst/>
            </a:prstGeom>
            <a:noFill/>
            <a:ln w="38100" algn="ctr">
              <a:solidFill>
                <a:srgbClr val="1FE11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36">
              <a:extLst>
                <a:ext uri="{FF2B5EF4-FFF2-40B4-BE49-F238E27FC236}">
                  <a16:creationId xmlns:a16="http://schemas.microsoft.com/office/drawing/2014/main" id="{34FC404D-42C0-4738-96DC-E0AB394ACF19}"/>
                </a:ext>
              </a:extLst>
            </p:cNvPr>
            <p:cNvCxnSpPr>
              <a:cxnSpLocks noChangeShapeType="1"/>
              <a:stCxn id="16" idx="4"/>
              <a:endCxn id="22" idx="4"/>
            </p:cNvCxnSpPr>
            <p:nvPr/>
          </p:nvCxnSpPr>
          <p:spPr bwMode="auto">
            <a:xfrm>
              <a:off x="5719762" y="3505653"/>
              <a:ext cx="3279477" cy="838200"/>
            </a:xfrm>
            <a:prstGeom prst="straightConnector1">
              <a:avLst/>
            </a:prstGeom>
            <a:noFill/>
            <a:ln w="38100" algn="ctr">
              <a:solidFill>
                <a:srgbClr val="1FE11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91682C9-5496-45AD-B4C0-A7735ACC2119}"/>
                </a:ext>
              </a:extLst>
            </p:cNvPr>
            <p:cNvCxnSpPr>
              <a:cxnSpLocks noChangeShapeType="1"/>
              <a:stCxn id="16" idx="4"/>
              <a:endCxn id="25" idx="4"/>
            </p:cNvCxnSpPr>
            <p:nvPr/>
          </p:nvCxnSpPr>
          <p:spPr bwMode="auto">
            <a:xfrm>
              <a:off x="5719762" y="3505653"/>
              <a:ext cx="1350840" cy="2362200"/>
            </a:xfrm>
            <a:prstGeom prst="straightConnector1">
              <a:avLst/>
            </a:prstGeom>
            <a:noFill/>
            <a:ln w="38100" algn="ctr">
              <a:solidFill>
                <a:srgbClr val="1FE11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TextBox 45">
            <a:extLst>
              <a:ext uri="{FF2B5EF4-FFF2-40B4-BE49-F238E27FC236}">
                <a16:creationId xmlns:a16="http://schemas.microsoft.com/office/drawing/2014/main" id="{CF4A2CFF-20A4-4A3D-90C5-88261765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49" y="4876800"/>
            <a:ext cx="17335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E1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referents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E1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(in reality)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E1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 related</a:t>
            </a:r>
          </a:p>
        </p:txBody>
      </p:sp>
      <p:cxnSp>
        <p:nvCxnSpPr>
          <p:cNvPr id="42" name="Straight Arrow Connector 49">
            <a:extLst>
              <a:ext uri="{FF2B5EF4-FFF2-40B4-BE49-F238E27FC236}">
                <a16:creationId xmlns:a16="http://schemas.microsoft.com/office/drawing/2014/main" id="{4877BC36-1504-44FA-A1E1-28AB0CE4BB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3" y="2000251"/>
            <a:ext cx="6477000" cy="83818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50">
            <a:extLst>
              <a:ext uri="{FF2B5EF4-FFF2-40B4-BE49-F238E27FC236}">
                <a16:creationId xmlns:a16="http://schemas.microsoft.com/office/drawing/2014/main" id="{9A741836-7F57-41D7-85F6-D62649A0F4F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-300016" y="2457430"/>
            <a:ext cx="2362157" cy="144780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56">
            <a:extLst>
              <a:ext uri="{FF2B5EF4-FFF2-40B4-BE49-F238E27FC236}">
                <a16:creationId xmlns:a16="http://schemas.microsoft.com/office/drawing/2014/main" id="{B7DC7FAB-22D7-4852-9363-63E2AFBA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90" y="4890521"/>
            <a:ext cx="1802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terms are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related</a:t>
            </a:r>
          </a:p>
        </p:txBody>
      </p:sp>
    </p:spTree>
    <p:extLst>
      <p:ext uri="{BB962C8B-B14F-4D97-AF65-F5344CB8AC3E}">
        <p14:creationId xmlns:p14="http://schemas.microsoft.com/office/powerpoint/2010/main" val="3163463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179638"/>
            <a:ext cx="43291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Philosophical approach to ontology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5614328" cy="312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7213" y="1424127"/>
            <a:ext cx="8009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Ontological Realism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uses ontology as philosophical discipline to build ontologies as faithful representations of reality.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F4220-6F3E-4278-B70E-F9345C162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5F0645-7D27-498E-A5AB-277B394711F6}"/>
              </a:ext>
            </a:extLst>
          </p:cNvPr>
          <p:cNvSpPr/>
          <p:nvPr/>
        </p:nvSpPr>
        <p:spPr>
          <a:xfrm>
            <a:off x="979487" y="6210762"/>
            <a:ext cx="816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4"/>
              </a:rPr>
              <a:t>https://www.ncbi.nlm.nih.gov/pmc/articles/PMC3104413/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1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471E-48E9-439D-9B69-D2A610DC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readings on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F3E6-0B97-413C-BF7C-1D31455D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Incoherencies and inconsistencies in how ‘concept’ is defined and in how concepts are used for representation: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Essential distinctions between concept-based and realism-based representations and how they might co-exist: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Differing views on what computational ontologies should be, how to be designed, and what determines their quality: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DA44B-054A-47E9-9B78-0602DF0F7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ED0E4-AA47-4280-B263-D55FD86A52AC}"/>
              </a:ext>
            </a:extLst>
          </p:cNvPr>
          <p:cNvSpPr/>
          <p:nvPr/>
        </p:nvSpPr>
        <p:spPr>
          <a:xfrm>
            <a:off x="685800" y="2514600"/>
            <a:ext cx="826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Barry Smith, Beyond Concepts, or: Ontology as Reality Representation. Achille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Varzi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Laure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Vieu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(eds.), Formal Ontology and Information Systems. Proceedings of the Third International Conference (FOIS 2004), Amsterdam: IOS Press, 2004, 73–84.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http://ontology.buffalo.edu/bfo/BeyondConcepts.pdf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C8620-9F1F-4462-BB40-DAE84D2D7D42}"/>
              </a:ext>
            </a:extLst>
          </p:cNvPr>
          <p:cNvSpPr/>
          <p:nvPr/>
        </p:nvSpPr>
        <p:spPr>
          <a:xfrm>
            <a:off x="2057400" y="4151531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Gunnar O. Klein and Barry Smith. Concept Systems and Ontologies: Recommendations for Basic Terminology. Trans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Jpn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Soc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Artif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Intell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. 2010 Jan 1; 25(3): 433–441.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hlinkClick r:id="rId3"/>
              </a:rPr>
              <a:t>https://www.ncbi.nlm.nih.gov/pmc/articles/PMC3034144/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0D271-9207-4B25-A3C8-3D1F64A4DB80}"/>
              </a:ext>
            </a:extLst>
          </p:cNvPr>
          <p:cNvSpPr/>
          <p:nvPr/>
        </p:nvSpPr>
        <p:spPr>
          <a:xfrm>
            <a:off x="1295400" y="59830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Brochhausen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1,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Burgun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W Ceusters,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Hasman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T Y Leong, 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Musen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J L Oliveira, M Peleg, A Rector, S Schulz.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Discussion of "biomedical ontologies: toward scientific debate". Methods Inf Med. 2011;50(3):217-36..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hlinkClick r:id="rId4"/>
              </a:rPr>
              <a:t>https://ink.library.smu.edu.sg/cgi/viewcontent.cgi?article=4011&amp;context=sis_research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432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E602B6-C1A6-4E08-AABD-68E14F165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Ontology</a:t>
            </a:r>
            <a:r>
              <a:rPr lang="en-US" dirty="0"/>
              <a:t>’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versus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ontologies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versus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‘</a:t>
            </a:r>
            <a:r>
              <a:rPr lang="en-US" i="1" dirty="0"/>
              <a:t>ontologies</a:t>
            </a:r>
            <a:r>
              <a:rPr lang="en-US" dirty="0"/>
              <a:t>’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6086E9A-2222-4FE7-A543-9DBAC6C79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59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CD462C-6ABD-424F-902B-E1EB05C9F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Logic and Ontology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105D06B-6415-4B8F-B176-75D97D8FEE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CD6AE-1DEC-4376-BABC-C302521CA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833DA-BB7E-4984-B31F-689CCBF4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99"/>
            <a:ext cx="7116829" cy="6239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7430219" y="3812208"/>
            <a:ext cx="171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Is an Ontology?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Information Systems, DOI 10.1007/978-3-540-92673-3,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E574F-D856-44A3-86EA-1A057B690888}"/>
              </a:ext>
            </a:extLst>
          </p:cNvPr>
          <p:cNvSpPr/>
          <p:nvPr/>
        </p:nvSpPr>
        <p:spPr bwMode="auto">
          <a:xfrm>
            <a:off x="457200" y="3505200"/>
            <a:ext cx="4114800" cy="3276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755301-7F9A-4F96-B41E-990B30E06C36}"/>
              </a:ext>
            </a:extLst>
          </p:cNvPr>
          <p:cNvSpPr/>
          <p:nvPr/>
        </p:nvSpPr>
        <p:spPr bwMode="auto">
          <a:xfrm flipH="1">
            <a:off x="2743200" y="2438400"/>
            <a:ext cx="3886200" cy="2667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BA828-98F8-4A60-BD75-D5704AF44657}"/>
              </a:ext>
            </a:extLst>
          </p:cNvPr>
          <p:cNvSpPr txBox="1"/>
          <p:nvPr/>
        </p:nvSpPr>
        <p:spPr>
          <a:xfrm>
            <a:off x="2831469" y="2571750"/>
            <a:ext cx="37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B050"/>
                </a:solidFill>
              </a:rPr>
              <a:t>Ontological principles (tomorrow)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1E7F86-B2F0-4DE9-AEF0-371B08ADEAB8}"/>
              </a:ext>
            </a:extLst>
          </p:cNvPr>
          <p:cNvSpPr txBox="1"/>
          <p:nvPr/>
        </p:nvSpPr>
        <p:spPr>
          <a:xfrm>
            <a:off x="2651191" y="3152745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Logical principles</a:t>
            </a:r>
          </a:p>
        </p:txBody>
      </p:sp>
    </p:spTree>
    <p:extLst>
      <p:ext uri="{BB962C8B-B14F-4D97-AF65-F5344CB8AC3E}">
        <p14:creationId xmlns:p14="http://schemas.microsoft.com/office/powerpoint/2010/main" val="1126139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1710B-57A7-4313-BEEB-9B239B42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</a:t>
            </a:r>
            <a:r>
              <a:rPr lang="en-US" i="1" dirty="0"/>
              <a:t>a logic</a:t>
            </a:r>
            <a:r>
              <a:rPr lang="en-US" dirty="0"/>
              <a:t>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6AD852-89F7-41B2-98D3-E797468A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A formal or informal </a:t>
            </a:r>
            <a:r>
              <a:rPr lang="en-US" i="1" u="sng" dirty="0"/>
              <a:t>language</a:t>
            </a:r>
            <a:r>
              <a:rPr lang="en-US" i="1" dirty="0"/>
              <a:t> together with a </a:t>
            </a:r>
            <a:r>
              <a:rPr lang="en-US" i="1" u="sng" dirty="0"/>
              <a:t>deductive system</a:t>
            </a:r>
            <a:r>
              <a:rPr lang="en-US" i="1" dirty="0"/>
              <a:t> and/or a </a:t>
            </a:r>
            <a:r>
              <a:rPr lang="en-US" i="1" u="sng" dirty="0"/>
              <a:t>model-theoretic semantics</a:t>
            </a:r>
            <a:r>
              <a:rPr lang="en-US" i="1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language</a:t>
            </a:r>
            <a:r>
              <a:rPr lang="en-US" i="1" dirty="0"/>
              <a:t> has components that correspond to a part of a natural language like English or Greek.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deductive system</a:t>
            </a:r>
            <a:r>
              <a:rPr lang="en-US" i="1" dirty="0"/>
              <a:t> is to capture, codify, or simply record arguments that are valid for the given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semantics</a:t>
            </a:r>
            <a:r>
              <a:rPr lang="en-US" i="1" dirty="0"/>
              <a:t> is to capture, codify, or record the meanings, or truth-conditions for at least part of the language.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2AB2C-EE9A-422B-825A-B1769005B4F8}"/>
              </a:ext>
            </a:extLst>
          </p:cNvPr>
          <p:cNvSpPr/>
          <p:nvPr/>
        </p:nvSpPr>
        <p:spPr>
          <a:xfrm>
            <a:off x="507460" y="5928025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Shapiro, Stewart and Teresa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Kouri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Kissel, "Classical Logic", </a:t>
            </a:r>
          </a:p>
          <a:p>
            <a:pPr algn="r"/>
            <a:r>
              <a:rPr lang="en-US" sz="1400" b="0" i="1" dirty="0">
                <a:solidFill>
                  <a:schemeClr val="bg1"/>
                </a:solidFill>
                <a:latin typeface="Source Sans Pro" panose="020B0503030403020204" pitchFamily="34" charset="0"/>
              </a:rPr>
              <a:t>The Stanford Encyclopedia of Philosophy 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(Spring 2021 Edition), Edward N.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Zalta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 (ed.).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  <a:hlinkClick r:id="rId2"/>
              </a:rPr>
              <a:t>https://plato.stanford.edu/archives/spr2021/entries/logic-classical/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99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A46F8-2CCB-48CF-89E1-BDA9250EB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Propositional Logic (PL) essentials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AA7E9D2-FEE0-490B-9C60-4FFEE62591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F9EC-03A7-4862-9E70-23C72DF2F4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381000" cy="296863"/>
          </a:xfrm>
        </p:spPr>
        <p:txBody>
          <a:bodyPr/>
          <a:lstStyle/>
          <a:p>
            <a:fld id="{7C5DB68A-9D44-4073-920F-D08D647C06A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51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Language and semantics of PL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81A7-8A6E-4EF6-8C5C-0F2E0159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 well-formed formula is either atomic or composed following allowed composition rules.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Atomic formulae stand for propositions that must either be true or false: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A: ‘John eats too much’.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B: ‘John has a normal BMI’.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C: ‘John is careful’.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Formula connectors: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Negation (not):				¬ 	~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Conjunction (and): 			∧ 	&amp; 	∙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Disjunction (or): 			∨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Material implication (if...then): 	→ 	⇒ 	⊃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Biconditional (if and only if): 		↔ 	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≡	=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PL’s Deductive system:  truth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5F859-7641-45CF-8C7C-75EDBEEE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06" y="1752600"/>
            <a:ext cx="2773959" cy="229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80F5C-E21F-4918-A655-C0026F25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87" y="1769723"/>
            <a:ext cx="2739712" cy="2277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4406D-49F9-48C4-856B-D05721A1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06" y="4123309"/>
            <a:ext cx="2773958" cy="2277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E8A52-4374-4EDC-B6DE-EDB70760F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688" y="4135766"/>
            <a:ext cx="2739712" cy="2267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748676-C690-4E49-860C-BB4A4AE91182}"/>
              </a:ext>
            </a:extLst>
          </p:cNvPr>
          <p:cNvSpPr/>
          <p:nvPr/>
        </p:nvSpPr>
        <p:spPr bwMode="auto">
          <a:xfrm>
            <a:off x="3277961" y="5562601"/>
            <a:ext cx="25908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1880F-78A3-484D-9784-75583F2BB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0" y="1748799"/>
            <a:ext cx="29718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8F4A-9B8E-4A64-A595-8D02889E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PL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89D4-A62B-411E-948F-3EE9DDF7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Truth tables can be used to prove laws, e.g.: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a Λ (b V c) = (a Λ b) V (a Λ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¬ (a Λ b) = ¬ a V ¬b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 </a:t>
            </a:r>
            <a:r>
              <a:rPr lang="el-GR" dirty="0"/>
              <a:t>Λ (</a:t>
            </a:r>
            <a:r>
              <a:rPr lang="en-US" dirty="0"/>
              <a:t>a → b))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(a→ b) </a:t>
            </a:r>
            <a:r>
              <a:rPr lang="el-GR" dirty="0"/>
              <a:t>Λ ¬</a:t>
            </a:r>
            <a:r>
              <a:rPr lang="en-US" dirty="0"/>
              <a:t>b) → ¬a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V b) </a:t>
            </a:r>
            <a:r>
              <a:rPr lang="el-GR" dirty="0"/>
              <a:t>Λ ¬</a:t>
            </a:r>
            <a:r>
              <a:rPr lang="en-US" dirty="0"/>
              <a:t>a)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→ b) </a:t>
            </a:r>
            <a:r>
              <a:rPr lang="el-GR" dirty="0"/>
              <a:t>Λ (</a:t>
            </a:r>
            <a:r>
              <a:rPr lang="en-US" dirty="0"/>
              <a:t>b → c)) → (a → c)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examples: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https://math.stackexchange.com/questions/1449866/catalogue-of-propositional-logic-laws</a:t>
            </a:r>
            <a:r>
              <a:rPr lang="en-US" sz="12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http://mathonline.wikidot.com/the-laws-of-propositional-logic#toc0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Both truth tables and laws can be used to solve puzzles.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26030-2D72-4E84-BCA7-5A8834A6F7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26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cs typeface="Times" panose="02020603050405020304" pitchFamily="18" charset="0"/>
              </a:rPr>
              <a:t>Exercise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81A7-8A6E-4EF6-8C5C-0F2E0159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" panose="02020603050405020304" pitchFamily="18" charset="0"/>
              </a:rPr>
              <a:t>Given</a:t>
            </a:r>
            <a:r>
              <a:rPr lang="en-US" dirty="0">
                <a:latin typeface="+mj-lt"/>
                <a:cs typeface="Times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If </a:t>
            </a:r>
            <a:r>
              <a:rPr lang="en-US" dirty="0">
                <a:solidFill>
                  <a:srgbClr val="FFFF00"/>
                </a:solidFill>
                <a:latin typeface="+mj-lt"/>
                <a:cs typeface="Times" panose="02020603050405020304" pitchFamily="18" charset="0"/>
              </a:rPr>
              <a:t>John</a:t>
            </a:r>
            <a:r>
              <a:rPr lang="en-US" dirty="0">
                <a:latin typeface="+mj-lt"/>
                <a:cs typeface="Times" panose="02020603050405020304" pitchFamily="18" charset="0"/>
              </a:rPr>
              <a:t> eats too much, then he does not have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If </a:t>
            </a:r>
            <a:r>
              <a:rPr lang="en-US" dirty="0">
                <a:solidFill>
                  <a:srgbClr val="FFFF00"/>
                </a:solidFill>
                <a:latin typeface="+mj-lt"/>
                <a:cs typeface="Times" panose="02020603050405020304" pitchFamily="18" charset="0"/>
              </a:rPr>
              <a:t>John</a:t>
            </a:r>
            <a:r>
              <a:rPr lang="en-US" dirty="0">
                <a:latin typeface="+mj-lt"/>
                <a:cs typeface="Times" panose="02020603050405020304" pitchFamily="18" charset="0"/>
              </a:rPr>
              <a:t> is not careful, then he eats too much.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+mj-lt"/>
                <a:cs typeface="Times" panose="02020603050405020304" pitchFamily="18" charset="0"/>
              </a:rPr>
              <a:t>John</a:t>
            </a:r>
            <a:r>
              <a:rPr lang="en-US" dirty="0">
                <a:latin typeface="+mj-lt"/>
                <a:cs typeface="Times" panose="02020603050405020304" pitchFamily="18" charset="0"/>
              </a:rPr>
              <a:t> has a normal BMI.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" panose="02020603050405020304" pitchFamily="18" charset="0"/>
              </a:rPr>
              <a:t>Question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Is </a:t>
            </a:r>
            <a:r>
              <a:rPr lang="en-US" dirty="0">
                <a:solidFill>
                  <a:srgbClr val="FFFF00"/>
                </a:solidFill>
                <a:latin typeface="+mj-lt"/>
                <a:cs typeface="Times" panose="02020603050405020304" pitchFamily="18" charset="0"/>
              </a:rPr>
              <a:t>John</a:t>
            </a:r>
            <a:r>
              <a:rPr lang="en-US" dirty="0">
                <a:latin typeface="+mj-lt"/>
                <a:cs typeface="Times" panose="02020603050405020304" pitchFamily="18" charset="0"/>
              </a:rPr>
              <a:t> careful?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33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74C-D9DA-4176-ABCD-82E28D0C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 sentences into PL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96D361-C502-4884-B7C1-2875D2AEB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95052"/>
              </p:ext>
            </p:extLst>
          </p:nvPr>
        </p:nvGraphicFramePr>
        <p:xfrm>
          <a:off x="228600" y="1617980"/>
          <a:ext cx="8686801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6081362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720645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259228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354425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26329668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41672938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Propositions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99968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eats too much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22411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5955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is careful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2666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164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Given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8960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eats too much, then he does not have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a </a:t>
                      </a:r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93549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is not careful, then he eats too much.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485977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1FE115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1FE115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49185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248651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Determine the truth value of: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∧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∧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50322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619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6A8E-7169-48EE-A2D4-7111C03EF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17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ECC5-B756-49FD-8AE9-71DDA13D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Determine with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7BF6-7406-49B4-BCE0-69BEE4D6A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2717AA2-2B24-46F8-8F60-2D079A78B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8510"/>
              </p:ext>
            </p:extLst>
          </p:nvPr>
        </p:nvGraphicFramePr>
        <p:xfrm>
          <a:off x="471573" y="2286000"/>
          <a:ext cx="8200853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Worksheet" r:id="rId3" imgW="3322196" imgH="1470854" progId="Excel.Sheet.12">
                  <p:embed/>
                </p:oleObj>
              </mc:Choice>
              <mc:Fallback>
                <p:oleObj name="Worksheet" r:id="rId3" imgW="3322196" imgH="14708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573" y="2286000"/>
                        <a:ext cx="8200853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4D62ACAA-7D8E-45E4-9875-9E46CAAB66B3}"/>
              </a:ext>
            </a:extLst>
          </p:cNvPr>
          <p:cNvSpPr/>
          <p:nvPr/>
        </p:nvSpPr>
        <p:spPr bwMode="auto">
          <a:xfrm rot="8349864">
            <a:off x="2305096" y="3078743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61D8FF-608F-4C05-B11C-A600339FD7D0}"/>
              </a:ext>
            </a:extLst>
          </p:cNvPr>
          <p:cNvGrpSpPr/>
          <p:nvPr/>
        </p:nvGrpSpPr>
        <p:grpSpPr>
          <a:xfrm>
            <a:off x="471573" y="2938210"/>
            <a:ext cx="2773958" cy="3516062"/>
            <a:chOff x="471573" y="2938210"/>
            <a:chExt cx="2773958" cy="3516062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65ECEE3-9134-4AE8-83DE-3897CFE73BF0}"/>
                </a:ext>
              </a:extLst>
            </p:cNvPr>
            <p:cNvSpPr/>
            <p:nvPr/>
          </p:nvSpPr>
          <p:spPr bwMode="auto">
            <a:xfrm rot="9119174">
              <a:off x="1267500" y="3621290"/>
              <a:ext cx="764231" cy="25263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40CD02A-47DA-4DD3-A2E6-F1982D0AF0FE}"/>
                </a:ext>
              </a:extLst>
            </p:cNvPr>
            <p:cNvSpPr/>
            <p:nvPr/>
          </p:nvSpPr>
          <p:spPr bwMode="auto">
            <a:xfrm rot="6893919">
              <a:off x="946107" y="3194008"/>
              <a:ext cx="764231" cy="25263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61E196-7189-4F64-AB93-07434931A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573" y="4176886"/>
              <a:ext cx="2773958" cy="2277386"/>
            </a:xfrm>
            <a:prstGeom prst="rect">
              <a:avLst/>
            </a:prstGeom>
          </p:spPr>
        </p:pic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9DBBF6D-FF26-4E6B-ACC1-415BC8BB4390}"/>
              </a:ext>
            </a:extLst>
          </p:cNvPr>
          <p:cNvSpPr/>
          <p:nvPr/>
        </p:nvSpPr>
        <p:spPr bwMode="auto">
          <a:xfrm rot="180942" flipV="1">
            <a:off x="1223757" y="4072081"/>
            <a:ext cx="5278702" cy="16590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898541B-873A-494C-BC79-D3591E2322B9}"/>
              </a:ext>
            </a:extLst>
          </p:cNvPr>
          <p:cNvSpPr/>
          <p:nvPr/>
        </p:nvSpPr>
        <p:spPr bwMode="auto">
          <a:xfrm rot="2591093">
            <a:off x="4943172" y="4979504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550663-B45F-4ECD-8CCA-878F83D76D3D}"/>
              </a:ext>
            </a:extLst>
          </p:cNvPr>
          <p:cNvSpPr/>
          <p:nvPr/>
        </p:nvSpPr>
        <p:spPr bwMode="auto">
          <a:xfrm>
            <a:off x="4876910" y="2351623"/>
            <a:ext cx="2063480" cy="365097"/>
          </a:xfrm>
          <a:prstGeom prst="rect">
            <a:avLst/>
          </a:prstGeom>
          <a:solidFill>
            <a:srgbClr val="FFC0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CB5BA-51AF-4699-A85A-EAA55CEF1767}"/>
              </a:ext>
            </a:extLst>
          </p:cNvPr>
          <p:cNvSpPr/>
          <p:nvPr/>
        </p:nvSpPr>
        <p:spPr bwMode="auto">
          <a:xfrm>
            <a:off x="5920537" y="2788616"/>
            <a:ext cx="500008" cy="365097"/>
          </a:xfrm>
          <a:prstGeom prst="rect">
            <a:avLst/>
          </a:prstGeom>
          <a:solidFill>
            <a:srgbClr val="FFC0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42E0A1-2D5C-40F2-AF5A-6C2EFE8D74C6}"/>
              </a:ext>
            </a:extLst>
          </p:cNvPr>
          <p:cNvSpPr/>
          <p:nvPr/>
        </p:nvSpPr>
        <p:spPr bwMode="auto">
          <a:xfrm>
            <a:off x="8091964" y="2342223"/>
            <a:ext cx="500008" cy="365097"/>
          </a:xfrm>
          <a:prstGeom prst="rect">
            <a:avLst/>
          </a:prstGeom>
          <a:solidFill>
            <a:srgbClr val="1FE115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986B5B-8593-40E8-9037-9F49471EA7AF}"/>
              </a:ext>
            </a:extLst>
          </p:cNvPr>
          <p:cNvSpPr/>
          <p:nvPr/>
        </p:nvSpPr>
        <p:spPr bwMode="auto">
          <a:xfrm>
            <a:off x="8139052" y="2779771"/>
            <a:ext cx="500008" cy="365097"/>
          </a:xfrm>
          <a:prstGeom prst="rect">
            <a:avLst/>
          </a:prstGeom>
          <a:solidFill>
            <a:srgbClr val="1FE115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CAA435-CCF5-419C-82B7-7682127702F6}"/>
              </a:ext>
            </a:extLst>
          </p:cNvPr>
          <p:cNvGrpSpPr/>
          <p:nvPr/>
        </p:nvGrpSpPr>
        <p:grpSpPr>
          <a:xfrm>
            <a:off x="5069741" y="1786407"/>
            <a:ext cx="3926733" cy="2955416"/>
            <a:chOff x="5113843" y="1766141"/>
            <a:chExt cx="3926733" cy="2955416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6873F1B2-FFE7-43F8-8728-B446A625DEFF}"/>
                </a:ext>
              </a:extLst>
            </p:cNvPr>
            <p:cNvSpPr/>
            <p:nvPr/>
          </p:nvSpPr>
          <p:spPr bwMode="auto">
            <a:xfrm rot="9720152">
              <a:off x="5113843" y="4448706"/>
              <a:ext cx="1203299" cy="23883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93A4E693-6CBA-43EB-AA14-77A3293DD2A6}"/>
                </a:ext>
              </a:extLst>
            </p:cNvPr>
            <p:cNvSpPr/>
            <p:nvPr/>
          </p:nvSpPr>
          <p:spPr bwMode="auto">
            <a:xfrm rot="7398906">
              <a:off x="4633541" y="3773416"/>
              <a:ext cx="1665172" cy="23110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436FB1-B363-4E9C-9F38-093B002C8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0" y="1766141"/>
              <a:ext cx="2411176" cy="197954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29D6E5C-401E-4100-AF18-77AB5EA55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2293" y="3261353"/>
            <a:ext cx="447675" cy="3794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858085-3C2F-4C77-B091-BD7B2461E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267" y="3675652"/>
            <a:ext cx="447675" cy="3794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D38241-19B6-401B-BFCC-E941CD173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715" y="4133002"/>
            <a:ext cx="447675" cy="379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7DDD0E-C017-425F-BEB4-A8C5B01BB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652" y="4598827"/>
            <a:ext cx="447675" cy="379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7072B8-9EF8-4718-94CC-7FD192DF5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905" y="5495277"/>
            <a:ext cx="447675" cy="3794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474AB8-5A3A-4233-81DB-341E0265D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300" y="5500697"/>
            <a:ext cx="447675" cy="3794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07A39B-6BAE-4375-B604-24B1C9327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678" y="5020985"/>
            <a:ext cx="447675" cy="37946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6A71E7F-DAA9-4F4B-B23D-A03B03B723FA}"/>
              </a:ext>
            </a:extLst>
          </p:cNvPr>
          <p:cNvSpPr/>
          <p:nvPr/>
        </p:nvSpPr>
        <p:spPr bwMode="auto">
          <a:xfrm>
            <a:off x="515248" y="5988572"/>
            <a:ext cx="2590800" cy="4145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604C24-93CB-470E-8221-D83CC8A41CFF}"/>
              </a:ext>
            </a:extLst>
          </p:cNvPr>
          <p:cNvSpPr/>
          <p:nvPr/>
        </p:nvSpPr>
        <p:spPr bwMode="auto">
          <a:xfrm>
            <a:off x="6681247" y="3366325"/>
            <a:ext cx="2234153" cy="3148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C3A3E-0D1A-440A-A353-2CFD643A0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289" y="3427943"/>
            <a:ext cx="7324725" cy="1143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49E006-A2FF-4237-A19F-415278783A5A}"/>
              </a:ext>
            </a:extLst>
          </p:cNvPr>
          <p:cNvSpPr/>
          <p:nvPr/>
        </p:nvSpPr>
        <p:spPr bwMode="auto">
          <a:xfrm>
            <a:off x="1080521" y="2342224"/>
            <a:ext cx="2005023" cy="365097"/>
          </a:xfrm>
          <a:prstGeom prst="rect">
            <a:avLst/>
          </a:prstGeom>
          <a:solidFill>
            <a:srgbClr val="FFFF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4A3C7B-B467-49D1-859D-4C70E31C0AE0}"/>
              </a:ext>
            </a:extLst>
          </p:cNvPr>
          <p:cNvSpPr/>
          <p:nvPr/>
        </p:nvSpPr>
        <p:spPr bwMode="auto">
          <a:xfrm>
            <a:off x="1549530" y="2788616"/>
            <a:ext cx="550907" cy="365097"/>
          </a:xfrm>
          <a:prstGeom prst="rect">
            <a:avLst/>
          </a:prstGeom>
          <a:solidFill>
            <a:srgbClr val="FFFF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2A0C9-FBFC-40F2-A81B-405AD1A25E8F}"/>
              </a:ext>
            </a:extLst>
          </p:cNvPr>
          <p:cNvSpPr/>
          <p:nvPr/>
        </p:nvSpPr>
        <p:spPr bwMode="auto">
          <a:xfrm>
            <a:off x="2692616" y="2790836"/>
            <a:ext cx="500008" cy="365097"/>
          </a:xfrm>
          <a:prstGeom prst="rect">
            <a:avLst/>
          </a:prstGeom>
          <a:solidFill>
            <a:srgbClr val="1FE115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9E7E3D-3988-4929-BAC5-797182EBF8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8959" y="6061965"/>
            <a:ext cx="6905625" cy="3714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478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6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E0A2-38C4-4061-BC39-7D30921E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cited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9E58-36D3-4FAA-8C06-6E1AE0CDB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2133600"/>
          </a:xfrm>
        </p:spPr>
        <p:txBody>
          <a:bodyPr/>
          <a:lstStyle/>
          <a:p>
            <a:pPr marL="0" indent="0" algn="ctr"/>
            <a:r>
              <a:rPr lang="en-US" i="1" dirty="0">
                <a:solidFill>
                  <a:srgbClr val="FFFF00"/>
                </a:solidFill>
              </a:rPr>
              <a:t>‘An ontology is an explicit specification of a conceptualization’</a:t>
            </a:r>
          </a:p>
          <a:p>
            <a:pPr marL="0" indent="0" algn="ctr"/>
            <a:endParaRPr lang="en-US" sz="2800" i="1" dirty="0"/>
          </a:p>
          <a:p>
            <a:pPr marL="0" indent="0" algn="ctr"/>
            <a:endParaRPr lang="en-US" sz="2800" i="1" dirty="0"/>
          </a:p>
          <a:p>
            <a:pPr marL="0" indent="0" algn="ctr"/>
            <a:endParaRPr lang="en-US" sz="2800" i="1" dirty="0"/>
          </a:p>
          <a:p>
            <a:pPr marL="0" indent="0" algn="ctr"/>
            <a:endParaRPr lang="en-US" sz="2800" i="1" dirty="0"/>
          </a:p>
          <a:p>
            <a:pPr marL="0" indent="0" algn="ctr"/>
            <a:endParaRPr lang="en-US" sz="2800" i="1" dirty="0"/>
          </a:p>
          <a:p>
            <a:pPr marL="0" indent="0" algn="ctr"/>
            <a:r>
              <a:rPr lang="en-US" sz="2800" i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74B7F-E7FD-4CCB-AFBC-AE80EBD82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08704-EFB4-43AA-AB6E-F43977899234}"/>
              </a:ext>
            </a:extLst>
          </p:cNvPr>
          <p:cNvSpPr/>
          <p:nvPr/>
        </p:nvSpPr>
        <p:spPr>
          <a:xfrm>
            <a:off x="1219200" y="19050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T. R. Gruber. A Translation Approach to Portable Ontologies.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Knowledge Acquisition, 5(2):199–220, 1993.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http://tomgruber.org/writing/ontolingua-kaj-1993.pdf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007B9-92F8-4FCC-90C6-5B76DAF7AB93}"/>
              </a:ext>
            </a:extLst>
          </p:cNvPr>
          <p:cNvSpPr txBox="1">
            <a:spLocks/>
          </p:cNvSpPr>
          <p:nvPr/>
        </p:nvSpPr>
        <p:spPr>
          <a:xfrm>
            <a:off x="304800" y="3104798"/>
            <a:ext cx="8686800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kern="0" dirty="0"/>
              <a:t>Quickly picked up by the medical terminology community </a:t>
            </a:r>
            <a:r>
              <a:rPr lang="en-US" sz="2200" kern="0" dirty="0">
                <a:sym typeface="Wingdings" panose="05000000000000000000" pitchFamily="2" charset="2"/>
              </a:rPr>
              <a:t> ‘formal terminology’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kern="0" dirty="0">
                <a:sym typeface="Wingdings" panose="05000000000000000000" pitchFamily="2" charset="2"/>
              </a:rPr>
              <a:t>But: explaining and standardizing terminology is very different from explaining and formally representing the entities in reality denoted by terms!: </a:t>
            </a:r>
          </a:p>
          <a:p>
            <a:pPr marL="0" indent="0" algn="ctr">
              <a:spcBef>
                <a:spcPts val="1200"/>
              </a:spcBef>
            </a:pPr>
            <a:r>
              <a:rPr lang="en-US" sz="2200" kern="0" dirty="0">
                <a:solidFill>
                  <a:srgbClr val="FFFF00"/>
                </a:solidFill>
              </a:rPr>
              <a:t>‘</a:t>
            </a:r>
            <a:r>
              <a:rPr lang="en-US" sz="2200" i="1" kern="0" dirty="0">
                <a:solidFill>
                  <a:srgbClr val="FFFF00"/>
                </a:solidFill>
              </a:rPr>
              <a:t>The term is borrowed from philosophy, where an ontology is a systematic account of Existence. For knowledge-based systems, what “exists” is exactly that which can be represented.</a:t>
            </a:r>
            <a:r>
              <a:rPr lang="en-US" sz="2200" kern="0" dirty="0">
                <a:solidFill>
                  <a:srgbClr val="FFFF00"/>
                </a:solidFill>
              </a:rPr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780ED-EA8F-40FD-A096-E44965BAC26A}"/>
              </a:ext>
            </a:extLst>
          </p:cNvPr>
          <p:cNvSpPr/>
          <p:nvPr/>
        </p:nvSpPr>
        <p:spPr>
          <a:xfrm>
            <a:off x="914400" y="630519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T. R. Gruber.  Ibidem</a:t>
            </a:r>
          </a:p>
        </p:txBody>
      </p:sp>
    </p:spTree>
    <p:extLst>
      <p:ext uri="{BB962C8B-B14F-4D97-AF65-F5344CB8AC3E}">
        <p14:creationId xmlns:p14="http://schemas.microsoft.com/office/powerpoint/2010/main" val="781814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74C-D9DA-4176-ABCD-82E28D0C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Method 2: Determine using laws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96D361-C502-4884-B7C1-2875D2AEB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96230"/>
              </p:ext>
            </p:extLst>
          </p:nvPr>
        </p:nvGraphicFramePr>
        <p:xfrm>
          <a:off x="228600" y="1617980"/>
          <a:ext cx="8686801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344">
                  <a:extLst>
                    <a:ext uri="{9D8B030D-6E8A-4147-A177-3AD203B41FA5}">
                      <a16:colId xmlns:a16="http://schemas.microsoft.com/office/drawing/2014/main" val="1608136212"/>
                    </a:ext>
                  </a:extLst>
                </a:gridCol>
                <a:gridCol w="3125056">
                  <a:extLst>
                    <a:ext uri="{9D8B030D-6E8A-4147-A177-3AD203B41FA5}">
                      <a16:colId xmlns:a16="http://schemas.microsoft.com/office/drawing/2014/main" val="327899853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354425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26329668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41672938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Propositions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99968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eats too much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22411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5955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is careful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2666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164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Given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8960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eats too much, then he does not have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93549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is not careful, then he eats too much.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4859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4918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24865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Rule application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(x→ y) </a:t>
                      </a:r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Λ ¬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y) → ¬x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g3/g1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g4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5032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(x→ y) </a:t>
                      </a:r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Λ ¬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y) → ¬x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g2/g4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619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6A8E-7169-48EE-A2D4-7111C03EF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84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1D27-FB8E-42ED-B5C8-9E15D8EA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76FC-7938-40AB-AE50-FA19390A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Solve this puzzle: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Given: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who eats too much, does not have a normal BMI.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who is not careful, eats too much.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has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Question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Is </a:t>
            </a: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careful?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Same as before: yes.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5AEE-92B4-4165-9412-F5E93897C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1D27-FB8E-42ED-B5C8-9E15D8EA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76FC-7938-40AB-AE50-FA19390A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Solve this puzzle: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Given: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who eats too much, does not have a normal BMI.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who is not careful, eats too much.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John</a:t>
            </a:r>
            <a:r>
              <a:rPr lang="en-US" dirty="0">
                <a:cs typeface="Times" panose="02020603050405020304" pitchFamily="18" charset="0"/>
              </a:rPr>
              <a:t> has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Question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Is </a:t>
            </a: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John</a:t>
            </a:r>
            <a:r>
              <a:rPr lang="en-US" dirty="0">
                <a:cs typeface="Times" panose="02020603050405020304" pitchFamily="18" charset="0"/>
              </a:rPr>
              <a:t> careful?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E115"/>
                </a:solidFill>
                <a:cs typeface="Times" panose="02020603050405020304" pitchFamily="18" charset="0"/>
              </a:rPr>
              <a:t>Can not be done with propositional logic!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There is no way to create propositions (within the syntax and semantics of propositional logic) so that ‘everybody’ and ‘John’ can be represented as related.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5AEE-92B4-4165-9412-F5E93897C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CC4A2-0E38-47EC-9A1D-FE1BA08F0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Order Logics (FOL)</a:t>
            </a:r>
            <a:br>
              <a:rPr lang="en-US" dirty="0"/>
            </a:br>
            <a:r>
              <a:rPr lang="en-US" dirty="0"/>
              <a:t>(Predicate Logic)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B21BC6-A55F-412A-972A-97ED55AD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6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25F1-BAB9-44D6-A95F-ABA4815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00FF-EB50-4A45-93DC-86C7702B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Propositional logic with predicates, variables and quantifiers.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Predicate: a proposition that some property holds for some entity, or a relation between entities.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Prop.L</a:t>
            </a:r>
            <a:r>
              <a:rPr lang="en-US" dirty="0"/>
              <a:t>. : 	A = ‘everybody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FOL: 		A = ‘eats too much’ 	A(x)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Quantifiers: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‘all’	</a:t>
            </a:r>
            <a:r>
              <a:rPr lang="en-US" dirty="0">
                <a:sym typeface="Symbol" panose="05050102010706020507" pitchFamily="18" charset="2"/>
              </a:rPr>
              <a:t>	 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everything eats too much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‘some’		 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something eats too much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2E3A-DEB1-4582-8EE5-579CD02A5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25F1-BAB9-44D6-A95F-ABA4815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00FF-EB50-4A45-93DC-86C7702B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Propositional logic with predicates, variables and quantifiers.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Predicate: a proposition that some property holds for some entity, or a relation between entities.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Prop.L</a:t>
            </a:r>
            <a:r>
              <a:rPr lang="en-US" dirty="0"/>
              <a:t>. : 	A = ‘everybody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FOL: 		A = ‘eats too much’ 	A(x)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Quantifiers: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‘all’	</a:t>
            </a:r>
            <a:r>
              <a:rPr lang="en-US" dirty="0">
                <a:sym typeface="Symbol" panose="05050102010706020507" pitchFamily="18" charset="2"/>
              </a:rPr>
              <a:t>	 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every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thing</a:t>
            </a:r>
            <a:r>
              <a:rPr lang="en-US" dirty="0">
                <a:sym typeface="Symbol" panose="05050102010706020507" pitchFamily="18" charset="2"/>
              </a:rPr>
              <a:t> eats too much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‘some’		 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some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thing</a:t>
            </a:r>
            <a:r>
              <a:rPr lang="en-US" dirty="0">
                <a:sym typeface="Symbol" panose="05050102010706020507" pitchFamily="18" charset="2"/>
              </a:rPr>
              <a:t> eats too much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‘every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body</a:t>
            </a:r>
            <a:r>
              <a:rPr lang="en-US" dirty="0">
                <a:sym typeface="Symbol" panose="05050102010706020507" pitchFamily="18" charset="2"/>
              </a:rPr>
              <a:t>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x.(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person</a:t>
            </a:r>
            <a:r>
              <a:rPr lang="en-US" dirty="0">
                <a:sym typeface="Symbol" panose="05050102010706020507" pitchFamily="18" charset="2"/>
              </a:rPr>
              <a:t>(x)  A(x))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2E3A-DEB1-4582-8EE5-579CD02A5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65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8F5B35-8099-49E3-AD55-210A7E97D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A9B9B2F-9537-43AD-BEAA-ABBF3E62A3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User defines these primitives: </a:t>
            </a:r>
          </a:p>
          <a:p>
            <a:pPr lvl="1"/>
            <a:r>
              <a:rPr lang="en-US" altLang="en-US" sz="2400" b="1" dirty="0"/>
              <a:t>Constant symbols</a:t>
            </a:r>
            <a:r>
              <a:rPr lang="en-US" altLang="en-US" sz="2400" dirty="0"/>
              <a:t> (i.e., the "individuals" in the world)      	e.g.: 	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, 3 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Function symbols</a:t>
            </a:r>
            <a:r>
              <a:rPr lang="en-US" altLang="en-US" sz="2400" dirty="0"/>
              <a:t> (mapping individuals to individuals)     	e.g.: 	author-of(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) = </a:t>
            </a:r>
            <a:r>
              <a:rPr lang="en-US" altLang="en-US" sz="2400" dirty="0" err="1"/>
              <a:t>barry_smith</a:t>
            </a:r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Predicate symbols</a:t>
            </a:r>
            <a:r>
              <a:rPr lang="en-US" altLang="en-US" sz="2400" dirty="0"/>
              <a:t> (mapping from individuals to truth values) </a:t>
            </a:r>
          </a:p>
          <a:p>
            <a:pPr marL="57150" indent="0"/>
            <a:r>
              <a:rPr lang="en-US" altLang="en-US" dirty="0"/>
              <a:t>	e.g.: 	greater(5,3) = true, </a:t>
            </a:r>
          </a:p>
          <a:p>
            <a:pPr marL="57150" indent="0"/>
            <a:r>
              <a:rPr lang="en-US" altLang="en-US" dirty="0"/>
              <a:t>		smart(</a:t>
            </a:r>
            <a:r>
              <a:rPr lang="en-US" altLang="en-US" dirty="0" err="1"/>
              <a:t>barry_smith</a:t>
            </a:r>
            <a:r>
              <a:rPr lang="en-US" altLang="en-US" dirty="0"/>
              <a:t>) = true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74322-B7F9-4887-99B3-477C42F377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00C243-0CC0-40FA-A94F-1F1FAE61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Syntax…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B679E67-E517-43B5-BD60-4C1859FFE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FOL supplies these primitives: </a:t>
            </a:r>
          </a:p>
          <a:p>
            <a:pPr lvl="1"/>
            <a:r>
              <a:rPr lang="en-US" altLang="en-US" b="1" dirty="0"/>
              <a:t>Variable symbols</a:t>
            </a:r>
            <a:r>
              <a:rPr lang="en-US" altLang="en-US" dirty="0"/>
              <a:t>. E.g., </a:t>
            </a:r>
            <a:r>
              <a:rPr lang="en-US" altLang="en-US" dirty="0" err="1">
                <a:latin typeface="Courier New" panose="02070309020205020404" pitchFamily="49" charset="0"/>
              </a:rPr>
              <a:t>x,y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</a:p>
          <a:p>
            <a:pPr lvl="1"/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b="1" dirty="0"/>
              <a:t>Connectives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Same as in PL: </a:t>
            </a:r>
          </a:p>
          <a:p>
            <a:pPr lvl="3"/>
            <a:r>
              <a:rPr lang="en-US" altLang="en-US" dirty="0"/>
              <a:t>not (~), </a:t>
            </a:r>
          </a:p>
          <a:p>
            <a:pPr lvl="3"/>
            <a:r>
              <a:rPr lang="en-US" altLang="en-US" dirty="0"/>
              <a:t>and (^), </a:t>
            </a:r>
          </a:p>
          <a:p>
            <a:pPr lvl="3"/>
            <a:r>
              <a:rPr lang="en-US" altLang="en-US" dirty="0"/>
              <a:t>or (v), </a:t>
            </a:r>
          </a:p>
          <a:p>
            <a:pPr lvl="3"/>
            <a:r>
              <a:rPr lang="en-US" altLang="en-US" dirty="0"/>
              <a:t>implies (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), </a:t>
            </a:r>
          </a:p>
          <a:p>
            <a:pPr lvl="3"/>
            <a:r>
              <a:rPr lang="en-US" altLang="en-US" dirty="0"/>
              <a:t>if and only if (&lt;=&gt;)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Quantifiers</a:t>
            </a:r>
            <a:r>
              <a:rPr lang="en-US" altLang="en-US" dirty="0"/>
              <a:t>: Universal (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) and Existential (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altLang="en-US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E7B5A-D7A1-4C1B-8700-1FE6257100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3ABD-D5BA-4BC1-B67F-31456B60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values of quantified expressions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4A507B-5B5A-4555-AC71-BFD4B88D4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395454"/>
              </p:ext>
            </p:extLst>
          </p:nvPr>
        </p:nvGraphicFramePr>
        <p:xfrm>
          <a:off x="228600" y="1676400"/>
          <a:ext cx="8686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8461618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20756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1980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True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False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08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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true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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true.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false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9943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9A060-A8F7-4579-ABD7-B743F58C7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7B934-05C4-4ECB-894F-FBF7D910E0AC}"/>
              </a:ext>
            </a:extLst>
          </p:cNvPr>
          <p:cNvSpPr/>
          <p:nvPr/>
        </p:nvSpPr>
        <p:spPr bwMode="auto">
          <a:xfrm>
            <a:off x="2057400" y="4419600"/>
            <a:ext cx="4876800" cy="210312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801248-351F-4B0A-9A01-CFEFA932A8F8}"/>
              </a:ext>
            </a:extLst>
          </p:cNvPr>
          <p:cNvSpPr/>
          <p:nvPr/>
        </p:nvSpPr>
        <p:spPr bwMode="auto">
          <a:xfrm>
            <a:off x="2438400" y="5029200"/>
            <a:ext cx="2438400" cy="118872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E924D-DB01-4355-977E-33E61C189130}"/>
              </a:ext>
            </a:extLst>
          </p:cNvPr>
          <p:cNvSpPr txBox="1"/>
          <p:nvPr/>
        </p:nvSpPr>
        <p:spPr>
          <a:xfrm>
            <a:off x="6586863" y="44196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69023-28EB-4F9B-9419-AEAB5114FB32}"/>
              </a:ext>
            </a:extLst>
          </p:cNvPr>
          <p:cNvSpPr txBox="1"/>
          <p:nvPr/>
        </p:nvSpPr>
        <p:spPr>
          <a:xfrm>
            <a:off x="4724400" y="5862935"/>
            <a:ext cx="266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Represented Reality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808C2-DBAB-4CBE-939F-471D0048FFCC}"/>
              </a:ext>
            </a:extLst>
          </p:cNvPr>
          <p:cNvSpPr txBox="1"/>
          <p:nvPr/>
        </p:nvSpPr>
        <p:spPr>
          <a:xfrm>
            <a:off x="228600" y="3957935"/>
            <a:ext cx="219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Open World !!!</a:t>
            </a:r>
          </a:p>
        </p:txBody>
      </p:sp>
    </p:spTree>
    <p:extLst>
      <p:ext uri="{BB962C8B-B14F-4D97-AF65-F5344CB8AC3E}">
        <p14:creationId xmlns:p14="http://schemas.microsoft.com/office/powerpoint/2010/main" val="7515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DFB0-828C-4D18-BE93-81B15709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equivalences</a:t>
            </a:r>
          </a:p>
        </p:txBody>
      </p:sp>
      <p:pic>
        <p:nvPicPr>
          <p:cNvPr id="44" name="Content Placeholder 43">
            <a:extLst>
              <a:ext uri="{FF2B5EF4-FFF2-40B4-BE49-F238E27FC236}">
                <a16:creationId xmlns:a16="http://schemas.microsoft.com/office/drawing/2014/main" id="{DB8D9E55-BDE9-4F72-9E1E-0B90704C1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8" y="1828800"/>
            <a:ext cx="8841104" cy="3652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700AE-E5B2-47A1-A054-75A91DF551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E0F4-0461-434E-B5A2-FB95CA5CE730}"/>
              </a:ext>
            </a:extLst>
          </p:cNvPr>
          <p:cNvSpPr txBox="1"/>
          <p:nvPr/>
        </p:nvSpPr>
        <p:spPr>
          <a:xfrm>
            <a:off x="1905000" y="5786437"/>
            <a:ext cx="5715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A free variable is a variable not bound by a quantifier:</a:t>
            </a:r>
          </a:p>
          <a:p>
            <a:r>
              <a:rPr lang="en-US" sz="1800" b="0" dirty="0">
                <a:solidFill>
                  <a:schemeClr val="bg1"/>
                </a:solidFill>
                <a:sym typeface="Symbol" panose="05050102010706020507" pitchFamily="18" charset="2"/>
              </a:rPr>
              <a:t></a:t>
            </a:r>
            <a:r>
              <a:rPr lang="en-US" sz="1800" b="0" dirty="0" err="1">
                <a:solidFill>
                  <a:schemeClr val="bg1"/>
                </a:solidFill>
                <a:sym typeface="Symbol" panose="05050102010706020507" pitchFamily="18" charset="2"/>
              </a:rPr>
              <a:t>x.P</a:t>
            </a:r>
            <a:r>
              <a:rPr lang="en-US" sz="1800" b="0" dirty="0">
                <a:solidFill>
                  <a:schemeClr val="bg1"/>
                </a:solidFill>
                <a:sym typeface="Symbol" panose="05050102010706020507" pitchFamily="18" charset="2"/>
              </a:rPr>
              <a:t>(x)  Q(x) in contradistinction to x.(P(x)  Q(x))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4EA3-4440-44E8-9267-559814C7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away: Gruber did not intend to describe reality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B110-9585-45E9-BCA8-9F900FC27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Working on AI, at that time focused on closed-world reasoning, he argued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ontological commitment should be minimal;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that the shared conceptualizations must be </a:t>
            </a:r>
            <a:r>
              <a:rPr lang="en-US" sz="2000" dirty="0">
                <a:solidFill>
                  <a:srgbClr val="FFFF00"/>
                </a:solidFill>
              </a:rPr>
              <a:t>‘</a:t>
            </a:r>
            <a:r>
              <a:rPr lang="en-US" sz="2000" i="1" dirty="0">
                <a:solidFill>
                  <a:srgbClr val="FFFF00"/>
                </a:solidFill>
              </a:rPr>
              <a:t>founded on the purpose of the resulting artifact rather than based on a priori notions of naturalness or Truth</a:t>
            </a:r>
            <a:r>
              <a:rPr lang="en-US" sz="2000" dirty="0">
                <a:solidFill>
                  <a:srgbClr val="FFFF00"/>
                </a:solidFill>
              </a:rPr>
              <a:t>’</a:t>
            </a:r>
            <a:r>
              <a:rPr lang="en-US" sz="2000" dirty="0"/>
              <a:t>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for a purpose which is: </a:t>
            </a:r>
            <a:r>
              <a:rPr lang="en-US" sz="2000" dirty="0">
                <a:solidFill>
                  <a:srgbClr val="FFFF00"/>
                </a:solidFill>
              </a:rPr>
              <a:t>‘</a:t>
            </a:r>
            <a:r>
              <a:rPr lang="en-US" sz="2000" i="1" dirty="0">
                <a:solidFill>
                  <a:srgbClr val="FFFF00"/>
                </a:solidFill>
              </a:rPr>
              <a:t>knowledge sharing and interoperation among programs</a:t>
            </a:r>
            <a:r>
              <a:rPr lang="en-US" sz="2000" dirty="0">
                <a:solidFill>
                  <a:srgbClr val="FFFF00"/>
                </a:solidFill>
              </a:rPr>
              <a:t>’</a:t>
            </a:r>
            <a:r>
              <a:rPr lang="en-US" sz="2000" dirty="0"/>
              <a:t>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that ‘knowledge’ does not belong in his conception of ‘ontology’, but in a ‘knowledge base’ designed for the specific purpose the software program has to serve for a specific audience.</a:t>
            </a:r>
            <a:endParaRPr lang="en-US" dirty="0"/>
          </a:p>
          <a:p>
            <a:pPr marL="1257300" lvl="3" indent="0">
              <a:buNone/>
            </a:pPr>
            <a:endParaRPr lang="en-US" sz="1400" dirty="0"/>
          </a:p>
          <a:p>
            <a:pPr marL="1257300" lvl="3" indent="0">
              <a:buNone/>
            </a:pPr>
            <a:r>
              <a:rPr lang="en-US" sz="1400" dirty="0"/>
              <a:t>Gruber TR. Toward principles for the design of ontologies used for knowledge sharing. International Journal of Human-Computer Studies. 1995;43(5-6):907-28.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3159D-561D-43F0-A6E7-20DDF72B6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83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E7EAC4-5E28-46E5-92DB-C56E19C47068}"/>
              </a:ext>
            </a:extLst>
          </p:cNvPr>
          <p:cNvSpPr/>
          <p:nvPr/>
        </p:nvSpPr>
        <p:spPr bwMode="auto">
          <a:xfrm>
            <a:off x="685800" y="5554368"/>
            <a:ext cx="8382000" cy="1218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83B92-FCCA-46DD-A14E-D42165F4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in predicate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46042-F8F0-4A20-9B6E-F52311D27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people eat too much: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(person(x) </a:t>
            </a:r>
            <a:r>
              <a:rPr lang="el-GR" dirty="0"/>
              <a:t>Λ </a:t>
            </a:r>
            <a:r>
              <a:rPr lang="en-US" dirty="0" err="1">
                <a:sym typeface="Symbol" panose="05050102010706020507" pitchFamily="18" charset="2"/>
              </a:rPr>
              <a:t>eats_too_much</a:t>
            </a:r>
            <a:r>
              <a:rPr lang="en-US" dirty="0">
                <a:sym typeface="Symbol" panose="05050102010706020507" pitchFamily="18" charset="2"/>
              </a:rPr>
              <a:t>(x))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(person(x) </a:t>
            </a:r>
            <a:r>
              <a:rPr lang="el-GR" dirty="0"/>
              <a:t>Λ </a:t>
            </a:r>
            <a:r>
              <a:rPr lang="en-US" dirty="0">
                <a:sym typeface="Symbol" panose="05050102010706020507" pitchFamily="18" charset="2"/>
              </a:rPr>
              <a:t>eats(x, ‘too much’))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y (person(x) </a:t>
            </a:r>
            <a:r>
              <a:rPr lang="el-GR" dirty="0"/>
              <a:t>Λ </a:t>
            </a:r>
            <a:r>
              <a:rPr lang="en-US" dirty="0">
                <a:sym typeface="Symbol" panose="05050102010706020507" pitchFamily="18" charset="2"/>
              </a:rPr>
              <a:t>eats(x, y) </a:t>
            </a:r>
            <a:r>
              <a:rPr lang="el-GR" dirty="0"/>
              <a:t>Λ</a:t>
            </a:r>
            <a:r>
              <a:rPr lang="en-US" dirty="0"/>
              <a:t> quantity(y, ‘too much’))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However: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Are not equivalent,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Are based on a different ontology </a:t>
            </a:r>
            <a:r>
              <a:rPr lang="en-US" sz="1800" dirty="0">
                <a:sym typeface="Symbol" panose="05050102010706020507" pitchFamily="18" charset="2"/>
              </a:rPr>
              <a:t>(in philosophical sense)</a:t>
            </a:r>
            <a:r>
              <a:rPr lang="en-US" dirty="0"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As a realist </a:t>
            </a:r>
            <a:r>
              <a:rPr lang="en-US" dirty="0" err="1">
                <a:sym typeface="Symbol" panose="05050102010706020507" pitchFamily="18" charset="2"/>
              </a:rPr>
              <a:t>ontologist</a:t>
            </a:r>
            <a:r>
              <a:rPr lang="en-US" dirty="0">
                <a:sym typeface="Symbol" panose="05050102010706020507" pitchFamily="18" charset="2"/>
              </a:rPr>
              <a:t>, make your choice on the basis of the ontological principles described in </a:t>
            </a:r>
          </a:p>
          <a:p>
            <a:pPr marL="0" indent="0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9929C-45E0-450B-9D9A-6C68D442C3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E4AAC-A4CD-47E4-B52F-121669E3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54368"/>
            <a:ext cx="7266562" cy="10832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B77D03-8610-4280-804A-518338D927AD}"/>
              </a:ext>
            </a:extLst>
          </p:cNvPr>
          <p:cNvSpPr/>
          <p:nvPr/>
        </p:nvSpPr>
        <p:spPr>
          <a:xfrm>
            <a:off x="3048000" y="6444814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hlinkClick r:id="rId3"/>
              </a:rPr>
              <a:t>https://genomebiology.biomedcentral.com/articles/10.1186/gb-2005-6-5-r46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7813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DD93-985C-4741-A949-089A3EE3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of ambiguities 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8712-A4F7-40A5-A083-295EBAFB9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‘Every patient has some provider’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mean: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x y </a:t>
            </a:r>
            <a:r>
              <a:rPr lang="en-US" dirty="0" err="1">
                <a:sym typeface="Symbol" panose="05050102010706020507" pitchFamily="18" charset="2"/>
              </a:rPr>
              <a:t>patientOf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For all x, there exist some y such that x is a patient of 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Every patient has some provider. 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y x </a:t>
            </a:r>
            <a:r>
              <a:rPr lang="en-US" dirty="0" err="1">
                <a:sym typeface="Symbol" panose="05050102010706020507" pitchFamily="18" charset="2"/>
              </a:rPr>
              <a:t>patientOf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exist some y, such that for all x, x is a patient of 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is some provider that provides for all patients.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E5C7C-0794-4BDF-81DE-AB664DD7D3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18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68D6-95E5-4638-8B5D-B7054601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6042-FAEC-4F6A-B200-0F7A80754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DL is a fragment of FOL.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DLs come in many varieties, most of which are decidable.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logic is decidable if there is an effective method for determining whether arbitrary formulas of the logic are logically valid formulas.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FOL is not decidable if its signature (i.e. the list and description of non-logical symbols) includes equality and at least one other predicate with two or more arguments.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Flavors: </a:t>
            </a:r>
            <a:r>
              <a:rPr lang="en-US" sz="2000" dirty="0">
                <a:hlinkClick r:id="rId2"/>
              </a:rPr>
              <a:t>https://en.wikipedia.org/wiki/Description_logic</a:t>
            </a:r>
            <a:r>
              <a:rPr lang="en-US" sz="2000" dirty="0"/>
              <a:t>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871F-354A-442C-95CC-204F21CDEB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62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E931-54BA-4A4D-BDDB-5F79ADB3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between some 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17C8B-8F26-4206-972B-C859509C8D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B7CDA-8D39-4475-9692-D791D1F4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82343"/>
            <a:ext cx="6553200" cy="455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EF7D6-FA1D-4A28-AE73-FE34AE188053}"/>
              </a:ext>
            </a:extLst>
          </p:cNvPr>
          <p:cNvSpPr txBox="1"/>
          <p:nvPr/>
        </p:nvSpPr>
        <p:spPr>
          <a:xfrm>
            <a:off x="2057400" y="297180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13124-193E-4711-8566-A16B535AD32C}"/>
              </a:ext>
            </a:extLst>
          </p:cNvPr>
          <p:cNvSpPr/>
          <p:nvPr/>
        </p:nvSpPr>
        <p:spPr>
          <a:xfrm>
            <a:off x="685800" y="6126843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Benjamin </a:t>
            </a:r>
            <a:r>
              <a:rPr lang="en-US" sz="1200" b="0" dirty="0" err="1">
                <a:solidFill>
                  <a:schemeClr val="bg1"/>
                </a:solidFill>
              </a:rPr>
              <a:t>Grosof</a:t>
            </a:r>
            <a:r>
              <a:rPr lang="en-US" sz="1200" b="0" dirty="0">
                <a:solidFill>
                  <a:schemeClr val="bg1"/>
                </a:solidFill>
              </a:rPr>
              <a:t> , Ian </a:t>
            </a:r>
            <a:r>
              <a:rPr lang="en-US" sz="1200" b="0" dirty="0" err="1">
                <a:solidFill>
                  <a:schemeClr val="bg1"/>
                </a:solidFill>
              </a:rPr>
              <a:t>Horrocks</a:t>
            </a:r>
            <a:r>
              <a:rPr lang="en-US" sz="1200" b="0" dirty="0">
                <a:solidFill>
                  <a:schemeClr val="bg1"/>
                </a:solidFill>
              </a:rPr>
              <a:t>, Raphael Volz, Stefan Decker.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Segoe UI" panose="020B0502040204020203" pitchFamily="34" charset="0"/>
              </a:rPr>
              <a:t>Description Logic Programs: Combining Logic Programs with Description Logic. 2004 Research Papers in Economics.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>
                <a:solidFill>
                  <a:schemeClr val="bg1"/>
                </a:solidFill>
                <a:hlinkClick r:id="rId3"/>
              </a:rPr>
              <a:t>http://www.cs.man.ac.uk/~horrocks/Publications/download/2003/p117-grosof.pdf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  <a:endParaRPr lang="en-US" sz="12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2088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68D6-95E5-4638-8B5D-B7054601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6042-FAEC-4F6A-B200-0F7A8075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43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 essential components of a DL system: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Abox</a:t>
            </a:r>
            <a:r>
              <a:rPr lang="en-US" sz="1800" dirty="0"/>
              <a:t>: 	Father(john).			concept assertion</a:t>
            </a:r>
          </a:p>
          <a:p>
            <a:pPr marL="457200" lvl="1" indent="0">
              <a:buNone/>
            </a:pPr>
            <a:r>
              <a:rPr lang="en-US" sz="1800" dirty="0"/>
              <a:t>		</a:t>
            </a:r>
            <a:r>
              <a:rPr lang="en-US" sz="1800" dirty="0" err="1"/>
              <a:t>fatherOf</a:t>
            </a:r>
            <a:r>
              <a:rPr lang="en-US" sz="1800" dirty="0"/>
              <a:t>(john, </a:t>
            </a:r>
            <a:r>
              <a:rPr lang="en-US" sz="1800" dirty="0" err="1"/>
              <a:t>barry</a:t>
            </a:r>
            <a:r>
              <a:rPr lang="en-US" sz="1800" dirty="0"/>
              <a:t>).		role assertion</a:t>
            </a:r>
          </a:p>
          <a:p>
            <a:pPr marL="457200" lvl="1" indent="0">
              <a:buNone/>
            </a:pPr>
            <a:r>
              <a:rPr lang="en-US" sz="1800" dirty="0"/>
              <a:t>		john </a:t>
            </a:r>
            <a:r>
              <a:rPr lang="en-US" sz="1800" dirty="0">
                <a:sym typeface="Symbol" panose="05050102010706020507" pitchFamily="18" charset="2"/>
              </a:rPr>
              <a:t></a:t>
            </a:r>
            <a:r>
              <a:rPr lang="en-US" sz="1800" dirty="0"/>
              <a:t> </a:t>
            </a:r>
            <a:r>
              <a:rPr lang="en-US" sz="1800" dirty="0" err="1"/>
              <a:t>barry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Tbox</a:t>
            </a:r>
            <a:r>
              <a:rPr lang="en-US" sz="1800" dirty="0"/>
              <a:t>:	Father    Parent			concept inclusion</a:t>
            </a:r>
          </a:p>
          <a:p>
            <a:pPr marL="457200" lvl="1" indent="0">
              <a:buNone/>
            </a:pPr>
            <a:r>
              <a:rPr lang="en-US" sz="1800" dirty="0"/>
              <a:t>		Person </a:t>
            </a:r>
            <a:r>
              <a:rPr lang="en-US" sz="1800" dirty="0">
                <a:sym typeface="Symbol" panose="05050102010706020507" pitchFamily="18" charset="2"/>
              </a:rPr>
              <a:t> </a:t>
            </a:r>
            <a:r>
              <a:rPr lang="en-US" sz="1800" dirty="0"/>
              <a:t>Human			concept equivalence</a:t>
            </a:r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lvl="1"/>
            <a:r>
              <a:rPr lang="en-US" sz="1800" dirty="0" err="1"/>
              <a:t>Rbox</a:t>
            </a:r>
            <a:r>
              <a:rPr lang="en-US" sz="1800" dirty="0"/>
              <a:t>:	</a:t>
            </a:r>
            <a:r>
              <a:rPr lang="en-US" sz="1800" dirty="0" err="1"/>
              <a:t>fatherOf</a:t>
            </a:r>
            <a:r>
              <a:rPr lang="en-US" sz="1800" dirty="0"/>
              <a:t>     </a:t>
            </a:r>
            <a:r>
              <a:rPr lang="en-US" sz="1800" dirty="0" err="1"/>
              <a:t>parentOf</a:t>
            </a:r>
            <a:r>
              <a:rPr lang="en-US" sz="1800" dirty="0"/>
              <a:t>		role inclusion</a:t>
            </a:r>
          </a:p>
          <a:p>
            <a:pPr marL="457200" lvl="1" indent="0">
              <a:buNone/>
            </a:pPr>
            <a:r>
              <a:rPr lang="en-US" sz="1800" dirty="0"/>
              <a:t>		disjoint(</a:t>
            </a:r>
            <a:r>
              <a:rPr lang="en-US" sz="1800" dirty="0" err="1"/>
              <a:t>parentOf</a:t>
            </a:r>
            <a:r>
              <a:rPr lang="en-US" sz="1800" dirty="0"/>
              <a:t>, </a:t>
            </a:r>
            <a:r>
              <a:rPr lang="en-US" sz="1800" dirty="0" err="1"/>
              <a:t>childOf</a:t>
            </a:r>
            <a:r>
              <a:rPr lang="en-US" sz="1800" dirty="0"/>
              <a:t>)	</a:t>
            </a:r>
            <a:r>
              <a:rPr lang="en-US" sz="1800" dirty="0" err="1"/>
              <a:t>disjointness</a:t>
            </a:r>
            <a:r>
              <a:rPr lang="en-US" sz="1800" dirty="0"/>
              <a:t> of roles</a:t>
            </a:r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/>
              <a:t>Assertions need to be interpreted as being about </a:t>
            </a:r>
            <a:r>
              <a:rPr lang="en-US" b="1" u="sng" dirty="0"/>
              <a:t>sets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871F-354A-442C-95CC-204F21CDEB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EBE39-DFF2-4976-B65C-224CCAD49F3D}"/>
              </a:ext>
            </a:extLst>
          </p:cNvPr>
          <p:cNvGrpSpPr/>
          <p:nvPr/>
        </p:nvGrpSpPr>
        <p:grpSpPr>
          <a:xfrm>
            <a:off x="2879698" y="3993177"/>
            <a:ext cx="152400" cy="152400"/>
            <a:chOff x="3429000" y="5257800"/>
            <a:chExt cx="457200" cy="4572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C9AF0B-888C-4ACD-A9A9-B38AABD7E205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5E307D-C2B1-4A9F-BE54-F8A48F7BE176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E6411B-9EE2-4697-B198-15E27A3F969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F369F3-8C83-4B68-B57C-426479D3FD57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A12028-D87D-439B-A33B-E39E681898EF}"/>
              </a:ext>
            </a:extLst>
          </p:cNvPr>
          <p:cNvGrpSpPr/>
          <p:nvPr/>
        </p:nvGrpSpPr>
        <p:grpSpPr>
          <a:xfrm>
            <a:off x="3085366" y="4984230"/>
            <a:ext cx="152400" cy="152400"/>
            <a:chOff x="3429000" y="5257800"/>
            <a:chExt cx="457200" cy="4572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54CA20-4996-4CAF-B071-747C3175686B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8F71D5-0891-4920-8F9A-A02A952F9E9A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77B92F-5C9D-4583-B6D8-A8996C51A5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34BD75-A3D9-4D7F-83B1-C165FDCFE160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557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C82B-94C1-4CA4-BB58-83462DF7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160"/>
            <a:ext cx="9144000" cy="762000"/>
          </a:xfrm>
        </p:spPr>
        <p:txBody>
          <a:bodyPr/>
          <a:lstStyle/>
          <a:p>
            <a:r>
              <a:rPr lang="en-US" i="1" dirty="0" err="1"/>
              <a:t>SubClassOf</a:t>
            </a:r>
            <a:r>
              <a:rPr lang="en-US" dirty="0"/>
              <a:t> hierarchies = concept inclusion!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3BBA-D371-46FA-B6CD-1266710C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53200"/>
            <a:ext cx="8686800" cy="228600"/>
          </a:xfrm>
        </p:spPr>
        <p:txBody>
          <a:bodyPr/>
          <a:lstStyle/>
          <a:p>
            <a:pPr algn="r"/>
            <a:r>
              <a:rPr lang="en-US" sz="1200" dirty="0"/>
              <a:t>No reference provided due to vicarious embarrassment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7D2F1-A9C4-4FFD-A013-70E8465CB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3522" name="Picture 2" descr="Fig. 4">
            <a:extLst>
              <a:ext uri="{FF2B5EF4-FFF2-40B4-BE49-F238E27FC236}">
                <a16:creationId xmlns:a16="http://schemas.microsoft.com/office/drawing/2014/main" id="{1DFFAD1F-9E8D-4036-94E8-D1897FB1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" y="1371601"/>
            <a:ext cx="8985613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09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A4A0-3E2B-45EF-8FD6-7607C7A9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EDB1-9080-4D19-9362-8A96DBBC6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Male    Parent		intersection / conjunction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Male    Female		union / disjunction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 Male			complement / negation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Can be used in </a:t>
            </a:r>
            <a:r>
              <a:rPr lang="en-US" dirty="0" err="1">
                <a:sym typeface="Symbol" panose="05050102010706020507" pitchFamily="18" charset="2"/>
              </a:rPr>
              <a:t>Tbox</a:t>
            </a:r>
            <a:r>
              <a:rPr lang="en-US" dirty="0">
                <a:sym typeface="Symbol" panose="05050102010706020507" pitchFamily="18" charset="2"/>
              </a:rPr>
              <a:t> axioms, e.g.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Father 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dirty="0"/>
              <a:t>   Male    Parent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    Male    Female	</a:t>
            </a:r>
            <a:r>
              <a:rPr lang="en-US" sz="1200" dirty="0">
                <a:solidFill>
                  <a:srgbClr val="FFFF00"/>
                </a:solidFill>
              </a:rPr>
              <a:t>everything is included in the set of males and females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Male    Female    </a:t>
            </a:r>
            <a:r>
              <a:rPr lang="en-US" dirty="0">
                <a:sym typeface="Symbol" panose="05050102010706020507" pitchFamily="18" charset="2"/>
              </a:rPr>
              <a:t>	</a:t>
            </a:r>
            <a:r>
              <a:rPr lang="en-US" sz="1200" dirty="0">
                <a:solidFill>
                  <a:srgbClr val="FFFF00"/>
                </a:solidFill>
                <a:sym typeface="Symbol" panose="05050102010706020507" pitchFamily="18" charset="2"/>
              </a:rPr>
              <a:t>the intersection of the set of males and the set of females is empty</a:t>
            </a:r>
            <a:endParaRPr lang="en-US" sz="1200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9D53E-7F83-458B-BB00-B6386B08E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56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8234AF-53E1-411E-BB00-C43CE111AAAC}"/>
              </a:ext>
            </a:extLst>
          </p:cNvPr>
          <p:cNvGrpSpPr/>
          <p:nvPr/>
        </p:nvGrpSpPr>
        <p:grpSpPr>
          <a:xfrm rot="5400000">
            <a:off x="1388880" y="1841500"/>
            <a:ext cx="152400" cy="1270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2ABD84-5CED-4A28-9781-E94D0A58EB11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48E2B2-45AD-4DF9-B13D-D78255ADD055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9F98CA-5BF2-4A9C-A8CA-233E9F2937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84046-0FFA-448F-A541-04C8A1559DB9}"/>
              </a:ext>
            </a:extLst>
          </p:cNvPr>
          <p:cNvGrpSpPr/>
          <p:nvPr/>
        </p:nvGrpSpPr>
        <p:grpSpPr>
          <a:xfrm rot="16200000" flipV="1">
            <a:off x="1376390" y="2298700"/>
            <a:ext cx="152400" cy="127000"/>
            <a:chOff x="2879698" y="3549590"/>
            <a:chExt cx="152400" cy="127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B4D5A6-C56D-4598-9F16-F18D39AD18E5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1CDE45-3A63-47E4-830B-445DFDFF8DD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CEF824-DFDC-4D77-809E-3D867085024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D0EEA-E92A-44BD-88E0-431E72D96301}"/>
              </a:ext>
            </a:extLst>
          </p:cNvPr>
          <p:cNvGrpSpPr/>
          <p:nvPr/>
        </p:nvGrpSpPr>
        <p:grpSpPr>
          <a:xfrm rot="5400000">
            <a:off x="3312107" y="4480507"/>
            <a:ext cx="152400" cy="127000"/>
            <a:chOff x="2879698" y="3549590"/>
            <a:chExt cx="152400" cy="127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E7FF23-F4C0-4E11-B756-95F0B31CE100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E214F5-533C-4773-85C5-2E741766DE8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2FBD974-16E5-4BAB-A82D-8667AAC6BF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340BA-FE05-4F21-ADA7-A02E37E9CC7C}"/>
              </a:ext>
            </a:extLst>
          </p:cNvPr>
          <p:cNvSpPr/>
          <p:nvPr/>
        </p:nvSpPr>
        <p:spPr>
          <a:xfrm>
            <a:off x="533400" y="6177455"/>
            <a:ext cx="853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Lucida Grande"/>
              </a:rPr>
              <a:t>Markus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Krötzsch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Frantisek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Simancik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Ian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Horrocks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. A Description Logic Primer. </a:t>
            </a:r>
            <a:r>
              <a:rPr lang="en-US" sz="1400" b="0" dirty="0">
                <a:solidFill>
                  <a:schemeClr val="bg1"/>
                </a:solidFill>
                <a:latin typeface="Lucida Grande"/>
                <a:hlinkClick r:id="rId2"/>
              </a:rPr>
              <a:t>https://arxiv.org/pdf/1201.4089.pdf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5ADE99-F785-4EE7-BB17-8FF236707CC5}"/>
              </a:ext>
            </a:extLst>
          </p:cNvPr>
          <p:cNvGrpSpPr/>
          <p:nvPr/>
        </p:nvGrpSpPr>
        <p:grpSpPr>
          <a:xfrm rot="16200000" flipV="1">
            <a:off x="2319955" y="4936155"/>
            <a:ext cx="152400" cy="127000"/>
            <a:chOff x="2879698" y="3549590"/>
            <a:chExt cx="152400" cy="127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9A1C64F-B971-4801-BCDA-69D1C5E1B43C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641E757-C865-4747-9064-4450DC95A6A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4FB504-8867-4FC8-95DD-5B7A6400608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D1B36A-65B7-40D3-839C-BBF8A97E53A2}"/>
              </a:ext>
            </a:extLst>
          </p:cNvPr>
          <p:cNvGrpSpPr/>
          <p:nvPr/>
        </p:nvGrpSpPr>
        <p:grpSpPr>
          <a:xfrm>
            <a:off x="1357469" y="4914126"/>
            <a:ext cx="152400" cy="152400"/>
            <a:chOff x="3429000" y="5257800"/>
            <a:chExt cx="457200" cy="4572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691113-712A-47D7-BDD7-88A631ED2816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570FAC-29E7-4AE8-93C9-571B07850DD4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F4C579-E459-4129-BA8C-56B001999DF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A1B69C-CD9E-4C1F-B3EB-8286BDC7BFA7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904508-E848-44C2-B685-156DE2652ABB}"/>
              </a:ext>
            </a:extLst>
          </p:cNvPr>
          <p:cNvGrpSpPr/>
          <p:nvPr/>
        </p:nvGrpSpPr>
        <p:grpSpPr>
          <a:xfrm rot="5400000">
            <a:off x="1774631" y="5374693"/>
            <a:ext cx="152400" cy="127000"/>
            <a:chOff x="2879698" y="3549590"/>
            <a:chExt cx="152400" cy="127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E2E633-114A-4C6A-8AAE-AB5B9C0F36D8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5BA84E-7DFC-4044-B65A-A7216DA0FE4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0D5EA2-22C0-44BA-8D6F-97EA8A1EF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798F13-209E-44BE-8351-B616E73673E8}"/>
              </a:ext>
            </a:extLst>
          </p:cNvPr>
          <p:cNvGrpSpPr/>
          <p:nvPr/>
        </p:nvGrpSpPr>
        <p:grpSpPr>
          <a:xfrm>
            <a:off x="3131979" y="5382207"/>
            <a:ext cx="152400" cy="152400"/>
            <a:chOff x="3429000" y="5257800"/>
            <a:chExt cx="457200" cy="4572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5A78BB8-85C8-46A3-A4AE-91E7B2D215C7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9EB3979-7670-4525-A5C3-54B2705B5ED0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C95E8-B81A-471D-A3C3-4186BEE484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FACE62-6CC5-4F14-A8C7-5E6BF152EE78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49045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0D37-4EAB-491F-8539-FA86690F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0E52-C303-44AD-A4F5-6BF37E46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Universal restriction: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</a:t>
            </a:r>
            <a:r>
              <a:rPr lang="en-US" sz="2000" dirty="0" err="1"/>
              <a:t>parentOf.Female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The set of individuals all of whose children are female </a:t>
            </a:r>
            <a:r>
              <a:rPr lang="en-US" sz="1600" b="1" i="1" dirty="0">
                <a:solidFill>
                  <a:srgbClr val="FFFF00"/>
                </a:solidFill>
              </a:rPr>
              <a:t>including those that have no children at all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Existential restriction: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</a:t>
            </a:r>
            <a:r>
              <a:rPr lang="en-US" sz="2000" dirty="0" err="1">
                <a:sym typeface="Symbol" panose="05050102010706020507" pitchFamily="18" charset="2"/>
              </a:rPr>
              <a:t>parentOf.T</a:t>
            </a:r>
            <a:endParaRPr lang="en-US" sz="2000" dirty="0">
              <a:sym typeface="Symbol" panose="05050102010706020507" pitchFamily="18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  <a:sym typeface="Symbol" panose="05050102010706020507" pitchFamily="18" charset="2"/>
              </a:rPr>
              <a:t>The set of individuals that are parents of at least one individual</a:t>
            </a:r>
            <a:r>
              <a:rPr lang="en-US" sz="1600" dirty="0"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ym typeface="Symbol" panose="05050102010706020507" pitchFamily="18" charset="2"/>
              </a:rPr>
              <a:t>Combinations: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construct:	</a:t>
            </a:r>
            <a:r>
              <a:rPr lang="en-US" sz="2000" dirty="0" err="1">
                <a:sym typeface="Symbol" panose="05050102010706020507" pitchFamily="18" charset="2"/>
              </a:rPr>
              <a:t>parentOf.T</a:t>
            </a:r>
            <a:r>
              <a:rPr lang="en-US" sz="2000" dirty="0">
                <a:sym typeface="Symbol" panose="05050102010706020507" pitchFamily="18" charset="2"/>
              </a:rPr>
              <a:t>      </a:t>
            </a:r>
            <a:r>
              <a:rPr lang="en-US" sz="2000" dirty="0" err="1"/>
              <a:t>parentOf.Female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The set of all individuals with at least one child, all children being female</a:t>
            </a:r>
            <a:r>
              <a:rPr lang="en-US" sz="16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axiom:		</a:t>
            </a:r>
            <a:r>
              <a:rPr lang="en-US" sz="2000" dirty="0" err="1">
                <a:sym typeface="Symbol" panose="05050102010706020507" pitchFamily="18" charset="2"/>
              </a:rPr>
              <a:t>sonOf.T</a:t>
            </a:r>
            <a:r>
              <a:rPr lang="en-US" sz="2000" dirty="0">
                <a:sym typeface="Symbol" panose="05050102010706020507" pitchFamily="18" charset="2"/>
              </a:rPr>
              <a:t>    male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  <a:sym typeface="Symbol" panose="05050102010706020507" pitchFamily="18" charset="2"/>
              </a:rPr>
              <a:t>The set of individuals that are the son of at least one individual is a subset of the set of males</a:t>
            </a:r>
            <a:r>
              <a:rPr lang="en-US" sz="1600" dirty="0">
                <a:sym typeface="Symbol" panose="05050102010706020507" pitchFamily="18" charset="2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1E4BC-DC83-4FB4-9AD4-EE9F91168F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73C3C6-C253-490F-BB7B-7995651F070A}"/>
              </a:ext>
            </a:extLst>
          </p:cNvPr>
          <p:cNvGrpSpPr/>
          <p:nvPr/>
        </p:nvGrpSpPr>
        <p:grpSpPr>
          <a:xfrm rot="5400000">
            <a:off x="4572000" y="4495800"/>
            <a:ext cx="228600" cy="2286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C4A237-641A-43B4-9504-89E9985BCEA8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975D22-80B3-475B-A8EB-32DDD0F31086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4E95F3-4EA2-48BB-9D3E-E76DE19A1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6CF009-4E12-4904-9CE5-A9FC95683BAC}"/>
              </a:ext>
            </a:extLst>
          </p:cNvPr>
          <p:cNvGrpSpPr/>
          <p:nvPr/>
        </p:nvGrpSpPr>
        <p:grpSpPr>
          <a:xfrm>
            <a:off x="4191000" y="5250021"/>
            <a:ext cx="152400" cy="152400"/>
            <a:chOff x="3429000" y="5257800"/>
            <a:chExt cx="457200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3DAE2D-B15D-4DB3-A384-ECBE62DA01A0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299765-820E-4042-B425-F434A83AE83B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531200-1BA3-4E10-B1DD-3DD06456F8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8A1F00-B2B9-4307-B072-5BA7C16673EC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A35F9D3-6843-4E30-A9FC-09DE914E4103}"/>
              </a:ext>
            </a:extLst>
          </p:cNvPr>
          <p:cNvSpPr/>
          <p:nvPr/>
        </p:nvSpPr>
        <p:spPr>
          <a:xfrm>
            <a:off x="533400" y="6177455"/>
            <a:ext cx="853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Lucida Grande"/>
              </a:rPr>
              <a:t>Markus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Krötzsch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Frantisek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Simancik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Ian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Horrocks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. A Description Logic Primer. </a:t>
            </a:r>
            <a:r>
              <a:rPr lang="en-US" sz="1400" b="0" dirty="0">
                <a:solidFill>
                  <a:schemeClr val="bg1"/>
                </a:solidFill>
                <a:latin typeface="Lucida Grande"/>
                <a:hlinkClick r:id="rId2"/>
              </a:rPr>
              <a:t>https://arxiv.org/pdf/1201.4089.pdf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4660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60C1-4151-4FDA-B957-FFA7919A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</a:t>
            </a:r>
            <a:r>
              <a:rPr lang="en-US" dirty="0" err="1"/>
              <a:t>Snomed</a:t>
            </a:r>
            <a:r>
              <a:rPr lang="en-US" dirty="0"/>
              <a:t> CT</a:t>
            </a:r>
          </a:p>
        </p:txBody>
      </p:sp>
      <p:pic>
        <p:nvPicPr>
          <p:cNvPr id="5" name="Picture 2" descr="SNOMED CT Structure">
            <a:extLst>
              <a:ext uri="{FF2B5EF4-FFF2-40B4-BE49-F238E27FC236}">
                <a16:creationId xmlns:a16="http://schemas.microsoft.com/office/drawing/2014/main" id="{DFD63423-5A27-4C1F-8B4F-703EB936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19"/>
            <a:ext cx="9144000" cy="531678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73B23-A439-429D-B408-B3027A2AB6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73D2E-8F29-4901-B86A-075EA0311BCB}"/>
              </a:ext>
            </a:extLst>
          </p:cNvPr>
          <p:cNvSpPr/>
          <p:nvPr/>
        </p:nvSpPr>
        <p:spPr>
          <a:xfrm>
            <a:off x="6575669" y="6640354"/>
            <a:ext cx="25683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https://enonic.com/blog/what-is-snomed-ct</a:t>
            </a: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1354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BCC-B071-4999-B894-156C5931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Snomed’s</a:t>
            </a:r>
            <a:r>
              <a:rPr lang="en-US" dirty="0"/>
              <a:t> DL is EL++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874D-D689-48E9-9787-4637801B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description logic EL++ allows the following concepts: </a:t>
            </a:r>
          </a:p>
          <a:p>
            <a:r>
              <a:rPr lang="en-US" dirty="0"/>
              <a:t>	 C, D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	A   	| (atomic concept) </a:t>
            </a:r>
          </a:p>
          <a:p>
            <a:r>
              <a:rPr lang="en-US" dirty="0"/>
              <a:t>			T   	| (universal concept) </a:t>
            </a:r>
          </a:p>
          <a:p>
            <a:r>
              <a:rPr lang="en-US" dirty="0"/>
              <a:t>			⊥   	| (bottom concept) </a:t>
            </a:r>
          </a:p>
          <a:p>
            <a:r>
              <a:rPr lang="en-US" dirty="0"/>
              <a:t>			{a} 	| (singular enumeration) </a:t>
            </a:r>
          </a:p>
          <a:p>
            <a:r>
              <a:rPr lang="en-US" dirty="0"/>
              <a:t>			C   D 	| (intersection / conjunction) </a:t>
            </a:r>
          </a:p>
          <a:p>
            <a:r>
              <a:rPr lang="en-US" dirty="0"/>
              <a:t>			∃R.C 	| (existential restriction)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the following axioms: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C    D and C ≡ D for concept descriptions C and 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P    Q and P ≡ Q for roles P, Q.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C(a) and R(a, b) for concept C, role R and individuals a,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16FB-3BB7-41AC-9A5D-783244376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A88AD3-18BC-4618-B055-26C3BC40CE2E}"/>
              </a:ext>
            </a:extLst>
          </p:cNvPr>
          <p:cNvGrpSpPr/>
          <p:nvPr/>
        </p:nvGrpSpPr>
        <p:grpSpPr>
          <a:xfrm rot="5400000">
            <a:off x="2397125" y="4041775"/>
            <a:ext cx="152400" cy="1270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9DFC6B-BB94-4B59-AB31-1C281DCA567C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A3D841B-6790-429D-BDB7-11367886CA17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29E434-C744-4777-BDA4-3E7A703B52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9EAA03-8D4C-4292-98A1-6E19F843EC73}"/>
              </a:ext>
            </a:extLst>
          </p:cNvPr>
          <p:cNvGrpSpPr/>
          <p:nvPr/>
        </p:nvGrpSpPr>
        <p:grpSpPr>
          <a:xfrm>
            <a:off x="1447800" y="5324475"/>
            <a:ext cx="152400" cy="152400"/>
            <a:chOff x="3429000" y="5257800"/>
            <a:chExt cx="457200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B6B494-A187-481F-B81C-50893D06715F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FDF7BEF-90E7-4DA6-8F85-05AFA308B5CA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8C6D5E-0308-45FA-889A-5E8CE87E215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ECCCF0-B281-4F4B-B74F-F82E005884AC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6894C-5948-4B85-A3E9-405E79866965}"/>
              </a:ext>
            </a:extLst>
          </p:cNvPr>
          <p:cNvGrpSpPr/>
          <p:nvPr/>
        </p:nvGrpSpPr>
        <p:grpSpPr>
          <a:xfrm>
            <a:off x="1438275" y="5684837"/>
            <a:ext cx="152400" cy="152400"/>
            <a:chOff x="3429000" y="5257800"/>
            <a:chExt cx="457200" cy="4572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761DDD-64B0-487B-B5A3-666FECCB096E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2E5979-6D0D-4968-88A0-D8FDEE6A0391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FE09CE-C28B-4207-95CE-019649B9AB2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02C1E7-7865-4D5A-9517-550E1E67BAAD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5059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5E59B5-E426-43EC-A7A0-43CC4CBEB5F6}"/>
              </a:ext>
            </a:extLst>
          </p:cNvPr>
          <p:cNvSpPr/>
          <p:nvPr/>
        </p:nvSpPr>
        <p:spPr bwMode="auto">
          <a:xfrm>
            <a:off x="0" y="1219200"/>
            <a:ext cx="533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5900C5-7215-4023-B659-D69852DE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0337"/>
            <a:ext cx="8686800" cy="762000"/>
          </a:xfrm>
        </p:spPr>
        <p:txBody>
          <a:bodyPr/>
          <a:lstStyle/>
          <a:p>
            <a:r>
              <a:rPr lang="en-US" dirty="0"/>
              <a:t>A must read 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BC171D-7881-4BC0-AA81-A4A1051D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15935-134A-472B-A96E-B765A8917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FDD3D-3F20-444F-8343-E81C2C82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9067800" cy="56673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478312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BCC-B071-4999-B894-156C5931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Snomed’s</a:t>
            </a:r>
            <a:r>
              <a:rPr lang="en-US" dirty="0"/>
              <a:t> DL is EL++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874D-D689-48E9-9787-4637801B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lacks: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negation, (only </a:t>
            </a:r>
            <a:r>
              <a:rPr lang="en-US" dirty="0" err="1"/>
              <a:t>disjointness</a:t>
            </a:r>
            <a:r>
              <a:rPr lang="en-US" dirty="0"/>
              <a:t> of classes: C    D   ⊥),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disjunction,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universal quantification,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cardinalities,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inverse roles,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role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16FB-3BB7-41AC-9A5D-783244376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60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544C3F-E75B-4E8F-A83E-52FFC11AD28E}"/>
              </a:ext>
            </a:extLst>
          </p:cNvPr>
          <p:cNvGrpSpPr/>
          <p:nvPr/>
        </p:nvGrpSpPr>
        <p:grpSpPr>
          <a:xfrm rot="5400000">
            <a:off x="6692900" y="2298700"/>
            <a:ext cx="152400" cy="127000"/>
            <a:chOff x="2879698" y="3549590"/>
            <a:chExt cx="152400" cy="127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AF8FBF8-7146-4681-B4D9-714A31307EC4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6F0AF0-2BCF-4DFD-B0B6-E4A39D0B2903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A40E4B-4F3E-445E-930F-C08669A5726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AB8160-5C05-4B7C-BD48-A5B3633FBD4A}"/>
              </a:ext>
            </a:extLst>
          </p:cNvPr>
          <p:cNvGrpSpPr/>
          <p:nvPr/>
        </p:nvGrpSpPr>
        <p:grpSpPr>
          <a:xfrm>
            <a:off x="7239000" y="2286000"/>
            <a:ext cx="152400" cy="152400"/>
            <a:chOff x="3429000" y="5257800"/>
            <a:chExt cx="457200" cy="4572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381E58-3461-4235-8A05-5FB517979473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445CE2-4A49-472B-B818-A8EA832774FF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827E06-128B-44F0-BB04-4BEDAEF1C4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8AD013-8835-443E-A0D1-1B80E5C60ACE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6650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67C8-727F-400A-8EC0-642BD1DA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E286-0D63-4399-B233-4A6262A9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86D6-0D80-476F-91AF-C756356A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4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3420-1277-4714-975B-59D330E47F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DA540-08A2-44B1-A4D9-6E124750A2F8}"/>
              </a:ext>
            </a:extLst>
          </p:cNvPr>
          <p:cNvSpPr/>
          <p:nvPr/>
        </p:nvSpPr>
        <p:spPr bwMode="auto">
          <a:xfrm>
            <a:off x="2971800" y="3352800"/>
            <a:ext cx="6161949" cy="3420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8F57F-245C-4C5A-96A3-D9B219ACA6A8}"/>
              </a:ext>
            </a:extLst>
          </p:cNvPr>
          <p:cNvSpPr/>
          <p:nvPr/>
        </p:nvSpPr>
        <p:spPr bwMode="auto">
          <a:xfrm>
            <a:off x="381000" y="4419600"/>
            <a:ext cx="2743200" cy="2353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1EA32E-7A0D-4269-8B88-00B2CE02990B}"/>
              </a:ext>
            </a:extLst>
          </p:cNvPr>
          <p:cNvSpPr/>
          <p:nvPr/>
        </p:nvSpPr>
        <p:spPr bwMode="auto">
          <a:xfrm>
            <a:off x="-8467" y="4495800"/>
            <a:ext cx="152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065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67C8-727F-400A-8EC0-642BD1DA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E286-0D63-4399-B233-4A6262A9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86D6-0D80-476F-91AF-C756356A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4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3420-1277-4714-975B-59D330E47F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C21EA8-9794-4757-A78B-5B1276667594}"/>
              </a:ext>
            </a:extLst>
          </p:cNvPr>
          <p:cNvGrpSpPr/>
          <p:nvPr/>
        </p:nvGrpSpPr>
        <p:grpSpPr>
          <a:xfrm>
            <a:off x="5051435" y="3048000"/>
            <a:ext cx="3973139" cy="1371601"/>
            <a:chOff x="5051435" y="3048000"/>
            <a:chExt cx="3973139" cy="137160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7FB5BD8-27C0-4318-ABB3-59C9BBAF4090}"/>
                </a:ext>
              </a:extLst>
            </p:cNvPr>
            <p:cNvCxnSpPr>
              <a:cxnSpLocks/>
              <a:endCxn id="10" idx="2"/>
            </p:cNvCxnSpPr>
            <p:nvPr/>
          </p:nvCxnSpPr>
          <p:spPr bwMode="auto">
            <a:xfrm flipV="1">
              <a:off x="6553200" y="3632775"/>
              <a:ext cx="484805" cy="78682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77B7D8-F968-43C5-A6E8-38AC8B180A6D}"/>
                </a:ext>
              </a:extLst>
            </p:cNvPr>
            <p:cNvSpPr txBox="1"/>
            <p:nvPr/>
          </p:nvSpPr>
          <p:spPr>
            <a:xfrm>
              <a:off x="5051435" y="3048000"/>
              <a:ext cx="39731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Existential restriction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1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A52B-91B6-45A1-A902-66D85670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53FE-64A4-47D4-9E84-CF326785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5923F-E12D-49A0-98AA-619F2EDB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19050"/>
            <a:ext cx="9163050" cy="68774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C7C08-8A1A-4987-8975-8D0D7685A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997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FF98-9BA9-42F4-875C-5213F12F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1783-6AAE-454D-B504-EA51DDCC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A8F77-B5D2-4851-9234-CAA8824D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055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B2BEB-1E98-48AE-828D-43E910A773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07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9B54-1A33-4F9D-ACFA-41644234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4EB2B-4E90-473A-AF42-452A6E1E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8FE8C-495C-4470-8A84-643049E43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24"/>
            <a:ext cx="9168212" cy="6868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F40CC4-F805-4EC4-B301-E74CEE12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2388"/>
            <a:ext cx="4953000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4E1F1-9679-46F4-A7F9-B53C8083A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467624"/>
            <a:ext cx="70866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B2ECAE-E9A1-4577-A716-AE9E218DC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762001"/>
            <a:ext cx="7315200" cy="4414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23FD9-4B25-4142-92DB-F914851BB3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05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630D-92CD-4C47-9FE2-E25CC4F4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OWL-based DLs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8574-5A2F-40D7-82B5-C58594E3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Ideal for fixing the </a:t>
            </a:r>
            <a:r>
              <a:rPr lang="en-US" b="1" u="sng" dirty="0"/>
              <a:t>terminology</a:t>
            </a:r>
            <a:r>
              <a:rPr lang="en-US" dirty="0"/>
              <a:t> of a domain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constructors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DL-reasoners can detect contradicting definitions and classify terms automatically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But only if axioms are used of a sort the reasoner can work with!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9EE2B-47B0-4ED0-8DAC-AF578256A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067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2D22-C234-49B9-8C59-75991AFC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BCF5-E239-4080-920D-A7E0C8D6A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586A-8010-493C-9B55-A8C2D7142FC5}"/>
              </a:ext>
            </a:extLst>
          </p:cNvPr>
          <p:cNvSpPr/>
          <p:nvPr/>
        </p:nvSpPr>
        <p:spPr>
          <a:xfrm>
            <a:off x="0" y="609609"/>
            <a:ext cx="9144000" cy="624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04FFF-3CE3-4985-9E38-564F98CA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2" y="762000"/>
            <a:ext cx="8639757" cy="2554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A1309-8961-4C5F-A506-A387A5C1A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653021"/>
            <a:ext cx="8633843" cy="3106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8B02DE-21A0-4060-985A-5D9696960B6B}"/>
              </a:ext>
            </a:extLst>
          </p:cNvPr>
          <p:cNvSpPr txBox="1"/>
          <p:nvPr/>
        </p:nvSpPr>
        <p:spPr>
          <a:xfrm>
            <a:off x="3832409" y="1572012"/>
            <a:ext cx="182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Asserted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C2451-E7E0-4204-95CC-AE1A75418A5D}"/>
              </a:ext>
            </a:extLst>
          </p:cNvPr>
          <p:cNvSpPr txBox="1"/>
          <p:nvPr/>
        </p:nvSpPr>
        <p:spPr>
          <a:xfrm>
            <a:off x="5562600" y="4259826"/>
            <a:ext cx="1685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Inferred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82E42E-49A1-443A-B534-617B4E077589}"/>
              </a:ext>
            </a:extLst>
          </p:cNvPr>
          <p:cNvCxnSpPr>
            <a:cxnSpLocks/>
          </p:cNvCxnSpPr>
          <p:nvPr/>
        </p:nvCxnSpPr>
        <p:spPr>
          <a:xfrm>
            <a:off x="0" y="3505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1E3E9-1A6F-42F7-B41A-D3FBE042EF0B}"/>
              </a:ext>
            </a:extLst>
          </p:cNvPr>
          <p:cNvSpPr/>
          <p:nvPr/>
        </p:nvSpPr>
        <p:spPr>
          <a:xfrm>
            <a:off x="1778501" y="4257530"/>
            <a:ext cx="3403099" cy="1338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6C927-BD71-44FE-9882-D5124BAC80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288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630D-92CD-4C47-9FE2-E25CC4F4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OWL-based DLs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8574-5A2F-40D7-82B5-C58594E3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Ideal for fixing the </a:t>
            </a:r>
            <a:r>
              <a:rPr lang="en-US" b="1" u="sng" dirty="0">
                <a:solidFill>
                  <a:srgbClr val="0070C0"/>
                </a:solidFill>
              </a:rPr>
              <a:t>terminology</a:t>
            </a:r>
            <a:r>
              <a:rPr lang="en-US" dirty="0">
                <a:solidFill>
                  <a:srgbClr val="0070C0"/>
                </a:solidFill>
              </a:rPr>
              <a:t> of a domain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constructors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DL-reasoners can detect contradicting definitions and classify terms automatically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Drawbacks: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Based on non-defeasible logic, hence no exceptions are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One cannot: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represent classes of classes,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make statements about classes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‘Tweaking’ axioms for desired outcomes though ontologically nonsensical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9EE2B-47B0-4ED0-8DAC-AF578256A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122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3F1C-4DD7-4CEC-9B5B-BE376AEC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C64A-0080-4D7E-A38E-FDF82A707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0F6C4-85BB-4683-96D8-85D99E6028FE}"/>
              </a:ext>
            </a:extLst>
          </p:cNvPr>
          <p:cNvSpPr/>
          <p:nvPr/>
        </p:nvSpPr>
        <p:spPr>
          <a:xfrm>
            <a:off x="0" y="639293"/>
            <a:ext cx="9144000" cy="6218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D70F6-54FE-432E-AE40-EE65ECDB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" y="3561410"/>
            <a:ext cx="6836228" cy="3296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C95E55-CF83-4CDF-B93A-841459DD1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8" y="659726"/>
            <a:ext cx="7053948" cy="2441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A58466-9D85-4DEB-94C0-0C430EFA3848}"/>
              </a:ext>
            </a:extLst>
          </p:cNvPr>
          <p:cNvSpPr txBox="1"/>
          <p:nvPr/>
        </p:nvSpPr>
        <p:spPr>
          <a:xfrm>
            <a:off x="2800192" y="711454"/>
            <a:ext cx="127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Asserted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DD89D-C66F-4D3D-9EFD-663D74224A69}"/>
              </a:ext>
            </a:extLst>
          </p:cNvPr>
          <p:cNvSpPr txBox="1"/>
          <p:nvPr/>
        </p:nvSpPr>
        <p:spPr>
          <a:xfrm>
            <a:off x="3330397" y="4133336"/>
            <a:ext cx="127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Asserted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87E75E-08B0-41DA-A9B7-E36DC2967BD6}"/>
              </a:ext>
            </a:extLst>
          </p:cNvPr>
          <p:cNvGrpSpPr/>
          <p:nvPr/>
        </p:nvGrpSpPr>
        <p:grpSpPr>
          <a:xfrm>
            <a:off x="1226892" y="1325519"/>
            <a:ext cx="6469308" cy="5516640"/>
            <a:chOff x="1226892" y="1325519"/>
            <a:chExt cx="6469308" cy="55166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ABBFA5-4965-41E3-884E-A0CF5638D2FE}"/>
                </a:ext>
              </a:extLst>
            </p:cNvPr>
            <p:cNvSpPr/>
            <p:nvPr/>
          </p:nvSpPr>
          <p:spPr>
            <a:xfrm>
              <a:off x="1226892" y="1325519"/>
              <a:ext cx="6469308" cy="1934781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B2F583-2321-46A2-8E33-F1BBF53DDDF1}"/>
                </a:ext>
              </a:extLst>
            </p:cNvPr>
            <p:cNvSpPr/>
            <p:nvPr/>
          </p:nvSpPr>
          <p:spPr>
            <a:xfrm>
              <a:off x="1450678" y="5791200"/>
              <a:ext cx="5614150" cy="1050959"/>
            </a:xfrm>
            <a:prstGeom prst="rect">
              <a:avLst/>
            </a:prstGeom>
            <a:noFill/>
            <a:ln w="762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B9BC9B-16A5-4F6D-A480-F975FAE82A52}"/>
                </a:ext>
              </a:extLst>
            </p:cNvPr>
            <p:cNvSpPr/>
            <p:nvPr/>
          </p:nvSpPr>
          <p:spPr>
            <a:xfrm>
              <a:off x="1455804" y="4228123"/>
              <a:ext cx="1515996" cy="474390"/>
            </a:xfrm>
            <a:prstGeom prst="rect">
              <a:avLst/>
            </a:prstGeom>
            <a:noFill/>
            <a:ln w="762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695A8ABF-F120-47D8-A9BF-85087201179C}"/>
                </a:ext>
              </a:extLst>
            </p:cNvPr>
            <p:cNvCxnSpPr>
              <a:cxnSpLocks/>
              <a:stCxn id="14" idx="3"/>
              <a:endCxn id="12" idx="1"/>
            </p:cNvCxnSpPr>
            <p:nvPr/>
          </p:nvCxnSpPr>
          <p:spPr>
            <a:xfrm flipH="1" flipV="1">
              <a:off x="1226892" y="2292910"/>
              <a:ext cx="1744908" cy="2172408"/>
            </a:xfrm>
            <a:prstGeom prst="bentConnector5">
              <a:avLst>
                <a:gd name="adj1" fmla="val -13101"/>
                <a:gd name="adj2" fmla="val 45732"/>
                <a:gd name="adj3" fmla="val 113101"/>
              </a:avLst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092132CD-1D54-4024-B195-97452E258A73}"/>
                </a:ext>
              </a:extLst>
            </p:cNvPr>
            <p:cNvCxnSpPr>
              <a:cxnSpLocks/>
              <a:stCxn id="13" idx="3"/>
              <a:endCxn id="12" idx="3"/>
            </p:cNvCxnSpPr>
            <p:nvPr/>
          </p:nvCxnSpPr>
          <p:spPr>
            <a:xfrm flipV="1">
              <a:off x="7064828" y="2292910"/>
              <a:ext cx="631372" cy="4023770"/>
            </a:xfrm>
            <a:prstGeom prst="bentConnector3">
              <a:avLst>
                <a:gd name="adj1" fmla="val 237894"/>
              </a:avLst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2FA9A37-5A60-4B40-9733-6628D7B42D3B}"/>
              </a:ext>
            </a:extLst>
          </p:cNvPr>
          <p:cNvSpPr/>
          <p:nvPr/>
        </p:nvSpPr>
        <p:spPr>
          <a:xfrm rot="18348930">
            <a:off x="1308050" y="2606438"/>
            <a:ext cx="60960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C5A50-B29E-4FAA-88C7-1866CD26F1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B55A-43F5-414E-A55E-46EEAB82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 remember this forever!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A1600-24D4-456C-8268-581BC96B1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FFFF00"/>
                </a:solidFill>
              </a:rPr>
              <a:t>‘	</a:t>
            </a:r>
            <a:r>
              <a:rPr lang="en-US" sz="2600" i="1" dirty="0">
                <a:solidFill>
                  <a:srgbClr val="FFFF00"/>
                </a:solidFill>
              </a:rPr>
              <a:t>The words “ontology” and “ontological”, the Web Ontology Language, OWL, and the description logics on which OWL is based continue to cause confusion. </a:t>
            </a:r>
          </a:p>
          <a:p>
            <a:pPr algn="just"/>
            <a:r>
              <a:rPr lang="en-US" sz="2600" i="1" dirty="0">
                <a:solidFill>
                  <a:srgbClr val="FFFF00"/>
                </a:solidFill>
              </a:rPr>
              <a:t>	Description logics (DLs) and OWL are major advances for representing logical definitions for </a:t>
            </a:r>
            <a:r>
              <a:rPr lang="en-US" sz="2600" b="1" i="1" u="sng" dirty="0">
                <a:solidFill>
                  <a:srgbClr val="FFFF00"/>
                </a:solidFill>
              </a:rPr>
              <a:t>terminologies</a:t>
            </a:r>
            <a:r>
              <a:rPr lang="en-US" sz="2600" i="1" dirty="0">
                <a:solidFill>
                  <a:srgbClr val="FFFF00"/>
                </a:solidFill>
              </a:rPr>
              <a:t>. However, they are severely limited in representing other kinds of statements. As a result, their standard semantics is often ignored or distorted with unintended consequences. </a:t>
            </a:r>
            <a:r>
              <a:rPr lang="en-US" dirty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B4BE-5BB8-40E9-AADA-3531A64E5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29B07-B7B7-4BFD-B462-DF0AA4CF62F2}"/>
              </a:ext>
            </a:extLst>
          </p:cNvPr>
          <p:cNvSpPr/>
          <p:nvPr/>
        </p:nvSpPr>
        <p:spPr>
          <a:xfrm>
            <a:off x="838200" y="595080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Rector A, Schulz S, Rodrigues JM, Chute CG,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Solbrig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H.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On beyond Gruber: "Ontologies" in today's biomedical information systems and the limits of OWL.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J Biomed Inform. 2019;100S:100002.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doi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: 10.1016/j.yjbinx.2019.100002.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Epub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2019 Mar 9. PMID: 34384571.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  <a:hlinkClick r:id="rId2"/>
              </a:rPr>
              <a:t>https://www.sciencedirect.com/science/article/pii/S2590177X19300010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8314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D33A-E26E-40D8-9BAB-3B37C48A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9EA15-11C0-4200-AA79-0A1CC41E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B2BA2-A208-4892-9564-084699792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9462F-C0C3-4B66-9C9E-5FD0F67D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" y="609600"/>
            <a:ext cx="9134779" cy="62483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E4AAAE-9809-43DB-A077-F3F32166953B}"/>
              </a:ext>
            </a:extLst>
          </p:cNvPr>
          <p:cNvSpPr txBox="1">
            <a:spLocks/>
          </p:cNvSpPr>
          <p:nvPr/>
        </p:nvSpPr>
        <p:spPr>
          <a:xfrm>
            <a:off x="4724400" y="842923"/>
            <a:ext cx="4200221" cy="13794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normAutofit fontScale="8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/>
              <a:t>Role groups in</a:t>
            </a:r>
            <a:br>
              <a:rPr lang="en-US" kern="0" dirty="0"/>
            </a:br>
            <a:r>
              <a:rPr lang="en-US" kern="0" dirty="0" err="1"/>
              <a:t>Snomed</a:t>
            </a:r>
            <a:r>
              <a:rPr lang="en-US" kern="0" dirty="0"/>
              <a:t> CT: odd</a:t>
            </a:r>
            <a:br>
              <a:rPr lang="en-US" kern="0" dirty="0"/>
            </a:br>
            <a:r>
              <a:rPr lang="en-US" kern="0" dirty="0"/>
              <a:t>consequences by design</a:t>
            </a:r>
          </a:p>
        </p:txBody>
      </p:sp>
    </p:spTree>
    <p:extLst>
      <p:ext uri="{BB962C8B-B14F-4D97-AF65-F5344CB8AC3E}">
        <p14:creationId xmlns:p14="http://schemas.microsoft.com/office/powerpoint/2010/main" val="39625227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5C635-E165-4508-AF8F-177E6D2F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(CL)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5420C-D0F3-45B1-A8EA-7FBC1FE0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 is a </a:t>
            </a:r>
            <a:r>
              <a:rPr lang="en-US" b="1" dirty="0"/>
              <a:t>family</a:t>
            </a:r>
            <a:r>
              <a:rPr lang="en-US" dirty="0"/>
              <a:t> of first-order logics which share a common abstract syntax and model theory, and an XML framework for encoding and transmitting them, or their content, on an open network.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 syntax is very relaxed in the expressions it allows, in some ways going beyond classical FO logic.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ISO standard: </a:t>
            </a:r>
            <a:r>
              <a:rPr lang="en-US" dirty="0">
                <a:hlinkClick r:id="rId2"/>
              </a:rPr>
              <a:t>https://standards.iso.org/ittf/PubliclyAvailableStandards/c066249_ISO_IEC_24707_2018.zip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570-C3CF-4C92-9F43-C88C64C2EBD3}"/>
              </a:ext>
            </a:extLst>
          </p:cNvPr>
          <p:cNvSpPr/>
          <p:nvPr/>
        </p:nvSpPr>
        <p:spPr>
          <a:xfrm>
            <a:off x="1752600" y="64124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schemeClr val="bg1"/>
                </a:solidFill>
                <a:hlinkClick r:id="rId3"/>
              </a:rPr>
              <a:t>https://www.w3.org/2004/12/rules-ws/slides/pathayes.pdf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0098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10E6-D8B3-4F53-B9EC-64C05F95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 dialects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A4FD-57A3-44F1-9934-6061F1D1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7A37-0C2A-431D-9EB4-AF9F27B266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09913-48BE-4820-A6D0-7497D358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8021693" cy="4606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10B4D-B27A-461E-A9B8-8514BED1A80D}"/>
              </a:ext>
            </a:extLst>
          </p:cNvPr>
          <p:cNvSpPr/>
          <p:nvPr/>
        </p:nvSpPr>
        <p:spPr>
          <a:xfrm>
            <a:off x="1752600" y="64124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schemeClr val="bg1"/>
                </a:solidFill>
                <a:hlinkClick r:id="rId3"/>
              </a:rPr>
              <a:t>https://www.w3.org/2004/12/rules-ws/slides/pathayes.pdf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2422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65F-5218-404C-BCF6-FEB0206A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Interchange Format</a:t>
            </a:r>
            <a:br>
              <a:rPr lang="en-US" dirty="0"/>
            </a:br>
            <a:r>
              <a:rPr lang="en-US" dirty="0"/>
              <a:t>(CLIF)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A828-B611-4A07-8D2D-05F43ABF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 algn="ctr"/>
            <a:endParaRPr lang="en-US" b="1" dirty="0"/>
          </a:p>
          <a:p>
            <a:pPr marL="0" indent="0" algn="ctr"/>
            <a:r>
              <a:rPr lang="en-US" sz="3200" b="1" dirty="0"/>
              <a:t>John is going to Boston by bus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0" indent="0"/>
            <a:r>
              <a:rPr lang="en-US" sz="2600" dirty="0"/>
              <a:t>(exists (x y)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  (and 	(Go x) (Person John) (City Boston)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	(Bus y) (</a:t>
            </a:r>
            <a:r>
              <a:rPr lang="en-US" sz="2600" dirty="0" err="1"/>
              <a:t>Agnt</a:t>
            </a:r>
            <a:r>
              <a:rPr lang="en-US" sz="2600" dirty="0"/>
              <a:t> x John) (</a:t>
            </a:r>
            <a:r>
              <a:rPr lang="en-US" sz="2600" dirty="0" err="1"/>
              <a:t>Dest</a:t>
            </a:r>
            <a:r>
              <a:rPr lang="en-US" sz="2600" dirty="0"/>
              <a:t> x Boston) (Inst x y)))</a:t>
            </a:r>
          </a:p>
          <a:p>
            <a:pPr marL="0" indent="0">
              <a:tabLst>
                <a:tab pos="1371600" algn="l"/>
              </a:tabLs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903B-694C-4513-8769-48A21AE4F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6C03-4DFF-484B-A7BC-4721008C335D}"/>
              </a:ext>
            </a:extLst>
          </p:cNvPr>
          <p:cNvSpPr/>
          <p:nvPr/>
        </p:nvSpPr>
        <p:spPr>
          <a:xfrm>
            <a:off x="1371600" y="6348821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hlinkClick r:id="rId2"/>
              </a:rPr>
              <a:t>https://standards.iso.org/ittf/PubliclyAvailableStandards/c066249_ISO_IEC_24707_2018.zip</a:t>
            </a:r>
            <a:r>
              <a:rPr lang="en-US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402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65F-5218-404C-BCF6-FEB0206A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Interchange Format</a:t>
            </a:r>
            <a:br>
              <a:rPr lang="en-US" dirty="0"/>
            </a:br>
            <a:r>
              <a:rPr lang="en-US" dirty="0"/>
              <a:t>(CLIF)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A828-B611-4A07-8D2D-05F43ABF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 algn="ctr"/>
            <a:endParaRPr lang="en-US" b="1" dirty="0"/>
          </a:p>
          <a:p>
            <a:pPr marL="0" indent="0" algn="ctr"/>
            <a:r>
              <a:rPr lang="en-US" sz="3200" b="1" dirty="0"/>
              <a:t>John is going to Boston by bus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0" indent="0"/>
            <a:r>
              <a:rPr lang="en-US" sz="2600" dirty="0"/>
              <a:t>(</a:t>
            </a:r>
            <a:r>
              <a:rPr lang="en-US" sz="2600" dirty="0">
                <a:solidFill>
                  <a:srgbClr val="FFFF00"/>
                </a:solidFill>
              </a:rPr>
              <a:t>exists</a:t>
            </a:r>
            <a:r>
              <a:rPr lang="en-US" sz="2600" dirty="0"/>
              <a:t> (</a:t>
            </a:r>
            <a:r>
              <a:rPr lang="en-US" sz="2600" dirty="0">
                <a:solidFill>
                  <a:srgbClr val="AAE600"/>
                </a:solidFill>
              </a:rPr>
              <a:t>x y</a:t>
            </a:r>
            <a:r>
              <a:rPr lang="en-US" sz="2600" dirty="0"/>
              <a:t>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  (</a:t>
            </a:r>
            <a:r>
              <a:rPr lang="en-US" sz="2600" dirty="0">
                <a:solidFill>
                  <a:srgbClr val="FF66FF"/>
                </a:solidFill>
              </a:rPr>
              <a:t>and</a:t>
            </a:r>
            <a:r>
              <a:rPr lang="en-US" sz="2600" dirty="0"/>
              <a:t> 	(</a:t>
            </a:r>
            <a:r>
              <a:rPr lang="en-US" sz="2600" dirty="0">
                <a:solidFill>
                  <a:srgbClr val="FFC000"/>
                </a:solidFill>
              </a:rPr>
              <a:t>Go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Person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John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City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Boston</a:t>
            </a:r>
            <a:r>
              <a:rPr lang="en-US" sz="2600" dirty="0"/>
              <a:t>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	(</a:t>
            </a:r>
            <a:r>
              <a:rPr lang="en-US" sz="2600" dirty="0">
                <a:solidFill>
                  <a:srgbClr val="FFC000"/>
                </a:solidFill>
              </a:rPr>
              <a:t>Bus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y</a:t>
            </a:r>
            <a:r>
              <a:rPr lang="en-US" sz="2600" dirty="0"/>
              <a:t>) (</a:t>
            </a:r>
            <a:r>
              <a:rPr lang="en-US" sz="2600" dirty="0" err="1">
                <a:solidFill>
                  <a:srgbClr val="FFC000"/>
                </a:solidFill>
              </a:rPr>
              <a:t>Agnt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John</a:t>
            </a:r>
            <a:r>
              <a:rPr lang="en-US" sz="2600" dirty="0"/>
              <a:t>) (</a:t>
            </a:r>
            <a:r>
              <a:rPr lang="en-US" sz="2600" dirty="0" err="1">
                <a:solidFill>
                  <a:srgbClr val="FFC000"/>
                </a:solidFill>
              </a:rPr>
              <a:t>Dest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Boston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Inst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 y</a:t>
            </a:r>
            <a:r>
              <a:rPr lang="en-US" sz="2600" dirty="0"/>
              <a:t>)))</a:t>
            </a:r>
          </a:p>
          <a:p>
            <a:pPr marL="0" indent="0">
              <a:tabLst>
                <a:tab pos="1371600" algn="l"/>
              </a:tabLs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903B-694C-4513-8769-48A21AE4F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6C03-4DFF-484B-A7BC-4721008C335D}"/>
              </a:ext>
            </a:extLst>
          </p:cNvPr>
          <p:cNvSpPr/>
          <p:nvPr/>
        </p:nvSpPr>
        <p:spPr>
          <a:xfrm>
            <a:off x="1371600" y="6348821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hlinkClick r:id="rId2"/>
              </a:rPr>
              <a:t>https://standards.iso.org/ittf/PubliclyAvailableStandards/c066249_ISO_IEC_24707_2018.zip</a:t>
            </a:r>
            <a:r>
              <a:rPr lang="en-US" sz="1400" b="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4AFB2-F5D7-43E0-A175-74D100404527}"/>
              </a:ext>
            </a:extLst>
          </p:cNvPr>
          <p:cNvSpPr txBox="1"/>
          <p:nvPr/>
        </p:nvSpPr>
        <p:spPr>
          <a:xfrm>
            <a:off x="508323" y="5523638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quantifier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437F3-1D09-4FDD-B3D7-105F76C8A01F}"/>
              </a:ext>
            </a:extLst>
          </p:cNvPr>
          <p:cNvSpPr txBox="1"/>
          <p:nvPr/>
        </p:nvSpPr>
        <p:spPr>
          <a:xfrm>
            <a:off x="2076489" y="552426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AAE600"/>
                </a:solidFill>
              </a:rPr>
              <a:t>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1D764-842C-4459-A835-9B8A4DC6A0A0}"/>
              </a:ext>
            </a:extLst>
          </p:cNvPr>
          <p:cNvSpPr txBox="1"/>
          <p:nvPr/>
        </p:nvSpPr>
        <p:spPr>
          <a:xfrm>
            <a:off x="3456163" y="5524267"/>
            <a:ext cx="130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</a:rPr>
              <a:t>predicate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A0EFA-AB68-4769-9E10-7839C6A35E03}"/>
              </a:ext>
            </a:extLst>
          </p:cNvPr>
          <p:cNvSpPr txBox="1"/>
          <p:nvPr/>
        </p:nvSpPr>
        <p:spPr>
          <a:xfrm>
            <a:off x="5125234" y="5528732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</a:rPr>
              <a:t>literals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7DC2A-211B-4251-8043-8317A281D70C}"/>
              </a:ext>
            </a:extLst>
          </p:cNvPr>
          <p:cNvSpPr txBox="1"/>
          <p:nvPr/>
        </p:nvSpPr>
        <p:spPr>
          <a:xfrm>
            <a:off x="6485994" y="5506704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FF"/>
                </a:solidFill>
              </a:rPr>
              <a:t>connective</a:t>
            </a:r>
          </a:p>
        </p:txBody>
      </p:sp>
    </p:spTree>
    <p:extLst>
      <p:ext uri="{BB962C8B-B14F-4D97-AF65-F5344CB8AC3E}">
        <p14:creationId xmlns:p14="http://schemas.microsoft.com/office/powerpoint/2010/main" val="3913503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018C-AFFB-443F-A3C6-EE945C22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BFO2020-style CLIF constructs for FOL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04D0-84DB-496F-A46C-EA0589AB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Predicate</a:t>
            </a:r>
            <a:r>
              <a:rPr lang="en-US" dirty="0"/>
              <a:t>:  (</a:t>
            </a:r>
            <a:r>
              <a:rPr lang="en-US" dirty="0" err="1"/>
              <a:t>predicate_name</a:t>
            </a:r>
            <a:r>
              <a:rPr lang="en-US" dirty="0"/>
              <a:t> {arguments})</a:t>
            </a:r>
          </a:p>
          <a:p>
            <a:pPr marL="457200" lvl="1" indent="0">
              <a:buNone/>
            </a:pPr>
            <a:r>
              <a:rPr lang="en-US" sz="1600" dirty="0"/>
              <a:t>where ‘{arguments}’ is a list of terms and/or variables.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universal</a:t>
            </a:r>
            <a:r>
              <a:rPr lang="en-US" dirty="0">
                <a:solidFill>
                  <a:srgbClr val="D8AB1A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site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yesterday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inheres-in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this-color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that-ball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Quantified construct</a:t>
            </a:r>
            <a:r>
              <a:rPr lang="en-US" dirty="0"/>
              <a:t>:  (quantifier ({vars}) &lt;construct&gt;)</a:t>
            </a:r>
          </a:p>
          <a:p>
            <a:pPr marL="400050" lvl="1" indent="0">
              <a:buNone/>
            </a:pPr>
            <a:r>
              <a:rPr lang="en-US" sz="1600" dirty="0"/>
              <a:t>where ‘{vars}’ is a list of variables.</a:t>
            </a:r>
            <a:endParaRPr lang="en-US" sz="1600" dirty="0">
              <a:solidFill>
                <a:srgbClr val="FFC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exists </a:t>
            </a:r>
            <a:r>
              <a:rPr lang="en-US" dirty="0"/>
              <a:t>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>
                <a:solidFill>
                  <a:srgbClr val="FFFF00"/>
                </a:solidFill>
              </a:rPr>
              <a:t>forall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1FE115"/>
                </a:solidFill>
              </a:rPr>
              <a:t>x y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entity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y</a:t>
            </a:r>
            <a:r>
              <a:rPr lang="en-US" dirty="0"/>
              <a:t>))   </a:t>
            </a:r>
            <a:r>
              <a:rPr lang="en-US" sz="1400" dirty="0"/>
              <a:t>(example not realism-based!)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Negation</a:t>
            </a:r>
            <a:r>
              <a:rPr lang="en-US" dirty="0"/>
              <a:t>:  (not &lt;construct&gt;)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not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=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object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history</a:t>
            </a:r>
            <a:r>
              <a:rPr lang="en-US" dirty="0"/>
              <a:t>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not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exists </a:t>
            </a:r>
            <a:r>
              <a:rPr lang="en-US" dirty="0"/>
              <a:t>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quality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)))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66FC2-0C68-4892-A8B3-97C68FCFC1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018C-AFFB-443F-A3C6-EE945C22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BFO2020-style CLIF constructs for FOL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04D0-84DB-496F-A46C-EA0589AB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Construct-list</a:t>
            </a:r>
            <a:r>
              <a:rPr lang="en-US" dirty="0"/>
              <a:t>:  (and/or {constructs})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and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yesterday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	     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today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or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inheres-in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this-color this-ball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	  </a:t>
            </a:r>
            <a:r>
              <a:rPr lang="en-US" sz="11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inheres-in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this-color that-ball</a:t>
            </a:r>
            <a:r>
              <a:rPr lang="en-US" dirty="0"/>
              <a:t>))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Implication</a:t>
            </a:r>
            <a:r>
              <a:rPr lang="en-US" dirty="0"/>
              <a:t>:  (if/</a:t>
            </a:r>
            <a:r>
              <a:rPr lang="en-US" dirty="0" err="1"/>
              <a:t>iff</a:t>
            </a:r>
            <a:r>
              <a:rPr lang="en-US" dirty="0"/>
              <a:t> &lt;construct&gt; &lt;construct&gt;)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>
                <a:solidFill>
                  <a:srgbClr val="FF66FF"/>
                </a:solidFill>
              </a:rPr>
              <a:t>iff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occurrent-part-of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a b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/>
              <a:t>	    (</a:t>
            </a:r>
            <a:r>
              <a:rPr lang="en-US" dirty="0">
                <a:solidFill>
                  <a:srgbClr val="FFC000"/>
                </a:solidFill>
              </a:rPr>
              <a:t>has-occurrent-part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b a</a:t>
            </a:r>
            <a:r>
              <a:rPr lang="en-US" dirty="0"/>
              <a:t>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if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exists</a:t>
            </a:r>
            <a:r>
              <a:rPr lang="en-US" dirty="0"/>
              <a:t> 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 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occurrent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)) </a:t>
            </a:r>
          </a:p>
          <a:p>
            <a:pPr marL="457200" lvl="1" indent="0">
              <a:buNone/>
            </a:pPr>
            <a:r>
              <a:rPr lang="en-US" dirty="0"/>
              <a:t>	   (</a:t>
            </a:r>
            <a:r>
              <a:rPr lang="en-US" dirty="0">
                <a:solidFill>
                  <a:srgbClr val="FFC000"/>
                </a:solidFill>
              </a:rPr>
              <a:t>occurrent-part-of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a a</a:t>
            </a:r>
            <a:r>
              <a:rPr lang="en-US" dirty="0"/>
              <a:t>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66FC2-0C68-4892-A8B3-97C68FCFC1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5125-8C7C-4DA0-9184-6915BB23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psychology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4F1995-0A4E-4731-A4DC-9E0FDD72A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04348"/>
              </p:ext>
            </p:extLst>
          </p:nvPr>
        </p:nvGraphicFramePr>
        <p:xfrm>
          <a:off x="342900" y="1638300"/>
          <a:ext cx="8458200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3952005839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803251182"/>
                    </a:ext>
                  </a:extLst>
                </a:gridCol>
              </a:tblGrid>
              <a:tr h="55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Textual representation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CLIF rendering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106900"/>
                  </a:ext>
                </a:extLst>
              </a:tr>
              <a:tr h="1735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any time at which x does not communicate accurate understanding of y’s perspectives and experiences, x does not have empathy for y.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(forall (x y t)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(if (not (p-cau x y t))  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(not (empathizes x y t))))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56191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any time at which x communicates accurate understanding of y’s perspectives and experiences, x has empathy for y.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forall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(x y t)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(if (p-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y t)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(empathizes x y t)))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8309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any time at which x vicariously experiences y’s feelings, perspectives, and thoughts, x has empathy for y.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forall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(x y t)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(if (p-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vef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y t)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(empathizes x y t)))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11966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1A8D7-0D93-4BC3-A29E-B550437C11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CA20BF-C96B-4C1B-AD13-E0EC059874A1}"/>
              </a:ext>
            </a:extLst>
          </p:cNvPr>
          <p:cNvSpPr/>
          <p:nvPr/>
        </p:nvSpPr>
        <p:spPr>
          <a:xfrm>
            <a:off x="2971800" y="63246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Ceusters W &amp; </a:t>
            </a:r>
            <a:r>
              <a:rPr lang="en-US" sz="1200" b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Dermen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K. Developing ontologies for motivational interviewing to advance health behavior intervention research and practice.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181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for precise, unambiguous and machine-processible descriptions of what one ontologically commits to;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from BFO2020: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1371600" lvl="3" indent="0">
              <a:buNone/>
            </a:pPr>
            <a:r>
              <a:rPr lang="en-US" dirty="0"/>
              <a:t>(if 	(instance-of t temporal-region t)      </a:t>
            </a:r>
          </a:p>
          <a:p>
            <a:pPr marL="1371600" lvl="3" indent="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1371600" lvl="3" indent="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1371600" lvl="3" indent="0">
              <a:buNone/>
            </a:pPr>
            <a:r>
              <a:rPr lang="en-US" dirty="0"/>
              <a:t>		(universal u) </a:t>
            </a:r>
          </a:p>
          <a:p>
            <a:pPr marL="1371600" lvl="3" indent="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1371600" lvl="3" indent="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 all times, there is at least one particular and one universal that is instantiated by that particular.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‘machine-processable’ </a:t>
            </a:r>
            <a:r>
              <a:rPr lang="en-US" dirty="0">
                <a:sym typeface="Wingdings" panose="05000000000000000000" pitchFamily="2" charset="2"/>
              </a:rPr>
              <a:t> syntax can be checked by parser.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precise, unambiguous and machine-processible descriptions of what one ontologically commits 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for transformations to other formats such as Kowalski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3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68D-F759-4D86-B4DE-B674EFB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077" y="609600"/>
            <a:ext cx="3514546" cy="762000"/>
          </a:xfrm>
        </p:spPr>
        <p:txBody>
          <a:bodyPr/>
          <a:lstStyle/>
          <a:p>
            <a:r>
              <a:rPr lang="en-US" sz="3300" dirty="0"/>
              <a:t>Ontology and conceptualization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3F9C-C12F-4CC4-B21C-EBE84B33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704974"/>
            <a:ext cx="3124199" cy="4772026"/>
          </a:xfrm>
        </p:spPr>
        <p:txBody>
          <a:bodyPr/>
          <a:lstStyle/>
          <a:p>
            <a:pPr marL="0" indent="0"/>
            <a:r>
              <a:rPr lang="en-US" sz="2000" i="1" dirty="0"/>
              <a:t>Fig. 2. The relationships between phenomena occurring in reality, their perception (at different times), their abstracted conceptualization, the language used to talk about such conceptualization, its intended models, and an ontology.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833DA-BB7E-4984-B31F-689CCBF4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2" y="685800"/>
            <a:ext cx="5600700" cy="495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418381" y="5604294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Is an Ontology?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Information Systems, DOI 10.1007/978-3-540-92673-3,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</p:spTree>
    <p:extLst>
      <p:ext uri="{BB962C8B-B14F-4D97-AF65-F5344CB8AC3E}">
        <p14:creationId xmlns:p14="http://schemas.microsoft.com/office/powerpoint/2010/main" val="4682540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5E1F-66E9-4F54-B578-A3C26C51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FOL axioms to Kowalski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D01C-963F-4232-B780-F99AA905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implications.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negations down to the atomic formulas.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existential quantifiers.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Rename the variables, if necessary.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universal quantifiers to the left.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disjunctions down to the literals.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conjunctions.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Rename the variables, if necessary.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universal quantifiers.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each disjunction obtained: move negations to the left and rewrite ‘not P or Q’ as ‘P </a:t>
            </a:r>
            <a:r>
              <a:rPr lang="en-US" sz="2000" dirty="0">
                <a:sym typeface="Wingdings" panose="05000000000000000000" pitchFamily="2" charset="2"/>
              </a:rPr>
              <a:t> Q’.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D3D26-196E-4B01-8574-02B21401C5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422C4-51A8-482D-91DF-A0482EACC002}"/>
              </a:ext>
            </a:extLst>
          </p:cNvPr>
          <p:cNvSpPr/>
          <p:nvPr/>
        </p:nvSpPr>
        <p:spPr>
          <a:xfrm>
            <a:off x="0" y="60960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2"/>
              </a:rPr>
              <a:t>https://www.cs.cornell.edu/courses/cs4700/2011fa/lectures/16_FirstOrderLogic.pdf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https://www.cs.miami.edu/home/geoff/Courses/COMP6210-10M/Content/FOFToCNF.shtml#:~:text=Clause%20Normal%20Form%20(CNF)%20is,%7C%2C%20e.g.%2C%20C%7C</a:t>
            </a:r>
            <a:r>
              <a:rPr lang="en-US" sz="1400" b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20520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Example from BFO2020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lvl="2" indent="-27940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398463" lvl="3" indent="406400">
              <a:buNone/>
            </a:pPr>
            <a:r>
              <a:rPr lang="en-US" dirty="0"/>
              <a:t>(if (instance-of t temporal-region t)      </a:t>
            </a:r>
          </a:p>
          <a:p>
            <a:pPr marL="398463" lvl="3" indent="40640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398463" lvl="3" indent="40640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398463" lvl="3" indent="406400">
              <a:buNone/>
            </a:pPr>
            <a:r>
              <a:rPr lang="en-US" dirty="0"/>
              <a:t>		(universal u) </a:t>
            </a:r>
          </a:p>
          <a:p>
            <a:pPr marL="398463" lvl="3" indent="40640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398463" lvl="3" indent="40640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 marL="398463" lvl="2" indent="-279400">
              <a:buFont typeface="Arial" panose="020B0604020202020204" pitchFamily="34" charset="0"/>
              <a:buChar char="•"/>
            </a:pPr>
            <a:r>
              <a:rPr lang="en-US" dirty="0"/>
              <a:t>becomes: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 err="1"/>
              <a:t>instanceof</a:t>
            </a:r>
            <a:r>
              <a:rPr lang="en-US" dirty="0"/>
              <a:t> sk9(t) sk8(t) t)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/>
              <a:t>particular sk9(t))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(universal sk8(t))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</a:t>
            </a:r>
            <a:r>
              <a:rPr lang="en-US" dirty="0">
                <a:sym typeface="Symbol" panose="05050102010706020507" pitchFamily="18" charset="2"/>
              </a:rPr>
              <a:t> </a:t>
            </a:r>
            <a:r>
              <a:rPr lang="en-US" dirty="0"/>
              <a:t> (= sk9(t) t)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false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342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precise, unambiguous and machine-processible descriptions of what one ontologically commits 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transformations to other formats such as Kowalski rules;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Kowalski rules can be processed by relatively simple logic programs for satisfiability testing, model development, term expansion, rule-base optimization, data-integrity checking,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225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E7FD-BE36-48B2-87BA-61C01617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B7C1-C567-4B48-9AB9-1C73D28A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4000" dirty="0"/>
              <a:t>Register ahead of time for my two forthcoming ontology classes on July 17 and 18.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49C6D-5618-4751-9A24-9EC2BCD66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3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3657600"/>
            <a:ext cx="5334000" cy="2743200"/>
            <a:chOff x="1295400" y="3810000"/>
            <a:chExt cx="6858000" cy="2743200"/>
          </a:xfrm>
        </p:grpSpPr>
        <p:sp>
          <p:nvSpPr>
            <p:cNvPr id="56334" name="Rounded Rectangle 14"/>
            <p:cNvSpPr>
              <a:spLocks noChangeArrowheads="1"/>
            </p:cNvSpPr>
            <p:nvPr/>
          </p:nvSpPr>
          <p:spPr bwMode="auto">
            <a:xfrm>
              <a:off x="1295400" y="38100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6335" name="Rounded Rectangle 12"/>
            <p:cNvSpPr>
              <a:spLocks noChangeArrowheads="1"/>
            </p:cNvSpPr>
            <p:nvPr/>
          </p:nvSpPr>
          <p:spPr bwMode="auto">
            <a:xfrm>
              <a:off x="5181600" y="5257800"/>
              <a:ext cx="2590800" cy="919401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Semantic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Applications</a:t>
              </a:r>
            </a:p>
          </p:txBody>
        </p:sp>
        <p:sp>
          <p:nvSpPr>
            <p:cNvPr id="56336" name="TextBox 16"/>
            <p:cNvSpPr txBox="1">
              <a:spLocks noChangeArrowheads="1"/>
            </p:cNvSpPr>
            <p:nvPr/>
          </p:nvSpPr>
          <p:spPr bwMode="auto">
            <a:xfrm>
              <a:off x="2514600" y="5486400"/>
              <a:ext cx="7553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use</a:t>
              </a:r>
            </a:p>
          </p:txBody>
        </p:sp>
      </p:grpSp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altLang="en-US" dirty="0"/>
              <a:t>Computer science approach to ontology</a:t>
            </a:r>
            <a:br>
              <a:rPr lang="en-US" altLang="en-US" dirty="0"/>
            </a:br>
            <a:r>
              <a:rPr lang="en-US" altLang="en-US" sz="2800" dirty="0"/>
              <a:t>the representation language(s) is/(are) hidden in tools and applications</a:t>
            </a:r>
          </a:p>
        </p:txBody>
      </p:sp>
      <p:grpSp>
        <p:nvGrpSpPr>
          <p:cNvPr id="56324" name="Group 21"/>
          <p:cNvGrpSpPr>
            <a:grpSpLocks/>
          </p:cNvGrpSpPr>
          <p:nvPr/>
        </p:nvGrpSpPr>
        <p:grpSpPr bwMode="auto">
          <a:xfrm>
            <a:off x="3048000" y="2057400"/>
            <a:ext cx="5334000" cy="2743200"/>
            <a:chOff x="1295400" y="2209800"/>
            <a:chExt cx="6858000" cy="2743200"/>
          </a:xfrm>
        </p:grpSpPr>
        <p:sp>
          <p:nvSpPr>
            <p:cNvPr id="56330" name="Rounded 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6331" name="Rounded Rectangle 8"/>
            <p:cNvSpPr>
              <a:spLocks noChangeArrowheads="1"/>
            </p:cNvSpPr>
            <p:nvPr/>
          </p:nvSpPr>
          <p:spPr bwMode="auto">
            <a:xfrm>
              <a:off x="1752600" y="2362200"/>
              <a:ext cx="2209800" cy="132802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Authoring  Tools</a:t>
              </a:r>
            </a:p>
          </p:txBody>
        </p:sp>
        <p:sp>
          <p:nvSpPr>
            <p:cNvPr id="56332" name="Rounded Rectangle 9"/>
            <p:cNvSpPr>
              <a:spLocks noChangeArrowheads="1"/>
            </p:cNvSpPr>
            <p:nvPr/>
          </p:nvSpPr>
          <p:spPr bwMode="auto">
            <a:xfrm>
              <a:off x="5372100" y="4191000"/>
              <a:ext cx="2209800" cy="51077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Reasoners</a:t>
              </a:r>
            </a:p>
          </p:txBody>
        </p:sp>
        <p:sp>
          <p:nvSpPr>
            <p:cNvPr id="56333" name="TextBox 15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12496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create</a:t>
              </a:r>
            </a:p>
          </p:txBody>
        </p:sp>
      </p:grpSp>
      <p:grpSp>
        <p:nvGrpSpPr>
          <p:cNvPr id="56325" name="Group 30"/>
          <p:cNvGrpSpPr>
            <a:grpSpLocks/>
          </p:cNvGrpSpPr>
          <p:nvPr/>
        </p:nvGrpSpPr>
        <p:grpSpPr bwMode="auto">
          <a:xfrm>
            <a:off x="590550" y="3852863"/>
            <a:ext cx="4800600" cy="914400"/>
            <a:chOff x="590939" y="4005457"/>
            <a:chExt cx="4800600" cy="914766"/>
          </a:xfrm>
        </p:grpSpPr>
        <p:grpSp>
          <p:nvGrpSpPr>
            <p:cNvPr id="56326" name="Group 26"/>
            <p:cNvGrpSpPr>
              <a:grpSpLocks/>
            </p:cNvGrpSpPr>
            <p:nvPr/>
          </p:nvGrpSpPr>
          <p:grpSpPr bwMode="auto">
            <a:xfrm>
              <a:off x="590939" y="4005457"/>
              <a:ext cx="4800600" cy="914766"/>
              <a:chOff x="381000" y="4015152"/>
              <a:chExt cx="4800600" cy="914400"/>
            </a:xfrm>
          </p:grpSpPr>
          <p:sp>
            <p:nvSpPr>
              <p:cNvPr id="56328" name="Rounded Rectangle 25"/>
              <p:cNvSpPr>
                <a:spLocks noChangeArrowheads="1"/>
              </p:cNvSpPr>
              <p:nvPr/>
            </p:nvSpPr>
            <p:spPr bwMode="auto">
              <a:xfrm>
                <a:off x="381000" y="4015152"/>
                <a:ext cx="4800600" cy="914400"/>
              </a:xfrm>
              <a:prstGeom prst="roundRect">
                <a:avLst>
                  <a:gd name="adj" fmla="val 37819"/>
                </a:avLst>
              </a:prstGeom>
              <a:solidFill>
                <a:srgbClr val="FF5050">
                  <a:alpha val="50195"/>
                </a:srgbClr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329" name="Rounded Rectangle 23"/>
              <p:cNvSpPr>
                <a:spLocks noChangeArrowheads="1"/>
              </p:cNvSpPr>
              <p:nvPr/>
            </p:nvSpPr>
            <p:spPr bwMode="auto">
              <a:xfrm>
                <a:off x="719667" y="4217376"/>
                <a:ext cx="171873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Domain</a:t>
                </a:r>
              </a:p>
            </p:txBody>
          </p:sp>
        </p:grpSp>
        <p:sp>
          <p:nvSpPr>
            <p:cNvPr id="56327" name="Rounded Rectangle 7"/>
            <p:cNvSpPr>
              <a:spLocks noChangeArrowheads="1"/>
            </p:cNvSpPr>
            <p:nvPr/>
          </p:nvSpPr>
          <p:spPr bwMode="auto">
            <a:xfrm>
              <a:off x="3462867" y="4217789"/>
              <a:ext cx="1718733" cy="51077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Ontologies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0ABF0-FB0A-46DA-AF07-C2C3FD2D5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7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53066</TotalTime>
  <Words>5671</Words>
  <Application>Microsoft Office PowerPoint</Application>
  <PresentationFormat>On-screen Show (4:3)</PresentationFormat>
  <Paragraphs>735</Paragraphs>
  <Slides>83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103" baseType="lpstr">
      <vt:lpstr>Batang</vt:lpstr>
      <vt:lpstr>ＭＳ 明朝</vt:lpstr>
      <vt:lpstr>ＭＳ Ｐゴシック</vt:lpstr>
      <vt:lpstr>Arial</vt:lpstr>
      <vt:lpstr>Calibri</vt:lpstr>
      <vt:lpstr>Courier New</vt:lpstr>
      <vt:lpstr>Georgia</vt:lpstr>
      <vt:lpstr>Lucida Grande</vt:lpstr>
      <vt:lpstr>Segoe UI</vt:lpstr>
      <vt:lpstr>Source Sans Pro</vt:lpstr>
      <vt:lpstr>Symbol</vt:lpstr>
      <vt:lpstr>Times</vt:lpstr>
      <vt:lpstr>Times New Roman</vt:lpstr>
      <vt:lpstr>Trebuchet MS</vt:lpstr>
      <vt:lpstr>Verdana</vt:lpstr>
      <vt:lpstr>Wingdings</vt:lpstr>
      <vt:lpstr>2014-Indianapolis</vt:lpstr>
      <vt:lpstr>1_2014-Indianapolis</vt:lpstr>
      <vt:lpstr>Photo Editor-foto</vt:lpstr>
      <vt:lpstr>Worksheet</vt:lpstr>
      <vt:lpstr>UB Summer Informatics Data Science Bootcamp Department of Biomedical Informatics, University at Buffalo  July – August, 2024  Topic:   Biomedical Ontology       </vt:lpstr>
      <vt:lpstr>Learning Objectives of days 1, 2 and 3</vt:lpstr>
      <vt:lpstr>‘Ontology’  versus  ontologies  versus  ‘ontologies’ </vt:lpstr>
      <vt:lpstr>Most cited definition</vt:lpstr>
      <vt:lpstr>Take away: Gruber did not intend to describe reality !</vt:lpstr>
      <vt:lpstr>A must read !</vt:lpstr>
      <vt:lpstr>At least remember this forever!</vt:lpstr>
      <vt:lpstr>Ontology and conceptualization</vt:lpstr>
      <vt:lpstr>Computer science approach to ontology the representation language(s) is/(are) hidden in tools and applications</vt:lpstr>
      <vt:lpstr>Computer science approach to ontology</vt:lpstr>
      <vt:lpstr>Abusing Protégé, BFO and OGMS</vt:lpstr>
      <vt:lpstr>Stated goals and purposes of ontologies</vt:lpstr>
      <vt:lpstr>Stated goals and purposes of ontologies</vt:lpstr>
      <vt:lpstr>Ontologies and ‘ontologies’</vt:lpstr>
      <vt:lpstr>Early goals of Biomedical Ontology in Healthcare Information Technology (HIT)</vt:lpstr>
      <vt:lpstr>Additional goals of Biomedical Ontology in Healthcare Information Technology (HIT)</vt:lpstr>
      <vt:lpstr>Additional Goals of Realism-based Biomedical Ontology in HIT</vt:lpstr>
      <vt:lpstr>The cornucopia of semantic knowledge structures </vt:lpstr>
      <vt:lpstr>‘Ontology’ in philosophy</vt:lpstr>
      <vt:lpstr>Concept-based versus Realism-based Ontology</vt:lpstr>
      <vt:lpstr>What do we really want to represent ?</vt:lpstr>
      <vt:lpstr>Commitment to generic entities</vt:lpstr>
      <vt:lpstr>Conceptualism versus Ontological Realism</vt:lpstr>
      <vt:lpstr>Conceptualism versus Ontological Realism</vt:lpstr>
      <vt:lpstr>Conceptualism versus Ontological Realism</vt:lpstr>
      <vt:lpstr>Ontological Realism offers three ways of relating, without assigning beliefs (concepts) a central status</vt:lpstr>
      <vt:lpstr>PowerPoint Presentation</vt:lpstr>
      <vt:lpstr>Philosophical approach to ontology</vt:lpstr>
      <vt:lpstr>Further readings on the issue</vt:lpstr>
      <vt:lpstr>Logic and Ontology</vt:lpstr>
      <vt:lpstr>PowerPoint Presentation</vt:lpstr>
      <vt:lpstr>What is ‘a logic’</vt:lpstr>
      <vt:lpstr>Propositional Logic (PL) essentials</vt:lpstr>
      <vt:lpstr>Language and semantics of PL</vt:lpstr>
      <vt:lpstr>PL’s Deductive system:  truth tables</vt:lpstr>
      <vt:lpstr>Some PL laws</vt:lpstr>
      <vt:lpstr>Exercise</vt:lpstr>
      <vt:lpstr>Translate sentences into PL</vt:lpstr>
      <vt:lpstr>Method 1: Determine with tables</vt:lpstr>
      <vt:lpstr>Method 2: Determine using laws</vt:lpstr>
      <vt:lpstr>Another exercise</vt:lpstr>
      <vt:lpstr>What about this one?</vt:lpstr>
      <vt:lpstr>First Order Logics (FOL) (Predicate Logic)</vt:lpstr>
      <vt:lpstr>First-order logic</vt:lpstr>
      <vt:lpstr>First-order logic</vt:lpstr>
      <vt:lpstr>First-Order Logic (FOL) - Syntax</vt:lpstr>
      <vt:lpstr>First-Order Logic (FOL) - Syntax…</vt:lpstr>
      <vt:lpstr>Truth values of quantified expressions</vt:lpstr>
      <vt:lpstr>Some equivalences</vt:lpstr>
      <vt:lpstr>Flexibility in predicate formation</vt:lpstr>
      <vt:lpstr>Be aware of ambiguities in language</vt:lpstr>
      <vt:lpstr>Description Logic(s)</vt:lpstr>
      <vt:lpstr>Relations between some logics</vt:lpstr>
      <vt:lpstr>Description Logic(s)</vt:lpstr>
      <vt:lpstr>SubClassOf hierarchies = concept inclusion!</vt:lpstr>
      <vt:lpstr>DL constructors</vt:lpstr>
      <vt:lpstr>Role restrictions</vt:lpstr>
      <vt:lpstr>An example: Snomed CT</vt:lpstr>
      <vt:lpstr>Snomed’s DL is EL++ (1)</vt:lpstr>
      <vt:lpstr>Snomed’s DL is EL++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OWL-based DLs</vt:lpstr>
      <vt:lpstr>PowerPoint Presentation</vt:lpstr>
      <vt:lpstr>Characteristics of OWL-based DLs</vt:lpstr>
      <vt:lpstr>PowerPoint Presentation</vt:lpstr>
      <vt:lpstr>PowerPoint Presentation</vt:lpstr>
      <vt:lpstr>Common Logic (CL)</vt:lpstr>
      <vt:lpstr>CL dialects</vt:lpstr>
      <vt:lpstr>Common Logic Interchange Format (CLIF)</vt:lpstr>
      <vt:lpstr>Common Logic Interchange Format (CLIF)</vt:lpstr>
      <vt:lpstr>BFO2020-style CLIF constructs for FOL (1)</vt:lpstr>
      <vt:lpstr>BFO2020-style CLIF constructs for FOL (2)</vt:lpstr>
      <vt:lpstr>Examples from psychology</vt:lpstr>
      <vt:lpstr>Advantages of using FOL/CLIF (1)</vt:lpstr>
      <vt:lpstr>Advantages of using FOL/CLIF (2)</vt:lpstr>
      <vt:lpstr>From FOL axioms to Kowalski rules</vt:lpstr>
      <vt:lpstr>Example from BFO2020</vt:lpstr>
      <vt:lpstr>Advantages of using FOL/CLIF (3)</vt:lpstr>
      <vt:lpstr>Don’t forget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1692</cp:revision>
  <dcterms:created xsi:type="dcterms:W3CDTF">1601-01-01T00:00:00Z</dcterms:created>
  <dcterms:modified xsi:type="dcterms:W3CDTF">2024-07-16T20:27:29Z</dcterms:modified>
</cp:coreProperties>
</file>