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026" r:id="rId1"/>
    <p:sldMasterId id="2147484035" r:id="rId2"/>
    <p:sldMasterId id="2147484045" r:id="rId3"/>
  </p:sldMasterIdLst>
  <p:notesMasterIdLst>
    <p:notesMasterId r:id="rId88"/>
  </p:notesMasterIdLst>
  <p:handoutMasterIdLst>
    <p:handoutMasterId r:id="rId89"/>
  </p:handoutMasterIdLst>
  <p:sldIdLst>
    <p:sldId id="692" r:id="rId4"/>
    <p:sldId id="1705" r:id="rId5"/>
    <p:sldId id="1848" r:id="rId6"/>
    <p:sldId id="1712" r:id="rId7"/>
    <p:sldId id="1711" r:id="rId8"/>
    <p:sldId id="1835" r:id="rId9"/>
    <p:sldId id="1840" r:id="rId10"/>
    <p:sldId id="1852" r:id="rId11"/>
    <p:sldId id="1071" r:id="rId12"/>
    <p:sldId id="1853" r:id="rId13"/>
    <p:sldId id="1841" r:id="rId14"/>
    <p:sldId id="1702" r:id="rId15"/>
    <p:sldId id="1845" r:id="rId16"/>
    <p:sldId id="1842" r:id="rId17"/>
    <p:sldId id="1808" r:id="rId18"/>
    <p:sldId id="1700" r:id="rId19"/>
    <p:sldId id="1691" r:id="rId20"/>
    <p:sldId id="1846" r:id="rId21"/>
    <p:sldId id="1847" r:id="rId22"/>
    <p:sldId id="1716" r:id="rId23"/>
    <p:sldId id="1849" r:id="rId24"/>
    <p:sldId id="1817" r:id="rId25"/>
    <p:sldId id="1371" r:id="rId26"/>
    <p:sldId id="1404" r:id="rId27"/>
    <p:sldId id="1373" r:id="rId28"/>
    <p:sldId id="1375" r:id="rId29"/>
    <p:sldId id="1377" r:id="rId30"/>
    <p:sldId id="1374" r:id="rId31"/>
    <p:sldId id="1378" r:id="rId32"/>
    <p:sldId id="1380" r:id="rId33"/>
    <p:sldId id="1379" r:id="rId34"/>
    <p:sldId id="1381" r:id="rId35"/>
    <p:sldId id="1382" r:id="rId36"/>
    <p:sldId id="1411" r:id="rId37"/>
    <p:sldId id="1376" r:id="rId38"/>
    <p:sldId id="1819" r:id="rId39"/>
    <p:sldId id="257" r:id="rId40"/>
    <p:sldId id="258" r:id="rId41"/>
    <p:sldId id="1389" r:id="rId42"/>
    <p:sldId id="1383" r:id="rId43"/>
    <p:sldId id="1384" r:id="rId44"/>
    <p:sldId id="1386" r:id="rId45"/>
    <p:sldId id="1850" r:id="rId46"/>
    <p:sldId id="1444" r:id="rId47"/>
    <p:sldId id="1442" r:id="rId48"/>
    <p:sldId id="1443" r:id="rId49"/>
    <p:sldId id="1445" r:id="rId50"/>
    <p:sldId id="1446" r:id="rId51"/>
    <p:sldId id="1828" r:id="rId52"/>
    <p:sldId id="1449" r:id="rId53"/>
    <p:sldId id="1447" r:id="rId54"/>
    <p:sldId id="1455" r:id="rId55"/>
    <p:sldId id="1821" r:id="rId56"/>
    <p:sldId id="1456" r:id="rId57"/>
    <p:sldId id="1457" r:id="rId58"/>
    <p:sldId id="1458" r:id="rId59"/>
    <p:sldId id="1833" r:id="rId60"/>
    <p:sldId id="1831" r:id="rId61"/>
    <p:sldId id="1832" r:id="rId62"/>
    <p:sldId id="1820" r:id="rId63"/>
    <p:sldId id="1829" r:id="rId64"/>
    <p:sldId id="1830" r:id="rId65"/>
    <p:sldId id="1814" r:id="rId66"/>
    <p:sldId id="1815" r:id="rId67"/>
    <p:sldId id="1839" r:id="rId68"/>
    <p:sldId id="1720" r:id="rId69"/>
    <p:sldId id="1851" r:id="rId70"/>
    <p:sldId id="1370" r:id="rId71"/>
    <p:sldId id="1372" r:id="rId72"/>
    <p:sldId id="1838" r:id="rId73"/>
    <p:sldId id="1822" r:id="rId74"/>
    <p:sldId id="1467" r:id="rId75"/>
    <p:sldId id="1468" r:id="rId76"/>
    <p:sldId id="1836" r:id="rId77"/>
    <p:sldId id="1470" r:id="rId78"/>
    <p:sldId id="1823" r:id="rId79"/>
    <p:sldId id="1622" r:id="rId80"/>
    <p:sldId id="1854" r:id="rId81"/>
    <p:sldId id="1855" r:id="rId82"/>
    <p:sldId id="1856" r:id="rId83"/>
    <p:sldId id="1857" r:id="rId84"/>
    <p:sldId id="1476" r:id="rId85"/>
    <p:sldId id="1824" r:id="rId86"/>
    <p:sldId id="1825" r:id="rId87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3200" b="1" kern="1200">
        <a:solidFill>
          <a:srgbClr val="000066"/>
        </a:solidFill>
        <a:latin typeface="Times New Roman" pitchFamily="18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3200" b="1" kern="1200">
        <a:solidFill>
          <a:srgbClr val="000066"/>
        </a:solidFill>
        <a:latin typeface="Times New Roman" pitchFamily="18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3200" b="1" kern="1200">
        <a:solidFill>
          <a:srgbClr val="000066"/>
        </a:solidFill>
        <a:latin typeface="Times New Roman" pitchFamily="18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3200" b="1" kern="1200">
        <a:solidFill>
          <a:srgbClr val="000066"/>
        </a:solidFill>
        <a:latin typeface="Times New Roman" pitchFamily="18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3200" b="1" kern="1200">
        <a:solidFill>
          <a:srgbClr val="000066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3200" b="1" kern="1200">
        <a:solidFill>
          <a:srgbClr val="000066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3200" b="1" kern="1200">
        <a:solidFill>
          <a:srgbClr val="000066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3200" b="1" kern="1200">
        <a:solidFill>
          <a:srgbClr val="000066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3200" b="1" kern="1200">
        <a:solidFill>
          <a:srgbClr val="000066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E115"/>
    <a:srgbClr val="9395C9"/>
    <a:srgbClr val="FF0000"/>
    <a:srgbClr val="FFFF00"/>
    <a:srgbClr val="FF6600"/>
    <a:srgbClr val="FFC000"/>
    <a:srgbClr val="FF66FF"/>
    <a:srgbClr val="D8AB1A"/>
    <a:srgbClr val="DE6A22"/>
    <a:srgbClr val="AAE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12" autoAdjust="0"/>
    <p:restoredTop sz="95119" autoAdjust="0"/>
  </p:normalViewPr>
  <p:slideViewPr>
    <p:cSldViewPr>
      <p:cViewPr varScale="1">
        <p:scale>
          <a:sx n="70" d="100"/>
          <a:sy n="70" d="100"/>
        </p:scale>
        <p:origin x="939" y="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87" d="100"/>
        <a:sy n="87" d="100"/>
      </p:scale>
      <p:origin x="0" y="-14268"/>
    </p:cViewPr>
  </p:sorterViewPr>
  <p:notesViewPr>
    <p:cSldViewPr>
      <p:cViewPr varScale="1">
        <p:scale>
          <a:sx n="84" d="100"/>
          <a:sy n="84" d="100"/>
        </p:scale>
        <p:origin x="3108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84" Type="http://schemas.openxmlformats.org/officeDocument/2006/relationships/slide" Target="slides/slide81.xml"/><Relationship Id="rId89" Type="http://schemas.openxmlformats.org/officeDocument/2006/relationships/handoutMaster" Target="handoutMasters/handoutMaster1.xml"/><Relationship Id="rId16" Type="http://schemas.openxmlformats.org/officeDocument/2006/relationships/slide" Target="slides/slide13.xml"/><Relationship Id="rId11" Type="http://schemas.openxmlformats.org/officeDocument/2006/relationships/slide" Target="slides/slide8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74" Type="http://schemas.openxmlformats.org/officeDocument/2006/relationships/slide" Target="slides/slide71.xml"/><Relationship Id="rId79" Type="http://schemas.openxmlformats.org/officeDocument/2006/relationships/slide" Target="slides/slide76.xml"/><Relationship Id="rId5" Type="http://schemas.openxmlformats.org/officeDocument/2006/relationships/slide" Target="slides/slide2.xml"/><Relationship Id="rId90" Type="http://schemas.openxmlformats.org/officeDocument/2006/relationships/presProps" Target="presProps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80" Type="http://schemas.openxmlformats.org/officeDocument/2006/relationships/slide" Target="slides/slide77.xml"/><Relationship Id="rId85" Type="http://schemas.openxmlformats.org/officeDocument/2006/relationships/slide" Target="slides/slide82.xml"/><Relationship Id="rId9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slide" Target="slides/slide72.xml"/><Relationship Id="rId83" Type="http://schemas.openxmlformats.org/officeDocument/2006/relationships/slide" Target="slides/slide80.xml"/><Relationship Id="rId88" Type="http://schemas.openxmlformats.org/officeDocument/2006/relationships/notesMaster" Target="notesMasters/notesMaster1.xml"/><Relationship Id="rId9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slide" Target="slides/slide70.xml"/><Relationship Id="rId78" Type="http://schemas.openxmlformats.org/officeDocument/2006/relationships/slide" Target="slides/slide75.xml"/><Relationship Id="rId81" Type="http://schemas.openxmlformats.org/officeDocument/2006/relationships/slide" Target="slides/slide78.xml"/><Relationship Id="rId86" Type="http://schemas.openxmlformats.org/officeDocument/2006/relationships/slide" Target="slides/slide83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slide" Target="slides/slide73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9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4" Type="http://schemas.openxmlformats.org/officeDocument/2006/relationships/slide" Target="slides/slide21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66" Type="http://schemas.openxmlformats.org/officeDocument/2006/relationships/slide" Target="slides/slide63.xml"/><Relationship Id="rId87" Type="http://schemas.openxmlformats.org/officeDocument/2006/relationships/slide" Target="slides/slide84.xml"/><Relationship Id="rId61" Type="http://schemas.openxmlformats.org/officeDocument/2006/relationships/slide" Target="slides/slide58.xml"/><Relationship Id="rId82" Type="http://schemas.openxmlformats.org/officeDocument/2006/relationships/slide" Target="slides/slide79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56" Type="http://schemas.openxmlformats.org/officeDocument/2006/relationships/slide" Target="slides/slide53.xml"/><Relationship Id="rId77" Type="http://schemas.openxmlformats.org/officeDocument/2006/relationships/slide" Target="slides/slide7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5DB68A-9D44-4073-920F-D08D647C06A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3973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61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/>
              <a:t>Klik om de opmaakprofielen van de modeltekst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1305ACA9-A27D-4159-B806-94BE96EB69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59825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18028D2-F1DD-4CEF-968C-AED73AC5BD1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177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7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018506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57BDE75-5194-4EF3-915D-27607D9C0FBD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041841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523E3DF-FB59-4075-B972-C0DFEE45DED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65442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2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3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4.bin"/><Relationship Id="rId4" Type="http://schemas.openxmlformats.org/officeDocument/2006/relationships/image" Target="../media/image2.png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95042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 algn="ctr">
              <a:defRPr>
                <a:latin typeface="Georgia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="0" i="0">
                <a:latin typeface="Trebuchet MS"/>
                <a:cs typeface="Trebuchet MS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EF93C7-D0AB-41D7-8C62-1F8A9E33AE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3151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0"/>
          <p:cNvCxnSpPr>
            <a:cxnSpLocks noChangeShapeType="1"/>
          </p:cNvCxnSpPr>
          <p:nvPr/>
        </p:nvCxnSpPr>
        <p:spPr bwMode="auto">
          <a:xfrm>
            <a:off x="762000" y="3733800"/>
            <a:ext cx="7772400" cy="1588"/>
          </a:xfrm>
          <a:prstGeom prst="line">
            <a:avLst/>
          </a:prstGeom>
          <a:noFill/>
          <a:ln w="9525">
            <a:solidFill>
              <a:schemeClr val="bg1"/>
            </a:solidFill>
            <a:prstDash val="dot"/>
            <a:round/>
            <a:headEnd/>
            <a:tailEnd/>
          </a:ln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743325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0" i="0" cap="all">
                <a:latin typeface="Georgia"/>
                <a:cs typeface="Georgia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243138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0" i="0">
                <a:latin typeface="Trebuchet MS"/>
                <a:cs typeface="Trebuchet MS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EF93C7-D0AB-41D7-8C62-1F8A9E33AE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7888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762000"/>
            <a:ext cx="8686800" cy="762000"/>
          </a:xfrm>
          <a:prstGeom prst="rect">
            <a:avLst/>
          </a:prstGeom>
        </p:spPr>
        <p:txBody>
          <a:bodyPr/>
          <a:lstStyle>
            <a:lvl1pPr algn="ctr">
              <a:defRPr b="0" i="0">
                <a:latin typeface="Georgia"/>
                <a:cs typeface="Georgia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76400"/>
            <a:ext cx="8686800" cy="4953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 b="0" i="0">
                <a:solidFill>
                  <a:schemeClr val="bg1"/>
                </a:solidFill>
                <a:latin typeface="Trebuchet MS"/>
                <a:cs typeface="Trebuchet MS"/>
              </a:defRPr>
            </a:lvl1pPr>
            <a:lvl2pPr>
              <a:buClr>
                <a:schemeClr val="bg1"/>
              </a:buClr>
              <a:defRPr lang="en-US" sz="2400" b="0" i="0" dirty="0" smtClean="0">
                <a:solidFill>
                  <a:schemeClr val="bg1"/>
                </a:solidFill>
                <a:latin typeface="Trebuchet MS"/>
                <a:ea typeface="ＭＳ Ｐゴシック" pitchFamily="122" charset="-128"/>
                <a:cs typeface="Trebuchet MS"/>
              </a:defRPr>
            </a:lvl2pPr>
            <a:lvl3pPr>
              <a:buClr>
                <a:schemeClr val="bg1"/>
              </a:buClr>
              <a:defRPr b="0" i="0">
                <a:solidFill>
                  <a:schemeClr val="bg1"/>
                </a:solidFill>
                <a:latin typeface="Trebuchet MS"/>
                <a:cs typeface="Trebuchet MS"/>
              </a:defRPr>
            </a:lvl3pPr>
            <a:lvl4pPr>
              <a:buClr>
                <a:schemeClr val="bg1"/>
              </a:buClr>
              <a:defRPr b="0" i="0">
                <a:solidFill>
                  <a:schemeClr val="bg1"/>
                </a:solidFill>
                <a:latin typeface="Trebuchet MS"/>
                <a:cs typeface="Trebuchet MS"/>
              </a:defRPr>
            </a:lvl4pPr>
            <a:lvl5pPr>
              <a:buClr>
                <a:schemeClr val="bg1"/>
              </a:buClr>
              <a:defRPr b="0" i="1">
                <a:solidFill>
                  <a:schemeClr val="bg1"/>
                </a:solidFill>
                <a:latin typeface="Trebuchet MS"/>
                <a:cs typeface="Trebuchet M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-76200" y="6491968"/>
            <a:ext cx="457200" cy="365125"/>
          </a:xfrm>
        </p:spPr>
        <p:txBody>
          <a:bodyPr/>
          <a:lstStyle/>
          <a:p>
            <a:fld id="{01EF93C7-D0AB-41D7-8C62-1F8A9E33AE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8352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066800"/>
            <a:ext cx="7772400" cy="114300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Georgia"/>
                <a:cs typeface="Georgia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438400"/>
            <a:ext cx="3810000" cy="3505200"/>
          </a:xfrm>
          <a:prstGeom prst="rect">
            <a:avLst/>
          </a:prstGeom>
        </p:spPr>
        <p:txBody>
          <a:bodyPr/>
          <a:lstStyle>
            <a:lvl1pPr>
              <a:defRPr sz="2800" b="0" i="0">
                <a:latin typeface="Trebuchet MS"/>
                <a:cs typeface="Trebuchet MS"/>
              </a:defRPr>
            </a:lvl1pPr>
            <a:lvl2pPr>
              <a:buClrTx/>
              <a:buFont typeface="Arial"/>
              <a:buChar char="•"/>
              <a:defRPr sz="2400" b="0" i="0">
                <a:latin typeface="Trebuchet MS"/>
                <a:cs typeface="Trebuchet MS"/>
              </a:defRPr>
            </a:lvl2pPr>
            <a:lvl3pPr>
              <a:buClrTx/>
              <a:buFont typeface="Arial"/>
              <a:buChar char="•"/>
              <a:defRPr sz="2000" b="0" i="0">
                <a:latin typeface="Trebuchet MS"/>
                <a:cs typeface="Trebuchet MS"/>
              </a:defRPr>
            </a:lvl3pPr>
            <a:lvl4pPr>
              <a:buClrTx/>
              <a:buFont typeface="Arial"/>
              <a:buChar char="•"/>
              <a:defRPr sz="1800" b="0" i="0">
                <a:latin typeface="Trebuchet MS"/>
                <a:cs typeface="Trebuchet MS"/>
              </a:defRPr>
            </a:lvl4pPr>
            <a:lvl5pPr>
              <a:buClr>
                <a:srgbClr val="ECD63F"/>
              </a:buClr>
              <a:buFontTx/>
              <a:buNone/>
              <a:defRPr sz="1800" b="0" i="1">
                <a:latin typeface="Trebuchet MS"/>
                <a:cs typeface="Trebuchet M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38400"/>
            <a:ext cx="3810000" cy="3505200"/>
          </a:xfrm>
          <a:prstGeom prst="rect">
            <a:avLst/>
          </a:prstGeom>
        </p:spPr>
        <p:txBody>
          <a:bodyPr/>
          <a:lstStyle>
            <a:lvl1pPr>
              <a:defRPr sz="2800" b="0" i="0">
                <a:latin typeface="Trebuchet MS"/>
                <a:cs typeface="Trebuchet MS"/>
              </a:defRPr>
            </a:lvl1pPr>
            <a:lvl2pPr>
              <a:buClrTx/>
              <a:buFont typeface="Arial"/>
              <a:buChar char="•"/>
              <a:defRPr sz="2400" b="0" i="0">
                <a:latin typeface="Trebuchet MS"/>
                <a:cs typeface="Trebuchet MS"/>
              </a:defRPr>
            </a:lvl2pPr>
            <a:lvl3pPr>
              <a:buClrTx/>
              <a:buFont typeface="Arial"/>
              <a:buChar char="•"/>
              <a:defRPr sz="2000" b="0" i="0">
                <a:latin typeface="Trebuchet MS"/>
                <a:cs typeface="Trebuchet MS"/>
              </a:defRPr>
            </a:lvl3pPr>
            <a:lvl4pPr>
              <a:buClrTx/>
              <a:buFont typeface="Arial"/>
              <a:buChar char="•"/>
              <a:defRPr sz="1800" b="0" i="0">
                <a:latin typeface="Trebuchet MS"/>
                <a:cs typeface="Trebuchet MS"/>
              </a:defRPr>
            </a:lvl4pPr>
            <a:lvl5pPr>
              <a:buClr>
                <a:srgbClr val="ECD63F"/>
              </a:buClr>
              <a:buFontTx/>
              <a:buNone/>
              <a:defRPr sz="1800" b="0" i="1">
                <a:latin typeface="Trebuchet MS"/>
                <a:cs typeface="Trebuchet M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EF93C7-D0AB-41D7-8C62-1F8A9E33AE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1796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90599"/>
            <a:ext cx="8229600" cy="100647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Georgia"/>
                <a:cs typeface="Georgia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315376"/>
            <a:ext cx="4040188" cy="43893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 i="0">
                <a:latin typeface="Trebuchet MS"/>
                <a:cs typeface="Trebuchet M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895601"/>
            <a:ext cx="4040188" cy="31242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 sz="24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  <a:lvl2pPr>
              <a:buClr>
                <a:schemeClr val="bg1"/>
              </a:buClr>
              <a:buFont typeface="Arial"/>
              <a:buChar char="•"/>
              <a:defRPr sz="2000" b="0" i="0">
                <a:solidFill>
                  <a:schemeClr val="bg1"/>
                </a:solidFill>
                <a:latin typeface="Trebuchet MS"/>
                <a:cs typeface="Trebuchet MS"/>
              </a:defRPr>
            </a:lvl2pPr>
            <a:lvl3pPr>
              <a:buClr>
                <a:schemeClr val="bg1"/>
              </a:buClr>
              <a:buFont typeface="Arial"/>
              <a:buChar char="•"/>
              <a:defRPr sz="1800" b="0" i="0">
                <a:solidFill>
                  <a:schemeClr val="bg1"/>
                </a:solidFill>
                <a:latin typeface="Trebuchet MS"/>
                <a:cs typeface="Trebuchet MS"/>
              </a:defRPr>
            </a:lvl3pPr>
            <a:lvl4pPr>
              <a:buClr>
                <a:schemeClr val="bg1"/>
              </a:buClr>
              <a:buFont typeface="Arial"/>
              <a:buChar char="•"/>
              <a:defRPr sz="1600" b="0" i="0">
                <a:solidFill>
                  <a:schemeClr val="bg1"/>
                </a:solidFill>
                <a:latin typeface="Trebuchet MS"/>
                <a:cs typeface="Trebuchet MS"/>
              </a:defRPr>
            </a:lvl4pPr>
            <a:lvl5pPr>
              <a:buClr>
                <a:schemeClr val="bg1"/>
              </a:buClr>
              <a:buFontTx/>
              <a:buNone/>
              <a:defRPr sz="1600" b="0" i="1">
                <a:solidFill>
                  <a:schemeClr val="bg1"/>
                </a:solidFill>
                <a:latin typeface="Trebuchet MS"/>
                <a:cs typeface="Trebuchet M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15376"/>
            <a:ext cx="4041775" cy="43893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 i="0">
                <a:latin typeface="Trebuchet MS"/>
                <a:cs typeface="Trebuchet M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895601"/>
            <a:ext cx="4041775" cy="31242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 sz="24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buFont typeface="Arial"/>
              <a:buChar char="•"/>
              <a:defRPr sz="20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buFont typeface="Arial"/>
              <a:buChar char="•"/>
              <a:defRPr sz="18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buFont typeface="Arial"/>
              <a:buChar char="•"/>
              <a:defRPr sz="16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buFontTx/>
              <a:buNone/>
              <a:defRPr sz="1600" i="1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EF93C7-D0AB-41D7-8C62-1F8A9E33AE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27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66800"/>
            <a:ext cx="3008313" cy="1295400"/>
          </a:xfrm>
          <a:prstGeom prst="rect">
            <a:avLst/>
          </a:prstGeom>
          <a:solidFill>
            <a:srgbClr val="E59C00"/>
          </a:solidFill>
        </p:spPr>
        <p:txBody>
          <a:bodyPr anchor="b"/>
          <a:lstStyle>
            <a:lvl1pPr algn="l">
              <a:defRPr sz="2000" b="1" i="0">
                <a:latin typeface="Trebuchet MS"/>
                <a:cs typeface="Trebuchet M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066801"/>
            <a:ext cx="5111750" cy="4953000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Georgia"/>
                <a:cs typeface="Georgia"/>
              </a:defRPr>
            </a:lvl1pPr>
            <a:lvl2pPr>
              <a:buClrTx/>
              <a:buFont typeface="Arial"/>
              <a:buChar char="•"/>
              <a:defRPr sz="2800" b="0" i="0">
                <a:latin typeface="Trebuchet MS"/>
                <a:cs typeface="Trebuchet MS"/>
              </a:defRPr>
            </a:lvl2pPr>
            <a:lvl3pPr>
              <a:buClrTx/>
              <a:buFont typeface="Arial"/>
              <a:buChar char="•"/>
              <a:defRPr sz="2400" b="0" i="0">
                <a:latin typeface="Trebuchet MS"/>
                <a:cs typeface="Trebuchet MS"/>
              </a:defRPr>
            </a:lvl3pPr>
            <a:lvl4pPr>
              <a:buClrTx/>
              <a:buFont typeface="Arial"/>
              <a:buChar char="•"/>
              <a:defRPr sz="2000" b="0" i="0">
                <a:latin typeface="Trebuchet MS"/>
                <a:cs typeface="Trebuchet MS"/>
              </a:defRPr>
            </a:lvl4pPr>
            <a:lvl5pPr>
              <a:buClr>
                <a:srgbClr val="ECD63F"/>
              </a:buClr>
              <a:buFontTx/>
              <a:buNone/>
              <a:defRPr sz="2000" b="0" i="1">
                <a:latin typeface="Trebuchet MS"/>
                <a:cs typeface="Trebuchet MS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514600"/>
            <a:ext cx="3008313" cy="3505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 i="0">
                <a:latin typeface="Trebuchet MS"/>
                <a:cs typeface="Trebuchet M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EF93C7-D0AB-41D7-8C62-1F8A9E33AE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2215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4572000"/>
            <a:ext cx="5334000" cy="566738"/>
          </a:xfrm>
          <a:prstGeom prst="rect">
            <a:avLst/>
          </a:prstGeom>
        </p:spPr>
        <p:txBody>
          <a:bodyPr anchor="b"/>
          <a:lstStyle>
            <a:lvl1pPr algn="ctr">
              <a:defRPr sz="2000" b="0" i="0">
                <a:latin typeface="Georgia"/>
                <a:cs typeface="Georgia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143000"/>
            <a:ext cx="5334000" cy="3429000"/>
          </a:xfrm>
          <a:prstGeom prst="rect">
            <a:avLst/>
          </a:prstGeom>
          <a:solidFill>
            <a:schemeClr val="bg2"/>
          </a:solidFill>
          <a:ln w="50800" cap="flat" cmpd="sng" algn="ctr">
            <a:solidFill>
              <a:schemeClr val="bg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152400" dist="101600" dir="2700000">
              <a:schemeClr val="tx1">
                <a:alpha val="31000"/>
              </a:schemeClr>
            </a:outerShdw>
          </a:effectLst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5138738"/>
            <a:ext cx="5334000" cy="8048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latin typeface="Trebuchet MS"/>
                <a:cs typeface="Trebuchet M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EF93C7-D0AB-41D7-8C62-1F8A9E33AE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2130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8"/>
          <p:cNvSpPr>
            <a:spLocks noChangeArrowheads="1"/>
          </p:cNvSpPr>
          <p:nvPr/>
        </p:nvSpPr>
        <p:spPr bwMode="auto">
          <a:xfrm>
            <a:off x="0" y="1066800"/>
            <a:ext cx="9144000" cy="5791200"/>
          </a:xfrm>
          <a:prstGeom prst="rect">
            <a:avLst/>
          </a:prstGeom>
          <a:gradFill rotWithShape="0">
            <a:gsLst>
              <a:gs pos="0">
                <a:srgbClr val="000042"/>
              </a:gs>
              <a:gs pos="100000">
                <a:srgbClr val="151555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5" name="Rectangle 19"/>
          <p:cNvSpPr>
            <a:spLocks noChangeArrowheads="1"/>
          </p:cNvSpPr>
          <p:nvPr/>
        </p:nvSpPr>
        <p:spPr bwMode="auto">
          <a:xfrm>
            <a:off x="0" y="1066800"/>
            <a:ext cx="9144000" cy="5791200"/>
          </a:xfrm>
          <a:prstGeom prst="rect">
            <a:avLst/>
          </a:prstGeom>
          <a:solidFill>
            <a:srgbClr val="00004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1066800"/>
            <a:ext cx="9144000" cy="5791200"/>
          </a:xfrm>
          <a:prstGeom prst="rect">
            <a:avLst/>
          </a:prstGeom>
          <a:gradFill rotWithShape="0">
            <a:gsLst>
              <a:gs pos="0">
                <a:srgbClr val="000042"/>
              </a:gs>
              <a:gs pos="100000">
                <a:srgbClr val="151555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0" y="1066800"/>
            <a:ext cx="9144000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graphicFrame>
        <p:nvGraphicFramePr>
          <p:cNvPr id="8" name="Object 6"/>
          <p:cNvGraphicFramePr>
            <a:graphicFrameLocks noChangeAspect="1"/>
          </p:cNvGraphicFramePr>
          <p:nvPr/>
        </p:nvGraphicFramePr>
        <p:xfrm>
          <a:off x="0" y="0"/>
          <a:ext cx="9144000" cy="1130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52" name="Photo Editor-foto" r:id="rId3" imgW="7621064" imgH="1009791" progId="MSPhotoEd.3">
                  <p:embed/>
                </p:oleObj>
              </mc:Choice>
              <mc:Fallback>
                <p:oleObj name="Photo Editor-foto" r:id="rId3" imgW="7621064" imgH="1009791" progId="MSPhotoEd.3">
                  <p:embed/>
                  <p:pic>
                    <p:nvPicPr>
                      <p:cNvPr id="8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1130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1828800" y="71438"/>
            <a:ext cx="4191000" cy="112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nl-BE" sz="2000">
                <a:solidFill>
                  <a:schemeClr val="bg1"/>
                </a:solidFill>
                <a:latin typeface="Batang" pitchFamily="18" charset="-127"/>
              </a:rPr>
              <a:t>New York State </a:t>
            </a:r>
          </a:p>
          <a:p>
            <a:pPr algn="l">
              <a:defRPr/>
            </a:pPr>
            <a:r>
              <a:rPr lang="nl-BE" sz="2000">
                <a:solidFill>
                  <a:schemeClr val="bg1"/>
                </a:solidFill>
                <a:latin typeface="Batang" pitchFamily="18" charset="-127"/>
              </a:rPr>
              <a:t>Center of Excellence in Bioinformatics &amp; Life Sciences</a:t>
            </a:r>
          </a:p>
          <a:p>
            <a:pPr algn="l">
              <a:defRPr/>
            </a:pPr>
            <a:endParaRPr lang="nl-BE" sz="800">
              <a:solidFill>
                <a:schemeClr val="bg1"/>
              </a:solidFill>
              <a:latin typeface="Batang" pitchFamily="18" charset="-127"/>
            </a:endParaRPr>
          </a:p>
        </p:txBody>
      </p:sp>
      <p:grpSp>
        <p:nvGrpSpPr>
          <p:cNvPr id="10" name="Group 8"/>
          <p:cNvGrpSpPr>
            <a:grpSpLocks/>
          </p:cNvGrpSpPr>
          <p:nvPr/>
        </p:nvGrpSpPr>
        <p:grpSpPr bwMode="auto">
          <a:xfrm>
            <a:off x="152400" y="152400"/>
            <a:ext cx="1752600" cy="838200"/>
            <a:chOff x="720" y="1440"/>
            <a:chExt cx="1104" cy="576"/>
          </a:xfrm>
        </p:grpSpPr>
        <p:sp>
          <p:nvSpPr>
            <p:cNvPr id="11" name="AutoShape 9"/>
            <p:cNvSpPr>
              <a:spLocks noChangeArrowheads="1"/>
            </p:cNvSpPr>
            <p:nvPr/>
          </p:nvSpPr>
          <p:spPr bwMode="auto">
            <a:xfrm>
              <a:off x="820" y="1449"/>
              <a:ext cx="352" cy="269"/>
            </a:xfrm>
            <a:prstGeom prst="parallelogram">
              <a:avLst>
                <a:gd name="adj" fmla="val 32714"/>
              </a:avLst>
            </a:prstGeom>
            <a:solidFill>
              <a:schemeClr val="bg1"/>
            </a:solidFill>
            <a:ln w="28575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" name="AutoShape 10"/>
            <p:cNvSpPr>
              <a:spLocks noChangeArrowheads="1"/>
            </p:cNvSpPr>
            <p:nvPr/>
          </p:nvSpPr>
          <p:spPr bwMode="auto">
            <a:xfrm>
              <a:off x="1123" y="1449"/>
              <a:ext cx="352" cy="269"/>
            </a:xfrm>
            <a:prstGeom prst="parallelogram">
              <a:avLst>
                <a:gd name="adj" fmla="val 32714"/>
              </a:avLst>
            </a:prstGeom>
            <a:solidFill>
              <a:schemeClr val="bg1"/>
            </a:solidFill>
            <a:ln w="28575">
              <a:solidFill>
                <a:srgbClr val="1E208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AutoShape 11"/>
            <p:cNvSpPr>
              <a:spLocks noChangeArrowheads="1"/>
            </p:cNvSpPr>
            <p:nvPr/>
          </p:nvSpPr>
          <p:spPr bwMode="auto">
            <a:xfrm>
              <a:off x="1424" y="1449"/>
              <a:ext cx="352" cy="269"/>
            </a:xfrm>
            <a:prstGeom prst="parallelogram">
              <a:avLst>
                <a:gd name="adj" fmla="val 32714"/>
              </a:avLst>
            </a:prstGeom>
            <a:solidFill>
              <a:schemeClr val="bg1"/>
            </a:solidFill>
            <a:ln w="28575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4" name="AutoShape 12"/>
            <p:cNvSpPr>
              <a:spLocks noChangeArrowheads="1"/>
            </p:cNvSpPr>
            <p:nvPr/>
          </p:nvSpPr>
          <p:spPr bwMode="auto">
            <a:xfrm>
              <a:off x="720" y="1761"/>
              <a:ext cx="352" cy="255"/>
            </a:xfrm>
            <a:prstGeom prst="parallelogram">
              <a:avLst>
                <a:gd name="adj" fmla="val 34510"/>
              </a:avLst>
            </a:prstGeom>
            <a:solidFill>
              <a:schemeClr val="bg1"/>
            </a:solidFill>
            <a:ln w="28575">
              <a:solidFill>
                <a:srgbClr val="1E208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" name="AutoShape 13"/>
            <p:cNvSpPr>
              <a:spLocks noChangeArrowheads="1"/>
            </p:cNvSpPr>
            <p:nvPr/>
          </p:nvSpPr>
          <p:spPr bwMode="auto">
            <a:xfrm>
              <a:off x="1021" y="1761"/>
              <a:ext cx="352" cy="255"/>
            </a:xfrm>
            <a:prstGeom prst="parallelogram">
              <a:avLst>
                <a:gd name="adj" fmla="val 34510"/>
              </a:avLst>
            </a:prstGeom>
            <a:solidFill>
              <a:schemeClr val="bg1"/>
            </a:solidFill>
            <a:ln w="28575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" name="AutoShape 14"/>
            <p:cNvSpPr>
              <a:spLocks noChangeArrowheads="1"/>
            </p:cNvSpPr>
            <p:nvPr/>
          </p:nvSpPr>
          <p:spPr bwMode="auto">
            <a:xfrm>
              <a:off x="1324" y="1761"/>
              <a:ext cx="352" cy="255"/>
            </a:xfrm>
            <a:prstGeom prst="parallelogram">
              <a:avLst>
                <a:gd name="adj" fmla="val 34510"/>
              </a:avLst>
            </a:prstGeom>
            <a:solidFill>
              <a:schemeClr val="bg2"/>
            </a:solidFill>
            <a:ln w="28575">
              <a:solidFill>
                <a:srgbClr val="1E208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" name="Rectangle 15"/>
            <p:cNvSpPr>
              <a:spLocks noChangeArrowheads="1"/>
            </p:cNvSpPr>
            <p:nvPr/>
          </p:nvSpPr>
          <p:spPr bwMode="auto">
            <a:xfrm>
              <a:off x="864" y="1440"/>
              <a:ext cx="960" cy="3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defRPr/>
              </a:pPr>
              <a:r>
                <a:rPr lang="nl-BE">
                  <a:solidFill>
                    <a:srgbClr val="153C8B"/>
                  </a:solidFill>
                  <a:latin typeface="Verdana" pitchFamily="34" charset="0"/>
                </a:rPr>
                <a:t>R  </a:t>
              </a:r>
              <a:r>
                <a:rPr lang="nl-BE" sz="1600">
                  <a:solidFill>
                    <a:srgbClr val="153C8B"/>
                  </a:solidFill>
                  <a:latin typeface="Verdana" pitchFamily="34" charset="0"/>
                </a:rPr>
                <a:t> </a:t>
              </a:r>
              <a:r>
                <a:rPr lang="nl-BE">
                  <a:solidFill>
                    <a:srgbClr val="153C8B"/>
                  </a:solidFill>
                  <a:latin typeface="Verdana" pitchFamily="34" charset="0"/>
                </a:rPr>
                <a:t>T  U</a:t>
              </a:r>
              <a:endParaRPr lang="en-US">
                <a:solidFill>
                  <a:srgbClr val="153C8B"/>
                </a:solidFill>
                <a:latin typeface="Verdana" pitchFamily="34" charset="0"/>
              </a:endParaRPr>
            </a:p>
          </p:txBody>
        </p:sp>
      </p:grpSp>
      <p:sp>
        <p:nvSpPr>
          <p:cNvPr id="18" name="Line 16"/>
          <p:cNvSpPr>
            <a:spLocks noChangeShapeType="1"/>
          </p:cNvSpPr>
          <p:nvPr/>
        </p:nvSpPr>
        <p:spPr bwMode="auto">
          <a:xfrm>
            <a:off x="0" y="1143000"/>
            <a:ext cx="91440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US"/>
          </a:p>
        </p:txBody>
      </p:sp>
      <p:graphicFrame>
        <p:nvGraphicFramePr>
          <p:cNvPr id="19" name="Object 20"/>
          <p:cNvGraphicFramePr>
            <a:graphicFrameLocks noChangeAspect="1"/>
          </p:cNvGraphicFramePr>
          <p:nvPr/>
        </p:nvGraphicFramePr>
        <p:xfrm>
          <a:off x="0" y="0"/>
          <a:ext cx="9144000" cy="1130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53" name="Photo Editor-foto" r:id="rId5" imgW="7621064" imgH="1009791" progId="MSPhotoEd.3">
                  <p:embed/>
                </p:oleObj>
              </mc:Choice>
              <mc:Fallback>
                <p:oleObj name="Photo Editor-foto" r:id="rId5" imgW="7621064" imgH="1009791" progId="MSPhotoEd.3">
                  <p:embed/>
                  <p:pic>
                    <p:nvPicPr>
                      <p:cNvPr id="19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1130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ext Box 21"/>
          <p:cNvSpPr txBox="1">
            <a:spLocks noChangeArrowheads="1"/>
          </p:cNvSpPr>
          <p:nvPr/>
        </p:nvSpPr>
        <p:spPr bwMode="auto">
          <a:xfrm>
            <a:off x="1828800" y="71438"/>
            <a:ext cx="4191000" cy="112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nl-BE" sz="2000">
                <a:solidFill>
                  <a:schemeClr val="bg1"/>
                </a:solidFill>
                <a:latin typeface="Batang" pitchFamily="18" charset="-127"/>
              </a:rPr>
              <a:t>New York State </a:t>
            </a:r>
          </a:p>
          <a:p>
            <a:pPr algn="l">
              <a:defRPr/>
            </a:pPr>
            <a:r>
              <a:rPr lang="nl-BE" sz="2000">
                <a:solidFill>
                  <a:schemeClr val="bg1"/>
                </a:solidFill>
                <a:latin typeface="Batang" pitchFamily="18" charset="-127"/>
              </a:rPr>
              <a:t>Center of Excellence in Bioinformatics &amp; Life Sciences</a:t>
            </a:r>
          </a:p>
          <a:p>
            <a:pPr algn="l">
              <a:defRPr/>
            </a:pPr>
            <a:endParaRPr lang="nl-BE" sz="800">
              <a:solidFill>
                <a:schemeClr val="bg1"/>
              </a:solidFill>
              <a:latin typeface="Batang" pitchFamily="18" charset="-127"/>
            </a:endParaRPr>
          </a:p>
        </p:txBody>
      </p:sp>
      <p:grpSp>
        <p:nvGrpSpPr>
          <p:cNvPr id="21" name="Group 22"/>
          <p:cNvGrpSpPr>
            <a:grpSpLocks/>
          </p:cNvGrpSpPr>
          <p:nvPr/>
        </p:nvGrpSpPr>
        <p:grpSpPr bwMode="auto">
          <a:xfrm>
            <a:off x="152400" y="152400"/>
            <a:ext cx="1752600" cy="838200"/>
            <a:chOff x="720" y="1440"/>
            <a:chExt cx="1104" cy="576"/>
          </a:xfrm>
        </p:grpSpPr>
        <p:sp>
          <p:nvSpPr>
            <p:cNvPr id="22" name="AutoShape 23"/>
            <p:cNvSpPr>
              <a:spLocks noChangeArrowheads="1"/>
            </p:cNvSpPr>
            <p:nvPr/>
          </p:nvSpPr>
          <p:spPr bwMode="auto">
            <a:xfrm>
              <a:off x="820" y="1449"/>
              <a:ext cx="352" cy="269"/>
            </a:xfrm>
            <a:prstGeom prst="parallelogram">
              <a:avLst>
                <a:gd name="adj" fmla="val 32714"/>
              </a:avLst>
            </a:prstGeom>
            <a:solidFill>
              <a:schemeClr val="bg1"/>
            </a:solidFill>
            <a:ln w="28575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3" name="AutoShape 24"/>
            <p:cNvSpPr>
              <a:spLocks noChangeArrowheads="1"/>
            </p:cNvSpPr>
            <p:nvPr/>
          </p:nvSpPr>
          <p:spPr bwMode="auto">
            <a:xfrm>
              <a:off x="1123" y="1449"/>
              <a:ext cx="352" cy="269"/>
            </a:xfrm>
            <a:prstGeom prst="parallelogram">
              <a:avLst>
                <a:gd name="adj" fmla="val 32714"/>
              </a:avLst>
            </a:prstGeom>
            <a:solidFill>
              <a:schemeClr val="bg1"/>
            </a:solidFill>
            <a:ln w="28575">
              <a:solidFill>
                <a:srgbClr val="1E208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4" name="AutoShape 25"/>
            <p:cNvSpPr>
              <a:spLocks noChangeArrowheads="1"/>
            </p:cNvSpPr>
            <p:nvPr/>
          </p:nvSpPr>
          <p:spPr bwMode="auto">
            <a:xfrm>
              <a:off x="1424" y="1449"/>
              <a:ext cx="352" cy="269"/>
            </a:xfrm>
            <a:prstGeom prst="parallelogram">
              <a:avLst>
                <a:gd name="adj" fmla="val 32714"/>
              </a:avLst>
            </a:prstGeom>
            <a:solidFill>
              <a:schemeClr val="bg1"/>
            </a:solidFill>
            <a:ln w="28575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5" name="AutoShape 26"/>
            <p:cNvSpPr>
              <a:spLocks noChangeArrowheads="1"/>
            </p:cNvSpPr>
            <p:nvPr/>
          </p:nvSpPr>
          <p:spPr bwMode="auto">
            <a:xfrm>
              <a:off x="720" y="1761"/>
              <a:ext cx="352" cy="255"/>
            </a:xfrm>
            <a:prstGeom prst="parallelogram">
              <a:avLst>
                <a:gd name="adj" fmla="val 34510"/>
              </a:avLst>
            </a:prstGeom>
            <a:solidFill>
              <a:schemeClr val="bg1"/>
            </a:solidFill>
            <a:ln w="28575">
              <a:solidFill>
                <a:srgbClr val="1E208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6" name="AutoShape 27"/>
            <p:cNvSpPr>
              <a:spLocks noChangeArrowheads="1"/>
            </p:cNvSpPr>
            <p:nvPr/>
          </p:nvSpPr>
          <p:spPr bwMode="auto">
            <a:xfrm>
              <a:off x="1021" y="1761"/>
              <a:ext cx="352" cy="255"/>
            </a:xfrm>
            <a:prstGeom prst="parallelogram">
              <a:avLst>
                <a:gd name="adj" fmla="val 34510"/>
              </a:avLst>
            </a:prstGeom>
            <a:solidFill>
              <a:schemeClr val="bg1"/>
            </a:solidFill>
            <a:ln w="28575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7" name="AutoShape 28"/>
            <p:cNvSpPr>
              <a:spLocks noChangeArrowheads="1"/>
            </p:cNvSpPr>
            <p:nvPr/>
          </p:nvSpPr>
          <p:spPr bwMode="auto">
            <a:xfrm>
              <a:off x="1324" y="1761"/>
              <a:ext cx="352" cy="255"/>
            </a:xfrm>
            <a:prstGeom prst="parallelogram">
              <a:avLst>
                <a:gd name="adj" fmla="val 34510"/>
              </a:avLst>
            </a:prstGeom>
            <a:solidFill>
              <a:schemeClr val="bg2"/>
            </a:solidFill>
            <a:ln w="28575">
              <a:solidFill>
                <a:srgbClr val="1E208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8" name="Rectangle 29"/>
            <p:cNvSpPr>
              <a:spLocks noChangeArrowheads="1"/>
            </p:cNvSpPr>
            <p:nvPr/>
          </p:nvSpPr>
          <p:spPr bwMode="auto">
            <a:xfrm>
              <a:off x="864" y="1440"/>
              <a:ext cx="960" cy="3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defRPr/>
              </a:pPr>
              <a:r>
                <a:rPr lang="nl-BE">
                  <a:solidFill>
                    <a:srgbClr val="153C8B"/>
                  </a:solidFill>
                  <a:latin typeface="Verdana" pitchFamily="34" charset="0"/>
                </a:rPr>
                <a:t>R  </a:t>
              </a:r>
              <a:r>
                <a:rPr lang="nl-BE" sz="1600">
                  <a:solidFill>
                    <a:srgbClr val="153C8B"/>
                  </a:solidFill>
                  <a:latin typeface="Verdana" pitchFamily="34" charset="0"/>
                </a:rPr>
                <a:t> </a:t>
              </a:r>
              <a:r>
                <a:rPr lang="nl-BE">
                  <a:solidFill>
                    <a:srgbClr val="153C8B"/>
                  </a:solidFill>
                  <a:latin typeface="Verdana" pitchFamily="34" charset="0"/>
                </a:rPr>
                <a:t>T  U</a:t>
              </a:r>
              <a:endParaRPr lang="en-US">
                <a:solidFill>
                  <a:srgbClr val="153C8B"/>
                </a:solidFill>
                <a:latin typeface="Verdana" pitchFamily="34" charset="0"/>
              </a:endParaRPr>
            </a:p>
          </p:txBody>
        </p:sp>
      </p:grpSp>
      <p:sp>
        <p:nvSpPr>
          <p:cNvPr id="29" name="Line 30"/>
          <p:cNvSpPr>
            <a:spLocks noChangeShapeType="1"/>
          </p:cNvSpPr>
          <p:nvPr/>
        </p:nvSpPr>
        <p:spPr bwMode="auto">
          <a:xfrm>
            <a:off x="0" y="1143000"/>
            <a:ext cx="91440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012825"/>
            <a:ext cx="8686800" cy="1174750"/>
          </a:xfrm>
          <a:prstGeom prst="roundRect">
            <a:avLst>
              <a:gd name="adj" fmla="val 16667"/>
            </a:avLst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52400" y="1981200"/>
            <a:ext cx="8839200" cy="4724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noProof="0"/>
              <a:t>Click icon to add table</a:t>
            </a:r>
          </a:p>
        </p:txBody>
      </p:sp>
      <p:sp>
        <p:nvSpPr>
          <p:cNvPr id="30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239000" y="6553200"/>
            <a:ext cx="19050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FB4125-E3D1-4ED8-8187-4993DEAD497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87125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63406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 algn="ctr">
              <a:defRPr>
                <a:latin typeface="Georgia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="0" i="0">
                <a:latin typeface="Trebuchet MS"/>
                <a:cs typeface="Trebuchet MS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899122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 algn="ctr">
              <a:defRPr>
                <a:latin typeface="Georgia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="0" i="0">
                <a:latin typeface="Trebuchet MS"/>
                <a:cs typeface="Trebuchet MS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44828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0"/>
          <p:cNvCxnSpPr>
            <a:cxnSpLocks noChangeShapeType="1"/>
          </p:cNvCxnSpPr>
          <p:nvPr userDrawn="1"/>
        </p:nvCxnSpPr>
        <p:spPr bwMode="auto">
          <a:xfrm>
            <a:off x="762000" y="3733800"/>
            <a:ext cx="7772400" cy="1588"/>
          </a:xfrm>
          <a:prstGeom prst="line">
            <a:avLst/>
          </a:prstGeom>
          <a:noFill/>
          <a:ln w="9525">
            <a:solidFill>
              <a:schemeClr val="bg1"/>
            </a:solidFill>
            <a:prstDash val="dot"/>
            <a:round/>
            <a:headEnd/>
            <a:tailEnd/>
          </a:ln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743325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0" i="0" cap="all">
                <a:latin typeface="Georgia"/>
                <a:cs typeface="Georgia"/>
              </a:defRPr>
            </a:lvl1pPr>
          </a:lstStyle>
          <a:p>
            <a:r>
              <a:rPr lang="en-US" dirty="0"/>
              <a:t>Click to edit Master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243138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0" i="0">
                <a:latin typeface="Trebuchet MS"/>
                <a:cs typeface="Trebuchet MS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606109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762000"/>
            <a:ext cx="8686800" cy="762000"/>
          </a:xfrm>
          <a:prstGeom prst="rect">
            <a:avLst/>
          </a:prstGeom>
        </p:spPr>
        <p:txBody>
          <a:bodyPr/>
          <a:lstStyle>
            <a:lvl1pPr algn="ctr">
              <a:defRPr b="0" i="0">
                <a:latin typeface="Georgia"/>
                <a:cs typeface="Georgia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76400"/>
            <a:ext cx="8686800" cy="4953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 b="0" i="0">
                <a:solidFill>
                  <a:schemeClr val="bg1"/>
                </a:solidFill>
                <a:latin typeface="Trebuchet MS"/>
                <a:cs typeface="Trebuchet MS"/>
              </a:defRPr>
            </a:lvl1pPr>
            <a:lvl2pPr>
              <a:buClr>
                <a:schemeClr val="bg1"/>
              </a:buClr>
              <a:defRPr lang="en-US" sz="2400" b="0" i="0" dirty="0" smtClean="0">
                <a:solidFill>
                  <a:schemeClr val="bg1"/>
                </a:solidFill>
                <a:latin typeface="Trebuchet MS"/>
                <a:ea typeface="ＭＳ Ｐゴシック" pitchFamily="122" charset="-128"/>
                <a:cs typeface="Trebuchet MS"/>
              </a:defRPr>
            </a:lvl2pPr>
            <a:lvl3pPr>
              <a:buClr>
                <a:schemeClr val="bg1"/>
              </a:buClr>
              <a:defRPr b="0" i="0">
                <a:solidFill>
                  <a:schemeClr val="bg1"/>
                </a:solidFill>
                <a:latin typeface="Trebuchet MS"/>
                <a:cs typeface="Trebuchet MS"/>
              </a:defRPr>
            </a:lvl3pPr>
            <a:lvl4pPr>
              <a:buClr>
                <a:schemeClr val="bg1"/>
              </a:buClr>
              <a:defRPr b="0" i="0">
                <a:solidFill>
                  <a:schemeClr val="bg1"/>
                </a:solidFill>
                <a:latin typeface="Trebuchet MS"/>
                <a:cs typeface="Trebuchet MS"/>
              </a:defRPr>
            </a:lvl4pPr>
            <a:lvl5pPr>
              <a:buClr>
                <a:schemeClr val="bg1"/>
              </a:buClr>
              <a:defRPr b="0" i="1">
                <a:solidFill>
                  <a:schemeClr val="bg1"/>
                </a:solidFill>
                <a:latin typeface="Trebuchet MS"/>
                <a:cs typeface="Trebuchet M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321203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066800"/>
            <a:ext cx="7772400" cy="114300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Georgia"/>
                <a:cs typeface="Georgia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438400"/>
            <a:ext cx="3810000" cy="3505200"/>
          </a:xfrm>
          <a:prstGeom prst="rect">
            <a:avLst/>
          </a:prstGeom>
        </p:spPr>
        <p:txBody>
          <a:bodyPr/>
          <a:lstStyle>
            <a:lvl1pPr>
              <a:defRPr sz="2800" b="0" i="0">
                <a:latin typeface="Trebuchet MS"/>
                <a:cs typeface="Trebuchet MS"/>
              </a:defRPr>
            </a:lvl1pPr>
            <a:lvl2pPr>
              <a:buClrTx/>
              <a:buFont typeface="Arial"/>
              <a:buChar char="•"/>
              <a:defRPr sz="2400" b="0" i="0">
                <a:latin typeface="Trebuchet MS"/>
                <a:cs typeface="Trebuchet MS"/>
              </a:defRPr>
            </a:lvl2pPr>
            <a:lvl3pPr>
              <a:buClrTx/>
              <a:buFont typeface="Arial"/>
              <a:buChar char="•"/>
              <a:defRPr sz="2000" b="0" i="0">
                <a:latin typeface="Trebuchet MS"/>
                <a:cs typeface="Trebuchet MS"/>
              </a:defRPr>
            </a:lvl3pPr>
            <a:lvl4pPr>
              <a:buClrTx/>
              <a:buFont typeface="Arial"/>
              <a:buChar char="•"/>
              <a:defRPr sz="1800" b="0" i="0">
                <a:latin typeface="Trebuchet MS"/>
                <a:cs typeface="Trebuchet MS"/>
              </a:defRPr>
            </a:lvl4pPr>
            <a:lvl5pPr>
              <a:buClr>
                <a:srgbClr val="ECD63F"/>
              </a:buClr>
              <a:buFontTx/>
              <a:buNone/>
              <a:defRPr sz="1800" b="0" i="1">
                <a:latin typeface="Trebuchet MS"/>
                <a:cs typeface="Trebuchet M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38400"/>
            <a:ext cx="3810000" cy="3505200"/>
          </a:xfrm>
          <a:prstGeom prst="rect">
            <a:avLst/>
          </a:prstGeom>
        </p:spPr>
        <p:txBody>
          <a:bodyPr/>
          <a:lstStyle>
            <a:lvl1pPr>
              <a:defRPr sz="2800" b="0" i="0">
                <a:latin typeface="Trebuchet MS"/>
                <a:cs typeface="Trebuchet MS"/>
              </a:defRPr>
            </a:lvl1pPr>
            <a:lvl2pPr>
              <a:buClrTx/>
              <a:buFont typeface="Arial"/>
              <a:buChar char="•"/>
              <a:defRPr sz="2400" b="0" i="0">
                <a:latin typeface="Trebuchet MS"/>
                <a:cs typeface="Trebuchet MS"/>
              </a:defRPr>
            </a:lvl2pPr>
            <a:lvl3pPr>
              <a:buClrTx/>
              <a:buFont typeface="Arial"/>
              <a:buChar char="•"/>
              <a:defRPr sz="2000" b="0" i="0">
                <a:latin typeface="Trebuchet MS"/>
                <a:cs typeface="Trebuchet MS"/>
              </a:defRPr>
            </a:lvl3pPr>
            <a:lvl4pPr>
              <a:buClrTx/>
              <a:buFont typeface="Arial"/>
              <a:buChar char="•"/>
              <a:defRPr sz="1800" b="0" i="0">
                <a:latin typeface="Trebuchet MS"/>
                <a:cs typeface="Trebuchet MS"/>
              </a:defRPr>
            </a:lvl4pPr>
            <a:lvl5pPr>
              <a:buClr>
                <a:srgbClr val="ECD63F"/>
              </a:buClr>
              <a:buFontTx/>
              <a:buNone/>
              <a:defRPr sz="1800" b="0" i="1">
                <a:latin typeface="Trebuchet MS"/>
                <a:cs typeface="Trebuchet M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9714905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90599"/>
            <a:ext cx="8229600" cy="100647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Georgia"/>
                <a:cs typeface="Georgia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315376"/>
            <a:ext cx="4040188" cy="43893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 i="0">
                <a:latin typeface="Trebuchet MS"/>
                <a:cs typeface="Trebuchet M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895601"/>
            <a:ext cx="4040188" cy="31242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 sz="24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  <a:lvl2pPr>
              <a:buClr>
                <a:schemeClr val="bg1"/>
              </a:buClr>
              <a:buFont typeface="Arial"/>
              <a:buChar char="•"/>
              <a:defRPr sz="2000" b="0" i="0">
                <a:solidFill>
                  <a:schemeClr val="bg1"/>
                </a:solidFill>
                <a:latin typeface="Trebuchet MS"/>
                <a:cs typeface="Trebuchet MS"/>
              </a:defRPr>
            </a:lvl2pPr>
            <a:lvl3pPr>
              <a:buClr>
                <a:schemeClr val="bg1"/>
              </a:buClr>
              <a:buFont typeface="Arial"/>
              <a:buChar char="•"/>
              <a:defRPr sz="1800" b="0" i="0">
                <a:solidFill>
                  <a:schemeClr val="bg1"/>
                </a:solidFill>
                <a:latin typeface="Trebuchet MS"/>
                <a:cs typeface="Trebuchet MS"/>
              </a:defRPr>
            </a:lvl3pPr>
            <a:lvl4pPr>
              <a:buClr>
                <a:schemeClr val="bg1"/>
              </a:buClr>
              <a:buFont typeface="Arial"/>
              <a:buChar char="•"/>
              <a:defRPr sz="1600" b="0" i="0">
                <a:solidFill>
                  <a:schemeClr val="bg1"/>
                </a:solidFill>
                <a:latin typeface="Trebuchet MS"/>
                <a:cs typeface="Trebuchet MS"/>
              </a:defRPr>
            </a:lvl4pPr>
            <a:lvl5pPr>
              <a:buClr>
                <a:schemeClr val="bg1"/>
              </a:buClr>
              <a:buFontTx/>
              <a:buNone/>
              <a:defRPr sz="1600" b="0" i="1">
                <a:solidFill>
                  <a:schemeClr val="bg1"/>
                </a:solidFill>
                <a:latin typeface="Trebuchet MS"/>
                <a:cs typeface="Trebuchet M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15376"/>
            <a:ext cx="4041775" cy="43893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 i="0">
                <a:latin typeface="Trebuchet MS"/>
                <a:cs typeface="Trebuchet M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895601"/>
            <a:ext cx="4041775" cy="31242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 sz="24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buFont typeface="Arial"/>
              <a:buChar char="•"/>
              <a:defRPr sz="20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buFont typeface="Arial"/>
              <a:buChar char="•"/>
              <a:defRPr sz="18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buFont typeface="Arial"/>
              <a:buChar char="•"/>
              <a:defRPr sz="16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buFontTx/>
              <a:buNone/>
              <a:defRPr sz="1600" i="1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4641693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66800"/>
            <a:ext cx="3008313" cy="1295400"/>
          </a:xfrm>
          <a:prstGeom prst="rect">
            <a:avLst/>
          </a:prstGeom>
          <a:solidFill>
            <a:srgbClr val="E59C00"/>
          </a:solidFill>
        </p:spPr>
        <p:txBody>
          <a:bodyPr anchor="b"/>
          <a:lstStyle>
            <a:lvl1pPr algn="l">
              <a:defRPr sz="2000" b="1" i="0">
                <a:latin typeface="Trebuchet MS"/>
                <a:cs typeface="Trebuchet M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066801"/>
            <a:ext cx="5111750" cy="4953000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Georgia"/>
                <a:cs typeface="Georgia"/>
              </a:defRPr>
            </a:lvl1pPr>
            <a:lvl2pPr>
              <a:buClrTx/>
              <a:buFont typeface="Arial"/>
              <a:buChar char="•"/>
              <a:defRPr sz="2800" b="0" i="0">
                <a:latin typeface="Trebuchet MS"/>
                <a:cs typeface="Trebuchet MS"/>
              </a:defRPr>
            </a:lvl2pPr>
            <a:lvl3pPr>
              <a:buClrTx/>
              <a:buFont typeface="Arial"/>
              <a:buChar char="•"/>
              <a:defRPr sz="2400" b="0" i="0">
                <a:latin typeface="Trebuchet MS"/>
                <a:cs typeface="Trebuchet MS"/>
              </a:defRPr>
            </a:lvl3pPr>
            <a:lvl4pPr>
              <a:buClrTx/>
              <a:buFont typeface="Arial"/>
              <a:buChar char="•"/>
              <a:defRPr sz="2000" b="0" i="0">
                <a:latin typeface="Trebuchet MS"/>
                <a:cs typeface="Trebuchet MS"/>
              </a:defRPr>
            </a:lvl4pPr>
            <a:lvl5pPr>
              <a:buClr>
                <a:srgbClr val="ECD63F"/>
              </a:buClr>
              <a:buFontTx/>
              <a:buNone/>
              <a:defRPr sz="2000" b="0" i="1">
                <a:latin typeface="Trebuchet MS"/>
                <a:cs typeface="Trebuchet MS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514600"/>
            <a:ext cx="3008313" cy="3505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 i="0">
                <a:latin typeface="Trebuchet MS"/>
                <a:cs typeface="Trebuchet M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5056811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4572000"/>
            <a:ext cx="5334000" cy="566738"/>
          </a:xfrm>
          <a:prstGeom prst="rect">
            <a:avLst/>
          </a:prstGeom>
        </p:spPr>
        <p:txBody>
          <a:bodyPr anchor="b"/>
          <a:lstStyle>
            <a:lvl1pPr algn="ctr">
              <a:defRPr sz="2000" b="0" i="0">
                <a:latin typeface="Georgia"/>
                <a:cs typeface="Georgia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143000"/>
            <a:ext cx="5334000" cy="3429000"/>
          </a:xfrm>
          <a:prstGeom prst="rect">
            <a:avLst/>
          </a:prstGeom>
          <a:solidFill>
            <a:schemeClr val="bg2"/>
          </a:solidFill>
          <a:ln w="50800" cap="flat" cmpd="sng" algn="ctr">
            <a:solidFill>
              <a:schemeClr val="bg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152400" dist="101600" dir="2700000">
              <a:schemeClr val="tx1">
                <a:alpha val="31000"/>
              </a:schemeClr>
            </a:outerShdw>
          </a:effectLst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5138738"/>
            <a:ext cx="5334000" cy="8048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latin typeface="Trebuchet MS"/>
                <a:cs typeface="Trebuchet M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7352429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8"/>
          <p:cNvSpPr>
            <a:spLocks noChangeArrowheads="1"/>
          </p:cNvSpPr>
          <p:nvPr userDrawn="1"/>
        </p:nvSpPr>
        <p:spPr bwMode="auto">
          <a:xfrm>
            <a:off x="0" y="1066800"/>
            <a:ext cx="9144000" cy="5791200"/>
          </a:xfrm>
          <a:prstGeom prst="rect">
            <a:avLst/>
          </a:prstGeom>
          <a:gradFill rotWithShape="0">
            <a:gsLst>
              <a:gs pos="0">
                <a:srgbClr val="000042"/>
              </a:gs>
              <a:gs pos="100000">
                <a:srgbClr val="151555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5" name="Rectangle 19"/>
          <p:cNvSpPr>
            <a:spLocks noChangeArrowheads="1"/>
          </p:cNvSpPr>
          <p:nvPr userDrawn="1"/>
        </p:nvSpPr>
        <p:spPr bwMode="auto">
          <a:xfrm>
            <a:off x="0" y="1066800"/>
            <a:ext cx="9144000" cy="5791200"/>
          </a:xfrm>
          <a:prstGeom prst="rect">
            <a:avLst/>
          </a:prstGeom>
          <a:solidFill>
            <a:srgbClr val="00004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1066800"/>
            <a:ext cx="9144000" cy="5791200"/>
          </a:xfrm>
          <a:prstGeom prst="rect">
            <a:avLst/>
          </a:prstGeom>
          <a:gradFill rotWithShape="0">
            <a:gsLst>
              <a:gs pos="0">
                <a:srgbClr val="000042"/>
              </a:gs>
              <a:gs pos="100000">
                <a:srgbClr val="151555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0" y="1066800"/>
            <a:ext cx="9144000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graphicFrame>
        <p:nvGraphicFramePr>
          <p:cNvPr id="8" name="Object 6"/>
          <p:cNvGraphicFramePr>
            <a:graphicFrameLocks noChangeAspect="1"/>
          </p:cNvGraphicFramePr>
          <p:nvPr/>
        </p:nvGraphicFramePr>
        <p:xfrm>
          <a:off x="0" y="0"/>
          <a:ext cx="9144000" cy="1130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name="Photo Editor-foto" r:id="rId3" imgW="7621064" imgH="1009791" progId="MSPhotoEd.3">
                  <p:embed/>
                </p:oleObj>
              </mc:Choice>
              <mc:Fallback>
                <p:oleObj name="Photo Editor-foto" r:id="rId3" imgW="7621064" imgH="1009791" progId="MSPhotoEd.3">
                  <p:embed/>
                  <p:pic>
                    <p:nvPicPr>
                      <p:cNvPr id="8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1130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1828800" y="71438"/>
            <a:ext cx="4191000" cy="112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nl-BE" sz="2000">
                <a:solidFill>
                  <a:schemeClr val="bg1"/>
                </a:solidFill>
                <a:latin typeface="Batang" pitchFamily="18" charset="-127"/>
              </a:rPr>
              <a:t>New York State </a:t>
            </a:r>
          </a:p>
          <a:p>
            <a:pPr algn="l">
              <a:defRPr/>
            </a:pPr>
            <a:r>
              <a:rPr lang="nl-BE" sz="2000">
                <a:solidFill>
                  <a:schemeClr val="bg1"/>
                </a:solidFill>
                <a:latin typeface="Batang" pitchFamily="18" charset="-127"/>
              </a:rPr>
              <a:t>Center of Excellence in Bioinformatics &amp; Life Sciences</a:t>
            </a:r>
          </a:p>
          <a:p>
            <a:pPr algn="l">
              <a:defRPr/>
            </a:pPr>
            <a:endParaRPr lang="nl-BE" sz="800">
              <a:solidFill>
                <a:schemeClr val="bg1"/>
              </a:solidFill>
              <a:latin typeface="Batang" pitchFamily="18" charset="-127"/>
            </a:endParaRPr>
          </a:p>
        </p:txBody>
      </p:sp>
      <p:grpSp>
        <p:nvGrpSpPr>
          <p:cNvPr id="10" name="Group 8"/>
          <p:cNvGrpSpPr>
            <a:grpSpLocks/>
          </p:cNvGrpSpPr>
          <p:nvPr/>
        </p:nvGrpSpPr>
        <p:grpSpPr bwMode="auto">
          <a:xfrm>
            <a:off x="152400" y="152400"/>
            <a:ext cx="1752600" cy="838200"/>
            <a:chOff x="720" y="1440"/>
            <a:chExt cx="1104" cy="576"/>
          </a:xfrm>
        </p:grpSpPr>
        <p:sp>
          <p:nvSpPr>
            <p:cNvPr id="11" name="AutoShape 9"/>
            <p:cNvSpPr>
              <a:spLocks noChangeArrowheads="1"/>
            </p:cNvSpPr>
            <p:nvPr/>
          </p:nvSpPr>
          <p:spPr bwMode="auto">
            <a:xfrm>
              <a:off x="820" y="1449"/>
              <a:ext cx="352" cy="269"/>
            </a:xfrm>
            <a:prstGeom prst="parallelogram">
              <a:avLst>
                <a:gd name="adj" fmla="val 32714"/>
              </a:avLst>
            </a:prstGeom>
            <a:solidFill>
              <a:schemeClr val="bg1"/>
            </a:solidFill>
            <a:ln w="28575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" name="AutoShape 10"/>
            <p:cNvSpPr>
              <a:spLocks noChangeArrowheads="1"/>
            </p:cNvSpPr>
            <p:nvPr/>
          </p:nvSpPr>
          <p:spPr bwMode="auto">
            <a:xfrm>
              <a:off x="1123" y="1449"/>
              <a:ext cx="352" cy="269"/>
            </a:xfrm>
            <a:prstGeom prst="parallelogram">
              <a:avLst>
                <a:gd name="adj" fmla="val 32714"/>
              </a:avLst>
            </a:prstGeom>
            <a:solidFill>
              <a:schemeClr val="bg1"/>
            </a:solidFill>
            <a:ln w="28575">
              <a:solidFill>
                <a:srgbClr val="1E208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AutoShape 11"/>
            <p:cNvSpPr>
              <a:spLocks noChangeArrowheads="1"/>
            </p:cNvSpPr>
            <p:nvPr/>
          </p:nvSpPr>
          <p:spPr bwMode="auto">
            <a:xfrm>
              <a:off x="1424" y="1449"/>
              <a:ext cx="352" cy="269"/>
            </a:xfrm>
            <a:prstGeom prst="parallelogram">
              <a:avLst>
                <a:gd name="adj" fmla="val 32714"/>
              </a:avLst>
            </a:prstGeom>
            <a:solidFill>
              <a:schemeClr val="bg1"/>
            </a:solidFill>
            <a:ln w="28575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4" name="AutoShape 12"/>
            <p:cNvSpPr>
              <a:spLocks noChangeArrowheads="1"/>
            </p:cNvSpPr>
            <p:nvPr/>
          </p:nvSpPr>
          <p:spPr bwMode="auto">
            <a:xfrm>
              <a:off x="720" y="1761"/>
              <a:ext cx="352" cy="255"/>
            </a:xfrm>
            <a:prstGeom prst="parallelogram">
              <a:avLst>
                <a:gd name="adj" fmla="val 34510"/>
              </a:avLst>
            </a:prstGeom>
            <a:solidFill>
              <a:schemeClr val="bg1"/>
            </a:solidFill>
            <a:ln w="28575">
              <a:solidFill>
                <a:srgbClr val="1E208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" name="AutoShape 13"/>
            <p:cNvSpPr>
              <a:spLocks noChangeArrowheads="1"/>
            </p:cNvSpPr>
            <p:nvPr/>
          </p:nvSpPr>
          <p:spPr bwMode="auto">
            <a:xfrm>
              <a:off x="1021" y="1761"/>
              <a:ext cx="352" cy="255"/>
            </a:xfrm>
            <a:prstGeom prst="parallelogram">
              <a:avLst>
                <a:gd name="adj" fmla="val 34510"/>
              </a:avLst>
            </a:prstGeom>
            <a:solidFill>
              <a:schemeClr val="bg1"/>
            </a:solidFill>
            <a:ln w="28575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" name="AutoShape 14"/>
            <p:cNvSpPr>
              <a:spLocks noChangeArrowheads="1"/>
            </p:cNvSpPr>
            <p:nvPr/>
          </p:nvSpPr>
          <p:spPr bwMode="auto">
            <a:xfrm>
              <a:off x="1324" y="1761"/>
              <a:ext cx="352" cy="255"/>
            </a:xfrm>
            <a:prstGeom prst="parallelogram">
              <a:avLst>
                <a:gd name="adj" fmla="val 34510"/>
              </a:avLst>
            </a:prstGeom>
            <a:solidFill>
              <a:schemeClr val="bg2"/>
            </a:solidFill>
            <a:ln w="28575">
              <a:solidFill>
                <a:srgbClr val="1E208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" name="Rectangle 15"/>
            <p:cNvSpPr>
              <a:spLocks noChangeArrowheads="1"/>
            </p:cNvSpPr>
            <p:nvPr/>
          </p:nvSpPr>
          <p:spPr bwMode="auto">
            <a:xfrm>
              <a:off x="864" y="1440"/>
              <a:ext cx="960" cy="3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defRPr/>
              </a:pPr>
              <a:r>
                <a:rPr lang="nl-BE">
                  <a:solidFill>
                    <a:srgbClr val="153C8B"/>
                  </a:solidFill>
                  <a:latin typeface="Verdana" pitchFamily="34" charset="0"/>
                </a:rPr>
                <a:t>R  </a:t>
              </a:r>
              <a:r>
                <a:rPr lang="nl-BE" sz="1600">
                  <a:solidFill>
                    <a:srgbClr val="153C8B"/>
                  </a:solidFill>
                  <a:latin typeface="Verdana" pitchFamily="34" charset="0"/>
                </a:rPr>
                <a:t> </a:t>
              </a:r>
              <a:r>
                <a:rPr lang="nl-BE">
                  <a:solidFill>
                    <a:srgbClr val="153C8B"/>
                  </a:solidFill>
                  <a:latin typeface="Verdana" pitchFamily="34" charset="0"/>
                </a:rPr>
                <a:t>T  U</a:t>
              </a:r>
              <a:endParaRPr lang="en-US">
                <a:solidFill>
                  <a:srgbClr val="153C8B"/>
                </a:solidFill>
                <a:latin typeface="Verdana" pitchFamily="34" charset="0"/>
              </a:endParaRPr>
            </a:p>
          </p:txBody>
        </p:sp>
      </p:grpSp>
      <p:sp>
        <p:nvSpPr>
          <p:cNvPr id="18" name="Line 16"/>
          <p:cNvSpPr>
            <a:spLocks noChangeShapeType="1"/>
          </p:cNvSpPr>
          <p:nvPr/>
        </p:nvSpPr>
        <p:spPr bwMode="auto">
          <a:xfrm>
            <a:off x="0" y="1143000"/>
            <a:ext cx="91440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US"/>
          </a:p>
        </p:txBody>
      </p:sp>
      <p:graphicFrame>
        <p:nvGraphicFramePr>
          <p:cNvPr id="19" name="Object 20"/>
          <p:cNvGraphicFramePr>
            <a:graphicFrameLocks noChangeAspect="1"/>
          </p:cNvGraphicFramePr>
          <p:nvPr userDrawn="1"/>
        </p:nvGraphicFramePr>
        <p:xfrm>
          <a:off x="0" y="0"/>
          <a:ext cx="9144000" cy="1130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" name="Photo Editor-foto" r:id="rId5" imgW="7621064" imgH="1009791" progId="MSPhotoEd.3">
                  <p:embed/>
                </p:oleObj>
              </mc:Choice>
              <mc:Fallback>
                <p:oleObj name="Photo Editor-foto" r:id="rId5" imgW="7621064" imgH="1009791" progId="MSPhotoEd.3">
                  <p:embed/>
                  <p:pic>
                    <p:nvPicPr>
                      <p:cNvPr id="19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1130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ext Box 21"/>
          <p:cNvSpPr txBox="1">
            <a:spLocks noChangeArrowheads="1"/>
          </p:cNvSpPr>
          <p:nvPr userDrawn="1"/>
        </p:nvSpPr>
        <p:spPr bwMode="auto">
          <a:xfrm>
            <a:off x="1828800" y="71438"/>
            <a:ext cx="4191000" cy="112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nl-BE" sz="2000">
                <a:solidFill>
                  <a:schemeClr val="bg1"/>
                </a:solidFill>
                <a:latin typeface="Batang" pitchFamily="18" charset="-127"/>
              </a:rPr>
              <a:t>New York State </a:t>
            </a:r>
          </a:p>
          <a:p>
            <a:pPr algn="l">
              <a:defRPr/>
            </a:pPr>
            <a:r>
              <a:rPr lang="nl-BE" sz="2000">
                <a:solidFill>
                  <a:schemeClr val="bg1"/>
                </a:solidFill>
                <a:latin typeface="Batang" pitchFamily="18" charset="-127"/>
              </a:rPr>
              <a:t>Center of Excellence in Bioinformatics &amp; Life Sciences</a:t>
            </a:r>
          </a:p>
          <a:p>
            <a:pPr algn="l">
              <a:defRPr/>
            </a:pPr>
            <a:endParaRPr lang="nl-BE" sz="800">
              <a:solidFill>
                <a:schemeClr val="bg1"/>
              </a:solidFill>
              <a:latin typeface="Batang" pitchFamily="18" charset="-127"/>
            </a:endParaRPr>
          </a:p>
        </p:txBody>
      </p:sp>
      <p:grpSp>
        <p:nvGrpSpPr>
          <p:cNvPr id="21" name="Group 22"/>
          <p:cNvGrpSpPr>
            <a:grpSpLocks/>
          </p:cNvGrpSpPr>
          <p:nvPr userDrawn="1"/>
        </p:nvGrpSpPr>
        <p:grpSpPr bwMode="auto">
          <a:xfrm>
            <a:off x="152400" y="152400"/>
            <a:ext cx="1752600" cy="838200"/>
            <a:chOff x="720" y="1440"/>
            <a:chExt cx="1104" cy="576"/>
          </a:xfrm>
        </p:grpSpPr>
        <p:sp>
          <p:nvSpPr>
            <p:cNvPr id="22" name="AutoShape 23"/>
            <p:cNvSpPr>
              <a:spLocks noChangeArrowheads="1"/>
            </p:cNvSpPr>
            <p:nvPr/>
          </p:nvSpPr>
          <p:spPr bwMode="auto">
            <a:xfrm>
              <a:off x="820" y="1449"/>
              <a:ext cx="352" cy="269"/>
            </a:xfrm>
            <a:prstGeom prst="parallelogram">
              <a:avLst>
                <a:gd name="adj" fmla="val 32714"/>
              </a:avLst>
            </a:prstGeom>
            <a:solidFill>
              <a:schemeClr val="bg1"/>
            </a:solidFill>
            <a:ln w="28575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3" name="AutoShape 24"/>
            <p:cNvSpPr>
              <a:spLocks noChangeArrowheads="1"/>
            </p:cNvSpPr>
            <p:nvPr/>
          </p:nvSpPr>
          <p:spPr bwMode="auto">
            <a:xfrm>
              <a:off x="1123" y="1449"/>
              <a:ext cx="352" cy="269"/>
            </a:xfrm>
            <a:prstGeom prst="parallelogram">
              <a:avLst>
                <a:gd name="adj" fmla="val 32714"/>
              </a:avLst>
            </a:prstGeom>
            <a:solidFill>
              <a:schemeClr val="bg1"/>
            </a:solidFill>
            <a:ln w="28575">
              <a:solidFill>
                <a:srgbClr val="1E208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4" name="AutoShape 25"/>
            <p:cNvSpPr>
              <a:spLocks noChangeArrowheads="1"/>
            </p:cNvSpPr>
            <p:nvPr/>
          </p:nvSpPr>
          <p:spPr bwMode="auto">
            <a:xfrm>
              <a:off x="1424" y="1449"/>
              <a:ext cx="352" cy="269"/>
            </a:xfrm>
            <a:prstGeom prst="parallelogram">
              <a:avLst>
                <a:gd name="adj" fmla="val 32714"/>
              </a:avLst>
            </a:prstGeom>
            <a:solidFill>
              <a:schemeClr val="bg1"/>
            </a:solidFill>
            <a:ln w="28575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5" name="AutoShape 26"/>
            <p:cNvSpPr>
              <a:spLocks noChangeArrowheads="1"/>
            </p:cNvSpPr>
            <p:nvPr/>
          </p:nvSpPr>
          <p:spPr bwMode="auto">
            <a:xfrm>
              <a:off x="720" y="1761"/>
              <a:ext cx="352" cy="255"/>
            </a:xfrm>
            <a:prstGeom prst="parallelogram">
              <a:avLst>
                <a:gd name="adj" fmla="val 34510"/>
              </a:avLst>
            </a:prstGeom>
            <a:solidFill>
              <a:schemeClr val="bg1"/>
            </a:solidFill>
            <a:ln w="28575">
              <a:solidFill>
                <a:srgbClr val="1E208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6" name="AutoShape 27"/>
            <p:cNvSpPr>
              <a:spLocks noChangeArrowheads="1"/>
            </p:cNvSpPr>
            <p:nvPr/>
          </p:nvSpPr>
          <p:spPr bwMode="auto">
            <a:xfrm>
              <a:off x="1021" y="1761"/>
              <a:ext cx="352" cy="255"/>
            </a:xfrm>
            <a:prstGeom prst="parallelogram">
              <a:avLst>
                <a:gd name="adj" fmla="val 34510"/>
              </a:avLst>
            </a:prstGeom>
            <a:solidFill>
              <a:schemeClr val="bg1"/>
            </a:solidFill>
            <a:ln w="28575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7" name="AutoShape 28"/>
            <p:cNvSpPr>
              <a:spLocks noChangeArrowheads="1"/>
            </p:cNvSpPr>
            <p:nvPr/>
          </p:nvSpPr>
          <p:spPr bwMode="auto">
            <a:xfrm>
              <a:off x="1324" y="1761"/>
              <a:ext cx="352" cy="255"/>
            </a:xfrm>
            <a:prstGeom prst="parallelogram">
              <a:avLst>
                <a:gd name="adj" fmla="val 34510"/>
              </a:avLst>
            </a:prstGeom>
            <a:solidFill>
              <a:schemeClr val="bg2"/>
            </a:solidFill>
            <a:ln w="28575">
              <a:solidFill>
                <a:srgbClr val="1E208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8" name="Rectangle 29"/>
            <p:cNvSpPr>
              <a:spLocks noChangeArrowheads="1"/>
            </p:cNvSpPr>
            <p:nvPr/>
          </p:nvSpPr>
          <p:spPr bwMode="auto">
            <a:xfrm>
              <a:off x="864" y="1440"/>
              <a:ext cx="960" cy="3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defRPr/>
              </a:pPr>
              <a:r>
                <a:rPr lang="nl-BE">
                  <a:solidFill>
                    <a:srgbClr val="153C8B"/>
                  </a:solidFill>
                  <a:latin typeface="Verdana" pitchFamily="34" charset="0"/>
                </a:rPr>
                <a:t>R  </a:t>
              </a:r>
              <a:r>
                <a:rPr lang="nl-BE" sz="1600">
                  <a:solidFill>
                    <a:srgbClr val="153C8B"/>
                  </a:solidFill>
                  <a:latin typeface="Verdana" pitchFamily="34" charset="0"/>
                </a:rPr>
                <a:t> </a:t>
              </a:r>
              <a:r>
                <a:rPr lang="nl-BE">
                  <a:solidFill>
                    <a:srgbClr val="153C8B"/>
                  </a:solidFill>
                  <a:latin typeface="Verdana" pitchFamily="34" charset="0"/>
                </a:rPr>
                <a:t>T  U</a:t>
              </a:r>
              <a:endParaRPr lang="en-US">
                <a:solidFill>
                  <a:srgbClr val="153C8B"/>
                </a:solidFill>
                <a:latin typeface="Verdana" pitchFamily="34" charset="0"/>
              </a:endParaRPr>
            </a:p>
          </p:txBody>
        </p:sp>
      </p:grpSp>
      <p:sp>
        <p:nvSpPr>
          <p:cNvPr id="29" name="Line 30"/>
          <p:cNvSpPr>
            <a:spLocks noChangeShapeType="1"/>
          </p:cNvSpPr>
          <p:nvPr userDrawn="1"/>
        </p:nvSpPr>
        <p:spPr bwMode="auto">
          <a:xfrm>
            <a:off x="0" y="1143000"/>
            <a:ext cx="91440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012825"/>
            <a:ext cx="8686800" cy="1174750"/>
          </a:xfrm>
          <a:prstGeom prst="roundRect">
            <a:avLst>
              <a:gd name="adj" fmla="val 16667"/>
            </a:avLst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52400" y="1981200"/>
            <a:ext cx="8839200" cy="4724400"/>
          </a:xfrm>
          <a:prstGeom prst="rect">
            <a:avLst/>
          </a:prstGeo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30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239000" y="6553200"/>
            <a:ext cx="19050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D14BF38A-3DFB-480B-8D89-0595D30524B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847736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31BC53-9127-4CD1-9E4B-7401A3FE7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1012825"/>
            <a:ext cx="8686800" cy="1174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F11E0A-26A3-4194-B709-491B3E950E64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152400" y="1981200"/>
            <a:ext cx="4343400" cy="47244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4651CA5-5430-4714-BE3D-D049041EB7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343400" cy="47244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1FCF0FA-E878-42E6-B1FB-AAF6F1F07C8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239000" y="6553200"/>
            <a:ext cx="1905000" cy="304800"/>
          </a:xfrm>
        </p:spPr>
        <p:txBody>
          <a:bodyPr/>
          <a:lstStyle>
            <a:lvl1pPr>
              <a:defRPr/>
            </a:lvl1pPr>
          </a:lstStyle>
          <a:p>
            <a:fld id="{BCD65C31-9051-439D-A055-A88DCB79F89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5276994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B88DC4-2924-4EF1-9233-7F48FF47EB07}"/>
              </a:ext>
            </a:extLst>
          </p:cNvPr>
          <p:cNvSpPr>
            <a:spLocks noGrp="1"/>
          </p:cNvSpPr>
          <p:nvPr>
            <p:ph type="title" sz="quarter"/>
          </p:nvPr>
        </p:nvSpPr>
        <p:spPr>
          <a:xfrm>
            <a:off x="228600" y="1012825"/>
            <a:ext cx="8686800" cy="1174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D94046-4BED-4E71-A7AC-2F73632D0EE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52400" y="1981200"/>
            <a:ext cx="4343400" cy="2286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5CB330-DE50-4CAF-851E-1329D67F3782}"/>
              </a:ext>
            </a:extLst>
          </p:cNvPr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343400" cy="2286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E46F54E-CF1B-488D-8771-D9BD93845F8A}"/>
              </a:ext>
            </a:extLst>
          </p:cNvPr>
          <p:cNvSpPr>
            <a:spLocks noGrp="1"/>
          </p:cNvSpPr>
          <p:nvPr>
            <p:ph sz="quarter" idx="3"/>
          </p:nvPr>
        </p:nvSpPr>
        <p:spPr>
          <a:xfrm>
            <a:off x="152400" y="4419600"/>
            <a:ext cx="4343400" cy="2286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119261F-A064-4EB6-8552-C1C54E8D67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48200" y="4419600"/>
            <a:ext cx="4343400" cy="2286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50BC79-B49E-44A3-8ED6-15E6FB87212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239000" y="6553200"/>
            <a:ext cx="1905000" cy="304800"/>
          </a:xfrm>
        </p:spPr>
        <p:txBody>
          <a:bodyPr/>
          <a:lstStyle>
            <a:lvl1pPr>
              <a:defRPr/>
            </a:lvl1pPr>
          </a:lstStyle>
          <a:p>
            <a:fld id="{573863BC-060C-435D-A785-DA530895548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767831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0"/>
          <p:cNvCxnSpPr>
            <a:cxnSpLocks noChangeShapeType="1"/>
          </p:cNvCxnSpPr>
          <p:nvPr/>
        </p:nvCxnSpPr>
        <p:spPr bwMode="auto">
          <a:xfrm>
            <a:off x="762000" y="3733800"/>
            <a:ext cx="7772400" cy="1588"/>
          </a:xfrm>
          <a:prstGeom prst="line">
            <a:avLst/>
          </a:prstGeom>
          <a:noFill/>
          <a:ln w="9525">
            <a:solidFill>
              <a:schemeClr val="bg1"/>
            </a:solidFill>
            <a:prstDash val="dot"/>
            <a:round/>
            <a:headEnd/>
            <a:tailEnd/>
          </a:ln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743325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0" i="0" cap="all">
                <a:latin typeface="Georgia"/>
                <a:cs typeface="Georgia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243138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0" i="0">
                <a:latin typeface="Trebuchet MS"/>
                <a:cs typeface="Trebuchet MS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39341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762000"/>
            <a:ext cx="8686800" cy="762000"/>
          </a:xfrm>
          <a:prstGeom prst="rect">
            <a:avLst/>
          </a:prstGeom>
        </p:spPr>
        <p:txBody>
          <a:bodyPr/>
          <a:lstStyle>
            <a:lvl1pPr algn="ctr">
              <a:defRPr b="0" i="0">
                <a:latin typeface="Georgia"/>
                <a:cs typeface="Georgia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76400"/>
            <a:ext cx="8686800" cy="4953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 b="0" i="0">
                <a:solidFill>
                  <a:schemeClr val="bg1"/>
                </a:solidFill>
                <a:latin typeface="Trebuchet MS"/>
                <a:cs typeface="Trebuchet MS"/>
              </a:defRPr>
            </a:lvl1pPr>
            <a:lvl2pPr>
              <a:buClr>
                <a:schemeClr val="bg1"/>
              </a:buClr>
              <a:defRPr lang="en-US" sz="2400" b="0" i="0" dirty="0" smtClean="0">
                <a:solidFill>
                  <a:schemeClr val="bg1"/>
                </a:solidFill>
                <a:latin typeface="Trebuchet MS"/>
                <a:ea typeface="ＭＳ Ｐゴシック" pitchFamily="122" charset="-128"/>
                <a:cs typeface="Trebuchet MS"/>
              </a:defRPr>
            </a:lvl2pPr>
            <a:lvl3pPr>
              <a:buClr>
                <a:schemeClr val="bg1"/>
              </a:buClr>
              <a:defRPr b="0" i="0">
                <a:solidFill>
                  <a:schemeClr val="bg1"/>
                </a:solidFill>
                <a:latin typeface="Trebuchet MS"/>
                <a:cs typeface="Trebuchet MS"/>
              </a:defRPr>
            </a:lvl3pPr>
            <a:lvl4pPr>
              <a:buClr>
                <a:schemeClr val="bg1"/>
              </a:buClr>
              <a:defRPr b="0" i="0">
                <a:solidFill>
                  <a:schemeClr val="bg1"/>
                </a:solidFill>
                <a:latin typeface="Trebuchet MS"/>
                <a:cs typeface="Trebuchet MS"/>
              </a:defRPr>
            </a:lvl4pPr>
            <a:lvl5pPr>
              <a:buClr>
                <a:schemeClr val="bg1"/>
              </a:buClr>
              <a:defRPr b="0" i="1">
                <a:solidFill>
                  <a:schemeClr val="bg1"/>
                </a:solidFill>
                <a:latin typeface="Trebuchet MS"/>
                <a:cs typeface="Trebuchet M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0" y="6477000"/>
            <a:ext cx="304800" cy="296174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200"/>
            </a:lvl1pPr>
          </a:lstStyle>
          <a:p>
            <a:fld id="{7C5DB68A-9D44-4073-920F-D08D647C06A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34665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066800"/>
            <a:ext cx="7772400" cy="114300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Georgia"/>
                <a:cs typeface="Georgia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438400"/>
            <a:ext cx="3810000" cy="3505200"/>
          </a:xfrm>
          <a:prstGeom prst="rect">
            <a:avLst/>
          </a:prstGeom>
        </p:spPr>
        <p:txBody>
          <a:bodyPr/>
          <a:lstStyle>
            <a:lvl1pPr>
              <a:defRPr sz="2800" b="0" i="0">
                <a:latin typeface="Trebuchet MS"/>
                <a:cs typeface="Trebuchet MS"/>
              </a:defRPr>
            </a:lvl1pPr>
            <a:lvl2pPr>
              <a:buClrTx/>
              <a:buFont typeface="Arial"/>
              <a:buChar char="•"/>
              <a:defRPr sz="2400" b="0" i="0">
                <a:latin typeface="Trebuchet MS"/>
                <a:cs typeface="Trebuchet MS"/>
              </a:defRPr>
            </a:lvl2pPr>
            <a:lvl3pPr>
              <a:buClrTx/>
              <a:buFont typeface="Arial"/>
              <a:buChar char="•"/>
              <a:defRPr sz="2000" b="0" i="0">
                <a:latin typeface="Trebuchet MS"/>
                <a:cs typeface="Trebuchet MS"/>
              </a:defRPr>
            </a:lvl3pPr>
            <a:lvl4pPr>
              <a:buClrTx/>
              <a:buFont typeface="Arial"/>
              <a:buChar char="•"/>
              <a:defRPr sz="1800" b="0" i="0">
                <a:latin typeface="Trebuchet MS"/>
                <a:cs typeface="Trebuchet MS"/>
              </a:defRPr>
            </a:lvl4pPr>
            <a:lvl5pPr>
              <a:buClr>
                <a:srgbClr val="ECD63F"/>
              </a:buClr>
              <a:buFontTx/>
              <a:buNone/>
              <a:defRPr sz="1800" b="0" i="1">
                <a:latin typeface="Trebuchet MS"/>
                <a:cs typeface="Trebuchet M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38400"/>
            <a:ext cx="3810000" cy="3505200"/>
          </a:xfrm>
          <a:prstGeom prst="rect">
            <a:avLst/>
          </a:prstGeom>
        </p:spPr>
        <p:txBody>
          <a:bodyPr/>
          <a:lstStyle>
            <a:lvl1pPr>
              <a:defRPr sz="2800" b="0" i="0">
                <a:latin typeface="Trebuchet MS"/>
                <a:cs typeface="Trebuchet MS"/>
              </a:defRPr>
            </a:lvl1pPr>
            <a:lvl2pPr>
              <a:buClrTx/>
              <a:buFont typeface="Arial"/>
              <a:buChar char="•"/>
              <a:defRPr sz="2400" b="0" i="0">
                <a:latin typeface="Trebuchet MS"/>
                <a:cs typeface="Trebuchet MS"/>
              </a:defRPr>
            </a:lvl2pPr>
            <a:lvl3pPr>
              <a:buClrTx/>
              <a:buFont typeface="Arial"/>
              <a:buChar char="•"/>
              <a:defRPr sz="2000" b="0" i="0">
                <a:latin typeface="Trebuchet MS"/>
                <a:cs typeface="Trebuchet MS"/>
              </a:defRPr>
            </a:lvl3pPr>
            <a:lvl4pPr>
              <a:buClrTx/>
              <a:buFont typeface="Arial"/>
              <a:buChar char="•"/>
              <a:defRPr sz="1800" b="0" i="0">
                <a:latin typeface="Trebuchet MS"/>
                <a:cs typeface="Trebuchet MS"/>
              </a:defRPr>
            </a:lvl4pPr>
            <a:lvl5pPr>
              <a:buClr>
                <a:srgbClr val="ECD63F"/>
              </a:buClr>
              <a:buFontTx/>
              <a:buNone/>
              <a:defRPr sz="1800" b="0" i="1">
                <a:latin typeface="Trebuchet MS"/>
                <a:cs typeface="Trebuchet M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2439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90599"/>
            <a:ext cx="8229600" cy="100647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Georgia"/>
                <a:cs typeface="Georgia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315376"/>
            <a:ext cx="4040188" cy="43893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 i="0">
                <a:latin typeface="Trebuchet MS"/>
                <a:cs typeface="Trebuchet M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895601"/>
            <a:ext cx="4040188" cy="31242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 sz="24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  <a:lvl2pPr>
              <a:buClr>
                <a:schemeClr val="bg1"/>
              </a:buClr>
              <a:buFont typeface="Arial"/>
              <a:buChar char="•"/>
              <a:defRPr sz="2000" b="0" i="0">
                <a:solidFill>
                  <a:schemeClr val="bg1"/>
                </a:solidFill>
                <a:latin typeface="Trebuchet MS"/>
                <a:cs typeface="Trebuchet MS"/>
              </a:defRPr>
            </a:lvl2pPr>
            <a:lvl3pPr>
              <a:buClr>
                <a:schemeClr val="bg1"/>
              </a:buClr>
              <a:buFont typeface="Arial"/>
              <a:buChar char="•"/>
              <a:defRPr sz="1800" b="0" i="0">
                <a:solidFill>
                  <a:schemeClr val="bg1"/>
                </a:solidFill>
                <a:latin typeface="Trebuchet MS"/>
                <a:cs typeface="Trebuchet MS"/>
              </a:defRPr>
            </a:lvl3pPr>
            <a:lvl4pPr>
              <a:buClr>
                <a:schemeClr val="bg1"/>
              </a:buClr>
              <a:buFont typeface="Arial"/>
              <a:buChar char="•"/>
              <a:defRPr sz="1600" b="0" i="0">
                <a:solidFill>
                  <a:schemeClr val="bg1"/>
                </a:solidFill>
                <a:latin typeface="Trebuchet MS"/>
                <a:cs typeface="Trebuchet MS"/>
              </a:defRPr>
            </a:lvl4pPr>
            <a:lvl5pPr>
              <a:buClr>
                <a:schemeClr val="bg1"/>
              </a:buClr>
              <a:buFontTx/>
              <a:buNone/>
              <a:defRPr sz="1600" b="0" i="1">
                <a:solidFill>
                  <a:schemeClr val="bg1"/>
                </a:solidFill>
                <a:latin typeface="Trebuchet MS"/>
                <a:cs typeface="Trebuchet M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15376"/>
            <a:ext cx="4041775" cy="43893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 i="0">
                <a:latin typeface="Trebuchet MS"/>
                <a:cs typeface="Trebuchet M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895601"/>
            <a:ext cx="4041775" cy="31242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 sz="24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buFont typeface="Arial"/>
              <a:buChar char="•"/>
              <a:defRPr sz="20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buFont typeface="Arial"/>
              <a:buChar char="•"/>
              <a:defRPr sz="18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buFont typeface="Arial"/>
              <a:buChar char="•"/>
              <a:defRPr sz="16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buFontTx/>
              <a:buNone/>
              <a:defRPr sz="1600" i="1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277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66800"/>
            <a:ext cx="3008313" cy="1295400"/>
          </a:xfrm>
          <a:prstGeom prst="rect">
            <a:avLst/>
          </a:prstGeom>
          <a:solidFill>
            <a:srgbClr val="E59C00"/>
          </a:solidFill>
        </p:spPr>
        <p:txBody>
          <a:bodyPr anchor="b"/>
          <a:lstStyle>
            <a:lvl1pPr algn="l">
              <a:defRPr sz="2000" b="1" i="0">
                <a:latin typeface="Trebuchet MS"/>
                <a:cs typeface="Trebuchet M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066801"/>
            <a:ext cx="5111750" cy="4953000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Georgia"/>
                <a:cs typeface="Georgia"/>
              </a:defRPr>
            </a:lvl1pPr>
            <a:lvl2pPr>
              <a:buClrTx/>
              <a:buFont typeface="Arial"/>
              <a:buChar char="•"/>
              <a:defRPr sz="2800" b="0" i="0">
                <a:latin typeface="Trebuchet MS"/>
                <a:cs typeface="Trebuchet MS"/>
              </a:defRPr>
            </a:lvl2pPr>
            <a:lvl3pPr>
              <a:buClrTx/>
              <a:buFont typeface="Arial"/>
              <a:buChar char="•"/>
              <a:defRPr sz="2400" b="0" i="0">
                <a:latin typeface="Trebuchet MS"/>
                <a:cs typeface="Trebuchet MS"/>
              </a:defRPr>
            </a:lvl3pPr>
            <a:lvl4pPr>
              <a:buClrTx/>
              <a:buFont typeface="Arial"/>
              <a:buChar char="•"/>
              <a:defRPr sz="2000" b="0" i="0">
                <a:latin typeface="Trebuchet MS"/>
                <a:cs typeface="Trebuchet MS"/>
              </a:defRPr>
            </a:lvl4pPr>
            <a:lvl5pPr>
              <a:buClr>
                <a:srgbClr val="ECD63F"/>
              </a:buClr>
              <a:buFontTx/>
              <a:buNone/>
              <a:defRPr sz="2000" b="0" i="1">
                <a:latin typeface="Trebuchet MS"/>
                <a:cs typeface="Trebuchet MS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514600"/>
            <a:ext cx="3008313" cy="3505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 i="0">
                <a:latin typeface="Trebuchet MS"/>
                <a:cs typeface="Trebuchet M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37853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4572000"/>
            <a:ext cx="5334000" cy="566738"/>
          </a:xfrm>
          <a:prstGeom prst="rect">
            <a:avLst/>
          </a:prstGeom>
        </p:spPr>
        <p:txBody>
          <a:bodyPr anchor="b"/>
          <a:lstStyle>
            <a:lvl1pPr algn="ctr">
              <a:defRPr sz="2000" b="0" i="0">
                <a:latin typeface="Georgia"/>
                <a:cs typeface="Georgia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143000"/>
            <a:ext cx="5334000" cy="3429000"/>
          </a:xfrm>
          <a:prstGeom prst="rect">
            <a:avLst/>
          </a:prstGeom>
          <a:solidFill>
            <a:schemeClr val="bg2"/>
          </a:solidFill>
          <a:ln w="50800" cap="flat" cmpd="sng" algn="ctr">
            <a:solidFill>
              <a:schemeClr val="bg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152400" dist="101600" dir="2700000">
              <a:schemeClr val="tx1">
                <a:alpha val="31000"/>
              </a:schemeClr>
            </a:outerShdw>
          </a:effectLst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5138738"/>
            <a:ext cx="5334000" cy="8048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latin typeface="Trebuchet MS"/>
                <a:cs typeface="Trebuchet M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247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EF93C7-D0AB-41D7-8C62-1F8A9E33AE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1577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13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owntown.jpg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 bwMode="auto">
          <a:xfrm>
            <a:off x="0" y="609600"/>
            <a:ext cx="9144000" cy="6248400"/>
          </a:xfrm>
          <a:prstGeom prst="rect">
            <a:avLst/>
          </a:prstGeom>
          <a:solidFill>
            <a:srgbClr val="002060">
              <a:alpha val="6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22" charset="0"/>
            </a:endParaRPr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28755" y="6477000"/>
            <a:ext cx="428445" cy="3063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7C5DB68A-9D44-4073-920F-D08D647C06A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7459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7" r:id="rId1"/>
    <p:sldLayoutId id="2147484028" r:id="rId2"/>
    <p:sldLayoutId id="2147484029" r:id="rId3"/>
    <p:sldLayoutId id="2147484030" r:id="rId4"/>
    <p:sldLayoutId id="2147484031" r:id="rId5"/>
    <p:sldLayoutId id="2147484032" r:id="rId6"/>
    <p:sldLayoutId id="2147484033" r:id="rId7"/>
    <p:sldLayoutId id="2147484034" r:id="rId8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+mj-lt"/>
          <a:ea typeface="ＭＳ Ｐゴシック" pitchFamily="122" charset="-128"/>
          <a:cs typeface="ＭＳ Ｐゴシック" pitchFamily="122" charset="-128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Georgia" pitchFamily="125" charset="0"/>
          <a:ea typeface="ＭＳ Ｐゴシック" pitchFamily="122" charset="-128"/>
          <a:cs typeface="ＭＳ Ｐゴシック" pitchFamily="122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Georgia" pitchFamily="125" charset="0"/>
          <a:ea typeface="ＭＳ Ｐゴシック" pitchFamily="122" charset="-128"/>
          <a:cs typeface="ＭＳ Ｐゴシック" pitchFamily="122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Georgia" pitchFamily="125" charset="0"/>
          <a:ea typeface="ＭＳ Ｐゴシック" pitchFamily="122" charset="-128"/>
          <a:cs typeface="ＭＳ Ｐゴシック" pitchFamily="122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Georgia" pitchFamily="125" charset="0"/>
          <a:ea typeface="ＭＳ Ｐゴシック" pitchFamily="122" charset="-128"/>
          <a:cs typeface="ＭＳ Ｐゴシック" pitchFamily="122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Times" pitchFamily="122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Times" pitchFamily="122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Times" pitchFamily="122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Times" pitchFamily="122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FF6600"/>
        </a:buClr>
        <a:defRPr sz="2400">
          <a:solidFill>
            <a:schemeClr val="bg1"/>
          </a:solidFill>
          <a:latin typeface="+mn-lt"/>
          <a:ea typeface="ＭＳ Ｐゴシック" pitchFamily="122" charset="-128"/>
          <a:cs typeface="ＭＳ Ｐゴシック" pitchFamily="122" charset="-128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FF6633"/>
        </a:buClr>
        <a:buSzPct val="80000"/>
        <a:buFont typeface="Times" charset="0"/>
        <a:buChar char="•"/>
        <a:defRPr sz="2400">
          <a:solidFill>
            <a:schemeClr val="bg1"/>
          </a:solidFill>
          <a:latin typeface="+mn-lt"/>
          <a:ea typeface="ＭＳ Ｐゴシック" pitchFamily="122" charset="-128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FF6600"/>
        </a:buClr>
        <a:buChar char="•"/>
        <a:defRPr sz="2000">
          <a:solidFill>
            <a:schemeClr val="bg1"/>
          </a:solidFill>
          <a:latin typeface="+mn-lt"/>
          <a:ea typeface="ＭＳ Ｐゴシック" pitchFamily="122" charset="-128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FF6600"/>
        </a:buClr>
        <a:buSzPct val="95000"/>
        <a:buFont typeface="Times" charset="0"/>
        <a:buChar char="•"/>
        <a:defRPr sz="2000">
          <a:solidFill>
            <a:schemeClr val="bg1"/>
          </a:solidFill>
          <a:latin typeface="+mn-lt"/>
          <a:ea typeface="ＭＳ Ｐゴシック" pitchFamily="122" charset="-128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defRPr sz="2000">
          <a:solidFill>
            <a:schemeClr val="bg1"/>
          </a:solidFill>
          <a:latin typeface="+mn-lt"/>
          <a:ea typeface="ＭＳ Ｐゴシック" pitchFamily="122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defRPr sz="2000">
          <a:solidFill>
            <a:schemeClr val="bg1"/>
          </a:solidFill>
          <a:latin typeface="+mn-lt"/>
          <a:ea typeface="ＭＳ Ｐゴシック" pitchFamily="122" charset="-128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defRPr sz="2000">
          <a:solidFill>
            <a:schemeClr val="bg1"/>
          </a:solidFill>
          <a:latin typeface="+mn-lt"/>
          <a:ea typeface="ＭＳ Ｐゴシック" pitchFamily="122" charset="-128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defRPr sz="2000">
          <a:solidFill>
            <a:schemeClr val="bg1"/>
          </a:solidFill>
          <a:latin typeface="+mn-lt"/>
          <a:ea typeface="ＭＳ Ｐゴシック" pitchFamily="122" charset="-128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defRPr sz="2000">
          <a:solidFill>
            <a:schemeClr val="bg1"/>
          </a:solidFill>
          <a:latin typeface="+mn-lt"/>
          <a:ea typeface="ＭＳ Ｐゴシック" pitchFamily="122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owntown.jpg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 userDrawn="1"/>
        </p:nvSpPr>
        <p:spPr bwMode="auto">
          <a:xfrm>
            <a:off x="0" y="609600"/>
            <a:ext cx="9144000" cy="6248400"/>
          </a:xfrm>
          <a:prstGeom prst="rect">
            <a:avLst/>
          </a:prstGeom>
          <a:solidFill>
            <a:srgbClr val="002060">
              <a:alpha val="6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2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0" y="6491968"/>
            <a:ext cx="457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01EF93C7-D0AB-41D7-8C62-1F8A9E33AE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920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6" r:id="rId1"/>
    <p:sldLayoutId id="2147484037" r:id="rId2"/>
    <p:sldLayoutId id="2147484038" r:id="rId3"/>
    <p:sldLayoutId id="2147484039" r:id="rId4"/>
    <p:sldLayoutId id="2147484040" r:id="rId5"/>
    <p:sldLayoutId id="2147484041" r:id="rId6"/>
    <p:sldLayoutId id="2147484042" r:id="rId7"/>
    <p:sldLayoutId id="2147484043" r:id="rId8"/>
    <p:sldLayoutId id="2147484044" r:id="rId9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+mj-lt"/>
          <a:ea typeface="ＭＳ Ｐゴシック" pitchFamily="122" charset="-128"/>
          <a:cs typeface="ＭＳ Ｐゴシック" pitchFamily="122" charset="-128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Georgia" pitchFamily="125" charset="0"/>
          <a:ea typeface="ＭＳ Ｐゴシック" pitchFamily="122" charset="-128"/>
          <a:cs typeface="ＭＳ Ｐゴシック" pitchFamily="122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Georgia" pitchFamily="125" charset="0"/>
          <a:ea typeface="ＭＳ Ｐゴシック" pitchFamily="122" charset="-128"/>
          <a:cs typeface="ＭＳ Ｐゴシック" pitchFamily="122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Georgia" pitchFamily="125" charset="0"/>
          <a:ea typeface="ＭＳ Ｐゴシック" pitchFamily="122" charset="-128"/>
          <a:cs typeface="ＭＳ Ｐゴシック" pitchFamily="122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Georgia" pitchFamily="125" charset="0"/>
          <a:ea typeface="ＭＳ Ｐゴシック" pitchFamily="122" charset="-128"/>
          <a:cs typeface="ＭＳ Ｐゴシック" pitchFamily="122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Times" pitchFamily="122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Times" pitchFamily="122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Times" pitchFamily="122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Times" pitchFamily="122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FF6600"/>
        </a:buClr>
        <a:defRPr sz="2400">
          <a:solidFill>
            <a:schemeClr val="bg1"/>
          </a:solidFill>
          <a:latin typeface="+mn-lt"/>
          <a:ea typeface="ＭＳ Ｐゴシック" pitchFamily="122" charset="-128"/>
          <a:cs typeface="ＭＳ Ｐゴシック" pitchFamily="122" charset="-128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FF6633"/>
        </a:buClr>
        <a:buSzPct val="80000"/>
        <a:buFont typeface="Times" charset="0"/>
        <a:buChar char="•"/>
        <a:defRPr sz="2400">
          <a:solidFill>
            <a:schemeClr val="bg1"/>
          </a:solidFill>
          <a:latin typeface="+mn-lt"/>
          <a:ea typeface="ＭＳ Ｐゴシック" pitchFamily="122" charset="-128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FF6600"/>
        </a:buClr>
        <a:buChar char="•"/>
        <a:defRPr sz="2000">
          <a:solidFill>
            <a:schemeClr val="bg1"/>
          </a:solidFill>
          <a:latin typeface="+mn-lt"/>
          <a:ea typeface="ＭＳ Ｐゴシック" pitchFamily="122" charset="-128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FF6600"/>
        </a:buClr>
        <a:buSzPct val="95000"/>
        <a:buFont typeface="Times" charset="0"/>
        <a:buChar char="•"/>
        <a:defRPr sz="2000">
          <a:solidFill>
            <a:schemeClr val="bg1"/>
          </a:solidFill>
          <a:latin typeface="+mn-lt"/>
          <a:ea typeface="ＭＳ Ｐゴシック" pitchFamily="122" charset="-128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defRPr sz="2000">
          <a:solidFill>
            <a:schemeClr val="bg1"/>
          </a:solidFill>
          <a:latin typeface="+mn-lt"/>
          <a:ea typeface="ＭＳ Ｐゴシック" pitchFamily="122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defRPr sz="2000">
          <a:solidFill>
            <a:schemeClr val="bg1"/>
          </a:solidFill>
          <a:latin typeface="+mn-lt"/>
          <a:ea typeface="ＭＳ Ｐゴシック" pitchFamily="122" charset="-128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defRPr sz="2000">
          <a:solidFill>
            <a:schemeClr val="bg1"/>
          </a:solidFill>
          <a:latin typeface="+mn-lt"/>
          <a:ea typeface="ＭＳ Ｐゴシック" pitchFamily="122" charset="-128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defRPr sz="2000">
          <a:solidFill>
            <a:schemeClr val="bg1"/>
          </a:solidFill>
          <a:latin typeface="+mn-lt"/>
          <a:ea typeface="ＭＳ Ｐゴシック" pitchFamily="122" charset="-128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defRPr sz="2000">
          <a:solidFill>
            <a:schemeClr val="bg1"/>
          </a:solidFill>
          <a:latin typeface="+mn-lt"/>
          <a:ea typeface="ＭＳ Ｐゴシック" pitchFamily="122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owntown.jpg"/>
          <p:cNvPicPr>
            <a:picLocks noChangeAspect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 userDrawn="1"/>
        </p:nvSpPr>
        <p:spPr bwMode="auto">
          <a:xfrm>
            <a:off x="0" y="609600"/>
            <a:ext cx="9144000" cy="6248400"/>
          </a:xfrm>
          <a:prstGeom prst="rect">
            <a:avLst/>
          </a:prstGeom>
          <a:solidFill>
            <a:srgbClr val="002060">
              <a:alpha val="6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22" charset="0"/>
            </a:endParaRPr>
          </a:p>
        </p:txBody>
      </p:sp>
      <p:sp>
        <p:nvSpPr>
          <p:cNvPr id="4" name="Text Placeholder 5"/>
          <p:cNvSpPr txBox="1">
            <a:spLocks/>
          </p:cNvSpPr>
          <p:nvPr userDrawn="1"/>
        </p:nvSpPr>
        <p:spPr>
          <a:xfrm>
            <a:off x="23004" y="6553200"/>
            <a:ext cx="357996" cy="2286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defRPr sz="1400">
                <a:solidFill>
                  <a:schemeClr val="bg1"/>
                </a:solidFill>
                <a:latin typeface="+mn-lt"/>
                <a:ea typeface="ＭＳ Ｐゴシック" pitchFamily="122" charset="-128"/>
                <a:cs typeface="ＭＳ Ｐゴシック" pitchFamily="122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33"/>
              </a:buClr>
              <a:buSzPct val="80000"/>
              <a:buFont typeface="Times" charset="0"/>
              <a:buChar char="•"/>
              <a:defRPr sz="2400">
                <a:solidFill>
                  <a:schemeClr val="bg1"/>
                </a:solidFill>
                <a:latin typeface="+mn-lt"/>
                <a:ea typeface="ＭＳ Ｐゴシック" pitchFamily="122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Char char="•"/>
              <a:defRPr sz="2000">
                <a:solidFill>
                  <a:schemeClr val="bg1"/>
                </a:solidFill>
                <a:latin typeface="+mn-lt"/>
                <a:ea typeface="ＭＳ Ｐゴシック" pitchFamily="122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SzPct val="95000"/>
              <a:buFont typeface="Times" charset="0"/>
              <a:buChar char="•"/>
              <a:defRPr sz="2000">
                <a:solidFill>
                  <a:schemeClr val="bg1"/>
                </a:solidFill>
                <a:latin typeface="+mn-lt"/>
                <a:ea typeface="ＭＳ Ｐゴシック" pitchFamily="122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2000">
                <a:solidFill>
                  <a:schemeClr val="bg1"/>
                </a:solidFill>
                <a:latin typeface="+mn-lt"/>
                <a:ea typeface="ＭＳ Ｐゴシック" pitchFamily="122" charset="-12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2000">
                <a:solidFill>
                  <a:schemeClr val="bg1"/>
                </a:solidFill>
                <a:latin typeface="+mn-lt"/>
                <a:ea typeface="ＭＳ Ｐゴシック" pitchFamily="122" charset="-128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2000">
                <a:solidFill>
                  <a:schemeClr val="bg1"/>
                </a:solidFill>
                <a:latin typeface="+mn-lt"/>
                <a:ea typeface="ＭＳ Ｐゴシック" pitchFamily="122" charset="-128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2000">
                <a:solidFill>
                  <a:schemeClr val="bg1"/>
                </a:solidFill>
                <a:latin typeface="+mn-lt"/>
                <a:ea typeface="ＭＳ Ｐゴシック" pitchFamily="122" charset="-128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2000">
                <a:solidFill>
                  <a:schemeClr val="bg1"/>
                </a:solidFill>
                <a:latin typeface="+mn-lt"/>
                <a:ea typeface="ＭＳ Ｐゴシック" pitchFamily="122" charset="-128"/>
              </a:defRPr>
            </a:lvl9pPr>
          </a:lstStyle>
          <a:p>
            <a:fld id="{973D82C6-82F5-438A-90AD-EA868AC8D099}" type="slidenum">
              <a:rPr lang="en-US" sz="1000" kern="0" smtClean="0"/>
              <a:pPr/>
              <a:t>‹#›</a:t>
            </a:fld>
            <a:endParaRPr lang="en-US" sz="1000" kern="0" dirty="0"/>
          </a:p>
        </p:txBody>
      </p:sp>
    </p:spTree>
    <p:extLst>
      <p:ext uri="{BB962C8B-B14F-4D97-AF65-F5344CB8AC3E}">
        <p14:creationId xmlns:p14="http://schemas.microsoft.com/office/powerpoint/2010/main" val="2146308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6" r:id="rId1"/>
    <p:sldLayoutId id="2147484047" r:id="rId2"/>
    <p:sldLayoutId id="2147484048" r:id="rId3"/>
    <p:sldLayoutId id="2147484049" r:id="rId4"/>
    <p:sldLayoutId id="2147484050" r:id="rId5"/>
    <p:sldLayoutId id="2147484051" r:id="rId6"/>
    <p:sldLayoutId id="2147484052" r:id="rId7"/>
    <p:sldLayoutId id="2147484053" r:id="rId8"/>
    <p:sldLayoutId id="2147484054" r:id="rId9"/>
    <p:sldLayoutId id="2147484055" r:id="rId10"/>
    <p:sldLayoutId id="2147484056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+mj-lt"/>
          <a:ea typeface="ＭＳ Ｐゴシック" pitchFamily="122" charset="-128"/>
          <a:cs typeface="ＭＳ Ｐゴシック" pitchFamily="122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Georgia" pitchFamily="125" charset="0"/>
          <a:ea typeface="ＭＳ Ｐゴシック" pitchFamily="122" charset="-128"/>
          <a:cs typeface="ＭＳ Ｐゴシック" pitchFamily="122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Georgia" pitchFamily="125" charset="0"/>
          <a:ea typeface="ＭＳ Ｐゴシック" pitchFamily="122" charset="-128"/>
          <a:cs typeface="ＭＳ Ｐゴシック" pitchFamily="122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Georgia" pitchFamily="125" charset="0"/>
          <a:ea typeface="ＭＳ Ｐゴシック" pitchFamily="122" charset="-128"/>
          <a:cs typeface="ＭＳ Ｐゴシック" pitchFamily="122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Georgia" pitchFamily="125" charset="0"/>
          <a:ea typeface="ＭＳ Ｐゴシック" pitchFamily="122" charset="-128"/>
          <a:cs typeface="ＭＳ Ｐゴシック" pitchFamily="122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Times" pitchFamily="122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Times" pitchFamily="122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Times" pitchFamily="122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Times" pitchFamily="122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6600"/>
        </a:buClr>
        <a:defRPr sz="2400">
          <a:solidFill>
            <a:schemeClr val="bg1"/>
          </a:solidFill>
          <a:latin typeface="+mn-lt"/>
          <a:ea typeface="ＭＳ Ｐゴシック" pitchFamily="122" charset="-128"/>
          <a:cs typeface="ＭＳ Ｐゴシック" pitchFamily="122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F6633"/>
        </a:buClr>
        <a:buSzPct val="80000"/>
        <a:buFont typeface="Times" charset="0"/>
        <a:buChar char="•"/>
        <a:defRPr sz="2400">
          <a:solidFill>
            <a:schemeClr val="bg1"/>
          </a:solidFill>
          <a:latin typeface="+mn-lt"/>
          <a:ea typeface="ＭＳ Ｐゴシック" pitchFamily="122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F6600"/>
        </a:buClr>
        <a:buChar char="•"/>
        <a:defRPr sz="2000">
          <a:solidFill>
            <a:schemeClr val="bg1"/>
          </a:solidFill>
          <a:latin typeface="+mn-lt"/>
          <a:ea typeface="ＭＳ Ｐゴシック" pitchFamily="122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FF6600"/>
        </a:buClr>
        <a:buSzPct val="95000"/>
        <a:buFont typeface="Times" charset="0"/>
        <a:buChar char="•"/>
        <a:defRPr sz="2000">
          <a:solidFill>
            <a:schemeClr val="bg1"/>
          </a:solidFill>
          <a:latin typeface="+mn-lt"/>
          <a:ea typeface="ＭＳ Ｐゴシック" pitchFamily="122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defRPr sz="2000">
          <a:solidFill>
            <a:schemeClr val="bg1"/>
          </a:solidFill>
          <a:latin typeface="+mn-lt"/>
          <a:ea typeface="ＭＳ Ｐゴシック" pitchFamily="122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1"/>
        </a:buClr>
        <a:defRPr sz="2000">
          <a:solidFill>
            <a:schemeClr val="bg1"/>
          </a:solidFill>
          <a:latin typeface="+mn-lt"/>
          <a:ea typeface="ＭＳ Ｐゴシック" pitchFamily="122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1"/>
        </a:buClr>
        <a:defRPr sz="2000">
          <a:solidFill>
            <a:schemeClr val="bg1"/>
          </a:solidFill>
          <a:latin typeface="+mn-lt"/>
          <a:ea typeface="ＭＳ Ｐゴシック" pitchFamily="122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1"/>
        </a:buClr>
        <a:defRPr sz="2000">
          <a:solidFill>
            <a:schemeClr val="bg1"/>
          </a:solidFill>
          <a:latin typeface="+mn-lt"/>
          <a:ea typeface="ＭＳ Ｐゴシック" pitchFamily="122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1"/>
        </a:buClr>
        <a:defRPr sz="2000">
          <a:solidFill>
            <a:schemeClr val="bg1"/>
          </a:solidFill>
          <a:latin typeface="+mn-lt"/>
          <a:ea typeface="ＭＳ Ｐゴシック" pitchFamily="122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ceur-ws.org/Vol-518/terra09_submission_9.pdf" TargetMode="Externa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ceur-ws.org/Vol-518/terra09_submission_9.pdf" TargetMode="Externa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bi.nlm.nih.gov/pmc/articles/PMC3034144/" TargetMode="External"/><Relationship Id="rId2" Type="http://schemas.openxmlformats.org/officeDocument/2006/relationships/hyperlink" Target="http://ontology.buffalo.edu/bfo/BeyondConcepts.pdf" TargetMode="Externa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ink.library.smu.edu.sg/cgi/viewcontent.cgi?article=4011&amp;context=sis_research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plato.stanford.edu/archives/spr2021/entries/logic-classical/" TargetMode="Externa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mathonline.wikidot.com/the-laws-of-propositional-logic#toc0" TargetMode="External"/><Relationship Id="rId2" Type="http://schemas.openxmlformats.org/officeDocument/2006/relationships/hyperlink" Target="https://math.stackexchange.com/questions/1449866/catalogue-of-propositional-logic-laws" TargetMode="Externa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package" Target="../embeddings/Microsoft_Excel_Worksheet.xlsx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0.png"/><Relationship Id="rId5" Type="http://schemas.openxmlformats.org/officeDocument/2006/relationships/image" Target="../media/image6.png"/><Relationship Id="rId4" Type="http://schemas.openxmlformats.org/officeDocument/2006/relationships/image" Target="../media/image9.emf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tomgruber.org/writing/ontolingua-kaj-1993.pdf" TargetMode="External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genomebiology.biomedcentral.com/articles/10.1186/gb-2005-6-5-r46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hyperlink" Target="https://en.wikipedia.org/wiki/Description_logic" TargetMode="External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s.man.ac.uk/~horrocks/Publications/download/2003/p117-grosof.pdf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hyperlink" Target="https://arxiv.org/pdf/1201.4089.pdf" TargetMode="External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hyperlink" Target="https://arxiv.org/pdf/1201.4089.pdf" TargetMode="External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s://enonic.com/blog/what-is-snomed-ct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ciencedirect.com/science/article/pii/S2590177X19300010" TargetMode="External"/><Relationship Id="rId1" Type="http://schemas.openxmlformats.org/officeDocument/2006/relationships/slideLayout" Target="../slideLayouts/slideLayout1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3.org/2004/12/rules-ws/slides/pathayes.pdf" TargetMode="External"/><Relationship Id="rId2" Type="http://schemas.openxmlformats.org/officeDocument/2006/relationships/hyperlink" Target="https://standards.iso.org/ittf/PubliclyAvailableStandards/c066249_ISO_IEC_24707_2018.zip" TargetMode="External"/><Relationship Id="rId1" Type="http://schemas.openxmlformats.org/officeDocument/2006/relationships/slideLayout" Target="../slideLayouts/slideLayout4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3.org/2004/12/rules-ws/slides/pathayes.pdf" TargetMode="Externa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hyperlink" Target="https://standards.iso.org/ittf/PubliclyAvailableStandards/c066249_ISO_IEC_24707_2018.zip" TargetMode="External"/><Relationship Id="rId1" Type="http://schemas.openxmlformats.org/officeDocument/2006/relationships/slideLayout" Target="../slideLayouts/slideLayout4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hyperlink" Target="https://standards.iso.org/ittf/PubliclyAvailableStandards/c066249_ISO_IEC_24707_2018.zip" TargetMode="External"/><Relationship Id="rId1" Type="http://schemas.openxmlformats.org/officeDocument/2006/relationships/slideLayout" Target="../slideLayouts/slideLayout4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s.miami.edu/home/geoff/Courses/COMP6210-10M/Content/FOFToCNF.shtml#:~:text=Clause%20Normal%20Form%20(CNF)%20is,%7C%2C%20e.g.%2C%20C%7C" TargetMode="External"/><Relationship Id="rId2" Type="http://schemas.openxmlformats.org/officeDocument/2006/relationships/hyperlink" Target="https://www.cs.cornell.edu/courses/cs4700/2011fa/lectures/16_FirstOrderLogic.pdf" TargetMode="External"/><Relationship Id="rId1" Type="http://schemas.openxmlformats.org/officeDocument/2006/relationships/slideLayout" Target="../slideLayouts/slideLayout4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Grp="1" noChangeArrowheads="1"/>
          </p:cNvSpPr>
          <p:nvPr>
            <p:ph type="ctrTitle"/>
          </p:nvPr>
        </p:nvSpPr>
        <p:spPr>
          <a:xfrm>
            <a:off x="572293" y="685800"/>
            <a:ext cx="7999413" cy="2043113"/>
          </a:xfrm>
        </p:spPr>
        <p:txBody>
          <a:bodyPr/>
          <a:lstStyle/>
          <a:p>
            <a:pPr>
              <a:tabLst>
                <a:tab pos="5376863" algn="l"/>
              </a:tabLst>
            </a:pPr>
            <a:r>
              <a:rPr lang="en-US" sz="1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UB Summer Informatics Data Science Bootcamp</a:t>
            </a:r>
            <a:br>
              <a:rPr lang="en-GB" sz="1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1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Biomedical Informatics, </a:t>
            </a:r>
            <a:r>
              <a:rPr lang="en-US" sz="1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University at Buffalo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July – August, 2026</a:t>
            </a:r>
            <a:br>
              <a:rPr lang="en-US" sz="1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1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Topic:   Biomedical Ontology</a:t>
            </a:r>
            <a:br>
              <a:rPr lang="en-US" sz="1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1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1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3200" dirty="0"/>
            </a:br>
            <a:br>
              <a:rPr lang="en-US" sz="3200" dirty="0"/>
            </a:br>
            <a:b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-76200" y="4772025"/>
            <a:ext cx="9144000" cy="1388533"/>
          </a:xfrm>
        </p:spPr>
        <p:txBody>
          <a:bodyPr/>
          <a:lstStyle/>
          <a:p>
            <a:pPr defTabSz="566738" eaLnBrk="1" hangingPunct="1">
              <a:lnSpc>
                <a:spcPct val="80000"/>
              </a:lnSpc>
            </a:pPr>
            <a:r>
              <a:rPr lang="en-GB" altLang="ja-JP" sz="2800" b="1" dirty="0">
                <a:solidFill>
                  <a:srgbClr val="FFFF00"/>
                </a:solidFill>
                <a:ea typeface="ＭＳ 明朝" pitchFamily="49" charset="-128"/>
              </a:rPr>
              <a:t>Werner CEUSTERS, MD</a:t>
            </a:r>
            <a:endParaRPr lang="en-GB" altLang="ja-JP" sz="2800" b="1" baseline="30000" dirty="0">
              <a:solidFill>
                <a:srgbClr val="FFFF00"/>
              </a:solidFill>
              <a:ea typeface="ＭＳ 明朝" pitchFamily="49" charset="-128"/>
            </a:endParaRPr>
          </a:p>
          <a:p>
            <a:pPr defTabSz="566738" eaLnBrk="1" hangingPunct="1">
              <a:lnSpc>
                <a:spcPct val="120000"/>
              </a:lnSpc>
            </a:pPr>
            <a:endParaRPr lang="en-US" altLang="ja-JP" sz="1800" b="1" dirty="0">
              <a:ea typeface="ＭＳ 明朝" pitchFamily="49" charset="-128"/>
            </a:endParaRPr>
          </a:p>
          <a:p>
            <a:pPr defTabSz="566738" eaLnBrk="1" hangingPunct="1">
              <a:lnSpc>
                <a:spcPct val="120000"/>
              </a:lnSpc>
            </a:pPr>
            <a:r>
              <a:rPr lang="en-GB" altLang="ja-JP" sz="1800" i="1" dirty="0">
                <a:ea typeface="ＭＳ 明朝" pitchFamily="49" charset="-128"/>
              </a:rPr>
              <a:t>Professor and Division Chief Biomedical Ontology, Dept of Biomedical Informatics </a:t>
            </a:r>
          </a:p>
          <a:p>
            <a:pPr defTabSz="566738" eaLnBrk="1" hangingPunct="1">
              <a:lnSpc>
                <a:spcPct val="120000"/>
              </a:lnSpc>
            </a:pPr>
            <a:r>
              <a:rPr lang="en-GB" altLang="ja-JP" sz="1800" i="1" dirty="0">
                <a:ea typeface="ＭＳ 明朝" pitchFamily="49" charset="-128"/>
              </a:rPr>
              <a:t>Professor, Dept of Psychiatry</a:t>
            </a:r>
          </a:p>
          <a:p>
            <a:pPr defTabSz="566738" eaLnBrk="1" hangingPunct="1">
              <a:lnSpc>
                <a:spcPct val="120000"/>
              </a:lnSpc>
            </a:pPr>
            <a:r>
              <a:rPr lang="en-GB" altLang="ja-JP" sz="1800" i="1" dirty="0">
                <a:ea typeface="ＭＳ 明朝" pitchFamily="49" charset="-128"/>
              </a:rPr>
              <a:t>University at Buffalo, NY, USA</a:t>
            </a:r>
          </a:p>
          <a:p>
            <a:pPr defTabSz="566738" eaLnBrk="1" hangingPunct="1">
              <a:lnSpc>
                <a:spcPct val="80000"/>
              </a:lnSpc>
            </a:pPr>
            <a:endParaRPr lang="en-US" altLang="ja-JP" sz="2000" i="1" dirty="0">
              <a:ea typeface="ＭＳ 明朝" pitchFamily="49" charset="-128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4CB9D39-D23E-4785-80DC-EB14BA465216}"/>
              </a:ext>
            </a:extLst>
          </p:cNvPr>
          <p:cNvSpPr/>
          <p:nvPr/>
        </p:nvSpPr>
        <p:spPr>
          <a:xfrm>
            <a:off x="228600" y="2728913"/>
            <a:ext cx="8915400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tabLst>
                <a:tab pos="1143000" algn="l"/>
              </a:tabLst>
            </a:pPr>
            <a:r>
              <a:rPr lang="en-US" sz="2100" b="0" kern="0" dirty="0">
                <a:solidFill>
                  <a:schemeClr val="bg1"/>
                </a:solidFill>
                <a:latin typeface="+mj-lt"/>
                <a:ea typeface="ＭＳ Ｐゴシック" pitchFamily="122" charset="-128"/>
                <a:cs typeface="Times New Roman" panose="02020603050405020304" pitchFamily="18" charset="0"/>
              </a:rPr>
              <a:t>July 02:	An Introduction to Biomedical Ontology. </a:t>
            </a:r>
          </a:p>
          <a:p>
            <a:pPr algn="l">
              <a:tabLst>
                <a:tab pos="1143000" algn="l"/>
              </a:tabLst>
            </a:pPr>
            <a:r>
              <a:rPr lang="en-US" sz="2100" b="0" kern="0" dirty="0">
                <a:solidFill>
                  <a:srgbClr val="FFFF00"/>
                </a:solidFill>
                <a:latin typeface="+mj-lt"/>
                <a:ea typeface="ＭＳ Ｐゴシック" pitchFamily="122" charset="-128"/>
                <a:cs typeface="Times New Roman" panose="02020603050405020304" pitchFamily="18" charset="0"/>
              </a:rPr>
              <a:t>July 13: 	Elements of Logic for Ontology Design.</a:t>
            </a:r>
            <a:br>
              <a:rPr lang="en-US" sz="2100" b="0" kern="0" dirty="0">
                <a:solidFill>
                  <a:srgbClr val="FFFFFF"/>
                </a:solidFill>
                <a:latin typeface="+mj-lt"/>
                <a:ea typeface="ＭＳ Ｐゴシック" pitchFamily="122" charset="-128"/>
                <a:cs typeface="Times New Roman" panose="02020603050405020304" pitchFamily="18" charset="0"/>
              </a:rPr>
            </a:br>
            <a:r>
              <a:rPr lang="en-US" sz="2100" b="0" kern="0" dirty="0">
                <a:solidFill>
                  <a:srgbClr val="FFFF00"/>
                </a:solidFill>
                <a:latin typeface="+mj-lt"/>
                <a:ea typeface="ＭＳ Ｐゴシック" pitchFamily="122" charset="-128"/>
                <a:cs typeface="Times New Roman" panose="02020603050405020304" pitchFamily="18" charset="0"/>
              </a:rPr>
              <a:t>July 15:  	</a:t>
            </a:r>
            <a:r>
              <a:rPr lang="en-US" sz="2100" b="0" kern="0" dirty="0">
                <a:solidFill>
                  <a:srgbClr val="FFFF00"/>
                </a:solidFill>
                <a:latin typeface="+mj-lt"/>
                <a:ea typeface="ＭＳ Ｐゴシック" pitchFamily="122" charset="-128"/>
              </a:rPr>
              <a:t>Principles of Realism-Based (Biomedical) Ontology.</a:t>
            </a:r>
            <a:br>
              <a:rPr lang="en-US" sz="2100" b="0" kern="0" dirty="0">
                <a:solidFill>
                  <a:srgbClr val="FFFF00"/>
                </a:solidFill>
                <a:latin typeface="+mj-lt"/>
                <a:ea typeface="ＭＳ Ｐゴシック" pitchFamily="122" charset="-128"/>
              </a:rPr>
            </a:br>
            <a:r>
              <a:rPr lang="en-US" sz="2100" b="0" kern="0" dirty="0">
                <a:solidFill>
                  <a:srgbClr val="FFFF00"/>
                </a:solidFill>
                <a:latin typeface="+mj-lt"/>
                <a:ea typeface="ＭＳ Ｐゴシック" pitchFamily="122" charset="-128"/>
              </a:rPr>
              <a:t>July 16:	Using First-Order Logic to Develop Realism-based Ontologies.</a:t>
            </a:r>
            <a:endParaRPr lang="en-US" sz="2100" dirty="0">
              <a:solidFill>
                <a:srgbClr val="FFFF00"/>
              </a:solidFill>
              <a:latin typeface="+mj-lt"/>
            </a:endParaRPr>
          </a:p>
          <a:p>
            <a:pPr algn="l">
              <a:tabLst>
                <a:tab pos="1143000" algn="l"/>
              </a:tabLst>
            </a:pPr>
            <a:r>
              <a:rPr lang="en-US" sz="2100" b="0" kern="0" dirty="0">
                <a:solidFill>
                  <a:srgbClr val="FFFFFF"/>
                </a:solidFill>
                <a:latin typeface="+mj-lt"/>
                <a:ea typeface="ＭＳ Ｐゴシック" pitchFamily="122" charset="-128"/>
              </a:rPr>
              <a:t>July 30:	Biomedical Ontology - SPARQL-queries.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Commitment to </a:t>
            </a:r>
            <a:r>
              <a:rPr lang="en-US" dirty="0">
                <a:solidFill>
                  <a:srgbClr val="FFFF00"/>
                </a:solidFill>
              </a:rPr>
              <a:t>generic entities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u="sng" dirty="0" err="1"/>
              <a:t>Nominalism</a:t>
            </a:r>
            <a:r>
              <a:rPr lang="en-US" dirty="0"/>
              <a:t>:</a:t>
            </a:r>
          </a:p>
          <a:p>
            <a:pPr lvl="1"/>
            <a:r>
              <a:rPr lang="en-US" sz="2400" dirty="0"/>
              <a:t>there are </a:t>
            </a:r>
            <a:r>
              <a:rPr lang="en-US" sz="2400" dirty="0">
                <a:solidFill>
                  <a:srgbClr val="FFFF00"/>
                </a:solidFill>
              </a:rPr>
              <a:t>no generic entities in reality</a:t>
            </a:r>
            <a:r>
              <a:rPr lang="en-US" sz="2400" dirty="0"/>
              <a:t>: there is no personhood, there are only individual persons.</a:t>
            </a:r>
          </a:p>
          <a:p>
            <a:r>
              <a:rPr lang="en-US" u="sng" dirty="0"/>
              <a:t>Conceptualism</a:t>
            </a:r>
            <a:r>
              <a:rPr lang="en-US" dirty="0"/>
              <a:t>:    </a:t>
            </a:r>
            <a:r>
              <a:rPr lang="en-US" b="1" dirty="0">
                <a:solidFill>
                  <a:srgbClr val="FFC000"/>
                </a:solidFill>
                <a:sym typeface="Wingdings" pitchFamily="2" charset="2"/>
              </a:rPr>
              <a:t> the mainstream approach</a:t>
            </a:r>
            <a:endParaRPr lang="en-US" b="1" dirty="0">
              <a:solidFill>
                <a:srgbClr val="FFC000"/>
              </a:solidFill>
            </a:endParaRPr>
          </a:p>
          <a:p>
            <a:pPr lvl="1"/>
            <a:r>
              <a:rPr lang="en-US" sz="2400" dirty="0">
                <a:solidFill>
                  <a:srgbClr val="FFFF00"/>
                </a:solidFill>
              </a:rPr>
              <a:t>generalizations are in our ‘minds’. </a:t>
            </a:r>
            <a:r>
              <a:rPr lang="en-US" sz="2400" dirty="0"/>
              <a:t>Personhood is a concept construed in our ‘mind’ that allows us to reason about persons without any particular person in mind.</a:t>
            </a:r>
          </a:p>
          <a:p>
            <a:r>
              <a:rPr lang="en-US" u="sng" dirty="0"/>
              <a:t>Realism</a:t>
            </a:r>
            <a:r>
              <a:rPr lang="en-US" dirty="0"/>
              <a:t>:	</a:t>
            </a:r>
            <a:r>
              <a:rPr lang="en-US" b="1" dirty="0">
                <a:solidFill>
                  <a:srgbClr val="FF0000"/>
                </a:solidFill>
                <a:sym typeface="Wingdings" pitchFamily="2" charset="2"/>
              </a:rPr>
              <a:t>       </a:t>
            </a:r>
            <a:r>
              <a:rPr lang="en-US" b="1" dirty="0">
                <a:solidFill>
                  <a:srgbClr val="1FE115"/>
                </a:solidFill>
                <a:sym typeface="Wingdings" pitchFamily="2" charset="2"/>
              </a:rPr>
              <a:t> the scientific approach</a:t>
            </a:r>
            <a:endParaRPr lang="en-US" dirty="0">
              <a:solidFill>
                <a:srgbClr val="1FE115"/>
              </a:solidFill>
            </a:endParaRPr>
          </a:p>
          <a:p>
            <a:pPr lvl="1"/>
            <a:r>
              <a:rPr lang="en-US" sz="2400" dirty="0">
                <a:solidFill>
                  <a:srgbClr val="FFFF00"/>
                </a:solidFill>
              </a:rPr>
              <a:t>generic entities do exist </a:t>
            </a:r>
            <a:r>
              <a:rPr lang="en-US" sz="2400" dirty="0"/>
              <a:t>and are called ‘universals’. Each particular person is an instance of the universal we call ‘person’.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A7FF14-151B-4F19-9E05-08607706B7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1EF93C7-D0AB-41D7-8C62-1F8A9E33AE23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71671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BE616D-6BFC-4D8F-9BA8-DA58D50F59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     Gruber’s ‘ontology’               Realism-based ontology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2F5785-3311-4102-B568-6D758A655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676400"/>
            <a:ext cx="4114800" cy="4953000"/>
          </a:xfrm>
        </p:spPr>
        <p:txBody>
          <a:bodyPr/>
          <a:lstStyle/>
          <a:p>
            <a:pPr marL="169863" lvl="1" indent="-169863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ontological commitment should be minimal;</a:t>
            </a:r>
          </a:p>
          <a:p>
            <a:pPr marL="169863" lvl="1" indent="-169863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the purpose is: ‘</a:t>
            </a:r>
            <a:r>
              <a:rPr lang="en-US" sz="18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knowledge sharing and interoperation among programs</a:t>
            </a:r>
            <a:r>
              <a:rPr lang="en-US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’, </a:t>
            </a:r>
          </a:p>
          <a:p>
            <a:pPr marL="169863" lvl="1" indent="-169863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shared conceptualizations must be ‘</a:t>
            </a:r>
            <a:r>
              <a:rPr lang="en-US" sz="1800" i="1" dirty="0"/>
              <a:t>founded on the purpose of the resulting artifact rather than based on a priori notions of naturalness or Truth</a:t>
            </a:r>
            <a:r>
              <a:rPr lang="en-US" sz="1800" dirty="0"/>
              <a:t>’;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D9F156-DF1C-4FEB-9D00-86ADABF0E80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EF93C7-D0AB-41D7-8C62-1F8A9E33AE23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AE1F0F0-AD74-4B50-9854-06911128E5E6}"/>
              </a:ext>
            </a:extLst>
          </p:cNvPr>
          <p:cNvSpPr txBox="1">
            <a:spLocks/>
          </p:cNvSpPr>
          <p:nvPr/>
        </p:nvSpPr>
        <p:spPr>
          <a:xfrm>
            <a:off x="4800600" y="1676400"/>
            <a:ext cx="4114800" cy="4953000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2400" b="0" i="0">
                <a:solidFill>
                  <a:schemeClr val="bg1"/>
                </a:solidFill>
                <a:latin typeface="Trebuchet MS"/>
                <a:ea typeface="ＭＳ Ｐゴシック" pitchFamily="122" charset="-128"/>
                <a:cs typeface="Trebuchet M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80000"/>
              <a:buFont typeface="Times" charset="0"/>
              <a:buChar char="•"/>
              <a:defRPr lang="en-US" sz="2400" b="0" i="0" dirty="0" smtClean="0">
                <a:solidFill>
                  <a:schemeClr val="bg1"/>
                </a:solidFill>
                <a:latin typeface="Trebuchet MS"/>
                <a:ea typeface="ＭＳ Ｐゴシック" pitchFamily="122" charset="-128"/>
                <a:cs typeface="Trebuchet M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000" b="0" i="0">
                <a:solidFill>
                  <a:schemeClr val="bg1"/>
                </a:solidFill>
                <a:latin typeface="Trebuchet MS"/>
                <a:ea typeface="ＭＳ Ｐゴシック" pitchFamily="122" charset="-128"/>
                <a:cs typeface="Trebuchet M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95000"/>
              <a:buFont typeface="Times" charset="0"/>
              <a:buChar char="•"/>
              <a:defRPr sz="2000" b="0" i="0">
                <a:solidFill>
                  <a:schemeClr val="bg1"/>
                </a:solidFill>
                <a:latin typeface="Trebuchet MS"/>
                <a:ea typeface="ＭＳ Ｐゴシック" pitchFamily="122" charset="-128"/>
                <a:cs typeface="Trebuchet M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2000" b="0" i="1">
                <a:solidFill>
                  <a:schemeClr val="bg1"/>
                </a:solidFill>
                <a:latin typeface="Trebuchet MS"/>
                <a:ea typeface="ＭＳ Ｐゴシック" pitchFamily="122" charset="-128"/>
                <a:cs typeface="Trebuchet M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2000">
                <a:solidFill>
                  <a:schemeClr val="bg1"/>
                </a:solidFill>
                <a:latin typeface="+mn-lt"/>
                <a:ea typeface="ＭＳ Ｐゴシック" pitchFamily="122" charset="-128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2000">
                <a:solidFill>
                  <a:schemeClr val="bg1"/>
                </a:solidFill>
                <a:latin typeface="+mn-lt"/>
                <a:ea typeface="ＭＳ Ｐゴシック" pitchFamily="122" charset="-128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2000">
                <a:solidFill>
                  <a:schemeClr val="bg1"/>
                </a:solidFill>
                <a:latin typeface="+mn-lt"/>
                <a:ea typeface="ＭＳ Ｐゴシック" pitchFamily="122" charset="-128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2000">
                <a:solidFill>
                  <a:schemeClr val="bg1"/>
                </a:solidFill>
                <a:latin typeface="+mn-lt"/>
                <a:ea typeface="ＭＳ Ｐゴシック" pitchFamily="122" charset="-128"/>
              </a:defRPr>
            </a:lvl9pPr>
          </a:lstStyle>
          <a:p>
            <a:pPr marL="169863" lvl="1" indent="-169863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ontological commitment should be based on justifiable true belief;</a:t>
            </a:r>
          </a:p>
          <a:p>
            <a:pPr marL="169863" lvl="1" indent="-169863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the purpose is representation of the generic entities that exist and the relations among then</a:t>
            </a:r>
          </a:p>
          <a:p>
            <a:pPr marL="169863" lvl="1" indent="-169863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shared conceptualizations must be </a:t>
            </a:r>
            <a:r>
              <a:rPr lang="en-US" sz="1800" i="1" dirty="0"/>
              <a:t>founded on science and be based on ‘truth’ interpreted as best scientific evidence;</a:t>
            </a:r>
          </a:p>
          <a:p>
            <a:pPr marL="0" lvl="1" indent="0">
              <a:spcBef>
                <a:spcPts val="0"/>
              </a:spcBef>
              <a:buNone/>
            </a:pPr>
            <a:r>
              <a:rPr lang="en-US" sz="1800" dirty="0"/>
              <a:t> </a:t>
            </a:r>
            <a:endParaRPr lang="en-US" sz="800" dirty="0"/>
          </a:p>
          <a:p>
            <a:endParaRPr lang="en-US" sz="1800" kern="0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CD07AAE-37B2-4BB7-AB68-3C9844CCC396}"/>
              </a:ext>
            </a:extLst>
          </p:cNvPr>
          <p:cNvCxnSpPr>
            <a:cxnSpLocks/>
            <a:stCxn id="5" idx="1"/>
            <a:endCxn id="5" idx="1"/>
          </p:cNvCxnSpPr>
          <p:nvPr/>
        </p:nvCxnSpPr>
        <p:spPr bwMode="auto">
          <a:xfrm>
            <a:off x="4800600" y="4152900"/>
            <a:ext cx="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8F515BC-7A98-41AF-96FB-DDDDA25AB381}"/>
              </a:ext>
            </a:extLst>
          </p:cNvPr>
          <p:cNvCxnSpPr>
            <a:cxnSpLocks/>
          </p:cNvCxnSpPr>
          <p:nvPr/>
        </p:nvCxnSpPr>
        <p:spPr bwMode="auto">
          <a:xfrm flipH="1">
            <a:off x="4570863" y="1219200"/>
            <a:ext cx="1137" cy="5455330"/>
          </a:xfrm>
          <a:prstGeom prst="line">
            <a:avLst/>
          </a:prstGeom>
          <a:ln w="19050"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2251D816-6BD8-40AC-9983-35D24534F637}"/>
              </a:ext>
            </a:extLst>
          </p:cNvPr>
          <p:cNvSpPr txBox="1"/>
          <p:nvPr/>
        </p:nvSpPr>
        <p:spPr>
          <a:xfrm>
            <a:off x="1048884" y="1181944"/>
            <a:ext cx="22765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0" dirty="0">
                <a:solidFill>
                  <a:schemeClr val="bg1"/>
                </a:solidFill>
                <a:latin typeface="+mn-lt"/>
              </a:rPr>
              <a:t>( continued point 3 )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00C710D-D1B3-41B6-BF0E-0D701E55E9BF}"/>
              </a:ext>
            </a:extLst>
          </p:cNvPr>
          <p:cNvSpPr txBox="1"/>
          <p:nvPr/>
        </p:nvSpPr>
        <p:spPr>
          <a:xfrm>
            <a:off x="5830663" y="1181944"/>
            <a:ext cx="22204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0" dirty="0">
                <a:solidFill>
                  <a:schemeClr val="bg1"/>
                </a:solidFill>
                <a:latin typeface="+mn-lt"/>
              </a:rPr>
              <a:t>( continued point 3)</a:t>
            </a:r>
          </a:p>
        </p:txBody>
      </p:sp>
    </p:spTree>
    <p:extLst>
      <p:ext uri="{BB962C8B-B14F-4D97-AF65-F5344CB8AC3E}">
        <p14:creationId xmlns:p14="http://schemas.microsoft.com/office/powerpoint/2010/main" val="6898729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79C68D-F759-4D86-B4DE-B674EFB9E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09600"/>
            <a:ext cx="9129623" cy="762000"/>
          </a:xfrm>
        </p:spPr>
        <p:txBody>
          <a:bodyPr/>
          <a:lstStyle/>
          <a:p>
            <a:r>
              <a:rPr lang="en-US" sz="3300" dirty="0"/>
              <a:t>Gruber’s conceptualization re ontology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B9280E-234A-4D51-80C9-BEDC37F7293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1EF93C7-D0AB-41D7-8C62-1F8A9E33AE23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C2FC197-35C5-452D-8E00-8E95427A03DB}"/>
              </a:ext>
            </a:extLst>
          </p:cNvPr>
          <p:cNvSpPr/>
          <p:nvPr/>
        </p:nvSpPr>
        <p:spPr>
          <a:xfrm>
            <a:off x="-24442" y="6257836"/>
            <a:ext cx="9168442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Modified from fig 2. in: What Is an Ontology? Nicola Guarino, Daniel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Oberle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, and Steffen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Staab</a:t>
            </a: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S.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Staab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and R. Studer (eds.), Handbook on Ontologies, International Handbooks on Information Systems, DOI 10.1007/978-3-540-92673-3,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Springer-Verlag Berlin Heidelberg 2009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3FB1604D-149B-4431-BE29-892651F7EA5B}"/>
              </a:ext>
            </a:extLst>
          </p:cNvPr>
          <p:cNvGrpSpPr/>
          <p:nvPr/>
        </p:nvGrpSpPr>
        <p:grpSpPr>
          <a:xfrm>
            <a:off x="1828800" y="1224173"/>
            <a:ext cx="5600700" cy="4953000"/>
            <a:chOff x="1828800" y="1224173"/>
            <a:chExt cx="5600700" cy="4953000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94D391CE-9E3A-4D7D-8684-FF7CC9506471}"/>
                </a:ext>
              </a:extLst>
            </p:cNvPr>
            <p:cNvGrpSpPr/>
            <p:nvPr/>
          </p:nvGrpSpPr>
          <p:grpSpPr>
            <a:xfrm>
              <a:off x="1828800" y="1224173"/>
              <a:ext cx="5600700" cy="4953000"/>
              <a:chOff x="152400" y="1224173"/>
              <a:chExt cx="5600700" cy="4953000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20B36447-FCD8-4634-BBCB-9A5A7DF944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52400" y="1224173"/>
                <a:ext cx="5600700" cy="4953000"/>
              </a:xfrm>
              <a:prstGeom prst="rect">
                <a:avLst/>
              </a:prstGeom>
            </p:spPr>
          </p:pic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2D524993-3B93-4137-9B14-CDF9E6A9F5D0}"/>
                  </a:ext>
                </a:extLst>
              </p:cNvPr>
              <p:cNvSpPr/>
              <p:nvPr/>
            </p:nvSpPr>
            <p:spPr bwMode="auto">
              <a:xfrm>
                <a:off x="2501988" y="1335114"/>
                <a:ext cx="3174914" cy="160020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" pitchFamily="122" charset="0"/>
                </a:endParaRPr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94FC12EE-9114-4EEB-8EB3-503BDEEDC2AF}"/>
                  </a:ext>
                </a:extLst>
              </p:cNvPr>
              <p:cNvSpPr/>
              <p:nvPr/>
            </p:nvSpPr>
            <p:spPr bwMode="auto">
              <a:xfrm>
                <a:off x="2743199" y="4575559"/>
                <a:ext cx="1148013" cy="1462960"/>
              </a:xfrm>
              <a:custGeom>
                <a:avLst/>
                <a:gdLst>
                  <a:gd name="connsiteX0" fmla="*/ 40793 w 1196126"/>
                  <a:gd name="connsiteY0" fmla="*/ 64121 h 1462960"/>
                  <a:gd name="connsiteX1" fmla="*/ 204953 w 1196126"/>
                  <a:gd name="connsiteY1" fmla="*/ 71321 h 1462960"/>
                  <a:gd name="connsiteX2" fmla="*/ 356153 w 1196126"/>
                  <a:gd name="connsiteY2" fmla="*/ 113081 h 1462960"/>
                  <a:gd name="connsiteX3" fmla="*/ 543353 w 1196126"/>
                  <a:gd name="connsiteY3" fmla="*/ 213881 h 1462960"/>
                  <a:gd name="connsiteX4" fmla="*/ 719033 w 1196126"/>
                  <a:gd name="connsiteY4" fmla="*/ 398201 h 1462960"/>
                  <a:gd name="connsiteX5" fmla="*/ 827033 w 1196126"/>
                  <a:gd name="connsiteY5" fmla="*/ 647321 h 1462960"/>
                  <a:gd name="connsiteX6" fmla="*/ 841433 w 1196126"/>
                  <a:gd name="connsiteY6" fmla="*/ 972761 h 1462960"/>
                  <a:gd name="connsiteX7" fmla="*/ 750713 w 1196126"/>
                  <a:gd name="connsiteY7" fmla="*/ 1198841 h 1462960"/>
                  <a:gd name="connsiteX8" fmla="*/ 592313 w 1196126"/>
                  <a:gd name="connsiteY8" fmla="*/ 1383161 h 1462960"/>
                  <a:gd name="connsiteX9" fmla="*/ 1155353 w 1196126"/>
                  <a:gd name="connsiteY9" fmla="*/ 1352921 h 1462960"/>
                  <a:gd name="connsiteX10" fmla="*/ 1028633 w 1196126"/>
                  <a:gd name="connsiteY10" fmla="*/ 105881 h 1462960"/>
                  <a:gd name="connsiteX11" fmla="*/ 40793 w 1196126"/>
                  <a:gd name="connsiteY11" fmla="*/ 64121 h 1462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196126" h="1462960">
                    <a:moveTo>
                      <a:pt x="40793" y="64121"/>
                    </a:moveTo>
                    <a:cubicBezTo>
                      <a:pt x="-96487" y="58361"/>
                      <a:pt x="152393" y="63161"/>
                      <a:pt x="204953" y="71321"/>
                    </a:cubicBezTo>
                    <a:cubicBezTo>
                      <a:pt x="257513" y="79481"/>
                      <a:pt x="299753" y="89321"/>
                      <a:pt x="356153" y="113081"/>
                    </a:cubicBezTo>
                    <a:cubicBezTo>
                      <a:pt x="412553" y="136841"/>
                      <a:pt x="482873" y="166361"/>
                      <a:pt x="543353" y="213881"/>
                    </a:cubicBezTo>
                    <a:cubicBezTo>
                      <a:pt x="603833" y="261401"/>
                      <a:pt x="671753" y="325961"/>
                      <a:pt x="719033" y="398201"/>
                    </a:cubicBezTo>
                    <a:cubicBezTo>
                      <a:pt x="766313" y="470441"/>
                      <a:pt x="806633" y="551561"/>
                      <a:pt x="827033" y="647321"/>
                    </a:cubicBezTo>
                    <a:cubicBezTo>
                      <a:pt x="847433" y="743081"/>
                      <a:pt x="854153" y="880841"/>
                      <a:pt x="841433" y="972761"/>
                    </a:cubicBezTo>
                    <a:cubicBezTo>
                      <a:pt x="828713" y="1064681"/>
                      <a:pt x="792233" y="1130441"/>
                      <a:pt x="750713" y="1198841"/>
                    </a:cubicBezTo>
                    <a:cubicBezTo>
                      <a:pt x="709193" y="1267241"/>
                      <a:pt x="524873" y="1357481"/>
                      <a:pt x="592313" y="1383161"/>
                    </a:cubicBezTo>
                    <a:cubicBezTo>
                      <a:pt x="659753" y="1408841"/>
                      <a:pt x="1082633" y="1565801"/>
                      <a:pt x="1155353" y="1352921"/>
                    </a:cubicBezTo>
                    <a:cubicBezTo>
                      <a:pt x="1228073" y="1140041"/>
                      <a:pt x="1213673" y="320201"/>
                      <a:pt x="1028633" y="105881"/>
                    </a:cubicBezTo>
                    <a:cubicBezTo>
                      <a:pt x="843593" y="-108439"/>
                      <a:pt x="178073" y="69881"/>
                      <a:pt x="40793" y="64121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" pitchFamily="122" charset="0"/>
                </a:endParaRPr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BB780972-B797-4AB6-A604-8EE67C87D973}"/>
                  </a:ext>
                </a:extLst>
              </p:cNvPr>
              <p:cNvSpPr/>
              <p:nvPr/>
            </p:nvSpPr>
            <p:spPr bwMode="auto">
              <a:xfrm>
                <a:off x="3048000" y="4861320"/>
                <a:ext cx="228600" cy="45719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" pitchFamily="122" charset="0"/>
                </a:endParaRPr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46CD7733-279E-4CD3-92F3-203A7FF4DE74}"/>
                  </a:ext>
                </a:extLst>
              </p:cNvPr>
              <p:cNvSpPr/>
              <p:nvPr/>
            </p:nvSpPr>
            <p:spPr bwMode="auto">
              <a:xfrm rot="20600558">
                <a:off x="3400058" y="5298997"/>
                <a:ext cx="103680" cy="91751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" pitchFamily="122" charset="0"/>
                </a:endParaRPr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1FE0BE08-8D5D-408A-85B8-9D0539EF82CB}"/>
                  </a:ext>
                </a:extLst>
              </p:cNvPr>
              <p:cNvSpPr/>
              <p:nvPr/>
            </p:nvSpPr>
            <p:spPr bwMode="auto">
              <a:xfrm rot="20600558">
                <a:off x="3525687" y="5198218"/>
                <a:ext cx="103680" cy="91751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" pitchFamily="122" charset="0"/>
                </a:endParaRPr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18488EDF-AD90-4B9D-8B8D-EB699903870F}"/>
                  </a:ext>
                </a:extLst>
              </p:cNvPr>
              <p:cNvSpPr/>
              <p:nvPr/>
            </p:nvSpPr>
            <p:spPr bwMode="auto">
              <a:xfrm rot="19604555">
                <a:off x="2935068" y="5498110"/>
                <a:ext cx="268830" cy="67534"/>
              </a:xfrm>
              <a:prstGeom prst="rect">
                <a:avLst/>
              </a:prstGeom>
              <a:solidFill>
                <a:srgbClr val="9395C9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" pitchFamily="122" charset="0"/>
                </a:endParaRPr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2154AD1D-7ED7-42E5-9468-EE8835588297}"/>
                  </a:ext>
                </a:extLst>
              </p:cNvPr>
              <p:cNvSpPr/>
              <p:nvPr/>
            </p:nvSpPr>
            <p:spPr bwMode="auto">
              <a:xfrm rot="20279080">
                <a:off x="3237457" y="5395056"/>
                <a:ext cx="93262" cy="45719"/>
              </a:xfrm>
              <a:prstGeom prst="rect">
                <a:avLst/>
              </a:prstGeom>
              <a:solidFill>
                <a:srgbClr val="9395C9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" pitchFamily="122" charset="0"/>
                </a:endParaRPr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F2AEBADE-7C17-4366-8F9F-A431D0CFB7D2}"/>
                  </a:ext>
                </a:extLst>
              </p:cNvPr>
              <p:cNvSpPr/>
              <p:nvPr/>
            </p:nvSpPr>
            <p:spPr bwMode="auto">
              <a:xfrm>
                <a:off x="2818720" y="5916427"/>
                <a:ext cx="410665" cy="4800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" pitchFamily="122" charset="0"/>
                </a:endParaRPr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164322F2-1125-46AF-8366-B6868AD48990}"/>
                  </a:ext>
                </a:extLst>
              </p:cNvPr>
              <p:cNvSpPr/>
              <p:nvPr/>
            </p:nvSpPr>
            <p:spPr bwMode="auto">
              <a:xfrm rot="21191588">
                <a:off x="3355441" y="5314685"/>
                <a:ext cx="103680" cy="91751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" pitchFamily="122" charset="0"/>
                </a:endParaRPr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0B53BC0E-0345-4EE3-A490-A9FEF0C15847}"/>
                  </a:ext>
                </a:extLst>
              </p:cNvPr>
              <p:cNvSpPr/>
              <p:nvPr/>
            </p:nvSpPr>
            <p:spPr bwMode="auto">
              <a:xfrm rot="21037830">
                <a:off x="3521488" y="5247761"/>
                <a:ext cx="103680" cy="91751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" pitchFamily="122" charset="0"/>
                </a:endParaRPr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4272FC59-911C-4AB6-B5BF-5B8D70EAE213}"/>
                  </a:ext>
                </a:extLst>
              </p:cNvPr>
              <p:cNvSpPr/>
              <p:nvPr/>
            </p:nvSpPr>
            <p:spPr bwMode="auto">
              <a:xfrm rot="18977937">
                <a:off x="2917778" y="5611940"/>
                <a:ext cx="68042" cy="67534"/>
              </a:xfrm>
              <a:prstGeom prst="rect">
                <a:avLst/>
              </a:prstGeom>
              <a:solidFill>
                <a:srgbClr val="9395C9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" pitchFamily="122" charset="0"/>
                </a:endParaRPr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D50BF535-2980-4D25-9334-36548CEFF3AC}"/>
                  </a:ext>
                </a:extLst>
              </p:cNvPr>
              <p:cNvSpPr/>
              <p:nvPr/>
            </p:nvSpPr>
            <p:spPr bwMode="auto">
              <a:xfrm rot="5400000">
                <a:off x="3020322" y="3412093"/>
                <a:ext cx="3276600" cy="2036559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" pitchFamily="122" charset="0"/>
                </a:endParaRPr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72593E91-C667-49FA-AAFF-C3C07367B142}"/>
                  </a:ext>
                </a:extLst>
              </p:cNvPr>
              <p:cNvSpPr/>
              <p:nvPr/>
            </p:nvSpPr>
            <p:spPr bwMode="auto">
              <a:xfrm>
                <a:off x="2667000" y="3049003"/>
                <a:ext cx="2667000" cy="160020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" pitchFamily="122" charset="0"/>
                </a:endParaRPr>
              </a:p>
            </p:txBody>
          </p:sp>
        </p:grp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D5252C8B-2495-48A9-A474-8097C2CE815F}"/>
                </a:ext>
              </a:extLst>
            </p:cNvPr>
            <p:cNvSpPr/>
            <p:nvPr/>
          </p:nvSpPr>
          <p:spPr bwMode="auto">
            <a:xfrm>
              <a:off x="2478265" y="2013945"/>
              <a:ext cx="1359155" cy="272055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pitchFamily="122" charset="0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A36FAE6A-471A-4AF0-88E5-2CD9E8814A0A}"/>
                </a:ext>
              </a:extLst>
            </p:cNvPr>
            <p:cNvSpPr/>
            <p:nvPr/>
          </p:nvSpPr>
          <p:spPr bwMode="auto">
            <a:xfrm>
              <a:off x="2834874" y="2285020"/>
              <a:ext cx="645935" cy="71737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pitchFamily="122" charset="0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7F813EDD-EA94-46E0-B79C-3BA22D4735D0}"/>
                </a:ext>
              </a:extLst>
            </p:cNvPr>
            <p:cNvSpPr/>
            <p:nvPr/>
          </p:nvSpPr>
          <p:spPr bwMode="auto">
            <a:xfrm>
              <a:off x="3532453" y="1875914"/>
              <a:ext cx="506147" cy="138031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pitchFamily="12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682540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79C68D-F759-4D86-B4DE-B674EFB9E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09600"/>
            <a:ext cx="9129623" cy="762000"/>
          </a:xfrm>
        </p:spPr>
        <p:txBody>
          <a:bodyPr/>
          <a:lstStyle/>
          <a:p>
            <a:r>
              <a:rPr lang="en-US" sz="3300" dirty="0"/>
              <a:t>Realist conceptualization re ontology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B9280E-234A-4D51-80C9-BEDC37F7293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1EF93C7-D0AB-41D7-8C62-1F8A9E33AE23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C2FC197-35C5-452D-8E00-8E95427A03DB}"/>
              </a:ext>
            </a:extLst>
          </p:cNvPr>
          <p:cNvSpPr/>
          <p:nvPr/>
        </p:nvSpPr>
        <p:spPr>
          <a:xfrm>
            <a:off x="-24442" y="6257836"/>
            <a:ext cx="9168442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Modified from fig 2. in: What Is an Ontology? Nicola Guarino, Daniel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Oberle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, and Steffen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Staab</a:t>
            </a: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S.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Staab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and R. Studer (eds.), Handbook on Ontologies, International Handbooks on Information Systems, DOI 10.1007/978-3-540-92673-3,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Springer-Verlag Berlin Heidelberg 2009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C13F2C7-7D94-44C0-BFDB-D715678B28F7}"/>
              </a:ext>
            </a:extLst>
          </p:cNvPr>
          <p:cNvSpPr/>
          <p:nvPr/>
        </p:nvSpPr>
        <p:spPr bwMode="auto">
          <a:xfrm>
            <a:off x="4254588" y="1335114"/>
            <a:ext cx="3174914" cy="16002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22" charset="0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010EBA3B-E224-47B5-9FEB-05DBC5BE431B}"/>
              </a:ext>
            </a:extLst>
          </p:cNvPr>
          <p:cNvGrpSpPr/>
          <p:nvPr/>
        </p:nvGrpSpPr>
        <p:grpSpPr>
          <a:xfrm>
            <a:off x="1828800" y="1224173"/>
            <a:ext cx="5600700" cy="4953000"/>
            <a:chOff x="1905000" y="1224173"/>
            <a:chExt cx="5600700" cy="4953000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2A93A18E-78EF-4C1B-B26A-E2F65DDDB5D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905000" y="1224173"/>
              <a:ext cx="5600700" cy="4953000"/>
            </a:xfrm>
            <a:prstGeom prst="rect">
              <a:avLst/>
            </a:prstGeom>
          </p:spPr>
        </p:pic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C58A9EDE-A8B8-48EC-A2F5-15B884601B49}"/>
                </a:ext>
              </a:extLst>
            </p:cNvPr>
            <p:cNvSpPr/>
            <p:nvPr/>
          </p:nvSpPr>
          <p:spPr bwMode="auto">
            <a:xfrm>
              <a:off x="4495799" y="4575559"/>
              <a:ext cx="1148013" cy="1462960"/>
            </a:xfrm>
            <a:custGeom>
              <a:avLst/>
              <a:gdLst>
                <a:gd name="connsiteX0" fmla="*/ 40793 w 1196126"/>
                <a:gd name="connsiteY0" fmla="*/ 64121 h 1462960"/>
                <a:gd name="connsiteX1" fmla="*/ 204953 w 1196126"/>
                <a:gd name="connsiteY1" fmla="*/ 71321 h 1462960"/>
                <a:gd name="connsiteX2" fmla="*/ 356153 w 1196126"/>
                <a:gd name="connsiteY2" fmla="*/ 113081 h 1462960"/>
                <a:gd name="connsiteX3" fmla="*/ 543353 w 1196126"/>
                <a:gd name="connsiteY3" fmla="*/ 213881 h 1462960"/>
                <a:gd name="connsiteX4" fmla="*/ 719033 w 1196126"/>
                <a:gd name="connsiteY4" fmla="*/ 398201 h 1462960"/>
                <a:gd name="connsiteX5" fmla="*/ 827033 w 1196126"/>
                <a:gd name="connsiteY5" fmla="*/ 647321 h 1462960"/>
                <a:gd name="connsiteX6" fmla="*/ 841433 w 1196126"/>
                <a:gd name="connsiteY6" fmla="*/ 972761 h 1462960"/>
                <a:gd name="connsiteX7" fmla="*/ 750713 w 1196126"/>
                <a:gd name="connsiteY7" fmla="*/ 1198841 h 1462960"/>
                <a:gd name="connsiteX8" fmla="*/ 592313 w 1196126"/>
                <a:gd name="connsiteY8" fmla="*/ 1383161 h 1462960"/>
                <a:gd name="connsiteX9" fmla="*/ 1155353 w 1196126"/>
                <a:gd name="connsiteY9" fmla="*/ 1352921 h 1462960"/>
                <a:gd name="connsiteX10" fmla="*/ 1028633 w 1196126"/>
                <a:gd name="connsiteY10" fmla="*/ 105881 h 1462960"/>
                <a:gd name="connsiteX11" fmla="*/ 40793 w 1196126"/>
                <a:gd name="connsiteY11" fmla="*/ 64121 h 1462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96126" h="1462960">
                  <a:moveTo>
                    <a:pt x="40793" y="64121"/>
                  </a:moveTo>
                  <a:cubicBezTo>
                    <a:pt x="-96487" y="58361"/>
                    <a:pt x="152393" y="63161"/>
                    <a:pt x="204953" y="71321"/>
                  </a:cubicBezTo>
                  <a:cubicBezTo>
                    <a:pt x="257513" y="79481"/>
                    <a:pt x="299753" y="89321"/>
                    <a:pt x="356153" y="113081"/>
                  </a:cubicBezTo>
                  <a:cubicBezTo>
                    <a:pt x="412553" y="136841"/>
                    <a:pt x="482873" y="166361"/>
                    <a:pt x="543353" y="213881"/>
                  </a:cubicBezTo>
                  <a:cubicBezTo>
                    <a:pt x="603833" y="261401"/>
                    <a:pt x="671753" y="325961"/>
                    <a:pt x="719033" y="398201"/>
                  </a:cubicBezTo>
                  <a:cubicBezTo>
                    <a:pt x="766313" y="470441"/>
                    <a:pt x="806633" y="551561"/>
                    <a:pt x="827033" y="647321"/>
                  </a:cubicBezTo>
                  <a:cubicBezTo>
                    <a:pt x="847433" y="743081"/>
                    <a:pt x="854153" y="880841"/>
                    <a:pt x="841433" y="972761"/>
                  </a:cubicBezTo>
                  <a:cubicBezTo>
                    <a:pt x="828713" y="1064681"/>
                    <a:pt x="792233" y="1130441"/>
                    <a:pt x="750713" y="1198841"/>
                  </a:cubicBezTo>
                  <a:cubicBezTo>
                    <a:pt x="709193" y="1267241"/>
                    <a:pt x="524873" y="1357481"/>
                    <a:pt x="592313" y="1383161"/>
                  </a:cubicBezTo>
                  <a:cubicBezTo>
                    <a:pt x="659753" y="1408841"/>
                    <a:pt x="1082633" y="1565801"/>
                    <a:pt x="1155353" y="1352921"/>
                  </a:cubicBezTo>
                  <a:cubicBezTo>
                    <a:pt x="1228073" y="1140041"/>
                    <a:pt x="1213673" y="320201"/>
                    <a:pt x="1028633" y="105881"/>
                  </a:cubicBezTo>
                  <a:cubicBezTo>
                    <a:pt x="843593" y="-108439"/>
                    <a:pt x="178073" y="69881"/>
                    <a:pt x="40793" y="64121"/>
                  </a:cubicBezTo>
                  <a:close/>
                </a:path>
              </a:pathLst>
            </a:cu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pitchFamily="122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3922F873-D597-4CDC-B5CD-E13F107BF8CA}"/>
                </a:ext>
              </a:extLst>
            </p:cNvPr>
            <p:cNvSpPr/>
            <p:nvPr/>
          </p:nvSpPr>
          <p:spPr bwMode="auto">
            <a:xfrm>
              <a:off x="4800600" y="4861320"/>
              <a:ext cx="228600" cy="45719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pitchFamily="122" charset="0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100C89BA-33B7-47A6-96B0-762D9ABDB7AB}"/>
                </a:ext>
              </a:extLst>
            </p:cNvPr>
            <p:cNvSpPr/>
            <p:nvPr/>
          </p:nvSpPr>
          <p:spPr bwMode="auto">
            <a:xfrm rot="20600558">
              <a:off x="5152658" y="5298997"/>
              <a:ext cx="103680" cy="91751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pitchFamily="122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B4BEEB58-B828-4868-A8C0-F6DA4A1A4534}"/>
                </a:ext>
              </a:extLst>
            </p:cNvPr>
            <p:cNvSpPr/>
            <p:nvPr/>
          </p:nvSpPr>
          <p:spPr bwMode="auto">
            <a:xfrm rot="20600558">
              <a:off x="5278287" y="5198218"/>
              <a:ext cx="103680" cy="91751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pitchFamily="122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90093A36-5F7A-4ECD-8B27-4298376B725B}"/>
                </a:ext>
              </a:extLst>
            </p:cNvPr>
            <p:cNvSpPr/>
            <p:nvPr/>
          </p:nvSpPr>
          <p:spPr bwMode="auto">
            <a:xfrm rot="19604555">
              <a:off x="4687668" y="5498110"/>
              <a:ext cx="268830" cy="67534"/>
            </a:xfrm>
            <a:prstGeom prst="rect">
              <a:avLst/>
            </a:prstGeom>
            <a:solidFill>
              <a:srgbClr val="9395C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pitchFamily="122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7748D6AC-1DFC-4B98-92BB-F9F1BFF41218}"/>
                </a:ext>
              </a:extLst>
            </p:cNvPr>
            <p:cNvSpPr/>
            <p:nvPr/>
          </p:nvSpPr>
          <p:spPr bwMode="auto">
            <a:xfrm rot="20279080">
              <a:off x="4990057" y="5395056"/>
              <a:ext cx="93262" cy="45719"/>
            </a:xfrm>
            <a:prstGeom prst="rect">
              <a:avLst/>
            </a:prstGeom>
            <a:solidFill>
              <a:srgbClr val="9395C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pitchFamily="122" charset="0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178FC410-9444-4927-87BA-52EE0496B46D}"/>
                </a:ext>
              </a:extLst>
            </p:cNvPr>
            <p:cNvSpPr/>
            <p:nvPr/>
          </p:nvSpPr>
          <p:spPr bwMode="auto">
            <a:xfrm>
              <a:off x="4571320" y="5916427"/>
              <a:ext cx="410665" cy="48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pitchFamily="122" charset="0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2F0C0D36-7B49-4C86-B46F-D8F9FD983D2E}"/>
                </a:ext>
              </a:extLst>
            </p:cNvPr>
            <p:cNvSpPr/>
            <p:nvPr/>
          </p:nvSpPr>
          <p:spPr bwMode="auto">
            <a:xfrm rot="21191588">
              <a:off x="5108041" y="5314685"/>
              <a:ext cx="103680" cy="91751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pitchFamily="122" charset="0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F8ED47B0-0883-4D31-BC44-523EB9014281}"/>
                </a:ext>
              </a:extLst>
            </p:cNvPr>
            <p:cNvSpPr/>
            <p:nvPr/>
          </p:nvSpPr>
          <p:spPr bwMode="auto">
            <a:xfrm rot="21037830">
              <a:off x="5274088" y="5247761"/>
              <a:ext cx="103680" cy="91751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pitchFamily="122" charset="0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60B75022-8EC5-4A68-88F1-8E441BAFB93E}"/>
                </a:ext>
              </a:extLst>
            </p:cNvPr>
            <p:cNvSpPr/>
            <p:nvPr/>
          </p:nvSpPr>
          <p:spPr bwMode="auto">
            <a:xfrm rot="18977937">
              <a:off x="4670378" y="5611940"/>
              <a:ext cx="68042" cy="67534"/>
            </a:xfrm>
            <a:prstGeom prst="rect">
              <a:avLst/>
            </a:prstGeom>
            <a:solidFill>
              <a:srgbClr val="9395C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pitchFamily="122" charset="0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C1C6E96E-EFDA-4A1A-8A17-A09C9B8C1DEA}"/>
                </a:ext>
              </a:extLst>
            </p:cNvPr>
            <p:cNvSpPr/>
            <p:nvPr/>
          </p:nvSpPr>
          <p:spPr bwMode="auto">
            <a:xfrm rot="5400000">
              <a:off x="4772922" y="3412093"/>
              <a:ext cx="3276600" cy="2036559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pitchFamily="122" charset="0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D1FDBC45-9213-4B07-B389-1B549182CC2E}"/>
                </a:ext>
              </a:extLst>
            </p:cNvPr>
            <p:cNvSpPr/>
            <p:nvPr/>
          </p:nvSpPr>
          <p:spPr bwMode="auto">
            <a:xfrm>
              <a:off x="4419600" y="3049003"/>
              <a:ext cx="2667000" cy="16002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pitchFamily="12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212365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BE616D-6BFC-4D8F-9BA8-DA58D50F59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     Gruber’s ‘ontology’               Realism-based ontology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2F5785-3311-4102-B568-6D758A655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676400"/>
            <a:ext cx="4114800" cy="4953000"/>
          </a:xfrm>
        </p:spPr>
        <p:txBody>
          <a:bodyPr/>
          <a:lstStyle/>
          <a:p>
            <a:pPr marL="169863" lvl="1" indent="-169863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ontological commitment should be minimal;</a:t>
            </a:r>
          </a:p>
          <a:p>
            <a:pPr marL="169863" lvl="1" indent="-169863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the purpose is: ‘</a:t>
            </a:r>
            <a:r>
              <a:rPr lang="en-US" sz="18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knowledge sharing and interoperation among programs</a:t>
            </a:r>
            <a:r>
              <a:rPr lang="en-US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’, </a:t>
            </a:r>
          </a:p>
          <a:p>
            <a:pPr marL="169863" lvl="1" indent="-169863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shared conceptualizations must be ‘</a:t>
            </a:r>
            <a:r>
              <a:rPr lang="en-US" sz="18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founded on the purpose of the resulting artifact rather than based on a priori notions of naturalness or Truth</a:t>
            </a:r>
            <a:r>
              <a:rPr lang="en-US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’; </a:t>
            </a:r>
          </a:p>
          <a:p>
            <a:pPr marL="169863" lvl="1" indent="-169863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‘knowledge’ does not belong in an ‘ontology’, but in a ‘knowledge base’ designed for the specific purpose the software program has to serve for a specific audience.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D9F156-DF1C-4FEB-9D00-86ADABF0E80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EF93C7-D0AB-41D7-8C62-1F8A9E33AE23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AE1F0F0-AD74-4B50-9854-06911128E5E6}"/>
              </a:ext>
            </a:extLst>
          </p:cNvPr>
          <p:cNvSpPr txBox="1">
            <a:spLocks/>
          </p:cNvSpPr>
          <p:nvPr/>
        </p:nvSpPr>
        <p:spPr>
          <a:xfrm>
            <a:off x="4800600" y="1676400"/>
            <a:ext cx="4114800" cy="4953000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2400" b="0" i="0">
                <a:solidFill>
                  <a:schemeClr val="bg1"/>
                </a:solidFill>
                <a:latin typeface="Trebuchet MS"/>
                <a:ea typeface="ＭＳ Ｐゴシック" pitchFamily="122" charset="-128"/>
                <a:cs typeface="Trebuchet M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80000"/>
              <a:buFont typeface="Times" charset="0"/>
              <a:buChar char="•"/>
              <a:defRPr lang="en-US" sz="2400" b="0" i="0" dirty="0" smtClean="0">
                <a:solidFill>
                  <a:schemeClr val="bg1"/>
                </a:solidFill>
                <a:latin typeface="Trebuchet MS"/>
                <a:ea typeface="ＭＳ Ｐゴシック" pitchFamily="122" charset="-128"/>
                <a:cs typeface="Trebuchet M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000" b="0" i="0">
                <a:solidFill>
                  <a:schemeClr val="bg1"/>
                </a:solidFill>
                <a:latin typeface="Trebuchet MS"/>
                <a:ea typeface="ＭＳ Ｐゴシック" pitchFamily="122" charset="-128"/>
                <a:cs typeface="Trebuchet M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95000"/>
              <a:buFont typeface="Times" charset="0"/>
              <a:buChar char="•"/>
              <a:defRPr sz="2000" b="0" i="0">
                <a:solidFill>
                  <a:schemeClr val="bg1"/>
                </a:solidFill>
                <a:latin typeface="Trebuchet MS"/>
                <a:ea typeface="ＭＳ Ｐゴシック" pitchFamily="122" charset="-128"/>
                <a:cs typeface="Trebuchet M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2000" b="0" i="1">
                <a:solidFill>
                  <a:schemeClr val="bg1"/>
                </a:solidFill>
                <a:latin typeface="Trebuchet MS"/>
                <a:ea typeface="ＭＳ Ｐゴシック" pitchFamily="122" charset="-128"/>
                <a:cs typeface="Trebuchet M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2000">
                <a:solidFill>
                  <a:schemeClr val="bg1"/>
                </a:solidFill>
                <a:latin typeface="+mn-lt"/>
                <a:ea typeface="ＭＳ Ｐゴシック" pitchFamily="122" charset="-128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2000">
                <a:solidFill>
                  <a:schemeClr val="bg1"/>
                </a:solidFill>
                <a:latin typeface="+mn-lt"/>
                <a:ea typeface="ＭＳ Ｐゴシック" pitchFamily="122" charset="-128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2000">
                <a:solidFill>
                  <a:schemeClr val="bg1"/>
                </a:solidFill>
                <a:latin typeface="+mn-lt"/>
                <a:ea typeface="ＭＳ Ｐゴシック" pitchFamily="122" charset="-128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2000">
                <a:solidFill>
                  <a:schemeClr val="bg1"/>
                </a:solidFill>
                <a:latin typeface="+mn-lt"/>
                <a:ea typeface="ＭＳ Ｐゴシック" pitchFamily="122" charset="-128"/>
              </a:defRPr>
            </a:lvl9pPr>
          </a:lstStyle>
          <a:p>
            <a:pPr marL="169863" lvl="1" indent="-169863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ontological commitment should be based on justifiable true belief;</a:t>
            </a:r>
          </a:p>
          <a:p>
            <a:pPr marL="169863" lvl="1" indent="-169863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the purpose is representation of the generic entities that exist and the relations among then</a:t>
            </a:r>
          </a:p>
          <a:p>
            <a:pPr marL="169863" lvl="1" indent="-169863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shared conceptualizations must be </a:t>
            </a:r>
            <a:r>
              <a:rPr lang="en-US" sz="18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founded in science on be based on truth interpreted as best scientific evidence;</a:t>
            </a:r>
          </a:p>
          <a:p>
            <a:pPr marL="0" lvl="1" indent="0">
              <a:spcBef>
                <a:spcPts val="0"/>
              </a:spcBef>
              <a:buNone/>
            </a:pPr>
            <a:r>
              <a:rPr lang="en-US" sz="1800" dirty="0"/>
              <a:t> </a:t>
            </a:r>
            <a:endParaRPr lang="en-US" sz="800" dirty="0"/>
          </a:p>
          <a:p>
            <a:pPr marL="169863" lvl="1" indent="-169863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specific knowledge does not belong in an ontology, but in a data repository that together with the ontology can be used to perform reasoning, </a:t>
            </a:r>
            <a:r>
              <a:rPr lang="en-US" sz="1800" dirty="0" err="1"/>
              <a:t>f.i</a:t>
            </a:r>
            <a:r>
              <a:rPr lang="en-US" sz="1800" dirty="0"/>
              <a:t>. to advance science.</a:t>
            </a:r>
          </a:p>
          <a:p>
            <a:endParaRPr lang="en-US" sz="1800" kern="0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CD07AAE-37B2-4BB7-AB68-3C9844CCC396}"/>
              </a:ext>
            </a:extLst>
          </p:cNvPr>
          <p:cNvCxnSpPr>
            <a:cxnSpLocks/>
            <a:stCxn id="5" idx="1"/>
            <a:endCxn id="5" idx="1"/>
          </p:cNvCxnSpPr>
          <p:nvPr/>
        </p:nvCxnSpPr>
        <p:spPr bwMode="auto">
          <a:xfrm>
            <a:off x="4800600" y="4152900"/>
            <a:ext cx="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8F515BC-7A98-41AF-96FB-DDDDA25AB381}"/>
              </a:ext>
            </a:extLst>
          </p:cNvPr>
          <p:cNvCxnSpPr>
            <a:cxnSpLocks/>
          </p:cNvCxnSpPr>
          <p:nvPr/>
        </p:nvCxnSpPr>
        <p:spPr bwMode="auto">
          <a:xfrm flipH="1">
            <a:off x="4570863" y="1219200"/>
            <a:ext cx="1137" cy="5455330"/>
          </a:xfrm>
          <a:prstGeom prst="line">
            <a:avLst/>
          </a:prstGeom>
          <a:ln w="19050"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2251D816-6BD8-40AC-9983-35D24534F637}"/>
              </a:ext>
            </a:extLst>
          </p:cNvPr>
          <p:cNvSpPr txBox="1"/>
          <p:nvPr/>
        </p:nvSpPr>
        <p:spPr>
          <a:xfrm>
            <a:off x="1075333" y="1181944"/>
            <a:ext cx="2223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0" dirty="0">
                <a:solidFill>
                  <a:schemeClr val="bg1"/>
                </a:solidFill>
                <a:latin typeface="+mn-lt"/>
              </a:rPr>
              <a:t>( continued point 4)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00C710D-D1B3-41B6-BF0E-0D701E55E9BF}"/>
              </a:ext>
            </a:extLst>
          </p:cNvPr>
          <p:cNvSpPr txBox="1"/>
          <p:nvPr/>
        </p:nvSpPr>
        <p:spPr>
          <a:xfrm>
            <a:off x="5829061" y="1181944"/>
            <a:ext cx="2223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0" dirty="0">
                <a:solidFill>
                  <a:schemeClr val="bg1"/>
                </a:solidFill>
                <a:latin typeface="+mn-lt"/>
              </a:rPr>
              <a:t>( continued point 4)</a:t>
            </a:r>
          </a:p>
        </p:txBody>
      </p:sp>
    </p:spTree>
    <p:extLst>
      <p:ext uri="{BB962C8B-B14F-4D97-AF65-F5344CB8AC3E}">
        <p14:creationId xmlns:p14="http://schemas.microsoft.com/office/powerpoint/2010/main" val="17365427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1A62E5-789F-4A7B-A259-F7299CC5FD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Stated goals and purposes of ontologies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00A54B-AD3C-4413-AE18-61338054BA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lnSpc>
                <a:spcPct val="150000"/>
              </a:lnSpc>
              <a:spcBef>
                <a:spcPts val="300"/>
              </a:spcBef>
              <a:buFont typeface="+mj-lt"/>
              <a:buAutoNum type="arabicPeriod"/>
            </a:pPr>
            <a:r>
              <a:rPr lang="en-US" dirty="0"/>
              <a:t>Investigating a domain,</a:t>
            </a:r>
          </a:p>
          <a:p>
            <a:pPr marL="457200" indent="-457200">
              <a:lnSpc>
                <a:spcPct val="150000"/>
              </a:lnSpc>
              <a:spcBef>
                <a:spcPts val="300"/>
              </a:spcBef>
              <a:buFont typeface="+mj-lt"/>
              <a:buAutoNum type="arabicPeriod"/>
            </a:pPr>
            <a:r>
              <a:rPr lang="en-US" dirty="0"/>
              <a:t>Representing a domain,</a:t>
            </a:r>
          </a:p>
          <a:p>
            <a:pPr marL="457200" indent="-457200">
              <a:lnSpc>
                <a:spcPct val="150000"/>
              </a:lnSpc>
              <a:spcBef>
                <a:spcPts val="300"/>
              </a:spcBef>
              <a:buFont typeface="+mj-lt"/>
              <a:buAutoNum type="arabicPeriod"/>
            </a:pPr>
            <a:r>
              <a:rPr lang="en-US" dirty="0"/>
              <a:t>Enhancing collaboration,</a:t>
            </a:r>
          </a:p>
          <a:p>
            <a:pPr marL="457200" indent="-457200">
              <a:lnSpc>
                <a:spcPct val="150000"/>
              </a:lnSpc>
              <a:spcBef>
                <a:spcPts val="300"/>
              </a:spcBef>
              <a:buFont typeface="+mj-lt"/>
              <a:buAutoNum type="arabicPeriod"/>
            </a:pPr>
            <a:r>
              <a:rPr lang="en-US" dirty="0"/>
              <a:t>Supporting data-related processing</a:t>
            </a:r>
          </a:p>
          <a:p>
            <a:pPr lvl="1" indent="-342900">
              <a:spcBef>
                <a:spcPts val="300"/>
              </a:spcBef>
            </a:pPr>
            <a:r>
              <a:rPr lang="en-US" sz="2000" dirty="0"/>
              <a:t>annotating, searching, indexing, merging, comparing, …,</a:t>
            </a:r>
          </a:p>
          <a:p>
            <a:pPr marL="457200" indent="-457200">
              <a:lnSpc>
                <a:spcPct val="150000"/>
              </a:lnSpc>
              <a:spcBef>
                <a:spcPts val="300"/>
              </a:spcBef>
              <a:buFont typeface="+mj-lt"/>
              <a:buAutoNum type="arabicPeriod"/>
            </a:pPr>
            <a:r>
              <a:rPr lang="en-US" dirty="0"/>
              <a:t>Supporting ontology-related process</a:t>
            </a:r>
          </a:p>
          <a:p>
            <a:pPr lvl="1" indent="-342900">
              <a:spcBef>
                <a:spcPts val="300"/>
              </a:spcBef>
            </a:pPr>
            <a:r>
              <a:rPr lang="en-US" sz="2000" dirty="0"/>
              <a:t>comparing, merging, (re-)using, aligning, emulating, …,</a:t>
            </a:r>
          </a:p>
          <a:p>
            <a:pPr marL="457200" indent="-457200">
              <a:lnSpc>
                <a:spcPct val="150000"/>
              </a:lnSpc>
              <a:spcBef>
                <a:spcPts val="300"/>
              </a:spcBef>
              <a:buFont typeface="+mj-lt"/>
              <a:buAutoNum type="arabicPeriod"/>
            </a:pPr>
            <a:r>
              <a:rPr lang="en-US" dirty="0"/>
              <a:t>Providing reasoning facilities for specific applications.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4159DB-5E24-4651-B2E2-4F94FD3A0E7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1EF93C7-D0AB-41D7-8C62-1F8A9E33AE23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B8002B8-0356-4FFB-B086-A52700201CF7}"/>
              </a:ext>
            </a:extLst>
          </p:cNvPr>
          <p:cNvSpPr/>
          <p:nvPr/>
        </p:nvSpPr>
        <p:spPr>
          <a:xfrm>
            <a:off x="1295400" y="5943600"/>
            <a:ext cx="7772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Towards modelling the intended purpose of ontologies: A case study in geography.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R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Denaux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, AG Cohn, V Dimitrova, G Hart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Proceedings of the Terra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Cognita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Workshop in conjunction with the 8th International Semantic Web Conference, CEUR-WS. Org. 2009.           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/>
                <a:ea typeface="+mn-ea"/>
                <a:cs typeface="+mn-cs"/>
                <a:hlinkClick r:id="rId2"/>
              </a:rPr>
              <a:t>http://ceur-ws.org/Vol-518/terra09_submission_9.pdf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298563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1A62E5-789F-4A7B-A259-F7299CC5FD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Stated goals and purposes of ontologies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00A54B-AD3C-4413-AE18-61338054BA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lnSpc>
                <a:spcPct val="150000"/>
              </a:lnSpc>
              <a:spcBef>
                <a:spcPts val="300"/>
              </a:spcBef>
              <a:buFont typeface="+mj-lt"/>
              <a:buAutoNum type="arabicPeriod"/>
            </a:pPr>
            <a:r>
              <a:rPr lang="en-US" dirty="0"/>
              <a:t>Investigating a domain,</a:t>
            </a:r>
          </a:p>
          <a:p>
            <a:pPr marL="457200" indent="-457200">
              <a:lnSpc>
                <a:spcPct val="150000"/>
              </a:lnSpc>
              <a:spcBef>
                <a:spcPts val="300"/>
              </a:spcBef>
              <a:buFont typeface="+mj-lt"/>
              <a:buAutoNum type="arabicPeriod"/>
            </a:pPr>
            <a:r>
              <a:rPr lang="en-US" dirty="0"/>
              <a:t>Representing a domain,</a:t>
            </a:r>
          </a:p>
          <a:p>
            <a:pPr marL="457200" indent="-457200">
              <a:lnSpc>
                <a:spcPct val="150000"/>
              </a:lnSpc>
              <a:spcBef>
                <a:spcPts val="300"/>
              </a:spcBef>
              <a:buFont typeface="+mj-lt"/>
              <a:buAutoNum type="arabicPeriod"/>
            </a:pPr>
            <a:r>
              <a:rPr lang="en-US" dirty="0"/>
              <a:t>Enhancing collaboration,</a:t>
            </a:r>
          </a:p>
          <a:p>
            <a:pPr marL="457200" indent="-457200">
              <a:lnSpc>
                <a:spcPct val="150000"/>
              </a:lnSpc>
              <a:spcBef>
                <a:spcPts val="300"/>
              </a:spcBef>
              <a:buFont typeface="+mj-lt"/>
              <a:buAutoNum type="arabicPeriod"/>
            </a:pPr>
            <a:r>
              <a:rPr lang="en-US" dirty="0"/>
              <a:t>Supporting data-related processing</a:t>
            </a:r>
          </a:p>
          <a:p>
            <a:pPr lvl="1" indent="-342900">
              <a:spcBef>
                <a:spcPts val="300"/>
              </a:spcBef>
            </a:pPr>
            <a:r>
              <a:rPr lang="en-US" sz="2000" dirty="0"/>
              <a:t>annotating, searching, indexing, merging, comparing, …,</a:t>
            </a:r>
          </a:p>
          <a:p>
            <a:pPr marL="457200" indent="-457200">
              <a:lnSpc>
                <a:spcPct val="150000"/>
              </a:lnSpc>
              <a:spcBef>
                <a:spcPts val="300"/>
              </a:spcBef>
              <a:buFont typeface="+mj-lt"/>
              <a:buAutoNum type="arabicPeriod"/>
            </a:pPr>
            <a:r>
              <a:rPr lang="en-US" dirty="0"/>
              <a:t>Supporting ontology-related process</a:t>
            </a:r>
          </a:p>
          <a:p>
            <a:pPr lvl="1" indent="-342900">
              <a:spcBef>
                <a:spcPts val="300"/>
              </a:spcBef>
            </a:pPr>
            <a:r>
              <a:rPr lang="en-US" sz="2000" dirty="0"/>
              <a:t>comparing, merging, (re-)using, aligning, emulating, …,</a:t>
            </a:r>
          </a:p>
          <a:p>
            <a:pPr marL="457200" indent="-457200">
              <a:lnSpc>
                <a:spcPct val="150000"/>
              </a:lnSpc>
              <a:spcBef>
                <a:spcPts val="300"/>
              </a:spcBef>
              <a:buFont typeface="+mj-lt"/>
              <a:buAutoNum type="arabicPeriod"/>
            </a:pPr>
            <a:r>
              <a:rPr lang="en-US" dirty="0"/>
              <a:t>Providing reasoning facilities for specific applications.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4159DB-5E24-4651-B2E2-4F94FD3A0E7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1EF93C7-D0AB-41D7-8C62-1F8A9E33AE23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B8002B8-0356-4FFB-B086-A52700201CF7}"/>
              </a:ext>
            </a:extLst>
          </p:cNvPr>
          <p:cNvSpPr/>
          <p:nvPr/>
        </p:nvSpPr>
        <p:spPr>
          <a:xfrm>
            <a:off x="1295400" y="5943600"/>
            <a:ext cx="7772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Towards modelling the intended purpose of ontologies: A case study in geography.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R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Denaux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, AG Cohn, V Dimitrova, G Hart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Proceedings of the Terra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Cognita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Workshop in conjunction with the 8th International Semantic Web Conference, CEUR-WS. Org. 2009.           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/>
                <a:ea typeface="+mn-ea"/>
                <a:cs typeface="+mn-cs"/>
                <a:hlinkClick r:id="rId2"/>
              </a:rPr>
              <a:t>http://ceur-ws.org/Vol-518/terra09_submission_9.pdf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4DC0F67-05A4-4A29-8BAF-FAD7C1097871}"/>
              </a:ext>
            </a:extLst>
          </p:cNvPr>
          <p:cNvGrpSpPr/>
          <p:nvPr/>
        </p:nvGrpSpPr>
        <p:grpSpPr>
          <a:xfrm>
            <a:off x="76200" y="1752600"/>
            <a:ext cx="8915400" cy="2667000"/>
            <a:chOff x="76200" y="1752600"/>
            <a:chExt cx="8915400" cy="266700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6F4533C-E550-4969-AC98-5E65AAD632F0}"/>
                </a:ext>
              </a:extLst>
            </p:cNvPr>
            <p:cNvSpPr/>
            <p:nvPr/>
          </p:nvSpPr>
          <p:spPr bwMode="auto">
            <a:xfrm>
              <a:off x="76200" y="1752600"/>
              <a:ext cx="8915400" cy="2667000"/>
            </a:xfrm>
            <a:prstGeom prst="rect">
              <a:avLst/>
            </a:prstGeom>
            <a:noFill/>
            <a:ln w="28575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itchFamily="122" charset="0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F0A223C-3D69-4B8C-871E-50E099A280DF}"/>
                </a:ext>
              </a:extLst>
            </p:cNvPr>
            <p:cNvSpPr txBox="1"/>
            <p:nvPr/>
          </p:nvSpPr>
          <p:spPr>
            <a:xfrm>
              <a:off x="7088273" y="1761411"/>
              <a:ext cx="185980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+mn-cs"/>
                </a:rPr>
                <a:t>for people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8B7E71B-2843-43C4-821F-F6559E153C3E}"/>
              </a:ext>
            </a:extLst>
          </p:cNvPr>
          <p:cNvGrpSpPr/>
          <p:nvPr/>
        </p:nvGrpSpPr>
        <p:grpSpPr>
          <a:xfrm>
            <a:off x="152400" y="3499489"/>
            <a:ext cx="8915400" cy="2367911"/>
            <a:chOff x="152400" y="3499489"/>
            <a:chExt cx="8915400" cy="2367911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7FABD89-7282-4AEF-B347-C6C6CC21BDAF}"/>
                </a:ext>
              </a:extLst>
            </p:cNvPr>
            <p:cNvSpPr/>
            <p:nvPr/>
          </p:nvSpPr>
          <p:spPr bwMode="auto">
            <a:xfrm>
              <a:off x="152400" y="3596368"/>
              <a:ext cx="8915400" cy="2271032"/>
            </a:xfrm>
            <a:prstGeom prst="rect">
              <a:avLst/>
            </a:prstGeom>
            <a:noFill/>
            <a:ln w="28575" cap="flat" cmpd="sng" algn="ctr">
              <a:solidFill>
                <a:srgbClr val="1FE11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itchFamily="122" charset="0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D96540E-7A6C-4688-BA19-3BD28A2CCFF9}"/>
                </a:ext>
              </a:extLst>
            </p:cNvPr>
            <p:cNvSpPr txBox="1"/>
            <p:nvPr/>
          </p:nvSpPr>
          <p:spPr>
            <a:xfrm>
              <a:off x="6400801" y="3499489"/>
              <a:ext cx="25908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1FE115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+mn-cs"/>
                </a:rPr>
                <a:t>for computers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80517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EA6740E-5284-4383-96B8-100FD51FE439}"/>
              </a:ext>
            </a:extLst>
          </p:cNvPr>
          <p:cNvSpPr/>
          <p:nvPr/>
        </p:nvSpPr>
        <p:spPr bwMode="auto">
          <a:xfrm>
            <a:off x="2438400" y="2362201"/>
            <a:ext cx="1752600" cy="3047999"/>
          </a:xfrm>
          <a:prstGeom prst="rect">
            <a:avLst/>
          </a:prstGeom>
          <a:solidFill>
            <a:srgbClr val="A6A6A6">
              <a:alpha val="69804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 pitchFamily="122" charset="0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24A23D-E106-4C86-A798-5815D8FD09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Ontologies and ‘ontologies’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E71C91-FF19-4BF0-AFB1-51CA250728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1EF93C7-D0AB-41D7-8C62-1F8A9E33AE23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3ECA727-334E-41AC-AC74-CC8703CAADE4}"/>
              </a:ext>
            </a:extLst>
          </p:cNvPr>
          <p:cNvGrpSpPr/>
          <p:nvPr/>
        </p:nvGrpSpPr>
        <p:grpSpPr>
          <a:xfrm>
            <a:off x="1778466" y="1838326"/>
            <a:ext cx="7289334" cy="4250210"/>
            <a:chOff x="1778466" y="1838326"/>
            <a:chExt cx="7289334" cy="4250210"/>
          </a:xfrm>
        </p:grpSpPr>
        <p:sp>
          <p:nvSpPr>
            <p:cNvPr id="5" name="Arrow: Down 4">
              <a:extLst>
                <a:ext uri="{FF2B5EF4-FFF2-40B4-BE49-F238E27FC236}">
                  <a16:creationId xmlns:a16="http://schemas.microsoft.com/office/drawing/2014/main" id="{88A27F06-4D0A-4235-93FA-300BD930EE50}"/>
                </a:ext>
              </a:extLst>
            </p:cNvPr>
            <p:cNvSpPr/>
            <p:nvPr/>
          </p:nvSpPr>
          <p:spPr bwMode="auto">
            <a:xfrm flipV="1">
              <a:off x="1778466" y="1838326"/>
              <a:ext cx="838200" cy="4038600"/>
            </a:xfrm>
            <a:prstGeom prst="downArrow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itchFamily="122" charset="0"/>
                <a:ea typeface="+mn-ea"/>
                <a:cs typeface="+mn-cs"/>
              </a:endParaRPr>
            </a:p>
          </p:txBody>
        </p:sp>
        <p:sp>
          <p:nvSpPr>
            <p:cNvPr id="6" name="Arrow: Down 5">
              <a:extLst>
                <a:ext uri="{FF2B5EF4-FFF2-40B4-BE49-F238E27FC236}">
                  <a16:creationId xmlns:a16="http://schemas.microsoft.com/office/drawing/2014/main" id="{612E44B4-0908-4CC8-8774-05DBD69C3965}"/>
                </a:ext>
              </a:extLst>
            </p:cNvPr>
            <p:cNvSpPr/>
            <p:nvPr/>
          </p:nvSpPr>
          <p:spPr bwMode="auto">
            <a:xfrm rot="5400000" flipV="1">
              <a:off x="5204058" y="2224794"/>
              <a:ext cx="838200" cy="6889284"/>
            </a:xfrm>
            <a:prstGeom prst="downArrow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itchFamily="122" charset="0"/>
                <a:ea typeface="+mn-ea"/>
                <a:cs typeface="+mn-cs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3745E5DE-59FB-41EE-8D86-25A2E4D899AD}"/>
              </a:ext>
            </a:extLst>
          </p:cNvPr>
          <p:cNvSpPr txBox="1"/>
          <p:nvPr/>
        </p:nvSpPr>
        <p:spPr>
          <a:xfrm>
            <a:off x="30028" y="2956454"/>
            <a:ext cx="1896673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Direct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usefulness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for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people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DF76EC5-3E94-4E67-B5DA-BD18FDAF1778}"/>
              </a:ext>
            </a:extLst>
          </p:cNvPr>
          <p:cNvSpPr txBox="1"/>
          <p:nvPr/>
        </p:nvSpPr>
        <p:spPr>
          <a:xfrm>
            <a:off x="2685323" y="5816025"/>
            <a:ext cx="54184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Direct usefulness for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AAE6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computers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74CC5DC-5F78-4456-A4F0-7A79286B80C6}"/>
              </a:ext>
            </a:extLst>
          </p:cNvPr>
          <p:cNvSpPr/>
          <p:nvPr/>
        </p:nvSpPr>
        <p:spPr bwMode="auto">
          <a:xfrm rot="17920830">
            <a:off x="1569030" y="3590926"/>
            <a:ext cx="3124200" cy="5334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itchFamily="122" charset="0"/>
                <a:ea typeface="+mn-ea"/>
                <a:cs typeface="+mn-cs"/>
              </a:rPr>
              <a:t>Terminological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itchFamily="122" charset="0"/>
                <a:ea typeface="+mn-ea"/>
                <a:cs typeface="+mn-cs"/>
              </a:rPr>
              <a:t>systems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9C5CFB8-3169-464F-A619-5642A23D604B}"/>
              </a:ext>
            </a:extLst>
          </p:cNvPr>
          <p:cNvSpPr/>
          <p:nvPr/>
        </p:nvSpPr>
        <p:spPr bwMode="auto">
          <a:xfrm>
            <a:off x="3886201" y="3124200"/>
            <a:ext cx="2743200" cy="2285999"/>
          </a:xfrm>
          <a:prstGeom prst="rect">
            <a:avLst/>
          </a:prstGeom>
          <a:solidFill>
            <a:srgbClr val="FFFF00">
              <a:alpha val="47059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 pitchFamily="122" charset="0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280A864-AB1C-409C-923B-3275549D60DA}"/>
              </a:ext>
            </a:extLst>
          </p:cNvPr>
          <p:cNvSpPr/>
          <p:nvPr/>
        </p:nvSpPr>
        <p:spPr bwMode="auto">
          <a:xfrm rot="17920830">
            <a:off x="3986222" y="3918228"/>
            <a:ext cx="1980318" cy="5334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itchFamily="122" charset="0"/>
                <a:ea typeface="+mn-ea"/>
                <a:cs typeface="+mn-cs"/>
              </a:rPr>
              <a:t>Knowledge representation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itchFamily="122" charset="0"/>
                <a:ea typeface="+mn-ea"/>
                <a:cs typeface="+mn-cs"/>
              </a:rPr>
              <a:t>systems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1424493-14BB-4EE9-878C-BF651D0A10FE}"/>
              </a:ext>
            </a:extLst>
          </p:cNvPr>
          <p:cNvSpPr/>
          <p:nvPr/>
        </p:nvSpPr>
        <p:spPr bwMode="auto">
          <a:xfrm>
            <a:off x="6248400" y="4191000"/>
            <a:ext cx="2362200" cy="1219198"/>
          </a:xfrm>
          <a:prstGeom prst="rect">
            <a:avLst/>
          </a:prstGeom>
          <a:solidFill>
            <a:srgbClr val="1FE115">
              <a:alpha val="50196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 pitchFamily="122" charset="0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1E17625-43A3-4732-8152-7D8DBA7488F6}"/>
              </a:ext>
            </a:extLst>
          </p:cNvPr>
          <p:cNvSpPr/>
          <p:nvPr/>
        </p:nvSpPr>
        <p:spPr bwMode="auto">
          <a:xfrm>
            <a:off x="6514924" y="4419600"/>
            <a:ext cx="2019476" cy="5334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itchFamily="122" charset="0"/>
                <a:ea typeface="+mn-ea"/>
                <a:cs typeface="+mn-cs"/>
              </a:rPr>
              <a:t>Realism-based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itchFamily="122" charset="0"/>
                <a:ea typeface="+mn-ea"/>
                <a:cs typeface="+mn-cs"/>
              </a:rPr>
              <a:t>Ontologies</a:t>
            </a:r>
          </a:p>
        </p:txBody>
      </p:sp>
      <p:sp>
        <p:nvSpPr>
          <p:cNvPr id="16" name="Right Brace 15">
            <a:extLst>
              <a:ext uri="{FF2B5EF4-FFF2-40B4-BE49-F238E27FC236}">
                <a16:creationId xmlns:a16="http://schemas.microsoft.com/office/drawing/2014/main" id="{A3C13F47-F00F-41E7-A78F-ED2F5DE812DF}"/>
              </a:ext>
            </a:extLst>
          </p:cNvPr>
          <p:cNvSpPr/>
          <p:nvPr/>
        </p:nvSpPr>
        <p:spPr bwMode="auto">
          <a:xfrm rot="17572265">
            <a:off x="5872201" y="-50269"/>
            <a:ext cx="599999" cy="5597018"/>
          </a:xfrm>
          <a:prstGeom prst="rightBrace">
            <a:avLst>
              <a:gd name="adj1" fmla="val 55217"/>
              <a:gd name="adj2" fmla="val 49208"/>
            </a:avLst>
          </a:prstGeom>
          <a:noFill/>
          <a:ln w="571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 pitchFamily="122" charset="0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4A2E6E5-1492-4E08-BA16-144FCC3494D7}"/>
              </a:ext>
            </a:extLst>
          </p:cNvPr>
          <p:cNvSpPr/>
          <p:nvPr/>
        </p:nvSpPr>
        <p:spPr>
          <a:xfrm>
            <a:off x="6226774" y="1909949"/>
            <a:ext cx="221246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‘ontologies’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025770D-A1C3-405C-81AA-4BE71BA0AE85}"/>
              </a:ext>
            </a:extLst>
          </p:cNvPr>
          <p:cNvSpPr/>
          <p:nvPr/>
        </p:nvSpPr>
        <p:spPr>
          <a:xfrm>
            <a:off x="762000" y="6581001"/>
            <a:ext cx="83058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Inspired by: Rector, A.. “Clinical terminology: why is it so hard?” Methods of information in medicine 38 4-5 (1999): 239-52 .</a:t>
            </a:r>
          </a:p>
        </p:txBody>
      </p:sp>
    </p:spTree>
    <p:extLst>
      <p:ext uri="{BB962C8B-B14F-4D97-AF65-F5344CB8AC3E}">
        <p14:creationId xmlns:p14="http://schemas.microsoft.com/office/powerpoint/2010/main" val="25583854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79C68D-F759-4D86-B4DE-B674EFB9E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09600"/>
            <a:ext cx="9129623" cy="762000"/>
          </a:xfrm>
        </p:spPr>
        <p:txBody>
          <a:bodyPr/>
          <a:lstStyle/>
          <a:p>
            <a:r>
              <a:rPr lang="en-US" sz="3300" dirty="0"/>
              <a:t>‘Ontology’ and representation (2)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B9280E-234A-4D51-80C9-BEDC37F7293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1EF93C7-D0AB-41D7-8C62-1F8A9E33AE23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C2FC197-35C5-452D-8E00-8E95427A03DB}"/>
              </a:ext>
            </a:extLst>
          </p:cNvPr>
          <p:cNvSpPr/>
          <p:nvPr/>
        </p:nvSpPr>
        <p:spPr>
          <a:xfrm>
            <a:off x="-24442" y="6257836"/>
            <a:ext cx="9168442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fig 2. in: What Is an Ontology? Nicola Guarino, Daniel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Oberle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, and Steffen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Staab</a:t>
            </a: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S.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Staab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and R. Studer (eds.), Handbook on Ontologies, International Handbooks on Information Systems, DOI 10.1007/978-3-540-92673-3,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Springer-Verlag Berlin Heidelberg 2009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AF3CCE22-5F4F-4E04-A117-84F4D03489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8885" y="1275944"/>
            <a:ext cx="5600700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8054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79C68D-F759-4D86-B4DE-B674EFB9E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09600"/>
            <a:ext cx="9129623" cy="762000"/>
          </a:xfrm>
        </p:spPr>
        <p:txBody>
          <a:bodyPr/>
          <a:lstStyle/>
          <a:p>
            <a:r>
              <a:rPr lang="en-US" sz="3300" dirty="0"/>
              <a:t>‘Ontology’ and representation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B9280E-234A-4D51-80C9-BEDC37F7293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1EF93C7-D0AB-41D7-8C62-1F8A9E33AE23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C2FC197-35C5-452D-8E00-8E95427A03DB}"/>
              </a:ext>
            </a:extLst>
          </p:cNvPr>
          <p:cNvSpPr/>
          <p:nvPr/>
        </p:nvSpPr>
        <p:spPr>
          <a:xfrm>
            <a:off x="-24442" y="6257836"/>
            <a:ext cx="9168442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fig 2. in: What Is an Ontology? Nicola Guarino, Daniel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Oberle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, and Steffen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Staab</a:t>
            </a: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S.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Staab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and R. Studer (eds.), Handbook on Ontologies, International Handbooks on Information Systems, DOI 10.1007/978-3-540-92673-3,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Springer-Verlag Berlin Heidelberg 2009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AF3CCE22-5F4F-4E04-A117-84F4D03489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8885" y="1275944"/>
            <a:ext cx="5600700" cy="49530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16834701-AC46-439F-8997-07DB455C2F92}"/>
              </a:ext>
            </a:extLst>
          </p:cNvPr>
          <p:cNvGrpSpPr/>
          <p:nvPr/>
        </p:nvGrpSpPr>
        <p:grpSpPr>
          <a:xfrm>
            <a:off x="3581400" y="2409092"/>
            <a:ext cx="3728438" cy="2543908"/>
            <a:chOff x="3581400" y="2409092"/>
            <a:chExt cx="3728438" cy="2543908"/>
          </a:xfrm>
        </p:grpSpPr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72FFB068-CF30-4525-AE71-5A66B2458FC5}"/>
                </a:ext>
              </a:extLst>
            </p:cNvPr>
            <p:cNvCxnSpPr/>
            <p:nvPr/>
          </p:nvCxnSpPr>
          <p:spPr bwMode="auto">
            <a:xfrm flipH="1" flipV="1">
              <a:off x="3581400" y="2409092"/>
              <a:ext cx="2976529" cy="2543908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49D69E44-5D7F-40BA-ACD9-900C2F1FC6BB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6557929" y="2573215"/>
              <a:ext cx="332281" cy="2379785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EE063B4-1096-4387-AE02-A40834C16B1E}"/>
                </a:ext>
              </a:extLst>
            </p:cNvPr>
            <p:cNvSpPr txBox="1"/>
            <p:nvPr/>
          </p:nvSpPr>
          <p:spPr>
            <a:xfrm>
              <a:off x="4493947" y="2738080"/>
              <a:ext cx="2105079" cy="39774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+mn-cs"/>
                </a:rPr>
                <a:t>Representation of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9C2E607-45F5-454A-A74A-C6D75020CB92}"/>
                </a:ext>
              </a:extLst>
            </p:cNvPr>
            <p:cNvSpPr txBox="1"/>
            <p:nvPr/>
          </p:nvSpPr>
          <p:spPr>
            <a:xfrm>
              <a:off x="4009483" y="3522124"/>
              <a:ext cx="101021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FE115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+mn-cs"/>
                </a:rPr>
                <a:t>Gruber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D8F1C26-251B-432F-8F8D-EA9ABADF413D}"/>
                </a:ext>
              </a:extLst>
            </p:cNvPr>
            <p:cNvSpPr txBox="1"/>
            <p:nvPr/>
          </p:nvSpPr>
          <p:spPr>
            <a:xfrm>
              <a:off x="6179399" y="3028890"/>
              <a:ext cx="113043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FE115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+mn-cs"/>
                </a:rPr>
                <a:t>Real ism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58189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117809-72E3-4388-AE1A-F4F8B85FB9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Objectives of days </a:t>
            </a:r>
            <a:r>
              <a:rPr lang="en-US" dirty="0">
                <a:solidFill>
                  <a:srgbClr val="FFFF00"/>
                </a:solidFill>
              </a:rPr>
              <a:t>1</a:t>
            </a:r>
            <a:r>
              <a:rPr lang="en-US" dirty="0"/>
              <a:t>, </a:t>
            </a:r>
            <a:r>
              <a:rPr lang="en-US" dirty="0">
                <a:solidFill>
                  <a:srgbClr val="FFC000"/>
                </a:solidFill>
              </a:rPr>
              <a:t>2</a:t>
            </a:r>
            <a:r>
              <a:rPr lang="en-US" dirty="0"/>
              <a:t> and </a:t>
            </a:r>
            <a:r>
              <a:rPr lang="en-US" dirty="0">
                <a:solidFill>
                  <a:srgbClr val="1FE115"/>
                </a:solidFill>
              </a:rPr>
              <a:t>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1F3861-A9A1-4C46-A417-8EA224E5B7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" y="1447800"/>
            <a:ext cx="9067800" cy="49530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rgbClr val="FFFF00"/>
                </a:solidFill>
              </a:rPr>
              <a:t>Explain the distinctions between: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rgbClr val="FFFF00"/>
                </a:solidFill>
              </a:rPr>
              <a:t>‘ontolog</a:t>
            </a:r>
            <a:r>
              <a:rPr lang="en-US" sz="1900" u="sng" dirty="0">
                <a:solidFill>
                  <a:srgbClr val="FFFF00"/>
                </a:solidFill>
              </a:rPr>
              <a:t>y</a:t>
            </a:r>
            <a:r>
              <a:rPr lang="en-US" sz="1900" dirty="0">
                <a:solidFill>
                  <a:srgbClr val="FFFF00"/>
                </a:solidFill>
              </a:rPr>
              <a:t>’ and ‘ontolog</a:t>
            </a:r>
            <a:r>
              <a:rPr lang="en-US" sz="1900" u="sng" dirty="0">
                <a:solidFill>
                  <a:srgbClr val="FFFF00"/>
                </a:solidFill>
              </a:rPr>
              <a:t>ies</a:t>
            </a:r>
            <a:r>
              <a:rPr lang="en-US" sz="1900" dirty="0">
                <a:solidFill>
                  <a:srgbClr val="FFFF00"/>
                </a:solidFill>
              </a:rPr>
              <a:t>’;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rgbClr val="FFFF00"/>
                </a:solidFill>
              </a:rPr>
              <a:t>‘ontologies’ and other types of knowledge representations (KR);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u="sng" dirty="0">
                <a:solidFill>
                  <a:srgbClr val="FFFF00"/>
                </a:solidFill>
              </a:rPr>
              <a:t>concept-based</a:t>
            </a:r>
            <a:r>
              <a:rPr lang="en-US" sz="1900" dirty="0">
                <a:solidFill>
                  <a:srgbClr val="FFFF00"/>
                </a:solidFill>
              </a:rPr>
              <a:t> ontologies and </a:t>
            </a:r>
            <a:r>
              <a:rPr lang="en-US" sz="1900" u="sng" dirty="0">
                <a:solidFill>
                  <a:srgbClr val="FFFF00"/>
                </a:solidFill>
              </a:rPr>
              <a:t>realism-based</a:t>
            </a:r>
            <a:r>
              <a:rPr lang="en-US" sz="1900" dirty="0">
                <a:solidFill>
                  <a:srgbClr val="FFFF00"/>
                </a:solidFill>
              </a:rPr>
              <a:t> ontologies;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rgbClr val="FFFF00"/>
                </a:solidFill>
              </a:rPr>
              <a:t>logic(s), logic programming and formal representations;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rgbClr val="FFFF00"/>
                </a:solidFill>
              </a:rPr>
              <a:t>logical and </a:t>
            </a:r>
            <a:r>
              <a:rPr lang="en-US" sz="1900" u="sng" dirty="0">
                <a:solidFill>
                  <a:srgbClr val="FFFF00"/>
                </a:solidFill>
              </a:rPr>
              <a:t>onto</a:t>
            </a:r>
            <a:r>
              <a:rPr lang="en-US" sz="1900" dirty="0">
                <a:solidFill>
                  <a:srgbClr val="FFFF00"/>
                </a:solidFill>
              </a:rPr>
              <a:t>logical principles in KR;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rgbClr val="FFC000"/>
                </a:solidFill>
              </a:rPr>
              <a:t>the principles used in the Basic Formal Ontology (BFO), the OBO Foundry and the ‘</a:t>
            </a:r>
            <a:r>
              <a:rPr lang="en-US" sz="1900" dirty="0" err="1">
                <a:solidFill>
                  <a:srgbClr val="FFC000"/>
                </a:solidFill>
              </a:rPr>
              <a:t>BioPortal</a:t>
            </a:r>
            <a:r>
              <a:rPr lang="en-US" sz="1900" dirty="0">
                <a:solidFill>
                  <a:srgbClr val="FFC000"/>
                </a:solidFill>
              </a:rPr>
              <a:t> ontologies’.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rgbClr val="FFC000"/>
                </a:solidFill>
              </a:rPr>
              <a:t>Describe the realism-based principles underlying the BFO (and, time permitting, the Ontology for General Medical Science (OGMS)).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rgbClr val="FFC000"/>
                </a:solidFill>
              </a:rPr>
              <a:t>Understand that distinct non-realism-based ontologies rarely use the same set of principles.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rgbClr val="92D050"/>
                </a:solidFill>
              </a:rPr>
              <a:t>Acquire the basics of writing ontology axioms in First Order Logic embedded in CLIF.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6C9942-4C1F-4411-9473-54D16EC917E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1EF93C7-D0AB-41D7-8C62-1F8A9E33AE23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0709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34471E-48E9-439D-9B69-D2A610DC87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readings on the issue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1BF3E6-0B97-413C-BF7C-1D31455DA4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Incoherencies and inconsistencies in how ‘concept’ is defined and in how concepts are used for representation: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Essential distinctions between concept-based and realism-based representations and how they might co-exist: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Differing views on what computational ontologies should be, how to be designed, and what determines their quality: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EDA44B-054A-47E9-9B78-0602DF0F7F7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1EF93C7-D0AB-41D7-8C62-1F8A9E33AE23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4BED0E4-AA47-4280-B263-D55FD86A52AC}"/>
              </a:ext>
            </a:extLst>
          </p:cNvPr>
          <p:cNvSpPr/>
          <p:nvPr/>
        </p:nvSpPr>
        <p:spPr>
          <a:xfrm>
            <a:off x="685800" y="2514600"/>
            <a:ext cx="82614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Barry Smith, Beyond Concepts, or: Ontology as Reality Representation. Achille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Varzi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and Laure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Vieu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(eds.), Formal Ontology and Information Systems. Proceedings of the Third International Conference (FOIS 2004), Amsterdam: IOS Press, 2004, 73–84.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  <a:hlinkClick r:id="rId2"/>
              </a:rPr>
              <a:t>http://ontology.buffalo.edu/bfo/BeyondConcepts.pdf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CCC8620-9F1F-4462-BB40-DAE84D2D7D42}"/>
              </a:ext>
            </a:extLst>
          </p:cNvPr>
          <p:cNvSpPr/>
          <p:nvPr/>
        </p:nvSpPr>
        <p:spPr>
          <a:xfrm>
            <a:off x="2057400" y="4151531"/>
            <a:ext cx="6858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anose="02020603050405020304" pitchFamily="18" charset="0"/>
              </a:rPr>
              <a:t>Gunnar O. Klein and Barry Smith. Concept Systems and Ontologies: Recommendations for Basic Terminology. Trans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anose="02020603050405020304" pitchFamily="18" charset="0"/>
              </a:rPr>
              <a:t>Jpn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anose="02020603050405020304" pitchFamily="18" charset="0"/>
              </a:rPr>
              <a:t> Soc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anose="02020603050405020304" pitchFamily="18" charset="0"/>
              </a:rPr>
              <a:t>Artif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anose="02020603050405020304" pitchFamily="18" charset="0"/>
              </a:rPr>
              <a:t>Intell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anose="02020603050405020304" pitchFamily="18" charset="0"/>
              </a:rPr>
              <a:t>. 2010 Jan 1; 25(3): 433–441.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anose="02020603050405020304" pitchFamily="18" charset="0"/>
                <a:hlinkClick r:id="rId3"/>
              </a:rPr>
              <a:t>https://www.ncbi.nlm.nih.gov/pmc/articles/PMC3034144/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AB0D271-9207-4B25-A3C8-3D1F64A4DB80}"/>
              </a:ext>
            </a:extLst>
          </p:cNvPr>
          <p:cNvSpPr/>
          <p:nvPr/>
        </p:nvSpPr>
        <p:spPr>
          <a:xfrm>
            <a:off x="1295400" y="5983069"/>
            <a:ext cx="7620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anose="02020603050405020304" pitchFamily="18" charset="0"/>
              </a:rPr>
              <a:t>M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anose="02020603050405020304" pitchFamily="18" charset="0"/>
              </a:rPr>
              <a:t>Brochhausen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anose="02020603050405020304" pitchFamily="18" charset="0"/>
              </a:rPr>
              <a:t> 1, A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anose="02020603050405020304" pitchFamily="18" charset="0"/>
              </a:rPr>
              <a:t>Burgun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anose="02020603050405020304" pitchFamily="18" charset="0"/>
              </a:rPr>
              <a:t>, W Ceusters, A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anose="02020603050405020304" pitchFamily="18" charset="0"/>
              </a:rPr>
              <a:t>Hasman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anose="02020603050405020304" pitchFamily="18" charset="0"/>
              </a:rPr>
              <a:t>, T Y Leong, M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anose="02020603050405020304" pitchFamily="18" charset="0"/>
              </a:rPr>
              <a:t>Musen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anose="02020603050405020304" pitchFamily="18" charset="0"/>
              </a:rPr>
              <a:t>, J L Oliveira, M Peleg, A Rector, S Schulz. 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anose="02020603050405020304" pitchFamily="18" charset="0"/>
              </a:rPr>
              <a:t>Discussion of "biomedical ontologies: toward scientific debate". Methods Inf Med. 2011;50(3):217-36..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anose="02020603050405020304" pitchFamily="18" charset="0"/>
                <a:hlinkClick r:id="rId4"/>
              </a:rPr>
              <a:t>https://ink.library.smu.edu.sg/cgi/viewcontent.cgi?article=4011&amp;context=sis_research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anose="02020603050405020304" pitchFamily="18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8943277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5E911C8-4B58-4803-AF50-8E01D211E05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Part 2</a:t>
            </a:r>
            <a:br>
              <a:rPr lang="en-US" dirty="0"/>
            </a:br>
            <a:br>
              <a:rPr lang="en-US" dirty="0"/>
            </a:br>
            <a:r>
              <a:rPr lang="en-US" dirty="0"/>
              <a:t>Ontologies and Logics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74596F-B9A7-4EBC-8751-F0AB2CAB8A8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EF93C7-D0AB-41D7-8C62-1F8A9E33AE23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3889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5B833DA-BB7E-4984-B31F-689CCBF496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8999"/>
            <a:ext cx="7116829" cy="623900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C2FC197-35C5-452D-8E00-8E95427A03DB}"/>
              </a:ext>
            </a:extLst>
          </p:cNvPr>
          <p:cNvSpPr/>
          <p:nvPr/>
        </p:nvSpPr>
        <p:spPr>
          <a:xfrm>
            <a:off x="7430219" y="3812208"/>
            <a:ext cx="171378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What Is an Ontology?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Nicola Guarino, Daniel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Oberle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, and Steffen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Staab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S.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Staab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and R. Studer (eds.), Handbook on Ontologies, International Handbooks 1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on Information Systems, DOI 10.1007/978-3-540-92673-3,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Springer-Verlag Berlin Heidelberg 2009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E89419-14FC-421B-A0F0-238F88D18C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6828" y="762000"/>
            <a:ext cx="2027172" cy="762000"/>
          </a:xfrm>
        </p:spPr>
        <p:txBody>
          <a:bodyPr/>
          <a:lstStyle/>
          <a:p>
            <a:r>
              <a:rPr lang="en-US" sz="2400" b="1" dirty="0"/>
              <a:t>Ontology,</a:t>
            </a:r>
            <a:br>
              <a:rPr lang="en-US" sz="2400" b="1" dirty="0"/>
            </a:br>
            <a:r>
              <a:rPr lang="en-US" sz="2400" b="1" dirty="0"/>
              <a:t>principles, </a:t>
            </a:r>
            <a:br>
              <a:rPr lang="en-US" sz="2400" b="1" dirty="0"/>
            </a:br>
            <a:r>
              <a:rPr lang="en-US" sz="2400" b="1" dirty="0"/>
              <a:t>and </a:t>
            </a:r>
            <a:br>
              <a:rPr lang="en-US" sz="2400" b="1" dirty="0"/>
            </a:br>
            <a:r>
              <a:rPr lang="en-US" sz="2400" b="1" dirty="0"/>
              <a:t>language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B9280E-234A-4D51-80C9-BEDC37F7293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1EF93C7-D0AB-41D7-8C62-1F8A9E33AE23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0A6F442-68EF-4862-8570-BAC7F6FD9FEF}"/>
              </a:ext>
            </a:extLst>
          </p:cNvPr>
          <p:cNvGrpSpPr/>
          <p:nvPr/>
        </p:nvGrpSpPr>
        <p:grpSpPr>
          <a:xfrm>
            <a:off x="2714451" y="2438400"/>
            <a:ext cx="3943708" cy="533460"/>
            <a:chOff x="2714451" y="2438400"/>
            <a:chExt cx="3943708" cy="533460"/>
          </a:xfrm>
        </p:grpSpPr>
        <p:sp>
          <p:nvSpPr>
            <p:cNvPr id="13" name="Arrow: Right 12">
              <a:extLst>
                <a:ext uri="{FF2B5EF4-FFF2-40B4-BE49-F238E27FC236}">
                  <a16:creationId xmlns:a16="http://schemas.microsoft.com/office/drawing/2014/main" id="{EA755301-7F9A-4F96-B41E-990B30E06C36}"/>
                </a:ext>
              </a:extLst>
            </p:cNvPr>
            <p:cNvSpPr/>
            <p:nvPr/>
          </p:nvSpPr>
          <p:spPr bwMode="auto">
            <a:xfrm flipH="1">
              <a:off x="2743200" y="2438400"/>
              <a:ext cx="3886200" cy="266700"/>
            </a:xfrm>
            <a:prstGeom prst="rightArrow">
              <a:avLst/>
            </a:prstGeom>
            <a:solidFill>
              <a:srgbClr val="00B050"/>
            </a:solidFill>
            <a:ln w="9525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pitchFamily="122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67BA828-98F8-4A60-BD75-D5704AF44657}"/>
                </a:ext>
              </a:extLst>
            </p:cNvPr>
            <p:cNvSpPr txBox="1"/>
            <p:nvPr/>
          </p:nvSpPr>
          <p:spPr>
            <a:xfrm>
              <a:off x="2714451" y="2571750"/>
              <a:ext cx="394370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0" dirty="0">
                  <a:solidFill>
                    <a:srgbClr val="00B050"/>
                  </a:solidFill>
                </a:rPr>
                <a:t>Ontological principles (next session)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CC28F492-9D97-46C4-9F2A-E7E3A5BA539C}"/>
              </a:ext>
            </a:extLst>
          </p:cNvPr>
          <p:cNvGrpSpPr/>
          <p:nvPr/>
        </p:nvGrpSpPr>
        <p:grpSpPr>
          <a:xfrm>
            <a:off x="457200" y="3152745"/>
            <a:ext cx="4233332" cy="3629055"/>
            <a:chOff x="457200" y="3152745"/>
            <a:chExt cx="4233332" cy="3629055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64E574F-D856-44A3-86EA-1A057B690888}"/>
                </a:ext>
              </a:extLst>
            </p:cNvPr>
            <p:cNvSpPr/>
            <p:nvPr/>
          </p:nvSpPr>
          <p:spPr bwMode="auto">
            <a:xfrm>
              <a:off x="457200" y="3505200"/>
              <a:ext cx="4114800" cy="3276600"/>
            </a:xfrm>
            <a:prstGeom prst="rect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pitchFamily="122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C1E7F86-B2F0-4DE9-AEF0-371B08ADEAB8}"/>
                </a:ext>
              </a:extLst>
            </p:cNvPr>
            <p:cNvSpPr txBox="1"/>
            <p:nvPr/>
          </p:nvSpPr>
          <p:spPr>
            <a:xfrm>
              <a:off x="2651191" y="3152745"/>
              <a:ext cx="203934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0" dirty="0">
                  <a:solidFill>
                    <a:srgbClr val="FF0000"/>
                  </a:solidFill>
                </a:rPr>
                <a:t>Logical principles</a:t>
              </a:r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493A5F11-116C-4736-B1F6-8A5DD07C04C0}"/>
              </a:ext>
            </a:extLst>
          </p:cNvPr>
          <p:cNvSpPr/>
          <p:nvPr/>
        </p:nvSpPr>
        <p:spPr bwMode="auto">
          <a:xfrm>
            <a:off x="914401" y="3595048"/>
            <a:ext cx="1676400" cy="533400"/>
          </a:xfrm>
          <a:prstGeom prst="rect">
            <a:avLst/>
          </a:prstGeom>
          <a:noFill/>
          <a:ln w="3810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2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61397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A41710B-57A7-4313-BEEB-9B239B4253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‘</a:t>
            </a:r>
            <a:r>
              <a:rPr lang="en-US" i="1" dirty="0"/>
              <a:t>a logic</a:t>
            </a:r>
            <a:r>
              <a:rPr lang="en-US" dirty="0"/>
              <a:t>’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46AD852-89F7-41B2-98D3-E797468A0B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i="1" dirty="0"/>
              <a:t>A formal or informal </a:t>
            </a:r>
            <a:r>
              <a:rPr lang="en-US" i="1" u="sng" dirty="0"/>
              <a:t>language</a:t>
            </a:r>
            <a:r>
              <a:rPr lang="en-US" i="1" dirty="0"/>
              <a:t> together with a </a:t>
            </a:r>
            <a:r>
              <a:rPr lang="en-US" i="1" u="sng" dirty="0"/>
              <a:t>deductive system</a:t>
            </a:r>
            <a:r>
              <a:rPr lang="en-US" i="1" dirty="0"/>
              <a:t> and/or a (model-theoretic) </a:t>
            </a:r>
            <a:r>
              <a:rPr lang="en-US" i="1" u="sng" dirty="0"/>
              <a:t>semantics</a:t>
            </a:r>
            <a:r>
              <a:rPr lang="en-US" i="1" dirty="0"/>
              <a:t>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i="1" dirty="0"/>
              <a:t>The </a:t>
            </a:r>
            <a:r>
              <a:rPr lang="en-US" i="1" u="sng" dirty="0"/>
              <a:t>language</a:t>
            </a:r>
            <a:r>
              <a:rPr lang="en-US" i="1" dirty="0"/>
              <a:t> has components that correspond to a part of a natural language like English or Greek.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i="1" dirty="0"/>
              <a:t>The </a:t>
            </a:r>
            <a:r>
              <a:rPr lang="en-US" i="1" u="sng" dirty="0"/>
              <a:t>deductive system</a:t>
            </a:r>
            <a:r>
              <a:rPr lang="en-US" i="1" dirty="0"/>
              <a:t> is to capture, codify, or simply record arguments that are valid for the given language.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i="1" dirty="0"/>
              <a:t>The </a:t>
            </a:r>
            <a:r>
              <a:rPr lang="en-US" i="1" u="sng" dirty="0"/>
              <a:t>semantics</a:t>
            </a:r>
            <a:r>
              <a:rPr lang="en-US" i="1" dirty="0"/>
              <a:t> is to capture, codify, or record the meanings, or truth-conditions for at least part of the language.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0D2AB2C-EE9A-422B-825A-B1769005B4F8}"/>
              </a:ext>
            </a:extLst>
          </p:cNvPr>
          <p:cNvSpPr/>
          <p:nvPr/>
        </p:nvSpPr>
        <p:spPr>
          <a:xfrm>
            <a:off x="507460" y="5928025"/>
            <a:ext cx="86106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b="0" dirty="0">
                <a:solidFill>
                  <a:schemeClr val="bg1"/>
                </a:solidFill>
                <a:latin typeface="Source Sans Pro" panose="020B0503030403020204" pitchFamily="34" charset="0"/>
              </a:rPr>
              <a:t>Shapiro, Stewart and Teresa </a:t>
            </a:r>
            <a:r>
              <a:rPr lang="en-US" sz="1400" b="0" dirty="0" err="1">
                <a:solidFill>
                  <a:schemeClr val="bg1"/>
                </a:solidFill>
                <a:latin typeface="Source Sans Pro" panose="020B0503030403020204" pitchFamily="34" charset="0"/>
              </a:rPr>
              <a:t>Kouri</a:t>
            </a:r>
            <a:r>
              <a:rPr lang="en-US" sz="1400" b="0" dirty="0">
                <a:solidFill>
                  <a:schemeClr val="bg1"/>
                </a:solidFill>
                <a:latin typeface="Source Sans Pro" panose="020B0503030403020204" pitchFamily="34" charset="0"/>
              </a:rPr>
              <a:t> Kissel, "Classical Logic", </a:t>
            </a:r>
          </a:p>
          <a:p>
            <a:pPr algn="r"/>
            <a:r>
              <a:rPr lang="en-US" sz="1400" b="0" i="1" dirty="0">
                <a:solidFill>
                  <a:schemeClr val="bg1"/>
                </a:solidFill>
                <a:latin typeface="Source Sans Pro" panose="020B0503030403020204" pitchFamily="34" charset="0"/>
              </a:rPr>
              <a:t>The Stanford Encyclopedia of Philosophy </a:t>
            </a:r>
            <a:r>
              <a:rPr lang="en-US" sz="1400" b="0" dirty="0">
                <a:solidFill>
                  <a:schemeClr val="bg1"/>
                </a:solidFill>
                <a:latin typeface="Source Sans Pro" panose="020B0503030403020204" pitchFamily="34" charset="0"/>
              </a:rPr>
              <a:t>(Spring 2021 Edition), Edward N. </a:t>
            </a:r>
            <a:r>
              <a:rPr lang="en-US" sz="1400" b="0" dirty="0" err="1">
                <a:solidFill>
                  <a:schemeClr val="bg1"/>
                </a:solidFill>
                <a:latin typeface="Source Sans Pro" panose="020B0503030403020204" pitchFamily="34" charset="0"/>
              </a:rPr>
              <a:t>Zalta</a:t>
            </a:r>
            <a:r>
              <a:rPr lang="en-US" sz="1400" b="0" dirty="0">
                <a:solidFill>
                  <a:schemeClr val="bg1"/>
                </a:solidFill>
                <a:latin typeface="Source Sans Pro" panose="020B0503030403020204" pitchFamily="34" charset="0"/>
              </a:rPr>
              <a:t> (ed.).</a:t>
            </a:r>
          </a:p>
          <a:p>
            <a:pPr algn="r"/>
            <a:r>
              <a:rPr lang="en-US" sz="1400" b="0" dirty="0">
                <a:solidFill>
                  <a:schemeClr val="bg1"/>
                </a:solidFill>
                <a:latin typeface="Source Sans Pro" panose="020B0503030403020204" pitchFamily="34" charset="0"/>
                <a:hlinkClick r:id="rId2"/>
              </a:rPr>
              <a:t>https://plato.stanford.edu/archives/spr2021/entries/logic-classical/</a:t>
            </a:r>
            <a:r>
              <a:rPr lang="en-US" sz="1400" b="0" dirty="0">
                <a:solidFill>
                  <a:schemeClr val="bg1"/>
                </a:solidFill>
                <a:latin typeface="Source Sans Pro" panose="020B0503030403020204" pitchFamily="34" charset="0"/>
              </a:rPr>
              <a:t> </a:t>
            </a:r>
            <a:endParaRPr 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11999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0DA46F8-2CCB-48CF-89E1-BDA9250EB0B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Propositional Logic (PL) essentials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3AA7E9D2-FEE0-490B-9C60-4FFEE62591C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A3F9EC-03A7-4862-9E70-23C72DF2F43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477000"/>
            <a:ext cx="381000" cy="296863"/>
          </a:xfrm>
        </p:spPr>
        <p:txBody>
          <a:bodyPr/>
          <a:lstStyle/>
          <a:p>
            <a:fld id="{7C5DB68A-9D44-4073-920F-D08D647C06A7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63513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A4C20A-67F2-41B3-8A59-934F6F53D1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" panose="02020603050405020304" pitchFamily="18" charset="0"/>
                <a:cs typeface="Times" panose="02020603050405020304" pitchFamily="18" charset="0"/>
              </a:rPr>
              <a:t>Language and semantics of PL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1D81A7-8A6E-4EF6-8C5C-0F2E015957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676400"/>
            <a:ext cx="8686800" cy="4953000"/>
          </a:xfrm>
        </p:spPr>
        <p:txBody>
          <a:bodyPr/>
          <a:lstStyle/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Times" panose="02020603050405020304" pitchFamily="18" charset="0"/>
                <a:cs typeface="Times" panose="02020603050405020304" pitchFamily="18" charset="0"/>
              </a:rPr>
              <a:t>A well-formed formula is either atomic or composed following allowed composition rules.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Times" panose="02020603050405020304" pitchFamily="18" charset="0"/>
                <a:cs typeface="Times" panose="02020603050405020304" pitchFamily="18" charset="0"/>
              </a:rPr>
              <a:t>Atomic formulae stand for propositions that must either be true or false: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latin typeface="Times" panose="02020603050405020304" pitchFamily="18" charset="0"/>
                <a:cs typeface="Times" panose="02020603050405020304" pitchFamily="18" charset="0"/>
              </a:rPr>
              <a:t>A: ‘John eats too much’.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latin typeface="Times" panose="02020603050405020304" pitchFamily="18" charset="0"/>
                <a:cs typeface="Times" panose="02020603050405020304" pitchFamily="18" charset="0"/>
              </a:rPr>
              <a:t>B: ‘John has a normal BMI’.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latin typeface="Times" panose="02020603050405020304" pitchFamily="18" charset="0"/>
                <a:cs typeface="Times" panose="02020603050405020304" pitchFamily="18" charset="0"/>
              </a:rPr>
              <a:t>C: ‘John is careful’.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Times" panose="02020603050405020304" pitchFamily="18" charset="0"/>
                <a:cs typeface="Times" panose="02020603050405020304" pitchFamily="18" charset="0"/>
              </a:rPr>
              <a:t>Formula connectors: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Times" panose="02020603050405020304" pitchFamily="18" charset="0"/>
                <a:cs typeface="Times" panose="02020603050405020304" pitchFamily="18" charset="0"/>
              </a:rPr>
              <a:t>Negation (not):				¬ 	~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Times" panose="02020603050405020304" pitchFamily="18" charset="0"/>
                <a:cs typeface="Times" panose="02020603050405020304" pitchFamily="18" charset="0"/>
              </a:rPr>
              <a:t>Conjunction (and): 			∧ 	&amp; 	∙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Times" panose="02020603050405020304" pitchFamily="18" charset="0"/>
                <a:cs typeface="Times" panose="02020603050405020304" pitchFamily="18" charset="0"/>
              </a:rPr>
              <a:t>Disjunction (or): 			∨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Times" panose="02020603050405020304" pitchFamily="18" charset="0"/>
                <a:cs typeface="Times" panose="02020603050405020304" pitchFamily="18" charset="0"/>
              </a:rPr>
              <a:t>Material implication (if...then): 	→ 	⇒ 	⊃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Times" panose="02020603050405020304" pitchFamily="18" charset="0"/>
                <a:cs typeface="Times" panose="02020603050405020304" pitchFamily="18" charset="0"/>
              </a:rPr>
              <a:t>Biconditional (if and only if): 		↔ 	</a:t>
            </a:r>
            <a:r>
              <a:rPr lang="en-US" dirty="0">
                <a:latin typeface="Times" panose="02020603050405020304" pitchFamily="18" charset="0"/>
                <a:cs typeface="Times" panose="02020603050405020304" pitchFamily="18" charset="0"/>
                <a:sym typeface="Wingdings" panose="05000000000000000000" pitchFamily="2" charset="2"/>
              </a:rPr>
              <a:t></a:t>
            </a:r>
            <a:r>
              <a:rPr lang="en-US" dirty="0">
                <a:latin typeface="Times" panose="02020603050405020304" pitchFamily="18" charset="0"/>
                <a:cs typeface="Times" panose="02020603050405020304" pitchFamily="18" charset="0"/>
              </a:rPr>
              <a:t>	≡	=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2790B0-E8A1-4BA4-AF95-CF372519729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/>
        <p:txBody>
          <a:bodyPr/>
          <a:lstStyle/>
          <a:p>
            <a:fld id="{7C5DB68A-9D44-4073-920F-D08D647C06A7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0874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A4C20A-67F2-41B3-8A59-934F6F53D1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" panose="02020603050405020304" pitchFamily="18" charset="0"/>
                <a:cs typeface="Times" panose="02020603050405020304" pitchFamily="18" charset="0"/>
              </a:rPr>
              <a:t>PL’s Deductive system:  truth tables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2790B0-E8A1-4BA4-AF95-CF372519729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/>
        <p:txBody>
          <a:bodyPr/>
          <a:lstStyle/>
          <a:p>
            <a:fld id="{7C5DB68A-9D44-4073-920F-D08D647C06A7}" type="slidenum">
              <a:rPr lang="en-US" smtClean="0"/>
              <a:t>26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7C5F859-7641-45CF-8C7C-75EDBEEEFB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3506" y="1752600"/>
            <a:ext cx="2773959" cy="22945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0C80F5C-E21F-4918-A655-C0026F2576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5687" y="1769723"/>
            <a:ext cx="2739712" cy="227738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E14406D-49F9-48C4-856B-D05721A18A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3506" y="4123309"/>
            <a:ext cx="2773958" cy="227738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36E8A52-4374-4EDC-B6DE-EDB70760F8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75688" y="4135766"/>
            <a:ext cx="2739712" cy="226787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1748676-C690-4E49-860C-BB4A4AE91182}"/>
              </a:ext>
            </a:extLst>
          </p:cNvPr>
          <p:cNvSpPr/>
          <p:nvPr/>
        </p:nvSpPr>
        <p:spPr bwMode="auto">
          <a:xfrm>
            <a:off x="3277961" y="5562601"/>
            <a:ext cx="2590800" cy="7620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2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F61880F-78A3-484D-9784-75583F2BB80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260" y="1748799"/>
            <a:ext cx="2971800" cy="181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234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C98F4A-9B8E-4A64-A595-8D02889ED1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PL laws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5E89D4-A62B-411E-948F-3EE9DDF70D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Truth tables can be used to prove laws, e.g.: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pt-BR" dirty="0"/>
              <a:t>a Λ (b V c) = (a Λ b) V (a Λ c)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pt-BR" dirty="0"/>
              <a:t>¬ (a Λ b) = ¬ a V ¬b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(a </a:t>
            </a:r>
            <a:r>
              <a:rPr lang="el-GR" dirty="0"/>
              <a:t>Λ (</a:t>
            </a:r>
            <a:r>
              <a:rPr lang="en-US" dirty="0"/>
              <a:t>a → b)) → b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(a→ b) </a:t>
            </a:r>
            <a:r>
              <a:rPr lang="el-GR" dirty="0"/>
              <a:t>Λ ¬</a:t>
            </a:r>
            <a:r>
              <a:rPr lang="en-US" dirty="0"/>
              <a:t>b) → ¬a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((a V b) </a:t>
            </a:r>
            <a:r>
              <a:rPr lang="el-GR" dirty="0"/>
              <a:t>Λ ¬</a:t>
            </a:r>
            <a:r>
              <a:rPr lang="en-US" dirty="0"/>
              <a:t>a) → b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((a → b) </a:t>
            </a:r>
            <a:r>
              <a:rPr lang="el-GR" dirty="0"/>
              <a:t>Λ (</a:t>
            </a:r>
            <a:r>
              <a:rPr lang="en-US" dirty="0"/>
              <a:t>b → c)) → (a → c)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…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More examples: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200" dirty="0">
                <a:hlinkClick r:id="rId2"/>
              </a:rPr>
              <a:t>https://math.stackexchange.com/questions/1449866/catalogue-of-propositional-logic-laws</a:t>
            </a:r>
            <a:r>
              <a:rPr lang="en-US" sz="1200" dirty="0"/>
              <a:t>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200" dirty="0">
                <a:hlinkClick r:id="rId3"/>
              </a:rPr>
              <a:t>http://mathonline.wikidot.com/the-laws-of-propositional-logic#toc0</a:t>
            </a:r>
            <a:r>
              <a:rPr lang="en-US" sz="1200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Both truth tables and laws can be used to solve puzzles.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526030-2D72-4E84-BCA7-5A8834A6F78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/>
        <p:txBody>
          <a:bodyPr/>
          <a:lstStyle/>
          <a:p>
            <a:fld id="{7C5DB68A-9D44-4073-920F-D08D647C06A7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37269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A4C20A-67F2-41B3-8A59-934F6F53D1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>
                <a:cs typeface="Times" panose="02020603050405020304" pitchFamily="18" charset="0"/>
              </a:rPr>
              <a:t>Exercise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1D81A7-8A6E-4EF6-8C5C-0F2E015957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800" dirty="0">
                <a:latin typeface="+mj-lt"/>
                <a:cs typeface="Times" panose="02020603050405020304" pitchFamily="18" charset="0"/>
              </a:rPr>
              <a:t>Given</a:t>
            </a:r>
            <a:r>
              <a:rPr lang="en-US" dirty="0">
                <a:latin typeface="+mj-lt"/>
                <a:cs typeface="Times" panose="02020603050405020304" pitchFamily="18" charset="0"/>
              </a:rPr>
              <a:t>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  <a:cs typeface="Times" panose="02020603050405020304" pitchFamily="18" charset="0"/>
              </a:rPr>
              <a:t>If </a:t>
            </a:r>
            <a:r>
              <a:rPr lang="en-US" dirty="0">
                <a:solidFill>
                  <a:srgbClr val="FFFF00"/>
                </a:solidFill>
                <a:latin typeface="+mj-lt"/>
                <a:cs typeface="Times" panose="02020603050405020304" pitchFamily="18" charset="0"/>
              </a:rPr>
              <a:t>John</a:t>
            </a:r>
            <a:r>
              <a:rPr lang="en-US" dirty="0">
                <a:latin typeface="+mj-lt"/>
                <a:cs typeface="Times" panose="02020603050405020304" pitchFamily="18" charset="0"/>
              </a:rPr>
              <a:t> eats too much, then he does not have a normal BMI.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  <a:cs typeface="Times" panose="02020603050405020304" pitchFamily="18" charset="0"/>
              </a:rPr>
              <a:t>If </a:t>
            </a:r>
            <a:r>
              <a:rPr lang="en-US" dirty="0">
                <a:solidFill>
                  <a:srgbClr val="FFFF00"/>
                </a:solidFill>
                <a:latin typeface="+mj-lt"/>
                <a:cs typeface="Times" panose="02020603050405020304" pitchFamily="18" charset="0"/>
              </a:rPr>
              <a:t>John</a:t>
            </a:r>
            <a:r>
              <a:rPr lang="en-US" dirty="0">
                <a:latin typeface="+mj-lt"/>
                <a:cs typeface="Times" panose="02020603050405020304" pitchFamily="18" charset="0"/>
              </a:rPr>
              <a:t> is not careful, then he eats too much.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00"/>
                </a:solidFill>
                <a:latin typeface="+mj-lt"/>
                <a:cs typeface="Times" panose="02020603050405020304" pitchFamily="18" charset="0"/>
              </a:rPr>
              <a:t>John</a:t>
            </a:r>
            <a:r>
              <a:rPr lang="en-US" dirty="0">
                <a:latin typeface="+mj-lt"/>
                <a:cs typeface="Times" panose="02020603050405020304" pitchFamily="18" charset="0"/>
              </a:rPr>
              <a:t> has a normal BMI.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>
                <a:latin typeface="+mj-lt"/>
                <a:cs typeface="Times" panose="02020603050405020304" pitchFamily="18" charset="0"/>
              </a:rPr>
              <a:t>Question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  <a:cs typeface="Times" panose="02020603050405020304" pitchFamily="18" charset="0"/>
              </a:rPr>
              <a:t>Is </a:t>
            </a:r>
            <a:r>
              <a:rPr lang="en-US" dirty="0">
                <a:solidFill>
                  <a:srgbClr val="FFFF00"/>
                </a:solidFill>
                <a:latin typeface="+mj-lt"/>
                <a:cs typeface="Times" panose="02020603050405020304" pitchFamily="18" charset="0"/>
              </a:rPr>
              <a:t>John</a:t>
            </a:r>
            <a:r>
              <a:rPr lang="en-US" dirty="0">
                <a:latin typeface="+mj-lt"/>
                <a:cs typeface="Times" panose="02020603050405020304" pitchFamily="18" charset="0"/>
              </a:rPr>
              <a:t> careful?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2790B0-E8A1-4BA4-AF95-CF372519729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/>
        <p:txBody>
          <a:bodyPr/>
          <a:lstStyle/>
          <a:p>
            <a:fld id="{7C5DB68A-9D44-4073-920F-D08D647C06A7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233324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3D74C-D9DA-4176-ABCD-82E28D0C8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Translate sentences into PL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C796D361-C502-4884-B7C1-2875D2AEBEE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79995052"/>
              </p:ext>
            </p:extLst>
          </p:nvPr>
        </p:nvGraphicFramePr>
        <p:xfrm>
          <a:off x="228600" y="1617980"/>
          <a:ext cx="8686801" cy="4495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52800">
                  <a:extLst>
                    <a:ext uri="{9D8B030D-6E8A-4147-A177-3AD203B41FA5}">
                      <a16:colId xmlns:a16="http://schemas.microsoft.com/office/drawing/2014/main" val="1608136212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3272064503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325922809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3635442572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326329668"/>
                    </a:ext>
                  </a:extLst>
                </a:gridCol>
                <a:gridCol w="533401">
                  <a:extLst>
                    <a:ext uri="{9D8B030D-6E8A-4147-A177-3AD203B41FA5}">
                      <a16:colId xmlns:a16="http://schemas.microsoft.com/office/drawing/2014/main" val="4167293868"/>
                    </a:ext>
                  </a:extLst>
                </a:gridCol>
              </a:tblGrid>
              <a:tr h="37465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sng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Propositions</a:t>
                      </a:r>
                      <a:endParaRPr lang="en-US" sz="1800" b="1" i="0" u="sng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1999684"/>
                  </a:ext>
                </a:extLst>
              </a:tr>
              <a:tr h="37465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 John eats too much</a:t>
                      </a:r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 a</a:t>
                      </a:r>
                      <a:endParaRPr lang="en-US" sz="1800" b="0" i="0" u="none" strike="noStrike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7224113"/>
                  </a:ext>
                </a:extLst>
              </a:tr>
              <a:tr h="37465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 John has a normal BMI</a:t>
                      </a:r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 b</a:t>
                      </a:r>
                      <a:endParaRPr lang="en-US" sz="1800" b="0" i="0" u="none" strike="noStrike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8059550"/>
                  </a:ext>
                </a:extLst>
              </a:tr>
              <a:tr h="37465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 John is careful</a:t>
                      </a:r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 c</a:t>
                      </a:r>
                      <a:endParaRPr lang="en-US" sz="1800" b="0" i="0" u="none" strike="noStrike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04526666"/>
                  </a:ext>
                </a:extLst>
              </a:tr>
              <a:tr h="374650"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79716477"/>
                  </a:ext>
                </a:extLst>
              </a:tr>
              <a:tr h="37465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sng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Given</a:t>
                      </a:r>
                      <a:endParaRPr lang="en-US" sz="1800" b="1" i="0" u="sng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1978960"/>
                  </a:ext>
                </a:extLst>
              </a:tr>
              <a:tr h="374650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  If John eats too much, then he does not have a normal BMI</a:t>
                      </a:r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1800" u="none" strike="noStrike" dirty="0">
                          <a:solidFill>
                            <a:srgbClr val="FFFF00"/>
                          </a:solidFill>
                          <a:effectLst/>
                          <a:latin typeface="+mj-lt"/>
                        </a:rPr>
                        <a:t>a </a:t>
                      </a:r>
                      <a:r>
                        <a:rPr lang="en-US" sz="1800" u="none" strike="noStrike" dirty="0">
                          <a:solidFill>
                            <a:srgbClr val="FFFF00"/>
                          </a:solidFill>
                          <a:effectLst/>
                          <a:latin typeface="+mj-lt"/>
                          <a:sym typeface="Symbol" panose="05050102010706020507" pitchFamily="18" charset="2"/>
                        </a:rPr>
                        <a:t> </a:t>
                      </a:r>
                      <a:r>
                        <a:rPr lang="en-US" sz="1800" u="none" strike="noStrike" dirty="0">
                          <a:solidFill>
                            <a:srgbClr val="FFFF00"/>
                          </a:solidFill>
                          <a:effectLst/>
                          <a:latin typeface="+mj-lt"/>
                        </a:rPr>
                        <a:t>b</a:t>
                      </a:r>
                      <a:endParaRPr lang="en-US" sz="1800" b="0" i="0" u="none" strike="noStrike" dirty="0">
                        <a:solidFill>
                          <a:srgbClr val="FFFF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46293549"/>
                  </a:ext>
                </a:extLst>
              </a:tr>
              <a:tr h="374650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  If John is not careful, then he eats too much.</a:t>
                      </a:r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1800" u="none" strike="noStrike" kern="1200" dirty="0">
                          <a:solidFill>
                            <a:srgbClr val="FFC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Symbol" panose="05050102010706020507" pitchFamily="18" charset="2"/>
                        </a:rPr>
                        <a:t></a:t>
                      </a:r>
                      <a:r>
                        <a:rPr lang="en-US" sz="1800" u="none" strike="noStrike" dirty="0">
                          <a:solidFill>
                            <a:srgbClr val="FFC000"/>
                          </a:solidFill>
                          <a:effectLst/>
                          <a:latin typeface="+mj-lt"/>
                        </a:rPr>
                        <a:t>c </a:t>
                      </a:r>
                      <a:r>
                        <a:rPr lang="en-US" sz="1800" u="none" strike="noStrike" kern="1200" dirty="0">
                          <a:solidFill>
                            <a:srgbClr val="FFC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Symbol" panose="05050102010706020507" pitchFamily="18" charset="2"/>
                        </a:rPr>
                        <a:t> </a:t>
                      </a:r>
                      <a:r>
                        <a:rPr lang="en-US" sz="1800" u="none" strike="noStrike" dirty="0">
                          <a:solidFill>
                            <a:srgbClr val="FFC000"/>
                          </a:solidFill>
                          <a:effectLst/>
                          <a:latin typeface="+mj-lt"/>
                        </a:rPr>
                        <a:t>a</a:t>
                      </a:r>
                      <a:endParaRPr lang="en-US" sz="1800" b="0" i="0" u="none" strike="noStrike" dirty="0">
                        <a:solidFill>
                          <a:srgbClr val="FFC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62485977"/>
                  </a:ext>
                </a:extLst>
              </a:tr>
              <a:tr h="374650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  John has a normal BMI</a:t>
                      </a:r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1800" u="none" strike="noStrike" dirty="0">
                          <a:solidFill>
                            <a:srgbClr val="1FE115"/>
                          </a:solidFill>
                          <a:effectLst/>
                          <a:latin typeface="+mj-lt"/>
                        </a:rPr>
                        <a:t>b</a:t>
                      </a:r>
                      <a:endParaRPr lang="en-US" sz="1800" b="0" i="0" u="none" strike="noStrike" dirty="0">
                        <a:solidFill>
                          <a:srgbClr val="1FE115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69249185"/>
                  </a:ext>
                </a:extLst>
              </a:tr>
              <a:tr h="374650">
                <a:tc gridSpan="2"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0248651"/>
                  </a:ext>
                </a:extLst>
              </a:tr>
              <a:tr h="374650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800" b="1" i="0" u="sng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Determine the truth value of: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(</a:t>
                      </a:r>
                      <a:r>
                        <a:rPr lang="en-US" sz="180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</a:t>
                      </a:r>
                      <a:r>
                        <a:rPr lang="en-US" sz="180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Symbol" panose="05050102010706020507" pitchFamily="18" charset="2"/>
                        </a:rPr>
                        <a:t> </a:t>
                      </a:r>
                      <a:r>
                        <a:rPr lang="en-US" sz="180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b) </a:t>
                      </a:r>
                      <a:r>
                        <a:rPr lang="en-US" dirty="0">
                          <a:solidFill>
                            <a:schemeClr val="bg1"/>
                          </a:solidFill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∧</a:t>
                      </a:r>
                      <a:r>
                        <a:rPr lang="en-US" sz="180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en-US" sz="180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Symbol" panose="05050102010706020507" pitchFamily="18" charset="2"/>
                        </a:rPr>
                        <a:t></a:t>
                      </a:r>
                      <a:r>
                        <a:rPr lang="en-US" sz="180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 </a:t>
                      </a:r>
                      <a:r>
                        <a:rPr lang="en-US" sz="180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Symbol" panose="05050102010706020507" pitchFamily="18" charset="2"/>
                        </a:rPr>
                        <a:t> </a:t>
                      </a:r>
                      <a:r>
                        <a:rPr lang="en-US" sz="180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a) </a:t>
                      </a:r>
                      <a:r>
                        <a:rPr lang="en-US" dirty="0">
                          <a:solidFill>
                            <a:schemeClr val="bg1"/>
                          </a:solidFill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∧ </a:t>
                      </a:r>
                      <a:r>
                        <a:rPr lang="en-US" sz="180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</a:t>
                      </a:r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 </a:t>
                      </a:r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36950322"/>
                  </a:ext>
                </a:extLst>
              </a:tr>
              <a:tr h="374650">
                <a:tc gridSpan="2"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0161973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736A8E-7169-48EE-A2D4-7111C03EF0C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/>
        <p:txBody>
          <a:bodyPr/>
          <a:lstStyle/>
          <a:p>
            <a:fld id="{7C5DB68A-9D44-4073-920F-D08D647C06A7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31175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5E911C8-4B58-4803-AF50-8E01D211E05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Part 1</a:t>
            </a:r>
            <a:br>
              <a:rPr lang="en-US" dirty="0"/>
            </a:br>
            <a:br>
              <a:rPr lang="en-US" dirty="0"/>
            </a:br>
            <a:r>
              <a:rPr lang="en-US" dirty="0"/>
              <a:t>Ontologies</a:t>
            </a:r>
            <a:br>
              <a:rPr lang="en-US" dirty="0"/>
            </a:br>
            <a:r>
              <a:rPr lang="en-US" dirty="0"/>
              <a:t>Representations</a:t>
            </a:r>
            <a:br>
              <a:rPr lang="en-US" dirty="0"/>
            </a:br>
            <a:r>
              <a:rPr lang="en-US" dirty="0"/>
              <a:t>Conceptualizations</a:t>
            </a:r>
            <a:br>
              <a:rPr lang="en-US" dirty="0"/>
            </a:br>
            <a:r>
              <a:rPr lang="en-US" dirty="0"/>
              <a:t>Reality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74596F-B9A7-4EBC-8751-F0AB2CAB8A8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EF93C7-D0AB-41D7-8C62-1F8A9E33AE23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42622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FEECC5-B756-49FD-8AE9-71DDA13D71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 1: Determine with tables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EC7BF6-7406-49B4-BCE0-69BEE4D6A15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/>
        <p:txBody>
          <a:bodyPr/>
          <a:lstStyle/>
          <a:p>
            <a:fld id="{7C5DB68A-9D44-4073-920F-D08D647C06A7}" type="slidenum">
              <a:rPr lang="en-US" smtClean="0"/>
              <a:t>30</a:t>
            </a:fld>
            <a:endParaRPr lang="en-US" dirty="0"/>
          </a:p>
        </p:txBody>
      </p:sp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52717AA2-2B24-46F8-8F60-2D079A78B59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8768510"/>
              </p:ext>
            </p:extLst>
          </p:nvPr>
        </p:nvGraphicFramePr>
        <p:xfrm>
          <a:off x="471573" y="2286000"/>
          <a:ext cx="8200853" cy="3632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93" name="Worksheet" r:id="rId3" imgW="3322196" imgH="1470854" progId="Excel.Sheet.12">
                  <p:embed/>
                </p:oleObj>
              </mc:Choice>
              <mc:Fallback>
                <p:oleObj name="Worksheet" r:id="rId3" imgW="3322196" imgH="1470854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71573" y="2286000"/>
                        <a:ext cx="8200853" cy="3632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Arrow: Right 8">
            <a:extLst>
              <a:ext uri="{FF2B5EF4-FFF2-40B4-BE49-F238E27FC236}">
                <a16:creationId xmlns:a16="http://schemas.microsoft.com/office/drawing/2014/main" id="{4D62ACAA-7D8E-45E4-9875-9E46CAAB66B3}"/>
              </a:ext>
            </a:extLst>
          </p:cNvPr>
          <p:cNvSpPr/>
          <p:nvPr/>
        </p:nvSpPr>
        <p:spPr bwMode="auto">
          <a:xfrm rot="8349864">
            <a:off x="2305096" y="3078743"/>
            <a:ext cx="457200" cy="228600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22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3961D8FF-608F-4C05-B11C-A600339FD7D0}"/>
              </a:ext>
            </a:extLst>
          </p:cNvPr>
          <p:cNvGrpSpPr/>
          <p:nvPr/>
        </p:nvGrpSpPr>
        <p:grpSpPr>
          <a:xfrm>
            <a:off x="471573" y="2938210"/>
            <a:ext cx="2773958" cy="3516062"/>
            <a:chOff x="471573" y="2938210"/>
            <a:chExt cx="2773958" cy="3516062"/>
          </a:xfrm>
        </p:grpSpPr>
        <p:sp>
          <p:nvSpPr>
            <p:cNvPr id="10" name="Arrow: Right 9">
              <a:extLst>
                <a:ext uri="{FF2B5EF4-FFF2-40B4-BE49-F238E27FC236}">
                  <a16:creationId xmlns:a16="http://schemas.microsoft.com/office/drawing/2014/main" id="{E65ECEE3-9134-4AE8-83DE-3897CFE73BF0}"/>
                </a:ext>
              </a:extLst>
            </p:cNvPr>
            <p:cNvSpPr/>
            <p:nvPr/>
          </p:nvSpPr>
          <p:spPr bwMode="auto">
            <a:xfrm rot="9119174">
              <a:off x="1267500" y="3621290"/>
              <a:ext cx="764231" cy="252636"/>
            </a:xfrm>
            <a:prstGeom prst="rightArrow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pitchFamily="122" charset="0"/>
              </a:endParaRPr>
            </a:p>
          </p:txBody>
        </p:sp>
        <p:sp>
          <p:nvSpPr>
            <p:cNvPr id="11" name="Arrow: Right 10">
              <a:extLst>
                <a:ext uri="{FF2B5EF4-FFF2-40B4-BE49-F238E27FC236}">
                  <a16:creationId xmlns:a16="http://schemas.microsoft.com/office/drawing/2014/main" id="{640CD02A-47DA-4DD3-A2E6-F1982D0AF0FE}"/>
                </a:ext>
              </a:extLst>
            </p:cNvPr>
            <p:cNvSpPr/>
            <p:nvPr/>
          </p:nvSpPr>
          <p:spPr bwMode="auto">
            <a:xfrm rot="6893919">
              <a:off x="946107" y="3194008"/>
              <a:ext cx="764231" cy="252636"/>
            </a:xfrm>
            <a:prstGeom prst="rightArrow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pitchFamily="122" charset="0"/>
              </a:endParaRP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EF61E196-7189-4F64-AB93-07434931A5A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71573" y="4176886"/>
              <a:ext cx="2773958" cy="2277386"/>
            </a:xfrm>
            <a:prstGeom prst="rect">
              <a:avLst/>
            </a:prstGeom>
          </p:spPr>
        </p:pic>
      </p:grp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59DBBF6D-FF26-4E6B-ACC1-415BC8BB4390}"/>
              </a:ext>
            </a:extLst>
          </p:cNvPr>
          <p:cNvSpPr/>
          <p:nvPr/>
        </p:nvSpPr>
        <p:spPr bwMode="auto">
          <a:xfrm rot="180942" flipV="1">
            <a:off x="1223757" y="4072081"/>
            <a:ext cx="5278702" cy="165905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22" charset="0"/>
            </a:endParaRPr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2898541B-873A-494C-BC79-D3591E2322B9}"/>
              </a:ext>
            </a:extLst>
          </p:cNvPr>
          <p:cNvSpPr/>
          <p:nvPr/>
        </p:nvSpPr>
        <p:spPr bwMode="auto">
          <a:xfrm rot="2591093">
            <a:off x="4943172" y="4979504"/>
            <a:ext cx="457200" cy="228600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22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7550663-B45F-4ECD-8CCA-878F83D76D3D}"/>
              </a:ext>
            </a:extLst>
          </p:cNvPr>
          <p:cNvSpPr/>
          <p:nvPr/>
        </p:nvSpPr>
        <p:spPr bwMode="auto">
          <a:xfrm>
            <a:off x="4876910" y="2351623"/>
            <a:ext cx="2063480" cy="365097"/>
          </a:xfrm>
          <a:prstGeom prst="rect">
            <a:avLst/>
          </a:prstGeom>
          <a:solidFill>
            <a:srgbClr val="FFC000">
              <a:alpha val="45098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22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C55CB5BA-51AF-4699-A85A-EAA55CEF1767}"/>
              </a:ext>
            </a:extLst>
          </p:cNvPr>
          <p:cNvSpPr/>
          <p:nvPr/>
        </p:nvSpPr>
        <p:spPr bwMode="auto">
          <a:xfrm>
            <a:off x="5920537" y="2788616"/>
            <a:ext cx="500008" cy="365097"/>
          </a:xfrm>
          <a:prstGeom prst="rect">
            <a:avLst/>
          </a:prstGeom>
          <a:solidFill>
            <a:srgbClr val="FFC000">
              <a:alpha val="45098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22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E342E0A1-2D5C-40F2-AF5A-6C2EFE8D74C6}"/>
              </a:ext>
            </a:extLst>
          </p:cNvPr>
          <p:cNvSpPr/>
          <p:nvPr/>
        </p:nvSpPr>
        <p:spPr bwMode="auto">
          <a:xfrm>
            <a:off x="8091964" y="2342223"/>
            <a:ext cx="500008" cy="365097"/>
          </a:xfrm>
          <a:prstGeom prst="rect">
            <a:avLst/>
          </a:prstGeom>
          <a:solidFill>
            <a:srgbClr val="1FE115">
              <a:alpha val="45098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22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7986B5B-8593-40E8-9037-9F49471EA7AF}"/>
              </a:ext>
            </a:extLst>
          </p:cNvPr>
          <p:cNvSpPr/>
          <p:nvPr/>
        </p:nvSpPr>
        <p:spPr bwMode="auto">
          <a:xfrm>
            <a:off x="8139052" y="2779771"/>
            <a:ext cx="500008" cy="365097"/>
          </a:xfrm>
          <a:prstGeom prst="rect">
            <a:avLst/>
          </a:prstGeom>
          <a:solidFill>
            <a:srgbClr val="1FE115">
              <a:alpha val="45098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22" charset="0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ACAA435-CCF5-419C-82B7-7682127702F6}"/>
              </a:ext>
            </a:extLst>
          </p:cNvPr>
          <p:cNvGrpSpPr/>
          <p:nvPr/>
        </p:nvGrpSpPr>
        <p:grpSpPr>
          <a:xfrm>
            <a:off x="5069741" y="1786407"/>
            <a:ext cx="3926733" cy="2955416"/>
            <a:chOff x="5113843" y="1766141"/>
            <a:chExt cx="3926733" cy="2955416"/>
          </a:xfrm>
        </p:grpSpPr>
        <p:sp>
          <p:nvSpPr>
            <p:cNvPr id="14" name="Arrow: Right 13">
              <a:extLst>
                <a:ext uri="{FF2B5EF4-FFF2-40B4-BE49-F238E27FC236}">
                  <a16:creationId xmlns:a16="http://schemas.microsoft.com/office/drawing/2014/main" id="{6873F1B2-FFE7-43F8-8728-B446A625DEFF}"/>
                </a:ext>
              </a:extLst>
            </p:cNvPr>
            <p:cNvSpPr/>
            <p:nvPr/>
          </p:nvSpPr>
          <p:spPr bwMode="auto">
            <a:xfrm rot="9720152">
              <a:off x="5113843" y="4448706"/>
              <a:ext cx="1203299" cy="238831"/>
            </a:xfrm>
            <a:prstGeom prst="rightArrow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pitchFamily="122" charset="0"/>
              </a:endParaRPr>
            </a:p>
          </p:txBody>
        </p:sp>
        <p:sp>
          <p:nvSpPr>
            <p:cNvPr id="15" name="Arrow: Right 14">
              <a:extLst>
                <a:ext uri="{FF2B5EF4-FFF2-40B4-BE49-F238E27FC236}">
                  <a16:creationId xmlns:a16="http://schemas.microsoft.com/office/drawing/2014/main" id="{93A4E693-6CBA-43EB-AA14-77A3293DD2A6}"/>
                </a:ext>
              </a:extLst>
            </p:cNvPr>
            <p:cNvSpPr/>
            <p:nvPr/>
          </p:nvSpPr>
          <p:spPr bwMode="auto">
            <a:xfrm rot="7398906">
              <a:off x="4633541" y="3773416"/>
              <a:ext cx="1665172" cy="231109"/>
            </a:xfrm>
            <a:prstGeom prst="rightArrow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pitchFamily="122" charset="0"/>
              </a:endParaRP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B9436FB1-B363-4E9C-9F38-093B002C810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629400" y="1766141"/>
              <a:ext cx="2411176" cy="1979546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729D6E5C-401E-4100-AF18-77AB5EA55FF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32293" y="3261353"/>
            <a:ext cx="447675" cy="37946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CF858085-3C2F-4C77-B091-BD7B2461ED8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9267" y="3675652"/>
            <a:ext cx="447675" cy="379461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6D38241-19B6-401B-BFCC-E941CD173CB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92715" y="4133002"/>
            <a:ext cx="447675" cy="379461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37DDD0E-C017-425F-BEB4-A8C5B01BB03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60652" y="4598827"/>
            <a:ext cx="447675" cy="379461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0D7072B8-9EF8-4718-94CC-7FD192DF5E7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88905" y="5495277"/>
            <a:ext cx="447675" cy="379461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F6474AB8-5A3A-4233-81DB-341E0265DDE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95300" y="5500697"/>
            <a:ext cx="447675" cy="379461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1507A39B-6BAE-4375-B604-24B1C932748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16678" y="5020985"/>
            <a:ext cx="447675" cy="379461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E6A71E7F-DAA9-4F4B-B23D-A03B03B723FA}"/>
              </a:ext>
            </a:extLst>
          </p:cNvPr>
          <p:cNvSpPr/>
          <p:nvPr/>
        </p:nvSpPr>
        <p:spPr bwMode="auto">
          <a:xfrm>
            <a:off x="515248" y="5988572"/>
            <a:ext cx="2590800" cy="414549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22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A7604C24-93CB-470E-8221-D83CC8A41CFF}"/>
              </a:ext>
            </a:extLst>
          </p:cNvPr>
          <p:cNvSpPr/>
          <p:nvPr/>
        </p:nvSpPr>
        <p:spPr bwMode="auto">
          <a:xfrm>
            <a:off x="6681247" y="3366325"/>
            <a:ext cx="2234153" cy="314846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2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749E006-A2FF-4237-A19F-415278783A5A}"/>
              </a:ext>
            </a:extLst>
          </p:cNvPr>
          <p:cNvSpPr/>
          <p:nvPr/>
        </p:nvSpPr>
        <p:spPr bwMode="auto">
          <a:xfrm>
            <a:off x="1080521" y="2342224"/>
            <a:ext cx="2005023" cy="365097"/>
          </a:xfrm>
          <a:prstGeom prst="rect">
            <a:avLst/>
          </a:prstGeom>
          <a:solidFill>
            <a:srgbClr val="FFFF00">
              <a:alpha val="45098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22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C24A3C7B-B467-49D1-859D-4C70E31C0AE0}"/>
              </a:ext>
            </a:extLst>
          </p:cNvPr>
          <p:cNvSpPr/>
          <p:nvPr/>
        </p:nvSpPr>
        <p:spPr bwMode="auto">
          <a:xfrm>
            <a:off x="1549530" y="2788616"/>
            <a:ext cx="550907" cy="365097"/>
          </a:xfrm>
          <a:prstGeom prst="rect">
            <a:avLst/>
          </a:prstGeom>
          <a:solidFill>
            <a:srgbClr val="FFFF00">
              <a:alpha val="45098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22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F6F2A0C9-FBFC-40F2-A81B-405AD1A25E8F}"/>
              </a:ext>
            </a:extLst>
          </p:cNvPr>
          <p:cNvSpPr/>
          <p:nvPr/>
        </p:nvSpPr>
        <p:spPr bwMode="auto">
          <a:xfrm>
            <a:off x="2692616" y="2790836"/>
            <a:ext cx="500008" cy="365097"/>
          </a:xfrm>
          <a:prstGeom prst="rect">
            <a:avLst/>
          </a:prstGeom>
          <a:solidFill>
            <a:srgbClr val="1FE115">
              <a:alpha val="45098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22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E9E7E3D-3988-4929-BAC5-797182EBF80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18959" y="6061965"/>
            <a:ext cx="6905625" cy="371475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F32626FC-8885-45D6-8818-50FE0798D5C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4526" y="1355848"/>
            <a:ext cx="5082337" cy="793082"/>
          </a:xfrm>
          <a:prstGeom prst="rect">
            <a:avLst/>
          </a:prstGeom>
          <a:ln w="57150">
            <a:noFill/>
          </a:ln>
        </p:spPr>
      </p:pic>
    </p:spTree>
    <p:extLst>
      <p:ext uri="{BB962C8B-B14F-4D97-AF65-F5344CB8AC3E}">
        <p14:creationId xmlns:p14="http://schemas.microsoft.com/office/powerpoint/2010/main" val="2947867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3" grpId="0" animBg="1"/>
      <p:bldP spid="13" grpId="1" animBg="1"/>
      <p:bldP spid="16" grpId="0" animBg="1"/>
      <p:bldP spid="32" grpId="0" animBg="1"/>
      <p:bldP spid="32" grpId="1" animBg="1"/>
      <p:bldP spid="33" grpId="0" animBg="1"/>
      <p:bldP spid="33" grpId="1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3D74C-D9DA-4176-ABCD-82E28D0C8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62000"/>
            <a:ext cx="9144000" cy="762000"/>
          </a:xfrm>
        </p:spPr>
        <p:txBody>
          <a:bodyPr/>
          <a:lstStyle/>
          <a:p>
            <a:r>
              <a:rPr lang="en-US" dirty="0"/>
              <a:t>Method 2: Determine using laws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C796D361-C502-4884-B7C1-2875D2AEBEE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59024713"/>
              </p:ext>
            </p:extLst>
          </p:nvPr>
        </p:nvGraphicFramePr>
        <p:xfrm>
          <a:off x="228600" y="1617980"/>
          <a:ext cx="8686801" cy="4495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23344">
                  <a:extLst>
                    <a:ext uri="{9D8B030D-6E8A-4147-A177-3AD203B41FA5}">
                      <a16:colId xmlns:a16="http://schemas.microsoft.com/office/drawing/2014/main" val="1608136212"/>
                    </a:ext>
                  </a:extLst>
                </a:gridCol>
                <a:gridCol w="3125056">
                  <a:extLst>
                    <a:ext uri="{9D8B030D-6E8A-4147-A177-3AD203B41FA5}">
                      <a16:colId xmlns:a16="http://schemas.microsoft.com/office/drawing/2014/main" val="3278998535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3635442572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326329668"/>
                    </a:ext>
                  </a:extLst>
                </a:gridCol>
                <a:gridCol w="533401">
                  <a:extLst>
                    <a:ext uri="{9D8B030D-6E8A-4147-A177-3AD203B41FA5}">
                      <a16:colId xmlns:a16="http://schemas.microsoft.com/office/drawing/2014/main" val="4167293868"/>
                    </a:ext>
                  </a:extLst>
                </a:gridCol>
              </a:tblGrid>
              <a:tr h="37465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sng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Propositions</a:t>
                      </a:r>
                      <a:endParaRPr lang="en-US" sz="1800" b="1" i="0" u="sng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1999684"/>
                  </a:ext>
                </a:extLst>
              </a:tr>
              <a:tr h="37465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 John eats too much</a:t>
                      </a:r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 a</a:t>
                      </a:r>
                      <a:endParaRPr lang="en-US" sz="1800" b="0" i="0" u="none" strike="noStrike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7224113"/>
                  </a:ext>
                </a:extLst>
              </a:tr>
              <a:tr h="37465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 John has a normal BMI</a:t>
                      </a:r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 b</a:t>
                      </a:r>
                      <a:endParaRPr lang="en-US" sz="1800" b="0" i="0" u="none" strike="noStrike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8059550"/>
                  </a:ext>
                </a:extLst>
              </a:tr>
              <a:tr h="37465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 John is careful</a:t>
                      </a:r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 c</a:t>
                      </a:r>
                      <a:endParaRPr lang="en-US" sz="1800" b="0" i="0" u="none" strike="noStrike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04526666"/>
                  </a:ext>
                </a:extLst>
              </a:tr>
              <a:tr h="374650"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79716477"/>
                  </a:ext>
                </a:extLst>
              </a:tr>
              <a:tr h="37465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sng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Given</a:t>
                      </a:r>
                      <a:endParaRPr lang="en-US" sz="1800" b="1" i="0" u="sng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1978960"/>
                  </a:ext>
                </a:extLst>
              </a:tr>
              <a:tr h="374650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  If John eats too much, then he does not have a normal BMI</a:t>
                      </a:r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 a </a:t>
                      </a:r>
                      <a:r>
                        <a:rPr lang="en-US" sz="180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  <a:sym typeface="Symbol" panose="05050102010706020507" pitchFamily="18" charset="2"/>
                        </a:rPr>
                        <a:t> </a:t>
                      </a:r>
                      <a:r>
                        <a:rPr lang="en-US" sz="180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b</a:t>
                      </a:r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g1</a:t>
                      </a:r>
                      <a:endParaRPr lang="en-US" sz="1800" b="0" i="0" u="none" strike="noStrike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46293549"/>
                  </a:ext>
                </a:extLst>
              </a:tr>
              <a:tr h="374650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  If John is not careful, then he eats too much.</a:t>
                      </a:r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180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Symbol" panose="05050102010706020507" pitchFamily="18" charset="2"/>
                        </a:rPr>
                        <a:t></a:t>
                      </a:r>
                      <a:r>
                        <a:rPr lang="en-US" sz="180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c </a:t>
                      </a:r>
                      <a:r>
                        <a:rPr lang="en-US" sz="180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Symbol" panose="05050102010706020507" pitchFamily="18" charset="2"/>
                        </a:rPr>
                        <a:t> </a:t>
                      </a:r>
                      <a:r>
                        <a:rPr lang="en-US" sz="180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a</a:t>
                      </a:r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g2</a:t>
                      </a:r>
                      <a:endParaRPr lang="en-US" sz="1800" b="0" i="0" u="none" strike="noStrike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62485977"/>
                  </a:ext>
                </a:extLst>
              </a:tr>
              <a:tr h="37465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  John has a normal BMI</a:t>
                      </a:r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 b</a:t>
                      </a:r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g3</a:t>
                      </a:r>
                      <a:endParaRPr lang="en-US" sz="1800" b="0" i="0" u="none" strike="noStrike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69249185"/>
                  </a:ext>
                </a:extLst>
              </a:tr>
              <a:tr h="374650"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0248651"/>
                  </a:ext>
                </a:extLst>
              </a:tr>
              <a:tr h="37465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sng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Rule application</a:t>
                      </a:r>
                      <a:r>
                        <a:rPr lang="en-US" sz="1800" b="0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: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rgbClr val="FFFF00"/>
                          </a:solidFill>
                        </a:rPr>
                        <a:t>(x→ y) </a:t>
                      </a:r>
                      <a:r>
                        <a:rPr lang="el-GR" dirty="0">
                          <a:solidFill>
                            <a:srgbClr val="FFFF00"/>
                          </a:solidFill>
                        </a:rPr>
                        <a:t>Λ ¬</a:t>
                      </a:r>
                      <a:r>
                        <a:rPr lang="en-US" dirty="0">
                          <a:solidFill>
                            <a:srgbClr val="FFFF00"/>
                          </a:solidFill>
                        </a:rPr>
                        <a:t>y) → ¬x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180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Symbol" panose="05050102010706020507" pitchFamily="18" charset="2"/>
                        </a:rPr>
                        <a:t></a:t>
                      </a:r>
                      <a:r>
                        <a:rPr lang="en-US" sz="180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a</a:t>
                      </a:r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g3/g1</a:t>
                      </a:r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 g4</a:t>
                      </a:r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36950322"/>
                  </a:ext>
                </a:extLst>
              </a:tr>
              <a:tr h="374650"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rgbClr val="FFFF00"/>
                          </a:solidFill>
                        </a:rPr>
                        <a:t>(x→ y) </a:t>
                      </a:r>
                      <a:r>
                        <a:rPr lang="el-GR" dirty="0">
                          <a:solidFill>
                            <a:srgbClr val="FFFF00"/>
                          </a:solidFill>
                        </a:rPr>
                        <a:t>Λ ¬</a:t>
                      </a:r>
                      <a:r>
                        <a:rPr lang="en-US" dirty="0">
                          <a:solidFill>
                            <a:srgbClr val="FFFF00"/>
                          </a:solidFill>
                        </a:rPr>
                        <a:t>y) → ¬x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 c</a:t>
                      </a:r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g2/g4</a:t>
                      </a:r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0161973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736A8E-7169-48EE-A2D4-7111C03EF0C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/>
        <p:txBody>
          <a:bodyPr/>
          <a:lstStyle/>
          <a:p>
            <a:fld id="{7C5DB68A-9D44-4073-920F-D08D647C06A7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988456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091D27-FB8E-42ED-B5C8-9E15D8EA59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Another exercise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9776FC-7938-40AB-AE50-FA19390A3D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Solve this puzzle: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cs typeface="Times" panose="02020603050405020304" pitchFamily="18" charset="0"/>
              </a:rPr>
              <a:t>Given: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00"/>
                </a:solidFill>
                <a:cs typeface="Times" panose="02020603050405020304" pitchFamily="18" charset="0"/>
              </a:rPr>
              <a:t>Everybody</a:t>
            </a:r>
            <a:r>
              <a:rPr lang="en-US" dirty="0">
                <a:cs typeface="Times" panose="02020603050405020304" pitchFamily="18" charset="0"/>
              </a:rPr>
              <a:t> who eats too much, does not have a normal BMI.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00"/>
                </a:solidFill>
                <a:cs typeface="Times" panose="02020603050405020304" pitchFamily="18" charset="0"/>
              </a:rPr>
              <a:t>Everybody</a:t>
            </a:r>
            <a:r>
              <a:rPr lang="en-US" dirty="0">
                <a:cs typeface="Times" panose="02020603050405020304" pitchFamily="18" charset="0"/>
              </a:rPr>
              <a:t> who is not careful, eats too much.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00"/>
                </a:solidFill>
                <a:cs typeface="Times" panose="02020603050405020304" pitchFamily="18" charset="0"/>
              </a:rPr>
              <a:t>Everybody</a:t>
            </a:r>
            <a:r>
              <a:rPr lang="en-US" dirty="0">
                <a:cs typeface="Times" panose="02020603050405020304" pitchFamily="18" charset="0"/>
              </a:rPr>
              <a:t> has a normal BMI.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cs typeface="Times" panose="02020603050405020304" pitchFamily="18" charset="0"/>
              </a:rPr>
              <a:t>Question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>
                <a:cs typeface="Times" panose="02020603050405020304" pitchFamily="18" charset="0"/>
              </a:rPr>
              <a:t>Is </a:t>
            </a:r>
            <a:r>
              <a:rPr lang="en-US" dirty="0">
                <a:solidFill>
                  <a:srgbClr val="FFFF00"/>
                </a:solidFill>
                <a:cs typeface="Times" panose="02020603050405020304" pitchFamily="18" charset="0"/>
              </a:rPr>
              <a:t>everybody</a:t>
            </a:r>
            <a:r>
              <a:rPr lang="en-US" dirty="0">
                <a:cs typeface="Times" panose="02020603050405020304" pitchFamily="18" charset="0"/>
              </a:rPr>
              <a:t> careful?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cs typeface="Times" panose="02020603050405020304" pitchFamily="18" charset="0"/>
              </a:rPr>
              <a:t>Same as before: yes.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BC5AEE-92B4-4165-9412-F5E93897CCE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/>
        <p:txBody>
          <a:bodyPr/>
          <a:lstStyle/>
          <a:p>
            <a:fld id="{7C5DB68A-9D44-4073-920F-D08D647C06A7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9603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091D27-FB8E-42ED-B5C8-9E15D8EA59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about this one?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9776FC-7938-40AB-AE50-FA19390A3D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Solve this puzzle: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cs typeface="Times" panose="02020603050405020304" pitchFamily="18" charset="0"/>
              </a:rPr>
              <a:t>Given: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00"/>
                </a:solidFill>
                <a:cs typeface="Times" panose="02020603050405020304" pitchFamily="18" charset="0"/>
              </a:rPr>
              <a:t>Everybody</a:t>
            </a:r>
            <a:r>
              <a:rPr lang="en-US" dirty="0">
                <a:cs typeface="Times" panose="02020603050405020304" pitchFamily="18" charset="0"/>
              </a:rPr>
              <a:t> who eats too much, does not have a normal BMI.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00"/>
                </a:solidFill>
                <a:cs typeface="Times" panose="02020603050405020304" pitchFamily="18" charset="0"/>
              </a:rPr>
              <a:t>Everybody</a:t>
            </a:r>
            <a:r>
              <a:rPr lang="en-US" dirty="0">
                <a:cs typeface="Times" panose="02020603050405020304" pitchFamily="18" charset="0"/>
              </a:rPr>
              <a:t> who is not careful, eats too much.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00"/>
                </a:solidFill>
                <a:cs typeface="Times" panose="02020603050405020304" pitchFamily="18" charset="0"/>
              </a:rPr>
              <a:t>John</a:t>
            </a:r>
            <a:r>
              <a:rPr lang="en-US" dirty="0">
                <a:cs typeface="Times" panose="02020603050405020304" pitchFamily="18" charset="0"/>
              </a:rPr>
              <a:t> has a normal BMI.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cs typeface="Times" panose="02020603050405020304" pitchFamily="18" charset="0"/>
              </a:rPr>
              <a:t>Question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>
                <a:cs typeface="Times" panose="02020603050405020304" pitchFamily="18" charset="0"/>
              </a:rPr>
              <a:t>Is </a:t>
            </a:r>
            <a:r>
              <a:rPr lang="en-US" dirty="0">
                <a:solidFill>
                  <a:srgbClr val="FFFF00"/>
                </a:solidFill>
                <a:cs typeface="Times" panose="02020603050405020304" pitchFamily="18" charset="0"/>
              </a:rPr>
              <a:t>John</a:t>
            </a:r>
            <a:r>
              <a:rPr lang="en-US" dirty="0">
                <a:cs typeface="Times" panose="02020603050405020304" pitchFamily="18" charset="0"/>
              </a:rPr>
              <a:t> careful?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FE115"/>
                </a:solidFill>
                <a:cs typeface="Times" panose="02020603050405020304" pitchFamily="18" charset="0"/>
              </a:rPr>
              <a:t>Can not be done with propositional logic!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cs typeface="Times" panose="02020603050405020304" pitchFamily="18" charset="0"/>
              </a:rPr>
              <a:t>There is no way to create propositions (within the syntax and semantics of propositional logic) so that ‘everybody’ and ‘John’ can be represented as related.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BC5AEE-92B4-4165-9412-F5E93897CCE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/>
        <p:txBody>
          <a:bodyPr/>
          <a:lstStyle/>
          <a:p>
            <a:fld id="{7C5DB68A-9D44-4073-920F-D08D647C06A7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6047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2BCC4A2-0E38-47EC-9A1D-FE1BA08F0CC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First Order Logic (FOL)</a:t>
            </a:r>
            <a:br>
              <a:rPr lang="en-US" dirty="0"/>
            </a:br>
            <a:r>
              <a:rPr lang="en-US" dirty="0"/>
              <a:t>(Predicate Logic)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6FB21BC6-A55F-412A-972A-97ED55AD5C7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54648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9925F1-BAB9-44D6-A95F-ABA4815B25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First-order logic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FF00FF-EB50-4A45-93DC-86C7702B6F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Propositional logic with predicates, variables and quantifiers.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Predicate: a proposition that some property holds for some entity, or a relation between entities.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err="1"/>
              <a:t>Prop.L</a:t>
            </a:r>
            <a:r>
              <a:rPr lang="en-US" dirty="0"/>
              <a:t>. : 	A = ‘everybody eats too much’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FOL: 		A = ‘eats too much’ 	A(x)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Quantifiers: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‘all’	</a:t>
            </a:r>
            <a:r>
              <a:rPr lang="en-US" dirty="0">
                <a:sym typeface="Symbol" panose="05050102010706020507" pitchFamily="18" charset="2"/>
              </a:rPr>
              <a:t>	 </a:t>
            </a:r>
            <a:r>
              <a:rPr lang="en-US" dirty="0" err="1">
                <a:sym typeface="Symbol" panose="05050102010706020507" pitchFamily="18" charset="2"/>
              </a:rPr>
              <a:t>x.A</a:t>
            </a:r>
            <a:r>
              <a:rPr lang="en-US" dirty="0">
                <a:sym typeface="Symbol" panose="05050102010706020507" pitchFamily="18" charset="2"/>
              </a:rPr>
              <a:t>(x)	everything eats too much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ym typeface="Symbol" panose="05050102010706020507" pitchFamily="18" charset="2"/>
              </a:rPr>
              <a:t>‘some’		 </a:t>
            </a:r>
            <a:r>
              <a:rPr lang="en-US" dirty="0" err="1">
                <a:sym typeface="Symbol" panose="05050102010706020507" pitchFamily="18" charset="2"/>
              </a:rPr>
              <a:t>x.A</a:t>
            </a:r>
            <a:r>
              <a:rPr lang="en-US" dirty="0">
                <a:sym typeface="Symbol" panose="05050102010706020507" pitchFamily="18" charset="2"/>
              </a:rPr>
              <a:t>(x)	something eats too much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3B2E3A-DEB1-4582-8EE5-579CD02A51C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/>
        <p:txBody>
          <a:bodyPr/>
          <a:lstStyle/>
          <a:p>
            <a:fld id="{7C5DB68A-9D44-4073-920F-D08D647C06A7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3918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9925F1-BAB9-44D6-A95F-ABA4815B25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First-order logic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FF00FF-EB50-4A45-93DC-86C7702B6F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Propositional logic with predicates, variables and quantifiers.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Predicate: a proposition that some property holds for some entity, or a relation between entities.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err="1"/>
              <a:t>Prop.L</a:t>
            </a:r>
            <a:r>
              <a:rPr lang="en-US" dirty="0"/>
              <a:t>. : 	A = ‘everybody eats too much’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FOL: 		A = ‘eats too much’ 	A(x)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Quantifiers: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‘all’	</a:t>
            </a:r>
            <a:r>
              <a:rPr lang="en-US" dirty="0">
                <a:sym typeface="Symbol" panose="05050102010706020507" pitchFamily="18" charset="2"/>
              </a:rPr>
              <a:t>	 </a:t>
            </a:r>
            <a:r>
              <a:rPr lang="en-US" dirty="0" err="1">
                <a:sym typeface="Symbol" panose="05050102010706020507" pitchFamily="18" charset="2"/>
              </a:rPr>
              <a:t>x.A</a:t>
            </a:r>
            <a:r>
              <a:rPr lang="en-US" dirty="0">
                <a:sym typeface="Symbol" panose="05050102010706020507" pitchFamily="18" charset="2"/>
              </a:rPr>
              <a:t>(x)	every</a:t>
            </a:r>
            <a:r>
              <a:rPr lang="en-US" dirty="0">
                <a:solidFill>
                  <a:srgbClr val="FFFF00"/>
                </a:solidFill>
                <a:sym typeface="Symbol" panose="05050102010706020507" pitchFamily="18" charset="2"/>
              </a:rPr>
              <a:t>thing</a:t>
            </a:r>
            <a:r>
              <a:rPr lang="en-US" dirty="0">
                <a:sym typeface="Symbol" panose="05050102010706020507" pitchFamily="18" charset="2"/>
              </a:rPr>
              <a:t> eats too much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ym typeface="Symbol" panose="05050102010706020507" pitchFamily="18" charset="2"/>
              </a:rPr>
              <a:t>‘some’		 </a:t>
            </a:r>
            <a:r>
              <a:rPr lang="en-US" dirty="0" err="1">
                <a:sym typeface="Symbol" panose="05050102010706020507" pitchFamily="18" charset="2"/>
              </a:rPr>
              <a:t>x.A</a:t>
            </a:r>
            <a:r>
              <a:rPr lang="en-US" dirty="0">
                <a:sym typeface="Symbol" panose="05050102010706020507" pitchFamily="18" charset="2"/>
              </a:rPr>
              <a:t>(x)	some</a:t>
            </a:r>
            <a:r>
              <a:rPr lang="en-US" dirty="0">
                <a:solidFill>
                  <a:srgbClr val="FFFF00"/>
                </a:solidFill>
                <a:sym typeface="Symbol" panose="05050102010706020507" pitchFamily="18" charset="2"/>
              </a:rPr>
              <a:t>thing</a:t>
            </a:r>
            <a:r>
              <a:rPr lang="en-US" dirty="0">
                <a:sym typeface="Symbol" panose="05050102010706020507" pitchFamily="18" charset="2"/>
              </a:rPr>
              <a:t> eats too much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ym typeface="Symbol" panose="05050102010706020507" pitchFamily="18" charset="2"/>
              </a:rPr>
              <a:t>‘every</a:t>
            </a:r>
            <a:r>
              <a:rPr lang="en-US" dirty="0">
                <a:solidFill>
                  <a:srgbClr val="FFFF00"/>
                </a:solidFill>
                <a:sym typeface="Symbol" panose="05050102010706020507" pitchFamily="18" charset="2"/>
              </a:rPr>
              <a:t>body</a:t>
            </a:r>
            <a:r>
              <a:rPr lang="en-US" dirty="0">
                <a:sym typeface="Symbol" panose="05050102010706020507" pitchFamily="18" charset="2"/>
              </a:rPr>
              <a:t> eats too much’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ym typeface="Symbol" panose="05050102010706020507" pitchFamily="18" charset="2"/>
              </a:rPr>
              <a:t>x.(</a:t>
            </a:r>
            <a:r>
              <a:rPr lang="en-US" dirty="0">
                <a:solidFill>
                  <a:srgbClr val="FFFF00"/>
                </a:solidFill>
                <a:sym typeface="Symbol" panose="05050102010706020507" pitchFamily="18" charset="2"/>
              </a:rPr>
              <a:t>person</a:t>
            </a:r>
            <a:r>
              <a:rPr lang="en-US" dirty="0">
                <a:sym typeface="Symbol" panose="05050102010706020507" pitchFamily="18" charset="2"/>
              </a:rPr>
              <a:t>(x)  A(x))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3B2E3A-DEB1-4582-8EE5-579CD02A51C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/>
        <p:txBody>
          <a:bodyPr/>
          <a:lstStyle/>
          <a:p>
            <a:fld id="{7C5DB68A-9D44-4073-920F-D08D647C06A7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66501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328F5B35-8099-49E3-AD55-210A7E97D9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First-Order Logic (FOL) - </a:t>
            </a:r>
            <a:r>
              <a:rPr lang="en-US" altLang="en-US" i="1" dirty="0"/>
              <a:t>Syntax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8A9B9B2F-9537-43AD-BEAA-ABBF3E62A372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User defines these primitives: </a:t>
            </a:r>
          </a:p>
          <a:p>
            <a:pPr lvl="1"/>
            <a:r>
              <a:rPr lang="en-US" altLang="en-US" sz="2400" b="1" dirty="0"/>
              <a:t>Constant symbols</a:t>
            </a:r>
            <a:r>
              <a:rPr lang="en-US" altLang="en-US" sz="2400" dirty="0"/>
              <a:t> (i.e., the "individuals" in the world)      	e.g.: 	</a:t>
            </a:r>
            <a:r>
              <a:rPr lang="en-US" altLang="en-US" sz="2400" dirty="0" err="1"/>
              <a:t>bfo</a:t>
            </a:r>
            <a:r>
              <a:rPr lang="en-US" altLang="en-US" sz="2400" dirty="0"/>
              <a:t>, 3 </a:t>
            </a:r>
          </a:p>
          <a:p>
            <a:pPr lvl="1"/>
            <a:endParaRPr lang="en-US" altLang="en-US" sz="2400" dirty="0"/>
          </a:p>
          <a:p>
            <a:pPr lvl="1"/>
            <a:r>
              <a:rPr lang="en-US" altLang="en-US" sz="2400" b="1" dirty="0"/>
              <a:t>Function symbols</a:t>
            </a:r>
            <a:r>
              <a:rPr lang="en-US" altLang="en-US" sz="2400" dirty="0"/>
              <a:t> (mapping individuals to individuals)     	e.g.: 	author-of(</a:t>
            </a:r>
            <a:r>
              <a:rPr lang="en-US" altLang="en-US" sz="2400" dirty="0" err="1"/>
              <a:t>bfo</a:t>
            </a:r>
            <a:r>
              <a:rPr lang="en-US" altLang="en-US" sz="2400" dirty="0"/>
              <a:t>) = </a:t>
            </a:r>
            <a:r>
              <a:rPr lang="en-US" altLang="en-US" sz="2400" dirty="0" err="1"/>
              <a:t>barry_smith</a:t>
            </a:r>
            <a:endParaRPr lang="en-US" altLang="en-US" sz="2400" dirty="0"/>
          </a:p>
          <a:p>
            <a:pPr lvl="1"/>
            <a:endParaRPr lang="en-US" altLang="en-US" sz="2400" dirty="0"/>
          </a:p>
          <a:p>
            <a:pPr lvl="1"/>
            <a:r>
              <a:rPr lang="en-US" altLang="en-US" sz="2400" b="1" dirty="0"/>
              <a:t>Predicate symbols</a:t>
            </a:r>
            <a:r>
              <a:rPr lang="en-US" altLang="en-US" sz="2400" dirty="0"/>
              <a:t> (mapping from individuals to truth values) </a:t>
            </a:r>
          </a:p>
          <a:p>
            <a:pPr marL="57150" indent="0"/>
            <a:r>
              <a:rPr lang="en-US" altLang="en-US" dirty="0"/>
              <a:t>	e.g.: 	greater(5,3) = true, </a:t>
            </a:r>
          </a:p>
          <a:p>
            <a:pPr marL="57150" indent="0"/>
            <a:r>
              <a:rPr lang="en-US" altLang="en-US" dirty="0"/>
              <a:t>		smart(</a:t>
            </a:r>
            <a:r>
              <a:rPr lang="en-US" altLang="en-US" dirty="0" err="1"/>
              <a:t>barry_smith</a:t>
            </a:r>
            <a:r>
              <a:rPr lang="en-US" altLang="en-US" dirty="0"/>
              <a:t>) = true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574322-B7F9-4887-99B3-477C42F3779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0" y="6477000"/>
            <a:ext cx="304800" cy="296174"/>
          </a:xfrm>
        </p:spPr>
        <p:txBody>
          <a:bodyPr/>
          <a:lstStyle/>
          <a:p>
            <a:fld id="{7C5DB68A-9D44-4073-920F-D08D647C06A7}" type="slidenum">
              <a:rPr lang="en-US" smtClean="0"/>
              <a:t>37</a:t>
            </a:fld>
            <a:endParaRPr lang="en-US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B100C243-0CC0-40FA-A94F-1F1FAE61B0F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First-Order Logic (FOL) - </a:t>
            </a:r>
            <a:r>
              <a:rPr lang="en-US" altLang="en-US" i="1" dirty="0"/>
              <a:t>Syntax…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AB679E67-E517-43B5-BD60-4C1859FFE687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FOL supplies these primitives: </a:t>
            </a:r>
          </a:p>
          <a:p>
            <a:pPr lvl="1"/>
            <a:r>
              <a:rPr lang="en-US" altLang="en-US" b="1" dirty="0"/>
              <a:t>Variable symbols</a:t>
            </a:r>
            <a:r>
              <a:rPr lang="en-US" altLang="en-US" dirty="0"/>
              <a:t>. E.g., </a:t>
            </a:r>
            <a:r>
              <a:rPr lang="en-US" altLang="en-US" dirty="0" err="1">
                <a:latin typeface="Courier New" panose="02070309020205020404" pitchFamily="49" charset="0"/>
              </a:rPr>
              <a:t>x,y</a:t>
            </a:r>
            <a:r>
              <a:rPr lang="en-US" altLang="en-US" dirty="0">
                <a:latin typeface="Courier New" panose="02070309020205020404" pitchFamily="49" charset="0"/>
              </a:rPr>
              <a:t> </a:t>
            </a:r>
          </a:p>
          <a:p>
            <a:pPr lvl="1"/>
            <a:endParaRPr lang="en-US" altLang="en-US" dirty="0">
              <a:latin typeface="Courier New" panose="02070309020205020404" pitchFamily="49" charset="0"/>
            </a:endParaRPr>
          </a:p>
          <a:p>
            <a:pPr lvl="1"/>
            <a:r>
              <a:rPr lang="en-US" altLang="en-US" b="1" dirty="0"/>
              <a:t>Connectives</a:t>
            </a:r>
            <a:r>
              <a:rPr lang="en-US" altLang="en-US" dirty="0"/>
              <a:t>.</a:t>
            </a:r>
          </a:p>
          <a:p>
            <a:pPr lvl="2"/>
            <a:r>
              <a:rPr lang="en-US" altLang="en-US" dirty="0"/>
              <a:t>Same as in PL: </a:t>
            </a:r>
          </a:p>
          <a:p>
            <a:pPr lvl="3"/>
            <a:r>
              <a:rPr lang="en-US" altLang="en-US" dirty="0"/>
              <a:t>not (~), </a:t>
            </a:r>
          </a:p>
          <a:p>
            <a:pPr lvl="3"/>
            <a:r>
              <a:rPr lang="en-US" altLang="en-US" dirty="0"/>
              <a:t>and (^), </a:t>
            </a:r>
          </a:p>
          <a:p>
            <a:pPr lvl="3"/>
            <a:r>
              <a:rPr lang="en-US" altLang="en-US" dirty="0"/>
              <a:t>or (v), </a:t>
            </a:r>
          </a:p>
          <a:p>
            <a:pPr lvl="3"/>
            <a:r>
              <a:rPr lang="en-US" altLang="en-US" dirty="0"/>
              <a:t>implies (</a:t>
            </a:r>
            <a:r>
              <a:rPr lang="en-US" dirty="0">
                <a:sym typeface="Symbol" panose="05050102010706020507" pitchFamily="18" charset="2"/>
              </a:rPr>
              <a:t></a:t>
            </a:r>
            <a:r>
              <a:rPr lang="en-US" altLang="en-US" dirty="0"/>
              <a:t>), </a:t>
            </a:r>
          </a:p>
          <a:p>
            <a:pPr lvl="3"/>
            <a:r>
              <a:rPr lang="en-US" altLang="en-US" dirty="0"/>
              <a:t>if and only if (&lt;=&gt;) </a:t>
            </a:r>
          </a:p>
          <a:p>
            <a:pPr lvl="1"/>
            <a:endParaRPr lang="en-US" altLang="en-US" dirty="0"/>
          </a:p>
          <a:p>
            <a:pPr lvl="1"/>
            <a:r>
              <a:rPr lang="en-US" altLang="en-US" b="1" dirty="0"/>
              <a:t>Quantifiers</a:t>
            </a:r>
            <a:r>
              <a:rPr lang="en-US" altLang="en-US" dirty="0"/>
              <a:t>: Universal (</a:t>
            </a:r>
            <a:r>
              <a:rPr lang="en-US" dirty="0">
                <a:sym typeface="Symbol" panose="05050102010706020507" pitchFamily="18" charset="2"/>
              </a:rPr>
              <a:t></a:t>
            </a:r>
            <a:r>
              <a:rPr lang="en-US" altLang="en-US" dirty="0"/>
              <a:t>) and Existential (</a:t>
            </a:r>
            <a:r>
              <a:rPr lang="en-US" dirty="0">
                <a:sym typeface="Symbol" panose="05050102010706020507" pitchFamily="18" charset="2"/>
              </a:rPr>
              <a:t></a:t>
            </a:r>
            <a:r>
              <a:rPr lang="en-US" altLang="en-US" dirty="0"/>
              <a:t>)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7E7B5A-D7A1-4C1B-8700-1FE6257100C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0" y="6477000"/>
            <a:ext cx="304800" cy="296174"/>
          </a:xfrm>
        </p:spPr>
        <p:txBody>
          <a:bodyPr/>
          <a:lstStyle/>
          <a:p>
            <a:fld id="{7C5DB68A-9D44-4073-920F-D08D647C06A7}" type="slidenum">
              <a:rPr lang="en-US" smtClean="0"/>
              <a:t>38</a:t>
            </a:fld>
            <a:endParaRPr lang="en-US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23ABD-D5BA-4BC1-B67F-31456B60E6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Truth values of quantified expressions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D54A507B-5B5A-4555-AC71-BFD4B88D46D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83395454"/>
              </p:ext>
            </p:extLst>
          </p:nvPr>
        </p:nvGraphicFramePr>
        <p:xfrm>
          <a:off x="228600" y="1676400"/>
          <a:ext cx="8686800" cy="2103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3600">
                  <a:extLst>
                    <a:ext uri="{9D8B030D-6E8A-4147-A177-3AD203B41FA5}">
                      <a16:colId xmlns:a16="http://schemas.microsoft.com/office/drawing/2014/main" val="3846161895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1352075635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333198093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Statement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True when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False when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500846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ym typeface="Symbol" panose="05050102010706020507" pitchFamily="18" charset="2"/>
                        </a:rPr>
                        <a:t></a:t>
                      </a:r>
                      <a:r>
                        <a:rPr lang="en-US" sz="2400" dirty="0" err="1">
                          <a:sym typeface="Symbol" panose="05050102010706020507" pitchFamily="18" charset="2"/>
                        </a:rPr>
                        <a:t>x.A</a:t>
                      </a:r>
                      <a:r>
                        <a:rPr lang="en-US" sz="2400" dirty="0">
                          <a:sym typeface="Symbol" panose="05050102010706020507" pitchFamily="18" charset="2"/>
                        </a:rPr>
                        <a:t>(x)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A(x) is true for every x.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There is an x for which A(x) is false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32957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ym typeface="Symbol" panose="05050102010706020507" pitchFamily="18" charset="2"/>
                        </a:rPr>
                        <a:t></a:t>
                      </a:r>
                      <a:r>
                        <a:rPr lang="en-US" sz="2400" dirty="0" err="1">
                          <a:sym typeface="Symbol" panose="05050102010706020507" pitchFamily="18" charset="2"/>
                        </a:rPr>
                        <a:t>x.A</a:t>
                      </a:r>
                      <a:r>
                        <a:rPr lang="en-US" sz="2400" dirty="0">
                          <a:sym typeface="Symbol" panose="05050102010706020507" pitchFamily="18" charset="2"/>
                        </a:rPr>
                        <a:t>(x)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There is an x for which A(x) is true.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A(x) is false for every x.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1994323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79A060-A8F7-4579-ABD7-B743F58C73E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/>
        <p:txBody>
          <a:bodyPr/>
          <a:lstStyle/>
          <a:p>
            <a:fld id="{7C5DB68A-9D44-4073-920F-D08D647C06A7}" type="slidenum">
              <a:rPr lang="en-US" smtClean="0"/>
              <a:t>39</a:t>
            </a:fld>
            <a:endParaRPr lang="en-US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AB7B934-05C4-4ECB-894F-FBF7D910E0AC}"/>
              </a:ext>
            </a:extLst>
          </p:cNvPr>
          <p:cNvSpPr/>
          <p:nvPr/>
        </p:nvSpPr>
        <p:spPr bwMode="auto">
          <a:xfrm>
            <a:off x="2057400" y="4419600"/>
            <a:ext cx="4876800" cy="2103120"/>
          </a:xfrm>
          <a:prstGeom prst="ellipse">
            <a:avLst/>
          </a:prstGeom>
          <a:noFill/>
          <a:ln w="19050" cap="flat" cmpd="sng" algn="ctr">
            <a:solidFill>
              <a:schemeClr val="bg1"/>
            </a:solidFill>
            <a:prstDash val="dash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22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4801248-351F-4B0A-9A01-CFEFA932A8F8}"/>
              </a:ext>
            </a:extLst>
          </p:cNvPr>
          <p:cNvSpPr/>
          <p:nvPr/>
        </p:nvSpPr>
        <p:spPr bwMode="auto">
          <a:xfrm>
            <a:off x="2438400" y="5029200"/>
            <a:ext cx="2438400" cy="1188720"/>
          </a:xfrm>
          <a:prstGeom prst="ellipse">
            <a:avLst/>
          </a:prstGeom>
          <a:noFill/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2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03E924D-DB01-4355-977E-33E61C189130}"/>
              </a:ext>
            </a:extLst>
          </p:cNvPr>
          <p:cNvSpPr txBox="1"/>
          <p:nvPr/>
        </p:nvSpPr>
        <p:spPr>
          <a:xfrm>
            <a:off x="6586863" y="4419600"/>
            <a:ext cx="13708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dirty="0">
                <a:solidFill>
                  <a:schemeClr val="bg1"/>
                </a:solidFill>
              </a:rPr>
              <a:t>Reality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2569023-28EB-4F9B-9419-AEAB5114FB32}"/>
              </a:ext>
            </a:extLst>
          </p:cNvPr>
          <p:cNvSpPr txBox="1"/>
          <p:nvPr/>
        </p:nvSpPr>
        <p:spPr>
          <a:xfrm>
            <a:off x="4724400" y="5862935"/>
            <a:ext cx="26677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0" dirty="0">
                <a:solidFill>
                  <a:schemeClr val="bg1"/>
                </a:solidFill>
              </a:rPr>
              <a:t>Represented Reality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88808C2-DBAB-4CBE-939F-471D0048FFCC}"/>
              </a:ext>
            </a:extLst>
          </p:cNvPr>
          <p:cNvSpPr txBox="1"/>
          <p:nvPr/>
        </p:nvSpPr>
        <p:spPr>
          <a:xfrm>
            <a:off x="228600" y="3957935"/>
            <a:ext cx="21963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u="sng" dirty="0">
                <a:solidFill>
                  <a:schemeClr val="bg1"/>
                </a:solidFill>
              </a:rPr>
              <a:t>Open World !!!</a:t>
            </a:r>
          </a:p>
        </p:txBody>
      </p:sp>
    </p:spTree>
    <p:extLst>
      <p:ext uri="{BB962C8B-B14F-4D97-AF65-F5344CB8AC3E}">
        <p14:creationId xmlns:p14="http://schemas.microsoft.com/office/powerpoint/2010/main" val="751553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D0E0A2-38C4-4061-BC39-7D30921E5E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Most cited ‘ontology’ definition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6E9E58-36D3-4FAA-8C06-6E1AE0CDBC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24000"/>
            <a:ext cx="9144000" cy="2133600"/>
          </a:xfrm>
        </p:spPr>
        <p:txBody>
          <a:bodyPr/>
          <a:lstStyle/>
          <a:p>
            <a:pPr marL="0" indent="0" algn="ctr"/>
            <a:r>
              <a:rPr lang="en-US" i="1" dirty="0">
                <a:solidFill>
                  <a:srgbClr val="FFFF00"/>
                </a:solidFill>
              </a:rPr>
              <a:t>‘An ontology is an explicit specification of a conceptualization’</a:t>
            </a:r>
          </a:p>
          <a:p>
            <a:pPr marL="0" indent="0" algn="ctr"/>
            <a:endParaRPr lang="en-US" sz="2800" i="1" dirty="0"/>
          </a:p>
          <a:p>
            <a:pPr marL="0" indent="0" algn="ctr"/>
            <a:endParaRPr lang="en-US" sz="2800" i="1" dirty="0"/>
          </a:p>
          <a:p>
            <a:pPr marL="0" indent="0" algn="ctr"/>
            <a:endParaRPr lang="en-US" sz="2800" i="1" dirty="0"/>
          </a:p>
          <a:p>
            <a:pPr marL="0" indent="0" algn="ctr"/>
            <a:endParaRPr lang="en-US" sz="2800" i="1" dirty="0"/>
          </a:p>
          <a:p>
            <a:pPr marL="0" indent="0" algn="ctr"/>
            <a:endParaRPr lang="en-US" sz="2800" i="1" dirty="0"/>
          </a:p>
          <a:p>
            <a:pPr marL="0" indent="0" algn="ctr"/>
            <a:r>
              <a:rPr lang="en-US" sz="2800" i="1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074B7F-E7FD-4CCB-AFBC-AE80EBD828B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1EF93C7-D0AB-41D7-8C62-1F8A9E33AE23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D508704-EFB4-43AA-AB6E-F43977899234}"/>
              </a:ext>
            </a:extLst>
          </p:cNvPr>
          <p:cNvSpPr/>
          <p:nvPr/>
        </p:nvSpPr>
        <p:spPr>
          <a:xfrm>
            <a:off x="1219200" y="1905000"/>
            <a:ext cx="7848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T. R. Gruber. A Translation Approach to Portable Ontologies. 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Knowledge Acquisition, 5(2):199–220, 1993.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  <a:hlinkClick r:id="rId2"/>
              </a:rPr>
              <a:t>http://tomgruber.org/writing/ontolingua-kaj-1993.pdf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31007B9-92F8-4FCC-90C6-5B76DAF7AB93}"/>
              </a:ext>
            </a:extLst>
          </p:cNvPr>
          <p:cNvSpPr txBox="1">
            <a:spLocks/>
          </p:cNvSpPr>
          <p:nvPr/>
        </p:nvSpPr>
        <p:spPr>
          <a:xfrm>
            <a:off x="304800" y="3104798"/>
            <a:ext cx="8686800" cy="2133600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2400" b="0" i="0">
                <a:solidFill>
                  <a:schemeClr val="bg1"/>
                </a:solidFill>
                <a:latin typeface="Trebuchet MS"/>
                <a:ea typeface="ＭＳ Ｐゴシック" pitchFamily="122" charset="-128"/>
                <a:cs typeface="Trebuchet M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80000"/>
              <a:buFont typeface="Times" charset="0"/>
              <a:buChar char="•"/>
              <a:defRPr lang="en-US" sz="2400" b="0" i="0" dirty="0" smtClean="0">
                <a:solidFill>
                  <a:schemeClr val="bg1"/>
                </a:solidFill>
                <a:latin typeface="Trebuchet MS"/>
                <a:ea typeface="ＭＳ Ｐゴシック" pitchFamily="122" charset="-128"/>
                <a:cs typeface="Trebuchet M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000" b="0" i="0">
                <a:solidFill>
                  <a:schemeClr val="bg1"/>
                </a:solidFill>
                <a:latin typeface="Trebuchet MS"/>
                <a:ea typeface="ＭＳ Ｐゴシック" pitchFamily="122" charset="-128"/>
                <a:cs typeface="Trebuchet M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95000"/>
              <a:buFont typeface="Times" charset="0"/>
              <a:buChar char="•"/>
              <a:defRPr sz="2000" b="0" i="0">
                <a:solidFill>
                  <a:schemeClr val="bg1"/>
                </a:solidFill>
                <a:latin typeface="Trebuchet MS"/>
                <a:ea typeface="ＭＳ Ｐゴシック" pitchFamily="122" charset="-128"/>
                <a:cs typeface="Trebuchet M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2000" b="0" i="1">
                <a:solidFill>
                  <a:schemeClr val="bg1"/>
                </a:solidFill>
                <a:latin typeface="Trebuchet MS"/>
                <a:ea typeface="ＭＳ Ｐゴシック" pitchFamily="122" charset="-128"/>
                <a:cs typeface="Trebuchet M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2000">
                <a:solidFill>
                  <a:schemeClr val="bg1"/>
                </a:solidFill>
                <a:latin typeface="+mn-lt"/>
                <a:ea typeface="ＭＳ Ｐゴシック" pitchFamily="122" charset="-128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2000">
                <a:solidFill>
                  <a:schemeClr val="bg1"/>
                </a:solidFill>
                <a:latin typeface="+mn-lt"/>
                <a:ea typeface="ＭＳ Ｐゴシック" pitchFamily="122" charset="-128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2000">
                <a:solidFill>
                  <a:schemeClr val="bg1"/>
                </a:solidFill>
                <a:latin typeface="+mn-lt"/>
                <a:ea typeface="ＭＳ Ｐゴシック" pitchFamily="122" charset="-128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2000">
                <a:solidFill>
                  <a:schemeClr val="bg1"/>
                </a:solidFill>
                <a:latin typeface="+mn-lt"/>
                <a:ea typeface="ＭＳ Ｐゴシック" pitchFamily="122" charset="-128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 kern="0" dirty="0"/>
              <a:t>Quickly picked up by the medical terminology community </a:t>
            </a:r>
            <a:r>
              <a:rPr lang="en-US" sz="2200" kern="0" dirty="0">
                <a:sym typeface="Wingdings" panose="05000000000000000000" pitchFamily="2" charset="2"/>
              </a:rPr>
              <a:t> ‘formal terminology’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200" kern="0" dirty="0">
                <a:sym typeface="Wingdings" panose="05000000000000000000" pitchFamily="2" charset="2"/>
              </a:rPr>
              <a:t>But: explaining and standardizing terminology is very different from explaining and formally representing the entities in reality denoted by terms!: </a:t>
            </a:r>
          </a:p>
          <a:p>
            <a:pPr marL="0" indent="0" algn="ctr">
              <a:spcBef>
                <a:spcPts val="1200"/>
              </a:spcBef>
            </a:pPr>
            <a:r>
              <a:rPr lang="en-US" sz="2200" kern="0" dirty="0">
                <a:solidFill>
                  <a:srgbClr val="FFFF00"/>
                </a:solidFill>
              </a:rPr>
              <a:t>‘</a:t>
            </a:r>
            <a:r>
              <a:rPr lang="en-US" sz="2200" i="1" kern="0" dirty="0">
                <a:solidFill>
                  <a:srgbClr val="FFFF00"/>
                </a:solidFill>
              </a:rPr>
              <a:t>The term is borrowed from philosophy, where an ontology is a systematic account of Existence. For knowledge-based systems, what “exists” is exactly that which can be represented.</a:t>
            </a:r>
            <a:r>
              <a:rPr lang="en-US" sz="2200" kern="0" dirty="0">
                <a:solidFill>
                  <a:srgbClr val="FFFF00"/>
                </a:solidFill>
              </a:rPr>
              <a:t>’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kern="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kern="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kern="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kern="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kern="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kern="0" dirty="0"/>
              <a:t>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E6780ED-EA8F-40FD-A096-E44965BAC26A}"/>
              </a:ext>
            </a:extLst>
          </p:cNvPr>
          <p:cNvSpPr/>
          <p:nvPr/>
        </p:nvSpPr>
        <p:spPr>
          <a:xfrm>
            <a:off x="914400" y="6305198"/>
            <a:ext cx="7848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T. R. Gruber.  Ibidem</a:t>
            </a:r>
          </a:p>
        </p:txBody>
      </p:sp>
    </p:spTree>
    <p:extLst>
      <p:ext uri="{BB962C8B-B14F-4D97-AF65-F5344CB8AC3E}">
        <p14:creationId xmlns:p14="http://schemas.microsoft.com/office/powerpoint/2010/main" val="78181473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E0DFB0-828C-4D18-BE93-81B15709E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equivalences</a:t>
            </a:r>
          </a:p>
        </p:txBody>
      </p:sp>
      <p:pic>
        <p:nvPicPr>
          <p:cNvPr id="44" name="Content Placeholder 43">
            <a:extLst>
              <a:ext uri="{FF2B5EF4-FFF2-40B4-BE49-F238E27FC236}">
                <a16:creationId xmlns:a16="http://schemas.microsoft.com/office/drawing/2014/main" id="{DB8D9E55-BDE9-4F72-9E1E-0B90704C11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1448" y="1828800"/>
            <a:ext cx="8841104" cy="3652837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E700AE-E5B2-47A1-A054-75A91DF5510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/>
        <p:txBody>
          <a:bodyPr/>
          <a:lstStyle/>
          <a:p>
            <a:fld id="{7C5DB68A-9D44-4073-920F-D08D647C06A7}" type="slidenum">
              <a:rPr lang="en-US" smtClean="0"/>
              <a:t>40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A36E0F4-0461-434E-B5A2-FB95CA5CE730}"/>
              </a:ext>
            </a:extLst>
          </p:cNvPr>
          <p:cNvSpPr txBox="1"/>
          <p:nvPr/>
        </p:nvSpPr>
        <p:spPr>
          <a:xfrm>
            <a:off x="1905000" y="5786437"/>
            <a:ext cx="57150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0" dirty="0">
                <a:solidFill>
                  <a:schemeClr val="bg1"/>
                </a:solidFill>
              </a:rPr>
              <a:t>A free variable is a variable not bound by a quantifier:</a:t>
            </a:r>
          </a:p>
          <a:p>
            <a:r>
              <a:rPr lang="en-US" sz="1800" b="0" dirty="0">
                <a:solidFill>
                  <a:schemeClr val="bg1"/>
                </a:solidFill>
                <a:sym typeface="Symbol" panose="05050102010706020507" pitchFamily="18" charset="2"/>
              </a:rPr>
              <a:t></a:t>
            </a:r>
            <a:r>
              <a:rPr lang="en-US" sz="1800" b="0" dirty="0" err="1">
                <a:solidFill>
                  <a:schemeClr val="bg1"/>
                </a:solidFill>
                <a:sym typeface="Symbol" panose="05050102010706020507" pitchFamily="18" charset="2"/>
              </a:rPr>
              <a:t>x.P</a:t>
            </a:r>
            <a:r>
              <a:rPr lang="en-US" sz="1800" b="0" dirty="0">
                <a:solidFill>
                  <a:schemeClr val="bg1"/>
                </a:solidFill>
                <a:sym typeface="Symbol" panose="05050102010706020507" pitchFamily="18" charset="2"/>
              </a:rPr>
              <a:t>(x)  Q(x) in contradistinction to x.(P(x)  Q(x))</a:t>
            </a:r>
            <a:endParaRPr lang="en-US" sz="18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58517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FE7EAC4-5E28-46E5-92DB-C56E19C47068}"/>
              </a:ext>
            </a:extLst>
          </p:cNvPr>
          <p:cNvSpPr/>
          <p:nvPr/>
        </p:nvSpPr>
        <p:spPr bwMode="auto">
          <a:xfrm>
            <a:off x="685800" y="5554368"/>
            <a:ext cx="8382000" cy="1218806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2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F683B92-FCCA-46DD-A14E-D42165F4FB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Flexibility in predicate 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B46042-F8F0-4A20-9B6E-F52311D27F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Some people eat too much: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ym typeface="Symbol" panose="05050102010706020507" pitchFamily="18" charset="2"/>
              </a:rPr>
              <a:t>x (person(x) </a:t>
            </a:r>
            <a:r>
              <a:rPr lang="el-GR" dirty="0"/>
              <a:t>Λ </a:t>
            </a:r>
            <a:r>
              <a:rPr lang="en-US" dirty="0" err="1">
                <a:sym typeface="Symbol" panose="05050102010706020507" pitchFamily="18" charset="2"/>
              </a:rPr>
              <a:t>eats_too_much</a:t>
            </a:r>
            <a:r>
              <a:rPr lang="en-US" dirty="0">
                <a:sym typeface="Symbol" panose="05050102010706020507" pitchFamily="18" charset="2"/>
              </a:rPr>
              <a:t>(x))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ym typeface="Symbol" panose="05050102010706020507" pitchFamily="18" charset="2"/>
              </a:rPr>
              <a:t>x (person(x) </a:t>
            </a:r>
            <a:r>
              <a:rPr lang="el-GR" dirty="0"/>
              <a:t>Λ </a:t>
            </a:r>
            <a:r>
              <a:rPr lang="en-US" dirty="0">
                <a:sym typeface="Symbol" panose="05050102010706020507" pitchFamily="18" charset="2"/>
              </a:rPr>
              <a:t>eats(x, ‘too much’))</a:t>
            </a: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ym typeface="Symbol" panose="05050102010706020507" pitchFamily="18" charset="2"/>
              </a:rPr>
              <a:t>x y (person(x) </a:t>
            </a:r>
            <a:r>
              <a:rPr lang="el-GR" dirty="0"/>
              <a:t>Λ </a:t>
            </a:r>
            <a:r>
              <a:rPr lang="en-US" dirty="0">
                <a:sym typeface="Symbol" panose="05050102010706020507" pitchFamily="18" charset="2"/>
              </a:rPr>
              <a:t>eats(x, y) </a:t>
            </a:r>
            <a:r>
              <a:rPr lang="el-GR" dirty="0"/>
              <a:t>Λ</a:t>
            </a:r>
            <a:r>
              <a:rPr lang="en-US" dirty="0"/>
              <a:t> quantity(y, ‘too much’))</a:t>
            </a:r>
            <a:r>
              <a:rPr lang="en-US" dirty="0">
                <a:sym typeface="Symbol" panose="05050102010706020507" pitchFamily="18" charset="2"/>
              </a:rPr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ym typeface="Symbol" panose="05050102010706020507" pitchFamily="18" charset="2"/>
              </a:rPr>
              <a:t>However: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ym typeface="Symbol" panose="05050102010706020507" pitchFamily="18" charset="2"/>
              </a:rPr>
              <a:t>Are not equivalent,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ym typeface="Symbol" panose="05050102010706020507" pitchFamily="18" charset="2"/>
              </a:rPr>
              <a:t>Are based on a different ontology </a:t>
            </a:r>
            <a:r>
              <a:rPr lang="en-US" sz="1800" dirty="0">
                <a:sym typeface="Symbol" panose="05050102010706020507" pitchFamily="18" charset="2"/>
              </a:rPr>
              <a:t>(in philosophical sense)</a:t>
            </a:r>
            <a:r>
              <a:rPr lang="en-US" dirty="0">
                <a:sym typeface="Symbol" panose="05050102010706020507" pitchFamily="18" charset="2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ym typeface="Symbol" panose="05050102010706020507" pitchFamily="18" charset="2"/>
              </a:rPr>
              <a:t>As a realist </a:t>
            </a:r>
            <a:r>
              <a:rPr lang="en-US" dirty="0" err="1">
                <a:sym typeface="Symbol" panose="05050102010706020507" pitchFamily="18" charset="2"/>
              </a:rPr>
              <a:t>ontologist</a:t>
            </a:r>
            <a:r>
              <a:rPr lang="en-US" dirty="0">
                <a:sym typeface="Symbol" panose="05050102010706020507" pitchFamily="18" charset="2"/>
              </a:rPr>
              <a:t>, make your choice on the basis of the ontological principles described in </a:t>
            </a:r>
          </a:p>
          <a:p>
            <a:pPr marL="0" indent="0"/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C9929C-45E0-450B-9D9A-6C68D442C37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/>
        <p:txBody>
          <a:bodyPr/>
          <a:lstStyle/>
          <a:p>
            <a:fld id="{7C5DB68A-9D44-4073-920F-D08D647C06A7}" type="slidenum">
              <a:rPr lang="en-US" smtClean="0"/>
              <a:t>41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EEE4AAC-A4CD-47E4-B52F-121669E3E0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5554368"/>
            <a:ext cx="7266562" cy="108326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EB77D03-8610-4280-804A-518338D927AD}"/>
              </a:ext>
            </a:extLst>
          </p:cNvPr>
          <p:cNvSpPr/>
          <p:nvPr/>
        </p:nvSpPr>
        <p:spPr>
          <a:xfrm>
            <a:off x="3048000" y="6444814"/>
            <a:ext cx="59436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200" dirty="0">
                <a:solidFill>
                  <a:schemeClr val="tx1"/>
                </a:solidFill>
                <a:hlinkClick r:id="rId3"/>
              </a:rPr>
              <a:t>https://genomebiology.biomedcentral.com/articles/10.1186/gb-2005-6-5-r46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5978133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30DD93-985C-4741-A949-089A3EE372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 aware of ambiguities in language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E68712-A4F7-40A5-A083-295EBAFB90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‘Every patient has some provider’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Can mean: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dirty="0"/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>
                <a:sym typeface="Symbol" panose="05050102010706020507" pitchFamily="18" charset="2"/>
              </a:rPr>
              <a:t>x y </a:t>
            </a:r>
            <a:r>
              <a:rPr lang="en-US" dirty="0" err="1">
                <a:sym typeface="Symbol" panose="05050102010706020507" pitchFamily="18" charset="2"/>
              </a:rPr>
              <a:t>patientOf</a:t>
            </a:r>
            <a:r>
              <a:rPr lang="en-US" dirty="0">
                <a:sym typeface="Symbol" panose="05050102010706020507" pitchFamily="18" charset="2"/>
              </a:rPr>
              <a:t>(x, y)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>
                <a:sym typeface="Symbol" panose="05050102010706020507" pitchFamily="18" charset="2"/>
              </a:rPr>
              <a:t>For all x, there exist some y such that x is a patient of y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en-US" dirty="0">
                <a:sym typeface="Symbol" panose="05050102010706020507" pitchFamily="18" charset="2"/>
              </a:rPr>
              <a:t>Every patient has some provider. </a:t>
            </a:r>
          </a:p>
          <a:p>
            <a:pPr lvl="4">
              <a:buFont typeface="Arial" panose="020B0604020202020204" pitchFamily="34" charset="0"/>
              <a:buChar char="•"/>
            </a:pPr>
            <a:endParaRPr lang="en-US" dirty="0">
              <a:sym typeface="Symbol" panose="05050102010706020507" pitchFamily="18" charset="2"/>
            </a:endParaRP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>
                <a:sym typeface="Symbol" panose="05050102010706020507" pitchFamily="18" charset="2"/>
              </a:rPr>
              <a:t>y x </a:t>
            </a:r>
            <a:r>
              <a:rPr lang="en-US" dirty="0" err="1">
                <a:sym typeface="Symbol" panose="05050102010706020507" pitchFamily="18" charset="2"/>
              </a:rPr>
              <a:t>patientOf</a:t>
            </a:r>
            <a:r>
              <a:rPr lang="en-US" dirty="0">
                <a:sym typeface="Symbol" panose="05050102010706020507" pitchFamily="18" charset="2"/>
              </a:rPr>
              <a:t>(x, y)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>
                <a:sym typeface="Symbol" panose="05050102010706020507" pitchFamily="18" charset="2"/>
              </a:rPr>
              <a:t>There exist some y, such that for all x, x is a patient of y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en-US" dirty="0">
                <a:sym typeface="Symbol" panose="05050102010706020507" pitchFamily="18" charset="2"/>
              </a:rPr>
              <a:t>There is some provider that provides for all patients.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7E5C7C-0794-4BDF-81DE-AB664DD7D3C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/>
        <p:txBody>
          <a:bodyPr/>
          <a:lstStyle/>
          <a:p>
            <a:fld id="{7C5DB68A-9D44-4073-920F-D08D647C06A7}" type="slidenum">
              <a:rPr lang="en-US" smtClean="0"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321861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2BCC4A2-0E38-47EC-9A1D-FE1BA08F0CC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Description Logic(s)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6FB21BC6-A55F-412A-972A-97ED55AD5C7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88651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D868D6-95E5-4638-8B5D-B705460160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Description Logic(s)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EB6042-FAEC-4F6A-B200-0F7A807548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A DL is a fragment of FOL.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DLs come in many varieties, most of which are decidable.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A logic is decidable if there is an effective method for determining whether arbitrary formulas of the logic are logically valid formulas.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A FOL is not decidable if its signature (i.e. the list and description of non-logical symbols) includes equality and at least one other predicate with two or more arguments.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Flavors: </a:t>
            </a:r>
            <a:r>
              <a:rPr lang="en-US" sz="2000" dirty="0">
                <a:hlinkClick r:id="rId2"/>
              </a:rPr>
              <a:t>https://en.wikipedia.org/wiki/Description_logic</a:t>
            </a:r>
            <a:r>
              <a:rPr lang="en-US" sz="2000" dirty="0"/>
              <a:t> 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Despite its limitations, but because of its use in the Web Ontology Language (OWL), it became the most popular one.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EA871F-354A-442C-95CC-204F21CDEB2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/>
        <p:txBody>
          <a:bodyPr/>
          <a:lstStyle/>
          <a:p>
            <a:fld id="{7C5DB68A-9D44-4073-920F-D08D647C06A7}" type="slidenum">
              <a:rPr lang="en-US" smtClean="0"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156271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7E931-54BA-4A4D-BDDB-5F79ADB35F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Relations between some logics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B17C8B-8F26-4206-972B-C859509C8D9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/>
        <p:txBody>
          <a:bodyPr/>
          <a:lstStyle/>
          <a:p>
            <a:fld id="{7C5DB68A-9D44-4073-920F-D08D647C06A7}" type="slidenum">
              <a:rPr lang="en-US" smtClean="0"/>
              <a:t>45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9BB7CDA-8D39-4475-9692-D791D1F471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1382343"/>
            <a:ext cx="6553200" cy="455492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C5EF7D6-FA1D-4A28-AE73-FE34AE188053}"/>
              </a:ext>
            </a:extLst>
          </p:cNvPr>
          <p:cNvSpPr txBox="1"/>
          <p:nvPr/>
        </p:nvSpPr>
        <p:spPr>
          <a:xfrm>
            <a:off x="2057400" y="2971800"/>
            <a:ext cx="7553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C713124-193E-4711-8566-A16B535AD32C}"/>
              </a:ext>
            </a:extLst>
          </p:cNvPr>
          <p:cNvSpPr/>
          <p:nvPr/>
        </p:nvSpPr>
        <p:spPr>
          <a:xfrm>
            <a:off x="685800" y="6126843"/>
            <a:ext cx="838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200" b="0" dirty="0">
                <a:solidFill>
                  <a:schemeClr val="bg1"/>
                </a:solidFill>
              </a:rPr>
              <a:t>Benjamin </a:t>
            </a:r>
            <a:r>
              <a:rPr lang="en-US" sz="1200" b="0" dirty="0" err="1">
                <a:solidFill>
                  <a:schemeClr val="bg1"/>
                </a:solidFill>
              </a:rPr>
              <a:t>Grosof</a:t>
            </a:r>
            <a:r>
              <a:rPr lang="en-US" sz="1200" b="0" dirty="0">
                <a:solidFill>
                  <a:schemeClr val="bg1"/>
                </a:solidFill>
              </a:rPr>
              <a:t> , Ian </a:t>
            </a:r>
            <a:r>
              <a:rPr lang="en-US" sz="1200" b="0" dirty="0" err="1">
                <a:solidFill>
                  <a:schemeClr val="bg1"/>
                </a:solidFill>
              </a:rPr>
              <a:t>Horrocks</a:t>
            </a:r>
            <a:r>
              <a:rPr lang="en-US" sz="1200" b="0" dirty="0">
                <a:solidFill>
                  <a:schemeClr val="bg1"/>
                </a:solidFill>
              </a:rPr>
              <a:t>, Raphael Volz, Stefan Decker. </a:t>
            </a:r>
          </a:p>
          <a:p>
            <a:pPr algn="r"/>
            <a:r>
              <a:rPr lang="en-US" sz="1200" b="0" dirty="0">
                <a:solidFill>
                  <a:schemeClr val="bg1"/>
                </a:solidFill>
                <a:latin typeface="Segoe UI" panose="020B0502040204020203" pitchFamily="34" charset="0"/>
              </a:rPr>
              <a:t>Description Logic Programs: Combining Logic Programs with Description Logic. 2004 Research Papers in Economics.</a:t>
            </a:r>
            <a:r>
              <a:rPr lang="en-US" sz="1200" b="0" dirty="0">
                <a:solidFill>
                  <a:schemeClr val="bg1"/>
                </a:solidFill>
              </a:rPr>
              <a:t>. </a:t>
            </a:r>
            <a:r>
              <a:rPr lang="en-US" sz="1200" b="0" dirty="0">
                <a:solidFill>
                  <a:schemeClr val="bg1"/>
                </a:solidFill>
                <a:hlinkClick r:id="rId3"/>
              </a:rPr>
              <a:t>http://www.cs.man.ac.uk/~horrocks/Publications/download/2003/p117-grosof.pdf</a:t>
            </a:r>
            <a:r>
              <a:rPr lang="en-US" sz="1200" b="0" dirty="0">
                <a:solidFill>
                  <a:schemeClr val="bg1"/>
                </a:solidFill>
              </a:rPr>
              <a:t> </a:t>
            </a:r>
            <a:endParaRPr lang="en-US" sz="1200" b="0" dirty="0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41208886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D868D6-95E5-4638-8B5D-B705460160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Description Logic(s)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EB6042-FAEC-4F6A-B200-0F7A807548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676400"/>
            <a:ext cx="8686800" cy="24384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Three essential components of a DL system: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 err="1"/>
              <a:t>Abox</a:t>
            </a:r>
            <a:r>
              <a:rPr lang="en-US" sz="1800" dirty="0"/>
              <a:t>: 	Father(john).			concept assertion</a:t>
            </a:r>
          </a:p>
          <a:p>
            <a:pPr marL="457200" lvl="1" indent="0">
              <a:buNone/>
            </a:pPr>
            <a:r>
              <a:rPr lang="en-US" sz="1800" dirty="0"/>
              <a:t>		</a:t>
            </a:r>
            <a:r>
              <a:rPr lang="en-US" sz="1800" dirty="0" err="1"/>
              <a:t>fatherOf</a:t>
            </a:r>
            <a:r>
              <a:rPr lang="en-US" sz="1800" dirty="0"/>
              <a:t>(john, </a:t>
            </a:r>
            <a:r>
              <a:rPr lang="en-US" sz="1800" dirty="0" err="1"/>
              <a:t>barry</a:t>
            </a:r>
            <a:r>
              <a:rPr lang="en-US" sz="1800" dirty="0"/>
              <a:t>).		role assertion</a:t>
            </a:r>
          </a:p>
          <a:p>
            <a:pPr marL="457200" lvl="1" indent="0">
              <a:buNone/>
            </a:pPr>
            <a:r>
              <a:rPr lang="en-US" sz="1800" dirty="0"/>
              <a:t>		john </a:t>
            </a:r>
            <a:r>
              <a:rPr lang="en-US" sz="1800" dirty="0">
                <a:sym typeface="Symbol" panose="05050102010706020507" pitchFamily="18" charset="2"/>
              </a:rPr>
              <a:t></a:t>
            </a:r>
            <a:r>
              <a:rPr lang="en-US" sz="1800" dirty="0"/>
              <a:t> </a:t>
            </a:r>
            <a:r>
              <a:rPr lang="en-US" sz="1800" dirty="0" err="1"/>
              <a:t>barry</a:t>
            </a:r>
            <a:endParaRPr lang="en-US" sz="1800" dirty="0"/>
          </a:p>
          <a:p>
            <a:pPr marL="457200" lvl="1" indent="0">
              <a:buNone/>
            </a:pPr>
            <a:r>
              <a:rPr lang="en-US" sz="1800" dirty="0"/>
              <a:t>		…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 err="1"/>
              <a:t>Tbox</a:t>
            </a:r>
            <a:r>
              <a:rPr lang="en-US" sz="1800" dirty="0"/>
              <a:t>:	Father    Parent			concept inclusion</a:t>
            </a:r>
          </a:p>
          <a:p>
            <a:pPr marL="457200" lvl="1" indent="0">
              <a:buNone/>
            </a:pPr>
            <a:r>
              <a:rPr lang="en-US" sz="1800" dirty="0"/>
              <a:t>		Person </a:t>
            </a:r>
            <a:r>
              <a:rPr lang="en-US" sz="1800" dirty="0">
                <a:sym typeface="Symbol" panose="05050102010706020507" pitchFamily="18" charset="2"/>
              </a:rPr>
              <a:t> </a:t>
            </a:r>
            <a:r>
              <a:rPr lang="en-US" sz="1800" dirty="0"/>
              <a:t>Human			concept equivalence</a:t>
            </a:r>
          </a:p>
          <a:p>
            <a:pPr marL="457200" lvl="1" indent="0">
              <a:buNone/>
            </a:pPr>
            <a:r>
              <a:rPr lang="en-US" sz="1800" dirty="0"/>
              <a:t>		…</a:t>
            </a:r>
          </a:p>
          <a:p>
            <a:pPr lvl="1"/>
            <a:r>
              <a:rPr lang="en-US" sz="1800" dirty="0" err="1"/>
              <a:t>Rbox</a:t>
            </a:r>
            <a:r>
              <a:rPr lang="en-US" sz="1800" dirty="0"/>
              <a:t>:	</a:t>
            </a:r>
            <a:r>
              <a:rPr lang="en-US" sz="1800" dirty="0" err="1"/>
              <a:t>fatherOf</a:t>
            </a:r>
            <a:r>
              <a:rPr lang="en-US" sz="1800" dirty="0"/>
              <a:t>     </a:t>
            </a:r>
            <a:r>
              <a:rPr lang="en-US" sz="1800" dirty="0" err="1"/>
              <a:t>parentOf</a:t>
            </a:r>
            <a:r>
              <a:rPr lang="en-US" sz="1800" dirty="0"/>
              <a:t>		role inclusion</a:t>
            </a:r>
          </a:p>
          <a:p>
            <a:pPr marL="457200" lvl="1" indent="0">
              <a:buNone/>
            </a:pPr>
            <a:r>
              <a:rPr lang="en-US" sz="1800" dirty="0"/>
              <a:t>		disjoint(</a:t>
            </a:r>
            <a:r>
              <a:rPr lang="en-US" sz="1800" dirty="0" err="1"/>
              <a:t>parentOf</a:t>
            </a:r>
            <a:r>
              <a:rPr lang="en-US" sz="1800" dirty="0"/>
              <a:t>, </a:t>
            </a:r>
            <a:r>
              <a:rPr lang="en-US" sz="1800" dirty="0" err="1"/>
              <a:t>childOf</a:t>
            </a:r>
            <a:r>
              <a:rPr lang="en-US" sz="1800" dirty="0"/>
              <a:t>)	</a:t>
            </a:r>
            <a:r>
              <a:rPr lang="en-US" sz="1800" dirty="0" err="1"/>
              <a:t>disjointness</a:t>
            </a:r>
            <a:r>
              <a:rPr lang="en-US" sz="1800" dirty="0"/>
              <a:t> of roles</a:t>
            </a:r>
          </a:p>
          <a:p>
            <a:pPr marL="457200" lvl="1" indent="0">
              <a:buNone/>
            </a:pPr>
            <a:r>
              <a:rPr lang="en-US" sz="1800" dirty="0"/>
              <a:t>		…</a:t>
            </a:r>
          </a:p>
          <a:p>
            <a:pPr indent="-285750">
              <a:buFont typeface="Arial" panose="020B0604020202020204" pitchFamily="34" charset="0"/>
              <a:buChar char="•"/>
            </a:pPr>
            <a:r>
              <a:rPr lang="en-US" dirty="0"/>
              <a:t>Assertions need to be interpreted as being about </a:t>
            </a:r>
            <a:r>
              <a:rPr lang="en-US" b="1" u="sng" dirty="0"/>
              <a:t>sets</a:t>
            </a:r>
            <a:r>
              <a:rPr lang="en-US" dirty="0"/>
              <a:t>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EA871F-354A-442C-95CC-204F21CDEB2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/>
        <p:txBody>
          <a:bodyPr/>
          <a:lstStyle/>
          <a:p>
            <a:fld id="{7C5DB68A-9D44-4073-920F-D08D647C06A7}" type="slidenum">
              <a:rPr lang="en-US" smtClean="0"/>
              <a:t>46</a:t>
            </a:fld>
            <a:endParaRPr lang="en-US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70EBE39-DFF2-4976-B65C-224CCAD49F3D}"/>
              </a:ext>
            </a:extLst>
          </p:cNvPr>
          <p:cNvGrpSpPr/>
          <p:nvPr/>
        </p:nvGrpSpPr>
        <p:grpSpPr>
          <a:xfrm>
            <a:off x="2879698" y="3993177"/>
            <a:ext cx="152400" cy="152400"/>
            <a:chOff x="3429000" y="5257800"/>
            <a:chExt cx="457200" cy="45720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C1C9AF0B-888C-4ACD-A9A9-B38AABD7E205}"/>
                </a:ext>
              </a:extLst>
            </p:cNvPr>
            <p:cNvCxnSpPr/>
            <p:nvPr/>
          </p:nvCxnSpPr>
          <p:spPr bwMode="auto">
            <a:xfrm>
              <a:off x="3429000" y="5257800"/>
              <a:ext cx="457200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795E307D-C2B1-4A9F-BE54-F8A48F7BE176}"/>
                </a:ext>
              </a:extLst>
            </p:cNvPr>
            <p:cNvCxnSpPr/>
            <p:nvPr/>
          </p:nvCxnSpPr>
          <p:spPr bwMode="auto">
            <a:xfrm>
              <a:off x="3429000" y="5638800"/>
              <a:ext cx="457200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C4E6411B-9EE2-4697-B198-15E27A3F9699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3429000" y="5257800"/>
              <a:ext cx="0" cy="381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0CF369F3-8C83-4B68-B57C-426479D3FD57}"/>
                </a:ext>
              </a:extLst>
            </p:cNvPr>
            <p:cNvCxnSpPr/>
            <p:nvPr/>
          </p:nvCxnSpPr>
          <p:spPr bwMode="auto">
            <a:xfrm>
              <a:off x="3429000" y="5715000"/>
              <a:ext cx="457200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2A12028-D87D-439B-A33B-E39E681898EF}"/>
              </a:ext>
            </a:extLst>
          </p:cNvPr>
          <p:cNvGrpSpPr/>
          <p:nvPr/>
        </p:nvGrpSpPr>
        <p:grpSpPr>
          <a:xfrm>
            <a:off x="3085366" y="4984230"/>
            <a:ext cx="152400" cy="152400"/>
            <a:chOff x="3429000" y="5257800"/>
            <a:chExt cx="457200" cy="457200"/>
          </a:xfrm>
        </p:grpSpPr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3F54CA20-4996-4CAF-B071-747C3175686B}"/>
                </a:ext>
              </a:extLst>
            </p:cNvPr>
            <p:cNvCxnSpPr/>
            <p:nvPr/>
          </p:nvCxnSpPr>
          <p:spPr bwMode="auto">
            <a:xfrm>
              <a:off x="3429000" y="5257800"/>
              <a:ext cx="457200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988F71D5-0891-4920-8F9A-A02A952F9E9A}"/>
                </a:ext>
              </a:extLst>
            </p:cNvPr>
            <p:cNvCxnSpPr/>
            <p:nvPr/>
          </p:nvCxnSpPr>
          <p:spPr bwMode="auto">
            <a:xfrm>
              <a:off x="3429000" y="5638800"/>
              <a:ext cx="457200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9077B92F-5C9D-4583-B6D8-A8996C51A51C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3429000" y="5257800"/>
              <a:ext cx="0" cy="381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6534BD75-A3D9-4D7F-83B1-C165FDCFE160}"/>
                </a:ext>
              </a:extLst>
            </p:cNvPr>
            <p:cNvCxnSpPr/>
            <p:nvPr/>
          </p:nvCxnSpPr>
          <p:spPr bwMode="auto">
            <a:xfrm>
              <a:off x="3429000" y="5715000"/>
              <a:ext cx="457200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2755700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DEA4A0-3E2B-45EF-8FD6-7607C7A9D5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DL constructors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DDEDB1-9080-4D19-9362-8A96DBBC6E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Male    Parent		intersection / conjunction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Male    Female		union / disjunction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ym typeface="Symbol" panose="05050102010706020507" pitchFamily="18" charset="2"/>
              </a:rPr>
              <a:t> Male			complement / negation	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ym typeface="Symbol" panose="05050102010706020507" pitchFamily="18" charset="2"/>
              </a:rPr>
              <a:t>…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>
              <a:sym typeface="Symbol" panose="05050102010706020507" pitchFamily="18" charset="2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ym typeface="Symbol" panose="05050102010706020507" pitchFamily="18" charset="2"/>
              </a:rPr>
              <a:t>Can be used in </a:t>
            </a:r>
            <a:r>
              <a:rPr lang="en-US" dirty="0" err="1">
                <a:sym typeface="Symbol" panose="05050102010706020507" pitchFamily="18" charset="2"/>
              </a:rPr>
              <a:t>Tbox</a:t>
            </a:r>
            <a:r>
              <a:rPr lang="en-US" dirty="0">
                <a:sym typeface="Symbol" panose="05050102010706020507" pitchFamily="18" charset="2"/>
              </a:rPr>
              <a:t> axioms, e.g.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Father  </a:t>
            </a:r>
            <a:r>
              <a:rPr lang="en-US" dirty="0">
                <a:sym typeface="Symbol" panose="05050102010706020507" pitchFamily="18" charset="2"/>
              </a:rPr>
              <a:t></a:t>
            </a:r>
            <a:r>
              <a:rPr lang="en-US" dirty="0"/>
              <a:t>   Male    Parent	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T    Male    Female	</a:t>
            </a:r>
            <a:r>
              <a:rPr lang="en-US" sz="1200" dirty="0">
                <a:solidFill>
                  <a:srgbClr val="FFFF00"/>
                </a:solidFill>
              </a:rPr>
              <a:t>everything is included in the set of males and females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Male    Female    </a:t>
            </a:r>
            <a:r>
              <a:rPr lang="en-US" dirty="0">
                <a:sym typeface="Symbol" panose="05050102010706020507" pitchFamily="18" charset="2"/>
              </a:rPr>
              <a:t>	</a:t>
            </a:r>
            <a:r>
              <a:rPr lang="en-US" sz="1200" dirty="0">
                <a:solidFill>
                  <a:srgbClr val="FFFF00"/>
                </a:solidFill>
                <a:sym typeface="Symbol" panose="05050102010706020507" pitchFamily="18" charset="2"/>
              </a:rPr>
              <a:t>the intersection of the set of males and the set of females is empty</a:t>
            </a:r>
            <a:endParaRPr lang="en-US" sz="1200" dirty="0">
              <a:solidFill>
                <a:srgbClr val="FFFF00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…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49D53E-7F83-458B-BB00-B6386B08E67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/>
        <p:txBody>
          <a:bodyPr/>
          <a:lstStyle/>
          <a:p>
            <a:fld id="{7C5DB68A-9D44-4073-920F-D08D647C06A7}" type="slidenum">
              <a:rPr lang="en-US" smtClean="0"/>
              <a:t>47</a:t>
            </a:fld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58234AF-53E1-411E-BB00-C43CE111AAAC}"/>
              </a:ext>
            </a:extLst>
          </p:cNvPr>
          <p:cNvGrpSpPr/>
          <p:nvPr/>
        </p:nvGrpSpPr>
        <p:grpSpPr>
          <a:xfrm rot="5400000">
            <a:off x="1388880" y="1841500"/>
            <a:ext cx="152400" cy="127000"/>
            <a:chOff x="2879698" y="3549590"/>
            <a:chExt cx="152400" cy="12700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DB2ABD84-5CED-4A28-9781-E94D0A58EB11}"/>
                </a:ext>
              </a:extLst>
            </p:cNvPr>
            <p:cNvCxnSpPr/>
            <p:nvPr/>
          </p:nvCxnSpPr>
          <p:spPr bwMode="auto">
            <a:xfrm>
              <a:off x="2879698" y="3549590"/>
              <a:ext cx="152400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B448E2B2-45AD-4DF9-B13D-D78255ADD055}"/>
                </a:ext>
              </a:extLst>
            </p:cNvPr>
            <p:cNvCxnSpPr/>
            <p:nvPr/>
          </p:nvCxnSpPr>
          <p:spPr bwMode="auto">
            <a:xfrm>
              <a:off x="2879698" y="3676590"/>
              <a:ext cx="152400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089F98CA-5BF2-4A9C-A8CA-233E9F2937FC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2879698" y="3549590"/>
              <a:ext cx="0" cy="127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2784046-0FFA-448F-A541-04C8A1559DB9}"/>
              </a:ext>
            </a:extLst>
          </p:cNvPr>
          <p:cNvGrpSpPr/>
          <p:nvPr/>
        </p:nvGrpSpPr>
        <p:grpSpPr>
          <a:xfrm rot="16200000" flipV="1">
            <a:off x="1376390" y="2298700"/>
            <a:ext cx="152400" cy="127000"/>
            <a:chOff x="2879698" y="3549590"/>
            <a:chExt cx="152400" cy="127000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5FB4D5A6-C56D-4598-9F16-F18D39AD18E5}"/>
                </a:ext>
              </a:extLst>
            </p:cNvPr>
            <p:cNvCxnSpPr/>
            <p:nvPr/>
          </p:nvCxnSpPr>
          <p:spPr bwMode="auto">
            <a:xfrm>
              <a:off x="2879698" y="3549590"/>
              <a:ext cx="152400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211CDE45-3A63-47E4-830B-445DFDFF8DDE}"/>
                </a:ext>
              </a:extLst>
            </p:cNvPr>
            <p:cNvCxnSpPr/>
            <p:nvPr/>
          </p:nvCxnSpPr>
          <p:spPr bwMode="auto">
            <a:xfrm>
              <a:off x="2879698" y="3676590"/>
              <a:ext cx="152400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A0CEF824-DFDC-4D77-809E-3D8670850243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2879698" y="3549590"/>
              <a:ext cx="0" cy="127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23D0EEA-E92A-44BD-88E0-431E72D96301}"/>
              </a:ext>
            </a:extLst>
          </p:cNvPr>
          <p:cNvGrpSpPr/>
          <p:nvPr/>
        </p:nvGrpSpPr>
        <p:grpSpPr>
          <a:xfrm rot="5400000">
            <a:off x="3312107" y="4480507"/>
            <a:ext cx="152400" cy="127000"/>
            <a:chOff x="2879698" y="3549590"/>
            <a:chExt cx="152400" cy="127000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01E7FF23-F4C0-4E11-B756-95F0B31CE100}"/>
                </a:ext>
              </a:extLst>
            </p:cNvPr>
            <p:cNvCxnSpPr/>
            <p:nvPr/>
          </p:nvCxnSpPr>
          <p:spPr bwMode="auto">
            <a:xfrm>
              <a:off x="2879698" y="3549590"/>
              <a:ext cx="152400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F1E214F5-533C-4773-85C5-2E741766DE8E}"/>
                </a:ext>
              </a:extLst>
            </p:cNvPr>
            <p:cNvCxnSpPr/>
            <p:nvPr/>
          </p:nvCxnSpPr>
          <p:spPr bwMode="auto">
            <a:xfrm>
              <a:off x="2879698" y="3676590"/>
              <a:ext cx="152400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52FBD974-16E5-4BAB-A82D-8667AAC6BF9E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2879698" y="3549590"/>
              <a:ext cx="0" cy="127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CAC340BA-FE05-4F21-ADA7-A02E37E9CC7C}"/>
              </a:ext>
            </a:extLst>
          </p:cNvPr>
          <p:cNvSpPr/>
          <p:nvPr/>
        </p:nvSpPr>
        <p:spPr>
          <a:xfrm>
            <a:off x="533400" y="6177455"/>
            <a:ext cx="853437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b="0" dirty="0">
                <a:solidFill>
                  <a:schemeClr val="bg1"/>
                </a:solidFill>
                <a:latin typeface="Lucida Grande"/>
              </a:rPr>
              <a:t>Markus </a:t>
            </a:r>
            <a:r>
              <a:rPr lang="en-US" sz="1400" b="0" dirty="0" err="1">
                <a:solidFill>
                  <a:schemeClr val="bg1"/>
                </a:solidFill>
                <a:latin typeface="Lucida Grande"/>
              </a:rPr>
              <a:t>Krötzsch</a:t>
            </a:r>
            <a:r>
              <a:rPr lang="en-US" sz="1400" b="0" dirty="0">
                <a:solidFill>
                  <a:schemeClr val="bg1"/>
                </a:solidFill>
                <a:latin typeface="Lucida Grande"/>
              </a:rPr>
              <a:t>, Frantisek </a:t>
            </a:r>
            <a:r>
              <a:rPr lang="en-US" sz="1400" b="0" dirty="0" err="1">
                <a:solidFill>
                  <a:schemeClr val="bg1"/>
                </a:solidFill>
                <a:latin typeface="Lucida Grande"/>
              </a:rPr>
              <a:t>Simancik</a:t>
            </a:r>
            <a:r>
              <a:rPr lang="en-US" sz="1400" b="0" dirty="0">
                <a:solidFill>
                  <a:schemeClr val="bg1"/>
                </a:solidFill>
                <a:latin typeface="Lucida Grande"/>
              </a:rPr>
              <a:t>, Ian </a:t>
            </a:r>
            <a:r>
              <a:rPr lang="en-US" sz="1400" b="0" dirty="0" err="1">
                <a:solidFill>
                  <a:schemeClr val="bg1"/>
                </a:solidFill>
                <a:latin typeface="Lucida Grande"/>
              </a:rPr>
              <a:t>Horrocks</a:t>
            </a:r>
            <a:r>
              <a:rPr lang="en-US" sz="1400" b="0" dirty="0">
                <a:solidFill>
                  <a:schemeClr val="bg1"/>
                </a:solidFill>
                <a:latin typeface="Lucida Grande"/>
              </a:rPr>
              <a:t>. A Description Logic Primer. </a:t>
            </a:r>
            <a:r>
              <a:rPr lang="en-US" sz="1400" b="0" dirty="0">
                <a:solidFill>
                  <a:schemeClr val="bg1"/>
                </a:solidFill>
                <a:latin typeface="Lucida Grande"/>
                <a:hlinkClick r:id="rId2"/>
              </a:rPr>
              <a:t>https://arxiv.org/pdf/1201.4089.pdf</a:t>
            </a:r>
            <a:r>
              <a:rPr lang="en-US" sz="1400" b="0" dirty="0">
                <a:solidFill>
                  <a:schemeClr val="bg1"/>
                </a:solidFill>
                <a:latin typeface="Lucida Grande"/>
              </a:rPr>
              <a:t> 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75ADE99-F785-4EE7-BB17-8FF236707CC5}"/>
              </a:ext>
            </a:extLst>
          </p:cNvPr>
          <p:cNvGrpSpPr/>
          <p:nvPr/>
        </p:nvGrpSpPr>
        <p:grpSpPr>
          <a:xfrm rot="16200000" flipV="1">
            <a:off x="2319955" y="4936155"/>
            <a:ext cx="152400" cy="127000"/>
            <a:chOff x="2879698" y="3549590"/>
            <a:chExt cx="152400" cy="127000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B9A1C64F-B971-4801-BCDA-69D1C5E1B43C}"/>
                </a:ext>
              </a:extLst>
            </p:cNvPr>
            <p:cNvCxnSpPr/>
            <p:nvPr/>
          </p:nvCxnSpPr>
          <p:spPr bwMode="auto">
            <a:xfrm>
              <a:off x="2879698" y="3549590"/>
              <a:ext cx="152400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3641E757-C865-4747-9064-4450DC95A6AE}"/>
                </a:ext>
              </a:extLst>
            </p:cNvPr>
            <p:cNvCxnSpPr/>
            <p:nvPr/>
          </p:nvCxnSpPr>
          <p:spPr bwMode="auto">
            <a:xfrm>
              <a:off x="2879698" y="3676590"/>
              <a:ext cx="152400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F44FB504-8867-4FC8-95DD-5B7A64006083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2879698" y="3549590"/>
              <a:ext cx="0" cy="127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1BD1B36A-65B7-40D3-839C-BBF8A97E53A2}"/>
              </a:ext>
            </a:extLst>
          </p:cNvPr>
          <p:cNvGrpSpPr/>
          <p:nvPr/>
        </p:nvGrpSpPr>
        <p:grpSpPr>
          <a:xfrm>
            <a:off x="1357469" y="4914126"/>
            <a:ext cx="152400" cy="152400"/>
            <a:chOff x="3429000" y="5257800"/>
            <a:chExt cx="457200" cy="457200"/>
          </a:xfrm>
        </p:grpSpPr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76691113-712A-47D7-BDD7-88A631ED2816}"/>
                </a:ext>
              </a:extLst>
            </p:cNvPr>
            <p:cNvCxnSpPr/>
            <p:nvPr/>
          </p:nvCxnSpPr>
          <p:spPr bwMode="auto">
            <a:xfrm>
              <a:off x="3429000" y="5257800"/>
              <a:ext cx="457200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65570FAC-29E7-4AE8-93C9-571B07850DD4}"/>
                </a:ext>
              </a:extLst>
            </p:cNvPr>
            <p:cNvCxnSpPr/>
            <p:nvPr/>
          </p:nvCxnSpPr>
          <p:spPr bwMode="auto">
            <a:xfrm>
              <a:off x="3429000" y="5638800"/>
              <a:ext cx="457200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C7F4C579-E459-4129-BA8C-56B001999DF3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3429000" y="5257800"/>
              <a:ext cx="0" cy="381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43A1B69C-CD9E-4C1F-B3EB-8286BDC7BFA7}"/>
                </a:ext>
              </a:extLst>
            </p:cNvPr>
            <p:cNvCxnSpPr/>
            <p:nvPr/>
          </p:nvCxnSpPr>
          <p:spPr bwMode="auto">
            <a:xfrm>
              <a:off x="3429000" y="5715000"/>
              <a:ext cx="457200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96904508-E848-44C2-B685-156DE2652ABB}"/>
              </a:ext>
            </a:extLst>
          </p:cNvPr>
          <p:cNvGrpSpPr/>
          <p:nvPr/>
        </p:nvGrpSpPr>
        <p:grpSpPr>
          <a:xfrm rot="5400000">
            <a:off x="1774631" y="5374693"/>
            <a:ext cx="152400" cy="127000"/>
            <a:chOff x="2879698" y="3549590"/>
            <a:chExt cx="152400" cy="127000"/>
          </a:xfrm>
        </p:grpSpPr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AE2E633-114A-4C6A-8AAE-AB5B9C0F36D8}"/>
                </a:ext>
              </a:extLst>
            </p:cNvPr>
            <p:cNvCxnSpPr/>
            <p:nvPr/>
          </p:nvCxnSpPr>
          <p:spPr bwMode="auto">
            <a:xfrm>
              <a:off x="2879698" y="3549590"/>
              <a:ext cx="152400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525BA84E-7DFC-4044-B65A-A7216DA0FE4E}"/>
                </a:ext>
              </a:extLst>
            </p:cNvPr>
            <p:cNvCxnSpPr/>
            <p:nvPr/>
          </p:nvCxnSpPr>
          <p:spPr bwMode="auto">
            <a:xfrm>
              <a:off x="2879698" y="3676590"/>
              <a:ext cx="152400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C40D5EA2-22C0-44BA-8D6F-97EA8A1EF01D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2879698" y="3549590"/>
              <a:ext cx="0" cy="127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93798F13-209E-44BE-8351-B616E73673E8}"/>
              </a:ext>
            </a:extLst>
          </p:cNvPr>
          <p:cNvGrpSpPr/>
          <p:nvPr/>
        </p:nvGrpSpPr>
        <p:grpSpPr>
          <a:xfrm>
            <a:off x="3131979" y="5382207"/>
            <a:ext cx="152400" cy="152400"/>
            <a:chOff x="3429000" y="5257800"/>
            <a:chExt cx="457200" cy="457200"/>
          </a:xfrm>
        </p:grpSpPr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A5A78BB8-85C8-46A3-A4AE-91E7B2D215C7}"/>
                </a:ext>
              </a:extLst>
            </p:cNvPr>
            <p:cNvCxnSpPr/>
            <p:nvPr/>
          </p:nvCxnSpPr>
          <p:spPr bwMode="auto">
            <a:xfrm>
              <a:off x="3429000" y="5257800"/>
              <a:ext cx="457200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79EB3979-7670-4525-A5C3-54B2705B5ED0}"/>
                </a:ext>
              </a:extLst>
            </p:cNvPr>
            <p:cNvCxnSpPr/>
            <p:nvPr/>
          </p:nvCxnSpPr>
          <p:spPr bwMode="auto">
            <a:xfrm>
              <a:off x="3429000" y="5638800"/>
              <a:ext cx="457200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74BC95E8-B81A-471D-A3C3-4186BEE484B3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3429000" y="5257800"/>
              <a:ext cx="0" cy="381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F9FACE62-6CC5-4F14-A8C7-5E6BF152EE78}"/>
                </a:ext>
              </a:extLst>
            </p:cNvPr>
            <p:cNvCxnSpPr/>
            <p:nvPr/>
          </p:nvCxnSpPr>
          <p:spPr bwMode="auto">
            <a:xfrm>
              <a:off x="3429000" y="5715000"/>
              <a:ext cx="457200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74490450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900D37-4EAB-491F-8539-FA86690F74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Role restrictions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220E52-C303-44AD-A4F5-6BF37E4675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200" dirty="0"/>
              <a:t>Universal restriction: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>
                <a:sym typeface="Symbol" panose="05050102010706020507" pitchFamily="18" charset="2"/>
              </a:rPr>
              <a:t></a:t>
            </a:r>
            <a:r>
              <a:rPr lang="en-US" sz="2000" dirty="0" err="1"/>
              <a:t>parentOf.Female</a:t>
            </a:r>
            <a:endParaRPr lang="en-US" sz="2000" dirty="0"/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FFFF00"/>
                </a:solidFill>
              </a:rPr>
              <a:t>The set of individuals all of whose children are female </a:t>
            </a:r>
            <a:r>
              <a:rPr lang="en-US" sz="1600" b="1" i="1" dirty="0">
                <a:solidFill>
                  <a:srgbClr val="FFFF00"/>
                </a:solidFill>
              </a:rPr>
              <a:t>including those that have no children at all</a:t>
            </a:r>
            <a:r>
              <a:rPr lang="en-US" sz="16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/>
              <a:t>Existential restriction: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>
                <a:sym typeface="Symbol" panose="05050102010706020507" pitchFamily="18" charset="2"/>
              </a:rPr>
              <a:t></a:t>
            </a:r>
            <a:r>
              <a:rPr lang="en-US" sz="2000" dirty="0" err="1">
                <a:sym typeface="Symbol" panose="05050102010706020507" pitchFamily="18" charset="2"/>
              </a:rPr>
              <a:t>parentOf.T</a:t>
            </a:r>
            <a:endParaRPr lang="en-US" sz="2000" dirty="0">
              <a:sym typeface="Symbol" panose="05050102010706020507" pitchFamily="18" charset="2"/>
            </a:endParaRP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FFFF00"/>
                </a:solidFill>
                <a:sym typeface="Symbol" panose="05050102010706020507" pitchFamily="18" charset="2"/>
              </a:rPr>
              <a:t>The set of individuals that are parents of at least one individual</a:t>
            </a:r>
            <a:r>
              <a:rPr lang="en-US" sz="1600" dirty="0">
                <a:sym typeface="Symbol" panose="05050102010706020507" pitchFamily="18" charset="2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>
                <a:sym typeface="Symbol" panose="05050102010706020507" pitchFamily="18" charset="2"/>
              </a:rPr>
              <a:t>Combinations: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>
                <a:sym typeface="Symbol" panose="05050102010706020507" pitchFamily="18" charset="2"/>
              </a:rPr>
              <a:t>construct:	</a:t>
            </a:r>
            <a:r>
              <a:rPr lang="en-US" sz="2000" dirty="0" err="1">
                <a:sym typeface="Symbol" panose="05050102010706020507" pitchFamily="18" charset="2"/>
              </a:rPr>
              <a:t>parentOf.T</a:t>
            </a:r>
            <a:r>
              <a:rPr lang="en-US" sz="2000" dirty="0">
                <a:sym typeface="Symbol" panose="05050102010706020507" pitchFamily="18" charset="2"/>
              </a:rPr>
              <a:t>      </a:t>
            </a:r>
            <a:r>
              <a:rPr lang="en-US" sz="2000" dirty="0" err="1"/>
              <a:t>parentOf.Female</a:t>
            </a:r>
            <a:endParaRPr lang="en-US" sz="2000" dirty="0"/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FFFF00"/>
                </a:solidFill>
              </a:rPr>
              <a:t>The set of all individuals with at least one child, all children being female</a:t>
            </a:r>
            <a:r>
              <a:rPr lang="en-US" sz="1600" dirty="0"/>
              <a:t>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>
                <a:sym typeface="Symbol" panose="05050102010706020507" pitchFamily="18" charset="2"/>
              </a:rPr>
              <a:t>axiom:		</a:t>
            </a:r>
            <a:r>
              <a:rPr lang="en-US" sz="2000" dirty="0" err="1">
                <a:sym typeface="Symbol" panose="05050102010706020507" pitchFamily="18" charset="2"/>
              </a:rPr>
              <a:t>sonOf.T</a:t>
            </a:r>
            <a:r>
              <a:rPr lang="en-US" sz="2000" dirty="0">
                <a:sym typeface="Symbol" panose="05050102010706020507" pitchFamily="18" charset="2"/>
              </a:rPr>
              <a:t>    male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FFFF00"/>
                </a:solidFill>
                <a:sym typeface="Symbol" panose="05050102010706020507" pitchFamily="18" charset="2"/>
              </a:rPr>
              <a:t>The set of individuals that are the son of at least one individual is a subset of the set of males</a:t>
            </a:r>
            <a:r>
              <a:rPr lang="en-US" sz="1600" dirty="0">
                <a:sym typeface="Symbol" panose="05050102010706020507" pitchFamily="18" charset="2"/>
              </a:rPr>
              <a:t>.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81E4BC-DC83-4FB4-9AD4-EE9F91168F9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/>
        <p:txBody>
          <a:bodyPr/>
          <a:lstStyle/>
          <a:p>
            <a:fld id="{7C5DB68A-9D44-4073-920F-D08D647C06A7}" type="slidenum">
              <a:rPr lang="en-US" smtClean="0"/>
              <a:t>48</a:t>
            </a:fld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173C3C6-C253-490F-BB7B-7995651F070A}"/>
              </a:ext>
            </a:extLst>
          </p:cNvPr>
          <p:cNvGrpSpPr/>
          <p:nvPr/>
        </p:nvGrpSpPr>
        <p:grpSpPr>
          <a:xfrm rot="5400000">
            <a:off x="4572000" y="4495800"/>
            <a:ext cx="228600" cy="228600"/>
            <a:chOff x="2879698" y="3549590"/>
            <a:chExt cx="152400" cy="12700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92C4A237-641A-43B4-9504-89E9985BCEA8}"/>
                </a:ext>
              </a:extLst>
            </p:cNvPr>
            <p:cNvCxnSpPr/>
            <p:nvPr/>
          </p:nvCxnSpPr>
          <p:spPr bwMode="auto">
            <a:xfrm>
              <a:off x="2879698" y="3549590"/>
              <a:ext cx="152400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D975D22-80B3-475B-A8EB-32DDD0F31086}"/>
                </a:ext>
              </a:extLst>
            </p:cNvPr>
            <p:cNvCxnSpPr/>
            <p:nvPr/>
          </p:nvCxnSpPr>
          <p:spPr bwMode="auto">
            <a:xfrm>
              <a:off x="2879698" y="3676590"/>
              <a:ext cx="152400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8E4E95F3-4EA2-48BB-9D3E-E76DE19A1415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2879698" y="3549590"/>
              <a:ext cx="0" cy="127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586CF009-4E12-4904-9CE5-A9FC95683BAC}"/>
              </a:ext>
            </a:extLst>
          </p:cNvPr>
          <p:cNvGrpSpPr/>
          <p:nvPr/>
        </p:nvGrpSpPr>
        <p:grpSpPr>
          <a:xfrm>
            <a:off x="4191000" y="5250021"/>
            <a:ext cx="152400" cy="152400"/>
            <a:chOff x="3429000" y="5257800"/>
            <a:chExt cx="457200" cy="457200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C53DAE2D-B15D-4DB3-A384-ECBE62DA01A0}"/>
                </a:ext>
              </a:extLst>
            </p:cNvPr>
            <p:cNvCxnSpPr/>
            <p:nvPr/>
          </p:nvCxnSpPr>
          <p:spPr bwMode="auto">
            <a:xfrm>
              <a:off x="3429000" y="5257800"/>
              <a:ext cx="457200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C1299765-820E-4042-B425-F434A83AE83B}"/>
                </a:ext>
              </a:extLst>
            </p:cNvPr>
            <p:cNvCxnSpPr/>
            <p:nvPr/>
          </p:nvCxnSpPr>
          <p:spPr bwMode="auto">
            <a:xfrm>
              <a:off x="3429000" y="5638800"/>
              <a:ext cx="457200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0D531200-1BA3-4E10-B1DD-3DD06456F823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3429000" y="5257800"/>
              <a:ext cx="0" cy="381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D98A1F00-B2B9-4307-B072-5BA7C16673EC}"/>
                </a:ext>
              </a:extLst>
            </p:cNvPr>
            <p:cNvCxnSpPr/>
            <p:nvPr/>
          </p:nvCxnSpPr>
          <p:spPr bwMode="auto">
            <a:xfrm>
              <a:off x="3429000" y="5715000"/>
              <a:ext cx="457200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4A35F9D3-6843-4E30-A9FC-09DE914E4103}"/>
              </a:ext>
            </a:extLst>
          </p:cNvPr>
          <p:cNvSpPr/>
          <p:nvPr/>
        </p:nvSpPr>
        <p:spPr>
          <a:xfrm>
            <a:off x="533400" y="6177455"/>
            <a:ext cx="853437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b="0" dirty="0">
                <a:solidFill>
                  <a:schemeClr val="bg1"/>
                </a:solidFill>
                <a:latin typeface="Lucida Grande"/>
              </a:rPr>
              <a:t>Markus </a:t>
            </a:r>
            <a:r>
              <a:rPr lang="en-US" sz="1400" b="0" dirty="0" err="1">
                <a:solidFill>
                  <a:schemeClr val="bg1"/>
                </a:solidFill>
                <a:latin typeface="Lucida Grande"/>
              </a:rPr>
              <a:t>Krötzsch</a:t>
            </a:r>
            <a:r>
              <a:rPr lang="en-US" sz="1400" b="0" dirty="0">
                <a:solidFill>
                  <a:schemeClr val="bg1"/>
                </a:solidFill>
                <a:latin typeface="Lucida Grande"/>
              </a:rPr>
              <a:t>, Frantisek </a:t>
            </a:r>
            <a:r>
              <a:rPr lang="en-US" sz="1400" b="0" dirty="0" err="1">
                <a:solidFill>
                  <a:schemeClr val="bg1"/>
                </a:solidFill>
                <a:latin typeface="Lucida Grande"/>
              </a:rPr>
              <a:t>Simancik</a:t>
            </a:r>
            <a:r>
              <a:rPr lang="en-US" sz="1400" b="0" dirty="0">
                <a:solidFill>
                  <a:schemeClr val="bg1"/>
                </a:solidFill>
                <a:latin typeface="Lucida Grande"/>
              </a:rPr>
              <a:t>, Ian </a:t>
            </a:r>
            <a:r>
              <a:rPr lang="en-US" sz="1400" b="0" dirty="0" err="1">
                <a:solidFill>
                  <a:schemeClr val="bg1"/>
                </a:solidFill>
                <a:latin typeface="Lucida Grande"/>
              </a:rPr>
              <a:t>Horrocks</a:t>
            </a:r>
            <a:r>
              <a:rPr lang="en-US" sz="1400" b="0" dirty="0">
                <a:solidFill>
                  <a:schemeClr val="bg1"/>
                </a:solidFill>
                <a:latin typeface="Lucida Grande"/>
              </a:rPr>
              <a:t>. A Description Logic Primer. </a:t>
            </a:r>
            <a:r>
              <a:rPr lang="en-US" sz="1400" b="0" dirty="0">
                <a:solidFill>
                  <a:schemeClr val="bg1"/>
                </a:solidFill>
                <a:latin typeface="Lucida Grande"/>
                <a:hlinkClick r:id="rId2"/>
              </a:rPr>
              <a:t>https://arxiv.org/pdf/1201.4089.pdf</a:t>
            </a:r>
            <a:r>
              <a:rPr lang="en-US" sz="1400" b="0" dirty="0">
                <a:solidFill>
                  <a:schemeClr val="bg1"/>
                </a:solidFill>
                <a:latin typeface="Lucida Grande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9746607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3560C1-4151-4FDA-B957-FFA7919A14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 example: </a:t>
            </a:r>
            <a:r>
              <a:rPr lang="en-US" dirty="0" err="1"/>
              <a:t>Snomed</a:t>
            </a:r>
            <a:r>
              <a:rPr lang="en-US" dirty="0"/>
              <a:t> CT</a:t>
            </a:r>
          </a:p>
        </p:txBody>
      </p:sp>
      <p:pic>
        <p:nvPicPr>
          <p:cNvPr id="5" name="Picture 2" descr="SNOMED CT Structure">
            <a:extLst>
              <a:ext uri="{FF2B5EF4-FFF2-40B4-BE49-F238E27FC236}">
                <a16:creationId xmlns:a16="http://schemas.microsoft.com/office/drawing/2014/main" id="{DFD63423-5A27-4C1F-8B4F-703EB93646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41219"/>
            <a:ext cx="9144000" cy="5316781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373B23-A439-429D-B408-B3027A2AB6A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/>
        <p:txBody>
          <a:bodyPr/>
          <a:lstStyle/>
          <a:p>
            <a:fld id="{7C5DB68A-9D44-4073-920F-D08D647C06A7}" type="slidenum">
              <a:rPr lang="en-US" smtClean="0">
                <a:solidFill>
                  <a:schemeClr val="tx1"/>
                </a:solidFill>
              </a:rPr>
              <a:t>49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5573D2E-8F29-4901-B86A-075EA0311BCB}"/>
              </a:ext>
            </a:extLst>
          </p:cNvPr>
          <p:cNvSpPr/>
          <p:nvPr/>
        </p:nvSpPr>
        <p:spPr>
          <a:xfrm>
            <a:off x="6575669" y="6640354"/>
            <a:ext cx="2568331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000" dirty="0">
                <a:hlinkClick r:id="rId3"/>
              </a:rPr>
              <a:t>https://enonic.com/blog/what-is-snomed-ct</a:t>
            </a:r>
            <a:r>
              <a:rPr lang="en-US" sz="1000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4261354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‘</a:t>
            </a:r>
            <a:r>
              <a:rPr lang="en-US" altLang="en-US" i="1" dirty="0"/>
              <a:t>Ontology</a:t>
            </a:r>
            <a:r>
              <a:rPr lang="en-US" altLang="en-US" dirty="0"/>
              <a:t>’ ‘borrowed from’ philosophy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b="1" i="1" u="sng" dirty="0">
                <a:solidFill>
                  <a:srgbClr val="FFFF00"/>
                </a:solidFill>
              </a:rPr>
              <a:t>Ontology</a:t>
            </a:r>
            <a:r>
              <a:rPr lang="en-US" altLang="en-US" dirty="0"/>
              <a:t> </a:t>
            </a:r>
            <a:r>
              <a:rPr lang="en-US" altLang="en-US" sz="1600" dirty="0"/>
              <a:t>(no plural)</a:t>
            </a:r>
            <a:r>
              <a:rPr lang="en-US" altLang="en-US" dirty="0"/>
              <a:t> is the study of what entities exist and how they relate to each other;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000" dirty="0"/>
              <a:t>by some philosophers taken to be synonymous with </a:t>
            </a:r>
            <a:r>
              <a:rPr lang="en-US" altLang="en-US" dirty="0"/>
              <a:t>‘</a:t>
            </a:r>
            <a:r>
              <a:rPr lang="en-US" altLang="en-US" b="1" i="1" u="sng" dirty="0">
                <a:solidFill>
                  <a:srgbClr val="00B050"/>
                </a:solidFill>
              </a:rPr>
              <a:t>metaphysics</a:t>
            </a:r>
            <a:r>
              <a:rPr lang="en-US" altLang="en-US" dirty="0"/>
              <a:t>’ </a:t>
            </a:r>
            <a:r>
              <a:rPr lang="en-US" altLang="en-US" sz="2000" dirty="0"/>
              <a:t>while others draw distinctions in many distinct ways</a:t>
            </a:r>
            <a:r>
              <a:rPr lang="en-US" altLang="en-US" dirty="0"/>
              <a:t> </a:t>
            </a:r>
            <a:r>
              <a:rPr lang="en-US" altLang="en-US" sz="1200" dirty="0"/>
              <a:t>(the distinctions being irrelevant for this talk)</a:t>
            </a:r>
            <a:r>
              <a:rPr lang="en-US" altLang="en-US" dirty="0"/>
              <a:t>, </a:t>
            </a:r>
            <a:r>
              <a:rPr lang="en-US" altLang="en-US" sz="2000" dirty="0"/>
              <a:t>but almost agreeing on the following classification:</a:t>
            </a:r>
          </a:p>
          <a:p>
            <a:pPr lvl="1">
              <a:lnSpc>
                <a:spcPct val="90000"/>
              </a:lnSpc>
            </a:pPr>
            <a:r>
              <a:rPr lang="en-US" altLang="en-US" dirty="0">
                <a:solidFill>
                  <a:srgbClr val="00B050"/>
                </a:solidFill>
              </a:rPr>
              <a:t>metaphysics </a:t>
            </a:r>
            <a:r>
              <a:rPr lang="en-US" altLang="en-US" dirty="0">
                <a:solidFill>
                  <a:schemeClr val="bg1"/>
                </a:solidFill>
                <a:sym typeface="Wingdings" panose="05000000000000000000" pitchFamily="2" charset="2"/>
              </a:rPr>
              <a:t> studies ‘</a:t>
            </a:r>
            <a:r>
              <a:rPr lang="en-US" altLang="en-US" i="1" dirty="0">
                <a:solidFill>
                  <a:schemeClr val="bg1"/>
                </a:solidFill>
                <a:sym typeface="Wingdings" panose="05000000000000000000" pitchFamily="2" charset="2"/>
              </a:rPr>
              <a:t>how</a:t>
            </a:r>
            <a:r>
              <a:rPr lang="en-US" altLang="en-US" dirty="0">
                <a:solidFill>
                  <a:schemeClr val="bg1"/>
                </a:solidFill>
                <a:sym typeface="Wingdings" panose="05000000000000000000" pitchFamily="2" charset="2"/>
              </a:rPr>
              <a:t> is the world?’</a:t>
            </a:r>
            <a:endParaRPr lang="en-US" altLang="en-US" dirty="0">
              <a:solidFill>
                <a:schemeClr val="bg1"/>
              </a:solidFill>
            </a:endParaRPr>
          </a:p>
          <a:p>
            <a:pPr lvl="2">
              <a:lnSpc>
                <a:spcPct val="90000"/>
              </a:lnSpc>
            </a:pPr>
            <a:r>
              <a:rPr lang="en-US" altLang="en-US" sz="1600" dirty="0">
                <a:solidFill>
                  <a:srgbClr val="00B050"/>
                </a:solidFill>
              </a:rPr>
              <a:t>general metaphysics </a:t>
            </a:r>
            <a:r>
              <a:rPr lang="en-US" altLang="en-US" sz="1600" dirty="0">
                <a:solidFill>
                  <a:schemeClr val="bg1"/>
                </a:solidFill>
                <a:sym typeface="Wingdings" panose="05000000000000000000" pitchFamily="2" charset="2"/>
              </a:rPr>
              <a:t> studies general principles and ‘laws’ about the world</a:t>
            </a:r>
            <a:endParaRPr lang="en-US" altLang="en-US" sz="1600" dirty="0">
              <a:solidFill>
                <a:schemeClr val="bg1"/>
              </a:solidFill>
            </a:endParaRPr>
          </a:p>
          <a:p>
            <a:pPr lvl="3">
              <a:lnSpc>
                <a:spcPct val="90000"/>
              </a:lnSpc>
            </a:pPr>
            <a:r>
              <a:rPr lang="en-US" altLang="en-US" sz="1600" dirty="0">
                <a:solidFill>
                  <a:srgbClr val="FFFF00"/>
                </a:solidFill>
              </a:rPr>
              <a:t>ontology </a:t>
            </a:r>
            <a:r>
              <a:rPr lang="en-US" altLang="en-US" sz="1600" dirty="0">
                <a:solidFill>
                  <a:schemeClr val="bg1"/>
                </a:solidFill>
                <a:sym typeface="Wingdings" panose="05000000000000000000" pitchFamily="2" charset="2"/>
              </a:rPr>
              <a:t> studies what type of entities exist in the world</a:t>
            </a:r>
            <a:endParaRPr lang="en-US" altLang="en-US" sz="1600" dirty="0">
              <a:solidFill>
                <a:schemeClr val="bg1"/>
              </a:solidFill>
            </a:endParaRPr>
          </a:p>
          <a:p>
            <a:pPr lvl="2">
              <a:lnSpc>
                <a:spcPct val="90000"/>
              </a:lnSpc>
            </a:pPr>
            <a:r>
              <a:rPr lang="en-US" altLang="en-US" sz="1600" dirty="0">
                <a:solidFill>
                  <a:srgbClr val="00B050"/>
                </a:solidFill>
              </a:rPr>
              <a:t>special metaphysics </a:t>
            </a:r>
            <a:r>
              <a:rPr lang="en-US" altLang="en-US" sz="1600" dirty="0">
                <a:solidFill>
                  <a:schemeClr val="bg1"/>
                </a:solidFill>
                <a:sym typeface="Wingdings" panose="05000000000000000000" pitchFamily="2" charset="2"/>
              </a:rPr>
              <a:t> focuses on specific principles and entities </a:t>
            </a:r>
            <a:endParaRPr lang="en-US" altLang="en-US" sz="1600" dirty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000" dirty="0"/>
              <a:t>distinct from ‘</a:t>
            </a:r>
            <a:r>
              <a:rPr lang="en-US" altLang="en-US" sz="2000" b="1" i="1" u="sng" dirty="0">
                <a:solidFill>
                  <a:srgbClr val="00B050"/>
                </a:solidFill>
              </a:rPr>
              <a:t>epistemology</a:t>
            </a:r>
            <a:r>
              <a:rPr lang="en-US" altLang="en-US" sz="2000" dirty="0"/>
              <a:t>’ which is the study of how we can come to know about what exists.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000" dirty="0"/>
              <a:t>distinct from ‘</a:t>
            </a:r>
            <a:r>
              <a:rPr lang="en-US" altLang="en-US" sz="2000" b="1" i="1" u="sng" dirty="0">
                <a:solidFill>
                  <a:srgbClr val="00CC99"/>
                </a:solidFill>
              </a:rPr>
              <a:t>terminology</a:t>
            </a:r>
            <a:r>
              <a:rPr lang="en-US" altLang="en-US" sz="2000" dirty="0"/>
              <a:t>’ which is the study of what terms mean and how to name things.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1EF93C7-D0AB-41D7-8C62-1F8A9E33AE23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612707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92DBCC-B071-4999-B894-156C5931E6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Snomed’s</a:t>
            </a:r>
            <a:r>
              <a:rPr lang="en-US" dirty="0"/>
              <a:t> DL is EL++ (1)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58874D-D689-48E9-9787-4637801BE0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The description logic EL++ allows the following concepts: </a:t>
            </a:r>
          </a:p>
          <a:p>
            <a:r>
              <a:rPr lang="en-US" dirty="0"/>
              <a:t>	 C, D </a:t>
            </a:r>
            <a:r>
              <a:rPr lang="en-US" dirty="0">
                <a:sym typeface="Symbol" panose="05050102010706020507" pitchFamily="18" charset="2"/>
              </a:rPr>
              <a:t></a:t>
            </a:r>
            <a:r>
              <a:rPr lang="en-US" dirty="0"/>
              <a:t>	A   	| (atomic concept) </a:t>
            </a:r>
          </a:p>
          <a:p>
            <a:r>
              <a:rPr lang="en-US" dirty="0"/>
              <a:t>			T   	| (universal concept) </a:t>
            </a:r>
          </a:p>
          <a:p>
            <a:r>
              <a:rPr lang="en-US" dirty="0"/>
              <a:t>			⊥   	| (bottom concept) </a:t>
            </a:r>
          </a:p>
          <a:p>
            <a:r>
              <a:rPr lang="en-US" dirty="0"/>
              <a:t>			{a} 	| (singular enumeration) </a:t>
            </a:r>
          </a:p>
          <a:p>
            <a:r>
              <a:rPr lang="en-US" dirty="0"/>
              <a:t>			C   D 	| (intersection / conjunction) </a:t>
            </a:r>
          </a:p>
          <a:p>
            <a:r>
              <a:rPr lang="en-US" dirty="0"/>
              <a:t>			∃R.C 	| (existential restriction)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With the following axioms: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	C    D and C ≡ D for concept descriptions C and D.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	P    Q and P ≡ Q for roles P, Q.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	C(a) and R(a, b) for concept C, role R and individuals a, b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D516FB-3BB7-41AC-9A5D-7832443769B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/>
        <p:txBody>
          <a:bodyPr/>
          <a:lstStyle/>
          <a:p>
            <a:fld id="{7C5DB68A-9D44-4073-920F-D08D647C06A7}" type="slidenum">
              <a:rPr lang="en-US" smtClean="0"/>
              <a:t>50</a:t>
            </a:fld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2A88AD3-18BC-4618-B055-26C3BC40CE2E}"/>
              </a:ext>
            </a:extLst>
          </p:cNvPr>
          <p:cNvGrpSpPr/>
          <p:nvPr/>
        </p:nvGrpSpPr>
        <p:grpSpPr>
          <a:xfrm rot="5400000">
            <a:off x="2397125" y="4041775"/>
            <a:ext cx="152400" cy="127000"/>
            <a:chOff x="2879698" y="3549590"/>
            <a:chExt cx="152400" cy="12700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5F9DFC6B-BB94-4B59-AB31-1C281DCA567C}"/>
                </a:ext>
              </a:extLst>
            </p:cNvPr>
            <p:cNvCxnSpPr/>
            <p:nvPr/>
          </p:nvCxnSpPr>
          <p:spPr bwMode="auto">
            <a:xfrm>
              <a:off x="2879698" y="3549590"/>
              <a:ext cx="152400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8A3D841B-6790-429D-BDB7-11367886CA17}"/>
                </a:ext>
              </a:extLst>
            </p:cNvPr>
            <p:cNvCxnSpPr/>
            <p:nvPr/>
          </p:nvCxnSpPr>
          <p:spPr bwMode="auto">
            <a:xfrm>
              <a:off x="2879698" y="3676590"/>
              <a:ext cx="152400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8429E434-C744-4777-BDA4-3E7A703B52C3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2879698" y="3549590"/>
              <a:ext cx="0" cy="127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F49EAA03-8D4C-4292-98A1-6E19F843EC73}"/>
              </a:ext>
            </a:extLst>
          </p:cNvPr>
          <p:cNvGrpSpPr/>
          <p:nvPr/>
        </p:nvGrpSpPr>
        <p:grpSpPr>
          <a:xfrm>
            <a:off x="1447800" y="5324475"/>
            <a:ext cx="152400" cy="152400"/>
            <a:chOff x="3429000" y="5257800"/>
            <a:chExt cx="457200" cy="457200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BAB6B494-A187-481F-B81C-50893D06715F}"/>
                </a:ext>
              </a:extLst>
            </p:cNvPr>
            <p:cNvCxnSpPr/>
            <p:nvPr/>
          </p:nvCxnSpPr>
          <p:spPr bwMode="auto">
            <a:xfrm>
              <a:off x="3429000" y="5257800"/>
              <a:ext cx="457200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8FDF7BEF-90E7-4DA6-8F85-05AFA308B5CA}"/>
                </a:ext>
              </a:extLst>
            </p:cNvPr>
            <p:cNvCxnSpPr/>
            <p:nvPr/>
          </p:nvCxnSpPr>
          <p:spPr bwMode="auto">
            <a:xfrm>
              <a:off x="3429000" y="5638800"/>
              <a:ext cx="457200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F68C6D5E-0308-45FA-889A-5E8CE87E2158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3429000" y="5257800"/>
              <a:ext cx="0" cy="381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69ECCCF0-B281-4F4B-B74F-F82E005884AC}"/>
                </a:ext>
              </a:extLst>
            </p:cNvPr>
            <p:cNvCxnSpPr/>
            <p:nvPr/>
          </p:nvCxnSpPr>
          <p:spPr bwMode="auto">
            <a:xfrm>
              <a:off x="3429000" y="5715000"/>
              <a:ext cx="457200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F96894C-5948-4B85-A3E9-405E79866965}"/>
              </a:ext>
            </a:extLst>
          </p:cNvPr>
          <p:cNvGrpSpPr/>
          <p:nvPr/>
        </p:nvGrpSpPr>
        <p:grpSpPr>
          <a:xfrm>
            <a:off x="1438275" y="5684837"/>
            <a:ext cx="152400" cy="152400"/>
            <a:chOff x="3429000" y="5257800"/>
            <a:chExt cx="457200" cy="457200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D761DDD-64B0-487B-B5A3-666FECCB096E}"/>
                </a:ext>
              </a:extLst>
            </p:cNvPr>
            <p:cNvCxnSpPr/>
            <p:nvPr/>
          </p:nvCxnSpPr>
          <p:spPr bwMode="auto">
            <a:xfrm>
              <a:off x="3429000" y="5257800"/>
              <a:ext cx="457200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2D2E5979-6D0D-4968-88A0-D8FDEE6A0391}"/>
                </a:ext>
              </a:extLst>
            </p:cNvPr>
            <p:cNvCxnSpPr/>
            <p:nvPr/>
          </p:nvCxnSpPr>
          <p:spPr bwMode="auto">
            <a:xfrm>
              <a:off x="3429000" y="5638800"/>
              <a:ext cx="457200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BFFE09CE-C28B-4207-95CE-019649B9AB25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3429000" y="5257800"/>
              <a:ext cx="0" cy="381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3802C1E7-7865-4D5A-9517-550E1E67BAAD}"/>
                </a:ext>
              </a:extLst>
            </p:cNvPr>
            <p:cNvCxnSpPr/>
            <p:nvPr/>
          </p:nvCxnSpPr>
          <p:spPr bwMode="auto">
            <a:xfrm>
              <a:off x="3429000" y="5715000"/>
              <a:ext cx="457200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185059659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92DBCC-B071-4999-B894-156C5931E6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Snomed’s</a:t>
            </a:r>
            <a:r>
              <a:rPr lang="en-US" dirty="0"/>
              <a:t> DL is EL++ (2)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58874D-D689-48E9-9787-4637801BE0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It lacks: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negation, (only </a:t>
            </a:r>
            <a:r>
              <a:rPr lang="en-US" dirty="0" err="1"/>
              <a:t>disjointness</a:t>
            </a:r>
            <a:r>
              <a:rPr lang="en-US" dirty="0"/>
              <a:t> of classes: C    D   ⊥),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disjunction,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universal quantification,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cardinalities,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inverse roles,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some role characteristics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D516FB-3BB7-41AC-9A5D-7832443769B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/>
        <p:txBody>
          <a:bodyPr/>
          <a:lstStyle/>
          <a:p>
            <a:fld id="{7C5DB68A-9D44-4073-920F-D08D647C06A7}" type="slidenum">
              <a:rPr lang="en-US" smtClean="0"/>
              <a:t>51</a:t>
            </a:fld>
            <a:endParaRPr lang="en-US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0544C3F-E75B-4E8F-A83E-52FFC11AD28E}"/>
              </a:ext>
            </a:extLst>
          </p:cNvPr>
          <p:cNvGrpSpPr/>
          <p:nvPr/>
        </p:nvGrpSpPr>
        <p:grpSpPr>
          <a:xfrm rot="5400000">
            <a:off x="6692900" y="2298700"/>
            <a:ext cx="152400" cy="127000"/>
            <a:chOff x="2879698" y="3549590"/>
            <a:chExt cx="152400" cy="127000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AAF8FBF8-7146-4681-B4D9-714A31307EC4}"/>
                </a:ext>
              </a:extLst>
            </p:cNvPr>
            <p:cNvCxnSpPr/>
            <p:nvPr/>
          </p:nvCxnSpPr>
          <p:spPr bwMode="auto">
            <a:xfrm>
              <a:off x="2879698" y="3549590"/>
              <a:ext cx="152400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096F0AF0-2BCF-4DFD-B0B6-E4A39D0B2903}"/>
                </a:ext>
              </a:extLst>
            </p:cNvPr>
            <p:cNvCxnSpPr/>
            <p:nvPr/>
          </p:nvCxnSpPr>
          <p:spPr bwMode="auto">
            <a:xfrm>
              <a:off x="2879698" y="3676590"/>
              <a:ext cx="152400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B6A40E4B-4F3E-445E-930F-C08669A57267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2879698" y="3549590"/>
              <a:ext cx="0" cy="127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3AB8160-5C05-4B7C-BD48-A5B3633FBD4A}"/>
              </a:ext>
            </a:extLst>
          </p:cNvPr>
          <p:cNvGrpSpPr/>
          <p:nvPr/>
        </p:nvGrpSpPr>
        <p:grpSpPr>
          <a:xfrm>
            <a:off x="7239000" y="2286000"/>
            <a:ext cx="152400" cy="152400"/>
            <a:chOff x="3429000" y="5257800"/>
            <a:chExt cx="457200" cy="457200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7D381E58-3461-4235-8A05-5FB517979473}"/>
                </a:ext>
              </a:extLst>
            </p:cNvPr>
            <p:cNvCxnSpPr/>
            <p:nvPr/>
          </p:nvCxnSpPr>
          <p:spPr bwMode="auto">
            <a:xfrm>
              <a:off x="3429000" y="5257800"/>
              <a:ext cx="457200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D7445CE2-4A49-472B-B818-A8EA832774FF}"/>
                </a:ext>
              </a:extLst>
            </p:cNvPr>
            <p:cNvCxnSpPr/>
            <p:nvPr/>
          </p:nvCxnSpPr>
          <p:spPr bwMode="auto">
            <a:xfrm>
              <a:off x="3429000" y="5638800"/>
              <a:ext cx="457200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2827E06-128B-44F0-BB04-4BEDAEF1C440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3429000" y="5257800"/>
              <a:ext cx="0" cy="381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408AD013-8835-443E-A0D1-1B80E5C60ACE}"/>
                </a:ext>
              </a:extLst>
            </p:cNvPr>
            <p:cNvCxnSpPr/>
            <p:nvPr/>
          </p:nvCxnSpPr>
          <p:spPr bwMode="auto">
            <a:xfrm>
              <a:off x="3429000" y="5715000"/>
              <a:ext cx="457200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136665018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5767C8-727F-400A-8EC0-642BD1DAF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7AE286-0D63-4399-B233-4A6262A944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49E86D6-0D80-476F-91AF-C756356A00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33749" cy="68580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103420-1277-4714-975B-59D330E47FB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/>
        <p:txBody>
          <a:bodyPr/>
          <a:lstStyle/>
          <a:p>
            <a:fld id="{7C5DB68A-9D44-4073-920F-D08D647C06A7}" type="slidenum">
              <a:rPr lang="en-US" smtClean="0">
                <a:solidFill>
                  <a:schemeClr val="tx1"/>
                </a:solidFill>
              </a:rPr>
              <a:t>52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6BDA540-08A2-44B1-A4D9-6E124750A2F8}"/>
              </a:ext>
            </a:extLst>
          </p:cNvPr>
          <p:cNvSpPr/>
          <p:nvPr/>
        </p:nvSpPr>
        <p:spPr bwMode="auto">
          <a:xfrm>
            <a:off x="2971800" y="3352800"/>
            <a:ext cx="6161949" cy="342037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22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5D8F57F-245C-4C5A-96A3-D9B219ACA6A8}"/>
              </a:ext>
            </a:extLst>
          </p:cNvPr>
          <p:cNvSpPr/>
          <p:nvPr/>
        </p:nvSpPr>
        <p:spPr bwMode="auto">
          <a:xfrm>
            <a:off x="381000" y="4419600"/>
            <a:ext cx="2743200" cy="235357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22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1EA32E-7A0D-4269-8B88-00B2CE02990B}"/>
              </a:ext>
            </a:extLst>
          </p:cNvPr>
          <p:cNvSpPr/>
          <p:nvPr/>
        </p:nvSpPr>
        <p:spPr bwMode="auto">
          <a:xfrm>
            <a:off x="-8467" y="4495800"/>
            <a:ext cx="1524000" cy="6096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2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300655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5767C8-727F-400A-8EC0-642BD1DAF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7AE286-0D63-4399-B233-4A6262A944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49E86D6-0D80-476F-91AF-C756356A00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33749" cy="68580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103420-1277-4714-975B-59D330E47FB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/>
        <p:txBody>
          <a:bodyPr/>
          <a:lstStyle/>
          <a:p>
            <a:fld id="{7C5DB68A-9D44-4073-920F-D08D647C06A7}" type="slidenum">
              <a:rPr lang="en-US" smtClean="0">
                <a:solidFill>
                  <a:schemeClr val="tx1"/>
                </a:solidFill>
              </a:rPr>
              <a:t>53</a:t>
            </a:fld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3C21EA8-9794-4757-A78B-5B1276667594}"/>
              </a:ext>
            </a:extLst>
          </p:cNvPr>
          <p:cNvGrpSpPr/>
          <p:nvPr/>
        </p:nvGrpSpPr>
        <p:grpSpPr>
          <a:xfrm>
            <a:off x="5051435" y="3048000"/>
            <a:ext cx="3973139" cy="1371601"/>
            <a:chOff x="5051435" y="3048000"/>
            <a:chExt cx="3973139" cy="1371601"/>
          </a:xfrm>
        </p:grpSpPr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47FB5BD8-27C0-4318-ABB3-59C9BBAF4090}"/>
                </a:ext>
              </a:extLst>
            </p:cNvPr>
            <p:cNvCxnSpPr>
              <a:cxnSpLocks/>
              <a:endCxn id="10" idx="2"/>
            </p:cNvCxnSpPr>
            <p:nvPr/>
          </p:nvCxnSpPr>
          <p:spPr bwMode="auto">
            <a:xfrm flipV="1">
              <a:off x="6553200" y="3632775"/>
              <a:ext cx="484805" cy="786826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F77B7D8-F968-43C5-A6E8-38AC8B180A6D}"/>
                </a:ext>
              </a:extLst>
            </p:cNvPr>
            <p:cNvSpPr txBox="1"/>
            <p:nvPr/>
          </p:nvSpPr>
          <p:spPr>
            <a:xfrm>
              <a:off x="5051435" y="3048000"/>
              <a:ext cx="397313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Existential restriction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64173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8AA52B-91B6-45A1-A902-66D85670B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A353FE-64A4-47D4-9E84-CF32678545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525923F-E12D-49A0-98AA-619F2EDBDA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050" y="-19050"/>
            <a:ext cx="9163050" cy="6877482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0C7C08-8A1A-4987-8975-8D0D7685A91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/>
        <p:txBody>
          <a:bodyPr/>
          <a:lstStyle/>
          <a:p>
            <a:fld id="{7C5DB68A-9D44-4073-920F-D08D647C06A7}" type="slidenum">
              <a:rPr lang="en-US" smtClean="0">
                <a:solidFill>
                  <a:schemeClr val="tx1"/>
                </a:solidFill>
              </a:rPr>
              <a:t>54</a:t>
            </a:fld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119972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6FF98-9BA9-42F4-875C-5213F12F8E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1E1783-6AAE-454D-B504-EA51DDCC5D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03A8F77-B5D2-4851-9234-CAA8824D9A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" y="0"/>
            <a:ext cx="9140557" cy="68580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2B2BEB-1E98-48AE-828D-43E910A773C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/>
        <p:txBody>
          <a:bodyPr/>
          <a:lstStyle/>
          <a:p>
            <a:fld id="{7C5DB68A-9D44-4073-920F-D08D647C06A7}" type="slidenum">
              <a:rPr lang="en-US" smtClean="0">
                <a:solidFill>
                  <a:schemeClr val="tx1"/>
                </a:solidFill>
              </a:rPr>
              <a:t>55</a:t>
            </a:fld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36070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A9B54-1A33-4F9D-ACFA-4164423416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D4EB2B-4E90-473A-AF42-452A6E1E17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5F8FE8C-495C-4470-8A84-643049E43A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0424"/>
            <a:ext cx="9168212" cy="686842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9F40CC4-F805-4EC4-B301-E74CEE1226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52388"/>
            <a:ext cx="4953000" cy="4476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AA4E1F1-9679-46F4-A7F9-B53C8083AA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175" y="467624"/>
            <a:ext cx="7086600" cy="4191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5B2ECAE-E9A1-4577-A716-AE9E218DCF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762001"/>
            <a:ext cx="7315200" cy="441434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A23FD9-4B25-4142-92DB-F914851BB33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/>
        <p:txBody>
          <a:bodyPr/>
          <a:lstStyle/>
          <a:p>
            <a:fld id="{7C5DB68A-9D44-4073-920F-D08D647C06A7}" type="slidenum">
              <a:rPr lang="en-US" smtClean="0">
                <a:solidFill>
                  <a:schemeClr val="tx1"/>
                </a:solidFill>
              </a:rPr>
              <a:t>56</a:t>
            </a:fld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247059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74C82B-94C1-4CA4-BB58-83462DF74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97160"/>
            <a:ext cx="9144000" cy="762000"/>
          </a:xfrm>
        </p:spPr>
        <p:txBody>
          <a:bodyPr/>
          <a:lstStyle/>
          <a:p>
            <a:r>
              <a:rPr lang="en-US" i="1" dirty="0" err="1"/>
              <a:t>SubClassOf</a:t>
            </a:r>
            <a:r>
              <a:rPr lang="en-US" dirty="0"/>
              <a:t> hierarchies = concept inclusion!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193BBA-D371-46FA-B6CD-1266710CBC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6553200"/>
            <a:ext cx="8686800" cy="228600"/>
          </a:xfrm>
        </p:spPr>
        <p:txBody>
          <a:bodyPr/>
          <a:lstStyle/>
          <a:p>
            <a:pPr algn="r"/>
            <a:r>
              <a:rPr lang="en-US" sz="1200" dirty="0"/>
              <a:t>No reference provided due to vicarious embarrassment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27D2F1-A9C4-4FFD-A013-70E8465CB2A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1EF93C7-D0AB-41D7-8C62-1F8A9E33AE23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57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pic>
        <p:nvPicPr>
          <p:cNvPr id="363522" name="Picture 2" descr="Fig. 4">
            <a:extLst>
              <a:ext uri="{FF2B5EF4-FFF2-40B4-BE49-F238E27FC236}">
                <a16:creationId xmlns:a16="http://schemas.microsoft.com/office/drawing/2014/main" id="{1DFFAD1F-9E8D-4036-94E8-D1897FB178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93" y="1371601"/>
            <a:ext cx="8985613" cy="5181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610989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353F1C-4DD7-4CEC-9B5B-BE376AEC7A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64C64A-0080-4D7E-A38E-FDF82A707A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470F6C4-85BB-4683-96D8-85D99E6028FE}"/>
              </a:ext>
            </a:extLst>
          </p:cNvPr>
          <p:cNvSpPr/>
          <p:nvPr/>
        </p:nvSpPr>
        <p:spPr>
          <a:xfrm>
            <a:off x="0" y="639293"/>
            <a:ext cx="9144000" cy="621870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36D70F6-54FE-432E-AE40-EE65ECDBDF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73" y="3561410"/>
            <a:ext cx="6836228" cy="329659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CC95E55-CF83-4CDF-B93A-841459DD14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738" y="659726"/>
            <a:ext cx="7053948" cy="244160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6A58466-9D85-4DEB-94C0-0C430EFA3848}"/>
              </a:ext>
            </a:extLst>
          </p:cNvPr>
          <p:cNvSpPr txBox="1"/>
          <p:nvPr/>
        </p:nvSpPr>
        <p:spPr>
          <a:xfrm>
            <a:off x="2800192" y="711454"/>
            <a:ext cx="12793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Asserted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89DD89D-C66F-4D3D-9EFD-663D74224A69}"/>
              </a:ext>
            </a:extLst>
          </p:cNvPr>
          <p:cNvSpPr txBox="1"/>
          <p:nvPr/>
        </p:nvSpPr>
        <p:spPr>
          <a:xfrm>
            <a:off x="3330397" y="4133336"/>
            <a:ext cx="12793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Asserted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3887E75E-08B0-41DA-A9B7-E36DC2967BD6}"/>
              </a:ext>
            </a:extLst>
          </p:cNvPr>
          <p:cNvGrpSpPr/>
          <p:nvPr/>
        </p:nvGrpSpPr>
        <p:grpSpPr>
          <a:xfrm>
            <a:off x="1226892" y="1325519"/>
            <a:ext cx="6469308" cy="5516640"/>
            <a:chOff x="1226892" y="1325519"/>
            <a:chExt cx="6469308" cy="551664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0ABBFA5-4965-41E3-884E-A0CF5638D2FE}"/>
                </a:ext>
              </a:extLst>
            </p:cNvPr>
            <p:cNvSpPr/>
            <p:nvPr/>
          </p:nvSpPr>
          <p:spPr>
            <a:xfrm>
              <a:off x="1226892" y="1325519"/>
              <a:ext cx="6469308" cy="1934781"/>
            </a:xfrm>
            <a:prstGeom prst="rect">
              <a:avLst/>
            </a:prstGeom>
            <a:noFill/>
            <a:ln w="76200"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FB2F583-2321-46A2-8E33-F1BBF53DDDF1}"/>
                </a:ext>
              </a:extLst>
            </p:cNvPr>
            <p:cNvSpPr/>
            <p:nvPr/>
          </p:nvSpPr>
          <p:spPr>
            <a:xfrm>
              <a:off x="1450678" y="5791200"/>
              <a:ext cx="5614150" cy="1050959"/>
            </a:xfrm>
            <a:prstGeom prst="rect">
              <a:avLst/>
            </a:prstGeom>
            <a:noFill/>
            <a:ln w="76200">
              <a:solidFill>
                <a:srgbClr val="92D05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4B9BC9B-16A5-4F6D-A480-F975FAE82A52}"/>
                </a:ext>
              </a:extLst>
            </p:cNvPr>
            <p:cNvSpPr/>
            <p:nvPr/>
          </p:nvSpPr>
          <p:spPr>
            <a:xfrm>
              <a:off x="1455804" y="4228123"/>
              <a:ext cx="1515996" cy="474390"/>
            </a:xfrm>
            <a:prstGeom prst="rect">
              <a:avLst/>
            </a:prstGeom>
            <a:noFill/>
            <a:ln w="76200">
              <a:solidFill>
                <a:srgbClr val="92D05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5" name="Connector: Elbow 14">
              <a:extLst>
                <a:ext uri="{FF2B5EF4-FFF2-40B4-BE49-F238E27FC236}">
                  <a16:creationId xmlns:a16="http://schemas.microsoft.com/office/drawing/2014/main" id="{695A8ABF-F120-47D8-A9BF-85087201179C}"/>
                </a:ext>
              </a:extLst>
            </p:cNvPr>
            <p:cNvCxnSpPr>
              <a:cxnSpLocks/>
              <a:stCxn id="14" idx="3"/>
              <a:endCxn id="12" idx="1"/>
            </p:cNvCxnSpPr>
            <p:nvPr/>
          </p:nvCxnSpPr>
          <p:spPr>
            <a:xfrm flipH="1" flipV="1">
              <a:off x="1226892" y="2292910"/>
              <a:ext cx="1744908" cy="2172408"/>
            </a:xfrm>
            <a:prstGeom prst="bentConnector5">
              <a:avLst>
                <a:gd name="adj1" fmla="val -13101"/>
                <a:gd name="adj2" fmla="val 45732"/>
                <a:gd name="adj3" fmla="val 113101"/>
              </a:avLst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or: Elbow 15">
              <a:extLst>
                <a:ext uri="{FF2B5EF4-FFF2-40B4-BE49-F238E27FC236}">
                  <a16:creationId xmlns:a16="http://schemas.microsoft.com/office/drawing/2014/main" id="{092132CD-1D54-4024-B195-97452E258A73}"/>
                </a:ext>
              </a:extLst>
            </p:cNvPr>
            <p:cNvCxnSpPr>
              <a:cxnSpLocks/>
              <a:stCxn id="13" idx="3"/>
              <a:endCxn id="12" idx="3"/>
            </p:cNvCxnSpPr>
            <p:nvPr/>
          </p:nvCxnSpPr>
          <p:spPr>
            <a:xfrm flipV="1">
              <a:off x="7064828" y="2292910"/>
              <a:ext cx="631372" cy="4023770"/>
            </a:xfrm>
            <a:prstGeom prst="bentConnector3">
              <a:avLst>
                <a:gd name="adj1" fmla="val 237894"/>
              </a:avLst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82FA9A37-5A60-4B40-9733-6628D7B42D3B}"/>
              </a:ext>
            </a:extLst>
          </p:cNvPr>
          <p:cNvSpPr/>
          <p:nvPr/>
        </p:nvSpPr>
        <p:spPr>
          <a:xfrm rot="18348930">
            <a:off x="1308050" y="2606438"/>
            <a:ext cx="609600" cy="28575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9C5A50-B29E-4FAA-88C7-1866CD26F1B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/>
        <p:txBody>
          <a:bodyPr/>
          <a:lstStyle/>
          <a:p>
            <a:fld id="{7C5DB68A-9D44-4073-920F-D08D647C06A7}" type="slidenum">
              <a:rPr lang="en-US" smtClean="0">
                <a:solidFill>
                  <a:schemeClr val="tx1"/>
                </a:solidFill>
              </a:rPr>
              <a:t>58</a:t>
            </a:fld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822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7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10D33A-E26E-40D8-9BAB-3B37C48ACE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99EA15-11C0-4200-AA79-0A1CC41E1D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BB2BA2-A208-4892-9564-0846997928A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/>
        <p:txBody>
          <a:bodyPr/>
          <a:lstStyle/>
          <a:p>
            <a:fld id="{7C5DB68A-9D44-4073-920F-D08D647C06A7}" type="slidenum">
              <a:rPr lang="en-US" smtClean="0"/>
              <a:t>59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E49462F-C0C3-4B66-9C9E-5FD0F67DF2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21" y="609600"/>
            <a:ext cx="9134779" cy="6248399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1AE4AAAE-9809-43DB-A077-F3F32166953B}"/>
              </a:ext>
            </a:extLst>
          </p:cNvPr>
          <p:cNvSpPr txBox="1">
            <a:spLocks/>
          </p:cNvSpPr>
          <p:nvPr/>
        </p:nvSpPr>
        <p:spPr>
          <a:xfrm>
            <a:off x="4724400" y="842923"/>
            <a:ext cx="4200221" cy="1379405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>
            <a:normAutofit fontScale="82500" lnSpcReduction="10000"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0" i="0">
                <a:solidFill>
                  <a:schemeClr val="bg1"/>
                </a:solidFill>
                <a:latin typeface="Georgia"/>
                <a:ea typeface="ＭＳ Ｐゴシック" pitchFamily="122" charset="-128"/>
                <a:cs typeface="Georgia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Georgia" pitchFamily="125" charset="0"/>
                <a:ea typeface="ＭＳ Ｐゴシック" pitchFamily="122" charset="-128"/>
                <a:cs typeface="ＭＳ Ｐゴシック" pitchFamily="122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Georgia" pitchFamily="125" charset="0"/>
                <a:ea typeface="ＭＳ Ｐゴシック" pitchFamily="122" charset="-128"/>
                <a:cs typeface="ＭＳ Ｐゴシック" pitchFamily="122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Georgia" pitchFamily="125" charset="0"/>
                <a:ea typeface="ＭＳ Ｐゴシック" pitchFamily="122" charset="-128"/>
                <a:cs typeface="ＭＳ Ｐゴシック" pitchFamily="122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Georgia" pitchFamily="125" charset="0"/>
                <a:ea typeface="ＭＳ Ｐゴシック" pitchFamily="122" charset="-128"/>
                <a:cs typeface="ＭＳ Ｐゴシック" pitchFamily="122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Times" pitchFamily="122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Times" pitchFamily="122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Times" pitchFamily="122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Times" pitchFamily="122" charset="0"/>
              </a:defRPr>
            </a:lvl9pPr>
          </a:lstStyle>
          <a:p>
            <a:r>
              <a:rPr lang="en-US" kern="0" dirty="0"/>
              <a:t>Role groups in</a:t>
            </a:r>
            <a:br>
              <a:rPr lang="en-US" kern="0" dirty="0"/>
            </a:br>
            <a:r>
              <a:rPr lang="en-US" kern="0" dirty="0" err="1"/>
              <a:t>Snomed</a:t>
            </a:r>
            <a:r>
              <a:rPr lang="en-US" kern="0" dirty="0"/>
              <a:t> CT: odd</a:t>
            </a:r>
            <a:br>
              <a:rPr lang="en-US" kern="0" dirty="0"/>
            </a:br>
            <a:r>
              <a:rPr lang="en-US" kern="0" dirty="0"/>
              <a:t>consequences by design</a:t>
            </a:r>
          </a:p>
        </p:txBody>
      </p:sp>
    </p:spTree>
    <p:extLst>
      <p:ext uri="{BB962C8B-B14F-4D97-AF65-F5344CB8AC3E}">
        <p14:creationId xmlns:p14="http://schemas.microsoft.com/office/powerpoint/2010/main" val="39625227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EB4EA3-4440-44E8-9267-559814C7C9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Take away: Gruber did not intend to describe reality 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F8B110-9585-45E9-BCA8-9F900FC279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2209800"/>
            <a:ext cx="8686800" cy="44196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Working on AI, at that time focused on closed-world reasoning, he argued that: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ontological commitment should be minimal;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that the shared conceptualizations must be </a:t>
            </a:r>
            <a:r>
              <a:rPr lang="en-US" sz="2000" dirty="0">
                <a:solidFill>
                  <a:srgbClr val="FFFF00"/>
                </a:solidFill>
              </a:rPr>
              <a:t>‘</a:t>
            </a:r>
            <a:r>
              <a:rPr lang="en-US" sz="2000" i="1" dirty="0">
                <a:solidFill>
                  <a:srgbClr val="FFFF00"/>
                </a:solidFill>
              </a:rPr>
              <a:t>founded on the purpose of the resulting artifact rather than based on a priori notions of naturalness or Truth</a:t>
            </a:r>
            <a:r>
              <a:rPr lang="en-US" sz="2000" dirty="0">
                <a:solidFill>
                  <a:srgbClr val="FFFF00"/>
                </a:solidFill>
              </a:rPr>
              <a:t>’</a:t>
            </a:r>
            <a:r>
              <a:rPr lang="en-US" sz="2000" dirty="0"/>
              <a:t>;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for a purpose which is: </a:t>
            </a:r>
            <a:r>
              <a:rPr lang="en-US" sz="2000" dirty="0">
                <a:solidFill>
                  <a:srgbClr val="FFFF00"/>
                </a:solidFill>
              </a:rPr>
              <a:t>‘</a:t>
            </a:r>
            <a:r>
              <a:rPr lang="en-US" sz="2000" i="1" dirty="0">
                <a:solidFill>
                  <a:srgbClr val="FFFF00"/>
                </a:solidFill>
              </a:rPr>
              <a:t>knowledge sharing and interoperation among programs</a:t>
            </a:r>
            <a:r>
              <a:rPr lang="en-US" sz="2000" dirty="0">
                <a:solidFill>
                  <a:srgbClr val="FFFF00"/>
                </a:solidFill>
              </a:rPr>
              <a:t>’</a:t>
            </a:r>
            <a:r>
              <a:rPr lang="en-US" sz="2000" dirty="0"/>
              <a:t>, and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that ‘knowledge’ does not belong in his conception of ‘ontology’, but in a ‘knowledge base’ designed for the specific purpose the software program has to serve for a specific audience.</a:t>
            </a:r>
            <a:endParaRPr lang="en-US" dirty="0"/>
          </a:p>
          <a:p>
            <a:pPr marL="1257300" lvl="3" indent="0">
              <a:buNone/>
            </a:pPr>
            <a:endParaRPr lang="en-US" sz="1400" dirty="0"/>
          </a:p>
          <a:p>
            <a:pPr marL="1257300" lvl="3" indent="0">
              <a:buNone/>
            </a:pPr>
            <a:r>
              <a:rPr lang="en-US" sz="1400" dirty="0"/>
              <a:t>Gruber TR. Toward principles for the design of ontologies used for knowledge sharing. International Journal of Human-Computer Studies. 1995;43(5-6):907-28.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A3159D-561D-43F0-A6E7-20DDF72B615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EF93C7-D0AB-41D7-8C62-1F8A9E33AE23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14832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13630D-92CD-4C47-9FE2-E25CC4F4F6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Characteristics of OWL-based DLs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788574-5A2F-40D7-82B5-C58594E3F7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Ideal for fixing the </a:t>
            </a:r>
            <a:r>
              <a:rPr lang="en-US" b="1" u="sng" dirty="0"/>
              <a:t>terminology</a:t>
            </a:r>
            <a:r>
              <a:rPr lang="en-US" dirty="0"/>
              <a:t> of a domain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ym typeface="Wingdings" panose="05000000000000000000" pitchFamily="2" charset="2"/>
              </a:rPr>
              <a:t> constructors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ym typeface="Wingdings" panose="05000000000000000000" pitchFamily="2" charset="2"/>
              </a:rPr>
              <a:t>DL-reasoners can detect contradicting definitions and classify terms automatically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>
                <a:sym typeface="Wingdings" panose="05000000000000000000" pitchFamily="2" charset="2"/>
              </a:rPr>
              <a:t>But only if axioms are used of a sort the reasoner can work with!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B9EE2B-47B0-4ED0-8DAC-AF578256A69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/>
        <p:txBody>
          <a:bodyPr/>
          <a:lstStyle/>
          <a:p>
            <a:fld id="{7C5DB68A-9D44-4073-920F-D08D647C06A7}" type="slidenum">
              <a:rPr lang="en-US" smtClean="0"/>
              <a:t>60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20673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D2D22-C234-49B9-8C59-75991AFCED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3BBCF5-E239-4080-920D-A7E0C8D6A5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5E5586A-8010-493C-9B55-A8C2D7142FC5}"/>
              </a:ext>
            </a:extLst>
          </p:cNvPr>
          <p:cNvSpPr/>
          <p:nvPr/>
        </p:nvSpPr>
        <p:spPr>
          <a:xfrm>
            <a:off x="0" y="609609"/>
            <a:ext cx="9144000" cy="624839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6A04FFF-3CE3-4985-9E38-564F98CAFB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202" y="762000"/>
            <a:ext cx="8639757" cy="255467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8EA1309-8961-4C5F-A506-A387A5C1AF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" y="3653021"/>
            <a:ext cx="8633843" cy="310660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A8B02DE-21A0-4060-985A-5D9696960B6B}"/>
              </a:ext>
            </a:extLst>
          </p:cNvPr>
          <p:cNvSpPr txBox="1"/>
          <p:nvPr/>
        </p:nvSpPr>
        <p:spPr>
          <a:xfrm>
            <a:off x="3832409" y="1572012"/>
            <a:ext cx="18244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Asserted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C8C2451-E7E0-4204-95CC-AE1A75418A5D}"/>
              </a:ext>
            </a:extLst>
          </p:cNvPr>
          <p:cNvSpPr txBox="1"/>
          <p:nvPr/>
        </p:nvSpPr>
        <p:spPr>
          <a:xfrm>
            <a:off x="5562600" y="4259826"/>
            <a:ext cx="16856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Inferred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D82E42E-49A1-443A-B534-617B4E077589}"/>
              </a:ext>
            </a:extLst>
          </p:cNvPr>
          <p:cNvCxnSpPr>
            <a:cxnSpLocks/>
          </p:cNvCxnSpPr>
          <p:nvPr/>
        </p:nvCxnSpPr>
        <p:spPr>
          <a:xfrm>
            <a:off x="0" y="3505200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EDB1E3E9-1A6F-42F7-B41A-D3FBE042EF0B}"/>
              </a:ext>
            </a:extLst>
          </p:cNvPr>
          <p:cNvSpPr/>
          <p:nvPr/>
        </p:nvSpPr>
        <p:spPr>
          <a:xfrm>
            <a:off x="1778501" y="4257530"/>
            <a:ext cx="3403099" cy="133860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E6C927-BD71-44FE-9882-D5124BAC80E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/>
        <p:txBody>
          <a:bodyPr/>
          <a:lstStyle/>
          <a:p>
            <a:fld id="{7C5DB68A-9D44-4073-920F-D08D647C06A7}" type="slidenum">
              <a:rPr lang="en-US" smtClean="0">
                <a:solidFill>
                  <a:schemeClr val="tx1"/>
                </a:solidFill>
              </a:rPr>
              <a:t>61</a:t>
            </a:fld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8828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13630D-92CD-4C47-9FE2-E25CC4F4F6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Characteristics of OWL-based DLs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788574-5A2F-40D7-82B5-C58594E3F7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</a:rPr>
              <a:t>Ideal for fixing the </a:t>
            </a:r>
            <a:r>
              <a:rPr lang="en-US" b="1" u="sng" dirty="0">
                <a:solidFill>
                  <a:srgbClr val="0070C0"/>
                </a:solidFill>
              </a:rPr>
              <a:t>terminology</a:t>
            </a:r>
            <a:r>
              <a:rPr lang="en-US" dirty="0">
                <a:solidFill>
                  <a:srgbClr val="0070C0"/>
                </a:solidFill>
              </a:rPr>
              <a:t> of a domain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  <a:sym typeface="Wingdings" panose="05000000000000000000" pitchFamily="2" charset="2"/>
              </a:rPr>
              <a:t> constructors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  <a:sym typeface="Wingdings" panose="05000000000000000000" pitchFamily="2" charset="2"/>
              </a:rPr>
              <a:t>DL-reasoners can detect contradicting definitions and classify terms automatically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ym typeface="Wingdings" panose="05000000000000000000" pitchFamily="2" charset="2"/>
              </a:rPr>
              <a:t>Drawbacks: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ym typeface="Wingdings" panose="05000000000000000000" pitchFamily="2" charset="2"/>
              </a:rPr>
              <a:t>Based on non-defeasible logic, hence no exceptions are possible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ym typeface="Wingdings" panose="05000000000000000000" pitchFamily="2" charset="2"/>
              </a:rPr>
              <a:t>One cannot: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>
                <a:sym typeface="Wingdings" panose="05000000000000000000" pitchFamily="2" charset="2"/>
              </a:rPr>
              <a:t>represent classes of classes,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>
                <a:sym typeface="Wingdings" panose="05000000000000000000" pitchFamily="2" charset="2"/>
              </a:rPr>
              <a:t>make statements about classes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ym typeface="Wingdings" panose="05000000000000000000" pitchFamily="2" charset="2"/>
              </a:rPr>
              <a:t>Prone to ‘tweaking’ axioms for desired outcomes though ontologically nonsensical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B9EE2B-47B0-4ED0-8DAC-AF578256A69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/>
        <p:txBody>
          <a:bodyPr/>
          <a:lstStyle/>
          <a:p>
            <a:fld id="{7C5DB68A-9D44-4073-920F-D08D647C06A7}" type="slidenum">
              <a:rPr lang="en-US" smtClean="0"/>
              <a:t>62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011228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55E59B5-E426-43EC-A7A0-43CC4CBEB5F6}"/>
              </a:ext>
            </a:extLst>
          </p:cNvPr>
          <p:cNvSpPr/>
          <p:nvPr/>
        </p:nvSpPr>
        <p:spPr bwMode="auto">
          <a:xfrm>
            <a:off x="0" y="1219200"/>
            <a:ext cx="533400" cy="56388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22" charset="0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455900C5-7215-4023-B659-D69852DE90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550337"/>
            <a:ext cx="8686800" cy="762000"/>
          </a:xfrm>
        </p:spPr>
        <p:txBody>
          <a:bodyPr/>
          <a:lstStyle/>
          <a:p>
            <a:r>
              <a:rPr lang="en-US" dirty="0"/>
              <a:t>A must read if you plan to use Protégé !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DBC171D-7881-4BC0-AA81-A4A1051D28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315935-134A-472B-A96E-B765A89171F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EF93C7-D0AB-41D7-8C62-1F8A9E33AE23}" type="slidenum">
              <a:rPr lang="en-US" smtClean="0"/>
              <a:pPr/>
              <a:t>63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81FDD3D-3F20-444F-8343-E81C2C8220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1219200"/>
            <a:ext cx="9067800" cy="5667375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44783123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70B55A-43F5-414E-A55E-46EEAB825D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 least remember this forever!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8A1600-24D4-456C-8268-581BC96B14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>
                <a:solidFill>
                  <a:srgbClr val="FFFF00"/>
                </a:solidFill>
              </a:rPr>
              <a:t>‘	</a:t>
            </a:r>
            <a:r>
              <a:rPr lang="en-US" sz="2600" i="1" dirty="0">
                <a:solidFill>
                  <a:srgbClr val="FFFF00"/>
                </a:solidFill>
              </a:rPr>
              <a:t>The words “ontology” and “ontological”, the Web Ontology Language, OWL, and the description logics on which OWL is based continue to cause confusion. </a:t>
            </a:r>
          </a:p>
          <a:p>
            <a:pPr algn="just"/>
            <a:r>
              <a:rPr lang="en-US" sz="2600" i="1" dirty="0">
                <a:solidFill>
                  <a:srgbClr val="FFFF00"/>
                </a:solidFill>
              </a:rPr>
              <a:t>	Description logics (DLs) and OWL are major advances for representing logical definitions for </a:t>
            </a:r>
            <a:r>
              <a:rPr lang="en-US" sz="2600" b="1" i="1" u="sng" dirty="0">
                <a:solidFill>
                  <a:srgbClr val="FFFF00"/>
                </a:solidFill>
              </a:rPr>
              <a:t>terminologies</a:t>
            </a:r>
            <a:r>
              <a:rPr lang="en-US" sz="2600" i="1" dirty="0">
                <a:solidFill>
                  <a:srgbClr val="FFFF00"/>
                </a:solidFill>
              </a:rPr>
              <a:t>. However, they are severely limited in representing other kinds of statements. As a result, their standard semantics is often ignored or distorted with unintended consequences. </a:t>
            </a:r>
            <a:r>
              <a:rPr lang="en-US" dirty="0">
                <a:solidFill>
                  <a:srgbClr val="FFFF00"/>
                </a:solidFill>
              </a:rPr>
              <a:t>’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09B4BE-5BB8-40E9-AADA-3531A64E55E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EF93C7-D0AB-41D7-8C62-1F8A9E33AE23}" type="slidenum">
              <a:rPr lang="en-US" smtClean="0"/>
              <a:pPr/>
              <a:t>64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F29B07-B7B7-4BFD-B462-DF0AA4CF62F2}"/>
              </a:ext>
            </a:extLst>
          </p:cNvPr>
          <p:cNvSpPr/>
          <p:nvPr/>
        </p:nvSpPr>
        <p:spPr>
          <a:xfrm>
            <a:off x="838200" y="5950803"/>
            <a:ext cx="8305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200" b="0" dirty="0">
                <a:solidFill>
                  <a:schemeClr val="bg1"/>
                </a:solidFill>
                <a:latin typeface="+mj-lt"/>
              </a:rPr>
              <a:t>Rector A, Schulz S, Rodrigues JM, Chute CG, </a:t>
            </a:r>
            <a:r>
              <a:rPr lang="en-US" sz="1200" b="0" dirty="0" err="1">
                <a:solidFill>
                  <a:schemeClr val="bg1"/>
                </a:solidFill>
                <a:latin typeface="+mj-lt"/>
              </a:rPr>
              <a:t>Solbrig</a:t>
            </a:r>
            <a:r>
              <a:rPr lang="en-US" sz="1200" b="0" dirty="0">
                <a:solidFill>
                  <a:schemeClr val="bg1"/>
                </a:solidFill>
                <a:latin typeface="+mj-lt"/>
              </a:rPr>
              <a:t> H. </a:t>
            </a:r>
          </a:p>
          <a:p>
            <a:pPr algn="r"/>
            <a:r>
              <a:rPr lang="en-US" sz="1200" b="0" dirty="0">
                <a:solidFill>
                  <a:schemeClr val="bg1"/>
                </a:solidFill>
                <a:latin typeface="+mj-lt"/>
              </a:rPr>
              <a:t>On beyond Gruber: "Ontologies" in today's biomedical information systems and the limits of OWL. </a:t>
            </a:r>
          </a:p>
          <a:p>
            <a:pPr algn="r"/>
            <a:r>
              <a:rPr lang="en-US" sz="1200" b="0" dirty="0">
                <a:solidFill>
                  <a:schemeClr val="bg1"/>
                </a:solidFill>
                <a:latin typeface="+mj-lt"/>
              </a:rPr>
              <a:t>J Biomed Inform. 2019;100S:100002. </a:t>
            </a:r>
            <a:r>
              <a:rPr lang="en-US" sz="1200" b="0" dirty="0" err="1">
                <a:solidFill>
                  <a:schemeClr val="bg1"/>
                </a:solidFill>
                <a:latin typeface="+mj-lt"/>
              </a:rPr>
              <a:t>doi</a:t>
            </a:r>
            <a:r>
              <a:rPr lang="en-US" sz="1200" b="0" dirty="0">
                <a:solidFill>
                  <a:schemeClr val="bg1"/>
                </a:solidFill>
                <a:latin typeface="+mj-lt"/>
              </a:rPr>
              <a:t>: 10.1016/j.yjbinx.2019.100002. </a:t>
            </a:r>
            <a:r>
              <a:rPr lang="en-US" sz="1200" b="0" dirty="0" err="1">
                <a:solidFill>
                  <a:schemeClr val="bg1"/>
                </a:solidFill>
                <a:latin typeface="+mj-lt"/>
              </a:rPr>
              <a:t>Epub</a:t>
            </a:r>
            <a:r>
              <a:rPr lang="en-US" sz="1200" b="0" dirty="0">
                <a:solidFill>
                  <a:schemeClr val="bg1"/>
                </a:solidFill>
                <a:latin typeface="+mj-lt"/>
              </a:rPr>
              <a:t> 2019 Mar 9. PMID: 34384571.</a:t>
            </a:r>
          </a:p>
          <a:p>
            <a:pPr algn="r"/>
            <a:r>
              <a:rPr lang="en-US" sz="1200" b="0" dirty="0">
                <a:solidFill>
                  <a:schemeClr val="bg1"/>
                </a:solidFill>
                <a:latin typeface="+mj-lt"/>
                <a:hlinkClick r:id="rId2"/>
              </a:rPr>
              <a:t>https://www.sciencedirect.com/science/article/pii/S2590177X19300010</a:t>
            </a:r>
            <a:r>
              <a:rPr lang="en-US" sz="1200" b="0" dirty="0">
                <a:solidFill>
                  <a:schemeClr val="bg1"/>
                </a:solidFill>
                <a:latin typeface="+mj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0083149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268D48B6-725C-4E0C-B70D-31E49FE834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5472" y="0"/>
            <a:ext cx="9290555" cy="685709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94E062-F8BA-4E82-AEBD-B7EC963CEF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578" y="5562600"/>
            <a:ext cx="2934222" cy="1066800"/>
          </a:xfrm>
        </p:spPr>
        <p:txBody>
          <a:bodyPr/>
          <a:lstStyle/>
          <a:p>
            <a:pPr marL="0" indent="0"/>
            <a:r>
              <a:rPr lang="en-US" sz="1000" dirty="0">
                <a:solidFill>
                  <a:schemeClr val="tx1"/>
                </a:solidFill>
              </a:rPr>
              <a:t>Dang Y, Li F, Hu X, </a:t>
            </a:r>
            <a:r>
              <a:rPr lang="en-US" sz="1000" dirty="0" err="1">
                <a:solidFill>
                  <a:schemeClr val="tx1"/>
                </a:solidFill>
              </a:rPr>
              <a:t>Keloth</a:t>
            </a:r>
            <a:r>
              <a:rPr lang="en-US" sz="1000" dirty="0">
                <a:solidFill>
                  <a:schemeClr val="tx1"/>
                </a:solidFill>
              </a:rPr>
              <a:t> VK, Zhang M, Fu S, </a:t>
            </a:r>
            <a:r>
              <a:rPr lang="en-US" sz="1000" dirty="0" err="1">
                <a:solidFill>
                  <a:schemeClr val="tx1"/>
                </a:solidFill>
              </a:rPr>
              <a:t>Amith</a:t>
            </a:r>
            <a:r>
              <a:rPr lang="en-US" sz="1000" dirty="0">
                <a:solidFill>
                  <a:schemeClr val="tx1"/>
                </a:solidFill>
              </a:rPr>
              <a:t> MF, Fan JW, Du J, Yu E, Liu H, Jiang X, Xu H, Tao C. Systematic design and data-driven evaluation of social determinants of health ontology (</a:t>
            </a:r>
            <a:r>
              <a:rPr lang="en-US" sz="1000" dirty="0" err="1">
                <a:solidFill>
                  <a:schemeClr val="tx1"/>
                </a:solidFill>
              </a:rPr>
              <a:t>SDoHO</a:t>
            </a:r>
            <a:r>
              <a:rPr lang="en-US" sz="1000" dirty="0">
                <a:solidFill>
                  <a:schemeClr val="tx1"/>
                </a:solidFill>
              </a:rPr>
              <a:t>). J Am Med Inform Assoc. 2023 Aug 18;30(9):1465-1473. </a:t>
            </a:r>
            <a:r>
              <a:rPr lang="en-US" sz="1000" dirty="0" err="1">
                <a:solidFill>
                  <a:schemeClr val="tx1"/>
                </a:solidFill>
              </a:rPr>
              <a:t>doi</a:t>
            </a:r>
            <a:r>
              <a:rPr lang="en-US" sz="1000" dirty="0">
                <a:solidFill>
                  <a:schemeClr val="tx1"/>
                </a:solidFill>
              </a:rPr>
              <a:t>: 10.1093/</a:t>
            </a:r>
            <a:r>
              <a:rPr lang="en-US" sz="1000" dirty="0" err="1">
                <a:solidFill>
                  <a:schemeClr val="tx1"/>
                </a:solidFill>
              </a:rPr>
              <a:t>jamia</a:t>
            </a:r>
            <a:r>
              <a:rPr lang="en-US" sz="1000" dirty="0">
                <a:solidFill>
                  <a:schemeClr val="tx1"/>
                </a:solidFill>
              </a:rPr>
              <a:t>/ocad096. PMID: 37301740; PMCID: PMC10436148.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202148-3546-4651-BF6D-12E9413524B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EF93C7-D0AB-41D7-8C62-1F8A9E33AE23}" type="slidenum">
              <a:rPr lang="en-US" smtClean="0"/>
              <a:pPr/>
              <a:t>65</a:t>
            </a:fld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AA4D209-3688-45C3-9ABB-026F7CB79B36}"/>
              </a:ext>
            </a:extLst>
          </p:cNvPr>
          <p:cNvGrpSpPr/>
          <p:nvPr/>
        </p:nvGrpSpPr>
        <p:grpSpPr>
          <a:xfrm>
            <a:off x="37578" y="628725"/>
            <a:ext cx="6124575" cy="3638550"/>
            <a:chOff x="37578" y="628725"/>
            <a:chExt cx="6124575" cy="363855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99DEB072-77DE-449B-B3E4-5B03CFCDCBF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7578" y="628725"/>
              <a:ext cx="6124575" cy="3638550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BBB8CC1-9703-456F-9530-3277C037A33A}"/>
                </a:ext>
              </a:extLst>
            </p:cNvPr>
            <p:cNvSpPr/>
            <p:nvPr/>
          </p:nvSpPr>
          <p:spPr bwMode="auto">
            <a:xfrm>
              <a:off x="3810000" y="3962400"/>
              <a:ext cx="2286000" cy="3048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pitchFamily="122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D75538A-1886-45CA-846F-04A41A660894}"/>
                </a:ext>
              </a:extLst>
            </p:cNvPr>
            <p:cNvSpPr/>
            <p:nvPr/>
          </p:nvSpPr>
          <p:spPr bwMode="auto">
            <a:xfrm>
              <a:off x="3505200" y="2667000"/>
              <a:ext cx="2656953" cy="228600"/>
            </a:xfrm>
            <a:prstGeom prst="rect">
              <a:avLst/>
            </a:prstGeom>
            <a:solidFill>
              <a:srgbClr val="FF0000">
                <a:alpha val="30196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pitchFamily="122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BCD634E-BD75-41C9-921A-DCC7C839CD34}"/>
                </a:ext>
              </a:extLst>
            </p:cNvPr>
            <p:cNvSpPr/>
            <p:nvPr/>
          </p:nvSpPr>
          <p:spPr bwMode="auto">
            <a:xfrm>
              <a:off x="37578" y="2895600"/>
              <a:ext cx="6124575" cy="1371600"/>
            </a:xfrm>
            <a:prstGeom prst="rect">
              <a:avLst/>
            </a:prstGeom>
            <a:solidFill>
              <a:srgbClr val="FF0000">
                <a:alpha val="30196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pitchFamily="122" charset="0"/>
              </a:endParaRPr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771CE386-BD1C-44A8-93FF-09FEA9E6A8D6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5257800" y="3987452"/>
              <a:ext cx="838200" cy="0"/>
            </a:xfrm>
            <a:prstGeom prst="line">
              <a:avLst/>
            </a:prstGeom>
            <a:solidFill>
              <a:schemeClr val="accent1"/>
            </a:solidFill>
            <a:ln w="762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D2E73E7-2530-41B0-93CF-82B1334D8D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4600" y="762000"/>
            <a:ext cx="2590800" cy="1219200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Abusing OWL</a:t>
            </a:r>
          </a:p>
        </p:txBody>
      </p:sp>
    </p:spTree>
    <p:extLst>
      <p:ext uri="{BB962C8B-B14F-4D97-AF65-F5344CB8AC3E}">
        <p14:creationId xmlns:p14="http://schemas.microsoft.com/office/powerpoint/2010/main" val="1556582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74C82B-94C1-4CA4-BB58-83462DF74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599" y="597160"/>
            <a:ext cx="8686800" cy="762000"/>
          </a:xfrm>
        </p:spPr>
        <p:txBody>
          <a:bodyPr/>
          <a:lstStyle/>
          <a:p>
            <a:r>
              <a:rPr lang="en-US" dirty="0"/>
              <a:t>Abusing Protégé, BFO and OGMS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193BBA-D371-46FA-B6CD-1266710CBC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6553200"/>
            <a:ext cx="8686800" cy="228600"/>
          </a:xfrm>
        </p:spPr>
        <p:txBody>
          <a:bodyPr/>
          <a:lstStyle/>
          <a:p>
            <a:pPr algn="r"/>
            <a:r>
              <a:rPr lang="en-US" sz="1200" dirty="0"/>
              <a:t>No reference provided due to vicarious embarrassment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27D2F1-A9C4-4FFD-A013-70E8465CB2A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1EF93C7-D0AB-41D7-8C62-1F8A9E33AE23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66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pic>
        <p:nvPicPr>
          <p:cNvPr id="363522" name="Picture 2" descr="Fig. 4">
            <a:extLst>
              <a:ext uri="{FF2B5EF4-FFF2-40B4-BE49-F238E27FC236}">
                <a16:creationId xmlns:a16="http://schemas.microsoft.com/office/drawing/2014/main" id="{1DFFAD1F-9E8D-4036-94E8-D1897FB178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93" y="1371601"/>
            <a:ext cx="8985613" cy="5181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920899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2BCC4A2-0E38-47EC-9A1D-FE1BA08F0CC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Common Logic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6FB21BC6-A55F-412A-972A-97ED55AD5C7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57940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765C635-E165-4508-AF8F-177E6D2FDA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Logic (CL)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5A5420C-D0F3-45B1-A8EA-7FBC1FE030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CL is a </a:t>
            </a:r>
            <a:r>
              <a:rPr lang="en-US" b="1" dirty="0"/>
              <a:t>family</a:t>
            </a:r>
            <a:r>
              <a:rPr lang="en-US" dirty="0"/>
              <a:t> of first-order logics which share a common abstract syntax and model theory, and an XML framework for encoding and transmitting them, or their content, on an open network.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CL syntax is very relaxed in the expressions it allows, in some ways going beyond classical FO logic.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ISO standard: </a:t>
            </a:r>
            <a:r>
              <a:rPr lang="en-US" dirty="0">
                <a:hlinkClick r:id="rId2"/>
              </a:rPr>
              <a:t>https://standards.iso.org/ittf/PubliclyAvailableStandards/c066249_ISO_IEC_24707_2018.zip</a:t>
            </a:r>
            <a:r>
              <a:rPr lang="en-US" dirty="0"/>
              <a:t>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28BC570-C3CF-4C92-9F43-C88C64C2EBD3}"/>
              </a:ext>
            </a:extLst>
          </p:cNvPr>
          <p:cNvSpPr/>
          <p:nvPr/>
        </p:nvSpPr>
        <p:spPr>
          <a:xfrm>
            <a:off x="1752600" y="6412468"/>
            <a:ext cx="7315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800" b="0" dirty="0">
                <a:solidFill>
                  <a:schemeClr val="bg1"/>
                </a:solidFill>
                <a:hlinkClick r:id="rId3"/>
              </a:rPr>
              <a:t>https://www.w3.org/2004/12/rules-ws/slides/pathayes.pdf</a:t>
            </a:r>
            <a:r>
              <a:rPr lang="en-US" sz="1800" b="0" dirty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6000988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1810E6-D8B3-4F53-B9EC-64C05F953E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 dialects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1AA4FD-57A3-44F1-9934-6061F1D1C3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437A37-0C2A-431D-9EB4-AF9F27B2660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/>
        <p:txBody>
          <a:bodyPr/>
          <a:lstStyle/>
          <a:p>
            <a:fld id="{7C5DB68A-9D44-4073-920F-D08D647C06A7}" type="slidenum">
              <a:rPr lang="en-US" smtClean="0"/>
              <a:t>69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B809913-48BE-4820-A6D0-7497D35802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676400"/>
            <a:ext cx="8021693" cy="460695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E110B4D-B27A-461E-A9B8-8514BED1A80D}"/>
              </a:ext>
            </a:extLst>
          </p:cNvPr>
          <p:cNvSpPr/>
          <p:nvPr/>
        </p:nvSpPr>
        <p:spPr>
          <a:xfrm>
            <a:off x="1752600" y="6412468"/>
            <a:ext cx="7315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800" b="0" dirty="0">
                <a:solidFill>
                  <a:schemeClr val="bg1"/>
                </a:solidFill>
                <a:hlinkClick r:id="rId3"/>
              </a:rPr>
              <a:t>https://www.w3.org/2004/12/rules-ws/slides/pathayes.pdf</a:t>
            </a:r>
            <a:r>
              <a:rPr lang="en-US" sz="1800" b="0" dirty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962422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BE616D-6BFC-4D8F-9BA8-DA58D50F59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     Gruber’s ‘ontology’               Realism-based ontology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2F5785-3311-4102-B568-6D758A655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676400"/>
            <a:ext cx="4114800" cy="4953000"/>
          </a:xfrm>
        </p:spPr>
        <p:txBody>
          <a:bodyPr/>
          <a:lstStyle/>
          <a:p>
            <a:pPr marL="169863" lvl="1" indent="-169863">
              <a:buFont typeface="Arial" panose="020B0604020202020204" pitchFamily="34" charset="0"/>
              <a:buChar char="•"/>
            </a:pPr>
            <a:r>
              <a:rPr lang="en-US" sz="1800" dirty="0"/>
              <a:t>ontological commitment should be minimal;</a:t>
            </a:r>
          </a:p>
          <a:p>
            <a:pPr marL="0" lvl="1" indent="0">
              <a:buNone/>
            </a:pPr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D9F156-DF1C-4FEB-9D00-86ADABF0E80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EF93C7-D0AB-41D7-8C62-1F8A9E33AE23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AE1F0F0-AD74-4B50-9854-06911128E5E6}"/>
              </a:ext>
            </a:extLst>
          </p:cNvPr>
          <p:cNvSpPr txBox="1">
            <a:spLocks/>
          </p:cNvSpPr>
          <p:nvPr/>
        </p:nvSpPr>
        <p:spPr>
          <a:xfrm>
            <a:off x="4800600" y="1676400"/>
            <a:ext cx="4114800" cy="4953000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2400" b="0" i="0">
                <a:solidFill>
                  <a:schemeClr val="bg1"/>
                </a:solidFill>
                <a:latin typeface="Trebuchet MS"/>
                <a:ea typeface="ＭＳ Ｐゴシック" pitchFamily="122" charset="-128"/>
                <a:cs typeface="Trebuchet M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80000"/>
              <a:buFont typeface="Times" charset="0"/>
              <a:buChar char="•"/>
              <a:defRPr lang="en-US" sz="2400" b="0" i="0" dirty="0" smtClean="0">
                <a:solidFill>
                  <a:schemeClr val="bg1"/>
                </a:solidFill>
                <a:latin typeface="Trebuchet MS"/>
                <a:ea typeface="ＭＳ Ｐゴシック" pitchFamily="122" charset="-128"/>
                <a:cs typeface="Trebuchet M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000" b="0" i="0">
                <a:solidFill>
                  <a:schemeClr val="bg1"/>
                </a:solidFill>
                <a:latin typeface="Trebuchet MS"/>
                <a:ea typeface="ＭＳ Ｐゴシック" pitchFamily="122" charset="-128"/>
                <a:cs typeface="Trebuchet M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95000"/>
              <a:buFont typeface="Times" charset="0"/>
              <a:buChar char="•"/>
              <a:defRPr sz="2000" b="0" i="0">
                <a:solidFill>
                  <a:schemeClr val="bg1"/>
                </a:solidFill>
                <a:latin typeface="Trebuchet MS"/>
                <a:ea typeface="ＭＳ Ｐゴシック" pitchFamily="122" charset="-128"/>
                <a:cs typeface="Trebuchet M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2000" b="0" i="1">
                <a:solidFill>
                  <a:schemeClr val="bg1"/>
                </a:solidFill>
                <a:latin typeface="Trebuchet MS"/>
                <a:ea typeface="ＭＳ Ｐゴシック" pitchFamily="122" charset="-128"/>
                <a:cs typeface="Trebuchet M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2000">
                <a:solidFill>
                  <a:schemeClr val="bg1"/>
                </a:solidFill>
                <a:latin typeface="+mn-lt"/>
                <a:ea typeface="ＭＳ Ｐゴシック" pitchFamily="122" charset="-128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2000">
                <a:solidFill>
                  <a:schemeClr val="bg1"/>
                </a:solidFill>
                <a:latin typeface="+mn-lt"/>
                <a:ea typeface="ＭＳ Ｐゴシック" pitchFamily="122" charset="-128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2000">
                <a:solidFill>
                  <a:schemeClr val="bg1"/>
                </a:solidFill>
                <a:latin typeface="+mn-lt"/>
                <a:ea typeface="ＭＳ Ｐゴシック" pitchFamily="122" charset="-128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2000">
                <a:solidFill>
                  <a:schemeClr val="bg1"/>
                </a:solidFill>
                <a:latin typeface="+mn-lt"/>
                <a:ea typeface="ＭＳ Ｐゴシック" pitchFamily="122" charset="-128"/>
              </a:defRPr>
            </a:lvl9pPr>
          </a:lstStyle>
          <a:p>
            <a:pPr marL="169863" lvl="1" indent="-169863">
              <a:buFont typeface="Arial" panose="020B0604020202020204" pitchFamily="34" charset="0"/>
              <a:buChar char="•"/>
            </a:pPr>
            <a:r>
              <a:rPr lang="en-US" sz="1800" dirty="0"/>
              <a:t>ontological commitment should be based on justifiable true belief;</a:t>
            </a:r>
          </a:p>
          <a:p>
            <a:endParaRPr lang="en-US" sz="1800" kern="0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CD07AAE-37B2-4BB7-AB68-3C9844CCC396}"/>
              </a:ext>
            </a:extLst>
          </p:cNvPr>
          <p:cNvCxnSpPr>
            <a:cxnSpLocks/>
            <a:stCxn id="5" idx="1"/>
            <a:endCxn id="5" idx="1"/>
          </p:cNvCxnSpPr>
          <p:nvPr/>
        </p:nvCxnSpPr>
        <p:spPr bwMode="auto">
          <a:xfrm>
            <a:off x="4800600" y="4152900"/>
            <a:ext cx="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8F515BC-7A98-41AF-96FB-DDDDA25AB381}"/>
              </a:ext>
            </a:extLst>
          </p:cNvPr>
          <p:cNvCxnSpPr>
            <a:cxnSpLocks/>
          </p:cNvCxnSpPr>
          <p:nvPr/>
        </p:nvCxnSpPr>
        <p:spPr bwMode="auto">
          <a:xfrm flipH="1">
            <a:off x="4570863" y="1219200"/>
            <a:ext cx="1137" cy="5455330"/>
          </a:xfrm>
          <a:prstGeom prst="line">
            <a:avLst/>
          </a:prstGeom>
          <a:ln w="19050"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256903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37365F-5218-404C-BCF6-FEB0206A18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Logic Interchange Format</a:t>
            </a:r>
            <a:br>
              <a:rPr lang="en-US" dirty="0"/>
            </a:br>
            <a:r>
              <a:rPr lang="en-US" dirty="0"/>
              <a:t>(CLIF)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EEA828-B611-4A07-8D2D-05F43ABFB8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676400"/>
            <a:ext cx="8686800" cy="4953000"/>
          </a:xfrm>
        </p:spPr>
        <p:txBody>
          <a:bodyPr/>
          <a:lstStyle/>
          <a:p>
            <a:pPr marL="0" indent="0" algn="ctr"/>
            <a:endParaRPr lang="en-US" b="1" dirty="0"/>
          </a:p>
          <a:p>
            <a:pPr marL="0" indent="0" algn="ctr"/>
            <a:r>
              <a:rPr lang="en-US" sz="3200" b="1" dirty="0"/>
              <a:t>John is going to Boston by bus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endParaRPr lang="en-US" sz="600" dirty="0"/>
          </a:p>
          <a:p>
            <a:pPr marL="0" indent="0"/>
            <a:r>
              <a:rPr lang="en-US" sz="2600" dirty="0"/>
              <a:t>(exists (x y) </a:t>
            </a:r>
          </a:p>
          <a:p>
            <a:pPr marL="0" indent="0">
              <a:tabLst>
                <a:tab pos="1371600" algn="l"/>
              </a:tabLst>
            </a:pPr>
            <a:r>
              <a:rPr lang="en-US" sz="2600" dirty="0"/>
              <a:t>    (and 	(Go x) (Person John) (City Boston) </a:t>
            </a:r>
          </a:p>
          <a:p>
            <a:pPr marL="0" indent="0">
              <a:tabLst>
                <a:tab pos="1371600" algn="l"/>
              </a:tabLst>
            </a:pPr>
            <a:r>
              <a:rPr lang="en-US" sz="2600" dirty="0"/>
              <a:t>  	(Bus y) (</a:t>
            </a:r>
            <a:r>
              <a:rPr lang="en-US" sz="2600" dirty="0" err="1"/>
              <a:t>Agnt</a:t>
            </a:r>
            <a:r>
              <a:rPr lang="en-US" sz="2600" dirty="0"/>
              <a:t> x John) (</a:t>
            </a:r>
            <a:r>
              <a:rPr lang="en-US" sz="2600" dirty="0" err="1"/>
              <a:t>Dest</a:t>
            </a:r>
            <a:r>
              <a:rPr lang="en-US" sz="2600" dirty="0"/>
              <a:t> x Boston) (Inst x y)))</a:t>
            </a:r>
          </a:p>
          <a:p>
            <a:pPr marL="0" indent="0">
              <a:tabLst>
                <a:tab pos="1371600" algn="l"/>
              </a:tabLst>
            </a:pPr>
            <a:endParaRPr lang="en-US" sz="2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14903B-694C-4513-8769-48A21AE4F3C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/>
        <p:txBody>
          <a:bodyPr/>
          <a:lstStyle/>
          <a:p>
            <a:fld id="{7C5DB68A-9D44-4073-920F-D08D647C06A7}" type="slidenum">
              <a:rPr lang="en-US" smtClean="0"/>
              <a:t>70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C9A6C03-4DFF-484B-A7BC-4721008C335D}"/>
              </a:ext>
            </a:extLst>
          </p:cNvPr>
          <p:cNvSpPr/>
          <p:nvPr/>
        </p:nvSpPr>
        <p:spPr>
          <a:xfrm>
            <a:off x="1371600" y="6348821"/>
            <a:ext cx="77724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b="0" dirty="0">
                <a:hlinkClick r:id="rId2"/>
              </a:rPr>
              <a:t>https://standards.iso.org/ittf/PubliclyAvailableStandards/c066249_ISO_IEC_24707_2018.zip</a:t>
            </a:r>
            <a:r>
              <a:rPr lang="en-US" sz="1400" b="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3749631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37365F-5218-404C-BCF6-FEB0206A18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Logic Interchange Format</a:t>
            </a:r>
            <a:br>
              <a:rPr lang="en-US" dirty="0"/>
            </a:br>
            <a:r>
              <a:rPr lang="en-US" dirty="0"/>
              <a:t>(CLIF)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EEA828-B611-4A07-8D2D-05F43ABFB8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676400"/>
            <a:ext cx="8686800" cy="4953000"/>
          </a:xfrm>
        </p:spPr>
        <p:txBody>
          <a:bodyPr/>
          <a:lstStyle/>
          <a:p>
            <a:pPr marL="0" indent="0" algn="ctr"/>
            <a:endParaRPr lang="en-US" b="1" dirty="0"/>
          </a:p>
          <a:p>
            <a:pPr marL="0" indent="0" algn="ctr"/>
            <a:r>
              <a:rPr lang="en-US" sz="3200" b="1" dirty="0"/>
              <a:t>John is going to Boston by bus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endParaRPr lang="en-US" sz="600" dirty="0"/>
          </a:p>
          <a:p>
            <a:pPr marL="0" indent="0"/>
            <a:r>
              <a:rPr lang="en-US" sz="2600" dirty="0"/>
              <a:t>(</a:t>
            </a:r>
            <a:r>
              <a:rPr lang="en-US" sz="2600" dirty="0">
                <a:solidFill>
                  <a:srgbClr val="FFFF00"/>
                </a:solidFill>
              </a:rPr>
              <a:t>exists</a:t>
            </a:r>
            <a:r>
              <a:rPr lang="en-US" sz="2600" dirty="0"/>
              <a:t> (</a:t>
            </a:r>
            <a:r>
              <a:rPr lang="en-US" sz="2600" dirty="0">
                <a:solidFill>
                  <a:srgbClr val="AAE600"/>
                </a:solidFill>
              </a:rPr>
              <a:t>x y</a:t>
            </a:r>
            <a:r>
              <a:rPr lang="en-US" sz="2600" dirty="0"/>
              <a:t>) </a:t>
            </a:r>
          </a:p>
          <a:p>
            <a:pPr marL="0" indent="0">
              <a:tabLst>
                <a:tab pos="1371600" algn="l"/>
              </a:tabLst>
            </a:pPr>
            <a:r>
              <a:rPr lang="en-US" sz="2600" dirty="0"/>
              <a:t>    (</a:t>
            </a:r>
            <a:r>
              <a:rPr lang="en-US" sz="2600" dirty="0">
                <a:solidFill>
                  <a:srgbClr val="FF66FF"/>
                </a:solidFill>
              </a:rPr>
              <a:t>and</a:t>
            </a:r>
            <a:r>
              <a:rPr lang="en-US" sz="2600" dirty="0"/>
              <a:t> 	(</a:t>
            </a:r>
            <a:r>
              <a:rPr lang="en-US" sz="2600" dirty="0">
                <a:solidFill>
                  <a:srgbClr val="FFC000"/>
                </a:solidFill>
              </a:rPr>
              <a:t>Go</a:t>
            </a:r>
            <a:r>
              <a:rPr lang="en-US" sz="2600" dirty="0"/>
              <a:t> </a:t>
            </a:r>
            <a:r>
              <a:rPr lang="en-US" sz="2600" dirty="0">
                <a:solidFill>
                  <a:srgbClr val="AAE600"/>
                </a:solidFill>
              </a:rPr>
              <a:t>x</a:t>
            </a:r>
            <a:r>
              <a:rPr lang="en-US" sz="2600" dirty="0"/>
              <a:t>) (</a:t>
            </a:r>
            <a:r>
              <a:rPr lang="en-US" sz="2600" dirty="0">
                <a:solidFill>
                  <a:srgbClr val="FFC000"/>
                </a:solidFill>
              </a:rPr>
              <a:t>Person</a:t>
            </a:r>
            <a:r>
              <a:rPr lang="en-US" sz="2600" dirty="0"/>
              <a:t> </a:t>
            </a:r>
            <a:r>
              <a:rPr lang="en-US" sz="2600" dirty="0">
                <a:solidFill>
                  <a:srgbClr val="FF6600"/>
                </a:solidFill>
              </a:rPr>
              <a:t>John</a:t>
            </a:r>
            <a:r>
              <a:rPr lang="en-US" sz="2600" dirty="0"/>
              <a:t>) (</a:t>
            </a:r>
            <a:r>
              <a:rPr lang="en-US" sz="2600" dirty="0">
                <a:solidFill>
                  <a:srgbClr val="FFC000"/>
                </a:solidFill>
              </a:rPr>
              <a:t>City</a:t>
            </a:r>
            <a:r>
              <a:rPr lang="en-US" sz="2600" dirty="0"/>
              <a:t> </a:t>
            </a:r>
            <a:r>
              <a:rPr lang="en-US" sz="2600" dirty="0">
                <a:solidFill>
                  <a:srgbClr val="FF6600"/>
                </a:solidFill>
              </a:rPr>
              <a:t>Boston</a:t>
            </a:r>
            <a:r>
              <a:rPr lang="en-US" sz="2600" dirty="0"/>
              <a:t>) </a:t>
            </a:r>
          </a:p>
          <a:p>
            <a:pPr marL="0" indent="0">
              <a:tabLst>
                <a:tab pos="1371600" algn="l"/>
              </a:tabLst>
            </a:pPr>
            <a:r>
              <a:rPr lang="en-US" sz="2600" dirty="0"/>
              <a:t>  	(</a:t>
            </a:r>
            <a:r>
              <a:rPr lang="en-US" sz="2600" dirty="0">
                <a:solidFill>
                  <a:srgbClr val="FFC000"/>
                </a:solidFill>
              </a:rPr>
              <a:t>Bus</a:t>
            </a:r>
            <a:r>
              <a:rPr lang="en-US" sz="2600" dirty="0"/>
              <a:t> </a:t>
            </a:r>
            <a:r>
              <a:rPr lang="en-US" sz="2600" dirty="0">
                <a:solidFill>
                  <a:srgbClr val="AAE600"/>
                </a:solidFill>
              </a:rPr>
              <a:t>y</a:t>
            </a:r>
            <a:r>
              <a:rPr lang="en-US" sz="2600" dirty="0"/>
              <a:t>) (</a:t>
            </a:r>
            <a:r>
              <a:rPr lang="en-US" sz="2600" dirty="0" err="1">
                <a:solidFill>
                  <a:srgbClr val="FFC000"/>
                </a:solidFill>
              </a:rPr>
              <a:t>Agnt</a:t>
            </a:r>
            <a:r>
              <a:rPr lang="en-US" sz="2600" dirty="0"/>
              <a:t> </a:t>
            </a:r>
            <a:r>
              <a:rPr lang="en-US" sz="2600" dirty="0">
                <a:solidFill>
                  <a:srgbClr val="AAE600"/>
                </a:solidFill>
              </a:rPr>
              <a:t>x</a:t>
            </a:r>
            <a:r>
              <a:rPr lang="en-US" sz="2600" dirty="0"/>
              <a:t> </a:t>
            </a:r>
            <a:r>
              <a:rPr lang="en-US" sz="2600" dirty="0">
                <a:solidFill>
                  <a:srgbClr val="FF6600"/>
                </a:solidFill>
              </a:rPr>
              <a:t>John</a:t>
            </a:r>
            <a:r>
              <a:rPr lang="en-US" sz="2600" dirty="0"/>
              <a:t>) (</a:t>
            </a:r>
            <a:r>
              <a:rPr lang="en-US" sz="2600" dirty="0" err="1">
                <a:solidFill>
                  <a:srgbClr val="FFC000"/>
                </a:solidFill>
              </a:rPr>
              <a:t>Dest</a:t>
            </a:r>
            <a:r>
              <a:rPr lang="en-US" sz="2600" dirty="0"/>
              <a:t> </a:t>
            </a:r>
            <a:r>
              <a:rPr lang="en-US" sz="2600" dirty="0">
                <a:solidFill>
                  <a:srgbClr val="AAE600"/>
                </a:solidFill>
              </a:rPr>
              <a:t>x</a:t>
            </a:r>
            <a:r>
              <a:rPr lang="en-US" sz="2600" dirty="0"/>
              <a:t> </a:t>
            </a:r>
            <a:r>
              <a:rPr lang="en-US" sz="2600" dirty="0">
                <a:solidFill>
                  <a:srgbClr val="FF6600"/>
                </a:solidFill>
              </a:rPr>
              <a:t>Boston</a:t>
            </a:r>
            <a:r>
              <a:rPr lang="en-US" sz="2600" dirty="0"/>
              <a:t>) (</a:t>
            </a:r>
            <a:r>
              <a:rPr lang="en-US" sz="2600" dirty="0">
                <a:solidFill>
                  <a:srgbClr val="FFC000"/>
                </a:solidFill>
              </a:rPr>
              <a:t>Inst</a:t>
            </a:r>
            <a:r>
              <a:rPr lang="en-US" sz="2600" dirty="0"/>
              <a:t> </a:t>
            </a:r>
            <a:r>
              <a:rPr lang="en-US" sz="2600" dirty="0">
                <a:solidFill>
                  <a:srgbClr val="AAE600"/>
                </a:solidFill>
              </a:rPr>
              <a:t>x y</a:t>
            </a:r>
            <a:r>
              <a:rPr lang="en-US" sz="2600" dirty="0"/>
              <a:t>)))</a:t>
            </a:r>
          </a:p>
          <a:p>
            <a:pPr marL="0" indent="0">
              <a:tabLst>
                <a:tab pos="1371600" algn="l"/>
              </a:tabLst>
            </a:pPr>
            <a:endParaRPr lang="en-US" sz="2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14903B-694C-4513-8769-48A21AE4F3C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/>
        <p:txBody>
          <a:bodyPr/>
          <a:lstStyle/>
          <a:p>
            <a:fld id="{7C5DB68A-9D44-4073-920F-D08D647C06A7}" type="slidenum">
              <a:rPr lang="en-US" smtClean="0"/>
              <a:t>71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C9A6C03-4DFF-484B-A7BC-4721008C335D}"/>
              </a:ext>
            </a:extLst>
          </p:cNvPr>
          <p:cNvSpPr/>
          <p:nvPr/>
        </p:nvSpPr>
        <p:spPr>
          <a:xfrm>
            <a:off x="1371600" y="6348821"/>
            <a:ext cx="77724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b="0" dirty="0">
                <a:hlinkClick r:id="rId2"/>
              </a:rPr>
              <a:t>https://standards.iso.org/ittf/PubliclyAvailableStandards/c066249_ISO_IEC_24707_2018.zip</a:t>
            </a:r>
            <a:r>
              <a:rPr lang="en-US" sz="1400" b="0" dirty="0"/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054AFB2-F5D7-43E0-A175-74D100404527}"/>
              </a:ext>
            </a:extLst>
          </p:cNvPr>
          <p:cNvSpPr txBox="1"/>
          <p:nvPr/>
        </p:nvSpPr>
        <p:spPr>
          <a:xfrm>
            <a:off x="508323" y="5523638"/>
            <a:ext cx="13789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0" dirty="0">
                <a:solidFill>
                  <a:srgbClr val="FFFF00"/>
                </a:solidFill>
              </a:rPr>
              <a:t>quantifier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53437F3-1D09-4FDD-B3D7-105F76C8A01F}"/>
              </a:ext>
            </a:extLst>
          </p:cNvPr>
          <p:cNvSpPr txBox="1"/>
          <p:nvPr/>
        </p:nvSpPr>
        <p:spPr>
          <a:xfrm>
            <a:off x="2076489" y="5524267"/>
            <a:ext cx="11737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0" dirty="0">
                <a:solidFill>
                  <a:srgbClr val="AAE600"/>
                </a:solidFill>
              </a:rPr>
              <a:t>variable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DF1D764-842C-4459-A835-9B8A4DC6A0A0}"/>
              </a:ext>
            </a:extLst>
          </p:cNvPr>
          <p:cNvSpPr txBox="1"/>
          <p:nvPr/>
        </p:nvSpPr>
        <p:spPr>
          <a:xfrm>
            <a:off x="3456163" y="5524267"/>
            <a:ext cx="13099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0" dirty="0">
                <a:solidFill>
                  <a:srgbClr val="FFC000"/>
                </a:solidFill>
              </a:rPr>
              <a:t>predicate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92A0EFA-AB68-4769-9E10-7839C6A35E03}"/>
              </a:ext>
            </a:extLst>
          </p:cNvPr>
          <p:cNvSpPr txBox="1"/>
          <p:nvPr/>
        </p:nvSpPr>
        <p:spPr>
          <a:xfrm>
            <a:off x="4859939" y="5528732"/>
            <a:ext cx="15504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0" dirty="0">
                <a:solidFill>
                  <a:srgbClr val="FF6600"/>
                </a:solidFill>
              </a:rPr>
              <a:t>individuals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687DC2A-211B-4251-8043-8317A281D70C}"/>
              </a:ext>
            </a:extLst>
          </p:cNvPr>
          <p:cNvSpPr txBox="1"/>
          <p:nvPr/>
        </p:nvSpPr>
        <p:spPr>
          <a:xfrm>
            <a:off x="6485994" y="5506704"/>
            <a:ext cx="1515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0" dirty="0">
                <a:solidFill>
                  <a:srgbClr val="FF66FF"/>
                </a:solidFill>
              </a:rPr>
              <a:t>connective</a:t>
            </a:r>
          </a:p>
        </p:txBody>
      </p:sp>
    </p:spTree>
    <p:extLst>
      <p:ext uri="{BB962C8B-B14F-4D97-AF65-F5344CB8AC3E}">
        <p14:creationId xmlns:p14="http://schemas.microsoft.com/office/powerpoint/2010/main" val="391350392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9F018C-AFFB-443F-A3C6-EE945C22DD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62000"/>
            <a:ext cx="9144000" cy="762000"/>
          </a:xfrm>
        </p:spPr>
        <p:txBody>
          <a:bodyPr/>
          <a:lstStyle/>
          <a:p>
            <a:r>
              <a:rPr lang="en-US" dirty="0"/>
              <a:t>BFO2020-style CLIF constructs for FOL (1)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1604D0-84DB-496F-A46C-EA0589AB9A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u="sng" dirty="0"/>
              <a:t>Predicate</a:t>
            </a:r>
            <a:r>
              <a:rPr lang="en-US" dirty="0"/>
              <a:t>:  (</a:t>
            </a:r>
            <a:r>
              <a:rPr lang="en-US" dirty="0" err="1"/>
              <a:t>predicate_name</a:t>
            </a:r>
            <a:r>
              <a:rPr lang="en-US" dirty="0"/>
              <a:t> {arguments})</a:t>
            </a:r>
          </a:p>
          <a:p>
            <a:pPr marL="457200" lvl="1" indent="0">
              <a:buNone/>
            </a:pPr>
            <a:r>
              <a:rPr lang="en-US" sz="1600" dirty="0"/>
              <a:t>where ‘{arguments}’ is a list of terms and/or variables.</a:t>
            </a:r>
          </a:p>
          <a:p>
            <a:pPr lvl="1"/>
            <a:r>
              <a:rPr lang="en-US" dirty="0"/>
              <a:t>(</a:t>
            </a:r>
            <a:r>
              <a:rPr lang="en-US" dirty="0">
                <a:solidFill>
                  <a:srgbClr val="FFC000"/>
                </a:solidFill>
              </a:rPr>
              <a:t>universal</a:t>
            </a:r>
            <a:r>
              <a:rPr lang="en-US" dirty="0">
                <a:solidFill>
                  <a:srgbClr val="D8AB1A"/>
                </a:solidFill>
              </a:rPr>
              <a:t> </a:t>
            </a:r>
            <a:r>
              <a:rPr lang="en-US" dirty="0">
                <a:solidFill>
                  <a:srgbClr val="FF6600"/>
                </a:solidFill>
              </a:rPr>
              <a:t>human-being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(</a:t>
            </a:r>
            <a:r>
              <a:rPr lang="en-US" dirty="0">
                <a:solidFill>
                  <a:srgbClr val="FFC000"/>
                </a:solidFill>
              </a:rPr>
              <a:t>instance-of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>
                <a:solidFill>
                  <a:srgbClr val="FF6600"/>
                </a:solidFill>
              </a:rPr>
              <a:t>werner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>
                <a:solidFill>
                  <a:srgbClr val="FF6600"/>
                </a:solidFill>
              </a:rPr>
              <a:t>human-being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>
                <a:solidFill>
                  <a:srgbClr val="FF6600"/>
                </a:solidFill>
              </a:rPr>
              <a:t>year-2002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(</a:t>
            </a:r>
            <a:r>
              <a:rPr lang="en-US" dirty="0">
                <a:solidFill>
                  <a:srgbClr val="FFC000"/>
                </a:solidFill>
              </a:rPr>
              <a:t>inheres-in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>
                <a:solidFill>
                  <a:srgbClr val="FF6600"/>
                </a:solidFill>
              </a:rPr>
              <a:t>this-color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>
                <a:solidFill>
                  <a:srgbClr val="FF6600"/>
                </a:solidFill>
              </a:rPr>
              <a:t>that-ball</a:t>
            </a:r>
            <a:r>
              <a:rPr lang="en-US" dirty="0"/>
              <a:t>)</a:t>
            </a:r>
            <a:r>
              <a:rPr lang="en-US" dirty="0">
                <a:solidFill>
                  <a:srgbClr val="FFFF00"/>
                </a:solidFill>
              </a:rPr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u="sng" dirty="0"/>
              <a:t>Quantified construct</a:t>
            </a:r>
            <a:r>
              <a:rPr lang="en-US" dirty="0"/>
              <a:t>:  (quantifier ({vars}) &lt;construct&gt;)</a:t>
            </a:r>
          </a:p>
          <a:p>
            <a:pPr marL="400050" lvl="1" indent="0">
              <a:buNone/>
            </a:pPr>
            <a:r>
              <a:rPr lang="en-US" sz="1600" dirty="0"/>
              <a:t>where ‘{vars}’ is a list of variables.</a:t>
            </a:r>
            <a:endParaRPr lang="en-US" sz="1600" dirty="0">
              <a:solidFill>
                <a:srgbClr val="FFC000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(</a:t>
            </a:r>
            <a:r>
              <a:rPr lang="en-US" dirty="0">
                <a:solidFill>
                  <a:srgbClr val="FFFF00"/>
                </a:solidFill>
              </a:rPr>
              <a:t>exists </a:t>
            </a:r>
            <a:r>
              <a:rPr lang="en-US" dirty="0"/>
              <a:t>(</a:t>
            </a:r>
            <a:r>
              <a:rPr lang="en-US" dirty="0">
                <a:solidFill>
                  <a:srgbClr val="1FE115"/>
                </a:solidFill>
              </a:rPr>
              <a:t>t</a:t>
            </a:r>
            <a:r>
              <a:rPr lang="en-US" dirty="0"/>
              <a:t>)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/>
              <a:t>(</a:t>
            </a:r>
            <a:r>
              <a:rPr lang="en-US" dirty="0">
                <a:solidFill>
                  <a:srgbClr val="FFC000"/>
                </a:solidFill>
              </a:rPr>
              <a:t>instance-of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6600"/>
                </a:solidFill>
              </a:rPr>
              <a:t>werner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>
                <a:solidFill>
                  <a:srgbClr val="FF6600"/>
                </a:solidFill>
              </a:rPr>
              <a:t>human-being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>
                <a:solidFill>
                  <a:srgbClr val="1FE115"/>
                </a:solidFill>
              </a:rPr>
              <a:t>t</a:t>
            </a:r>
            <a:r>
              <a:rPr lang="en-US" dirty="0"/>
              <a:t>))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(</a:t>
            </a:r>
            <a:r>
              <a:rPr lang="en-US" dirty="0" err="1">
                <a:solidFill>
                  <a:srgbClr val="FFFF00"/>
                </a:solidFill>
              </a:rPr>
              <a:t>forall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/>
              <a:t>(</a:t>
            </a:r>
            <a:r>
              <a:rPr lang="en-US" dirty="0">
                <a:solidFill>
                  <a:srgbClr val="1FE115"/>
                </a:solidFill>
              </a:rPr>
              <a:t>t</a:t>
            </a:r>
            <a:r>
              <a:rPr lang="en-US" dirty="0"/>
              <a:t>)</a:t>
            </a:r>
            <a:r>
              <a:rPr lang="en-US" dirty="0">
                <a:solidFill>
                  <a:srgbClr val="FFFF00"/>
                </a:solidFill>
              </a:rPr>
              <a:t> (exists (x) </a:t>
            </a:r>
            <a:r>
              <a:rPr lang="en-US" dirty="0"/>
              <a:t>(</a:t>
            </a:r>
            <a:r>
              <a:rPr lang="en-US" dirty="0">
                <a:solidFill>
                  <a:srgbClr val="FFC000"/>
                </a:solidFill>
              </a:rPr>
              <a:t>exists-at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>
                <a:solidFill>
                  <a:srgbClr val="1FE115"/>
                </a:solidFill>
              </a:rPr>
              <a:t>x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>
                <a:solidFill>
                  <a:srgbClr val="1FE115"/>
                </a:solidFill>
              </a:rPr>
              <a:t>t</a:t>
            </a:r>
            <a:r>
              <a:rPr lang="en-US" dirty="0"/>
              <a:t>)))</a:t>
            </a:r>
            <a:endParaRPr lang="en-US" sz="14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u="sng" dirty="0"/>
              <a:t>Negation</a:t>
            </a:r>
            <a:r>
              <a:rPr lang="en-US" dirty="0"/>
              <a:t>:  (not &lt;construct&gt;)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(</a:t>
            </a:r>
            <a:r>
              <a:rPr lang="en-US" dirty="0">
                <a:solidFill>
                  <a:srgbClr val="FF66FF"/>
                </a:solidFill>
              </a:rPr>
              <a:t>not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/>
              <a:t>(</a:t>
            </a:r>
            <a:r>
              <a:rPr lang="en-US" dirty="0">
                <a:solidFill>
                  <a:srgbClr val="FFC000"/>
                </a:solidFill>
              </a:rPr>
              <a:t>=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>
                <a:solidFill>
                  <a:srgbClr val="FF6600"/>
                </a:solidFill>
              </a:rPr>
              <a:t>object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>
                <a:solidFill>
                  <a:srgbClr val="FF6600"/>
                </a:solidFill>
              </a:rPr>
              <a:t>history</a:t>
            </a:r>
            <a:r>
              <a:rPr lang="en-US" dirty="0"/>
              <a:t>))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(</a:t>
            </a:r>
            <a:r>
              <a:rPr lang="en-US" dirty="0">
                <a:solidFill>
                  <a:srgbClr val="FF66FF"/>
                </a:solidFill>
              </a:rPr>
              <a:t>not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/>
              <a:t>(</a:t>
            </a:r>
            <a:r>
              <a:rPr lang="en-US" dirty="0">
                <a:solidFill>
                  <a:srgbClr val="FFFF00"/>
                </a:solidFill>
              </a:rPr>
              <a:t>exists </a:t>
            </a:r>
            <a:r>
              <a:rPr lang="en-US" dirty="0"/>
              <a:t>(</a:t>
            </a:r>
            <a:r>
              <a:rPr lang="en-US" dirty="0">
                <a:solidFill>
                  <a:srgbClr val="1FE115"/>
                </a:solidFill>
              </a:rPr>
              <a:t>t</a:t>
            </a:r>
            <a:r>
              <a:rPr lang="en-US" dirty="0"/>
              <a:t>)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/>
              <a:t>(</a:t>
            </a:r>
            <a:r>
              <a:rPr lang="en-US" dirty="0">
                <a:solidFill>
                  <a:srgbClr val="FFC000"/>
                </a:solidFill>
              </a:rPr>
              <a:t>instance-of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6600"/>
                </a:solidFill>
              </a:rPr>
              <a:t>werner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>
                <a:solidFill>
                  <a:srgbClr val="FF6600"/>
                </a:solidFill>
              </a:rPr>
              <a:t>quality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>
                <a:solidFill>
                  <a:srgbClr val="1FE115"/>
                </a:solidFill>
              </a:rPr>
              <a:t>t</a:t>
            </a:r>
            <a:r>
              <a:rPr lang="en-US" dirty="0"/>
              <a:t>)))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666FC2-0C68-4892-A8B3-97C68FCFC16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/>
        <p:txBody>
          <a:bodyPr/>
          <a:lstStyle/>
          <a:p>
            <a:fld id="{7C5DB68A-9D44-4073-920F-D08D647C06A7}" type="slidenum">
              <a:rPr lang="en-US" smtClean="0"/>
              <a:t>72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8781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9F018C-AFFB-443F-A3C6-EE945C22DD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62000"/>
            <a:ext cx="9144000" cy="762000"/>
          </a:xfrm>
        </p:spPr>
        <p:txBody>
          <a:bodyPr/>
          <a:lstStyle/>
          <a:p>
            <a:r>
              <a:rPr lang="en-US" dirty="0"/>
              <a:t>BFO2020-style CLIF constructs for FOL (2)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1604D0-84DB-496F-A46C-EA0589AB9A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u="sng" dirty="0"/>
              <a:t>Construct-list</a:t>
            </a:r>
            <a:r>
              <a:rPr lang="en-US" dirty="0"/>
              <a:t>:  (and/or {constructs})</a:t>
            </a:r>
          </a:p>
          <a:p>
            <a:pPr lvl="1"/>
            <a:r>
              <a:rPr lang="en-US" dirty="0"/>
              <a:t>(</a:t>
            </a:r>
            <a:r>
              <a:rPr lang="en-US" dirty="0">
                <a:solidFill>
                  <a:srgbClr val="FF66FF"/>
                </a:solidFill>
              </a:rPr>
              <a:t>and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/>
              <a:t>(</a:t>
            </a:r>
            <a:r>
              <a:rPr lang="en-US" dirty="0">
                <a:solidFill>
                  <a:srgbClr val="FFC000"/>
                </a:solidFill>
              </a:rPr>
              <a:t>instance-of</a:t>
            </a:r>
            <a:r>
              <a:rPr lang="en-US" dirty="0"/>
              <a:t> </a:t>
            </a:r>
            <a:r>
              <a:rPr lang="en-US" dirty="0">
                <a:solidFill>
                  <a:srgbClr val="FF6600"/>
                </a:solidFill>
              </a:rPr>
              <a:t>werner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>
                <a:solidFill>
                  <a:srgbClr val="FF6600"/>
                </a:solidFill>
              </a:rPr>
              <a:t>human-being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>
                <a:solidFill>
                  <a:srgbClr val="FF6600"/>
                </a:solidFill>
              </a:rPr>
              <a:t>year-2002</a:t>
            </a:r>
            <a:r>
              <a:rPr lang="en-US" dirty="0"/>
              <a:t>)</a:t>
            </a:r>
          </a:p>
          <a:p>
            <a:pPr marL="457200" lvl="1" indent="0">
              <a:buNone/>
            </a:pPr>
            <a:r>
              <a:rPr lang="en-US" dirty="0">
                <a:solidFill>
                  <a:srgbClr val="FFFF00"/>
                </a:solidFill>
              </a:rPr>
              <a:t>	      </a:t>
            </a:r>
            <a:r>
              <a:rPr lang="en-US" dirty="0"/>
              <a:t>(</a:t>
            </a:r>
            <a:r>
              <a:rPr lang="en-US" dirty="0">
                <a:solidFill>
                  <a:srgbClr val="FFC000"/>
                </a:solidFill>
              </a:rPr>
              <a:t>instance-of</a:t>
            </a:r>
            <a:r>
              <a:rPr lang="en-US" dirty="0"/>
              <a:t> </a:t>
            </a:r>
            <a:r>
              <a:rPr lang="en-US" dirty="0">
                <a:solidFill>
                  <a:srgbClr val="FF6600"/>
                </a:solidFill>
              </a:rPr>
              <a:t>werner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>
                <a:solidFill>
                  <a:srgbClr val="FF6600"/>
                </a:solidFill>
              </a:rPr>
              <a:t>human-being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>
                <a:solidFill>
                  <a:srgbClr val="FF6600"/>
                </a:solidFill>
              </a:rPr>
              <a:t>year-2003</a:t>
            </a:r>
            <a:r>
              <a:rPr lang="en-US" dirty="0"/>
              <a:t>))</a:t>
            </a:r>
          </a:p>
          <a:p>
            <a:pPr lvl="1"/>
            <a:r>
              <a:rPr lang="en-US" dirty="0"/>
              <a:t>(</a:t>
            </a:r>
            <a:r>
              <a:rPr lang="en-US" dirty="0">
                <a:solidFill>
                  <a:srgbClr val="FF66FF"/>
                </a:solidFill>
              </a:rPr>
              <a:t>or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/>
              <a:t>(</a:t>
            </a:r>
            <a:r>
              <a:rPr lang="en-US" dirty="0">
                <a:solidFill>
                  <a:srgbClr val="FFC000"/>
                </a:solidFill>
              </a:rPr>
              <a:t>inheres-in</a:t>
            </a:r>
            <a:r>
              <a:rPr lang="en-US" dirty="0"/>
              <a:t> </a:t>
            </a:r>
            <a:r>
              <a:rPr lang="en-US" dirty="0">
                <a:solidFill>
                  <a:srgbClr val="FF6600"/>
                </a:solidFill>
              </a:rPr>
              <a:t>this-color this-ball</a:t>
            </a:r>
            <a:r>
              <a:rPr lang="en-US" dirty="0"/>
              <a:t>) </a:t>
            </a:r>
          </a:p>
          <a:p>
            <a:pPr marL="457200" lvl="1" indent="0">
              <a:buNone/>
            </a:pPr>
            <a:r>
              <a:rPr lang="en-US" dirty="0">
                <a:solidFill>
                  <a:srgbClr val="FFFF00"/>
                </a:solidFill>
              </a:rPr>
              <a:t>	  </a:t>
            </a:r>
            <a:r>
              <a:rPr lang="en-US" sz="1100" dirty="0">
                <a:solidFill>
                  <a:srgbClr val="FFFF00"/>
                </a:solidFill>
              </a:rPr>
              <a:t> 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/>
              <a:t>(</a:t>
            </a:r>
            <a:r>
              <a:rPr lang="en-US" dirty="0">
                <a:solidFill>
                  <a:srgbClr val="FFC000"/>
                </a:solidFill>
              </a:rPr>
              <a:t>inheres-in</a:t>
            </a:r>
            <a:r>
              <a:rPr lang="en-US" dirty="0"/>
              <a:t> </a:t>
            </a:r>
            <a:r>
              <a:rPr lang="en-US" dirty="0">
                <a:solidFill>
                  <a:srgbClr val="FF6600"/>
                </a:solidFill>
              </a:rPr>
              <a:t>this-color that-ball</a:t>
            </a:r>
            <a:r>
              <a:rPr lang="en-US" dirty="0"/>
              <a:t>))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u="sng" dirty="0"/>
              <a:t>Implication</a:t>
            </a:r>
            <a:r>
              <a:rPr lang="en-US" dirty="0"/>
              <a:t>:  (if/</a:t>
            </a:r>
            <a:r>
              <a:rPr lang="en-US" dirty="0" err="1"/>
              <a:t>iff</a:t>
            </a:r>
            <a:r>
              <a:rPr lang="en-US" dirty="0"/>
              <a:t> &lt;construct&gt; &lt;construct&gt;)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(</a:t>
            </a:r>
            <a:r>
              <a:rPr lang="en-US" dirty="0" err="1">
                <a:solidFill>
                  <a:srgbClr val="FF66FF"/>
                </a:solidFill>
              </a:rPr>
              <a:t>iff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/>
              <a:t>(</a:t>
            </a:r>
            <a:r>
              <a:rPr lang="en-US" dirty="0">
                <a:solidFill>
                  <a:srgbClr val="FFC000"/>
                </a:solidFill>
              </a:rPr>
              <a:t>occurrent-part-of</a:t>
            </a:r>
            <a:r>
              <a:rPr lang="en-US" dirty="0"/>
              <a:t> </a:t>
            </a:r>
            <a:r>
              <a:rPr lang="en-US" dirty="0">
                <a:solidFill>
                  <a:srgbClr val="1FE115"/>
                </a:solidFill>
              </a:rPr>
              <a:t>a b</a:t>
            </a:r>
            <a:r>
              <a:rPr lang="en-US" dirty="0"/>
              <a:t>) </a:t>
            </a:r>
          </a:p>
          <a:p>
            <a:pPr marL="457200" lvl="1" indent="0">
              <a:buNone/>
            </a:pPr>
            <a:r>
              <a:rPr lang="en-US" dirty="0"/>
              <a:t>	    (</a:t>
            </a:r>
            <a:r>
              <a:rPr lang="en-US" dirty="0">
                <a:solidFill>
                  <a:srgbClr val="FFC000"/>
                </a:solidFill>
              </a:rPr>
              <a:t>has-occurrent-part</a:t>
            </a:r>
            <a:r>
              <a:rPr lang="en-US" dirty="0"/>
              <a:t> </a:t>
            </a:r>
            <a:r>
              <a:rPr lang="en-US" dirty="0">
                <a:solidFill>
                  <a:srgbClr val="1FE115"/>
                </a:solidFill>
              </a:rPr>
              <a:t>b a</a:t>
            </a:r>
            <a:r>
              <a:rPr lang="en-US" dirty="0"/>
              <a:t>))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(</a:t>
            </a:r>
            <a:r>
              <a:rPr lang="en-US" dirty="0">
                <a:solidFill>
                  <a:srgbClr val="FF66FF"/>
                </a:solidFill>
              </a:rPr>
              <a:t>if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/>
              <a:t>(</a:t>
            </a:r>
            <a:r>
              <a:rPr lang="en-US" dirty="0">
                <a:solidFill>
                  <a:srgbClr val="FFFF00"/>
                </a:solidFill>
              </a:rPr>
              <a:t>exists</a:t>
            </a:r>
            <a:r>
              <a:rPr lang="en-US" dirty="0"/>
              <a:t> (</a:t>
            </a:r>
            <a:r>
              <a:rPr lang="en-US" dirty="0">
                <a:solidFill>
                  <a:srgbClr val="1FE115"/>
                </a:solidFill>
              </a:rPr>
              <a:t>t</a:t>
            </a:r>
            <a:r>
              <a:rPr lang="en-US" dirty="0"/>
              <a:t>) (</a:t>
            </a:r>
            <a:r>
              <a:rPr lang="en-US" dirty="0">
                <a:solidFill>
                  <a:srgbClr val="FFC000"/>
                </a:solidFill>
              </a:rPr>
              <a:t>instance-of</a:t>
            </a:r>
            <a:r>
              <a:rPr lang="en-US" dirty="0"/>
              <a:t> </a:t>
            </a:r>
            <a:r>
              <a:rPr lang="en-US" dirty="0">
                <a:solidFill>
                  <a:srgbClr val="1FE115"/>
                </a:solidFill>
              </a:rPr>
              <a:t>a</a:t>
            </a:r>
            <a:r>
              <a:rPr lang="en-US" dirty="0"/>
              <a:t> </a:t>
            </a:r>
            <a:r>
              <a:rPr lang="en-US" dirty="0">
                <a:solidFill>
                  <a:srgbClr val="FF6600"/>
                </a:solidFill>
              </a:rPr>
              <a:t>occurrent</a:t>
            </a:r>
            <a:r>
              <a:rPr lang="en-US" dirty="0"/>
              <a:t> </a:t>
            </a:r>
            <a:r>
              <a:rPr lang="en-US" dirty="0">
                <a:solidFill>
                  <a:srgbClr val="1FE115"/>
                </a:solidFill>
              </a:rPr>
              <a:t>t</a:t>
            </a:r>
            <a:r>
              <a:rPr lang="en-US" dirty="0"/>
              <a:t>)) </a:t>
            </a:r>
          </a:p>
          <a:p>
            <a:pPr marL="457200" lvl="1" indent="0">
              <a:buNone/>
            </a:pPr>
            <a:r>
              <a:rPr lang="en-US" dirty="0"/>
              <a:t>	   (</a:t>
            </a:r>
            <a:r>
              <a:rPr lang="en-US" dirty="0">
                <a:solidFill>
                  <a:srgbClr val="FFC000"/>
                </a:solidFill>
              </a:rPr>
              <a:t>occurrent-part-of</a:t>
            </a:r>
            <a:r>
              <a:rPr lang="en-US" dirty="0"/>
              <a:t> </a:t>
            </a:r>
            <a:r>
              <a:rPr lang="en-US" dirty="0">
                <a:solidFill>
                  <a:srgbClr val="1FE115"/>
                </a:solidFill>
              </a:rPr>
              <a:t>a a</a:t>
            </a:r>
            <a:r>
              <a:rPr lang="en-US" dirty="0"/>
              <a:t>))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666FC2-0C68-4892-A8B3-97C68FCFC16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/>
        <p:txBody>
          <a:bodyPr/>
          <a:lstStyle/>
          <a:p>
            <a:fld id="{7C5DB68A-9D44-4073-920F-D08D647C06A7}" type="slidenum">
              <a:rPr lang="en-US" smtClean="0"/>
              <a:t>73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5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B95125-8C7C-4DA0-9184-6915BB234B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 from psychology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6E4F1995-0A4E-4731-A4DC-9E0FDD72AA8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62304348"/>
              </p:ext>
            </p:extLst>
          </p:nvPr>
        </p:nvGraphicFramePr>
        <p:xfrm>
          <a:off x="342900" y="1638300"/>
          <a:ext cx="8458200" cy="4572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14900">
                  <a:extLst>
                    <a:ext uri="{9D8B030D-6E8A-4147-A177-3AD203B41FA5}">
                      <a16:colId xmlns:a16="http://schemas.microsoft.com/office/drawing/2014/main" val="3952005839"/>
                    </a:ext>
                  </a:extLst>
                </a:gridCol>
                <a:gridCol w="3543300">
                  <a:extLst>
                    <a:ext uri="{9D8B030D-6E8A-4147-A177-3AD203B41FA5}">
                      <a16:colId xmlns:a16="http://schemas.microsoft.com/office/drawing/2014/main" val="2803251182"/>
                    </a:ext>
                  </a:extLst>
                </a:gridCol>
              </a:tblGrid>
              <a:tr h="55062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Textual representation</a:t>
                      </a:r>
                      <a:endParaRPr lang="en-US" sz="2000" b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7305" marR="27305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CLIF rendering</a:t>
                      </a:r>
                      <a:endParaRPr lang="en-US" sz="2000" b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7305" marR="27305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68106900"/>
                  </a:ext>
                </a:extLst>
              </a:tr>
              <a:tr h="173537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 any time at which x does not communicate accurate understanding of y’s perspectives and experiences, x does not have empathy for y.</a:t>
                      </a:r>
                      <a:endParaRPr lang="en-US" sz="20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7305" marR="27305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(forall (x y t) </a:t>
                      </a: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(if (not (p-cau x y t))   </a:t>
                      </a: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(not (empathizes x y t))))</a:t>
                      </a:r>
                      <a:endParaRPr lang="en-US" sz="2000" b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7305" marR="27305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61916"/>
                  </a:ext>
                </a:extLst>
              </a:tr>
              <a:tr h="1143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 any time at which x communicates accurate understanding of y’s perspectives and experiences, x has empathy for y.</a:t>
                      </a:r>
                      <a:endParaRPr lang="en-US" sz="2000" b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7305" marR="27305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sz="2000" b="0" dirty="0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forall</a:t>
                      </a:r>
                      <a:r>
                        <a:rPr lang="en-US" sz="20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(x y t)</a:t>
                      </a:r>
                      <a:br>
                        <a:rPr lang="en-US" sz="20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20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(if (p-</a:t>
                      </a:r>
                      <a:r>
                        <a:rPr lang="en-US" sz="2000" b="0" dirty="0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cau</a:t>
                      </a:r>
                      <a:r>
                        <a:rPr lang="en-US" sz="20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x y t) </a:t>
                      </a: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(empathizes x y t)))</a:t>
                      </a:r>
                      <a:endParaRPr lang="en-US" sz="20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7305" marR="27305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6183092"/>
                  </a:ext>
                </a:extLst>
              </a:tr>
              <a:tr h="1143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 any time at which x vicariously experiences y’s feelings, perspectives, and thoughts, x has empathy for y.</a:t>
                      </a:r>
                      <a:endParaRPr lang="en-US" sz="20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7305" marR="27305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sz="2000" b="0" dirty="0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forall</a:t>
                      </a:r>
                      <a:r>
                        <a:rPr lang="en-US" sz="20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(x y t)</a:t>
                      </a:r>
                      <a:br>
                        <a:rPr lang="en-US" sz="20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20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(if (p-</a:t>
                      </a:r>
                      <a:r>
                        <a:rPr lang="en-US" sz="2000" b="0" dirty="0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vef</a:t>
                      </a:r>
                      <a:r>
                        <a:rPr lang="en-US" sz="20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x y t) </a:t>
                      </a: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(empathizes x y t)))</a:t>
                      </a:r>
                      <a:endParaRPr lang="en-US" sz="20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7305" marR="27305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7119668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F1A8D7-0D93-4BC3-A29E-B550437C118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/>
        <p:txBody>
          <a:bodyPr/>
          <a:lstStyle/>
          <a:p>
            <a:fld id="{7C5DB68A-9D44-4073-920F-D08D647C06A7}" type="slidenum">
              <a:rPr lang="en-US" smtClean="0"/>
              <a:t>74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6CA20BF-C96B-4C1B-AD13-E0EC059874A1}"/>
              </a:ext>
            </a:extLst>
          </p:cNvPr>
          <p:cNvSpPr/>
          <p:nvPr/>
        </p:nvSpPr>
        <p:spPr>
          <a:xfrm>
            <a:off x="2971800" y="6324600"/>
            <a:ext cx="6172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Ceusters W &amp; </a:t>
            </a:r>
            <a:r>
              <a:rPr lang="en-US" sz="1200" b="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Dermen</a:t>
            </a:r>
            <a:r>
              <a:rPr lang="en-US" sz="1400" b="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K. Developing ontologies for motivational interviewing to advance health behavior intervention research and practice.</a:t>
            </a:r>
            <a:endParaRPr lang="en-US" sz="14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41812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8C2C12-E108-4DFC-B44C-68ED9E841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62000"/>
            <a:ext cx="9144000" cy="762000"/>
          </a:xfrm>
        </p:spPr>
        <p:txBody>
          <a:bodyPr/>
          <a:lstStyle/>
          <a:p>
            <a:r>
              <a:rPr lang="en-US" dirty="0"/>
              <a:t>Advantages of using FOL/CLIF (1)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7DBF58-B084-423C-BCE3-8A29AFD816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Allows for precise, unambiguous and machine-processible descriptions of what one ontologically commits to;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Example from BFO2020: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(</a:t>
            </a:r>
            <a:r>
              <a:rPr lang="en-US" dirty="0" err="1"/>
              <a:t>forall</a:t>
            </a:r>
            <a:r>
              <a:rPr lang="en-US" dirty="0"/>
              <a:t> (t)     </a:t>
            </a:r>
          </a:p>
          <a:p>
            <a:pPr marL="1371600" lvl="3" indent="0">
              <a:buNone/>
            </a:pPr>
            <a:r>
              <a:rPr lang="en-US" dirty="0"/>
              <a:t>(if 	(instance-of t temporal-region t)      </a:t>
            </a:r>
          </a:p>
          <a:p>
            <a:pPr marL="1371600" lvl="3" indent="0">
              <a:buNone/>
            </a:pPr>
            <a:r>
              <a:rPr lang="en-US" dirty="0"/>
              <a:t> 	(exists (u </a:t>
            </a:r>
            <a:r>
              <a:rPr lang="en-US" dirty="0" err="1"/>
              <a:t>i</a:t>
            </a:r>
            <a:r>
              <a:rPr lang="en-US" dirty="0"/>
              <a:t>) </a:t>
            </a:r>
          </a:p>
          <a:p>
            <a:pPr marL="1371600" lvl="3" indent="0">
              <a:buNone/>
            </a:pPr>
            <a:r>
              <a:rPr lang="en-US" dirty="0"/>
              <a:t>	  (and 	(not (= </a:t>
            </a:r>
            <a:r>
              <a:rPr lang="en-US" dirty="0" err="1"/>
              <a:t>i</a:t>
            </a:r>
            <a:r>
              <a:rPr lang="en-US" dirty="0"/>
              <a:t> t)) </a:t>
            </a:r>
          </a:p>
          <a:p>
            <a:pPr marL="1371600" lvl="3" indent="0">
              <a:buNone/>
            </a:pPr>
            <a:r>
              <a:rPr lang="en-US" dirty="0"/>
              <a:t>		(universal u) </a:t>
            </a:r>
          </a:p>
          <a:p>
            <a:pPr marL="1371600" lvl="3" indent="0">
              <a:buNone/>
            </a:pPr>
            <a:r>
              <a:rPr lang="en-US" dirty="0"/>
              <a:t>		(particular </a:t>
            </a:r>
            <a:r>
              <a:rPr lang="en-US" dirty="0" err="1"/>
              <a:t>i</a:t>
            </a:r>
            <a:r>
              <a:rPr lang="en-US" dirty="0"/>
              <a:t>)        </a:t>
            </a:r>
          </a:p>
          <a:p>
            <a:pPr marL="1371600" lvl="3" indent="0">
              <a:buNone/>
            </a:pPr>
            <a:r>
              <a:rPr lang="en-US" dirty="0"/>
              <a:t>		(instance-of </a:t>
            </a:r>
            <a:r>
              <a:rPr lang="en-US" dirty="0" err="1"/>
              <a:t>i</a:t>
            </a:r>
            <a:r>
              <a:rPr lang="en-US" dirty="0"/>
              <a:t> u t))))))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At all times, there is at least one particular and one universal that is instantiated by that particular.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‘machine-processable’ </a:t>
            </a:r>
            <a:r>
              <a:rPr lang="en-US" dirty="0">
                <a:sym typeface="Wingdings" panose="05000000000000000000" pitchFamily="2" charset="2"/>
              </a:rPr>
              <a:t> syntax can be checked by parser.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729AEC-7544-48A5-A867-4A95BDDE48D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/>
        <p:txBody>
          <a:bodyPr/>
          <a:lstStyle/>
          <a:p>
            <a:fld id="{7C5DB68A-9D44-4073-920F-D08D647C06A7}" type="slidenum">
              <a:rPr lang="en-US" smtClean="0"/>
              <a:t>75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773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8C2C12-E108-4DFC-B44C-68ED9E841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62000"/>
            <a:ext cx="9144000" cy="762000"/>
          </a:xfrm>
        </p:spPr>
        <p:txBody>
          <a:bodyPr/>
          <a:lstStyle/>
          <a:p>
            <a:r>
              <a:rPr lang="en-US" dirty="0"/>
              <a:t>Advantages of using FOL/CLIF (2)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7DBF58-B084-423C-BCE3-8A29AFD816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Allows for precise, unambiguous and machine-processible descriptions of what one ontologically commits to;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Allows for transformations to other formats such as Kowalski rules.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729AEC-7544-48A5-A867-4A95BDDE48D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/>
        <p:txBody>
          <a:bodyPr/>
          <a:lstStyle/>
          <a:p>
            <a:fld id="{7C5DB68A-9D44-4073-920F-D08D647C06A7}" type="slidenum">
              <a:rPr lang="en-US" smtClean="0"/>
              <a:t>76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137961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0D93C3-3411-4A8D-93DB-69440BD611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5 forms of Kowalski rules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25583C-A3BA-4F61-A453-B54BCD3302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‘if-then’-rules: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 A &amp; B &amp; … )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P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true  P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‘if-then-or’-rules: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 A &amp; B &amp; …)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( P v Q v … 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true  ( P v Q v … 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‘false-hood’-rules: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 A &amp; B &amp; … )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false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5C0A90-B897-4B1E-8990-54A343E1A3C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/>
        <p:txBody>
          <a:bodyPr/>
          <a:lstStyle/>
          <a:p>
            <a:fld id="{7C5DB68A-9D44-4073-920F-D08D647C06A7}" type="slidenum">
              <a:rPr lang="en-US" smtClean="0"/>
              <a:t>77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910965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0D93C3-3411-4A8D-93DB-69440BD611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Horn Logic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25583C-A3BA-4F61-A453-B54BCD3302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‘if-then’-rules: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A &amp; B &amp; … ) 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P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true  P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‘if-then-or’-rules: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 A &amp; B &amp; …)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( P v Q v … 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true  ( P v Q v … 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‘false-hood’-rules: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 A &amp; B &amp; … )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false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5C0A90-B897-4B1E-8990-54A343E1A3C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/>
        <p:txBody>
          <a:bodyPr/>
          <a:lstStyle/>
          <a:p>
            <a:fld id="{7C5DB68A-9D44-4073-920F-D08D647C06A7}" type="slidenum">
              <a:rPr lang="en-US" smtClean="0"/>
              <a:t>78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3E5848E-0584-4BD7-A1B1-4558BACBF30F}"/>
              </a:ext>
            </a:extLst>
          </p:cNvPr>
          <p:cNvSpPr txBox="1"/>
          <p:nvPr/>
        </p:nvSpPr>
        <p:spPr>
          <a:xfrm>
            <a:off x="4716827" y="2362200"/>
            <a:ext cx="3914085" cy="830997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FF00"/>
                </a:solidFill>
              </a:rPr>
              <a:t>A, B, … may be true or false</a:t>
            </a:r>
          </a:p>
          <a:p>
            <a:r>
              <a:rPr lang="en-US" sz="2400" dirty="0">
                <a:solidFill>
                  <a:srgbClr val="FFFF00"/>
                </a:solidFill>
              </a:rPr>
              <a:t>P must be true</a:t>
            </a:r>
          </a:p>
        </p:txBody>
      </p:sp>
    </p:spTree>
    <p:extLst>
      <p:ext uri="{BB962C8B-B14F-4D97-AF65-F5344CB8AC3E}">
        <p14:creationId xmlns:p14="http://schemas.microsoft.com/office/powerpoint/2010/main" val="4142030099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6B0238-CB75-4E11-8AD2-574E097B8B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simplification of axioms (1)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BD5EB1-34F8-47F4-9445-22E0B902AE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(</a:t>
            </a:r>
            <a:r>
              <a:rPr lang="en-US" sz="2000" dirty="0" err="1"/>
              <a:t>cl:comment</a:t>
            </a:r>
            <a:r>
              <a:rPr lang="en-US" sz="2000" dirty="0"/>
              <a:t> "No role changes type during its existence [bks-1]“</a:t>
            </a:r>
          </a:p>
          <a:p>
            <a:r>
              <a:rPr lang="en-US" sz="2000" dirty="0"/>
              <a:t> (</a:t>
            </a:r>
            <a:r>
              <a:rPr lang="en-US" sz="2000" dirty="0" err="1">
                <a:solidFill>
                  <a:srgbClr val="92D050"/>
                </a:solidFill>
              </a:rPr>
              <a:t>forall</a:t>
            </a:r>
            <a:r>
              <a:rPr lang="en-US" sz="2000" dirty="0"/>
              <a:t> (</a:t>
            </a:r>
            <a:r>
              <a:rPr lang="en-US" sz="2000" dirty="0">
                <a:solidFill>
                  <a:srgbClr val="FFC000"/>
                </a:solidFill>
              </a:rPr>
              <a:t>o</a:t>
            </a:r>
            <a:r>
              <a:rPr lang="en-US" sz="2000" dirty="0"/>
              <a:t>)</a:t>
            </a:r>
          </a:p>
          <a:p>
            <a:pPr>
              <a:spcBef>
                <a:spcPts val="0"/>
              </a:spcBef>
            </a:pPr>
            <a:r>
              <a:rPr lang="en-US" sz="2000" dirty="0"/>
              <a:t>     (if (</a:t>
            </a:r>
            <a:r>
              <a:rPr lang="en-US" sz="2000" dirty="0">
                <a:solidFill>
                  <a:srgbClr val="92D050"/>
                </a:solidFill>
              </a:rPr>
              <a:t>exists</a:t>
            </a:r>
            <a:r>
              <a:rPr lang="en-US" sz="2000" dirty="0"/>
              <a:t> (</a:t>
            </a:r>
            <a:r>
              <a:rPr lang="en-US" sz="2000" dirty="0">
                <a:solidFill>
                  <a:srgbClr val="FFC000"/>
                </a:solidFill>
              </a:rPr>
              <a:t>t</a:t>
            </a:r>
            <a:r>
              <a:rPr lang="en-US" sz="2000" dirty="0"/>
              <a:t>) (</a:t>
            </a:r>
            <a:r>
              <a:rPr lang="en-US" sz="2000" dirty="0">
                <a:solidFill>
                  <a:srgbClr val="FFFF00"/>
                </a:solidFill>
              </a:rPr>
              <a:t>instance-of</a:t>
            </a:r>
            <a:r>
              <a:rPr lang="en-US" sz="2000" dirty="0"/>
              <a:t> </a:t>
            </a:r>
            <a:r>
              <a:rPr lang="en-US" sz="2000" i="1" dirty="0">
                <a:solidFill>
                  <a:srgbClr val="FFC000"/>
                </a:solidFill>
              </a:rPr>
              <a:t>o</a:t>
            </a:r>
            <a:r>
              <a:rPr lang="en-US" sz="2000" dirty="0"/>
              <a:t> </a:t>
            </a:r>
            <a:r>
              <a:rPr lang="en-US" sz="2000" dirty="0">
                <a:solidFill>
                  <a:srgbClr val="00B0F0"/>
                </a:solidFill>
              </a:rPr>
              <a:t>role</a:t>
            </a:r>
            <a:r>
              <a:rPr lang="en-US" sz="2000" dirty="0"/>
              <a:t> </a:t>
            </a:r>
            <a:r>
              <a:rPr lang="en-US" sz="2000" i="1" dirty="0">
                <a:solidFill>
                  <a:srgbClr val="FFC000"/>
                </a:solidFill>
              </a:rPr>
              <a:t>t</a:t>
            </a:r>
            <a:r>
              <a:rPr lang="en-US" sz="2000" dirty="0"/>
              <a:t>))</a:t>
            </a:r>
          </a:p>
          <a:p>
            <a:pPr>
              <a:spcBef>
                <a:spcPts val="0"/>
              </a:spcBef>
            </a:pPr>
            <a:r>
              <a:rPr lang="en-US" sz="2000" dirty="0"/>
              <a:t>	    (</a:t>
            </a:r>
            <a:r>
              <a:rPr lang="en-US" sz="2000" dirty="0" err="1">
                <a:solidFill>
                  <a:srgbClr val="92D050"/>
                </a:solidFill>
              </a:rPr>
              <a:t>forall</a:t>
            </a:r>
            <a:r>
              <a:rPr lang="en-US" sz="2000" dirty="0"/>
              <a:t> (</a:t>
            </a:r>
            <a:r>
              <a:rPr lang="en-US" sz="2000" dirty="0">
                <a:solidFill>
                  <a:srgbClr val="FFC000"/>
                </a:solidFill>
              </a:rPr>
              <a:t>u</a:t>
            </a:r>
            <a:r>
              <a:rPr lang="en-US" sz="2000" dirty="0"/>
              <a:t>)</a:t>
            </a:r>
          </a:p>
          <a:p>
            <a:pPr>
              <a:spcBef>
                <a:spcPts val="0"/>
              </a:spcBef>
            </a:pPr>
            <a:r>
              <a:rPr lang="en-US" sz="2000" dirty="0"/>
              <a:t>	       (if (</a:t>
            </a:r>
            <a:r>
              <a:rPr lang="en-US" sz="2000" dirty="0">
                <a:solidFill>
                  <a:srgbClr val="92D050"/>
                </a:solidFill>
              </a:rPr>
              <a:t>exists</a:t>
            </a:r>
            <a:r>
              <a:rPr lang="en-US" sz="2000" dirty="0"/>
              <a:t> (</a:t>
            </a:r>
            <a:r>
              <a:rPr lang="en-US" sz="2000" dirty="0">
                <a:solidFill>
                  <a:srgbClr val="FFC000"/>
                </a:solidFill>
              </a:rPr>
              <a:t>t</a:t>
            </a:r>
            <a:r>
              <a:rPr lang="en-US" sz="2000" dirty="0"/>
              <a:t>) (</a:t>
            </a:r>
            <a:r>
              <a:rPr lang="en-US" sz="2000" dirty="0">
                <a:solidFill>
                  <a:srgbClr val="FFFF00"/>
                </a:solidFill>
              </a:rPr>
              <a:t>instance-of</a:t>
            </a:r>
            <a:r>
              <a:rPr lang="en-US" sz="2000" dirty="0"/>
              <a:t> </a:t>
            </a:r>
            <a:r>
              <a:rPr lang="en-US" sz="2000" i="1" dirty="0">
                <a:solidFill>
                  <a:srgbClr val="FFC000"/>
                </a:solidFill>
              </a:rPr>
              <a:t>o</a:t>
            </a:r>
            <a:r>
              <a:rPr lang="en-US" sz="2000" dirty="0">
                <a:solidFill>
                  <a:srgbClr val="FFC000"/>
                </a:solidFill>
              </a:rPr>
              <a:t> </a:t>
            </a:r>
            <a:r>
              <a:rPr lang="en-US" sz="2000" u="sng" dirty="0">
                <a:solidFill>
                  <a:srgbClr val="FFC000"/>
                </a:solidFill>
              </a:rPr>
              <a:t>u</a:t>
            </a:r>
            <a:r>
              <a:rPr lang="en-US" sz="2000" dirty="0">
                <a:solidFill>
                  <a:srgbClr val="FFC000"/>
                </a:solidFill>
              </a:rPr>
              <a:t> </a:t>
            </a:r>
            <a:r>
              <a:rPr lang="en-US" sz="2000" i="1" dirty="0">
                <a:solidFill>
                  <a:srgbClr val="FFC000"/>
                </a:solidFill>
              </a:rPr>
              <a:t>t</a:t>
            </a:r>
            <a:r>
              <a:rPr lang="en-US" sz="2000" dirty="0"/>
              <a:t>))</a:t>
            </a:r>
          </a:p>
          <a:p>
            <a:pPr>
              <a:spcBef>
                <a:spcPts val="0"/>
              </a:spcBef>
            </a:pPr>
            <a:r>
              <a:rPr lang="en-US" sz="2000" dirty="0"/>
              <a:t>	           (</a:t>
            </a:r>
            <a:r>
              <a:rPr lang="en-US" sz="2000" dirty="0" err="1">
                <a:solidFill>
                  <a:srgbClr val="92D050"/>
                </a:solidFill>
              </a:rPr>
              <a:t>forall</a:t>
            </a:r>
            <a:r>
              <a:rPr lang="en-US" sz="2000" dirty="0"/>
              <a:t> (</a:t>
            </a:r>
            <a:r>
              <a:rPr lang="en-US" sz="2000" dirty="0">
                <a:solidFill>
                  <a:srgbClr val="FFC000"/>
                </a:solidFill>
              </a:rPr>
              <a:t>t</a:t>
            </a:r>
            <a:r>
              <a:rPr lang="en-US" sz="2000" dirty="0"/>
              <a:t>) (</a:t>
            </a:r>
            <a:r>
              <a:rPr lang="en-US" sz="2000" dirty="0" err="1"/>
              <a:t>iff</a:t>
            </a:r>
            <a:r>
              <a:rPr lang="en-US" sz="2000" dirty="0"/>
              <a:t> (</a:t>
            </a:r>
            <a:r>
              <a:rPr lang="en-US" sz="2000" dirty="0">
                <a:solidFill>
                  <a:srgbClr val="FFFF00"/>
                </a:solidFill>
              </a:rPr>
              <a:t>instance-of</a:t>
            </a:r>
            <a:r>
              <a:rPr lang="en-US" sz="2000" dirty="0"/>
              <a:t> </a:t>
            </a:r>
            <a:r>
              <a:rPr lang="en-US" sz="2000" i="1" dirty="0">
                <a:solidFill>
                  <a:srgbClr val="FFC000"/>
                </a:solidFill>
              </a:rPr>
              <a:t>o</a:t>
            </a:r>
            <a:r>
              <a:rPr lang="en-US" sz="2000" dirty="0"/>
              <a:t> </a:t>
            </a:r>
            <a:r>
              <a:rPr lang="en-US" sz="2000" dirty="0">
                <a:solidFill>
                  <a:srgbClr val="00B0F0"/>
                </a:solidFill>
              </a:rPr>
              <a:t>role</a:t>
            </a:r>
            <a:r>
              <a:rPr lang="en-US" sz="2000" dirty="0"/>
              <a:t> </a:t>
            </a:r>
            <a:r>
              <a:rPr lang="en-US" sz="2000" i="1" dirty="0">
                <a:solidFill>
                  <a:srgbClr val="FFC000"/>
                </a:solidFill>
              </a:rPr>
              <a:t>t</a:t>
            </a:r>
            <a:r>
              <a:rPr lang="en-US" sz="2000" dirty="0"/>
              <a:t>) (</a:t>
            </a:r>
            <a:r>
              <a:rPr lang="en-US" sz="2000" dirty="0">
                <a:solidFill>
                  <a:srgbClr val="FFFF00"/>
                </a:solidFill>
              </a:rPr>
              <a:t>instance-of</a:t>
            </a:r>
            <a:r>
              <a:rPr lang="en-US" sz="2000" dirty="0"/>
              <a:t> </a:t>
            </a:r>
            <a:r>
              <a:rPr lang="en-US" sz="2000" i="1" dirty="0">
                <a:solidFill>
                  <a:srgbClr val="FFC000"/>
                </a:solidFill>
              </a:rPr>
              <a:t>o</a:t>
            </a:r>
            <a:r>
              <a:rPr lang="en-US" sz="2000" dirty="0"/>
              <a:t> </a:t>
            </a:r>
            <a:r>
              <a:rPr lang="en-US" sz="2000" u="sng" dirty="0">
                <a:solidFill>
                  <a:srgbClr val="FFC000"/>
                </a:solidFill>
              </a:rPr>
              <a:t>u</a:t>
            </a:r>
            <a:r>
              <a:rPr lang="en-US" sz="2000" dirty="0"/>
              <a:t> </a:t>
            </a:r>
            <a:r>
              <a:rPr lang="en-US" sz="2000" i="1" dirty="0">
                <a:solidFill>
                  <a:srgbClr val="FFC000"/>
                </a:solidFill>
              </a:rPr>
              <a:t>t</a:t>
            </a:r>
            <a:r>
              <a:rPr lang="en-US" sz="2000" dirty="0"/>
              <a:t>))))))))</a:t>
            </a:r>
          </a:p>
          <a:p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Conversion to Kowalski-rules (in Prolog-readable syntax):</a:t>
            </a:r>
          </a:p>
          <a:p>
            <a:pPr marL="0" indent="0"/>
            <a:r>
              <a:rPr lang="en-US" sz="2000" dirty="0" err="1"/>
              <a:t>kow</a:t>
            </a:r>
            <a:r>
              <a:rPr lang="en-US" sz="2000" dirty="0"/>
              <a:t>(if([[</a:t>
            </a:r>
            <a:r>
              <a:rPr lang="en-US" sz="2000" dirty="0">
                <a:solidFill>
                  <a:srgbClr val="FFFF00"/>
                </a:solidFill>
              </a:rPr>
              <a:t>'instance-</a:t>
            </a:r>
            <a:r>
              <a:rPr lang="en-US" sz="2000" dirty="0" err="1">
                <a:solidFill>
                  <a:srgbClr val="FFFF00"/>
                </a:solidFill>
              </a:rPr>
              <a:t>of</a:t>
            </a:r>
            <a:r>
              <a:rPr lang="en-US" sz="2000" dirty="0" err="1"/>
              <a:t>',</a:t>
            </a:r>
            <a:r>
              <a:rPr lang="en-US" sz="2000" dirty="0" err="1">
                <a:solidFill>
                  <a:srgbClr val="FFC000"/>
                </a:solidFill>
              </a:rPr>
              <a:t>E,D,A</a:t>
            </a:r>
            <a:r>
              <a:rPr lang="en-US" sz="2000" dirty="0"/>
              <a:t>],</a:t>
            </a:r>
          </a:p>
          <a:p>
            <a:pPr marL="0" indent="0"/>
            <a:r>
              <a:rPr lang="en-US" sz="2000" dirty="0"/>
              <a:t>            [</a:t>
            </a:r>
            <a:r>
              <a:rPr lang="en-US" sz="2000" dirty="0">
                <a:solidFill>
                  <a:srgbClr val="FFFF00"/>
                </a:solidFill>
              </a:rPr>
              <a:t>'instance-</a:t>
            </a:r>
            <a:r>
              <a:rPr lang="en-US" sz="2000" dirty="0" err="1">
                <a:solidFill>
                  <a:srgbClr val="FFFF00"/>
                </a:solidFill>
              </a:rPr>
              <a:t>of</a:t>
            </a:r>
            <a:r>
              <a:rPr lang="en-US" sz="2000" dirty="0" err="1"/>
              <a:t>',</a:t>
            </a:r>
            <a:r>
              <a:rPr lang="en-US" sz="2000" dirty="0" err="1">
                <a:solidFill>
                  <a:srgbClr val="FFC000"/>
                </a:solidFill>
              </a:rPr>
              <a:t>E,D,C</a:t>
            </a:r>
            <a:r>
              <a:rPr lang="en-US" sz="2000" dirty="0"/>
              <a:t>],</a:t>
            </a:r>
          </a:p>
          <a:p>
            <a:pPr marL="0" indent="0"/>
            <a:r>
              <a:rPr lang="en-US" sz="2000" dirty="0"/>
              <a:t>	[</a:t>
            </a:r>
            <a:r>
              <a:rPr lang="en-US" sz="2000" dirty="0">
                <a:solidFill>
                  <a:srgbClr val="FFFF00"/>
                </a:solidFill>
              </a:rPr>
              <a:t>'instance-of</a:t>
            </a:r>
            <a:r>
              <a:rPr lang="en-US" sz="2000" dirty="0"/>
              <a:t>',</a:t>
            </a:r>
            <a:r>
              <a:rPr lang="en-US" sz="2000" dirty="0" err="1">
                <a:solidFill>
                  <a:srgbClr val="FFC000"/>
                </a:solidFill>
              </a:rPr>
              <a:t>E</a:t>
            </a:r>
            <a:r>
              <a:rPr lang="en-US" sz="2000" dirty="0" err="1"/>
              <a:t>,</a:t>
            </a:r>
            <a:r>
              <a:rPr lang="en-US" sz="2000" dirty="0" err="1">
                <a:solidFill>
                  <a:srgbClr val="00B0F0"/>
                </a:solidFill>
              </a:rPr>
              <a:t>role</a:t>
            </a:r>
            <a:r>
              <a:rPr lang="en-US" sz="2000" dirty="0" err="1"/>
              <a:t>,</a:t>
            </a:r>
            <a:r>
              <a:rPr lang="en-US" sz="2000" dirty="0" err="1">
                <a:solidFill>
                  <a:srgbClr val="FFC000"/>
                </a:solidFill>
              </a:rPr>
              <a:t>B</a:t>
            </a:r>
            <a:r>
              <a:rPr lang="en-US" sz="2000" dirty="0"/>
              <a:t>]]),</a:t>
            </a:r>
          </a:p>
          <a:p>
            <a:pPr marL="0" indent="0"/>
            <a:r>
              <a:rPr lang="en-US" sz="2000" dirty="0"/>
              <a:t>       then([</a:t>
            </a:r>
            <a:r>
              <a:rPr lang="en-US" sz="2000" dirty="0">
                <a:solidFill>
                  <a:srgbClr val="FFFF00"/>
                </a:solidFill>
              </a:rPr>
              <a:t>'instance-of</a:t>
            </a:r>
            <a:r>
              <a:rPr lang="en-US" sz="2000" dirty="0"/>
              <a:t>',</a:t>
            </a:r>
            <a:r>
              <a:rPr lang="en-US" sz="2000" dirty="0" err="1">
                <a:solidFill>
                  <a:srgbClr val="FFC000"/>
                </a:solidFill>
              </a:rPr>
              <a:t>E</a:t>
            </a:r>
            <a:r>
              <a:rPr lang="en-US" sz="2000" dirty="0" err="1"/>
              <a:t>,</a:t>
            </a:r>
            <a:r>
              <a:rPr lang="en-US" sz="2000" dirty="0" err="1">
                <a:solidFill>
                  <a:srgbClr val="00B0F0"/>
                </a:solidFill>
              </a:rPr>
              <a:t>role</a:t>
            </a:r>
            <a:r>
              <a:rPr lang="en-US" sz="2000" dirty="0" err="1"/>
              <a:t>,</a:t>
            </a:r>
            <a:r>
              <a:rPr lang="en-US" sz="2000" dirty="0" err="1">
                <a:solidFill>
                  <a:srgbClr val="FFC000"/>
                </a:solidFill>
              </a:rPr>
              <a:t>A</a:t>
            </a:r>
            <a:r>
              <a:rPr lang="en-US" sz="2000" dirty="0"/>
              <a:t>]))).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Redundant literals can be removed</a:t>
            </a:r>
          </a:p>
          <a:p>
            <a:pPr marL="0" indent="0"/>
            <a:endParaRPr lang="en-US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62634B6-6870-4EBC-BF1F-5DFE25E06A01}"/>
              </a:ext>
            </a:extLst>
          </p:cNvPr>
          <p:cNvSpPr txBox="1"/>
          <p:nvPr/>
        </p:nvSpPr>
        <p:spPr>
          <a:xfrm>
            <a:off x="4800600" y="4377520"/>
            <a:ext cx="4191000" cy="151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kow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(if([[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'instance-of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',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E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,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role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,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],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48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	[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'instance-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of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',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E,D,C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],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48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	[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'instance-of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',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E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,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role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,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B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]]),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48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      then([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'instance-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of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',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E,D,A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]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))).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E4072CB-8C7B-4DAF-A25C-BD4F47407721}"/>
              </a:ext>
            </a:extLst>
          </p:cNvPr>
          <p:cNvSpPr/>
          <p:nvPr/>
        </p:nvSpPr>
        <p:spPr bwMode="auto">
          <a:xfrm>
            <a:off x="3200400" y="4749871"/>
            <a:ext cx="304800" cy="381000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 pitchFamily="122" charset="0"/>
              <a:ea typeface="+mn-ea"/>
              <a:cs typeface="+mn-cs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FC80C23-C19B-4B39-B78A-40E6665EF4AB}"/>
              </a:ext>
            </a:extLst>
          </p:cNvPr>
          <p:cNvSpPr/>
          <p:nvPr/>
        </p:nvSpPr>
        <p:spPr bwMode="auto">
          <a:xfrm>
            <a:off x="8077200" y="5135420"/>
            <a:ext cx="304800" cy="381000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 pitchFamily="12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3623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BE616D-6BFC-4D8F-9BA8-DA58D50F59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     Gruber’s ‘ontology’               Realism-based ontology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2F5785-3311-4102-B568-6D758A655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676400"/>
            <a:ext cx="4114800" cy="4953000"/>
          </a:xfrm>
        </p:spPr>
        <p:txBody>
          <a:bodyPr/>
          <a:lstStyle/>
          <a:p>
            <a:pPr marL="169863" lvl="1" indent="-169863">
              <a:buFont typeface="Arial" panose="020B0604020202020204" pitchFamily="34" charset="0"/>
              <a:buChar char="•"/>
            </a:pPr>
            <a:r>
              <a:rPr lang="en-US" sz="1800" dirty="0"/>
              <a:t>ontological commitment should be minimal;</a:t>
            </a:r>
          </a:p>
          <a:p>
            <a:pPr marL="169863" lvl="1" indent="-169863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the purpose is: ‘</a:t>
            </a:r>
            <a:r>
              <a:rPr lang="en-US" sz="1800" i="1" dirty="0"/>
              <a:t>knowledge sharing and interoperation among programs</a:t>
            </a:r>
            <a:r>
              <a:rPr lang="en-US" sz="1800" dirty="0"/>
              <a:t>’, </a:t>
            </a:r>
          </a:p>
          <a:p>
            <a:pPr marL="0" lvl="1" indent="0">
              <a:buNone/>
            </a:pPr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D9F156-DF1C-4FEB-9D00-86ADABF0E80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EF93C7-D0AB-41D7-8C62-1F8A9E33AE23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AE1F0F0-AD74-4B50-9854-06911128E5E6}"/>
              </a:ext>
            </a:extLst>
          </p:cNvPr>
          <p:cNvSpPr txBox="1">
            <a:spLocks/>
          </p:cNvSpPr>
          <p:nvPr/>
        </p:nvSpPr>
        <p:spPr>
          <a:xfrm>
            <a:off x="4800600" y="1676400"/>
            <a:ext cx="4114800" cy="4953000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2400" b="0" i="0">
                <a:solidFill>
                  <a:schemeClr val="bg1"/>
                </a:solidFill>
                <a:latin typeface="Trebuchet MS"/>
                <a:ea typeface="ＭＳ Ｐゴシック" pitchFamily="122" charset="-128"/>
                <a:cs typeface="Trebuchet M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80000"/>
              <a:buFont typeface="Times" charset="0"/>
              <a:buChar char="•"/>
              <a:defRPr lang="en-US" sz="2400" b="0" i="0" dirty="0" smtClean="0">
                <a:solidFill>
                  <a:schemeClr val="bg1"/>
                </a:solidFill>
                <a:latin typeface="Trebuchet MS"/>
                <a:ea typeface="ＭＳ Ｐゴシック" pitchFamily="122" charset="-128"/>
                <a:cs typeface="Trebuchet M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000" b="0" i="0">
                <a:solidFill>
                  <a:schemeClr val="bg1"/>
                </a:solidFill>
                <a:latin typeface="Trebuchet MS"/>
                <a:ea typeface="ＭＳ Ｐゴシック" pitchFamily="122" charset="-128"/>
                <a:cs typeface="Trebuchet M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95000"/>
              <a:buFont typeface="Times" charset="0"/>
              <a:buChar char="•"/>
              <a:defRPr sz="2000" b="0" i="0">
                <a:solidFill>
                  <a:schemeClr val="bg1"/>
                </a:solidFill>
                <a:latin typeface="Trebuchet MS"/>
                <a:ea typeface="ＭＳ Ｐゴシック" pitchFamily="122" charset="-128"/>
                <a:cs typeface="Trebuchet M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2000" b="0" i="1">
                <a:solidFill>
                  <a:schemeClr val="bg1"/>
                </a:solidFill>
                <a:latin typeface="Trebuchet MS"/>
                <a:ea typeface="ＭＳ Ｐゴシック" pitchFamily="122" charset="-128"/>
                <a:cs typeface="Trebuchet M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2000">
                <a:solidFill>
                  <a:schemeClr val="bg1"/>
                </a:solidFill>
                <a:latin typeface="+mn-lt"/>
                <a:ea typeface="ＭＳ Ｐゴシック" pitchFamily="122" charset="-128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2000">
                <a:solidFill>
                  <a:schemeClr val="bg1"/>
                </a:solidFill>
                <a:latin typeface="+mn-lt"/>
                <a:ea typeface="ＭＳ Ｐゴシック" pitchFamily="122" charset="-128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2000">
                <a:solidFill>
                  <a:schemeClr val="bg1"/>
                </a:solidFill>
                <a:latin typeface="+mn-lt"/>
                <a:ea typeface="ＭＳ Ｐゴシック" pitchFamily="122" charset="-128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2000">
                <a:solidFill>
                  <a:schemeClr val="bg1"/>
                </a:solidFill>
                <a:latin typeface="+mn-lt"/>
                <a:ea typeface="ＭＳ Ｐゴシック" pitchFamily="122" charset="-128"/>
              </a:defRPr>
            </a:lvl9pPr>
          </a:lstStyle>
          <a:p>
            <a:pPr marL="169863" lvl="1" indent="-169863">
              <a:buFont typeface="Arial" panose="020B0604020202020204" pitchFamily="34" charset="0"/>
              <a:buChar char="•"/>
            </a:pPr>
            <a:r>
              <a:rPr lang="en-US" sz="1800" dirty="0"/>
              <a:t>ontological commitment should be based on justifiable true belief;</a:t>
            </a:r>
          </a:p>
          <a:p>
            <a:pPr marL="169863" lvl="1" indent="-169863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the purpose is representation of the generic entities that exist and the relations among then</a:t>
            </a:r>
          </a:p>
          <a:p>
            <a:endParaRPr lang="en-US" sz="1800" kern="0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CD07AAE-37B2-4BB7-AB68-3C9844CCC396}"/>
              </a:ext>
            </a:extLst>
          </p:cNvPr>
          <p:cNvCxnSpPr>
            <a:cxnSpLocks/>
            <a:stCxn id="5" idx="1"/>
            <a:endCxn id="5" idx="1"/>
          </p:cNvCxnSpPr>
          <p:nvPr/>
        </p:nvCxnSpPr>
        <p:spPr bwMode="auto">
          <a:xfrm>
            <a:off x="4800600" y="4152900"/>
            <a:ext cx="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8F515BC-7A98-41AF-96FB-DDDDA25AB381}"/>
              </a:ext>
            </a:extLst>
          </p:cNvPr>
          <p:cNvCxnSpPr>
            <a:cxnSpLocks/>
          </p:cNvCxnSpPr>
          <p:nvPr/>
        </p:nvCxnSpPr>
        <p:spPr bwMode="auto">
          <a:xfrm flipH="1">
            <a:off x="4570863" y="1219200"/>
            <a:ext cx="1137" cy="5455330"/>
          </a:xfrm>
          <a:prstGeom prst="line">
            <a:avLst/>
          </a:prstGeom>
          <a:ln w="19050"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530F636D-F9C2-4B77-B1EB-DCEFD62CA21C}"/>
              </a:ext>
            </a:extLst>
          </p:cNvPr>
          <p:cNvSpPr txBox="1"/>
          <p:nvPr/>
        </p:nvSpPr>
        <p:spPr>
          <a:xfrm>
            <a:off x="1048082" y="1181944"/>
            <a:ext cx="22781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0" dirty="0">
                <a:solidFill>
                  <a:schemeClr val="bg1"/>
                </a:solidFill>
                <a:latin typeface="+mn-lt"/>
              </a:rPr>
              <a:t>( continued point 2 )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67E94D3-51AC-4BB8-87AE-2D4E4B11902E}"/>
              </a:ext>
            </a:extLst>
          </p:cNvPr>
          <p:cNvSpPr txBox="1"/>
          <p:nvPr/>
        </p:nvSpPr>
        <p:spPr>
          <a:xfrm>
            <a:off x="5715000" y="1183944"/>
            <a:ext cx="22781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0" dirty="0">
                <a:solidFill>
                  <a:schemeClr val="bg1"/>
                </a:solidFill>
                <a:latin typeface="+mn-lt"/>
              </a:rPr>
              <a:t>( continued point 2 )</a:t>
            </a:r>
          </a:p>
        </p:txBody>
      </p:sp>
    </p:spTree>
    <p:extLst>
      <p:ext uri="{BB962C8B-B14F-4D97-AF65-F5344CB8AC3E}">
        <p14:creationId xmlns:p14="http://schemas.microsoft.com/office/powerpoint/2010/main" val="611683915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6B0238-CB75-4E11-8AD2-574E097B8B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simplification of axioms (2)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BD5EB1-34F8-47F4-9445-22E0B902AE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/>
            <a:r>
              <a:rPr lang="en-US" sz="2000" dirty="0" err="1"/>
              <a:t>kow</a:t>
            </a:r>
            <a:r>
              <a:rPr lang="en-US" sz="2000" dirty="0"/>
              <a:t>(if([[</a:t>
            </a:r>
            <a:r>
              <a:rPr lang="en-US" sz="2000" dirty="0">
                <a:solidFill>
                  <a:srgbClr val="FFFF00"/>
                </a:solidFill>
              </a:rPr>
              <a:t>'instance-</a:t>
            </a:r>
            <a:r>
              <a:rPr lang="en-US" sz="2000" dirty="0" err="1">
                <a:solidFill>
                  <a:srgbClr val="FFFF00"/>
                </a:solidFill>
              </a:rPr>
              <a:t>of</a:t>
            </a:r>
            <a:r>
              <a:rPr lang="en-US" sz="2000" dirty="0" err="1"/>
              <a:t>',</a:t>
            </a:r>
            <a:r>
              <a:rPr lang="en-US" sz="2000" dirty="0" err="1">
                <a:solidFill>
                  <a:srgbClr val="FFC000"/>
                </a:solidFill>
              </a:rPr>
              <a:t>E,D,A</a:t>
            </a:r>
            <a:r>
              <a:rPr lang="en-US" sz="2000" dirty="0"/>
              <a:t>],</a:t>
            </a:r>
          </a:p>
          <a:p>
            <a:pPr marL="0" indent="0"/>
            <a:r>
              <a:rPr lang="en-US" sz="2000" dirty="0"/>
              <a:t>	[</a:t>
            </a:r>
            <a:r>
              <a:rPr lang="en-US" sz="2000" dirty="0">
                <a:solidFill>
                  <a:srgbClr val="FFFF00"/>
                </a:solidFill>
              </a:rPr>
              <a:t>'instance-of</a:t>
            </a:r>
            <a:r>
              <a:rPr lang="en-US" sz="2000" dirty="0"/>
              <a:t>',</a:t>
            </a:r>
            <a:r>
              <a:rPr lang="en-US" sz="2000" dirty="0" err="1">
                <a:solidFill>
                  <a:srgbClr val="FFC000"/>
                </a:solidFill>
              </a:rPr>
              <a:t>E</a:t>
            </a:r>
            <a:r>
              <a:rPr lang="en-US" sz="2000" dirty="0" err="1"/>
              <a:t>,</a:t>
            </a:r>
            <a:r>
              <a:rPr lang="en-US" sz="2000" dirty="0" err="1">
                <a:solidFill>
                  <a:srgbClr val="00B0F0"/>
                </a:solidFill>
              </a:rPr>
              <a:t>role</a:t>
            </a:r>
            <a:r>
              <a:rPr lang="en-US" sz="2000" dirty="0" err="1"/>
              <a:t>,</a:t>
            </a:r>
            <a:r>
              <a:rPr lang="en-US" sz="2000" dirty="0" err="1">
                <a:solidFill>
                  <a:srgbClr val="FFC000"/>
                </a:solidFill>
              </a:rPr>
              <a:t>B</a:t>
            </a:r>
            <a:r>
              <a:rPr lang="en-US" sz="2000" dirty="0"/>
              <a:t>]]),</a:t>
            </a:r>
          </a:p>
          <a:p>
            <a:pPr marL="0" indent="0"/>
            <a:r>
              <a:rPr lang="en-US" sz="2000" dirty="0"/>
              <a:t>       then([</a:t>
            </a:r>
            <a:r>
              <a:rPr lang="en-US" sz="2000" dirty="0">
                <a:solidFill>
                  <a:srgbClr val="FFFF00"/>
                </a:solidFill>
              </a:rPr>
              <a:t>'instance-of</a:t>
            </a:r>
            <a:r>
              <a:rPr lang="en-US" sz="2000" dirty="0"/>
              <a:t>',</a:t>
            </a:r>
            <a:r>
              <a:rPr lang="en-US" sz="2000" dirty="0" err="1">
                <a:solidFill>
                  <a:srgbClr val="FFC000"/>
                </a:solidFill>
              </a:rPr>
              <a:t>E</a:t>
            </a:r>
            <a:r>
              <a:rPr lang="en-US" sz="2000" dirty="0" err="1"/>
              <a:t>,</a:t>
            </a:r>
            <a:r>
              <a:rPr lang="en-US" sz="2000" dirty="0" err="1">
                <a:solidFill>
                  <a:srgbClr val="00B0F0"/>
                </a:solidFill>
              </a:rPr>
              <a:t>role</a:t>
            </a:r>
            <a:r>
              <a:rPr lang="en-US" sz="2000" dirty="0" err="1"/>
              <a:t>,</a:t>
            </a:r>
            <a:r>
              <a:rPr lang="en-US" sz="2000" dirty="0" err="1">
                <a:solidFill>
                  <a:srgbClr val="FFC000"/>
                </a:solidFill>
              </a:rPr>
              <a:t>A</a:t>
            </a:r>
            <a:r>
              <a:rPr lang="en-US" sz="2000" dirty="0"/>
              <a:t>]))).</a:t>
            </a:r>
          </a:p>
          <a:p>
            <a:pPr marL="0" indent="0"/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Rename singular variable and re-order</a:t>
            </a:r>
          </a:p>
          <a:p>
            <a:pPr marL="0" indent="0"/>
            <a:r>
              <a:rPr lang="en-US" sz="2000" dirty="0" err="1"/>
              <a:t>kow</a:t>
            </a:r>
            <a:r>
              <a:rPr lang="en-US" sz="2000" dirty="0"/>
              <a:t>(if([[</a:t>
            </a:r>
            <a:r>
              <a:rPr lang="en-US" sz="2000" dirty="0">
                <a:solidFill>
                  <a:srgbClr val="FFFF00"/>
                </a:solidFill>
              </a:rPr>
              <a:t>'instance-</a:t>
            </a:r>
            <a:r>
              <a:rPr lang="en-US" sz="2000" dirty="0" err="1">
                <a:solidFill>
                  <a:srgbClr val="FFFF00"/>
                </a:solidFill>
              </a:rPr>
              <a:t>of</a:t>
            </a:r>
            <a:r>
              <a:rPr lang="en-US" sz="2000" dirty="0" err="1"/>
              <a:t>',</a:t>
            </a:r>
            <a:r>
              <a:rPr lang="en-US" sz="2000" dirty="0" err="1">
                <a:solidFill>
                  <a:srgbClr val="FFC000"/>
                </a:solidFill>
              </a:rPr>
              <a:t>E,D,A</a:t>
            </a:r>
            <a:r>
              <a:rPr lang="en-US" sz="2000" dirty="0"/>
              <a:t>],</a:t>
            </a:r>
          </a:p>
          <a:p>
            <a:pPr marL="0" indent="0"/>
            <a:r>
              <a:rPr lang="en-US" sz="2000" dirty="0"/>
              <a:t>	[</a:t>
            </a:r>
            <a:r>
              <a:rPr lang="en-US" sz="2000" dirty="0">
                <a:solidFill>
                  <a:srgbClr val="FFFF00"/>
                </a:solidFill>
              </a:rPr>
              <a:t>'instance-of</a:t>
            </a:r>
            <a:r>
              <a:rPr lang="en-US" sz="2000" dirty="0"/>
              <a:t>',</a:t>
            </a:r>
            <a:r>
              <a:rPr lang="en-US" sz="2000" dirty="0" err="1">
                <a:solidFill>
                  <a:srgbClr val="FFC000"/>
                </a:solidFill>
              </a:rPr>
              <a:t>E</a:t>
            </a:r>
            <a:r>
              <a:rPr lang="en-US" sz="2000" dirty="0" err="1"/>
              <a:t>,</a:t>
            </a:r>
            <a:r>
              <a:rPr lang="en-US" sz="2000" dirty="0" err="1">
                <a:solidFill>
                  <a:srgbClr val="00B0F0"/>
                </a:solidFill>
              </a:rPr>
              <a:t>role</a:t>
            </a:r>
            <a:r>
              <a:rPr lang="en-US" sz="2000" dirty="0" err="1"/>
              <a:t>,</a:t>
            </a:r>
            <a:r>
              <a:rPr lang="en-US" sz="2000" dirty="0" err="1">
                <a:solidFill>
                  <a:srgbClr val="FFC000"/>
                </a:solidFill>
              </a:rPr>
              <a:t>B</a:t>
            </a:r>
            <a:r>
              <a:rPr lang="en-US" sz="2000" dirty="0"/>
              <a:t>]]),</a:t>
            </a:r>
          </a:p>
          <a:p>
            <a:pPr marL="0" indent="0"/>
            <a:r>
              <a:rPr lang="en-US" sz="2000" dirty="0"/>
              <a:t>       then([</a:t>
            </a:r>
            <a:r>
              <a:rPr lang="en-US" sz="2000" dirty="0">
                <a:solidFill>
                  <a:srgbClr val="FFFF00"/>
                </a:solidFill>
              </a:rPr>
              <a:t>'instance-of</a:t>
            </a:r>
            <a:r>
              <a:rPr lang="en-US" sz="2000" dirty="0"/>
              <a:t>',</a:t>
            </a:r>
            <a:r>
              <a:rPr lang="en-US" sz="2000" dirty="0" err="1">
                <a:solidFill>
                  <a:srgbClr val="FFC000"/>
                </a:solidFill>
              </a:rPr>
              <a:t>E</a:t>
            </a:r>
            <a:r>
              <a:rPr lang="en-US" sz="2000" dirty="0" err="1"/>
              <a:t>,</a:t>
            </a:r>
            <a:r>
              <a:rPr lang="en-US" sz="2000" dirty="0" err="1">
                <a:solidFill>
                  <a:srgbClr val="00B0F0"/>
                </a:solidFill>
              </a:rPr>
              <a:t>role</a:t>
            </a:r>
            <a:r>
              <a:rPr lang="en-US" sz="2000" dirty="0" err="1"/>
              <a:t>,</a:t>
            </a:r>
            <a:r>
              <a:rPr lang="en-US" sz="2000" dirty="0" err="1">
                <a:solidFill>
                  <a:srgbClr val="FFC000"/>
                </a:solidFill>
              </a:rPr>
              <a:t>A</a:t>
            </a:r>
            <a:r>
              <a:rPr lang="en-US" sz="2000" dirty="0"/>
              <a:t>]))).</a:t>
            </a:r>
          </a:p>
          <a:p>
            <a:pPr marL="0" indent="0"/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Rename variables to match other formula</a:t>
            </a:r>
          </a:p>
          <a:p>
            <a:pPr marL="0" indent="0"/>
            <a:r>
              <a:rPr lang="en-US" sz="2000" dirty="0" err="1"/>
              <a:t>kow</a:t>
            </a:r>
            <a:r>
              <a:rPr lang="en-US" sz="2000" dirty="0"/>
              <a:t>(if([[</a:t>
            </a:r>
            <a:r>
              <a:rPr lang="en-US" sz="2000" dirty="0">
                <a:solidFill>
                  <a:srgbClr val="FFFF00"/>
                </a:solidFill>
              </a:rPr>
              <a:t>'instance-</a:t>
            </a:r>
            <a:r>
              <a:rPr lang="en-US" sz="2000" dirty="0" err="1">
                <a:solidFill>
                  <a:srgbClr val="FFFF00"/>
                </a:solidFill>
              </a:rPr>
              <a:t>of</a:t>
            </a:r>
            <a:r>
              <a:rPr lang="en-US" sz="2000" dirty="0" err="1"/>
              <a:t>',</a:t>
            </a:r>
            <a:r>
              <a:rPr lang="en-US" sz="2000" dirty="0" err="1">
                <a:solidFill>
                  <a:srgbClr val="FFC000"/>
                </a:solidFill>
              </a:rPr>
              <a:t>E,D,A</a:t>
            </a:r>
            <a:r>
              <a:rPr lang="en-US" sz="2000" dirty="0"/>
              <a:t>],</a:t>
            </a:r>
          </a:p>
          <a:p>
            <a:pPr marL="0" indent="0"/>
            <a:r>
              <a:rPr lang="en-US" sz="2000" dirty="0"/>
              <a:t>	[</a:t>
            </a:r>
            <a:r>
              <a:rPr lang="en-US" sz="2000" dirty="0">
                <a:solidFill>
                  <a:srgbClr val="FFFF00"/>
                </a:solidFill>
              </a:rPr>
              <a:t>'instance-of</a:t>
            </a:r>
            <a:r>
              <a:rPr lang="en-US" sz="2000" dirty="0"/>
              <a:t>',</a:t>
            </a:r>
            <a:r>
              <a:rPr lang="en-US" sz="2000" dirty="0" err="1">
                <a:solidFill>
                  <a:srgbClr val="FFC000"/>
                </a:solidFill>
              </a:rPr>
              <a:t>E</a:t>
            </a:r>
            <a:r>
              <a:rPr lang="en-US" sz="2000" dirty="0" err="1"/>
              <a:t>,</a:t>
            </a:r>
            <a:r>
              <a:rPr lang="en-US" sz="2000" dirty="0" err="1">
                <a:solidFill>
                  <a:srgbClr val="00B0F0"/>
                </a:solidFill>
              </a:rPr>
              <a:t>role</a:t>
            </a:r>
            <a:r>
              <a:rPr lang="en-US" sz="2000" dirty="0" err="1"/>
              <a:t>,</a:t>
            </a:r>
            <a:r>
              <a:rPr lang="en-US" sz="2000" dirty="0" err="1">
                <a:solidFill>
                  <a:srgbClr val="FFC000"/>
                </a:solidFill>
              </a:rPr>
              <a:t>B</a:t>
            </a:r>
            <a:r>
              <a:rPr lang="en-US" sz="2000" dirty="0"/>
              <a:t>]]),</a:t>
            </a:r>
          </a:p>
          <a:p>
            <a:pPr marL="0" indent="0"/>
            <a:r>
              <a:rPr lang="en-US" sz="2000" dirty="0"/>
              <a:t>       then([</a:t>
            </a:r>
            <a:r>
              <a:rPr lang="en-US" sz="2000" dirty="0">
                <a:solidFill>
                  <a:srgbClr val="FFFF00"/>
                </a:solidFill>
              </a:rPr>
              <a:t>'instance-of</a:t>
            </a:r>
            <a:r>
              <a:rPr lang="en-US" sz="2000" dirty="0"/>
              <a:t>',</a:t>
            </a:r>
            <a:r>
              <a:rPr lang="en-US" sz="2000" dirty="0" err="1">
                <a:solidFill>
                  <a:srgbClr val="FFC000"/>
                </a:solidFill>
              </a:rPr>
              <a:t>E</a:t>
            </a:r>
            <a:r>
              <a:rPr lang="en-US" sz="2000" dirty="0" err="1"/>
              <a:t>,</a:t>
            </a:r>
            <a:r>
              <a:rPr lang="en-US" sz="2000" dirty="0" err="1">
                <a:solidFill>
                  <a:srgbClr val="00B0F0"/>
                </a:solidFill>
              </a:rPr>
              <a:t>role</a:t>
            </a:r>
            <a:r>
              <a:rPr lang="en-US" sz="2000" dirty="0" err="1"/>
              <a:t>,</a:t>
            </a:r>
            <a:r>
              <a:rPr lang="en-US" sz="2000" dirty="0" err="1">
                <a:solidFill>
                  <a:srgbClr val="FFC000"/>
                </a:solidFill>
              </a:rPr>
              <a:t>A</a:t>
            </a:r>
            <a:r>
              <a:rPr lang="en-US" sz="2000" dirty="0"/>
              <a:t>]))).</a:t>
            </a:r>
          </a:p>
          <a:p>
            <a:pPr marL="0" indent="0"/>
            <a:endParaRPr lang="en-US" sz="2000" dirty="0"/>
          </a:p>
          <a:p>
            <a:pPr marL="0" indent="0"/>
            <a:endParaRPr lang="en-US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62634B6-6870-4EBC-BF1F-5DFE25E06A01}"/>
              </a:ext>
            </a:extLst>
          </p:cNvPr>
          <p:cNvSpPr txBox="1"/>
          <p:nvPr/>
        </p:nvSpPr>
        <p:spPr>
          <a:xfrm>
            <a:off x="4648200" y="1676400"/>
            <a:ext cx="4375248" cy="11439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kow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(if([[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'instance-of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',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E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,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role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,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],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48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	[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'instance-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of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',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E,D,C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],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48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      then([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'instance-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of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',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E,D,A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]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))).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ACA8A90-6B13-40F3-A9D9-69E3DAF937E4}"/>
              </a:ext>
            </a:extLst>
          </p:cNvPr>
          <p:cNvSpPr txBox="1"/>
          <p:nvPr/>
        </p:nvSpPr>
        <p:spPr>
          <a:xfrm>
            <a:off x="4648200" y="3533640"/>
            <a:ext cx="4375248" cy="11439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kow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(if([[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'instance-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of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',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E,D,B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],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48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	[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'instance-of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',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E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,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role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,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],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48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      then([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'instance-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of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',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E,D,A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]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))).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0AB047D-1239-42C9-878A-9A74D7ABA2C4}"/>
              </a:ext>
            </a:extLst>
          </p:cNvPr>
          <p:cNvGrpSpPr/>
          <p:nvPr/>
        </p:nvGrpSpPr>
        <p:grpSpPr>
          <a:xfrm>
            <a:off x="6886800" y="1981201"/>
            <a:ext cx="2012831" cy="1981200"/>
            <a:chOff x="6886800" y="2057851"/>
            <a:chExt cx="2012831" cy="1501941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17DBC738-52AA-40CD-B82C-8FEAD3A284B1}"/>
                </a:ext>
              </a:extLst>
            </p:cNvPr>
            <p:cNvSpPr/>
            <p:nvPr/>
          </p:nvSpPr>
          <p:spPr bwMode="auto">
            <a:xfrm>
              <a:off x="7620000" y="3178792"/>
              <a:ext cx="304800" cy="381000"/>
            </a:xfrm>
            <a:prstGeom prst="ellipse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itchFamily="122" charset="0"/>
                <a:ea typeface="+mn-ea"/>
                <a:cs typeface="+mn-cs"/>
              </a:endParaRPr>
            </a:p>
          </p:txBody>
        </p:sp>
        <p:sp>
          <p:nvSpPr>
            <p:cNvPr id="6" name="Arc 5">
              <a:extLst>
                <a:ext uri="{FF2B5EF4-FFF2-40B4-BE49-F238E27FC236}">
                  <a16:creationId xmlns:a16="http://schemas.microsoft.com/office/drawing/2014/main" id="{CB5FD0C8-75E2-49EE-BBD0-F6F75B2389E2}"/>
                </a:ext>
              </a:extLst>
            </p:cNvPr>
            <p:cNvSpPr/>
            <p:nvPr/>
          </p:nvSpPr>
          <p:spPr bwMode="auto">
            <a:xfrm rot="2079081">
              <a:off x="6886800" y="2189361"/>
              <a:ext cx="2012831" cy="1083112"/>
            </a:xfrm>
            <a:prstGeom prst="arc">
              <a:avLst>
                <a:gd name="adj1" fmla="val 15228236"/>
                <a:gd name="adj2" fmla="val 2498298"/>
              </a:avLst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triangl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itchFamily="122" charset="0"/>
                <a:ea typeface="+mn-ea"/>
                <a:cs typeface="+mn-cs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8283C96C-C39D-489A-9100-84670A173A40}"/>
                </a:ext>
              </a:extLst>
            </p:cNvPr>
            <p:cNvSpPr/>
            <p:nvPr/>
          </p:nvSpPr>
          <p:spPr bwMode="auto">
            <a:xfrm>
              <a:off x="7611161" y="2057851"/>
              <a:ext cx="304800" cy="381000"/>
            </a:xfrm>
            <a:prstGeom prst="ellipse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itchFamily="122" charset="0"/>
                <a:ea typeface="+mn-ea"/>
                <a:cs typeface="+mn-cs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A6983879-AE54-41F1-AE2E-0E4B55329EFD}"/>
              </a:ext>
            </a:extLst>
          </p:cNvPr>
          <p:cNvSpPr txBox="1"/>
          <p:nvPr/>
        </p:nvSpPr>
        <p:spPr>
          <a:xfrm>
            <a:off x="4648200" y="5367217"/>
            <a:ext cx="4375248" cy="11439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kow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(if([[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'instance-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of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',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E,D,A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],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48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	[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'instance-of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',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E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,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role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,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B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],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48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      then([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'instance-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of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',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E,D,B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]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))).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C1192CA-6468-4CA2-A802-0C77A54D50A6}"/>
              </a:ext>
            </a:extLst>
          </p:cNvPr>
          <p:cNvGrpSpPr/>
          <p:nvPr/>
        </p:nvGrpSpPr>
        <p:grpSpPr>
          <a:xfrm>
            <a:off x="7162800" y="3387956"/>
            <a:ext cx="2012831" cy="3120771"/>
            <a:chOff x="6886800" y="1680134"/>
            <a:chExt cx="2012831" cy="2365846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FBBBAECB-9B5C-4377-AE33-27477618858C}"/>
                </a:ext>
              </a:extLst>
            </p:cNvPr>
            <p:cNvSpPr/>
            <p:nvPr/>
          </p:nvSpPr>
          <p:spPr bwMode="auto">
            <a:xfrm rot="20639119">
              <a:off x="7420200" y="3178792"/>
              <a:ext cx="504600" cy="867188"/>
            </a:xfrm>
            <a:prstGeom prst="ellipse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itchFamily="122" charset="0"/>
                <a:ea typeface="+mn-ea"/>
                <a:cs typeface="+mn-cs"/>
              </a:endParaRPr>
            </a:p>
          </p:txBody>
        </p:sp>
        <p:sp>
          <p:nvSpPr>
            <p:cNvPr id="17" name="Arc 16">
              <a:extLst>
                <a:ext uri="{FF2B5EF4-FFF2-40B4-BE49-F238E27FC236}">
                  <a16:creationId xmlns:a16="http://schemas.microsoft.com/office/drawing/2014/main" id="{F7C53285-D0BB-4660-88C8-FBFC50ED4112}"/>
                </a:ext>
              </a:extLst>
            </p:cNvPr>
            <p:cNvSpPr/>
            <p:nvPr/>
          </p:nvSpPr>
          <p:spPr bwMode="auto">
            <a:xfrm rot="2079081">
              <a:off x="6886800" y="2189361"/>
              <a:ext cx="2012831" cy="1083112"/>
            </a:xfrm>
            <a:prstGeom prst="arc">
              <a:avLst>
                <a:gd name="adj1" fmla="val 15228236"/>
                <a:gd name="adj2" fmla="val 3519434"/>
              </a:avLst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triangl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itchFamily="122" charset="0"/>
                <a:ea typeface="+mn-ea"/>
                <a:cs typeface="+mn-cs"/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3EA41B0F-0768-4E28-B7B9-3B7FB4F800AE}"/>
                </a:ext>
              </a:extLst>
            </p:cNvPr>
            <p:cNvSpPr/>
            <p:nvPr/>
          </p:nvSpPr>
          <p:spPr bwMode="auto">
            <a:xfrm rot="20112376">
              <a:off x="7392466" y="1680134"/>
              <a:ext cx="517471" cy="1040311"/>
            </a:xfrm>
            <a:prstGeom prst="ellipse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itchFamily="12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18434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0" grpId="0"/>
      <p:bldP spid="14" grpId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6B0238-CB75-4E11-8AD2-574E097B8B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simplification of axioms (3)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BD5EB1-34F8-47F4-9445-22E0B902AE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/>
            <a:r>
              <a:rPr lang="en-US" sz="2000" dirty="0" err="1"/>
              <a:t>kow</a:t>
            </a:r>
            <a:r>
              <a:rPr lang="en-US" sz="2000" dirty="0"/>
              <a:t>(if([[</a:t>
            </a:r>
            <a:r>
              <a:rPr lang="en-US" sz="2000" dirty="0">
                <a:solidFill>
                  <a:srgbClr val="FFFF00"/>
                </a:solidFill>
              </a:rPr>
              <a:t>'instance-</a:t>
            </a:r>
            <a:r>
              <a:rPr lang="en-US" sz="2000" dirty="0" err="1">
                <a:solidFill>
                  <a:srgbClr val="FFFF00"/>
                </a:solidFill>
              </a:rPr>
              <a:t>of</a:t>
            </a:r>
            <a:r>
              <a:rPr lang="en-US" sz="2000" dirty="0" err="1"/>
              <a:t>',</a:t>
            </a:r>
            <a:r>
              <a:rPr lang="en-US" sz="2000" dirty="0" err="1">
                <a:solidFill>
                  <a:srgbClr val="FFC000"/>
                </a:solidFill>
              </a:rPr>
              <a:t>E,D,A</a:t>
            </a:r>
            <a:r>
              <a:rPr lang="en-US" sz="2000" dirty="0"/>
              <a:t>],</a:t>
            </a:r>
          </a:p>
          <a:p>
            <a:pPr marL="0" indent="0"/>
            <a:r>
              <a:rPr lang="en-US" sz="2000" dirty="0"/>
              <a:t>	[</a:t>
            </a:r>
            <a:r>
              <a:rPr lang="en-US" sz="2000" dirty="0">
                <a:solidFill>
                  <a:srgbClr val="FFFF00"/>
                </a:solidFill>
              </a:rPr>
              <a:t>'instance-of</a:t>
            </a:r>
            <a:r>
              <a:rPr lang="en-US" sz="2000" dirty="0"/>
              <a:t>',</a:t>
            </a:r>
            <a:r>
              <a:rPr lang="en-US" sz="2000" dirty="0" err="1">
                <a:solidFill>
                  <a:srgbClr val="FFC000"/>
                </a:solidFill>
              </a:rPr>
              <a:t>E</a:t>
            </a:r>
            <a:r>
              <a:rPr lang="en-US" sz="2000" dirty="0" err="1"/>
              <a:t>,</a:t>
            </a:r>
            <a:r>
              <a:rPr lang="en-US" sz="2000" dirty="0" err="1">
                <a:solidFill>
                  <a:srgbClr val="00B0F0"/>
                </a:solidFill>
              </a:rPr>
              <a:t>role</a:t>
            </a:r>
            <a:r>
              <a:rPr lang="en-US" sz="2000" dirty="0" err="1"/>
              <a:t>,</a:t>
            </a:r>
            <a:r>
              <a:rPr lang="en-US" sz="2000" dirty="0" err="1">
                <a:solidFill>
                  <a:srgbClr val="FFC000"/>
                </a:solidFill>
              </a:rPr>
              <a:t>B</a:t>
            </a:r>
            <a:r>
              <a:rPr lang="en-US" sz="2000" dirty="0"/>
              <a:t>]]),</a:t>
            </a:r>
          </a:p>
          <a:p>
            <a:pPr marL="0" indent="0"/>
            <a:r>
              <a:rPr lang="en-US" sz="2000" dirty="0"/>
              <a:t>       then([</a:t>
            </a:r>
            <a:r>
              <a:rPr lang="en-US" sz="2000" dirty="0">
                <a:solidFill>
                  <a:srgbClr val="FFFF00"/>
                </a:solidFill>
              </a:rPr>
              <a:t>'instance-of</a:t>
            </a:r>
            <a:r>
              <a:rPr lang="en-US" sz="2000" dirty="0"/>
              <a:t>',</a:t>
            </a:r>
            <a:r>
              <a:rPr lang="en-US" sz="2000" dirty="0" err="1">
                <a:solidFill>
                  <a:srgbClr val="FFC000"/>
                </a:solidFill>
              </a:rPr>
              <a:t>E</a:t>
            </a:r>
            <a:r>
              <a:rPr lang="en-US" sz="2000" dirty="0" err="1"/>
              <a:t>,</a:t>
            </a:r>
            <a:r>
              <a:rPr lang="en-US" sz="2000" dirty="0" err="1">
                <a:solidFill>
                  <a:srgbClr val="00B0F0"/>
                </a:solidFill>
              </a:rPr>
              <a:t>role</a:t>
            </a:r>
            <a:r>
              <a:rPr lang="en-US" sz="2000" dirty="0" err="1"/>
              <a:t>,</a:t>
            </a:r>
            <a:r>
              <a:rPr lang="en-US" sz="2000" dirty="0" err="1">
                <a:solidFill>
                  <a:srgbClr val="FFC000"/>
                </a:solidFill>
              </a:rPr>
              <a:t>A</a:t>
            </a:r>
            <a:r>
              <a:rPr lang="en-US" sz="2000" dirty="0"/>
              <a:t>]))).</a:t>
            </a:r>
          </a:p>
          <a:p>
            <a:pPr marL="0" indent="0"/>
            <a:endParaRPr lang="en-US" sz="8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Back to CLIF:</a:t>
            </a:r>
          </a:p>
          <a:p>
            <a:pPr marL="0" indent="0"/>
            <a:r>
              <a:rPr lang="en-US" sz="2000" dirty="0"/>
              <a:t>   (</a:t>
            </a:r>
            <a:r>
              <a:rPr lang="en-US" sz="2000" dirty="0" err="1">
                <a:solidFill>
                  <a:srgbClr val="92D050"/>
                </a:solidFill>
              </a:rPr>
              <a:t>forall</a:t>
            </a:r>
            <a:r>
              <a:rPr lang="en-US" sz="2000" dirty="0"/>
              <a:t> (</a:t>
            </a:r>
            <a:r>
              <a:rPr lang="en-US" sz="2000" dirty="0">
                <a:solidFill>
                  <a:srgbClr val="FFC000"/>
                </a:solidFill>
              </a:rPr>
              <a:t>e d b a</a:t>
            </a:r>
            <a:r>
              <a:rPr lang="en-US" sz="2000" dirty="0"/>
              <a:t>)</a:t>
            </a:r>
          </a:p>
          <a:p>
            <a:pPr marL="0" indent="0"/>
            <a:r>
              <a:rPr lang="en-US" sz="2000" dirty="0"/>
              <a:t>	(if (and (</a:t>
            </a:r>
            <a:r>
              <a:rPr lang="en-US" sz="2000" dirty="0">
                <a:solidFill>
                  <a:srgbClr val="FFFF00"/>
                </a:solidFill>
              </a:rPr>
              <a:t>instance-of</a:t>
            </a:r>
            <a:r>
              <a:rPr lang="en-US" sz="2000" dirty="0"/>
              <a:t> </a:t>
            </a:r>
            <a:r>
              <a:rPr lang="en-US" sz="2000" i="1" dirty="0">
                <a:solidFill>
                  <a:srgbClr val="FFC000"/>
                </a:solidFill>
              </a:rPr>
              <a:t>e </a:t>
            </a:r>
            <a:r>
              <a:rPr lang="en-US" sz="2000" u="sng" dirty="0">
                <a:solidFill>
                  <a:srgbClr val="FFC000"/>
                </a:solidFill>
              </a:rPr>
              <a:t>d</a:t>
            </a:r>
            <a:r>
              <a:rPr lang="en-US" sz="2000" i="1" dirty="0">
                <a:solidFill>
                  <a:srgbClr val="FFC000"/>
                </a:solidFill>
              </a:rPr>
              <a:t> a</a:t>
            </a:r>
            <a:r>
              <a:rPr lang="en-US" sz="2000" dirty="0"/>
              <a:t>) (</a:t>
            </a:r>
            <a:r>
              <a:rPr lang="en-US" sz="2000" dirty="0">
                <a:solidFill>
                  <a:srgbClr val="FFFF00"/>
                </a:solidFill>
              </a:rPr>
              <a:t>instance-of</a:t>
            </a:r>
            <a:r>
              <a:rPr lang="en-US" sz="2000" dirty="0"/>
              <a:t> </a:t>
            </a:r>
            <a:r>
              <a:rPr lang="en-US" sz="2000" i="1" dirty="0">
                <a:solidFill>
                  <a:srgbClr val="FFC000"/>
                </a:solidFill>
              </a:rPr>
              <a:t>e </a:t>
            </a:r>
            <a:r>
              <a:rPr lang="en-US" sz="2000" dirty="0">
                <a:solidFill>
                  <a:srgbClr val="00B0F0"/>
                </a:solidFill>
              </a:rPr>
              <a:t>role</a:t>
            </a:r>
            <a:r>
              <a:rPr lang="en-US" sz="2000" i="1" dirty="0">
                <a:solidFill>
                  <a:srgbClr val="FFC000"/>
                </a:solidFill>
              </a:rPr>
              <a:t> b</a:t>
            </a:r>
            <a:r>
              <a:rPr lang="en-US" sz="2000" dirty="0"/>
              <a:t>)) </a:t>
            </a:r>
          </a:p>
          <a:p>
            <a:pPr marL="0" indent="0"/>
            <a:r>
              <a:rPr lang="en-US" sz="2000" dirty="0"/>
              <a:t>	    (and (</a:t>
            </a:r>
            <a:r>
              <a:rPr lang="en-US" sz="2000" dirty="0">
                <a:solidFill>
                  <a:srgbClr val="FFFF00"/>
                </a:solidFill>
              </a:rPr>
              <a:t>instance-of</a:t>
            </a:r>
            <a:r>
              <a:rPr lang="en-US" sz="2000" dirty="0"/>
              <a:t> </a:t>
            </a:r>
            <a:r>
              <a:rPr lang="en-US" sz="2000" i="1" dirty="0">
                <a:solidFill>
                  <a:srgbClr val="FFC000"/>
                </a:solidFill>
              </a:rPr>
              <a:t>e </a:t>
            </a:r>
            <a:r>
              <a:rPr lang="en-US" sz="2000" dirty="0">
                <a:solidFill>
                  <a:srgbClr val="00B0F0"/>
                </a:solidFill>
              </a:rPr>
              <a:t>role</a:t>
            </a:r>
            <a:r>
              <a:rPr lang="en-US" sz="2000" i="1" dirty="0">
                <a:solidFill>
                  <a:srgbClr val="FFC000"/>
                </a:solidFill>
              </a:rPr>
              <a:t> a</a:t>
            </a:r>
            <a:r>
              <a:rPr lang="en-US" sz="2000" dirty="0"/>
              <a:t>) (</a:t>
            </a:r>
            <a:r>
              <a:rPr lang="en-US" sz="2000" dirty="0">
                <a:solidFill>
                  <a:srgbClr val="FFFF00"/>
                </a:solidFill>
              </a:rPr>
              <a:t>instance-of</a:t>
            </a:r>
            <a:r>
              <a:rPr lang="en-US" sz="2000" dirty="0"/>
              <a:t> </a:t>
            </a:r>
            <a:r>
              <a:rPr lang="en-US" sz="2000" i="1" dirty="0">
                <a:solidFill>
                  <a:srgbClr val="FFC000"/>
                </a:solidFill>
              </a:rPr>
              <a:t>e </a:t>
            </a:r>
            <a:r>
              <a:rPr lang="en-US" sz="2000" u="sng" dirty="0">
                <a:solidFill>
                  <a:srgbClr val="FFC000"/>
                </a:solidFill>
              </a:rPr>
              <a:t>d</a:t>
            </a:r>
            <a:r>
              <a:rPr lang="en-US" sz="2000" i="1" dirty="0">
                <a:solidFill>
                  <a:srgbClr val="FFC000"/>
                </a:solidFill>
              </a:rPr>
              <a:t> b</a:t>
            </a:r>
            <a:r>
              <a:rPr lang="en-US" sz="2000" dirty="0"/>
              <a:t>))))</a:t>
            </a:r>
          </a:p>
          <a:p>
            <a:pPr marL="0" indent="0"/>
            <a:endParaRPr lang="en-US" sz="8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Compare with:</a:t>
            </a:r>
          </a:p>
          <a:p>
            <a:r>
              <a:rPr lang="en-US" sz="2000" dirty="0"/>
              <a:t>(</a:t>
            </a:r>
            <a:r>
              <a:rPr lang="en-US" sz="2000" dirty="0" err="1">
                <a:solidFill>
                  <a:srgbClr val="92D050"/>
                </a:solidFill>
              </a:rPr>
              <a:t>forall</a:t>
            </a:r>
            <a:r>
              <a:rPr lang="en-US" sz="2000" dirty="0"/>
              <a:t> (</a:t>
            </a:r>
            <a:r>
              <a:rPr lang="en-US" sz="2000" dirty="0">
                <a:solidFill>
                  <a:srgbClr val="FFC000"/>
                </a:solidFill>
              </a:rPr>
              <a:t>o</a:t>
            </a:r>
            <a:r>
              <a:rPr lang="en-US" sz="2000" dirty="0"/>
              <a:t>)</a:t>
            </a:r>
          </a:p>
          <a:p>
            <a:pPr>
              <a:spcBef>
                <a:spcPts val="0"/>
              </a:spcBef>
            </a:pPr>
            <a:r>
              <a:rPr lang="en-US" sz="2000" dirty="0"/>
              <a:t>     (if (</a:t>
            </a:r>
            <a:r>
              <a:rPr lang="en-US" sz="2000" dirty="0">
                <a:solidFill>
                  <a:srgbClr val="92D050"/>
                </a:solidFill>
              </a:rPr>
              <a:t>exists</a:t>
            </a:r>
            <a:r>
              <a:rPr lang="en-US" sz="2000" dirty="0"/>
              <a:t> (</a:t>
            </a:r>
            <a:r>
              <a:rPr lang="en-US" sz="2000" dirty="0">
                <a:solidFill>
                  <a:srgbClr val="FFC000"/>
                </a:solidFill>
              </a:rPr>
              <a:t>t</a:t>
            </a:r>
            <a:r>
              <a:rPr lang="en-US" sz="2000" dirty="0"/>
              <a:t>) (</a:t>
            </a:r>
            <a:r>
              <a:rPr lang="en-US" sz="2000" dirty="0">
                <a:solidFill>
                  <a:srgbClr val="FFFF00"/>
                </a:solidFill>
              </a:rPr>
              <a:t>instance-of</a:t>
            </a:r>
            <a:r>
              <a:rPr lang="en-US" sz="2000" dirty="0"/>
              <a:t> </a:t>
            </a:r>
            <a:r>
              <a:rPr lang="en-US" sz="2000" i="1" dirty="0">
                <a:solidFill>
                  <a:srgbClr val="FFC000"/>
                </a:solidFill>
              </a:rPr>
              <a:t>o</a:t>
            </a:r>
            <a:r>
              <a:rPr lang="en-US" sz="2000" dirty="0"/>
              <a:t> </a:t>
            </a:r>
            <a:r>
              <a:rPr lang="en-US" sz="2000" dirty="0">
                <a:solidFill>
                  <a:srgbClr val="00B0F0"/>
                </a:solidFill>
              </a:rPr>
              <a:t>role</a:t>
            </a:r>
            <a:r>
              <a:rPr lang="en-US" sz="2000" dirty="0"/>
              <a:t> </a:t>
            </a:r>
            <a:r>
              <a:rPr lang="en-US" sz="2000" i="1" dirty="0">
                <a:solidFill>
                  <a:srgbClr val="FFC000"/>
                </a:solidFill>
              </a:rPr>
              <a:t>t</a:t>
            </a:r>
            <a:r>
              <a:rPr lang="en-US" sz="2000" dirty="0"/>
              <a:t>))</a:t>
            </a:r>
          </a:p>
          <a:p>
            <a:pPr>
              <a:spcBef>
                <a:spcPts val="0"/>
              </a:spcBef>
            </a:pPr>
            <a:r>
              <a:rPr lang="en-US" sz="2000" dirty="0"/>
              <a:t>	    (</a:t>
            </a:r>
            <a:r>
              <a:rPr lang="en-US" sz="2000" dirty="0" err="1">
                <a:solidFill>
                  <a:srgbClr val="92D050"/>
                </a:solidFill>
              </a:rPr>
              <a:t>forall</a:t>
            </a:r>
            <a:r>
              <a:rPr lang="en-US" sz="2000" dirty="0"/>
              <a:t> (</a:t>
            </a:r>
            <a:r>
              <a:rPr lang="en-US" sz="2000" dirty="0">
                <a:solidFill>
                  <a:srgbClr val="FFC000"/>
                </a:solidFill>
              </a:rPr>
              <a:t>u</a:t>
            </a:r>
            <a:r>
              <a:rPr lang="en-US" sz="2000" dirty="0"/>
              <a:t>)</a:t>
            </a:r>
          </a:p>
          <a:p>
            <a:pPr>
              <a:spcBef>
                <a:spcPts val="0"/>
              </a:spcBef>
            </a:pPr>
            <a:r>
              <a:rPr lang="en-US" sz="2000" dirty="0"/>
              <a:t>	       (if (</a:t>
            </a:r>
            <a:r>
              <a:rPr lang="en-US" sz="2000" dirty="0">
                <a:solidFill>
                  <a:srgbClr val="92D050"/>
                </a:solidFill>
              </a:rPr>
              <a:t>exists</a:t>
            </a:r>
            <a:r>
              <a:rPr lang="en-US" sz="2000" dirty="0"/>
              <a:t> (</a:t>
            </a:r>
            <a:r>
              <a:rPr lang="en-US" sz="2000" dirty="0">
                <a:solidFill>
                  <a:srgbClr val="FFC000"/>
                </a:solidFill>
              </a:rPr>
              <a:t>t</a:t>
            </a:r>
            <a:r>
              <a:rPr lang="en-US" sz="2000" dirty="0"/>
              <a:t>) (</a:t>
            </a:r>
            <a:r>
              <a:rPr lang="en-US" sz="2000" dirty="0">
                <a:solidFill>
                  <a:srgbClr val="FFFF00"/>
                </a:solidFill>
              </a:rPr>
              <a:t>instance-of</a:t>
            </a:r>
            <a:r>
              <a:rPr lang="en-US" sz="2000" dirty="0"/>
              <a:t> </a:t>
            </a:r>
            <a:r>
              <a:rPr lang="en-US" sz="2000" i="1" dirty="0">
                <a:solidFill>
                  <a:srgbClr val="FFC000"/>
                </a:solidFill>
              </a:rPr>
              <a:t>o</a:t>
            </a:r>
            <a:r>
              <a:rPr lang="en-US" sz="2000" dirty="0">
                <a:solidFill>
                  <a:srgbClr val="FFC000"/>
                </a:solidFill>
              </a:rPr>
              <a:t> </a:t>
            </a:r>
            <a:r>
              <a:rPr lang="en-US" sz="2000" u="sng" dirty="0">
                <a:solidFill>
                  <a:srgbClr val="FFC000"/>
                </a:solidFill>
              </a:rPr>
              <a:t>u</a:t>
            </a:r>
            <a:r>
              <a:rPr lang="en-US" sz="2000" dirty="0">
                <a:solidFill>
                  <a:srgbClr val="FFC000"/>
                </a:solidFill>
              </a:rPr>
              <a:t> </a:t>
            </a:r>
            <a:r>
              <a:rPr lang="en-US" sz="2000" i="1" dirty="0">
                <a:solidFill>
                  <a:srgbClr val="FFC000"/>
                </a:solidFill>
              </a:rPr>
              <a:t>t</a:t>
            </a:r>
            <a:r>
              <a:rPr lang="en-US" sz="2000" dirty="0"/>
              <a:t>))</a:t>
            </a:r>
          </a:p>
          <a:p>
            <a:pPr>
              <a:spcBef>
                <a:spcPts val="0"/>
              </a:spcBef>
            </a:pPr>
            <a:r>
              <a:rPr lang="en-US" sz="2000" dirty="0"/>
              <a:t>	           (</a:t>
            </a:r>
            <a:r>
              <a:rPr lang="en-US" sz="2000" dirty="0" err="1">
                <a:solidFill>
                  <a:srgbClr val="92D050"/>
                </a:solidFill>
              </a:rPr>
              <a:t>forall</a:t>
            </a:r>
            <a:r>
              <a:rPr lang="en-US" sz="2000" dirty="0"/>
              <a:t> (</a:t>
            </a:r>
            <a:r>
              <a:rPr lang="en-US" sz="2000" dirty="0">
                <a:solidFill>
                  <a:srgbClr val="FFC000"/>
                </a:solidFill>
              </a:rPr>
              <a:t>t</a:t>
            </a:r>
            <a:r>
              <a:rPr lang="en-US" sz="2000" dirty="0"/>
              <a:t>) (</a:t>
            </a:r>
            <a:r>
              <a:rPr lang="en-US" sz="2000" dirty="0" err="1"/>
              <a:t>iff</a:t>
            </a:r>
            <a:r>
              <a:rPr lang="en-US" sz="2000" dirty="0"/>
              <a:t> (</a:t>
            </a:r>
            <a:r>
              <a:rPr lang="en-US" sz="2000" dirty="0">
                <a:solidFill>
                  <a:srgbClr val="FFFF00"/>
                </a:solidFill>
              </a:rPr>
              <a:t>instance-of</a:t>
            </a:r>
            <a:r>
              <a:rPr lang="en-US" sz="2000" dirty="0"/>
              <a:t> </a:t>
            </a:r>
            <a:r>
              <a:rPr lang="en-US" sz="2000" i="1" dirty="0">
                <a:solidFill>
                  <a:srgbClr val="FFC000"/>
                </a:solidFill>
              </a:rPr>
              <a:t>o</a:t>
            </a:r>
            <a:r>
              <a:rPr lang="en-US" sz="2000" dirty="0"/>
              <a:t> </a:t>
            </a:r>
            <a:r>
              <a:rPr lang="en-US" sz="2000" dirty="0">
                <a:solidFill>
                  <a:srgbClr val="00B0F0"/>
                </a:solidFill>
              </a:rPr>
              <a:t>role</a:t>
            </a:r>
            <a:r>
              <a:rPr lang="en-US" sz="2000" dirty="0"/>
              <a:t> </a:t>
            </a:r>
            <a:r>
              <a:rPr lang="en-US" sz="2000" i="1" dirty="0">
                <a:solidFill>
                  <a:srgbClr val="FFC000"/>
                </a:solidFill>
              </a:rPr>
              <a:t>t</a:t>
            </a:r>
            <a:r>
              <a:rPr lang="en-US" sz="2000" dirty="0"/>
              <a:t>) </a:t>
            </a:r>
          </a:p>
          <a:p>
            <a:pPr>
              <a:spcBef>
                <a:spcPts val="0"/>
              </a:spcBef>
            </a:pPr>
            <a:r>
              <a:rPr lang="en-US" sz="2000" dirty="0"/>
              <a:t>				(</a:t>
            </a:r>
            <a:r>
              <a:rPr lang="en-US" sz="2000" dirty="0">
                <a:solidFill>
                  <a:srgbClr val="FFFF00"/>
                </a:solidFill>
              </a:rPr>
              <a:t>instance-of</a:t>
            </a:r>
            <a:r>
              <a:rPr lang="en-US" sz="2000" dirty="0"/>
              <a:t> </a:t>
            </a:r>
            <a:r>
              <a:rPr lang="en-US" sz="2000" i="1" dirty="0">
                <a:solidFill>
                  <a:srgbClr val="FFC000"/>
                </a:solidFill>
              </a:rPr>
              <a:t>o</a:t>
            </a:r>
            <a:r>
              <a:rPr lang="en-US" sz="2000" dirty="0"/>
              <a:t> </a:t>
            </a:r>
            <a:r>
              <a:rPr lang="en-US" sz="2000" u="sng" dirty="0">
                <a:solidFill>
                  <a:srgbClr val="FFC000"/>
                </a:solidFill>
              </a:rPr>
              <a:t>u</a:t>
            </a:r>
            <a:r>
              <a:rPr lang="en-US" sz="2000" dirty="0"/>
              <a:t> </a:t>
            </a:r>
            <a:r>
              <a:rPr lang="en-US" sz="2000" i="1" dirty="0">
                <a:solidFill>
                  <a:srgbClr val="FFC000"/>
                </a:solidFill>
              </a:rPr>
              <a:t>t</a:t>
            </a:r>
            <a:r>
              <a:rPr lang="en-US" sz="2000" dirty="0"/>
              <a:t>))))))))</a:t>
            </a:r>
          </a:p>
          <a:p>
            <a:pPr marL="0" indent="0"/>
            <a:endParaRPr lang="en-US" sz="20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6983879-AE54-41F1-AE2E-0E4B55329EFD}"/>
              </a:ext>
            </a:extLst>
          </p:cNvPr>
          <p:cNvSpPr txBox="1"/>
          <p:nvPr/>
        </p:nvSpPr>
        <p:spPr>
          <a:xfrm>
            <a:off x="4648200" y="1676400"/>
            <a:ext cx="4375248" cy="11439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kow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(if([[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'instance-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of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',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E,D,A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],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48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	[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'instance-of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',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E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,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role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,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B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],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48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      then([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'instance-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of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',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E,D,B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]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))).</a:t>
            </a:r>
          </a:p>
        </p:txBody>
      </p:sp>
    </p:spTree>
    <p:extLst>
      <p:ext uri="{BB962C8B-B14F-4D97-AF65-F5344CB8AC3E}">
        <p14:creationId xmlns:p14="http://schemas.microsoft.com/office/powerpoint/2010/main" val="1506540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DE5E1F-66E9-4F54-B578-A3C26C51D8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From FOL axioms to Kowalski rules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F3D01C-963F-4232-B780-F99AA905BF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524000"/>
            <a:ext cx="8686800" cy="5105400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sz="2000" dirty="0"/>
              <a:t>Eliminate the implications.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Move the negations down to the atomic formulas.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Eliminate the existential quantifiers.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Rename the variables, if necessary.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Move the universal quantifiers to the left.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Move the disjunctions down to the literals.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Eliminate the conjunctions.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Rename the variables, if necessary.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Eliminate the universal quantifiers.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For each disjunction obtained: move negations to the left and rewrite ‘not P or Q’ as ‘P </a:t>
            </a:r>
            <a:r>
              <a:rPr lang="en-US" sz="2000" dirty="0">
                <a:sym typeface="Wingdings" panose="05000000000000000000" pitchFamily="2" charset="2"/>
              </a:rPr>
              <a:t> Q’.</a:t>
            </a:r>
            <a:endParaRPr lang="en-US" sz="2000" dirty="0"/>
          </a:p>
          <a:p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5D3D26-196E-4B01-8574-02B21401C59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/>
        <p:txBody>
          <a:bodyPr/>
          <a:lstStyle/>
          <a:p>
            <a:fld id="{7C5DB68A-9D44-4073-920F-D08D647C06A7}" type="slidenum">
              <a:rPr lang="en-US" smtClean="0"/>
              <a:t>82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BD422C4-51A8-482D-91DF-A0482EACC002}"/>
              </a:ext>
            </a:extLst>
          </p:cNvPr>
          <p:cNvSpPr/>
          <p:nvPr/>
        </p:nvSpPr>
        <p:spPr>
          <a:xfrm>
            <a:off x="0" y="6096000"/>
            <a:ext cx="91440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b="0" dirty="0">
                <a:solidFill>
                  <a:schemeClr val="bg1"/>
                </a:solidFill>
                <a:hlinkClick r:id="rId2"/>
              </a:rPr>
              <a:t>https://www.cs.cornell.edu/courses/cs4700/2011fa/lectures/16_FirstOrderLogic.pdf</a:t>
            </a:r>
            <a:endParaRPr lang="en-US" sz="1400" b="0" dirty="0">
              <a:solidFill>
                <a:schemeClr val="bg1"/>
              </a:solidFill>
            </a:endParaRPr>
          </a:p>
          <a:p>
            <a:pPr algn="r"/>
            <a:r>
              <a:rPr lang="en-US" sz="1400" b="0" dirty="0">
                <a:solidFill>
                  <a:schemeClr val="bg1"/>
                </a:solidFill>
                <a:hlinkClick r:id="rId3"/>
              </a:rPr>
              <a:t>https://www.cs.miami.edu/home/geoff/Courses/COMP6210-10M/Content/FOFToCNF.shtml#:~:text=Clause%20Normal%20Form%20(CNF)%20is,%7C%2C%20e.g.%2C%20C%7C</a:t>
            </a:r>
            <a:r>
              <a:rPr lang="en-US" sz="1400" b="0" dirty="0">
                <a:solidFill>
                  <a:schemeClr val="bg1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012052017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8C2C12-E108-4DFC-B44C-68ED9E841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62000"/>
            <a:ext cx="9144000" cy="762000"/>
          </a:xfrm>
        </p:spPr>
        <p:txBody>
          <a:bodyPr/>
          <a:lstStyle/>
          <a:p>
            <a:r>
              <a:rPr lang="en-US" dirty="0"/>
              <a:t>Example from BFO2020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7DBF58-B084-423C-BCE3-8A29AFD816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98463" lvl="2" indent="-279400">
              <a:buFont typeface="Arial" panose="020B0604020202020204" pitchFamily="34" charset="0"/>
              <a:buChar char="•"/>
            </a:pPr>
            <a:r>
              <a:rPr lang="en-US" dirty="0"/>
              <a:t>(</a:t>
            </a:r>
            <a:r>
              <a:rPr lang="en-US" dirty="0" err="1"/>
              <a:t>forall</a:t>
            </a:r>
            <a:r>
              <a:rPr lang="en-US" dirty="0"/>
              <a:t> (t)     </a:t>
            </a:r>
          </a:p>
          <a:p>
            <a:pPr marL="398463" lvl="3" indent="406400">
              <a:buNone/>
            </a:pPr>
            <a:r>
              <a:rPr lang="en-US" dirty="0"/>
              <a:t>(if (instance-of t temporal-region t)      </a:t>
            </a:r>
          </a:p>
          <a:p>
            <a:pPr marL="398463" lvl="3" indent="406400">
              <a:buNone/>
            </a:pPr>
            <a:r>
              <a:rPr lang="en-US" dirty="0"/>
              <a:t> 	(exists (u </a:t>
            </a:r>
            <a:r>
              <a:rPr lang="en-US" dirty="0" err="1"/>
              <a:t>i</a:t>
            </a:r>
            <a:r>
              <a:rPr lang="en-US" dirty="0"/>
              <a:t>) </a:t>
            </a:r>
          </a:p>
          <a:p>
            <a:pPr marL="398463" lvl="3" indent="406400">
              <a:buNone/>
            </a:pPr>
            <a:r>
              <a:rPr lang="en-US" dirty="0"/>
              <a:t>	  (and 	(not (= </a:t>
            </a:r>
            <a:r>
              <a:rPr lang="en-US" dirty="0" err="1"/>
              <a:t>i</a:t>
            </a:r>
            <a:r>
              <a:rPr lang="en-US" dirty="0"/>
              <a:t> t)) </a:t>
            </a:r>
          </a:p>
          <a:p>
            <a:pPr marL="398463" lvl="3" indent="406400">
              <a:buNone/>
            </a:pPr>
            <a:r>
              <a:rPr lang="en-US" dirty="0"/>
              <a:t>		(universal u) </a:t>
            </a:r>
          </a:p>
          <a:p>
            <a:pPr marL="398463" lvl="3" indent="406400">
              <a:buNone/>
            </a:pPr>
            <a:r>
              <a:rPr lang="en-US" dirty="0"/>
              <a:t>		(particular </a:t>
            </a:r>
            <a:r>
              <a:rPr lang="en-US" dirty="0" err="1"/>
              <a:t>i</a:t>
            </a:r>
            <a:r>
              <a:rPr lang="en-US" dirty="0"/>
              <a:t>)        </a:t>
            </a:r>
          </a:p>
          <a:p>
            <a:pPr marL="398463" lvl="3" indent="406400">
              <a:buNone/>
            </a:pPr>
            <a:r>
              <a:rPr lang="en-US" dirty="0"/>
              <a:t>		(instance-of </a:t>
            </a:r>
            <a:r>
              <a:rPr lang="en-US" dirty="0" err="1"/>
              <a:t>i</a:t>
            </a:r>
            <a:r>
              <a:rPr lang="en-US" dirty="0"/>
              <a:t> u t))))))</a:t>
            </a:r>
          </a:p>
          <a:p>
            <a:pPr marL="398463" lvl="2" indent="-279400">
              <a:buFont typeface="Arial" panose="020B0604020202020204" pitchFamily="34" charset="0"/>
              <a:buChar char="•"/>
            </a:pPr>
            <a:r>
              <a:rPr lang="en-US" dirty="0"/>
              <a:t>becomes:</a:t>
            </a:r>
          </a:p>
          <a:p>
            <a:pPr marL="855663" lvl="3" indent="-279400">
              <a:buFont typeface="Arial" panose="020B0604020202020204" pitchFamily="34" charset="0"/>
              <a:buChar char="•"/>
            </a:pPr>
            <a:r>
              <a:rPr lang="en-US" dirty="0"/>
              <a:t>(instance-of t temporal-region t) </a:t>
            </a:r>
            <a:r>
              <a:rPr lang="en-US" dirty="0">
                <a:sym typeface="Wingdings" panose="05000000000000000000" pitchFamily="2" charset="2"/>
              </a:rPr>
              <a:t> (</a:t>
            </a:r>
            <a:r>
              <a:rPr lang="en-US" dirty="0" err="1"/>
              <a:t>instanceof</a:t>
            </a:r>
            <a:r>
              <a:rPr lang="en-US" dirty="0"/>
              <a:t> sk9(t) sk8(t) t)</a:t>
            </a:r>
          </a:p>
          <a:p>
            <a:pPr marL="855663" lvl="3" indent="-279400">
              <a:buFont typeface="Arial" panose="020B0604020202020204" pitchFamily="34" charset="0"/>
              <a:buChar char="•"/>
            </a:pPr>
            <a:r>
              <a:rPr lang="en-US" dirty="0"/>
              <a:t>(instance-of t temporal-region t) </a:t>
            </a:r>
            <a:r>
              <a:rPr lang="en-US" dirty="0">
                <a:sym typeface="Wingdings" panose="05000000000000000000" pitchFamily="2" charset="2"/>
              </a:rPr>
              <a:t> (</a:t>
            </a:r>
            <a:r>
              <a:rPr lang="en-US" dirty="0"/>
              <a:t>particular sk9(t))</a:t>
            </a:r>
          </a:p>
          <a:p>
            <a:pPr marL="855663" lvl="3" indent="-279400">
              <a:buFont typeface="Arial" panose="020B0604020202020204" pitchFamily="34" charset="0"/>
              <a:buChar char="•"/>
            </a:pPr>
            <a:r>
              <a:rPr lang="en-US" dirty="0"/>
              <a:t>(instance-of t temporal-region t) 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/>
              <a:t>(universal sk8(t))</a:t>
            </a:r>
          </a:p>
          <a:p>
            <a:pPr marL="855663" lvl="3" indent="-279400">
              <a:buFont typeface="Arial" panose="020B0604020202020204" pitchFamily="34" charset="0"/>
              <a:buChar char="•"/>
            </a:pPr>
            <a:r>
              <a:rPr lang="en-US" dirty="0"/>
              <a:t>(instance-of t temporal-region t)</a:t>
            </a:r>
            <a:r>
              <a:rPr lang="en-US" dirty="0">
                <a:sym typeface="Symbol" panose="05050102010706020507" pitchFamily="18" charset="2"/>
              </a:rPr>
              <a:t> </a:t>
            </a:r>
            <a:r>
              <a:rPr lang="en-US" dirty="0"/>
              <a:t> (= sk9(t) t) 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/>
              <a:t>false</a:t>
            </a:r>
          </a:p>
          <a:p>
            <a:pPr lvl="2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729AEC-7544-48A5-A867-4A95BDDE48D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/>
        <p:txBody>
          <a:bodyPr/>
          <a:lstStyle/>
          <a:p>
            <a:fld id="{7C5DB68A-9D44-4073-920F-D08D647C06A7}" type="slidenum">
              <a:rPr lang="en-US" smtClean="0"/>
              <a:t>83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634283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8C2C12-E108-4DFC-B44C-68ED9E841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62000"/>
            <a:ext cx="9144000" cy="762000"/>
          </a:xfrm>
        </p:spPr>
        <p:txBody>
          <a:bodyPr/>
          <a:lstStyle/>
          <a:p>
            <a:r>
              <a:rPr lang="en-US" dirty="0"/>
              <a:t>Advantages of using FOL/CLIF (3)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7DBF58-B084-423C-BCE3-8A29AFD816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Allows for precise, unambiguous and machine-processible descriptions of what one ontologically commits to;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Allows for transformations to other formats such as Kowalski rules;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Kowalski rules can be processed by relatively simple logic programs for satisfiability testing, model development, term expansion, rule-base optimization, data-integrity checking, ...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Practical examples and exercises will be given July 16.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729AEC-7544-48A5-A867-4A95BDDE48D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/>
        <p:txBody>
          <a:bodyPr/>
          <a:lstStyle/>
          <a:p>
            <a:fld id="{7C5DB68A-9D44-4073-920F-D08D647C06A7}" type="slidenum">
              <a:rPr lang="en-US" smtClean="0"/>
              <a:t>84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85225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Commitment to </a:t>
            </a:r>
            <a:r>
              <a:rPr lang="en-US" dirty="0">
                <a:solidFill>
                  <a:srgbClr val="FFFF00"/>
                </a:solidFill>
              </a:rPr>
              <a:t>generic entities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u="sng" dirty="0" err="1"/>
              <a:t>Nominalism</a:t>
            </a:r>
            <a:r>
              <a:rPr lang="en-US" dirty="0"/>
              <a:t>:</a:t>
            </a:r>
          </a:p>
          <a:p>
            <a:pPr lvl="1"/>
            <a:r>
              <a:rPr lang="en-US" sz="2400" dirty="0"/>
              <a:t>there are </a:t>
            </a:r>
            <a:r>
              <a:rPr lang="en-US" sz="2400" dirty="0">
                <a:solidFill>
                  <a:srgbClr val="FFFF00"/>
                </a:solidFill>
              </a:rPr>
              <a:t>no generic entities in reality</a:t>
            </a:r>
            <a:r>
              <a:rPr lang="en-US" sz="2400" dirty="0"/>
              <a:t>: there is no personhood, there are only individual persons.</a:t>
            </a:r>
          </a:p>
          <a:p>
            <a:r>
              <a:rPr lang="en-US" u="sng" dirty="0"/>
              <a:t>Conceptualism</a:t>
            </a:r>
            <a:r>
              <a:rPr lang="en-US" dirty="0"/>
              <a:t>:</a:t>
            </a:r>
            <a:endParaRPr lang="en-US" b="1" dirty="0">
              <a:solidFill>
                <a:srgbClr val="FFC000"/>
              </a:solidFill>
            </a:endParaRPr>
          </a:p>
          <a:p>
            <a:pPr lvl="1"/>
            <a:r>
              <a:rPr lang="en-US" sz="2400" dirty="0">
                <a:solidFill>
                  <a:srgbClr val="FFFF00"/>
                </a:solidFill>
              </a:rPr>
              <a:t>generalizations are in our ‘minds’. </a:t>
            </a:r>
            <a:r>
              <a:rPr lang="en-US" sz="2400" dirty="0"/>
              <a:t>Personhood is a concept construed in our ‘mind’ that allows us to reason about persons without any particular person in mind.</a:t>
            </a:r>
          </a:p>
          <a:p>
            <a:r>
              <a:rPr lang="en-US" u="sng" dirty="0"/>
              <a:t>Realism</a:t>
            </a:r>
            <a:r>
              <a:rPr lang="en-US" dirty="0"/>
              <a:t>:	</a:t>
            </a:r>
            <a:r>
              <a:rPr lang="en-US" b="1" dirty="0">
                <a:solidFill>
                  <a:srgbClr val="FF0000"/>
                </a:solidFill>
                <a:sym typeface="Wingdings" pitchFamily="2" charset="2"/>
              </a:rPr>
              <a:t>       </a:t>
            </a:r>
            <a:endParaRPr lang="en-US" dirty="0">
              <a:solidFill>
                <a:srgbClr val="1FE115"/>
              </a:solidFill>
            </a:endParaRPr>
          </a:p>
          <a:p>
            <a:pPr lvl="1"/>
            <a:r>
              <a:rPr lang="en-US" sz="2400" dirty="0">
                <a:solidFill>
                  <a:srgbClr val="FFFF00"/>
                </a:solidFill>
              </a:rPr>
              <a:t>generic entities do exist </a:t>
            </a:r>
            <a:r>
              <a:rPr lang="en-US" sz="2400" dirty="0"/>
              <a:t>and are called ‘universals’. Each particular person is an instance of the universal we call ‘person’.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A7FF14-151B-4F19-9E05-08607706B7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1EF93C7-D0AB-41D7-8C62-1F8A9E33AE23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9973063"/>
      </p:ext>
    </p:extLst>
  </p:cSld>
  <p:clrMapOvr>
    <a:masterClrMapping/>
  </p:clrMapOvr>
</p:sld>
</file>

<file path=ppt/theme/theme1.xml><?xml version="1.0" encoding="utf-8"?>
<a:theme xmlns:a="http://schemas.openxmlformats.org/drawingml/2006/main" name="2014-Indianapolis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12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122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2014-Indianapolis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12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122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12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122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62453</TotalTime>
  <Words>6588</Words>
  <Application>Microsoft Office PowerPoint</Application>
  <PresentationFormat>On-screen Show (4:3)</PresentationFormat>
  <Paragraphs>756</Paragraphs>
  <Slides>84</Slides>
  <Notes>3</Notes>
  <HiddenSlides>9</HiddenSlides>
  <MMClips>0</MMClips>
  <ScaleCrop>false</ScaleCrop>
  <HeadingPairs>
    <vt:vector size="8" baseType="variant">
      <vt:variant>
        <vt:lpstr>Fonts Used</vt:lpstr>
      </vt:variant>
      <vt:variant>
        <vt:i4>12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84</vt:i4>
      </vt:variant>
    </vt:vector>
  </HeadingPairs>
  <TitlesOfParts>
    <vt:vector size="101" baseType="lpstr">
      <vt:lpstr>Batang</vt:lpstr>
      <vt:lpstr>Arial</vt:lpstr>
      <vt:lpstr>Courier New</vt:lpstr>
      <vt:lpstr>Georgia</vt:lpstr>
      <vt:lpstr>Lucida Grande</vt:lpstr>
      <vt:lpstr>Segoe UI</vt:lpstr>
      <vt:lpstr>Source Sans Pro</vt:lpstr>
      <vt:lpstr>Symbol</vt:lpstr>
      <vt:lpstr>Times</vt:lpstr>
      <vt:lpstr>Times New Roman</vt:lpstr>
      <vt:lpstr>Trebuchet MS</vt:lpstr>
      <vt:lpstr>Verdana</vt:lpstr>
      <vt:lpstr>2014-Indianapolis</vt:lpstr>
      <vt:lpstr>1_2014-Indianapolis</vt:lpstr>
      <vt:lpstr>Office Theme</vt:lpstr>
      <vt:lpstr>Photo Editor-foto</vt:lpstr>
      <vt:lpstr>Worksheet</vt:lpstr>
      <vt:lpstr>UB Summer Informatics Data Science Bootcamp Department of Biomedical Informatics, University at Buffalo  July – August, 2026  Topic:   Biomedical Ontology       </vt:lpstr>
      <vt:lpstr>Learning Objectives of days 1, 2 and 3</vt:lpstr>
      <vt:lpstr>Part 1  Ontologies Representations Conceptualizations Reality</vt:lpstr>
      <vt:lpstr>Most cited ‘ontology’ definition</vt:lpstr>
      <vt:lpstr>‘Ontology’ ‘borrowed from’ philosophy</vt:lpstr>
      <vt:lpstr>Take away: Gruber did not intend to describe reality !</vt:lpstr>
      <vt:lpstr>     Gruber’s ‘ontology’               Realism-based ontology</vt:lpstr>
      <vt:lpstr>     Gruber’s ‘ontology’               Realism-based ontology</vt:lpstr>
      <vt:lpstr>Commitment to generic entities</vt:lpstr>
      <vt:lpstr>Commitment to generic entities</vt:lpstr>
      <vt:lpstr>     Gruber’s ‘ontology’               Realism-based ontology</vt:lpstr>
      <vt:lpstr>Gruber’s conceptualization re ontology</vt:lpstr>
      <vt:lpstr>Realist conceptualization re ontology</vt:lpstr>
      <vt:lpstr>     Gruber’s ‘ontology’               Realism-based ontology</vt:lpstr>
      <vt:lpstr>Stated goals and purposes of ontologies</vt:lpstr>
      <vt:lpstr>Stated goals and purposes of ontologies</vt:lpstr>
      <vt:lpstr>Ontologies and ‘ontologies’</vt:lpstr>
      <vt:lpstr>‘Ontology’ and representation (2)</vt:lpstr>
      <vt:lpstr>‘Ontology’ and representation</vt:lpstr>
      <vt:lpstr>Further readings on the issue</vt:lpstr>
      <vt:lpstr>Part 2  Ontologies and Logics </vt:lpstr>
      <vt:lpstr>Ontology, principles,  and  language</vt:lpstr>
      <vt:lpstr>What is ‘a logic’</vt:lpstr>
      <vt:lpstr>Propositional Logic (PL) essentials</vt:lpstr>
      <vt:lpstr>Language and semantics of PL</vt:lpstr>
      <vt:lpstr>PL’s Deductive system:  truth tables</vt:lpstr>
      <vt:lpstr>Some PL laws</vt:lpstr>
      <vt:lpstr>Exercise</vt:lpstr>
      <vt:lpstr>Translate sentences into PL</vt:lpstr>
      <vt:lpstr>Method 1: Determine with tables</vt:lpstr>
      <vt:lpstr>Method 2: Determine using laws</vt:lpstr>
      <vt:lpstr>Another exercise</vt:lpstr>
      <vt:lpstr>What about this one?</vt:lpstr>
      <vt:lpstr>First Order Logic (FOL) (Predicate Logic)</vt:lpstr>
      <vt:lpstr>First-order logic</vt:lpstr>
      <vt:lpstr>First-order logic</vt:lpstr>
      <vt:lpstr>First-Order Logic (FOL) - Syntax</vt:lpstr>
      <vt:lpstr>First-Order Logic (FOL) - Syntax…</vt:lpstr>
      <vt:lpstr>Truth values of quantified expressions</vt:lpstr>
      <vt:lpstr>Some equivalences</vt:lpstr>
      <vt:lpstr>Flexibility in predicate formation</vt:lpstr>
      <vt:lpstr>Be aware of ambiguities in language</vt:lpstr>
      <vt:lpstr>Description Logic(s)</vt:lpstr>
      <vt:lpstr>Description Logic(s)</vt:lpstr>
      <vt:lpstr>Relations between some logics</vt:lpstr>
      <vt:lpstr>Description Logic(s)</vt:lpstr>
      <vt:lpstr>DL constructors</vt:lpstr>
      <vt:lpstr>Role restrictions</vt:lpstr>
      <vt:lpstr>An example: Snomed CT</vt:lpstr>
      <vt:lpstr>Snomed’s DL is EL++ (1)</vt:lpstr>
      <vt:lpstr>Snomed’s DL is EL++ (2)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SubClassOf hierarchies = concept inclusion!</vt:lpstr>
      <vt:lpstr>PowerPoint Presentation</vt:lpstr>
      <vt:lpstr>PowerPoint Presentation</vt:lpstr>
      <vt:lpstr>Characteristics of OWL-based DLs</vt:lpstr>
      <vt:lpstr>PowerPoint Presentation</vt:lpstr>
      <vt:lpstr>Characteristics of OWL-based DLs</vt:lpstr>
      <vt:lpstr>A must read if you plan to use Protégé !</vt:lpstr>
      <vt:lpstr>At least remember this forever!</vt:lpstr>
      <vt:lpstr>Abusing OWL</vt:lpstr>
      <vt:lpstr>Abusing Protégé, BFO and OGMS</vt:lpstr>
      <vt:lpstr>Common Logic</vt:lpstr>
      <vt:lpstr>Common Logic (CL)</vt:lpstr>
      <vt:lpstr>CL dialects</vt:lpstr>
      <vt:lpstr>Common Logic Interchange Format (CLIF)</vt:lpstr>
      <vt:lpstr>Common Logic Interchange Format (CLIF)</vt:lpstr>
      <vt:lpstr>BFO2020-style CLIF constructs for FOL (1)</vt:lpstr>
      <vt:lpstr>BFO2020-style CLIF constructs for FOL (2)</vt:lpstr>
      <vt:lpstr>Examples from psychology</vt:lpstr>
      <vt:lpstr>Advantages of using FOL/CLIF (1)</vt:lpstr>
      <vt:lpstr>Advantages of using FOL/CLIF (2)</vt:lpstr>
      <vt:lpstr>5 forms of Kowalski rules</vt:lpstr>
      <vt:lpstr>Horn Logic</vt:lpstr>
      <vt:lpstr>Example: simplification of axioms (1)</vt:lpstr>
      <vt:lpstr>Example: simplification of axioms (2)</vt:lpstr>
      <vt:lpstr>Example: simplification of axioms (3)</vt:lpstr>
      <vt:lpstr>From FOL axioms to Kowalski rules</vt:lpstr>
      <vt:lpstr>Example from BFO2020</vt:lpstr>
      <vt:lpstr>Advantages of using FOL/CLIF (3)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seannos</dc:creator>
  <cp:lastModifiedBy>Werner Ceusters</cp:lastModifiedBy>
  <cp:revision>1750</cp:revision>
  <dcterms:created xsi:type="dcterms:W3CDTF">1601-01-01T00:00:00Z</dcterms:created>
  <dcterms:modified xsi:type="dcterms:W3CDTF">2026-07-02T14:10:36Z</dcterms:modified>
</cp:coreProperties>
</file>