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4026" r:id="rId1"/>
    <p:sldMasterId id="2147484037" r:id="rId2"/>
  </p:sldMasterIdLst>
  <p:notesMasterIdLst>
    <p:notesMasterId r:id="rId226"/>
  </p:notesMasterIdLst>
  <p:sldIdLst>
    <p:sldId id="1838" r:id="rId3"/>
    <p:sldId id="1935" r:id="rId4"/>
    <p:sldId id="1848" r:id="rId5"/>
    <p:sldId id="1936" r:id="rId6"/>
    <p:sldId id="1712" r:id="rId7"/>
    <p:sldId id="1877" r:id="rId8"/>
    <p:sldId id="1711" r:id="rId9"/>
    <p:sldId id="716" r:id="rId10"/>
    <p:sldId id="1400" r:id="rId11"/>
    <p:sldId id="1878" r:id="rId12"/>
    <p:sldId id="1879" r:id="rId13"/>
    <p:sldId id="1880" r:id="rId14"/>
    <p:sldId id="1883" r:id="rId15"/>
    <p:sldId id="1884" r:id="rId16"/>
    <p:sldId id="1887" r:id="rId17"/>
    <p:sldId id="1634" r:id="rId18"/>
    <p:sldId id="1885" r:id="rId19"/>
    <p:sldId id="1637" r:id="rId20"/>
    <p:sldId id="1638" r:id="rId21"/>
    <p:sldId id="1642" r:id="rId22"/>
    <p:sldId id="1849" r:id="rId23"/>
    <p:sldId id="1105" r:id="rId24"/>
    <p:sldId id="1650" r:id="rId25"/>
    <p:sldId id="1840" r:id="rId26"/>
    <p:sldId id="1852" r:id="rId27"/>
    <p:sldId id="1882" r:id="rId28"/>
    <p:sldId id="1881" r:id="rId29"/>
    <p:sldId id="1841" r:id="rId30"/>
    <p:sldId id="1702" r:id="rId31"/>
    <p:sldId id="1845" r:id="rId32"/>
    <p:sldId id="1842" r:id="rId33"/>
    <p:sldId id="1917" r:id="rId34"/>
    <p:sldId id="1919" r:id="rId35"/>
    <p:sldId id="1918" r:id="rId36"/>
    <p:sldId id="1808" r:id="rId37"/>
    <p:sldId id="1700" r:id="rId38"/>
    <p:sldId id="1854" r:id="rId39"/>
    <p:sldId id="1899" r:id="rId40"/>
    <p:sldId id="1109" r:id="rId41"/>
    <p:sldId id="1937" r:id="rId42"/>
    <p:sldId id="1900" r:id="rId43"/>
    <p:sldId id="1901" r:id="rId44"/>
    <p:sldId id="1906" r:id="rId45"/>
    <p:sldId id="1902" r:id="rId46"/>
    <p:sldId id="1903" r:id="rId47"/>
    <p:sldId id="1904" r:id="rId48"/>
    <p:sldId id="1905" r:id="rId49"/>
    <p:sldId id="1907" r:id="rId50"/>
    <p:sldId id="1908" r:id="rId51"/>
    <p:sldId id="1911" r:id="rId52"/>
    <p:sldId id="1706" r:id="rId53"/>
    <p:sldId id="1909" r:id="rId54"/>
    <p:sldId id="1910" r:id="rId55"/>
    <p:sldId id="1893" r:id="rId56"/>
    <p:sldId id="1894" r:id="rId57"/>
    <p:sldId id="1895" r:id="rId58"/>
    <p:sldId id="1912" r:id="rId59"/>
    <p:sldId id="1913" r:id="rId60"/>
    <p:sldId id="1914" r:id="rId61"/>
    <p:sldId id="1915" r:id="rId62"/>
    <p:sldId id="1916" r:id="rId63"/>
    <p:sldId id="1886" r:id="rId64"/>
    <p:sldId id="1889" r:id="rId65"/>
    <p:sldId id="1938" r:id="rId66"/>
    <p:sldId id="1939" r:id="rId67"/>
    <p:sldId id="1892" r:id="rId68"/>
    <p:sldId id="1890" r:id="rId69"/>
    <p:sldId id="1891" r:id="rId70"/>
    <p:sldId id="1898" r:id="rId71"/>
    <p:sldId id="1896" r:id="rId72"/>
    <p:sldId id="1921" r:id="rId73"/>
    <p:sldId id="1920" r:id="rId74"/>
    <p:sldId id="1922" r:id="rId75"/>
    <p:sldId id="1923" r:id="rId76"/>
    <p:sldId id="1924" r:id="rId77"/>
    <p:sldId id="1925" r:id="rId78"/>
    <p:sldId id="1926" r:id="rId79"/>
    <p:sldId id="1927" r:id="rId80"/>
    <p:sldId id="1928" r:id="rId81"/>
    <p:sldId id="1929" r:id="rId82"/>
    <p:sldId id="1930" r:id="rId83"/>
    <p:sldId id="1931" r:id="rId84"/>
    <p:sldId id="1856" r:id="rId85"/>
    <p:sldId id="1371" r:id="rId86"/>
    <p:sldId id="1404" r:id="rId87"/>
    <p:sldId id="1373" r:id="rId88"/>
    <p:sldId id="1375" r:id="rId89"/>
    <p:sldId id="1377" r:id="rId90"/>
    <p:sldId id="1374" r:id="rId91"/>
    <p:sldId id="1378" r:id="rId92"/>
    <p:sldId id="1380" r:id="rId93"/>
    <p:sldId id="1379" r:id="rId94"/>
    <p:sldId id="1381" r:id="rId95"/>
    <p:sldId id="1382" r:id="rId96"/>
    <p:sldId id="1411" r:id="rId97"/>
    <p:sldId id="1376" r:id="rId98"/>
    <p:sldId id="1857" r:id="rId99"/>
    <p:sldId id="257" r:id="rId100"/>
    <p:sldId id="258" r:id="rId101"/>
    <p:sldId id="1846" r:id="rId102"/>
    <p:sldId id="1389" r:id="rId103"/>
    <p:sldId id="1383" r:id="rId104"/>
    <p:sldId id="1384" r:id="rId105"/>
    <p:sldId id="1386" r:id="rId106"/>
    <p:sldId id="1851" r:id="rId107"/>
    <p:sldId id="1370" r:id="rId108"/>
    <p:sldId id="1372" r:id="rId109"/>
    <p:sldId id="1867" r:id="rId110"/>
    <p:sldId id="1868" r:id="rId111"/>
    <p:sldId id="1467" r:id="rId112"/>
    <p:sldId id="1468" r:id="rId113"/>
    <p:sldId id="1869" r:id="rId114"/>
    <p:sldId id="1870" r:id="rId115"/>
    <p:sldId id="1871" r:id="rId116"/>
    <p:sldId id="1622" r:id="rId117"/>
    <p:sldId id="1872" r:id="rId118"/>
    <p:sldId id="1876" r:id="rId119"/>
    <p:sldId id="1873" r:id="rId120"/>
    <p:sldId id="1476" r:id="rId121"/>
    <p:sldId id="1824" r:id="rId122"/>
    <p:sldId id="1850" r:id="rId123"/>
    <p:sldId id="1444" r:id="rId124"/>
    <p:sldId id="1442" r:id="rId125"/>
    <p:sldId id="1443" r:id="rId126"/>
    <p:sldId id="1445" r:id="rId127"/>
    <p:sldId id="1446" r:id="rId128"/>
    <p:sldId id="1858" r:id="rId129"/>
    <p:sldId id="1449" r:id="rId130"/>
    <p:sldId id="1447" r:id="rId131"/>
    <p:sldId id="1455" r:id="rId132"/>
    <p:sldId id="1859" r:id="rId133"/>
    <p:sldId id="1456" r:id="rId134"/>
    <p:sldId id="1457" r:id="rId135"/>
    <p:sldId id="1458" r:id="rId136"/>
    <p:sldId id="1860" r:id="rId137"/>
    <p:sldId id="1831" r:id="rId138"/>
    <p:sldId id="1861" r:id="rId139"/>
    <p:sldId id="1820" r:id="rId140"/>
    <p:sldId id="1862" r:id="rId141"/>
    <p:sldId id="1863" r:id="rId142"/>
    <p:sldId id="1864" r:id="rId143"/>
    <p:sldId id="1865" r:id="rId144"/>
    <p:sldId id="1866" r:id="rId145"/>
    <p:sldId id="1720" r:id="rId146"/>
    <p:sldId id="1932" r:id="rId147"/>
    <p:sldId id="1704" r:id="rId148"/>
    <p:sldId id="1830" r:id="rId149"/>
    <p:sldId id="1835" r:id="rId150"/>
    <p:sldId id="1828" r:id="rId151"/>
    <p:sldId id="1719" r:id="rId152"/>
    <p:sldId id="1933" r:id="rId153"/>
    <p:sldId id="1195" r:id="rId154"/>
    <p:sldId id="1130" r:id="rId155"/>
    <p:sldId id="1226" r:id="rId156"/>
    <p:sldId id="1724" r:id="rId157"/>
    <p:sldId id="1206" r:id="rId158"/>
    <p:sldId id="1725" r:id="rId159"/>
    <p:sldId id="1040" r:id="rId160"/>
    <p:sldId id="1470" r:id="rId161"/>
    <p:sldId id="1207" r:id="rId162"/>
    <p:sldId id="1242" r:id="rId163"/>
    <p:sldId id="1834" r:id="rId164"/>
    <p:sldId id="1670" r:id="rId165"/>
    <p:sldId id="1833" r:id="rId166"/>
    <p:sldId id="1837" r:id="rId167"/>
    <p:sldId id="1208" r:id="rId168"/>
    <p:sldId id="1671" r:id="rId169"/>
    <p:sldId id="1210" r:id="rId170"/>
    <p:sldId id="1730" r:id="rId171"/>
    <p:sldId id="1731" r:id="rId172"/>
    <p:sldId id="808" r:id="rId173"/>
    <p:sldId id="809" r:id="rId174"/>
    <p:sldId id="1238" r:id="rId175"/>
    <p:sldId id="1239" r:id="rId176"/>
    <p:sldId id="807" r:id="rId177"/>
    <p:sldId id="778" r:id="rId178"/>
    <p:sldId id="779" r:id="rId179"/>
    <p:sldId id="791" r:id="rId180"/>
    <p:sldId id="794" r:id="rId181"/>
    <p:sldId id="795" r:id="rId182"/>
    <p:sldId id="796" r:id="rId183"/>
    <p:sldId id="797" r:id="rId184"/>
    <p:sldId id="798" r:id="rId185"/>
    <p:sldId id="1934" r:id="rId186"/>
    <p:sldId id="1819" r:id="rId187"/>
    <p:sldId id="276" r:id="rId188"/>
    <p:sldId id="1761" r:id="rId189"/>
    <p:sldId id="1733" r:id="rId190"/>
    <p:sldId id="1762" r:id="rId191"/>
    <p:sldId id="1829" r:id="rId192"/>
    <p:sldId id="1212" r:id="rId193"/>
    <p:sldId id="1213" r:id="rId194"/>
    <p:sldId id="1214" r:id="rId195"/>
    <p:sldId id="1044" r:id="rId196"/>
    <p:sldId id="1042" r:id="rId197"/>
    <p:sldId id="1243" r:id="rId198"/>
    <p:sldId id="1735" r:id="rId199"/>
    <p:sldId id="1677" r:id="rId200"/>
    <p:sldId id="1564" r:id="rId201"/>
    <p:sldId id="1795" r:id="rId202"/>
    <p:sldId id="1796" r:id="rId203"/>
    <p:sldId id="1797" r:id="rId204"/>
    <p:sldId id="1832" r:id="rId205"/>
    <p:sldId id="1821" r:id="rId206"/>
    <p:sldId id="1813" r:id="rId207"/>
    <p:sldId id="1686" r:id="rId208"/>
    <p:sldId id="1653" r:id="rId209"/>
    <p:sldId id="1597" r:id="rId210"/>
    <p:sldId id="1655" r:id="rId211"/>
    <p:sldId id="1814" r:id="rId212"/>
    <p:sldId id="1815" r:id="rId213"/>
    <p:sldId id="1816" r:id="rId214"/>
    <p:sldId id="1600" r:id="rId215"/>
    <p:sldId id="1817" r:id="rId216"/>
    <p:sldId id="1599" r:id="rId217"/>
    <p:sldId id="1684" r:id="rId218"/>
    <p:sldId id="1685" r:id="rId219"/>
    <p:sldId id="1652" r:id="rId220"/>
    <p:sldId id="1626" r:id="rId221"/>
    <p:sldId id="1628" r:id="rId222"/>
    <p:sldId id="1748" r:id="rId223"/>
    <p:sldId id="1689" r:id="rId224"/>
    <p:sldId id="1698" r:id="rId225"/>
  </p:sldIdLst>
  <p:sldSz cx="9144000" cy="6858000" type="screen4x3"/>
  <p:notesSz cx="6858000" cy="9144000"/>
  <p:defaultTextStyle>
    <a:defPPr>
      <a:defRPr lang="en-US"/>
    </a:defPPr>
    <a:lvl1pPr algn="ctr" rtl="0" fontAlgn="base">
      <a:spcBef>
        <a:spcPct val="0"/>
      </a:spcBef>
      <a:spcAft>
        <a:spcPct val="0"/>
      </a:spcAft>
      <a:defRPr sz="3200" b="1" kern="1200">
        <a:solidFill>
          <a:srgbClr val="000066"/>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rner Ceusters" initials="WC" lastIdx="1" clrIdx="0">
    <p:extLst>
      <p:ext uri="{19B8F6BF-5375-455C-9EA6-DF929625EA0E}">
        <p15:presenceInfo xmlns:p15="http://schemas.microsoft.com/office/powerpoint/2012/main" userId="0ecd4a2f3c1f2c3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FF"/>
    <a:srgbClr val="FAF0E6"/>
    <a:srgbClr val="FF3300"/>
    <a:srgbClr val="FFFF00"/>
    <a:srgbClr val="000000"/>
    <a:srgbClr val="1FE115"/>
    <a:srgbClr val="FF6600"/>
    <a:srgbClr val="9933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22" autoAdjust="0"/>
    <p:restoredTop sz="95268" autoAdjust="0"/>
  </p:normalViewPr>
  <p:slideViewPr>
    <p:cSldViewPr>
      <p:cViewPr varScale="1">
        <p:scale>
          <a:sx n="70" d="100"/>
          <a:sy n="70" d="100"/>
        </p:scale>
        <p:origin x="1182" y="33"/>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commentAuthors" Target="commentAuthors.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presProps" Target="presProp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viewProps" Target="viewProps.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theme" Target="theme/them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6" Type="http://schemas.openxmlformats.org/officeDocument/2006/relationships/slide" Target="slides/slide24.xml"/><Relationship Id="rId231" Type="http://schemas.openxmlformats.org/officeDocument/2006/relationships/tableStyles" Target="tableStyles.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 Type="http://schemas.openxmlformats.org/officeDocument/2006/relationships/slideMaster" Target="slideMasters/slideMaster2.xml"/><Relationship Id="rId29" Type="http://schemas.openxmlformats.org/officeDocument/2006/relationships/slide" Target="slides/slide27.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 Id="rId4" Type="http://schemas.openxmlformats.org/officeDocument/2006/relationships/image" Target="../media/image7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pPr>
              <a:defRPr/>
            </a:pPr>
            <a:endParaRPr lang="en-US"/>
          </a:p>
        </p:txBody>
      </p:sp>
      <p:sp>
        <p:nvSpPr>
          <p:cNvPr id="1761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pPr>
              <a:defRPr/>
            </a:pPr>
            <a:fld id="{1305ACA9-A27D-4159-B806-94BE96EB69B2}" type="slidenum">
              <a:rPr lang="en-US"/>
              <a:pPr>
                <a:defRPr/>
              </a:pPr>
              <a:t>‹#›</a:t>
            </a:fld>
            <a:endParaRPr lang="en-US"/>
          </a:p>
        </p:txBody>
      </p:sp>
    </p:spTree>
    <p:extLst>
      <p:ext uri="{BB962C8B-B14F-4D97-AF65-F5344CB8AC3E}">
        <p14:creationId xmlns:p14="http://schemas.microsoft.com/office/powerpoint/2010/main" val="8275982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D18028D2-F1DD-4CEF-968C-AED73AC5BD14}" type="slidenum">
              <a:rPr lang="en-US" smtClean="0"/>
              <a:pPr/>
              <a:t>1</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GB" dirty="0"/>
          </a:p>
        </p:txBody>
      </p:sp>
    </p:spTree>
    <p:extLst>
      <p:ext uri="{BB962C8B-B14F-4D97-AF65-F5344CB8AC3E}">
        <p14:creationId xmlns:p14="http://schemas.microsoft.com/office/powerpoint/2010/main" val="320185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05ACA9-A27D-4159-B806-94BE96EB69B2}" type="slidenum">
              <a:rPr lang="en-US" smtClean="0"/>
              <a:pPr>
                <a:defRPr/>
              </a:pPr>
              <a:t>6</a:t>
            </a:fld>
            <a:endParaRPr lang="en-US"/>
          </a:p>
        </p:txBody>
      </p:sp>
    </p:spTree>
    <p:extLst>
      <p:ext uri="{BB962C8B-B14F-4D97-AF65-F5344CB8AC3E}">
        <p14:creationId xmlns:p14="http://schemas.microsoft.com/office/powerpoint/2010/main" val="1706460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7BDE75-5194-4EF3-915D-27607D9C0FBD}"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04184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https://www.thewoventalepress.net/2018/02/12/an-anatomy-lesson/</a:t>
            </a:r>
          </a:p>
          <a:p>
            <a:endParaRPr lang="en-US" sz="1000" dirty="0"/>
          </a:p>
        </p:txBody>
      </p:sp>
      <p:sp>
        <p:nvSpPr>
          <p:cNvPr id="4" name="Slide Number Placeholder 3"/>
          <p:cNvSpPr>
            <a:spLocks noGrp="1"/>
          </p:cNvSpPr>
          <p:nvPr>
            <p:ph type="sldNum" sz="quarter" idx="5"/>
          </p:nvPr>
        </p:nvSpPr>
        <p:spPr/>
        <p:txBody>
          <a:bodyPr/>
          <a:lstStyle/>
          <a:p>
            <a:fld id="{F523E3DF-FB59-4075-B972-C0DFEE45DED1}" type="slidenum">
              <a:rPr lang="en-US" smtClean="0"/>
              <a:t>8</a:t>
            </a:fld>
            <a:endParaRPr lang="en-US"/>
          </a:p>
        </p:txBody>
      </p:sp>
    </p:spTree>
    <p:extLst>
      <p:ext uri="{BB962C8B-B14F-4D97-AF65-F5344CB8AC3E}">
        <p14:creationId xmlns:p14="http://schemas.microsoft.com/office/powerpoint/2010/main" val="183495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23E3DF-FB59-4075-B972-C0DFEE45DED1}" type="slidenum">
              <a:rPr kumimoji="0" lang="en-US" sz="1200" b="0" i="0" u="none" strike="noStrike" kern="1200" cap="none" spc="0" normalizeH="0" baseline="0" noProof="0" smtClean="0">
                <a:ln>
                  <a:noFill/>
                </a:ln>
                <a:solidFill>
                  <a:prstClr val="black"/>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Times" charset="0"/>
              <a:ea typeface="+mn-ea"/>
              <a:cs typeface="+mn-cs"/>
            </a:endParaRPr>
          </a:p>
        </p:txBody>
      </p:sp>
    </p:spTree>
    <p:extLst>
      <p:ext uri="{BB962C8B-B14F-4D97-AF65-F5344CB8AC3E}">
        <p14:creationId xmlns:p14="http://schemas.microsoft.com/office/powerpoint/2010/main" val="3896544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8BEABB69-9D76-4D0A-AD57-F2537EE99BEC}" type="slidenum">
              <a:rPr lang="en-US" altLang="en-US" sz="1200" b="0"/>
              <a:pPr eaLnBrk="1" hangingPunct="1"/>
              <a:t>153</a:t>
            </a:fld>
            <a:endParaRPr lang="en-US" altLang="en-US" sz="1200" b="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84695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BB09DCEE-7D5C-4F86-A46D-32518BF406A0}" type="slidenum">
              <a:rPr lang="en-US" altLang="en-US" sz="1200" b="0"/>
              <a:pPr eaLnBrk="1" hangingPunct="1"/>
              <a:t>154</a:t>
            </a:fld>
            <a:endParaRPr lang="en-US" altLang="en-US" sz="1200" b="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1982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1BB810-17B8-4591-B961-426FD7CE2952}" type="slidenum">
              <a:rPr lang="en-US" altLang="en-US"/>
              <a:pPr>
                <a:spcBef>
                  <a:spcPct val="0"/>
                </a:spcBef>
              </a:pPr>
              <a:t>158</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527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A9E115B-57DE-445D-975E-E06EC92ED251}" type="slidenum">
              <a:rPr lang="en-US" altLang="en-US"/>
              <a:pPr>
                <a:spcBef>
                  <a:spcPct val="0"/>
                </a:spcBef>
              </a:pPr>
              <a:t>194</a:t>
            </a:fld>
            <a:endParaRPr lang="en-US" alt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66867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28BC05-590F-4DA3-9EDF-F895ADA0C194}" type="slidenum">
              <a:rPr lang="en-US" altLang="en-US"/>
              <a:pPr>
                <a:spcBef>
                  <a:spcPct val="0"/>
                </a:spcBef>
              </a:pPr>
              <a:t>195</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18836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28BC05-590F-4DA3-9EDF-F895ADA0C194}" type="slidenum">
              <a:rPr lang="en-US" altLang="en-US"/>
              <a:pPr>
                <a:spcBef>
                  <a:spcPct val="0"/>
                </a:spcBef>
              </a:pPr>
              <a:t>196</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38797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6DBF139-68AB-48D8-946E-5946AD2CB349}"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85838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560C03D-261E-4E8C-8B1C-4C3C17012E5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7631F80-9A4A-4DF5-9873-D372478D662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23938" name="Rectangle 2">
            <a:extLst>
              <a:ext uri="{FF2B5EF4-FFF2-40B4-BE49-F238E27FC236}">
                <a16:creationId xmlns:a16="http://schemas.microsoft.com/office/drawing/2014/main" id="{3F78B680-A2F2-4C8F-A58D-5278A44C3B8B}"/>
              </a:ext>
            </a:extLst>
          </p:cNvPr>
          <p:cNvSpPr>
            <a:spLocks noGrp="1" noRot="1" noChangeAspect="1" noChangeArrowheads="1" noTextEdit="1"/>
          </p:cNvSpPr>
          <p:nvPr>
            <p:ph type="sldImg"/>
          </p:nvPr>
        </p:nvSpPr>
        <p:spPr>
          <a:ln/>
        </p:spPr>
      </p:sp>
      <p:sp>
        <p:nvSpPr>
          <p:cNvPr id="423939" name="Rectangle 3">
            <a:extLst>
              <a:ext uri="{FF2B5EF4-FFF2-40B4-BE49-F238E27FC236}">
                <a16:creationId xmlns:a16="http://schemas.microsoft.com/office/drawing/2014/main" id="{DA10558D-64D0-41CD-BFE4-BCE1E1C468A8}"/>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64832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C3F4588-EF74-44E3-9DAD-C3A07F54280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98D4BA-1659-45DF-B3BF-9E115346D6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32482" name="Rectangle 2">
            <a:extLst>
              <a:ext uri="{FF2B5EF4-FFF2-40B4-BE49-F238E27FC236}">
                <a16:creationId xmlns:a16="http://schemas.microsoft.com/office/drawing/2014/main" id="{1115D5E8-4D38-44DF-89AC-F5FA7C6FDA58}"/>
              </a:ext>
            </a:extLst>
          </p:cNvPr>
          <p:cNvSpPr>
            <a:spLocks noGrp="1" noRot="1" noChangeAspect="1" noChangeArrowheads="1" noTextEdit="1"/>
          </p:cNvSpPr>
          <p:nvPr>
            <p:ph type="sldImg"/>
          </p:nvPr>
        </p:nvSpPr>
        <p:spPr>
          <a:ln/>
        </p:spPr>
      </p:sp>
      <p:sp>
        <p:nvSpPr>
          <p:cNvPr id="532483" name="Rectangle 3">
            <a:extLst>
              <a:ext uri="{FF2B5EF4-FFF2-40B4-BE49-F238E27FC236}">
                <a16:creationId xmlns:a16="http://schemas.microsoft.com/office/drawing/2014/main" id="{1AAAC1D6-4210-4D74-BAE3-CCFBD5E365BE}"/>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4801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54950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Slide Number Placeholder 3"/>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09448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33934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a:xfrm>
            <a:off x="-76200" y="6491968"/>
            <a:ext cx="457200" cy="365125"/>
          </a:xfrm>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11346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41124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51927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93785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424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Rectangle 18"/>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5" name="Rectangle 19"/>
          <p:cNvSpPr>
            <a:spLocks noChangeArrowheads="1"/>
          </p:cNvSpPr>
          <p:nvPr/>
        </p:nvSpPr>
        <p:spPr bwMode="auto">
          <a:xfrm>
            <a:off x="0" y="1066800"/>
            <a:ext cx="9144000" cy="5791200"/>
          </a:xfrm>
          <a:prstGeom prst="rect">
            <a:avLst/>
          </a:prstGeom>
          <a:solidFill>
            <a:srgbClr val="000042"/>
          </a:solidFill>
          <a:ln w="9525">
            <a:noFill/>
            <a:miter lim="800000"/>
            <a:headEnd/>
            <a:tailEnd/>
          </a:ln>
          <a:effectLst/>
        </p:spPr>
        <p:txBody>
          <a:bodyPr wrap="none" anchor="ctr"/>
          <a:lstStyle/>
          <a:p>
            <a:pPr>
              <a:defRPr/>
            </a:pPr>
            <a:endParaRPr lang="en-US"/>
          </a:p>
        </p:txBody>
      </p:sp>
      <p:sp>
        <p:nvSpPr>
          <p:cNvPr id="6" name="Rectangle 2"/>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7" name="Rectangle 3"/>
          <p:cNvSpPr>
            <a:spLocks noChangeArrowheads="1"/>
          </p:cNvSpPr>
          <p:nvPr/>
        </p:nvSpPr>
        <p:spPr bwMode="auto">
          <a:xfrm>
            <a:off x="0" y="1066800"/>
            <a:ext cx="9144000" cy="5791200"/>
          </a:xfrm>
          <a:prstGeom prst="rect">
            <a:avLst/>
          </a:prstGeom>
          <a:noFill/>
          <a:ln w="9525">
            <a:noFill/>
            <a:miter lim="800000"/>
            <a:headEnd/>
            <a:tailEnd/>
          </a:ln>
          <a:effectLst/>
        </p:spPr>
        <p:txBody>
          <a:bodyPr wrap="none" anchor="ctr"/>
          <a:lstStyle/>
          <a:p>
            <a:pPr>
              <a:defRPr/>
            </a:pPr>
            <a:endParaRPr lang="en-US"/>
          </a:p>
        </p:txBody>
      </p:sp>
      <p:graphicFrame>
        <p:nvGraphicFramePr>
          <p:cNvPr id="8" name="Object 6"/>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358348" name="Photo Editor-foto" r:id="rId3" imgW="7621064" imgH="1009791" progId="MSPhotoEd.3">
                  <p:embed/>
                </p:oleObj>
              </mc:Choice>
              <mc:Fallback>
                <p:oleObj name="Photo Editor-foto" r:id="rId3" imgW="7621064" imgH="1009791"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7"/>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10" name="Group 8"/>
          <p:cNvGrpSpPr>
            <a:grpSpLocks/>
          </p:cNvGrpSpPr>
          <p:nvPr/>
        </p:nvGrpSpPr>
        <p:grpSpPr bwMode="auto">
          <a:xfrm>
            <a:off x="152400" y="152400"/>
            <a:ext cx="1752600" cy="838200"/>
            <a:chOff x="720" y="1440"/>
            <a:chExt cx="1104" cy="576"/>
          </a:xfrm>
        </p:grpSpPr>
        <p:sp>
          <p:nvSpPr>
            <p:cNvPr id="11" name="AutoShape 9"/>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2" name="AutoShape 10"/>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3" name="AutoShape 11"/>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4" name="AutoShape 12"/>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5" name="AutoShape 13"/>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6" name="AutoShape 14"/>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17" name="Rectangle 15"/>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18" name="Line 16"/>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graphicFrame>
        <p:nvGraphicFramePr>
          <p:cNvPr id="19" name="Object 20"/>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358349" name="Photo Editor-foto" r:id="rId5" imgW="7621064" imgH="1009791" progId="MSPhotoEd.3">
                  <p:embed/>
                </p:oleObj>
              </mc:Choice>
              <mc:Fallback>
                <p:oleObj name="Photo Editor-foto" r:id="rId5" imgW="7621064" imgH="1009791"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21"/>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21" name="Group 22"/>
          <p:cNvGrpSpPr>
            <a:grpSpLocks/>
          </p:cNvGrpSpPr>
          <p:nvPr/>
        </p:nvGrpSpPr>
        <p:grpSpPr bwMode="auto">
          <a:xfrm>
            <a:off x="152400" y="152400"/>
            <a:ext cx="1752600" cy="838200"/>
            <a:chOff x="720" y="1440"/>
            <a:chExt cx="1104" cy="576"/>
          </a:xfrm>
        </p:grpSpPr>
        <p:sp>
          <p:nvSpPr>
            <p:cNvPr id="22" name="AutoShape 23"/>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3" name="AutoShape 24"/>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4" name="AutoShape 25"/>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5" name="AutoShape 26"/>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6" name="AutoShape 27"/>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7" name="AutoShape 28"/>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28" name="Rectangle 29"/>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29" name="Line 30"/>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Table Placeholder 2"/>
          <p:cNvSpPr>
            <a:spLocks noGrp="1"/>
          </p:cNvSpPr>
          <p:nvPr>
            <p:ph type="tbl" idx="1"/>
          </p:nvPr>
        </p:nvSpPr>
        <p:spPr>
          <a:xfrm>
            <a:off x="152400" y="1981200"/>
            <a:ext cx="8839200" cy="4724400"/>
          </a:xfrm>
          <a:prstGeom prst="rect">
            <a:avLst/>
          </a:prstGeom>
        </p:spPr>
        <p:txBody>
          <a:bodyPr/>
          <a:lstStyle/>
          <a:p>
            <a:pPr lvl="0"/>
            <a:r>
              <a:rPr lang="en-US" noProof="0"/>
              <a:t>Click icon to add table</a:t>
            </a:r>
          </a:p>
        </p:txBody>
      </p:sp>
      <p:sp>
        <p:nvSpPr>
          <p:cNvPr id="30" name="Slide Number Placeholder 3"/>
          <p:cNvSpPr>
            <a:spLocks noGrp="1"/>
          </p:cNvSpPr>
          <p:nvPr>
            <p:ph type="sldNum" sz="quarter" idx="10"/>
          </p:nvPr>
        </p:nvSpPr>
        <p:spPr>
          <a:xfrm>
            <a:off x="7239000" y="6553200"/>
            <a:ext cx="1905000" cy="304800"/>
          </a:xfrm>
          <a:prstGeom prst="rect">
            <a:avLst/>
          </a:prstGeom>
        </p:spPr>
        <p:txBody>
          <a:bodyPr/>
          <a:lstStyle>
            <a:lvl1pPr>
              <a:defRPr/>
            </a:lvl1pPr>
          </a:lstStyle>
          <a:p>
            <a:pPr>
              <a:defRPr/>
            </a:pPr>
            <a:fld id="{2BFB4125-E3D1-4ED8-8187-4993DEAD497C}" type="slidenum">
              <a:rPr lang="en-US" smtClean="0"/>
              <a:pPr>
                <a:defRPr/>
              </a:pPr>
              <a:t>‹#›</a:t>
            </a:fld>
            <a:endParaRPr lang="en-US"/>
          </a:p>
        </p:txBody>
      </p:sp>
    </p:spTree>
    <p:extLst>
      <p:ext uri="{BB962C8B-B14F-4D97-AF65-F5344CB8AC3E}">
        <p14:creationId xmlns:p14="http://schemas.microsoft.com/office/powerpoint/2010/main" val="1991583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Rectangle 5"/>
          <p:cNvSpPr>
            <a:spLocks noGrp="1" noChangeArrowheads="1"/>
          </p:cNvSpPr>
          <p:nvPr>
            <p:ph type="sldNum" sz="quarter" idx="10"/>
          </p:nvPr>
        </p:nvSpPr>
        <p:spPr>
          <a:xfrm>
            <a:off x="-225425" y="6553200"/>
            <a:ext cx="614363" cy="304800"/>
          </a:xfrm>
          <a:prstGeom prst="rect">
            <a:avLst/>
          </a:prstGeom>
          <a:ln/>
        </p:spPr>
        <p:txBody>
          <a:bodyPr/>
          <a:lstStyle>
            <a:lvl1pPr>
              <a:defRPr/>
            </a:lvl1pPr>
          </a:lstStyle>
          <a:p>
            <a:pPr>
              <a:defRPr/>
            </a:pPr>
            <a:fld id="{717BEA95-32AA-4590-842A-1C067E2AA681}" type="slidenum">
              <a:rPr lang="en-US" altLang="en-US"/>
              <a:pPr>
                <a:defRPr/>
              </a:pPr>
              <a:t>‹#›</a:t>
            </a:fld>
            <a:endParaRPr lang="en-US" altLang="en-US"/>
          </a:p>
        </p:txBody>
      </p:sp>
    </p:spTree>
    <p:extLst>
      <p:ext uri="{BB962C8B-B14F-4D97-AF65-F5344CB8AC3E}">
        <p14:creationId xmlns:p14="http://schemas.microsoft.com/office/powerpoint/2010/main" val="3331020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313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579405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25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4"/>
          <p:cNvSpPr>
            <a:spLocks noGrp="1"/>
          </p:cNvSpPr>
          <p:nvPr>
            <p:ph type="sldNum" sz="quarter" idx="3"/>
          </p:nvPr>
        </p:nvSpPr>
        <p:spPr>
          <a:xfrm>
            <a:off x="0" y="6477000"/>
            <a:ext cx="304800" cy="296174"/>
          </a:xfrm>
          <a:prstGeom prst="rect">
            <a:avLst/>
          </a:prstGeom>
        </p:spPr>
        <p:txBody>
          <a:bodyPr vert="horz" lIns="0" tIns="0" rIns="0" bIns="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2928676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0048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8554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551038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13440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Rectangle 5"/>
          <p:cNvSpPr>
            <a:spLocks noGrp="1" noChangeArrowheads="1"/>
          </p:cNvSpPr>
          <p:nvPr>
            <p:ph type="sldNum" sz="quarter" idx="10"/>
          </p:nvPr>
        </p:nvSpPr>
        <p:spPr>
          <a:xfrm>
            <a:off x="7239000" y="6553200"/>
            <a:ext cx="1905000" cy="304800"/>
          </a:xfrm>
          <a:prstGeom prst="rect">
            <a:avLst/>
          </a:prstGeom>
          <a:ln/>
        </p:spPr>
        <p:txBody>
          <a:bodyPr/>
          <a:lstStyle>
            <a:lvl1pPr>
              <a:defRPr/>
            </a:lvl1pPr>
          </a:lstStyle>
          <a:p>
            <a:fld id="{F41BC1FE-425B-4D41-9768-47500E60C2C6}" type="slidenum">
              <a:rPr lang="en-US" altLang="en-US"/>
              <a:pPr/>
              <a:t>‹#›</a:t>
            </a:fld>
            <a:endParaRPr lang="en-US" altLang="en-US"/>
          </a:p>
        </p:txBody>
      </p:sp>
    </p:spTree>
    <p:extLst>
      <p:ext uri="{BB962C8B-B14F-4D97-AF65-F5344CB8AC3E}">
        <p14:creationId xmlns:p14="http://schemas.microsoft.com/office/powerpoint/2010/main" val="194089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jpe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2"/>
          <a:srcRect/>
          <a:stretch>
            <a:fillRect/>
          </a:stretch>
        </p:blipFill>
        <p:spPr bwMode="auto">
          <a:xfrm>
            <a:off x="0" y="0"/>
            <a:ext cx="9144000" cy="6858000"/>
          </a:xfrm>
          <a:prstGeom prst="rect">
            <a:avLst/>
          </a:prstGeom>
          <a:noFill/>
          <a:ln w="9525">
            <a:noFill/>
            <a:miter lim="800000"/>
            <a:headEnd/>
            <a:tailEnd/>
          </a:ln>
        </p:spPr>
      </p:pic>
      <p:sp>
        <p:nvSpPr>
          <p:cNvPr id="2" name="Rectangle 1"/>
          <p:cNvSpPr/>
          <p:nvPr userDrawn="1"/>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3"/>
          <p:cNvSpPr>
            <a:spLocks noGrp="1"/>
          </p:cNvSpPr>
          <p:nvPr>
            <p:ph type="sldNum" sz="quarter" idx="4"/>
          </p:nvPr>
        </p:nvSpPr>
        <p:spPr>
          <a:xfrm>
            <a:off x="0" y="6491968"/>
            <a:ext cx="457200" cy="365125"/>
          </a:xfrm>
          <a:prstGeom prst="rect">
            <a:avLst/>
          </a:prstGeom>
        </p:spPr>
        <p:txBody>
          <a:bodyPr vert="horz" lIns="91440" tIns="45720" rIns="91440" bIns="45720" rtlCol="0" anchor="ctr"/>
          <a:lstStyle>
            <a:lvl1pPr algn="r">
              <a:defRPr sz="1200">
                <a:solidFill>
                  <a:schemeClr val="bg1"/>
                </a:solidFill>
              </a:defRPr>
            </a:lvl1pPr>
          </a:lstStyle>
          <a:p>
            <a:fld id="{01EF93C7-D0AB-41D7-8C62-1F8A9E33AE23}" type="slidenum">
              <a:rPr lang="en-US" smtClean="0"/>
              <a:pPr/>
              <a:t>‹#›</a:t>
            </a:fld>
            <a:endParaRPr lang="en-US"/>
          </a:p>
        </p:txBody>
      </p:sp>
    </p:spTree>
    <p:extLst>
      <p:ext uri="{BB962C8B-B14F-4D97-AF65-F5344CB8AC3E}">
        <p14:creationId xmlns:p14="http://schemas.microsoft.com/office/powerpoint/2010/main" val="1387459220"/>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1"/>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4"/>
          <p:cNvSpPr>
            <a:spLocks noGrp="1"/>
          </p:cNvSpPr>
          <p:nvPr>
            <p:ph type="sldNum" sz="quarter" idx="4"/>
          </p:nvPr>
        </p:nvSpPr>
        <p:spPr>
          <a:xfrm>
            <a:off x="28755" y="6477000"/>
            <a:ext cx="428445" cy="306387"/>
          </a:xfrm>
          <a:prstGeom prst="rect">
            <a:avLst/>
          </a:prstGeom>
        </p:spPr>
        <p:txBody>
          <a:bodyPr vert="horz" lIns="91440" tIns="45720" rIns="91440" bIns="45720" rtlCol="0" anchor="b"/>
          <a:lstStyle>
            <a:lvl1pPr algn="r">
              <a:defRPr sz="1200">
                <a:solidFill>
                  <a:schemeClr val="bg1"/>
                </a:solidFill>
              </a:defRPr>
            </a:lvl1pPr>
          </a:lstStyle>
          <a:p>
            <a:fld id="{7C5DB68A-9D44-4073-920F-D08D647C06A7}" type="slidenum">
              <a:rPr lang="en-US" smtClean="0"/>
              <a:pPr/>
              <a:t>‹#›</a:t>
            </a:fld>
            <a:endParaRPr lang="en-US" dirty="0"/>
          </a:p>
        </p:txBody>
      </p:sp>
    </p:spTree>
    <p:extLst>
      <p:ext uri="{BB962C8B-B14F-4D97-AF65-F5344CB8AC3E}">
        <p14:creationId xmlns:p14="http://schemas.microsoft.com/office/powerpoint/2010/main" val="3250659679"/>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tomgruber.org/writing/ontolingua-kaj-1993.pdf"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tomgruber.org/writing/ontolingua-kaj-1993.pdf"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tomgruber.org/writing/ontolingua-kaj-1993.pdf"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hyperlink" Target="https://lauradark.net/" TargetMode="External"/><Relationship Id="rId5" Type="http://schemas.openxmlformats.org/officeDocument/2006/relationships/image" Target="../media/image9.jpg"/><Relationship Id="rId4" Type="http://schemas.openxmlformats.org/officeDocument/2006/relationships/hyperlink" Target="https://www.artmajeur.com/dennis-van-den-bossche-d-boss"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ontology.buffalo.edu/bfo/Terminology_for_Ontologies.pdf"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ontology.buffalo.edu/bfo/Terminology_for_Ontologies.pdf"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hyperlink" Target="http://ceur-ws.org/Vol-518/terra09_submission_9.pdf"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hyperlink" Target="http://ceur-ws.org/Vol-518/terra09_submission_9.pdf"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hyperlink" Target="https://advanced.onlinelibrary.wiley.com/doi/pdf/10.1002/adem.71106" TargetMode="External"/><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hyperlink" Target="https://plato.stanford.edu/archives/spr2021/entries/logic-classical/" TargetMode="Externa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8.xml.rels><?xml version="1.0" encoding="UTF-8" standalone="yes"?>
<Relationships xmlns="http://schemas.openxmlformats.org/package/2006/relationships"><Relationship Id="rId3" Type="http://schemas.openxmlformats.org/officeDocument/2006/relationships/hyperlink" Target="http://mathonline.wikidot.com/the-laws-of-propositional-logic#toc0" TargetMode="External"/><Relationship Id="rId2" Type="http://schemas.openxmlformats.org/officeDocument/2006/relationships/hyperlink" Target="https://math.stackexchange.com/questions/1449866/catalogue-of-propositional-logic-laws" TargetMode="Externa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package" Target="../embeddings/Microsoft_Excel_Worksheet.xlsx"/><Relationship Id="rId7" Type="http://schemas.openxmlformats.org/officeDocument/2006/relationships/image" Target="../media/image35.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33.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hyperlink" Target="https://genomebiology.biomedcentral.com/articles/10.1186/gb-2005-6-5-r46" TargetMode="External"/><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www.w3.org/2004/12/rules-ws/slides/pathayes.pdf" TargetMode="External"/><Relationship Id="rId2" Type="http://schemas.openxmlformats.org/officeDocument/2006/relationships/hyperlink" Target="https://standards.iso.org/ittf/PubliclyAvailableStandards/c066249_ISO_IEC_24707_2018.zip" TargetMode="Externa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hyperlink" Target="https://www.w3.org/2004/12/rules-ws/slides/pathayes.pdf" TargetMode="External"/><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hyperlink" Target="https://standards.iso.org/ittf/PubliclyAvailableStandards/c066249_ISO_IEC_24707_2018.zip" TargetMode="Externa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hyperlink" Target="https://standards.iso.org/ittf/PubliclyAvailableStandards/c066249_ISO_IEC_24707_2018.zip" TargetMode="Externa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hyperlink" Target="https://www.cs.miami.edu/home/geoff/Courses/COMP6210-10M/Content/FOFToCNF.shtml#:~:text=Clause%20Normal%20Form%20(CNF)%20is,%7C%2C%20e.g.%2C%20C%7C" TargetMode="External"/><Relationship Id="rId2" Type="http://schemas.openxmlformats.org/officeDocument/2006/relationships/hyperlink" Target="https://www.cs.cornell.edu/courses/cs4700/2011fa/lectures/16_FirstOrderLogic.pdf" TargetMode="Externa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hyperlink" Target="https://en.wikipedia.org/wiki/Description_logic" TargetMode="Externa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hyperlink" Target="http://www.cs.man.ac.uk/~horrocks/Publications/download/2003/p117-grosof.pdf" TargetMode="External"/><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hyperlink" Target="https://arxiv.org/pdf/1201.4089.pdf" TargetMode="Externa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hyperlink" Target="https://arxiv.org/pdf/1201.4089.pdf" TargetMode="Externa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3" Type="http://schemas.openxmlformats.org/officeDocument/2006/relationships/hyperlink" Target="https://enonic.com/blog/what-is-snomed-ct" TargetMode="External"/><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1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hyperlink" Target="https://www.sciencedirect.com/science/article/pii/S2590177X19300010" TargetMode="Externa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61.png"/></Relationships>
</file>

<file path=ppt/slides/_rels/slide1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4.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hyperlink" Target="https://www.ncbi.nlm.nih.gov/pmc/articles/PMC3104413/" TargetMode="Externa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hyperlink" Target="http://www.google.com/imgres?num=10&amp;hl=en&amp;safe=off&amp;tbo=d&amp;biw=1680&amp;bih=858&amp;tbm=isch&amp;tbnid=IHXX8pOeP7darM:&amp;imgrefurl=http://collider.com/jonathan-nolan-person-of-interest-dark-knight-rises-interview/137379/&amp;docid=hw5ZwkaLbYH0xM&amp;imgurl=http://collider.com/wp-content/uploads/person-of-interest-taraji-p-henson-4.jpg&amp;w=540&amp;h=720&amp;ei=EzbvUOTBAbO10AGGq4G4BQ&amp;zoom=1" TargetMode="External"/><Relationship Id="rId7"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12" Type="http://schemas.openxmlformats.org/officeDocument/2006/relationships/image" Target="../media/image69.jpeg"/><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4.xml"/><Relationship Id="rId6" Type="http://schemas.openxmlformats.org/officeDocument/2006/relationships/image" Target="../media/image66.jpeg"/><Relationship Id="rId11" Type="http://schemas.openxmlformats.org/officeDocument/2006/relationships/hyperlink" Target="http://www.google.com/imgres?num=10&amp;hl=en&amp;safe=off&amp;tbo=d&amp;biw=1680&amp;bih=858&amp;tbm=isch&amp;tbnid=uzHegijBDrVCxM:&amp;imgrefurl=http://tlceyeopener.blogspot.com/2012/09/tlc-eyecare-laser-centers-welcomes-new.html&amp;docid=72rk70VQwzyM6M&amp;imgurl=http://4.bp.blogspot.com/-_Q3A00CnIl4/UFnzN1sxk2I/AAAAAAAAALA/LkL6Cv3JP5I/s1600/Erica_Person_MD.jpg&amp;w=1143&amp;h=1600&amp;ei=EzbvUOTBAbO10AGGq4G4BQ&amp;zoom=1" TargetMode="External"/><Relationship Id="rId5" Type="http://schemas.openxmlformats.org/officeDocument/2006/relationships/hyperlink" Target="http://www.google.com/imgres?num=10&amp;hl=en&amp;safe=off&amp;tbo=d&amp;biw=1680&amp;bih=858&amp;tbm=isch&amp;tbnid=tWS1VoR2oxomXM:&amp;imgrefurl=http://perezhilton.com/2011-12-15-ryan-gosling-is-named-time-magazines-coolest-person-of-the-year&amp;docid=MO35ynEp_HhFdM&amp;imgurl=http://img.perezhilton.com/wp-content/uploads/2011/12/ryan-gosling-is-coolest-person-of-the-year__oPt.jpg&amp;w=450&amp;h=639&amp;ei=EzbvUOTBAbO10AGGq4G4BQ&amp;zoom=1" TargetMode="External"/><Relationship Id="rId10" Type="http://schemas.openxmlformats.org/officeDocument/2006/relationships/image" Target="../media/image68.jpeg"/><Relationship Id="rId4" Type="http://schemas.openxmlformats.org/officeDocument/2006/relationships/image" Target="../media/image65.jpeg"/><Relationship Id="rId9" Type="http://schemas.openxmlformats.org/officeDocument/2006/relationships/hyperlink" Target="http://www.google.com/imgres?num=10&amp;hl=en&amp;safe=off&amp;tbo=d&amp;biw=1680&amp;bih=858&amp;tbm=isch&amp;tbnid=NQXySzMWyLA96M:&amp;imgrefurl=http://www.fanpop.com/clubs/david-henrie/images/26183003/title/david-henrie-aim-high-party-person-photo&amp;docid=xeljz3CV4-c0VM&amp;imgurl=http://images5.fanpop.com/image/photos/26100000/David-Henrie-Aim-High-Party-Person-david-henrie-26183003-940-1222.jpg&amp;w=940&amp;h=1222&amp;ei=EzbvUOTBAbO10AGGq4G4BQ&amp;zoom=1" TargetMode="External"/></Relationships>
</file>

<file path=ppt/slides/_rels/slide16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hyperlink" Target="http://www.google.com/imgres?num=10&amp;hl=en&amp;safe=off&amp;tbo=d&amp;biw=1680&amp;bih=858&amp;tbm=isch&amp;tbnid=IHXX8pOeP7darM:&amp;imgrefurl=http://collider.com/jonathan-nolan-person-of-interest-dark-knight-rises-interview/137379/&amp;docid=hw5ZwkaLbYH0xM&amp;imgurl=http://collider.com/wp-content/uploads/person-of-interest-taraji-p-henson-4.jpg&amp;w=540&amp;h=720&amp;ei=EzbvUOTBAbO10AGGq4G4BQ&amp;zoom=1" TargetMode="External"/><Relationship Id="rId7"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12" Type="http://schemas.openxmlformats.org/officeDocument/2006/relationships/image" Target="../media/image69.jpeg"/><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4.xml"/><Relationship Id="rId6" Type="http://schemas.openxmlformats.org/officeDocument/2006/relationships/image" Target="../media/image66.jpeg"/><Relationship Id="rId11" Type="http://schemas.openxmlformats.org/officeDocument/2006/relationships/hyperlink" Target="http://www.google.com/imgres?num=10&amp;hl=en&amp;safe=off&amp;tbo=d&amp;biw=1680&amp;bih=858&amp;tbm=isch&amp;tbnid=uzHegijBDrVCxM:&amp;imgrefurl=http://tlceyeopener.blogspot.com/2012/09/tlc-eyecare-laser-centers-welcomes-new.html&amp;docid=72rk70VQwzyM6M&amp;imgurl=http://4.bp.blogspot.com/-_Q3A00CnIl4/UFnzN1sxk2I/AAAAAAAAALA/LkL6Cv3JP5I/s1600/Erica_Person_MD.jpg&amp;w=1143&amp;h=1600&amp;ei=EzbvUOTBAbO10AGGq4G4BQ&amp;zoom=1" TargetMode="External"/><Relationship Id="rId5" Type="http://schemas.openxmlformats.org/officeDocument/2006/relationships/hyperlink" Target="http://www.google.com/imgres?num=10&amp;hl=en&amp;safe=off&amp;tbo=d&amp;biw=1680&amp;bih=858&amp;tbm=isch&amp;tbnid=tWS1VoR2oxomXM:&amp;imgrefurl=http://perezhilton.com/2011-12-15-ryan-gosling-is-named-time-magazines-coolest-person-of-the-year&amp;docid=MO35ynEp_HhFdM&amp;imgurl=http://img.perezhilton.com/wp-content/uploads/2011/12/ryan-gosling-is-coolest-person-of-the-year__oPt.jpg&amp;w=450&amp;h=639&amp;ei=EzbvUOTBAbO10AGGq4G4BQ&amp;zoom=1" TargetMode="External"/><Relationship Id="rId10" Type="http://schemas.openxmlformats.org/officeDocument/2006/relationships/image" Target="../media/image68.jpeg"/><Relationship Id="rId4" Type="http://schemas.openxmlformats.org/officeDocument/2006/relationships/image" Target="../media/image65.jpeg"/><Relationship Id="rId9" Type="http://schemas.openxmlformats.org/officeDocument/2006/relationships/hyperlink" Target="http://www.google.com/imgres?num=10&amp;hl=en&amp;safe=off&amp;tbo=d&amp;biw=1680&amp;bih=858&amp;tbm=isch&amp;tbnid=NQXySzMWyLA96M:&amp;imgrefurl=http://www.fanpop.com/clubs/david-henrie/images/26183003/title/david-henrie-aim-high-party-person-photo&amp;docid=xeljz3CV4-c0VM&amp;imgurl=http://images5.fanpop.com/image/photos/26100000/David-Henrie-Aim-High-Party-Person-david-henrie-26183003-940-1222.jpg&amp;w=940&amp;h=1222&amp;ei=EzbvUOTBAbO10AGGq4G4BQ&amp;zoom=1"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3"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4.xml"/><Relationship Id="rId4" Type="http://schemas.openxmlformats.org/officeDocument/2006/relationships/image" Target="../media/image67.jpe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3" Type="http://schemas.openxmlformats.org/officeDocument/2006/relationships/hyperlink" Target="http://www.google.com/imgres?num=10&amp;hl=en&amp;safe=off&amp;tbo=d&amp;biw=1680&amp;bih=858&amp;tbm=isch&amp;tbnid=GWR3fBGcpQvbjM:&amp;imgrefurl=http://www.tvscoop.tv/2008/04/can_a_person_ha.html&amp;docid=skeNrvquM8D3hM&amp;imgurl=http://www.tvscoop.tv/76495669.jpg&amp;w=2003&amp;h=3000&amp;ei=EzbvUOTBAbO10AGGq4G4BQ&amp;zoom=1" TargetMode="External"/><Relationship Id="rId2" Type="http://schemas.openxmlformats.org/officeDocument/2006/relationships/hyperlink" Target="http://www.google.com/imgres?num=10&amp;hl=en&amp;safe=off&amp;tbo=d&amp;biw=1680&amp;bih=858&amp;tbm=isch&amp;tbnid=MlQsapOTswg_pM:&amp;imgrefurl=http://www.firstpersonarts.org/2010-festival/first-taste-dinner-with-soledad-obrien/&amp;docid=bIZwwNlXW_6f7M&amp;imgurl=http://www.firstpersonarts.org/wp-content/uploads/2010/08/Soledad-new-headshot-7-07.jpg&amp;w=2400&amp;h=3000&amp;ei=EzbvUOTBAbO10AGGq4G4BQ&amp;zoom=1" TargetMode="External"/><Relationship Id="rId1" Type="http://schemas.openxmlformats.org/officeDocument/2006/relationships/slideLayout" Target="../slideLayouts/slideLayout4.xml"/><Relationship Id="rId5" Type="http://schemas.openxmlformats.org/officeDocument/2006/relationships/image" Target="../media/image70.png"/><Relationship Id="rId4" Type="http://schemas.openxmlformats.org/officeDocument/2006/relationships/image" Target="../media/image67.jpeg"/></Relationships>
</file>

<file path=ppt/slides/_rels/slide169.xml.rels><?xml version="1.0" encoding="UTF-8" standalone="yes"?>
<Relationships xmlns="http://schemas.openxmlformats.org/package/2006/relationships"><Relationship Id="rId3" Type="http://schemas.openxmlformats.org/officeDocument/2006/relationships/hyperlink" Target="https://protege.stanford.edu/publications/ontology_development/ontology101.pdf" TargetMode="External"/><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4.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1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6.xml.rels><?xml version="1.0" encoding="UTF-8" standalone="yes"?>
<Relationships xmlns="http://schemas.openxmlformats.org/package/2006/relationships"><Relationship Id="rId2" Type="http://schemas.openxmlformats.org/officeDocument/2006/relationships/hyperlink" Target="https://www.ncbi.nlm.nih.gov/pmc/articles/PMC5538380/" TargetMode="External"/><Relationship Id="rId1" Type="http://schemas.openxmlformats.org/officeDocument/2006/relationships/slideLayout" Target="../slideLayouts/slideLayout14.xml"/></Relationships>
</file>

<file path=ppt/slides/_rels/slide177.xml.rels><?xml version="1.0" encoding="UTF-8" standalone="yes"?>
<Relationships xmlns="http://schemas.openxmlformats.org/package/2006/relationships"><Relationship Id="rId2" Type="http://schemas.openxmlformats.org/officeDocument/2006/relationships/hyperlink" Target="https://ebooks.iospress.nl/publication/48852" TargetMode="External"/><Relationship Id="rId1" Type="http://schemas.openxmlformats.org/officeDocument/2006/relationships/slideLayout" Target="../slideLayouts/slideLayout1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3" Type="http://schemas.openxmlformats.org/officeDocument/2006/relationships/hyperlink" Target="https://mitpress.mit.edu/books/building-ontologies-basic-formal-ontology" TargetMode="External"/><Relationship Id="rId2" Type="http://schemas.openxmlformats.org/officeDocument/2006/relationships/image" Target="../media/image74.jpeg"/><Relationship Id="rId1" Type="http://schemas.openxmlformats.org/officeDocument/2006/relationships/slideLayout" Target="../slideLayouts/slideLayout4.xml"/><Relationship Id="rId5" Type="http://schemas.openxmlformats.org/officeDocument/2006/relationships/hyperlink" Target="https://github.com/BFO-ontology/BFO-2020" TargetMode="External"/><Relationship Id="rId4" Type="http://schemas.openxmlformats.org/officeDocument/2006/relationships/image" Target="../media/image75.png"/></Relationships>
</file>

<file path=ppt/slides/_rels/slide186.xml.rels><?xml version="1.0" encoding="UTF-8" standalone="yes"?>
<Relationships xmlns="http://schemas.openxmlformats.org/package/2006/relationships"><Relationship Id="rId2" Type="http://schemas.openxmlformats.org/officeDocument/2006/relationships/hyperlink" Target="https://ncorwiki.buffalo.edu/index.php/Basic_Formal_Ontology_Summit_Meeting/abstracts" TargetMode="External"/><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9.xml"/><Relationship Id="rId7" Type="http://schemas.openxmlformats.org/officeDocument/2006/relationships/image" Target="../media/image77.png"/><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79.png"/><Relationship Id="rId5" Type="http://schemas.openxmlformats.org/officeDocument/2006/relationships/image" Target="../media/image76.png"/><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78.png"/></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hyperlink" Target="https://genomebiology.biomedcentral.com/articles/10.1186/gb-2005-6-5-r46" TargetMode="External"/><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ctrTitle"/>
          </p:nvPr>
        </p:nvSpPr>
        <p:spPr>
          <a:xfrm>
            <a:off x="609600" y="990600"/>
            <a:ext cx="7999413" cy="2043113"/>
          </a:xfrm>
        </p:spPr>
        <p:txBody>
          <a:bodyPr/>
          <a:lstStyle/>
          <a:p>
            <a:pPr>
              <a:tabLst>
                <a:tab pos="5376863" algn="l"/>
              </a:tabLst>
            </a:pPr>
            <a:r>
              <a:rPr lang="en-US" sz="3200" dirty="0"/>
              <a:t>Biomedical Ontology</a:t>
            </a:r>
            <a:br>
              <a:rPr lang="en-US" sz="3200" dirty="0"/>
            </a:br>
            <a:r>
              <a:rPr lang="en-US" sz="3200" dirty="0"/>
              <a:t>for Biomedical </a:t>
            </a:r>
            <a:r>
              <a:rPr lang="en-US" sz="3200" dirty="0" err="1"/>
              <a:t>Informaticists</a:t>
            </a:r>
            <a:r>
              <a:rPr lang="en-US" sz="3200" dirty="0"/>
              <a:t>.</a:t>
            </a:r>
            <a:br>
              <a:rPr lang="en-US" sz="3200" dirty="0"/>
            </a:br>
            <a:br>
              <a:rPr lang="en-US" sz="3200" dirty="0"/>
            </a:br>
            <a:r>
              <a:rPr lang="en-GB" sz="1800" dirty="0">
                <a:latin typeface="Times New Roman" panose="02020603050405020304" pitchFamily="18" charset="0"/>
                <a:cs typeface="Times New Roman" panose="02020603050405020304" pitchFamily="18" charset="0"/>
              </a:rPr>
              <a:t>Lecture in BMI501: </a:t>
            </a:r>
            <a:r>
              <a:rPr lang="en-GB" sz="1800" i="1" dirty="0">
                <a:latin typeface="Times New Roman" panose="02020603050405020304" pitchFamily="18" charset="0"/>
                <a:cs typeface="Times New Roman" panose="02020603050405020304" pitchFamily="18" charset="0"/>
              </a:rPr>
              <a:t>Survey of Biomedical Informatics </a:t>
            </a:r>
            <a:r>
              <a:rPr lang="en-GB" sz="1800" dirty="0">
                <a:latin typeface="Times New Roman" panose="02020603050405020304" pitchFamily="18" charset="0"/>
                <a:cs typeface="Times New Roman" panose="02020603050405020304" pitchFamily="18" charset="0"/>
              </a:rPr>
              <a:t>– Sept 17, 2026</a:t>
            </a:r>
            <a:br>
              <a:rPr lang="en-GB" sz="1800" dirty="0">
                <a:latin typeface="Times New Roman" panose="02020603050405020304" pitchFamily="18" charset="0"/>
                <a:cs typeface="Times New Roman" panose="02020603050405020304" pitchFamily="18" charset="0"/>
              </a:rPr>
            </a:br>
            <a:r>
              <a:rPr lang="en-GB" sz="1800" dirty="0">
                <a:latin typeface="Times New Roman" panose="02020603050405020304" pitchFamily="18" charset="0"/>
                <a:cs typeface="Times New Roman" panose="02020603050405020304" pitchFamily="18" charset="0"/>
              </a:rPr>
              <a:t>Department of Biomedical Informatics, </a:t>
            </a:r>
            <a:r>
              <a:rPr lang="en-US" sz="1800" dirty="0">
                <a:latin typeface="Times New Roman" panose="02020603050405020304" pitchFamily="18" charset="0"/>
                <a:cs typeface="Times New Roman" panose="02020603050405020304" pitchFamily="18" charset="0"/>
              </a:rPr>
              <a:t>University at Buffalo</a:t>
            </a:r>
          </a:p>
        </p:txBody>
      </p:sp>
      <p:sp>
        <p:nvSpPr>
          <p:cNvPr id="5123" name="Rectangle 3"/>
          <p:cNvSpPr>
            <a:spLocks noGrp="1" noChangeArrowheads="1"/>
          </p:cNvSpPr>
          <p:nvPr>
            <p:ph type="subTitle" idx="1"/>
          </p:nvPr>
        </p:nvSpPr>
        <p:spPr>
          <a:xfrm>
            <a:off x="0" y="4191000"/>
            <a:ext cx="9144000" cy="1600200"/>
          </a:xfrm>
        </p:spPr>
        <p:txBody>
          <a:bodyPr/>
          <a:lstStyle/>
          <a:p>
            <a:pPr defTabSz="566738" eaLnBrk="1" hangingPunct="1">
              <a:lnSpc>
                <a:spcPct val="80000"/>
              </a:lnSpc>
            </a:pPr>
            <a:r>
              <a:rPr lang="en-GB" altLang="ja-JP" sz="2800" b="1" dirty="0">
                <a:ea typeface="ＭＳ 明朝" pitchFamily="49" charset="-128"/>
              </a:rPr>
              <a:t>Werner CEUSTERS, MD</a:t>
            </a:r>
            <a:endParaRPr lang="en-GB" altLang="ja-JP" sz="2800" b="1" baseline="30000" dirty="0">
              <a:ea typeface="ＭＳ 明朝" pitchFamily="49" charset="-128"/>
            </a:endParaRPr>
          </a:p>
          <a:p>
            <a:pPr defTabSz="566738">
              <a:spcBef>
                <a:spcPts val="1200"/>
              </a:spcBef>
            </a:pPr>
            <a:r>
              <a:rPr lang="en-GB" altLang="ja-JP" sz="2800" b="1" baseline="30000" dirty="0">
                <a:ea typeface="ＭＳ 明朝" pitchFamily="49" charset="-128"/>
              </a:rPr>
              <a:t>wceusters@gmail.com</a:t>
            </a:r>
          </a:p>
          <a:p>
            <a:pPr defTabSz="566738" eaLnBrk="1" hangingPunct="1">
              <a:lnSpc>
                <a:spcPct val="120000"/>
              </a:lnSpc>
            </a:pPr>
            <a:endParaRPr lang="en-US" altLang="ja-JP" sz="1800" b="1" dirty="0">
              <a:ea typeface="ＭＳ 明朝" pitchFamily="49" charset="-128"/>
            </a:endParaRPr>
          </a:p>
          <a:p>
            <a:pPr defTabSz="566738" eaLnBrk="1" hangingPunct="1">
              <a:lnSpc>
                <a:spcPct val="120000"/>
              </a:lnSpc>
            </a:pPr>
            <a:r>
              <a:rPr lang="en-GB" altLang="ja-JP" sz="1800" i="1" dirty="0">
                <a:ea typeface="ＭＳ 明朝" pitchFamily="49" charset="-128"/>
              </a:rPr>
              <a:t>Department of Biomedical Informatics</a:t>
            </a:r>
          </a:p>
          <a:p>
            <a:pPr defTabSz="566738" eaLnBrk="1" hangingPunct="1">
              <a:lnSpc>
                <a:spcPct val="120000"/>
              </a:lnSpc>
            </a:pPr>
            <a:r>
              <a:rPr lang="en-GB" altLang="ja-JP" sz="1800" i="1" dirty="0">
                <a:ea typeface="ＭＳ 明朝" pitchFamily="49" charset="-128"/>
              </a:rPr>
              <a:t>University at Buffalo, NY, USA</a:t>
            </a:r>
          </a:p>
          <a:p>
            <a:pPr defTabSz="566738" eaLnBrk="1" hangingPunct="1">
              <a:lnSpc>
                <a:spcPct val="80000"/>
              </a:lnSpc>
            </a:pPr>
            <a:endParaRPr lang="en-US" altLang="ja-JP" sz="2000" i="1" dirty="0">
              <a:ea typeface="ＭＳ 明朝" pitchFamily="49"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E327F2-55E5-4C28-BE54-7BFD685B186B}"/>
              </a:ext>
            </a:extLst>
          </p:cNvPr>
          <p:cNvSpPr>
            <a:spLocks noGrp="1"/>
          </p:cNvSpPr>
          <p:nvPr>
            <p:ph type="title"/>
          </p:nvPr>
        </p:nvSpPr>
        <p:spPr/>
        <p:txBody>
          <a:bodyPr/>
          <a:lstStyle/>
          <a:p>
            <a:r>
              <a:rPr lang="en-US" dirty="0"/>
              <a:t>Two topics</a:t>
            </a:r>
          </a:p>
        </p:txBody>
      </p:sp>
      <p:sp>
        <p:nvSpPr>
          <p:cNvPr id="6" name="Content Placeholder 5">
            <a:extLst>
              <a:ext uri="{FF2B5EF4-FFF2-40B4-BE49-F238E27FC236}">
                <a16:creationId xmlns:a16="http://schemas.microsoft.com/office/drawing/2014/main" id="{5A4D1026-FCAF-4671-8C00-8AAA95EFAF9F}"/>
              </a:ext>
            </a:extLst>
          </p:cNvPr>
          <p:cNvSpPr>
            <a:spLocks noGrp="1"/>
          </p:cNvSpPr>
          <p:nvPr>
            <p:ph idx="1"/>
          </p:nvPr>
        </p:nvSpPr>
        <p:spPr>
          <a:xfrm>
            <a:off x="0" y="1676400"/>
            <a:ext cx="9144000" cy="4953000"/>
          </a:xfrm>
        </p:spPr>
        <p:txBody>
          <a:bodyPr/>
          <a:lstStyle/>
          <a:p>
            <a:pPr marL="457200" indent="-457200">
              <a:buFont typeface="+mj-lt"/>
              <a:buAutoNum type="arabicPeriod"/>
            </a:pPr>
            <a:r>
              <a:rPr lang="en-US" sz="2200" dirty="0"/>
              <a:t>How to distinguish between ontologies and related representations (25%)</a:t>
            </a:r>
          </a:p>
          <a:p>
            <a:pPr marL="457200" indent="-457200">
              <a:buFont typeface="+mj-lt"/>
              <a:buAutoNum type="arabicPeriod"/>
            </a:pPr>
            <a:endParaRPr lang="en-US" sz="2100" dirty="0"/>
          </a:p>
          <a:p>
            <a:pPr marL="457200" indent="-457200">
              <a:buFont typeface="+mj-lt"/>
              <a:buAutoNum type="arabicPeriod"/>
            </a:pPr>
            <a:r>
              <a:rPr lang="en-US" sz="2200" dirty="0"/>
              <a:t>How to assess the quality of an ‘ontology’ in function of its type and its appropriateness in function of your needs and goals? </a:t>
            </a:r>
            <a:r>
              <a:rPr lang="en-US" sz="2200"/>
              <a:t>(75</a:t>
            </a:r>
            <a:r>
              <a:rPr lang="en-US" sz="2200" dirty="0"/>
              <a:t>%)</a:t>
            </a:r>
          </a:p>
          <a:p>
            <a:pPr marL="1257300" lvl="2" indent="-457200">
              <a:buFont typeface="+mj-lt"/>
              <a:buAutoNum type="arabicPeriod"/>
            </a:pPr>
            <a:r>
              <a:rPr lang="en-US" dirty="0"/>
              <a:t>Various sorts of ontologies</a:t>
            </a:r>
          </a:p>
          <a:p>
            <a:pPr marL="1257300" lvl="2" indent="-457200">
              <a:buFont typeface="+mj-lt"/>
              <a:buAutoNum type="arabicPeriod"/>
            </a:pPr>
            <a:r>
              <a:rPr lang="en-US" dirty="0"/>
              <a:t>Various worldviews underlying different ontologies</a:t>
            </a:r>
          </a:p>
          <a:p>
            <a:pPr marL="1257300" lvl="2" indent="-457200">
              <a:buFont typeface="+mj-lt"/>
              <a:buAutoNum type="arabicPeriod"/>
            </a:pPr>
            <a:r>
              <a:rPr lang="en-US" dirty="0"/>
              <a:t>Faithfulness of the ontology to reality under a worldview</a:t>
            </a:r>
          </a:p>
          <a:p>
            <a:pPr marL="1257300" lvl="2" indent="-457200">
              <a:buFont typeface="+mj-lt"/>
              <a:buAutoNum type="arabicPeriod"/>
            </a:pPr>
            <a:r>
              <a:rPr lang="en-US" dirty="0"/>
              <a:t>Adequate use of natural language for human understanding</a:t>
            </a:r>
          </a:p>
          <a:p>
            <a:pPr marL="1257300" lvl="2" indent="-457200">
              <a:buFont typeface="+mj-lt"/>
              <a:buAutoNum type="arabicPeriod"/>
            </a:pPr>
            <a:r>
              <a:rPr lang="en-US" dirty="0"/>
              <a:t>Adequate use of a formal language for machine understanding</a:t>
            </a:r>
          </a:p>
          <a:p>
            <a:pPr marL="1257300" lvl="2" indent="-457200">
              <a:buFont typeface="+mj-lt"/>
              <a:buAutoNum type="arabicPeriod"/>
            </a:pPr>
            <a:r>
              <a:rPr lang="en-US" dirty="0"/>
              <a:t>Adherence to the formal semantics of a language if it has one</a:t>
            </a:r>
          </a:p>
          <a:p>
            <a:pPr marL="1257300" lvl="2" indent="-457200">
              <a:buFont typeface="+mj-lt"/>
              <a:buAutoNum type="arabicPeriod"/>
            </a:pPr>
            <a:r>
              <a:rPr lang="en-US" dirty="0"/>
              <a:t>Adherence to ontological principles</a:t>
            </a:r>
          </a:p>
          <a:p>
            <a:pPr marL="1257300" lvl="2" indent="-457200">
              <a:buFont typeface="+mj-lt"/>
              <a:buAutoNum type="arabicPeriod"/>
            </a:pPr>
            <a:r>
              <a:rPr lang="en-US" dirty="0"/>
              <a:t>Adherence to Basic Formal Ontology (BFO) principles</a:t>
            </a:r>
          </a:p>
          <a:p>
            <a:pPr marL="457200" indent="-457200">
              <a:buFont typeface="+mj-lt"/>
              <a:buAutoNum type="arabicPeriod"/>
            </a:pPr>
            <a:endParaRPr lang="en-US" dirty="0"/>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78EE95B6-CAE8-4EC0-AB5E-F65C26444257}"/>
              </a:ext>
            </a:extLst>
          </p:cNvPr>
          <p:cNvSpPr>
            <a:spLocks noGrp="1"/>
          </p:cNvSpPr>
          <p:nvPr>
            <p:ph type="sldNum" sz="quarter" idx="10"/>
          </p:nvPr>
        </p:nvSpPr>
        <p:spPr/>
        <p:txBody>
          <a:bodyPr/>
          <a:lstStyle/>
          <a:p>
            <a:fld id="{01EF93C7-D0AB-41D7-8C62-1F8A9E33AE23}" type="slidenum">
              <a:rPr lang="en-US" smtClean="0"/>
              <a:pPr/>
              <a:t>2</a:t>
            </a:fld>
            <a:endParaRPr lang="en-US"/>
          </a:p>
        </p:txBody>
      </p:sp>
    </p:spTree>
    <p:extLst>
      <p:ext uri="{BB962C8B-B14F-4D97-AF65-F5344CB8AC3E}">
        <p14:creationId xmlns:p14="http://schemas.microsoft.com/office/powerpoint/2010/main" val="2167644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E911C8-4B58-4803-AF50-8E01D211E05D}"/>
              </a:ext>
            </a:extLst>
          </p:cNvPr>
          <p:cNvSpPr>
            <a:spLocks noGrp="1"/>
          </p:cNvSpPr>
          <p:nvPr>
            <p:ph type="title"/>
          </p:nvPr>
        </p:nvSpPr>
        <p:spPr/>
        <p:txBody>
          <a:bodyPr/>
          <a:lstStyle/>
          <a:p>
            <a:r>
              <a:rPr lang="en-US" dirty="0"/>
              <a:t>Part 1: Representations</a:t>
            </a:r>
            <a:br>
              <a:rPr lang="en-US" dirty="0"/>
            </a:br>
            <a:br>
              <a:rPr lang="en-US" dirty="0"/>
            </a:br>
            <a:r>
              <a:rPr lang="en-US" dirty="0"/>
              <a:t>Ontologies</a:t>
            </a:r>
            <a:br>
              <a:rPr lang="en-US" dirty="0"/>
            </a:br>
            <a:r>
              <a:rPr lang="en-US" dirty="0"/>
              <a:t>Terminologies</a:t>
            </a:r>
            <a:br>
              <a:rPr lang="en-US" dirty="0"/>
            </a:br>
            <a:r>
              <a:rPr lang="en-US" dirty="0"/>
              <a:t>Conceptualizations</a:t>
            </a:r>
            <a:br>
              <a:rPr lang="en-US" dirty="0"/>
            </a:br>
            <a:br>
              <a:rPr lang="en-US" dirty="0"/>
            </a:br>
            <a:endParaRPr lang="en-US" dirty="0"/>
          </a:p>
        </p:txBody>
      </p:sp>
      <p:sp>
        <p:nvSpPr>
          <p:cNvPr id="2" name="Content Placeholder 1">
            <a:extLst>
              <a:ext uri="{FF2B5EF4-FFF2-40B4-BE49-F238E27FC236}">
                <a16:creationId xmlns:a16="http://schemas.microsoft.com/office/drawing/2014/main" id="{C32BF4C5-4D2B-40CA-9EBC-ED61F04B961F}"/>
              </a:ext>
            </a:extLst>
          </p:cNvPr>
          <p:cNvSpPr>
            <a:spLocks noGrp="1"/>
          </p:cNvSpPr>
          <p:nvPr>
            <p:ph idx="1"/>
          </p:nvPr>
        </p:nvSpPr>
        <p:spPr>
          <a:xfrm>
            <a:off x="228600" y="4800600"/>
            <a:ext cx="8686800" cy="1828800"/>
          </a:xfrm>
        </p:spPr>
        <p:txBody>
          <a:bodyPr/>
          <a:lstStyle/>
          <a:p>
            <a:pPr>
              <a:buFont typeface="Arial" panose="020B0604020202020204" pitchFamily="34" charset="0"/>
              <a:buChar char="•"/>
            </a:pPr>
            <a:r>
              <a:rPr lang="en-US" dirty="0"/>
              <a:t>Learning objectives: be able … </a:t>
            </a:r>
          </a:p>
          <a:p>
            <a:pPr lvl="1">
              <a:buFont typeface="Arial" panose="020B0604020202020204" pitchFamily="34" charset="0"/>
              <a:buChar char="•"/>
            </a:pPr>
            <a:r>
              <a:rPr lang="en-US" dirty="0"/>
              <a:t>to explain what they are,</a:t>
            </a:r>
          </a:p>
          <a:p>
            <a:pPr lvl="1">
              <a:buFont typeface="Arial" panose="020B0604020202020204" pitchFamily="34" charset="0"/>
              <a:buChar char="•"/>
            </a:pPr>
            <a:r>
              <a:rPr lang="en-US" dirty="0"/>
              <a:t>to motivate what makes them distinct.</a:t>
            </a:r>
          </a:p>
        </p:txBody>
      </p:sp>
      <p:sp>
        <p:nvSpPr>
          <p:cNvPr id="4" name="Slide Number Placeholder 3">
            <a:extLst>
              <a:ext uri="{FF2B5EF4-FFF2-40B4-BE49-F238E27FC236}">
                <a16:creationId xmlns:a16="http://schemas.microsoft.com/office/drawing/2014/main" id="{4974596F-B9A7-4EBC-8751-F0AB2CAB8A82}"/>
              </a:ext>
            </a:extLst>
          </p:cNvPr>
          <p:cNvSpPr>
            <a:spLocks noGrp="1"/>
          </p:cNvSpPr>
          <p:nvPr>
            <p:ph type="sldNum" sz="quarter" idx="10"/>
          </p:nvPr>
        </p:nvSpPr>
        <p:spPr/>
        <p:txBody>
          <a:bodyPr/>
          <a:lstStyle/>
          <a:p>
            <a:fld id="{01EF93C7-D0AB-41D7-8C62-1F8A9E33AE23}" type="slidenum">
              <a:rPr lang="en-US" smtClean="0"/>
              <a:pPr/>
              <a:t>3</a:t>
            </a:fld>
            <a:endParaRPr lang="en-US"/>
          </a:p>
        </p:txBody>
      </p:sp>
    </p:spTree>
    <p:extLst>
      <p:ext uri="{BB962C8B-B14F-4D97-AF65-F5344CB8AC3E}">
        <p14:creationId xmlns:p14="http://schemas.microsoft.com/office/powerpoint/2010/main" val="1175426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103E-B94F-4CF5-84F1-1EE208EB597E}"/>
              </a:ext>
            </a:extLst>
          </p:cNvPr>
          <p:cNvSpPr>
            <a:spLocks noGrp="1"/>
          </p:cNvSpPr>
          <p:nvPr>
            <p:ph type="title"/>
          </p:nvPr>
        </p:nvSpPr>
        <p:spPr/>
        <p:txBody>
          <a:bodyPr/>
          <a:lstStyle/>
          <a:p>
            <a:r>
              <a:rPr lang="en-US" dirty="0"/>
              <a:t>Google exposes the ‘ontology zoo’</a:t>
            </a:r>
          </a:p>
        </p:txBody>
      </p:sp>
      <p:sp>
        <p:nvSpPr>
          <p:cNvPr id="3" name="Content Placeholder 2">
            <a:extLst>
              <a:ext uri="{FF2B5EF4-FFF2-40B4-BE49-F238E27FC236}">
                <a16:creationId xmlns:a16="http://schemas.microsoft.com/office/drawing/2014/main" id="{7CED9935-355F-4FBF-A148-B0E42561EB6C}"/>
              </a:ext>
            </a:extLst>
          </p:cNvPr>
          <p:cNvSpPr>
            <a:spLocks noGrp="1"/>
          </p:cNvSpPr>
          <p:nvPr>
            <p:ph idx="1"/>
          </p:nvPr>
        </p:nvSpPr>
        <p:spPr/>
        <p:txBody>
          <a:bodyPr/>
          <a:lstStyle/>
          <a:p>
            <a:pPr>
              <a:buFont typeface="Arial" panose="020B0604020202020204" pitchFamily="34" charset="0"/>
              <a:buChar char="•"/>
            </a:pPr>
            <a:r>
              <a:rPr lang="en-US" i="1" dirty="0"/>
              <a:t>‘An ontology is’ …:</a:t>
            </a:r>
          </a:p>
          <a:p>
            <a:pPr lvl="1">
              <a:buFont typeface="Arial" panose="020B0604020202020204" pitchFamily="34" charset="0"/>
              <a:buChar char="•"/>
            </a:pPr>
            <a:r>
              <a:rPr lang="en-US" i="1" dirty="0"/>
              <a:t>‘a vocabulary …’</a:t>
            </a:r>
          </a:p>
          <a:p>
            <a:pPr lvl="1">
              <a:buFont typeface="Arial" panose="020B0604020202020204" pitchFamily="34" charset="0"/>
              <a:buChar char="•"/>
            </a:pPr>
            <a:r>
              <a:rPr lang="en-US" i="1" dirty="0"/>
              <a:t>‘a set of terms …’</a:t>
            </a:r>
          </a:p>
          <a:p>
            <a:pPr lvl="1">
              <a:buFont typeface="Arial" panose="020B0604020202020204" pitchFamily="34" charset="0"/>
              <a:buChar char="•"/>
            </a:pPr>
            <a:r>
              <a:rPr lang="en-US" i="1" dirty="0"/>
              <a:t>‘a data structure …’</a:t>
            </a:r>
          </a:p>
          <a:p>
            <a:pPr lvl="1">
              <a:buFont typeface="Arial" panose="020B0604020202020204" pitchFamily="34" charset="0"/>
              <a:buChar char="•"/>
            </a:pPr>
            <a:r>
              <a:rPr lang="en-US" i="1" dirty="0"/>
              <a:t>‘a description of data structure …’</a:t>
            </a:r>
          </a:p>
          <a:p>
            <a:pPr lvl="1">
              <a:buFont typeface="Arial" panose="020B0604020202020204" pitchFamily="34" charset="0"/>
              <a:buChar char="•"/>
            </a:pPr>
            <a:r>
              <a:rPr lang="en-US" i="1" dirty="0"/>
              <a:t>‘a formal description of knowledge …’</a:t>
            </a:r>
          </a:p>
          <a:p>
            <a:pPr lvl="1">
              <a:buFont typeface="Arial" panose="020B0604020202020204" pitchFamily="34" charset="0"/>
              <a:buChar char="•"/>
            </a:pPr>
            <a:r>
              <a:rPr lang="en-US" i="1" dirty="0"/>
              <a:t>‘a system for organizing information …’ </a:t>
            </a:r>
          </a:p>
          <a:p>
            <a:pPr lvl="1">
              <a:buFont typeface="Arial" panose="020B0604020202020204" pitchFamily="34" charset="0"/>
              <a:buChar char="•"/>
            </a:pPr>
            <a:r>
              <a:rPr lang="en-US" i="1" dirty="0"/>
              <a:t>‘a rulebook defining concepts …’</a:t>
            </a:r>
          </a:p>
          <a:p>
            <a:pPr lvl="1">
              <a:buFont typeface="Arial" panose="020B0604020202020204" pitchFamily="34" charset="0"/>
              <a:buChar char="•"/>
            </a:pPr>
            <a:r>
              <a:rPr lang="en-US" i="1" dirty="0"/>
              <a:t>‘a formal, machine-readable model of a domain …’</a:t>
            </a:r>
          </a:p>
          <a:p>
            <a:pPr lvl="1">
              <a:buFont typeface="Arial" panose="020B0604020202020204" pitchFamily="34" charset="0"/>
              <a:buChar char="•"/>
            </a:pPr>
            <a:r>
              <a:rPr lang="en-US" i="1" dirty="0"/>
              <a:t>‘a way of showing the properties of a subject area …’</a:t>
            </a:r>
          </a:p>
          <a:p>
            <a:pPr lvl="1">
              <a:buFont typeface="Arial" panose="020B0604020202020204" pitchFamily="34" charset="0"/>
              <a:buChar char="•"/>
            </a:pPr>
            <a:r>
              <a:rPr lang="en-US" dirty="0"/>
              <a:t>…</a:t>
            </a:r>
          </a:p>
        </p:txBody>
      </p:sp>
      <p:sp>
        <p:nvSpPr>
          <p:cNvPr id="4" name="Slide Number Placeholder 3">
            <a:extLst>
              <a:ext uri="{FF2B5EF4-FFF2-40B4-BE49-F238E27FC236}">
                <a16:creationId xmlns:a16="http://schemas.microsoft.com/office/drawing/2014/main" id="{28F7CAB3-3D4D-4059-8A28-129F13A409D9}"/>
              </a:ext>
            </a:extLst>
          </p:cNvPr>
          <p:cNvSpPr>
            <a:spLocks noGrp="1"/>
          </p:cNvSpPr>
          <p:nvPr>
            <p:ph type="sldNum" sz="quarter" idx="10"/>
          </p:nvPr>
        </p:nvSpPr>
        <p:spPr/>
        <p:txBody>
          <a:bodyPr/>
          <a:lstStyle/>
          <a:p>
            <a:fld id="{01EF93C7-D0AB-41D7-8C62-1F8A9E33AE23}" type="slidenum">
              <a:rPr lang="en-US" smtClean="0"/>
              <a:pPr/>
              <a:t>4</a:t>
            </a:fld>
            <a:endParaRPr lang="en-US"/>
          </a:p>
        </p:txBody>
      </p:sp>
    </p:spTree>
    <p:extLst>
      <p:ext uri="{BB962C8B-B14F-4D97-AF65-F5344CB8AC3E}">
        <p14:creationId xmlns:p14="http://schemas.microsoft.com/office/powerpoint/2010/main" val="3887680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E0A2-38C4-4061-BC39-7D30921E5E28}"/>
              </a:ext>
            </a:extLst>
          </p:cNvPr>
          <p:cNvSpPr>
            <a:spLocks noGrp="1"/>
          </p:cNvSpPr>
          <p:nvPr>
            <p:ph type="title"/>
          </p:nvPr>
        </p:nvSpPr>
        <p:spPr/>
        <p:txBody>
          <a:bodyPr/>
          <a:lstStyle/>
          <a:p>
            <a:r>
              <a:rPr lang="en-US" dirty="0"/>
              <a:t>Most cited ‘ontology’ definition (1)</a:t>
            </a:r>
          </a:p>
        </p:txBody>
      </p:sp>
      <p:sp>
        <p:nvSpPr>
          <p:cNvPr id="3" name="Content Placeholder 2">
            <a:extLst>
              <a:ext uri="{FF2B5EF4-FFF2-40B4-BE49-F238E27FC236}">
                <a16:creationId xmlns:a16="http://schemas.microsoft.com/office/drawing/2014/main" id="{076E9E58-36D3-4FAA-8C06-6E1AE0CDBCEA}"/>
              </a:ext>
            </a:extLst>
          </p:cNvPr>
          <p:cNvSpPr>
            <a:spLocks noGrp="1"/>
          </p:cNvSpPr>
          <p:nvPr>
            <p:ph idx="1"/>
          </p:nvPr>
        </p:nvSpPr>
        <p:spPr>
          <a:xfrm>
            <a:off x="0" y="1524000"/>
            <a:ext cx="9144000" cy="2133600"/>
          </a:xfrm>
        </p:spPr>
        <p:txBody>
          <a:bodyPr/>
          <a:lstStyle/>
          <a:p>
            <a:pPr marL="0" indent="0" algn="ctr"/>
            <a:r>
              <a:rPr lang="en-US" i="1" dirty="0">
                <a:solidFill>
                  <a:srgbClr val="FFFF00"/>
                </a:solidFill>
              </a:rPr>
              <a:t>‘An ontology is an explicit specification of a conceptualization’</a:t>
            </a:r>
          </a:p>
          <a:p>
            <a:pPr marL="0" indent="0" algn="ctr"/>
            <a:endParaRPr lang="en-US" sz="2800" i="1" dirty="0"/>
          </a:p>
          <a:p>
            <a:pPr marL="0" indent="0" algn="ctr"/>
            <a:endParaRPr lang="en-US" sz="2800" i="1" dirty="0"/>
          </a:p>
          <a:p>
            <a:pPr marL="0" indent="0" algn="ctr"/>
            <a:endParaRPr lang="en-US" sz="2800" i="1" dirty="0"/>
          </a:p>
          <a:p>
            <a:pPr marL="0" indent="0" algn="ctr"/>
            <a:r>
              <a:rPr lang="en-US" sz="2800" i="1" dirty="0"/>
              <a:t> </a:t>
            </a:r>
          </a:p>
        </p:txBody>
      </p:sp>
      <p:sp>
        <p:nvSpPr>
          <p:cNvPr id="4" name="Slide Number Placeholder 3">
            <a:extLst>
              <a:ext uri="{FF2B5EF4-FFF2-40B4-BE49-F238E27FC236}">
                <a16:creationId xmlns:a16="http://schemas.microsoft.com/office/drawing/2014/main" id="{71074B7F-E7FD-4CCB-AFBC-AE80EBD828B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4">
            <a:extLst>
              <a:ext uri="{FF2B5EF4-FFF2-40B4-BE49-F238E27FC236}">
                <a16:creationId xmlns:a16="http://schemas.microsoft.com/office/drawing/2014/main" id="{CD508704-EFB4-43AA-AB6E-F43977899234}"/>
              </a:ext>
            </a:extLst>
          </p:cNvPr>
          <p:cNvSpPr/>
          <p:nvPr/>
        </p:nvSpPr>
        <p:spPr>
          <a:xfrm>
            <a:off x="1219200" y="1905000"/>
            <a:ext cx="7848600" cy="64633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T. R. Gruber.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2"/>
              </a:rPr>
              <a:t>A Translation Approach to Portable Ontologies</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Knowledge Acquisition, 5(2):199–220, 1993.</a:t>
            </a:r>
          </a:p>
        </p:txBody>
      </p:sp>
      <p:sp>
        <p:nvSpPr>
          <p:cNvPr id="6" name="Content Placeholder 2">
            <a:extLst>
              <a:ext uri="{FF2B5EF4-FFF2-40B4-BE49-F238E27FC236}">
                <a16:creationId xmlns:a16="http://schemas.microsoft.com/office/drawing/2014/main" id="{A31007B9-92F8-4FCC-90C6-5B76DAF7AB93}"/>
              </a:ext>
            </a:extLst>
          </p:cNvPr>
          <p:cNvSpPr txBox="1">
            <a:spLocks/>
          </p:cNvSpPr>
          <p:nvPr/>
        </p:nvSpPr>
        <p:spPr>
          <a:xfrm>
            <a:off x="304800" y="2819400"/>
            <a:ext cx="8686800" cy="2418998"/>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457200" indent="-457200">
              <a:spcBef>
                <a:spcPts val="1800"/>
              </a:spcBef>
              <a:buFont typeface="Arial" panose="020B0604020202020204" pitchFamily="34" charset="0"/>
              <a:buChar char="•"/>
            </a:pPr>
            <a:r>
              <a:rPr lang="en-US" sz="2200" kern="0" dirty="0"/>
              <a:t>Quickly picked up by the medical terminology community </a:t>
            </a:r>
            <a:r>
              <a:rPr lang="en-US" sz="2200" kern="0" dirty="0">
                <a:sym typeface="Wingdings" panose="05000000000000000000" pitchFamily="2" charset="2"/>
              </a:rPr>
              <a:t> ‘formal terminology’</a:t>
            </a:r>
          </a:p>
          <a:p>
            <a:pPr marL="457200" indent="-457200">
              <a:spcBef>
                <a:spcPts val="1800"/>
              </a:spcBef>
              <a:buFont typeface="Arial" panose="020B0604020202020204" pitchFamily="34" charset="0"/>
              <a:buChar char="•"/>
            </a:pPr>
            <a:r>
              <a:rPr lang="en-US" sz="2200" kern="0" dirty="0">
                <a:sym typeface="Wingdings" panose="05000000000000000000" pitchFamily="2" charset="2"/>
              </a:rPr>
              <a:t>But: explaining and standardizing terminology is very different from explaining and formally representing the entities in reality denoted by terms!: </a:t>
            </a:r>
          </a:p>
          <a:p>
            <a:pPr marL="0" indent="0" algn="ctr">
              <a:spcBef>
                <a:spcPts val="1800"/>
              </a:spcBef>
            </a:pPr>
            <a:r>
              <a:rPr lang="en-US" sz="2200" kern="0" dirty="0">
                <a:solidFill>
                  <a:srgbClr val="FFFF00"/>
                </a:solidFill>
              </a:rPr>
              <a:t>‘</a:t>
            </a:r>
            <a:r>
              <a:rPr lang="en-US" sz="2200" i="1" kern="0" dirty="0">
                <a:solidFill>
                  <a:srgbClr val="FFFF00"/>
                </a:solidFill>
              </a:rPr>
              <a:t>The term is borrowed from philosophy, where an ontology is a systematic account of Existence. For knowledge-based systems, what “exists” is exactly that which can be represented.</a:t>
            </a:r>
            <a:r>
              <a:rPr lang="en-US" sz="2200" kern="0" dirty="0">
                <a:solidFill>
                  <a:srgbClr val="FFFF00"/>
                </a:solidFill>
              </a:rPr>
              <a:t>’</a:t>
            </a:r>
          </a:p>
        </p:txBody>
      </p:sp>
      <p:sp>
        <p:nvSpPr>
          <p:cNvPr id="7" name="Rectangle 6">
            <a:extLst>
              <a:ext uri="{FF2B5EF4-FFF2-40B4-BE49-F238E27FC236}">
                <a16:creationId xmlns:a16="http://schemas.microsoft.com/office/drawing/2014/main" id="{EE6780ED-EA8F-40FD-A096-E44965BAC26A}"/>
              </a:ext>
            </a:extLst>
          </p:cNvPr>
          <p:cNvSpPr/>
          <p:nvPr/>
        </p:nvSpPr>
        <p:spPr>
          <a:xfrm>
            <a:off x="914400" y="6305198"/>
            <a:ext cx="7848600" cy="36933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T. R. Gruber.  Ibidem</a:t>
            </a:r>
          </a:p>
        </p:txBody>
      </p:sp>
    </p:spTree>
    <p:extLst>
      <p:ext uri="{BB962C8B-B14F-4D97-AF65-F5344CB8AC3E}">
        <p14:creationId xmlns:p14="http://schemas.microsoft.com/office/powerpoint/2010/main" val="78181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E0A2-38C4-4061-BC39-7D30921E5E28}"/>
              </a:ext>
            </a:extLst>
          </p:cNvPr>
          <p:cNvSpPr>
            <a:spLocks noGrp="1"/>
          </p:cNvSpPr>
          <p:nvPr>
            <p:ph type="title"/>
          </p:nvPr>
        </p:nvSpPr>
        <p:spPr/>
        <p:txBody>
          <a:bodyPr/>
          <a:lstStyle/>
          <a:p>
            <a:r>
              <a:rPr lang="en-US" dirty="0"/>
              <a:t>Most cited ‘ontology’ definition (2)</a:t>
            </a:r>
          </a:p>
        </p:txBody>
      </p:sp>
      <p:sp>
        <p:nvSpPr>
          <p:cNvPr id="3" name="Content Placeholder 2">
            <a:extLst>
              <a:ext uri="{FF2B5EF4-FFF2-40B4-BE49-F238E27FC236}">
                <a16:creationId xmlns:a16="http://schemas.microsoft.com/office/drawing/2014/main" id="{076E9E58-36D3-4FAA-8C06-6E1AE0CDBCEA}"/>
              </a:ext>
            </a:extLst>
          </p:cNvPr>
          <p:cNvSpPr>
            <a:spLocks noGrp="1"/>
          </p:cNvSpPr>
          <p:nvPr>
            <p:ph idx="1"/>
          </p:nvPr>
        </p:nvSpPr>
        <p:spPr>
          <a:xfrm>
            <a:off x="0" y="1524000"/>
            <a:ext cx="9144000" cy="2133600"/>
          </a:xfrm>
        </p:spPr>
        <p:txBody>
          <a:bodyPr/>
          <a:lstStyle/>
          <a:p>
            <a:pPr marL="0" indent="0" algn="ctr"/>
            <a:r>
              <a:rPr lang="en-US" i="1" dirty="0">
                <a:solidFill>
                  <a:srgbClr val="FFFF00"/>
                </a:solidFill>
              </a:rPr>
              <a:t>‘An ontology is an explicit specification of a conceptualization’</a:t>
            </a:r>
          </a:p>
          <a:p>
            <a:pPr marL="0" indent="0" algn="ctr"/>
            <a:endParaRPr lang="en-US" sz="2800" i="1" dirty="0"/>
          </a:p>
          <a:p>
            <a:pPr marL="0" indent="0" algn="ctr"/>
            <a:endParaRPr lang="en-US" sz="2800" i="1" dirty="0"/>
          </a:p>
          <a:p>
            <a:pPr marL="0" indent="0" algn="ctr"/>
            <a:endParaRPr lang="en-US" sz="2800" i="1" dirty="0"/>
          </a:p>
          <a:p>
            <a:pPr marL="0" indent="0" algn="ctr"/>
            <a:r>
              <a:rPr lang="en-US" sz="2800" i="1" dirty="0"/>
              <a:t> </a:t>
            </a:r>
          </a:p>
        </p:txBody>
      </p:sp>
      <p:sp>
        <p:nvSpPr>
          <p:cNvPr id="4" name="Slide Number Placeholder 3">
            <a:extLst>
              <a:ext uri="{FF2B5EF4-FFF2-40B4-BE49-F238E27FC236}">
                <a16:creationId xmlns:a16="http://schemas.microsoft.com/office/drawing/2014/main" id="{71074B7F-E7FD-4CCB-AFBC-AE80EBD828B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4">
            <a:extLst>
              <a:ext uri="{FF2B5EF4-FFF2-40B4-BE49-F238E27FC236}">
                <a16:creationId xmlns:a16="http://schemas.microsoft.com/office/drawing/2014/main" id="{CD508704-EFB4-43AA-AB6E-F43977899234}"/>
              </a:ext>
            </a:extLst>
          </p:cNvPr>
          <p:cNvSpPr/>
          <p:nvPr/>
        </p:nvSpPr>
        <p:spPr>
          <a:xfrm>
            <a:off x="1219200" y="1905000"/>
            <a:ext cx="7848600" cy="64633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T. R. Gruber.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3"/>
              </a:rPr>
              <a:t>A Translation Approach to Portable Ontologies</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Knowledge Acquisition, 5(2):199–220, 1993.</a:t>
            </a:r>
          </a:p>
        </p:txBody>
      </p:sp>
      <p:sp>
        <p:nvSpPr>
          <p:cNvPr id="6" name="Content Placeholder 2">
            <a:extLst>
              <a:ext uri="{FF2B5EF4-FFF2-40B4-BE49-F238E27FC236}">
                <a16:creationId xmlns:a16="http://schemas.microsoft.com/office/drawing/2014/main" id="{A31007B9-92F8-4FCC-90C6-5B76DAF7AB93}"/>
              </a:ext>
            </a:extLst>
          </p:cNvPr>
          <p:cNvSpPr txBox="1">
            <a:spLocks/>
          </p:cNvSpPr>
          <p:nvPr/>
        </p:nvSpPr>
        <p:spPr>
          <a:xfrm>
            <a:off x="304800" y="2819400"/>
            <a:ext cx="8686800" cy="2418998"/>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457200" indent="-457200">
              <a:spcBef>
                <a:spcPts val="1800"/>
              </a:spcBef>
              <a:buFont typeface="Arial" panose="020B0604020202020204" pitchFamily="34" charset="0"/>
              <a:buChar char="•"/>
            </a:pPr>
            <a:r>
              <a:rPr lang="en-US" sz="2200" kern="0" dirty="0"/>
              <a:t>Quickly picked up by the medical terminology community </a:t>
            </a:r>
            <a:r>
              <a:rPr lang="en-US" sz="2200" kern="0" dirty="0">
                <a:sym typeface="Wingdings" panose="05000000000000000000" pitchFamily="2" charset="2"/>
              </a:rPr>
              <a:t> ‘formal terminology’</a:t>
            </a:r>
          </a:p>
          <a:p>
            <a:pPr marL="457200" indent="-457200">
              <a:spcBef>
                <a:spcPts val="1800"/>
              </a:spcBef>
              <a:buFont typeface="Arial" panose="020B0604020202020204" pitchFamily="34" charset="0"/>
              <a:buChar char="•"/>
            </a:pPr>
            <a:r>
              <a:rPr lang="en-US" sz="2200" kern="0" dirty="0">
                <a:sym typeface="Wingdings" panose="05000000000000000000" pitchFamily="2" charset="2"/>
              </a:rPr>
              <a:t>But: explaining and standardizing terminology is very different from explaining and formally representing the entities in reality denoted by terms!: </a:t>
            </a:r>
          </a:p>
          <a:p>
            <a:pPr marL="0" indent="0" algn="ctr">
              <a:spcBef>
                <a:spcPts val="1800"/>
              </a:spcBef>
            </a:pPr>
            <a:r>
              <a:rPr lang="en-US" sz="2200" kern="0" dirty="0">
                <a:solidFill>
                  <a:srgbClr val="FFFF00"/>
                </a:solidFill>
              </a:rPr>
              <a:t>‘</a:t>
            </a:r>
            <a:r>
              <a:rPr lang="en-US" sz="2200" i="1" kern="0" dirty="0">
                <a:solidFill>
                  <a:srgbClr val="FFFF00"/>
                </a:solidFill>
              </a:rPr>
              <a:t>The term is </a:t>
            </a:r>
            <a:r>
              <a:rPr lang="en-US" sz="2200" i="1" kern="0" dirty="0">
                <a:highlight>
                  <a:srgbClr val="FF3300"/>
                </a:highlight>
              </a:rPr>
              <a:t>borrowed from philosophy</a:t>
            </a:r>
            <a:r>
              <a:rPr lang="en-US" sz="2200" i="1" kern="0" dirty="0">
                <a:solidFill>
                  <a:srgbClr val="FFFF00"/>
                </a:solidFill>
              </a:rPr>
              <a:t>, where an ontology is a systematic account of Existence. For </a:t>
            </a:r>
            <a:r>
              <a:rPr lang="en-US" sz="2200" i="1" kern="0" dirty="0">
                <a:highlight>
                  <a:srgbClr val="FF3300"/>
                </a:highlight>
              </a:rPr>
              <a:t>knowledge</a:t>
            </a:r>
            <a:r>
              <a:rPr lang="en-US" sz="2200" i="1" kern="0" dirty="0">
                <a:solidFill>
                  <a:srgbClr val="FFFF00"/>
                </a:solidFill>
              </a:rPr>
              <a:t>-based systems, what “exists” is exactly that </a:t>
            </a:r>
            <a:r>
              <a:rPr lang="en-US" sz="2200" i="1" kern="0" dirty="0">
                <a:highlight>
                  <a:srgbClr val="FF3300"/>
                </a:highlight>
              </a:rPr>
              <a:t>which can be represented</a:t>
            </a:r>
            <a:r>
              <a:rPr lang="en-US" sz="2200" i="1" kern="0" dirty="0">
                <a:solidFill>
                  <a:srgbClr val="FFFF00"/>
                </a:solidFill>
              </a:rPr>
              <a:t>.</a:t>
            </a:r>
            <a:r>
              <a:rPr lang="en-US" sz="2200" kern="0" dirty="0">
                <a:solidFill>
                  <a:srgbClr val="FFFF00"/>
                </a:solidFill>
              </a:rPr>
              <a:t>’</a:t>
            </a:r>
          </a:p>
          <a:p>
            <a:pPr marL="0" indent="0">
              <a:spcBef>
                <a:spcPts val="0"/>
              </a:spcBef>
            </a:pPr>
            <a:r>
              <a:rPr lang="en-US" kern="0" dirty="0">
                <a:sym typeface="Wingdings" panose="05000000000000000000" pitchFamily="2" charset="2"/>
              </a:rPr>
              <a:t>	</a:t>
            </a:r>
          </a:p>
          <a:p>
            <a:pPr marL="0" indent="0" algn="ctr">
              <a:spcBef>
                <a:spcPts val="0"/>
              </a:spcBef>
            </a:pPr>
            <a:r>
              <a:rPr lang="en-US" kern="0" dirty="0">
                <a:solidFill>
                  <a:srgbClr val="FF3300"/>
                </a:solidFill>
                <a:highlight>
                  <a:srgbClr val="C0C0C0"/>
                </a:highlight>
                <a:sym typeface="Wingdings" panose="05000000000000000000" pitchFamily="2" charset="2"/>
              </a:rPr>
              <a:t> </a:t>
            </a:r>
            <a:r>
              <a:rPr lang="en-US" kern="0" dirty="0">
                <a:solidFill>
                  <a:srgbClr val="FF3300"/>
                </a:solidFill>
                <a:highlight>
                  <a:srgbClr val="C0C0C0"/>
                </a:highlight>
              </a:rPr>
              <a:t>Three key notions!</a:t>
            </a:r>
          </a:p>
          <a:p>
            <a:pPr marL="0" indent="0">
              <a:spcBef>
                <a:spcPts val="1800"/>
              </a:spcBef>
            </a:pPr>
            <a:endParaRPr lang="en-US" sz="2800" kern="0" dirty="0"/>
          </a:p>
        </p:txBody>
      </p:sp>
      <p:sp>
        <p:nvSpPr>
          <p:cNvPr id="7" name="Rectangle 6">
            <a:extLst>
              <a:ext uri="{FF2B5EF4-FFF2-40B4-BE49-F238E27FC236}">
                <a16:creationId xmlns:a16="http://schemas.microsoft.com/office/drawing/2014/main" id="{EE6780ED-EA8F-40FD-A096-E44965BAC26A}"/>
              </a:ext>
            </a:extLst>
          </p:cNvPr>
          <p:cNvSpPr/>
          <p:nvPr/>
        </p:nvSpPr>
        <p:spPr>
          <a:xfrm>
            <a:off x="914400" y="6305198"/>
            <a:ext cx="7848600" cy="36933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T. R. Gruber.  Ibidem</a:t>
            </a:r>
          </a:p>
        </p:txBody>
      </p:sp>
    </p:spTree>
    <p:extLst>
      <p:ext uri="{BB962C8B-B14F-4D97-AF65-F5344CB8AC3E}">
        <p14:creationId xmlns:p14="http://schemas.microsoft.com/office/powerpoint/2010/main" val="3203509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Grp="1" noChangeArrowheads="1"/>
          </p:cNvSpPr>
          <p:nvPr>
            <p:ph type="title"/>
          </p:nvPr>
        </p:nvSpPr>
        <p:spPr/>
        <p:txBody>
          <a:bodyPr/>
          <a:lstStyle/>
          <a:p>
            <a:r>
              <a:rPr lang="en-US" altLang="en-US" dirty="0"/>
              <a:t>K1. ‘</a:t>
            </a:r>
            <a:r>
              <a:rPr lang="en-US" altLang="en-US" i="1" dirty="0"/>
              <a:t>Ontology </a:t>
            </a:r>
            <a:r>
              <a:rPr lang="en-US" altLang="en-US" dirty="0"/>
              <a:t>borrowed from philosophy’</a:t>
            </a:r>
          </a:p>
        </p:txBody>
      </p:sp>
      <p:sp>
        <p:nvSpPr>
          <p:cNvPr id="51203" name="Rectangle 3"/>
          <p:cNvSpPr>
            <a:spLocks noGrp="1" noChangeArrowheads="1"/>
          </p:cNvSpPr>
          <p:nvPr>
            <p:ph idx="1"/>
          </p:nvPr>
        </p:nvSpPr>
        <p:spPr/>
        <p:txBody>
          <a:bodyPr/>
          <a:lstStyle/>
          <a:p>
            <a:pPr>
              <a:lnSpc>
                <a:spcPct val="90000"/>
              </a:lnSpc>
              <a:spcBef>
                <a:spcPts val="1200"/>
              </a:spcBef>
              <a:buFont typeface="Arial" panose="020B0604020202020204" pitchFamily="34" charset="0"/>
              <a:buChar char="•"/>
            </a:pPr>
            <a:r>
              <a:rPr lang="en-US" altLang="en-US" b="1" i="1" u="sng" dirty="0">
                <a:solidFill>
                  <a:srgbClr val="FFFF00"/>
                </a:solidFill>
              </a:rPr>
              <a:t>Ontology</a:t>
            </a:r>
            <a:r>
              <a:rPr lang="en-US" altLang="en-US" dirty="0"/>
              <a:t> </a:t>
            </a:r>
            <a:r>
              <a:rPr lang="en-US" altLang="en-US" sz="1600" dirty="0"/>
              <a:t>(no plural)</a:t>
            </a:r>
            <a:r>
              <a:rPr lang="en-US" altLang="en-US" dirty="0"/>
              <a:t> is the study of what entities exist and how they relate to each other;</a:t>
            </a:r>
          </a:p>
          <a:p>
            <a:pPr>
              <a:lnSpc>
                <a:spcPct val="90000"/>
              </a:lnSpc>
              <a:spcBef>
                <a:spcPts val="1200"/>
              </a:spcBef>
              <a:buFont typeface="Arial" panose="020B0604020202020204" pitchFamily="34" charset="0"/>
              <a:buChar char="•"/>
            </a:pPr>
            <a:r>
              <a:rPr lang="en-US" altLang="en-US" sz="2000" dirty="0"/>
              <a:t>by some philosophers taken to be synonymous with </a:t>
            </a:r>
            <a:r>
              <a:rPr lang="en-US" altLang="en-US" dirty="0"/>
              <a:t>‘</a:t>
            </a:r>
            <a:r>
              <a:rPr lang="en-US" altLang="en-US" b="1" i="1" u="sng" dirty="0">
                <a:solidFill>
                  <a:srgbClr val="00B050"/>
                </a:solidFill>
              </a:rPr>
              <a:t>metaphysics</a:t>
            </a:r>
            <a:r>
              <a:rPr lang="en-US" altLang="en-US" dirty="0"/>
              <a:t>’ </a:t>
            </a:r>
            <a:r>
              <a:rPr lang="en-US" altLang="en-US" sz="2000" dirty="0"/>
              <a:t>while others draw distinctions in many distinct ways</a:t>
            </a:r>
            <a:r>
              <a:rPr lang="en-US" altLang="en-US" dirty="0"/>
              <a:t> </a:t>
            </a:r>
            <a:r>
              <a:rPr lang="en-US" altLang="en-US" sz="1200" dirty="0"/>
              <a:t>(the distinctions being irrelevant for this talk)</a:t>
            </a:r>
            <a:r>
              <a:rPr lang="en-US" altLang="en-US" dirty="0"/>
              <a:t>, </a:t>
            </a:r>
            <a:r>
              <a:rPr lang="en-US" altLang="en-US" sz="2000" dirty="0"/>
              <a:t>but almost agreeing on the following classification:</a:t>
            </a:r>
          </a:p>
          <a:p>
            <a:pPr lvl="1">
              <a:lnSpc>
                <a:spcPct val="90000"/>
              </a:lnSpc>
              <a:spcBef>
                <a:spcPts val="1200"/>
              </a:spcBef>
            </a:pPr>
            <a:r>
              <a:rPr lang="en-US" altLang="en-US" dirty="0">
                <a:solidFill>
                  <a:srgbClr val="00B050"/>
                </a:solidFill>
              </a:rPr>
              <a:t>metaphysics </a:t>
            </a:r>
            <a:r>
              <a:rPr lang="en-US" altLang="en-US" dirty="0">
                <a:solidFill>
                  <a:schemeClr val="bg1"/>
                </a:solidFill>
                <a:sym typeface="Wingdings" panose="05000000000000000000" pitchFamily="2" charset="2"/>
              </a:rPr>
              <a:t> studies ‘</a:t>
            </a:r>
            <a:r>
              <a:rPr lang="en-US" altLang="en-US" i="1" dirty="0">
                <a:solidFill>
                  <a:schemeClr val="bg1"/>
                </a:solidFill>
                <a:sym typeface="Wingdings" panose="05000000000000000000" pitchFamily="2" charset="2"/>
              </a:rPr>
              <a:t>how</a:t>
            </a:r>
            <a:r>
              <a:rPr lang="en-US" altLang="en-US" dirty="0">
                <a:solidFill>
                  <a:schemeClr val="bg1"/>
                </a:solidFill>
                <a:sym typeface="Wingdings" panose="05000000000000000000" pitchFamily="2" charset="2"/>
              </a:rPr>
              <a:t> is the world?’</a:t>
            </a:r>
            <a:endParaRPr lang="en-US" altLang="en-US" dirty="0">
              <a:solidFill>
                <a:schemeClr val="bg1"/>
              </a:solidFill>
            </a:endParaRPr>
          </a:p>
          <a:p>
            <a:pPr lvl="2">
              <a:lnSpc>
                <a:spcPct val="90000"/>
              </a:lnSpc>
              <a:spcBef>
                <a:spcPts val="1200"/>
              </a:spcBef>
            </a:pPr>
            <a:r>
              <a:rPr lang="en-US" altLang="en-US" sz="1600" dirty="0">
                <a:solidFill>
                  <a:srgbClr val="00B050"/>
                </a:solidFill>
              </a:rPr>
              <a:t>general metaphysics </a:t>
            </a:r>
            <a:r>
              <a:rPr lang="en-US" altLang="en-US" sz="1600" dirty="0">
                <a:solidFill>
                  <a:schemeClr val="bg1"/>
                </a:solidFill>
                <a:sym typeface="Wingdings" panose="05000000000000000000" pitchFamily="2" charset="2"/>
              </a:rPr>
              <a:t> studies general principles and ‘laws’ about the world</a:t>
            </a:r>
            <a:endParaRPr lang="en-US" altLang="en-US" sz="1600" dirty="0">
              <a:solidFill>
                <a:schemeClr val="bg1"/>
              </a:solidFill>
            </a:endParaRPr>
          </a:p>
          <a:p>
            <a:pPr lvl="3">
              <a:lnSpc>
                <a:spcPct val="90000"/>
              </a:lnSpc>
              <a:spcBef>
                <a:spcPts val="1200"/>
              </a:spcBef>
            </a:pPr>
            <a:r>
              <a:rPr lang="en-US" altLang="en-US" sz="1600" dirty="0">
                <a:solidFill>
                  <a:srgbClr val="FFFF00"/>
                </a:solidFill>
              </a:rPr>
              <a:t>ontology </a:t>
            </a:r>
            <a:r>
              <a:rPr lang="en-US" altLang="en-US" sz="1600" dirty="0">
                <a:solidFill>
                  <a:schemeClr val="bg1"/>
                </a:solidFill>
                <a:sym typeface="Wingdings" panose="05000000000000000000" pitchFamily="2" charset="2"/>
              </a:rPr>
              <a:t> studies what type of entities exist in the world</a:t>
            </a:r>
            <a:endParaRPr lang="en-US" altLang="en-US" sz="1600" dirty="0">
              <a:solidFill>
                <a:schemeClr val="bg1"/>
              </a:solidFill>
            </a:endParaRPr>
          </a:p>
          <a:p>
            <a:pPr lvl="2">
              <a:lnSpc>
                <a:spcPct val="90000"/>
              </a:lnSpc>
              <a:spcBef>
                <a:spcPts val="1200"/>
              </a:spcBef>
            </a:pPr>
            <a:r>
              <a:rPr lang="en-US" altLang="en-US" sz="1600" dirty="0">
                <a:solidFill>
                  <a:srgbClr val="00B050"/>
                </a:solidFill>
              </a:rPr>
              <a:t>special metaphysics </a:t>
            </a:r>
            <a:r>
              <a:rPr lang="en-US" altLang="en-US" sz="1600" dirty="0">
                <a:solidFill>
                  <a:schemeClr val="bg1"/>
                </a:solidFill>
                <a:sym typeface="Wingdings" panose="05000000000000000000" pitchFamily="2" charset="2"/>
              </a:rPr>
              <a:t> focuses on specific principles and entities </a:t>
            </a:r>
            <a:endParaRPr lang="en-US" altLang="en-US" sz="1600" dirty="0">
              <a:solidFill>
                <a:schemeClr val="bg1"/>
              </a:solidFill>
            </a:endParaRPr>
          </a:p>
          <a:p>
            <a:pPr>
              <a:lnSpc>
                <a:spcPct val="90000"/>
              </a:lnSpc>
              <a:spcBef>
                <a:spcPts val="1200"/>
              </a:spcBef>
              <a:buFont typeface="Arial" panose="020B0604020202020204" pitchFamily="34" charset="0"/>
              <a:buChar char="•"/>
            </a:pPr>
            <a:r>
              <a:rPr lang="en-US" altLang="en-US" sz="2000" dirty="0"/>
              <a:t>distinct from ‘</a:t>
            </a:r>
            <a:r>
              <a:rPr lang="en-US" altLang="en-US" sz="2000" b="1" i="1" u="sng" dirty="0">
                <a:solidFill>
                  <a:srgbClr val="00B050"/>
                </a:solidFill>
              </a:rPr>
              <a:t>epistemology</a:t>
            </a:r>
            <a:r>
              <a:rPr lang="en-US" altLang="en-US" sz="2000" dirty="0"/>
              <a:t>’ which is the study of how we can come to know about what exists.</a:t>
            </a:r>
          </a:p>
          <a:p>
            <a:pPr>
              <a:lnSpc>
                <a:spcPct val="90000"/>
              </a:lnSpc>
              <a:spcBef>
                <a:spcPts val="1200"/>
              </a:spcBef>
              <a:buFont typeface="Arial" panose="020B0604020202020204" pitchFamily="34" charset="0"/>
              <a:buChar char="•"/>
            </a:pPr>
            <a:r>
              <a:rPr lang="en-US" altLang="en-US" sz="2000" dirty="0"/>
              <a:t>distinct from ‘</a:t>
            </a:r>
            <a:r>
              <a:rPr lang="en-US" altLang="en-US" sz="2000" b="1" i="1" u="sng" dirty="0">
                <a:solidFill>
                  <a:srgbClr val="00CC99"/>
                </a:solidFill>
              </a:rPr>
              <a:t>terminology</a:t>
            </a:r>
            <a:r>
              <a:rPr lang="en-US" altLang="en-US" sz="2000" dirty="0"/>
              <a:t>’ which is the study of what terms mean and how to name things.</a:t>
            </a:r>
          </a:p>
        </p:txBody>
      </p:sp>
      <p:sp>
        <p:nvSpPr>
          <p:cNvPr id="2"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36127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5A87997-E73D-47EA-A172-029928A80F29}"/>
              </a:ext>
            </a:extLst>
          </p:cNvPr>
          <p:cNvCxnSpPr>
            <a:cxnSpLocks/>
          </p:cNvCxnSpPr>
          <p:nvPr/>
        </p:nvCxnSpPr>
        <p:spPr bwMode="auto">
          <a:xfrm>
            <a:off x="6983730" y="4328616"/>
            <a:ext cx="2045970" cy="0"/>
          </a:xfrm>
          <a:prstGeom prst="line">
            <a:avLst/>
          </a:prstGeom>
          <a:solidFill>
            <a:schemeClr val="accent1"/>
          </a:solidFill>
          <a:ln w="9525" cap="flat" cmpd="sng" algn="ctr">
            <a:solidFill>
              <a:srgbClr val="FFC000"/>
            </a:solidFill>
            <a:prstDash val="dash"/>
            <a:round/>
            <a:headEnd type="none" w="med" len="med"/>
            <a:tailEnd type="none" w="med" len="med"/>
          </a:ln>
          <a:effectLst/>
        </p:spPr>
      </p:cxnSp>
      <p:sp>
        <p:nvSpPr>
          <p:cNvPr id="47106" name="Content Placeholder 2">
            <a:extLst>
              <a:ext uri="{FF2B5EF4-FFF2-40B4-BE49-F238E27FC236}">
                <a16:creationId xmlns:a16="http://schemas.microsoft.com/office/drawing/2014/main" id="{E44263DC-DB17-409B-9892-FFDCA7B7B686}"/>
              </a:ext>
            </a:extLst>
          </p:cNvPr>
          <p:cNvSpPr>
            <a:spLocks noGrp="1"/>
          </p:cNvSpPr>
          <p:nvPr>
            <p:ph idx="1"/>
          </p:nvPr>
        </p:nvSpPr>
        <p:spPr>
          <a:xfrm>
            <a:off x="6913470" y="1524000"/>
            <a:ext cx="2116230" cy="4476750"/>
          </a:xfrm>
        </p:spPr>
        <p:txBody>
          <a:bodyPr/>
          <a:lstStyle/>
          <a:p>
            <a:pPr marL="0" indent="0"/>
            <a:endParaRPr lang="en-US" altLang="en-US" sz="1650" dirty="0"/>
          </a:p>
          <a:p>
            <a:pPr marL="403225" indent="-403225"/>
            <a:r>
              <a:rPr lang="en-US" altLang="en-US" sz="1650" dirty="0"/>
              <a:t> L1: what is the   case</a:t>
            </a:r>
          </a:p>
          <a:p>
            <a:pPr marL="0" indent="0" algn="ctr"/>
            <a:r>
              <a:rPr lang="en-US" altLang="en-US" sz="1650" dirty="0" err="1">
                <a:solidFill>
                  <a:srgbClr val="FFC000"/>
                </a:solidFill>
              </a:rPr>
              <a:t>ontos</a:t>
            </a:r>
            <a:endParaRPr lang="en-US" altLang="en-US" sz="1650" dirty="0">
              <a:solidFill>
                <a:srgbClr val="FFC000"/>
              </a:solidFill>
            </a:endParaRPr>
          </a:p>
          <a:p>
            <a:pPr marL="0" indent="0"/>
            <a:endParaRPr lang="en-US" altLang="en-US" sz="1650" dirty="0"/>
          </a:p>
          <a:p>
            <a:pPr marL="0" indent="0"/>
            <a:endParaRPr lang="en-US" altLang="en-US" sz="1650" dirty="0"/>
          </a:p>
          <a:p>
            <a:pPr marL="457200" indent="-457200"/>
            <a:r>
              <a:rPr lang="en-US" altLang="en-US" sz="1650" dirty="0"/>
              <a:t> L2: what we believe</a:t>
            </a:r>
          </a:p>
          <a:p>
            <a:pPr marL="0" indent="0" algn="r"/>
            <a:r>
              <a:rPr lang="en-US" altLang="en-US" sz="1650" dirty="0">
                <a:solidFill>
                  <a:srgbClr val="FFC000"/>
                </a:solidFill>
              </a:rPr>
              <a:t>thought</a:t>
            </a:r>
          </a:p>
          <a:p>
            <a:pPr marL="0" indent="0"/>
            <a:r>
              <a:rPr lang="en-US" altLang="en-US" sz="1650" dirty="0">
                <a:solidFill>
                  <a:srgbClr val="FFC000"/>
                </a:solidFill>
              </a:rPr>
              <a:t> logos</a:t>
            </a:r>
          </a:p>
          <a:p>
            <a:pPr marL="0" indent="0" algn="r"/>
            <a:endParaRPr lang="en-US" altLang="en-US" sz="1650" dirty="0">
              <a:solidFill>
                <a:srgbClr val="FFC000"/>
              </a:solidFill>
            </a:endParaRPr>
          </a:p>
          <a:p>
            <a:pPr marL="0" indent="0" algn="r"/>
            <a:r>
              <a:rPr lang="en-US" altLang="en-US" sz="1650" dirty="0">
                <a:solidFill>
                  <a:srgbClr val="FFC000"/>
                </a:solidFill>
              </a:rPr>
              <a:t>word / speech</a:t>
            </a:r>
          </a:p>
          <a:p>
            <a:pPr marL="0" indent="0"/>
            <a:r>
              <a:rPr lang="en-US" altLang="en-US" sz="1650" dirty="0"/>
              <a:t> </a:t>
            </a:r>
          </a:p>
          <a:p>
            <a:pPr marL="0" indent="0"/>
            <a:r>
              <a:rPr lang="en-US" altLang="en-US" sz="1650" dirty="0"/>
              <a:t>L3: what we</a:t>
            </a:r>
          </a:p>
          <a:p>
            <a:pPr marL="0" indent="0"/>
            <a:r>
              <a:rPr lang="en-US" altLang="en-US" sz="1650" dirty="0"/>
              <a:t>      communicate</a:t>
            </a:r>
          </a:p>
        </p:txBody>
      </p:sp>
      <p:pic>
        <p:nvPicPr>
          <p:cNvPr id="47107" name="Picture 2" descr="http://3.bp.blogspot.com/_2cxvSmlPoaM/Ss-JdUAcxwI/AAAAAAAADM4/fOmasxsNiCg/s800/rembrandt.jpg">
            <a:extLst>
              <a:ext uri="{FF2B5EF4-FFF2-40B4-BE49-F238E27FC236}">
                <a16:creationId xmlns:a16="http://schemas.microsoft.com/office/drawing/2014/main" id="{0EEF02A4-B608-49B9-831C-AEE90F38B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02718"/>
            <a:ext cx="662772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8" name="Slide Number Placeholder 26">
            <a:extLst>
              <a:ext uri="{FF2B5EF4-FFF2-40B4-BE49-F238E27FC236}">
                <a16:creationId xmlns:a16="http://schemas.microsoft.com/office/drawing/2014/main" id="{816413E6-3DAF-4F9E-AADA-3F7D2B7DC6D1}"/>
              </a:ext>
            </a:extLst>
          </p:cNvPr>
          <p:cNvSpPr>
            <a:spLocks noGrp="1"/>
          </p:cNvSpPr>
          <p:nvPr>
            <p:ph type="sldNum" sz="quarter" idx="10"/>
          </p:nvPr>
        </p:nvSpPr>
        <p:spPr bwMode="auto">
          <a:xfrm>
            <a:off x="5429250" y="5772150"/>
            <a:ext cx="1428750" cy="2286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bodyPr>
          <a:lstStyle>
            <a:defPPr>
              <a:defRPr lang="en-US"/>
            </a:defPPr>
            <a:lvl1pPr algn="r" rtl="0" fontAlgn="base">
              <a:spcBef>
                <a:spcPct val="0"/>
              </a:spcBef>
              <a:spcAft>
                <a:spcPct val="0"/>
              </a:spcAft>
              <a:defRPr sz="1050" b="0" kern="1200">
                <a:solidFill>
                  <a:schemeClr val="bg1"/>
                </a:solidFill>
                <a:latin typeface="Times New Roman" panose="02020603050405020304" pitchFamily="18" charset="0"/>
                <a:ea typeface="+mn-ea"/>
                <a:cs typeface="+mn-cs"/>
              </a:defRPr>
            </a:lvl1pPr>
            <a:lvl2pPr marL="342900" algn="ctr" rtl="0" fontAlgn="base">
              <a:spcBef>
                <a:spcPct val="0"/>
              </a:spcBef>
              <a:spcAft>
                <a:spcPct val="0"/>
              </a:spcAft>
              <a:defRPr sz="2400" b="1" kern="1200">
                <a:solidFill>
                  <a:srgbClr val="000066"/>
                </a:solidFill>
                <a:latin typeface="Times New Roman" panose="02020603050405020304" pitchFamily="18" charset="0"/>
                <a:ea typeface="+mn-ea"/>
                <a:cs typeface="+mn-cs"/>
              </a:defRPr>
            </a:lvl2pPr>
            <a:lvl3pPr marL="685800" algn="ctr" rtl="0" fontAlgn="base">
              <a:spcBef>
                <a:spcPct val="0"/>
              </a:spcBef>
              <a:spcAft>
                <a:spcPct val="0"/>
              </a:spcAft>
              <a:defRPr sz="2400" b="1" kern="1200">
                <a:solidFill>
                  <a:srgbClr val="000066"/>
                </a:solidFill>
                <a:latin typeface="Times New Roman" panose="02020603050405020304" pitchFamily="18" charset="0"/>
                <a:ea typeface="+mn-ea"/>
                <a:cs typeface="+mn-cs"/>
              </a:defRPr>
            </a:lvl3pPr>
            <a:lvl4pPr marL="1028700" algn="ctr" rtl="0" fontAlgn="base">
              <a:spcBef>
                <a:spcPct val="0"/>
              </a:spcBef>
              <a:spcAft>
                <a:spcPct val="0"/>
              </a:spcAft>
              <a:defRPr sz="2400" b="1" kern="1200">
                <a:solidFill>
                  <a:srgbClr val="000066"/>
                </a:solidFill>
                <a:latin typeface="Times New Roman" panose="02020603050405020304" pitchFamily="18" charset="0"/>
                <a:ea typeface="+mn-ea"/>
                <a:cs typeface="+mn-cs"/>
              </a:defRPr>
            </a:lvl4pPr>
            <a:lvl5pPr marL="1371600" algn="ctr" rtl="0" fontAlgn="base">
              <a:spcBef>
                <a:spcPct val="0"/>
              </a:spcBef>
              <a:spcAft>
                <a:spcPct val="0"/>
              </a:spcAft>
              <a:defRPr sz="2400" b="1" kern="1200">
                <a:solidFill>
                  <a:srgbClr val="000066"/>
                </a:solidFill>
                <a:latin typeface="Times New Roman" panose="02020603050405020304" pitchFamily="18" charset="0"/>
                <a:ea typeface="+mn-ea"/>
                <a:cs typeface="+mn-cs"/>
              </a:defRPr>
            </a:lvl5pPr>
            <a:lvl6pPr marL="1714500" algn="l" defTabSz="685800" rtl="0" eaLnBrk="1" latinLnBrk="0" hangingPunct="1">
              <a:defRPr sz="2400" b="1" kern="1200">
                <a:solidFill>
                  <a:srgbClr val="000066"/>
                </a:solidFill>
                <a:latin typeface="Times New Roman" panose="02020603050405020304" pitchFamily="18" charset="0"/>
                <a:ea typeface="+mn-ea"/>
                <a:cs typeface="+mn-cs"/>
              </a:defRPr>
            </a:lvl6pPr>
            <a:lvl7pPr marL="2057400" algn="l" defTabSz="685800" rtl="0" eaLnBrk="1" latinLnBrk="0" hangingPunct="1">
              <a:defRPr sz="2400" b="1" kern="1200">
                <a:solidFill>
                  <a:srgbClr val="000066"/>
                </a:solidFill>
                <a:latin typeface="Times New Roman" panose="02020603050405020304" pitchFamily="18" charset="0"/>
                <a:ea typeface="+mn-ea"/>
                <a:cs typeface="+mn-cs"/>
              </a:defRPr>
            </a:lvl7pPr>
            <a:lvl8pPr marL="2400300" algn="l" defTabSz="685800" rtl="0" eaLnBrk="1" latinLnBrk="0" hangingPunct="1">
              <a:defRPr sz="2400" b="1" kern="1200">
                <a:solidFill>
                  <a:srgbClr val="000066"/>
                </a:solidFill>
                <a:latin typeface="Times New Roman" panose="02020603050405020304" pitchFamily="18" charset="0"/>
                <a:ea typeface="+mn-ea"/>
                <a:cs typeface="+mn-cs"/>
              </a:defRPr>
            </a:lvl8pPr>
            <a:lvl9pPr marL="2743200" algn="l" defTabSz="685800" rtl="0" eaLnBrk="1" latinLnBrk="0" hangingPunct="1">
              <a:defRPr sz="2400" b="1" kern="1200">
                <a:solidFill>
                  <a:srgbClr val="000066"/>
                </a:solidFill>
                <a:latin typeface="Times New Roman" panose="02020603050405020304" pitchFamily="18" charset="0"/>
                <a:ea typeface="+mn-ea"/>
                <a:cs typeface="+mn-cs"/>
              </a:defRPr>
            </a:lvl9pPr>
          </a:lstStyle>
          <a:p>
            <a:pPr eaLnBrk="1" hangingPunct="1"/>
            <a:fld id="{A36D2D8F-D870-4B97-B12A-3E1A4EACB0B6}" type="slidenum">
              <a:rPr lang="en-US" altLang="en-US" smtClean="0"/>
              <a:pPr eaLnBrk="1" hangingPunct="1"/>
              <a:t>8</a:t>
            </a:fld>
            <a:endParaRPr lang="en-US" altLang="en-US"/>
          </a:p>
        </p:txBody>
      </p:sp>
      <p:sp>
        <p:nvSpPr>
          <p:cNvPr id="29" name="TextBox 28">
            <a:extLst>
              <a:ext uri="{FF2B5EF4-FFF2-40B4-BE49-F238E27FC236}">
                <a16:creationId xmlns:a16="http://schemas.microsoft.com/office/drawing/2014/main" id="{1A840C4A-90B2-4C67-ACB6-6B1D577EA324}"/>
              </a:ext>
            </a:extLst>
          </p:cNvPr>
          <p:cNvSpPr txBox="1"/>
          <p:nvPr/>
        </p:nvSpPr>
        <p:spPr>
          <a:xfrm>
            <a:off x="226920" y="6246168"/>
            <a:ext cx="6554880" cy="230832"/>
          </a:xfrm>
          <a:prstGeom prst="rect">
            <a:avLst/>
          </a:prstGeom>
          <a:noFill/>
        </p:spPr>
        <p:txBody>
          <a:bodyPr wrap="square">
            <a:spAutoFit/>
          </a:bodyPr>
          <a:lstStyle/>
          <a:p>
            <a:r>
              <a:rPr lang="en-US" sz="900" dirty="0">
                <a:solidFill>
                  <a:schemeClr val="bg1"/>
                </a:solidFill>
              </a:rPr>
              <a:t>Rembrandt van Rijn, </a:t>
            </a:r>
            <a:r>
              <a:rPr lang="en-US" sz="900" i="1" dirty="0">
                <a:solidFill>
                  <a:schemeClr val="bg1"/>
                </a:solidFill>
              </a:rPr>
              <a:t>The Anatomy Lesson of Dr. </a:t>
            </a:r>
            <a:r>
              <a:rPr lang="en-US" sz="900" i="1" dirty="0" err="1">
                <a:solidFill>
                  <a:schemeClr val="bg1"/>
                </a:solidFill>
              </a:rPr>
              <a:t>Nicolaes</a:t>
            </a:r>
            <a:r>
              <a:rPr lang="en-US" sz="900" i="1" dirty="0">
                <a:solidFill>
                  <a:schemeClr val="bg1"/>
                </a:solidFill>
              </a:rPr>
              <a:t> </a:t>
            </a:r>
            <a:r>
              <a:rPr lang="en-US" sz="900" i="1" dirty="0" err="1">
                <a:solidFill>
                  <a:schemeClr val="bg1"/>
                </a:solidFill>
              </a:rPr>
              <a:t>Tulp</a:t>
            </a:r>
            <a:r>
              <a:rPr lang="en-US" sz="900" dirty="0">
                <a:solidFill>
                  <a:schemeClr val="bg1"/>
                </a:solidFill>
              </a:rPr>
              <a:t>, 1632. Oil on canvas, 169.5cm x 216.5cm (</a:t>
            </a:r>
            <a:r>
              <a:rPr lang="en-US" sz="900" dirty="0" err="1">
                <a:solidFill>
                  <a:schemeClr val="bg1"/>
                </a:solidFill>
              </a:rPr>
              <a:t>Mauritshuis</a:t>
            </a:r>
            <a:r>
              <a:rPr lang="en-US" sz="900" dirty="0">
                <a:solidFill>
                  <a:schemeClr val="bg1"/>
                </a:solidFill>
              </a:rPr>
              <a:t>, The Hague)</a:t>
            </a:r>
          </a:p>
        </p:txBody>
      </p:sp>
      <p:sp>
        <p:nvSpPr>
          <p:cNvPr id="3" name="Rectangle 2">
            <a:extLst>
              <a:ext uri="{FF2B5EF4-FFF2-40B4-BE49-F238E27FC236}">
                <a16:creationId xmlns:a16="http://schemas.microsoft.com/office/drawing/2014/main" id="{6EADA4E3-AD58-48B5-AB07-90D7342C4C2C}"/>
              </a:ext>
            </a:extLst>
          </p:cNvPr>
          <p:cNvSpPr/>
          <p:nvPr/>
        </p:nvSpPr>
        <p:spPr bwMode="auto">
          <a:xfrm>
            <a:off x="6915150" y="1524000"/>
            <a:ext cx="2171700" cy="4722167"/>
          </a:xfrm>
          <a:prstGeom prst="rect">
            <a:avLst/>
          </a:prstGeom>
          <a:noFill/>
          <a:ln w="19050" cap="flat" cmpd="sng" algn="ctr">
            <a:solidFill>
              <a:srgbClr val="FFC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31" name="Rectangle 30">
            <a:extLst>
              <a:ext uri="{FF2B5EF4-FFF2-40B4-BE49-F238E27FC236}">
                <a16:creationId xmlns:a16="http://schemas.microsoft.com/office/drawing/2014/main" id="{2C9ED2F1-3C65-4539-8779-B9F36C874767}"/>
              </a:ext>
            </a:extLst>
          </p:cNvPr>
          <p:cNvSpPr/>
          <p:nvPr/>
        </p:nvSpPr>
        <p:spPr bwMode="auto">
          <a:xfrm>
            <a:off x="6975144" y="3087788"/>
            <a:ext cx="2057400" cy="3084412"/>
          </a:xfrm>
          <a:prstGeom prst="rect">
            <a:avLst/>
          </a:prstGeom>
          <a:noFill/>
          <a:ln w="19050" cap="flat" cmpd="sng" algn="ctr">
            <a:solidFill>
              <a:srgbClr val="FFC000"/>
            </a:solidFill>
            <a:prstDash val="sysDash"/>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7" name="Oval 6" descr="Red oval draws attention to the incorrect anatomy displayed in the dissected left arm, thus an erroneous representation crafted by the painter.">
            <a:extLst>
              <a:ext uri="{FF2B5EF4-FFF2-40B4-BE49-F238E27FC236}">
                <a16:creationId xmlns:a16="http://schemas.microsoft.com/office/drawing/2014/main" id="{8E19A517-8DB6-40E7-A2EB-977D0538D210}"/>
              </a:ext>
            </a:extLst>
          </p:cNvPr>
          <p:cNvSpPr/>
          <p:nvPr/>
        </p:nvSpPr>
        <p:spPr bwMode="auto">
          <a:xfrm rot="828185">
            <a:off x="2932627" y="4617184"/>
            <a:ext cx="1885950" cy="400895"/>
          </a:xfrm>
          <a:prstGeom prst="ellipse">
            <a:avLst/>
          </a:prstGeom>
          <a:noFill/>
          <a:ln w="38100" cap="flat" cmpd="sng" algn="ctr">
            <a:solidFill>
              <a:srgbClr val="FF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10" name="Slide Number Placeholder 1">
            <a:extLst>
              <a:ext uri="{FF2B5EF4-FFF2-40B4-BE49-F238E27FC236}">
                <a16:creationId xmlns:a16="http://schemas.microsoft.com/office/drawing/2014/main" id="{BFA5B4A2-2F34-4BDA-8B95-F61480655B6A}"/>
              </a:ext>
            </a:extLst>
          </p:cNvPr>
          <p:cNvSpPr txBox="1">
            <a:spLocks/>
          </p:cNvSpPr>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pPr>
              <a:defRPr/>
            </a:pPr>
            <a:fld id="{01EF93C7-D0AB-41D7-8C62-1F8A9E33AE23}" type="slidenum">
              <a:rPr lang="en-US" smtClean="0">
                <a:solidFill>
                  <a:srgbClr val="FFFFFF"/>
                </a:solidFill>
              </a:rPr>
              <a:pPr>
                <a:defRPr/>
              </a:pPr>
              <a:t>8</a:t>
            </a:fld>
            <a:endParaRPr lang="en-US">
              <a:solidFill>
                <a:srgbClr val="FFFFFF"/>
              </a:solidFill>
            </a:endParaRPr>
          </a:p>
        </p:txBody>
      </p:sp>
      <p:sp>
        <p:nvSpPr>
          <p:cNvPr id="12" name="AutoShape 2">
            <a:extLst>
              <a:ext uri="{FF2B5EF4-FFF2-40B4-BE49-F238E27FC236}">
                <a16:creationId xmlns:a16="http://schemas.microsoft.com/office/drawing/2014/main" id="{E92B00EE-FC74-4A59-A1A2-36DBEFA64511}"/>
              </a:ext>
            </a:extLst>
          </p:cNvPr>
          <p:cNvSpPr>
            <a:spLocks noGrp="1" noChangeArrowheads="1"/>
          </p:cNvSpPr>
          <p:nvPr>
            <p:ph type="title"/>
          </p:nvPr>
        </p:nvSpPr>
        <p:spPr>
          <a:xfrm>
            <a:off x="228600" y="762000"/>
            <a:ext cx="8686800" cy="762000"/>
          </a:xfrm>
        </p:spPr>
        <p:txBody>
          <a:bodyPr/>
          <a:lstStyle/>
          <a:p>
            <a:r>
              <a:rPr lang="en-US" altLang="en-US" dirty="0"/>
              <a:t>Three levels of reality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F0D8-84F4-4F23-8FFB-9E18BEB17315}"/>
              </a:ext>
            </a:extLst>
          </p:cNvPr>
          <p:cNvSpPr>
            <a:spLocks noGrp="1"/>
          </p:cNvSpPr>
          <p:nvPr>
            <p:ph type="title"/>
          </p:nvPr>
        </p:nvSpPr>
        <p:spPr>
          <a:xfrm>
            <a:off x="171450" y="1657350"/>
            <a:ext cx="2514600" cy="571500"/>
          </a:xfrm>
        </p:spPr>
        <p:txBody>
          <a:bodyPr/>
          <a:lstStyle/>
          <a:p>
            <a:r>
              <a:rPr lang="en-US" dirty="0"/>
              <a:t>Knowing the name of a thing </a:t>
            </a:r>
            <a:r>
              <a:rPr lang="en-US" dirty="0">
                <a:sym typeface="Wingdings" panose="05000000000000000000" pitchFamily="2" charset="2"/>
              </a:rPr>
              <a:t>≠ knowing what it is </a:t>
            </a:r>
            <a:endParaRPr lang="en-US" dirty="0"/>
          </a:p>
        </p:txBody>
      </p:sp>
      <p:sp>
        <p:nvSpPr>
          <p:cNvPr id="10" name="Slide Number Placeholder 1">
            <a:extLst>
              <a:ext uri="{FF2B5EF4-FFF2-40B4-BE49-F238E27FC236}">
                <a16:creationId xmlns:a16="http://schemas.microsoft.com/office/drawing/2014/main" id="{BF558BAD-3DAF-4B43-859B-90E3B13CBDEA}"/>
              </a:ext>
            </a:extLst>
          </p:cNvPr>
          <p:cNvSpPr>
            <a:spLocks noGrp="1"/>
          </p:cNvSpPr>
          <p:nvPr>
            <p:ph type="sldNum" sz="quarter" idx="10"/>
          </p:nvPr>
        </p:nvSpPr>
        <p:spPr>
          <a:xfrm>
            <a:off x="-76200" y="6491968"/>
            <a:ext cx="457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13" name="FenmanBirdNames" descr="Video in which Feynman is talking about the difference between names and knowledge about the things names stand for. Downloaded from https://www.youtube.com/watch?v=ga_7j72CVlc">
            <a:hlinkClick r:id="" action="ppaction://media"/>
            <a:extLst>
              <a:ext uri="{FF2B5EF4-FFF2-40B4-BE49-F238E27FC236}">
                <a16:creationId xmlns:a16="http://schemas.microsoft.com/office/drawing/2014/main" id="{71CB9BBB-9108-4DDB-9C4E-92B36EE9F35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895600" y="1371600"/>
            <a:ext cx="5812057" cy="4419600"/>
          </a:xfrm>
        </p:spPr>
      </p:pic>
    </p:spTree>
    <p:extLst>
      <p:ext uri="{BB962C8B-B14F-4D97-AF65-F5344CB8AC3E}">
        <p14:creationId xmlns:p14="http://schemas.microsoft.com/office/powerpoint/2010/main" val="317633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0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48AA-DC70-4C71-8E43-ADAD17DB29B9}"/>
              </a:ext>
            </a:extLst>
          </p:cNvPr>
          <p:cNvSpPr>
            <a:spLocks noGrp="1"/>
          </p:cNvSpPr>
          <p:nvPr>
            <p:ph type="title"/>
          </p:nvPr>
        </p:nvSpPr>
        <p:spPr>
          <a:xfrm>
            <a:off x="0" y="762000"/>
            <a:ext cx="9144000" cy="762000"/>
          </a:xfrm>
        </p:spPr>
        <p:txBody>
          <a:bodyPr/>
          <a:lstStyle/>
          <a:p>
            <a:r>
              <a:rPr lang="en-US" sz="3500" dirty="0"/>
              <a:t>K2. ‘Knowledge’</a:t>
            </a:r>
            <a:br>
              <a:rPr lang="en-US" sz="3500" dirty="0"/>
            </a:br>
            <a:endParaRPr lang="en-US" sz="3500" dirty="0"/>
          </a:p>
        </p:txBody>
      </p:sp>
      <p:sp>
        <p:nvSpPr>
          <p:cNvPr id="3" name="Content Placeholder 2">
            <a:extLst>
              <a:ext uri="{FF2B5EF4-FFF2-40B4-BE49-F238E27FC236}">
                <a16:creationId xmlns:a16="http://schemas.microsoft.com/office/drawing/2014/main" id="{3E2BF52E-ED7A-41B2-A578-A7775721C8BA}"/>
              </a:ext>
            </a:extLst>
          </p:cNvPr>
          <p:cNvSpPr>
            <a:spLocks noGrp="1"/>
          </p:cNvSpPr>
          <p:nvPr>
            <p:ph idx="1"/>
          </p:nvPr>
        </p:nvSpPr>
        <p:spPr>
          <a:xfrm>
            <a:off x="2438400" y="1676400"/>
            <a:ext cx="6248400" cy="2819400"/>
          </a:xfrm>
        </p:spPr>
        <p:txBody>
          <a:bodyPr/>
          <a:lstStyle/>
          <a:p>
            <a:pPr>
              <a:buFont typeface="Arial" panose="020B0604020202020204" pitchFamily="34" charset="0"/>
              <a:buChar char="•"/>
            </a:pPr>
            <a:r>
              <a:rPr lang="en-US" dirty="0"/>
              <a:t>‘True justified belief’ - requirements:</a:t>
            </a:r>
          </a:p>
          <a:p>
            <a:pPr lvl="1">
              <a:buFont typeface="Arial" panose="020B0604020202020204" pitchFamily="34" charset="0"/>
              <a:buChar char="•"/>
            </a:pPr>
            <a:r>
              <a:rPr lang="en-US" dirty="0"/>
              <a:t>It must be believed</a:t>
            </a:r>
          </a:p>
          <a:p>
            <a:pPr lvl="2">
              <a:buFont typeface="Arial" panose="020B0604020202020204" pitchFamily="34" charset="0"/>
              <a:buChar char="•"/>
            </a:pPr>
            <a:r>
              <a:rPr lang="en-US" dirty="0"/>
              <a:t>By whom?</a:t>
            </a:r>
          </a:p>
          <a:p>
            <a:pPr lvl="1">
              <a:buFont typeface="Arial" panose="020B0604020202020204" pitchFamily="34" charset="0"/>
              <a:buChar char="•"/>
            </a:pPr>
            <a:r>
              <a:rPr lang="en-US" dirty="0"/>
              <a:t>It must be about what is the case</a:t>
            </a:r>
          </a:p>
          <a:p>
            <a:pPr lvl="1">
              <a:buFont typeface="Arial" panose="020B0604020202020204" pitchFamily="34" charset="0"/>
              <a:buChar char="•"/>
            </a:pPr>
            <a:r>
              <a:rPr lang="en-US" dirty="0"/>
              <a:t>There must be evidence or sound argumentation for it.</a:t>
            </a:r>
          </a:p>
        </p:txBody>
      </p:sp>
      <p:sp>
        <p:nvSpPr>
          <p:cNvPr id="4" name="Slide Number Placeholder 3">
            <a:extLst>
              <a:ext uri="{FF2B5EF4-FFF2-40B4-BE49-F238E27FC236}">
                <a16:creationId xmlns:a16="http://schemas.microsoft.com/office/drawing/2014/main" id="{9CD0805B-400C-4C93-A95A-3A83BF5D1DC6}"/>
              </a:ext>
            </a:extLst>
          </p:cNvPr>
          <p:cNvSpPr>
            <a:spLocks noGrp="1"/>
          </p:cNvSpPr>
          <p:nvPr>
            <p:ph type="sldNum" sz="quarter" idx="10"/>
          </p:nvPr>
        </p:nvSpPr>
        <p:spPr/>
        <p:txBody>
          <a:bodyPr/>
          <a:lstStyle/>
          <a:p>
            <a:fld id="{01EF93C7-D0AB-41D7-8C62-1F8A9E33AE23}" type="slidenum">
              <a:rPr lang="en-US" smtClean="0"/>
              <a:pPr/>
              <a:t>10</a:t>
            </a:fld>
            <a:endParaRPr lang="en-US"/>
          </a:p>
        </p:txBody>
      </p:sp>
      <p:pic>
        <p:nvPicPr>
          <p:cNvPr id="363522" name="Picture 2" descr="Bust of the Greek philosopher Plato, mid-1st century CE copy from a 4th century BCE original statue by Silanion. (Vatican Museums, Rome). - World History Encyclopedia">
            <a:extLst>
              <a:ext uri="{FF2B5EF4-FFF2-40B4-BE49-F238E27FC236}">
                <a16:creationId xmlns:a16="http://schemas.microsoft.com/office/drawing/2014/main" id="{4DBC949D-92F2-48FF-BD3E-C17F11AEE3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752600"/>
            <a:ext cx="160020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023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48AA-DC70-4C71-8E43-ADAD17DB29B9}"/>
              </a:ext>
            </a:extLst>
          </p:cNvPr>
          <p:cNvSpPr>
            <a:spLocks noGrp="1"/>
          </p:cNvSpPr>
          <p:nvPr>
            <p:ph type="title"/>
          </p:nvPr>
        </p:nvSpPr>
        <p:spPr>
          <a:xfrm>
            <a:off x="0" y="762000"/>
            <a:ext cx="9144000" cy="762000"/>
          </a:xfrm>
        </p:spPr>
        <p:txBody>
          <a:bodyPr/>
          <a:lstStyle/>
          <a:p>
            <a:r>
              <a:rPr lang="en-US" sz="3500" dirty="0"/>
              <a:t>‘Knowledge’ as justified true belief - problem</a:t>
            </a:r>
            <a:br>
              <a:rPr lang="en-US" sz="3500" dirty="0"/>
            </a:br>
            <a:endParaRPr lang="en-US" sz="3500" dirty="0"/>
          </a:p>
        </p:txBody>
      </p:sp>
      <p:sp>
        <p:nvSpPr>
          <p:cNvPr id="3" name="Content Placeholder 2">
            <a:extLst>
              <a:ext uri="{FF2B5EF4-FFF2-40B4-BE49-F238E27FC236}">
                <a16:creationId xmlns:a16="http://schemas.microsoft.com/office/drawing/2014/main" id="{3E2BF52E-ED7A-41B2-A578-A7775721C8BA}"/>
              </a:ext>
            </a:extLst>
          </p:cNvPr>
          <p:cNvSpPr>
            <a:spLocks noGrp="1"/>
          </p:cNvSpPr>
          <p:nvPr>
            <p:ph idx="1"/>
          </p:nvPr>
        </p:nvSpPr>
        <p:spPr>
          <a:xfrm>
            <a:off x="2438400" y="1676400"/>
            <a:ext cx="6248400" cy="2819400"/>
          </a:xfrm>
        </p:spPr>
        <p:txBody>
          <a:bodyPr/>
          <a:lstStyle/>
          <a:p>
            <a:pPr>
              <a:buFont typeface="Arial" panose="020B0604020202020204" pitchFamily="34" charset="0"/>
              <a:buChar char="•"/>
            </a:pPr>
            <a:r>
              <a:rPr lang="en-US" dirty="0"/>
              <a:t>Requirements:</a:t>
            </a:r>
          </a:p>
          <a:p>
            <a:pPr lvl="1">
              <a:buFont typeface="Arial" panose="020B0604020202020204" pitchFamily="34" charset="0"/>
              <a:buChar char="•"/>
            </a:pPr>
            <a:r>
              <a:rPr lang="en-US" dirty="0"/>
              <a:t>It must be believed</a:t>
            </a:r>
          </a:p>
          <a:p>
            <a:pPr lvl="2">
              <a:buFont typeface="Arial" panose="020B0604020202020204" pitchFamily="34" charset="0"/>
              <a:buChar char="•"/>
            </a:pPr>
            <a:r>
              <a:rPr lang="en-US" dirty="0"/>
              <a:t>By whom?</a:t>
            </a:r>
          </a:p>
          <a:p>
            <a:pPr lvl="1">
              <a:buFont typeface="Arial" panose="020B0604020202020204" pitchFamily="34" charset="0"/>
              <a:buChar char="•"/>
            </a:pPr>
            <a:r>
              <a:rPr lang="en-US" dirty="0"/>
              <a:t>It must be about what is the case</a:t>
            </a:r>
          </a:p>
          <a:p>
            <a:pPr lvl="1">
              <a:buFont typeface="Arial" panose="020B0604020202020204" pitchFamily="34" charset="0"/>
              <a:buChar char="•"/>
            </a:pPr>
            <a:r>
              <a:rPr lang="en-US" dirty="0"/>
              <a:t>There must be evidence or sound argumentation for it.</a:t>
            </a:r>
          </a:p>
        </p:txBody>
      </p:sp>
      <p:sp>
        <p:nvSpPr>
          <p:cNvPr id="4" name="Slide Number Placeholder 3">
            <a:extLst>
              <a:ext uri="{FF2B5EF4-FFF2-40B4-BE49-F238E27FC236}">
                <a16:creationId xmlns:a16="http://schemas.microsoft.com/office/drawing/2014/main" id="{9CD0805B-400C-4C93-A95A-3A83BF5D1DC6}"/>
              </a:ext>
            </a:extLst>
          </p:cNvPr>
          <p:cNvSpPr>
            <a:spLocks noGrp="1"/>
          </p:cNvSpPr>
          <p:nvPr>
            <p:ph type="sldNum" sz="quarter" idx="10"/>
          </p:nvPr>
        </p:nvSpPr>
        <p:spPr/>
        <p:txBody>
          <a:bodyPr/>
          <a:lstStyle/>
          <a:p>
            <a:fld id="{01EF93C7-D0AB-41D7-8C62-1F8A9E33AE23}" type="slidenum">
              <a:rPr lang="en-US" smtClean="0"/>
              <a:pPr/>
              <a:t>11</a:t>
            </a:fld>
            <a:endParaRPr lang="en-US"/>
          </a:p>
        </p:txBody>
      </p:sp>
      <p:pic>
        <p:nvPicPr>
          <p:cNvPr id="363522" name="Picture 2" descr="Bust of the Greek philosopher Plato, mid-1st century CE copy from a 4th century BCE original statue by Silanion. (Vatican Museums, Rome). - World History Encyclopedia">
            <a:extLst>
              <a:ext uri="{FF2B5EF4-FFF2-40B4-BE49-F238E27FC236}">
                <a16:creationId xmlns:a16="http://schemas.microsoft.com/office/drawing/2014/main" id="{4DBC949D-92F2-48FF-BD3E-C17F11AEE3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752600"/>
            <a:ext cx="1600200" cy="24003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A2D91F9E-3103-4E07-AC97-8BAA2A2BBE43}"/>
              </a:ext>
            </a:extLst>
          </p:cNvPr>
          <p:cNvSpPr txBox="1">
            <a:spLocks/>
          </p:cNvSpPr>
          <p:nvPr/>
        </p:nvSpPr>
        <p:spPr>
          <a:xfrm>
            <a:off x="609600" y="4495800"/>
            <a:ext cx="5029200" cy="1893434"/>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US" kern="0" dirty="0"/>
              <a:t>The Gettier challenge (1963):</a:t>
            </a:r>
          </a:p>
          <a:p>
            <a:pPr lvl="1">
              <a:buFont typeface="Arial" panose="020B0604020202020204" pitchFamily="34" charset="0"/>
              <a:buChar char="•"/>
            </a:pPr>
            <a:r>
              <a:rPr lang="en-US" kern="0" dirty="0"/>
              <a:t>Fooled by evidence</a:t>
            </a:r>
          </a:p>
          <a:p>
            <a:pPr lvl="2">
              <a:buFont typeface="Arial" panose="020B0604020202020204" pitchFamily="34" charset="0"/>
              <a:buChar char="•"/>
            </a:pPr>
            <a:r>
              <a:rPr lang="en-US" kern="0" dirty="0">
                <a:solidFill>
                  <a:srgbClr val="FFFF00"/>
                </a:solidFill>
              </a:rPr>
              <a:t>Examples?</a:t>
            </a:r>
          </a:p>
        </p:txBody>
      </p:sp>
      <p:pic>
        <p:nvPicPr>
          <p:cNvPr id="363524" name="Picture 4" descr="Picture of the philosopher Edmund Gettier (1927-2021)">
            <a:extLst>
              <a:ext uri="{FF2B5EF4-FFF2-40B4-BE49-F238E27FC236}">
                <a16:creationId xmlns:a16="http://schemas.microsoft.com/office/drawing/2014/main" id="{F81D8910-D548-4BB7-9806-78E8F7ACA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490916"/>
            <a:ext cx="1524000" cy="196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81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48AA-DC70-4C71-8E43-ADAD17DB29B9}"/>
              </a:ext>
            </a:extLst>
          </p:cNvPr>
          <p:cNvSpPr>
            <a:spLocks noGrp="1"/>
          </p:cNvSpPr>
          <p:nvPr>
            <p:ph type="title"/>
          </p:nvPr>
        </p:nvSpPr>
        <p:spPr>
          <a:xfrm>
            <a:off x="0" y="762000"/>
            <a:ext cx="9144000" cy="762000"/>
          </a:xfrm>
        </p:spPr>
        <p:txBody>
          <a:bodyPr/>
          <a:lstStyle/>
          <a:p>
            <a:r>
              <a:rPr lang="en-US" sz="3400" dirty="0"/>
              <a:t>‘Knowledge’ as justified true belief - exceptions</a:t>
            </a:r>
            <a:br>
              <a:rPr lang="en-US" sz="3400" dirty="0"/>
            </a:br>
            <a:endParaRPr lang="en-US" sz="3400" dirty="0"/>
          </a:p>
        </p:txBody>
      </p:sp>
      <p:sp>
        <p:nvSpPr>
          <p:cNvPr id="3" name="Content Placeholder 2">
            <a:extLst>
              <a:ext uri="{FF2B5EF4-FFF2-40B4-BE49-F238E27FC236}">
                <a16:creationId xmlns:a16="http://schemas.microsoft.com/office/drawing/2014/main" id="{3E2BF52E-ED7A-41B2-A578-A7775721C8BA}"/>
              </a:ext>
            </a:extLst>
          </p:cNvPr>
          <p:cNvSpPr>
            <a:spLocks noGrp="1"/>
          </p:cNvSpPr>
          <p:nvPr>
            <p:ph idx="1"/>
          </p:nvPr>
        </p:nvSpPr>
        <p:spPr>
          <a:xfrm>
            <a:off x="2438400" y="1676400"/>
            <a:ext cx="6248400" cy="2819400"/>
          </a:xfrm>
        </p:spPr>
        <p:txBody>
          <a:bodyPr/>
          <a:lstStyle/>
          <a:p>
            <a:pPr>
              <a:buFont typeface="Arial" panose="020B0604020202020204" pitchFamily="34" charset="0"/>
              <a:buChar char="•"/>
            </a:pPr>
            <a:r>
              <a:rPr lang="en-US" dirty="0"/>
              <a:t>Requirements:</a:t>
            </a:r>
          </a:p>
          <a:p>
            <a:pPr lvl="1">
              <a:buFont typeface="Arial" panose="020B0604020202020204" pitchFamily="34" charset="0"/>
              <a:buChar char="•"/>
            </a:pPr>
            <a:r>
              <a:rPr lang="en-US" dirty="0"/>
              <a:t>It must be believed</a:t>
            </a:r>
          </a:p>
          <a:p>
            <a:pPr lvl="2">
              <a:buFont typeface="Arial" panose="020B0604020202020204" pitchFamily="34" charset="0"/>
              <a:buChar char="•"/>
            </a:pPr>
            <a:r>
              <a:rPr lang="en-US" dirty="0"/>
              <a:t>By whom?</a:t>
            </a:r>
          </a:p>
          <a:p>
            <a:pPr lvl="1">
              <a:buFont typeface="Arial" panose="020B0604020202020204" pitchFamily="34" charset="0"/>
              <a:buChar char="•"/>
            </a:pPr>
            <a:r>
              <a:rPr lang="en-US" dirty="0"/>
              <a:t>It must be about what is the case</a:t>
            </a:r>
          </a:p>
          <a:p>
            <a:pPr lvl="1">
              <a:buFont typeface="Arial" panose="020B0604020202020204" pitchFamily="34" charset="0"/>
              <a:buChar char="•"/>
            </a:pPr>
            <a:r>
              <a:rPr lang="en-US" dirty="0"/>
              <a:t>There must be evidence or sound argumentation for it.</a:t>
            </a:r>
          </a:p>
        </p:txBody>
      </p:sp>
      <p:sp>
        <p:nvSpPr>
          <p:cNvPr id="4" name="Slide Number Placeholder 3">
            <a:extLst>
              <a:ext uri="{FF2B5EF4-FFF2-40B4-BE49-F238E27FC236}">
                <a16:creationId xmlns:a16="http://schemas.microsoft.com/office/drawing/2014/main" id="{9CD0805B-400C-4C93-A95A-3A83BF5D1DC6}"/>
              </a:ext>
            </a:extLst>
          </p:cNvPr>
          <p:cNvSpPr>
            <a:spLocks noGrp="1"/>
          </p:cNvSpPr>
          <p:nvPr>
            <p:ph type="sldNum" sz="quarter" idx="10"/>
          </p:nvPr>
        </p:nvSpPr>
        <p:spPr/>
        <p:txBody>
          <a:bodyPr/>
          <a:lstStyle/>
          <a:p>
            <a:fld id="{01EF93C7-D0AB-41D7-8C62-1F8A9E33AE23}" type="slidenum">
              <a:rPr lang="en-US" smtClean="0"/>
              <a:pPr/>
              <a:t>12</a:t>
            </a:fld>
            <a:endParaRPr lang="en-US"/>
          </a:p>
        </p:txBody>
      </p:sp>
      <p:pic>
        <p:nvPicPr>
          <p:cNvPr id="363522" name="Picture 2" descr="Bust of the Greek philosopher Plato, mid-1st century CE copy from a 4th century BCE original statue by Silanion. (Vatican Museums, Rome). - World History Encyclopedia">
            <a:extLst>
              <a:ext uri="{FF2B5EF4-FFF2-40B4-BE49-F238E27FC236}">
                <a16:creationId xmlns:a16="http://schemas.microsoft.com/office/drawing/2014/main" id="{4DBC949D-92F2-48FF-BD3E-C17F11AEE3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752600"/>
            <a:ext cx="1600200" cy="24003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A2D91F9E-3103-4E07-AC97-8BAA2A2BBE43}"/>
              </a:ext>
            </a:extLst>
          </p:cNvPr>
          <p:cNvSpPr txBox="1">
            <a:spLocks/>
          </p:cNvSpPr>
          <p:nvPr/>
        </p:nvSpPr>
        <p:spPr>
          <a:xfrm>
            <a:off x="609600" y="4495800"/>
            <a:ext cx="5410200" cy="1893434"/>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US" kern="0" dirty="0"/>
              <a:t>The Gettier challenge (1963):</a:t>
            </a:r>
          </a:p>
          <a:p>
            <a:pPr lvl="1">
              <a:buFont typeface="Arial" panose="020B0604020202020204" pitchFamily="34" charset="0"/>
              <a:buChar char="•"/>
            </a:pPr>
            <a:r>
              <a:rPr lang="en-US" kern="0" dirty="0"/>
              <a:t>Fooled by evidence</a:t>
            </a:r>
          </a:p>
          <a:p>
            <a:pPr lvl="2">
              <a:buFont typeface="Arial" panose="020B0604020202020204" pitchFamily="34" charset="0"/>
              <a:buChar char="•"/>
            </a:pPr>
            <a:r>
              <a:rPr lang="en-US" kern="0" dirty="0"/>
              <a:t>Clock case</a:t>
            </a:r>
          </a:p>
          <a:p>
            <a:pPr lvl="2">
              <a:buFont typeface="Arial" panose="020B0604020202020204" pitchFamily="34" charset="0"/>
              <a:buChar char="•"/>
            </a:pPr>
            <a:r>
              <a:rPr lang="en-US" kern="0" dirty="0"/>
              <a:t>White paper in field</a:t>
            </a:r>
          </a:p>
        </p:txBody>
      </p:sp>
      <p:pic>
        <p:nvPicPr>
          <p:cNvPr id="9" name="Picture 4" descr="Picture of the philosopher Edmund Gettier (1927-2021)">
            <a:extLst>
              <a:ext uri="{FF2B5EF4-FFF2-40B4-BE49-F238E27FC236}">
                <a16:creationId xmlns:a16="http://schemas.microsoft.com/office/drawing/2014/main" id="{90D388CB-6963-4A68-8AC3-1E318D982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490916"/>
            <a:ext cx="1524000" cy="196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658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91CCD-F14F-45D0-941F-2A5498867ADD}"/>
              </a:ext>
            </a:extLst>
          </p:cNvPr>
          <p:cNvSpPr>
            <a:spLocks noGrp="1"/>
          </p:cNvSpPr>
          <p:nvPr>
            <p:ph type="title"/>
          </p:nvPr>
        </p:nvSpPr>
        <p:spPr/>
        <p:txBody>
          <a:bodyPr/>
          <a:lstStyle/>
          <a:p>
            <a:r>
              <a:rPr lang="en-US" dirty="0"/>
              <a:t>Is justified true belief (JTB) what Gruber denotes by ‘knowledge’?</a:t>
            </a:r>
          </a:p>
        </p:txBody>
      </p:sp>
      <p:sp>
        <p:nvSpPr>
          <p:cNvPr id="3" name="Content Placeholder 2">
            <a:extLst>
              <a:ext uri="{FF2B5EF4-FFF2-40B4-BE49-F238E27FC236}">
                <a16:creationId xmlns:a16="http://schemas.microsoft.com/office/drawing/2014/main" id="{3FE35A46-CAF8-41FB-9FD4-F30F68604C1E}"/>
              </a:ext>
            </a:extLst>
          </p:cNvPr>
          <p:cNvSpPr>
            <a:spLocks noGrp="1"/>
          </p:cNvSpPr>
          <p:nvPr>
            <p:ph idx="1"/>
          </p:nvPr>
        </p:nvSpPr>
        <p:spPr>
          <a:xfrm>
            <a:off x="228600" y="2667000"/>
            <a:ext cx="8686800" cy="3962400"/>
          </a:xfrm>
        </p:spPr>
        <p:txBody>
          <a:bodyPr/>
          <a:lstStyle/>
          <a:p>
            <a:pPr marL="0" indent="0" algn="ctr"/>
            <a:r>
              <a:rPr lang="en-US" sz="2800" dirty="0"/>
              <a:t>‘</a:t>
            </a:r>
            <a:r>
              <a:rPr lang="en-US" sz="2800" i="1" dirty="0"/>
              <a:t>knowledge does not belong in an ontology, but in a knowledge base designed for the specific purpose the software program has to serve for a specific audience</a:t>
            </a:r>
            <a:r>
              <a:rPr lang="en-US" sz="2800" dirty="0"/>
              <a:t>’</a:t>
            </a:r>
          </a:p>
          <a:p>
            <a:endParaRPr lang="en-US" sz="2800" dirty="0"/>
          </a:p>
        </p:txBody>
      </p:sp>
      <p:sp>
        <p:nvSpPr>
          <p:cNvPr id="4" name="Slide Number Placeholder 3">
            <a:extLst>
              <a:ext uri="{FF2B5EF4-FFF2-40B4-BE49-F238E27FC236}">
                <a16:creationId xmlns:a16="http://schemas.microsoft.com/office/drawing/2014/main" id="{3816F604-A56E-49BD-9E89-312BFB72E71F}"/>
              </a:ext>
            </a:extLst>
          </p:cNvPr>
          <p:cNvSpPr>
            <a:spLocks noGrp="1"/>
          </p:cNvSpPr>
          <p:nvPr>
            <p:ph type="sldNum" sz="quarter" idx="10"/>
          </p:nvPr>
        </p:nvSpPr>
        <p:spPr/>
        <p:txBody>
          <a:bodyPr/>
          <a:lstStyle/>
          <a:p>
            <a:fld id="{01EF93C7-D0AB-41D7-8C62-1F8A9E33AE23}" type="slidenum">
              <a:rPr lang="en-US" smtClean="0"/>
              <a:pPr/>
              <a:t>13</a:t>
            </a:fld>
            <a:endParaRPr lang="en-US"/>
          </a:p>
        </p:txBody>
      </p:sp>
      <p:sp>
        <p:nvSpPr>
          <p:cNvPr id="5" name="Rectangle 4">
            <a:extLst>
              <a:ext uri="{FF2B5EF4-FFF2-40B4-BE49-F238E27FC236}">
                <a16:creationId xmlns:a16="http://schemas.microsoft.com/office/drawing/2014/main" id="{23352511-BFF1-434D-AB1F-E5547DB2EA62}"/>
              </a:ext>
            </a:extLst>
          </p:cNvPr>
          <p:cNvSpPr/>
          <p:nvPr/>
        </p:nvSpPr>
        <p:spPr>
          <a:xfrm>
            <a:off x="1219200" y="6096000"/>
            <a:ext cx="7848600" cy="64633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T. R. Gruber. </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hlinkClick r:id="rId2"/>
              </a:rPr>
              <a:t>A Translation Approach to Portable Ontologies</a:t>
            </a: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imes New Roman" pitchFamily="18" charset="0"/>
                <a:ea typeface="+mn-ea"/>
                <a:cs typeface="+mn-cs"/>
              </a:rPr>
              <a:t>Knowledge Acquisition, 5(2):199–220, 1993.</a:t>
            </a:r>
          </a:p>
        </p:txBody>
      </p:sp>
    </p:spTree>
    <p:extLst>
      <p:ext uri="{BB962C8B-B14F-4D97-AF65-F5344CB8AC3E}">
        <p14:creationId xmlns:p14="http://schemas.microsoft.com/office/powerpoint/2010/main" val="143729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66EA-2771-4D0C-A384-2A2BF72EE12A}"/>
              </a:ext>
            </a:extLst>
          </p:cNvPr>
          <p:cNvSpPr>
            <a:spLocks noGrp="1"/>
          </p:cNvSpPr>
          <p:nvPr>
            <p:ph type="title"/>
          </p:nvPr>
        </p:nvSpPr>
        <p:spPr/>
        <p:txBody>
          <a:bodyPr/>
          <a:lstStyle/>
          <a:p>
            <a:r>
              <a:rPr lang="en-US" dirty="0"/>
              <a:t>Or is his thought clumsily formulated? </a:t>
            </a:r>
          </a:p>
        </p:txBody>
      </p:sp>
      <p:sp>
        <p:nvSpPr>
          <p:cNvPr id="3" name="Content Placeholder 2">
            <a:extLst>
              <a:ext uri="{FF2B5EF4-FFF2-40B4-BE49-F238E27FC236}">
                <a16:creationId xmlns:a16="http://schemas.microsoft.com/office/drawing/2014/main" id="{292D717F-741A-4135-96DC-565170804BB7}"/>
              </a:ext>
            </a:extLst>
          </p:cNvPr>
          <p:cNvSpPr>
            <a:spLocks noGrp="1"/>
          </p:cNvSpPr>
          <p:nvPr>
            <p:ph idx="1"/>
          </p:nvPr>
        </p:nvSpPr>
        <p:spPr/>
        <p:txBody>
          <a:bodyPr/>
          <a:lstStyle/>
          <a:p>
            <a:pPr>
              <a:buFont typeface="Arial" panose="020B0604020202020204" pitchFamily="34" charset="0"/>
              <a:buChar char="•"/>
            </a:pPr>
            <a:r>
              <a:rPr lang="en-US" dirty="0"/>
              <a:t>Which of the following JTB statements qualify as knowledge?</a:t>
            </a:r>
          </a:p>
          <a:p>
            <a:pPr lvl="1">
              <a:buFont typeface="Arial" panose="020B0604020202020204" pitchFamily="34" charset="0"/>
              <a:buChar char="•"/>
            </a:pPr>
            <a:r>
              <a:rPr lang="en-US" dirty="0"/>
              <a:t>Moles are disorders;</a:t>
            </a:r>
          </a:p>
          <a:p>
            <a:pPr lvl="1">
              <a:buFont typeface="Arial" panose="020B0604020202020204" pitchFamily="34" charset="0"/>
              <a:buChar char="•"/>
            </a:pPr>
            <a:r>
              <a:rPr lang="en-US" dirty="0"/>
              <a:t>The beauty spot above Cindy Crawford’s lip is a mole;</a:t>
            </a:r>
          </a:p>
          <a:p>
            <a:pPr lvl="1">
              <a:buFont typeface="Arial" panose="020B0604020202020204" pitchFamily="34" charset="0"/>
              <a:buChar char="•"/>
            </a:pPr>
            <a:r>
              <a:rPr lang="en-US" dirty="0"/>
              <a:t>Populations with fair skin naturally develop a higher average number of benign skin moles than populations of the same size with dark skin.</a:t>
            </a:r>
          </a:p>
        </p:txBody>
      </p:sp>
      <p:sp>
        <p:nvSpPr>
          <p:cNvPr id="4" name="Slide Number Placeholder 3">
            <a:extLst>
              <a:ext uri="{FF2B5EF4-FFF2-40B4-BE49-F238E27FC236}">
                <a16:creationId xmlns:a16="http://schemas.microsoft.com/office/drawing/2014/main" id="{44861418-07B2-4D12-ACB2-6DD26AD7EDD3}"/>
              </a:ext>
            </a:extLst>
          </p:cNvPr>
          <p:cNvSpPr>
            <a:spLocks noGrp="1"/>
          </p:cNvSpPr>
          <p:nvPr>
            <p:ph type="sldNum" sz="quarter" idx="10"/>
          </p:nvPr>
        </p:nvSpPr>
        <p:spPr/>
        <p:txBody>
          <a:bodyPr/>
          <a:lstStyle/>
          <a:p>
            <a:fld id="{01EF93C7-D0AB-41D7-8C62-1F8A9E33AE23}" type="slidenum">
              <a:rPr lang="en-US" smtClean="0"/>
              <a:pPr/>
              <a:t>14</a:t>
            </a:fld>
            <a:endParaRPr lang="en-US"/>
          </a:p>
        </p:txBody>
      </p:sp>
    </p:spTree>
    <p:extLst>
      <p:ext uri="{BB962C8B-B14F-4D97-AF65-F5344CB8AC3E}">
        <p14:creationId xmlns:p14="http://schemas.microsoft.com/office/powerpoint/2010/main" val="309532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66EA-2771-4D0C-A384-2A2BF72EE12A}"/>
              </a:ext>
            </a:extLst>
          </p:cNvPr>
          <p:cNvSpPr>
            <a:spLocks noGrp="1"/>
          </p:cNvSpPr>
          <p:nvPr>
            <p:ph type="title"/>
          </p:nvPr>
        </p:nvSpPr>
        <p:spPr/>
        <p:txBody>
          <a:bodyPr/>
          <a:lstStyle/>
          <a:p>
            <a:r>
              <a:rPr lang="en-US" dirty="0"/>
              <a:t>Or is his thought clumsily formulated? (2)</a:t>
            </a:r>
          </a:p>
        </p:txBody>
      </p:sp>
      <p:sp>
        <p:nvSpPr>
          <p:cNvPr id="3" name="Content Placeholder 2">
            <a:extLst>
              <a:ext uri="{FF2B5EF4-FFF2-40B4-BE49-F238E27FC236}">
                <a16:creationId xmlns:a16="http://schemas.microsoft.com/office/drawing/2014/main" id="{292D717F-741A-4135-96DC-565170804BB7}"/>
              </a:ext>
            </a:extLst>
          </p:cNvPr>
          <p:cNvSpPr>
            <a:spLocks noGrp="1"/>
          </p:cNvSpPr>
          <p:nvPr>
            <p:ph idx="1"/>
          </p:nvPr>
        </p:nvSpPr>
        <p:spPr/>
        <p:txBody>
          <a:bodyPr/>
          <a:lstStyle/>
          <a:p>
            <a:pPr>
              <a:buFont typeface="Arial" panose="020B0604020202020204" pitchFamily="34" charset="0"/>
              <a:buChar char="•"/>
            </a:pPr>
            <a:r>
              <a:rPr lang="en-US" dirty="0"/>
              <a:t>Which of the following JTB statements qualify as knowledge?</a:t>
            </a:r>
          </a:p>
          <a:p>
            <a:pPr lvl="1">
              <a:buFont typeface="Arial" panose="020B0604020202020204" pitchFamily="34" charset="0"/>
              <a:buChar char="•"/>
            </a:pPr>
            <a:r>
              <a:rPr lang="en-US" dirty="0"/>
              <a:t>Moles are disorders;</a:t>
            </a:r>
          </a:p>
          <a:p>
            <a:pPr lvl="1">
              <a:buFont typeface="Arial" panose="020B0604020202020204" pitchFamily="34" charset="0"/>
              <a:buChar char="•"/>
            </a:pPr>
            <a:r>
              <a:rPr lang="en-US" dirty="0"/>
              <a:t>The beauty spot above Cindy Crawford’s lip is a mole;</a:t>
            </a:r>
          </a:p>
          <a:p>
            <a:pPr lvl="1">
              <a:buFont typeface="Arial" panose="020B0604020202020204" pitchFamily="34" charset="0"/>
              <a:buChar char="•"/>
            </a:pPr>
            <a:r>
              <a:rPr lang="en-US" dirty="0"/>
              <a:t>Populations with fair skin naturally develop a higher average number of benign skin moles than populations of the same size with dark skin.</a:t>
            </a:r>
          </a:p>
          <a:p>
            <a:pPr lvl="1">
              <a:buFont typeface="Arial" panose="020B0604020202020204" pitchFamily="34" charset="0"/>
              <a:buChar char="•"/>
            </a:pPr>
            <a:endParaRPr lang="en-US" dirty="0"/>
          </a:p>
          <a:p>
            <a:pPr marL="400050">
              <a:buFont typeface="Arial" panose="020B0604020202020204" pitchFamily="34" charset="0"/>
              <a:buChar char="•"/>
            </a:pPr>
            <a:r>
              <a:rPr lang="en-US" dirty="0"/>
              <a:t>Possible interpretations:</a:t>
            </a:r>
          </a:p>
          <a:p>
            <a:pPr marL="800100" lvl="1">
              <a:buFont typeface="Arial" panose="020B0604020202020204" pitchFamily="34" charset="0"/>
              <a:buChar char="•"/>
            </a:pPr>
            <a:r>
              <a:rPr lang="en-US" dirty="0"/>
              <a:t>Instance data doesn’t belong in an ontology?</a:t>
            </a:r>
          </a:p>
          <a:p>
            <a:pPr marL="800100" lvl="1">
              <a:buFont typeface="Arial" panose="020B0604020202020204" pitchFamily="34" charset="0"/>
              <a:buChar char="•"/>
            </a:pPr>
            <a:r>
              <a:rPr lang="en-US" dirty="0"/>
              <a:t>Only the logic required to reason with instance data belongs in an ontology?</a:t>
            </a:r>
          </a:p>
        </p:txBody>
      </p:sp>
      <p:sp>
        <p:nvSpPr>
          <p:cNvPr id="4" name="Slide Number Placeholder 3">
            <a:extLst>
              <a:ext uri="{FF2B5EF4-FFF2-40B4-BE49-F238E27FC236}">
                <a16:creationId xmlns:a16="http://schemas.microsoft.com/office/drawing/2014/main" id="{44861418-07B2-4D12-ACB2-6DD26AD7EDD3}"/>
              </a:ext>
            </a:extLst>
          </p:cNvPr>
          <p:cNvSpPr>
            <a:spLocks noGrp="1"/>
          </p:cNvSpPr>
          <p:nvPr>
            <p:ph type="sldNum" sz="quarter" idx="10"/>
          </p:nvPr>
        </p:nvSpPr>
        <p:spPr/>
        <p:txBody>
          <a:bodyPr/>
          <a:lstStyle/>
          <a:p>
            <a:fld id="{01EF93C7-D0AB-41D7-8C62-1F8A9E33AE23}" type="slidenum">
              <a:rPr lang="en-US" smtClean="0"/>
              <a:pPr/>
              <a:t>15</a:t>
            </a:fld>
            <a:endParaRPr lang="en-US"/>
          </a:p>
        </p:txBody>
      </p:sp>
    </p:spTree>
    <p:extLst>
      <p:ext uri="{BB962C8B-B14F-4D97-AF65-F5344CB8AC3E}">
        <p14:creationId xmlns:p14="http://schemas.microsoft.com/office/powerpoint/2010/main" val="423294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F6BB-D598-4FC9-9878-FEC47468C4B6}"/>
              </a:ext>
            </a:extLst>
          </p:cNvPr>
          <p:cNvSpPr>
            <a:spLocks noGrp="1"/>
          </p:cNvSpPr>
          <p:nvPr>
            <p:ph type="title"/>
          </p:nvPr>
        </p:nvSpPr>
        <p:spPr/>
        <p:txBody>
          <a:bodyPr/>
          <a:lstStyle/>
          <a:p>
            <a:r>
              <a:rPr lang="en-US" dirty="0"/>
              <a:t>Clean separation of knowledge</a:t>
            </a:r>
            <a:br>
              <a:rPr lang="en-US" dirty="0"/>
            </a:br>
            <a:endParaRPr lang="en-US" dirty="0"/>
          </a:p>
        </p:txBody>
      </p:sp>
      <p:sp>
        <p:nvSpPr>
          <p:cNvPr id="3" name="Content Placeholder 2">
            <a:extLst>
              <a:ext uri="{FF2B5EF4-FFF2-40B4-BE49-F238E27FC236}">
                <a16:creationId xmlns:a16="http://schemas.microsoft.com/office/drawing/2014/main" id="{63780ACF-FF66-4D81-9A1F-324F70D86555}"/>
              </a:ext>
            </a:extLst>
          </p:cNvPr>
          <p:cNvSpPr>
            <a:spLocks noGrp="1"/>
          </p:cNvSpPr>
          <p:nvPr>
            <p:ph idx="1"/>
          </p:nvPr>
        </p:nvSpPr>
        <p:spPr/>
        <p:txBody>
          <a:bodyPr/>
          <a:lstStyle/>
          <a:p>
            <a:pPr>
              <a:buFont typeface="Arial" panose="020B0604020202020204" pitchFamily="34" charset="0"/>
              <a:buChar char="•"/>
            </a:pPr>
            <a:r>
              <a:rPr lang="en-US" b="1" u="sng" dirty="0"/>
              <a:t>Conceptual knowledge</a:t>
            </a:r>
            <a:r>
              <a:rPr lang="en-US" dirty="0"/>
              <a:t>: the knowledge of sensible medical concepts;</a:t>
            </a:r>
          </a:p>
          <a:p>
            <a:pPr>
              <a:buFont typeface="Arial" panose="020B0604020202020204" pitchFamily="34" charset="0"/>
              <a:buChar char="•"/>
            </a:pPr>
            <a:r>
              <a:rPr lang="en-US" b="1" u="sng" dirty="0"/>
              <a:t>Knowledge of clinical definitions and crit</a:t>
            </a:r>
            <a:r>
              <a:rPr lang="en-US" u="sng" dirty="0"/>
              <a:t>eria</a:t>
            </a:r>
            <a:r>
              <a:rPr lang="en-US" dirty="0"/>
              <a:t>: how to determine if a concept applies to a particular patient;</a:t>
            </a:r>
          </a:p>
          <a:p>
            <a:pPr>
              <a:buFont typeface="Arial" panose="020B0604020202020204" pitchFamily="34" charset="0"/>
              <a:buChar char="•"/>
            </a:pPr>
            <a:r>
              <a:rPr lang="en-US" b="1" u="sng" dirty="0"/>
              <a:t>Surface linguistic knowledge</a:t>
            </a:r>
            <a:r>
              <a:rPr lang="en-US" dirty="0"/>
              <a:t>: how to express the concepts in any given language;</a:t>
            </a:r>
          </a:p>
          <a:p>
            <a:pPr>
              <a:buFont typeface="Arial" panose="020B0604020202020204" pitchFamily="34" charset="0"/>
              <a:buChar char="•"/>
            </a:pPr>
            <a:r>
              <a:rPr lang="en-US" b="1" u="sng" dirty="0"/>
              <a:t>Knowledge of classification and coding systems</a:t>
            </a:r>
            <a:r>
              <a:rPr lang="en-US" dirty="0"/>
              <a:t>: how an expression has been classified by such a system;</a:t>
            </a:r>
          </a:p>
          <a:p>
            <a:pPr>
              <a:buFont typeface="Arial" panose="020B0604020202020204" pitchFamily="34" charset="0"/>
              <a:buChar char="•"/>
            </a:pPr>
            <a:r>
              <a:rPr lang="en-US" b="1" u="sng" dirty="0"/>
              <a:t>Pragmatic knowledge</a:t>
            </a:r>
            <a:r>
              <a:rPr lang="en-US" dirty="0"/>
              <a:t>: what doctors usually say or think, what they consider important, how to integrate in EHR.</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F9E88C3-38FE-459A-80FC-8AC1243BE91C}"/>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16</a:t>
            </a:fld>
            <a:endParaRPr lang="en-US" dirty="0"/>
          </a:p>
        </p:txBody>
      </p:sp>
      <p:sp>
        <p:nvSpPr>
          <p:cNvPr id="5" name="Rectangle 4">
            <a:extLst>
              <a:ext uri="{FF2B5EF4-FFF2-40B4-BE49-F238E27FC236}">
                <a16:creationId xmlns:a16="http://schemas.microsoft.com/office/drawing/2014/main" id="{43DEEA5C-B439-421F-B279-CEF8D453157A}"/>
              </a:ext>
            </a:extLst>
          </p:cNvPr>
          <p:cNvSpPr/>
          <p:nvPr/>
        </p:nvSpPr>
        <p:spPr>
          <a:xfrm>
            <a:off x="2353056" y="6120384"/>
            <a:ext cx="6781800" cy="461665"/>
          </a:xfrm>
          <a:prstGeom prst="rect">
            <a:avLst/>
          </a:prstGeom>
        </p:spPr>
        <p:txBody>
          <a:bodyPr wrap="square">
            <a:spAutoFit/>
          </a:bodyPr>
          <a:lstStyle/>
          <a:p>
            <a:pPr algn="r"/>
            <a:r>
              <a:rPr lang="en-US" sz="1200" b="0" dirty="0">
                <a:solidFill>
                  <a:schemeClr val="bg1"/>
                </a:solidFill>
                <a:cs typeface="Times New Roman" panose="02020603050405020304" pitchFamily="18" charset="0"/>
              </a:rPr>
              <a:t>Rector AL, </a:t>
            </a:r>
            <a:r>
              <a:rPr lang="en-US" sz="1200" b="0" dirty="0" err="1">
                <a:solidFill>
                  <a:schemeClr val="bg1"/>
                </a:solidFill>
                <a:cs typeface="Times New Roman" panose="02020603050405020304" pitchFamily="18" charset="0"/>
              </a:rPr>
              <a:t>Nowlan</a:t>
            </a:r>
            <a:r>
              <a:rPr lang="en-US" sz="1200" b="0" dirty="0">
                <a:solidFill>
                  <a:schemeClr val="bg1"/>
                </a:solidFill>
                <a:cs typeface="Times New Roman" panose="02020603050405020304" pitchFamily="18" charset="0"/>
              </a:rPr>
              <a:t> WA and Kay S. Conceptual Knowledge: the core of medical information systems. In: </a:t>
            </a:r>
          </a:p>
          <a:p>
            <a:pPr algn="r"/>
            <a:r>
              <a:rPr lang="en-US" sz="1200" b="0" dirty="0" err="1">
                <a:solidFill>
                  <a:schemeClr val="bg1"/>
                </a:solidFill>
                <a:cs typeface="Times New Roman" panose="02020603050405020304" pitchFamily="18" charset="0"/>
              </a:rPr>
              <a:t>Medinfo</a:t>
            </a:r>
            <a:r>
              <a:rPr lang="en-US" sz="1200" b="0" dirty="0">
                <a:solidFill>
                  <a:schemeClr val="bg1"/>
                </a:solidFill>
                <a:cs typeface="Times New Roman" panose="02020603050405020304" pitchFamily="18" charset="0"/>
              </a:rPr>
              <a:t> 92. </a:t>
            </a:r>
            <a:r>
              <a:rPr lang="en-US" sz="1200" b="0" dirty="0" err="1">
                <a:solidFill>
                  <a:schemeClr val="bg1"/>
                </a:solidFill>
                <a:cs typeface="Times New Roman" panose="02020603050405020304" pitchFamily="18" charset="0"/>
              </a:rPr>
              <a:t>Lun</a:t>
            </a:r>
            <a:r>
              <a:rPr lang="en-US" sz="1200" b="0" dirty="0">
                <a:solidFill>
                  <a:schemeClr val="bg1"/>
                </a:solidFill>
                <a:cs typeface="Times New Roman" panose="02020603050405020304" pitchFamily="18" charset="0"/>
              </a:rPr>
              <a:t> KC et al. (eds). North Holland: Elsevier Science Publishers BV, 1992: 1420 - 1426. </a:t>
            </a:r>
            <a:endParaRPr lang="en-US" sz="1200" b="0" i="0"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1886977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D772B4-8D15-4DB8-A7DE-CEC7C5558B19}"/>
              </a:ext>
            </a:extLst>
          </p:cNvPr>
          <p:cNvSpPr>
            <a:spLocks noGrp="1"/>
          </p:cNvSpPr>
          <p:nvPr>
            <p:ph type="title"/>
          </p:nvPr>
        </p:nvSpPr>
        <p:spPr>
          <a:xfrm>
            <a:off x="0" y="762000"/>
            <a:ext cx="9144000" cy="762000"/>
          </a:xfrm>
        </p:spPr>
        <p:txBody>
          <a:bodyPr/>
          <a:lstStyle/>
          <a:p>
            <a:r>
              <a:rPr lang="en-US" sz="3500" dirty="0"/>
              <a:t>K3. ‘represent’ </a:t>
            </a:r>
            <a:r>
              <a:rPr lang="en-US" sz="3500" dirty="0">
                <a:sym typeface="Wingdings" panose="05000000000000000000" pitchFamily="2" charset="2"/>
              </a:rPr>
              <a:t> </a:t>
            </a:r>
            <a:r>
              <a:rPr lang="en-US" sz="3500" dirty="0"/>
              <a:t>‘</a:t>
            </a:r>
            <a:r>
              <a:rPr lang="en-US" sz="3500" i="1" dirty="0"/>
              <a:t>Representational artifact</a:t>
            </a:r>
            <a:r>
              <a:rPr lang="en-US" sz="3500" dirty="0"/>
              <a:t>’</a:t>
            </a:r>
          </a:p>
        </p:txBody>
      </p:sp>
      <p:sp>
        <p:nvSpPr>
          <p:cNvPr id="5" name="Content Placeholder 4">
            <a:extLst>
              <a:ext uri="{FF2B5EF4-FFF2-40B4-BE49-F238E27FC236}">
                <a16:creationId xmlns:a16="http://schemas.microsoft.com/office/drawing/2014/main" id="{A52B326D-D7DE-476E-9073-B5AC15AD2F50}"/>
              </a:ext>
            </a:extLst>
          </p:cNvPr>
          <p:cNvSpPr>
            <a:spLocks noGrp="1"/>
          </p:cNvSpPr>
          <p:nvPr>
            <p:ph idx="1"/>
          </p:nvPr>
        </p:nvSpPr>
        <p:spPr>
          <a:xfrm>
            <a:off x="228600" y="1676400"/>
            <a:ext cx="8686800" cy="4953000"/>
          </a:xfrm>
        </p:spPr>
        <p:txBody>
          <a:bodyPr/>
          <a:lstStyle/>
          <a:p>
            <a:pPr>
              <a:buFont typeface="Arial" panose="020B0604020202020204" pitchFamily="34" charset="0"/>
              <a:buChar char="•"/>
            </a:pPr>
            <a:r>
              <a:rPr lang="en-US" sz="2000" dirty="0"/>
              <a:t>Roughly and broadly: something created to depict, represent, or be about something else.</a:t>
            </a:r>
          </a:p>
          <a:p>
            <a:pPr>
              <a:buFont typeface="Arial" panose="020B0604020202020204" pitchFamily="34" charset="0"/>
              <a:buChar char="•"/>
            </a:pPr>
            <a:r>
              <a:rPr lang="en-US" sz="2000" dirty="0"/>
              <a:t>Examples:</a:t>
            </a:r>
          </a:p>
          <a:p>
            <a:pPr lvl="1">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88F8589D-4680-47E9-BEB6-3099E6A3DDC9}"/>
              </a:ext>
            </a:extLst>
          </p:cNvPr>
          <p:cNvSpPr txBox="1"/>
          <p:nvPr/>
        </p:nvSpPr>
        <p:spPr>
          <a:xfrm>
            <a:off x="1981199" y="2371278"/>
            <a:ext cx="6427667" cy="1200329"/>
          </a:xfrm>
          <a:prstGeom prst="rect">
            <a:avLst/>
          </a:prstGeom>
          <a:noFill/>
        </p:spPr>
        <p:txBody>
          <a:bodyPr wrap="square" rtlCol="0">
            <a:spAutoFit/>
          </a:bodyPr>
          <a:lstStyle/>
          <a:p>
            <a:pPr marL="285750" indent="-285750" algn="l">
              <a:buFont typeface="Arial" panose="020B0604020202020204" pitchFamily="34" charset="0"/>
              <a:buChar char="•"/>
            </a:pPr>
            <a:r>
              <a:rPr lang="en-US" sz="1800" b="0" dirty="0">
                <a:solidFill>
                  <a:schemeClr val="bg1"/>
                </a:solidFill>
              </a:rPr>
              <a:t>‘Werner Ceusters’</a:t>
            </a:r>
          </a:p>
          <a:p>
            <a:pPr marL="285750" indent="-285750" algn="l">
              <a:buFont typeface="Arial" panose="020B0604020202020204" pitchFamily="34" charset="0"/>
              <a:buChar char="•"/>
            </a:pPr>
            <a:r>
              <a:rPr lang="en-US" sz="1800" b="0" dirty="0">
                <a:solidFill>
                  <a:schemeClr val="bg1"/>
                </a:solidFill>
              </a:rPr>
              <a:t>‘The Division Chief Biomedical Ontology of the UB BMI’</a:t>
            </a:r>
          </a:p>
          <a:p>
            <a:pPr marL="285750" indent="-285750" algn="l">
              <a:buFont typeface="Arial" panose="020B0604020202020204" pitchFamily="34" charset="0"/>
              <a:buChar char="•"/>
            </a:pPr>
            <a:r>
              <a:rPr lang="en-US" sz="1800" b="0" dirty="0">
                <a:solidFill>
                  <a:schemeClr val="bg1"/>
                </a:solidFill>
              </a:rPr>
              <a:t>‘Celtic </a:t>
            </a:r>
            <a:r>
              <a:rPr lang="en-US" sz="1800" b="0" dirty="0" err="1">
                <a:solidFill>
                  <a:schemeClr val="bg1"/>
                </a:solidFill>
              </a:rPr>
              <a:t>Bompa</a:t>
            </a:r>
            <a:r>
              <a:rPr lang="en-US" sz="1800" b="0" dirty="0">
                <a:solidFill>
                  <a:schemeClr val="bg1"/>
                </a:solidFill>
              </a:rPr>
              <a:t>’</a:t>
            </a:r>
          </a:p>
          <a:p>
            <a:pPr marL="285750" indent="-285750" algn="l">
              <a:buFont typeface="Arial" panose="020B0604020202020204" pitchFamily="34" charset="0"/>
              <a:buChar char="•"/>
            </a:pPr>
            <a:endParaRPr lang="en-US" sz="1800" b="0" dirty="0">
              <a:solidFill>
                <a:schemeClr val="bg1"/>
              </a:solidFill>
            </a:endParaRPr>
          </a:p>
        </p:txBody>
      </p:sp>
      <p:sp>
        <p:nvSpPr>
          <p:cNvPr id="2" name="Slide Number Placeholder 1">
            <a:extLst>
              <a:ext uri="{FF2B5EF4-FFF2-40B4-BE49-F238E27FC236}">
                <a16:creationId xmlns:a16="http://schemas.microsoft.com/office/drawing/2014/main" id="{1EBA2393-85DE-42E3-8561-42897A51E87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17</a:t>
            </a:fld>
            <a:endParaRPr lang="en-US" dirty="0"/>
          </a:p>
        </p:txBody>
      </p:sp>
    </p:spTree>
    <p:extLst>
      <p:ext uri="{BB962C8B-B14F-4D97-AF65-F5344CB8AC3E}">
        <p14:creationId xmlns:p14="http://schemas.microsoft.com/office/powerpoint/2010/main" val="3653140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D772B4-8D15-4DB8-A7DE-CEC7C5558B19}"/>
              </a:ext>
            </a:extLst>
          </p:cNvPr>
          <p:cNvSpPr>
            <a:spLocks noGrp="1"/>
          </p:cNvSpPr>
          <p:nvPr>
            <p:ph type="title"/>
          </p:nvPr>
        </p:nvSpPr>
        <p:spPr>
          <a:xfrm>
            <a:off x="0" y="762000"/>
            <a:ext cx="9144000" cy="762000"/>
          </a:xfrm>
        </p:spPr>
        <p:txBody>
          <a:bodyPr/>
          <a:lstStyle/>
          <a:p>
            <a:r>
              <a:rPr lang="en-US" sz="3500" dirty="0"/>
              <a:t>K3. ‘represent’ </a:t>
            </a:r>
            <a:r>
              <a:rPr lang="en-US" sz="3500" dirty="0">
                <a:sym typeface="Wingdings" panose="05000000000000000000" pitchFamily="2" charset="2"/>
              </a:rPr>
              <a:t> </a:t>
            </a:r>
            <a:r>
              <a:rPr lang="en-US" sz="3500" dirty="0"/>
              <a:t>‘</a:t>
            </a:r>
            <a:r>
              <a:rPr lang="en-US" sz="3500" i="1" dirty="0"/>
              <a:t>Representational artifact</a:t>
            </a:r>
            <a:r>
              <a:rPr lang="en-US" sz="3500" dirty="0"/>
              <a:t>’</a:t>
            </a:r>
          </a:p>
        </p:txBody>
      </p:sp>
      <p:sp>
        <p:nvSpPr>
          <p:cNvPr id="5" name="Content Placeholder 4">
            <a:extLst>
              <a:ext uri="{FF2B5EF4-FFF2-40B4-BE49-F238E27FC236}">
                <a16:creationId xmlns:a16="http://schemas.microsoft.com/office/drawing/2014/main" id="{A52B326D-D7DE-476E-9073-B5AC15AD2F50}"/>
              </a:ext>
            </a:extLst>
          </p:cNvPr>
          <p:cNvSpPr>
            <a:spLocks noGrp="1"/>
          </p:cNvSpPr>
          <p:nvPr>
            <p:ph idx="1"/>
          </p:nvPr>
        </p:nvSpPr>
        <p:spPr>
          <a:xfrm>
            <a:off x="228600" y="1676400"/>
            <a:ext cx="8686800" cy="4953000"/>
          </a:xfrm>
        </p:spPr>
        <p:txBody>
          <a:bodyPr/>
          <a:lstStyle/>
          <a:p>
            <a:pPr>
              <a:buFont typeface="Arial" panose="020B0604020202020204" pitchFamily="34" charset="0"/>
              <a:buChar char="•"/>
            </a:pPr>
            <a:r>
              <a:rPr lang="en-US" sz="2000" dirty="0"/>
              <a:t>Roughly and broadly: something created to depict, represent, or be about something else.</a:t>
            </a:r>
          </a:p>
          <a:p>
            <a:pPr>
              <a:buFont typeface="Arial" panose="020B0604020202020204" pitchFamily="34" charset="0"/>
              <a:buChar char="•"/>
            </a:pPr>
            <a:r>
              <a:rPr lang="en-US" sz="2000" dirty="0"/>
              <a:t>Examples:</a:t>
            </a:r>
          </a:p>
          <a:p>
            <a:pPr lvl="1">
              <a:buFont typeface="Arial" panose="020B0604020202020204" pitchFamily="34" charset="0"/>
              <a:buChar char="•"/>
            </a:pPr>
            <a:endParaRPr lang="en-US" dirty="0"/>
          </a:p>
        </p:txBody>
      </p:sp>
      <p:pic>
        <p:nvPicPr>
          <p:cNvPr id="6146" name="Picture 2" descr="Photo of Werner Ceusters in 2013">
            <a:extLst>
              <a:ext uri="{FF2B5EF4-FFF2-40B4-BE49-F238E27FC236}">
                <a16:creationId xmlns:a16="http://schemas.microsoft.com/office/drawing/2014/main" id="{0CE0ACF2-02AC-40E9-A715-5CAB747B9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314" y="3487714"/>
            <a:ext cx="1971675" cy="29575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F8589D-4680-47E9-BEB6-3099E6A3DDC9}"/>
              </a:ext>
            </a:extLst>
          </p:cNvPr>
          <p:cNvSpPr txBox="1"/>
          <p:nvPr/>
        </p:nvSpPr>
        <p:spPr>
          <a:xfrm>
            <a:off x="1981199" y="2371278"/>
            <a:ext cx="6427667" cy="1200329"/>
          </a:xfrm>
          <a:prstGeom prst="rect">
            <a:avLst/>
          </a:prstGeom>
          <a:noFill/>
        </p:spPr>
        <p:txBody>
          <a:bodyPr wrap="square" rtlCol="0">
            <a:spAutoFit/>
          </a:bodyPr>
          <a:lstStyle/>
          <a:p>
            <a:pPr marL="285750" indent="-285750" algn="l">
              <a:buFont typeface="Arial" panose="020B0604020202020204" pitchFamily="34" charset="0"/>
              <a:buChar char="•"/>
            </a:pPr>
            <a:r>
              <a:rPr lang="en-US" sz="1800" b="0" dirty="0">
                <a:solidFill>
                  <a:schemeClr val="bg1"/>
                </a:solidFill>
              </a:rPr>
              <a:t>‘Werner Ceusters’</a:t>
            </a:r>
          </a:p>
          <a:p>
            <a:pPr marL="285750" indent="-285750" algn="l">
              <a:buFont typeface="Arial" panose="020B0604020202020204" pitchFamily="34" charset="0"/>
              <a:buChar char="•"/>
            </a:pPr>
            <a:r>
              <a:rPr lang="en-US" sz="1800" b="0" dirty="0">
                <a:solidFill>
                  <a:schemeClr val="bg1"/>
                </a:solidFill>
              </a:rPr>
              <a:t>‘The Division Chief Biomedical Ontology of the UB BMI’</a:t>
            </a:r>
          </a:p>
          <a:p>
            <a:pPr marL="285750" indent="-285750" algn="l">
              <a:buFont typeface="Arial" panose="020B0604020202020204" pitchFamily="34" charset="0"/>
              <a:buChar char="•"/>
            </a:pPr>
            <a:r>
              <a:rPr lang="en-US" sz="1800" b="0" dirty="0">
                <a:solidFill>
                  <a:schemeClr val="bg1"/>
                </a:solidFill>
              </a:rPr>
              <a:t>‘Celtic </a:t>
            </a:r>
            <a:r>
              <a:rPr lang="en-US" sz="1800" b="0" dirty="0" err="1">
                <a:solidFill>
                  <a:schemeClr val="bg1"/>
                </a:solidFill>
              </a:rPr>
              <a:t>Bompa</a:t>
            </a:r>
            <a:r>
              <a:rPr lang="en-US" sz="1800" b="0" dirty="0">
                <a:solidFill>
                  <a:schemeClr val="bg1"/>
                </a:solidFill>
              </a:rPr>
              <a:t>’</a:t>
            </a:r>
          </a:p>
          <a:p>
            <a:pPr marL="285750" indent="-285750" algn="l">
              <a:buFont typeface="Arial" panose="020B0604020202020204" pitchFamily="34" charset="0"/>
              <a:buChar char="•"/>
            </a:pPr>
            <a:endParaRPr lang="en-US" sz="1800" b="0" dirty="0">
              <a:solidFill>
                <a:schemeClr val="bg1"/>
              </a:solidFill>
            </a:endParaRPr>
          </a:p>
        </p:txBody>
      </p:sp>
      <p:pic>
        <p:nvPicPr>
          <p:cNvPr id="8" name="Picture 7" descr="Picture of painting about Werner Ceusters by the artist DBoss">
            <a:extLst>
              <a:ext uri="{FF2B5EF4-FFF2-40B4-BE49-F238E27FC236}">
                <a16:creationId xmlns:a16="http://schemas.microsoft.com/office/drawing/2014/main" id="{A8F92429-B2D4-4C17-B806-DBA0935EEF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6376" y="3498376"/>
            <a:ext cx="2133600" cy="2946468"/>
          </a:xfrm>
          <a:prstGeom prst="rect">
            <a:avLst/>
          </a:prstGeom>
        </p:spPr>
      </p:pic>
      <p:sp>
        <p:nvSpPr>
          <p:cNvPr id="7" name="TextBox 6">
            <a:extLst>
              <a:ext uri="{FF2B5EF4-FFF2-40B4-BE49-F238E27FC236}">
                <a16:creationId xmlns:a16="http://schemas.microsoft.com/office/drawing/2014/main" id="{81105E85-72AF-4C08-ABCE-78B82BCA3DF6}"/>
              </a:ext>
            </a:extLst>
          </p:cNvPr>
          <p:cNvSpPr txBox="1"/>
          <p:nvPr/>
        </p:nvSpPr>
        <p:spPr>
          <a:xfrm>
            <a:off x="2660612" y="6412468"/>
            <a:ext cx="1819730" cy="369332"/>
          </a:xfrm>
          <a:prstGeom prst="rect">
            <a:avLst/>
          </a:prstGeom>
          <a:noFill/>
        </p:spPr>
        <p:txBody>
          <a:bodyPr wrap="none" rtlCol="0">
            <a:spAutoFit/>
          </a:bodyPr>
          <a:lstStyle/>
          <a:p>
            <a:r>
              <a:rPr lang="en-US" sz="1800" b="0" dirty="0">
                <a:solidFill>
                  <a:schemeClr val="bg1"/>
                </a:solidFill>
              </a:rPr>
              <a:t>2004 (by </a:t>
            </a:r>
            <a:r>
              <a:rPr lang="en-US" sz="1800" b="0" dirty="0" err="1">
                <a:solidFill>
                  <a:schemeClr val="bg1"/>
                </a:solidFill>
                <a:hlinkClick r:id="rId4"/>
              </a:rPr>
              <a:t>D.Boss</a:t>
            </a:r>
            <a:r>
              <a:rPr lang="en-US" sz="1800" b="0" dirty="0">
                <a:solidFill>
                  <a:schemeClr val="bg1"/>
                </a:solidFill>
              </a:rPr>
              <a:t>)</a:t>
            </a:r>
          </a:p>
        </p:txBody>
      </p:sp>
      <p:sp>
        <p:nvSpPr>
          <p:cNvPr id="2" name="Slide Number Placeholder 1">
            <a:extLst>
              <a:ext uri="{FF2B5EF4-FFF2-40B4-BE49-F238E27FC236}">
                <a16:creationId xmlns:a16="http://schemas.microsoft.com/office/drawing/2014/main" id="{1EBA2393-85DE-42E3-8561-42897A51E87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18</a:t>
            </a:fld>
            <a:endParaRPr lang="en-US" dirty="0"/>
          </a:p>
        </p:txBody>
      </p:sp>
      <p:pic>
        <p:nvPicPr>
          <p:cNvPr id="10" name="Picture 9" descr="Picture of Werner Ceusters posing as vampire - by Laura Dark">
            <a:extLst>
              <a:ext uri="{FF2B5EF4-FFF2-40B4-BE49-F238E27FC236}">
                <a16:creationId xmlns:a16="http://schemas.microsoft.com/office/drawing/2014/main" id="{C3AB245E-574C-4B8C-BA5B-70CD6039C074}"/>
              </a:ext>
            </a:extLst>
          </p:cNvPr>
          <p:cNvPicPr>
            <a:picLocks noChangeAspect="1"/>
          </p:cNvPicPr>
          <p:nvPr/>
        </p:nvPicPr>
        <p:blipFill>
          <a:blip r:embed="rId5"/>
          <a:stretch>
            <a:fillRect/>
          </a:stretch>
        </p:blipFill>
        <p:spPr>
          <a:xfrm>
            <a:off x="4764153" y="3497167"/>
            <a:ext cx="2035983" cy="2946469"/>
          </a:xfrm>
          <a:prstGeom prst="rect">
            <a:avLst/>
          </a:prstGeom>
        </p:spPr>
      </p:pic>
      <p:sp>
        <p:nvSpPr>
          <p:cNvPr id="11" name="TextBox 10">
            <a:extLst>
              <a:ext uri="{FF2B5EF4-FFF2-40B4-BE49-F238E27FC236}">
                <a16:creationId xmlns:a16="http://schemas.microsoft.com/office/drawing/2014/main" id="{F0157A0D-D3EF-4AE1-B48D-7DBB1630388D}"/>
              </a:ext>
            </a:extLst>
          </p:cNvPr>
          <p:cNvSpPr txBox="1"/>
          <p:nvPr/>
        </p:nvSpPr>
        <p:spPr>
          <a:xfrm>
            <a:off x="4655703" y="6412468"/>
            <a:ext cx="2204450" cy="369332"/>
          </a:xfrm>
          <a:prstGeom prst="rect">
            <a:avLst/>
          </a:prstGeom>
          <a:noFill/>
        </p:spPr>
        <p:txBody>
          <a:bodyPr wrap="none" rtlCol="0">
            <a:spAutoFit/>
          </a:bodyPr>
          <a:lstStyle/>
          <a:p>
            <a:r>
              <a:rPr lang="en-US" sz="1800" b="0" dirty="0">
                <a:solidFill>
                  <a:schemeClr val="bg1"/>
                </a:solidFill>
              </a:rPr>
              <a:t>2009 (by </a:t>
            </a:r>
            <a:r>
              <a:rPr lang="en-US" sz="1800" b="0" dirty="0">
                <a:solidFill>
                  <a:schemeClr val="bg1"/>
                </a:solidFill>
                <a:hlinkClick r:id="rId6"/>
              </a:rPr>
              <a:t>Laura Dark</a:t>
            </a:r>
            <a:r>
              <a:rPr lang="en-US" sz="1800" b="0" dirty="0">
                <a:solidFill>
                  <a:schemeClr val="bg1"/>
                </a:solidFill>
              </a:rPr>
              <a:t>)</a:t>
            </a:r>
          </a:p>
        </p:txBody>
      </p:sp>
      <p:pic>
        <p:nvPicPr>
          <p:cNvPr id="12" name="Picture 13" descr="Photo of Werner Ceusters in 1960">
            <a:extLst>
              <a:ext uri="{FF2B5EF4-FFF2-40B4-BE49-F238E27FC236}">
                <a16:creationId xmlns:a16="http://schemas.microsoft.com/office/drawing/2014/main" id="{E84190C6-DC66-4742-A5DD-E1921CE03F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3497168"/>
            <a:ext cx="2133599" cy="29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9ACA5E39-3D2F-47CC-99FF-45B534E80F16}"/>
              </a:ext>
            </a:extLst>
          </p:cNvPr>
          <p:cNvSpPr txBox="1"/>
          <p:nvPr/>
        </p:nvSpPr>
        <p:spPr>
          <a:xfrm>
            <a:off x="900683" y="6412468"/>
            <a:ext cx="646331" cy="369332"/>
          </a:xfrm>
          <a:prstGeom prst="rect">
            <a:avLst/>
          </a:prstGeom>
          <a:noFill/>
        </p:spPr>
        <p:txBody>
          <a:bodyPr wrap="none" rtlCol="0">
            <a:spAutoFit/>
          </a:bodyPr>
          <a:lstStyle/>
          <a:p>
            <a:r>
              <a:rPr lang="en-US" sz="1800" b="0" dirty="0">
                <a:solidFill>
                  <a:schemeClr val="bg1"/>
                </a:solidFill>
              </a:rPr>
              <a:t>1960</a:t>
            </a:r>
          </a:p>
        </p:txBody>
      </p:sp>
      <p:sp>
        <p:nvSpPr>
          <p:cNvPr id="14" name="TextBox 13">
            <a:extLst>
              <a:ext uri="{FF2B5EF4-FFF2-40B4-BE49-F238E27FC236}">
                <a16:creationId xmlns:a16="http://schemas.microsoft.com/office/drawing/2014/main" id="{8F2AB81B-7CDA-4F35-9954-A9B450081012}"/>
              </a:ext>
            </a:extLst>
          </p:cNvPr>
          <p:cNvSpPr txBox="1"/>
          <p:nvPr/>
        </p:nvSpPr>
        <p:spPr>
          <a:xfrm>
            <a:off x="7596986" y="6412468"/>
            <a:ext cx="646331" cy="369332"/>
          </a:xfrm>
          <a:prstGeom prst="rect">
            <a:avLst/>
          </a:prstGeom>
          <a:noFill/>
        </p:spPr>
        <p:txBody>
          <a:bodyPr wrap="none" rtlCol="0">
            <a:spAutoFit/>
          </a:bodyPr>
          <a:lstStyle/>
          <a:p>
            <a:r>
              <a:rPr lang="en-US" sz="1800" b="0" dirty="0">
                <a:solidFill>
                  <a:schemeClr val="bg1"/>
                </a:solidFill>
              </a:rPr>
              <a:t>2013</a:t>
            </a:r>
          </a:p>
        </p:txBody>
      </p:sp>
    </p:spTree>
    <p:extLst>
      <p:ext uri="{BB962C8B-B14F-4D97-AF65-F5344CB8AC3E}">
        <p14:creationId xmlns:p14="http://schemas.microsoft.com/office/powerpoint/2010/main" val="445051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04C3-25C6-49CD-BD95-EF2632581722}"/>
              </a:ext>
            </a:extLst>
          </p:cNvPr>
          <p:cNvSpPr>
            <a:spLocks noGrp="1"/>
          </p:cNvSpPr>
          <p:nvPr>
            <p:ph type="title"/>
          </p:nvPr>
        </p:nvSpPr>
        <p:spPr/>
        <p:txBody>
          <a:bodyPr/>
          <a:lstStyle/>
          <a:p>
            <a:r>
              <a:rPr lang="en-US" dirty="0"/>
              <a:t>Some rough definitions / elucidations (1)</a:t>
            </a:r>
          </a:p>
        </p:txBody>
      </p:sp>
      <p:sp>
        <p:nvSpPr>
          <p:cNvPr id="3" name="Content Placeholder 2">
            <a:extLst>
              <a:ext uri="{FF2B5EF4-FFF2-40B4-BE49-F238E27FC236}">
                <a16:creationId xmlns:a16="http://schemas.microsoft.com/office/drawing/2014/main" id="{C3EB88F2-C3A8-429F-AAAB-CCE1F8944BF3}"/>
              </a:ext>
            </a:extLst>
          </p:cNvPr>
          <p:cNvSpPr>
            <a:spLocks noGrp="1"/>
          </p:cNvSpPr>
          <p:nvPr>
            <p:ph idx="1"/>
          </p:nvPr>
        </p:nvSpPr>
        <p:spPr/>
        <p:txBody>
          <a:bodyPr/>
          <a:lstStyle/>
          <a:p>
            <a:pPr>
              <a:spcBef>
                <a:spcPts val="1200"/>
              </a:spcBef>
              <a:buFont typeface="Arial" panose="020B0604020202020204" pitchFamily="34" charset="0"/>
              <a:buChar char="•"/>
            </a:pPr>
            <a:r>
              <a:rPr lang="en-US" b="1" u="sng" dirty="0"/>
              <a:t>REPRESENTATION</a:t>
            </a:r>
            <a:r>
              <a:rPr lang="en-US" dirty="0"/>
              <a:t>: </a:t>
            </a:r>
            <a:r>
              <a:rPr lang="en-US" sz="2200" dirty="0"/>
              <a:t>an entity, for example an idea, image, record, or description </a:t>
            </a:r>
            <a:r>
              <a:rPr lang="en-US" sz="2200" dirty="0">
                <a:solidFill>
                  <a:srgbClr val="FFFF00"/>
                </a:solidFill>
              </a:rPr>
              <a:t>which refers to (is of or about), or is intended to refer to, some entity or entities </a:t>
            </a:r>
            <a:r>
              <a:rPr lang="en-US" sz="2200" dirty="0"/>
              <a:t>external to the representation. </a:t>
            </a:r>
          </a:p>
          <a:p>
            <a:pPr>
              <a:spcBef>
                <a:spcPts val="1200"/>
              </a:spcBef>
              <a:buFont typeface="Arial" panose="020B0604020202020204" pitchFamily="34" charset="0"/>
              <a:buChar char="•"/>
            </a:pPr>
            <a:r>
              <a:rPr lang="en-US" b="1" u="sng" dirty="0"/>
              <a:t>COMPOSITE REPRESENTATION</a:t>
            </a:r>
            <a:r>
              <a:rPr lang="en-US" dirty="0"/>
              <a:t>: </a:t>
            </a:r>
            <a:r>
              <a:rPr lang="en-US" sz="2200" dirty="0">
                <a:solidFill>
                  <a:srgbClr val="FFFF00"/>
                </a:solidFill>
              </a:rPr>
              <a:t>a representation built out of constituent sub-representations</a:t>
            </a:r>
            <a:r>
              <a:rPr lang="en-US" sz="2200" dirty="0"/>
              <a:t> as their parts, in the way in which paragraphs are built out of sentences and sentences out of words. </a:t>
            </a:r>
          </a:p>
          <a:p>
            <a:pPr>
              <a:spcBef>
                <a:spcPts val="1200"/>
              </a:spcBef>
              <a:buFont typeface="Arial" panose="020B0604020202020204" pitchFamily="34" charset="0"/>
              <a:buChar char="•"/>
            </a:pPr>
            <a:r>
              <a:rPr lang="en-US" b="1" u="sng" dirty="0"/>
              <a:t>REPRESENTATIONAL UNIT</a:t>
            </a:r>
            <a:r>
              <a:rPr lang="en-US" dirty="0"/>
              <a:t>: </a:t>
            </a:r>
            <a:r>
              <a:rPr lang="en-US" sz="2200" dirty="0">
                <a:solidFill>
                  <a:srgbClr val="FFFF00"/>
                </a:solidFill>
              </a:rPr>
              <a:t>the smallest constituent sub-representations</a:t>
            </a:r>
            <a:r>
              <a:rPr lang="en-US" sz="2200" dirty="0"/>
              <a:t> such as icons, names, simple word forms, or the sorts of alphanumeric identifiers we might find in patient records. </a:t>
            </a:r>
          </a:p>
        </p:txBody>
      </p:sp>
      <p:sp>
        <p:nvSpPr>
          <p:cNvPr id="4" name="Slide Number Placeholder 3">
            <a:extLst>
              <a:ext uri="{FF2B5EF4-FFF2-40B4-BE49-F238E27FC236}">
                <a16:creationId xmlns:a16="http://schemas.microsoft.com/office/drawing/2014/main" id="{0B829B55-FDA7-49BE-ACB9-49473F6C356E}"/>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19</a:t>
            </a:fld>
            <a:endParaRPr lang="en-US" dirty="0"/>
          </a:p>
        </p:txBody>
      </p:sp>
      <p:sp>
        <p:nvSpPr>
          <p:cNvPr id="5" name="Rectangle 4">
            <a:extLst>
              <a:ext uri="{FF2B5EF4-FFF2-40B4-BE49-F238E27FC236}">
                <a16:creationId xmlns:a16="http://schemas.microsoft.com/office/drawing/2014/main" id="{152E1A69-8891-44ED-9403-D694879C4C65}"/>
              </a:ext>
            </a:extLst>
          </p:cNvPr>
          <p:cNvSpPr/>
          <p:nvPr/>
        </p:nvSpPr>
        <p:spPr>
          <a:xfrm>
            <a:off x="2895600" y="6153834"/>
            <a:ext cx="6187440" cy="646331"/>
          </a:xfrm>
          <a:prstGeom prst="rect">
            <a:avLst/>
          </a:prstGeom>
        </p:spPr>
        <p:txBody>
          <a:bodyPr wrap="square">
            <a:spAutoFit/>
          </a:bodyPr>
          <a:lstStyle/>
          <a:p>
            <a:pPr algn="r"/>
            <a:r>
              <a:rPr lang="en-US" sz="1200" b="0" dirty="0">
                <a:solidFill>
                  <a:schemeClr val="bg1"/>
                </a:solidFill>
                <a:latin typeface="Arial" panose="020B0604020202020204" pitchFamily="34" charset="0"/>
              </a:rPr>
              <a:t>Smith B, </a:t>
            </a:r>
            <a:r>
              <a:rPr lang="en-US" sz="1200" b="0" dirty="0" err="1">
                <a:solidFill>
                  <a:schemeClr val="bg1"/>
                </a:solidFill>
                <a:latin typeface="Arial" panose="020B0604020202020204" pitchFamily="34" charset="0"/>
              </a:rPr>
              <a:t>Kusnierczyk</a:t>
            </a:r>
            <a:r>
              <a:rPr lang="en-US" sz="1200" b="0" dirty="0">
                <a:solidFill>
                  <a:schemeClr val="bg1"/>
                </a:solidFill>
                <a:latin typeface="Arial" panose="020B0604020202020204" pitchFamily="34" charset="0"/>
              </a:rPr>
              <a:t> W, Schober D, Ceusters W. Towards a Reference Terminology for Ontology Research and Development in the Biomedical Domain. Proceedings of KR-MED 2006, Biomedical Ontology in Action, November 8, 2006, Baltimore MD, USA (</a:t>
            </a:r>
            <a:r>
              <a:rPr lang="en-US" sz="1200" b="0" dirty="0">
                <a:solidFill>
                  <a:schemeClr val="bg1"/>
                </a:solidFill>
                <a:latin typeface="Arial" panose="020B0604020202020204" pitchFamily="34" charset="0"/>
                <a:hlinkClick r:id="rId2">
                  <a:extLst>
                    <a:ext uri="{A12FA001-AC4F-418D-AE19-62706E023703}">
                      <ahyp:hlinkClr xmlns:ahyp="http://schemas.microsoft.com/office/drawing/2018/hyperlinkcolor" val="tx"/>
                    </a:ext>
                  </a:extLst>
                </a:hlinkClick>
              </a:rPr>
              <a:t>draft</a:t>
            </a:r>
            <a:r>
              <a:rPr lang="en-US" sz="1200" b="0" dirty="0">
                <a:solidFill>
                  <a:schemeClr val="bg1"/>
                </a:solidFill>
                <a:latin typeface="Arial" panose="020B0604020202020204" pitchFamily="34" charset="0"/>
              </a:rPr>
              <a:t>)</a:t>
            </a:r>
            <a:endParaRPr lang="en-US" sz="1200" dirty="0">
              <a:solidFill>
                <a:schemeClr val="bg1"/>
              </a:solidFill>
            </a:endParaRPr>
          </a:p>
        </p:txBody>
      </p:sp>
    </p:spTree>
    <p:extLst>
      <p:ext uri="{BB962C8B-B14F-4D97-AF65-F5344CB8AC3E}">
        <p14:creationId xmlns:p14="http://schemas.microsoft.com/office/powerpoint/2010/main" val="569667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D8272-66C2-4697-87FA-8F9D3063F031}"/>
              </a:ext>
            </a:extLst>
          </p:cNvPr>
          <p:cNvSpPr>
            <a:spLocks noGrp="1"/>
          </p:cNvSpPr>
          <p:nvPr>
            <p:ph type="title"/>
          </p:nvPr>
        </p:nvSpPr>
        <p:spPr/>
        <p:txBody>
          <a:bodyPr/>
          <a:lstStyle/>
          <a:p>
            <a:r>
              <a:rPr lang="en-US" dirty="0"/>
              <a:t>Some rough definitions / elucidations (2)</a:t>
            </a:r>
          </a:p>
        </p:txBody>
      </p:sp>
      <p:sp>
        <p:nvSpPr>
          <p:cNvPr id="3" name="Content Placeholder 2">
            <a:extLst>
              <a:ext uri="{FF2B5EF4-FFF2-40B4-BE49-F238E27FC236}">
                <a16:creationId xmlns:a16="http://schemas.microsoft.com/office/drawing/2014/main" id="{80F088C1-FD58-4A90-AC1D-F7D8E692E34D}"/>
              </a:ext>
            </a:extLst>
          </p:cNvPr>
          <p:cNvSpPr>
            <a:spLocks noGrp="1"/>
          </p:cNvSpPr>
          <p:nvPr>
            <p:ph idx="1"/>
          </p:nvPr>
        </p:nvSpPr>
        <p:spPr/>
        <p:txBody>
          <a:bodyPr/>
          <a:lstStyle/>
          <a:p>
            <a:pPr>
              <a:buFont typeface="Arial" panose="020B0604020202020204" pitchFamily="34" charset="0"/>
              <a:buChar char="•"/>
            </a:pPr>
            <a:r>
              <a:rPr lang="en-US" b="1" u="sng" dirty="0"/>
              <a:t>COGNITIVE REPRESENTATION</a:t>
            </a:r>
            <a:r>
              <a:rPr lang="en-US" dirty="0"/>
              <a:t>: </a:t>
            </a:r>
            <a:r>
              <a:rPr lang="en-US" sz="2200" dirty="0">
                <a:solidFill>
                  <a:srgbClr val="FFFF00"/>
                </a:solidFill>
              </a:rPr>
              <a:t>a representation whose representational units are ideas, thoughts, or beliefs </a:t>
            </a:r>
            <a:r>
              <a:rPr lang="en-US" sz="2200" dirty="0"/>
              <a:t>in the mind of some cognitive subject – for example a clinician engaged in applying theoretical (and practical) knowledge to the task of establishing a diagnosis.</a:t>
            </a:r>
          </a:p>
          <a:p>
            <a:pPr>
              <a:buFont typeface="Arial" panose="020B0604020202020204" pitchFamily="34" charset="0"/>
              <a:buChar char="•"/>
            </a:pPr>
            <a:endParaRPr lang="en-US" sz="1000" dirty="0"/>
          </a:p>
          <a:p>
            <a:pPr>
              <a:buFont typeface="Arial" panose="020B0604020202020204" pitchFamily="34" charset="0"/>
              <a:buChar char="•"/>
            </a:pPr>
            <a:r>
              <a:rPr lang="en-US" b="1" u="sng" dirty="0"/>
              <a:t>REPRESENTATIONAL ARTIFACT</a:t>
            </a:r>
            <a:r>
              <a:rPr lang="en-US" dirty="0"/>
              <a:t>: </a:t>
            </a:r>
            <a:r>
              <a:rPr lang="en-US" sz="2200" dirty="0">
                <a:solidFill>
                  <a:srgbClr val="FFFF00"/>
                </a:solidFill>
              </a:rPr>
              <a:t>a representation that is fixed in some medium</a:t>
            </a:r>
            <a:r>
              <a:rPr lang="en-US" sz="2200" dirty="0"/>
              <a:t> in such a way that it can serve to make the cognitive representations existing in the minds of separate subjects publicly accessible in some enduring fashion. Examples are: a text, a diagram, a map legend, a list, a clinical record, or a controlled vocabulary. </a:t>
            </a:r>
          </a:p>
        </p:txBody>
      </p:sp>
      <p:sp>
        <p:nvSpPr>
          <p:cNvPr id="4" name="Slide Number Placeholder 3">
            <a:extLst>
              <a:ext uri="{FF2B5EF4-FFF2-40B4-BE49-F238E27FC236}">
                <a16:creationId xmlns:a16="http://schemas.microsoft.com/office/drawing/2014/main" id="{F14FCD8E-B36F-4B33-B3EE-74FD1B42B72E}"/>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20</a:t>
            </a:fld>
            <a:endParaRPr lang="en-US" dirty="0"/>
          </a:p>
        </p:txBody>
      </p:sp>
      <p:sp>
        <p:nvSpPr>
          <p:cNvPr id="5" name="Rectangle 4">
            <a:extLst>
              <a:ext uri="{FF2B5EF4-FFF2-40B4-BE49-F238E27FC236}">
                <a16:creationId xmlns:a16="http://schemas.microsoft.com/office/drawing/2014/main" id="{8218C383-C6EF-454F-A364-D0E6B2E41D7D}"/>
              </a:ext>
            </a:extLst>
          </p:cNvPr>
          <p:cNvSpPr/>
          <p:nvPr/>
        </p:nvSpPr>
        <p:spPr>
          <a:xfrm>
            <a:off x="2895600" y="6153834"/>
            <a:ext cx="6187440" cy="646331"/>
          </a:xfrm>
          <a:prstGeom prst="rect">
            <a:avLst/>
          </a:prstGeom>
        </p:spPr>
        <p:txBody>
          <a:bodyPr wrap="square">
            <a:spAutoFit/>
          </a:bodyPr>
          <a:lstStyle/>
          <a:p>
            <a:pPr algn="r"/>
            <a:r>
              <a:rPr lang="en-US" sz="1200" b="0" dirty="0">
                <a:solidFill>
                  <a:schemeClr val="bg1"/>
                </a:solidFill>
                <a:latin typeface="Arial" panose="020B0604020202020204" pitchFamily="34" charset="0"/>
              </a:rPr>
              <a:t>Smith B, </a:t>
            </a:r>
            <a:r>
              <a:rPr lang="en-US" sz="1200" b="0" dirty="0" err="1">
                <a:solidFill>
                  <a:schemeClr val="bg1"/>
                </a:solidFill>
                <a:latin typeface="Arial" panose="020B0604020202020204" pitchFamily="34" charset="0"/>
              </a:rPr>
              <a:t>Kusnierczyk</a:t>
            </a:r>
            <a:r>
              <a:rPr lang="en-US" sz="1200" b="0" dirty="0">
                <a:solidFill>
                  <a:schemeClr val="bg1"/>
                </a:solidFill>
                <a:latin typeface="Arial" panose="020B0604020202020204" pitchFamily="34" charset="0"/>
              </a:rPr>
              <a:t> W, Schober D, Ceusters W. Towards a Reference Terminology for Ontology Research and Development in the Biomedical Domain. Proceedings of KR-MED 2006, Biomedical Ontology in Action, November 8, 2006, Baltimore MD, USA (</a:t>
            </a:r>
            <a:r>
              <a:rPr lang="en-US" sz="1200" b="0" dirty="0">
                <a:solidFill>
                  <a:schemeClr val="bg1"/>
                </a:solidFill>
                <a:latin typeface="Arial" panose="020B0604020202020204" pitchFamily="34" charset="0"/>
                <a:hlinkClick r:id="rId2">
                  <a:extLst>
                    <a:ext uri="{A12FA001-AC4F-418D-AE19-62706E023703}">
                      <ahyp:hlinkClr xmlns:ahyp="http://schemas.microsoft.com/office/drawing/2018/hyperlinkcolor" val="tx"/>
                    </a:ext>
                  </a:extLst>
                </a:hlinkClick>
              </a:rPr>
              <a:t>draft</a:t>
            </a:r>
            <a:r>
              <a:rPr lang="en-US" sz="1200" b="0" dirty="0">
                <a:solidFill>
                  <a:schemeClr val="bg1"/>
                </a:solidFill>
                <a:latin typeface="Arial" panose="020B0604020202020204" pitchFamily="34" charset="0"/>
              </a:rPr>
              <a:t>)</a:t>
            </a:r>
            <a:endParaRPr lang="en-US" sz="1200" dirty="0">
              <a:solidFill>
                <a:schemeClr val="bg1"/>
              </a:solidFill>
            </a:endParaRPr>
          </a:p>
        </p:txBody>
      </p:sp>
    </p:spTree>
    <p:extLst>
      <p:ext uri="{BB962C8B-B14F-4D97-AF65-F5344CB8AC3E}">
        <p14:creationId xmlns:p14="http://schemas.microsoft.com/office/powerpoint/2010/main" val="1054367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B4EA3-4440-44E8-9267-559814C7C97D}"/>
              </a:ext>
            </a:extLst>
          </p:cNvPr>
          <p:cNvSpPr>
            <a:spLocks noGrp="1"/>
          </p:cNvSpPr>
          <p:nvPr>
            <p:ph type="title"/>
          </p:nvPr>
        </p:nvSpPr>
        <p:spPr/>
        <p:txBody>
          <a:bodyPr/>
          <a:lstStyle/>
          <a:p>
            <a:r>
              <a:rPr lang="en-US" dirty="0"/>
              <a:t>Note: Gruber did not intend to describe reality !</a:t>
            </a:r>
          </a:p>
        </p:txBody>
      </p:sp>
      <p:sp>
        <p:nvSpPr>
          <p:cNvPr id="3" name="Content Placeholder 2">
            <a:extLst>
              <a:ext uri="{FF2B5EF4-FFF2-40B4-BE49-F238E27FC236}">
                <a16:creationId xmlns:a16="http://schemas.microsoft.com/office/drawing/2014/main" id="{13F8B110-9585-45E9-BCA8-9F900FC279F1}"/>
              </a:ext>
            </a:extLst>
          </p:cNvPr>
          <p:cNvSpPr>
            <a:spLocks noGrp="1"/>
          </p:cNvSpPr>
          <p:nvPr>
            <p:ph idx="1"/>
          </p:nvPr>
        </p:nvSpPr>
        <p:spPr>
          <a:xfrm>
            <a:off x="228600" y="2209800"/>
            <a:ext cx="8686800" cy="4419600"/>
          </a:xfrm>
        </p:spPr>
        <p:txBody>
          <a:bodyPr/>
          <a:lstStyle/>
          <a:p>
            <a:pPr>
              <a:buFont typeface="Arial" panose="020B0604020202020204" pitchFamily="34" charset="0"/>
              <a:buChar char="•"/>
            </a:pPr>
            <a:r>
              <a:rPr lang="en-US" dirty="0"/>
              <a:t>Working on AI, at that time focused on closed-world reasoning, he argued that:</a:t>
            </a:r>
          </a:p>
          <a:p>
            <a:pPr lvl="1">
              <a:buFont typeface="Arial" panose="020B0604020202020204" pitchFamily="34" charset="0"/>
              <a:buChar char="•"/>
            </a:pPr>
            <a:r>
              <a:rPr lang="en-US" sz="2000" dirty="0"/>
              <a:t>ontological commitment should be minimal;</a:t>
            </a:r>
          </a:p>
          <a:p>
            <a:pPr lvl="1">
              <a:buFont typeface="Arial" panose="020B0604020202020204" pitchFamily="34" charset="0"/>
              <a:buChar char="•"/>
            </a:pPr>
            <a:r>
              <a:rPr lang="en-US" sz="2000" dirty="0"/>
              <a:t>that the shared conceptualizations must be </a:t>
            </a:r>
            <a:r>
              <a:rPr lang="en-US" sz="2000" dirty="0">
                <a:solidFill>
                  <a:srgbClr val="FFFF00"/>
                </a:solidFill>
              </a:rPr>
              <a:t>‘</a:t>
            </a:r>
            <a:r>
              <a:rPr lang="en-US" sz="2000" i="1" dirty="0">
                <a:solidFill>
                  <a:srgbClr val="FFFF00"/>
                </a:solidFill>
              </a:rPr>
              <a:t>founded on the purpose of the resulting artifact rather than based on a priori notions of naturalness or Truth</a:t>
            </a:r>
            <a:r>
              <a:rPr lang="en-US" sz="2000" dirty="0">
                <a:solidFill>
                  <a:srgbClr val="FFFF00"/>
                </a:solidFill>
              </a:rPr>
              <a:t>’</a:t>
            </a:r>
            <a:r>
              <a:rPr lang="en-US" sz="2000" dirty="0"/>
              <a:t>; </a:t>
            </a:r>
          </a:p>
          <a:p>
            <a:pPr lvl="1">
              <a:buFont typeface="Arial" panose="020B0604020202020204" pitchFamily="34" charset="0"/>
              <a:buChar char="•"/>
            </a:pPr>
            <a:r>
              <a:rPr lang="en-US" sz="2000" dirty="0"/>
              <a:t>for a purpose which is: </a:t>
            </a:r>
            <a:r>
              <a:rPr lang="en-US" sz="2000" dirty="0">
                <a:solidFill>
                  <a:srgbClr val="FFFF00"/>
                </a:solidFill>
              </a:rPr>
              <a:t>‘</a:t>
            </a:r>
            <a:r>
              <a:rPr lang="en-US" sz="2000" i="1" dirty="0">
                <a:solidFill>
                  <a:srgbClr val="FFFF00"/>
                </a:solidFill>
              </a:rPr>
              <a:t>knowledge sharing and interoperation among programs</a:t>
            </a:r>
            <a:r>
              <a:rPr lang="en-US" sz="2000" dirty="0">
                <a:solidFill>
                  <a:srgbClr val="FFFF00"/>
                </a:solidFill>
              </a:rPr>
              <a:t>’</a:t>
            </a:r>
            <a:r>
              <a:rPr lang="en-US" sz="2000" dirty="0"/>
              <a:t>, and</a:t>
            </a:r>
          </a:p>
          <a:p>
            <a:pPr lvl="1">
              <a:buFont typeface="Arial" panose="020B0604020202020204" pitchFamily="34" charset="0"/>
              <a:buChar char="•"/>
            </a:pPr>
            <a:r>
              <a:rPr lang="en-US" sz="2000" dirty="0"/>
              <a:t>that ‘knowledge’ does not belong in his conception of ‘ontology’, but in a ‘knowledge base’ designed for the specific purpose the software program has to serve for a specific audience.</a:t>
            </a:r>
            <a:endParaRPr lang="en-US" dirty="0"/>
          </a:p>
          <a:p>
            <a:pPr marL="1257300" lvl="3" indent="0">
              <a:buNone/>
            </a:pPr>
            <a:endParaRPr lang="en-US" sz="1400" dirty="0"/>
          </a:p>
          <a:p>
            <a:pPr marL="1257300" lvl="3" indent="0">
              <a:buNone/>
            </a:pPr>
            <a:r>
              <a:rPr lang="en-US" sz="1400" dirty="0"/>
              <a:t>Gruber TR. Toward principles for the design of ontologies used for knowledge sharing. International Journal of Human-Computer Studies. 1995;43(5-6):907-28.</a:t>
            </a:r>
          </a:p>
        </p:txBody>
      </p:sp>
      <p:sp>
        <p:nvSpPr>
          <p:cNvPr id="4" name="Slide Number Placeholder 3">
            <a:extLst>
              <a:ext uri="{FF2B5EF4-FFF2-40B4-BE49-F238E27FC236}">
                <a16:creationId xmlns:a16="http://schemas.microsoft.com/office/drawing/2014/main" id="{5CA3159D-561D-43F0-A6E7-20DDF72B615F}"/>
              </a:ext>
            </a:extLst>
          </p:cNvPr>
          <p:cNvSpPr>
            <a:spLocks noGrp="1"/>
          </p:cNvSpPr>
          <p:nvPr>
            <p:ph type="sldNum" sz="quarter" idx="10"/>
          </p:nvPr>
        </p:nvSpPr>
        <p:spPr/>
        <p:txBody>
          <a:bodyPr/>
          <a:lstStyle/>
          <a:p>
            <a:fld id="{01EF93C7-D0AB-41D7-8C62-1F8A9E33AE23}" type="slidenum">
              <a:rPr lang="en-US" smtClean="0"/>
              <a:pPr/>
              <a:t>21</a:t>
            </a:fld>
            <a:endParaRPr lang="en-US"/>
          </a:p>
        </p:txBody>
      </p:sp>
    </p:spTree>
    <p:extLst>
      <p:ext uri="{BB962C8B-B14F-4D97-AF65-F5344CB8AC3E}">
        <p14:creationId xmlns:p14="http://schemas.microsoft.com/office/powerpoint/2010/main" val="3644148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9C930D9F-D8A6-4602-B084-1DBCA26C0246}"/>
              </a:ext>
            </a:extLst>
          </p:cNvPr>
          <p:cNvSpPr>
            <a:spLocks noGrp="1"/>
          </p:cNvSpPr>
          <p:nvPr>
            <p:ph type="title"/>
          </p:nvPr>
        </p:nvSpPr>
        <p:spPr/>
        <p:txBody>
          <a:bodyPr/>
          <a:lstStyle/>
          <a:p>
            <a:r>
              <a:rPr lang="en-US" altLang="en-US" dirty="0"/>
              <a:t>‘Conceptualization’ </a:t>
            </a:r>
            <a:r>
              <a:rPr lang="en-US" altLang="en-US" dirty="0">
                <a:sym typeface="Wingdings" panose="05000000000000000000" pitchFamily="2" charset="2"/>
              </a:rPr>
              <a:t> </a:t>
            </a:r>
            <a:r>
              <a:rPr lang="en-US" altLang="en-US" dirty="0"/>
              <a:t>‘Concept’ </a:t>
            </a:r>
          </a:p>
        </p:txBody>
      </p:sp>
      <p:sp>
        <p:nvSpPr>
          <p:cNvPr id="34819" name="Content Placeholder 3">
            <a:extLst>
              <a:ext uri="{FF2B5EF4-FFF2-40B4-BE49-F238E27FC236}">
                <a16:creationId xmlns:a16="http://schemas.microsoft.com/office/drawing/2014/main" id="{4C0135D1-DA82-44D1-B556-C1185DDD963A}"/>
              </a:ext>
            </a:extLst>
          </p:cNvPr>
          <p:cNvSpPr>
            <a:spLocks noGrp="1"/>
          </p:cNvSpPr>
          <p:nvPr>
            <p:ph idx="1"/>
          </p:nvPr>
        </p:nvSpPr>
        <p:spPr>
          <a:xfrm>
            <a:off x="228599" y="1676400"/>
            <a:ext cx="8876371" cy="4953000"/>
          </a:xfrm>
        </p:spPr>
        <p:txBody>
          <a:bodyPr/>
          <a:lstStyle/>
          <a:p>
            <a:r>
              <a:rPr lang="en-US" altLang="en-US" dirty="0"/>
              <a:t>Definition: </a:t>
            </a:r>
            <a:r>
              <a:rPr lang="en-US" altLang="en-US" i="1" dirty="0">
                <a:solidFill>
                  <a:srgbClr val="FFFF00"/>
                </a:solidFill>
              </a:rPr>
              <a:t>meaning of a term as agreed upon by a group of responsible persons</a:t>
            </a:r>
            <a:r>
              <a:rPr lang="en-US" altLang="en-US" i="1" dirty="0"/>
              <a:t>.</a:t>
            </a:r>
          </a:p>
          <a:p>
            <a:pPr marL="2346325" lvl="1" indent="-406400"/>
            <a:r>
              <a:rPr lang="en-US" altLang="en-US" sz="2200" dirty="0"/>
              <a:t>there can be agreed meanings for terms like “unicorn” which do not correspond to any unit of knowledge;</a:t>
            </a:r>
          </a:p>
          <a:p>
            <a:pPr marL="2346325" lvl="1" indent="-406400"/>
            <a:r>
              <a:rPr lang="en-US" altLang="en-US" sz="2200" dirty="0"/>
              <a:t>‘concepts’ as common understandings of the meaning of a term distinguishes concepts from ideas in the minds of individual cognitive subjects;</a:t>
            </a:r>
          </a:p>
          <a:p>
            <a:pPr marL="2346325" lvl="1" indent="-406400"/>
            <a:r>
              <a:rPr lang="en-US" altLang="en-US" sz="2200" dirty="0"/>
              <a:t>the term refers to this meaning itself and not to any specification of this meaning in some natural or artificial language or in some formal model.</a:t>
            </a:r>
          </a:p>
        </p:txBody>
      </p:sp>
      <p:sp>
        <p:nvSpPr>
          <p:cNvPr id="34820" name="Slide Number Placeholder 2">
            <a:extLst>
              <a:ext uri="{FF2B5EF4-FFF2-40B4-BE49-F238E27FC236}">
                <a16:creationId xmlns:a16="http://schemas.microsoft.com/office/drawing/2014/main" id="{789EA658-3F85-471C-B80C-944B455BBF62}"/>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5382B248-7614-409A-B2CF-101F505B329F}" type="slidenum">
              <a:rPr lang="en-US" altLang="en-US" sz="1400" b="0">
                <a:solidFill>
                  <a:schemeClr val="bg1"/>
                </a:solidFill>
              </a:rPr>
              <a:pPr eaLnBrk="1" hangingPunct="1"/>
              <a:t>22</a:t>
            </a:fld>
            <a:endParaRPr lang="en-US" altLang="en-US" sz="1400" b="0">
              <a:solidFill>
                <a:schemeClr val="bg1"/>
              </a:solidFill>
            </a:endParaRPr>
          </a:p>
        </p:txBody>
      </p:sp>
      <p:sp>
        <p:nvSpPr>
          <p:cNvPr id="2" name="Rectangle 1">
            <a:extLst>
              <a:ext uri="{FF2B5EF4-FFF2-40B4-BE49-F238E27FC236}">
                <a16:creationId xmlns:a16="http://schemas.microsoft.com/office/drawing/2014/main" id="{9A8BAAA4-5273-48EC-86F5-9E298587D328}"/>
              </a:ext>
            </a:extLst>
          </p:cNvPr>
          <p:cNvSpPr/>
          <p:nvPr/>
        </p:nvSpPr>
        <p:spPr>
          <a:xfrm>
            <a:off x="1713571" y="6043136"/>
            <a:ext cx="7391400" cy="738664"/>
          </a:xfrm>
          <a:prstGeom prst="rect">
            <a:avLst/>
          </a:prstGeom>
        </p:spPr>
        <p:txBody>
          <a:bodyPr wrap="square">
            <a:spAutoFit/>
          </a:bodyPr>
          <a:lstStyle/>
          <a:p>
            <a:pPr algn="r"/>
            <a:r>
              <a:rPr lang="en-US" sz="1400" b="0" dirty="0">
                <a:solidFill>
                  <a:schemeClr val="bg1"/>
                </a:solidFill>
                <a:latin typeface="Open Sans"/>
              </a:rPr>
              <a:t>Concept systems and ontologies: Recommendations for basic terminology</a:t>
            </a:r>
          </a:p>
          <a:p>
            <a:pPr algn="r"/>
            <a:r>
              <a:rPr lang="en-US" sz="1400" b="0" dirty="0">
                <a:solidFill>
                  <a:schemeClr val="bg1"/>
                </a:solidFill>
                <a:latin typeface="Open Sans"/>
              </a:rPr>
              <a:t>Gunnar O. Klein &amp; Barry Smith</a:t>
            </a:r>
          </a:p>
          <a:p>
            <a:pPr algn="r"/>
            <a:r>
              <a:rPr lang="en-US" sz="1400" b="0" i="1" dirty="0">
                <a:solidFill>
                  <a:schemeClr val="bg1"/>
                </a:solidFill>
                <a:latin typeface="Open Sans"/>
              </a:rPr>
              <a:t>Transactions of the Japanese Society for Artificial Intelligence</a:t>
            </a:r>
            <a:r>
              <a:rPr lang="en-US" sz="1400" b="0" dirty="0">
                <a:solidFill>
                  <a:schemeClr val="bg1"/>
                </a:solidFill>
                <a:latin typeface="Open Sans"/>
              </a:rPr>
              <a:t> 25 (3):433-441 (2010)</a:t>
            </a:r>
            <a:endParaRPr lang="en-US" sz="1400" b="0" i="0" dirty="0">
              <a:solidFill>
                <a:schemeClr val="bg1"/>
              </a:solidFill>
              <a:effectLst/>
              <a:latin typeface="Open Sans"/>
            </a:endParaRPr>
          </a:p>
        </p:txBody>
      </p:sp>
      <p:pic>
        <p:nvPicPr>
          <p:cNvPr id="364546" name="Picture 2" descr="Barry Smith">
            <a:extLst>
              <a:ext uri="{FF2B5EF4-FFF2-40B4-BE49-F238E27FC236}">
                <a16:creationId xmlns:a16="http://schemas.microsoft.com/office/drawing/2014/main" id="{A7B021C0-BF2E-4793-BED9-608D3F98C4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217" y="4446160"/>
            <a:ext cx="1498963" cy="1800225"/>
          </a:xfrm>
          <a:prstGeom prst="rect">
            <a:avLst/>
          </a:prstGeom>
          <a:noFill/>
          <a:extLst>
            <a:ext uri="{909E8E84-426E-40DD-AFC4-6F175D3DCCD1}">
              <a14:hiddenFill xmlns:a14="http://schemas.microsoft.com/office/drawing/2010/main">
                <a:solidFill>
                  <a:srgbClr val="FFFFFF"/>
                </a:solidFill>
              </a14:hiddenFill>
            </a:ext>
          </a:extLst>
        </p:spPr>
      </p:pic>
      <p:pic>
        <p:nvPicPr>
          <p:cNvPr id="364548" name="Picture 4" descr="Gunnar O Klein">
            <a:extLst>
              <a:ext uri="{FF2B5EF4-FFF2-40B4-BE49-F238E27FC236}">
                <a16:creationId xmlns:a16="http://schemas.microsoft.com/office/drawing/2014/main" id="{A2D5F987-C564-4F65-8C12-283D9CE734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217" y="2523143"/>
            <a:ext cx="1504881" cy="18002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descr="Triangle"/>
          <p:cNvGrpSpPr>
            <a:grpSpLocks/>
          </p:cNvGrpSpPr>
          <p:nvPr/>
        </p:nvGrpSpPr>
        <p:grpSpPr bwMode="auto">
          <a:xfrm>
            <a:off x="1371600" y="2895600"/>
            <a:ext cx="5334000" cy="2595563"/>
            <a:chOff x="2092504" y="3276600"/>
            <a:chExt cx="5334000" cy="2595265"/>
          </a:xfrm>
        </p:grpSpPr>
        <p:sp>
          <p:nvSpPr>
            <p:cNvPr id="23559" name="Isosceles Triangle 3"/>
            <p:cNvSpPr>
              <a:spLocks noChangeArrowheads="1"/>
            </p:cNvSpPr>
            <p:nvPr/>
          </p:nvSpPr>
          <p:spPr bwMode="auto">
            <a:xfrm>
              <a:off x="2092504" y="3276600"/>
              <a:ext cx="5334000" cy="2590800"/>
            </a:xfrm>
            <a:prstGeom prst="triangle">
              <a:avLst>
                <a:gd name="adj" fmla="val 50000"/>
              </a:avLst>
            </a:prstGeom>
            <a:solidFill>
              <a:srgbClr val="9933FF"/>
            </a:solidFill>
            <a:ln w="9525" algn="ctr">
              <a:noFill/>
              <a:round/>
              <a:headEnd/>
              <a:tailEnd type="triangle" w="med" len="med"/>
            </a:ln>
          </p:spPr>
          <p:txBody>
            <a:bodyPr anchor="ctr"/>
            <a:lstStyle/>
            <a:p>
              <a:endParaRPr lang="en-US"/>
            </a:p>
          </p:txBody>
        </p:sp>
        <p:sp>
          <p:nvSpPr>
            <p:cNvPr id="23560" name="TextBox 4"/>
            <p:cNvSpPr txBox="1">
              <a:spLocks noChangeArrowheads="1"/>
            </p:cNvSpPr>
            <p:nvPr/>
          </p:nvSpPr>
          <p:spPr bwMode="auto">
            <a:xfrm>
              <a:off x="2460351" y="5410200"/>
              <a:ext cx="816249" cy="461665"/>
            </a:xfrm>
            <a:prstGeom prst="rect">
              <a:avLst/>
            </a:prstGeom>
            <a:noFill/>
            <a:ln w="9525">
              <a:noFill/>
              <a:miter lim="800000"/>
              <a:headEnd/>
              <a:tailEnd/>
            </a:ln>
          </p:spPr>
          <p:txBody>
            <a:bodyPr wrap="none">
              <a:spAutoFit/>
            </a:bodyPr>
            <a:lstStyle/>
            <a:p>
              <a:r>
                <a:rPr lang="en-US">
                  <a:solidFill>
                    <a:srgbClr val="FFFF00"/>
                  </a:solidFill>
                </a:rPr>
                <a:t>term</a:t>
              </a:r>
            </a:p>
          </p:txBody>
        </p:sp>
        <p:sp>
          <p:nvSpPr>
            <p:cNvPr id="23561" name="TextBox 5"/>
            <p:cNvSpPr txBox="1">
              <a:spLocks noChangeArrowheads="1"/>
            </p:cNvSpPr>
            <p:nvPr/>
          </p:nvSpPr>
          <p:spPr bwMode="auto">
            <a:xfrm>
              <a:off x="4155047" y="3729335"/>
              <a:ext cx="1192955" cy="461665"/>
            </a:xfrm>
            <a:prstGeom prst="rect">
              <a:avLst/>
            </a:prstGeom>
            <a:noFill/>
            <a:ln w="9525">
              <a:noFill/>
              <a:miter lim="800000"/>
              <a:headEnd/>
              <a:tailEnd/>
            </a:ln>
          </p:spPr>
          <p:txBody>
            <a:bodyPr wrap="none">
              <a:spAutoFit/>
            </a:bodyPr>
            <a:lstStyle/>
            <a:p>
              <a:r>
                <a:rPr lang="en-US">
                  <a:solidFill>
                    <a:srgbClr val="FFFF00"/>
                  </a:solidFill>
                </a:rPr>
                <a:t>concept</a:t>
              </a:r>
            </a:p>
          </p:txBody>
        </p:sp>
        <p:sp>
          <p:nvSpPr>
            <p:cNvPr id="23562" name="TextBox 6"/>
            <p:cNvSpPr txBox="1">
              <a:spLocks noChangeArrowheads="1"/>
            </p:cNvSpPr>
            <p:nvPr/>
          </p:nvSpPr>
          <p:spPr bwMode="auto">
            <a:xfrm>
              <a:off x="5867400" y="5410200"/>
              <a:ext cx="1231492" cy="461665"/>
            </a:xfrm>
            <a:prstGeom prst="rect">
              <a:avLst/>
            </a:prstGeom>
            <a:noFill/>
            <a:ln w="9525">
              <a:noFill/>
              <a:miter lim="800000"/>
              <a:headEnd/>
              <a:tailEnd/>
            </a:ln>
          </p:spPr>
          <p:txBody>
            <a:bodyPr wrap="none">
              <a:spAutoFit/>
            </a:bodyPr>
            <a:lstStyle/>
            <a:p>
              <a:r>
                <a:rPr lang="en-US">
                  <a:solidFill>
                    <a:srgbClr val="FFFF00"/>
                  </a:solidFill>
                </a:rPr>
                <a:t>referent</a:t>
              </a:r>
            </a:p>
          </p:txBody>
        </p:sp>
      </p:grpSp>
      <p:grpSp>
        <p:nvGrpSpPr>
          <p:cNvPr id="5" name="Group 4"/>
          <p:cNvGrpSpPr/>
          <p:nvPr/>
        </p:nvGrpSpPr>
        <p:grpSpPr>
          <a:xfrm>
            <a:off x="372171" y="1625600"/>
            <a:ext cx="8024487" cy="4546600"/>
            <a:chOff x="372171" y="2133600"/>
            <a:chExt cx="8024487" cy="4546600"/>
          </a:xfrm>
        </p:grpSpPr>
        <p:pic>
          <p:nvPicPr>
            <p:cNvPr id="244738" name="Picture 2" descr="Picture of painting of van Beethoven (the composer)"/>
            <p:cNvPicPr>
              <a:picLocks noChangeAspect="1" noChangeArrowheads="1"/>
            </p:cNvPicPr>
            <p:nvPr/>
          </p:nvPicPr>
          <p:blipFill>
            <a:blip r:embed="rId2" cstate="print"/>
            <a:srcRect/>
            <a:stretch>
              <a:fillRect/>
            </a:stretch>
          </p:blipFill>
          <p:spPr bwMode="auto">
            <a:xfrm>
              <a:off x="6903146" y="4419600"/>
              <a:ext cx="1354138" cy="2133600"/>
            </a:xfrm>
            <a:prstGeom prst="rect">
              <a:avLst/>
            </a:prstGeom>
            <a:noFill/>
            <a:ln w="9525">
              <a:noFill/>
              <a:miter lim="800000"/>
              <a:headEnd/>
              <a:tailEnd/>
            </a:ln>
          </p:spPr>
        </p:pic>
        <p:sp>
          <p:nvSpPr>
            <p:cNvPr id="23557" name="TextBox 9"/>
            <p:cNvSpPr txBox="1">
              <a:spLocks noChangeArrowheads="1"/>
            </p:cNvSpPr>
            <p:nvPr/>
          </p:nvSpPr>
          <p:spPr bwMode="auto">
            <a:xfrm>
              <a:off x="372171" y="6096000"/>
              <a:ext cx="2236788" cy="584200"/>
            </a:xfrm>
            <a:prstGeom prst="rect">
              <a:avLst/>
            </a:prstGeom>
            <a:noFill/>
            <a:ln w="9525">
              <a:noFill/>
              <a:miter lim="800000"/>
              <a:headEnd/>
              <a:tailEnd/>
            </a:ln>
          </p:spPr>
          <p:txBody>
            <a:bodyPr wrap="none">
              <a:spAutoFit/>
            </a:bodyPr>
            <a:lstStyle/>
            <a:p>
              <a:r>
                <a:rPr lang="en-US">
                  <a:solidFill>
                    <a:schemeClr val="bg1"/>
                  </a:solidFill>
                </a:rPr>
                <a:t>‘</a:t>
              </a:r>
              <a:r>
                <a:rPr lang="en-US" i="1">
                  <a:solidFill>
                    <a:schemeClr val="bg1"/>
                  </a:solidFill>
                </a:rPr>
                <a:t>Beethoven</a:t>
              </a:r>
              <a:r>
                <a:rPr lang="en-US">
                  <a:solidFill>
                    <a:schemeClr val="bg1"/>
                  </a:solidFill>
                </a:rPr>
                <a:t>’</a:t>
              </a:r>
            </a:p>
          </p:txBody>
        </p:sp>
        <p:sp>
          <p:nvSpPr>
            <p:cNvPr id="12" name="TextBox 11"/>
            <p:cNvSpPr txBox="1">
              <a:spLocks noChangeArrowheads="1"/>
            </p:cNvSpPr>
            <p:nvPr/>
          </p:nvSpPr>
          <p:spPr bwMode="auto">
            <a:xfrm>
              <a:off x="1188146" y="2133600"/>
              <a:ext cx="7208512" cy="1384995"/>
            </a:xfrm>
            <a:prstGeom prst="rect">
              <a:avLst/>
            </a:prstGeom>
            <a:noFill/>
            <a:ln w="9525">
              <a:noFill/>
              <a:miter lim="800000"/>
              <a:headEnd/>
              <a:tailEnd/>
            </a:ln>
          </p:spPr>
          <p:txBody>
            <a:bodyPr wrap="none">
              <a:spAutoFit/>
            </a:bodyPr>
            <a:lstStyle/>
            <a:p>
              <a:pPr marL="339725" indent="-339725" algn="l">
                <a:buFont typeface="Arial" charset="0"/>
                <a:buChar char="•"/>
                <a:tabLst>
                  <a:tab pos="339725" algn="l"/>
                </a:tabLst>
              </a:pPr>
              <a:r>
                <a:rPr lang="en-US" sz="2800" b="0" i="1" dirty="0">
                  <a:solidFill>
                    <a:schemeClr val="bg1"/>
                  </a:solidFill>
                </a:rPr>
                <a:t>Ludwig van Beethoven</a:t>
              </a:r>
            </a:p>
            <a:p>
              <a:pPr marL="339725" indent="-339725" algn="l">
                <a:buFont typeface="Arial" charset="0"/>
                <a:buChar char="•"/>
                <a:tabLst>
                  <a:tab pos="339725" algn="l"/>
                </a:tabLst>
              </a:pPr>
              <a:r>
                <a:rPr lang="en-US" sz="2800" b="0" i="1" dirty="0">
                  <a:solidFill>
                    <a:schemeClr val="bg1"/>
                  </a:solidFill>
                </a:rPr>
                <a:t>that great German composer that became deaf</a:t>
              </a:r>
            </a:p>
            <a:p>
              <a:pPr marL="339725" indent="-339725" algn="l">
                <a:buFont typeface="Arial" charset="0"/>
                <a:buChar char="•"/>
                <a:tabLst>
                  <a:tab pos="339725" algn="l"/>
                </a:tabLst>
              </a:pPr>
              <a:r>
                <a:rPr lang="en-US" sz="2800" b="0" dirty="0">
                  <a:solidFill>
                    <a:schemeClr val="bg1"/>
                  </a:solidFill>
                </a:rPr>
                <a:t>…</a:t>
              </a:r>
            </a:p>
          </p:txBody>
        </p:sp>
      </p:grpSp>
      <p:sp>
        <p:nvSpPr>
          <p:cNvPr id="3" name="Title 2"/>
          <p:cNvSpPr>
            <a:spLocks noGrp="1"/>
          </p:cNvSpPr>
          <p:nvPr>
            <p:ph type="title"/>
          </p:nvPr>
        </p:nvSpPr>
        <p:spPr>
          <a:xfrm>
            <a:off x="0" y="762000"/>
            <a:ext cx="9144000" cy="762000"/>
          </a:xfrm>
        </p:spPr>
        <p:txBody>
          <a:bodyPr/>
          <a:lstStyle/>
          <a:p>
            <a:r>
              <a:rPr lang="en-US" altLang="en-US" sz="4400" dirty="0"/>
              <a:t>The semantic triangle</a:t>
            </a:r>
            <a:endParaRPr lang="en-US" sz="4400" b="1" dirty="0"/>
          </a:p>
        </p:txBody>
      </p:sp>
      <p:sp>
        <p:nvSpPr>
          <p:cNvPr id="4" name="Slide Number Placeholder 3">
            <a:extLst>
              <a:ext uri="{FF2B5EF4-FFF2-40B4-BE49-F238E27FC236}">
                <a16:creationId xmlns:a16="http://schemas.microsoft.com/office/drawing/2014/main" id="{F3AF38E6-1815-49BD-9124-B134848849F8}"/>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23</a:t>
            </a:fld>
            <a:endParaRPr lang="en-US" dirty="0"/>
          </a:p>
        </p:txBody>
      </p:sp>
      <p:sp>
        <p:nvSpPr>
          <p:cNvPr id="13" name="Rectangle 12">
            <a:extLst>
              <a:ext uri="{FF2B5EF4-FFF2-40B4-BE49-F238E27FC236}">
                <a16:creationId xmlns:a16="http://schemas.microsoft.com/office/drawing/2014/main" id="{0E077EFC-F146-447E-96A9-096403EA3136}"/>
              </a:ext>
            </a:extLst>
          </p:cNvPr>
          <p:cNvSpPr/>
          <p:nvPr/>
        </p:nvSpPr>
        <p:spPr>
          <a:xfrm>
            <a:off x="887858" y="6223412"/>
            <a:ext cx="8229600" cy="523220"/>
          </a:xfrm>
          <a:prstGeom prst="rect">
            <a:avLst/>
          </a:prstGeom>
        </p:spPr>
        <p:txBody>
          <a:bodyPr wrap="square">
            <a:spAutoFit/>
          </a:bodyPr>
          <a:lstStyle/>
          <a:p>
            <a:pPr algn="r"/>
            <a:r>
              <a:rPr lang="en-US" sz="1400" dirty="0">
                <a:solidFill>
                  <a:schemeClr val="bg1"/>
                </a:solidFill>
              </a:rPr>
              <a:t>Ogden, C. K. and I.A. Richards. 1989[1923]. The Meaning of Meaning. </a:t>
            </a:r>
          </a:p>
          <a:p>
            <a:pPr algn="r"/>
            <a:r>
              <a:rPr lang="en-US" sz="1400" dirty="0">
                <a:solidFill>
                  <a:schemeClr val="bg1"/>
                </a:solidFill>
              </a:rPr>
              <a:t>San Diego: Harcourt Brace Jovanovich. (Original published London: Kegan Paul.) </a:t>
            </a:r>
          </a:p>
        </p:txBody>
      </p:sp>
    </p:spTree>
    <p:extLst>
      <p:ext uri="{BB962C8B-B14F-4D97-AF65-F5344CB8AC3E}">
        <p14:creationId xmlns:p14="http://schemas.microsoft.com/office/powerpoint/2010/main" val="2870796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616D-6BFC-4D8F-9BA8-DA58D50F5955}"/>
              </a:ext>
            </a:extLst>
          </p:cNvPr>
          <p:cNvSpPr>
            <a:spLocks noGrp="1"/>
          </p:cNvSpPr>
          <p:nvPr>
            <p:ph type="title"/>
          </p:nvPr>
        </p:nvSpPr>
        <p:spPr/>
        <p:txBody>
          <a:bodyPr/>
          <a:lstStyle/>
          <a:p>
            <a:r>
              <a:rPr lang="en-US" sz="2800" dirty="0"/>
              <a:t>     Gruber’s ‘ontology’               Realism-based ontology</a:t>
            </a:r>
          </a:p>
        </p:txBody>
      </p:sp>
      <p:sp>
        <p:nvSpPr>
          <p:cNvPr id="3" name="Content Placeholder 2">
            <a:extLst>
              <a:ext uri="{FF2B5EF4-FFF2-40B4-BE49-F238E27FC236}">
                <a16:creationId xmlns:a16="http://schemas.microsoft.com/office/drawing/2014/main" id="{B52F5785-3311-4102-B568-6D758A65516D}"/>
              </a:ext>
            </a:extLst>
          </p:cNvPr>
          <p:cNvSpPr>
            <a:spLocks noGrp="1"/>
          </p:cNvSpPr>
          <p:nvPr>
            <p:ph idx="1"/>
          </p:nvPr>
        </p:nvSpPr>
        <p:spPr>
          <a:xfrm>
            <a:off x="228600" y="1676400"/>
            <a:ext cx="4114800" cy="4953000"/>
          </a:xfrm>
        </p:spPr>
        <p:txBody>
          <a:bodyPr/>
          <a:lstStyle/>
          <a:p>
            <a:pPr marL="169863" lvl="1" indent="-169863">
              <a:buFont typeface="Arial" panose="020B0604020202020204" pitchFamily="34" charset="0"/>
              <a:buChar char="•"/>
            </a:pPr>
            <a:r>
              <a:rPr lang="en-US" sz="1800" dirty="0"/>
              <a:t>ontological commitment should be minimal;</a:t>
            </a:r>
          </a:p>
          <a:p>
            <a:pPr marL="0" lvl="1" indent="0">
              <a:buNone/>
            </a:pPr>
            <a:endParaRPr lang="en-US" sz="1800" dirty="0"/>
          </a:p>
        </p:txBody>
      </p:sp>
      <p:sp>
        <p:nvSpPr>
          <p:cNvPr id="4" name="Slide Number Placeholder 3">
            <a:extLst>
              <a:ext uri="{FF2B5EF4-FFF2-40B4-BE49-F238E27FC236}">
                <a16:creationId xmlns:a16="http://schemas.microsoft.com/office/drawing/2014/main" id="{F5D9F156-DF1C-4FEB-9D00-86ADABF0E80D}"/>
              </a:ext>
            </a:extLst>
          </p:cNvPr>
          <p:cNvSpPr>
            <a:spLocks noGrp="1"/>
          </p:cNvSpPr>
          <p:nvPr>
            <p:ph type="sldNum" sz="quarter" idx="10"/>
          </p:nvPr>
        </p:nvSpPr>
        <p:spPr/>
        <p:txBody>
          <a:bodyPr/>
          <a:lstStyle/>
          <a:p>
            <a:fld id="{01EF93C7-D0AB-41D7-8C62-1F8A9E33AE23}" type="slidenum">
              <a:rPr lang="en-US" smtClean="0"/>
              <a:pPr/>
              <a:t>24</a:t>
            </a:fld>
            <a:endParaRPr lang="en-US"/>
          </a:p>
        </p:txBody>
      </p:sp>
      <p:sp>
        <p:nvSpPr>
          <p:cNvPr id="5" name="Content Placeholder 2">
            <a:extLst>
              <a:ext uri="{FF2B5EF4-FFF2-40B4-BE49-F238E27FC236}">
                <a16:creationId xmlns:a16="http://schemas.microsoft.com/office/drawing/2014/main" id="{9AE1F0F0-AD74-4B50-9854-06911128E5E6}"/>
              </a:ext>
            </a:extLst>
          </p:cNvPr>
          <p:cNvSpPr txBox="1">
            <a:spLocks/>
          </p:cNvSpPr>
          <p:nvPr/>
        </p:nvSpPr>
        <p:spPr>
          <a:xfrm>
            <a:off x="4800600" y="1676400"/>
            <a:ext cx="4114800" cy="49530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169863" lvl="1" indent="-169863">
              <a:buFont typeface="Arial" panose="020B0604020202020204" pitchFamily="34" charset="0"/>
              <a:buChar char="•"/>
            </a:pPr>
            <a:r>
              <a:rPr lang="en-US" sz="1800" dirty="0"/>
              <a:t>ontological commitment should be based on justifiable true belief;</a:t>
            </a:r>
          </a:p>
          <a:p>
            <a:endParaRPr lang="en-US" sz="1800" kern="0" dirty="0"/>
          </a:p>
        </p:txBody>
      </p:sp>
      <p:cxnSp>
        <p:nvCxnSpPr>
          <p:cNvPr id="7" name="Straight Connector 6">
            <a:extLst>
              <a:ext uri="{FF2B5EF4-FFF2-40B4-BE49-F238E27FC236}">
                <a16:creationId xmlns:a16="http://schemas.microsoft.com/office/drawing/2014/main" id="{BCD07AAE-37B2-4BB7-AB68-3C9844CCC396}"/>
              </a:ext>
            </a:extLst>
          </p:cNvPr>
          <p:cNvCxnSpPr>
            <a:cxnSpLocks/>
            <a:stCxn id="5" idx="1"/>
            <a:endCxn id="5" idx="1"/>
          </p:cNvCxnSpPr>
          <p:nvPr/>
        </p:nvCxnSpPr>
        <p:spPr bwMode="auto">
          <a:xfrm>
            <a:off x="4800600" y="415290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8F515BC-7A98-41AF-96FB-DDDDA25AB381}"/>
              </a:ext>
            </a:extLst>
          </p:cNvPr>
          <p:cNvCxnSpPr>
            <a:cxnSpLocks/>
          </p:cNvCxnSpPr>
          <p:nvPr/>
        </p:nvCxnSpPr>
        <p:spPr bwMode="auto">
          <a:xfrm flipH="1">
            <a:off x="4570863" y="1219200"/>
            <a:ext cx="1137" cy="5455330"/>
          </a:xfrm>
          <a:prstGeom prst="line">
            <a:avLst/>
          </a:prstGeom>
          <a:ln w="19050">
            <a:solidFill>
              <a:schemeClr val="bg1"/>
            </a:solidFill>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82569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616D-6BFC-4D8F-9BA8-DA58D50F5955}"/>
              </a:ext>
            </a:extLst>
          </p:cNvPr>
          <p:cNvSpPr>
            <a:spLocks noGrp="1"/>
          </p:cNvSpPr>
          <p:nvPr>
            <p:ph type="title"/>
          </p:nvPr>
        </p:nvSpPr>
        <p:spPr/>
        <p:txBody>
          <a:bodyPr/>
          <a:lstStyle/>
          <a:p>
            <a:r>
              <a:rPr lang="en-US" sz="2800" dirty="0"/>
              <a:t>     Gruber’s ‘ontology’               Realism-based ontology</a:t>
            </a:r>
          </a:p>
        </p:txBody>
      </p:sp>
      <p:sp>
        <p:nvSpPr>
          <p:cNvPr id="3" name="Content Placeholder 2">
            <a:extLst>
              <a:ext uri="{FF2B5EF4-FFF2-40B4-BE49-F238E27FC236}">
                <a16:creationId xmlns:a16="http://schemas.microsoft.com/office/drawing/2014/main" id="{B52F5785-3311-4102-B568-6D758A65516D}"/>
              </a:ext>
            </a:extLst>
          </p:cNvPr>
          <p:cNvSpPr>
            <a:spLocks noGrp="1"/>
          </p:cNvSpPr>
          <p:nvPr>
            <p:ph idx="1"/>
          </p:nvPr>
        </p:nvSpPr>
        <p:spPr>
          <a:xfrm>
            <a:off x="228600" y="1676400"/>
            <a:ext cx="4114800" cy="4953000"/>
          </a:xfrm>
        </p:spPr>
        <p:txBody>
          <a:bodyPr/>
          <a:lstStyle/>
          <a:p>
            <a:pPr marL="169863" lvl="1" indent="-169863">
              <a:buFont typeface="Arial" panose="020B0604020202020204" pitchFamily="34" charset="0"/>
              <a:buChar char="•"/>
            </a:pPr>
            <a:r>
              <a:rPr lang="en-US" sz="1800" dirty="0"/>
              <a:t>ontological commitment should be minimal;</a:t>
            </a:r>
          </a:p>
          <a:p>
            <a:pPr marL="169863" lvl="1" indent="-169863">
              <a:spcBef>
                <a:spcPts val="1200"/>
              </a:spcBef>
              <a:buFont typeface="Arial" panose="020B0604020202020204" pitchFamily="34" charset="0"/>
              <a:buChar char="•"/>
            </a:pPr>
            <a:r>
              <a:rPr lang="en-US" sz="1800" dirty="0"/>
              <a:t>the purpose is: ‘</a:t>
            </a:r>
            <a:r>
              <a:rPr lang="en-US" sz="1800" i="1" dirty="0"/>
              <a:t>knowledge sharing and interoperation among programs</a:t>
            </a:r>
            <a:r>
              <a:rPr lang="en-US" sz="1800" dirty="0"/>
              <a:t>’, </a:t>
            </a:r>
          </a:p>
          <a:p>
            <a:pPr marL="0" lvl="1" indent="0">
              <a:buNone/>
            </a:pPr>
            <a:endParaRPr lang="en-US" sz="1800" dirty="0"/>
          </a:p>
        </p:txBody>
      </p:sp>
      <p:sp>
        <p:nvSpPr>
          <p:cNvPr id="4" name="Slide Number Placeholder 3">
            <a:extLst>
              <a:ext uri="{FF2B5EF4-FFF2-40B4-BE49-F238E27FC236}">
                <a16:creationId xmlns:a16="http://schemas.microsoft.com/office/drawing/2014/main" id="{F5D9F156-DF1C-4FEB-9D00-86ADABF0E80D}"/>
              </a:ext>
            </a:extLst>
          </p:cNvPr>
          <p:cNvSpPr>
            <a:spLocks noGrp="1"/>
          </p:cNvSpPr>
          <p:nvPr>
            <p:ph type="sldNum" sz="quarter" idx="10"/>
          </p:nvPr>
        </p:nvSpPr>
        <p:spPr/>
        <p:txBody>
          <a:bodyPr/>
          <a:lstStyle/>
          <a:p>
            <a:fld id="{01EF93C7-D0AB-41D7-8C62-1F8A9E33AE23}" type="slidenum">
              <a:rPr lang="en-US" smtClean="0"/>
              <a:pPr/>
              <a:t>25</a:t>
            </a:fld>
            <a:endParaRPr lang="en-US"/>
          </a:p>
        </p:txBody>
      </p:sp>
      <p:sp>
        <p:nvSpPr>
          <p:cNvPr id="5" name="Content Placeholder 2">
            <a:extLst>
              <a:ext uri="{FF2B5EF4-FFF2-40B4-BE49-F238E27FC236}">
                <a16:creationId xmlns:a16="http://schemas.microsoft.com/office/drawing/2014/main" id="{9AE1F0F0-AD74-4B50-9854-06911128E5E6}"/>
              </a:ext>
            </a:extLst>
          </p:cNvPr>
          <p:cNvSpPr txBox="1">
            <a:spLocks/>
          </p:cNvSpPr>
          <p:nvPr/>
        </p:nvSpPr>
        <p:spPr>
          <a:xfrm>
            <a:off x="4800600" y="1676400"/>
            <a:ext cx="4114800" cy="49530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169863" lvl="1" indent="-169863">
              <a:buFont typeface="Arial" panose="020B0604020202020204" pitchFamily="34" charset="0"/>
              <a:buChar char="•"/>
            </a:pPr>
            <a:r>
              <a:rPr lang="en-US" sz="1800" dirty="0"/>
              <a:t>ontological commitment should be based on justifiable true belief;</a:t>
            </a:r>
          </a:p>
          <a:p>
            <a:pPr marL="169863" lvl="1" indent="-169863">
              <a:spcBef>
                <a:spcPts val="1200"/>
              </a:spcBef>
              <a:buFont typeface="Arial" panose="020B0604020202020204" pitchFamily="34" charset="0"/>
              <a:buChar char="•"/>
            </a:pPr>
            <a:r>
              <a:rPr lang="en-US" sz="1800" dirty="0"/>
              <a:t>the purpose is representation of the generic entities that exist and the relations among then</a:t>
            </a:r>
          </a:p>
          <a:p>
            <a:endParaRPr lang="en-US" sz="1800" kern="0" dirty="0"/>
          </a:p>
        </p:txBody>
      </p:sp>
      <p:cxnSp>
        <p:nvCxnSpPr>
          <p:cNvPr id="7" name="Straight Connector 6">
            <a:extLst>
              <a:ext uri="{FF2B5EF4-FFF2-40B4-BE49-F238E27FC236}">
                <a16:creationId xmlns:a16="http://schemas.microsoft.com/office/drawing/2014/main" id="{BCD07AAE-37B2-4BB7-AB68-3C9844CCC396}"/>
              </a:ext>
            </a:extLst>
          </p:cNvPr>
          <p:cNvCxnSpPr>
            <a:cxnSpLocks/>
            <a:stCxn id="5" idx="1"/>
            <a:endCxn id="5" idx="1"/>
          </p:cNvCxnSpPr>
          <p:nvPr/>
        </p:nvCxnSpPr>
        <p:spPr bwMode="auto">
          <a:xfrm>
            <a:off x="4800600" y="415290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8F515BC-7A98-41AF-96FB-DDDDA25AB381}"/>
              </a:ext>
            </a:extLst>
          </p:cNvPr>
          <p:cNvCxnSpPr>
            <a:cxnSpLocks/>
          </p:cNvCxnSpPr>
          <p:nvPr/>
        </p:nvCxnSpPr>
        <p:spPr bwMode="auto">
          <a:xfrm flipH="1">
            <a:off x="4570863" y="1219200"/>
            <a:ext cx="1137" cy="5455330"/>
          </a:xfrm>
          <a:prstGeom prst="line">
            <a:avLst/>
          </a:prstGeom>
          <a:ln w="19050">
            <a:solidFill>
              <a:schemeClr val="bg1"/>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530F636D-F9C2-4B77-B1EB-DCEFD62CA21C}"/>
              </a:ext>
            </a:extLst>
          </p:cNvPr>
          <p:cNvSpPr txBox="1"/>
          <p:nvPr/>
        </p:nvSpPr>
        <p:spPr>
          <a:xfrm>
            <a:off x="1048082" y="1181944"/>
            <a:ext cx="2278189" cy="369332"/>
          </a:xfrm>
          <a:prstGeom prst="rect">
            <a:avLst/>
          </a:prstGeom>
          <a:noFill/>
        </p:spPr>
        <p:txBody>
          <a:bodyPr wrap="none" rtlCol="0">
            <a:spAutoFit/>
          </a:bodyPr>
          <a:lstStyle/>
          <a:p>
            <a:r>
              <a:rPr lang="en-US" sz="1800" b="0" dirty="0">
                <a:solidFill>
                  <a:schemeClr val="bg1"/>
                </a:solidFill>
                <a:latin typeface="+mn-lt"/>
              </a:rPr>
              <a:t>( continued point 2 )</a:t>
            </a:r>
          </a:p>
        </p:txBody>
      </p:sp>
      <p:sp>
        <p:nvSpPr>
          <p:cNvPr id="10" name="TextBox 9">
            <a:extLst>
              <a:ext uri="{FF2B5EF4-FFF2-40B4-BE49-F238E27FC236}">
                <a16:creationId xmlns:a16="http://schemas.microsoft.com/office/drawing/2014/main" id="{C67E94D3-51AC-4BB8-87AE-2D4E4B11902E}"/>
              </a:ext>
            </a:extLst>
          </p:cNvPr>
          <p:cNvSpPr txBox="1"/>
          <p:nvPr/>
        </p:nvSpPr>
        <p:spPr>
          <a:xfrm>
            <a:off x="5715000" y="1183944"/>
            <a:ext cx="2278189" cy="369332"/>
          </a:xfrm>
          <a:prstGeom prst="rect">
            <a:avLst/>
          </a:prstGeom>
          <a:noFill/>
        </p:spPr>
        <p:txBody>
          <a:bodyPr wrap="none" rtlCol="0">
            <a:spAutoFit/>
          </a:bodyPr>
          <a:lstStyle/>
          <a:p>
            <a:r>
              <a:rPr lang="en-US" sz="1800" b="0" dirty="0">
                <a:solidFill>
                  <a:schemeClr val="bg1"/>
                </a:solidFill>
                <a:latin typeface="+mn-lt"/>
              </a:rPr>
              <a:t>( continued point 2 )</a:t>
            </a:r>
          </a:p>
        </p:txBody>
      </p:sp>
    </p:spTree>
    <p:extLst>
      <p:ext uri="{BB962C8B-B14F-4D97-AF65-F5344CB8AC3E}">
        <p14:creationId xmlns:p14="http://schemas.microsoft.com/office/powerpoint/2010/main" val="611683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Commitment to </a:t>
            </a:r>
            <a:r>
              <a:rPr lang="en-US" dirty="0">
                <a:solidFill>
                  <a:srgbClr val="FFFF00"/>
                </a:solidFill>
              </a:rPr>
              <a:t>generic entities</a:t>
            </a:r>
            <a:r>
              <a:rPr lang="en-US" dirty="0"/>
              <a:t> (1)</a:t>
            </a:r>
          </a:p>
        </p:txBody>
      </p:sp>
      <p:sp>
        <p:nvSpPr>
          <p:cNvPr id="3" name="Content Placeholder 2"/>
          <p:cNvSpPr>
            <a:spLocks noGrp="1"/>
          </p:cNvSpPr>
          <p:nvPr>
            <p:ph idx="1"/>
          </p:nvPr>
        </p:nvSpPr>
        <p:spPr/>
        <p:txBody>
          <a:bodyPr/>
          <a:lstStyle/>
          <a:p>
            <a:r>
              <a:rPr lang="en-US" dirty="0"/>
              <a:t>Three distinct positions in analytical philosophy:</a:t>
            </a:r>
          </a:p>
          <a:p>
            <a:pPr>
              <a:buFont typeface="Arial" panose="020B0604020202020204" pitchFamily="34" charset="0"/>
              <a:buChar char="•"/>
            </a:pPr>
            <a:r>
              <a:rPr lang="en-US" u="sng" dirty="0"/>
              <a:t>Nominalism</a:t>
            </a:r>
            <a:r>
              <a:rPr lang="en-US" dirty="0"/>
              <a:t>:</a:t>
            </a:r>
          </a:p>
          <a:p>
            <a:pPr lvl="1"/>
            <a:r>
              <a:rPr lang="en-US" sz="2200" dirty="0"/>
              <a:t>there are </a:t>
            </a:r>
            <a:r>
              <a:rPr lang="en-US" sz="2200" dirty="0">
                <a:solidFill>
                  <a:srgbClr val="FFFF00"/>
                </a:solidFill>
              </a:rPr>
              <a:t>no generic entities in reality</a:t>
            </a:r>
            <a:r>
              <a:rPr lang="en-US" sz="2200" dirty="0"/>
              <a:t>: there is no personhood, there are only individual persons.</a:t>
            </a:r>
          </a:p>
          <a:p>
            <a:pPr>
              <a:spcBef>
                <a:spcPts val="1200"/>
              </a:spcBef>
              <a:buFont typeface="Arial" panose="020B0604020202020204" pitchFamily="34" charset="0"/>
              <a:buChar char="•"/>
            </a:pPr>
            <a:r>
              <a:rPr lang="en-US" u="sng" dirty="0"/>
              <a:t>Conceptualism</a:t>
            </a:r>
            <a:r>
              <a:rPr lang="en-US" dirty="0"/>
              <a:t>:</a:t>
            </a:r>
            <a:endParaRPr lang="en-US" b="1" dirty="0">
              <a:solidFill>
                <a:srgbClr val="FFC000"/>
              </a:solidFill>
            </a:endParaRPr>
          </a:p>
          <a:p>
            <a:pPr lvl="1"/>
            <a:r>
              <a:rPr lang="en-US" sz="2200" dirty="0">
                <a:solidFill>
                  <a:srgbClr val="FFFF00"/>
                </a:solidFill>
              </a:rPr>
              <a:t>generalizations are in our ‘minds’. </a:t>
            </a:r>
            <a:r>
              <a:rPr lang="en-US" sz="2200" dirty="0"/>
              <a:t>Personhood is a concept construed in our ‘mind’ that allows us to reason about persons without any particular person in mind.</a:t>
            </a:r>
          </a:p>
          <a:p>
            <a:pPr>
              <a:spcBef>
                <a:spcPts val="1200"/>
              </a:spcBef>
              <a:buFont typeface="Arial" panose="020B0604020202020204" pitchFamily="34" charset="0"/>
              <a:buChar char="•"/>
            </a:pPr>
            <a:r>
              <a:rPr lang="en-US" u="sng" dirty="0"/>
              <a:t>Realism</a:t>
            </a:r>
            <a:r>
              <a:rPr lang="en-US" dirty="0"/>
              <a:t>:	</a:t>
            </a:r>
            <a:r>
              <a:rPr lang="en-US" b="1" dirty="0">
                <a:solidFill>
                  <a:srgbClr val="FF0000"/>
                </a:solidFill>
                <a:sym typeface="Wingdings" pitchFamily="2" charset="2"/>
              </a:rPr>
              <a:t>       </a:t>
            </a:r>
            <a:endParaRPr lang="en-US" dirty="0">
              <a:solidFill>
                <a:srgbClr val="1FE115"/>
              </a:solidFill>
            </a:endParaRPr>
          </a:p>
          <a:p>
            <a:pPr lvl="1"/>
            <a:r>
              <a:rPr lang="en-US" sz="2200" dirty="0">
                <a:solidFill>
                  <a:srgbClr val="FFFF00"/>
                </a:solidFill>
              </a:rPr>
              <a:t>generic entities do exist </a:t>
            </a:r>
            <a:r>
              <a:rPr lang="en-US" sz="2200" dirty="0"/>
              <a:t>and are called ‘universals’. Each particular person is an instance of the universal we call ‘person’. </a:t>
            </a:r>
          </a:p>
        </p:txBody>
      </p:sp>
      <p:sp>
        <p:nvSpPr>
          <p:cNvPr id="5" name="Slide Number Placeholder 4">
            <a:extLst>
              <a:ext uri="{FF2B5EF4-FFF2-40B4-BE49-F238E27FC236}">
                <a16:creationId xmlns:a16="http://schemas.microsoft.com/office/drawing/2014/main" id="{87A7FF14-151B-4F19-9E05-08607706B73B}"/>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4460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Commitment to </a:t>
            </a:r>
            <a:r>
              <a:rPr lang="en-US" dirty="0">
                <a:solidFill>
                  <a:srgbClr val="FFFF00"/>
                </a:solidFill>
              </a:rPr>
              <a:t>generic entities</a:t>
            </a:r>
            <a:r>
              <a:rPr lang="en-US" dirty="0"/>
              <a:t> (2)</a:t>
            </a:r>
          </a:p>
        </p:txBody>
      </p:sp>
      <p:sp>
        <p:nvSpPr>
          <p:cNvPr id="3" name="Content Placeholder 2"/>
          <p:cNvSpPr>
            <a:spLocks noGrp="1"/>
          </p:cNvSpPr>
          <p:nvPr>
            <p:ph idx="1"/>
          </p:nvPr>
        </p:nvSpPr>
        <p:spPr/>
        <p:txBody>
          <a:bodyPr/>
          <a:lstStyle/>
          <a:p>
            <a:r>
              <a:rPr lang="en-US" dirty="0"/>
              <a:t>Three distinct positions in analytical philosophy:</a:t>
            </a:r>
          </a:p>
          <a:p>
            <a:pPr>
              <a:buFont typeface="Arial" panose="020B0604020202020204" pitchFamily="34" charset="0"/>
              <a:buChar char="•"/>
            </a:pPr>
            <a:r>
              <a:rPr lang="en-US" u="sng" dirty="0"/>
              <a:t>Nominalism</a:t>
            </a:r>
            <a:r>
              <a:rPr lang="en-US" dirty="0"/>
              <a:t>:</a:t>
            </a:r>
          </a:p>
          <a:p>
            <a:pPr lvl="1"/>
            <a:r>
              <a:rPr lang="en-US" sz="2200" dirty="0"/>
              <a:t>there are </a:t>
            </a:r>
            <a:r>
              <a:rPr lang="en-US" sz="2200" dirty="0">
                <a:solidFill>
                  <a:srgbClr val="FFFF00"/>
                </a:solidFill>
              </a:rPr>
              <a:t>no generic entities in reality</a:t>
            </a:r>
            <a:r>
              <a:rPr lang="en-US" sz="2200" dirty="0"/>
              <a:t>: there is no personhood, there are only individual persons.</a:t>
            </a:r>
          </a:p>
          <a:p>
            <a:pPr>
              <a:spcBef>
                <a:spcPts val="1200"/>
              </a:spcBef>
              <a:buFont typeface="Arial" panose="020B0604020202020204" pitchFamily="34" charset="0"/>
              <a:buChar char="•"/>
            </a:pPr>
            <a:r>
              <a:rPr lang="en-US" u="sng" dirty="0"/>
              <a:t>Conceptualism</a:t>
            </a:r>
            <a:r>
              <a:rPr lang="en-US" dirty="0"/>
              <a:t>:</a:t>
            </a:r>
            <a:r>
              <a:rPr lang="en-US" sz="2000" dirty="0"/>
              <a:t>    </a:t>
            </a:r>
            <a:r>
              <a:rPr lang="en-US" sz="2000" b="1" dirty="0">
                <a:solidFill>
                  <a:srgbClr val="FFC000"/>
                </a:solidFill>
                <a:sym typeface="Wingdings" pitchFamily="2" charset="2"/>
              </a:rPr>
              <a:t> the mainstream approach to ontology design</a:t>
            </a:r>
            <a:endParaRPr lang="en-US" sz="2000" b="1" dirty="0">
              <a:solidFill>
                <a:srgbClr val="FFC000"/>
              </a:solidFill>
            </a:endParaRPr>
          </a:p>
          <a:p>
            <a:pPr lvl="1"/>
            <a:r>
              <a:rPr lang="en-US" sz="2200" dirty="0">
                <a:solidFill>
                  <a:srgbClr val="FFFF00"/>
                </a:solidFill>
              </a:rPr>
              <a:t>generalizations are in our ‘minds’. </a:t>
            </a:r>
            <a:r>
              <a:rPr lang="en-US" sz="2200" dirty="0"/>
              <a:t>Personhood is a concept construed in our ‘mind’ that allows us to reason about persons without any particular person in mind.</a:t>
            </a:r>
          </a:p>
          <a:p>
            <a:pPr>
              <a:spcBef>
                <a:spcPts val="1200"/>
              </a:spcBef>
              <a:buFont typeface="Arial" panose="020B0604020202020204" pitchFamily="34" charset="0"/>
              <a:buChar char="•"/>
            </a:pPr>
            <a:r>
              <a:rPr lang="en-US" u="sng" dirty="0"/>
              <a:t>Realism</a:t>
            </a:r>
            <a:r>
              <a:rPr lang="en-US" dirty="0"/>
              <a:t>:	</a:t>
            </a:r>
            <a:r>
              <a:rPr lang="en-US" b="1" dirty="0">
                <a:solidFill>
                  <a:srgbClr val="FF0000"/>
                </a:solidFill>
                <a:sym typeface="Wingdings" pitchFamily="2" charset="2"/>
              </a:rPr>
              <a:t>   </a:t>
            </a:r>
            <a:r>
              <a:rPr lang="en-US" sz="2200" b="1" dirty="0">
                <a:solidFill>
                  <a:srgbClr val="1FE115"/>
                </a:solidFill>
                <a:sym typeface="Wingdings" pitchFamily="2" charset="2"/>
              </a:rPr>
              <a:t> the realism-based approach</a:t>
            </a:r>
            <a:r>
              <a:rPr lang="en-US" sz="2200" b="1" dirty="0">
                <a:solidFill>
                  <a:srgbClr val="FF0000"/>
                </a:solidFill>
                <a:sym typeface="Wingdings" pitchFamily="2" charset="2"/>
              </a:rPr>
              <a:t>    </a:t>
            </a:r>
            <a:endParaRPr lang="en-US" sz="2200" dirty="0">
              <a:solidFill>
                <a:srgbClr val="1FE115"/>
              </a:solidFill>
            </a:endParaRPr>
          </a:p>
          <a:p>
            <a:pPr lvl="1"/>
            <a:r>
              <a:rPr lang="en-US" sz="2200" dirty="0">
                <a:solidFill>
                  <a:srgbClr val="FFFF00"/>
                </a:solidFill>
              </a:rPr>
              <a:t>generic entities do exist </a:t>
            </a:r>
            <a:r>
              <a:rPr lang="en-US" sz="2200" dirty="0"/>
              <a:t>and are called ‘universals’. Each particular person is an instance of the universal we call ‘person’. </a:t>
            </a:r>
          </a:p>
        </p:txBody>
      </p:sp>
      <p:sp>
        <p:nvSpPr>
          <p:cNvPr id="5" name="Slide Number Placeholder 4">
            <a:extLst>
              <a:ext uri="{FF2B5EF4-FFF2-40B4-BE49-F238E27FC236}">
                <a16:creationId xmlns:a16="http://schemas.microsoft.com/office/drawing/2014/main" id="{87A7FF14-151B-4F19-9E05-08607706B73B}"/>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381487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616D-6BFC-4D8F-9BA8-DA58D50F5955}"/>
              </a:ext>
            </a:extLst>
          </p:cNvPr>
          <p:cNvSpPr>
            <a:spLocks noGrp="1"/>
          </p:cNvSpPr>
          <p:nvPr>
            <p:ph type="title"/>
          </p:nvPr>
        </p:nvSpPr>
        <p:spPr/>
        <p:txBody>
          <a:bodyPr/>
          <a:lstStyle/>
          <a:p>
            <a:r>
              <a:rPr lang="en-US" sz="2800" dirty="0"/>
              <a:t>     Gruber’s ‘ontology’               Realism-based ontology</a:t>
            </a:r>
          </a:p>
        </p:txBody>
      </p:sp>
      <p:sp>
        <p:nvSpPr>
          <p:cNvPr id="3" name="Content Placeholder 2">
            <a:extLst>
              <a:ext uri="{FF2B5EF4-FFF2-40B4-BE49-F238E27FC236}">
                <a16:creationId xmlns:a16="http://schemas.microsoft.com/office/drawing/2014/main" id="{B52F5785-3311-4102-B568-6D758A65516D}"/>
              </a:ext>
            </a:extLst>
          </p:cNvPr>
          <p:cNvSpPr>
            <a:spLocks noGrp="1"/>
          </p:cNvSpPr>
          <p:nvPr>
            <p:ph idx="1"/>
          </p:nvPr>
        </p:nvSpPr>
        <p:spPr>
          <a:xfrm>
            <a:off x="228600" y="1676400"/>
            <a:ext cx="4114800" cy="4953000"/>
          </a:xfrm>
        </p:spPr>
        <p:txBody>
          <a:bodyPr/>
          <a:lstStyle/>
          <a:p>
            <a:pPr marL="169863" lvl="1" indent="-169863">
              <a:buFont typeface="Arial" panose="020B0604020202020204" pitchFamily="34" charset="0"/>
              <a:buChar char="•"/>
            </a:pPr>
            <a:r>
              <a:rPr lang="en-US" sz="1800" dirty="0">
                <a:solidFill>
                  <a:schemeClr val="tx1">
                    <a:lumMod val="50000"/>
                    <a:lumOff val="50000"/>
                  </a:schemeClr>
                </a:solidFill>
              </a:rPr>
              <a:t>ontological commitment should be minimal;</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the purpose is: ‘</a:t>
            </a:r>
            <a:r>
              <a:rPr lang="en-US" sz="1800" i="1" dirty="0">
                <a:solidFill>
                  <a:schemeClr val="tx1">
                    <a:lumMod val="50000"/>
                    <a:lumOff val="50000"/>
                  </a:schemeClr>
                </a:solidFill>
              </a:rPr>
              <a:t>knowledge sharing and interoperation among programs</a:t>
            </a:r>
            <a:r>
              <a:rPr lang="en-US" sz="1800" dirty="0">
                <a:solidFill>
                  <a:schemeClr val="tx1">
                    <a:lumMod val="50000"/>
                    <a:lumOff val="50000"/>
                  </a:schemeClr>
                </a:solidFill>
              </a:rPr>
              <a:t>’, </a:t>
            </a:r>
          </a:p>
          <a:p>
            <a:pPr marL="169863" lvl="1" indent="-169863">
              <a:spcBef>
                <a:spcPts val="1200"/>
              </a:spcBef>
              <a:buFont typeface="Arial" panose="020B0604020202020204" pitchFamily="34" charset="0"/>
              <a:buChar char="•"/>
            </a:pPr>
            <a:r>
              <a:rPr lang="en-US" sz="1800" dirty="0"/>
              <a:t>shared conceptualizations must be ‘</a:t>
            </a:r>
            <a:r>
              <a:rPr lang="en-US" sz="1800" i="1" dirty="0"/>
              <a:t>founded on the purpose of the resulting artifact rather than based on a priori notions of naturalness or Truth</a:t>
            </a:r>
            <a:r>
              <a:rPr lang="en-US" sz="1800" dirty="0"/>
              <a:t>’; </a:t>
            </a:r>
          </a:p>
        </p:txBody>
      </p:sp>
      <p:sp>
        <p:nvSpPr>
          <p:cNvPr id="4" name="Slide Number Placeholder 3">
            <a:extLst>
              <a:ext uri="{FF2B5EF4-FFF2-40B4-BE49-F238E27FC236}">
                <a16:creationId xmlns:a16="http://schemas.microsoft.com/office/drawing/2014/main" id="{F5D9F156-DF1C-4FEB-9D00-86ADABF0E80D}"/>
              </a:ext>
            </a:extLst>
          </p:cNvPr>
          <p:cNvSpPr>
            <a:spLocks noGrp="1"/>
          </p:cNvSpPr>
          <p:nvPr>
            <p:ph type="sldNum" sz="quarter" idx="10"/>
          </p:nvPr>
        </p:nvSpPr>
        <p:spPr/>
        <p:txBody>
          <a:bodyPr/>
          <a:lstStyle/>
          <a:p>
            <a:fld id="{01EF93C7-D0AB-41D7-8C62-1F8A9E33AE23}" type="slidenum">
              <a:rPr lang="en-US" smtClean="0"/>
              <a:pPr/>
              <a:t>28</a:t>
            </a:fld>
            <a:endParaRPr lang="en-US"/>
          </a:p>
        </p:txBody>
      </p:sp>
      <p:sp>
        <p:nvSpPr>
          <p:cNvPr id="5" name="Content Placeholder 2">
            <a:extLst>
              <a:ext uri="{FF2B5EF4-FFF2-40B4-BE49-F238E27FC236}">
                <a16:creationId xmlns:a16="http://schemas.microsoft.com/office/drawing/2014/main" id="{9AE1F0F0-AD74-4B50-9854-06911128E5E6}"/>
              </a:ext>
            </a:extLst>
          </p:cNvPr>
          <p:cNvSpPr txBox="1">
            <a:spLocks/>
          </p:cNvSpPr>
          <p:nvPr/>
        </p:nvSpPr>
        <p:spPr>
          <a:xfrm>
            <a:off x="4800600" y="1676400"/>
            <a:ext cx="4114800" cy="49530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169863" lvl="1" indent="-169863">
              <a:buFont typeface="Arial" panose="020B0604020202020204" pitchFamily="34" charset="0"/>
              <a:buChar char="•"/>
            </a:pPr>
            <a:r>
              <a:rPr lang="en-US" sz="1800" dirty="0">
                <a:solidFill>
                  <a:schemeClr val="tx1">
                    <a:lumMod val="50000"/>
                    <a:lumOff val="50000"/>
                  </a:schemeClr>
                </a:solidFill>
              </a:rPr>
              <a:t>ontological commitment should be based on justifiable true belief;</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the purpose is representation of the generic entities that exist and the relations among then</a:t>
            </a:r>
          </a:p>
          <a:p>
            <a:pPr marL="169863" lvl="1" indent="-169863">
              <a:spcBef>
                <a:spcPts val="1200"/>
              </a:spcBef>
              <a:buFont typeface="Arial" panose="020B0604020202020204" pitchFamily="34" charset="0"/>
              <a:buChar char="•"/>
            </a:pPr>
            <a:r>
              <a:rPr lang="en-US" sz="1800" dirty="0"/>
              <a:t>shared conceptualizations must be </a:t>
            </a:r>
            <a:r>
              <a:rPr lang="en-US" sz="1800" i="1" dirty="0"/>
              <a:t>founded on science and be based on ‘truth’ interpreted as best scientific evidence;</a:t>
            </a:r>
          </a:p>
          <a:p>
            <a:pPr marL="0" lvl="1" indent="0">
              <a:spcBef>
                <a:spcPts val="0"/>
              </a:spcBef>
              <a:buNone/>
            </a:pPr>
            <a:r>
              <a:rPr lang="en-US" sz="1800" dirty="0"/>
              <a:t> </a:t>
            </a:r>
            <a:endParaRPr lang="en-US" sz="800" dirty="0"/>
          </a:p>
          <a:p>
            <a:endParaRPr lang="en-US" sz="1800" kern="0" dirty="0"/>
          </a:p>
        </p:txBody>
      </p:sp>
      <p:cxnSp>
        <p:nvCxnSpPr>
          <p:cNvPr id="7" name="Straight Connector 6">
            <a:extLst>
              <a:ext uri="{FF2B5EF4-FFF2-40B4-BE49-F238E27FC236}">
                <a16:creationId xmlns:a16="http://schemas.microsoft.com/office/drawing/2014/main" id="{BCD07AAE-37B2-4BB7-AB68-3C9844CCC396}"/>
              </a:ext>
            </a:extLst>
          </p:cNvPr>
          <p:cNvCxnSpPr>
            <a:cxnSpLocks/>
            <a:stCxn id="5" idx="1"/>
            <a:endCxn id="5" idx="1"/>
          </p:cNvCxnSpPr>
          <p:nvPr/>
        </p:nvCxnSpPr>
        <p:spPr bwMode="auto">
          <a:xfrm>
            <a:off x="4800600" y="415290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8F515BC-7A98-41AF-96FB-DDDDA25AB381}"/>
              </a:ext>
            </a:extLst>
          </p:cNvPr>
          <p:cNvCxnSpPr>
            <a:cxnSpLocks/>
          </p:cNvCxnSpPr>
          <p:nvPr/>
        </p:nvCxnSpPr>
        <p:spPr bwMode="auto">
          <a:xfrm flipH="1">
            <a:off x="4570863" y="1219200"/>
            <a:ext cx="1137" cy="5455330"/>
          </a:xfrm>
          <a:prstGeom prst="line">
            <a:avLst/>
          </a:prstGeom>
          <a:ln w="19050">
            <a:solidFill>
              <a:schemeClr val="bg1"/>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2251D816-6BD8-40AC-9983-35D24534F637}"/>
              </a:ext>
            </a:extLst>
          </p:cNvPr>
          <p:cNvSpPr txBox="1"/>
          <p:nvPr/>
        </p:nvSpPr>
        <p:spPr>
          <a:xfrm>
            <a:off x="1048884" y="1181944"/>
            <a:ext cx="2276585" cy="369332"/>
          </a:xfrm>
          <a:prstGeom prst="rect">
            <a:avLst/>
          </a:prstGeom>
          <a:noFill/>
        </p:spPr>
        <p:txBody>
          <a:bodyPr wrap="none" rtlCol="0">
            <a:spAutoFit/>
          </a:bodyPr>
          <a:lstStyle/>
          <a:p>
            <a:r>
              <a:rPr lang="en-US" sz="1800" b="0" dirty="0">
                <a:solidFill>
                  <a:schemeClr val="bg1"/>
                </a:solidFill>
                <a:latin typeface="+mn-lt"/>
              </a:rPr>
              <a:t>( continued point 3 )</a:t>
            </a:r>
          </a:p>
        </p:txBody>
      </p:sp>
      <p:sp>
        <p:nvSpPr>
          <p:cNvPr id="10" name="TextBox 9">
            <a:extLst>
              <a:ext uri="{FF2B5EF4-FFF2-40B4-BE49-F238E27FC236}">
                <a16:creationId xmlns:a16="http://schemas.microsoft.com/office/drawing/2014/main" id="{000C710D-D1B3-41B6-BF0E-0D701E55E9BF}"/>
              </a:ext>
            </a:extLst>
          </p:cNvPr>
          <p:cNvSpPr txBox="1"/>
          <p:nvPr/>
        </p:nvSpPr>
        <p:spPr>
          <a:xfrm>
            <a:off x="5830663" y="1181944"/>
            <a:ext cx="2220481" cy="369332"/>
          </a:xfrm>
          <a:prstGeom prst="rect">
            <a:avLst/>
          </a:prstGeom>
          <a:noFill/>
        </p:spPr>
        <p:txBody>
          <a:bodyPr wrap="none" rtlCol="0">
            <a:spAutoFit/>
          </a:bodyPr>
          <a:lstStyle/>
          <a:p>
            <a:r>
              <a:rPr lang="en-US" sz="1800" b="0" dirty="0">
                <a:solidFill>
                  <a:schemeClr val="bg1"/>
                </a:solidFill>
                <a:latin typeface="+mn-lt"/>
              </a:rPr>
              <a:t>( continued point 3)</a:t>
            </a:r>
          </a:p>
        </p:txBody>
      </p:sp>
    </p:spTree>
    <p:extLst>
      <p:ext uri="{BB962C8B-B14F-4D97-AF65-F5344CB8AC3E}">
        <p14:creationId xmlns:p14="http://schemas.microsoft.com/office/powerpoint/2010/main" val="68987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C68D-F759-4D86-B4DE-B674EFB9E285}"/>
              </a:ext>
            </a:extLst>
          </p:cNvPr>
          <p:cNvSpPr>
            <a:spLocks noGrp="1"/>
          </p:cNvSpPr>
          <p:nvPr>
            <p:ph type="title"/>
          </p:nvPr>
        </p:nvSpPr>
        <p:spPr>
          <a:xfrm>
            <a:off x="0" y="609600"/>
            <a:ext cx="9129623" cy="762000"/>
          </a:xfrm>
        </p:spPr>
        <p:txBody>
          <a:bodyPr/>
          <a:lstStyle/>
          <a:p>
            <a:r>
              <a:rPr lang="en-US" sz="3300" dirty="0"/>
              <a:t>Gruber’s conceptualization re ontology</a:t>
            </a:r>
          </a:p>
        </p:txBody>
      </p:sp>
      <p:sp>
        <p:nvSpPr>
          <p:cNvPr id="4" name="Slide Number Placeholder 3">
            <a:extLst>
              <a:ext uri="{FF2B5EF4-FFF2-40B4-BE49-F238E27FC236}">
                <a16:creationId xmlns:a16="http://schemas.microsoft.com/office/drawing/2014/main" id="{A2B9280E-234A-4D51-80C9-BEDC37F7293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AC2FC197-35C5-452D-8E00-8E95427A03DB}"/>
              </a:ext>
            </a:extLst>
          </p:cNvPr>
          <p:cNvSpPr/>
          <p:nvPr/>
        </p:nvSpPr>
        <p:spPr>
          <a:xfrm>
            <a:off x="-24442" y="6257836"/>
            <a:ext cx="9168442" cy="600164"/>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Modified from fig 2. in: What Is an Ontology? Nicola Guarino, Daniel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Oberle</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Steffen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endPar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R. Studer (eds.), Handbook on Ontologies, International Handbooks on Information Systems, DOI 10.1007/978-3-540-92673-3,</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Springer-Verlag Berlin Heidelberg 2009</a:t>
            </a:r>
          </a:p>
        </p:txBody>
      </p:sp>
      <p:grpSp>
        <p:nvGrpSpPr>
          <p:cNvPr id="42" name="Group 41" descr="An ideal ontology is one whose models exactly coincide (modulo isomorphisms) with the intended ones. Things are not so simple, however: even a “perfect” ontology like that may fail to exactly specify its target conceptualization, if its vocabulary and its domain of discourse are not suitably chosen. The reason for that lies in the distinction between the logical notion of model and the ontological notion of possible world. The former is basically a combination of assignments of abstract relational structures (built over the domain of discourse) to vocabulary&#10;elements; the latter is a combination of actual (observed) states of affairs&#10;of a certain system. Of course, the number of possible models depends both on the size of the vocabulary and the extension of the domain of discourse, which are chosen more or less arbitrarily, on the basis of what appears to be relevant to talk of. On the contrary, the number of world states depends on the observed variables, even those which – at a first sight – are considered as irrelevant to talk of.">
            <a:extLst>
              <a:ext uri="{FF2B5EF4-FFF2-40B4-BE49-F238E27FC236}">
                <a16:creationId xmlns:a16="http://schemas.microsoft.com/office/drawing/2014/main" id="{3FB1604D-149B-4431-BE29-892651F7EA5B}"/>
              </a:ext>
            </a:extLst>
          </p:cNvPr>
          <p:cNvGrpSpPr/>
          <p:nvPr/>
        </p:nvGrpSpPr>
        <p:grpSpPr>
          <a:xfrm>
            <a:off x="1828800" y="1224173"/>
            <a:ext cx="5600700" cy="4953000"/>
            <a:chOff x="1828800" y="1224173"/>
            <a:chExt cx="5600700" cy="4953000"/>
          </a:xfrm>
        </p:grpSpPr>
        <p:grpSp>
          <p:nvGrpSpPr>
            <p:cNvPr id="23" name="Group 22">
              <a:extLst>
                <a:ext uri="{FF2B5EF4-FFF2-40B4-BE49-F238E27FC236}">
                  <a16:creationId xmlns:a16="http://schemas.microsoft.com/office/drawing/2014/main" id="{94D391CE-9E3A-4D7D-8684-FF7CC9506471}"/>
                </a:ext>
              </a:extLst>
            </p:cNvPr>
            <p:cNvGrpSpPr/>
            <p:nvPr/>
          </p:nvGrpSpPr>
          <p:grpSpPr>
            <a:xfrm>
              <a:off x="1828800" y="1224173"/>
              <a:ext cx="5600700" cy="4953000"/>
              <a:chOff x="152400" y="1224173"/>
              <a:chExt cx="5600700" cy="4953000"/>
            </a:xfrm>
          </p:grpSpPr>
          <p:pic>
            <p:nvPicPr>
              <p:cNvPr id="9" name="Picture 8">
                <a:extLst>
                  <a:ext uri="{FF2B5EF4-FFF2-40B4-BE49-F238E27FC236}">
                    <a16:creationId xmlns:a16="http://schemas.microsoft.com/office/drawing/2014/main" id="{20B36447-FCD8-4634-BBCB-9A5A7DF944A8}"/>
                  </a:ext>
                </a:extLst>
              </p:cNvPr>
              <p:cNvPicPr>
                <a:picLocks noChangeAspect="1"/>
              </p:cNvPicPr>
              <p:nvPr/>
            </p:nvPicPr>
            <p:blipFill>
              <a:blip r:embed="rId2"/>
              <a:stretch>
                <a:fillRect/>
              </a:stretch>
            </p:blipFill>
            <p:spPr>
              <a:xfrm>
                <a:off x="152400" y="1224173"/>
                <a:ext cx="5600700" cy="4953000"/>
              </a:xfrm>
              <a:prstGeom prst="rect">
                <a:avLst/>
              </a:prstGeom>
            </p:spPr>
          </p:pic>
          <p:sp>
            <p:nvSpPr>
              <p:cNvPr id="10" name="Rectangle 9">
                <a:extLst>
                  <a:ext uri="{FF2B5EF4-FFF2-40B4-BE49-F238E27FC236}">
                    <a16:creationId xmlns:a16="http://schemas.microsoft.com/office/drawing/2014/main" id="{2D524993-3B93-4137-9B14-CDF9E6A9F5D0}"/>
                  </a:ext>
                </a:extLst>
              </p:cNvPr>
              <p:cNvSpPr/>
              <p:nvPr/>
            </p:nvSpPr>
            <p:spPr bwMode="auto">
              <a:xfrm>
                <a:off x="2501988" y="1335114"/>
                <a:ext cx="3174914"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Freeform: Shape 10">
                <a:extLst>
                  <a:ext uri="{FF2B5EF4-FFF2-40B4-BE49-F238E27FC236}">
                    <a16:creationId xmlns:a16="http://schemas.microsoft.com/office/drawing/2014/main" id="{94FC12EE-9114-4EEB-8EB3-503BDEEDC2AF}"/>
                  </a:ext>
                </a:extLst>
              </p:cNvPr>
              <p:cNvSpPr/>
              <p:nvPr/>
            </p:nvSpPr>
            <p:spPr bwMode="auto">
              <a:xfrm>
                <a:off x="2743199" y="4575559"/>
                <a:ext cx="1148013" cy="1462960"/>
              </a:xfrm>
              <a:custGeom>
                <a:avLst/>
                <a:gdLst>
                  <a:gd name="connsiteX0" fmla="*/ 40793 w 1196126"/>
                  <a:gd name="connsiteY0" fmla="*/ 64121 h 1462960"/>
                  <a:gd name="connsiteX1" fmla="*/ 204953 w 1196126"/>
                  <a:gd name="connsiteY1" fmla="*/ 71321 h 1462960"/>
                  <a:gd name="connsiteX2" fmla="*/ 356153 w 1196126"/>
                  <a:gd name="connsiteY2" fmla="*/ 113081 h 1462960"/>
                  <a:gd name="connsiteX3" fmla="*/ 543353 w 1196126"/>
                  <a:gd name="connsiteY3" fmla="*/ 213881 h 1462960"/>
                  <a:gd name="connsiteX4" fmla="*/ 719033 w 1196126"/>
                  <a:gd name="connsiteY4" fmla="*/ 398201 h 1462960"/>
                  <a:gd name="connsiteX5" fmla="*/ 827033 w 1196126"/>
                  <a:gd name="connsiteY5" fmla="*/ 647321 h 1462960"/>
                  <a:gd name="connsiteX6" fmla="*/ 841433 w 1196126"/>
                  <a:gd name="connsiteY6" fmla="*/ 972761 h 1462960"/>
                  <a:gd name="connsiteX7" fmla="*/ 750713 w 1196126"/>
                  <a:gd name="connsiteY7" fmla="*/ 1198841 h 1462960"/>
                  <a:gd name="connsiteX8" fmla="*/ 592313 w 1196126"/>
                  <a:gd name="connsiteY8" fmla="*/ 1383161 h 1462960"/>
                  <a:gd name="connsiteX9" fmla="*/ 1155353 w 1196126"/>
                  <a:gd name="connsiteY9" fmla="*/ 1352921 h 1462960"/>
                  <a:gd name="connsiteX10" fmla="*/ 1028633 w 1196126"/>
                  <a:gd name="connsiteY10" fmla="*/ 105881 h 1462960"/>
                  <a:gd name="connsiteX11" fmla="*/ 40793 w 1196126"/>
                  <a:gd name="connsiteY11" fmla="*/ 64121 h 146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6126" h="1462960">
                    <a:moveTo>
                      <a:pt x="40793" y="64121"/>
                    </a:moveTo>
                    <a:cubicBezTo>
                      <a:pt x="-96487" y="58361"/>
                      <a:pt x="152393" y="63161"/>
                      <a:pt x="204953" y="71321"/>
                    </a:cubicBezTo>
                    <a:cubicBezTo>
                      <a:pt x="257513" y="79481"/>
                      <a:pt x="299753" y="89321"/>
                      <a:pt x="356153" y="113081"/>
                    </a:cubicBezTo>
                    <a:cubicBezTo>
                      <a:pt x="412553" y="136841"/>
                      <a:pt x="482873" y="166361"/>
                      <a:pt x="543353" y="213881"/>
                    </a:cubicBezTo>
                    <a:cubicBezTo>
                      <a:pt x="603833" y="261401"/>
                      <a:pt x="671753" y="325961"/>
                      <a:pt x="719033" y="398201"/>
                    </a:cubicBezTo>
                    <a:cubicBezTo>
                      <a:pt x="766313" y="470441"/>
                      <a:pt x="806633" y="551561"/>
                      <a:pt x="827033" y="647321"/>
                    </a:cubicBezTo>
                    <a:cubicBezTo>
                      <a:pt x="847433" y="743081"/>
                      <a:pt x="854153" y="880841"/>
                      <a:pt x="841433" y="972761"/>
                    </a:cubicBezTo>
                    <a:cubicBezTo>
                      <a:pt x="828713" y="1064681"/>
                      <a:pt x="792233" y="1130441"/>
                      <a:pt x="750713" y="1198841"/>
                    </a:cubicBezTo>
                    <a:cubicBezTo>
                      <a:pt x="709193" y="1267241"/>
                      <a:pt x="524873" y="1357481"/>
                      <a:pt x="592313" y="1383161"/>
                    </a:cubicBezTo>
                    <a:cubicBezTo>
                      <a:pt x="659753" y="1408841"/>
                      <a:pt x="1082633" y="1565801"/>
                      <a:pt x="1155353" y="1352921"/>
                    </a:cubicBezTo>
                    <a:cubicBezTo>
                      <a:pt x="1228073" y="1140041"/>
                      <a:pt x="1213673" y="320201"/>
                      <a:pt x="1028633" y="105881"/>
                    </a:cubicBezTo>
                    <a:cubicBezTo>
                      <a:pt x="843593" y="-108439"/>
                      <a:pt x="178073" y="69881"/>
                      <a:pt x="40793" y="64121"/>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ectangle 11">
                <a:extLst>
                  <a:ext uri="{FF2B5EF4-FFF2-40B4-BE49-F238E27FC236}">
                    <a16:creationId xmlns:a16="http://schemas.microsoft.com/office/drawing/2014/main" id="{BB780972-B797-4AB6-A604-8EE67C87D973}"/>
                  </a:ext>
                </a:extLst>
              </p:cNvPr>
              <p:cNvSpPr/>
              <p:nvPr/>
            </p:nvSpPr>
            <p:spPr bwMode="auto">
              <a:xfrm>
                <a:off x="3048000" y="4861320"/>
                <a:ext cx="228600" cy="457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a:extLst>
                  <a:ext uri="{FF2B5EF4-FFF2-40B4-BE49-F238E27FC236}">
                    <a16:creationId xmlns:a16="http://schemas.microsoft.com/office/drawing/2014/main" id="{46CD7733-279E-4CD3-92F3-203A7FF4DE74}"/>
                  </a:ext>
                </a:extLst>
              </p:cNvPr>
              <p:cNvSpPr/>
              <p:nvPr/>
            </p:nvSpPr>
            <p:spPr bwMode="auto">
              <a:xfrm rot="20600558">
                <a:off x="3400058" y="5298997"/>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Rectangle 13">
                <a:extLst>
                  <a:ext uri="{FF2B5EF4-FFF2-40B4-BE49-F238E27FC236}">
                    <a16:creationId xmlns:a16="http://schemas.microsoft.com/office/drawing/2014/main" id="{1FE0BE08-8D5D-408A-85B8-9D0539EF82CB}"/>
                  </a:ext>
                </a:extLst>
              </p:cNvPr>
              <p:cNvSpPr/>
              <p:nvPr/>
            </p:nvSpPr>
            <p:spPr bwMode="auto">
              <a:xfrm rot="20600558">
                <a:off x="3525687" y="5198218"/>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Rectangle 14">
                <a:extLst>
                  <a:ext uri="{FF2B5EF4-FFF2-40B4-BE49-F238E27FC236}">
                    <a16:creationId xmlns:a16="http://schemas.microsoft.com/office/drawing/2014/main" id="{18488EDF-AD90-4B9D-8B8D-EB699903870F}"/>
                  </a:ext>
                </a:extLst>
              </p:cNvPr>
              <p:cNvSpPr/>
              <p:nvPr/>
            </p:nvSpPr>
            <p:spPr bwMode="auto">
              <a:xfrm rot="19604555">
                <a:off x="2935068" y="5498110"/>
                <a:ext cx="268830" cy="67534"/>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Rectangle 15">
                <a:extLst>
                  <a:ext uri="{FF2B5EF4-FFF2-40B4-BE49-F238E27FC236}">
                    <a16:creationId xmlns:a16="http://schemas.microsoft.com/office/drawing/2014/main" id="{2154AD1D-7ED7-42E5-9468-EE8835588297}"/>
                  </a:ext>
                </a:extLst>
              </p:cNvPr>
              <p:cNvSpPr/>
              <p:nvPr/>
            </p:nvSpPr>
            <p:spPr bwMode="auto">
              <a:xfrm rot="20279080">
                <a:off x="3237457" y="5395056"/>
                <a:ext cx="93262" cy="45719"/>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7" name="Rectangle 16">
                <a:extLst>
                  <a:ext uri="{FF2B5EF4-FFF2-40B4-BE49-F238E27FC236}">
                    <a16:creationId xmlns:a16="http://schemas.microsoft.com/office/drawing/2014/main" id="{F2AEBADE-7C17-4366-8F9F-A431D0CFB7D2}"/>
                  </a:ext>
                </a:extLst>
              </p:cNvPr>
              <p:cNvSpPr/>
              <p:nvPr/>
            </p:nvSpPr>
            <p:spPr bwMode="auto">
              <a:xfrm>
                <a:off x="2818720" y="5916427"/>
                <a:ext cx="410665" cy="48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8" name="Rectangle 17">
                <a:extLst>
                  <a:ext uri="{FF2B5EF4-FFF2-40B4-BE49-F238E27FC236}">
                    <a16:creationId xmlns:a16="http://schemas.microsoft.com/office/drawing/2014/main" id="{164322F2-1125-46AF-8366-B6868AD48990}"/>
                  </a:ext>
                </a:extLst>
              </p:cNvPr>
              <p:cNvSpPr/>
              <p:nvPr/>
            </p:nvSpPr>
            <p:spPr bwMode="auto">
              <a:xfrm rot="21191588">
                <a:off x="3355441" y="5314685"/>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9" name="Rectangle 18">
                <a:extLst>
                  <a:ext uri="{FF2B5EF4-FFF2-40B4-BE49-F238E27FC236}">
                    <a16:creationId xmlns:a16="http://schemas.microsoft.com/office/drawing/2014/main" id="{0B53BC0E-0345-4EE3-A490-A9FEF0C15847}"/>
                  </a:ext>
                </a:extLst>
              </p:cNvPr>
              <p:cNvSpPr/>
              <p:nvPr/>
            </p:nvSpPr>
            <p:spPr bwMode="auto">
              <a:xfrm rot="21037830">
                <a:off x="3521488" y="5247761"/>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0" name="Rectangle 19">
                <a:extLst>
                  <a:ext uri="{FF2B5EF4-FFF2-40B4-BE49-F238E27FC236}">
                    <a16:creationId xmlns:a16="http://schemas.microsoft.com/office/drawing/2014/main" id="{4272FC59-911C-4AB6-B5BF-5B8D70EAE213}"/>
                  </a:ext>
                </a:extLst>
              </p:cNvPr>
              <p:cNvSpPr/>
              <p:nvPr/>
            </p:nvSpPr>
            <p:spPr bwMode="auto">
              <a:xfrm rot="18977937">
                <a:off x="2917778" y="5611940"/>
                <a:ext cx="68042" cy="67534"/>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1" name="Rectangle 20">
                <a:extLst>
                  <a:ext uri="{FF2B5EF4-FFF2-40B4-BE49-F238E27FC236}">
                    <a16:creationId xmlns:a16="http://schemas.microsoft.com/office/drawing/2014/main" id="{D50BF535-2980-4D25-9334-36548CEFF3AC}"/>
                  </a:ext>
                </a:extLst>
              </p:cNvPr>
              <p:cNvSpPr/>
              <p:nvPr/>
            </p:nvSpPr>
            <p:spPr bwMode="auto">
              <a:xfrm rot="5400000">
                <a:off x="3020322" y="3412093"/>
                <a:ext cx="3276600" cy="203655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2" name="Rectangle 21">
                <a:extLst>
                  <a:ext uri="{FF2B5EF4-FFF2-40B4-BE49-F238E27FC236}">
                    <a16:creationId xmlns:a16="http://schemas.microsoft.com/office/drawing/2014/main" id="{72593E91-C667-49FA-AAFF-C3C07367B142}"/>
                  </a:ext>
                </a:extLst>
              </p:cNvPr>
              <p:cNvSpPr/>
              <p:nvPr/>
            </p:nvSpPr>
            <p:spPr bwMode="auto">
              <a:xfrm>
                <a:off x="2667000" y="3049003"/>
                <a:ext cx="2667000"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39" name="Rectangle 38">
              <a:extLst>
                <a:ext uri="{FF2B5EF4-FFF2-40B4-BE49-F238E27FC236}">
                  <a16:creationId xmlns:a16="http://schemas.microsoft.com/office/drawing/2014/main" id="{D5252C8B-2495-48A9-A474-8097C2CE815F}"/>
                </a:ext>
              </a:extLst>
            </p:cNvPr>
            <p:cNvSpPr/>
            <p:nvPr/>
          </p:nvSpPr>
          <p:spPr bwMode="auto">
            <a:xfrm>
              <a:off x="2478265" y="2013945"/>
              <a:ext cx="1359155" cy="27205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0" name="Rectangle 39">
              <a:extLst>
                <a:ext uri="{FF2B5EF4-FFF2-40B4-BE49-F238E27FC236}">
                  <a16:creationId xmlns:a16="http://schemas.microsoft.com/office/drawing/2014/main" id="{A36FAE6A-471A-4AF0-88E5-2CD9E8814A0A}"/>
                </a:ext>
              </a:extLst>
            </p:cNvPr>
            <p:cNvSpPr/>
            <p:nvPr/>
          </p:nvSpPr>
          <p:spPr bwMode="auto">
            <a:xfrm>
              <a:off x="2834874" y="2285020"/>
              <a:ext cx="645935" cy="7173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1" name="Rectangle 40">
              <a:extLst>
                <a:ext uri="{FF2B5EF4-FFF2-40B4-BE49-F238E27FC236}">
                  <a16:creationId xmlns:a16="http://schemas.microsoft.com/office/drawing/2014/main" id="{7F813EDD-EA94-46E0-B79C-3BA22D4735D0}"/>
                </a:ext>
              </a:extLst>
            </p:cNvPr>
            <p:cNvSpPr/>
            <p:nvPr/>
          </p:nvSpPr>
          <p:spPr bwMode="auto">
            <a:xfrm>
              <a:off x="3532453" y="1875914"/>
              <a:ext cx="506147" cy="13803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468254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C68D-F759-4D86-B4DE-B674EFB9E285}"/>
              </a:ext>
            </a:extLst>
          </p:cNvPr>
          <p:cNvSpPr>
            <a:spLocks noGrp="1"/>
          </p:cNvSpPr>
          <p:nvPr>
            <p:ph type="title"/>
          </p:nvPr>
        </p:nvSpPr>
        <p:spPr>
          <a:xfrm>
            <a:off x="0" y="609600"/>
            <a:ext cx="9129623" cy="762000"/>
          </a:xfrm>
        </p:spPr>
        <p:txBody>
          <a:bodyPr/>
          <a:lstStyle/>
          <a:p>
            <a:r>
              <a:rPr lang="en-US" sz="3300" dirty="0"/>
              <a:t>Realist conceptualization re ontology</a:t>
            </a:r>
          </a:p>
        </p:txBody>
      </p:sp>
      <p:sp>
        <p:nvSpPr>
          <p:cNvPr id="4" name="Slide Number Placeholder 3">
            <a:extLst>
              <a:ext uri="{FF2B5EF4-FFF2-40B4-BE49-F238E27FC236}">
                <a16:creationId xmlns:a16="http://schemas.microsoft.com/office/drawing/2014/main" id="{A2B9280E-234A-4D51-80C9-BEDC37F7293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AC2FC197-35C5-452D-8E00-8E95427A03DB}"/>
              </a:ext>
            </a:extLst>
          </p:cNvPr>
          <p:cNvSpPr/>
          <p:nvPr/>
        </p:nvSpPr>
        <p:spPr>
          <a:xfrm>
            <a:off x="-24442" y="6257836"/>
            <a:ext cx="9168442" cy="600164"/>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Modified from fig 2. in: What Is an Ontology? Nicola Guarino, Daniel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Oberle</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Steffen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endPar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R. Studer (eds.), Handbook on Ontologies, International Handbooks on Information Systems, DOI 10.1007/978-3-540-92673-3,</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Springer-Verlag Berlin Heidelberg 2009</a:t>
            </a:r>
          </a:p>
        </p:txBody>
      </p:sp>
      <p:sp>
        <p:nvSpPr>
          <p:cNvPr id="25" name="Rectangle 24">
            <a:extLst>
              <a:ext uri="{FF2B5EF4-FFF2-40B4-BE49-F238E27FC236}">
                <a16:creationId xmlns:a16="http://schemas.microsoft.com/office/drawing/2014/main" id="{0C13F2C7-7D94-44C0-BFDB-D715678B28F7}"/>
              </a:ext>
            </a:extLst>
          </p:cNvPr>
          <p:cNvSpPr/>
          <p:nvPr/>
        </p:nvSpPr>
        <p:spPr bwMode="auto">
          <a:xfrm>
            <a:off x="4254588" y="1335114"/>
            <a:ext cx="3174914"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38" name="Group 37" descr="Shows the previous image but now showing in addition that the conceptualizations must be grounded in reality.">
            <a:extLst>
              <a:ext uri="{FF2B5EF4-FFF2-40B4-BE49-F238E27FC236}">
                <a16:creationId xmlns:a16="http://schemas.microsoft.com/office/drawing/2014/main" id="{010EBA3B-E224-47B5-9FEB-05DBC5BE431B}"/>
              </a:ext>
            </a:extLst>
          </p:cNvPr>
          <p:cNvGrpSpPr/>
          <p:nvPr/>
        </p:nvGrpSpPr>
        <p:grpSpPr>
          <a:xfrm>
            <a:off x="1828802" y="1219200"/>
            <a:ext cx="5600700" cy="4953000"/>
            <a:chOff x="1905000" y="1224173"/>
            <a:chExt cx="5600700" cy="4953000"/>
          </a:xfrm>
        </p:grpSpPr>
        <p:pic>
          <p:nvPicPr>
            <p:cNvPr id="24" name="Picture 23">
              <a:extLst>
                <a:ext uri="{FF2B5EF4-FFF2-40B4-BE49-F238E27FC236}">
                  <a16:creationId xmlns:a16="http://schemas.microsoft.com/office/drawing/2014/main" id="{2A93A18E-78EF-4C1B-B26A-E2F65DDDB5D8}"/>
                </a:ext>
              </a:extLst>
            </p:cNvPr>
            <p:cNvPicPr>
              <a:picLocks noChangeAspect="1"/>
            </p:cNvPicPr>
            <p:nvPr/>
          </p:nvPicPr>
          <p:blipFill>
            <a:blip r:embed="rId2"/>
            <a:stretch>
              <a:fillRect/>
            </a:stretch>
          </p:blipFill>
          <p:spPr>
            <a:xfrm>
              <a:off x="1905000" y="1224173"/>
              <a:ext cx="5600700" cy="4953000"/>
            </a:xfrm>
            <a:prstGeom prst="rect">
              <a:avLst/>
            </a:prstGeom>
          </p:spPr>
        </p:pic>
        <p:sp>
          <p:nvSpPr>
            <p:cNvPr id="26" name="Freeform: Shape 25">
              <a:extLst>
                <a:ext uri="{FF2B5EF4-FFF2-40B4-BE49-F238E27FC236}">
                  <a16:creationId xmlns:a16="http://schemas.microsoft.com/office/drawing/2014/main" id="{C58A9EDE-A8B8-48EC-A2F5-15B884601B49}"/>
                </a:ext>
              </a:extLst>
            </p:cNvPr>
            <p:cNvSpPr/>
            <p:nvPr/>
          </p:nvSpPr>
          <p:spPr bwMode="auto">
            <a:xfrm>
              <a:off x="4495799" y="4575559"/>
              <a:ext cx="1148013" cy="1462960"/>
            </a:xfrm>
            <a:custGeom>
              <a:avLst/>
              <a:gdLst>
                <a:gd name="connsiteX0" fmla="*/ 40793 w 1196126"/>
                <a:gd name="connsiteY0" fmla="*/ 64121 h 1462960"/>
                <a:gd name="connsiteX1" fmla="*/ 204953 w 1196126"/>
                <a:gd name="connsiteY1" fmla="*/ 71321 h 1462960"/>
                <a:gd name="connsiteX2" fmla="*/ 356153 w 1196126"/>
                <a:gd name="connsiteY2" fmla="*/ 113081 h 1462960"/>
                <a:gd name="connsiteX3" fmla="*/ 543353 w 1196126"/>
                <a:gd name="connsiteY3" fmla="*/ 213881 h 1462960"/>
                <a:gd name="connsiteX4" fmla="*/ 719033 w 1196126"/>
                <a:gd name="connsiteY4" fmla="*/ 398201 h 1462960"/>
                <a:gd name="connsiteX5" fmla="*/ 827033 w 1196126"/>
                <a:gd name="connsiteY5" fmla="*/ 647321 h 1462960"/>
                <a:gd name="connsiteX6" fmla="*/ 841433 w 1196126"/>
                <a:gd name="connsiteY6" fmla="*/ 972761 h 1462960"/>
                <a:gd name="connsiteX7" fmla="*/ 750713 w 1196126"/>
                <a:gd name="connsiteY7" fmla="*/ 1198841 h 1462960"/>
                <a:gd name="connsiteX8" fmla="*/ 592313 w 1196126"/>
                <a:gd name="connsiteY8" fmla="*/ 1383161 h 1462960"/>
                <a:gd name="connsiteX9" fmla="*/ 1155353 w 1196126"/>
                <a:gd name="connsiteY9" fmla="*/ 1352921 h 1462960"/>
                <a:gd name="connsiteX10" fmla="*/ 1028633 w 1196126"/>
                <a:gd name="connsiteY10" fmla="*/ 105881 h 1462960"/>
                <a:gd name="connsiteX11" fmla="*/ 40793 w 1196126"/>
                <a:gd name="connsiteY11" fmla="*/ 64121 h 146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6126" h="1462960">
                  <a:moveTo>
                    <a:pt x="40793" y="64121"/>
                  </a:moveTo>
                  <a:cubicBezTo>
                    <a:pt x="-96487" y="58361"/>
                    <a:pt x="152393" y="63161"/>
                    <a:pt x="204953" y="71321"/>
                  </a:cubicBezTo>
                  <a:cubicBezTo>
                    <a:pt x="257513" y="79481"/>
                    <a:pt x="299753" y="89321"/>
                    <a:pt x="356153" y="113081"/>
                  </a:cubicBezTo>
                  <a:cubicBezTo>
                    <a:pt x="412553" y="136841"/>
                    <a:pt x="482873" y="166361"/>
                    <a:pt x="543353" y="213881"/>
                  </a:cubicBezTo>
                  <a:cubicBezTo>
                    <a:pt x="603833" y="261401"/>
                    <a:pt x="671753" y="325961"/>
                    <a:pt x="719033" y="398201"/>
                  </a:cubicBezTo>
                  <a:cubicBezTo>
                    <a:pt x="766313" y="470441"/>
                    <a:pt x="806633" y="551561"/>
                    <a:pt x="827033" y="647321"/>
                  </a:cubicBezTo>
                  <a:cubicBezTo>
                    <a:pt x="847433" y="743081"/>
                    <a:pt x="854153" y="880841"/>
                    <a:pt x="841433" y="972761"/>
                  </a:cubicBezTo>
                  <a:cubicBezTo>
                    <a:pt x="828713" y="1064681"/>
                    <a:pt x="792233" y="1130441"/>
                    <a:pt x="750713" y="1198841"/>
                  </a:cubicBezTo>
                  <a:cubicBezTo>
                    <a:pt x="709193" y="1267241"/>
                    <a:pt x="524873" y="1357481"/>
                    <a:pt x="592313" y="1383161"/>
                  </a:cubicBezTo>
                  <a:cubicBezTo>
                    <a:pt x="659753" y="1408841"/>
                    <a:pt x="1082633" y="1565801"/>
                    <a:pt x="1155353" y="1352921"/>
                  </a:cubicBezTo>
                  <a:cubicBezTo>
                    <a:pt x="1228073" y="1140041"/>
                    <a:pt x="1213673" y="320201"/>
                    <a:pt x="1028633" y="105881"/>
                  </a:cubicBezTo>
                  <a:cubicBezTo>
                    <a:pt x="843593" y="-108439"/>
                    <a:pt x="178073" y="69881"/>
                    <a:pt x="40793" y="64121"/>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Rectangle 26">
              <a:extLst>
                <a:ext uri="{FF2B5EF4-FFF2-40B4-BE49-F238E27FC236}">
                  <a16:creationId xmlns:a16="http://schemas.microsoft.com/office/drawing/2014/main" id="{3922F873-D597-4CDC-B5CD-E13F107BF8CA}"/>
                </a:ext>
              </a:extLst>
            </p:cNvPr>
            <p:cNvSpPr/>
            <p:nvPr/>
          </p:nvSpPr>
          <p:spPr bwMode="auto">
            <a:xfrm>
              <a:off x="4800600" y="4861320"/>
              <a:ext cx="228600" cy="457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8" name="Rectangle 27">
              <a:extLst>
                <a:ext uri="{FF2B5EF4-FFF2-40B4-BE49-F238E27FC236}">
                  <a16:creationId xmlns:a16="http://schemas.microsoft.com/office/drawing/2014/main" id="{100C89BA-33B7-47A6-96B0-762D9ABDB7AB}"/>
                </a:ext>
              </a:extLst>
            </p:cNvPr>
            <p:cNvSpPr/>
            <p:nvPr/>
          </p:nvSpPr>
          <p:spPr bwMode="auto">
            <a:xfrm rot="20600558">
              <a:off x="5152658" y="5298997"/>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9" name="Rectangle 28">
              <a:extLst>
                <a:ext uri="{FF2B5EF4-FFF2-40B4-BE49-F238E27FC236}">
                  <a16:creationId xmlns:a16="http://schemas.microsoft.com/office/drawing/2014/main" id="{B4BEEB58-B828-4868-A8C0-F6DA4A1A4534}"/>
                </a:ext>
              </a:extLst>
            </p:cNvPr>
            <p:cNvSpPr/>
            <p:nvPr/>
          </p:nvSpPr>
          <p:spPr bwMode="auto">
            <a:xfrm rot="20600558">
              <a:off x="5278287" y="5198218"/>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0" name="Rectangle 29">
              <a:extLst>
                <a:ext uri="{FF2B5EF4-FFF2-40B4-BE49-F238E27FC236}">
                  <a16:creationId xmlns:a16="http://schemas.microsoft.com/office/drawing/2014/main" id="{90093A36-5F7A-4ECD-8B27-4298376B725B}"/>
                </a:ext>
              </a:extLst>
            </p:cNvPr>
            <p:cNvSpPr/>
            <p:nvPr/>
          </p:nvSpPr>
          <p:spPr bwMode="auto">
            <a:xfrm rot="19604555">
              <a:off x="4687668" y="5498110"/>
              <a:ext cx="268830" cy="67534"/>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1" name="Rectangle 30">
              <a:extLst>
                <a:ext uri="{FF2B5EF4-FFF2-40B4-BE49-F238E27FC236}">
                  <a16:creationId xmlns:a16="http://schemas.microsoft.com/office/drawing/2014/main" id="{7748D6AC-1DFC-4B98-92BB-F9F1BFF41218}"/>
                </a:ext>
              </a:extLst>
            </p:cNvPr>
            <p:cNvSpPr/>
            <p:nvPr/>
          </p:nvSpPr>
          <p:spPr bwMode="auto">
            <a:xfrm rot="20279080">
              <a:off x="4990057" y="5395056"/>
              <a:ext cx="93262" cy="45719"/>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2" name="Rectangle 31">
              <a:extLst>
                <a:ext uri="{FF2B5EF4-FFF2-40B4-BE49-F238E27FC236}">
                  <a16:creationId xmlns:a16="http://schemas.microsoft.com/office/drawing/2014/main" id="{178FC410-9444-4927-87BA-52EE0496B46D}"/>
                </a:ext>
              </a:extLst>
            </p:cNvPr>
            <p:cNvSpPr/>
            <p:nvPr/>
          </p:nvSpPr>
          <p:spPr bwMode="auto">
            <a:xfrm>
              <a:off x="4571320" y="5916427"/>
              <a:ext cx="410665" cy="48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3" name="Rectangle 32">
              <a:extLst>
                <a:ext uri="{FF2B5EF4-FFF2-40B4-BE49-F238E27FC236}">
                  <a16:creationId xmlns:a16="http://schemas.microsoft.com/office/drawing/2014/main" id="{2F0C0D36-7B49-4C86-B46F-D8F9FD983D2E}"/>
                </a:ext>
              </a:extLst>
            </p:cNvPr>
            <p:cNvSpPr/>
            <p:nvPr/>
          </p:nvSpPr>
          <p:spPr bwMode="auto">
            <a:xfrm rot="21191588">
              <a:off x="5108041" y="5314685"/>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4" name="Rectangle 33">
              <a:extLst>
                <a:ext uri="{FF2B5EF4-FFF2-40B4-BE49-F238E27FC236}">
                  <a16:creationId xmlns:a16="http://schemas.microsoft.com/office/drawing/2014/main" id="{F8ED47B0-0883-4D31-BC44-523EB9014281}"/>
                </a:ext>
              </a:extLst>
            </p:cNvPr>
            <p:cNvSpPr/>
            <p:nvPr/>
          </p:nvSpPr>
          <p:spPr bwMode="auto">
            <a:xfrm rot="21037830">
              <a:off x="5274088" y="5247761"/>
              <a:ext cx="103680" cy="917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5" name="Rectangle 34">
              <a:extLst>
                <a:ext uri="{FF2B5EF4-FFF2-40B4-BE49-F238E27FC236}">
                  <a16:creationId xmlns:a16="http://schemas.microsoft.com/office/drawing/2014/main" id="{60B75022-8EC5-4A68-88F1-8E441BAFB93E}"/>
                </a:ext>
              </a:extLst>
            </p:cNvPr>
            <p:cNvSpPr/>
            <p:nvPr/>
          </p:nvSpPr>
          <p:spPr bwMode="auto">
            <a:xfrm rot="18977937">
              <a:off x="4670378" y="5611940"/>
              <a:ext cx="68042" cy="67534"/>
            </a:xfrm>
            <a:prstGeom prst="rect">
              <a:avLst/>
            </a:prstGeom>
            <a:solidFill>
              <a:srgbClr val="9395C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6" name="Rectangle 35">
              <a:extLst>
                <a:ext uri="{FF2B5EF4-FFF2-40B4-BE49-F238E27FC236}">
                  <a16:creationId xmlns:a16="http://schemas.microsoft.com/office/drawing/2014/main" id="{C1C6E96E-EFDA-4A1A-8A17-A09C9B8C1DEA}"/>
                </a:ext>
              </a:extLst>
            </p:cNvPr>
            <p:cNvSpPr/>
            <p:nvPr/>
          </p:nvSpPr>
          <p:spPr bwMode="auto">
            <a:xfrm rot="5400000">
              <a:off x="4772922" y="3412093"/>
              <a:ext cx="3276600" cy="203655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7" name="Rectangle 36">
              <a:extLst>
                <a:ext uri="{FF2B5EF4-FFF2-40B4-BE49-F238E27FC236}">
                  <a16:creationId xmlns:a16="http://schemas.microsoft.com/office/drawing/2014/main" id="{D1FDBC45-9213-4B07-B389-1B549182CC2E}"/>
                </a:ext>
              </a:extLst>
            </p:cNvPr>
            <p:cNvSpPr/>
            <p:nvPr/>
          </p:nvSpPr>
          <p:spPr bwMode="auto">
            <a:xfrm>
              <a:off x="4419600" y="3049003"/>
              <a:ext cx="2667000" cy="1600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2921236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E616D-6BFC-4D8F-9BA8-DA58D50F5955}"/>
              </a:ext>
            </a:extLst>
          </p:cNvPr>
          <p:cNvSpPr>
            <a:spLocks noGrp="1"/>
          </p:cNvSpPr>
          <p:nvPr>
            <p:ph type="title"/>
          </p:nvPr>
        </p:nvSpPr>
        <p:spPr/>
        <p:txBody>
          <a:bodyPr/>
          <a:lstStyle/>
          <a:p>
            <a:r>
              <a:rPr lang="en-US" sz="2800" dirty="0"/>
              <a:t>     Gruber’s ‘ontology’               Realism-based ontology</a:t>
            </a:r>
          </a:p>
        </p:txBody>
      </p:sp>
      <p:sp>
        <p:nvSpPr>
          <p:cNvPr id="3" name="Content Placeholder 2">
            <a:extLst>
              <a:ext uri="{FF2B5EF4-FFF2-40B4-BE49-F238E27FC236}">
                <a16:creationId xmlns:a16="http://schemas.microsoft.com/office/drawing/2014/main" id="{B52F5785-3311-4102-B568-6D758A65516D}"/>
              </a:ext>
            </a:extLst>
          </p:cNvPr>
          <p:cNvSpPr>
            <a:spLocks noGrp="1"/>
          </p:cNvSpPr>
          <p:nvPr>
            <p:ph idx="1"/>
          </p:nvPr>
        </p:nvSpPr>
        <p:spPr>
          <a:xfrm>
            <a:off x="228600" y="1676400"/>
            <a:ext cx="4114800" cy="4953000"/>
          </a:xfrm>
        </p:spPr>
        <p:txBody>
          <a:bodyPr/>
          <a:lstStyle/>
          <a:p>
            <a:pPr marL="169863" lvl="1" indent="-169863">
              <a:buFont typeface="Arial" panose="020B0604020202020204" pitchFamily="34" charset="0"/>
              <a:buChar char="•"/>
            </a:pPr>
            <a:r>
              <a:rPr lang="en-US" sz="1800" dirty="0">
                <a:solidFill>
                  <a:schemeClr val="tx1">
                    <a:lumMod val="50000"/>
                    <a:lumOff val="50000"/>
                  </a:schemeClr>
                </a:solidFill>
              </a:rPr>
              <a:t>ontological commitment should be minimal;</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the purpose is: ‘</a:t>
            </a:r>
            <a:r>
              <a:rPr lang="en-US" sz="1800" i="1" dirty="0">
                <a:solidFill>
                  <a:schemeClr val="tx1">
                    <a:lumMod val="50000"/>
                    <a:lumOff val="50000"/>
                  </a:schemeClr>
                </a:solidFill>
              </a:rPr>
              <a:t>knowledge sharing and interoperation among programs</a:t>
            </a:r>
            <a:r>
              <a:rPr lang="en-US" sz="1800" dirty="0">
                <a:solidFill>
                  <a:schemeClr val="tx1">
                    <a:lumMod val="50000"/>
                    <a:lumOff val="50000"/>
                  </a:schemeClr>
                </a:solidFill>
              </a:rPr>
              <a:t>’, </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shared conceptualizations must be ‘</a:t>
            </a:r>
            <a:r>
              <a:rPr lang="en-US" sz="1800" i="1" dirty="0">
                <a:solidFill>
                  <a:schemeClr val="tx1">
                    <a:lumMod val="50000"/>
                    <a:lumOff val="50000"/>
                  </a:schemeClr>
                </a:solidFill>
              </a:rPr>
              <a:t>founded on the purpose of the resulting artifact rather than based on a priori notions of naturalness or Truth</a:t>
            </a:r>
            <a:r>
              <a:rPr lang="en-US" sz="1800" dirty="0">
                <a:solidFill>
                  <a:schemeClr val="tx1">
                    <a:lumMod val="50000"/>
                    <a:lumOff val="50000"/>
                  </a:schemeClr>
                </a:solidFill>
              </a:rPr>
              <a:t>’; </a:t>
            </a:r>
          </a:p>
          <a:p>
            <a:pPr marL="169863" lvl="1" indent="-169863">
              <a:spcBef>
                <a:spcPts val="1200"/>
              </a:spcBef>
              <a:buFont typeface="Arial" panose="020B0604020202020204" pitchFamily="34" charset="0"/>
              <a:buChar char="•"/>
            </a:pPr>
            <a:r>
              <a:rPr lang="en-US" sz="1800" dirty="0"/>
              <a:t>‘knowledge’ does not belong in an ‘ontology’, but in a ‘knowledge base’ designed for the specific purpose the software program has to serve for a specific audience.</a:t>
            </a:r>
          </a:p>
        </p:txBody>
      </p:sp>
      <p:sp>
        <p:nvSpPr>
          <p:cNvPr id="4" name="Slide Number Placeholder 3">
            <a:extLst>
              <a:ext uri="{FF2B5EF4-FFF2-40B4-BE49-F238E27FC236}">
                <a16:creationId xmlns:a16="http://schemas.microsoft.com/office/drawing/2014/main" id="{F5D9F156-DF1C-4FEB-9D00-86ADABF0E80D}"/>
              </a:ext>
            </a:extLst>
          </p:cNvPr>
          <p:cNvSpPr>
            <a:spLocks noGrp="1"/>
          </p:cNvSpPr>
          <p:nvPr>
            <p:ph type="sldNum" sz="quarter" idx="10"/>
          </p:nvPr>
        </p:nvSpPr>
        <p:spPr/>
        <p:txBody>
          <a:bodyPr/>
          <a:lstStyle/>
          <a:p>
            <a:fld id="{01EF93C7-D0AB-41D7-8C62-1F8A9E33AE23}" type="slidenum">
              <a:rPr lang="en-US" smtClean="0"/>
              <a:pPr/>
              <a:t>31</a:t>
            </a:fld>
            <a:endParaRPr lang="en-US"/>
          </a:p>
        </p:txBody>
      </p:sp>
      <p:sp>
        <p:nvSpPr>
          <p:cNvPr id="5" name="Content Placeholder 2">
            <a:extLst>
              <a:ext uri="{FF2B5EF4-FFF2-40B4-BE49-F238E27FC236}">
                <a16:creationId xmlns:a16="http://schemas.microsoft.com/office/drawing/2014/main" id="{9AE1F0F0-AD74-4B50-9854-06911128E5E6}"/>
              </a:ext>
            </a:extLst>
          </p:cNvPr>
          <p:cNvSpPr txBox="1">
            <a:spLocks/>
          </p:cNvSpPr>
          <p:nvPr/>
        </p:nvSpPr>
        <p:spPr>
          <a:xfrm>
            <a:off x="4800600" y="1676400"/>
            <a:ext cx="4114800" cy="49530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169863" lvl="1" indent="-169863">
              <a:buFont typeface="Arial" panose="020B0604020202020204" pitchFamily="34" charset="0"/>
              <a:buChar char="•"/>
            </a:pPr>
            <a:r>
              <a:rPr lang="en-US" sz="1800" dirty="0">
                <a:solidFill>
                  <a:schemeClr val="tx1">
                    <a:lumMod val="50000"/>
                    <a:lumOff val="50000"/>
                  </a:schemeClr>
                </a:solidFill>
              </a:rPr>
              <a:t>ontological commitment should be based on justifiable true belief;</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the purpose is representation of the generic entities that exist and the relations among then</a:t>
            </a:r>
          </a:p>
          <a:p>
            <a:pPr marL="169863" lvl="1" indent="-169863">
              <a:spcBef>
                <a:spcPts val="1200"/>
              </a:spcBef>
              <a:buFont typeface="Arial" panose="020B0604020202020204" pitchFamily="34" charset="0"/>
              <a:buChar char="•"/>
            </a:pPr>
            <a:r>
              <a:rPr lang="en-US" sz="1800" dirty="0">
                <a:solidFill>
                  <a:schemeClr val="tx1">
                    <a:lumMod val="50000"/>
                    <a:lumOff val="50000"/>
                  </a:schemeClr>
                </a:solidFill>
              </a:rPr>
              <a:t>shared conceptualizations must be </a:t>
            </a:r>
            <a:r>
              <a:rPr lang="en-US" sz="1800" i="1" dirty="0">
                <a:solidFill>
                  <a:schemeClr val="tx1">
                    <a:lumMod val="50000"/>
                    <a:lumOff val="50000"/>
                  </a:schemeClr>
                </a:solidFill>
              </a:rPr>
              <a:t>founded in science on be based on truth interpreted as best scientific evidence;</a:t>
            </a:r>
          </a:p>
          <a:p>
            <a:pPr marL="0" lvl="1" indent="0">
              <a:spcBef>
                <a:spcPts val="0"/>
              </a:spcBef>
              <a:buNone/>
            </a:pPr>
            <a:r>
              <a:rPr lang="en-US" sz="1800" dirty="0"/>
              <a:t> </a:t>
            </a:r>
            <a:endParaRPr lang="en-US" sz="800" dirty="0"/>
          </a:p>
          <a:p>
            <a:pPr marL="169863" lvl="1" indent="-169863">
              <a:spcBef>
                <a:spcPts val="1200"/>
              </a:spcBef>
              <a:buFont typeface="Arial" panose="020B0604020202020204" pitchFamily="34" charset="0"/>
              <a:buChar char="•"/>
            </a:pPr>
            <a:r>
              <a:rPr lang="en-US" sz="1800" dirty="0"/>
              <a:t>knowledge about specific entities does not belong in an ontology, but in a data repository that together with the ontology can be used to perform reasoning, </a:t>
            </a:r>
            <a:r>
              <a:rPr lang="en-US" sz="1800" dirty="0" err="1"/>
              <a:t>f.i</a:t>
            </a:r>
            <a:r>
              <a:rPr lang="en-US" sz="1800" dirty="0"/>
              <a:t>. to advance science.</a:t>
            </a:r>
          </a:p>
          <a:p>
            <a:endParaRPr lang="en-US" sz="1800" kern="0" dirty="0"/>
          </a:p>
        </p:txBody>
      </p:sp>
      <p:cxnSp>
        <p:nvCxnSpPr>
          <p:cNvPr id="7" name="Straight Connector 6">
            <a:extLst>
              <a:ext uri="{FF2B5EF4-FFF2-40B4-BE49-F238E27FC236}">
                <a16:creationId xmlns:a16="http://schemas.microsoft.com/office/drawing/2014/main" id="{BCD07AAE-37B2-4BB7-AB68-3C9844CCC396}"/>
              </a:ext>
            </a:extLst>
          </p:cNvPr>
          <p:cNvCxnSpPr>
            <a:cxnSpLocks/>
            <a:stCxn id="5" idx="1"/>
            <a:endCxn id="5" idx="1"/>
          </p:cNvCxnSpPr>
          <p:nvPr/>
        </p:nvCxnSpPr>
        <p:spPr bwMode="auto">
          <a:xfrm>
            <a:off x="4800600" y="4152900"/>
            <a:ext cx="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8F515BC-7A98-41AF-96FB-DDDDA25AB381}"/>
              </a:ext>
            </a:extLst>
          </p:cNvPr>
          <p:cNvCxnSpPr>
            <a:cxnSpLocks/>
          </p:cNvCxnSpPr>
          <p:nvPr/>
        </p:nvCxnSpPr>
        <p:spPr bwMode="auto">
          <a:xfrm flipH="1">
            <a:off x="4570863" y="1219200"/>
            <a:ext cx="1137" cy="5455330"/>
          </a:xfrm>
          <a:prstGeom prst="line">
            <a:avLst/>
          </a:prstGeom>
          <a:ln w="19050">
            <a:solidFill>
              <a:schemeClr val="bg1"/>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a:extLst>
              <a:ext uri="{FF2B5EF4-FFF2-40B4-BE49-F238E27FC236}">
                <a16:creationId xmlns:a16="http://schemas.microsoft.com/office/drawing/2014/main" id="{2251D816-6BD8-40AC-9983-35D24534F637}"/>
              </a:ext>
            </a:extLst>
          </p:cNvPr>
          <p:cNvSpPr txBox="1"/>
          <p:nvPr/>
        </p:nvSpPr>
        <p:spPr>
          <a:xfrm>
            <a:off x="1075333" y="1181944"/>
            <a:ext cx="2223686" cy="369332"/>
          </a:xfrm>
          <a:prstGeom prst="rect">
            <a:avLst/>
          </a:prstGeom>
          <a:noFill/>
        </p:spPr>
        <p:txBody>
          <a:bodyPr wrap="none" rtlCol="0">
            <a:spAutoFit/>
          </a:bodyPr>
          <a:lstStyle/>
          <a:p>
            <a:r>
              <a:rPr lang="en-US" sz="1800" b="0" dirty="0">
                <a:solidFill>
                  <a:schemeClr val="bg1"/>
                </a:solidFill>
                <a:latin typeface="+mn-lt"/>
              </a:rPr>
              <a:t>( continued point 4)</a:t>
            </a:r>
          </a:p>
        </p:txBody>
      </p:sp>
      <p:sp>
        <p:nvSpPr>
          <p:cNvPr id="10" name="TextBox 9">
            <a:extLst>
              <a:ext uri="{FF2B5EF4-FFF2-40B4-BE49-F238E27FC236}">
                <a16:creationId xmlns:a16="http://schemas.microsoft.com/office/drawing/2014/main" id="{000C710D-D1B3-41B6-BF0E-0D701E55E9BF}"/>
              </a:ext>
            </a:extLst>
          </p:cNvPr>
          <p:cNvSpPr txBox="1"/>
          <p:nvPr/>
        </p:nvSpPr>
        <p:spPr>
          <a:xfrm>
            <a:off x="5829061" y="1181944"/>
            <a:ext cx="2223686" cy="369332"/>
          </a:xfrm>
          <a:prstGeom prst="rect">
            <a:avLst/>
          </a:prstGeom>
          <a:noFill/>
        </p:spPr>
        <p:txBody>
          <a:bodyPr wrap="none" rtlCol="0">
            <a:spAutoFit/>
          </a:bodyPr>
          <a:lstStyle/>
          <a:p>
            <a:r>
              <a:rPr lang="en-US" sz="1800" b="0" dirty="0">
                <a:solidFill>
                  <a:schemeClr val="bg1"/>
                </a:solidFill>
                <a:latin typeface="+mn-lt"/>
              </a:rPr>
              <a:t>( continued point 4)</a:t>
            </a:r>
          </a:p>
        </p:txBody>
      </p:sp>
    </p:spTree>
    <p:extLst>
      <p:ext uri="{BB962C8B-B14F-4D97-AF65-F5344CB8AC3E}">
        <p14:creationId xmlns:p14="http://schemas.microsoft.com/office/powerpoint/2010/main" val="1736542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E056E-DF53-4B12-9E83-4FEF3264602C}"/>
              </a:ext>
            </a:extLst>
          </p:cNvPr>
          <p:cNvSpPr>
            <a:spLocks noGrp="1"/>
          </p:cNvSpPr>
          <p:nvPr>
            <p:ph type="title"/>
          </p:nvPr>
        </p:nvSpPr>
        <p:spPr/>
        <p:txBody>
          <a:bodyPr/>
          <a:lstStyle/>
          <a:p>
            <a:r>
              <a:rPr lang="en-US" dirty="0"/>
              <a:t>Key elements of Gruber’s perspective</a:t>
            </a:r>
          </a:p>
        </p:txBody>
      </p:sp>
      <p:sp>
        <p:nvSpPr>
          <p:cNvPr id="3" name="Content Placeholder 2">
            <a:extLst>
              <a:ext uri="{FF2B5EF4-FFF2-40B4-BE49-F238E27FC236}">
                <a16:creationId xmlns:a16="http://schemas.microsoft.com/office/drawing/2014/main" id="{06C99475-2654-4068-8BA8-30C4DFFEB793}"/>
              </a:ext>
            </a:extLst>
          </p:cNvPr>
          <p:cNvSpPr>
            <a:spLocks noGrp="1"/>
          </p:cNvSpPr>
          <p:nvPr>
            <p:ph idx="1"/>
          </p:nvPr>
        </p:nvSpPr>
        <p:spPr/>
        <p:txBody>
          <a:bodyPr/>
          <a:lstStyle/>
          <a:p>
            <a:pPr>
              <a:spcBef>
                <a:spcPts val="1800"/>
              </a:spcBef>
              <a:buFont typeface="Arial" panose="020B0604020202020204" pitchFamily="34" charset="0"/>
              <a:buChar char="•"/>
            </a:pPr>
            <a:r>
              <a:rPr lang="en-US" dirty="0"/>
              <a:t>shared conceptualizations must be ‘</a:t>
            </a:r>
            <a:r>
              <a:rPr lang="en-US" i="1" dirty="0"/>
              <a:t>founded on the purpose of the resulting artifact rather than based on a priori notions of naturalness or Truth</a:t>
            </a:r>
            <a:r>
              <a:rPr lang="en-US" dirty="0"/>
              <a:t>’;</a:t>
            </a:r>
          </a:p>
          <a:p>
            <a:pPr>
              <a:spcBef>
                <a:spcPts val="1800"/>
              </a:spcBef>
              <a:buFont typeface="Arial" panose="020B0604020202020204" pitchFamily="34" charset="0"/>
              <a:buChar char="•"/>
            </a:pPr>
            <a:r>
              <a:rPr lang="en-US" i="1" dirty="0"/>
              <a:t>‘for knowledge-based systems, what “exists” is exactly that which can be represented’</a:t>
            </a:r>
            <a:r>
              <a:rPr lang="en-US" dirty="0"/>
              <a:t>;</a:t>
            </a:r>
          </a:p>
          <a:p>
            <a:pPr>
              <a:spcBef>
                <a:spcPts val="1800"/>
              </a:spcBef>
              <a:buFont typeface="Arial" panose="020B0604020202020204" pitchFamily="34" charset="0"/>
              <a:buChar char="•"/>
            </a:pPr>
            <a:r>
              <a:rPr lang="en-US" dirty="0"/>
              <a:t>‘</a:t>
            </a:r>
            <a:r>
              <a:rPr lang="en-US" i="1" dirty="0"/>
              <a:t>knowledge does not belong in an ontology, but in a knowledge base designed for the specific purpose the software program has to serve for a specific audience</a:t>
            </a:r>
            <a:r>
              <a:rPr lang="en-US" dirty="0"/>
              <a:t>’, e.g.  ‘</a:t>
            </a:r>
            <a:r>
              <a:rPr lang="en-US" i="1" dirty="0"/>
              <a:t>knowledge sharing and interoperation among programs</a:t>
            </a:r>
            <a:r>
              <a:rPr lang="en-US" dirty="0"/>
              <a:t>’.</a:t>
            </a:r>
          </a:p>
        </p:txBody>
      </p:sp>
      <p:sp>
        <p:nvSpPr>
          <p:cNvPr id="4" name="Slide Number Placeholder 3">
            <a:extLst>
              <a:ext uri="{FF2B5EF4-FFF2-40B4-BE49-F238E27FC236}">
                <a16:creationId xmlns:a16="http://schemas.microsoft.com/office/drawing/2014/main" id="{FBE387E0-40B3-4394-8E22-430566BE465B}"/>
              </a:ext>
            </a:extLst>
          </p:cNvPr>
          <p:cNvSpPr>
            <a:spLocks noGrp="1"/>
          </p:cNvSpPr>
          <p:nvPr>
            <p:ph type="sldNum" sz="quarter" idx="10"/>
          </p:nvPr>
        </p:nvSpPr>
        <p:spPr/>
        <p:txBody>
          <a:bodyPr/>
          <a:lstStyle/>
          <a:p>
            <a:fld id="{01EF93C7-D0AB-41D7-8C62-1F8A9E33AE23}" type="slidenum">
              <a:rPr lang="en-US" smtClean="0"/>
              <a:pPr/>
              <a:t>32</a:t>
            </a:fld>
            <a:endParaRPr lang="en-US"/>
          </a:p>
        </p:txBody>
      </p:sp>
    </p:spTree>
    <p:extLst>
      <p:ext uri="{BB962C8B-B14F-4D97-AF65-F5344CB8AC3E}">
        <p14:creationId xmlns:p14="http://schemas.microsoft.com/office/powerpoint/2010/main" val="878094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371413-0830-4AC7-AE2A-23BBC125D731}"/>
              </a:ext>
            </a:extLst>
          </p:cNvPr>
          <p:cNvSpPr>
            <a:spLocks noGrp="1"/>
          </p:cNvSpPr>
          <p:nvPr>
            <p:ph type="title"/>
          </p:nvPr>
        </p:nvSpPr>
        <p:spPr/>
        <p:txBody>
          <a:bodyPr/>
          <a:lstStyle/>
          <a:p>
            <a:r>
              <a:rPr lang="en-US" dirty="0"/>
              <a:t>Computation vs. Ontology</a:t>
            </a:r>
          </a:p>
        </p:txBody>
      </p:sp>
      <p:pic>
        <p:nvPicPr>
          <p:cNvPr id="7" name="FeynmanBMI501" descr="Compilation of 2 videos:&#10;1) https://www.google.com/search?q=feynman+lectures+mayan+astronomer&amp;num=10&amp;newwindow=1&amp;sca_esv=c3d2252ce84cad82&amp;sxsrf=APpeQntPLAzViNQj9gbIs88vOq_JP3wkMQ%3A1786730865095&amp;ei=cVl_ar3IBInsmLQP2arx6Qo&amp;biw=1422&amp;bih=701&amp;ved=0ahUKEwj9xJaU26CWAxUJNoYAHVlVPK0Q4dUDCBA&amp;uact=5&amp;oq=feynman+lectures+mayan+astronomer&amp;gs_lp=Egxnd3Mtd2l6LXNlcnAiIWZleW5tYW4gbGVjdHVyZXMgbWF5YW4gYXN0cm9ub21lcjIIEAAYiQUYogQyBRAAGO8FSKA5UABYgzhwAHgBkAEAmAHeAqABiCaqAQkxMC4xNC43LjK4AQPIAQD4AQGYAiGgAugmwgILEAAYgAQYigUYkQLCAhEQLhiABBixAxiDARjHARjRA8ICCBAAGIAEGLEDwgIFEC4YgATCAgsQABiABBixAxiDAcICFBAuGIAEGIoFGJECGMcBGK8BGI4FwgIREC4YgAQYigUYkQIYxwEYrwHCAg4QLhiABBixAxjHARjRA8ICCBAuGIAEGLEDwgIQEAAYgAQYigUYQxixAxiDAcICDRAuGIAEGIoFGEMYsQPCAgoQABiABBiKBRhDwgINEC4YQxixAxiABBiKBcICBRAAGIAEwgIIEC4YsQMYgATCAhcQLhixAxiABBiXBRjcBBjeBBjgBNgBAcICBhAAGBYYHsICFBAuGIAEGJcFGNwEGN4EGOAE2AEBwgILEAAYgAQYigUYhgPCAgUQIRigAcICBRAhGJ8FwgIFECEYqwKYAwC6BgYIARABGBSSBwkxMC4xNC43LjKgB6eLArIHCTEwLjE0LjcuMrgH6CbCBwQzLjMwyAc5gAgB&amp;sclient=gws-wiz-serp#fpstate=ive&amp;vld=cid:04555d14,vid:pFJtpYqjri0,st:0&#10;2) https://moreknownthanproven.wordpress.com/2015/02/24/feynman-on-knowing-versus-understanding/">
            <a:hlinkClick r:id="" action="ppaction://media"/>
            <a:extLst>
              <a:ext uri="{FF2B5EF4-FFF2-40B4-BE49-F238E27FC236}">
                <a16:creationId xmlns:a16="http://schemas.microsoft.com/office/drawing/2014/main" id="{05AD8932-2FFB-4E70-8998-27127952A9D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8600" y="1711325"/>
            <a:ext cx="8686800" cy="4883150"/>
          </a:xfrm>
        </p:spPr>
      </p:pic>
      <p:sp>
        <p:nvSpPr>
          <p:cNvPr id="4" name="Slide Number Placeholder 3">
            <a:extLst>
              <a:ext uri="{FF2B5EF4-FFF2-40B4-BE49-F238E27FC236}">
                <a16:creationId xmlns:a16="http://schemas.microsoft.com/office/drawing/2014/main" id="{DCAF4C8D-CF60-49DC-8B3F-021D2B51A16A}"/>
              </a:ext>
            </a:extLst>
          </p:cNvPr>
          <p:cNvSpPr>
            <a:spLocks noGrp="1"/>
          </p:cNvSpPr>
          <p:nvPr>
            <p:ph type="sldNum" sz="quarter" idx="10"/>
          </p:nvPr>
        </p:nvSpPr>
        <p:spPr/>
        <p:txBody>
          <a:bodyPr/>
          <a:lstStyle/>
          <a:p>
            <a:fld id="{01EF93C7-D0AB-41D7-8C62-1F8A9E33AE23}" type="slidenum">
              <a:rPr lang="en-US" smtClean="0"/>
              <a:pPr/>
              <a:t>33</a:t>
            </a:fld>
            <a:endParaRPr lang="en-US"/>
          </a:p>
        </p:txBody>
      </p:sp>
    </p:spTree>
    <p:extLst>
      <p:ext uri="{BB962C8B-B14F-4D97-AF65-F5344CB8AC3E}">
        <p14:creationId xmlns:p14="http://schemas.microsoft.com/office/powerpoint/2010/main" val="297947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81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4F93E-939A-439B-8A68-717DA3866698}"/>
              </a:ext>
            </a:extLst>
          </p:cNvPr>
          <p:cNvSpPr>
            <a:spLocks noGrp="1"/>
          </p:cNvSpPr>
          <p:nvPr>
            <p:ph type="title"/>
          </p:nvPr>
        </p:nvSpPr>
        <p:spPr>
          <a:xfrm>
            <a:off x="2971800" y="762000"/>
            <a:ext cx="5943600" cy="762000"/>
          </a:xfrm>
        </p:spPr>
        <p:txBody>
          <a:bodyPr/>
          <a:lstStyle/>
          <a:p>
            <a:r>
              <a:rPr lang="en-US" dirty="0"/>
              <a:t>Ontologies for Roombas</a:t>
            </a:r>
          </a:p>
        </p:txBody>
      </p:sp>
      <p:sp>
        <p:nvSpPr>
          <p:cNvPr id="3" name="Content Placeholder 2">
            <a:extLst>
              <a:ext uri="{FF2B5EF4-FFF2-40B4-BE49-F238E27FC236}">
                <a16:creationId xmlns:a16="http://schemas.microsoft.com/office/drawing/2014/main" id="{49117F1B-4AC7-4799-A753-F5B7C59EA3F9}"/>
              </a:ext>
            </a:extLst>
          </p:cNvPr>
          <p:cNvSpPr>
            <a:spLocks noGrp="1"/>
          </p:cNvSpPr>
          <p:nvPr>
            <p:ph idx="1"/>
          </p:nvPr>
        </p:nvSpPr>
        <p:spPr>
          <a:xfrm>
            <a:off x="2971800" y="1564563"/>
            <a:ext cx="6072116" cy="1240429"/>
          </a:xfrm>
        </p:spPr>
        <p:txBody>
          <a:bodyPr/>
          <a:lstStyle/>
          <a:p>
            <a:pPr>
              <a:buFont typeface="Arial" panose="020B0604020202020204" pitchFamily="34" charset="0"/>
              <a:buChar char="•"/>
            </a:pPr>
            <a:r>
              <a:rPr lang="en-US" sz="1800" dirty="0"/>
              <a:t>RB1: represents locations by a cellular grid where ‘1’ in a cell means ‘occupied’ and ‘0’ ‘free’.</a:t>
            </a:r>
          </a:p>
          <a:p>
            <a:pPr>
              <a:buFont typeface="Arial" panose="020B0604020202020204" pitchFamily="34" charset="0"/>
              <a:buChar char="•"/>
            </a:pPr>
            <a:r>
              <a:rPr lang="en-US" sz="1800" dirty="0"/>
              <a:t>RB2: represents locations using angles and distance from a reference point, ‘occupation’ by ‘o’ or ‘f’.</a:t>
            </a:r>
          </a:p>
        </p:txBody>
      </p:sp>
      <p:sp>
        <p:nvSpPr>
          <p:cNvPr id="4" name="Slide Number Placeholder 3">
            <a:extLst>
              <a:ext uri="{FF2B5EF4-FFF2-40B4-BE49-F238E27FC236}">
                <a16:creationId xmlns:a16="http://schemas.microsoft.com/office/drawing/2014/main" id="{C0E47320-AA5E-4F3E-A327-A9BCDBB79389}"/>
              </a:ext>
            </a:extLst>
          </p:cNvPr>
          <p:cNvSpPr>
            <a:spLocks noGrp="1"/>
          </p:cNvSpPr>
          <p:nvPr>
            <p:ph type="sldNum" sz="quarter" idx="10"/>
          </p:nvPr>
        </p:nvSpPr>
        <p:spPr/>
        <p:txBody>
          <a:bodyPr/>
          <a:lstStyle/>
          <a:p>
            <a:fld id="{01EF93C7-D0AB-41D7-8C62-1F8A9E33AE23}" type="slidenum">
              <a:rPr lang="en-US" smtClean="0"/>
              <a:pPr/>
              <a:t>34</a:t>
            </a:fld>
            <a:endParaRPr lang="en-US"/>
          </a:p>
        </p:txBody>
      </p:sp>
      <p:pic>
        <p:nvPicPr>
          <p:cNvPr id="13" name="Picture 12">
            <a:extLst>
              <a:ext uri="{FF2B5EF4-FFF2-40B4-BE49-F238E27FC236}">
                <a16:creationId xmlns:a16="http://schemas.microsoft.com/office/drawing/2014/main" id="{1781E066-6916-4538-87B9-5DA8856CE558}"/>
              </a:ext>
            </a:extLst>
          </p:cNvPr>
          <p:cNvPicPr>
            <a:picLocks noChangeAspect="1"/>
          </p:cNvPicPr>
          <p:nvPr/>
        </p:nvPicPr>
        <p:blipFill>
          <a:blip r:embed="rId2"/>
          <a:stretch>
            <a:fillRect/>
          </a:stretch>
        </p:blipFill>
        <p:spPr>
          <a:xfrm>
            <a:off x="195716" y="762000"/>
            <a:ext cx="2623683" cy="2042992"/>
          </a:xfrm>
          <a:prstGeom prst="rect">
            <a:avLst/>
          </a:prstGeom>
        </p:spPr>
      </p:pic>
      <p:sp>
        <p:nvSpPr>
          <p:cNvPr id="14" name="Content Placeholder 2">
            <a:extLst>
              <a:ext uri="{FF2B5EF4-FFF2-40B4-BE49-F238E27FC236}">
                <a16:creationId xmlns:a16="http://schemas.microsoft.com/office/drawing/2014/main" id="{312BE2DA-9047-49BC-9779-F323E1E450D8}"/>
              </a:ext>
            </a:extLst>
          </p:cNvPr>
          <p:cNvSpPr txBox="1">
            <a:spLocks/>
          </p:cNvSpPr>
          <p:nvPr/>
        </p:nvSpPr>
        <p:spPr>
          <a:xfrm>
            <a:off x="220639" y="2888772"/>
            <a:ext cx="8686800" cy="3603195"/>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US" kern="0" dirty="0"/>
              <a:t>Under Gruber’s perspective:</a:t>
            </a:r>
          </a:p>
          <a:p>
            <a:pPr lvl="1">
              <a:buFont typeface="Arial" panose="020B0604020202020204" pitchFamily="34" charset="0"/>
              <a:buChar char="•"/>
            </a:pPr>
            <a:r>
              <a:rPr lang="en-US" kern="0" dirty="0"/>
              <a:t>What must be minimally in either Roomba’s ontology?</a:t>
            </a:r>
          </a:p>
          <a:p>
            <a:pPr lvl="1">
              <a:buFont typeface="Arial" panose="020B0604020202020204" pitchFamily="34" charset="0"/>
              <a:buChar char="•"/>
            </a:pPr>
            <a:r>
              <a:rPr lang="en-US" kern="0" dirty="0"/>
              <a:t>What is their minimal knowledge-related requirement to be able to successfully communicate about locations?</a:t>
            </a:r>
          </a:p>
          <a:p>
            <a:pPr lvl="1">
              <a:buFont typeface="Arial" panose="020B0604020202020204" pitchFamily="34" charset="0"/>
              <a:buChar char="•"/>
            </a:pPr>
            <a:r>
              <a:rPr lang="en-US" kern="0" dirty="0"/>
              <a:t>What would be in their knowledge base?</a:t>
            </a:r>
          </a:p>
          <a:p>
            <a:pPr lvl="1">
              <a:buFont typeface="Arial" panose="020B0604020202020204" pitchFamily="34" charset="0"/>
              <a:buChar char="•"/>
            </a:pPr>
            <a:r>
              <a:rPr lang="en-US" kern="0" dirty="0"/>
              <a:t>Impact of presence or absence of a priori room map?</a:t>
            </a:r>
          </a:p>
          <a:p>
            <a:pPr lvl="1">
              <a:buFont typeface="Arial" panose="020B0604020202020204" pitchFamily="34" charset="0"/>
              <a:buChar char="•"/>
            </a:pPr>
            <a:r>
              <a:rPr lang="en-US" kern="0" dirty="0"/>
              <a:t>Are they capable of detecting displacements of objects (e.g. bumping into a small toy vs. a table) ?</a:t>
            </a:r>
          </a:p>
        </p:txBody>
      </p:sp>
    </p:spTree>
    <p:extLst>
      <p:ext uri="{BB962C8B-B14F-4D97-AF65-F5344CB8AC3E}">
        <p14:creationId xmlns:p14="http://schemas.microsoft.com/office/powerpoint/2010/main" val="1714312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A62E5-789F-4A7B-A259-F7299CC5FDD2}"/>
              </a:ext>
            </a:extLst>
          </p:cNvPr>
          <p:cNvSpPr>
            <a:spLocks noGrp="1"/>
          </p:cNvSpPr>
          <p:nvPr>
            <p:ph type="title"/>
          </p:nvPr>
        </p:nvSpPr>
        <p:spPr/>
        <p:txBody>
          <a:bodyPr/>
          <a:lstStyle/>
          <a:p>
            <a:r>
              <a:rPr lang="en-US" dirty="0"/>
              <a:t>Stated goals and purposes of ontologies</a:t>
            </a:r>
          </a:p>
        </p:txBody>
      </p:sp>
      <p:sp>
        <p:nvSpPr>
          <p:cNvPr id="3" name="Content Placeholder 2">
            <a:extLst>
              <a:ext uri="{FF2B5EF4-FFF2-40B4-BE49-F238E27FC236}">
                <a16:creationId xmlns:a16="http://schemas.microsoft.com/office/drawing/2014/main" id="{9800A54B-AD3C-4413-AE18-61338054BA42}"/>
              </a:ext>
            </a:extLst>
          </p:cNvPr>
          <p:cNvSpPr>
            <a:spLocks noGrp="1"/>
          </p:cNvSpPr>
          <p:nvPr>
            <p:ph idx="1"/>
          </p:nvPr>
        </p:nvSpPr>
        <p:spPr/>
        <p:txBody>
          <a:bodyPr/>
          <a:lstStyle/>
          <a:p>
            <a:pPr marL="457200" indent="-457200">
              <a:lnSpc>
                <a:spcPct val="150000"/>
              </a:lnSpc>
              <a:spcBef>
                <a:spcPts val="300"/>
              </a:spcBef>
              <a:buFont typeface="+mj-lt"/>
              <a:buAutoNum type="arabicPeriod"/>
            </a:pPr>
            <a:r>
              <a:rPr lang="en-US" dirty="0"/>
              <a:t>Investigating a domain,</a:t>
            </a:r>
          </a:p>
          <a:p>
            <a:pPr marL="457200" indent="-457200">
              <a:lnSpc>
                <a:spcPct val="150000"/>
              </a:lnSpc>
              <a:spcBef>
                <a:spcPts val="300"/>
              </a:spcBef>
              <a:buFont typeface="+mj-lt"/>
              <a:buAutoNum type="arabicPeriod"/>
            </a:pPr>
            <a:r>
              <a:rPr lang="en-US" dirty="0"/>
              <a:t>Representing a domain,</a:t>
            </a:r>
          </a:p>
          <a:p>
            <a:pPr marL="457200" indent="-457200">
              <a:lnSpc>
                <a:spcPct val="150000"/>
              </a:lnSpc>
              <a:spcBef>
                <a:spcPts val="300"/>
              </a:spcBef>
              <a:buFont typeface="+mj-lt"/>
              <a:buAutoNum type="arabicPeriod"/>
            </a:pPr>
            <a:r>
              <a:rPr lang="en-US" dirty="0"/>
              <a:t>Enhancing collaboration,</a:t>
            </a:r>
          </a:p>
          <a:p>
            <a:pPr marL="457200" indent="-457200">
              <a:lnSpc>
                <a:spcPct val="150000"/>
              </a:lnSpc>
              <a:spcBef>
                <a:spcPts val="300"/>
              </a:spcBef>
              <a:buFont typeface="+mj-lt"/>
              <a:buAutoNum type="arabicPeriod"/>
            </a:pPr>
            <a:r>
              <a:rPr lang="en-US" dirty="0"/>
              <a:t>Supporting data-related processing</a:t>
            </a:r>
          </a:p>
          <a:p>
            <a:pPr lvl="1" indent="-342900">
              <a:spcBef>
                <a:spcPts val="300"/>
              </a:spcBef>
            </a:pPr>
            <a:r>
              <a:rPr lang="en-US" sz="2000" dirty="0"/>
              <a:t>annotating, searching, indexing, merging, comparing, …,</a:t>
            </a:r>
          </a:p>
          <a:p>
            <a:pPr marL="457200" indent="-457200">
              <a:lnSpc>
                <a:spcPct val="150000"/>
              </a:lnSpc>
              <a:spcBef>
                <a:spcPts val="300"/>
              </a:spcBef>
              <a:buFont typeface="+mj-lt"/>
              <a:buAutoNum type="arabicPeriod"/>
            </a:pPr>
            <a:r>
              <a:rPr lang="en-US" dirty="0"/>
              <a:t>Supporting ontology-related process</a:t>
            </a:r>
          </a:p>
          <a:p>
            <a:pPr lvl="1" indent="-342900">
              <a:spcBef>
                <a:spcPts val="300"/>
              </a:spcBef>
            </a:pPr>
            <a:r>
              <a:rPr lang="en-US" sz="2000" dirty="0"/>
              <a:t>comparing, merging, (re-)using, aligning, emulating, …,</a:t>
            </a:r>
          </a:p>
          <a:p>
            <a:pPr marL="457200" indent="-457200">
              <a:lnSpc>
                <a:spcPct val="150000"/>
              </a:lnSpc>
              <a:spcBef>
                <a:spcPts val="300"/>
              </a:spcBef>
              <a:buFont typeface="+mj-lt"/>
              <a:buAutoNum type="arabicPeriod"/>
            </a:pPr>
            <a:r>
              <a:rPr lang="en-US" dirty="0"/>
              <a:t>Providing reasoning facilities for specific applications.</a:t>
            </a:r>
          </a:p>
        </p:txBody>
      </p:sp>
      <p:sp>
        <p:nvSpPr>
          <p:cNvPr id="4" name="Slide Number Placeholder 3">
            <a:extLst>
              <a:ext uri="{FF2B5EF4-FFF2-40B4-BE49-F238E27FC236}">
                <a16:creationId xmlns:a16="http://schemas.microsoft.com/office/drawing/2014/main" id="{A74159DB-5E24-4651-B2E2-4F94FD3A0E79}"/>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CB8002B8-0356-4FFB-B086-A52700201CF7}"/>
              </a:ext>
            </a:extLst>
          </p:cNvPr>
          <p:cNvSpPr/>
          <p:nvPr/>
        </p:nvSpPr>
        <p:spPr>
          <a:xfrm>
            <a:off x="1295400" y="5943600"/>
            <a:ext cx="7772400" cy="830997"/>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Towards modelling the intended purpose of ontologies: A case study in geography.</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R </a:t>
            </a:r>
            <a:r>
              <a:rPr kumimoji="0" lang="en-US" sz="1200" b="0" i="0" u="none" strike="noStrike" kern="1200" cap="none" spc="0" normalizeH="0" baseline="0" noProof="0" dirty="0" err="1">
                <a:ln>
                  <a:noFill/>
                </a:ln>
                <a:solidFill>
                  <a:srgbClr val="FFFFFF"/>
                </a:solidFill>
                <a:effectLst/>
                <a:uLnTx/>
                <a:uFillTx/>
                <a:latin typeface="Georgia"/>
                <a:ea typeface="+mn-ea"/>
                <a:cs typeface="+mn-cs"/>
              </a:rPr>
              <a:t>Denaux</a:t>
            </a:r>
            <a:r>
              <a:rPr kumimoji="0" lang="en-US" sz="1200" b="0" i="0" u="none" strike="noStrike" kern="1200" cap="none" spc="0" normalizeH="0" baseline="0" noProof="0" dirty="0">
                <a:ln>
                  <a:noFill/>
                </a:ln>
                <a:solidFill>
                  <a:srgbClr val="FFFFFF"/>
                </a:solidFill>
                <a:effectLst/>
                <a:uLnTx/>
                <a:uFillTx/>
                <a:latin typeface="Georgia"/>
                <a:ea typeface="+mn-ea"/>
                <a:cs typeface="+mn-cs"/>
              </a:rPr>
              <a:t>, AG Cohn, V Dimitrova, G Hart</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Proceedings of the Terra </a:t>
            </a:r>
            <a:r>
              <a:rPr kumimoji="0" lang="en-US" sz="1200" b="0" i="0" u="none" strike="noStrike" kern="1200" cap="none" spc="0" normalizeH="0" baseline="0" noProof="0" dirty="0" err="1">
                <a:ln>
                  <a:noFill/>
                </a:ln>
                <a:solidFill>
                  <a:srgbClr val="FFFFFF"/>
                </a:solidFill>
                <a:effectLst/>
                <a:uLnTx/>
                <a:uFillTx/>
                <a:latin typeface="Georgia"/>
                <a:ea typeface="+mn-ea"/>
                <a:cs typeface="+mn-cs"/>
              </a:rPr>
              <a:t>Cognita</a:t>
            </a:r>
            <a:r>
              <a:rPr kumimoji="0" lang="en-US" sz="1200" b="0" i="0" u="none" strike="noStrike" kern="1200" cap="none" spc="0" normalizeH="0" baseline="0" noProof="0" dirty="0">
                <a:ln>
                  <a:noFill/>
                </a:ln>
                <a:solidFill>
                  <a:srgbClr val="FFFFFF"/>
                </a:solidFill>
                <a:effectLst/>
                <a:uLnTx/>
                <a:uFillTx/>
                <a:latin typeface="Georgia"/>
                <a:ea typeface="+mn-ea"/>
                <a:cs typeface="+mn-cs"/>
              </a:rPr>
              <a:t> Workshop in conjunction with the 8th International Semantic Web Conference, CEUR-WS. Org. 2009.            </a:t>
            </a:r>
            <a:r>
              <a:rPr kumimoji="0" lang="en-US" sz="1200" b="0" i="0" u="none" strike="noStrike" kern="1200" cap="none" spc="0" normalizeH="0" baseline="0" noProof="0" dirty="0">
                <a:ln>
                  <a:noFill/>
                </a:ln>
                <a:solidFill>
                  <a:srgbClr val="FFFFFF"/>
                </a:solidFill>
                <a:effectLst/>
                <a:uLnTx/>
                <a:uFillTx/>
                <a:latin typeface="Georgia"/>
                <a:ea typeface="+mn-ea"/>
                <a:cs typeface="+mn-cs"/>
                <a:hlinkClick r:id="rId2"/>
              </a:rPr>
              <a:t>http://ceur-ws.org/Vol-518/terra09_submission_9.pdf</a:t>
            </a:r>
            <a:r>
              <a:rPr kumimoji="0" lang="en-US" sz="1200" b="0" i="0" u="none" strike="noStrike" kern="1200" cap="none" spc="0" normalizeH="0" baseline="0" noProof="0" dirty="0">
                <a:ln>
                  <a:noFill/>
                </a:ln>
                <a:solidFill>
                  <a:srgbClr val="FFFFFF"/>
                </a:solidFill>
                <a:effectLst/>
                <a:uLnTx/>
                <a:uFillTx/>
                <a:latin typeface="Georgia"/>
                <a:ea typeface="+mn-ea"/>
                <a:cs typeface="+mn-cs"/>
              </a:rPr>
              <a:t> </a:t>
            </a:r>
          </a:p>
        </p:txBody>
      </p:sp>
    </p:spTree>
    <p:extLst>
      <p:ext uri="{BB962C8B-B14F-4D97-AF65-F5344CB8AC3E}">
        <p14:creationId xmlns:p14="http://schemas.microsoft.com/office/powerpoint/2010/main" val="529856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A62E5-789F-4A7B-A259-F7299CC5FDD2}"/>
              </a:ext>
            </a:extLst>
          </p:cNvPr>
          <p:cNvSpPr>
            <a:spLocks noGrp="1"/>
          </p:cNvSpPr>
          <p:nvPr>
            <p:ph type="title"/>
          </p:nvPr>
        </p:nvSpPr>
        <p:spPr/>
        <p:txBody>
          <a:bodyPr/>
          <a:lstStyle/>
          <a:p>
            <a:r>
              <a:rPr lang="en-US" dirty="0"/>
              <a:t>Stated goals and purposes of ontologies</a:t>
            </a:r>
          </a:p>
        </p:txBody>
      </p:sp>
      <p:sp>
        <p:nvSpPr>
          <p:cNvPr id="3" name="Content Placeholder 2">
            <a:extLst>
              <a:ext uri="{FF2B5EF4-FFF2-40B4-BE49-F238E27FC236}">
                <a16:creationId xmlns:a16="http://schemas.microsoft.com/office/drawing/2014/main" id="{9800A54B-AD3C-4413-AE18-61338054BA42}"/>
              </a:ext>
            </a:extLst>
          </p:cNvPr>
          <p:cNvSpPr>
            <a:spLocks noGrp="1"/>
          </p:cNvSpPr>
          <p:nvPr>
            <p:ph idx="1"/>
          </p:nvPr>
        </p:nvSpPr>
        <p:spPr/>
        <p:txBody>
          <a:bodyPr/>
          <a:lstStyle/>
          <a:p>
            <a:pPr marL="457200" indent="-457200">
              <a:lnSpc>
                <a:spcPct val="150000"/>
              </a:lnSpc>
              <a:spcBef>
                <a:spcPts val="300"/>
              </a:spcBef>
              <a:buFont typeface="+mj-lt"/>
              <a:buAutoNum type="arabicPeriod"/>
            </a:pPr>
            <a:r>
              <a:rPr lang="en-US" dirty="0"/>
              <a:t>Investigating a domain,</a:t>
            </a:r>
          </a:p>
          <a:p>
            <a:pPr marL="457200" indent="-457200">
              <a:lnSpc>
                <a:spcPct val="150000"/>
              </a:lnSpc>
              <a:spcBef>
                <a:spcPts val="300"/>
              </a:spcBef>
              <a:buFont typeface="+mj-lt"/>
              <a:buAutoNum type="arabicPeriod"/>
            </a:pPr>
            <a:r>
              <a:rPr lang="en-US" dirty="0"/>
              <a:t>Representing a domain,</a:t>
            </a:r>
          </a:p>
          <a:p>
            <a:pPr marL="457200" indent="-457200">
              <a:lnSpc>
                <a:spcPct val="150000"/>
              </a:lnSpc>
              <a:spcBef>
                <a:spcPts val="300"/>
              </a:spcBef>
              <a:buFont typeface="+mj-lt"/>
              <a:buAutoNum type="arabicPeriod"/>
            </a:pPr>
            <a:r>
              <a:rPr lang="en-US" dirty="0"/>
              <a:t>Enhancing collaboration,</a:t>
            </a:r>
          </a:p>
          <a:p>
            <a:pPr marL="457200" indent="-457200">
              <a:lnSpc>
                <a:spcPct val="150000"/>
              </a:lnSpc>
              <a:spcBef>
                <a:spcPts val="300"/>
              </a:spcBef>
              <a:buFont typeface="+mj-lt"/>
              <a:buAutoNum type="arabicPeriod"/>
            </a:pPr>
            <a:r>
              <a:rPr lang="en-US" dirty="0"/>
              <a:t>Supporting data-related processing</a:t>
            </a:r>
          </a:p>
          <a:p>
            <a:pPr lvl="1" indent="-342900">
              <a:spcBef>
                <a:spcPts val="300"/>
              </a:spcBef>
            </a:pPr>
            <a:r>
              <a:rPr lang="en-US" sz="2000" dirty="0"/>
              <a:t>annotating, searching, indexing, merging, comparing, …,</a:t>
            </a:r>
          </a:p>
          <a:p>
            <a:pPr marL="457200" indent="-457200">
              <a:lnSpc>
                <a:spcPct val="150000"/>
              </a:lnSpc>
              <a:spcBef>
                <a:spcPts val="300"/>
              </a:spcBef>
              <a:buFont typeface="+mj-lt"/>
              <a:buAutoNum type="arabicPeriod"/>
            </a:pPr>
            <a:r>
              <a:rPr lang="en-US" dirty="0"/>
              <a:t>Supporting ontology-related process</a:t>
            </a:r>
          </a:p>
          <a:p>
            <a:pPr lvl="1" indent="-342900">
              <a:spcBef>
                <a:spcPts val="300"/>
              </a:spcBef>
            </a:pPr>
            <a:r>
              <a:rPr lang="en-US" sz="2000" dirty="0"/>
              <a:t>comparing, merging, (re-)using, aligning, emulating, …,</a:t>
            </a:r>
          </a:p>
          <a:p>
            <a:pPr marL="457200" indent="-457200">
              <a:lnSpc>
                <a:spcPct val="150000"/>
              </a:lnSpc>
              <a:spcBef>
                <a:spcPts val="300"/>
              </a:spcBef>
              <a:buFont typeface="+mj-lt"/>
              <a:buAutoNum type="arabicPeriod"/>
            </a:pPr>
            <a:r>
              <a:rPr lang="en-US" dirty="0"/>
              <a:t>Providing reasoning facilities for specific applications.</a:t>
            </a:r>
          </a:p>
        </p:txBody>
      </p:sp>
      <p:sp>
        <p:nvSpPr>
          <p:cNvPr id="4" name="Slide Number Placeholder 3">
            <a:extLst>
              <a:ext uri="{FF2B5EF4-FFF2-40B4-BE49-F238E27FC236}">
                <a16:creationId xmlns:a16="http://schemas.microsoft.com/office/drawing/2014/main" id="{A74159DB-5E24-4651-B2E2-4F94FD3A0E79}"/>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CB8002B8-0356-4FFB-B086-A52700201CF7}"/>
              </a:ext>
            </a:extLst>
          </p:cNvPr>
          <p:cNvSpPr/>
          <p:nvPr/>
        </p:nvSpPr>
        <p:spPr>
          <a:xfrm>
            <a:off x="1295400" y="5943600"/>
            <a:ext cx="7772400" cy="830997"/>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Towards modelling the intended purpose of ontologies: A case study in geography.</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R </a:t>
            </a:r>
            <a:r>
              <a:rPr kumimoji="0" lang="en-US" sz="1200" b="0" i="0" u="none" strike="noStrike" kern="1200" cap="none" spc="0" normalizeH="0" baseline="0" noProof="0" dirty="0" err="1">
                <a:ln>
                  <a:noFill/>
                </a:ln>
                <a:solidFill>
                  <a:srgbClr val="FFFFFF"/>
                </a:solidFill>
                <a:effectLst/>
                <a:uLnTx/>
                <a:uFillTx/>
                <a:latin typeface="Georgia"/>
                <a:ea typeface="+mn-ea"/>
                <a:cs typeface="+mn-cs"/>
              </a:rPr>
              <a:t>Denaux</a:t>
            </a:r>
            <a:r>
              <a:rPr kumimoji="0" lang="en-US" sz="1200" b="0" i="0" u="none" strike="noStrike" kern="1200" cap="none" spc="0" normalizeH="0" baseline="0" noProof="0" dirty="0">
                <a:ln>
                  <a:noFill/>
                </a:ln>
                <a:solidFill>
                  <a:srgbClr val="FFFFFF"/>
                </a:solidFill>
                <a:effectLst/>
                <a:uLnTx/>
                <a:uFillTx/>
                <a:latin typeface="Georgia"/>
                <a:ea typeface="+mn-ea"/>
                <a:cs typeface="+mn-cs"/>
              </a:rPr>
              <a:t>, AG Cohn, V Dimitrova, G Hart</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Georgia"/>
                <a:ea typeface="+mn-ea"/>
                <a:cs typeface="+mn-cs"/>
              </a:rPr>
              <a:t>Proceedings of the Terra </a:t>
            </a:r>
            <a:r>
              <a:rPr kumimoji="0" lang="en-US" sz="1200" b="0" i="0" u="none" strike="noStrike" kern="1200" cap="none" spc="0" normalizeH="0" baseline="0" noProof="0" dirty="0" err="1">
                <a:ln>
                  <a:noFill/>
                </a:ln>
                <a:solidFill>
                  <a:srgbClr val="FFFFFF"/>
                </a:solidFill>
                <a:effectLst/>
                <a:uLnTx/>
                <a:uFillTx/>
                <a:latin typeface="Georgia"/>
                <a:ea typeface="+mn-ea"/>
                <a:cs typeface="+mn-cs"/>
              </a:rPr>
              <a:t>Cognita</a:t>
            </a:r>
            <a:r>
              <a:rPr kumimoji="0" lang="en-US" sz="1200" b="0" i="0" u="none" strike="noStrike" kern="1200" cap="none" spc="0" normalizeH="0" baseline="0" noProof="0" dirty="0">
                <a:ln>
                  <a:noFill/>
                </a:ln>
                <a:solidFill>
                  <a:srgbClr val="FFFFFF"/>
                </a:solidFill>
                <a:effectLst/>
                <a:uLnTx/>
                <a:uFillTx/>
                <a:latin typeface="Georgia"/>
                <a:ea typeface="+mn-ea"/>
                <a:cs typeface="+mn-cs"/>
              </a:rPr>
              <a:t> Workshop in conjunction with the 8th International Semantic Web Conference, CEUR-WS. Org. 2009.            </a:t>
            </a:r>
            <a:r>
              <a:rPr kumimoji="0" lang="en-US" sz="1200" b="0" i="0" u="none" strike="noStrike" kern="1200" cap="none" spc="0" normalizeH="0" baseline="0" noProof="0" dirty="0">
                <a:ln>
                  <a:noFill/>
                </a:ln>
                <a:solidFill>
                  <a:srgbClr val="FFFFFF"/>
                </a:solidFill>
                <a:effectLst/>
                <a:uLnTx/>
                <a:uFillTx/>
                <a:latin typeface="Georgia"/>
                <a:ea typeface="+mn-ea"/>
                <a:cs typeface="+mn-cs"/>
                <a:hlinkClick r:id="rId2"/>
              </a:rPr>
              <a:t>http://ceur-ws.org/Vol-518/terra09_submission_9.pdf</a:t>
            </a:r>
            <a:r>
              <a:rPr kumimoji="0" lang="en-US" sz="1200" b="0" i="0" u="none" strike="noStrike" kern="1200" cap="none" spc="0" normalizeH="0" baseline="0" noProof="0" dirty="0">
                <a:ln>
                  <a:noFill/>
                </a:ln>
                <a:solidFill>
                  <a:srgbClr val="FFFFFF"/>
                </a:solidFill>
                <a:effectLst/>
                <a:uLnTx/>
                <a:uFillTx/>
                <a:latin typeface="Georgia"/>
                <a:ea typeface="+mn-ea"/>
                <a:cs typeface="+mn-cs"/>
              </a:rPr>
              <a:t> </a:t>
            </a:r>
          </a:p>
        </p:txBody>
      </p:sp>
      <p:grpSp>
        <p:nvGrpSpPr>
          <p:cNvPr id="10" name="Group 9">
            <a:extLst>
              <a:ext uri="{FF2B5EF4-FFF2-40B4-BE49-F238E27FC236}">
                <a16:creationId xmlns:a16="http://schemas.microsoft.com/office/drawing/2014/main" id="{F4DC0F67-05A4-4A29-8BAF-FAD7C1097871}"/>
              </a:ext>
            </a:extLst>
          </p:cNvPr>
          <p:cNvGrpSpPr/>
          <p:nvPr/>
        </p:nvGrpSpPr>
        <p:grpSpPr>
          <a:xfrm>
            <a:off x="76200" y="1752600"/>
            <a:ext cx="8915400" cy="2667000"/>
            <a:chOff x="76200" y="1752600"/>
            <a:chExt cx="8915400" cy="2667000"/>
          </a:xfrm>
        </p:grpSpPr>
        <p:sp>
          <p:nvSpPr>
            <p:cNvPr id="5" name="Rectangle 4">
              <a:extLst>
                <a:ext uri="{FF2B5EF4-FFF2-40B4-BE49-F238E27FC236}">
                  <a16:creationId xmlns:a16="http://schemas.microsoft.com/office/drawing/2014/main" id="{D6F4533C-E550-4969-AC98-5E65AAD632F0}"/>
                </a:ext>
              </a:extLst>
            </p:cNvPr>
            <p:cNvSpPr/>
            <p:nvPr/>
          </p:nvSpPr>
          <p:spPr bwMode="auto">
            <a:xfrm>
              <a:off x="76200" y="1752600"/>
              <a:ext cx="8915400" cy="2667000"/>
            </a:xfrm>
            <a:prstGeom prst="rect">
              <a:avLst/>
            </a:prstGeom>
            <a:no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7" name="TextBox 6">
              <a:extLst>
                <a:ext uri="{FF2B5EF4-FFF2-40B4-BE49-F238E27FC236}">
                  <a16:creationId xmlns:a16="http://schemas.microsoft.com/office/drawing/2014/main" id="{3F0A223C-3D69-4B8C-871E-50E099A280DF}"/>
                </a:ext>
              </a:extLst>
            </p:cNvPr>
            <p:cNvSpPr txBox="1"/>
            <p:nvPr/>
          </p:nvSpPr>
          <p:spPr>
            <a:xfrm>
              <a:off x="7088273" y="1761411"/>
              <a:ext cx="1859805"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Times New Roman" pitchFamily="18" charset="0"/>
                  <a:ea typeface="+mn-ea"/>
                  <a:cs typeface="+mn-cs"/>
                </a:rPr>
                <a:t>for people</a:t>
              </a:r>
            </a:p>
          </p:txBody>
        </p:sp>
      </p:grpSp>
      <p:grpSp>
        <p:nvGrpSpPr>
          <p:cNvPr id="11" name="Group 10">
            <a:extLst>
              <a:ext uri="{FF2B5EF4-FFF2-40B4-BE49-F238E27FC236}">
                <a16:creationId xmlns:a16="http://schemas.microsoft.com/office/drawing/2014/main" id="{68B7E71B-2843-43C4-821F-F6559E153C3E}"/>
              </a:ext>
            </a:extLst>
          </p:cNvPr>
          <p:cNvGrpSpPr/>
          <p:nvPr/>
        </p:nvGrpSpPr>
        <p:grpSpPr>
          <a:xfrm>
            <a:off x="152400" y="3499489"/>
            <a:ext cx="8915400" cy="2367911"/>
            <a:chOff x="152400" y="3499489"/>
            <a:chExt cx="8915400" cy="2367911"/>
          </a:xfrm>
        </p:grpSpPr>
        <p:sp>
          <p:nvSpPr>
            <p:cNvPr id="8" name="Rectangle 7">
              <a:extLst>
                <a:ext uri="{FF2B5EF4-FFF2-40B4-BE49-F238E27FC236}">
                  <a16:creationId xmlns:a16="http://schemas.microsoft.com/office/drawing/2014/main" id="{C7FABD89-7282-4AEF-B347-C6C6CC21BDAF}"/>
                </a:ext>
              </a:extLst>
            </p:cNvPr>
            <p:cNvSpPr/>
            <p:nvPr/>
          </p:nvSpPr>
          <p:spPr bwMode="auto">
            <a:xfrm>
              <a:off x="152400" y="3596368"/>
              <a:ext cx="8915400" cy="2271032"/>
            </a:xfrm>
            <a:prstGeom prst="rect">
              <a:avLst/>
            </a:prstGeom>
            <a:noFill/>
            <a:ln w="2857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9" name="TextBox 8">
              <a:extLst>
                <a:ext uri="{FF2B5EF4-FFF2-40B4-BE49-F238E27FC236}">
                  <a16:creationId xmlns:a16="http://schemas.microsoft.com/office/drawing/2014/main" id="{6D96540E-7A6C-4688-BA19-3BD28A2CCFF9}"/>
                </a:ext>
              </a:extLst>
            </p:cNvPr>
            <p:cNvSpPr txBox="1"/>
            <p:nvPr/>
          </p:nvSpPr>
          <p:spPr>
            <a:xfrm>
              <a:off x="6400801" y="3499489"/>
              <a:ext cx="2590800"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1FE115"/>
                  </a:solidFill>
                  <a:effectLst/>
                  <a:uLnTx/>
                  <a:uFillTx/>
                  <a:latin typeface="Times New Roman" pitchFamily="18" charset="0"/>
                  <a:ea typeface="+mn-ea"/>
                  <a:cs typeface="+mn-cs"/>
                </a:rPr>
                <a:t>for computers</a:t>
              </a:r>
            </a:p>
          </p:txBody>
        </p:sp>
      </p:grpSp>
    </p:spTree>
    <p:extLst>
      <p:ext uri="{BB962C8B-B14F-4D97-AF65-F5344CB8AC3E}">
        <p14:creationId xmlns:p14="http://schemas.microsoft.com/office/powerpoint/2010/main" val="168051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A6740E-5284-4383-96B8-100FD51FE439}"/>
              </a:ext>
            </a:extLst>
          </p:cNvPr>
          <p:cNvSpPr/>
          <p:nvPr/>
        </p:nvSpPr>
        <p:spPr bwMode="auto">
          <a:xfrm>
            <a:off x="2438400" y="2362201"/>
            <a:ext cx="1752600" cy="3047999"/>
          </a:xfrm>
          <a:prstGeom prst="rect">
            <a:avLst/>
          </a:prstGeom>
          <a:solidFill>
            <a:srgbClr val="A6A6A6">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2" name="Title 1">
            <a:extLst>
              <a:ext uri="{FF2B5EF4-FFF2-40B4-BE49-F238E27FC236}">
                <a16:creationId xmlns:a16="http://schemas.microsoft.com/office/drawing/2014/main" id="{3224A23D-E106-4C86-A798-5815D8FD0976}"/>
              </a:ext>
            </a:extLst>
          </p:cNvPr>
          <p:cNvSpPr>
            <a:spLocks noGrp="1"/>
          </p:cNvSpPr>
          <p:nvPr>
            <p:ph type="title"/>
          </p:nvPr>
        </p:nvSpPr>
        <p:spPr/>
        <p:txBody>
          <a:bodyPr/>
          <a:lstStyle/>
          <a:p>
            <a:r>
              <a:rPr lang="en-US" dirty="0"/>
              <a:t>Ontologies and ‘ontologies’</a:t>
            </a:r>
          </a:p>
        </p:txBody>
      </p:sp>
      <p:sp>
        <p:nvSpPr>
          <p:cNvPr id="4" name="Slide Number Placeholder 3">
            <a:extLst>
              <a:ext uri="{FF2B5EF4-FFF2-40B4-BE49-F238E27FC236}">
                <a16:creationId xmlns:a16="http://schemas.microsoft.com/office/drawing/2014/main" id="{74E71C91-FF19-4BF0-AFB1-51CA2507283B}"/>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grpSp>
        <p:nvGrpSpPr>
          <p:cNvPr id="8" name="Group 7">
            <a:extLst>
              <a:ext uri="{FF2B5EF4-FFF2-40B4-BE49-F238E27FC236}">
                <a16:creationId xmlns:a16="http://schemas.microsoft.com/office/drawing/2014/main" id="{33ECA727-334E-41AC-AC74-CC8703CAADE4}"/>
              </a:ext>
            </a:extLst>
          </p:cNvPr>
          <p:cNvGrpSpPr/>
          <p:nvPr/>
        </p:nvGrpSpPr>
        <p:grpSpPr>
          <a:xfrm>
            <a:off x="1778466" y="1838326"/>
            <a:ext cx="7289334" cy="4250210"/>
            <a:chOff x="1778466" y="1838326"/>
            <a:chExt cx="7289334" cy="4250210"/>
          </a:xfrm>
        </p:grpSpPr>
        <p:sp>
          <p:nvSpPr>
            <p:cNvPr id="5" name="Arrow: Down 4">
              <a:extLst>
                <a:ext uri="{FF2B5EF4-FFF2-40B4-BE49-F238E27FC236}">
                  <a16:creationId xmlns:a16="http://schemas.microsoft.com/office/drawing/2014/main" id="{88A27F06-4D0A-4235-93FA-300BD930EE50}"/>
                </a:ext>
              </a:extLst>
            </p:cNvPr>
            <p:cNvSpPr/>
            <p:nvPr/>
          </p:nvSpPr>
          <p:spPr bwMode="auto">
            <a:xfrm flipV="1">
              <a:off x="1778466" y="1838326"/>
              <a:ext cx="838200" cy="4038600"/>
            </a:xfrm>
            <a:prstGeom prst="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6" name="Arrow: Down 5">
              <a:extLst>
                <a:ext uri="{FF2B5EF4-FFF2-40B4-BE49-F238E27FC236}">
                  <a16:creationId xmlns:a16="http://schemas.microsoft.com/office/drawing/2014/main" id="{612E44B4-0908-4CC8-8774-05DBD69C3965}"/>
                </a:ext>
              </a:extLst>
            </p:cNvPr>
            <p:cNvSpPr/>
            <p:nvPr/>
          </p:nvSpPr>
          <p:spPr bwMode="auto">
            <a:xfrm rot="5400000" flipV="1">
              <a:off x="5204058" y="2224794"/>
              <a:ext cx="838200" cy="6889284"/>
            </a:xfrm>
            <a:prstGeom prst="down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grpSp>
      <p:sp>
        <p:nvSpPr>
          <p:cNvPr id="7" name="TextBox 6">
            <a:extLst>
              <a:ext uri="{FF2B5EF4-FFF2-40B4-BE49-F238E27FC236}">
                <a16:creationId xmlns:a16="http://schemas.microsoft.com/office/drawing/2014/main" id="{3745E5DE-59FB-41EE-8D86-25A2E4D899AD}"/>
              </a:ext>
            </a:extLst>
          </p:cNvPr>
          <p:cNvSpPr txBox="1"/>
          <p:nvPr/>
        </p:nvSpPr>
        <p:spPr>
          <a:xfrm>
            <a:off x="30028" y="2956454"/>
            <a:ext cx="1896673" cy="2062103"/>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rPr>
              <a:t>Direct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rPr>
              <a:t>usefulness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rPr>
              <a:t>for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Times New Roman" pitchFamily="18" charset="0"/>
                <a:ea typeface="+mn-ea"/>
                <a:cs typeface="+mn-cs"/>
              </a:rPr>
              <a:t>people</a:t>
            </a:r>
          </a:p>
        </p:txBody>
      </p:sp>
      <p:sp>
        <p:nvSpPr>
          <p:cNvPr id="9" name="TextBox 8">
            <a:extLst>
              <a:ext uri="{FF2B5EF4-FFF2-40B4-BE49-F238E27FC236}">
                <a16:creationId xmlns:a16="http://schemas.microsoft.com/office/drawing/2014/main" id="{3DF76EC5-3E94-4E67-B5DA-BD18FDAF1778}"/>
              </a:ext>
            </a:extLst>
          </p:cNvPr>
          <p:cNvSpPr txBox="1"/>
          <p:nvPr/>
        </p:nvSpPr>
        <p:spPr>
          <a:xfrm>
            <a:off x="2685323" y="5816025"/>
            <a:ext cx="5418471"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rPr>
              <a:t>Direct usefulness for </a:t>
            </a:r>
            <a:r>
              <a:rPr kumimoji="0" lang="en-US" sz="3200" b="0" i="0" u="none" strike="noStrike" kern="1200" cap="none" spc="0" normalizeH="0" baseline="0" noProof="0" dirty="0">
                <a:ln>
                  <a:noFill/>
                </a:ln>
                <a:solidFill>
                  <a:srgbClr val="AAE600"/>
                </a:solidFill>
                <a:effectLst/>
                <a:uLnTx/>
                <a:uFillTx/>
                <a:latin typeface="Times New Roman" pitchFamily="18" charset="0"/>
                <a:ea typeface="+mn-ea"/>
                <a:cs typeface="+mn-cs"/>
              </a:rPr>
              <a:t>computers</a:t>
            </a:r>
          </a:p>
        </p:txBody>
      </p:sp>
      <p:sp>
        <p:nvSpPr>
          <p:cNvPr id="10" name="Rectangle 9">
            <a:extLst>
              <a:ext uri="{FF2B5EF4-FFF2-40B4-BE49-F238E27FC236}">
                <a16:creationId xmlns:a16="http://schemas.microsoft.com/office/drawing/2014/main" id="{874CC5DC-5F78-4456-A4F0-7A79286B80C6}"/>
              </a:ext>
            </a:extLst>
          </p:cNvPr>
          <p:cNvSpPr/>
          <p:nvPr/>
        </p:nvSpPr>
        <p:spPr bwMode="auto">
          <a:xfrm rot="17920830">
            <a:off x="1569030" y="3590926"/>
            <a:ext cx="3124200" cy="533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Terminological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systems</a:t>
            </a:r>
          </a:p>
        </p:txBody>
      </p:sp>
      <p:sp>
        <p:nvSpPr>
          <p:cNvPr id="12" name="Rectangle 11">
            <a:extLst>
              <a:ext uri="{FF2B5EF4-FFF2-40B4-BE49-F238E27FC236}">
                <a16:creationId xmlns:a16="http://schemas.microsoft.com/office/drawing/2014/main" id="{49C5CFB8-3169-464F-A619-5642A23D604B}"/>
              </a:ext>
            </a:extLst>
          </p:cNvPr>
          <p:cNvSpPr/>
          <p:nvPr/>
        </p:nvSpPr>
        <p:spPr bwMode="auto">
          <a:xfrm>
            <a:off x="3886201" y="3124200"/>
            <a:ext cx="2743200" cy="2285999"/>
          </a:xfrm>
          <a:prstGeom prst="rect">
            <a:avLst/>
          </a:prstGeom>
          <a:solidFill>
            <a:srgbClr val="FFFF00">
              <a:alpha val="4705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3" name="Rectangle 12">
            <a:extLst>
              <a:ext uri="{FF2B5EF4-FFF2-40B4-BE49-F238E27FC236}">
                <a16:creationId xmlns:a16="http://schemas.microsoft.com/office/drawing/2014/main" id="{A280A864-AB1C-409C-923B-3275549D60DA}"/>
              </a:ext>
            </a:extLst>
          </p:cNvPr>
          <p:cNvSpPr/>
          <p:nvPr/>
        </p:nvSpPr>
        <p:spPr bwMode="auto">
          <a:xfrm rot="17920830">
            <a:off x="3986222" y="3918228"/>
            <a:ext cx="1980318" cy="533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Knowledge representation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systems</a:t>
            </a:r>
          </a:p>
        </p:txBody>
      </p:sp>
      <p:sp>
        <p:nvSpPr>
          <p:cNvPr id="14" name="Rectangle 13">
            <a:extLst>
              <a:ext uri="{FF2B5EF4-FFF2-40B4-BE49-F238E27FC236}">
                <a16:creationId xmlns:a16="http://schemas.microsoft.com/office/drawing/2014/main" id="{91424493-14BB-4EE9-878C-BF651D0A10FE}"/>
              </a:ext>
            </a:extLst>
          </p:cNvPr>
          <p:cNvSpPr/>
          <p:nvPr/>
        </p:nvSpPr>
        <p:spPr bwMode="auto">
          <a:xfrm>
            <a:off x="6248400" y="4191000"/>
            <a:ext cx="2362200" cy="1219198"/>
          </a:xfrm>
          <a:prstGeom prst="rect">
            <a:avLst/>
          </a:prstGeom>
          <a:solidFill>
            <a:srgbClr val="1FE115">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5" name="Rectangle 14">
            <a:extLst>
              <a:ext uri="{FF2B5EF4-FFF2-40B4-BE49-F238E27FC236}">
                <a16:creationId xmlns:a16="http://schemas.microsoft.com/office/drawing/2014/main" id="{E1E17625-43A3-4732-8152-7D8DBA7488F6}"/>
              </a:ext>
            </a:extLst>
          </p:cNvPr>
          <p:cNvSpPr/>
          <p:nvPr/>
        </p:nvSpPr>
        <p:spPr bwMode="auto">
          <a:xfrm>
            <a:off x="6514924" y="4419600"/>
            <a:ext cx="2019476" cy="533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Realism-based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pitchFamily="122" charset="0"/>
                <a:ea typeface="+mn-ea"/>
                <a:cs typeface="+mn-cs"/>
              </a:rPr>
              <a:t>Ontologies</a:t>
            </a:r>
          </a:p>
        </p:txBody>
      </p:sp>
      <p:sp>
        <p:nvSpPr>
          <p:cNvPr id="16" name="Right Brace 15">
            <a:extLst>
              <a:ext uri="{FF2B5EF4-FFF2-40B4-BE49-F238E27FC236}">
                <a16:creationId xmlns:a16="http://schemas.microsoft.com/office/drawing/2014/main" id="{A3C13F47-F00F-41E7-A78F-ED2F5DE812DF}"/>
              </a:ext>
            </a:extLst>
          </p:cNvPr>
          <p:cNvSpPr/>
          <p:nvPr/>
        </p:nvSpPr>
        <p:spPr bwMode="auto">
          <a:xfrm rot="17572265">
            <a:off x="5872201" y="-50269"/>
            <a:ext cx="599999" cy="5597018"/>
          </a:xfrm>
          <a:prstGeom prst="rightBrace">
            <a:avLst>
              <a:gd name="adj1" fmla="val 55217"/>
              <a:gd name="adj2" fmla="val 49208"/>
            </a:avLst>
          </a:prstGeom>
          <a:noFill/>
          <a:ln w="571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pitchFamily="122" charset="0"/>
              <a:ea typeface="+mn-ea"/>
              <a:cs typeface="+mn-cs"/>
            </a:endParaRPr>
          </a:p>
        </p:txBody>
      </p:sp>
      <p:sp>
        <p:nvSpPr>
          <p:cNvPr id="17" name="Rectangle 16">
            <a:extLst>
              <a:ext uri="{FF2B5EF4-FFF2-40B4-BE49-F238E27FC236}">
                <a16:creationId xmlns:a16="http://schemas.microsoft.com/office/drawing/2014/main" id="{34A2E6E5-1492-4E08-BA16-144FCC3494D7}"/>
              </a:ext>
            </a:extLst>
          </p:cNvPr>
          <p:cNvSpPr/>
          <p:nvPr/>
        </p:nvSpPr>
        <p:spPr>
          <a:xfrm>
            <a:off x="6226774" y="1909949"/>
            <a:ext cx="2212464" cy="58477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Times New Roman" pitchFamily="18" charset="0"/>
                <a:ea typeface="+mn-ea"/>
                <a:cs typeface="+mn-cs"/>
              </a:rPr>
              <a:t>‘ontologies’</a:t>
            </a:r>
          </a:p>
        </p:txBody>
      </p:sp>
      <p:sp>
        <p:nvSpPr>
          <p:cNvPr id="18" name="Rectangle 17">
            <a:extLst>
              <a:ext uri="{FF2B5EF4-FFF2-40B4-BE49-F238E27FC236}">
                <a16:creationId xmlns:a16="http://schemas.microsoft.com/office/drawing/2014/main" id="{6025770D-A1C3-405C-81AA-4BE71BA0AE85}"/>
              </a:ext>
            </a:extLst>
          </p:cNvPr>
          <p:cNvSpPr/>
          <p:nvPr/>
        </p:nvSpPr>
        <p:spPr>
          <a:xfrm>
            <a:off x="762000" y="6581001"/>
            <a:ext cx="8305800" cy="276999"/>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mn-cs"/>
              </a:rPr>
              <a:t>Inspired by: Rector, A.. “Clinical terminology: why is it so hard?” Methods of information in medicine 38 4-5 (1999): 239-52 .</a:t>
            </a:r>
          </a:p>
        </p:txBody>
      </p:sp>
    </p:spTree>
    <p:extLst>
      <p:ext uri="{BB962C8B-B14F-4D97-AF65-F5344CB8AC3E}">
        <p14:creationId xmlns:p14="http://schemas.microsoft.com/office/powerpoint/2010/main" val="1849799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6EB8-A5A6-4603-BC82-B444CD62216B}"/>
              </a:ext>
            </a:extLst>
          </p:cNvPr>
          <p:cNvSpPr>
            <a:spLocks noGrp="1"/>
          </p:cNvSpPr>
          <p:nvPr>
            <p:ph type="title"/>
          </p:nvPr>
        </p:nvSpPr>
        <p:spPr/>
        <p:txBody>
          <a:bodyPr/>
          <a:lstStyle/>
          <a:p>
            <a:r>
              <a:rPr lang="en-US" dirty="0"/>
              <a:t>In what tend ‘ontologies’ to differ</a:t>
            </a:r>
          </a:p>
        </p:txBody>
      </p:sp>
      <p:sp>
        <p:nvSpPr>
          <p:cNvPr id="3" name="Content Placeholder 2">
            <a:extLst>
              <a:ext uri="{FF2B5EF4-FFF2-40B4-BE49-F238E27FC236}">
                <a16:creationId xmlns:a16="http://schemas.microsoft.com/office/drawing/2014/main" id="{91B14C5F-E635-444E-AA11-4B10A799E55C}"/>
              </a:ext>
            </a:extLst>
          </p:cNvPr>
          <p:cNvSpPr>
            <a:spLocks noGrp="1"/>
          </p:cNvSpPr>
          <p:nvPr>
            <p:ph idx="1"/>
          </p:nvPr>
        </p:nvSpPr>
        <p:spPr>
          <a:xfrm>
            <a:off x="76200" y="1596888"/>
            <a:ext cx="8991600" cy="4953000"/>
          </a:xfrm>
        </p:spPr>
        <p:txBody>
          <a:bodyPr/>
          <a:lstStyle/>
          <a:p>
            <a:pPr>
              <a:buFont typeface="Arial" panose="020B0604020202020204" pitchFamily="34" charset="0"/>
              <a:buChar char="•"/>
            </a:pPr>
            <a:r>
              <a:rPr lang="en-US" dirty="0"/>
              <a:t>What it is in reality that exists;</a:t>
            </a:r>
          </a:p>
          <a:p>
            <a:pPr>
              <a:buFont typeface="Arial" panose="020B0604020202020204" pitchFamily="34" charset="0"/>
              <a:buChar char="•"/>
            </a:pPr>
            <a:r>
              <a:rPr lang="en-US" dirty="0"/>
              <a:t>What it is that is/should be represented;</a:t>
            </a:r>
          </a:p>
          <a:p>
            <a:pPr>
              <a:buFont typeface="Arial" panose="020B0604020202020204" pitchFamily="34" charset="0"/>
              <a:buChar char="•"/>
            </a:pPr>
            <a:r>
              <a:rPr lang="en-US" dirty="0"/>
              <a:t>The degree to which the representation is faithful to reality according to the chosen worldview;</a:t>
            </a:r>
          </a:p>
          <a:p>
            <a:pPr>
              <a:buFont typeface="Arial" panose="020B0604020202020204" pitchFamily="34" charset="0"/>
              <a:buChar char="•"/>
            </a:pPr>
            <a:r>
              <a:rPr lang="en-US" dirty="0"/>
              <a:t>Choice of representation language;</a:t>
            </a:r>
          </a:p>
          <a:p>
            <a:pPr>
              <a:buFont typeface="Arial" panose="020B0604020202020204" pitchFamily="34" charset="0"/>
              <a:buChar char="•"/>
            </a:pPr>
            <a:r>
              <a:rPr lang="en-US" dirty="0"/>
              <a:t>Extent to which they are developed using an environment that checks for consistency;</a:t>
            </a:r>
          </a:p>
          <a:p>
            <a:pPr>
              <a:buFont typeface="Arial" panose="020B0604020202020204" pitchFamily="34" charset="0"/>
              <a:buChar char="•"/>
            </a:pPr>
            <a:r>
              <a:rPr lang="en-US" dirty="0"/>
              <a:t>Whether all allowed (consistent) models are indeed desired models;</a:t>
            </a:r>
          </a:p>
          <a:p>
            <a:pPr>
              <a:buFont typeface="Arial" panose="020B0604020202020204" pitchFamily="34" charset="0"/>
              <a:buChar char="•"/>
            </a:pPr>
            <a:r>
              <a:rPr lang="en-US" dirty="0"/>
              <a:t>What the purpose/functionality is;</a:t>
            </a:r>
          </a:p>
          <a:p>
            <a:pPr>
              <a:buFont typeface="Arial" panose="020B0604020202020204" pitchFamily="34" charset="0"/>
              <a:buChar char="•"/>
            </a:pPr>
            <a:r>
              <a:rPr lang="en-US" dirty="0"/>
              <a:t>…</a:t>
            </a:r>
          </a:p>
          <a:p>
            <a:pPr marL="0" indent="0"/>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3B60F8C-923A-4962-8D16-38898D8913EE}"/>
              </a:ext>
            </a:extLst>
          </p:cNvPr>
          <p:cNvSpPr>
            <a:spLocks noGrp="1"/>
          </p:cNvSpPr>
          <p:nvPr>
            <p:ph type="sldNum" sz="quarter" idx="10"/>
          </p:nvPr>
        </p:nvSpPr>
        <p:spPr/>
        <p:txBody>
          <a:bodyPr/>
          <a:lstStyle/>
          <a:p>
            <a:fld id="{01EF93C7-D0AB-41D7-8C62-1F8A9E33AE23}" type="slidenum">
              <a:rPr lang="en-US" smtClean="0"/>
              <a:pPr/>
              <a:t>38</a:t>
            </a:fld>
            <a:endParaRPr lang="en-US"/>
          </a:p>
        </p:txBody>
      </p:sp>
    </p:spTree>
    <p:extLst>
      <p:ext uri="{BB962C8B-B14F-4D97-AF65-F5344CB8AC3E}">
        <p14:creationId xmlns:p14="http://schemas.microsoft.com/office/powerpoint/2010/main" val="1164245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85285898-4ED7-42D0-8DE4-04A904F92A01}"/>
              </a:ext>
            </a:extLst>
          </p:cNvPr>
          <p:cNvSpPr>
            <a:spLocks noGrp="1"/>
          </p:cNvSpPr>
          <p:nvPr>
            <p:ph type="title"/>
          </p:nvPr>
        </p:nvSpPr>
        <p:spPr/>
        <p:txBody>
          <a:bodyPr/>
          <a:lstStyle/>
          <a:p>
            <a:r>
              <a:rPr lang="en-US" altLang="en-US" dirty="0"/>
              <a:t>Definitions adhered to in this talk</a:t>
            </a:r>
          </a:p>
        </p:txBody>
      </p:sp>
      <p:sp>
        <p:nvSpPr>
          <p:cNvPr id="38915" name="Content Placeholder 2">
            <a:extLst>
              <a:ext uri="{FF2B5EF4-FFF2-40B4-BE49-F238E27FC236}">
                <a16:creationId xmlns:a16="http://schemas.microsoft.com/office/drawing/2014/main" id="{CF617514-824A-421C-A371-A9CA8627AF34}"/>
              </a:ext>
            </a:extLst>
          </p:cNvPr>
          <p:cNvSpPr>
            <a:spLocks noGrp="1"/>
          </p:cNvSpPr>
          <p:nvPr>
            <p:ph idx="1"/>
          </p:nvPr>
        </p:nvSpPr>
        <p:spPr/>
        <p:txBody>
          <a:bodyPr/>
          <a:lstStyle/>
          <a:p>
            <a:r>
              <a:rPr lang="en-US" altLang="en-US" b="1" u="sng" dirty="0"/>
              <a:t>Ontology</a:t>
            </a:r>
            <a:r>
              <a:rPr lang="en-US" altLang="en-US" dirty="0"/>
              <a:t>: </a:t>
            </a:r>
            <a:r>
              <a:rPr lang="en-US" altLang="en-US" i="1" dirty="0"/>
              <a:t>a representational artifact, comprising a taxonomy as proper part, whose representational units are intended to designate some combination of types, classes, and certain relations between them.</a:t>
            </a:r>
          </a:p>
          <a:p>
            <a:endParaRPr lang="en-US" altLang="en-US" i="1" dirty="0"/>
          </a:p>
          <a:p>
            <a:r>
              <a:rPr lang="en-US" altLang="en-US" b="1" u="sng" dirty="0"/>
              <a:t>Realism-based Ontology</a:t>
            </a:r>
            <a:r>
              <a:rPr lang="en-US" altLang="en-US" i="1" dirty="0"/>
              <a:t>: an ontology built out of terms which are intended to refer exclusively to types and which correspond to that part of the content of a scientific theory that is captured by its constituent general terms and their interrelations</a:t>
            </a:r>
            <a:r>
              <a:rPr lang="en-US" altLang="en-US" dirty="0"/>
              <a:t>.</a:t>
            </a:r>
            <a:endParaRPr lang="en-US" altLang="en-US" i="1" dirty="0"/>
          </a:p>
        </p:txBody>
      </p:sp>
      <p:sp>
        <p:nvSpPr>
          <p:cNvPr id="38916" name="Slide Number Placeholder 3">
            <a:extLst>
              <a:ext uri="{FF2B5EF4-FFF2-40B4-BE49-F238E27FC236}">
                <a16:creationId xmlns:a16="http://schemas.microsoft.com/office/drawing/2014/main" id="{3A92BE48-D98C-457C-9D32-0F7F6B34606C}"/>
              </a:ext>
            </a:extLst>
          </p:cNvPr>
          <p:cNvSpPr>
            <a:spLocks noGrp="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fld id="{BE77D7D5-6F93-496E-A15E-E484A7166115}" type="slidenum">
              <a:rPr lang="en-US" altLang="en-US" sz="1400" b="0">
                <a:solidFill>
                  <a:schemeClr val="bg1"/>
                </a:solidFill>
              </a:rPr>
              <a:pPr eaLnBrk="1" hangingPunct="1"/>
              <a:t>39</a:t>
            </a:fld>
            <a:endParaRPr lang="en-US" altLang="en-US" sz="1400" b="0">
              <a:solidFill>
                <a:schemeClr val="bg1"/>
              </a:solidFill>
            </a:endParaRPr>
          </a:p>
        </p:txBody>
      </p:sp>
      <p:sp>
        <p:nvSpPr>
          <p:cNvPr id="5" name="Rectangle 4">
            <a:extLst>
              <a:ext uri="{FF2B5EF4-FFF2-40B4-BE49-F238E27FC236}">
                <a16:creationId xmlns:a16="http://schemas.microsoft.com/office/drawing/2014/main" id="{A8625E90-23DD-4F42-95F8-79B0C0CDF812}"/>
              </a:ext>
            </a:extLst>
          </p:cNvPr>
          <p:cNvSpPr/>
          <p:nvPr/>
        </p:nvSpPr>
        <p:spPr>
          <a:xfrm>
            <a:off x="1713571" y="6043136"/>
            <a:ext cx="7391400" cy="738664"/>
          </a:xfrm>
          <a:prstGeom prst="rect">
            <a:avLst/>
          </a:prstGeom>
        </p:spPr>
        <p:txBody>
          <a:bodyPr wrap="square">
            <a:spAutoFit/>
          </a:bodyPr>
          <a:lstStyle/>
          <a:p>
            <a:pPr algn="r"/>
            <a:r>
              <a:rPr lang="en-US" sz="1400" b="0" dirty="0">
                <a:solidFill>
                  <a:schemeClr val="bg1"/>
                </a:solidFill>
                <a:latin typeface="Open Sans"/>
              </a:rPr>
              <a:t>Concept systems and ontologies: Recommendations for basic terminology</a:t>
            </a:r>
          </a:p>
          <a:p>
            <a:pPr algn="r"/>
            <a:r>
              <a:rPr lang="en-US" sz="1400" b="0" dirty="0">
                <a:solidFill>
                  <a:schemeClr val="bg1"/>
                </a:solidFill>
                <a:latin typeface="Open Sans"/>
              </a:rPr>
              <a:t>Gunnar O. Klein &amp; Barry Smith</a:t>
            </a:r>
          </a:p>
          <a:p>
            <a:pPr algn="r"/>
            <a:r>
              <a:rPr lang="en-US" sz="1400" b="0" i="1" dirty="0">
                <a:solidFill>
                  <a:schemeClr val="bg1"/>
                </a:solidFill>
                <a:latin typeface="Open Sans"/>
              </a:rPr>
              <a:t>Transactions of the Japanese Society for Artificial Intelligence</a:t>
            </a:r>
            <a:r>
              <a:rPr lang="en-US" sz="1400" b="0" dirty="0">
                <a:solidFill>
                  <a:schemeClr val="bg1"/>
                </a:solidFill>
                <a:latin typeface="Open Sans"/>
              </a:rPr>
              <a:t> 25 (3):433-441 (2010)</a:t>
            </a:r>
            <a:endParaRPr lang="en-US" sz="1400" b="0" i="0" dirty="0">
              <a:solidFill>
                <a:schemeClr val="bg1"/>
              </a:solidFill>
              <a:effectLst/>
              <a:latin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E2F6-C72B-48E8-85EE-BBBE830BC382}"/>
              </a:ext>
            </a:extLst>
          </p:cNvPr>
          <p:cNvSpPr>
            <a:spLocks noGrp="1"/>
          </p:cNvSpPr>
          <p:nvPr>
            <p:ph type="title"/>
          </p:nvPr>
        </p:nvSpPr>
        <p:spPr/>
        <p:txBody>
          <a:bodyPr/>
          <a:lstStyle/>
          <a:p>
            <a:r>
              <a:rPr lang="en-US" dirty="0"/>
              <a:t>Take away message from part 1</a:t>
            </a:r>
          </a:p>
        </p:txBody>
      </p:sp>
      <p:sp>
        <p:nvSpPr>
          <p:cNvPr id="3" name="Content Placeholder 2">
            <a:extLst>
              <a:ext uri="{FF2B5EF4-FFF2-40B4-BE49-F238E27FC236}">
                <a16:creationId xmlns:a16="http://schemas.microsoft.com/office/drawing/2014/main" id="{5AAAA9EF-610A-4477-8D17-E3187F02F10A}"/>
              </a:ext>
            </a:extLst>
          </p:cNvPr>
          <p:cNvSpPr>
            <a:spLocks noGrp="1"/>
          </p:cNvSpPr>
          <p:nvPr>
            <p:ph idx="1"/>
          </p:nvPr>
        </p:nvSpPr>
        <p:spPr/>
        <p:txBody>
          <a:bodyPr/>
          <a:lstStyle/>
          <a:p>
            <a:pPr>
              <a:buFont typeface="Arial" panose="020B0604020202020204" pitchFamily="34" charset="0"/>
              <a:buChar char="•"/>
            </a:pPr>
            <a:r>
              <a:rPr lang="en-US" dirty="0"/>
              <a:t>Never take somebody’s definition of ‘ontology’ from a paper and write: </a:t>
            </a:r>
          </a:p>
          <a:p>
            <a:pPr marL="457200" lvl="1" indent="0">
              <a:buNone/>
            </a:pPr>
            <a:r>
              <a:rPr lang="en-US" dirty="0"/>
              <a:t>	‘</a:t>
            </a:r>
            <a:r>
              <a:rPr lang="en-US" i="1" dirty="0"/>
              <a:t>an ontology is … [1]</a:t>
            </a:r>
            <a:r>
              <a:rPr lang="en-US" dirty="0"/>
              <a:t>’;</a:t>
            </a:r>
          </a:p>
          <a:p>
            <a:pPr marL="457200" lvl="1" indent="0">
              <a:buNone/>
            </a:pPr>
            <a:endParaRPr lang="en-US" dirty="0"/>
          </a:p>
          <a:p>
            <a:pPr marL="341313" indent="-341313">
              <a:buFont typeface="Arial" panose="020B0604020202020204" pitchFamily="34" charset="0"/>
              <a:buChar char="•"/>
            </a:pPr>
            <a:r>
              <a:rPr lang="en-US" dirty="0"/>
              <a:t>Rather write something along the lines: </a:t>
            </a:r>
          </a:p>
          <a:p>
            <a:pPr marL="914400" indent="0"/>
            <a:r>
              <a:rPr lang="en-US" dirty="0"/>
              <a:t>‘</a:t>
            </a:r>
            <a:r>
              <a:rPr lang="en-US" i="1" dirty="0"/>
              <a:t>In [1], an ontology is defined as …, a view which we adhere to in this paper.</a:t>
            </a:r>
            <a:r>
              <a:rPr lang="en-US" dirty="0"/>
              <a:t>’</a:t>
            </a:r>
          </a:p>
          <a:p>
            <a:pPr marL="914400" indent="0"/>
            <a:endParaRPr lang="en-US" dirty="0"/>
          </a:p>
          <a:p>
            <a:pPr marL="914400" indent="0"/>
            <a:endParaRPr lang="en-US" dirty="0"/>
          </a:p>
          <a:p>
            <a:pPr marL="0" indent="0"/>
            <a:r>
              <a:rPr lang="en-US" dirty="0"/>
              <a:t>Part 2 is intended to give you the tools to make an informed decision on what to pick for what purpose.</a:t>
            </a:r>
          </a:p>
          <a:p>
            <a:pPr marL="0" indent="0"/>
            <a:endParaRPr lang="en-US" dirty="0"/>
          </a:p>
        </p:txBody>
      </p:sp>
      <p:sp>
        <p:nvSpPr>
          <p:cNvPr id="4" name="Slide Number Placeholder 3">
            <a:extLst>
              <a:ext uri="{FF2B5EF4-FFF2-40B4-BE49-F238E27FC236}">
                <a16:creationId xmlns:a16="http://schemas.microsoft.com/office/drawing/2014/main" id="{A8FF5A73-582D-45AD-A53A-3EE0FDE74D28}"/>
              </a:ext>
            </a:extLst>
          </p:cNvPr>
          <p:cNvSpPr>
            <a:spLocks noGrp="1"/>
          </p:cNvSpPr>
          <p:nvPr>
            <p:ph type="sldNum" sz="quarter" idx="10"/>
          </p:nvPr>
        </p:nvSpPr>
        <p:spPr/>
        <p:txBody>
          <a:bodyPr/>
          <a:lstStyle/>
          <a:p>
            <a:fld id="{01EF93C7-D0AB-41D7-8C62-1F8A9E33AE23}" type="slidenum">
              <a:rPr lang="en-US" smtClean="0"/>
              <a:pPr/>
              <a:t>40</a:t>
            </a:fld>
            <a:endParaRPr lang="en-US"/>
          </a:p>
        </p:txBody>
      </p:sp>
    </p:spTree>
    <p:extLst>
      <p:ext uri="{BB962C8B-B14F-4D97-AF65-F5344CB8AC3E}">
        <p14:creationId xmlns:p14="http://schemas.microsoft.com/office/powerpoint/2010/main" val="3370010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95DE-67BA-4332-AE59-89A845975A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75E369-C806-47D5-8457-C4299D38DC7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583D281-963E-4F14-A078-74BFFCF3537F}"/>
              </a:ext>
            </a:extLst>
          </p:cNvPr>
          <p:cNvSpPr>
            <a:spLocks noGrp="1"/>
          </p:cNvSpPr>
          <p:nvPr>
            <p:ph type="sldNum" sz="quarter" idx="10"/>
          </p:nvPr>
        </p:nvSpPr>
        <p:spPr/>
        <p:txBody>
          <a:bodyPr/>
          <a:lstStyle/>
          <a:p>
            <a:fld id="{01EF93C7-D0AB-41D7-8C62-1F8A9E33AE23}" type="slidenum">
              <a:rPr lang="en-US" smtClean="0"/>
              <a:pPr/>
              <a:t>41</a:t>
            </a:fld>
            <a:endParaRPr lang="en-US"/>
          </a:p>
        </p:txBody>
      </p:sp>
      <p:grpSp>
        <p:nvGrpSpPr>
          <p:cNvPr id="8" name="Group 7">
            <a:extLst>
              <a:ext uri="{FF2B5EF4-FFF2-40B4-BE49-F238E27FC236}">
                <a16:creationId xmlns:a16="http://schemas.microsoft.com/office/drawing/2014/main" id="{51C66C3B-C14E-4D62-BEC2-4A8AEA2089C1}"/>
              </a:ext>
            </a:extLst>
          </p:cNvPr>
          <p:cNvGrpSpPr/>
          <p:nvPr/>
        </p:nvGrpSpPr>
        <p:grpSpPr>
          <a:xfrm>
            <a:off x="0" y="609599"/>
            <a:ext cx="9144000" cy="6269053"/>
            <a:chOff x="0" y="609599"/>
            <a:chExt cx="9144000" cy="6269053"/>
          </a:xfrm>
        </p:grpSpPr>
        <p:pic>
          <p:nvPicPr>
            <p:cNvPr id="6" name="Picture 5" descr="Picture showing various representational artifacts exhibiting a network-like structure">
              <a:extLst>
                <a:ext uri="{FF2B5EF4-FFF2-40B4-BE49-F238E27FC236}">
                  <a16:creationId xmlns:a16="http://schemas.microsoft.com/office/drawing/2014/main" id="{E4510992-FB41-406D-BBAD-9CB83D6B9CBA}"/>
                </a:ext>
              </a:extLst>
            </p:cNvPr>
            <p:cNvPicPr>
              <a:picLocks noChangeAspect="1"/>
            </p:cNvPicPr>
            <p:nvPr/>
          </p:nvPicPr>
          <p:blipFill>
            <a:blip r:embed="rId2"/>
            <a:stretch>
              <a:fillRect/>
            </a:stretch>
          </p:blipFill>
          <p:spPr>
            <a:xfrm>
              <a:off x="0" y="609599"/>
              <a:ext cx="9144000" cy="6269053"/>
            </a:xfrm>
            <a:prstGeom prst="rect">
              <a:avLst/>
            </a:prstGeom>
          </p:spPr>
        </p:pic>
        <p:sp>
          <p:nvSpPr>
            <p:cNvPr id="7" name="Rectangle 6">
              <a:extLst>
                <a:ext uri="{FF2B5EF4-FFF2-40B4-BE49-F238E27FC236}">
                  <a16:creationId xmlns:a16="http://schemas.microsoft.com/office/drawing/2014/main" id="{01EAFDF3-CE58-44DB-AC0D-67DB2DB8D712}"/>
                </a:ext>
              </a:extLst>
            </p:cNvPr>
            <p:cNvSpPr/>
            <p:nvPr/>
          </p:nvSpPr>
          <p:spPr bwMode="auto">
            <a:xfrm>
              <a:off x="6248400" y="3733800"/>
              <a:ext cx="2895600" cy="762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3454866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E911C8-4B58-4803-AF50-8E01D211E05D}"/>
              </a:ext>
            </a:extLst>
          </p:cNvPr>
          <p:cNvSpPr>
            <a:spLocks noGrp="1"/>
          </p:cNvSpPr>
          <p:nvPr>
            <p:ph type="title"/>
          </p:nvPr>
        </p:nvSpPr>
        <p:spPr/>
        <p:txBody>
          <a:bodyPr/>
          <a:lstStyle/>
          <a:p>
            <a:r>
              <a:rPr lang="en-US" dirty="0"/>
              <a:t>Part 2</a:t>
            </a:r>
            <a:br>
              <a:rPr lang="en-US" dirty="0"/>
            </a:br>
            <a:br>
              <a:rPr lang="en-US" sz="1200" dirty="0"/>
            </a:br>
            <a:r>
              <a:rPr lang="en-US" sz="3400" dirty="0"/>
              <a:t>How to assess the quality of an ontology in function of its type and its appropriateness in function of your needs and goals?</a:t>
            </a:r>
            <a:br>
              <a:rPr lang="en-US" sz="3400" dirty="0"/>
            </a:br>
            <a:br>
              <a:rPr lang="en-US" dirty="0"/>
            </a:br>
            <a:endParaRPr lang="en-US" dirty="0"/>
          </a:p>
        </p:txBody>
      </p:sp>
      <p:sp>
        <p:nvSpPr>
          <p:cNvPr id="2" name="Content Placeholder 1">
            <a:extLst>
              <a:ext uri="{FF2B5EF4-FFF2-40B4-BE49-F238E27FC236}">
                <a16:creationId xmlns:a16="http://schemas.microsoft.com/office/drawing/2014/main" id="{C32BF4C5-4D2B-40CA-9EBC-ED61F04B961F}"/>
              </a:ext>
            </a:extLst>
          </p:cNvPr>
          <p:cNvSpPr>
            <a:spLocks noGrp="1"/>
          </p:cNvSpPr>
          <p:nvPr>
            <p:ph idx="1"/>
          </p:nvPr>
        </p:nvSpPr>
        <p:spPr>
          <a:xfrm>
            <a:off x="228600" y="3429000"/>
            <a:ext cx="8686800" cy="1371600"/>
          </a:xfrm>
        </p:spPr>
        <p:txBody>
          <a:bodyPr/>
          <a:lstStyle/>
          <a:p>
            <a:pPr>
              <a:buFont typeface="Arial" panose="020B0604020202020204" pitchFamily="34" charset="0"/>
              <a:buChar char="•"/>
            </a:pPr>
            <a:r>
              <a:rPr lang="en-US" dirty="0"/>
              <a:t>Learning objectives: be able …</a:t>
            </a:r>
          </a:p>
          <a:p>
            <a:pPr lvl="1">
              <a:buFont typeface="Arial" panose="020B0604020202020204" pitchFamily="34" charset="0"/>
              <a:buChar char="•"/>
            </a:pPr>
            <a:r>
              <a:rPr lang="en-US" sz="2000" dirty="0"/>
              <a:t>to specify what criteria are relevant, sufficient and necessary for specific needs and goals,</a:t>
            </a:r>
          </a:p>
          <a:p>
            <a:pPr lvl="1">
              <a:buFont typeface="Arial" panose="020B0604020202020204" pitchFamily="34" charset="0"/>
              <a:buChar char="•"/>
            </a:pPr>
            <a:r>
              <a:rPr lang="en-US" sz="2000" dirty="0"/>
              <a:t>to understand how they might be relevant to different degrees depending on the type of ontology,</a:t>
            </a:r>
          </a:p>
          <a:p>
            <a:pPr lvl="1">
              <a:buFont typeface="Arial" panose="020B0604020202020204" pitchFamily="34" charset="0"/>
              <a:buChar char="•"/>
            </a:pPr>
            <a:r>
              <a:rPr lang="en-US" sz="2000" dirty="0"/>
              <a:t>to know for each one of them what the impact is when they are not or poorly satisfied,</a:t>
            </a:r>
          </a:p>
          <a:p>
            <a:pPr lvl="1">
              <a:buFont typeface="Arial" panose="020B0604020202020204" pitchFamily="34" charset="0"/>
              <a:buChar char="•"/>
            </a:pPr>
            <a:r>
              <a:rPr lang="en-US" sz="2000" dirty="0"/>
              <a:t>to assess whether a specific ontology of a specific type satisfies the criteria. </a:t>
            </a:r>
          </a:p>
        </p:txBody>
      </p:sp>
      <p:sp>
        <p:nvSpPr>
          <p:cNvPr id="4" name="Slide Number Placeholder 3">
            <a:extLst>
              <a:ext uri="{FF2B5EF4-FFF2-40B4-BE49-F238E27FC236}">
                <a16:creationId xmlns:a16="http://schemas.microsoft.com/office/drawing/2014/main" id="{4974596F-B9A7-4EBC-8751-F0AB2CAB8A82}"/>
              </a:ext>
            </a:extLst>
          </p:cNvPr>
          <p:cNvSpPr>
            <a:spLocks noGrp="1"/>
          </p:cNvSpPr>
          <p:nvPr>
            <p:ph type="sldNum" sz="quarter" idx="10"/>
          </p:nvPr>
        </p:nvSpPr>
        <p:spPr/>
        <p:txBody>
          <a:bodyPr/>
          <a:lstStyle/>
          <a:p>
            <a:fld id="{01EF93C7-D0AB-41D7-8C62-1F8A9E33AE23}" type="slidenum">
              <a:rPr lang="en-US" smtClean="0"/>
              <a:pPr/>
              <a:t>42</a:t>
            </a:fld>
            <a:endParaRPr lang="en-US"/>
          </a:p>
        </p:txBody>
      </p:sp>
    </p:spTree>
    <p:extLst>
      <p:ext uri="{BB962C8B-B14F-4D97-AF65-F5344CB8AC3E}">
        <p14:creationId xmlns:p14="http://schemas.microsoft.com/office/powerpoint/2010/main" val="3747808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C1. Clear and unambiguous specification of the sort of ontology under assessment.</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43</a:t>
            </a:fld>
            <a:endParaRPr lang="en-US"/>
          </a:p>
        </p:txBody>
      </p:sp>
    </p:spTree>
    <p:extLst>
      <p:ext uri="{BB962C8B-B14F-4D97-AF65-F5344CB8AC3E}">
        <p14:creationId xmlns:p14="http://schemas.microsoft.com/office/powerpoint/2010/main" val="570313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DE87-F3E9-4ECE-B498-D25162933838}"/>
              </a:ext>
            </a:extLst>
          </p:cNvPr>
          <p:cNvSpPr>
            <a:spLocks noGrp="1"/>
          </p:cNvSpPr>
          <p:nvPr>
            <p:ph type="title"/>
          </p:nvPr>
        </p:nvSpPr>
        <p:spPr/>
        <p:txBody>
          <a:bodyPr/>
          <a:lstStyle/>
          <a:p>
            <a:r>
              <a:rPr lang="en-US" dirty="0"/>
              <a:t>Ontology types and dichotomies (1)</a:t>
            </a:r>
          </a:p>
        </p:txBody>
      </p:sp>
      <p:sp>
        <p:nvSpPr>
          <p:cNvPr id="3" name="Content Placeholder 2">
            <a:extLst>
              <a:ext uri="{FF2B5EF4-FFF2-40B4-BE49-F238E27FC236}">
                <a16:creationId xmlns:a16="http://schemas.microsoft.com/office/drawing/2014/main" id="{FC7935E0-52B0-409D-8DDC-47E7DAF682E0}"/>
              </a:ext>
            </a:extLst>
          </p:cNvPr>
          <p:cNvSpPr>
            <a:spLocks noGrp="1"/>
          </p:cNvSpPr>
          <p:nvPr>
            <p:ph idx="1"/>
          </p:nvPr>
        </p:nvSpPr>
        <p:spPr/>
        <p:txBody>
          <a:bodyPr/>
          <a:lstStyle/>
          <a:p>
            <a:pPr>
              <a:buFont typeface="Arial" panose="020B0604020202020204" pitchFamily="34" charset="0"/>
              <a:buChar char="•"/>
            </a:pPr>
            <a:r>
              <a:rPr lang="en-US" dirty="0"/>
              <a:t>Reference (1) vs. application (2) ontology:</a:t>
            </a:r>
          </a:p>
          <a:p>
            <a:pPr marL="860425" lvl="1" indent="-403225">
              <a:buSzPct val="100000"/>
              <a:buNone/>
            </a:pPr>
            <a:r>
              <a:rPr lang="en-US" sz="2000" dirty="0"/>
              <a:t>(1) Canonical representation of entities salient to the science underlying the covered domain;</a:t>
            </a:r>
          </a:p>
          <a:p>
            <a:pPr marL="860425" lvl="1" indent="-403225">
              <a:buSzPct val="100000"/>
              <a:buNone/>
            </a:pPr>
            <a:r>
              <a:rPr lang="en-US" sz="2000" dirty="0"/>
              <a:t>(2) created to accomplish a precise, local goal.</a:t>
            </a:r>
          </a:p>
        </p:txBody>
      </p:sp>
      <p:sp>
        <p:nvSpPr>
          <p:cNvPr id="4" name="Slide Number Placeholder 3">
            <a:extLst>
              <a:ext uri="{FF2B5EF4-FFF2-40B4-BE49-F238E27FC236}">
                <a16:creationId xmlns:a16="http://schemas.microsoft.com/office/drawing/2014/main" id="{DA8AC9BC-4180-4AFA-9624-DB3EC527C961}"/>
              </a:ext>
            </a:extLst>
          </p:cNvPr>
          <p:cNvSpPr>
            <a:spLocks noGrp="1"/>
          </p:cNvSpPr>
          <p:nvPr>
            <p:ph type="sldNum" sz="quarter" idx="10"/>
          </p:nvPr>
        </p:nvSpPr>
        <p:spPr/>
        <p:txBody>
          <a:bodyPr/>
          <a:lstStyle/>
          <a:p>
            <a:fld id="{01EF93C7-D0AB-41D7-8C62-1F8A9E33AE23}" type="slidenum">
              <a:rPr lang="en-US" smtClean="0"/>
              <a:pPr/>
              <a:t>44</a:t>
            </a:fld>
            <a:endParaRPr lang="en-US"/>
          </a:p>
        </p:txBody>
      </p:sp>
    </p:spTree>
    <p:extLst>
      <p:ext uri="{BB962C8B-B14F-4D97-AF65-F5344CB8AC3E}">
        <p14:creationId xmlns:p14="http://schemas.microsoft.com/office/powerpoint/2010/main" val="4012591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DE87-F3E9-4ECE-B498-D25162933838}"/>
              </a:ext>
            </a:extLst>
          </p:cNvPr>
          <p:cNvSpPr>
            <a:spLocks noGrp="1"/>
          </p:cNvSpPr>
          <p:nvPr>
            <p:ph type="title"/>
          </p:nvPr>
        </p:nvSpPr>
        <p:spPr/>
        <p:txBody>
          <a:bodyPr/>
          <a:lstStyle/>
          <a:p>
            <a:r>
              <a:rPr lang="en-US" dirty="0"/>
              <a:t>Ontology types and dichotomies (2)</a:t>
            </a:r>
          </a:p>
        </p:txBody>
      </p:sp>
      <p:sp>
        <p:nvSpPr>
          <p:cNvPr id="3" name="Content Placeholder 2">
            <a:extLst>
              <a:ext uri="{FF2B5EF4-FFF2-40B4-BE49-F238E27FC236}">
                <a16:creationId xmlns:a16="http://schemas.microsoft.com/office/drawing/2014/main" id="{FC7935E0-52B0-409D-8DDC-47E7DAF682E0}"/>
              </a:ext>
            </a:extLst>
          </p:cNvPr>
          <p:cNvSpPr>
            <a:spLocks noGrp="1"/>
          </p:cNvSpPr>
          <p:nvPr>
            <p:ph idx="1"/>
          </p:nvPr>
        </p:nvSpPr>
        <p:spPr/>
        <p:txBody>
          <a:bodyPr/>
          <a:lstStyle/>
          <a:p>
            <a:pPr>
              <a:buFont typeface="Arial" panose="020B0604020202020204" pitchFamily="34" charset="0"/>
              <a:buChar char="•"/>
            </a:pPr>
            <a:r>
              <a:rPr lang="en-US" dirty="0">
                <a:solidFill>
                  <a:schemeClr val="bg1">
                    <a:lumMod val="65000"/>
                  </a:schemeClr>
                </a:solidFill>
              </a:rPr>
              <a:t>Reference (1) vs. application (2) ontology:</a:t>
            </a:r>
          </a:p>
          <a:p>
            <a:pPr marL="860425" lvl="1" indent="-403225">
              <a:buSzPct val="100000"/>
              <a:buNone/>
            </a:pPr>
            <a:r>
              <a:rPr lang="en-US" sz="2000" dirty="0">
                <a:solidFill>
                  <a:schemeClr val="bg1">
                    <a:lumMod val="65000"/>
                  </a:schemeClr>
                </a:solidFill>
              </a:rPr>
              <a:t>(1) Canonical representation of entities salient to the science underlying the covered domain;</a:t>
            </a:r>
          </a:p>
          <a:p>
            <a:pPr marL="860425" lvl="1" indent="-403225">
              <a:buSzPct val="100000"/>
              <a:buNone/>
            </a:pPr>
            <a:r>
              <a:rPr lang="en-US" sz="2000" dirty="0">
                <a:solidFill>
                  <a:schemeClr val="bg1">
                    <a:lumMod val="65000"/>
                  </a:schemeClr>
                </a:solidFill>
              </a:rPr>
              <a:t>(2) created to accomplish a precise, local goal.</a:t>
            </a:r>
          </a:p>
          <a:p>
            <a:pPr>
              <a:buFont typeface="Arial" panose="020B0604020202020204" pitchFamily="34" charset="0"/>
              <a:buChar char="•"/>
            </a:pPr>
            <a:r>
              <a:rPr lang="en-US" dirty="0"/>
              <a:t>Formal (3) vs. domain (4) ontology:</a:t>
            </a:r>
          </a:p>
          <a:p>
            <a:pPr marL="860425" lvl="1" indent="-403225">
              <a:buNone/>
            </a:pPr>
            <a:r>
              <a:rPr lang="en-US" sz="2000" dirty="0"/>
              <a:t>(3) Representation of the categories of entities and of the relationships within and between them;</a:t>
            </a:r>
          </a:p>
          <a:p>
            <a:pPr marL="860425" lvl="1" indent="-403225">
              <a:buNone/>
            </a:pPr>
            <a:r>
              <a:rPr lang="en-US" sz="2000" dirty="0"/>
              <a:t>(4) Representation of the non-formal universals that are instantiated in some specific domain.</a:t>
            </a:r>
          </a:p>
        </p:txBody>
      </p:sp>
      <p:sp>
        <p:nvSpPr>
          <p:cNvPr id="4" name="Slide Number Placeholder 3">
            <a:extLst>
              <a:ext uri="{FF2B5EF4-FFF2-40B4-BE49-F238E27FC236}">
                <a16:creationId xmlns:a16="http://schemas.microsoft.com/office/drawing/2014/main" id="{DA8AC9BC-4180-4AFA-9624-DB3EC527C961}"/>
              </a:ext>
            </a:extLst>
          </p:cNvPr>
          <p:cNvSpPr>
            <a:spLocks noGrp="1"/>
          </p:cNvSpPr>
          <p:nvPr>
            <p:ph type="sldNum" sz="quarter" idx="10"/>
          </p:nvPr>
        </p:nvSpPr>
        <p:spPr/>
        <p:txBody>
          <a:bodyPr/>
          <a:lstStyle/>
          <a:p>
            <a:fld id="{01EF93C7-D0AB-41D7-8C62-1F8A9E33AE23}" type="slidenum">
              <a:rPr lang="en-US" smtClean="0"/>
              <a:pPr/>
              <a:t>45</a:t>
            </a:fld>
            <a:endParaRPr lang="en-US"/>
          </a:p>
        </p:txBody>
      </p:sp>
    </p:spTree>
    <p:extLst>
      <p:ext uri="{BB962C8B-B14F-4D97-AF65-F5344CB8AC3E}">
        <p14:creationId xmlns:p14="http://schemas.microsoft.com/office/powerpoint/2010/main" val="3498774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DE87-F3E9-4ECE-B498-D25162933838}"/>
              </a:ext>
            </a:extLst>
          </p:cNvPr>
          <p:cNvSpPr>
            <a:spLocks noGrp="1"/>
          </p:cNvSpPr>
          <p:nvPr>
            <p:ph type="title"/>
          </p:nvPr>
        </p:nvSpPr>
        <p:spPr/>
        <p:txBody>
          <a:bodyPr/>
          <a:lstStyle/>
          <a:p>
            <a:r>
              <a:rPr lang="en-US" dirty="0"/>
              <a:t>Ontology types and dichotomies (3)</a:t>
            </a:r>
          </a:p>
        </p:txBody>
      </p:sp>
      <p:sp>
        <p:nvSpPr>
          <p:cNvPr id="3" name="Content Placeholder 2">
            <a:extLst>
              <a:ext uri="{FF2B5EF4-FFF2-40B4-BE49-F238E27FC236}">
                <a16:creationId xmlns:a16="http://schemas.microsoft.com/office/drawing/2014/main" id="{FC7935E0-52B0-409D-8DDC-47E7DAF682E0}"/>
              </a:ext>
            </a:extLst>
          </p:cNvPr>
          <p:cNvSpPr>
            <a:spLocks noGrp="1"/>
          </p:cNvSpPr>
          <p:nvPr>
            <p:ph idx="1"/>
          </p:nvPr>
        </p:nvSpPr>
        <p:spPr/>
        <p:txBody>
          <a:bodyPr/>
          <a:lstStyle/>
          <a:p>
            <a:pPr>
              <a:buFont typeface="Arial" panose="020B0604020202020204" pitchFamily="34" charset="0"/>
              <a:buChar char="•"/>
            </a:pPr>
            <a:r>
              <a:rPr lang="en-US" dirty="0">
                <a:solidFill>
                  <a:schemeClr val="bg1">
                    <a:lumMod val="65000"/>
                  </a:schemeClr>
                </a:solidFill>
              </a:rPr>
              <a:t>Reference (1) vs. application (2) ontology:</a:t>
            </a:r>
          </a:p>
          <a:p>
            <a:pPr marL="860425" lvl="1" indent="-403225">
              <a:buSzPct val="100000"/>
              <a:buNone/>
            </a:pPr>
            <a:r>
              <a:rPr lang="en-US" sz="2000" dirty="0">
                <a:solidFill>
                  <a:schemeClr val="bg1">
                    <a:lumMod val="65000"/>
                  </a:schemeClr>
                </a:solidFill>
              </a:rPr>
              <a:t>(1) Canonical representation of entities salient to the science underlying the covered domain;</a:t>
            </a:r>
          </a:p>
          <a:p>
            <a:pPr marL="860425" lvl="1" indent="-403225">
              <a:buSzPct val="100000"/>
              <a:buNone/>
            </a:pPr>
            <a:r>
              <a:rPr lang="en-US" sz="2000" dirty="0">
                <a:solidFill>
                  <a:schemeClr val="bg1">
                    <a:lumMod val="65000"/>
                  </a:schemeClr>
                </a:solidFill>
              </a:rPr>
              <a:t>(2) created to accomplish a precise, local goal.</a:t>
            </a:r>
          </a:p>
          <a:p>
            <a:pPr>
              <a:buFont typeface="Arial" panose="020B0604020202020204" pitchFamily="34" charset="0"/>
              <a:buChar char="•"/>
            </a:pPr>
            <a:r>
              <a:rPr lang="en-US" dirty="0">
                <a:solidFill>
                  <a:schemeClr val="bg1">
                    <a:lumMod val="65000"/>
                  </a:schemeClr>
                </a:solidFill>
              </a:rPr>
              <a:t>Formal (3) vs. domain (4) ontology:</a:t>
            </a:r>
          </a:p>
          <a:p>
            <a:pPr marL="860425" lvl="1" indent="-403225">
              <a:buNone/>
            </a:pPr>
            <a:r>
              <a:rPr lang="en-US" sz="2000" dirty="0">
                <a:solidFill>
                  <a:schemeClr val="bg1">
                    <a:lumMod val="65000"/>
                  </a:schemeClr>
                </a:solidFill>
              </a:rPr>
              <a:t>(3) Representation of the categories of entities and of the relationships within and between them;</a:t>
            </a:r>
          </a:p>
          <a:p>
            <a:pPr marL="860425" lvl="1" indent="-403225">
              <a:buNone/>
            </a:pPr>
            <a:r>
              <a:rPr lang="en-US" sz="2000" dirty="0">
                <a:solidFill>
                  <a:schemeClr val="bg1">
                    <a:lumMod val="65000"/>
                  </a:schemeClr>
                </a:solidFill>
              </a:rPr>
              <a:t>(4) Representation of the non-formal universals that are instantiated in some specific domain.</a:t>
            </a:r>
          </a:p>
          <a:p>
            <a:pPr>
              <a:buFont typeface="Arial" panose="020B0604020202020204" pitchFamily="34" charset="0"/>
              <a:buChar char="•"/>
            </a:pPr>
            <a:r>
              <a:rPr lang="en-US" dirty="0"/>
              <a:t>Top-level (5) vs. mid-level (6) ontology:</a:t>
            </a:r>
          </a:p>
          <a:p>
            <a:pPr marL="860425" lvl="1" indent="-403225">
              <a:buNone/>
            </a:pPr>
            <a:r>
              <a:rPr lang="en-US" sz="2000" dirty="0"/>
              <a:t>(5) A highly general representation of categories and relations common to all specific domains;</a:t>
            </a:r>
          </a:p>
          <a:p>
            <a:pPr marL="860425" lvl="1" indent="-403225">
              <a:buNone/>
            </a:pPr>
            <a:r>
              <a:rPr lang="en-US" sz="2000" dirty="0"/>
              <a:t>(6) Representation of all domain categories and relations common to all subdomains the ontology serves.</a:t>
            </a:r>
          </a:p>
        </p:txBody>
      </p:sp>
      <p:sp>
        <p:nvSpPr>
          <p:cNvPr id="4" name="Slide Number Placeholder 3">
            <a:extLst>
              <a:ext uri="{FF2B5EF4-FFF2-40B4-BE49-F238E27FC236}">
                <a16:creationId xmlns:a16="http://schemas.microsoft.com/office/drawing/2014/main" id="{DA8AC9BC-4180-4AFA-9624-DB3EC527C961}"/>
              </a:ext>
            </a:extLst>
          </p:cNvPr>
          <p:cNvSpPr>
            <a:spLocks noGrp="1"/>
          </p:cNvSpPr>
          <p:nvPr>
            <p:ph type="sldNum" sz="quarter" idx="10"/>
          </p:nvPr>
        </p:nvSpPr>
        <p:spPr/>
        <p:txBody>
          <a:bodyPr/>
          <a:lstStyle/>
          <a:p>
            <a:fld id="{01EF93C7-D0AB-41D7-8C62-1F8A9E33AE23}" type="slidenum">
              <a:rPr lang="en-US" smtClean="0"/>
              <a:pPr/>
              <a:t>46</a:t>
            </a:fld>
            <a:endParaRPr lang="en-US"/>
          </a:p>
        </p:txBody>
      </p:sp>
    </p:spTree>
    <p:extLst>
      <p:ext uri="{BB962C8B-B14F-4D97-AF65-F5344CB8AC3E}">
        <p14:creationId xmlns:p14="http://schemas.microsoft.com/office/powerpoint/2010/main" val="2645940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B016E-7BA4-4EC6-9D1C-9CF86D5540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D9AD22-1911-4CDF-80EE-E0DFDC074B4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C0E6C45-2560-4047-ABC7-55D93E648FA3}"/>
              </a:ext>
            </a:extLst>
          </p:cNvPr>
          <p:cNvSpPr>
            <a:spLocks noGrp="1"/>
          </p:cNvSpPr>
          <p:nvPr>
            <p:ph type="sldNum" sz="quarter" idx="10"/>
          </p:nvPr>
        </p:nvSpPr>
        <p:spPr/>
        <p:txBody>
          <a:bodyPr/>
          <a:lstStyle/>
          <a:p>
            <a:fld id="{01EF93C7-D0AB-41D7-8C62-1F8A9E33AE23}" type="slidenum">
              <a:rPr lang="en-US" smtClean="0"/>
              <a:pPr/>
              <a:t>47</a:t>
            </a:fld>
            <a:endParaRPr lang="en-US"/>
          </a:p>
        </p:txBody>
      </p:sp>
      <p:pic>
        <p:nvPicPr>
          <p:cNvPr id="8" name="Picture 7" descr="Duality of object and material in PMDco 3.0: a single real-world entity is modeled as both an object (ingot) and a portion of matter (steel),&#10;which allows object-level extensive qualities (e.g., mass) to be separated from material-level intensive qualities (e.g., chemical composition). The upper&#10;part shows the TBox alignment with BFO categories, while the lower part illustrates the ABox instantiation of the dual-typed entity and its associated&#10;qualities. A differentiation of intensive and extensive qualities is illustrated. For example, the same steel ingot can be described by its mass when treated&#10;as an object and by its chemical composition when treated as a material.">
            <a:extLst>
              <a:ext uri="{FF2B5EF4-FFF2-40B4-BE49-F238E27FC236}">
                <a16:creationId xmlns:a16="http://schemas.microsoft.com/office/drawing/2014/main" id="{54C8DD78-08AF-4BAC-83D7-5350AC2B9C88}"/>
              </a:ext>
            </a:extLst>
          </p:cNvPr>
          <p:cNvPicPr>
            <a:picLocks noChangeAspect="1"/>
          </p:cNvPicPr>
          <p:nvPr/>
        </p:nvPicPr>
        <p:blipFill>
          <a:blip r:embed="rId2"/>
          <a:stretch>
            <a:fillRect/>
          </a:stretch>
        </p:blipFill>
        <p:spPr>
          <a:xfrm>
            <a:off x="0" y="609599"/>
            <a:ext cx="9121042" cy="6247493"/>
          </a:xfrm>
          <a:prstGeom prst="rect">
            <a:avLst/>
          </a:prstGeom>
        </p:spPr>
      </p:pic>
      <p:sp>
        <p:nvSpPr>
          <p:cNvPr id="9" name="TextBox 8">
            <a:extLst>
              <a:ext uri="{FF2B5EF4-FFF2-40B4-BE49-F238E27FC236}">
                <a16:creationId xmlns:a16="http://schemas.microsoft.com/office/drawing/2014/main" id="{F9DABFC8-3DC5-4261-BA19-A9BCACADC470}"/>
              </a:ext>
            </a:extLst>
          </p:cNvPr>
          <p:cNvSpPr txBox="1"/>
          <p:nvPr/>
        </p:nvSpPr>
        <p:spPr>
          <a:xfrm>
            <a:off x="0" y="609598"/>
            <a:ext cx="1768433" cy="646331"/>
          </a:xfrm>
          <a:prstGeom prst="rect">
            <a:avLst/>
          </a:prstGeom>
          <a:solidFill>
            <a:schemeClr val="accent2">
              <a:lumMod val="75000"/>
            </a:schemeClr>
          </a:solidFill>
        </p:spPr>
        <p:txBody>
          <a:bodyPr wrap="none" rtlCol="0">
            <a:spAutoFit/>
          </a:bodyPr>
          <a:lstStyle/>
          <a:p>
            <a:r>
              <a:rPr lang="en-US" sz="1800" dirty="0">
                <a:solidFill>
                  <a:schemeClr val="bg1"/>
                </a:solidFill>
              </a:rPr>
              <a:t>Fig3, p11.</a:t>
            </a:r>
          </a:p>
          <a:p>
            <a:r>
              <a:rPr lang="en-US" sz="1800" dirty="0">
                <a:hlinkClick r:id="rId3"/>
              </a:rPr>
              <a:t>M. Schilling </a:t>
            </a:r>
            <a:r>
              <a:rPr lang="en-US" sz="1800" i="1" dirty="0" err="1">
                <a:hlinkClick r:id="rId3"/>
              </a:rPr>
              <a:t>e.a</a:t>
            </a:r>
            <a:r>
              <a:rPr lang="en-US" sz="1800" dirty="0" err="1">
                <a:hlinkClick r:id="rId3"/>
              </a:rPr>
              <a:t>.</a:t>
            </a:r>
            <a:endParaRPr lang="en-US" sz="1800" dirty="0"/>
          </a:p>
        </p:txBody>
      </p:sp>
    </p:spTree>
    <p:extLst>
      <p:ext uri="{BB962C8B-B14F-4D97-AF65-F5344CB8AC3E}">
        <p14:creationId xmlns:p14="http://schemas.microsoft.com/office/powerpoint/2010/main" val="4735789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C2. The worldview of the ontology is consistent with </a:t>
            </a:r>
            <a:br>
              <a:rPr lang="en-US" dirty="0"/>
            </a:br>
            <a:r>
              <a:rPr lang="en-US" dirty="0"/>
              <a:t>a) your worldview,</a:t>
            </a:r>
            <a:br>
              <a:rPr lang="en-US" dirty="0"/>
            </a:br>
            <a:r>
              <a:rPr lang="en-US" dirty="0"/>
              <a:t>b) the ontologies it imports from, and </a:t>
            </a:r>
            <a:br>
              <a:rPr lang="en-US" dirty="0"/>
            </a:br>
            <a:r>
              <a:rPr lang="en-US" dirty="0"/>
              <a:t>c) its intended purposes.</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48</a:t>
            </a:fld>
            <a:endParaRPr lang="en-US"/>
          </a:p>
        </p:txBody>
      </p:sp>
    </p:spTree>
    <p:extLst>
      <p:ext uri="{BB962C8B-B14F-4D97-AF65-F5344CB8AC3E}">
        <p14:creationId xmlns:p14="http://schemas.microsoft.com/office/powerpoint/2010/main" val="30328745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8A96-75E0-4FF7-9A87-2EA6FE930553}"/>
              </a:ext>
            </a:extLst>
          </p:cNvPr>
          <p:cNvSpPr>
            <a:spLocks noGrp="1"/>
          </p:cNvSpPr>
          <p:nvPr>
            <p:ph type="title"/>
          </p:nvPr>
        </p:nvSpPr>
        <p:spPr/>
        <p:txBody>
          <a:bodyPr/>
          <a:lstStyle/>
          <a:p>
            <a:r>
              <a:rPr lang="en-US" dirty="0"/>
              <a:t>The BFO and the </a:t>
            </a:r>
            <a:r>
              <a:rPr lang="en-US" dirty="0" err="1"/>
              <a:t>PMDco</a:t>
            </a:r>
            <a:endParaRPr lang="en-US" dirty="0"/>
          </a:p>
        </p:txBody>
      </p:sp>
      <p:pic>
        <p:nvPicPr>
          <p:cNvPr id="6" name="Content Placeholder 5" descr="Graph showing that the same steel ingot can be described by its mass when treated&#10;as an object and by its chemical composition when treated as a material.">
            <a:extLst>
              <a:ext uri="{FF2B5EF4-FFF2-40B4-BE49-F238E27FC236}">
                <a16:creationId xmlns:a16="http://schemas.microsoft.com/office/drawing/2014/main" id="{92347150-E92D-4D4D-9366-F6387F0C2384}"/>
              </a:ext>
            </a:extLst>
          </p:cNvPr>
          <p:cNvPicPr>
            <a:picLocks noGrp="1" noChangeAspect="1"/>
          </p:cNvPicPr>
          <p:nvPr>
            <p:ph idx="1"/>
          </p:nvPr>
        </p:nvPicPr>
        <p:blipFill>
          <a:blip r:embed="rId2"/>
          <a:stretch>
            <a:fillRect/>
          </a:stretch>
        </p:blipFill>
        <p:spPr>
          <a:xfrm>
            <a:off x="216090" y="1447800"/>
            <a:ext cx="3391074" cy="5044168"/>
          </a:xfrm>
        </p:spPr>
      </p:pic>
      <p:sp>
        <p:nvSpPr>
          <p:cNvPr id="4" name="Slide Number Placeholder 3">
            <a:extLst>
              <a:ext uri="{FF2B5EF4-FFF2-40B4-BE49-F238E27FC236}">
                <a16:creationId xmlns:a16="http://schemas.microsoft.com/office/drawing/2014/main" id="{B54A5B6E-CC9A-405E-BCEA-636D692516BA}"/>
              </a:ext>
            </a:extLst>
          </p:cNvPr>
          <p:cNvSpPr>
            <a:spLocks noGrp="1"/>
          </p:cNvSpPr>
          <p:nvPr>
            <p:ph type="sldNum" sz="quarter" idx="10"/>
          </p:nvPr>
        </p:nvSpPr>
        <p:spPr/>
        <p:txBody>
          <a:bodyPr/>
          <a:lstStyle/>
          <a:p>
            <a:fld id="{01EF93C7-D0AB-41D7-8C62-1F8A9E33AE23}" type="slidenum">
              <a:rPr lang="en-US" smtClean="0"/>
              <a:pPr/>
              <a:t>49</a:t>
            </a:fld>
            <a:endParaRPr lang="en-US"/>
          </a:p>
        </p:txBody>
      </p:sp>
      <p:sp>
        <p:nvSpPr>
          <p:cNvPr id="7" name="Content Placeholder 2">
            <a:extLst>
              <a:ext uri="{FF2B5EF4-FFF2-40B4-BE49-F238E27FC236}">
                <a16:creationId xmlns:a16="http://schemas.microsoft.com/office/drawing/2014/main" id="{3F985DD9-567C-4513-924B-FF1959F4A189}"/>
              </a:ext>
            </a:extLst>
          </p:cNvPr>
          <p:cNvSpPr txBox="1">
            <a:spLocks/>
          </p:cNvSpPr>
          <p:nvPr/>
        </p:nvSpPr>
        <p:spPr>
          <a:xfrm>
            <a:off x="3733800" y="1447800"/>
            <a:ext cx="5181600" cy="5044168"/>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endParaRPr lang="en-US" kern="0" dirty="0"/>
          </a:p>
        </p:txBody>
      </p:sp>
      <p:sp>
        <p:nvSpPr>
          <p:cNvPr id="8" name="Content Placeholder 2">
            <a:extLst>
              <a:ext uri="{FF2B5EF4-FFF2-40B4-BE49-F238E27FC236}">
                <a16:creationId xmlns:a16="http://schemas.microsoft.com/office/drawing/2014/main" id="{033AE9A1-7DBF-45CA-8010-ECB1AB619426}"/>
              </a:ext>
            </a:extLst>
          </p:cNvPr>
          <p:cNvSpPr txBox="1">
            <a:spLocks/>
          </p:cNvSpPr>
          <p:nvPr/>
        </p:nvSpPr>
        <p:spPr>
          <a:xfrm>
            <a:off x="3733800" y="1447800"/>
            <a:ext cx="5181600" cy="5044168"/>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a:buFont typeface="Arial" panose="020B0604020202020204" pitchFamily="34" charset="0"/>
              <a:buChar char="•"/>
            </a:pPr>
            <a:r>
              <a:rPr lang="en-US" kern="0" dirty="0"/>
              <a:t>Is a steel ingot:</a:t>
            </a:r>
          </a:p>
          <a:p>
            <a:pPr lvl="1">
              <a:buFont typeface="Arial" panose="020B0604020202020204" pitchFamily="34" charset="0"/>
              <a:buChar char="•"/>
            </a:pPr>
            <a:r>
              <a:rPr lang="en-US" kern="0" dirty="0"/>
              <a:t>an object AND a portion of steel, or</a:t>
            </a:r>
          </a:p>
          <a:p>
            <a:pPr lvl="1">
              <a:buFont typeface="Arial" panose="020B0604020202020204" pitchFamily="34" charset="0"/>
              <a:buChar char="•"/>
            </a:pPr>
            <a:r>
              <a:rPr lang="en-US" kern="0" dirty="0"/>
              <a:t>An object </a:t>
            </a:r>
            <a:r>
              <a:rPr lang="en-US" i="1" kern="0" dirty="0"/>
              <a:t>made-</a:t>
            </a:r>
            <a:r>
              <a:rPr lang="en-US" i="1" kern="0" dirty="0" err="1"/>
              <a:t>out-of</a:t>
            </a:r>
            <a:r>
              <a:rPr lang="en-US" i="1" kern="0" dirty="0"/>
              <a:t> / composed-of </a:t>
            </a:r>
            <a:r>
              <a:rPr lang="en-US" kern="0" dirty="0"/>
              <a:t>a portion of steel?</a:t>
            </a:r>
          </a:p>
          <a:p>
            <a:pPr>
              <a:buFont typeface="Arial" panose="020B0604020202020204" pitchFamily="34" charset="0"/>
              <a:buChar char="•"/>
            </a:pPr>
            <a:r>
              <a:rPr lang="en-US" kern="0" dirty="0"/>
              <a:t>Compare:</a:t>
            </a:r>
          </a:p>
          <a:p>
            <a:pPr lvl="1">
              <a:buFont typeface="Arial" panose="020B0604020202020204" pitchFamily="34" charset="0"/>
              <a:buChar char="•"/>
            </a:pPr>
            <a:r>
              <a:rPr lang="en-US" kern="0" dirty="0"/>
              <a:t>Ice cube / water</a:t>
            </a:r>
          </a:p>
          <a:p>
            <a:pPr lvl="1">
              <a:buFont typeface="Arial" panose="020B0604020202020204" pitchFamily="34" charset="0"/>
              <a:buChar char="•"/>
            </a:pPr>
            <a:r>
              <a:rPr lang="en-US" kern="0" dirty="0"/>
              <a:t>cloud / water</a:t>
            </a:r>
          </a:p>
          <a:p>
            <a:pPr>
              <a:buFont typeface="Arial" panose="020B0604020202020204" pitchFamily="34" charset="0"/>
              <a:buChar char="•"/>
            </a:pPr>
            <a:r>
              <a:rPr lang="en-US" kern="0" dirty="0"/>
              <a:t>Change over time</a:t>
            </a:r>
          </a:p>
        </p:txBody>
      </p:sp>
    </p:spTree>
    <p:extLst>
      <p:ext uri="{BB962C8B-B14F-4D97-AF65-F5344CB8AC3E}">
        <p14:creationId xmlns:p14="http://schemas.microsoft.com/office/powerpoint/2010/main" val="22284375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320DE-A164-40FC-8F0D-6AABE58C49EB}"/>
              </a:ext>
            </a:extLst>
          </p:cNvPr>
          <p:cNvSpPr>
            <a:spLocks noGrp="1"/>
          </p:cNvSpPr>
          <p:nvPr>
            <p:ph type="title"/>
          </p:nvPr>
        </p:nvSpPr>
        <p:spPr>
          <a:xfrm>
            <a:off x="4686302" y="571287"/>
            <a:ext cx="4457698" cy="762000"/>
          </a:xfrm>
        </p:spPr>
        <p:txBody>
          <a:bodyPr/>
          <a:lstStyle/>
          <a:p>
            <a:r>
              <a:rPr lang="en-US" dirty="0"/>
              <a:t>Cave ‘isa-overloading’ (</a:t>
            </a:r>
            <a:r>
              <a:rPr lang="en-US" dirty="0" err="1"/>
              <a:t>MeSH</a:t>
            </a:r>
            <a:r>
              <a:rPr lang="en-US" dirty="0"/>
              <a:t>)</a:t>
            </a:r>
          </a:p>
        </p:txBody>
      </p:sp>
      <p:sp>
        <p:nvSpPr>
          <p:cNvPr id="4" name="Slide Number Placeholder 3">
            <a:extLst>
              <a:ext uri="{FF2B5EF4-FFF2-40B4-BE49-F238E27FC236}">
                <a16:creationId xmlns:a16="http://schemas.microsoft.com/office/drawing/2014/main" id="{BF8A4D9A-A06C-47A0-80DE-F5EC4F501277}"/>
              </a:ext>
            </a:extLst>
          </p:cNvPr>
          <p:cNvSpPr>
            <a:spLocks noGrp="1"/>
          </p:cNvSpPr>
          <p:nvPr>
            <p:ph type="sldNum" sz="quarter" idx="10"/>
          </p:nvPr>
        </p:nvSpPr>
        <p:spPr/>
        <p:txBody>
          <a:bodyPr/>
          <a:lstStyle/>
          <a:p>
            <a:fld id="{01EF93C7-D0AB-41D7-8C62-1F8A9E33AE23}" type="slidenum">
              <a:rPr lang="en-US" smtClean="0"/>
              <a:pPr/>
              <a:t>50</a:t>
            </a:fld>
            <a:endParaRPr lang="en-US"/>
          </a:p>
        </p:txBody>
      </p:sp>
      <p:grpSp>
        <p:nvGrpSpPr>
          <p:cNvPr id="5" name="Group 58">
            <a:extLst>
              <a:ext uri="{FF2B5EF4-FFF2-40B4-BE49-F238E27FC236}">
                <a16:creationId xmlns:a16="http://schemas.microsoft.com/office/drawing/2014/main" id="{EE59184A-5267-481D-825D-A906025FB336}"/>
              </a:ext>
            </a:extLst>
          </p:cNvPr>
          <p:cNvGrpSpPr>
            <a:grpSpLocks/>
          </p:cNvGrpSpPr>
          <p:nvPr/>
        </p:nvGrpSpPr>
        <p:grpSpPr bwMode="auto">
          <a:xfrm>
            <a:off x="2378076" y="685286"/>
            <a:ext cx="2308225" cy="6118741"/>
            <a:chOff x="1498" y="654"/>
            <a:chExt cx="1454" cy="3632"/>
          </a:xfrm>
        </p:grpSpPr>
        <p:sp>
          <p:nvSpPr>
            <p:cNvPr id="6" name="Rectangle 9">
              <a:extLst>
                <a:ext uri="{FF2B5EF4-FFF2-40B4-BE49-F238E27FC236}">
                  <a16:creationId xmlns:a16="http://schemas.microsoft.com/office/drawing/2014/main" id="{68CA5A33-4A9B-445B-9198-8ED8CCFC91CA}"/>
                </a:ext>
              </a:extLst>
            </p:cNvPr>
            <p:cNvSpPr>
              <a:spLocks noChangeArrowheads="1"/>
            </p:cNvSpPr>
            <p:nvPr/>
          </p:nvSpPr>
          <p:spPr bwMode="auto">
            <a:xfrm>
              <a:off x="1754" y="3918"/>
              <a:ext cx="942"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Wolfram Syndrome</a:t>
              </a:r>
            </a:p>
          </p:txBody>
        </p:sp>
        <p:sp>
          <p:nvSpPr>
            <p:cNvPr id="7" name="Rectangle 10">
              <a:extLst>
                <a:ext uri="{FF2B5EF4-FFF2-40B4-BE49-F238E27FC236}">
                  <a16:creationId xmlns:a16="http://schemas.microsoft.com/office/drawing/2014/main" id="{85ECAB06-43F4-44FC-8372-CECB8DD216FB}"/>
                </a:ext>
              </a:extLst>
            </p:cNvPr>
            <p:cNvSpPr>
              <a:spLocks noChangeArrowheads="1"/>
            </p:cNvSpPr>
            <p:nvPr/>
          </p:nvSpPr>
          <p:spPr bwMode="auto">
            <a:xfrm>
              <a:off x="1605" y="654"/>
              <a:ext cx="1238"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dirty="0">
                  <a:solidFill>
                    <a:schemeClr val="bg1"/>
                  </a:solidFill>
                </a:rPr>
                <a:t>All </a:t>
              </a:r>
              <a:r>
                <a:rPr lang="en-US" altLang="en-US" sz="1600" b="0" dirty="0" err="1">
                  <a:solidFill>
                    <a:schemeClr val="bg1"/>
                  </a:solidFill>
                </a:rPr>
                <a:t>MeSH</a:t>
              </a:r>
              <a:r>
                <a:rPr lang="en-US" altLang="en-US" sz="1600" b="0" dirty="0">
                  <a:solidFill>
                    <a:schemeClr val="bg1"/>
                  </a:solidFill>
                </a:rPr>
                <a:t> Categories</a:t>
              </a:r>
            </a:p>
          </p:txBody>
        </p:sp>
        <p:sp>
          <p:nvSpPr>
            <p:cNvPr id="8" name="Rectangle 11">
              <a:extLst>
                <a:ext uri="{FF2B5EF4-FFF2-40B4-BE49-F238E27FC236}">
                  <a16:creationId xmlns:a16="http://schemas.microsoft.com/office/drawing/2014/main" id="{4B2E052C-F426-44D8-9ED9-9B3DC8ABB074}"/>
                </a:ext>
              </a:extLst>
            </p:cNvPr>
            <p:cNvSpPr>
              <a:spLocks noChangeArrowheads="1"/>
            </p:cNvSpPr>
            <p:nvPr/>
          </p:nvSpPr>
          <p:spPr bwMode="auto">
            <a:xfrm>
              <a:off x="1687" y="1016"/>
              <a:ext cx="1077"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Diseases Category</a:t>
              </a:r>
            </a:p>
          </p:txBody>
        </p:sp>
        <p:sp>
          <p:nvSpPr>
            <p:cNvPr id="9" name="Rectangle 12">
              <a:extLst>
                <a:ext uri="{FF2B5EF4-FFF2-40B4-BE49-F238E27FC236}">
                  <a16:creationId xmlns:a16="http://schemas.microsoft.com/office/drawing/2014/main" id="{17A8530B-AF76-49A9-A917-CA379D277C66}"/>
                </a:ext>
              </a:extLst>
            </p:cNvPr>
            <p:cNvSpPr>
              <a:spLocks noChangeArrowheads="1"/>
            </p:cNvSpPr>
            <p:nvPr/>
          </p:nvSpPr>
          <p:spPr bwMode="auto">
            <a:xfrm>
              <a:off x="1498" y="1568"/>
              <a:ext cx="1454"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Nervous System Diseases</a:t>
              </a:r>
            </a:p>
          </p:txBody>
        </p:sp>
        <p:sp>
          <p:nvSpPr>
            <p:cNvPr id="10" name="Rectangle 13">
              <a:extLst>
                <a:ext uri="{FF2B5EF4-FFF2-40B4-BE49-F238E27FC236}">
                  <a16:creationId xmlns:a16="http://schemas.microsoft.com/office/drawing/2014/main" id="{AEE2DCA2-B44F-4321-AFDF-4B0E1213096E}"/>
                </a:ext>
              </a:extLst>
            </p:cNvPr>
            <p:cNvSpPr>
              <a:spLocks noChangeArrowheads="1"/>
            </p:cNvSpPr>
            <p:nvPr/>
          </p:nvSpPr>
          <p:spPr bwMode="auto">
            <a:xfrm>
              <a:off x="1786" y="1958"/>
              <a:ext cx="879"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Cranial Nerve </a:t>
              </a:r>
            </a:p>
            <a:p>
              <a:pPr algn="ctr" eaLnBrk="1" hangingPunct="1">
                <a:spcBef>
                  <a:spcPct val="0"/>
                </a:spcBef>
                <a:buFontTx/>
                <a:buNone/>
              </a:pPr>
              <a:r>
                <a:rPr lang="en-US" altLang="en-US" sz="1600" b="0">
                  <a:solidFill>
                    <a:schemeClr val="bg1"/>
                  </a:solidFill>
                </a:rPr>
                <a:t>Diseases</a:t>
              </a:r>
            </a:p>
          </p:txBody>
        </p:sp>
        <p:sp>
          <p:nvSpPr>
            <p:cNvPr id="11" name="Rectangle 14">
              <a:extLst>
                <a:ext uri="{FF2B5EF4-FFF2-40B4-BE49-F238E27FC236}">
                  <a16:creationId xmlns:a16="http://schemas.microsoft.com/office/drawing/2014/main" id="{D4134D04-345E-4BC6-8812-326F4A991046}"/>
                </a:ext>
              </a:extLst>
            </p:cNvPr>
            <p:cNvSpPr>
              <a:spLocks noChangeArrowheads="1"/>
            </p:cNvSpPr>
            <p:nvPr/>
          </p:nvSpPr>
          <p:spPr bwMode="auto">
            <a:xfrm>
              <a:off x="1833" y="2481"/>
              <a:ext cx="785"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Optic Nerve </a:t>
              </a:r>
            </a:p>
            <a:p>
              <a:pPr algn="ctr" eaLnBrk="1" hangingPunct="1">
                <a:spcBef>
                  <a:spcPct val="0"/>
                </a:spcBef>
                <a:buFontTx/>
                <a:buNone/>
              </a:pPr>
              <a:r>
                <a:rPr lang="en-US" altLang="en-US" sz="1600" b="0">
                  <a:solidFill>
                    <a:schemeClr val="bg1"/>
                  </a:solidFill>
                </a:rPr>
                <a:t>Diseases</a:t>
              </a:r>
            </a:p>
          </p:txBody>
        </p:sp>
        <p:sp>
          <p:nvSpPr>
            <p:cNvPr id="12" name="Rectangle 15">
              <a:extLst>
                <a:ext uri="{FF2B5EF4-FFF2-40B4-BE49-F238E27FC236}">
                  <a16:creationId xmlns:a16="http://schemas.microsoft.com/office/drawing/2014/main" id="{11ED3284-66AD-469C-907D-15C39D0EC146}"/>
                </a:ext>
              </a:extLst>
            </p:cNvPr>
            <p:cNvSpPr>
              <a:spLocks noChangeArrowheads="1"/>
            </p:cNvSpPr>
            <p:nvPr/>
          </p:nvSpPr>
          <p:spPr bwMode="auto">
            <a:xfrm>
              <a:off x="1795" y="3005"/>
              <a:ext cx="860"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Optic Atrophy</a:t>
              </a:r>
            </a:p>
          </p:txBody>
        </p:sp>
        <p:sp>
          <p:nvSpPr>
            <p:cNvPr id="13" name="Rectangle 16">
              <a:extLst>
                <a:ext uri="{FF2B5EF4-FFF2-40B4-BE49-F238E27FC236}">
                  <a16:creationId xmlns:a16="http://schemas.microsoft.com/office/drawing/2014/main" id="{B1193813-4C8B-4600-8AE7-50DBE96825F2}"/>
                </a:ext>
              </a:extLst>
            </p:cNvPr>
            <p:cNvSpPr>
              <a:spLocks noChangeArrowheads="1"/>
            </p:cNvSpPr>
            <p:nvPr/>
          </p:nvSpPr>
          <p:spPr bwMode="auto">
            <a:xfrm>
              <a:off x="1738" y="3394"/>
              <a:ext cx="973"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Optic Atrophies,</a:t>
              </a:r>
            </a:p>
            <a:p>
              <a:pPr algn="ctr" eaLnBrk="1" hangingPunct="1">
                <a:spcBef>
                  <a:spcPct val="0"/>
                </a:spcBef>
                <a:buFontTx/>
                <a:buNone/>
              </a:pPr>
              <a:r>
                <a:rPr lang="en-US" altLang="en-US" sz="1600" b="0">
                  <a:solidFill>
                    <a:schemeClr val="bg1"/>
                  </a:solidFill>
                </a:rPr>
                <a:t>Hereditary</a:t>
              </a:r>
            </a:p>
          </p:txBody>
        </p:sp>
        <p:cxnSp>
          <p:nvCxnSpPr>
            <p:cNvPr id="14" name="AutoShape 17">
              <a:extLst>
                <a:ext uri="{FF2B5EF4-FFF2-40B4-BE49-F238E27FC236}">
                  <a16:creationId xmlns:a16="http://schemas.microsoft.com/office/drawing/2014/main" id="{7B5688F9-EF05-44C7-803C-2E7C82DEF0A4}"/>
                </a:ext>
              </a:extLst>
            </p:cNvPr>
            <p:cNvCxnSpPr>
              <a:cxnSpLocks noChangeShapeType="1"/>
              <a:stCxn id="7" idx="2"/>
              <a:endCxn id="8" idx="0"/>
            </p:cNvCxnSpPr>
            <p:nvPr/>
          </p:nvCxnSpPr>
          <p:spPr bwMode="auto">
            <a:xfrm>
              <a:off x="2224" y="867"/>
              <a:ext cx="1" cy="149"/>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15" name="AutoShape 18">
              <a:extLst>
                <a:ext uri="{FF2B5EF4-FFF2-40B4-BE49-F238E27FC236}">
                  <a16:creationId xmlns:a16="http://schemas.microsoft.com/office/drawing/2014/main" id="{33EF7459-0137-4721-AB29-2F7295FFF9C3}"/>
                </a:ext>
              </a:extLst>
            </p:cNvPr>
            <p:cNvCxnSpPr>
              <a:cxnSpLocks noChangeShapeType="1"/>
              <a:stCxn id="8" idx="2"/>
              <a:endCxn id="9" idx="0"/>
            </p:cNvCxnSpPr>
            <p:nvPr/>
          </p:nvCxnSpPr>
          <p:spPr bwMode="auto">
            <a:xfrm flipH="1">
              <a:off x="2225" y="1229"/>
              <a:ext cx="1" cy="339"/>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16" name="AutoShape 19">
              <a:extLst>
                <a:ext uri="{FF2B5EF4-FFF2-40B4-BE49-F238E27FC236}">
                  <a16:creationId xmlns:a16="http://schemas.microsoft.com/office/drawing/2014/main" id="{1323C0C8-9F9B-497C-8F23-A46318F11684}"/>
                </a:ext>
              </a:extLst>
            </p:cNvPr>
            <p:cNvCxnSpPr>
              <a:cxnSpLocks noChangeShapeType="1"/>
              <a:stCxn id="9" idx="2"/>
              <a:endCxn id="10" idx="0"/>
            </p:cNvCxnSpPr>
            <p:nvPr/>
          </p:nvCxnSpPr>
          <p:spPr bwMode="auto">
            <a:xfrm>
              <a:off x="2225" y="1781"/>
              <a:ext cx="1" cy="177"/>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17" name="AutoShape 20">
              <a:extLst>
                <a:ext uri="{FF2B5EF4-FFF2-40B4-BE49-F238E27FC236}">
                  <a16:creationId xmlns:a16="http://schemas.microsoft.com/office/drawing/2014/main" id="{1DCFF3AA-86D4-4824-89FC-87CB056DFCCD}"/>
                </a:ext>
              </a:extLst>
            </p:cNvPr>
            <p:cNvCxnSpPr>
              <a:cxnSpLocks noChangeShapeType="1"/>
              <a:stCxn id="10" idx="2"/>
              <a:endCxn id="11" idx="0"/>
            </p:cNvCxnSpPr>
            <p:nvPr/>
          </p:nvCxnSpPr>
          <p:spPr bwMode="auto">
            <a:xfrm>
              <a:off x="2226" y="2326"/>
              <a:ext cx="0" cy="155"/>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18" name="AutoShape 21">
              <a:extLst>
                <a:ext uri="{FF2B5EF4-FFF2-40B4-BE49-F238E27FC236}">
                  <a16:creationId xmlns:a16="http://schemas.microsoft.com/office/drawing/2014/main" id="{76762FD4-C687-4124-AA64-4104F79AA22F}"/>
                </a:ext>
              </a:extLst>
            </p:cNvPr>
            <p:cNvCxnSpPr>
              <a:cxnSpLocks noChangeShapeType="1"/>
              <a:stCxn id="11" idx="2"/>
              <a:endCxn id="12" idx="0"/>
            </p:cNvCxnSpPr>
            <p:nvPr/>
          </p:nvCxnSpPr>
          <p:spPr bwMode="auto">
            <a:xfrm flipH="1">
              <a:off x="2225" y="2849"/>
              <a:ext cx="1" cy="156"/>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19" name="AutoShape 22">
              <a:extLst>
                <a:ext uri="{FF2B5EF4-FFF2-40B4-BE49-F238E27FC236}">
                  <a16:creationId xmlns:a16="http://schemas.microsoft.com/office/drawing/2014/main" id="{E5145C48-51DF-4A29-8F7F-6600AA57D2A4}"/>
                </a:ext>
              </a:extLst>
            </p:cNvPr>
            <p:cNvCxnSpPr>
              <a:cxnSpLocks noChangeShapeType="1"/>
              <a:stCxn id="12" idx="2"/>
              <a:endCxn id="13" idx="0"/>
            </p:cNvCxnSpPr>
            <p:nvPr/>
          </p:nvCxnSpPr>
          <p:spPr bwMode="auto">
            <a:xfrm flipH="1">
              <a:off x="2225" y="3218"/>
              <a:ext cx="1" cy="176"/>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20" name="AutoShape 23">
              <a:extLst>
                <a:ext uri="{FF2B5EF4-FFF2-40B4-BE49-F238E27FC236}">
                  <a16:creationId xmlns:a16="http://schemas.microsoft.com/office/drawing/2014/main" id="{FEBB8BCB-2A5C-4340-BBEE-0D07CE0D8EED}"/>
                </a:ext>
              </a:extLst>
            </p:cNvPr>
            <p:cNvCxnSpPr>
              <a:cxnSpLocks noChangeShapeType="1"/>
              <a:stCxn id="13" idx="2"/>
              <a:endCxn id="6" idx="0"/>
            </p:cNvCxnSpPr>
            <p:nvPr/>
          </p:nvCxnSpPr>
          <p:spPr bwMode="auto">
            <a:xfrm>
              <a:off x="2225" y="3762"/>
              <a:ext cx="1" cy="156"/>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grpSp>
        <p:nvGrpSpPr>
          <p:cNvPr id="21" name="Group 61">
            <a:extLst>
              <a:ext uri="{FF2B5EF4-FFF2-40B4-BE49-F238E27FC236}">
                <a16:creationId xmlns:a16="http://schemas.microsoft.com/office/drawing/2014/main" id="{DBF84E5A-51A4-406A-B633-05A70786E8CF}"/>
              </a:ext>
            </a:extLst>
          </p:cNvPr>
          <p:cNvGrpSpPr>
            <a:grpSpLocks/>
          </p:cNvGrpSpPr>
          <p:nvPr/>
        </p:nvGrpSpPr>
        <p:grpSpPr bwMode="auto">
          <a:xfrm>
            <a:off x="3530604" y="2584451"/>
            <a:ext cx="2838452" cy="2716213"/>
            <a:chOff x="2224" y="1628"/>
            <a:chExt cx="1788" cy="1711"/>
          </a:xfrm>
        </p:grpSpPr>
        <p:sp>
          <p:nvSpPr>
            <p:cNvPr id="22" name="Rectangle 25">
              <a:extLst>
                <a:ext uri="{FF2B5EF4-FFF2-40B4-BE49-F238E27FC236}">
                  <a16:creationId xmlns:a16="http://schemas.microsoft.com/office/drawing/2014/main" id="{7BC133AC-964A-4677-B161-2C3FCF5F88B4}"/>
                </a:ext>
              </a:extLst>
            </p:cNvPr>
            <p:cNvSpPr>
              <a:spLocks noChangeArrowheads="1"/>
            </p:cNvSpPr>
            <p:nvPr/>
          </p:nvSpPr>
          <p:spPr bwMode="auto">
            <a:xfrm>
              <a:off x="2881" y="2160"/>
              <a:ext cx="1102"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Neurodegenerative</a:t>
              </a:r>
            </a:p>
            <a:p>
              <a:pPr algn="ctr" eaLnBrk="1" hangingPunct="1">
                <a:spcBef>
                  <a:spcPct val="0"/>
                </a:spcBef>
                <a:buFontTx/>
                <a:buNone/>
              </a:pPr>
              <a:r>
                <a:rPr lang="en-US" altLang="en-US" sz="1600" b="0">
                  <a:solidFill>
                    <a:schemeClr val="bg1"/>
                  </a:solidFill>
                </a:rPr>
                <a:t>Diseases</a:t>
              </a:r>
            </a:p>
          </p:txBody>
        </p:sp>
        <p:sp>
          <p:nvSpPr>
            <p:cNvPr id="23" name="Rectangle 26">
              <a:extLst>
                <a:ext uri="{FF2B5EF4-FFF2-40B4-BE49-F238E27FC236}">
                  <a16:creationId xmlns:a16="http://schemas.microsoft.com/office/drawing/2014/main" id="{954CB40E-CE98-4847-85D7-9EE7C2913E0E}"/>
                </a:ext>
              </a:extLst>
            </p:cNvPr>
            <p:cNvSpPr>
              <a:spLocks noChangeArrowheads="1"/>
            </p:cNvSpPr>
            <p:nvPr/>
          </p:nvSpPr>
          <p:spPr bwMode="auto">
            <a:xfrm>
              <a:off x="2853" y="2806"/>
              <a:ext cx="1159" cy="52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600" b="0">
                  <a:solidFill>
                    <a:schemeClr val="bg1"/>
                  </a:solidFill>
                </a:rPr>
                <a:t>Heredodegenerative</a:t>
              </a:r>
            </a:p>
            <a:p>
              <a:pPr algn="ctr" eaLnBrk="1" hangingPunct="1">
                <a:spcBef>
                  <a:spcPct val="0"/>
                </a:spcBef>
                <a:buFontTx/>
                <a:buNone/>
              </a:pPr>
              <a:r>
                <a:rPr lang="en-US" altLang="en-US" sz="1600" b="0">
                  <a:solidFill>
                    <a:schemeClr val="bg1"/>
                  </a:solidFill>
                </a:rPr>
                <a:t>Disorders,</a:t>
              </a:r>
            </a:p>
            <a:p>
              <a:pPr algn="ctr" eaLnBrk="1" hangingPunct="1">
                <a:spcBef>
                  <a:spcPct val="0"/>
                </a:spcBef>
                <a:buFontTx/>
                <a:buNone/>
              </a:pPr>
              <a:r>
                <a:rPr lang="en-US" altLang="en-US" sz="1600" b="0">
                  <a:solidFill>
                    <a:schemeClr val="bg1"/>
                  </a:solidFill>
                </a:rPr>
                <a:t>Nervous System</a:t>
              </a:r>
            </a:p>
          </p:txBody>
        </p:sp>
        <p:cxnSp>
          <p:nvCxnSpPr>
            <p:cNvPr id="24" name="AutoShape 27">
              <a:extLst>
                <a:ext uri="{FF2B5EF4-FFF2-40B4-BE49-F238E27FC236}">
                  <a16:creationId xmlns:a16="http://schemas.microsoft.com/office/drawing/2014/main" id="{0400E8F6-7396-469A-A22F-14693D5D983E}"/>
                </a:ext>
              </a:extLst>
            </p:cNvPr>
            <p:cNvCxnSpPr>
              <a:cxnSpLocks noChangeShapeType="1"/>
              <a:stCxn id="22" idx="2"/>
              <a:endCxn id="23" idx="0"/>
            </p:cNvCxnSpPr>
            <p:nvPr/>
          </p:nvCxnSpPr>
          <p:spPr bwMode="auto">
            <a:xfrm>
              <a:off x="3432" y="2528"/>
              <a:ext cx="1" cy="278"/>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25" name="AutoShape 28">
              <a:extLst>
                <a:ext uri="{FF2B5EF4-FFF2-40B4-BE49-F238E27FC236}">
                  <a16:creationId xmlns:a16="http://schemas.microsoft.com/office/drawing/2014/main" id="{F50C7443-6CE8-4079-99D2-4AFE128FB2C6}"/>
                </a:ext>
              </a:extLst>
            </p:cNvPr>
            <p:cNvCxnSpPr>
              <a:cxnSpLocks noChangeShapeType="1"/>
              <a:stCxn id="9" idx="2"/>
              <a:endCxn id="22" idx="0"/>
            </p:cNvCxnSpPr>
            <p:nvPr/>
          </p:nvCxnSpPr>
          <p:spPr bwMode="auto">
            <a:xfrm>
              <a:off x="2225" y="1628"/>
              <a:ext cx="1207" cy="532"/>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26" name="AutoShape 29">
              <a:extLst>
                <a:ext uri="{FF2B5EF4-FFF2-40B4-BE49-F238E27FC236}">
                  <a16:creationId xmlns:a16="http://schemas.microsoft.com/office/drawing/2014/main" id="{09BC9A4C-6660-4420-A4B8-233535C2D089}"/>
                </a:ext>
              </a:extLst>
            </p:cNvPr>
            <p:cNvCxnSpPr>
              <a:cxnSpLocks noChangeShapeType="1"/>
              <a:stCxn id="23" idx="2"/>
              <a:endCxn id="13" idx="0"/>
            </p:cNvCxnSpPr>
            <p:nvPr/>
          </p:nvCxnSpPr>
          <p:spPr bwMode="auto">
            <a:xfrm flipH="1">
              <a:off x="2224" y="3329"/>
              <a:ext cx="1208" cy="10"/>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grpSp>
        <p:nvGrpSpPr>
          <p:cNvPr id="27" name="Group 64">
            <a:extLst>
              <a:ext uri="{FF2B5EF4-FFF2-40B4-BE49-F238E27FC236}">
                <a16:creationId xmlns:a16="http://schemas.microsoft.com/office/drawing/2014/main" id="{45C6FB39-5500-42D4-9070-5ECDD8D15F85}"/>
              </a:ext>
            </a:extLst>
          </p:cNvPr>
          <p:cNvGrpSpPr>
            <a:grpSpLocks/>
          </p:cNvGrpSpPr>
          <p:nvPr/>
        </p:nvGrpSpPr>
        <p:grpSpPr bwMode="auto">
          <a:xfrm>
            <a:off x="168276" y="1654177"/>
            <a:ext cx="3365501" cy="3646488"/>
            <a:chOff x="106" y="1042"/>
            <a:chExt cx="2120" cy="2297"/>
          </a:xfrm>
        </p:grpSpPr>
        <p:cxnSp>
          <p:nvCxnSpPr>
            <p:cNvPr id="28" name="AutoShape 33">
              <a:extLst>
                <a:ext uri="{FF2B5EF4-FFF2-40B4-BE49-F238E27FC236}">
                  <a16:creationId xmlns:a16="http://schemas.microsoft.com/office/drawing/2014/main" id="{A339A8DD-6406-49A3-A03C-2C6465AE1D94}"/>
                </a:ext>
              </a:extLst>
            </p:cNvPr>
            <p:cNvCxnSpPr>
              <a:cxnSpLocks noChangeShapeType="1"/>
              <a:stCxn id="8" idx="2"/>
              <a:endCxn id="30" idx="0"/>
            </p:cNvCxnSpPr>
            <p:nvPr/>
          </p:nvCxnSpPr>
          <p:spPr bwMode="auto">
            <a:xfrm flipH="1">
              <a:off x="542" y="1042"/>
              <a:ext cx="1684" cy="446"/>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nvGrpSpPr>
            <p:cNvPr id="29" name="Group 60">
              <a:extLst>
                <a:ext uri="{FF2B5EF4-FFF2-40B4-BE49-F238E27FC236}">
                  <a16:creationId xmlns:a16="http://schemas.microsoft.com/office/drawing/2014/main" id="{AD20E4A8-6B5A-4D8E-8AA0-DFEA5B1E439A}"/>
                </a:ext>
              </a:extLst>
            </p:cNvPr>
            <p:cNvGrpSpPr>
              <a:grpSpLocks/>
            </p:cNvGrpSpPr>
            <p:nvPr/>
          </p:nvGrpSpPr>
          <p:grpSpPr bwMode="auto">
            <a:xfrm>
              <a:off x="106" y="1488"/>
              <a:ext cx="2119" cy="1851"/>
              <a:chOff x="106" y="1488"/>
              <a:chExt cx="2119" cy="1851"/>
            </a:xfrm>
          </p:grpSpPr>
          <p:sp>
            <p:nvSpPr>
              <p:cNvPr id="30" name="Rectangle 31">
                <a:extLst>
                  <a:ext uri="{FF2B5EF4-FFF2-40B4-BE49-F238E27FC236}">
                    <a16:creationId xmlns:a16="http://schemas.microsoft.com/office/drawing/2014/main" id="{381C354E-83F8-450C-8DB9-6A1DAAC2DE0B}"/>
                  </a:ext>
                </a:extLst>
              </p:cNvPr>
              <p:cNvSpPr>
                <a:spLocks noChangeArrowheads="1"/>
              </p:cNvSpPr>
              <p:nvPr/>
            </p:nvSpPr>
            <p:spPr bwMode="auto">
              <a:xfrm>
                <a:off x="140" y="1488"/>
                <a:ext cx="803"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Eye Diseases</a:t>
                </a:r>
              </a:p>
            </p:txBody>
          </p:sp>
          <p:sp>
            <p:nvSpPr>
              <p:cNvPr id="31" name="Rectangle 32">
                <a:extLst>
                  <a:ext uri="{FF2B5EF4-FFF2-40B4-BE49-F238E27FC236}">
                    <a16:creationId xmlns:a16="http://schemas.microsoft.com/office/drawing/2014/main" id="{AD4F83C3-1804-446D-ACF1-810DEEE51EC7}"/>
                  </a:ext>
                </a:extLst>
              </p:cNvPr>
              <p:cNvSpPr>
                <a:spLocks noChangeArrowheads="1"/>
              </p:cNvSpPr>
              <p:nvPr/>
            </p:nvSpPr>
            <p:spPr bwMode="auto">
              <a:xfrm>
                <a:off x="106" y="2824"/>
                <a:ext cx="868"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Eye Diseases, </a:t>
                </a:r>
              </a:p>
              <a:p>
                <a:pPr algn="ctr" eaLnBrk="1" hangingPunct="1">
                  <a:spcBef>
                    <a:spcPct val="0"/>
                  </a:spcBef>
                  <a:buFontTx/>
                  <a:buNone/>
                </a:pPr>
                <a:r>
                  <a:rPr lang="en-GB" altLang="en-US" sz="1600" b="0">
                    <a:solidFill>
                      <a:schemeClr val="bg1"/>
                    </a:solidFill>
                  </a:rPr>
                  <a:t>Hereditary</a:t>
                </a:r>
                <a:endParaRPr lang="en-US" altLang="en-US" sz="1600" b="0">
                  <a:solidFill>
                    <a:schemeClr val="bg1"/>
                  </a:solidFill>
                </a:endParaRPr>
              </a:p>
            </p:txBody>
          </p:sp>
          <p:cxnSp>
            <p:nvCxnSpPr>
              <p:cNvPr id="32" name="AutoShape 34">
                <a:extLst>
                  <a:ext uri="{FF2B5EF4-FFF2-40B4-BE49-F238E27FC236}">
                    <a16:creationId xmlns:a16="http://schemas.microsoft.com/office/drawing/2014/main" id="{6E901091-37E1-4542-9177-710FC582B659}"/>
                  </a:ext>
                </a:extLst>
              </p:cNvPr>
              <p:cNvCxnSpPr>
                <a:cxnSpLocks noChangeShapeType="1"/>
                <a:stCxn id="30" idx="2"/>
                <a:endCxn id="31" idx="0"/>
              </p:cNvCxnSpPr>
              <p:nvPr/>
            </p:nvCxnSpPr>
            <p:spPr bwMode="auto">
              <a:xfrm flipH="1">
                <a:off x="540" y="1701"/>
                <a:ext cx="2" cy="1123"/>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3" name="AutoShape 35">
                <a:extLst>
                  <a:ext uri="{FF2B5EF4-FFF2-40B4-BE49-F238E27FC236}">
                    <a16:creationId xmlns:a16="http://schemas.microsoft.com/office/drawing/2014/main" id="{5974D61D-5869-4BD4-A641-22B0FEA6E2AB}"/>
                  </a:ext>
                </a:extLst>
              </p:cNvPr>
              <p:cNvCxnSpPr>
                <a:cxnSpLocks noChangeShapeType="1"/>
                <a:stCxn id="31" idx="2"/>
                <a:endCxn id="13" idx="0"/>
              </p:cNvCxnSpPr>
              <p:nvPr/>
            </p:nvCxnSpPr>
            <p:spPr bwMode="auto">
              <a:xfrm>
                <a:off x="540" y="3192"/>
                <a:ext cx="1684" cy="147"/>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34" name="Rectangle 37">
                <a:extLst>
                  <a:ext uri="{FF2B5EF4-FFF2-40B4-BE49-F238E27FC236}">
                    <a16:creationId xmlns:a16="http://schemas.microsoft.com/office/drawing/2014/main" id="{72E8323E-81F6-44CE-8552-F62CCA0CB020}"/>
                  </a:ext>
                </a:extLst>
              </p:cNvPr>
              <p:cNvSpPr>
                <a:spLocks noChangeArrowheads="1"/>
              </p:cNvSpPr>
              <p:nvPr/>
            </p:nvSpPr>
            <p:spPr bwMode="auto">
              <a:xfrm>
                <a:off x="762" y="2358"/>
                <a:ext cx="785"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Optic Nerve </a:t>
                </a:r>
              </a:p>
              <a:p>
                <a:pPr algn="ctr" eaLnBrk="1" hangingPunct="1">
                  <a:spcBef>
                    <a:spcPct val="0"/>
                  </a:spcBef>
                  <a:buFontTx/>
                  <a:buNone/>
                </a:pPr>
                <a:r>
                  <a:rPr lang="en-GB" altLang="en-US" sz="1600" b="0">
                    <a:solidFill>
                      <a:schemeClr val="bg1"/>
                    </a:solidFill>
                  </a:rPr>
                  <a:t>Diseases</a:t>
                </a:r>
              </a:p>
            </p:txBody>
          </p:sp>
          <p:cxnSp>
            <p:nvCxnSpPr>
              <p:cNvPr id="35" name="AutoShape 40">
                <a:extLst>
                  <a:ext uri="{FF2B5EF4-FFF2-40B4-BE49-F238E27FC236}">
                    <a16:creationId xmlns:a16="http://schemas.microsoft.com/office/drawing/2014/main" id="{5EBC4AA9-18DB-4879-8E2F-9FCB42C6692D}"/>
                  </a:ext>
                </a:extLst>
              </p:cNvPr>
              <p:cNvCxnSpPr>
                <a:cxnSpLocks noChangeShapeType="1"/>
                <a:stCxn id="34" idx="2"/>
                <a:endCxn id="12" idx="0"/>
              </p:cNvCxnSpPr>
              <p:nvPr/>
            </p:nvCxnSpPr>
            <p:spPr bwMode="auto">
              <a:xfrm>
                <a:off x="1155" y="2726"/>
                <a:ext cx="1070" cy="201"/>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6" name="AutoShape 41">
                <a:extLst>
                  <a:ext uri="{FF2B5EF4-FFF2-40B4-BE49-F238E27FC236}">
                    <a16:creationId xmlns:a16="http://schemas.microsoft.com/office/drawing/2014/main" id="{1125A8FC-2DB8-4F26-A0A0-251F49DD707F}"/>
                  </a:ext>
                </a:extLst>
              </p:cNvPr>
              <p:cNvCxnSpPr>
                <a:cxnSpLocks noChangeShapeType="1"/>
                <a:stCxn id="30" idx="2"/>
                <a:endCxn id="34" idx="0"/>
              </p:cNvCxnSpPr>
              <p:nvPr/>
            </p:nvCxnSpPr>
            <p:spPr bwMode="auto">
              <a:xfrm>
                <a:off x="542" y="1701"/>
                <a:ext cx="613" cy="657"/>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grpSp>
      <p:grpSp>
        <p:nvGrpSpPr>
          <p:cNvPr id="37" name="Group 62">
            <a:extLst>
              <a:ext uri="{FF2B5EF4-FFF2-40B4-BE49-F238E27FC236}">
                <a16:creationId xmlns:a16="http://schemas.microsoft.com/office/drawing/2014/main" id="{D5538121-15B5-44B6-8E42-A8E65F1EDFEB}"/>
              </a:ext>
            </a:extLst>
          </p:cNvPr>
          <p:cNvGrpSpPr>
            <a:grpSpLocks/>
          </p:cNvGrpSpPr>
          <p:nvPr/>
        </p:nvGrpSpPr>
        <p:grpSpPr bwMode="auto">
          <a:xfrm>
            <a:off x="3530601" y="1653973"/>
            <a:ext cx="5087938" cy="4529139"/>
            <a:chOff x="2225" y="1042"/>
            <a:chExt cx="3205" cy="2853"/>
          </a:xfrm>
        </p:grpSpPr>
        <p:sp>
          <p:nvSpPr>
            <p:cNvPr id="38" name="Rectangle 43">
              <a:extLst>
                <a:ext uri="{FF2B5EF4-FFF2-40B4-BE49-F238E27FC236}">
                  <a16:creationId xmlns:a16="http://schemas.microsoft.com/office/drawing/2014/main" id="{66DDB171-4D5F-4585-B7E2-645FD522829B}"/>
                </a:ext>
              </a:extLst>
            </p:cNvPr>
            <p:cNvSpPr>
              <a:spLocks noChangeArrowheads="1"/>
            </p:cNvSpPr>
            <p:nvPr/>
          </p:nvSpPr>
          <p:spPr bwMode="auto">
            <a:xfrm>
              <a:off x="3063" y="1488"/>
              <a:ext cx="970"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Male Urogenital</a:t>
              </a:r>
            </a:p>
            <a:p>
              <a:pPr algn="ctr" eaLnBrk="1" hangingPunct="1">
                <a:spcBef>
                  <a:spcPct val="0"/>
                </a:spcBef>
                <a:buFontTx/>
                <a:buNone/>
              </a:pPr>
              <a:r>
                <a:rPr lang="en-GB" altLang="en-US" sz="1600" b="0">
                  <a:solidFill>
                    <a:schemeClr val="bg1"/>
                  </a:solidFill>
                </a:rPr>
                <a:t>Diseases</a:t>
              </a:r>
            </a:p>
          </p:txBody>
        </p:sp>
        <p:sp>
          <p:nvSpPr>
            <p:cNvPr id="39" name="Rectangle 44">
              <a:extLst>
                <a:ext uri="{FF2B5EF4-FFF2-40B4-BE49-F238E27FC236}">
                  <a16:creationId xmlns:a16="http://schemas.microsoft.com/office/drawing/2014/main" id="{C15AA472-2F1D-4675-8D12-AD11563A8FA2}"/>
                </a:ext>
              </a:extLst>
            </p:cNvPr>
            <p:cNvSpPr>
              <a:spLocks noChangeArrowheads="1"/>
            </p:cNvSpPr>
            <p:nvPr/>
          </p:nvSpPr>
          <p:spPr bwMode="auto">
            <a:xfrm>
              <a:off x="4368" y="2749"/>
              <a:ext cx="1062"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dirty="0">
                  <a:solidFill>
                    <a:schemeClr val="bg1"/>
                  </a:solidFill>
                </a:rPr>
                <a:t>Urologic Diseases</a:t>
              </a:r>
              <a:endParaRPr lang="en-US" altLang="en-US" sz="1600" b="0" dirty="0">
                <a:solidFill>
                  <a:schemeClr val="bg1"/>
                </a:solidFill>
              </a:endParaRPr>
            </a:p>
          </p:txBody>
        </p:sp>
        <p:sp>
          <p:nvSpPr>
            <p:cNvPr id="40" name="Rectangle 45">
              <a:extLst>
                <a:ext uri="{FF2B5EF4-FFF2-40B4-BE49-F238E27FC236}">
                  <a16:creationId xmlns:a16="http://schemas.microsoft.com/office/drawing/2014/main" id="{1583A92E-1E02-4CF7-BDC2-0E2F5939FD7B}"/>
                </a:ext>
              </a:extLst>
            </p:cNvPr>
            <p:cNvSpPr>
              <a:spLocks noChangeArrowheads="1"/>
            </p:cNvSpPr>
            <p:nvPr/>
          </p:nvSpPr>
          <p:spPr bwMode="auto">
            <a:xfrm>
              <a:off x="4416" y="3220"/>
              <a:ext cx="983"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Kidney Diseases</a:t>
              </a:r>
            </a:p>
          </p:txBody>
        </p:sp>
        <p:sp>
          <p:nvSpPr>
            <p:cNvPr id="41" name="Rectangle 46">
              <a:extLst>
                <a:ext uri="{FF2B5EF4-FFF2-40B4-BE49-F238E27FC236}">
                  <a16:creationId xmlns:a16="http://schemas.microsoft.com/office/drawing/2014/main" id="{F462FB31-A4D1-439C-9DA1-AD8C4DD59CD3}"/>
                </a:ext>
              </a:extLst>
            </p:cNvPr>
            <p:cNvSpPr>
              <a:spLocks noChangeArrowheads="1"/>
            </p:cNvSpPr>
            <p:nvPr/>
          </p:nvSpPr>
          <p:spPr bwMode="auto">
            <a:xfrm>
              <a:off x="3295" y="3551"/>
              <a:ext cx="1078"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Diabetes Insipidus</a:t>
              </a:r>
              <a:endParaRPr lang="en-US" altLang="en-US" sz="1600" b="0">
                <a:solidFill>
                  <a:schemeClr val="bg1"/>
                </a:solidFill>
              </a:endParaRPr>
            </a:p>
          </p:txBody>
        </p:sp>
        <p:cxnSp>
          <p:nvCxnSpPr>
            <p:cNvPr id="42" name="AutoShape 47">
              <a:extLst>
                <a:ext uri="{FF2B5EF4-FFF2-40B4-BE49-F238E27FC236}">
                  <a16:creationId xmlns:a16="http://schemas.microsoft.com/office/drawing/2014/main" id="{13D6B669-846F-4597-B603-626FF29AED59}"/>
                </a:ext>
              </a:extLst>
            </p:cNvPr>
            <p:cNvCxnSpPr>
              <a:cxnSpLocks noChangeShapeType="1"/>
              <a:stCxn id="38" idx="2"/>
              <a:endCxn id="39" idx="0"/>
            </p:cNvCxnSpPr>
            <p:nvPr/>
          </p:nvCxnSpPr>
          <p:spPr bwMode="auto">
            <a:xfrm>
              <a:off x="3548" y="1856"/>
              <a:ext cx="1351" cy="893"/>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43" name="AutoShape 48">
              <a:extLst>
                <a:ext uri="{FF2B5EF4-FFF2-40B4-BE49-F238E27FC236}">
                  <a16:creationId xmlns:a16="http://schemas.microsoft.com/office/drawing/2014/main" id="{75186DFF-0299-4AD6-A9F2-02DA4262E2AD}"/>
                </a:ext>
              </a:extLst>
            </p:cNvPr>
            <p:cNvCxnSpPr>
              <a:cxnSpLocks noChangeShapeType="1"/>
              <a:stCxn id="39" idx="2"/>
              <a:endCxn id="40" idx="0"/>
            </p:cNvCxnSpPr>
            <p:nvPr/>
          </p:nvCxnSpPr>
          <p:spPr bwMode="auto">
            <a:xfrm>
              <a:off x="4899" y="2962"/>
              <a:ext cx="9" cy="258"/>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44" name="AutoShape 49">
              <a:extLst>
                <a:ext uri="{FF2B5EF4-FFF2-40B4-BE49-F238E27FC236}">
                  <a16:creationId xmlns:a16="http://schemas.microsoft.com/office/drawing/2014/main" id="{B6F3E041-D8A0-4FF8-AB2C-4EFC7B6B2D65}"/>
                </a:ext>
              </a:extLst>
            </p:cNvPr>
            <p:cNvCxnSpPr>
              <a:cxnSpLocks noChangeShapeType="1"/>
              <a:stCxn id="40" idx="2"/>
              <a:endCxn id="41" idx="0"/>
            </p:cNvCxnSpPr>
            <p:nvPr/>
          </p:nvCxnSpPr>
          <p:spPr bwMode="auto">
            <a:xfrm flipH="1">
              <a:off x="3834" y="3433"/>
              <a:ext cx="1074" cy="118"/>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45" name="AutoShape 50">
              <a:extLst>
                <a:ext uri="{FF2B5EF4-FFF2-40B4-BE49-F238E27FC236}">
                  <a16:creationId xmlns:a16="http://schemas.microsoft.com/office/drawing/2014/main" id="{C5D19FD6-775A-419E-8DD8-BFCE8D579772}"/>
                </a:ext>
              </a:extLst>
            </p:cNvPr>
            <p:cNvCxnSpPr>
              <a:cxnSpLocks noChangeShapeType="1"/>
              <a:stCxn id="8" idx="2"/>
              <a:endCxn id="38" idx="0"/>
            </p:cNvCxnSpPr>
            <p:nvPr/>
          </p:nvCxnSpPr>
          <p:spPr bwMode="auto">
            <a:xfrm>
              <a:off x="2227" y="1042"/>
              <a:ext cx="1321" cy="446"/>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46" name="AutoShape 51">
              <a:extLst>
                <a:ext uri="{FF2B5EF4-FFF2-40B4-BE49-F238E27FC236}">
                  <a16:creationId xmlns:a16="http://schemas.microsoft.com/office/drawing/2014/main" id="{A5ED1F77-E130-45C2-8599-51B7F69286CB}"/>
                </a:ext>
              </a:extLst>
            </p:cNvPr>
            <p:cNvCxnSpPr>
              <a:cxnSpLocks noChangeShapeType="1"/>
              <a:stCxn id="41" idx="2"/>
              <a:endCxn id="6" idx="0"/>
            </p:cNvCxnSpPr>
            <p:nvPr/>
          </p:nvCxnSpPr>
          <p:spPr bwMode="auto">
            <a:xfrm flipH="1">
              <a:off x="2225" y="3764"/>
              <a:ext cx="1609" cy="131"/>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grpSp>
        <p:nvGrpSpPr>
          <p:cNvPr id="47" name="Group 63">
            <a:extLst>
              <a:ext uri="{FF2B5EF4-FFF2-40B4-BE49-F238E27FC236}">
                <a16:creationId xmlns:a16="http://schemas.microsoft.com/office/drawing/2014/main" id="{AAF0C0A6-5371-4E36-94C6-14818B42715F}"/>
              </a:ext>
            </a:extLst>
          </p:cNvPr>
          <p:cNvGrpSpPr>
            <a:grpSpLocks/>
          </p:cNvGrpSpPr>
          <p:nvPr/>
        </p:nvGrpSpPr>
        <p:grpSpPr bwMode="auto">
          <a:xfrm>
            <a:off x="3530601" y="1669838"/>
            <a:ext cx="5534023" cy="2694743"/>
            <a:chOff x="2226" y="1042"/>
            <a:chExt cx="3569" cy="1771"/>
          </a:xfrm>
        </p:grpSpPr>
        <p:sp>
          <p:nvSpPr>
            <p:cNvPr id="48" name="Rectangle 53">
              <a:extLst>
                <a:ext uri="{FF2B5EF4-FFF2-40B4-BE49-F238E27FC236}">
                  <a16:creationId xmlns:a16="http://schemas.microsoft.com/office/drawing/2014/main" id="{0F527DAB-B934-4D98-8901-FCFF5E1C3F59}"/>
                </a:ext>
              </a:extLst>
            </p:cNvPr>
            <p:cNvSpPr>
              <a:spLocks noChangeArrowheads="1"/>
            </p:cNvSpPr>
            <p:nvPr/>
          </p:nvSpPr>
          <p:spPr bwMode="auto">
            <a:xfrm>
              <a:off x="4125" y="1296"/>
              <a:ext cx="1670" cy="368"/>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Female Urogenital Diseases</a:t>
              </a:r>
            </a:p>
            <a:p>
              <a:pPr algn="ctr" eaLnBrk="1" hangingPunct="1">
                <a:spcBef>
                  <a:spcPct val="0"/>
                </a:spcBef>
                <a:buFontTx/>
                <a:buNone/>
              </a:pPr>
              <a:r>
                <a:rPr lang="en-GB" altLang="en-US" sz="1600" b="0">
                  <a:solidFill>
                    <a:schemeClr val="bg1"/>
                  </a:solidFill>
                </a:rPr>
                <a:t>and Pregnancy Complications</a:t>
              </a:r>
            </a:p>
          </p:txBody>
        </p:sp>
        <p:sp>
          <p:nvSpPr>
            <p:cNvPr id="49" name="Rectangle 54">
              <a:extLst>
                <a:ext uri="{FF2B5EF4-FFF2-40B4-BE49-F238E27FC236}">
                  <a16:creationId xmlns:a16="http://schemas.microsoft.com/office/drawing/2014/main" id="{A67700A9-3AF7-4148-92A4-994BC3B28B6C}"/>
                </a:ext>
              </a:extLst>
            </p:cNvPr>
            <p:cNvSpPr>
              <a:spLocks noChangeArrowheads="1"/>
            </p:cNvSpPr>
            <p:nvPr/>
          </p:nvSpPr>
          <p:spPr bwMode="auto">
            <a:xfrm>
              <a:off x="4175" y="1948"/>
              <a:ext cx="1570" cy="213"/>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GB" altLang="en-US" sz="1600" b="0">
                  <a:solidFill>
                    <a:schemeClr val="bg1"/>
                  </a:solidFill>
                </a:rPr>
                <a:t>Female Urogenital Diseases</a:t>
              </a:r>
              <a:endParaRPr lang="en-US" altLang="en-US" sz="1600" b="0">
                <a:solidFill>
                  <a:schemeClr val="bg1"/>
                </a:solidFill>
              </a:endParaRPr>
            </a:p>
          </p:txBody>
        </p:sp>
        <p:cxnSp>
          <p:nvCxnSpPr>
            <p:cNvPr id="50" name="AutoShape 55">
              <a:extLst>
                <a:ext uri="{FF2B5EF4-FFF2-40B4-BE49-F238E27FC236}">
                  <a16:creationId xmlns:a16="http://schemas.microsoft.com/office/drawing/2014/main" id="{159E60DD-C378-4E3B-9711-1D5C404C9611}"/>
                </a:ext>
              </a:extLst>
            </p:cNvPr>
            <p:cNvCxnSpPr>
              <a:cxnSpLocks noChangeShapeType="1"/>
              <a:stCxn id="48" idx="2"/>
              <a:endCxn id="49" idx="0"/>
            </p:cNvCxnSpPr>
            <p:nvPr/>
          </p:nvCxnSpPr>
          <p:spPr bwMode="auto">
            <a:xfrm>
              <a:off x="4960" y="1664"/>
              <a:ext cx="0" cy="284"/>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51" name="AutoShape 56">
              <a:extLst>
                <a:ext uri="{FF2B5EF4-FFF2-40B4-BE49-F238E27FC236}">
                  <a16:creationId xmlns:a16="http://schemas.microsoft.com/office/drawing/2014/main" id="{277B437B-DA58-4353-B238-29FD1001493D}"/>
                </a:ext>
              </a:extLst>
            </p:cNvPr>
            <p:cNvCxnSpPr>
              <a:cxnSpLocks noChangeShapeType="1"/>
              <a:stCxn id="8" idx="2"/>
              <a:endCxn id="48" idx="0"/>
            </p:cNvCxnSpPr>
            <p:nvPr/>
          </p:nvCxnSpPr>
          <p:spPr bwMode="auto">
            <a:xfrm>
              <a:off x="2226" y="1042"/>
              <a:ext cx="2734" cy="254"/>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52" name="AutoShape 57">
              <a:extLst>
                <a:ext uri="{FF2B5EF4-FFF2-40B4-BE49-F238E27FC236}">
                  <a16:creationId xmlns:a16="http://schemas.microsoft.com/office/drawing/2014/main" id="{818C2D00-15F5-44BC-B817-5BC7474092E7}"/>
                </a:ext>
              </a:extLst>
            </p:cNvPr>
            <p:cNvCxnSpPr>
              <a:cxnSpLocks noChangeShapeType="1"/>
              <a:stCxn id="49" idx="2"/>
              <a:endCxn id="39" idx="0"/>
            </p:cNvCxnSpPr>
            <p:nvPr/>
          </p:nvCxnSpPr>
          <p:spPr bwMode="auto">
            <a:xfrm>
              <a:off x="4960" y="2161"/>
              <a:ext cx="4" cy="652"/>
            </a:xfrm>
            <a:prstGeom prst="straightConnector1">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88700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up)">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52CB2C-A702-407B-8E4E-0AA1159DCC04}"/>
              </a:ext>
            </a:extLst>
          </p:cNvPr>
          <p:cNvSpPr>
            <a:spLocks noGrp="1"/>
          </p:cNvSpPr>
          <p:nvPr>
            <p:ph idx="1"/>
          </p:nvPr>
        </p:nvSpPr>
        <p:spPr/>
        <p:txBody>
          <a:bodyPr/>
          <a:lstStyle/>
          <a:p>
            <a:endParaRPr lang="en-US"/>
          </a:p>
        </p:txBody>
      </p:sp>
      <p:pic>
        <p:nvPicPr>
          <p:cNvPr id="361474" name="Picture 2" descr="Graph showing an absurd worldview on bacterial habitats.&#10;From: https://medium.com/analytics-vidhya/prot%C3%A9g%C3%A9-d533f024087b&#10;">
            <a:extLst>
              <a:ext uri="{FF2B5EF4-FFF2-40B4-BE49-F238E27FC236}">
                <a16:creationId xmlns:a16="http://schemas.microsoft.com/office/drawing/2014/main" id="{70203F2C-F3C2-45AE-BA4F-2E7EFD246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144000" cy="629668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CE6F94A6-5616-43AD-8AC1-AF5A0A8C4994}"/>
              </a:ext>
            </a:extLst>
          </p:cNvPr>
          <p:cNvSpPr>
            <a:spLocks noGrp="1"/>
          </p:cNvSpPr>
          <p:nvPr>
            <p:ph type="sldNum" sz="quarter" idx="10"/>
          </p:nvPr>
        </p:nvSpPr>
        <p:spPr/>
        <p:txBody>
          <a:bodyPr/>
          <a:lstStyle/>
          <a:p>
            <a:fld id="{01EF93C7-D0AB-41D7-8C62-1F8A9E33AE23}" type="slidenum">
              <a:rPr lang="en-US" smtClean="0"/>
              <a:pPr/>
              <a:t>51</a:t>
            </a:fld>
            <a:endParaRPr lang="en-US"/>
          </a:p>
        </p:txBody>
      </p:sp>
      <p:sp>
        <p:nvSpPr>
          <p:cNvPr id="8" name="Title 7">
            <a:extLst>
              <a:ext uri="{FF2B5EF4-FFF2-40B4-BE49-F238E27FC236}">
                <a16:creationId xmlns:a16="http://schemas.microsoft.com/office/drawing/2014/main" id="{E377ACDE-8E7F-4FDB-8E65-868EE59E63F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128228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D75E-F0DD-4304-A3BD-191196212580}"/>
              </a:ext>
            </a:extLst>
          </p:cNvPr>
          <p:cNvSpPr>
            <a:spLocks noGrp="1"/>
          </p:cNvSpPr>
          <p:nvPr>
            <p:ph type="title"/>
          </p:nvPr>
        </p:nvSpPr>
        <p:spPr>
          <a:xfrm>
            <a:off x="6858000" y="690349"/>
            <a:ext cx="2285999" cy="762000"/>
          </a:xfrm>
        </p:spPr>
        <p:txBody>
          <a:bodyPr/>
          <a:lstStyle/>
          <a:p>
            <a:r>
              <a:rPr lang="en-US" dirty="0"/>
              <a:t>Naive mapping between upper-levels of </a:t>
            </a:r>
            <a:r>
              <a:rPr lang="en-US" dirty="0" err="1"/>
              <a:t>Snomed</a:t>
            </a:r>
            <a:r>
              <a:rPr lang="en-US" dirty="0"/>
              <a:t> and OGMS</a:t>
            </a:r>
          </a:p>
        </p:txBody>
      </p:sp>
      <p:sp>
        <p:nvSpPr>
          <p:cNvPr id="4" name="Slide Number Placeholder 3">
            <a:extLst>
              <a:ext uri="{FF2B5EF4-FFF2-40B4-BE49-F238E27FC236}">
                <a16:creationId xmlns:a16="http://schemas.microsoft.com/office/drawing/2014/main" id="{713DF303-9BF5-48CD-9BB0-C84DFC8BDFCD}"/>
              </a:ext>
            </a:extLst>
          </p:cNvPr>
          <p:cNvSpPr>
            <a:spLocks noGrp="1"/>
          </p:cNvSpPr>
          <p:nvPr>
            <p:ph type="sldNum" sz="quarter" idx="10"/>
          </p:nvPr>
        </p:nvSpPr>
        <p:spPr/>
        <p:txBody>
          <a:bodyPr/>
          <a:lstStyle/>
          <a:p>
            <a:fld id="{01EF93C7-D0AB-41D7-8C62-1F8A9E33AE23}" type="slidenum">
              <a:rPr lang="en-US" smtClean="0"/>
              <a:pPr/>
              <a:t>52</a:t>
            </a:fld>
            <a:endParaRPr lang="en-US"/>
          </a:p>
        </p:txBody>
      </p:sp>
      <p:pic>
        <p:nvPicPr>
          <p:cNvPr id="8" name="Picture 7" descr="Fig. 5 Mapping of OGMS concepts to SCT concepts. From: El-Sappagh et al. BMC Medical Informatics and Decision Making (2018) 18:76 p10.">
            <a:extLst>
              <a:ext uri="{FF2B5EF4-FFF2-40B4-BE49-F238E27FC236}">
                <a16:creationId xmlns:a16="http://schemas.microsoft.com/office/drawing/2014/main" id="{EC247CC4-E0F3-466B-8DA0-ED70501BB94A}"/>
              </a:ext>
            </a:extLst>
          </p:cNvPr>
          <p:cNvPicPr>
            <a:picLocks noChangeAspect="1"/>
          </p:cNvPicPr>
          <p:nvPr/>
        </p:nvPicPr>
        <p:blipFill>
          <a:blip r:embed="rId2"/>
          <a:stretch>
            <a:fillRect/>
          </a:stretch>
        </p:blipFill>
        <p:spPr>
          <a:xfrm>
            <a:off x="1" y="609600"/>
            <a:ext cx="6858000" cy="6248400"/>
          </a:xfrm>
          <a:prstGeom prst="rect">
            <a:avLst/>
          </a:prstGeom>
        </p:spPr>
      </p:pic>
    </p:spTree>
    <p:extLst>
      <p:ext uri="{BB962C8B-B14F-4D97-AF65-F5344CB8AC3E}">
        <p14:creationId xmlns:p14="http://schemas.microsoft.com/office/powerpoint/2010/main" val="3925081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C3. Faithfulness to reality (within the worldview)</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53</a:t>
            </a:fld>
            <a:endParaRPr lang="en-US"/>
          </a:p>
        </p:txBody>
      </p:sp>
    </p:spTree>
    <p:extLst>
      <p:ext uri="{BB962C8B-B14F-4D97-AF65-F5344CB8AC3E}">
        <p14:creationId xmlns:p14="http://schemas.microsoft.com/office/powerpoint/2010/main" val="15672359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Satellite view of regio around Peace Bridge"/>
          <p:cNvSpPr>
            <a:spLocks noGrp="1"/>
          </p:cNvSpPr>
          <p:nvPr>
            <p:ph type="title"/>
          </p:nvPr>
        </p:nvSpPr>
        <p:spPr>
          <a:xfrm>
            <a:off x="0" y="762000"/>
            <a:ext cx="9144000" cy="762000"/>
          </a:xfrm>
        </p:spPr>
        <p:txBody>
          <a:bodyPr/>
          <a:lstStyle/>
          <a:p>
            <a:r>
              <a:rPr lang="en-US" dirty="0"/>
              <a:t>Satellite view of region around Peace Bridge</a:t>
            </a:r>
          </a:p>
        </p:txBody>
      </p:sp>
      <p:pic>
        <p:nvPicPr>
          <p:cNvPr id="267266" name="Picture 2" descr="Satellite view of regio around Peace Bridge"/>
          <p:cNvPicPr>
            <a:picLocks noChangeAspect="1" noChangeArrowheads="1"/>
          </p:cNvPicPr>
          <p:nvPr/>
        </p:nvPicPr>
        <p:blipFill>
          <a:blip r:embed="rId2" cstate="print"/>
          <a:srcRect/>
          <a:stretch>
            <a:fillRect/>
          </a:stretch>
        </p:blipFill>
        <p:spPr bwMode="auto">
          <a:xfrm>
            <a:off x="633943" y="2010500"/>
            <a:ext cx="7830752" cy="4610241"/>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FAAE37F-A13F-4610-BA6F-A885DDE48ADC}"/>
              </a:ext>
            </a:extLst>
          </p:cNvPr>
          <p:cNvSpPr>
            <a:spLocks noGrp="1"/>
          </p:cNvSpPr>
          <p:nvPr>
            <p:ph type="sldNum" sz="quarter" idx="10"/>
          </p:nvPr>
        </p:nvSpPr>
        <p:spPr/>
        <p:txBody>
          <a:bodyPr/>
          <a:lstStyle/>
          <a:p>
            <a:fld id="{01EF93C7-D0AB-41D7-8C62-1F8A9E33AE23}" type="slidenum">
              <a:rPr lang="en-US" smtClean="0"/>
              <a:pPr/>
              <a:t>54</a:t>
            </a:fld>
            <a:endParaRPr lang="en-US"/>
          </a:p>
        </p:txBody>
      </p:sp>
    </p:spTree>
    <p:extLst>
      <p:ext uri="{BB962C8B-B14F-4D97-AF65-F5344CB8AC3E}">
        <p14:creationId xmlns:p14="http://schemas.microsoft.com/office/powerpoint/2010/main" val="1208901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7" name="Picture 3" descr="Google map of regio around Peace Bridge"/>
          <p:cNvPicPr>
            <a:picLocks noChangeAspect="1" noChangeArrowheads="1"/>
          </p:cNvPicPr>
          <p:nvPr/>
        </p:nvPicPr>
        <p:blipFill>
          <a:blip r:embed="rId2" cstate="print"/>
          <a:srcRect/>
          <a:stretch>
            <a:fillRect/>
          </a:stretch>
        </p:blipFill>
        <p:spPr bwMode="auto">
          <a:xfrm>
            <a:off x="641060" y="1993857"/>
            <a:ext cx="7814109" cy="4626884"/>
          </a:xfrm>
          <a:prstGeom prst="rect">
            <a:avLst/>
          </a:prstGeom>
          <a:noFill/>
          <a:ln w="9525">
            <a:noFill/>
            <a:miter lim="800000"/>
            <a:headEnd/>
            <a:tailEnd/>
          </a:ln>
        </p:spPr>
      </p:pic>
      <p:sp>
        <p:nvSpPr>
          <p:cNvPr id="4" name="Title 3"/>
          <p:cNvSpPr>
            <a:spLocks noGrp="1"/>
          </p:cNvSpPr>
          <p:nvPr>
            <p:ph type="title"/>
          </p:nvPr>
        </p:nvSpPr>
        <p:spPr>
          <a:xfrm>
            <a:off x="0" y="762000"/>
            <a:ext cx="9144000" cy="762000"/>
          </a:xfrm>
        </p:spPr>
        <p:txBody>
          <a:bodyPr/>
          <a:lstStyle/>
          <a:p>
            <a:r>
              <a:rPr lang="en-US" dirty="0"/>
              <a:t>Google map of region around Peace Bridge</a:t>
            </a:r>
          </a:p>
        </p:txBody>
      </p:sp>
      <p:sp>
        <p:nvSpPr>
          <p:cNvPr id="3" name="Slide Number Placeholder 2">
            <a:extLst>
              <a:ext uri="{FF2B5EF4-FFF2-40B4-BE49-F238E27FC236}">
                <a16:creationId xmlns:a16="http://schemas.microsoft.com/office/drawing/2014/main" id="{A88CA99F-4D8A-44AB-9373-432FE08F6BF8}"/>
              </a:ext>
            </a:extLst>
          </p:cNvPr>
          <p:cNvSpPr>
            <a:spLocks noGrp="1"/>
          </p:cNvSpPr>
          <p:nvPr>
            <p:ph type="sldNum" sz="quarter" idx="10"/>
          </p:nvPr>
        </p:nvSpPr>
        <p:spPr/>
        <p:txBody>
          <a:bodyPr/>
          <a:lstStyle/>
          <a:p>
            <a:fld id="{01EF93C7-D0AB-41D7-8C62-1F8A9E33AE23}" type="slidenum">
              <a:rPr lang="en-US" smtClean="0"/>
              <a:pPr/>
              <a:t>55</a:t>
            </a:fld>
            <a:endParaRPr lang="en-US"/>
          </a:p>
        </p:txBody>
      </p:sp>
    </p:spTree>
    <p:extLst>
      <p:ext uri="{BB962C8B-B14F-4D97-AF65-F5344CB8AC3E}">
        <p14:creationId xmlns:p14="http://schemas.microsoft.com/office/powerpoint/2010/main" val="10200653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8" name="Picture 4" descr="picture showing the map and the satellite view being in quasi perfect overlap"/>
          <p:cNvPicPr>
            <a:picLocks noChangeAspect="1" noChangeArrowheads="1"/>
          </p:cNvPicPr>
          <p:nvPr/>
        </p:nvPicPr>
        <p:blipFill>
          <a:blip r:embed="rId2" cstate="print"/>
          <a:srcRect/>
          <a:stretch>
            <a:fillRect/>
          </a:stretch>
        </p:blipFill>
        <p:spPr bwMode="auto">
          <a:xfrm>
            <a:off x="630382" y="2019159"/>
            <a:ext cx="7839074" cy="4610241"/>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a:t>A quasi perfect overlap:</a:t>
            </a:r>
            <a:br>
              <a:rPr lang="en-US" dirty="0"/>
            </a:br>
            <a:r>
              <a:rPr lang="en-US" sz="3200" dirty="0"/>
              <a:t>the map is ‘</a:t>
            </a:r>
            <a:r>
              <a:rPr lang="en-US" sz="3200" i="1" dirty="0"/>
              <a:t>faithful to reality</a:t>
            </a:r>
            <a:r>
              <a:rPr lang="en-US" sz="3200" dirty="0"/>
              <a:t>’</a:t>
            </a:r>
          </a:p>
        </p:txBody>
      </p:sp>
      <p:sp>
        <p:nvSpPr>
          <p:cNvPr id="3" name="Slide Number Placeholder 2">
            <a:extLst>
              <a:ext uri="{FF2B5EF4-FFF2-40B4-BE49-F238E27FC236}">
                <a16:creationId xmlns:a16="http://schemas.microsoft.com/office/drawing/2014/main" id="{C38901B9-4D9B-4078-82B0-64B7962FF085}"/>
              </a:ext>
            </a:extLst>
          </p:cNvPr>
          <p:cNvSpPr>
            <a:spLocks noGrp="1"/>
          </p:cNvSpPr>
          <p:nvPr>
            <p:ph type="sldNum" sz="quarter" idx="10"/>
          </p:nvPr>
        </p:nvSpPr>
        <p:spPr/>
        <p:txBody>
          <a:bodyPr/>
          <a:lstStyle/>
          <a:p>
            <a:fld id="{01EF93C7-D0AB-41D7-8C62-1F8A9E33AE23}" type="slidenum">
              <a:rPr lang="en-US" smtClean="0"/>
              <a:pPr/>
              <a:t>56</a:t>
            </a:fld>
            <a:endParaRPr lang="en-US"/>
          </a:p>
        </p:txBody>
      </p:sp>
    </p:spTree>
    <p:extLst>
      <p:ext uri="{BB962C8B-B14F-4D97-AF65-F5344CB8AC3E}">
        <p14:creationId xmlns:p14="http://schemas.microsoft.com/office/powerpoint/2010/main" val="129650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9976-36B9-4A6A-A51F-7B9FC0A36E70}"/>
              </a:ext>
            </a:extLst>
          </p:cNvPr>
          <p:cNvSpPr>
            <a:spLocks noGrp="1"/>
          </p:cNvSpPr>
          <p:nvPr>
            <p:ph type="title"/>
          </p:nvPr>
        </p:nvSpPr>
        <p:spPr/>
        <p:txBody>
          <a:bodyPr/>
          <a:lstStyle/>
          <a:p>
            <a:r>
              <a:rPr lang="en-US" dirty="0"/>
              <a:t>Caveats</a:t>
            </a:r>
          </a:p>
        </p:txBody>
      </p:sp>
      <p:sp>
        <p:nvSpPr>
          <p:cNvPr id="3" name="Content Placeholder 2">
            <a:extLst>
              <a:ext uri="{FF2B5EF4-FFF2-40B4-BE49-F238E27FC236}">
                <a16:creationId xmlns:a16="http://schemas.microsoft.com/office/drawing/2014/main" id="{B25B8F9B-0996-43D4-A3EE-1F2A9E82E69A}"/>
              </a:ext>
            </a:extLst>
          </p:cNvPr>
          <p:cNvSpPr>
            <a:spLocks noGrp="1"/>
          </p:cNvSpPr>
          <p:nvPr>
            <p:ph idx="1"/>
          </p:nvPr>
        </p:nvSpPr>
        <p:spPr/>
        <p:txBody>
          <a:bodyPr/>
          <a:lstStyle/>
          <a:p>
            <a:pPr>
              <a:buFont typeface="Arial" panose="020B0604020202020204" pitchFamily="34" charset="0"/>
              <a:buChar char="•"/>
            </a:pPr>
            <a:r>
              <a:rPr lang="en-US" dirty="0"/>
              <a:t>If a representation is faithful to reality is then part of the representation also faithful to reality ?</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A9DA3D5-780B-45BC-B9C3-3A13066D1B3F}"/>
              </a:ext>
            </a:extLst>
          </p:cNvPr>
          <p:cNvSpPr>
            <a:spLocks noGrp="1"/>
          </p:cNvSpPr>
          <p:nvPr>
            <p:ph type="sldNum" sz="quarter" idx="10"/>
          </p:nvPr>
        </p:nvSpPr>
        <p:spPr/>
        <p:txBody>
          <a:bodyPr/>
          <a:lstStyle/>
          <a:p>
            <a:fld id="{01EF93C7-D0AB-41D7-8C62-1F8A9E33AE23}" type="slidenum">
              <a:rPr lang="en-US" smtClean="0"/>
              <a:pPr/>
              <a:t>57</a:t>
            </a:fld>
            <a:endParaRPr lang="en-US"/>
          </a:p>
        </p:txBody>
      </p:sp>
    </p:spTree>
    <p:extLst>
      <p:ext uri="{BB962C8B-B14F-4D97-AF65-F5344CB8AC3E}">
        <p14:creationId xmlns:p14="http://schemas.microsoft.com/office/powerpoint/2010/main" val="28447589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9976-36B9-4A6A-A51F-7B9FC0A36E70}"/>
              </a:ext>
            </a:extLst>
          </p:cNvPr>
          <p:cNvSpPr>
            <a:spLocks noGrp="1"/>
          </p:cNvSpPr>
          <p:nvPr>
            <p:ph type="title"/>
          </p:nvPr>
        </p:nvSpPr>
        <p:spPr/>
        <p:txBody>
          <a:bodyPr/>
          <a:lstStyle/>
          <a:p>
            <a:r>
              <a:rPr lang="en-US" dirty="0"/>
              <a:t>Caveats</a:t>
            </a:r>
          </a:p>
        </p:txBody>
      </p:sp>
      <p:sp>
        <p:nvSpPr>
          <p:cNvPr id="3" name="Content Placeholder 2">
            <a:extLst>
              <a:ext uri="{FF2B5EF4-FFF2-40B4-BE49-F238E27FC236}">
                <a16:creationId xmlns:a16="http://schemas.microsoft.com/office/drawing/2014/main" id="{B25B8F9B-0996-43D4-A3EE-1F2A9E82E69A}"/>
              </a:ext>
            </a:extLst>
          </p:cNvPr>
          <p:cNvSpPr>
            <a:spLocks noGrp="1"/>
          </p:cNvSpPr>
          <p:nvPr>
            <p:ph idx="1"/>
          </p:nvPr>
        </p:nvSpPr>
        <p:spPr>
          <a:xfrm>
            <a:off x="228600" y="1676400"/>
            <a:ext cx="8915400" cy="4953000"/>
          </a:xfrm>
        </p:spPr>
        <p:txBody>
          <a:bodyPr/>
          <a:lstStyle/>
          <a:p>
            <a:pPr>
              <a:buFont typeface="Arial" panose="020B0604020202020204" pitchFamily="34" charset="0"/>
              <a:buChar char="•"/>
            </a:pPr>
            <a:r>
              <a:rPr lang="en-US" dirty="0"/>
              <a:t>If a representation is faithful to reality is then part of the representation also faithful to reality ?</a:t>
            </a:r>
          </a:p>
          <a:p>
            <a:pPr lvl="1">
              <a:spcBef>
                <a:spcPts val="0"/>
              </a:spcBef>
              <a:buFont typeface="Arial" panose="020B0604020202020204" pitchFamily="34" charset="0"/>
              <a:buChar char="•"/>
            </a:pPr>
            <a:r>
              <a:rPr lang="en-US" dirty="0"/>
              <a:t>Pictures: yes</a:t>
            </a:r>
          </a:p>
          <a:p>
            <a:pPr lvl="1">
              <a:spcBef>
                <a:spcPts val="0"/>
              </a:spcBef>
              <a:buFont typeface="Arial" panose="020B0604020202020204" pitchFamily="34" charset="0"/>
              <a:buChar char="•"/>
            </a:pPr>
            <a:r>
              <a:rPr lang="en-US" dirty="0"/>
              <a:t>Text: not always</a:t>
            </a:r>
          </a:p>
          <a:p>
            <a:pPr lvl="2">
              <a:spcBef>
                <a:spcPts val="0"/>
              </a:spcBef>
              <a:buFont typeface="Arial" panose="020B0604020202020204" pitchFamily="34" charset="0"/>
              <a:buChar char="•"/>
            </a:pPr>
            <a:r>
              <a:rPr lang="en-US" dirty="0"/>
              <a:t>‘A rabbit is not a bird’ / ‘it is not the case that a rabbit is a bird’</a:t>
            </a:r>
          </a:p>
          <a:p>
            <a:pPr lvl="2">
              <a:spcBef>
                <a:spcPts val="0"/>
              </a:spcBef>
              <a:buFont typeface="Arial" panose="020B0604020202020204" pitchFamily="34" charset="0"/>
              <a:buChar char="•"/>
            </a:pPr>
            <a:r>
              <a:rPr lang="en-US" dirty="0"/>
              <a:t>‘A rabbit is       a bird’ / ‘                                 a rabbit is a bird’</a:t>
            </a:r>
          </a:p>
        </p:txBody>
      </p:sp>
      <p:sp>
        <p:nvSpPr>
          <p:cNvPr id="4" name="Slide Number Placeholder 3">
            <a:extLst>
              <a:ext uri="{FF2B5EF4-FFF2-40B4-BE49-F238E27FC236}">
                <a16:creationId xmlns:a16="http://schemas.microsoft.com/office/drawing/2014/main" id="{BA9DA3D5-780B-45BC-B9C3-3A13066D1B3F}"/>
              </a:ext>
            </a:extLst>
          </p:cNvPr>
          <p:cNvSpPr>
            <a:spLocks noGrp="1"/>
          </p:cNvSpPr>
          <p:nvPr>
            <p:ph type="sldNum" sz="quarter" idx="10"/>
          </p:nvPr>
        </p:nvSpPr>
        <p:spPr/>
        <p:txBody>
          <a:bodyPr/>
          <a:lstStyle/>
          <a:p>
            <a:fld id="{01EF93C7-D0AB-41D7-8C62-1F8A9E33AE23}" type="slidenum">
              <a:rPr lang="en-US" smtClean="0"/>
              <a:pPr/>
              <a:t>58</a:t>
            </a:fld>
            <a:endParaRPr lang="en-US"/>
          </a:p>
        </p:txBody>
      </p:sp>
    </p:spTree>
    <p:extLst>
      <p:ext uri="{BB962C8B-B14F-4D97-AF65-F5344CB8AC3E}">
        <p14:creationId xmlns:p14="http://schemas.microsoft.com/office/powerpoint/2010/main" val="3766193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9976-36B9-4A6A-A51F-7B9FC0A36E70}"/>
              </a:ext>
            </a:extLst>
          </p:cNvPr>
          <p:cNvSpPr>
            <a:spLocks noGrp="1"/>
          </p:cNvSpPr>
          <p:nvPr>
            <p:ph type="title"/>
          </p:nvPr>
        </p:nvSpPr>
        <p:spPr/>
        <p:txBody>
          <a:bodyPr/>
          <a:lstStyle/>
          <a:p>
            <a:r>
              <a:rPr lang="en-US" dirty="0"/>
              <a:t>Caveats</a:t>
            </a:r>
          </a:p>
        </p:txBody>
      </p:sp>
      <p:sp>
        <p:nvSpPr>
          <p:cNvPr id="3" name="Content Placeholder 2">
            <a:extLst>
              <a:ext uri="{FF2B5EF4-FFF2-40B4-BE49-F238E27FC236}">
                <a16:creationId xmlns:a16="http://schemas.microsoft.com/office/drawing/2014/main" id="{B25B8F9B-0996-43D4-A3EE-1F2A9E82E69A}"/>
              </a:ext>
            </a:extLst>
          </p:cNvPr>
          <p:cNvSpPr>
            <a:spLocks noGrp="1"/>
          </p:cNvSpPr>
          <p:nvPr>
            <p:ph idx="1"/>
          </p:nvPr>
        </p:nvSpPr>
        <p:spPr>
          <a:xfrm>
            <a:off x="228600" y="1676400"/>
            <a:ext cx="8839200" cy="4953000"/>
          </a:xfrm>
        </p:spPr>
        <p:txBody>
          <a:bodyPr/>
          <a:lstStyle/>
          <a:p>
            <a:pPr>
              <a:buFont typeface="Arial" panose="020B0604020202020204" pitchFamily="34" charset="0"/>
              <a:buChar char="•"/>
            </a:pPr>
            <a:r>
              <a:rPr lang="en-US" dirty="0">
                <a:solidFill>
                  <a:schemeClr val="bg1">
                    <a:lumMod val="50000"/>
                  </a:schemeClr>
                </a:solidFill>
              </a:rPr>
              <a:t>If a representation is faithful to reality is then part of the representation also faithful to reality ?</a:t>
            </a:r>
          </a:p>
          <a:p>
            <a:pPr lvl="1">
              <a:spcBef>
                <a:spcPts val="0"/>
              </a:spcBef>
              <a:buFont typeface="Arial" panose="020B0604020202020204" pitchFamily="34" charset="0"/>
              <a:buChar char="•"/>
            </a:pPr>
            <a:r>
              <a:rPr lang="en-US" dirty="0">
                <a:solidFill>
                  <a:schemeClr val="bg1">
                    <a:lumMod val="50000"/>
                  </a:schemeClr>
                </a:solidFill>
              </a:rPr>
              <a:t>Pictures: yes</a:t>
            </a:r>
          </a:p>
          <a:p>
            <a:pPr lvl="1">
              <a:spcBef>
                <a:spcPts val="0"/>
              </a:spcBef>
              <a:buFont typeface="Arial" panose="020B0604020202020204" pitchFamily="34" charset="0"/>
              <a:buChar char="•"/>
            </a:pPr>
            <a:r>
              <a:rPr lang="en-US" dirty="0">
                <a:solidFill>
                  <a:schemeClr val="bg1">
                    <a:lumMod val="50000"/>
                  </a:schemeClr>
                </a:solidFill>
              </a:rPr>
              <a:t>Text: not always</a:t>
            </a:r>
          </a:p>
          <a:p>
            <a:pPr lvl="2">
              <a:spcBef>
                <a:spcPts val="0"/>
              </a:spcBef>
              <a:buFont typeface="Arial" panose="020B0604020202020204" pitchFamily="34" charset="0"/>
              <a:buChar char="•"/>
            </a:pPr>
            <a:r>
              <a:rPr lang="en-US" dirty="0">
                <a:solidFill>
                  <a:schemeClr val="bg1">
                    <a:lumMod val="50000"/>
                  </a:schemeClr>
                </a:solidFill>
              </a:rPr>
              <a:t>‘A rabbit is not a bird’ / ‘it is not the case that a rabbit is a bird’</a:t>
            </a:r>
          </a:p>
          <a:p>
            <a:pPr lvl="2">
              <a:spcBef>
                <a:spcPts val="0"/>
              </a:spcBef>
              <a:buFont typeface="Arial" panose="020B0604020202020204" pitchFamily="34" charset="0"/>
              <a:buChar char="•"/>
            </a:pPr>
            <a:r>
              <a:rPr lang="en-US" dirty="0">
                <a:solidFill>
                  <a:schemeClr val="bg1">
                    <a:lumMod val="50000"/>
                  </a:schemeClr>
                </a:solidFill>
              </a:rPr>
              <a:t>‘A rabbit is       a bird’ / ‘                                 a rabbit is a bird’</a:t>
            </a:r>
          </a:p>
          <a:p>
            <a:pPr>
              <a:buFont typeface="Arial" panose="020B0604020202020204" pitchFamily="34" charset="0"/>
              <a:buChar char="•"/>
            </a:pPr>
            <a:r>
              <a:rPr lang="en-US" dirty="0"/>
              <a:t>Some representations don’t stay, or become, faithful when reality changes.</a:t>
            </a:r>
          </a:p>
        </p:txBody>
      </p:sp>
      <p:sp>
        <p:nvSpPr>
          <p:cNvPr id="4" name="Slide Number Placeholder 3">
            <a:extLst>
              <a:ext uri="{FF2B5EF4-FFF2-40B4-BE49-F238E27FC236}">
                <a16:creationId xmlns:a16="http://schemas.microsoft.com/office/drawing/2014/main" id="{BA9DA3D5-780B-45BC-B9C3-3A13066D1B3F}"/>
              </a:ext>
            </a:extLst>
          </p:cNvPr>
          <p:cNvSpPr>
            <a:spLocks noGrp="1"/>
          </p:cNvSpPr>
          <p:nvPr>
            <p:ph type="sldNum" sz="quarter" idx="10"/>
          </p:nvPr>
        </p:nvSpPr>
        <p:spPr/>
        <p:txBody>
          <a:bodyPr/>
          <a:lstStyle/>
          <a:p>
            <a:fld id="{01EF93C7-D0AB-41D7-8C62-1F8A9E33AE23}" type="slidenum">
              <a:rPr lang="en-US" smtClean="0"/>
              <a:pPr/>
              <a:t>59</a:t>
            </a:fld>
            <a:endParaRPr lang="en-US"/>
          </a:p>
        </p:txBody>
      </p:sp>
    </p:spTree>
    <p:extLst>
      <p:ext uri="{BB962C8B-B14F-4D97-AF65-F5344CB8AC3E}">
        <p14:creationId xmlns:p14="http://schemas.microsoft.com/office/powerpoint/2010/main" val="1914191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9976-36B9-4A6A-A51F-7B9FC0A36E70}"/>
              </a:ext>
            </a:extLst>
          </p:cNvPr>
          <p:cNvSpPr>
            <a:spLocks noGrp="1"/>
          </p:cNvSpPr>
          <p:nvPr>
            <p:ph type="title"/>
          </p:nvPr>
        </p:nvSpPr>
        <p:spPr/>
        <p:txBody>
          <a:bodyPr/>
          <a:lstStyle/>
          <a:p>
            <a:r>
              <a:rPr lang="en-US" dirty="0"/>
              <a:t>Caveats</a:t>
            </a:r>
          </a:p>
        </p:txBody>
      </p:sp>
      <p:sp>
        <p:nvSpPr>
          <p:cNvPr id="3" name="Content Placeholder 2">
            <a:extLst>
              <a:ext uri="{FF2B5EF4-FFF2-40B4-BE49-F238E27FC236}">
                <a16:creationId xmlns:a16="http://schemas.microsoft.com/office/drawing/2014/main" id="{B25B8F9B-0996-43D4-A3EE-1F2A9E82E69A}"/>
              </a:ext>
            </a:extLst>
          </p:cNvPr>
          <p:cNvSpPr>
            <a:spLocks noGrp="1"/>
          </p:cNvSpPr>
          <p:nvPr>
            <p:ph idx="1"/>
          </p:nvPr>
        </p:nvSpPr>
        <p:spPr>
          <a:xfrm>
            <a:off x="228600" y="1676400"/>
            <a:ext cx="8839200" cy="4953000"/>
          </a:xfrm>
        </p:spPr>
        <p:txBody>
          <a:bodyPr/>
          <a:lstStyle/>
          <a:p>
            <a:pPr>
              <a:buFont typeface="Arial" panose="020B0604020202020204" pitchFamily="34" charset="0"/>
              <a:buChar char="•"/>
            </a:pPr>
            <a:r>
              <a:rPr lang="en-US" dirty="0">
                <a:solidFill>
                  <a:schemeClr val="bg1">
                    <a:lumMod val="50000"/>
                  </a:schemeClr>
                </a:solidFill>
              </a:rPr>
              <a:t>If a representation is faithful to reality is then part of the representation also faithful to reality ?</a:t>
            </a:r>
          </a:p>
          <a:p>
            <a:pPr lvl="1">
              <a:spcBef>
                <a:spcPts val="0"/>
              </a:spcBef>
              <a:buFont typeface="Arial" panose="020B0604020202020204" pitchFamily="34" charset="0"/>
              <a:buChar char="•"/>
            </a:pPr>
            <a:r>
              <a:rPr lang="en-US" dirty="0">
                <a:solidFill>
                  <a:schemeClr val="bg1">
                    <a:lumMod val="50000"/>
                  </a:schemeClr>
                </a:solidFill>
              </a:rPr>
              <a:t>Pictures: yes</a:t>
            </a:r>
          </a:p>
          <a:p>
            <a:pPr lvl="1">
              <a:spcBef>
                <a:spcPts val="0"/>
              </a:spcBef>
              <a:buFont typeface="Arial" panose="020B0604020202020204" pitchFamily="34" charset="0"/>
              <a:buChar char="•"/>
            </a:pPr>
            <a:r>
              <a:rPr lang="en-US" dirty="0">
                <a:solidFill>
                  <a:schemeClr val="bg1">
                    <a:lumMod val="50000"/>
                  </a:schemeClr>
                </a:solidFill>
              </a:rPr>
              <a:t>Text: not always</a:t>
            </a:r>
          </a:p>
          <a:p>
            <a:pPr lvl="2">
              <a:spcBef>
                <a:spcPts val="0"/>
              </a:spcBef>
              <a:buFont typeface="Arial" panose="020B0604020202020204" pitchFamily="34" charset="0"/>
              <a:buChar char="•"/>
            </a:pPr>
            <a:r>
              <a:rPr lang="en-US" dirty="0">
                <a:solidFill>
                  <a:schemeClr val="bg1">
                    <a:lumMod val="50000"/>
                  </a:schemeClr>
                </a:solidFill>
              </a:rPr>
              <a:t>‘A rabbit is not a bird’ / ‘it is not the case that a rabbit is a bird’</a:t>
            </a:r>
          </a:p>
          <a:p>
            <a:pPr lvl="2">
              <a:spcBef>
                <a:spcPts val="0"/>
              </a:spcBef>
              <a:buFont typeface="Arial" panose="020B0604020202020204" pitchFamily="34" charset="0"/>
              <a:buChar char="•"/>
            </a:pPr>
            <a:r>
              <a:rPr lang="en-US" dirty="0">
                <a:solidFill>
                  <a:schemeClr val="bg1">
                    <a:lumMod val="50000"/>
                  </a:schemeClr>
                </a:solidFill>
              </a:rPr>
              <a:t>‘A rabbit is       a bird’ / ‘                                 a rabbit is a bird’</a:t>
            </a:r>
          </a:p>
          <a:p>
            <a:pPr>
              <a:buFont typeface="Arial" panose="020B0604020202020204" pitchFamily="34" charset="0"/>
              <a:buChar char="•"/>
            </a:pPr>
            <a:r>
              <a:rPr lang="en-US" dirty="0"/>
              <a:t>Representations that are not time-indexed don’t stay, or become, faithful when reality changes.</a:t>
            </a:r>
          </a:p>
          <a:p>
            <a:pPr lvl="1">
              <a:buFont typeface="Arial" panose="020B0604020202020204" pitchFamily="34" charset="0"/>
              <a:buChar char="•"/>
            </a:pPr>
            <a:r>
              <a:rPr lang="en-US" sz="2200" dirty="0"/>
              <a:t>A patient’s benign tumor becomes malignant </a:t>
            </a:r>
            <a:r>
              <a:rPr lang="en-US" sz="2200" dirty="0">
                <a:sym typeface="Wingdings" panose="05000000000000000000" pitchFamily="2" charset="2"/>
              </a:rPr>
              <a:t></a:t>
            </a:r>
          </a:p>
          <a:p>
            <a:pPr lvl="2">
              <a:spcBef>
                <a:spcPts val="0"/>
              </a:spcBef>
              <a:buFont typeface="Arial" panose="020B0604020202020204" pitchFamily="34" charset="0"/>
              <a:buChar char="•"/>
            </a:pPr>
            <a:r>
              <a:rPr lang="en-US" dirty="0">
                <a:sym typeface="Wingdings" panose="05000000000000000000" pitchFamily="2" charset="2"/>
              </a:rPr>
              <a:t>An earlier correct diagnosis ‘this patient’s tumor is benign’ would become false;</a:t>
            </a:r>
          </a:p>
          <a:p>
            <a:pPr lvl="2">
              <a:spcBef>
                <a:spcPts val="0"/>
              </a:spcBef>
              <a:buFont typeface="Arial" panose="020B0604020202020204" pitchFamily="34" charset="0"/>
              <a:buChar char="•"/>
            </a:pPr>
            <a:r>
              <a:rPr lang="en-US" dirty="0">
                <a:sym typeface="Wingdings" panose="05000000000000000000" pitchFamily="2" charset="2"/>
              </a:rPr>
              <a:t>An earlier incorrect diagnosis ‘this patient’s tumor is malignant’ would become true.</a:t>
            </a:r>
          </a:p>
          <a:p>
            <a:pPr lvl="1">
              <a:buFont typeface="Arial" panose="020B0604020202020204" pitchFamily="34" charset="0"/>
              <a:buChar char="•"/>
            </a:pPr>
            <a:r>
              <a:rPr lang="en-US" dirty="0">
                <a:sym typeface="Wingdings" panose="05000000000000000000" pitchFamily="2" charset="2"/>
              </a:rPr>
              <a:t>Need for medication reconciliation in EHRs.</a:t>
            </a:r>
            <a:endParaRPr lang="en-US" dirty="0"/>
          </a:p>
        </p:txBody>
      </p:sp>
      <p:sp>
        <p:nvSpPr>
          <p:cNvPr id="4" name="Slide Number Placeholder 3">
            <a:extLst>
              <a:ext uri="{FF2B5EF4-FFF2-40B4-BE49-F238E27FC236}">
                <a16:creationId xmlns:a16="http://schemas.microsoft.com/office/drawing/2014/main" id="{BA9DA3D5-780B-45BC-B9C3-3A13066D1B3F}"/>
              </a:ext>
            </a:extLst>
          </p:cNvPr>
          <p:cNvSpPr>
            <a:spLocks noGrp="1"/>
          </p:cNvSpPr>
          <p:nvPr>
            <p:ph type="sldNum" sz="quarter" idx="10"/>
          </p:nvPr>
        </p:nvSpPr>
        <p:spPr/>
        <p:txBody>
          <a:bodyPr/>
          <a:lstStyle/>
          <a:p>
            <a:fld id="{01EF93C7-D0AB-41D7-8C62-1F8A9E33AE23}" type="slidenum">
              <a:rPr lang="en-US" smtClean="0"/>
              <a:pPr/>
              <a:t>60</a:t>
            </a:fld>
            <a:endParaRPr lang="en-US"/>
          </a:p>
        </p:txBody>
      </p:sp>
    </p:spTree>
    <p:extLst>
      <p:ext uri="{BB962C8B-B14F-4D97-AF65-F5344CB8AC3E}">
        <p14:creationId xmlns:p14="http://schemas.microsoft.com/office/powerpoint/2010/main" val="34147067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C4. Adequate use of natural language as representational elements.</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61</a:t>
            </a:fld>
            <a:endParaRPr lang="en-US"/>
          </a:p>
        </p:txBody>
      </p:sp>
    </p:spTree>
    <p:extLst>
      <p:ext uri="{BB962C8B-B14F-4D97-AF65-F5344CB8AC3E}">
        <p14:creationId xmlns:p14="http://schemas.microsoft.com/office/powerpoint/2010/main" val="11604275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66EA-2771-4D0C-A384-2A2BF72EE12A}"/>
              </a:ext>
            </a:extLst>
          </p:cNvPr>
          <p:cNvSpPr>
            <a:spLocks noGrp="1"/>
          </p:cNvSpPr>
          <p:nvPr>
            <p:ph type="title"/>
          </p:nvPr>
        </p:nvSpPr>
        <p:spPr/>
        <p:txBody>
          <a:bodyPr/>
          <a:lstStyle/>
          <a:p>
            <a:r>
              <a:rPr lang="en-US" dirty="0"/>
              <a:t>Natural language as knowledge representation (1)</a:t>
            </a:r>
          </a:p>
        </p:txBody>
      </p:sp>
      <p:sp>
        <p:nvSpPr>
          <p:cNvPr id="3" name="Content Placeholder 2">
            <a:extLst>
              <a:ext uri="{FF2B5EF4-FFF2-40B4-BE49-F238E27FC236}">
                <a16:creationId xmlns:a16="http://schemas.microsoft.com/office/drawing/2014/main" id="{292D717F-741A-4135-96DC-565170804BB7}"/>
              </a:ext>
            </a:extLst>
          </p:cNvPr>
          <p:cNvSpPr>
            <a:spLocks noGrp="1"/>
          </p:cNvSpPr>
          <p:nvPr>
            <p:ph idx="1"/>
          </p:nvPr>
        </p:nvSpPr>
        <p:spPr>
          <a:xfrm>
            <a:off x="228600" y="2133600"/>
            <a:ext cx="8686800" cy="4495800"/>
          </a:xfrm>
        </p:spPr>
        <p:txBody>
          <a:bodyPr/>
          <a:lstStyle/>
          <a:p>
            <a:pPr>
              <a:buFont typeface="Arial" panose="020B0604020202020204" pitchFamily="34" charset="0"/>
              <a:buChar char="•"/>
            </a:pPr>
            <a:r>
              <a:rPr lang="en-US" dirty="0"/>
              <a:t>Examples: </a:t>
            </a:r>
          </a:p>
          <a:p>
            <a:pPr lvl="1">
              <a:buFont typeface="Arial" panose="020B0604020202020204" pitchFamily="34" charset="0"/>
              <a:buChar char="•"/>
            </a:pPr>
            <a:r>
              <a:rPr lang="en-US" dirty="0"/>
              <a:t>moles are skin disorders;</a:t>
            </a:r>
          </a:p>
          <a:p>
            <a:pPr lvl="1">
              <a:buFont typeface="Arial" panose="020B0604020202020204" pitchFamily="34" charset="0"/>
              <a:buChar char="•"/>
            </a:pPr>
            <a:r>
              <a:rPr lang="en-US" dirty="0"/>
              <a:t>the beauty spot above Cindy Crawford’s lip is a mole;</a:t>
            </a:r>
          </a:p>
          <a:p>
            <a:pPr lvl="1">
              <a:buFont typeface="Arial" panose="020B0604020202020204" pitchFamily="34" charset="0"/>
              <a:buChar char="•"/>
            </a:pPr>
            <a:r>
              <a:rPr lang="en-US" dirty="0"/>
              <a:t>populations with fair skin naturally develop a higher average number of skin moles than populations of the same size with dark skin.</a:t>
            </a:r>
          </a:p>
        </p:txBody>
      </p:sp>
      <p:sp>
        <p:nvSpPr>
          <p:cNvPr id="4" name="Slide Number Placeholder 3">
            <a:extLst>
              <a:ext uri="{FF2B5EF4-FFF2-40B4-BE49-F238E27FC236}">
                <a16:creationId xmlns:a16="http://schemas.microsoft.com/office/drawing/2014/main" id="{44861418-07B2-4D12-ACB2-6DD26AD7EDD3}"/>
              </a:ext>
            </a:extLst>
          </p:cNvPr>
          <p:cNvSpPr>
            <a:spLocks noGrp="1"/>
          </p:cNvSpPr>
          <p:nvPr>
            <p:ph type="sldNum" sz="quarter" idx="10"/>
          </p:nvPr>
        </p:nvSpPr>
        <p:spPr/>
        <p:txBody>
          <a:bodyPr/>
          <a:lstStyle/>
          <a:p>
            <a:fld id="{01EF93C7-D0AB-41D7-8C62-1F8A9E33AE23}" type="slidenum">
              <a:rPr lang="en-US" smtClean="0"/>
              <a:pPr/>
              <a:t>62</a:t>
            </a:fld>
            <a:endParaRPr lang="en-US"/>
          </a:p>
        </p:txBody>
      </p:sp>
    </p:spTree>
    <p:extLst>
      <p:ext uri="{BB962C8B-B14F-4D97-AF65-F5344CB8AC3E}">
        <p14:creationId xmlns:p14="http://schemas.microsoft.com/office/powerpoint/2010/main" val="3352061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66EA-2771-4D0C-A384-2A2BF72EE12A}"/>
              </a:ext>
            </a:extLst>
          </p:cNvPr>
          <p:cNvSpPr>
            <a:spLocks noGrp="1"/>
          </p:cNvSpPr>
          <p:nvPr>
            <p:ph type="title"/>
          </p:nvPr>
        </p:nvSpPr>
        <p:spPr/>
        <p:txBody>
          <a:bodyPr/>
          <a:lstStyle/>
          <a:p>
            <a:r>
              <a:rPr lang="en-US" dirty="0"/>
              <a:t>Natural language as knowledge representation (2)</a:t>
            </a:r>
          </a:p>
        </p:txBody>
      </p:sp>
      <p:sp>
        <p:nvSpPr>
          <p:cNvPr id="3" name="Content Placeholder 2">
            <a:extLst>
              <a:ext uri="{FF2B5EF4-FFF2-40B4-BE49-F238E27FC236}">
                <a16:creationId xmlns:a16="http://schemas.microsoft.com/office/drawing/2014/main" id="{292D717F-741A-4135-96DC-565170804BB7}"/>
              </a:ext>
            </a:extLst>
          </p:cNvPr>
          <p:cNvSpPr>
            <a:spLocks noGrp="1"/>
          </p:cNvSpPr>
          <p:nvPr>
            <p:ph idx="1"/>
          </p:nvPr>
        </p:nvSpPr>
        <p:spPr>
          <a:xfrm>
            <a:off x="228600" y="2133600"/>
            <a:ext cx="8686800" cy="4495800"/>
          </a:xfrm>
        </p:spPr>
        <p:txBody>
          <a:bodyPr/>
          <a:lstStyle/>
          <a:p>
            <a:pPr>
              <a:buFont typeface="Arial" panose="020B0604020202020204" pitchFamily="34" charset="0"/>
              <a:buChar char="•"/>
            </a:pPr>
            <a:r>
              <a:rPr lang="en-US" dirty="0"/>
              <a:t>Examples: </a:t>
            </a:r>
          </a:p>
          <a:p>
            <a:pPr lvl="1">
              <a:buFont typeface="Arial" panose="020B0604020202020204" pitchFamily="34" charset="0"/>
              <a:buChar char="•"/>
            </a:pPr>
            <a:r>
              <a:rPr lang="en-US" dirty="0"/>
              <a:t>moles are skin disorders;</a:t>
            </a:r>
          </a:p>
          <a:p>
            <a:pPr lvl="1">
              <a:buFont typeface="Arial" panose="020B0604020202020204" pitchFamily="34" charset="0"/>
              <a:buChar char="•"/>
            </a:pPr>
            <a:r>
              <a:rPr lang="en-US" dirty="0"/>
              <a:t>the beauty spot above Cindy Crawford’s lip is a mole;</a:t>
            </a:r>
          </a:p>
          <a:p>
            <a:pPr lvl="1">
              <a:buFont typeface="Arial" panose="020B0604020202020204" pitchFamily="34" charset="0"/>
              <a:buChar char="•"/>
            </a:pPr>
            <a:r>
              <a:rPr lang="en-US" dirty="0"/>
              <a:t>populations with fair skin naturally develop a higher average number of skin moles than populations of the same size with dark skin;</a:t>
            </a:r>
          </a:p>
          <a:p>
            <a:pPr lvl="1">
              <a:buFont typeface="Arial" panose="020B0604020202020204" pitchFamily="34" charset="0"/>
              <a:buChar char="•"/>
            </a:pPr>
            <a:r>
              <a:rPr lang="en-US" dirty="0"/>
              <a:t>moles are mammals;</a:t>
            </a:r>
          </a:p>
          <a:p>
            <a:pPr lvl="1">
              <a:buFont typeface="Arial" panose="020B0604020202020204" pitchFamily="34" charset="0"/>
              <a:buChar char="•"/>
            </a:pPr>
            <a:r>
              <a:rPr lang="en-US" dirty="0"/>
              <a:t>there are at least 6.022*10</a:t>
            </a:r>
            <a:r>
              <a:rPr lang="en-US" baseline="30000" dirty="0"/>
              <a:t>23</a:t>
            </a:r>
            <a:r>
              <a:rPr lang="en-US" dirty="0"/>
              <a:t> moles in 1 mole of moles;</a:t>
            </a:r>
          </a:p>
          <a:p>
            <a:pPr lvl="1">
              <a:buFont typeface="Arial" panose="020B0604020202020204" pitchFamily="34" charset="0"/>
              <a:buChar char="•"/>
            </a:pPr>
            <a:r>
              <a:rPr lang="en-US" dirty="0"/>
              <a:t>…</a:t>
            </a:r>
          </a:p>
          <a:p>
            <a:pPr marL="457200" lvl="1" indent="0" algn="ctr">
              <a:buNone/>
            </a:pPr>
            <a:r>
              <a:rPr lang="en-US" dirty="0">
                <a:solidFill>
                  <a:srgbClr val="FFFF00"/>
                </a:solidFill>
              </a:rPr>
              <a:t>Lots of issues !</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4861418-07B2-4D12-ACB2-6DD26AD7EDD3}"/>
              </a:ext>
            </a:extLst>
          </p:cNvPr>
          <p:cNvSpPr>
            <a:spLocks noGrp="1"/>
          </p:cNvSpPr>
          <p:nvPr>
            <p:ph type="sldNum" sz="quarter" idx="10"/>
          </p:nvPr>
        </p:nvSpPr>
        <p:spPr/>
        <p:txBody>
          <a:bodyPr/>
          <a:lstStyle/>
          <a:p>
            <a:fld id="{01EF93C7-D0AB-41D7-8C62-1F8A9E33AE23}" type="slidenum">
              <a:rPr lang="en-US" smtClean="0"/>
              <a:pPr/>
              <a:t>63</a:t>
            </a:fld>
            <a:endParaRPr lang="en-US"/>
          </a:p>
        </p:txBody>
      </p:sp>
    </p:spTree>
    <p:extLst>
      <p:ext uri="{BB962C8B-B14F-4D97-AF65-F5344CB8AC3E}">
        <p14:creationId xmlns:p14="http://schemas.microsoft.com/office/powerpoint/2010/main" val="3972454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6EEE-E9E7-4841-92AB-D361533EF481}"/>
              </a:ext>
            </a:extLst>
          </p:cNvPr>
          <p:cNvSpPr>
            <a:spLocks noGrp="1"/>
          </p:cNvSpPr>
          <p:nvPr>
            <p:ph type="title"/>
          </p:nvPr>
        </p:nvSpPr>
        <p:spPr/>
        <p:txBody>
          <a:bodyPr/>
          <a:lstStyle/>
          <a:p>
            <a:r>
              <a:rPr lang="en-US" sz="2000" dirty="0">
                <a:latin typeface="Arial" panose="020B0604020202020204" pitchFamily="34" charset="0"/>
                <a:cs typeface="Arial" panose="020B0604020202020204" pitchFamily="34" charset="0"/>
              </a:rPr>
              <a:t>If on the surface of Earth there would be 1 mole of moles, i.e. the animals, how thick would the layer of stacked moles be when uniformly distributed over Earth’s surface?’</a:t>
            </a:r>
          </a:p>
        </p:txBody>
      </p:sp>
      <p:sp>
        <p:nvSpPr>
          <p:cNvPr id="4" name="Slide Number Placeholder 3">
            <a:extLst>
              <a:ext uri="{FF2B5EF4-FFF2-40B4-BE49-F238E27FC236}">
                <a16:creationId xmlns:a16="http://schemas.microsoft.com/office/drawing/2014/main" id="{A82179E5-8B76-4481-A9DF-EE33276426B0}"/>
              </a:ext>
            </a:extLst>
          </p:cNvPr>
          <p:cNvSpPr>
            <a:spLocks noGrp="1"/>
          </p:cNvSpPr>
          <p:nvPr>
            <p:ph type="sldNum" sz="quarter" idx="10"/>
          </p:nvPr>
        </p:nvSpPr>
        <p:spPr/>
        <p:txBody>
          <a:bodyPr/>
          <a:lstStyle/>
          <a:p>
            <a:fld id="{01EF93C7-D0AB-41D7-8C62-1F8A9E33AE23}" type="slidenum">
              <a:rPr lang="en-US" smtClean="0"/>
              <a:pPr/>
              <a:t>64</a:t>
            </a:fld>
            <a:endParaRPr lang="en-US"/>
          </a:p>
        </p:txBody>
      </p:sp>
      <p:sp>
        <p:nvSpPr>
          <p:cNvPr id="6" name="Content Placeholder 5">
            <a:extLst>
              <a:ext uri="{FF2B5EF4-FFF2-40B4-BE49-F238E27FC236}">
                <a16:creationId xmlns:a16="http://schemas.microsoft.com/office/drawing/2014/main" id="{0DEF9C4B-00A1-42BF-A123-E39EB0292F3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071032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6EEE-E9E7-4841-92AB-D361533EF481}"/>
              </a:ext>
            </a:extLst>
          </p:cNvPr>
          <p:cNvSpPr>
            <a:spLocks noGrp="1"/>
          </p:cNvSpPr>
          <p:nvPr>
            <p:ph type="title"/>
          </p:nvPr>
        </p:nvSpPr>
        <p:spPr/>
        <p:txBody>
          <a:bodyPr/>
          <a:lstStyle/>
          <a:p>
            <a:r>
              <a:rPr lang="en-US" sz="2000" u="sng" dirty="0">
                <a:latin typeface="Arial" panose="020B0604020202020204" pitchFamily="34" charset="0"/>
                <a:cs typeface="Arial" panose="020B0604020202020204" pitchFamily="34" charset="0"/>
              </a:rPr>
              <a:t>Gemini prompt</a:t>
            </a:r>
            <a:r>
              <a:rPr lang="en-US" sz="2000" dirty="0">
                <a:latin typeface="Arial" panose="020B0604020202020204" pitchFamily="34" charset="0"/>
                <a:cs typeface="Arial" panose="020B0604020202020204" pitchFamily="34" charset="0"/>
              </a:rPr>
              <a:t>: If on the surface of Earth there would be 1 mole of moles, i.e. the animals, how thick would the layer of stacked moles be when uniformly distributed over Earth’s surface?’</a:t>
            </a:r>
          </a:p>
        </p:txBody>
      </p:sp>
      <p:sp>
        <p:nvSpPr>
          <p:cNvPr id="3" name="Content Placeholder 2">
            <a:extLst>
              <a:ext uri="{FF2B5EF4-FFF2-40B4-BE49-F238E27FC236}">
                <a16:creationId xmlns:a16="http://schemas.microsoft.com/office/drawing/2014/main" id="{C80264BA-5608-4DF8-A3DD-B0CB7EB78775}"/>
              </a:ext>
            </a:extLst>
          </p:cNvPr>
          <p:cNvSpPr>
            <a:spLocks noGrp="1"/>
          </p:cNvSpPr>
          <p:nvPr>
            <p:ph idx="1"/>
          </p:nvPr>
        </p:nvSpPr>
        <p:spPr>
          <a:xfrm>
            <a:off x="228600" y="1905000"/>
            <a:ext cx="8686800" cy="4724400"/>
          </a:xfrm>
        </p:spPr>
        <p:txBody>
          <a:bodyPr/>
          <a:lstStyle/>
          <a:p>
            <a:pPr>
              <a:buFont typeface="Arial" panose="020B0604020202020204" pitchFamily="34" charset="0"/>
              <a:buChar char="•"/>
            </a:pPr>
            <a:r>
              <a:rPr lang="en-US" u="sng" dirty="0"/>
              <a:t>Total Mass</a:t>
            </a:r>
            <a:r>
              <a:rPr lang="en-US" dirty="0"/>
              <a:t>: An average mole weighs about 75 grams. Multiplying this by Avogadro's number gives a total mass of roughly 4.52*10</a:t>
            </a:r>
            <a:r>
              <a:rPr lang="en-US" baseline="30000" dirty="0"/>
              <a:t>22</a:t>
            </a:r>
            <a:r>
              <a:rPr lang="en-US" dirty="0"/>
              <a:t> kg. </a:t>
            </a:r>
          </a:p>
          <a:p>
            <a:pPr>
              <a:buFont typeface="Arial" panose="020B0604020202020204" pitchFamily="34" charset="0"/>
              <a:buChar char="•"/>
            </a:pPr>
            <a:r>
              <a:rPr lang="en-US" u="sng" dirty="0"/>
              <a:t>Total Volume</a:t>
            </a:r>
            <a:r>
              <a:rPr lang="en-US" dirty="0"/>
              <a:t>: mammals are mostly water, we can assume a density of roughly 1,000 kg/m</a:t>
            </a:r>
            <a:r>
              <a:rPr lang="en-US" baseline="30000" dirty="0"/>
              <a:t>3</a:t>
            </a:r>
            <a:r>
              <a:rPr lang="en-US" dirty="0"/>
              <a:t>, giving a volume of 4.52*  10</a:t>
            </a:r>
            <a:r>
              <a:rPr lang="en-US" baseline="30000" dirty="0"/>
              <a:t>19</a:t>
            </a:r>
            <a:r>
              <a:rPr lang="en-US" dirty="0"/>
              <a:t> m</a:t>
            </a:r>
            <a:r>
              <a:rPr lang="en-US" baseline="30000" dirty="0"/>
              <a:t>3</a:t>
            </a:r>
            <a:r>
              <a:rPr lang="en-US" dirty="0"/>
              <a:t> for the entire population. </a:t>
            </a:r>
          </a:p>
          <a:p>
            <a:pPr>
              <a:buFont typeface="Arial" panose="020B0604020202020204" pitchFamily="34" charset="0"/>
              <a:buChar char="•"/>
            </a:pPr>
            <a:r>
              <a:rPr lang="en-US" u="sng" dirty="0"/>
              <a:t>Surface Area of the Earth</a:t>
            </a:r>
            <a:r>
              <a:rPr lang="en-US" dirty="0"/>
              <a:t>: 5.1*10</a:t>
            </a:r>
            <a:r>
              <a:rPr lang="en-US" baseline="30000" dirty="0"/>
              <a:t>14</a:t>
            </a:r>
            <a:r>
              <a:rPr lang="en-US" dirty="0"/>
              <a:t> m</a:t>
            </a:r>
            <a:r>
              <a:rPr lang="en-US" baseline="30000" dirty="0"/>
              <a:t>2</a:t>
            </a:r>
            <a:r>
              <a:rPr lang="en-US" dirty="0"/>
              <a:t>. </a:t>
            </a:r>
          </a:p>
          <a:p>
            <a:pPr>
              <a:buFont typeface="Arial" panose="020B0604020202020204" pitchFamily="34" charset="0"/>
              <a:buChar char="•"/>
            </a:pPr>
            <a:r>
              <a:rPr lang="en-US" u="sng" dirty="0"/>
              <a:t>The Result</a:t>
            </a:r>
            <a:r>
              <a:rPr lang="en-US" dirty="0"/>
              <a:t>: dividing the total volume by Earth's surface area yields a thickness of roughly 87 kilometers. Accounting for the geometric expansion of a sphere as the layer grows thicker, the final depth settles right </a:t>
            </a:r>
            <a:r>
              <a:rPr lang="en-US" dirty="0">
                <a:solidFill>
                  <a:srgbClr val="FFFF00"/>
                </a:solidFill>
              </a:rPr>
              <a:t>around 80 kilometers (50 miles)</a:t>
            </a:r>
            <a:r>
              <a:rPr lang="en-US" dirty="0"/>
              <a:t>. </a:t>
            </a:r>
          </a:p>
        </p:txBody>
      </p:sp>
      <p:sp>
        <p:nvSpPr>
          <p:cNvPr id="4" name="Slide Number Placeholder 3">
            <a:extLst>
              <a:ext uri="{FF2B5EF4-FFF2-40B4-BE49-F238E27FC236}">
                <a16:creationId xmlns:a16="http://schemas.microsoft.com/office/drawing/2014/main" id="{A82179E5-8B76-4481-A9DF-EE33276426B0}"/>
              </a:ext>
            </a:extLst>
          </p:cNvPr>
          <p:cNvSpPr>
            <a:spLocks noGrp="1"/>
          </p:cNvSpPr>
          <p:nvPr>
            <p:ph type="sldNum" sz="quarter" idx="10"/>
          </p:nvPr>
        </p:nvSpPr>
        <p:spPr/>
        <p:txBody>
          <a:bodyPr/>
          <a:lstStyle/>
          <a:p>
            <a:fld id="{01EF93C7-D0AB-41D7-8C62-1F8A9E33AE23}" type="slidenum">
              <a:rPr lang="en-US" smtClean="0"/>
              <a:pPr/>
              <a:t>65</a:t>
            </a:fld>
            <a:endParaRPr lang="en-US"/>
          </a:p>
        </p:txBody>
      </p:sp>
    </p:spTree>
    <p:extLst>
      <p:ext uri="{BB962C8B-B14F-4D97-AF65-F5344CB8AC3E}">
        <p14:creationId xmlns:p14="http://schemas.microsoft.com/office/powerpoint/2010/main" val="17497266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396-42CE-4BB5-B54F-B6AA3980D648}"/>
              </a:ext>
            </a:extLst>
          </p:cNvPr>
          <p:cNvSpPr>
            <a:spLocks noGrp="1"/>
          </p:cNvSpPr>
          <p:nvPr>
            <p:ph type="title"/>
          </p:nvPr>
        </p:nvSpPr>
        <p:spPr>
          <a:xfrm>
            <a:off x="228600" y="609600"/>
            <a:ext cx="8686800" cy="762000"/>
          </a:xfrm>
        </p:spPr>
        <p:txBody>
          <a:bodyPr/>
          <a:lstStyle/>
          <a:p>
            <a:r>
              <a:rPr lang="en-US" dirty="0"/>
              <a:t>Principle of </a:t>
            </a:r>
            <a:r>
              <a:rPr lang="en-US" i="1" dirty="0"/>
              <a:t>Separation of Concerns </a:t>
            </a:r>
            <a:r>
              <a:rPr lang="en-US" dirty="0"/>
              <a:t>(1)</a:t>
            </a:r>
            <a:br>
              <a:rPr lang="en-US" i="1" dirty="0"/>
            </a:br>
            <a:r>
              <a:rPr lang="en-US" sz="2800" i="1" dirty="0"/>
              <a:t>maintain clear distinctions!</a:t>
            </a:r>
          </a:p>
        </p:txBody>
      </p:sp>
      <p:sp>
        <p:nvSpPr>
          <p:cNvPr id="4" name="Slide Number Placeholder 3">
            <a:extLst>
              <a:ext uri="{FF2B5EF4-FFF2-40B4-BE49-F238E27FC236}">
                <a16:creationId xmlns:a16="http://schemas.microsoft.com/office/drawing/2014/main" id="{48773D39-2C81-41FA-B745-62DE4E90B740}"/>
              </a:ext>
            </a:extLst>
          </p:cNvPr>
          <p:cNvSpPr>
            <a:spLocks noGrp="1"/>
          </p:cNvSpPr>
          <p:nvPr>
            <p:ph type="sldNum" sz="quarter" idx="10"/>
          </p:nvPr>
        </p:nvSpPr>
        <p:spPr/>
        <p:txBody>
          <a:bodyPr/>
          <a:lstStyle/>
          <a:p>
            <a:fld id="{01EF93C7-D0AB-41D7-8C62-1F8A9E33AE23}" type="slidenum">
              <a:rPr lang="en-US" smtClean="0"/>
              <a:pPr/>
              <a:t>66</a:t>
            </a:fld>
            <a:endParaRPr lang="en-US"/>
          </a:p>
        </p:txBody>
      </p:sp>
    </p:spTree>
    <p:extLst>
      <p:ext uri="{BB962C8B-B14F-4D97-AF65-F5344CB8AC3E}">
        <p14:creationId xmlns:p14="http://schemas.microsoft.com/office/powerpoint/2010/main" val="20543372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396-42CE-4BB5-B54F-B6AA3980D648}"/>
              </a:ext>
            </a:extLst>
          </p:cNvPr>
          <p:cNvSpPr>
            <a:spLocks noGrp="1"/>
          </p:cNvSpPr>
          <p:nvPr>
            <p:ph type="title"/>
          </p:nvPr>
        </p:nvSpPr>
        <p:spPr>
          <a:xfrm>
            <a:off x="228600" y="609600"/>
            <a:ext cx="8686800" cy="762000"/>
          </a:xfrm>
        </p:spPr>
        <p:txBody>
          <a:bodyPr/>
          <a:lstStyle/>
          <a:p>
            <a:r>
              <a:rPr lang="en-US" dirty="0"/>
              <a:t>Principle of </a:t>
            </a:r>
            <a:r>
              <a:rPr lang="en-US" i="1" dirty="0"/>
              <a:t>Separation of Concerns </a:t>
            </a:r>
            <a:r>
              <a:rPr lang="en-US" dirty="0"/>
              <a:t>(2)</a:t>
            </a:r>
            <a:br>
              <a:rPr lang="en-US" i="1" dirty="0"/>
            </a:br>
            <a:r>
              <a:rPr lang="en-US" sz="2800" i="1" dirty="0"/>
              <a:t>maintain clear distinctions!</a:t>
            </a:r>
          </a:p>
        </p:txBody>
      </p:sp>
      <p:sp>
        <p:nvSpPr>
          <p:cNvPr id="11" name="Content Placeholder 10">
            <a:extLst>
              <a:ext uri="{FF2B5EF4-FFF2-40B4-BE49-F238E27FC236}">
                <a16:creationId xmlns:a16="http://schemas.microsoft.com/office/drawing/2014/main" id="{5F0B902A-5BCD-4D3E-9CA5-6FB45EC71176}"/>
              </a:ext>
            </a:extLst>
          </p:cNvPr>
          <p:cNvSpPr>
            <a:spLocks noGrp="1"/>
          </p:cNvSpPr>
          <p:nvPr>
            <p:ph idx="1"/>
          </p:nvPr>
        </p:nvSpPr>
        <p:spPr>
          <a:xfrm>
            <a:off x="304800" y="1676400"/>
            <a:ext cx="6248400" cy="4953000"/>
          </a:xfrm>
        </p:spPr>
        <p:txBody>
          <a:bodyPr/>
          <a:lstStyle/>
          <a:p>
            <a:pPr algn="ctr"/>
            <a:r>
              <a:rPr lang="en-US" b="1" dirty="0">
                <a:solidFill>
                  <a:srgbClr val="FFFF00"/>
                </a:solidFill>
              </a:rPr>
              <a:t>Representations</a:t>
            </a:r>
          </a:p>
          <a:p>
            <a:pPr algn="ctr"/>
            <a:r>
              <a:rPr lang="en-US" sz="1800" dirty="0"/>
              <a:t>    </a:t>
            </a:r>
          </a:p>
        </p:txBody>
      </p:sp>
      <p:sp>
        <p:nvSpPr>
          <p:cNvPr id="4" name="Slide Number Placeholder 3">
            <a:extLst>
              <a:ext uri="{FF2B5EF4-FFF2-40B4-BE49-F238E27FC236}">
                <a16:creationId xmlns:a16="http://schemas.microsoft.com/office/drawing/2014/main" id="{48773D39-2C81-41FA-B745-62DE4E90B740}"/>
              </a:ext>
            </a:extLst>
          </p:cNvPr>
          <p:cNvSpPr>
            <a:spLocks noGrp="1"/>
          </p:cNvSpPr>
          <p:nvPr>
            <p:ph type="sldNum" sz="quarter" idx="10"/>
          </p:nvPr>
        </p:nvSpPr>
        <p:spPr/>
        <p:txBody>
          <a:bodyPr/>
          <a:lstStyle/>
          <a:p>
            <a:fld id="{01EF93C7-D0AB-41D7-8C62-1F8A9E33AE23}" type="slidenum">
              <a:rPr lang="en-US" smtClean="0"/>
              <a:pPr/>
              <a:t>67</a:t>
            </a:fld>
            <a:endParaRPr lang="en-US"/>
          </a:p>
        </p:txBody>
      </p:sp>
      <p:sp>
        <p:nvSpPr>
          <p:cNvPr id="12" name="TextBox 11">
            <a:extLst>
              <a:ext uri="{FF2B5EF4-FFF2-40B4-BE49-F238E27FC236}">
                <a16:creationId xmlns:a16="http://schemas.microsoft.com/office/drawing/2014/main" id="{93F64CA6-FEC1-4EDA-BABF-B0CDD140384B}"/>
              </a:ext>
            </a:extLst>
          </p:cNvPr>
          <p:cNvSpPr txBox="1"/>
          <p:nvPr/>
        </p:nvSpPr>
        <p:spPr>
          <a:xfrm>
            <a:off x="7299170" y="1676400"/>
            <a:ext cx="1180131" cy="461665"/>
          </a:xfrm>
          <a:prstGeom prst="rect">
            <a:avLst/>
          </a:prstGeom>
          <a:noFill/>
        </p:spPr>
        <p:txBody>
          <a:bodyPr wrap="none" rtlCol="0">
            <a:spAutoFit/>
          </a:bodyPr>
          <a:lstStyle/>
          <a:p>
            <a:r>
              <a:rPr kumimoji="0" lang="en-US" sz="2400" i="0" u="none" strike="noStrike" kern="0" cap="none" spc="0" normalizeH="0" baseline="0" noProof="0" dirty="0">
                <a:ln>
                  <a:noFill/>
                </a:ln>
                <a:solidFill>
                  <a:srgbClr val="FFFF00"/>
                </a:solidFill>
                <a:effectLst/>
                <a:uLnTx/>
                <a:uFillTx/>
                <a:latin typeface="Trebuchet MS"/>
                <a:ea typeface="ＭＳ Ｐゴシック" pitchFamily="122" charset="-128"/>
              </a:rPr>
              <a:t>Reality</a:t>
            </a:r>
            <a:endParaRPr lang="en-US" dirty="0">
              <a:solidFill>
                <a:srgbClr val="FFFF00"/>
              </a:solidFill>
            </a:endParaRPr>
          </a:p>
        </p:txBody>
      </p:sp>
    </p:spTree>
    <p:extLst>
      <p:ext uri="{BB962C8B-B14F-4D97-AF65-F5344CB8AC3E}">
        <p14:creationId xmlns:p14="http://schemas.microsoft.com/office/powerpoint/2010/main" val="35351066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396-42CE-4BB5-B54F-B6AA3980D648}"/>
              </a:ext>
            </a:extLst>
          </p:cNvPr>
          <p:cNvSpPr>
            <a:spLocks noGrp="1"/>
          </p:cNvSpPr>
          <p:nvPr>
            <p:ph type="title"/>
          </p:nvPr>
        </p:nvSpPr>
        <p:spPr>
          <a:xfrm>
            <a:off x="228600" y="609600"/>
            <a:ext cx="8686800" cy="762000"/>
          </a:xfrm>
        </p:spPr>
        <p:txBody>
          <a:bodyPr/>
          <a:lstStyle/>
          <a:p>
            <a:r>
              <a:rPr lang="en-US" dirty="0"/>
              <a:t>Principle of </a:t>
            </a:r>
            <a:r>
              <a:rPr lang="en-US" i="1" dirty="0"/>
              <a:t>Separation of Concerns </a:t>
            </a:r>
            <a:r>
              <a:rPr lang="en-US" dirty="0"/>
              <a:t>(3)</a:t>
            </a:r>
            <a:br>
              <a:rPr lang="en-US" i="1" dirty="0"/>
            </a:br>
            <a:r>
              <a:rPr lang="en-US" sz="2800" i="1" dirty="0"/>
              <a:t>maintain clear distinctions!</a:t>
            </a:r>
          </a:p>
        </p:txBody>
      </p:sp>
      <p:sp>
        <p:nvSpPr>
          <p:cNvPr id="11" name="Content Placeholder 10">
            <a:extLst>
              <a:ext uri="{FF2B5EF4-FFF2-40B4-BE49-F238E27FC236}">
                <a16:creationId xmlns:a16="http://schemas.microsoft.com/office/drawing/2014/main" id="{5F0B902A-5BCD-4D3E-9CA5-6FB45EC71176}"/>
              </a:ext>
            </a:extLst>
          </p:cNvPr>
          <p:cNvSpPr>
            <a:spLocks noGrp="1"/>
          </p:cNvSpPr>
          <p:nvPr>
            <p:ph idx="1"/>
          </p:nvPr>
        </p:nvSpPr>
        <p:spPr>
          <a:xfrm>
            <a:off x="304800" y="1676400"/>
            <a:ext cx="6248400" cy="4953000"/>
          </a:xfrm>
        </p:spPr>
        <p:txBody>
          <a:bodyPr/>
          <a:lstStyle/>
          <a:p>
            <a:pPr algn="ctr"/>
            <a:r>
              <a:rPr lang="en-US" b="1" dirty="0">
                <a:solidFill>
                  <a:srgbClr val="FFFF00"/>
                </a:solidFill>
              </a:rPr>
              <a:t>Representations</a:t>
            </a:r>
          </a:p>
          <a:p>
            <a:pPr algn="ctr"/>
            <a:r>
              <a:rPr lang="en-US" sz="2200" b="1" dirty="0"/>
              <a:t>Ontology</a:t>
            </a:r>
          </a:p>
          <a:p>
            <a:pPr>
              <a:spcBef>
                <a:spcPts val="1200"/>
              </a:spcBef>
              <a:buFont typeface="Arial" panose="020B0604020202020204" pitchFamily="34" charset="0"/>
              <a:buChar char="•"/>
            </a:pPr>
            <a:r>
              <a:rPr lang="en-US" sz="1800" b="1" u="sng" dirty="0"/>
              <a:t>Entity names</a:t>
            </a:r>
            <a:r>
              <a:rPr lang="en-US" sz="1800" dirty="0"/>
              <a:t>: internal names used in an ontology to uniquely denote an intended entity;</a:t>
            </a:r>
          </a:p>
          <a:p>
            <a:pPr>
              <a:spcBef>
                <a:spcPts val="600"/>
              </a:spcBef>
              <a:buFont typeface="Arial" panose="020B0604020202020204" pitchFamily="34" charset="0"/>
              <a:buChar char="•"/>
            </a:pPr>
            <a:r>
              <a:rPr lang="en-US" sz="1800" b="1" u="sng" dirty="0"/>
              <a:t>Entity descriptions</a:t>
            </a:r>
            <a:r>
              <a:rPr lang="en-US" sz="1800" dirty="0"/>
              <a:t>: definitions or elucidations that convey what entity is intended by an entity name;</a:t>
            </a:r>
          </a:p>
          <a:p>
            <a:pPr>
              <a:spcBef>
                <a:spcPts val="600"/>
              </a:spcBef>
              <a:buFont typeface="Arial" panose="020B0604020202020204" pitchFamily="34" charset="0"/>
              <a:buChar char="•"/>
            </a:pPr>
            <a:r>
              <a:rPr lang="en-US" sz="1800" b="1" u="sng" dirty="0"/>
              <a:t>Relation names</a:t>
            </a:r>
            <a:r>
              <a:rPr lang="en-US" sz="1800" dirty="0"/>
              <a:t>: internal names for formal relations that obtain between entities;</a:t>
            </a:r>
          </a:p>
          <a:p>
            <a:pPr>
              <a:spcBef>
                <a:spcPts val="600"/>
              </a:spcBef>
              <a:buFont typeface="Arial" panose="020B0604020202020204" pitchFamily="34" charset="0"/>
              <a:buChar char="•"/>
            </a:pPr>
            <a:r>
              <a:rPr lang="en-US" sz="1800" b="1" u="sng" dirty="0"/>
              <a:t>Axioms</a:t>
            </a:r>
            <a:r>
              <a:rPr lang="en-US" sz="1800" dirty="0"/>
              <a:t>: descriptions about how certain entities relate to each other;</a:t>
            </a:r>
          </a:p>
        </p:txBody>
      </p:sp>
      <p:sp>
        <p:nvSpPr>
          <p:cNvPr id="4" name="Slide Number Placeholder 3">
            <a:extLst>
              <a:ext uri="{FF2B5EF4-FFF2-40B4-BE49-F238E27FC236}">
                <a16:creationId xmlns:a16="http://schemas.microsoft.com/office/drawing/2014/main" id="{48773D39-2C81-41FA-B745-62DE4E90B740}"/>
              </a:ext>
            </a:extLst>
          </p:cNvPr>
          <p:cNvSpPr>
            <a:spLocks noGrp="1"/>
          </p:cNvSpPr>
          <p:nvPr>
            <p:ph type="sldNum" sz="quarter" idx="10"/>
          </p:nvPr>
        </p:nvSpPr>
        <p:spPr/>
        <p:txBody>
          <a:bodyPr/>
          <a:lstStyle/>
          <a:p>
            <a:fld id="{01EF93C7-D0AB-41D7-8C62-1F8A9E33AE23}" type="slidenum">
              <a:rPr lang="en-US" smtClean="0"/>
              <a:pPr/>
              <a:t>68</a:t>
            </a:fld>
            <a:endParaRPr lang="en-US"/>
          </a:p>
        </p:txBody>
      </p:sp>
      <p:sp>
        <p:nvSpPr>
          <p:cNvPr id="12" name="TextBox 11">
            <a:extLst>
              <a:ext uri="{FF2B5EF4-FFF2-40B4-BE49-F238E27FC236}">
                <a16:creationId xmlns:a16="http://schemas.microsoft.com/office/drawing/2014/main" id="{93F64CA6-FEC1-4EDA-BABF-B0CDD140384B}"/>
              </a:ext>
            </a:extLst>
          </p:cNvPr>
          <p:cNvSpPr txBox="1"/>
          <p:nvPr/>
        </p:nvSpPr>
        <p:spPr>
          <a:xfrm>
            <a:off x="7299170" y="1676400"/>
            <a:ext cx="1180131" cy="461665"/>
          </a:xfrm>
          <a:prstGeom prst="rect">
            <a:avLst/>
          </a:prstGeom>
          <a:noFill/>
        </p:spPr>
        <p:txBody>
          <a:bodyPr wrap="none" rtlCol="0">
            <a:spAutoFit/>
          </a:bodyPr>
          <a:lstStyle/>
          <a:p>
            <a:r>
              <a:rPr kumimoji="0" lang="en-US" sz="2400" i="0" u="none" strike="noStrike" kern="0" cap="none" spc="0" normalizeH="0" baseline="0" noProof="0" dirty="0">
                <a:ln>
                  <a:noFill/>
                </a:ln>
                <a:solidFill>
                  <a:srgbClr val="FFFF00"/>
                </a:solidFill>
                <a:effectLst/>
                <a:uLnTx/>
                <a:uFillTx/>
                <a:latin typeface="Trebuchet MS"/>
                <a:ea typeface="ＭＳ Ｐゴシック" pitchFamily="122" charset="-128"/>
              </a:rPr>
              <a:t>Reality</a:t>
            </a:r>
            <a:endParaRPr lang="en-US" dirty="0">
              <a:solidFill>
                <a:srgbClr val="FFFF00"/>
              </a:solidFill>
            </a:endParaRPr>
          </a:p>
        </p:txBody>
      </p:sp>
      <p:pic>
        <p:nvPicPr>
          <p:cNvPr id="21" name="Picture 20" descr="Collection of colored shapes symbolizing a collection of distinct entity types">
            <a:extLst>
              <a:ext uri="{FF2B5EF4-FFF2-40B4-BE49-F238E27FC236}">
                <a16:creationId xmlns:a16="http://schemas.microsoft.com/office/drawing/2014/main" id="{433242BD-3592-41A6-B735-947F46F573E3}"/>
              </a:ext>
            </a:extLst>
          </p:cNvPr>
          <p:cNvPicPr>
            <a:picLocks noChangeAspect="1"/>
          </p:cNvPicPr>
          <p:nvPr/>
        </p:nvPicPr>
        <p:blipFill>
          <a:blip r:embed="rId2"/>
          <a:stretch>
            <a:fillRect/>
          </a:stretch>
        </p:blipFill>
        <p:spPr>
          <a:xfrm>
            <a:off x="6934200" y="2590800"/>
            <a:ext cx="1725318" cy="3676207"/>
          </a:xfrm>
          <a:prstGeom prst="rect">
            <a:avLst/>
          </a:prstGeom>
        </p:spPr>
      </p:pic>
      <p:sp>
        <p:nvSpPr>
          <p:cNvPr id="7" name="Rectangle 6">
            <a:extLst>
              <a:ext uri="{FF2B5EF4-FFF2-40B4-BE49-F238E27FC236}">
                <a16:creationId xmlns:a16="http://schemas.microsoft.com/office/drawing/2014/main" id="{B3678CB7-6357-4309-A810-7F9E23F94D09}"/>
              </a:ext>
            </a:extLst>
          </p:cNvPr>
          <p:cNvSpPr/>
          <p:nvPr/>
        </p:nvSpPr>
        <p:spPr bwMode="auto">
          <a:xfrm>
            <a:off x="228600" y="2138065"/>
            <a:ext cx="6324600" cy="2967335"/>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9B7050BC-5A5F-4B31-BF7C-FE78891B8D74}"/>
              </a:ext>
            </a:extLst>
          </p:cNvPr>
          <p:cNvSpPr/>
          <p:nvPr/>
        </p:nvSpPr>
        <p:spPr bwMode="auto">
          <a:xfrm>
            <a:off x="6629400" y="1676400"/>
            <a:ext cx="2209800" cy="4876799"/>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9731860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396-42CE-4BB5-B54F-B6AA3980D648}"/>
              </a:ext>
            </a:extLst>
          </p:cNvPr>
          <p:cNvSpPr>
            <a:spLocks noGrp="1"/>
          </p:cNvSpPr>
          <p:nvPr>
            <p:ph type="title"/>
          </p:nvPr>
        </p:nvSpPr>
        <p:spPr>
          <a:xfrm>
            <a:off x="228600" y="609600"/>
            <a:ext cx="8686800" cy="762000"/>
          </a:xfrm>
        </p:spPr>
        <p:txBody>
          <a:bodyPr/>
          <a:lstStyle/>
          <a:p>
            <a:r>
              <a:rPr lang="en-US" dirty="0"/>
              <a:t>Principle of </a:t>
            </a:r>
            <a:r>
              <a:rPr lang="en-US" i="1" dirty="0"/>
              <a:t>Separation of Concerns </a:t>
            </a:r>
            <a:r>
              <a:rPr lang="en-US" dirty="0"/>
              <a:t>(4)</a:t>
            </a:r>
            <a:br>
              <a:rPr lang="en-US" i="1" dirty="0"/>
            </a:br>
            <a:r>
              <a:rPr lang="en-US" sz="2800" i="1" dirty="0"/>
              <a:t>maintain clear distinctions!</a:t>
            </a:r>
          </a:p>
        </p:txBody>
      </p:sp>
      <p:sp>
        <p:nvSpPr>
          <p:cNvPr id="11" name="Content Placeholder 10">
            <a:extLst>
              <a:ext uri="{FF2B5EF4-FFF2-40B4-BE49-F238E27FC236}">
                <a16:creationId xmlns:a16="http://schemas.microsoft.com/office/drawing/2014/main" id="{5F0B902A-5BCD-4D3E-9CA5-6FB45EC71176}"/>
              </a:ext>
            </a:extLst>
          </p:cNvPr>
          <p:cNvSpPr>
            <a:spLocks noGrp="1"/>
          </p:cNvSpPr>
          <p:nvPr>
            <p:ph idx="1"/>
          </p:nvPr>
        </p:nvSpPr>
        <p:spPr>
          <a:xfrm>
            <a:off x="304800" y="1676400"/>
            <a:ext cx="6248400" cy="4953000"/>
          </a:xfrm>
        </p:spPr>
        <p:txBody>
          <a:bodyPr/>
          <a:lstStyle/>
          <a:p>
            <a:pPr algn="ctr"/>
            <a:r>
              <a:rPr lang="en-US" b="1" dirty="0">
                <a:solidFill>
                  <a:srgbClr val="FFFF00"/>
                </a:solidFill>
              </a:rPr>
              <a:t>Representations</a:t>
            </a:r>
          </a:p>
          <a:p>
            <a:pPr algn="ctr"/>
            <a:r>
              <a:rPr lang="en-US" sz="2200" b="1" dirty="0"/>
              <a:t>Ontology</a:t>
            </a:r>
          </a:p>
          <a:p>
            <a:pPr>
              <a:spcBef>
                <a:spcPts val="1200"/>
              </a:spcBef>
              <a:buFont typeface="Arial" panose="020B0604020202020204" pitchFamily="34" charset="0"/>
              <a:buChar char="•"/>
            </a:pPr>
            <a:r>
              <a:rPr lang="en-US" sz="1800" b="1" u="sng" dirty="0"/>
              <a:t>Entity names</a:t>
            </a:r>
            <a:r>
              <a:rPr lang="en-US" sz="1800" dirty="0"/>
              <a:t>: internal names used in an ontology to uniquely denote an intended entity;</a:t>
            </a:r>
          </a:p>
          <a:p>
            <a:pPr>
              <a:spcBef>
                <a:spcPts val="600"/>
              </a:spcBef>
              <a:buFont typeface="Arial" panose="020B0604020202020204" pitchFamily="34" charset="0"/>
              <a:buChar char="•"/>
            </a:pPr>
            <a:r>
              <a:rPr lang="en-US" sz="1800" b="1" u="sng" dirty="0"/>
              <a:t>Entity descriptions</a:t>
            </a:r>
            <a:r>
              <a:rPr lang="en-US" sz="1800" dirty="0"/>
              <a:t>: definitions or elucidations that convey what entity is intended by an entity name;</a:t>
            </a:r>
          </a:p>
          <a:p>
            <a:pPr>
              <a:spcBef>
                <a:spcPts val="600"/>
              </a:spcBef>
              <a:buFont typeface="Arial" panose="020B0604020202020204" pitchFamily="34" charset="0"/>
              <a:buChar char="•"/>
            </a:pPr>
            <a:r>
              <a:rPr lang="en-US" sz="1800" b="1" u="sng" dirty="0"/>
              <a:t>Relation names</a:t>
            </a:r>
            <a:r>
              <a:rPr lang="en-US" sz="1800" dirty="0"/>
              <a:t>: internal names for formal relations that obtain between entities;</a:t>
            </a:r>
          </a:p>
          <a:p>
            <a:pPr>
              <a:spcBef>
                <a:spcPts val="600"/>
              </a:spcBef>
              <a:buFont typeface="Arial" panose="020B0604020202020204" pitchFamily="34" charset="0"/>
              <a:buChar char="•"/>
            </a:pPr>
            <a:r>
              <a:rPr lang="en-US" sz="1800" b="1" u="sng" dirty="0"/>
              <a:t>Axioms</a:t>
            </a:r>
            <a:r>
              <a:rPr lang="en-US" sz="1800" dirty="0"/>
              <a:t>: descriptions about how certain entities relate to each other;</a:t>
            </a:r>
          </a:p>
          <a:p>
            <a:pPr marL="0" indent="0" algn="ctr">
              <a:spcBef>
                <a:spcPts val="600"/>
              </a:spcBef>
            </a:pPr>
            <a:r>
              <a:rPr lang="en-US" sz="2200" b="1" dirty="0"/>
              <a:t>Terminology</a:t>
            </a:r>
          </a:p>
          <a:p>
            <a:pPr>
              <a:spcBef>
                <a:spcPts val="600"/>
              </a:spcBef>
              <a:buFont typeface="Arial" panose="020B0604020202020204" pitchFamily="34" charset="0"/>
              <a:buChar char="•"/>
            </a:pPr>
            <a:r>
              <a:rPr lang="en-US" sz="1800" b="1" u="sng" dirty="0"/>
              <a:t>Terms</a:t>
            </a:r>
            <a:r>
              <a:rPr lang="en-US" sz="1800" dirty="0"/>
              <a:t>: names for entities as used in natural language;</a:t>
            </a:r>
          </a:p>
          <a:p>
            <a:pPr>
              <a:spcBef>
                <a:spcPts val="600"/>
              </a:spcBef>
              <a:buFont typeface="Arial" panose="020B0604020202020204" pitchFamily="34" charset="0"/>
              <a:buChar char="•"/>
            </a:pPr>
            <a:r>
              <a:rPr lang="en-US" sz="1800" b="1" u="sng" dirty="0"/>
              <a:t>Term usages</a:t>
            </a:r>
            <a:r>
              <a:rPr lang="en-US" sz="1800" dirty="0"/>
              <a:t>: descriptions about the conditions, prescriptive or descriptive, under which a term is used.    </a:t>
            </a:r>
          </a:p>
        </p:txBody>
      </p:sp>
      <p:sp>
        <p:nvSpPr>
          <p:cNvPr id="4" name="Slide Number Placeholder 3">
            <a:extLst>
              <a:ext uri="{FF2B5EF4-FFF2-40B4-BE49-F238E27FC236}">
                <a16:creationId xmlns:a16="http://schemas.microsoft.com/office/drawing/2014/main" id="{48773D39-2C81-41FA-B745-62DE4E90B740}"/>
              </a:ext>
            </a:extLst>
          </p:cNvPr>
          <p:cNvSpPr>
            <a:spLocks noGrp="1"/>
          </p:cNvSpPr>
          <p:nvPr>
            <p:ph type="sldNum" sz="quarter" idx="10"/>
          </p:nvPr>
        </p:nvSpPr>
        <p:spPr/>
        <p:txBody>
          <a:bodyPr/>
          <a:lstStyle/>
          <a:p>
            <a:fld id="{01EF93C7-D0AB-41D7-8C62-1F8A9E33AE23}" type="slidenum">
              <a:rPr lang="en-US" smtClean="0"/>
              <a:pPr/>
              <a:t>69</a:t>
            </a:fld>
            <a:endParaRPr lang="en-US"/>
          </a:p>
        </p:txBody>
      </p:sp>
      <p:sp>
        <p:nvSpPr>
          <p:cNvPr id="12" name="TextBox 11">
            <a:extLst>
              <a:ext uri="{FF2B5EF4-FFF2-40B4-BE49-F238E27FC236}">
                <a16:creationId xmlns:a16="http://schemas.microsoft.com/office/drawing/2014/main" id="{93F64CA6-FEC1-4EDA-BABF-B0CDD140384B}"/>
              </a:ext>
            </a:extLst>
          </p:cNvPr>
          <p:cNvSpPr txBox="1"/>
          <p:nvPr/>
        </p:nvSpPr>
        <p:spPr>
          <a:xfrm>
            <a:off x="7299170" y="1676400"/>
            <a:ext cx="1180131" cy="461665"/>
          </a:xfrm>
          <a:prstGeom prst="rect">
            <a:avLst/>
          </a:prstGeom>
          <a:noFill/>
        </p:spPr>
        <p:txBody>
          <a:bodyPr wrap="none" rtlCol="0">
            <a:spAutoFit/>
          </a:bodyPr>
          <a:lstStyle/>
          <a:p>
            <a:r>
              <a:rPr kumimoji="0" lang="en-US" sz="2400" i="0" u="none" strike="noStrike" kern="0" cap="none" spc="0" normalizeH="0" baseline="0" noProof="0" dirty="0">
                <a:ln>
                  <a:noFill/>
                </a:ln>
                <a:solidFill>
                  <a:srgbClr val="FFFF00"/>
                </a:solidFill>
                <a:effectLst/>
                <a:uLnTx/>
                <a:uFillTx/>
                <a:latin typeface="Trebuchet MS"/>
                <a:ea typeface="ＭＳ Ｐゴシック" pitchFamily="122" charset="-128"/>
              </a:rPr>
              <a:t>Reality</a:t>
            </a:r>
            <a:endParaRPr lang="en-US" dirty="0">
              <a:solidFill>
                <a:srgbClr val="FFFF00"/>
              </a:solidFill>
            </a:endParaRPr>
          </a:p>
        </p:txBody>
      </p:sp>
      <p:pic>
        <p:nvPicPr>
          <p:cNvPr id="21" name="Picture 20" descr="Collection of colored shapes symbolizing a collection of distinct entity types">
            <a:extLst>
              <a:ext uri="{FF2B5EF4-FFF2-40B4-BE49-F238E27FC236}">
                <a16:creationId xmlns:a16="http://schemas.microsoft.com/office/drawing/2014/main" id="{433242BD-3592-41A6-B735-947F46F573E3}"/>
              </a:ext>
            </a:extLst>
          </p:cNvPr>
          <p:cNvPicPr>
            <a:picLocks noChangeAspect="1"/>
          </p:cNvPicPr>
          <p:nvPr/>
        </p:nvPicPr>
        <p:blipFill>
          <a:blip r:embed="rId2"/>
          <a:stretch>
            <a:fillRect/>
          </a:stretch>
        </p:blipFill>
        <p:spPr>
          <a:xfrm>
            <a:off x="6934200" y="2590800"/>
            <a:ext cx="1725318" cy="3676207"/>
          </a:xfrm>
          <a:prstGeom prst="rect">
            <a:avLst/>
          </a:prstGeom>
        </p:spPr>
      </p:pic>
      <p:sp>
        <p:nvSpPr>
          <p:cNvPr id="3" name="Rectangle 2">
            <a:extLst>
              <a:ext uri="{FF2B5EF4-FFF2-40B4-BE49-F238E27FC236}">
                <a16:creationId xmlns:a16="http://schemas.microsoft.com/office/drawing/2014/main" id="{958D986D-E104-4CA6-BBE9-25D6100B7117}"/>
              </a:ext>
            </a:extLst>
          </p:cNvPr>
          <p:cNvSpPr/>
          <p:nvPr/>
        </p:nvSpPr>
        <p:spPr bwMode="auto">
          <a:xfrm>
            <a:off x="228600" y="2138065"/>
            <a:ext cx="6324600" cy="2967335"/>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0EB295E2-A6AF-453A-A987-3EA777EF35C4}"/>
              </a:ext>
            </a:extLst>
          </p:cNvPr>
          <p:cNvSpPr/>
          <p:nvPr/>
        </p:nvSpPr>
        <p:spPr bwMode="auto">
          <a:xfrm>
            <a:off x="228600" y="5105400"/>
            <a:ext cx="6324600" cy="138656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11637068-D8C9-4084-9E15-910A51A9104A}"/>
              </a:ext>
            </a:extLst>
          </p:cNvPr>
          <p:cNvSpPr/>
          <p:nvPr/>
        </p:nvSpPr>
        <p:spPr bwMode="auto">
          <a:xfrm>
            <a:off x="6629400" y="1676400"/>
            <a:ext cx="2209800" cy="4876799"/>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192847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396-42CE-4BB5-B54F-B6AA3980D648}"/>
              </a:ext>
            </a:extLst>
          </p:cNvPr>
          <p:cNvSpPr>
            <a:spLocks noGrp="1"/>
          </p:cNvSpPr>
          <p:nvPr>
            <p:ph type="title"/>
          </p:nvPr>
        </p:nvSpPr>
        <p:spPr>
          <a:xfrm>
            <a:off x="228600" y="609600"/>
            <a:ext cx="8686800" cy="762000"/>
          </a:xfrm>
        </p:spPr>
        <p:txBody>
          <a:bodyPr/>
          <a:lstStyle/>
          <a:p>
            <a:r>
              <a:rPr lang="en-US" dirty="0"/>
              <a:t>Principle of </a:t>
            </a:r>
            <a:r>
              <a:rPr lang="en-US" i="1" dirty="0"/>
              <a:t>Separation of Concerns </a:t>
            </a:r>
            <a:r>
              <a:rPr lang="en-US" dirty="0"/>
              <a:t>(5)</a:t>
            </a:r>
            <a:br>
              <a:rPr lang="en-US" i="1" dirty="0"/>
            </a:br>
            <a:r>
              <a:rPr lang="en-US" sz="2800" i="1" dirty="0"/>
              <a:t>maintain clear distinctions!</a:t>
            </a:r>
          </a:p>
        </p:txBody>
      </p:sp>
      <p:sp>
        <p:nvSpPr>
          <p:cNvPr id="11" name="Content Placeholder 10">
            <a:extLst>
              <a:ext uri="{FF2B5EF4-FFF2-40B4-BE49-F238E27FC236}">
                <a16:creationId xmlns:a16="http://schemas.microsoft.com/office/drawing/2014/main" id="{5F0B902A-5BCD-4D3E-9CA5-6FB45EC71176}"/>
              </a:ext>
            </a:extLst>
          </p:cNvPr>
          <p:cNvSpPr>
            <a:spLocks noGrp="1"/>
          </p:cNvSpPr>
          <p:nvPr>
            <p:ph idx="1"/>
          </p:nvPr>
        </p:nvSpPr>
        <p:spPr>
          <a:xfrm>
            <a:off x="304800" y="1676400"/>
            <a:ext cx="6248400" cy="4953000"/>
          </a:xfrm>
        </p:spPr>
        <p:txBody>
          <a:bodyPr/>
          <a:lstStyle/>
          <a:p>
            <a:pPr algn="ctr"/>
            <a:r>
              <a:rPr lang="en-US" b="1" dirty="0">
                <a:solidFill>
                  <a:srgbClr val="FFFF00"/>
                </a:solidFill>
              </a:rPr>
              <a:t>Representations</a:t>
            </a:r>
          </a:p>
          <a:p>
            <a:pPr algn="ctr"/>
            <a:r>
              <a:rPr lang="en-US" sz="2200" b="1" dirty="0"/>
              <a:t>Ontology</a:t>
            </a:r>
          </a:p>
          <a:p>
            <a:pPr>
              <a:spcBef>
                <a:spcPts val="1200"/>
              </a:spcBef>
              <a:buFont typeface="Arial" panose="020B0604020202020204" pitchFamily="34" charset="0"/>
              <a:buChar char="•"/>
            </a:pPr>
            <a:r>
              <a:rPr lang="en-US" sz="1800" b="1" u="sng" dirty="0"/>
              <a:t>Entity names</a:t>
            </a:r>
            <a:r>
              <a:rPr lang="en-US" sz="1800" dirty="0"/>
              <a:t>: internal names used in an ontology to uniquely denote an intended entity;</a:t>
            </a:r>
          </a:p>
          <a:p>
            <a:pPr>
              <a:spcBef>
                <a:spcPts val="600"/>
              </a:spcBef>
              <a:buFont typeface="Arial" panose="020B0604020202020204" pitchFamily="34" charset="0"/>
              <a:buChar char="•"/>
            </a:pPr>
            <a:r>
              <a:rPr lang="en-US" sz="1800" b="1" u="sng" dirty="0"/>
              <a:t>Entity descriptions</a:t>
            </a:r>
            <a:r>
              <a:rPr lang="en-US" sz="1800" dirty="0"/>
              <a:t>: definitions or elucidations that convey what entity is intended by an entity name;</a:t>
            </a:r>
          </a:p>
          <a:p>
            <a:pPr>
              <a:spcBef>
                <a:spcPts val="600"/>
              </a:spcBef>
              <a:buFont typeface="Arial" panose="020B0604020202020204" pitchFamily="34" charset="0"/>
              <a:buChar char="•"/>
            </a:pPr>
            <a:r>
              <a:rPr lang="en-US" sz="1800" b="1" u="sng" dirty="0"/>
              <a:t>Relation names</a:t>
            </a:r>
            <a:r>
              <a:rPr lang="en-US" sz="1800" dirty="0"/>
              <a:t>: internal names for formal relations that obtain between entities;</a:t>
            </a:r>
          </a:p>
          <a:p>
            <a:pPr>
              <a:spcBef>
                <a:spcPts val="600"/>
              </a:spcBef>
              <a:buFont typeface="Arial" panose="020B0604020202020204" pitchFamily="34" charset="0"/>
              <a:buChar char="•"/>
            </a:pPr>
            <a:r>
              <a:rPr lang="en-US" sz="1800" b="1" u="sng" dirty="0"/>
              <a:t>Axioms</a:t>
            </a:r>
            <a:r>
              <a:rPr lang="en-US" sz="1800" dirty="0"/>
              <a:t>: descriptions about how certain entities relate to each other;</a:t>
            </a:r>
          </a:p>
          <a:p>
            <a:pPr marL="0" indent="0" algn="ctr">
              <a:spcBef>
                <a:spcPts val="600"/>
              </a:spcBef>
            </a:pPr>
            <a:r>
              <a:rPr lang="en-US" sz="2200" b="1" dirty="0"/>
              <a:t>Terminology</a:t>
            </a:r>
          </a:p>
          <a:p>
            <a:pPr>
              <a:spcBef>
                <a:spcPts val="600"/>
              </a:spcBef>
              <a:buFont typeface="Arial" panose="020B0604020202020204" pitchFamily="34" charset="0"/>
              <a:buChar char="•"/>
            </a:pPr>
            <a:r>
              <a:rPr lang="en-US" sz="1800" b="1" u="sng" dirty="0"/>
              <a:t>Terms</a:t>
            </a:r>
            <a:r>
              <a:rPr lang="en-US" sz="1800" dirty="0"/>
              <a:t>: names for entities as used in natural language;</a:t>
            </a:r>
          </a:p>
          <a:p>
            <a:pPr>
              <a:spcBef>
                <a:spcPts val="600"/>
              </a:spcBef>
              <a:buFont typeface="Arial" panose="020B0604020202020204" pitchFamily="34" charset="0"/>
              <a:buChar char="•"/>
            </a:pPr>
            <a:r>
              <a:rPr lang="en-US" sz="1800" b="1" u="sng" dirty="0"/>
              <a:t>Term usages</a:t>
            </a:r>
            <a:r>
              <a:rPr lang="en-US" sz="1800" dirty="0"/>
              <a:t>: descriptions about the conditions, prescriptive or descriptive, under which a term is used.    </a:t>
            </a:r>
          </a:p>
        </p:txBody>
      </p:sp>
      <p:sp>
        <p:nvSpPr>
          <p:cNvPr id="4" name="Slide Number Placeholder 3">
            <a:extLst>
              <a:ext uri="{FF2B5EF4-FFF2-40B4-BE49-F238E27FC236}">
                <a16:creationId xmlns:a16="http://schemas.microsoft.com/office/drawing/2014/main" id="{48773D39-2C81-41FA-B745-62DE4E90B740}"/>
              </a:ext>
            </a:extLst>
          </p:cNvPr>
          <p:cNvSpPr>
            <a:spLocks noGrp="1"/>
          </p:cNvSpPr>
          <p:nvPr>
            <p:ph type="sldNum" sz="quarter" idx="10"/>
          </p:nvPr>
        </p:nvSpPr>
        <p:spPr/>
        <p:txBody>
          <a:bodyPr/>
          <a:lstStyle/>
          <a:p>
            <a:fld id="{01EF93C7-D0AB-41D7-8C62-1F8A9E33AE23}" type="slidenum">
              <a:rPr lang="en-US" smtClean="0"/>
              <a:pPr/>
              <a:t>70</a:t>
            </a:fld>
            <a:endParaRPr lang="en-US"/>
          </a:p>
        </p:txBody>
      </p:sp>
      <p:sp>
        <p:nvSpPr>
          <p:cNvPr id="12" name="TextBox 11">
            <a:extLst>
              <a:ext uri="{FF2B5EF4-FFF2-40B4-BE49-F238E27FC236}">
                <a16:creationId xmlns:a16="http://schemas.microsoft.com/office/drawing/2014/main" id="{93F64CA6-FEC1-4EDA-BABF-B0CDD140384B}"/>
              </a:ext>
            </a:extLst>
          </p:cNvPr>
          <p:cNvSpPr txBox="1"/>
          <p:nvPr/>
        </p:nvSpPr>
        <p:spPr>
          <a:xfrm>
            <a:off x="7299170" y="1676400"/>
            <a:ext cx="1180131" cy="461665"/>
          </a:xfrm>
          <a:prstGeom prst="rect">
            <a:avLst/>
          </a:prstGeom>
          <a:noFill/>
        </p:spPr>
        <p:txBody>
          <a:bodyPr wrap="none" rtlCol="0">
            <a:spAutoFit/>
          </a:bodyPr>
          <a:lstStyle/>
          <a:p>
            <a:r>
              <a:rPr kumimoji="0" lang="en-US" sz="2400" i="0" u="none" strike="noStrike" kern="0" cap="none" spc="0" normalizeH="0" baseline="0" noProof="0" dirty="0">
                <a:ln>
                  <a:noFill/>
                </a:ln>
                <a:solidFill>
                  <a:srgbClr val="FFFF00"/>
                </a:solidFill>
                <a:effectLst/>
                <a:uLnTx/>
                <a:uFillTx/>
                <a:latin typeface="Trebuchet MS"/>
                <a:ea typeface="ＭＳ Ｐゴシック" pitchFamily="122" charset="-128"/>
              </a:rPr>
              <a:t>Reality</a:t>
            </a:r>
            <a:endParaRPr lang="en-US" dirty="0">
              <a:solidFill>
                <a:srgbClr val="FFFF00"/>
              </a:solidFill>
            </a:endParaRPr>
          </a:p>
        </p:txBody>
      </p:sp>
      <p:pic>
        <p:nvPicPr>
          <p:cNvPr id="21" name="Picture 20" descr="Collection of colored shapes symbolizing a collection of distinct entity types">
            <a:extLst>
              <a:ext uri="{FF2B5EF4-FFF2-40B4-BE49-F238E27FC236}">
                <a16:creationId xmlns:a16="http://schemas.microsoft.com/office/drawing/2014/main" id="{433242BD-3592-41A6-B735-947F46F573E3}"/>
              </a:ext>
            </a:extLst>
          </p:cNvPr>
          <p:cNvPicPr>
            <a:picLocks noChangeAspect="1"/>
          </p:cNvPicPr>
          <p:nvPr/>
        </p:nvPicPr>
        <p:blipFill>
          <a:blip r:embed="rId2"/>
          <a:stretch>
            <a:fillRect/>
          </a:stretch>
        </p:blipFill>
        <p:spPr>
          <a:xfrm>
            <a:off x="6934200" y="2590800"/>
            <a:ext cx="1725318" cy="3676207"/>
          </a:xfrm>
          <a:prstGeom prst="rect">
            <a:avLst/>
          </a:prstGeom>
        </p:spPr>
      </p:pic>
      <p:sp>
        <p:nvSpPr>
          <p:cNvPr id="3" name="Rectangle 2">
            <a:extLst>
              <a:ext uri="{FF2B5EF4-FFF2-40B4-BE49-F238E27FC236}">
                <a16:creationId xmlns:a16="http://schemas.microsoft.com/office/drawing/2014/main" id="{958D986D-E104-4CA6-BBE9-25D6100B7117}"/>
              </a:ext>
            </a:extLst>
          </p:cNvPr>
          <p:cNvSpPr/>
          <p:nvPr/>
        </p:nvSpPr>
        <p:spPr bwMode="auto">
          <a:xfrm>
            <a:off x="228600" y="2138065"/>
            <a:ext cx="6324600" cy="2967335"/>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0EB295E2-A6AF-453A-A987-3EA777EF35C4}"/>
              </a:ext>
            </a:extLst>
          </p:cNvPr>
          <p:cNvSpPr/>
          <p:nvPr/>
        </p:nvSpPr>
        <p:spPr bwMode="auto">
          <a:xfrm>
            <a:off x="228600" y="5105400"/>
            <a:ext cx="6324600" cy="138656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1BB786BC-3AAD-4311-9B7A-9B57038A6970}"/>
              </a:ext>
            </a:extLst>
          </p:cNvPr>
          <p:cNvSpPr/>
          <p:nvPr/>
        </p:nvSpPr>
        <p:spPr bwMode="auto">
          <a:xfrm>
            <a:off x="152400" y="1676400"/>
            <a:ext cx="6477000" cy="4876799"/>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11637068-D8C9-4084-9E15-910A51A9104A}"/>
              </a:ext>
            </a:extLst>
          </p:cNvPr>
          <p:cNvSpPr/>
          <p:nvPr/>
        </p:nvSpPr>
        <p:spPr bwMode="auto">
          <a:xfrm>
            <a:off x="6629400" y="1676400"/>
            <a:ext cx="2209800" cy="4876799"/>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5" name="Arrow: Right 4" descr="Two arrows linking representations to reality">
            <a:extLst>
              <a:ext uri="{FF2B5EF4-FFF2-40B4-BE49-F238E27FC236}">
                <a16:creationId xmlns:a16="http://schemas.microsoft.com/office/drawing/2014/main" id="{18A645C2-77A6-4B0F-A17B-CE65671FDDFD}"/>
              </a:ext>
            </a:extLst>
          </p:cNvPr>
          <p:cNvSpPr/>
          <p:nvPr/>
        </p:nvSpPr>
        <p:spPr bwMode="auto">
          <a:xfrm>
            <a:off x="6324600" y="3733800"/>
            <a:ext cx="685800" cy="3810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Arrow: Right 13" descr="Two arrows linking representations to reality">
            <a:extLst>
              <a:ext uri="{FF2B5EF4-FFF2-40B4-BE49-F238E27FC236}">
                <a16:creationId xmlns:a16="http://schemas.microsoft.com/office/drawing/2014/main" id="{7D7A32FF-412D-44AE-AED9-F2DAA90BEC34}"/>
              </a:ext>
            </a:extLst>
          </p:cNvPr>
          <p:cNvSpPr/>
          <p:nvPr/>
        </p:nvSpPr>
        <p:spPr bwMode="auto">
          <a:xfrm>
            <a:off x="6362700" y="5291919"/>
            <a:ext cx="685800" cy="3810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0" name="Group 19" descr="Bidirectional arrow showing that ontology terms can be used as anchor to specify the meaning of terms in a language or sublanguage">
            <a:extLst>
              <a:ext uri="{FF2B5EF4-FFF2-40B4-BE49-F238E27FC236}">
                <a16:creationId xmlns:a16="http://schemas.microsoft.com/office/drawing/2014/main" id="{097583C2-332B-4BA1-9B8C-641245C4507B}"/>
              </a:ext>
            </a:extLst>
          </p:cNvPr>
          <p:cNvGrpSpPr/>
          <p:nvPr/>
        </p:nvGrpSpPr>
        <p:grpSpPr>
          <a:xfrm>
            <a:off x="76200" y="2638568"/>
            <a:ext cx="609600" cy="3228831"/>
            <a:chOff x="76200" y="2638568"/>
            <a:chExt cx="609600" cy="3228831"/>
          </a:xfrm>
        </p:grpSpPr>
        <p:sp>
          <p:nvSpPr>
            <p:cNvPr id="19" name="Arrow: Bent 18">
              <a:extLst>
                <a:ext uri="{FF2B5EF4-FFF2-40B4-BE49-F238E27FC236}">
                  <a16:creationId xmlns:a16="http://schemas.microsoft.com/office/drawing/2014/main" id="{096B3149-B618-4879-907F-3D50063E373B}"/>
                </a:ext>
              </a:extLst>
            </p:cNvPr>
            <p:cNvSpPr/>
            <p:nvPr/>
          </p:nvSpPr>
          <p:spPr bwMode="auto">
            <a:xfrm>
              <a:off x="76200" y="2638568"/>
              <a:ext cx="609600" cy="2110469"/>
            </a:xfrm>
            <a:prstGeom prst="ben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2" name="Arrow: Bent 21">
              <a:extLst>
                <a:ext uri="{FF2B5EF4-FFF2-40B4-BE49-F238E27FC236}">
                  <a16:creationId xmlns:a16="http://schemas.microsoft.com/office/drawing/2014/main" id="{110F731E-6601-4294-99B2-0434CFB9C302}"/>
                </a:ext>
              </a:extLst>
            </p:cNvPr>
            <p:cNvSpPr/>
            <p:nvPr/>
          </p:nvSpPr>
          <p:spPr bwMode="auto">
            <a:xfrm flipV="1">
              <a:off x="76200" y="3756930"/>
              <a:ext cx="609600" cy="2110469"/>
            </a:xfrm>
            <a:prstGeom prst="ben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35902452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C5. Adequate use of a formal language.</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71</a:t>
            </a:fld>
            <a:endParaRPr lang="en-US"/>
          </a:p>
        </p:txBody>
      </p:sp>
    </p:spTree>
    <p:extLst>
      <p:ext uri="{BB962C8B-B14F-4D97-AF65-F5344CB8AC3E}">
        <p14:creationId xmlns:p14="http://schemas.microsoft.com/office/powerpoint/2010/main" val="1898183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C1A1-9029-4F55-A254-8EC1C2C4297D}"/>
              </a:ext>
            </a:extLst>
          </p:cNvPr>
          <p:cNvSpPr>
            <a:spLocks noGrp="1"/>
          </p:cNvSpPr>
          <p:nvPr>
            <p:ph type="title"/>
          </p:nvPr>
        </p:nvSpPr>
        <p:spPr/>
        <p:txBody>
          <a:bodyPr/>
          <a:lstStyle/>
          <a:p>
            <a:r>
              <a:rPr lang="en-US" dirty="0"/>
              <a:t>Formal Language</a:t>
            </a:r>
          </a:p>
        </p:txBody>
      </p:sp>
      <p:sp>
        <p:nvSpPr>
          <p:cNvPr id="3" name="Content Placeholder 2">
            <a:extLst>
              <a:ext uri="{FF2B5EF4-FFF2-40B4-BE49-F238E27FC236}">
                <a16:creationId xmlns:a16="http://schemas.microsoft.com/office/drawing/2014/main" id="{8BC82B9F-A204-4A59-AEC4-D7DA0DE2385F}"/>
              </a:ext>
            </a:extLst>
          </p:cNvPr>
          <p:cNvSpPr>
            <a:spLocks noGrp="1"/>
          </p:cNvSpPr>
          <p:nvPr>
            <p:ph idx="1"/>
          </p:nvPr>
        </p:nvSpPr>
        <p:spPr/>
        <p:txBody>
          <a:bodyPr/>
          <a:lstStyle/>
          <a:p>
            <a:pPr>
              <a:buFont typeface="Arial" panose="020B0604020202020204" pitchFamily="34" charset="0"/>
              <a:buChar char="•"/>
            </a:pPr>
            <a:r>
              <a:rPr lang="en-US" dirty="0"/>
              <a:t>A language defined by an alphabet and formation rules.</a:t>
            </a:r>
          </a:p>
          <a:p>
            <a:pPr>
              <a:buFont typeface="Arial" panose="020B0604020202020204" pitchFamily="34" charset="0"/>
              <a:buChar char="•"/>
            </a:pPr>
            <a:r>
              <a:rPr lang="en-US" dirty="0"/>
              <a:t>The alphabet is a set of symbols, some of which may have a special meaning or belong to a certain type:</a:t>
            </a:r>
          </a:p>
          <a:p>
            <a:pPr lvl="1">
              <a:buFont typeface="Arial" panose="020B0604020202020204" pitchFamily="34" charset="0"/>
              <a:buChar char="•"/>
            </a:pPr>
            <a:r>
              <a:rPr lang="en-US" dirty="0"/>
              <a:t>a , b , c , …</a:t>
            </a:r>
          </a:p>
          <a:p>
            <a:pPr lvl="1">
              <a:buFont typeface="Arial" panose="020B0604020202020204" pitchFamily="34" charset="0"/>
              <a:buChar char="•"/>
            </a:pPr>
            <a:r>
              <a:rPr lang="en-US" dirty="0"/>
              <a:t>and, or, ‘ ’, …</a:t>
            </a:r>
          </a:p>
          <a:p>
            <a:pPr>
              <a:buFont typeface="Arial" panose="020B0604020202020204" pitchFamily="34" charset="0"/>
              <a:buChar char="•"/>
            </a:pPr>
            <a:r>
              <a:rPr lang="en-US" dirty="0"/>
              <a:t>The formation rules specify which strings of symbols count as well-formed:</a:t>
            </a:r>
          </a:p>
          <a:p>
            <a:pPr lvl="1">
              <a:buFont typeface="Arial" panose="020B0604020202020204" pitchFamily="34" charset="0"/>
              <a:buChar char="•"/>
            </a:pPr>
            <a:r>
              <a:rPr lang="en-US" dirty="0"/>
              <a:t>rules postulating that such and such expressions belong to the language in question. </a:t>
            </a:r>
          </a:p>
          <a:p>
            <a:pPr lvl="1">
              <a:buFont typeface="Arial" panose="020B0604020202020204" pitchFamily="34" charset="0"/>
              <a:buChar char="•"/>
            </a:pPr>
            <a:r>
              <a:rPr lang="en-US" dirty="0"/>
              <a:t>rules establishing how to build well-formed expressions from other expressions belonging to the language,</a:t>
            </a:r>
          </a:p>
          <a:p>
            <a:pPr lvl="1">
              <a:buFont typeface="Arial" panose="020B0604020202020204" pitchFamily="34" charset="0"/>
              <a:buChar char="•"/>
            </a:pPr>
            <a:r>
              <a:rPr lang="en-US" dirty="0"/>
              <a:t>…</a:t>
            </a:r>
          </a:p>
        </p:txBody>
      </p:sp>
      <p:sp>
        <p:nvSpPr>
          <p:cNvPr id="4" name="Slide Number Placeholder 3">
            <a:extLst>
              <a:ext uri="{FF2B5EF4-FFF2-40B4-BE49-F238E27FC236}">
                <a16:creationId xmlns:a16="http://schemas.microsoft.com/office/drawing/2014/main" id="{727669EB-1219-46C4-B585-67DFE793DD07}"/>
              </a:ext>
            </a:extLst>
          </p:cNvPr>
          <p:cNvSpPr>
            <a:spLocks noGrp="1"/>
          </p:cNvSpPr>
          <p:nvPr>
            <p:ph type="sldNum" sz="quarter" idx="10"/>
          </p:nvPr>
        </p:nvSpPr>
        <p:spPr/>
        <p:txBody>
          <a:bodyPr/>
          <a:lstStyle/>
          <a:p>
            <a:fld id="{01EF93C7-D0AB-41D7-8C62-1F8A9E33AE23}" type="slidenum">
              <a:rPr lang="en-US" smtClean="0"/>
              <a:pPr/>
              <a:t>72</a:t>
            </a:fld>
            <a:endParaRPr lang="en-US"/>
          </a:p>
        </p:txBody>
      </p:sp>
    </p:spTree>
    <p:extLst>
      <p:ext uri="{BB962C8B-B14F-4D97-AF65-F5344CB8AC3E}">
        <p14:creationId xmlns:p14="http://schemas.microsoft.com/office/powerpoint/2010/main" val="18298357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F324-C92A-497E-9E29-358F47B5925E}"/>
              </a:ext>
            </a:extLst>
          </p:cNvPr>
          <p:cNvSpPr>
            <a:spLocks noGrp="1"/>
          </p:cNvSpPr>
          <p:nvPr>
            <p:ph type="title"/>
          </p:nvPr>
        </p:nvSpPr>
        <p:spPr/>
        <p:txBody>
          <a:bodyPr/>
          <a:lstStyle/>
          <a:p>
            <a:r>
              <a:rPr lang="en-US" dirty="0"/>
              <a:t>Some JSON formation rules and symbols</a:t>
            </a:r>
          </a:p>
        </p:txBody>
      </p:sp>
      <p:sp>
        <p:nvSpPr>
          <p:cNvPr id="4" name="Slide Number Placeholder 3">
            <a:extLst>
              <a:ext uri="{FF2B5EF4-FFF2-40B4-BE49-F238E27FC236}">
                <a16:creationId xmlns:a16="http://schemas.microsoft.com/office/drawing/2014/main" id="{B25AAEC4-3990-4D7F-B504-F3635895309C}"/>
              </a:ext>
            </a:extLst>
          </p:cNvPr>
          <p:cNvSpPr>
            <a:spLocks noGrp="1"/>
          </p:cNvSpPr>
          <p:nvPr>
            <p:ph type="sldNum" sz="quarter" idx="10"/>
          </p:nvPr>
        </p:nvSpPr>
        <p:spPr/>
        <p:txBody>
          <a:bodyPr/>
          <a:lstStyle/>
          <a:p>
            <a:fld id="{01EF93C7-D0AB-41D7-8C62-1F8A9E33AE23}" type="slidenum">
              <a:rPr lang="en-US" smtClean="0"/>
              <a:pPr/>
              <a:t>73</a:t>
            </a:fld>
            <a:endParaRPr lang="en-US"/>
          </a:p>
        </p:txBody>
      </p:sp>
      <p:pic>
        <p:nvPicPr>
          <p:cNvPr id="12" name="Picture 11" descr="Schematic representation of some JSON formation rules">
            <a:extLst>
              <a:ext uri="{FF2B5EF4-FFF2-40B4-BE49-F238E27FC236}">
                <a16:creationId xmlns:a16="http://schemas.microsoft.com/office/drawing/2014/main" id="{E6D17973-73E7-4030-8BE0-48FD2365A9A0}"/>
              </a:ext>
            </a:extLst>
          </p:cNvPr>
          <p:cNvPicPr>
            <a:picLocks noChangeAspect="1"/>
          </p:cNvPicPr>
          <p:nvPr/>
        </p:nvPicPr>
        <p:blipFill>
          <a:blip r:embed="rId2"/>
          <a:stretch>
            <a:fillRect/>
          </a:stretch>
        </p:blipFill>
        <p:spPr>
          <a:xfrm>
            <a:off x="188795" y="1473147"/>
            <a:ext cx="8767549" cy="5066225"/>
          </a:xfrm>
          <a:prstGeom prst="rect">
            <a:avLst/>
          </a:prstGeom>
        </p:spPr>
      </p:pic>
    </p:spTree>
    <p:extLst>
      <p:ext uri="{BB962C8B-B14F-4D97-AF65-F5344CB8AC3E}">
        <p14:creationId xmlns:p14="http://schemas.microsoft.com/office/powerpoint/2010/main" val="2706295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0345-B517-448C-89F5-F05CFEF15C36}"/>
              </a:ext>
            </a:extLst>
          </p:cNvPr>
          <p:cNvSpPr>
            <a:spLocks noGrp="1"/>
          </p:cNvSpPr>
          <p:nvPr>
            <p:ph type="title"/>
          </p:nvPr>
        </p:nvSpPr>
        <p:spPr/>
        <p:txBody>
          <a:bodyPr/>
          <a:lstStyle/>
          <a:p>
            <a:r>
              <a:rPr lang="en-US" dirty="0"/>
              <a:t>JSON data example</a:t>
            </a:r>
          </a:p>
        </p:txBody>
      </p:sp>
      <p:sp>
        <p:nvSpPr>
          <p:cNvPr id="4" name="Slide Number Placeholder 3">
            <a:extLst>
              <a:ext uri="{FF2B5EF4-FFF2-40B4-BE49-F238E27FC236}">
                <a16:creationId xmlns:a16="http://schemas.microsoft.com/office/drawing/2014/main" id="{4ECB32D4-9F87-4F38-A27F-D293B6C2090F}"/>
              </a:ext>
            </a:extLst>
          </p:cNvPr>
          <p:cNvSpPr>
            <a:spLocks noGrp="1"/>
          </p:cNvSpPr>
          <p:nvPr>
            <p:ph type="sldNum" sz="quarter" idx="10"/>
          </p:nvPr>
        </p:nvSpPr>
        <p:spPr/>
        <p:txBody>
          <a:bodyPr/>
          <a:lstStyle/>
          <a:p>
            <a:fld id="{01EF93C7-D0AB-41D7-8C62-1F8A9E33AE23}" type="slidenum">
              <a:rPr lang="en-US" smtClean="0"/>
              <a:pPr/>
              <a:t>74</a:t>
            </a:fld>
            <a:endParaRPr lang="en-US"/>
          </a:p>
        </p:txBody>
      </p:sp>
      <p:sp>
        <p:nvSpPr>
          <p:cNvPr id="5" name="Rectangle 1">
            <a:extLst>
              <a:ext uri="{FF2B5EF4-FFF2-40B4-BE49-F238E27FC236}">
                <a16:creationId xmlns:a16="http://schemas.microsoft.com/office/drawing/2014/main" id="{E901F7DF-4AE8-4456-BA8B-A1DB4EC8F9C0}"/>
              </a:ext>
            </a:extLst>
          </p:cNvPr>
          <p:cNvSpPr>
            <a:spLocks noGrp="1" noChangeArrowheads="1"/>
          </p:cNvSpPr>
          <p:nvPr>
            <p:ph idx="1"/>
          </p:nvPr>
        </p:nvSpPr>
        <p:spPr bwMode="auto">
          <a:xfrm>
            <a:off x="685800" y="1498334"/>
            <a:ext cx="8077200" cy="5309146"/>
          </a:xfrm>
          <a:prstGeom prst="rect">
            <a:avLst/>
          </a:prstGeom>
          <a:solidFill>
            <a:srgbClr val="FFFFFF"/>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first_name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"John"</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last_name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"Smith"</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is_alive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true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"age"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chemeClr val="accent6">
                    <a:lumMod val="60000"/>
                    <a:lumOff val="40000"/>
                  </a:schemeClr>
                </a:solidFill>
                <a:effectLst/>
                <a:latin typeface="+mn-lt"/>
              </a:rPr>
              <a:t>27</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"address"</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street_address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 2nd Street"</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"city"</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"New York"</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"state"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"NY"</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postal_code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"10021-3100"</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phone_numbers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BBBBBB"/>
                </a:solidFill>
                <a:latin typeface="+mn-lt"/>
              </a:rPr>
              <a:t>	</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dirty="0">
                <a:ln>
                  <a:noFill/>
                </a:ln>
                <a:solidFill>
                  <a:srgbClr val="101418"/>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"home"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"212 555-1234"</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"office"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"646 555-4567"</a:t>
            </a:r>
            <a:r>
              <a:rPr kumimoji="0" lang="en-US" altLang="en-US" sz="2300" b="0" i="0" u="none" strike="noStrike" cap="none" normalizeH="0" baseline="0" dirty="0">
                <a:ln>
                  <a:noFill/>
                </a:ln>
                <a:solidFill>
                  <a:srgbClr val="101418"/>
                </a:solidFill>
                <a:effectLst/>
                <a:latin typeface="+mn-lt"/>
              </a:rPr>
              <a:t> }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"children"</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"Catherine"</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"Thomas"</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"Trevor"</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"spouse"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null</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24916438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C2DA928B-C1BA-4842-A3E7-393848E25E18}"/>
              </a:ext>
            </a:extLst>
          </p:cNvPr>
          <p:cNvSpPr>
            <a:spLocks noGrp="1" noChangeArrowheads="1"/>
          </p:cNvSpPr>
          <p:nvPr>
            <p:ph idx="1"/>
          </p:nvPr>
        </p:nvSpPr>
        <p:spPr bwMode="auto">
          <a:xfrm>
            <a:off x="685800" y="1498334"/>
            <a:ext cx="8077200" cy="5309146"/>
          </a:xfrm>
          <a:prstGeom prst="rect">
            <a:avLst/>
          </a:prstGeom>
          <a:solidFill>
            <a:srgbClr val="FFFFFF"/>
          </a:solid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first_name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"John"</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last_name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"Smith"</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is_alive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true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"age"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chemeClr val="accent6">
                    <a:lumMod val="60000"/>
                    <a:lumOff val="40000"/>
                  </a:schemeClr>
                </a:solidFill>
                <a:effectLst/>
                <a:latin typeface="+mn-lt"/>
              </a:rPr>
              <a:t>27</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"address"</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street_address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 2nd Street"</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"city"</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"New York"</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"state"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"NY"</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postal_code</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"10021-3100"</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a:t>
            </a:r>
            <a:r>
              <a:rPr kumimoji="0" lang="en-US" altLang="en-US" sz="2300" b="1" i="0" u="none" strike="noStrike" cap="none" normalizeH="0" baseline="0" dirty="0" err="1">
                <a:ln>
                  <a:noFill/>
                </a:ln>
                <a:solidFill>
                  <a:srgbClr val="008000"/>
                </a:solidFill>
                <a:effectLst/>
                <a:latin typeface="+mn-lt"/>
              </a:rPr>
              <a:t>phone_numbers</a:t>
            </a:r>
            <a:r>
              <a:rPr kumimoji="0" lang="en-US" altLang="en-US" sz="2300" b="1" i="0" u="none" strike="noStrike" cap="none" normalizeH="0" baseline="0" dirty="0">
                <a:ln>
                  <a:noFill/>
                </a:ln>
                <a:solidFill>
                  <a:srgbClr val="008000"/>
                </a:solidFill>
                <a:effectLst/>
                <a:latin typeface="+mn-lt"/>
              </a:rPr>
              <a:t>"</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BBBBBB"/>
                </a:solidFill>
                <a:latin typeface="+mn-lt"/>
              </a:rPr>
              <a:t>	</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dirty="0">
                <a:ln>
                  <a:noFill/>
                </a:ln>
                <a:solidFill>
                  <a:srgbClr val="101418"/>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"home"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"212 555-1234"</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1" i="0" u="none" strike="noStrike" cap="none" normalizeH="0" baseline="0" dirty="0">
                <a:ln>
                  <a:noFill/>
                </a:ln>
                <a:solidFill>
                  <a:srgbClr val="008000"/>
                </a:solidFill>
                <a:effectLst/>
                <a:latin typeface="+mn-lt"/>
              </a:rPr>
              <a:t>"type"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"office"</a:t>
            </a:r>
            <a:r>
              <a:rPr kumimoji="0" lang="en-US" altLang="en-US" sz="2300" b="0" i="0" u="none" strike="noStrike" cap="none" normalizeH="0" baseline="0" dirty="0">
                <a:ln>
                  <a:noFill/>
                </a:ln>
                <a:solidFill>
                  <a:srgbClr val="101418"/>
                </a:solidFill>
                <a:effectLst/>
                <a:latin typeface="+mn-lt"/>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"number"</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BA2121"/>
                </a:solidFill>
                <a:effectLst/>
                <a:latin typeface="+mn-lt"/>
              </a:rPr>
              <a:t>"646 555-4567"</a:t>
            </a:r>
            <a:r>
              <a:rPr kumimoji="0" lang="en-US" altLang="en-US" sz="2300" b="0" i="0" u="none" strike="noStrike" cap="none" normalizeH="0" baseline="0" dirty="0">
                <a:ln>
                  <a:noFill/>
                </a:ln>
                <a:solidFill>
                  <a:srgbClr val="101418"/>
                </a:solidFill>
                <a:effectLst/>
                <a:latin typeface="+mn-lt"/>
              </a:rPr>
              <a:t> }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"children"</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"Catherine"</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"Thomas"</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rgbClr val="BA2121"/>
                </a:solidFill>
                <a:effectLst/>
                <a:latin typeface="+mn-lt"/>
              </a:rPr>
              <a:t>"Trevor"</a:t>
            </a:r>
            <a:r>
              <a:rPr kumimoji="0" lang="en-US" altLang="en-US" sz="2300" b="0" i="0" u="none" strike="noStrike" cap="none" normalizeH="0" baseline="0" dirty="0">
                <a:ln>
                  <a:noFill/>
                </a:ln>
                <a:solidFill>
                  <a:srgbClr val="101418"/>
                </a:solidFill>
                <a:effectLst/>
                <a:latin typeface="+mn-lt"/>
              </a:rPr>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300" dirty="0">
                <a:solidFill>
                  <a:srgbClr val="101418"/>
                </a:solidFill>
                <a:latin typeface="+mn-lt"/>
              </a:rPr>
              <a:t>    </a:t>
            </a:r>
            <a:r>
              <a:rPr kumimoji="0" lang="en-US" altLang="en-US" sz="2300" b="1" i="0" u="none" strike="noStrike" cap="none" normalizeH="0" baseline="0" dirty="0">
                <a:ln>
                  <a:noFill/>
                </a:ln>
                <a:solidFill>
                  <a:srgbClr val="008000"/>
                </a:solidFill>
                <a:effectLst/>
                <a:latin typeface="+mn-lt"/>
              </a:rPr>
              <a:t>"spouse"</a:t>
            </a:r>
            <a:r>
              <a:rPr kumimoji="0" lang="en-US" altLang="en-US" sz="2300" b="0" i="0" u="none" strike="noStrike" cap="none" normalizeH="0" baseline="0" dirty="0">
                <a:ln>
                  <a:noFill/>
                </a:ln>
                <a:solidFill>
                  <a:srgbClr val="101418"/>
                </a:solidFill>
                <a:effectLst/>
                <a:latin typeface="+mn-lt"/>
              </a:rPr>
              <a:t>:</a:t>
            </a:r>
            <a:r>
              <a:rPr kumimoji="0" lang="en-US" altLang="en-US" sz="2300" b="0" i="0" u="none" strike="noStrike" cap="none" normalizeH="0" baseline="0" dirty="0">
                <a:ln>
                  <a:noFill/>
                </a:ln>
                <a:solidFill>
                  <a:srgbClr val="BBBBBB"/>
                </a:solidFill>
                <a:effectLst/>
                <a:latin typeface="+mn-lt"/>
              </a:rPr>
              <a:t> </a:t>
            </a:r>
            <a:r>
              <a:rPr kumimoji="0" lang="en-US" altLang="en-US" sz="2300" b="1" i="0" u="none" strike="noStrike" cap="none" normalizeH="0" baseline="0" dirty="0">
                <a:ln>
                  <a:noFill/>
                </a:ln>
                <a:solidFill>
                  <a:srgbClr val="FF66FF"/>
                </a:solidFill>
                <a:effectLst/>
                <a:latin typeface="+mn-lt"/>
              </a:rPr>
              <a:t>null</a:t>
            </a:r>
            <a:r>
              <a:rPr kumimoji="0" lang="en-US" altLang="en-US" sz="2300" b="0" i="0" u="none" strike="noStrike" cap="none" normalizeH="0" baseline="0" dirty="0">
                <a:ln>
                  <a:noFill/>
                </a:ln>
                <a:solidFill>
                  <a:srgbClr val="101418"/>
                </a:solidFill>
                <a:effectLst/>
                <a:latin typeface="+mn-lt"/>
              </a:rPr>
              <a:t> }</a:t>
            </a:r>
            <a:r>
              <a:rPr kumimoji="0" lang="en-US" altLang="en-US" sz="2300" b="0" i="0" u="none" strike="noStrike" cap="none" normalizeH="0" baseline="0" dirty="0">
                <a:ln>
                  <a:noFill/>
                </a:ln>
                <a:solidFill>
                  <a:schemeClr val="tx1"/>
                </a:solidFill>
                <a:effectLst/>
                <a:latin typeface="+mn-lt"/>
              </a:rPr>
              <a:t> </a:t>
            </a:r>
          </a:p>
        </p:txBody>
      </p:sp>
      <p:sp>
        <p:nvSpPr>
          <p:cNvPr id="2" name="Title 1">
            <a:extLst>
              <a:ext uri="{FF2B5EF4-FFF2-40B4-BE49-F238E27FC236}">
                <a16:creationId xmlns:a16="http://schemas.microsoft.com/office/drawing/2014/main" id="{716B0345-B517-448C-89F5-F05CFEF15C36}"/>
              </a:ext>
            </a:extLst>
          </p:cNvPr>
          <p:cNvSpPr>
            <a:spLocks noGrp="1"/>
          </p:cNvSpPr>
          <p:nvPr>
            <p:ph type="title"/>
          </p:nvPr>
        </p:nvSpPr>
        <p:spPr/>
        <p:txBody>
          <a:bodyPr/>
          <a:lstStyle/>
          <a:p>
            <a:r>
              <a:rPr lang="en-US" dirty="0"/>
              <a:t>JSON data example</a:t>
            </a:r>
          </a:p>
        </p:txBody>
      </p:sp>
      <p:sp>
        <p:nvSpPr>
          <p:cNvPr id="4" name="Slide Number Placeholder 3">
            <a:extLst>
              <a:ext uri="{FF2B5EF4-FFF2-40B4-BE49-F238E27FC236}">
                <a16:creationId xmlns:a16="http://schemas.microsoft.com/office/drawing/2014/main" id="{4ECB32D4-9F87-4F38-A27F-D293B6C2090F}"/>
              </a:ext>
            </a:extLst>
          </p:cNvPr>
          <p:cNvSpPr>
            <a:spLocks noGrp="1"/>
          </p:cNvSpPr>
          <p:nvPr>
            <p:ph type="sldNum" sz="quarter" idx="10"/>
          </p:nvPr>
        </p:nvSpPr>
        <p:spPr/>
        <p:txBody>
          <a:bodyPr/>
          <a:lstStyle/>
          <a:p>
            <a:fld id="{01EF93C7-D0AB-41D7-8C62-1F8A9E33AE23}" type="slidenum">
              <a:rPr lang="en-US" smtClean="0"/>
              <a:pPr/>
              <a:t>75</a:t>
            </a:fld>
            <a:endParaRPr lang="en-US"/>
          </a:p>
        </p:txBody>
      </p:sp>
      <p:sp>
        <p:nvSpPr>
          <p:cNvPr id="3" name="Rectangle 2">
            <a:extLst>
              <a:ext uri="{FF2B5EF4-FFF2-40B4-BE49-F238E27FC236}">
                <a16:creationId xmlns:a16="http://schemas.microsoft.com/office/drawing/2014/main" id="{9CA20F35-B312-4743-AE4A-D0B31D71763A}"/>
              </a:ext>
            </a:extLst>
          </p:cNvPr>
          <p:cNvSpPr/>
          <p:nvPr/>
        </p:nvSpPr>
        <p:spPr bwMode="auto">
          <a:xfrm>
            <a:off x="4800600" y="1676400"/>
            <a:ext cx="3505200" cy="9144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i="0" u="none" strike="noStrike" cap="none" normalizeH="0" baseline="0" dirty="0">
                <a:ln>
                  <a:noFill/>
                </a:ln>
                <a:solidFill>
                  <a:schemeClr val="bg1"/>
                </a:solidFill>
                <a:effectLst/>
                <a:latin typeface="Times" pitchFamily="122" charset="0"/>
              </a:rPr>
              <a:t>JSON does not have a </a:t>
            </a:r>
            <a:r>
              <a:rPr kumimoji="0" lang="en-US" sz="2400" i="1" u="sng" strike="noStrike" cap="none" normalizeH="0" baseline="0" dirty="0">
                <a:ln>
                  <a:noFill/>
                </a:ln>
                <a:solidFill>
                  <a:schemeClr val="bg1"/>
                </a:solidFill>
                <a:effectLst/>
                <a:latin typeface="Times" pitchFamily="122" charset="0"/>
              </a:rPr>
              <a:t>formal</a:t>
            </a:r>
            <a:r>
              <a:rPr kumimoji="0" lang="en-US" sz="2400" i="0" u="none" strike="noStrike" cap="none" normalizeH="0" baseline="0" dirty="0">
                <a:ln>
                  <a:noFill/>
                </a:ln>
                <a:solidFill>
                  <a:schemeClr val="bg1"/>
                </a:solidFill>
                <a:effectLst/>
                <a:latin typeface="Times" pitchFamily="122" charset="0"/>
              </a:rPr>
              <a:t> semantics !!!</a:t>
            </a:r>
          </a:p>
        </p:txBody>
      </p:sp>
    </p:spTree>
    <p:extLst>
      <p:ext uri="{BB962C8B-B14F-4D97-AF65-F5344CB8AC3E}">
        <p14:creationId xmlns:p14="http://schemas.microsoft.com/office/powerpoint/2010/main" val="3487473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0414-C576-4772-916F-80EA5490B8B7}"/>
              </a:ext>
            </a:extLst>
          </p:cNvPr>
          <p:cNvSpPr>
            <a:spLocks noGrp="1"/>
          </p:cNvSpPr>
          <p:nvPr>
            <p:ph type="title"/>
          </p:nvPr>
        </p:nvSpPr>
        <p:spPr>
          <a:xfrm>
            <a:off x="0" y="762000"/>
            <a:ext cx="9144000" cy="762000"/>
          </a:xfrm>
        </p:spPr>
        <p:txBody>
          <a:bodyPr/>
          <a:lstStyle/>
          <a:p>
            <a:r>
              <a:rPr lang="en-US" dirty="0"/>
              <a:t>People and </a:t>
            </a:r>
            <a:r>
              <a:rPr lang="en-US" dirty="0" err="1"/>
              <a:t>GenAI</a:t>
            </a:r>
            <a:r>
              <a:rPr lang="en-US" dirty="0"/>
              <a:t> use </a:t>
            </a:r>
            <a:r>
              <a:rPr lang="en-US" i="1" u="sng" dirty="0"/>
              <a:t>intuitive</a:t>
            </a:r>
            <a:r>
              <a:rPr lang="en-US" dirty="0"/>
              <a:t> semantics</a:t>
            </a:r>
          </a:p>
        </p:txBody>
      </p:sp>
      <p:sp>
        <p:nvSpPr>
          <p:cNvPr id="3" name="Content Placeholder 2">
            <a:extLst>
              <a:ext uri="{FF2B5EF4-FFF2-40B4-BE49-F238E27FC236}">
                <a16:creationId xmlns:a16="http://schemas.microsoft.com/office/drawing/2014/main" id="{32ECF73D-6918-48A6-8154-3946571160AC}"/>
              </a:ext>
            </a:extLst>
          </p:cNvPr>
          <p:cNvSpPr>
            <a:spLocks noGrp="1"/>
          </p:cNvSpPr>
          <p:nvPr>
            <p:ph idx="1"/>
          </p:nvPr>
        </p:nvSpPr>
        <p:spPr/>
        <p:txBody>
          <a:bodyPr/>
          <a:lstStyle/>
          <a:p>
            <a:r>
              <a:rPr lang="en-US" b="1" u="sng" dirty="0"/>
              <a:t>Gemini AI prompt</a:t>
            </a:r>
            <a:r>
              <a:rPr lang="en-US" dirty="0"/>
              <a:t>: What would be a relational database representation for the following JSON object:</a:t>
            </a:r>
          </a:p>
          <a:p>
            <a:pPr>
              <a:spcBef>
                <a:spcPts val="600"/>
              </a:spcBef>
            </a:pPr>
            <a:r>
              <a:rPr lang="en-US" sz="1800" dirty="0"/>
              <a:t>{ "</a:t>
            </a:r>
            <a:r>
              <a:rPr lang="en-US" sz="1800" dirty="0" err="1"/>
              <a:t>first_name</a:t>
            </a:r>
            <a:r>
              <a:rPr lang="en-US" sz="1800" dirty="0"/>
              <a:t>": "John", </a:t>
            </a:r>
          </a:p>
          <a:p>
            <a:pPr>
              <a:spcBef>
                <a:spcPts val="0"/>
              </a:spcBef>
            </a:pPr>
            <a:r>
              <a:rPr lang="en-US" sz="1800" dirty="0"/>
              <a:t>   "</a:t>
            </a:r>
            <a:r>
              <a:rPr lang="en-US" sz="1800" dirty="0" err="1"/>
              <a:t>last_name</a:t>
            </a:r>
            <a:r>
              <a:rPr lang="en-US" sz="1800" dirty="0"/>
              <a:t>": "Smith", </a:t>
            </a:r>
          </a:p>
          <a:p>
            <a:pPr>
              <a:spcBef>
                <a:spcPts val="0"/>
              </a:spcBef>
            </a:pPr>
            <a:r>
              <a:rPr lang="en-US" sz="1800" dirty="0"/>
              <a:t>   "</a:t>
            </a:r>
            <a:r>
              <a:rPr lang="en-US" sz="1800" dirty="0" err="1"/>
              <a:t>is_alive</a:t>
            </a:r>
            <a:r>
              <a:rPr lang="en-US" sz="1800" dirty="0"/>
              <a:t>": true, </a:t>
            </a:r>
          </a:p>
          <a:p>
            <a:pPr>
              <a:spcBef>
                <a:spcPts val="0"/>
              </a:spcBef>
            </a:pPr>
            <a:r>
              <a:rPr lang="en-US" sz="1800" dirty="0"/>
              <a:t>   "age": 27, </a:t>
            </a:r>
          </a:p>
          <a:p>
            <a:pPr>
              <a:spcBef>
                <a:spcPts val="0"/>
              </a:spcBef>
            </a:pPr>
            <a:r>
              <a:rPr lang="en-US" sz="1800" dirty="0"/>
              <a:t>   "address": { "</a:t>
            </a:r>
            <a:r>
              <a:rPr lang="en-US" sz="1800" dirty="0" err="1"/>
              <a:t>street_address</a:t>
            </a:r>
            <a:r>
              <a:rPr lang="en-US" sz="1800" dirty="0"/>
              <a:t>": "21 2nd Street", </a:t>
            </a:r>
          </a:p>
          <a:p>
            <a:pPr>
              <a:spcBef>
                <a:spcPts val="0"/>
              </a:spcBef>
            </a:pPr>
            <a:r>
              <a:rPr lang="en-US" sz="1800" dirty="0"/>
              <a:t>	                "city": "New York", </a:t>
            </a:r>
          </a:p>
          <a:p>
            <a:pPr>
              <a:spcBef>
                <a:spcPts val="0"/>
              </a:spcBef>
            </a:pPr>
            <a:r>
              <a:rPr lang="en-US" sz="1800" dirty="0"/>
              <a:t>	                "state": "NY", </a:t>
            </a:r>
          </a:p>
          <a:p>
            <a:pPr>
              <a:spcBef>
                <a:spcPts val="0"/>
              </a:spcBef>
            </a:pPr>
            <a:r>
              <a:rPr lang="en-US" sz="1800" dirty="0"/>
              <a:t>	                "</a:t>
            </a:r>
            <a:r>
              <a:rPr lang="en-US" sz="1800" dirty="0" err="1"/>
              <a:t>postal_code</a:t>
            </a:r>
            <a:r>
              <a:rPr lang="en-US" sz="1800" dirty="0"/>
              <a:t>": "10021-3100" }, </a:t>
            </a:r>
          </a:p>
          <a:p>
            <a:pPr>
              <a:spcBef>
                <a:spcPts val="0"/>
              </a:spcBef>
            </a:pPr>
            <a:r>
              <a:rPr lang="en-US" sz="1800" dirty="0"/>
              <a:t>    "</a:t>
            </a:r>
            <a:r>
              <a:rPr lang="en-US" sz="1800" dirty="0" err="1"/>
              <a:t>phone_numbers</a:t>
            </a:r>
            <a:r>
              <a:rPr lang="en-US" sz="1800" dirty="0"/>
              <a:t>": </a:t>
            </a:r>
          </a:p>
          <a:p>
            <a:pPr>
              <a:spcBef>
                <a:spcPts val="0"/>
              </a:spcBef>
            </a:pPr>
            <a:r>
              <a:rPr lang="en-US" sz="1800" dirty="0"/>
              <a:t>	[ { "type": "home", </a:t>
            </a:r>
          </a:p>
          <a:p>
            <a:pPr>
              <a:spcBef>
                <a:spcPts val="0"/>
              </a:spcBef>
            </a:pPr>
            <a:r>
              <a:rPr lang="en-US" sz="1800" dirty="0"/>
              <a:t>	     "number": "212 555-1234" }, </a:t>
            </a:r>
          </a:p>
          <a:p>
            <a:pPr>
              <a:spcBef>
                <a:spcPts val="0"/>
              </a:spcBef>
            </a:pPr>
            <a:r>
              <a:rPr lang="en-US" sz="1800" dirty="0"/>
              <a:t>	   { "type": "office", </a:t>
            </a:r>
          </a:p>
          <a:p>
            <a:pPr>
              <a:spcBef>
                <a:spcPts val="0"/>
              </a:spcBef>
            </a:pPr>
            <a:r>
              <a:rPr lang="en-US" sz="1800" dirty="0"/>
              <a:t>	      "number": "646 555-4567" } ], </a:t>
            </a:r>
          </a:p>
          <a:p>
            <a:pPr>
              <a:spcBef>
                <a:spcPts val="0"/>
              </a:spcBef>
            </a:pPr>
            <a:r>
              <a:rPr lang="en-US" sz="1800" dirty="0"/>
              <a:t>    "children": [ "Catherine", "Thomas", "Trevor" ], </a:t>
            </a:r>
          </a:p>
          <a:p>
            <a:pPr>
              <a:spcBef>
                <a:spcPts val="0"/>
              </a:spcBef>
            </a:pPr>
            <a:r>
              <a:rPr lang="en-US" sz="1800" dirty="0"/>
              <a:t>    "spouse": null } </a:t>
            </a:r>
          </a:p>
          <a:p>
            <a:endParaRPr lang="en-US" dirty="0"/>
          </a:p>
        </p:txBody>
      </p:sp>
      <p:sp>
        <p:nvSpPr>
          <p:cNvPr id="4" name="Slide Number Placeholder 3">
            <a:extLst>
              <a:ext uri="{FF2B5EF4-FFF2-40B4-BE49-F238E27FC236}">
                <a16:creationId xmlns:a16="http://schemas.microsoft.com/office/drawing/2014/main" id="{C520489A-3ACB-4EF5-99F6-B9BB1D6D3F52}"/>
              </a:ext>
            </a:extLst>
          </p:cNvPr>
          <p:cNvSpPr>
            <a:spLocks noGrp="1"/>
          </p:cNvSpPr>
          <p:nvPr>
            <p:ph type="sldNum" sz="quarter" idx="10"/>
          </p:nvPr>
        </p:nvSpPr>
        <p:spPr/>
        <p:txBody>
          <a:bodyPr/>
          <a:lstStyle/>
          <a:p>
            <a:fld id="{01EF93C7-D0AB-41D7-8C62-1F8A9E33AE23}" type="slidenum">
              <a:rPr lang="en-US" smtClean="0"/>
              <a:pPr/>
              <a:t>76</a:t>
            </a:fld>
            <a:endParaRPr lang="en-US"/>
          </a:p>
        </p:txBody>
      </p:sp>
    </p:spTree>
    <p:extLst>
      <p:ext uri="{BB962C8B-B14F-4D97-AF65-F5344CB8AC3E}">
        <p14:creationId xmlns:p14="http://schemas.microsoft.com/office/powerpoint/2010/main" val="14022388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6C4A0-40BE-4AE8-AF8E-5EB5E44922F0}"/>
              </a:ext>
            </a:extLst>
          </p:cNvPr>
          <p:cNvSpPr>
            <a:spLocks noGrp="1"/>
          </p:cNvSpPr>
          <p:nvPr>
            <p:ph type="title"/>
          </p:nvPr>
        </p:nvSpPr>
        <p:spPr/>
        <p:txBody>
          <a:bodyPr/>
          <a:lstStyle/>
          <a:p>
            <a:r>
              <a:rPr lang="en-US" dirty="0"/>
              <a:t>Gemini output in SQL (1)</a:t>
            </a:r>
          </a:p>
        </p:txBody>
      </p:sp>
      <p:sp>
        <p:nvSpPr>
          <p:cNvPr id="3" name="Content Placeholder 2">
            <a:extLst>
              <a:ext uri="{FF2B5EF4-FFF2-40B4-BE49-F238E27FC236}">
                <a16:creationId xmlns:a16="http://schemas.microsoft.com/office/drawing/2014/main" id="{2A2E29FE-AD14-4BF6-BF05-63BC0526E0ED}"/>
              </a:ext>
            </a:extLst>
          </p:cNvPr>
          <p:cNvSpPr>
            <a:spLocks noGrp="1"/>
          </p:cNvSpPr>
          <p:nvPr>
            <p:ph idx="1"/>
          </p:nvPr>
        </p:nvSpPr>
        <p:spPr>
          <a:xfrm>
            <a:off x="228600" y="1676400"/>
            <a:ext cx="8686800" cy="5105400"/>
          </a:xfrm>
          <a:solidFill>
            <a:schemeClr val="bg1"/>
          </a:solidFill>
        </p:spPr>
        <p:txBody>
          <a:bodyPr/>
          <a:lstStyle/>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RELATIONAL DATABASE REPRESENTATION FOR THE JSON OBJECT</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Target Design: Fully Normalized (3NF) Relational Schema</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This schema splits multi-valued attributes (arrays like </a:t>
            </a:r>
            <a:r>
              <a:rPr lang="en-US" sz="1400" b="0" dirty="0" err="1">
                <a:solidFill>
                  <a:srgbClr val="008000"/>
                </a:solidFill>
                <a:effectLst/>
                <a:latin typeface="Consolas" panose="020B0609020204030204" pitchFamily="49" charset="0"/>
              </a:rPr>
              <a:t>phone_numbers</a:t>
            </a:r>
            <a:r>
              <a:rPr lang="en-US" sz="1400" b="0" dirty="0">
                <a:solidFill>
                  <a:srgbClr val="008000"/>
                </a:solidFill>
                <a:effectLst/>
                <a:latin typeface="Consolas" panose="020B0609020204030204" pitchFamily="49" charset="0"/>
              </a:rPr>
              <a:t> and children) </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and nested objects (address) into standard relational tables linked via Foreign Keys.</a:t>
            </a:r>
            <a:endParaRPr lang="en-US" sz="1400" b="0" dirty="0">
              <a:solidFill>
                <a:srgbClr val="000000"/>
              </a:solidFill>
              <a:effectLst/>
              <a:latin typeface="Consolas" panose="020B0609020204030204" pitchFamily="49" charset="0"/>
            </a:endParaRPr>
          </a:p>
          <a:p>
            <a:r>
              <a:rPr lang="en-US" sz="1400" b="0" dirty="0">
                <a:solidFill>
                  <a:srgbClr val="008000"/>
                </a:solidFill>
                <a:effectLst/>
                <a:latin typeface="Consolas" panose="020B0609020204030204" pitchFamily="49" charset="0"/>
              </a:rPr>
              <a:t>-- ============================================================================</a:t>
            </a:r>
            <a:endParaRPr lang="en-US" sz="1400" b="0" dirty="0">
              <a:solidFill>
                <a:srgbClr val="000000"/>
              </a:solidFill>
              <a:effectLst/>
              <a:latin typeface="Consolas" panose="020B0609020204030204" pitchFamily="49" charset="0"/>
            </a:endParaRPr>
          </a:p>
          <a:p>
            <a:br>
              <a:rPr lang="en-US" sz="1400" b="0" dirty="0">
                <a:solidFill>
                  <a:srgbClr val="000000"/>
                </a:solidFill>
                <a:effectLst/>
                <a:latin typeface="Consolas" panose="020B0609020204030204" pitchFamily="49" charset="0"/>
              </a:rPr>
            </a:br>
            <a:r>
              <a:rPr lang="en-US" sz="1400" b="0" dirty="0">
                <a:solidFill>
                  <a:srgbClr val="008000"/>
                </a:solidFill>
                <a:effectLst/>
                <a:latin typeface="Consolas" panose="020B0609020204030204" pitchFamily="49" charset="0"/>
              </a:rPr>
              <a:t>-- 1. Main Person / Profile Table</a:t>
            </a:r>
            <a:endParaRPr lang="en-US" sz="1400" b="0" dirty="0">
              <a:solidFill>
                <a:srgbClr val="000000"/>
              </a:solidFill>
              <a:effectLst/>
              <a:latin typeface="Consolas" panose="020B0609020204030204" pitchFamily="49" charset="0"/>
            </a:endParaRPr>
          </a:p>
          <a:p>
            <a:r>
              <a:rPr lang="en-US" sz="1400" b="0" dirty="0">
                <a:solidFill>
                  <a:srgbClr val="0000FF"/>
                </a:solidFill>
                <a:effectLst/>
                <a:latin typeface="Consolas" panose="020B0609020204030204" pitchFamily="49" charset="0"/>
              </a:rPr>
              <a:t>CREATE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TABLE</a:t>
            </a:r>
            <a:r>
              <a:rPr lang="en-US" sz="1400" b="0" dirty="0">
                <a:solidFill>
                  <a:srgbClr val="000000"/>
                </a:solidFill>
                <a:effectLst/>
                <a:latin typeface="Consolas" panose="020B0609020204030204" pitchFamily="49" charset="0"/>
              </a:rPr>
              <a:t> users (</a:t>
            </a:r>
          </a:p>
          <a:p>
            <a:r>
              <a:rPr lang="en-US" sz="1400" b="0" dirty="0">
                <a:solidFill>
                  <a:srgbClr val="000000"/>
                </a:solidFill>
                <a:effectLst/>
                <a:latin typeface="Consolas" panose="020B0609020204030204" pitchFamily="49" charset="0"/>
              </a:rPr>
              <a:t>    </a:t>
            </a:r>
            <a:r>
              <a:rPr lang="en-US" sz="1400" b="0" dirty="0" err="1">
                <a:solidFill>
                  <a:srgbClr val="C700C7"/>
                </a:solidFill>
                <a:effectLst/>
                <a:latin typeface="Consolas" panose="020B0609020204030204" pitchFamily="49" charset="0"/>
              </a:rPr>
              <a:t>user_id</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 AUTO_INCREMENT </a:t>
            </a:r>
            <a:r>
              <a:rPr lang="en-US" sz="1400" b="0" dirty="0">
                <a:solidFill>
                  <a:srgbClr val="0000FF"/>
                </a:solidFill>
                <a:effectLst/>
                <a:latin typeface="Consolas" panose="020B0609020204030204" pitchFamily="49" charset="0"/>
              </a:rPr>
              <a:t>PRIMARY</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KEY</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first_name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VARCHAR</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50</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last_name</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VARCHAR</a:t>
            </a:r>
            <a:r>
              <a:rPr lang="en-US" sz="1400" b="0" dirty="0">
                <a:solidFill>
                  <a:srgbClr val="000000"/>
                </a:solidFill>
                <a:effectLst/>
                <a:latin typeface="Consolas" panose="020B0609020204030204" pitchFamily="49" charset="0"/>
              </a:rPr>
              <a:t>(</a:t>
            </a:r>
            <a:r>
              <a:rPr lang="en-US" sz="1400" b="0" dirty="0">
                <a:solidFill>
                  <a:srgbClr val="098658"/>
                </a:solidFill>
                <a:effectLst/>
                <a:latin typeface="Consolas" panose="020B0609020204030204" pitchFamily="49" charset="0"/>
              </a:rPr>
              <a:t>50</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is_alive</a:t>
            </a:r>
            <a:r>
              <a:rPr lang="en-US" sz="1400" b="0" dirty="0">
                <a:solidFill>
                  <a:srgbClr val="000000"/>
                </a:solidFill>
                <a:effectLst/>
                <a:latin typeface="Consolas" panose="020B0609020204030204" pitchFamily="49" charset="0"/>
              </a:rPr>
              <a:t> BOOLEAN </a:t>
            </a:r>
            <a:r>
              <a:rPr lang="en-US" sz="1400" b="0" dirty="0">
                <a:solidFill>
                  <a:srgbClr val="778899"/>
                </a:solidFill>
                <a:effectLst/>
                <a:latin typeface="Consolas" panose="020B0609020204030204" pitchFamily="49" charset="0"/>
              </a:rPr>
              <a:t>NOT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DEFAULT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TRUE</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age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a:t>
            </a: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spouse_id</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INT</a:t>
            </a:r>
            <a:r>
              <a:rPr lang="en-US" sz="1400" b="0" dirty="0">
                <a:solidFill>
                  <a:srgbClr val="000000"/>
                </a:solidFill>
                <a:effectLst/>
                <a:latin typeface="Consolas" panose="020B0609020204030204" pitchFamily="49" charset="0"/>
              </a:rPr>
              <a:t> </a:t>
            </a:r>
            <a:r>
              <a:rPr lang="en-US" sz="1400" b="0" dirty="0">
                <a:solidFill>
                  <a:srgbClr val="778899"/>
                </a:solidFill>
                <a:effectLst/>
                <a:latin typeface="Consolas" panose="020B0609020204030204" pitchFamily="49" charset="0"/>
              </a:rPr>
              <a:t>NULL</a:t>
            </a:r>
            <a:r>
              <a:rPr lang="en-US" sz="1400" b="0" dirty="0">
                <a:solidFill>
                  <a:srgbClr val="000000"/>
                </a:solidFill>
                <a:effectLst/>
                <a:latin typeface="Consolas" panose="020B0609020204030204" pitchFamily="49" charset="0"/>
              </a:rPr>
              <a:t>, </a:t>
            </a:r>
            <a:r>
              <a:rPr lang="en-US" sz="1400" b="0" dirty="0">
                <a:solidFill>
                  <a:srgbClr val="008000"/>
                </a:solidFill>
                <a:effectLst/>
                <a:latin typeface="Consolas" panose="020B0609020204030204" pitchFamily="49" charset="0"/>
              </a:rPr>
              <a:t>-- Can self-reference the users table if a spouse profile exists</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    </a:t>
            </a:r>
            <a:r>
              <a:rPr lang="en-US" sz="1400" b="0" dirty="0" err="1">
                <a:solidFill>
                  <a:srgbClr val="000000"/>
                </a:solidFill>
                <a:effectLst/>
                <a:latin typeface="Consolas" panose="020B0609020204030204" pitchFamily="49" charset="0"/>
              </a:rPr>
              <a:t>created_at</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TIMESTAMP</a:t>
            </a:r>
            <a:r>
              <a:rPr lang="en-US" sz="1400" b="0" dirty="0">
                <a:solidFill>
                  <a:srgbClr val="000000"/>
                </a:solidFill>
                <a:effectLst/>
                <a:latin typeface="Consolas" panose="020B0609020204030204" pitchFamily="49" charset="0"/>
              </a:rPr>
              <a:t> </a:t>
            </a:r>
            <a:r>
              <a:rPr lang="en-US" sz="1400" b="0" dirty="0">
                <a:solidFill>
                  <a:srgbClr val="0000FF"/>
                </a:solidFill>
                <a:effectLst/>
                <a:latin typeface="Consolas" panose="020B0609020204030204" pitchFamily="49" charset="0"/>
              </a:rPr>
              <a:t>DEFAULT</a:t>
            </a:r>
            <a:r>
              <a:rPr lang="en-US" sz="1400" b="0" dirty="0">
                <a:solidFill>
                  <a:srgbClr val="000000"/>
                </a:solidFill>
                <a:effectLst/>
                <a:latin typeface="Consolas" panose="020B0609020204030204" pitchFamily="49" charset="0"/>
              </a:rPr>
              <a:t> </a:t>
            </a:r>
            <a:r>
              <a:rPr lang="en-US" sz="1400" b="0" dirty="0">
                <a:solidFill>
                  <a:srgbClr val="C700C7"/>
                </a:solidFill>
                <a:effectLst/>
                <a:latin typeface="Consolas" panose="020B0609020204030204" pitchFamily="49" charset="0"/>
              </a:rPr>
              <a:t>CURRENT_TIMESTAMP</a:t>
            </a:r>
            <a:endParaRPr lang="en-US" sz="1400" b="0" dirty="0">
              <a:solidFill>
                <a:srgbClr val="000000"/>
              </a:solidFill>
              <a:effectLst/>
              <a:latin typeface="Consolas" panose="020B0609020204030204" pitchFamily="49" charset="0"/>
            </a:endParaRPr>
          </a:p>
          <a:p>
            <a:r>
              <a:rPr lang="en-US" sz="1400" b="0" dirty="0">
                <a:solidFill>
                  <a:srgbClr val="000000"/>
                </a:solidFill>
                <a:effectLst/>
                <a:latin typeface="Consolas" panose="020B0609020204030204" pitchFamily="49" charset="0"/>
              </a:rPr>
              <a:t>);</a:t>
            </a:r>
          </a:p>
          <a:p>
            <a:endParaRPr lang="en-US" sz="1400" dirty="0"/>
          </a:p>
        </p:txBody>
      </p:sp>
      <p:sp>
        <p:nvSpPr>
          <p:cNvPr id="4" name="Slide Number Placeholder 3">
            <a:extLst>
              <a:ext uri="{FF2B5EF4-FFF2-40B4-BE49-F238E27FC236}">
                <a16:creationId xmlns:a16="http://schemas.microsoft.com/office/drawing/2014/main" id="{E0551D6F-A118-4479-BDA2-84138EB223D0}"/>
              </a:ext>
            </a:extLst>
          </p:cNvPr>
          <p:cNvSpPr>
            <a:spLocks noGrp="1"/>
          </p:cNvSpPr>
          <p:nvPr>
            <p:ph type="sldNum" sz="quarter" idx="10"/>
          </p:nvPr>
        </p:nvSpPr>
        <p:spPr/>
        <p:txBody>
          <a:bodyPr/>
          <a:lstStyle/>
          <a:p>
            <a:fld id="{01EF93C7-D0AB-41D7-8C62-1F8A9E33AE23}" type="slidenum">
              <a:rPr lang="en-US" smtClean="0"/>
              <a:pPr/>
              <a:t>77</a:t>
            </a:fld>
            <a:endParaRPr lang="en-US"/>
          </a:p>
        </p:txBody>
      </p:sp>
    </p:spTree>
    <p:extLst>
      <p:ext uri="{BB962C8B-B14F-4D97-AF65-F5344CB8AC3E}">
        <p14:creationId xmlns:p14="http://schemas.microsoft.com/office/powerpoint/2010/main" val="11554688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03519-FABB-4497-A2BC-ACAD94F22B74}"/>
              </a:ext>
            </a:extLst>
          </p:cNvPr>
          <p:cNvSpPr>
            <a:spLocks noGrp="1"/>
          </p:cNvSpPr>
          <p:nvPr>
            <p:ph type="title"/>
          </p:nvPr>
        </p:nvSpPr>
        <p:spPr/>
        <p:txBody>
          <a:bodyPr/>
          <a:lstStyle/>
          <a:p>
            <a:r>
              <a:rPr lang="en-US" dirty="0"/>
              <a:t>Gemini output in SQL (2)</a:t>
            </a:r>
          </a:p>
        </p:txBody>
      </p:sp>
      <p:sp>
        <p:nvSpPr>
          <p:cNvPr id="3" name="Content Placeholder 2">
            <a:extLst>
              <a:ext uri="{FF2B5EF4-FFF2-40B4-BE49-F238E27FC236}">
                <a16:creationId xmlns:a16="http://schemas.microsoft.com/office/drawing/2014/main" id="{B4B0A196-38A9-4927-A6F3-2EE4629FDAF3}"/>
              </a:ext>
            </a:extLst>
          </p:cNvPr>
          <p:cNvSpPr>
            <a:spLocks noGrp="1"/>
          </p:cNvSpPr>
          <p:nvPr>
            <p:ph idx="1"/>
          </p:nvPr>
        </p:nvSpPr>
        <p:spPr>
          <a:xfrm>
            <a:off x="228600" y="1676400"/>
            <a:ext cx="8686800" cy="5105400"/>
          </a:xfrm>
          <a:solidFill>
            <a:schemeClr val="bg1"/>
          </a:solidFill>
        </p:spPr>
        <p:txBody>
          <a:bodyPr/>
          <a:lstStyle/>
          <a:p>
            <a:r>
              <a:rPr lang="en-US" sz="1600" b="0" dirty="0">
                <a:solidFill>
                  <a:srgbClr val="008000"/>
                </a:solidFill>
                <a:effectLst/>
                <a:latin typeface="Consolas" panose="020B0609020204030204" pitchFamily="49" charset="0"/>
              </a:rPr>
              <a:t>-- 2. Address Table (1:1 Relationship or 1:Many shared addresses)</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Maps the nested "address" object.</a:t>
            </a:r>
            <a:endParaRPr lang="en-US" sz="1600" b="0" dirty="0">
              <a:solidFill>
                <a:srgbClr val="000000"/>
              </a:solidFill>
              <a:effectLst/>
              <a:latin typeface="Consolas" panose="020B0609020204030204" pitchFamily="49" charset="0"/>
            </a:endParaRPr>
          </a:p>
          <a:p>
            <a:r>
              <a:rPr lang="en-US" sz="1600" b="0" dirty="0">
                <a:solidFill>
                  <a:srgbClr val="0000FF"/>
                </a:solidFill>
                <a:effectLst/>
                <a:latin typeface="Consolas" panose="020B0609020204030204" pitchFamily="49" charset="0"/>
              </a:rPr>
              <a:t>CREATE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TABLE</a:t>
            </a:r>
            <a:r>
              <a:rPr lang="en-US" sz="1600" b="0" dirty="0">
                <a:solidFill>
                  <a:srgbClr val="000000"/>
                </a:solidFill>
                <a:effectLst/>
                <a:latin typeface="Consolas" panose="020B0609020204030204" pitchFamily="49" charset="0"/>
              </a:rPr>
              <a:t> addresses (</a:t>
            </a: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address_id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a:t>
            </a:r>
            <a:r>
              <a:rPr lang="en-US" sz="1600" b="0" dirty="0">
                <a:solidFill>
                  <a:srgbClr val="000000"/>
                </a:solidFill>
                <a:effectLst/>
                <a:latin typeface="Consolas" panose="020B0609020204030204" pitchFamily="49" charset="0"/>
              </a:rPr>
              <a:t> AUTO_INCREMENT </a:t>
            </a:r>
            <a:r>
              <a:rPr lang="en-US" sz="1600" b="0" dirty="0">
                <a:solidFill>
                  <a:srgbClr val="0000FF"/>
                </a:solidFill>
                <a:effectLst/>
                <a:latin typeface="Consolas" panose="020B0609020204030204" pitchFamily="49" charset="0"/>
              </a:rPr>
              <a:t>PRIMARY</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UNIQUE</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Ensures a 1:1 structure for this user profile </a:t>
            </a:r>
            <a:r>
              <a:rPr lang="en-US" sz="1600" b="0" dirty="0" err="1">
                <a:solidFill>
                  <a:srgbClr val="008000"/>
                </a:solidFill>
                <a:effectLst/>
                <a:latin typeface="Consolas" panose="020B0609020204030204" pitchFamily="49" charset="0"/>
              </a:rPr>
              <a:t>profile</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street_address</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255</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city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100</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state </a:t>
            </a:r>
            <a:r>
              <a:rPr lang="en-US" sz="1600" b="0" dirty="0">
                <a:solidFill>
                  <a:srgbClr val="C700C7"/>
                </a:solidFill>
                <a:effectLst/>
                <a:latin typeface="Consolas" panose="020B0609020204030204" pitchFamily="49" charset="0"/>
              </a:rPr>
              <a:t>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 </a:t>
            </a:r>
            <a:r>
              <a:rPr lang="en-US" sz="1600" b="0" dirty="0">
                <a:solidFill>
                  <a:srgbClr val="008000"/>
                </a:solidFill>
                <a:effectLst/>
                <a:latin typeface="Consolas" panose="020B0609020204030204" pitchFamily="49" charset="0"/>
              </a:rPr>
              <a:t>-- Specifically for US state abbreviations like 'NY'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postal_code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VARCHAR</a:t>
            </a: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20</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NOT</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FOREIGN</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KEY</a:t>
            </a: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REFERENCES</a:t>
            </a:r>
            <a:r>
              <a:rPr lang="en-US" sz="1600" b="0" dirty="0">
                <a:solidFill>
                  <a:srgbClr val="000000"/>
                </a:solidFill>
                <a:effectLst/>
                <a:latin typeface="Consolas" panose="020B0609020204030204" pitchFamily="49" charset="0"/>
              </a:rPr>
              <a:t> users(</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ON</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DELETE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CASCADE</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00"/>
                </a:solidFill>
                <a:effectLst/>
                <a:latin typeface="Consolas" panose="020B0609020204030204" pitchFamily="49" charset="0"/>
              </a:rPr>
              <a:t>);</a:t>
            </a: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-- 3. Phone Numbers Table (1:Many Relationship)</a:t>
            </a:r>
            <a:endParaRPr lang="en-US" sz="1600" b="0" dirty="0">
              <a:solidFill>
                <a:srgbClr val="000000"/>
              </a:solidFill>
              <a:effectLst/>
              <a:latin typeface="Consolas" panose="020B0609020204030204" pitchFamily="49" charset="0"/>
            </a:endParaRPr>
          </a:p>
          <a:p>
            <a:r>
              <a:rPr lang="en-US" sz="1600" b="0" dirty="0">
                <a:solidFill>
                  <a:schemeClr val="tx1"/>
                </a:solidFill>
                <a:effectLst/>
                <a:latin typeface="Consolas" panose="020B0609020204030204" pitchFamily="49" charset="0"/>
              </a:rPr>
              <a:t>***</a:t>
            </a: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-- 4. Children Table (1:Many Relationship)</a:t>
            </a:r>
            <a:endParaRPr lang="en-US" sz="1600" b="0" dirty="0">
              <a:solidFill>
                <a:srgbClr val="000000"/>
              </a:solidFill>
              <a:effectLst/>
              <a:latin typeface="Consolas" panose="020B0609020204030204" pitchFamily="49" charset="0"/>
            </a:endParaRPr>
          </a:p>
          <a:p>
            <a:r>
              <a:rPr lang="en-US" sz="1600" dirty="0">
                <a:solidFill>
                  <a:schemeClr val="tx1"/>
                </a:solidFill>
              </a:rPr>
              <a:t>***</a:t>
            </a:r>
          </a:p>
        </p:txBody>
      </p:sp>
      <p:sp>
        <p:nvSpPr>
          <p:cNvPr id="4" name="Slide Number Placeholder 3">
            <a:extLst>
              <a:ext uri="{FF2B5EF4-FFF2-40B4-BE49-F238E27FC236}">
                <a16:creationId xmlns:a16="http://schemas.microsoft.com/office/drawing/2014/main" id="{F0FAC6B5-7373-408A-AC27-23561DC3D6D0}"/>
              </a:ext>
            </a:extLst>
          </p:cNvPr>
          <p:cNvSpPr>
            <a:spLocks noGrp="1"/>
          </p:cNvSpPr>
          <p:nvPr>
            <p:ph type="sldNum" sz="quarter" idx="10"/>
          </p:nvPr>
        </p:nvSpPr>
        <p:spPr/>
        <p:txBody>
          <a:bodyPr/>
          <a:lstStyle/>
          <a:p>
            <a:fld id="{01EF93C7-D0AB-41D7-8C62-1F8A9E33AE23}" type="slidenum">
              <a:rPr lang="en-US" smtClean="0"/>
              <a:pPr/>
              <a:t>78</a:t>
            </a:fld>
            <a:endParaRPr lang="en-US"/>
          </a:p>
        </p:txBody>
      </p:sp>
    </p:spTree>
    <p:extLst>
      <p:ext uri="{BB962C8B-B14F-4D97-AF65-F5344CB8AC3E}">
        <p14:creationId xmlns:p14="http://schemas.microsoft.com/office/powerpoint/2010/main" val="15603614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D566-25C9-40EB-96D6-8FF1E3065545}"/>
              </a:ext>
            </a:extLst>
          </p:cNvPr>
          <p:cNvSpPr>
            <a:spLocks noGrp="1"/>
          </p:cNvSpPr>
          <p:nvPr>
            <p:ph type="title"/>
          </p:nvPr>
        </p:nvSpPr>
        <p:spPr/>
        <p:txBody>
          <a:bodyPr/>
          <a:lstStyle/>
          <a:p>
            <a:r>
              <a:rPr lang="en-US" dirty="0"/>
              <a:t>Gemini output in SQL (3)</a:t>
            </a:r>
          </a:p>
        </p:txBody>
      </p:sp>
      <p:sp>
        <p:nvSpPr>
          <p:cNvPr id="3" name="Content Placeholder 2">
            <a:extLst>
              <a:ext uri="{FF2B5EF4-FFF2-40B4-BE49-F238E27FC236}">
                <a16:creationId xmlns:a16="http://schemas.microsoft.com/office/drawing/2014/main" id="{5A2B23DE-1EB7-4A7D-9CAE-4BE23BBA54E6}"/>
              </a:ext>
            </a:extLst>
          </p:cNvPr>
          <p:cNvSpPr>
            <a:spLocks noGrp="1"/>
          </p:cNvSpPr>
          <p:nvPr>
            <p:ph idx="1"/>
          </p:nvPr>
        </p:nvSpPr>
        <p:spPr>
          <a:solidFill>
            <a:schemeClr val="bg1"/>
          </a:solidFill>
        </p:spPr>
        <p:txBody>
          <a:bodyPr/>
          <a:lstStyle/>
          <a:p>
            <a:r>
              <a:rPr lang="en-US" sz="1600" b="0" dirty="0">
                <a:solidFill>
                  <a:srgbClr val="008000"/>
                </a:solidFill>
                <a:effectLst/>
                <a:latin typeface="Consolas" panose="020B0609020204030204" pitchFamily="49" charset="0"/>
              </a:rPr>
              <a:t>--==========================================================================</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SAMPLE DATA INSERTION (Populating from the provided JSON values)</a:t>
            </a:r>
            <a:endParaRPr lang="en-US" sz="1600" b="0" dirty="0">
              <a:solidFill>
                <a:srgbClr val="000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a:t>
            </a:r>
            <a:endParaRPr lang="en-US" sz="1600" b="0" dirty="0">
              <a:solidFill>
                <a:srgbClr val="000000"/>
              </a:solidFill>
              <a:effectLst/>
              <a:latin typeface="Consolas" panose="020B0609020204030204" pitchFamily="49" charset="0"/>
            </a:endParaRPr>
          </a:p>
          <a:p>
            <a:endParaRPr lang="en-US" sz="1600" b="0" dirty="0">
              <a:solidFill>
                <a:srgbClr val="008000"/>
              </a:solidFill>
              <a:effectLst/>
              <a:latin typeface="Consolas" panose="020B0609020204030204" pitchFamily="49" charset="0"/>
            </a:endParaRPr>
          </a:p>
          <a:p>
            <a:r>
              <a:rPr lang="en-US" sz="1600" b="0" dirty="0">
                <a:solidFill>
                  <a:srgbClr val="008000"/>
                </a:solidFill>
                <a:effectLst/>
                <a:latin typeface="Consolas" panose="020B0609020204030204" pitchFamily="49" charset="0"/>
              </a:rPr>
              <a:t>-- Step 1: Insert core user entity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users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first_name</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last_name</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is_alive</a:t>
            </a:r>
            <a:r>
              <a:rPr lang="en-US" sz="1600" b="0" dirty="0">
                <a:solidFill>
                  <a:srgbClr val="000000"/>
                </a:solidFill>
                <a:effectLst/>
                <a:latin typeface="Consolas" panose="020B0609020204030204" pitchFamily="49" charset="0"/>
              </a:rPr>
              <a:t>, age, </a:t>
            </a:r>
            <a:r>
              <a:rPr lang="en-US" sz="1600" b="0" dirty="0" err="1">
                <a:solidFill>
                  <a:srgbClr val="000000"/>
                </a:solidFill>
                <a:effectLst/>
                <a:latin typeface="Consolas" panose="020B0609020204030204" pitchFamily="49" charset="0"/>
              </a:rPr>
              <a:t>spouse_id</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'John'</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'Smith'</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TRUE</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27</a:t>
            </a:r>
            <a:r>
              <a:rPr lang="en-US" sz="1600" b="0" dirty="0">
                <a:solidFill>
                  <a:srgbClr val="000000"/>
                </a:solidFill>
                <a:effectLst/>
                <a:latin typeface="Consolas" panose="020B0609020204030204" pitchFamily="49" charset="0"/>
              </a:rPr>
              <a:t>, </a:t>
            </a:r>
            <a:r>
              <a:rPr lang="en-US" sz="1600" b="0" dirty="0">
                <a:solidFill>
                  <a:srgbClr val="778899"/>
                </a:solidFill>
                <a:effectLst/>
                <a:latin typeface="Consolas" panose="020B0609020204030204" pitchFamily="49" charset="0"/>
              </a:rPr>
              <a:t>NULL</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2: Insert nested address components</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addresses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street_address</a:t>
            </a:r>
            <a:r>
              <a:rPr lang="en-US" sz="1600" b="0" dirty="0">
                <a:solidFill>
                  <a:srgbClr val="000000"/>
                </a:solidFill>
                <a:effectLst/>
                <a:latin typeface="Consolas" panose="020B0609020204030204" pitchFamily="49" charset="0"/>
              </a:rPr>
              <a:t>, city, state, </a:t>
            </a:r>
            <a:r>
              <a:rPr lang="en-US" sz="1600" b="0" dirty="0" err="1">
                <a:solidFill>
                  <a:srgbClr val="000000"/>
                </a:solidFill>
                <a:effectLst/>
                <a:latin typeface="Consolas" panose="020B0609020204030204" pitchFamily="49" charset="0"/>
              </a:rPr>
              <a:t>postal_code</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'21 2nd Street'</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'New York'</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'NY'</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'10021-3100'</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3: Insert items from the phone numbers sub-array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phone_numbers</a:t>
            </a:r>
            <a:r>
              <a:rPr lang="en-US" sz="1600" b="0" dirty="0">
                <a:solidFill>
                  <a:srgbClr val="000000"/>
                </a:solidFill>
                <a:effectLst/>
                <a:latin typeface="Consolas" panose="020B0609020204030204" pitchFamily="49" charset="0"/>
              </a:rPr>
              <a:t>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type, number) </a:t>
            </a: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'home'</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'212 555-1234'</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'office'</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'646 555-4567'</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8000"/>
                </a:solidFill>
                <a:effectLst/>
                <a:latin typeface="Consolas" panose="020B0609020204030204" pitchFamily="49" charset="0"/>
              </a:rPr>
              <a:t>-- Step 4: Insert items from the children scalar array</a:t>
            </a:r>
            <a:endParaRPr lang="en-US" sz="1600" b="0" dirty="0">
              <a:solidFill>
                <a:srgbClr val="000000"/>
              </a:solidFill>
              <a:effectLst/>
              <a:latin typeface="Consolas" panose="020B0609020204030204" pitchFamily="49" charset="0"/>
            </a:endParaRPr>
          </a:p>
          <a:p>
            <a:pPr>
              <a:spcBef>
                <a:spcPts val="0"/>
              </a:spcBef>
            </a:pPr>
            <a:r>
              <a:rPr lang="en-US" sz="1600" b="0" dirty="0">
                <a:solidFill>
                  <a:srgbClr val="0000FF"/>
                </a:solidFill>
                <a:effectLst/>
                <a:latin typeface="Consolas" panose="020B0609020204030204" pitchFamily="49" charset="0"/>
              </a:rPr>
              <a:t>INSERT</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INTO</a:t>
            </a:r>
            <a:r>
              <a:rPr lang="en-US" sz="1600" b="0" dirty="0">
                <a:solidFill>
                  <a:srgbClr val="000000"/>
                </a:solidFill>
                <a:effectLst/>
                <a:latin typeface="Consolas" panose="020B0609020204030204" pitchFamily="49" charset="0"/>
              </a:rPr>
              <a:t> children (</a:t>
            </a:r>
            <a:r>
              <a:rPr lang="en-US" sz="1600" b="0" dirty="0" err="1">
                <a:solidFill>
                  <a:srgbClr val="C700C7"/>
                </a:solidFill>
                <a:effectLst/>
                <a:latin typeface="Consolas" panose="020B0609020204030204" pitchFamily="49" charset="0"/>
              </a:rPr>
              <a:t>user_id</a:t>
            </a:r>
            <a:r>
              <a:rPr lang="en-US" sz="1600" b="0" dirty="0">
                <a:solidFill>
                  <a:srgbClr val="000000"/>
                </a:solidFill>
                <a:effectLst/>
                <a:latin typeface="Consolas" panose="020B0609020204030204" pitchFamily="49" charset="0"/>
              </a:rPr>
              <a:t>, </a:t>
            </a:r>
            <a:r>
              <a:rPr lang="en-US" sz="1600" b="0" dirty="0" err="1">
                <a:solidFill>
                  <a:srgbClr val="000000"/>
                </a:solidFill>
                <a:effectLst/>
                <a:latin typeface="Consolas" panose="020B0609020204030204" pitchFamily="49" charset="0"/>
              </a:rPr>
              <a:t>child_name</a:t>
            </a:r>
            <a:r>
              <a:rPr lang="en-US" sz="1600" b="0" dirty="0">
                <a:solidFill>
                  <a:srgbClr val="000000"/>
                </a:solidFill>
                <a:effectLst/>
                <a:latin typeface="Consolas" panose="020B0609020204030204" pitchFamily="49" charset="0"/>
              </a:rPr>
              <a:t>) </a:t>
            </a:r>
            <a:r>
              <a:rPr lang="en-US" sz="1600" b="0" dirty="0">
                <a:solidFill>
                  <a:srgbClr val="0000FF"/>
                </a:solidFill>
                <a:effectLst/>
                <a:latin typeface="Consolas" panose="020B0609020204030204" pitchFamily="49" charset="0"/>
              </a:rPr>
              <a:t>VALUES</a:t>
            </a:r>
            <a:r>
              <a:rPr lang="en-US" sz="1600" b="0" dirty="0">
                <a:solidFill>
                  <a:srgbClr val="000000"/>
                </a:solidFill>
                <a:effectLst/>
                <a:latin typeface="Consolas" panose="020B0609020204030204" pitchFamily="49" charset="0"/>
              </a:rPr>
              <a:t> </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'Catherine'</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'Thomas'</a:t>
            </a:r>
            <a:r>
              <a:rPr lang="en-US" sz="1600" b="0" dirty="0">
                <a:solidFill>
                  <a:srgbClr val="000000"/>
                </a:solidFill>
                <a:effectLst/>
                <a:latin typeface="Consolas" panose="020B0609020204030204" pitchFamily="49" charset="0"/>
              </a:rPr>
              <a:t>),</a:t>
            </a:r>
          </a:p>
          <a:p>
            <a:pPr>
              <a:spcBef>
                <a:spcPts val="0"/>
              </a:spcBef>
            </a:pPr>
            <a:r>
              <a:rPr lang="en-US" sz="1600" b="0" dirty="0">
                <a:solidFill>
                  <a:srgbClr val="000000"/>
                </a:solidFill>
                <a:effectLst/>
                <a:latin typeface="Consolas" panose="020B0609020204030204" pitchFamily="49" charset="0"/>
              </a:rPr>
              <a:t>(</a:t>
            </a:r>
            <a:r>
              <a:rPr lang="en-US" sz="1600" b="0" dirty="0">
                <a:solidFill>
                  <a:srgbClr val="098658"/>
                </a:solidFill>
                <a:effectLst/>
                <a:latin typeface="Consolas" panose="020B0609020204030204" pitchFamily="49" charset="0"/>
              </a:rPr>
              <a:t>1</a:t>
            </a:r>
            <a:r>
              <a:rPr lang="en-US" sz="1600" b="0" dirty="0">
                <a:solidFill>
                  <a:srgbClr val="000000"/>
                </a:solidFill>
                <a:effectLst/>
                <a:latin typeface="Consolas" panose="020B0609020204030204" pitchFamily="49" charset="0"/>
              </a:rPr>
              <a:t>, </a:t>
            </a:r>
            <a:r>
              <a:rPr lang="en-US" sz="1600" b="0" dirty="0">
                <a:solidFill>
                  <a:srgbClr val="FF0000"/>
                </a:solidFill>
                <a:effectLst/>
                <a:latin typeface="Consolas" panose="020B0609020204030204" pitchFamily="49" charset="0"/>
              </a:rPr>
              <a:t>'Trevor'</a:t>
            </a:r>
            <a:r>
              <a:rPr lang="en-US" sz="1600" b="0" dirty="0">
                <a:solidFill>
                  <a:srgbClr val="000000"/>
                </a:solidFill>
                <a:effectLst/>
                <a:latin typeface="Consolas" panose="020B0609020204030204" pitchFamily="49" charset="0"/>
              </a:rPr>
              <a:t>);</a:t>
            </a:r>
          </a:p>
          <a:p>
            <a:endParaRPr lang="en-US" sz="1600" dirty="0"/>
          </a:p>
        </p:txBody>
      </p:sp>
      <p:sp>
        <p:nvSpPr>
          <p:cNvPr id="4" name="Slide Number Placeholder 3">
            <a:extLst>
              <a:ext uri="{FF2B5EF4-FFF2-40B4-BE49-F238E27FC236}">
                <a16:creationId xmlns:a16="http://schemas.microsoft.com/office/drawing/2014/main" id="{23DB28ED-1BCA-4898-A71E-9E80F7D45C87}"/>
              </a:ext>
            </a:extLst>
          </p:cNvPr>
          <p:cNvSpPr>
            <a:spLocks noGrp="1"/>
          </p:cNvSpPr>
          <p:nvPr>
            <p:ph type="sldNum" sz="quarter" idx="10"/>
          </p:nvPr>
        </p:nvSpPr>
        <p:spPr/>
        <p:txBody>
          <a:bodyPr/>
          <a:lstStyle/>
          <a:p>
            <a:fld id="{01EF93C7-D0AB-41D7-8C62-1F8A9E33AE23}" type="slidenum">
              <a:rPr lang="en-US" smtClean="0"/>
              <a:pPr/>
              <a:t>79</a:t>
            </a:fld>
            <a:endParaRPr lang="en-US"/>
          </a:p>
        </p:txBody>
      </p:sp>
    </p:spTree>
    <p:extLst>
      <p:ext uri="{BB962C8B-B14F-4D97-AF65-F5344CB8AC3E}">
        <p14:creationId xmlns:p14="http://schemas.microsoft.com/office/powerpoint/2010/main" val="36330371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25C0-8A0D-4273-8B63-62554FB31FB3}"/>
              </a:ext>
            </a:extLst>
          </p:cNvPr>
          <p:cNvSpPr>
            <a:spLocks noGrp="1"/>
          </p:cNvSpPr>
          <p:nvPr>
            <p:ph type="title"/>
          </p:nvPr>
        </p:nvSpPr>
        <p:spPr/>
        <p:txBody>
          <a:bodyPr/>
          <a:lstStyle/>
          <a:p>
            <a:r>
              <a:rPr lang="en-US" dirty="0"/>
              <a:t>Continued prompt: render as tables</a:t>
            </a:r>
          </a:p>
        </p:txBody>
      </p:sp>
      <p:sp>
        <p:nvSpPr>
          <p:cNvPr id="4" name="Slide Number Placeholder 3">
            <a:extLst>
              <a:ext uri="{FF2B5EF4-FFF2-40B4-BE49-F238E27FC236}">
                <a16:creationId xmlns:a16="http://schemas.microsoft.com/office/drawing/2014/main" id="{C5012DFD-D92D-4FF9-85D0-9D7EE6BE9AA6}"/>
              </a:ext>
            </a:extLst>
          </p:cNvPr>
          <p:cNvSpPr>
            <a:spLocks noGrp="1"/>
          </p:cNvSpPr>
          <p:nvPr>
            <p:ph type="sldNum" sz="quarter" idx="10"/>
          </p:nvPr>
        </p:nvSpPr>
        <p:spPr/>
        <p:txBody>
          <a:bodyPr/>
          <a:lstStyle/>
          <a:p>
            <a:fld id="{01EF93C7-D0AB-41D7-8C62-1F8A9E33AE23}" type="slidenum">
              <a:rPr lang="en-US" smtClean="0"/>
              <a:pPr/>
              <a:t>80</a:t>
            </a:fld>
            <a:endParaRPr lang="en-US"/>
          </a:p>
        </p:txBody>
      </p:sp>
      <p:pic>
        <p:nvPicPr>
          <p:cNvPr id="6" name="Picture 5" descr="Table representation of the JSON object">
            <a:extLst>
              <a:ext uri="{FF2B5EF4-FFF2-40B4-BE49-F238E27FC236}">
                <a16:creationId xmlns:a16="http://schemas.microsoft.com/office/drawing/2014/main" id="{42596650-A0D0-4F3C-BA3A-82E98A3DB5EF}"/>
              </a:ext>
            </a:extLst>
          </p:cNvPr>
          <p:cNvPicPr>
            <a:picLocks noChangeAspect="1"/>
          </p:cNvPicPr>
          <p:nvPr/>
        </p:nvPicPr>
        <p:blipFill>
          <a:blip r:embed="rId2"/>
          <a:stretch>
            <a:fillRect/>
          </a:stretch>
        </p:blipFill>
        <p:spPr>
          <a:xfrm>
            <a:off x="723900" y="1461388"/>
            <a:ext cx="7696200" cy="5213142"/>
          </a:xfrm>
          <a:prstGeom prst="rect">
            <a:avLst/>
          </a:prstGeom>
        </p:spPr>
      </p:pic>
      <p:sp>
        <p:nvSpPr>
          <p:cNvPr id="7" name="Rectangle 6">
            <a:extLst>
              <a:ext uri="{FF2B5EF4-FFF2-40B4-BE49-F238E27FC236}">
                <a16:creationId xmlns:a16="http://schemas.microsoft.com/office/drawing/2014/main" id="{C04D7C0F-0AF8-4C1B-AA4B-74580FB858FB}"/>
              </a:ext>
            </a:extLst>
          </p:cNvPr>
          <p:cNvSpPr/>
          <p:nvPr/>
        </p:nvSpPr>
        <p:spPr bwMode="auto">
          <a:xfrm>
            <a:off x="1066800" y="1808328"/>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1E852EA7-1BB1-4BA3-9007-01039F154CB2}"/>
              </a:ext>
            </a:extLst>
          </p:cNvPr>
          <p:cNvSpPr/>
          <p:nvPr/>
        </p:nvSpPr>
        <p:spPr bwMode="auto">
          <a:xfrm>
            <a:off x="2680410" y="2819400"/>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0CE30217-B646-4FB3-B5CB-5BDCE144C4E5}"/>
              </a:ext>
            </a:extLst>
          </p:cNvPr>
          <p:cNvSpPr/>
          <p:nvPr/>
        </p:nvSpPr>
        <p:spPr bwMode="auto">
          <a:xfrm>
            <a:off x="2559625" y="3946865"/>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4CF27EA4-1F0F-49C5-BCAD-A625EC2E729A}"/>
              </a:ext>
            </a:extLst>
          </p:cNvPr>
          <p:cNvSpPr/>
          <p:nvPr/>
        </p:nvSpPr>
        <p:spPr bwMode="auto">
          <a:xfrm>
            <a:off x="2556943" y="5242458"/>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Rectangle 26">
            <a:extLst>
              <a:ext uri="{FF2B5EF4-FFF2-40B4-BE49-F238E27FC236}">
                <a16:creationId xmlns:a16="http://schemas.microsoft.com/office/drawing/2014/main" id="{B3631C29-CFC6-4E16-A318-F12325207FEC}"/>
              </a:ext>
            </a:extLst>
          </p:cNvPr>
          <p:cNvSpPr/>
          <p:nvPr/>
        </p:nvSpPr>
        <p:spPr bwMode="auto">
          <a:xfrm>
            <a:off x="2788124" y="2527872"/>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8" name="Rectangle 27">
            <a:extLst>
              <a:ext uri="{FF2B5EF4-FFF2-40B4-BE49-F238E27FC236}">
                <a16:creationId xmlns:a16="http://schemas.microsoft.com/office/drawing/2014/main" id="{0F4D985E-3796-4EA2-BA29-EA77F4617E77}"/>
              </a:ext>
            </a:extLst>
          </p:cNvPr>
          <p:cNvSpPr/>
          <p:nvPr/>
        </p:nvSpPr>
        <p:spPr bwMode="auto">
          <a:xfrm>
            <a:off x="2673824" y="3671065"/>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9" name="Rectangle 28">
            <a:extLst>
              <a:ext uri="{FF2B5EF4-FFF2-40B4-BE49-F238E27FC236}">
                <a16:creationId xmlns:a16="http://schemas.microsoft.com/office/drawing/2014/main" id="{7F9F2D10-3B18-4422-8F4E-4C92C2D2574F}"/>
              </a:ext>
            </a:extLst>
          </p:cNvPr>
          <p:cNvSpPr/>
          <p:nvPr/>
        </p:nvSpPr>
        <p:spPr bwMode="auto">
          <a:xfrm>
            <a:off x="2677236" y="4945142"/>
            <a:ext cx="228600" cy="152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1" name="Connector: Elbow 30">
            <a:extLst>
              <a:ext uri="{FF2B5EF4-FFF2-40B4-BE49-F238E27FC236}">
                <a16:creationId xmlns:a16="http://schemas.microsoft.com/office/drawing/2014/main" id="{5903E595-8F88-403B-BDC6-A065DA9D4CFE}"/>
              </a:ext>
            </a:extLst>
          </p:cNvPr>
          <p:cNvCxnSpPr>
            <a:cxnSpLocks/>
            <a:stCxn id="27" idx="1"/>
            <a:endCxn id="7" idx="1"/>
          </p:cNvCxnSpPr>
          <p:nvPr/>
        </p:nvCxnSpPr>
        <p:spPr bwMode="auto">
          <a:xfrm rot="10800000">
            <a:off x="1066800" y="1884528"/>
            <a:ext cx="1721324" cy="719544"/>
          </a:xfrm>
          <a:prstGeom prst="bentConnector3">
            <a:avLst>
              <a:gd name="adj1" fmla="val 108139"/>
            </a:avLst>
          </a:prstGeom>
          <a:solidFill>
            <a:schemeClr val="accent1"/>
          </a:solidFill>
          <a:ln w="9525" cap="flat" cmpd="sng" algn="ctr">
            <a:solidFill>
              <a:srgbClr val="FF0000"/>
            </a:solidFill>
            <a:prstDash val="solid"/>
            <a:round/>
            <a:headEnd type="none" w="med" len="med"/>
            <a:tailEnd type="triangle"/>
          </a:ln>
          <a:effectLst/>
        </p:spPr>
      </p:cxnSp>
      <p:cxnSp>
        <p:nvCxnSpPr>
          <p:cNvPr id="35" name="Connector: Elbow 34">
            <a:extLst>
              <a:ext uri="{FF2B5EF4-FFF2-40B4-BE49-F238E27FC236}">
                <a16:creationId xmlns:a16="http://schemas.microsoft.com/office/drawing/2014/main" id="{454A2BC4-902B-4FB3-ABD4-F6D258740C24}"/>
              </a:ext>
            </a:extLst>
          </p:cNvPr>
          <p:cNvCxnSpPr>
            <a:cxnSpLocks/>
            <a:stCxn id="28" idx="1"/>
            <a:endCxn id="7" idx="1"/>
          </p:cNvCxnSpPr>
          <p:nvPr/>
        </p:nvCxnSpPr>
        <p:spPr bwMode="auto">
          <a:xfrm rot="10800000">
            <a:off x="1066800" y="1884529"/>
            <a:ext cx="1607024" cy="1862737"/>
          </a:xfrm>
          <a:prstGeom prst="bentConnector3">
            <a:avLst>
              <a:gd name="adj1" fmla="val 114225"/>
            </a:avLst>
          </a:prstGeom>
          <a:solidFill>
            <a:schemeClr val="accent1"/>
          </a:solidFill>
          <a:ln w="9525" cap="flat" cmpd="sng" algn="ctr">
            <a:solidFill>
              <a:srgbClr val="FF0000"/>
            </a:solidFill>
            <a:prstDash val="solid"/>
            <a:round/>
            <a:headEnd type="none" w="med" len="med"/>
            <a:tailEnd type="triangle"/>
          </a:ln>
          <a:effectLst/>
        </p:spPr>
      </p:cxnSp>
      <p:cxnSp>
        <p:nvCxnSpPr>
          <p:cNvPr id="42" name="Connector: Elbow 41">
            <a:extLst>
              <a:ext uri="{FF2B5EF4-FFF2-40B4-BE49-F238E27FC236}">
                <a16:creationId xmlns:a16="http://schemas.microsoft.com/office/drawing/2014/main" id="{167A2E42-9DE7-4682-8DB8-E81CA3B309A6}"/>
              </a:ext>
            </a:extLst>
          </p:cNvPr>
          <p:cNvCxnSpPr>
            <a:cxnSpLocks/>
            <a:stCxn id="29" idx="1"/>
            <a:endCxn id="7" idx="0"/>
          </p:cNvCxnSpPr>
          <p:nvPr/>
        </p:nvCxnSpPr>
        <p:spPr bwMode="auto">
          <a:xfrm rot="10800000">
            <a:off x="1181100" y="1808328"/>
            <a:ext cx="1496136" cy="3213014"/>
          </a:xfrm>
          <a:prstGeom prst="bentConnector4">
            <a:avLst>
              <a:gd name="adj1" fmla="val 126117"/>
              <a:gd name="adj2" fmla="val 107115"/>
            </a:avLst>
          </a:prstGeom>
          <a:solidFill>
            <a:schemeClr val="accent1"/>
          </a:solidFill>
          <a:ln w="9525" cap="flat" cmpd="sng" algn="ctr">
            <a:solidFill>
              <a:srgbClr val="FF0000"/>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BDC4730-5972-4201-9EF2-194132D9923A}"/>
              </a:ext>
            </a:extLst>
          </p:cNvPr>
          <p:cNvCxnSpPr>
            <a:cxnSpLocks/>
            <a:stCxn id="27" idx="1"/>
            <a:endCxn id="8" idx="0"/>
          </p:cNvCxnSpPr>
          <p:nvPr/>
        </p:nvCxnSpPr>
        <p:spPr bwMode="auto">
          <a:xfrm>
            <a:off x="2788124" y="2604072"/>
            <a:ext cx="6586" cy="215328"/>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1FDE86C8-5645-4029-9DD1-D6CDD5CD1A00}"/>
              </a:ext>
            </a:extLst>
          </p:cNvPr>
          <p:cNvCxnSpPr>
            <a:cxnSpLocks/>
            <a:stCxn id="28" idx="1"/>
            <a:endCxn id="9" idx="0"/>
          </p:cNvCxnSpPr>
          <p:nvPr/>
        </p:nvCxnSpPr>
        <p:spPr bwMode="auto">
          <a:xfrm>
            <a:off x="2673824" y="3747265"/>
            <a:ext cx="101" cy="19960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71A2AE0B-AD48-4224-AA5B-B06637CFC097}"/>
              </a:ext>
            </a:extLst>
          </p:cNvPr>
          <p:cNvCxnSpPr>
            <a:cxnSpLocks/>
            <a:stCxn id="29" idx="1"/>
            <a:endCxn id="10" idx="0"/>
          </p:cNvCxnSpPr>
          <p:nvPr/>
        </p:nvCxnSpPr>
        <p:spPr bwMode="auto">
          <a:xfrm flipH="1">
            <a:off x="2671243" y="5021342"/>
            <a:ext cx="5993" cy="221116"/>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8976048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9178-58D8-4109-ADA7-998983EC590F}"/>
              </a:ext>
            </a:extLst>
          </p:cNvPr>
          <p:cNvSpPr>
            <a:spLocks noGrp="1"/>
          </p:cNvSpPr>
          <p:nvPr>
            <p:ph type="title"/>
          </p:nvPr>
        </p:nvSpPr>
        <p:spPr/>
        <p:txBody>
          <a:bodyPr/>
          <a:lstStyle/>
          <a:p>
            <a:r>
              <a:rPr lang="en-US" i="1" u="sng" dirty="0"/>
              <a:t>Formal</a:t>
            </a:r>
            <a:r>
              <a:rPr lang="en-US" dirty="0"/>
              <a:t> semantics of a language</a:t>
            </a:r>
          </a:p>
        </p:txBody>
      </p:sp>
      <p:sp>
        <p:nvSpPr>
          <p:cNvPr id="3" name="Content Placeholder 2">
            <a:extLst>
              <a:ext uri="{FF2B5EF4-FFF2-40B4-BE49-F238E27FC236}">
                <a16:creationId xmlns:a16="http://schemas.microsoft.com/office/drawing/2014/main" id="{A6EBAB67-FAD0-46DB-BD7D-BE2FEEE20255}"/>
              </a:ext>
            </a:extLst>
          </p:cNvPr>
          <p:cNvSpPr>
            <a:spLocks noGrp="1"/>
          </p:cNvSpPr>
          <p:nvPr>
            <p:ph idx="1"/>
          </p:nvPr>
        </p:nvSpPr>
        <p:spPr/>
        <p:txBody>
          <a:bodyPr/>
          <a:lstStyle/>
          <a:p>
            <a:r>
              <a:rPr lang="en-US" dirty="0"/>
              <a:t>Core components:</a:t>
            </a:r>
          </a:p>
          <a:p>
            <a:pPr>
              <a:buFont typeface="Arial" panose="020B0604020202020204" pitchFamily="34" charset="0"/>
              <a:buChar char="•"/>
            </a:pPr>
            <a:r>
              <a:rPr lang="en-US" sz="2200" dirty="0"/>
              <a:t>Truth Conditions: </a:t>
            </a:r>
          </a:p>
          <a:p>
            <a:pPr lvl="1">
              <a:buFont typeface="Arial" panose="020B0604020202020204" pitchFamily="34" charset="0"/>
              <a:buChar char="•"/>
            </a:pPr>
            <a:r>
              <a:rPr lang="en-US" sz="2000" dirty="0"/>
              <a:t>meaning is defined by knowing what the world must look like for a statement to be true.</a:t>
            </a:r>
          </a:p>
          <a:p>
            <a:pPr>
              <a:buFont typeface="Arial" panose="020B0604020202020204" pitchFamily="34" charset="0"/>
              <a:buChar char="•"/>
            </a:pPr>
            <a:r>
              <a:rPr lang="en-US" sz="2200" dirty="0"/>
              <a:t>Compositionality: </a:t>
            </a:r>
          </a:p>
          <a:p>
            <a:pPr lvl="1">
              <a:buFont typeface="Arial" panose="020B0604020202020204" pitchFamily="34" charset="0"/>
              <a:buChar char="•"/>
            </a:pPr>
            <a:r>
              <a:rPr lang="en-US" sz="2000" dirty="0"/>
              <a:t>the meaning of a whole sentence is calculated directly from the meanings of its smaller parts and how they connect.</a:t>
            </a:r>
          </a:p>
          <a:p>
            <a:pPr>
              <a:buFont typeface="Arial" panose="020B0604020202020204" pitchFamily="34" charset="0"/>
              <a:buChar char="•"/>
            </a:pPr>
            <a:r>
              <a:rPr lang="en-US" sz="2200" dirty="0"/>
              <a:t>Model Theory: </a:t>
            </a:r>
          </a:p>
          <a:p>
            <a:pPr lvl="1">
              <a:buFont typeface="Arial" panose="020B0604020202020204" pitchFamily="34" charset="0"/>
              <a:buChar char="•"/>
            </a:pPr>
            <a:r>
              <a:rPr lang="en-US" sz="2000" dirty="0"/>
              <a:t>the language maps to a simplified, mathematical model of reality containing specific objects, properties, and sets.</a:t>
            </a:r>
          </a:p>
          <a:p>
            <a:pPr>
              <a:buFont typeface="Arial" panose="020B0604020202020204" pitchFamily="34" charset="0"/>
              <a:buChar char="•"/>
            </a:pPr>
            <a:r>
              <a:rPr lang="en-US" sz="2200" dirty="0"/>
              <a:t>Symbolic Logic: </a:t>
            </a:r>
          </a:p>
          <a:p>
            <a:pPr lvl="1">
              <a:buFont typeface="Arial" panose="020B0604020202020204" pitchFamily="34" charset="0"/>
              <a:buChar char="•"/>
            </a:pPr>
            <a:r>
              <a:rPr lang="en-US" sz="2000" dirty="0"/>
              <a:t>replaces ambiguous words and sentences with precise logical formulas.</a:t>
            </a:r>
          </a:p>
        </p:txBody>
      </p:sp>
      <p:sp>
        <p:nvSpPr>
          <p:cNvPr id="4" name="Slide Number Placeholder 3">
            <a:extLst>
              <a:ext uri="{FF2B5EF4-FFF2-40B4-BE49-F238E27FC236}">
                <a16:creationId xmlns:a16="http://schemas.microsoft.com/office/drawing/2014/main" id="{33290A53-8AD4-453F-8FA5-A80CC715D6BD}"/>
              </a:ext>
            </a:extLst>
          </p:cNvPr>
          <p:cNvSpPr>
            <a:spLocks noGrp="1"/>
          </p:cNvSpPr>
          <p:nvPr>
            <p:ph type="sldNum" sz="quarter" idx="10"/>
          </p:nvPr>
        </p:nvSpPr>
        <p:spPr/>
        <p:txBody>
          <a:bodyPr/>
          <a:lstStyle/>
          <a:p>
            <a:fld id="{01EF93C7-D0AB-41D7-8C62-1F8A9E33AE23}" type="slidenum">
              <a:rPr lang="en-US" smtClean="0"/>
              <a:pPr/>
              <a:t>81</a:t>
            </a:fld>
            <a:endParaRPr lang="en-US"/>
          </a:p>
        </p:txBody>
      </p:sp>
    </p:spTree>
    <p:extLst>
      <p:ext uri="{BB962C8B-B14F-4D97-AF65-F5344CB8AC3E}">
        <p14:creationId xmlns:p14="http://schemas.microsoft.com/office/powerpoint/2010/main" val="2959963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C6. Adherence to the formal semantics of the formal language used.</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82</a:t>
            </a:fld>
            <a:endParaRPr lang="en-US"/>
          </a:p>
        </p:txBody>
      </p:sp>
    </p:spTree>
    <p:extLst>
      <p:ext uri="{BB962C8B-B14F-4D97-AF65-F5344CB8AC3E}">
        <p14:creationId xmlns:p14="http://schemas.microsoft.com/office/powerpoint/2010/main" val="12023252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ideal ontology is one whose models exactly coincide (modulo isomorphisms) with the intended ones. Things are not so simple, however: even a “perfect” ontology like that may fail to exactly specify its target conceptualization, if its vocabulary and its domain of discourse are not suitably chosen. The reason for that lies in the distinction between the logical notion of model and the ontological notion of possible world. The former is basically a combination of assignments of abstract relational structures (built over the domain of discourse) to vocabulary&#10;elements; the latter is a combination of actual (observed) states of affairs&#10;of a certain system. Of course, the number of possible models depends both on the size of the vocabulary and the extension of the domain of discourse, which are chosen more or less arbitrarily, on the basis of what appears to be relevant to talk of. On the contrary, the number of world states depends on the observed variables, even those which – at a first sight – are considered as irrelevant to talk of.">
            <a:extLst>
              <a:ext uri="{FF2B5EF4-FFF2-40B4-BE49-F238E27FC236}">
                <a16:creationId xmlns:a16="http://schemas.microsoft.com/office/drawing/2014/main" id="{C5B833DA-BB7E-4984-B31F-689CCBF4963D}"/>
              </a:ext>
            </a:extLst>
          </p:cNvPr>
          <p:cNvPicPr>
            <a:picLocks noChangeAspect="1"/>
          </p:cNvPicPr>
          <p:nvPr/>
        </p:nvPicPr>
        <p:blipFill>
          <a:blip r:embed="rId2"/>
          <a:stretch>
            <a:fillRect/>
          </a:stretch>
        </p:blipFill>
        <p:spPr>
          <a:xfrm>
            <a:off x="0" y="618999"/>
            <a:ext cx="7116829" cy="6239001"/>
          </a:xfrm>
          <a:prstGeom prst="rect">
            <a:avLst/>
          </a:prstGeom>
        </p:spPr>
      </p:pic>
      <p:sp>
        <p:nvSpPr>
          <p:cNvPr id="6" name="Rectangle 5">
            <a:extLst>
              <a:ext uri="{FF2B5EF4-FFF2-40B4-BE49-F238E27FC236}">
                <a16:creationId xmlns:a16="http://schemas.microsoft.com/office/drawing/2014/main" id="{AC2FC197-35C5-452D-8E00-8E95427A03DB}"/>
              </a:ext>
            </a:extLst>
          </p:cNvPr>
          <p:cNvSpPr/>
          <p:nvPr/>
        </p:nvSpPr>
        <p:spPr>
          <a:xfrm>
            <a:off x="7430219" y="3812208"/>
            <a:ext cx="1713781" cy="286232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What Is an Ontology?</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Nicola Guarino, Daniel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Oberle</a:t>
            </a: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 and Steffen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S. </a:t>
            </a:r>
            <a:r>
              <a:rPr kumimoji="0" lang="en-US" sz="12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 and R. Studer (eds.), Handbook on Ontologies, International Handbooks 1</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on Information Systems, DOI 10.1007/978-3-540-92673-3,</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rPr>
              <a:t>Springer-Verlag Berlin Heidelberg 2009</a:t>
            </a:r>
          </a:p>
        </p:txBody>
      </p:sp>
      <p:sp>
        <p:nvSpPr>
          <p:cNvPr id="2" name="Title 1">
            <a:extLst>
              <a:ext uri="{FF2B5EF4-FFF2-40B4-BE49-F238E27FC236}">
                <a16:creationId xmlns:a16="http://schemas.microsoft.com/office/drawing/2014/main" id="{46E89419-14FC-421B-A0F0-238F88D18C10}"/>
              </a:ext>
            </a:extLst>
          </p:cNvPr>
          <p:cNvSpPr>
            <a:spLocks noGrp="1"/>
          </p:cNvSpPr>
          <p:nvPr>
            <p:ph type="title"/>
          </p:nvPr>
        </p:nvSpPr>
        <p:spPr>
          <a:xfrm>
            <a:off x="7116828" y="762000"/>
            <a:ext cx="2027172" cy="762000"/>
          </a:xfrm>
        </p:spPr>
        <p:txBody>
          <a:bodyPr/>
          <a:lstStyle/>
          <a:p>
            <a:r>
              <a:rPr lang="en-US" sz="2400" b="1" dirty="0"/>
              <a:t>Ontology,</a:t>
            </a:r>
            <a:br>
              <a:rPr lang="en-US" sz="2400" b="1" dirty="0"/>
            </a:br>
            <a:r>
              <a:rPr lang="en-US" sz="2400" b="1" dirty="0"/>
              <a:t>principles, </a:t>
            </a:r>
            <a:br>
              <a:rPr lang="en-US" sz="2400" b="1" dirty="0"/>
            </a:br>
            <a:r>
              <a:rPr lang="en-US" sz="2400" b="1" dirty="0"/>
              <a:t>and </a:t>
            </a:r>
            <a:br>
              <a:rPr lang="en-US" sz="2400" b="1" dirty="0"/>
            </a:br>
            <a:r>
              <a:rPr lang="en-US" sz="2400" b="1" dirty="0"/>
              <a:t>language</a:t>
            </a:r>
          </a:p>
        </p:txBody>
      </p:sp>
      <p:sp>
        <p:nvSpPr>
          <p:cNvPr id="4" name="Slide Number Placeholder 3">
            <a:extLst>
              <a:ext uri="{FF2B5EF4-FFF2-40B4-BE49-F238E27FC236}">
                <a16:creationId xmlns:a16="http://schemas.microsoft.com/office/drawing/2014/main" id="{A2B9280E-234A-4D51-80C9-BEDC37F7293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chemeClr val="tx1"/>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1" i="0" u="none" strike="noStrike" kern="1200" cap="none" spc="0" normalizeH="0" baseline="0" noProof="0">
              <a:ln>
                <a:noFill/>
              </a:ln>
              <a:solidFill>
                <a:schemeClr val="tx1"/>
              </a:solidFill>
              <a:effectLst/>
              <a:uLnTx/>
              <a:uFillTx/>
              <a:latin typeface="Times New Roman" pitchFamily="18" charset="0"/>
              <a:ea typeface="+mn-ea"/>
              <a:cs typeface="+mn-cs"/>
            </a:endParaRPr>
          </a:p>
        </p:txBody>
      </p:sp>
      <p:grpSp>
        <p:nvGrpSpPr>
          <p:cNvPr id="7" name="Group 6">
            <a:extLst>
              <a:ext uri="{FF2B5EF4-FFF2-40B4-BE49-F238E27FC236}">
                <a16:creationId xmlns:a16="http://schemas.microsoft.com/office/drawing/2014/main" id="{00A6F442-68EF-4862-8570-BAC7F6FD9FEF}"/>
              </a:ext>
            </a:extLst>
          </p:cNvPr>
          <p:cNvGrpSpPr/>
          <p:nvPr/>
        </p:nvGrpSpPr>
        <p:grpSpPr>
          <a:xfrm>
            <a:off x="2743200" y="2438400"/>
            <a:ext cx="3886200" cy="533460"/>
            <a:chOff x="2743200" y="2438400"/>
            <a:chExt cx="3886200" cy="533460"/>
          </a:xfrm>
        </p:grpSpPr>
        <p:sp>
          <p:nvSpPr>
            <p:cNvPr id="13" name="Arrow: Right 12">
              <a:extLst>
                <a:ext uri="{FF2B5EF4-FFF2-40B4-BE49-F238E27FC236}">
                  <a16:creationId xmlns:a16="http://schemas.microsoft.com/office/drawing/2014/main" id="{EA755301-7F9A-4F96-B41E-990B30E06C36}"/>
                </a:ext>
              </a:extLst>
            </p:cNvPr>
            <p:cNvSpPr/>
            <p:nvPr/>
          </p:nvSpPr>
          <p:spPr bwMode="auto">
            <a:xfrm flipH="1">
              <a:off x="2743200" y="2438400"/>
              <a:ext cx="3886200" cy="266700"/>
            </a:xfrm>
            <a:prstGeom prst="rightArrow">
              <a:avLst/>
            </a:pr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TextBox 13">
              <a:extLst>
                <a:ext uri="{FF2B5EF4-FFF2-40B4-BE49-F238E27FC236}">
                  <a16:creationId xmlns:a16="http://schemas.microsoft.com/office/drawing/2014/main" id="{367BA828-98F8-4A60-BD75-D5704AF44657}"/>
                </a:ext>
              </a:extLst>
            </p:cNvPr>
            <p:cNvSpPr txBox="1"/>
            <p:nvPr/>
          </p:nvSpPr>
          <p:spPr>
            <a:xfrm>
              <a:off x="3410955" y="2571750"/>
              <a:ext cx="2550698" cy="400110"/>
            </a:xfrm>
            <a:prstGeom prst="rect">
              <a:avLst/>
            </a:prstGeom>
            <a:noFill/>
          </p:spPr>
          <p:txBody>
            <a:bodyPr wrap="none" rtlCol="0">
              <a:spAutoFit/>
            </a:bodyPr>
            <a:lstStyle/>
            <a:p>
              <a:r>
                <a:rPr lang="en-US" sz="2000" b="0" dirty="0">
                  <a:solidFill>
                    <a:srgbClr val="00B050"/>
                  </a:solidFill>
                </a:rPr>
                <a:t>Ontological principles</a:t>
              </a:r>
            </a:p>
          </p:txBody>
        </p:sp>
      </p:grpSp>
      <p:grpSp>
        <p:nvGrpSpPr>
          <p:cNvPr id="9" name="Group 8">
            <a:extLst>
              <a:ext uri="{FF2B5EF4-FFF2-40B4-BE49-F238E27FC236}">
                <a16:creationId xmlns:a16="http://schemas.microsoft.com/office/drawing/2014/main" id="{CC28F492-9D97-46C4-9F2A-E7E3A5BA539C}"/>
              </a:ext>
            </a:extLst>
          </p:cNvPr>
          <p:cNvGrpSpPr/>
          <p:nvPr/>
        </p:nvGrpSpPr>
        <p:grpSpPr>
          <a:xfrm>
            <a:off x="457200" y="3152745"/>
            <a:ext cx="4233332" cy="3629055"/>
            <a:chOff x="457200" y="3152745"/>
            <a:chExt cx="4233332" cy="3629055"/>
          </a:xfrm>
        </p:grpSpPr>
        <p:sp>
          <p:nvSpPr>
            <p:cNvPr id="11" name="Rectangle 10">
              <a:extLst>
                <a:ext uri="{FF2B5EF4-FFF2-40B4-BE49-F238E27FC236}">
                  <a16:creationId xmlns:a16="http://schemas.microsoft.com/office/drawing/2014/main" id="{264E574F-D856-44A3-86EA-1A057B690888}"/>
                </a:ext>
              </a:extLst>
            </p:cNvPr>
            <p:cNvSpPr/>
            <p:nvPr/>
          </p:nvSpPr>
          <p:spPr bwMode="auto">
            <a:xfrm>
              <a:off x="457200" y="3505200"/>
              <a:ext cx="4114800" cy="3276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TextBox 14">
              <a:extLst>
                <a:ext uri="{FF2B5EF4-FFF2-40B4-BE49-F238E27FC236}">
                  <a16:creationId xmlns:a16="http://schemas.microsoft.com/office/drawing/2014/main" id="{FC1E7F86-B2F0-4DE9-AEF0-371B08ADEAB8}"/>
                </a:ext>
              </a:extLst>
            </p:cNvPr>
            <p:cNvSpPr txBox="1"/>
            <p:nvPr/>
          </p:nvSpPr>
          <p:spPr>
            <a:xfrm>
              <a:off x="2651191" y="3152745"/>
              <a:ext cx="2039341" cy="400110"/>
            </a:xfrm>
            <a:prstGeom prst="rect">
              <a:avLst/>
            </a:prstGeom>
            <a:noFill/>
          </p:spPr>
          <p:txBody>
            <a:bodyPr wrap="none" rtlCol="0">
              <a:spAutoFit/>
            </a:bodyPr>
            <a:lstStyle/>
            <a:p>
              <a:r>
                <a:rPr lang="en-US" sz="2000" b="0" dirty="0">
                  <a:solidFill>
                    <a:srgbClr val="FF0000"/>
                  </a:solidFill>
                </a:rPr>
                <a:t>Logical principles</a:t>
              </a:r>
            </a:p>
          </p:txBody>
        </p:sp>
      </p:grpSp>
      <p:sp>
        <p:nvSpPr>
          <p:cNvPr id="8" name="Rectangle 7">
            <a:extLst>
              <a:ext uri="{FF2B5EF4-FFF2-40B4-BE49-F238E27FC236}">
                <a16:creationId xmlns:a16="http://schemas.microsoft.com/office/drawing/2014/main" id="{493A5F11-116C-4736-B1F6-8A5DD07C04C0}"/>
              </a:ext>
            </a:extLst>
          </p:cNvPr>
          <p:cNvSpPr/>
          <p:nvPr/>
        </p:nvSpPr>
        <p:spPr bwMode="auto">
          <a:xfrm>
            <a:off x="914401" y="3595048"/>
            <a:ext cx="1676400" cy="533400"/>
          </a:xfrm>
          <a:prstGeom prst="rect">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9446257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41710B-57A7-4313-BEEB-9B239B425366}"/>
              </a:ext>
            </a:extLst>
          </p:cNvPr>
          <p:cNvSpPr>
            <a:spLocks noGrp="1"/>
          </p:cNvSpPr>
          <p:nvPr>
            <p:ph type="title"/>
          </p:nvPr>
        </p:nvSpPr>
        <p:spPr/>
        <p:txBody>
          <a:bodyPr/>
          <a:lstStyle/>
          <a:p>
            <a:r>
              <a:rPr lang="en-US" dirty="0"/>
              <a:t>What is ‘</a:t>
            </a:r>
            <a:r>
              <a:rPr lang="en-US" i="1" dirty="0"/>
              <a:t>a logic</a:t>
            </a:r>
            <a:r>
              <a:rPr lang="en-US" dirty="0"/>
              <a:t>’</a:t>
            </a:r>
          </a:p>
        </p:txBody>
      </p:sp>
      <p:sp>
        <p:nvSpPr>
          <p:cNvPr id="5" name="Content Placeholder 4">
            <a:extLst>
              <a:ext uri="{FF2B5EF4-FFF2-40B4-BE49-F238E27FC236}">
                <a16:creationId xmlns:a16="http://schemas.microsoft.com/office/drawing/2014/main" id="{F46AD852-89F7-41B2-98D3-E797468A0BC4}"/>
              </a:ext>
            </a:extLst>
          </p:cNvPr>
          <p:cNvSpPr>
            <a:spLocks noGrp="1"/>
          </p:cNvSpPr>
          <p:nvPr>
            <p:ph idx="1"/>
          </p:nvPr>
        </p:nvSpPr>
        <p:spPr/>
        <p:txBody>
          <a:bodyPr/>
          <a:lstStyle/>
          <a:p>
            <a:pPr>
              <a:buFont typeface="Arial" panose="020B0604020202020204" pitchFamily="34" charset="0"/>
              <a:buChar char="•"/>
            </a:pPr>
            <a:r>
              <a:rPr lang="en-US" i="1" dirty="0"/>
              <a:t>A formal or informal </a:t>
            </a:r>
            <a:r>
              <a:rPr lang="en-US" i="1" u="sng" dirty="0"/>
              <a:t>language</a:t>
            </a:r>
            <a:r>
              <a:rPr lang="en-US" i="1" dirty="0"/>
              <a:t> together with a </a:t>
            </a:r>
            <a:r>
              <a:rPr lang="en-US" i="1" u="sng" dirty="0"/>
              <a:t>deductive system</a:t>
            </a:r>
            <a:r>
              <a:rPr lang="en-US" i="1" dirty="0"/>
              <a:t> and/or a (model-theoretic) </a:t>
            </a:r>
            <a:r>
              <a:rPr lang="en-US" i="1" u="sng" dirty="0"/>
              <a:t>semantics</a:t>
            </a:r>
            <a:r>
              <a:rPr lang="en-US" i="1" dirty="0"/>
              <a:t>. </a:t>
            </a:r>
          </a:p>
          <a:p>
            <a:pPr>
              <a:buFont typeface="Arial" panose="020B0604020202020204" pitchFamily="34" charset="0"/>
              <a:buChar char="•"/>
            </a:pPr>
            <a:r>
              <a:rPr lang="en-US" i="1" dirty="0"/>
              <a:t>The </a:t>
            </a:r>
            <a:r>
              <a:rPr lang="en-US" i="1" u="sng" dirty="0"/>
              <a:t>language</a:t>
            </a:r>
            <a:r>
              <a:rPr lang="en-US" i="1" dirty="0"/>
              <a:t> has components that correspond to a part of a natural language like English or Greek. </a:t>
            </a:r>
          </a:p>
          <a:p>
            <a:pPr>
              <a:buFont typeface="Arial" panose="020B0604020202020204" pitchFamily="34" charset="0"/>
              <a:buChar char="•"/>
            </a:pPr>
            <a:r>
              <a:rPr lang="en-US" i="1" dirty="0"/>
              <a:t>The </a:t>
            </a:r>
            <a:r>
              <a:rPr lang="en-US" i="1" u="sng" dirty="0"/>
              <a:t>deductive system</a:t>
            </a:r>
            <a:r>
              <a:rPr lang="en-US" i="1" dirty="0"/>
              <a:t> is to capture, codify, or simply record arguments that are valid for the given language.</a:t>
            </a:r>
          </a:p>
          <a:p>
            <a:pPr>
              <a:buFont typeface="Arial" panose="020B0604020202020204" pitchFamily="34" charset="0"/>
              <a:buChar char="•"/>
            </a:pPr>
            <a:r>
              <a:rPr lang="en-US" i="1" dirty="0"/>
              <a:t>The </a:t>
            </a:r>
            <a:r>
              <a:rPr lang="en-US" i="1" u="sng" dirty="0"/>
              <a:t>semantics</a:t>
            </a:r>
            <a:r>
              <a:rPr lang="en-US" i="1" dirty="0"/>
              <a:t> is to capture, codify, or record the meanings, or truth-conditions for at least part of the language.</a:t>
            </a:r>
          </a:p>
        </p:txBody>
      </p:sp>
      <p:sp>
        <p:nvSpPr>
          <p:cNvPr id="6" name="Rectangle 5">
            <a:extLst>
              <a:ext uri="{FF2B5EF4-FFF2-40B4-BE49-F238E27FC236}">
                <a16:creationId xmlns:a16="http://schemas.microsoft.com/office/drawing/2014/main" id="{30D2AB2C-EE9A-422B-825A-B1769005B4F8}"/>
              </a:ext>
            </a:extLst>
          </p:cNvPr>
          <p:cNvSpPr/>
          <p:nvPr/>
        </p:nvSpPr>
        <p:spPr>
          <a:xfrm>
            <a:off x="507460" y="5928025"/>
            <a:ext cx="8610600" cy="738664"/>
          </a:xfrm>
          <a:prstGeom prst="rect">
            <a:avLst/>
          </a:prstGeom>
        </p:spPr>
        <p:txBody>
          <a:bodyPr wrap="square">
            <a:spAutoFit/>
          </a:bodyPr>
          <a:lstStyle/>
          <a:p>
            <a:pPr algn="r"/>
            <a:r>
              <a:rPr lang="en-US" sz="1400" b="0" dirty="0">
                <a:solidFill>
                  <a:schemeClr val="bg1"/>
                </a:solidFill>
                <a:latin typeface="Source Sans Pro" panose="020B0503030403020204" pitchFamily="34" charset="0"/>
              </a:rPr>
              <a:t>Shapiro, Stewart and Teresa </a:t>
            </a:r>
            <a:r>
              <a:rPr lang="en-US" sz="1400" b="0" dirty="0" err="1">
                <a:solidFill>
                  <a:schemeClr val="bg1"/>
                </a:solidFill>
                <a:latin typeface="Source Sans Pro" panose="020B0503030403020204" pitchFamily="34" charset="0"/>
              </a:rPr>
              <a:t>Kouri</a:t>
            </a:r>
            <a:r>
              <a:rPr lang="en-US" sz="1400" b="0" dirty="0">
                <a:solidFill>
                  <a:schemeClr val="bg1"/>
                </a:solidFill>
                <a:latin typeface="Source Sans Pro" panose="020B0503030403020204" pitchFamily="34" charset="0"/>
              </a:rPr>
              <a:t> Kissel, "Classical Logic", </a:t>
            </a:r>
          </a:p>
          <a:p>
            <a:pPr algn="r"/>
            <a:r>
              <a:rPr lang="en-US" sz="1400" b="0" i="1" dirty="0">
                <a:solidFill>
                  <a:schemeClr val="bg1"/>
                </a:solidFill>
                <a:latin typeface="Source Sans Pro" panose="020B0503030403020204" pitchFamily="34" charset="0"/>
              </a:rPr>
              <a:t>The Stanford Encyclopedia of Philosophy </a:t>
            </a:r>
            <a:r>
              <a:rPr lang="en-US" sz="1400" b="0" dirty="0">
                <a:solidFill>
                  <a:schemeClr val="bg1"/>
                </a:solidFill>
                <a:latin typeface="Source Sans Pro" panose="020B0503030403020204" pitchFamily="34" charset="0"/>
              </a:rPr>
              <a:t>(Spring 2021 Edition), Edward N. </a:t>
            </a:r>
            <a:r>
              <a:rPr lang="en-US" sz="1400" b="0" dirty="0" err="1">
                <a:solidFill>
                  <a:schemeClr val="bg1"/>
                </a:solidFill>
                <a:latin typeface="Source Sans Pro" panose="020B0503030403020204" pitchFamily="34" charset="0"/>
              </a:rPr>
              <a:t>Zalta</a:t>
            </a:r>
            <a:r>
              <a:rPr lang="en-US" sz="1400" b="0" dirty="0">
                <a:solidFill>
                  <a:schemeClr val="bg1"/>
                </a:solidFill>
                <a:latin typeface="Source Sans Pro" panose="020B0503030403020204" pitchFamily="34" charset="0"/>
              </a:rPr>
              <a:t> (ed.).</a:t>
            </a:r>
          </a:p>
          <a:p>
            <a:pPr algn="r"/>
            <a:r>
              <a:rPr lang="en-US" sz="1400" b="0" dirty="0">
                <a:solidFill>
                  <a:schemeClr val="bg1"/>
                </a:solidFill>
                <a:latin typeface="Source Sans Pro" panose="020B0503030403020204" pitchFamily="34" charset="0"/>
                <a:hlinkClick r:id="rId2"/>
              </a:rPr>
              <a:t>https://plato.stanford.edu/archives/spr2021/entries/logic-classical/</a:t>
            </a:r>
            <a:r>
              <a:rPr lang="en-US" sz="1400" b="0" dirty="0">
                <a:solidFill>
                  <a:schemeClr val="bg1"/>
                </a:solidFill>
                <a:latin typeface="Source Sans Pro" panose="020B0503030403020204" pitchFamily="34" charset="0"/>
              </a:rPr>
              <a:t> </a:t>
            </a:r>
            <a:endParaRPr lang="en-US" sz="1400" dirty="0">
              <a:solidFill>
                <a:schemeClr val="bg1"/>
              </a:solidFill>
            </a:endParaRPr>
          </a:p>
        </p:txBody>
      </p:sp>
    </p:spTree>
    <p:extLst>
      <p:ext uri="{BB962C8B-B14F-4D97-AF65-F5344CB8AC3E}">
        <p14:creationId xmlns:p14="http://schemas.microsoft.com/office/powerpoint/2010/main" val="2181199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DA46F8-2CCB-48CF-89E1-BDA9250EB0B7}"/>
              </a:ext>
            </a:extLst>
          </p:cNvPr>
          <p:cNvSpPr>
            <a:spLocks noGrp="1"/>
          </p:cNvSpPr>
          <p:nvPr>
            <p:ph type="ctrTitle"/>
          </p:nvPr>
        </p:nvSpPr>
        <p:spPr/>
        <p:txBody>
          <a:bodyPr/>
          <a:lstStyle/>
          <a:p>
            <a:r>
              <a:rPr lang="en-US" dirty="0"/>
              <a:t>Propositional Logic (PL) essentials</a:t>
            </a:r>
          </a:p>
        </p:txBody>
      </p:sp>
      <p:sp>
        <p:nvSpPr>
          <p:cNvPr id="6" name="Subtitle 5">
            <a:extLst>
              <a:ext uri="{FF2B5EF4-FFF2-40B4-BE49-F238E27FC236}">
                <a16:creationId xmlns:a16="http://schemas.microsoft.com/office/drawing/2014/main" id="{3AA7E9D2-FEE0-490B-9C60-4FFEE62591C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56A3F9EC-03A7-4862-9E70-23C72DF2F433}"/>
              </a:ext>
            </a:extLst>
          </p:cNvPr>
          <p:cNvSpPr>
            <a:spLocks noGrp="1"/>
          </p:cNvSpPr>
          <p:nvPr>
            <p:ph type="sldNum" sz="quarter" idx="4294967295"/>
          </p:nvPr>
        </p:nvSpPr>
        <p:spPr>
          <a:xfrm>
            <a:off x="0" y="6477000"/>
            <a:ext cx="381000" cy="296863"/>
          </a:xfrm>
        </p:spPr>
        <p:txBody>
          <a:bodyPr/>
          <a:lstStyle/>
          <a:p>
            <a:fld id="{7C5DB68A-9D44-4073-920F-D08D647C06A7}" type="slidenum">
              <a:rPr lang="en-US" smtClean="0"/>
              <a:t>85</a:t>
            </a:fld>
            <a:endParaRPr lang="en-US" dirty="0"/>
          </a:p>
        </p:txBody>
      </p:sp>
    </p:spTree>
    <p:extLst>
      <p:ext uri="{BB962C8B-B14F-4D97-AF65-F5344CB8AC3E}">
        <p14:creationId xmlns:p14="http://schemas.microsoft.com/office/powerpoint/2010/main" val="38663513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dirty="0">
                <a:latin typeface="Times" panose="02020603050405020304" pitchFamily="18" charset="0"/>
                <a:cs typeface="Times" panose="02020603050405020304" pitchFamily="18" charset="0"/>
              </a:rPr>
              <a:t>Language and semantics of PL</a:t>
            </a:r>
            <a:endParaRPr lang="en-US" dirty="0"/>
          </a:p>
        </p:txBody>
      </p:sp>
      <p:sp>
        <p:nvSpPr>
          <p:cNvPr id="3" name="Content Placeholder 2">
            <a:extLst>
              <a:ext uri="{FF2B5EF4-FFF2-40B4-BE49-F238E27FC236}">
                <a16:creationId xmlns:a16="http://schemas.microsoft.com/office/drawing/2014/main" id="{301D81A7-8A6E-4EF6-8C5C-0F2E01595730}"/>
              </a:ext>
            </a:extLst>
          </p:cNvPr>
          <p:cNvSpPr>
            <a:spLocks noGrp="1"/>
          </p:cNvSpPr>
          <p:nvPr>
            <p:ph idx="1"/>
          </p:nvPr>
        </p:nvSpPr>
        <p:spPr>
          <a:xfrm>
            <a:off x="228600" y="1676400"/>
            <a:ext cx="8686800" cy="4953000"/>
          </a:xfrm>
        </p:spPr>
        <p:txBody>
          <a:bodyPr/>
          <a:lstStyle/>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A well-formed formula is either atomic or composed following allowed composition rules.</a:t>
            </a:r>
          </a:p>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Atomic formulae stand for propositions that must either be true or false:</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A: ‘John eats too much’.</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B: ‘John has a normal BMI’.</a:t>
            </a:r>
          </a:p>
          <a:p>
            <a:pPr lvl="1">
              <a:spcBef>
                <a:spcPts val="0"/>
              </a:spcBef>
              <a:buFont typeface="Arial" panose="020B0604020202020204" pitchFamily="34" charset="0"/>
              <a:buChar char="•"/>
            </a:pPr>
            <a:r>
              <a:rPr lang="en-US" sz="2200" dirty="0">
                <a:latin typeface="Times" panose="02020603050405020304" pitchFamily="18" charset="0"/>
                <a:cs typeface="Times" panose="02020603050405020304" pitchFamily="18" charset="0"/>
              </a:rPr>
              <a:t>C: ‘John is careful’.</a:t>
            </a:r>
          </a:p>
          <a:p>
            <a:pPr>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Formula connectors:</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Negation (not):				¬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Conjunction (and): 			∧ 	&amp;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Disjunction (or):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Material implication (if...then): 	→ 	⇒ 	⊃</a:t>
            </a:r>
          </a:p>
          <a:p>
            <a:pPr lvl="1">
              <a:spcBef>
                <a:spcPts val="0"/>
              </a:spcBef>
              <a:buFont typeface="Arial" panose="020B0604020202020204" pitchFamily="34" charset="0"/>
              <a:buChar char="•"/>
            </a:pPr>
            <a:r>
              <a:rPr lang="en-US" dirty="0">
                <a:latin typeface="Times" panose="02020603050405020304" pitchFamily="18" charset="0"/>
                <a:cs typeface="Times" panose="02020603050405020304" pitchFamily="18" charset="0"/>
              </a:rPr>
              <a:t>Biconditional (if and only if): 		↔ 	</a:t>
            </a:r>
            <a:r>
              <a:rPr lang="en-US" dirty="0">
                <a:latin typeface="Times" panose="02020603050405020304" pitchFamily="18" charset="0"/>
                <a:cs typeface="Times" panose="02020603050405020304" pitchFamily="18" charset="0"/>
                <a:sym typeface="Wingdings" panose="05000000000000000000" pitchFamily="2" charset="2"/>
              </a:rPr>
              <a:t></a:t>
            </a:r>
            <a:r>
              <a:rPr lang="en-US" dirty="0">
                <a:latin typeface="Times" panose="02020603050405020304" pitchFamily="18" charset="0"/>
                <a:cs typeface="Times" panose="02020603050405020304" pitchFamily="18" charset="0"/>
              </a:rPr>
              <a:t>	≡	=</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86</a:t>
            </a:fld>
            <a:endParaRPr lang="en-US" dirty="0"/>
          </a:p>
        </p:txBody>
      </p:sp>
    </p:spTree>
    <p:extLst>
      <p:ext uri="{BB962C8B-B14F-4D97-AF65-F5344CB8AC3E}">
        <p14:creationId xmlns:p14="http://schemas.microsoft.com/office/powerpoint/2010/main" val="270087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dirty="0">
                <a:latin typeface="Times" panose="02020603050405020304" pitchFamily="18" charset="0"/>
                <a:cs typeface="Times" panose="02020603050405020304" pitchFamily="18" charset="0"/>
              </a:rPr>
              <a:t>PL’s Deductive system:  truth tables</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87</a:t>
            </a:fld>
            <a:endParaRPr lang="en-US" dirty="0"/>
          </a:p>
        </p:txBody>
      </p:sp>
      <p:pic>
        <p:nvPicPr>
          <p:cNvPr id="5" name="Picture 4">
            <a:extLst>
              <a:ext uri="{FF2B5EF4-FFF2-40B4-BE49-F238E27FC236}">
                <a16:creationId xmlns:a16="http://schemas.microsoft.com/office/drawing/2014/main" id="{07C5F859-7641-45CF-8C7C-75EDBEEEFBB1}"/>
              </a:ext>
            </a:extLst>
          </p:cNvPr>
          <p:cNvPicPr>
            <a:picLocks noChangeAspect="1"/>
          </p:cNvPicPr>
          <p:nvPr/>
        </p:nvPicPr>
        <p:blipFill>
          <a:blip r:embed="rId2"/>
          <a:stretch>
            <a:fillRect/>
          </a:stretch>
        </p:blipFill>
        <p:spPr>
          <a:xfrm>
            <a:off x="3203506" y="1752600"/>
            <a:ext cx="2773959" cy="2294509"/>
          </a:xfrm>
          <a:prstGeom prst="rect">
            <a:avLst/>
          </a:prstGeom>
        </p:spPr>
      </p:pic>
      <p:pic>
        <p:nvPicPr>
          <p:cNvPr id="6" name="Picture 5">
            <a:extLst>
              <a:ext uri="{FF2B5EF4-FFF2-40B4-BE49-F238E27FC236}">
                <a16:creationId xmlns:a16="http://schemas.microsoft.com/office/drawing/2014/main" id="{F0C80F5C-E21F-4918-A655-C0026F2576E9}"/>
              </a:ext>
            </a:extLst>
          </p:cNvPr>
          <p:cNvPicPr>
            <a:picLocks noChangeAspect="1"/>
          </p:cNvPicPr>
          <p:nvPr/>
        </p:nvPicPr>
        <p:blipFill>
          <a:blip r:embed="rId3"/>
          <a:stretch>
            <a:fillRect/>
          </a:stretch>
        </p:blipFill>
        <p:spPr>
          <a:xfrm>
            <a:off x="6175687" y="1769723"/>
            <a:ext cx="2739712" cy="2277386"/>
          </a:xfrm>
          <a:prstGeom prst="rect">
            <a:avLst/>
          </a:prstGeom>
        </p:spPr>
      </p:pic>
      <p:pic>
        <p:nvPicPr>
          <p:cNvPr id="7" name="Picture 6">
            <a:extLst>
              <a:ext uri="{FF2B5EF4-FFF2-40B4-BE49-F238E27FC236}">
                <a16:creationId xmlns:a16="http://schemas.microsoft.com/office/drawing/2014/main" id="{5E14406D-49F9-48C4-856B-D05721A18ADE}"/>
              </a:ext>
            </a:extLst>
          </p:cNvPr>
          <p:cNvPicPr>
            <a:picLocks noChangeAspect="1"/>
          </p:cNvPicPr>
          <p:nvPr/>
        </p:nvPicPr>
        <p:blipFill>
          <a:blip r:embed="rId4"/>
          <a:stretch>
            <a:fillRect/>
          </a:stretch>
        </p:blipFill>
        <p:spPr>
          <a:xfrm>
            <a:off x="3203506" y="4123309"/>
            <a:ext cx="2773958" cy="2277386"/>
          </a:xfrm>
          <a:prstGeom prst="rect">
            <a:avLst/>
          </a:prstGeom>
        </p:spPr>
      </p:pic>
      <p:pic>
        <p:nvPicPr>
          <p:cNvPr id="9" name="Picture 8">
            <a:extLst>
              <a:ext uri="{FF2B5EF4-FFF2-40B4-BE49-F238E27FC236}">
                <a16:creationId xmlns:a16="http://schemas.microsoft.com/office/drawing/2014/main" id="{936E8A52-4374-4EDC-B6DE-EDB70760F82D}"/>
              </a:ext>
            </a:extLst>
          </p:cNvPr>
          <p:cNvPicPr>
            <a:picLocks noChangeAspect="1"/>
          </p:cNvPicPr>
          <p:nvPr/>
        </p:nvPicPr>
        <p:blipFill>
          <a:blip r:embed="rId5"/>
          <a:stretch>
            <a:fillRect/>
          </a:stretch>
        </p:blipFill>
        <p:spPr>
          <a:xfrm>
            <a:off x="6175688" y="4135766"/>
            <a:ext cx="2739712" cy="2267875"/>
          </a:xfrm>
          <a:prstGeom prst="rect">
            <a:avLst/>
          </a:prstGeom>
        </p:spPr>
      </p:pic>
      <p:sp>
        <p:nvSpPr>
          <p:cNvPr id="8" name="Rectangle 7">
            <a:extLst>
              <a:ext uri="{FF2B5EF4-FFF2-40B4-BE49-F238E27FC236}">
                <a16:creationId xmlns:a16="http://schemas.microsoft.com/office/drawing/2014/main" id="{61748676-C690-4E49-860C-BB4A4AE91182}"/>
              </a:ext>
            </a:extLst>
          </p:cNvPr>
          <p:cNvSpPr/>
          <p:nvPr/>
        </p:nvSpPr>
        <p:spPr bwMode="auto">
          <a:xfrm>
            <a:off x="3277961" y="5562601"/>
            <a:ext cx="2590800" cy="7620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3" name="Picture 2">
            <a:extLst>
              <a:ext uri="{FF2B5EF4-FFF2-40B4-BE49-F238E27FC236}">
                <a16:creationId xmlns:a16="http://schemas.microsoft.com/office/drawing/2014/main" id="{BF61880F-78A3-484D-9784-75583F2BB800}"/>
              </a:ext>
            </a:extLst>
          </p:cNvPr>
          <p:cNvPicPr>
            <a:picLocks noChangeAspect="1"/>
          </p:cNvPicPr>
          <p:nvPr/>
        </p:nvPicPr>
        <p:blipFill>
          <a:blip r:embed="rId6"/>
          <a:stretch>
            <a:fillRect/>
          </a:stretch>
        </p:blipFill>
        <p:spPr>
          <a:xfrm>
            <a:off x="65260" y="1748799"/>
            <a:ext cx="2971800" cy="1819275"/>
          </a:xfrm>
          <a:prstGeom prst="rect">
            <a:avLst/>
          </a:prstGeom>
        </p:spPr>
      </p:pic>
    </p:spTree>
    <p:extLst>
      <p:ext uri="{BB962C8B-B14F-4D97-AF65-F5344CB8AC3E}">
        <p14:creationId xmlns:p14="http://schemas.microsoft.com/office/powerpoint/2010/main" val="93623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8F4A-9B8E-4A64-A595-8D02889ED175}"/>
              </a:ext>
            </a:extLst>
          </p:cNvPr>
          <p:cNvSpPr>
            <a:spLocks noGrp="1"/>
          </p:cNvSpPr>
          <p:nvPr>
            <p:ph type="title"/>
          </p:nvPr>
        </p:nvSpPr>
        <p:spPr/>
        <p:txBody>
          <a:bodyPr/>
          <a:lstStyle/>
          <a:p>
            <a:r>
              <a:rPr lang="en-US" dirty="0"/>
              <a:t>Some PL laws</a:t>
            </a:r>
          </a:p>
        </p:txBody>
      </p:sp>
      <p:sp>
        <p:nvSpPr>
          <p:cNvPr id="3" name="Content Placeholder 2">
            <a:extLst>
              <a:ext uri="{FF2B5EF4-FFF2-40B4-BE49-F238E27FC236}">
                <a16:creationId xmlns:a16="http://schemas.microsoft.com/office/drawing/2014/main" id="{565E89D4-A62B-411E-948F-3EE9DDF70D01}"/>
              </a:ext>
            </a:extLst>
          </p:cNvPr>
          <p:cNvSpPr>
            <a:spLocks noGrp="1"/>
          </p:cNvSpPr>
          <p:nvPr>
            <p:ph idx="1"/>
          </p:nvPr>
        </p:nvSpPr>
        <p:spPr/>
        <p:txBody>
          <a:bodyPr/>
          <a:lstStyle/>
          <a:p>
            <a:pPr>
              <a:buFont typeface="Arial" panose="020B0604020202020204" pitchFamily="34" charset="0"/>
              <a:buChar char="•"/>
            </a:pPr>
            <a:r>
              <a:rPr lang="en-US" dirty="0"/>
              <a:t>Truth tables can be used to prove laws, e.g.:</a:t>
            </a:r>
          </a:p>
          <a:p>
            <a:pPr lvl="1">
              <a:buFont typeface="Arial" panose="020B0604020202020204" pitchFamily="34" charset="0"/>
              <a:buChar char="•"/>
            </a:pPr>
            <a:r>
              <a:rPr lang="pt-BR" dirty="0"/>
              <a:t>a Λ (b V c) = (a Λ b) V (a Λ c)</a:t>
            </a:r>
          </a:p>
          <a:p>
            <a:pPr lvl="1">
              <a:buFont typeface="Arial" panose="020B0604020202020204" pitchFamily="34" charset="0"/>
              <a:buChar char="•"/>
            </a:pPr>
            <a:r>
              <a:rPr lang="pt-BR" dirty="0"/>
              <a:t>¬ (a Λ b) = ¬ a V ¬b</a:t>
            </a:r>
          </a:p>
          <a:p>
            <a:pPr lvl="1">
              <a:buFont typeface="Arial" panose="020B0604020202020204" pitchFamily="34" charset="0"/>
              <a:buChar char="•"/>
            </a:pPr>
            <a:r>
              <a:rPr lang="en-US" dirty="0"/>
              <a:t>(a </a:t>
            </a:r>
            <a:r>
              <a:rPr lang="el-GR" dirty="0"/>
              <a:t>Λ (</a:t>
            </a:r>
            <a:r>
              <a:rPr lang="en-US" dirty="0"/>
              <a:t>a → b)) → b </a:t>
            </a:r>
          </a:p>
          <a:p>
            <a:pPr lvl="1">
              <a:buFont typeface="Arial" panose="020B0604020202020204" pitchFamily="34" charset="0"/>
              <a:buChar char="•"/>
            </a:pPr>
            <a:r>
              <a:rPr lang="en-US" dirty="0"/>
              <a:t>(a→ b) </a:t>
            </a:r>
            <a:r>
              <a:rPr lang="el-GR" dirty="0"/>
              <a:t>Λ ¬</a:t>
            </a:r>
            <a:r>
              <a:rPr lang="en-US" dirty="0"/>
              <a:t>b) → ¬a</a:t>
            </a:r>
          </a:p>
          <a:p>
            <a:pPr lvl="1">
              <a:buFont typeface="Arial" panose="020B0604020202020204" pitchFamily="34" charset="0"/>
              <a:buChar char="•"/>
            </a:pPr>
            <a:r>
              <a:rPr lang="en-US" dirty="0"/>
              <a:t>((a V b) </a:t>
            </a:r>
            <a:r>
              <a:rPr lang="el-GR" dirty="0"/>
              <a:t>Λ ¬</a:t>
            </a:r>
            <a:r>
              <a:rPr lang="en-US" dirty="0"/>
              <a:t>a) → b </a:t>
            </a:r>
          </a:p>
          <a:p>
            <a:pPr lvl="1">
              <a:buFont typeface="Arial" panose="020B0604020202020204" pitchFamily="34" charset="0"/>
              <a:buChar char="•"/>
            </a:pPr>
            <a:r>
              <a:rPr lang="en-US" dirty="0"/>
              <a:t>((a → b) </a:t>
            </a:r>
            <a:r>
              <a:rPr lang="el-GR" dirty="0"/>
              <a:t>Λ (</a:t>
            </a:r>
            <a:r>
              <a:rPr lang="en-US" dirty="0"/>
              <a:t>b → c)) → (a → c) </a:t>
            </a:r>
          </a:p>
          <a:p>
            <a:pPr lvl="1">
              <a:buFont typeface="Arial" panose="020B0604020202020204" pitchFamily="34" charset="0"/>
              <a:buChar char="•"/>
            </a:pPr>
            <a:r>
              <a:rPr lang="en-US" dirty="0"/>
              <a:t>…</a:t>
            </a:r>
          </a:p>
          <a:p>
            <a:pPr lvl="1">
              <a:buFont typeface="Arial" panose="020B0604020202020204" pitchFamily="34" charset="0"/>
              <a:buChar char="•"/>
            </a:pPr>
            <a:r>
              <a:rPr lang="en-US" dirty="0"/>
              <a:t>More examples:</a:t>
            </a:r>
          </a:p>
          <a:p>
            <a:pPr lvl="2">
              <a:buFont typeface="Arial" panose="020B0604020202020204" pitchFamily="34" charset="0"/>
              <a:buChar char="•"/>
            </a:pPr>
            <a:r>
              <a:rPr lang="en-US" sz="1200" dirty="0">
                <a:hlinkClick r:id="rId2"/>
              </a:rPr>
              <a:t>https://math.stackexchange.com/questions/1449866/catalogue-of-propositional-logic-laws</a:t>
            </a:r>
            <a:r>
              <a:rPr lang="en-US" sz="1200" dirty="0"/>
              <a:t> </a:t>
            </a:r>
          </a:p>
          <a:p>
            <a:pPr lvl="2">
              <a:buFont typeface="Arial" panose="020B0604020202020204" pitchFamily="34" charset="0"/>
              <a:buChar char="•"/>
            </a:pPr>
            <a:r>
              <a:rPr lang="en-US" sz="1200" dirty="0">
                <a:hlinkClick r:id="rId3"/>
              </a:rPr>
              <a:t>http://mathonline.wikidot.com/the-laws-of-propositional-logic#toc0</a:t>
            </a:r>
            <a:r>
              <a:rPr lang="en-US" sz="1200" dirty="0"/>
              <a:t> </a:t>
            </a:r>
          </a:p>
          <a:p>
            <a:pPr>
              <a:buFont typeface="Arial" panose="020B0604020202020204" pitchFamily="34" charset="0"/>
              <a:buChar char="•"/>
            </a:pPr>
            <a:r>
              <a:rPr lang="pt-BR" dirty="0"/>
              <a:t>Both truth tables and laws can be used to solve puzzles.</a:t>
            </a:r>
          </a:p>
        </p:txBody>
      </p:sp>
      <p:sp>
        <p:nvSpPr>
          <p:cNvPr id="4" name="Slide Number Placeholder 3">
            <a:extLst>
              <a:ext uri="{FF2B5EF4-FFF2-40B4-BE49-F238E27FC236}">
                <a16:creationId xmlns:a16="http://schemas.microsoft.com/office/drawing/2014/main" id="{02526030-2D72-4E84-BCA7-5A8834A6F78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88</a:t>
            </a:fld>
            <a:endParaRPr lang="en-US" dirty="0"/>
          </a:p>
        </p:txBody>
      </p:sp>
    </p:spTree>
    <p:extLst>
      <p:ext uri="{BB962C8B-B14F-4D97-AF65-F5344CB8AC3E}">
        <p14:creationId xmlns:p14="http://schemas.microsoft.com/office/powerpoint/2010/main" val="30637269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C20A-67F2-41B3-8A59-934F6F53D1E8}"/>
              </a:ext>
            </a:extLst>
          </p:cNvPr>
          <p:cNvSpPr>
            <a:spLocks noGrp="1"/>
          </p:cNvSpPr>
          <p:nvPr>
            <p:ph type="title"/>
          </p:nvPr>
        </p:nvSpPr>
        <p:spPr/>
        <p:txBody>
          <a:bodyPr/>
          <a:lstStyle/>
          <a:p>
            <a:r>
              <a:rPr lang="en-US" sz="4800" dirty="0">
                <a:cs typeface="Times" panose="02020603050405020304" pitchFamily="18" charset="0"/>
              </a:rPr>
              <a:t>Exercise</a:t>
            </a:r>
            <a:endParaRPr lang="en-US" dirty="0"/>
          </a:p>
        </p:txBody>
      </p:sp>
      <p:sp>
        <p:nvSpPr>
          <p:cNvPr id="3" name="Content Placeholder 2">
            <a:extLst>
              <a:ext uri="{FF2B5EF4-FFF2-40B4-BE49-F238E27FC236}">
                <a16:creationId xmlns:a16="http://schemas.microsoft.com/office/drawing/2014/main" id="{301D81A7-8A6E-4EF6-8C5C-0F2E01595730}"/>
              </a:ext>
            </a:extLst>
          </p:cNvPr>
          <p:cNvSpPr>
            <a:spLocks noGrp="1"/>
          </p:cNvSpPr>
          <p:nvPr>
            <p:ph idx="1"/>
          </p:nvPr>
        </p:nvSpPr>
        <p:spPr/>
        <p:txBody>
          <a:bodyPr/>
          <a:lstStyle/>
          <a:p>
            <a:pPr>
              <a:buFont typeface="Arial" panose="020B0604020202020204" pitchFamily="34" charset="0"/>
              <a:buChar char="•"/>
            </a:pPr>
            <a:r>
              <a:rPr lang="en-US" sz="2800" dirty="0">
                <a:latin typeface="+mj-lt"/>
                <a:cs typeface="Times" panose="02020603050405020304" pitchFamily="18" charset="0"/>
              </a:rPr>
              <a:t>Given</a:t>
            </a:r>
            <a:r>
              <a:rPr lang="en-US" dirty="0">
                <a:latin typeface="+mj-lt"/>
                <a:cs typeface="Times" panose="02020603050405020304" pitchFamily="18" charset="0"/>
              </a:rPr>
              <a:t>:</a:t>
            </a:r>
          </a:p>
          <a:p>
            <a:pPr lvl="1">
              <a:buFont typeface="Arial" panose="020B0604020202020204" pitchFamily="34" charset="0"/>
              <a:buChar char="•"/>
            </a:pPr>
            <a:r>
              <a:rPr lang="en-US" dirty="0">
                <a:latin typeface="+mj-lt"/>
                <a:cs typeface="Times" panose="02020603050405020304" pitchFamily="18" charset="0"/>
              </a:rPr>
              <a:t>If </a:t>
            </a:r>
            <a:r>
              <a:rPr lang="en-US" dirty="0">
                <a:solidFill>
                  <a:srgbClr val="FFFF00"/>
                </a:solidFill>
                <a:latin typeface="+mj-lt"/>
                <a:cs typeface="Times" panose="02020603050405020304" pitchFamily="18" charset="0"/>
              </a:rPr>
              <a:t>John</a:t>
            </a:r>
            <a:r>
              <a:rPr lang="en-US" dirty="0">
                <a:latin typeface="+mj-lt"/>
                <a:cs typeface="Times" panose="02020603050405020304" pitchFamily="18" charset="0"/>
              </a:rPr>
              <a:t> eats too much, then he does not have a normal BMI.</a:t>
            </a:r>
          </a:p>
          <a:p>
            <a:pPr lvl="1">
              <a:buFont typeface="Arial" panose="020B0604020202020204" pitchFamily="34" charset="0"/>
              <a:buChar char="•"/>
            </a:pPr>
            <a:r>
              <a:rPr lang="en-US" dirty="0">
                <a:latin typeface="+mj-lt"/>
                <a:cs typeface="Times" panose="02020603050405020304" pitchFamily="18" charset="0"/>
              </a:rPr>
              <a:t>If </a:t>
            </a:r>
            <a:r>
              <a:rPr lang="en-US" dirty="0">
                <a:solidFill>
                  <a:srgbClr val="FFFF00"/>
                </a:solidFill>
                <a:latin typeface="+mj-lt"/>
                <a:cs typeface="Times" panose="02020603050405020304" pitchFamily="18" charset="0"/>
              </a:rPr>
              <a:t>John</a:t>
            </a:r>
            <a:r>
              <a:rPr lang="en-US" dirty="0">
                <a:latin typeface="+mj-lt"/>
                <a:cs typeface="Times" panose="02020603050405020304" pitchFamily="18" charset="0"/>
              </a:rPr>
              <a:t> is not careful, then he eats too much.</a:t>
            </a:r>
          </a:p>
          <a:p>
            <a:pPr lvl="1">
              <a:buFont typeface="Arial" panose="020B0604020202020204" pitchFamily="34" charset="0"/>
              <a:buChar char="•"/>
            </a:pPr>
            <a:r>
              <a:rPr lang="en-US" dirty="0">
                <a:solidFill>
                  <a:srgbClr val="FFFF00"/>
                </a:solidFill>
                <a:latin typeface="+mj-lt"/>
                <a:cs typeface="Times" panose="02020603050405020304" pitchFamily="18" charset="0"/>
              </a:rPr>
              <a:t>John</a:t>
            </a:r>
            <a:r>
              <a:rPr lang="en-US" dirty="0">
                <a:latin typeface="+mj-lt"/>
                <a:cs typeface="Times" panose="02020603050405020304" pitchFamily="18" charset="0"/>
              </a:rPr>
              <a:t> has a normal BMI.</a:t>
            </a:r>
          </a:p>
          <a:p>
            <a:pPr>
              <a:buFont typeface="Arial" panose="020B0604020202020204" pitchFamily="34" charset="0"/>
              <a:buChar char="•"/>
            </a:pPr>
            <a:r>
              <a:rPr lang="en-US" sz="2800" dirty="0">
                <a:latin typeface="+mj-lt"/>
                <a:cs typeface="Times" panose="02020603050405020304" pitchFamily="18" charset="0"/>
              </a:rPr>
              <a:t>Question</a:t>
            </a:r>
          </a:p>
          <a:p>
            <a:pPr lvl="1">
              <a:buFont typeface="Arial" panose="020B0604020202020204" pitchFamily="34" charset="0"/>
              <a:buChar char="•"/>
            </a:pPr>
            <a:r>
              <a:rPr lang="en-US" dirty="0">
                <a:latin typeface="+mj-lt"/>
                <a:cs typeface="Times" panose="02020603050405020304" pitchFamily="18" charset="0"/>
              </a:rPr>
              <a:t>Is </a:t>
            </a:r>
            <a:r>
              <a:rPr lang="en-US" dirty="0">
                <a:solidFill>
                  <a:srgbClr val="FFFF00"/>
                </a:solidFill>
                <a:latin typeface="+mj-lt"/>
                <a:cs typeface="Times" panose="02020603050405020304" pitchFamily="18" charset="0"/>
              </a:rPr>
              <a:t>John</a:t>
            </a:r>
            <a:r>
              <a:rPr lang="en-US" dirty="0">
                <a:latin typeface="+mj-lt"/>
                <a:cs typeface="Times" panose="02020603050405020304" pitchFamily="18" charset="0"/>
              </a:rPr>
              <a:t> careful?</a:t>
            </a:r>
          </a:p>
        </p:txBody>
      </p:sp>
      <p:sp>
        <p:nvSpPr>
          <p:cNvPr id="4" name="Slide Number Placeholder 3">
            <a:extLst>
              <a:ext uri="{FF2B5EF4-FFF2-40B4-BE49-F238E27FC236}">
                <a16:creationId xmlns:a16="http://schemas.microsoft.com/office/drawing/2014/main" id="{A02790B0-E8A1-4BA4-AF95-CF372519729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89</a:t>
            </a:fld>
            <a:endParaRPr lang="en-US" dirty="0"/>
          </a:p>
        </p:txBody>
      </p:sp>
    </p:spTree>
    <p:extLst>
      <p:ext uri="{BB962C8B-B14F-4D97-AF65-F5344CB8AC3E}">
        <p14:creationId xmlns:p14="http://schemas.microsoft.com/office/powerpoint/2010/main" val="7523332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D74C-D9DA-4176-ABCD-82E28D0C8F53}"/>
              </a:ext>
            </a:extLst>
          </p:cNvPr>
          <p:cNvSpPr>
            <a:spLocks noGrp="1"/>
          </p:cNvSpPr>
          <p:nvPr>
            <p:ph type="title"/>
          </p:nvPr>
        </p:nvSpPr>
        <p:spPr/>
        <p:txBody>
          <a:bodyPr/>
          <a:lstStyle/>
          <a:p>
            <a:r>
              <a:rPr lang="en-US" dirty="0"/>
              <a:t>Translate sentences into PL</a:t>
            </a:r>
          </a:p>
        </p:txBody>
      </p:sp>
      <p:graphicFrame>
        <p:nvGraphicFramePr>
          <p:cNvPr id="5" name="Content Placeholder 4">
            <a:extLst>
              <a:ext uri="{FF2B5EF4-FFF2-40B4-BE49-F238E27FC236}">
                <a16:creationId xmlns:a16="http://schemas.microsoft.com/office/drawing/2014/main" id="{C796D361-C502-4884-B7C1-2875D2AEBEE6}"/>
              </a:ext>
            </a:extLst>
          </p:cNvPr>
          <p:cNvGraphicFramePr>
            <a:graphicFrameLocks noGrp="1"/>
          </p:cNvGraphicFramePr>
          <p:nvPr>
            <p:ph idx="1"/>
          </p:nvPr>
        </p:nvGraphicFramePr>
        <p:xfrm>
          <a:off x="228600" y="1617980"/>
          <a:ext cx="8686801" cy="4495800"/>
        </p:xfrm>
        <a:graphic>
          <a:graphicData uri="http://schemas.openxmlformats.org/drawingml/2006/table">
            <a:tbl>
              <a:tblPr>
                <a:tableStyleId>{5C22544A-7EE6-4342-B048-85BDC9FD1C3A}</a:tableStyleId>
              </a:tblPr>
              <a:tblGrid>
                <a:gridCol w="3352800">
                  <a:extLst>
                    <a:ext uri="{9D8B030D-6E8A-4147-A177-3AD203B41FA5}">
                      <a16:colId xmlns:a16="http://schemas.microsoft.com/office/drawing/2014/main" val="1608136212"/>
                    </a:ext>
                  </a:extLst>
                </a:gridCol>
                <a:gridCol w="381000">
                  <a:extLst>
                    <a:ext uri="{9D8B030D-6E8A-4147-A177-3AD203B41FA5}">
                      <a16:colId xmlns:a16="http://schemas.microsoft.com/office/drawing/2014/main" val="3272064503"/>
                    </a:ext>
                  </a:extLst>
                </a:gridCol>
                <a:gridCol w="2743200">
                  <a:extLst>
                    <a:ext uri="{9D8B030D-6E8A-4147-A177-3AD203B41FA5}">
                      <a16:colId xmlns:a16="http://schemas.microsoft.com/office/drawing/2014/main" val="2325922809"/>
                    </a:ext>
                  </a:extLst>
                </a:gridCol>
                <a:gridCol w="838200">
                  <a:extLst>
                    <a:ext uri="{9D8B030D-6E8A-4147-A177-3AD203B41FA5}">
                      <a16:colId xmlns:a16="http://schemas.microsoft.com/office/drawing/2014/main" val="3635442572"/>
                    </a:ext>
                  </a:extLst>
                </a:gridCol>
                <a:gridCol w="838200">
                  <a:extLst>
                    <a:ext uri="{9D8B030D-6E8A-4147-A177-3AD203B41FA5}">
                      <a16:colId xmlns:a16="http://schemas.microsoft.com/office/drawing/2014/main" val="2326329668"/>
                    </a:ext>
                  </a:extLst>
                </a:gridCol>
                <a:gridCol w="533401">
                  <a:extLst>
                    <a:ext uri="{9D8B030D-6E8A-4147-A177-3AD203B41FA5}">
                      <a16:colId xmlns:a16="http://schemas.microsoft.com/office/drawing/2014/main" val="4167293868"/>
                    </a:ext>
                  </a:extLst>
                </a:gridCol>
              </a:tblGrid>
              <a:tr h="374650">
                <a:tc>
                  <a:txBody>
                    <a:bodyPr/>
                    <a:lstStyle/>
                    <a:p>
                      <a:pPr algn="l" fontAlgn="b"/>
                      <a:r>
                        <a:rPr lang="en-US" sz="1800" b="1" u="sng" strike="noStrike" dirty="0">
                          <a:solidFill>
                            <a:schemeClr val="bg1"/>
                          </a:solidFill>
                          <a:effectLst/>
                          <a:latin typeface="+mj-lt"/>
                        </a:rPr>
                        <a:t>Propositions</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1999684"/>
                  </a:ext>
                </a:extLst>
              </a:tr>
              <a:tr h="374650">
                <a:tc>
                  <a:txBody>
                    <a:bodyPr/>
                    <a:lstStyle/>
                    <a:p>
                      <a:pPr algn="l" fontAlgn="b"/>
                      <a:r>
                        <a:rPr lang="en-US" sz="1800" u="none" strike="noStrike" dirty="0">
                          <a:solidFill>
                            <a:schemeClr val="bg1"/>
                          </a:solidFill>
                          <a:effectLst/>
                          <a:latin typeface="+mj-lt"/>
                        </a:rPr>
                        <a:t> John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a</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7224113"/>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b</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8059550"/>
                  </a:ext>
                </a:extLst>
              </a:tr>
              <a:tr h="374650">
                <a:tc>
                  <a:txBody>
                    <a:bodyPr/>
                    <a:lstStyle/>
                    <a:p>
                      <a:pPr algn="l" fontAlgn="b"/>
                      <a:r>
                        <a:rPr lang="en-US" sz="1800" u="none" strike="noStrike" dirty="0">
                          <a:solidFill>
                            <a:schemeClr val="bg1"/>
                          </a:solidFill>
                          <a:effectLst/>
                          <a:latin typeface="+mj-lt"/>
                        </a:rPr>
                        <a:t> John is careful</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c</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04526666"/>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9716477"/>
                  </a:ext>
                </a:extLst>
              </a:tr>
              <a:tr h="374650">
                <a:tc>
                  <a:txBody>
                    <a:bodyPr/>
                    <a:lstStyle/>
                    <a:p>
                      <a:pPr algn="l" fontAlgn="b"/>
                      <a:r>
                        <a:rPr lang="en-US" sz="1800" b="1" u="sng" strike="noStrike" dirty="0">
                          <a:solidFill>
                            <a:schemeClr val="bg1"/>
                          </a:solidFill>
                          <a:effectLst/>
                          <a:latin typeface="+mj-lt"/>
                        </a:rPr>
                        <a:t>Given</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978960"/>
                  </a:ext>
                </a:extLst>
              </a:tr>
              <a:tr h="374650">
                <a:tc gridSpan="3">
                  <a:txBody>
                    <a:bodyPr/>
                    <a:lstStyle/>
                    <a:p>
                      <a:pPr algn="l" fontAlgn="b"/>
                      <a:r>
                        <a:rPr lang="en-US" sz="1800" u="none" strike="noStrike" dirty="0">
                          <a:solidFill>
                            <a:schemeClr val="bg1"/>
                          </a:solidFill>
                          <a:effectLst/>
                          <a:latin typeface="+mj-lt"/>
                        </a:rPr>
                        <a:t>  If John eats too much, then he does not have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dirty="0">
                          <a:solidFill>
                            <a:srgbClr val="FFFF00"/>
                          </a:solidFill>
                          <a:effectLst/>
                          <a:latin typeface="+mj-lt"/>
                        </a:rPr>
                        <a:t>a </a:t>
                      </a:r>
                      <a:r>
                        <a:rPr lang="en-US" sz="1800" u="none" strike="noStrike" dirty="0">
                          <a:solidFill>
                            <a:srgbClr val="FFFF00"/>
                          </a:solidFill>
                          <a:effectLst/>
                          <a:latin typeface="+mj-lt"/>
                          <a:sym typeface="Symbol" panose="05050102010706020507" pitchFamily="18" charset="2"/>
                        </a:rPr>
                        <a:t> </a:t>
                      </a:r>
                      <a:r>
                        <a:rPr lang="en-US" sz="1800" u="none" strike="noStrike" dirty="0">
                          <a:solidFill>
                            <a:srgbClr val="FFFF00"/>
                          </a:solidFill>
                          <a:effectLst/>
                          <a:latin typeface="+mj-lt"/>
                        </a:rPr>
                        <a:t>b</a:t>
                      </a:r>
                      <a:endParaRPr lang="en-US" sz="1800" b="0" i="0" u="none" strike="noStrike" dirty="0">
                        <a:solidFill>
                          <a:srgbClr val="FFFF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6293549"/>
                  </a:ext>
                </a:extLst>
              </a:tr>
              <a:tr h="374650">
                <a:tc gridSpan="3">
                  <a:txBody>
                    <a:bodyPr/>
                    <a:lstStyle/>
                    <a:p>
                      <a:pPr algn="l" fontAlgn="b"/>
                      <a:r>
                        <a:rPr lang="en-US" sz="1800" u="none" strike="noStrike" dirty="0">
                          <a:solidFill>
                            <a:schemeClr val="bg1"/>
                          </a:solidFill>
                          <a:effectLst/>
                          <a:latin typeface="+mj-lt"/>
                        </a:rPr>
                        <a:t>  If John is not careful, then he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kern="1200" dirty="0">
                          <a:solidFill>
                            <a:srgbClr val="FFC000"/>
                          </a:solidFill>
                          <a:effectLst/>
                          <a:latin typeface="+mn-lt"/>
                          <a:ea typeface="+mn-ea"/>
                          <a:cs typeface="+mn-cs"/>
                          <a:sym typeface="Symbol" panose="05050102010706020507" pitchFamily="18" charset="2"/>
                        </a:rPr>
                        <a:t></a:t>
                      </a:r>
                      <a:r>
                        <a:rPr lang="en-US" sz="1800" u="none" strike="noStrike" dirty="0">
                          <a:solidFill>
                            <a:srgbClr val="FFC000"/>
                          </a:solidFill>
                          <a:effectLst/>
                          <a:latin typeface="+mj-lt"/>
                        </a:rPr>
                        <a:t>c </a:t>
                      </a:r>
                      <a:r>
                        <a:rPr lang="en-US" sz="1800" u="none" strike="noStrike" kern="1200" dirty="0">
                          <a:solidFill>
                            <a:srgbClr val="FFC000"/>
                          </a:solidFill>
                          <a:effectLst/>
                          <a:latin typeface="+mn-lt"/>
                          <a:ea typeface="+mn-ea"/>
                          <a:cs typeface="+mn-cs"/>
                          <a:sym typeface="Symbol" panose="05050102010706020507" pitchFamily="18" charset="2"/>
                        </a:rPr>
                        <a:t> </a:t>
                      </a:r>
                      <a:r>
                        <a:rPr lang="en-US" sz="1800" u="none" strike="noStrike" dirty="0">
                          <a:solidFill>
                            <a:srgbClr val="FFC000"/>
                          </a:solidFill>
                          <a:effectLst/>
                          <a:latin typeface="+mj-lt"/>
                        </a:rPr>
                        <a:t>a</a:t>
                      </a:r>
                      <a:endParaRPr lang="en-US" sz="1800" b="0" i="0" u="none" strike="noStrike" dirty="0">
                        <a:solidFill>
                          <a:srgbClr val="FFC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2485977"/>
                  </a:ext>
                </a:extLst>
              </a:tr>
              <a:tr h="374650">
                <a:tc gridSpan="2">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dirty="0">
                          <a:solidFill>
                            <a:srgbClr val="1FE115"/>
                          </a:solidFill>
                          <a:effectLst/>
                          <a:latin typeface="+mj-lt"/>
                        </a:rPr>
                        <a:t>b</a:t>
                      </a:r>
                      <a:endParaRPr lang="en-US" sz="1800" b="0" i="0" u="none" strike="noStrike" dirty="0">
                        <a:solidFill>
                          <a:srgbClr val="1FE115"/>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9249185"/>
                  </a:ext>
                </a:extLst>
              </a:tr>
              <a:tr h="374650">
                <a:tc gridSpan="2">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0248651"/>
                  </a:ext>
                </a:extLst>
              </a:tr>
              <a:tr h="374650">
                <a:tc gridSpan="2">
                  <a:txBody>
                    <a:bodyPr/>
                    <a:lstStyle/>
                    <a:p>
                      <a:pPr algn="l" fontAlgn="b"/>
                      <a:r>
                        <a:rPr lang="en-US" sz="1800" b="1" i="0" u="sng" strike="noStrike" dirty="0">
                          <a:solidFill>
                            <a:schemeClr val="bg1"/>
                          </a:solidFill>
                          <a:effectLst/>
                          <a:latin typeface="+mj-lt"/>
                        </a:rPr>
                        <a:t>Determine the truth value of:</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b="0" i="0" u="none" strike="noStrike" dirty="0">
                          <a:solidFill>
                            <a:schemeClr val="bg1"/>
                          </a:solidFill>
                          <a:effectLst/>
                          <a:latin typeface="+mj-lt"/>
                        </a:rPr>
                        <a:t>(</a:t>
                      </a:r>
                      <a:r>
                        <a:rPr lang="en-US" sz="1800" u="none" strike="noStrike" kern="1200" dirty="0">
                          <a:solidFill>
                            <a:schemeClr val="bg1"/>
                          </a:solidFill>
                          <a:effectLst/>
                          <a:latin typeface="+mn-lt"/>
                          <a:ea typeface="+mn-ea"/>
                          <a:cs typeface="+mn-cs"/>
                        </a:rPr>
                        <a:t>a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kern="1200" dirty="0">
                          <a:solidFill>
                            <a:schemeClr val="bg1"/>
                          </a:solidFill>
                          <a:effectLst/>
                          <a:latin typeface="+mn-lt"/>
                          <a:ea typeface="+mn-ea"/>
                          <a:cs typeface="+mn-cs"/>
                        </a:rPr>
                        <a:t>b) </a:t>
                      </a:r>
                      <a:r>
                        <a:rPr lang="en-US" dirty="0">
                          <a:solidFill>
                            <a:schemeClr val="bg1"/>
                          </a:solidFill>
                          <a:latin typeface="Times" panose="02020603050405020304" pitchFamily="18" charset="0"/>
                          <a:cs typeface="Times" panose="02020603050405020304" pitchFamily="18" charset="0"/>
                        </a:rPr>
                        <a:t>∧</a:t>
                      </a:r>
                      <a:r>
                        <a:rPr lang="en-US" sz="1800" u="none" strike="noStrike" kern="1200" dirty="0">
                          <a:solidFill>
                            <a:schemeClr val="bg1"/>
                          </a:solidFill>
                          <a:effectLst/>
                          <a:latin typeface="+mn-lt"/>
                          <a:ea typeface="+mn-ea"/>
                          <a:cs typeface="+mn-cs"/>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kern="1200" dirty="0">
                          <a:solidFill>
                            <a:schemeClr val="bg1"/>
                          </a:solidFill>
                          <a:effectLst/>
                          <a:latin typeface="+mn-lt"/>
                          <a:ea typeface="+mn-ea"/>
                          <a:cs typeface="+mn-cs"/>
                        </a:rPr>
                        <a:t>c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kern="1200" dirty="0">
                          <a:solidFill>
                            <a:schemeClr val="bg1"/>
                          </a:solidFill>
                          <a:effectLst/>
                          <a:latin typeface="+mn-lt"/>
                          <a:ea typeface="+mn-ea"/>
                          <a:cs typeface="+mn-cs"/>
                        </a:rPr>
                        <a:t>a) </a:t>
                      </a:r>
                      <a:r>
                        <a:rPr lang="en-US" dirty="0">
                          <a:solidFill>
                            <a:schemeClr val="bg1"/>
                          </a:solidFill>
                          <a:latin typeface="Times" panose="02020603050405020304" pitchFamily="18" charset="0"/>
                          <a:cs typeface="Times" panose="02020603050405020304" pitchFamily="18" charset="0"/>
                        </a:rPr>
                        <a:t>∧ </a:t>
                      </a:r>
                      <a:r>
                        <a:rPr lang="en-US" sz="1800" u="none" strike="noStrike" kern="1200" dirty="0">
                          <a:solidFill>
                            <a:schemeClr val="bg1"/>
                          </a:solidFill>
                          <a:effectLst/>
                          <a:latin typeface="+mn-lt"/>
                          <a:ea typeface="+mn-ea"/>
                          <a:cs typeface="+mn-cs"/>
                        </a:rPr>
                        <a:t>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6950322"/>
                  </a:ext>
                </a:extLst>
              </a:tr>
              <a:tr h="374650">
                <a:tc gridSpan="2">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0161973"/>
                  </a:ext>
                </a:extLst>
              </a:tr>
            </a:tbl>
          </a:graphicData>
        </a:graphic>
      </p:graphicFrame>
      <p:sp>
        <p:nvSpPr>
          <p:cNvPr id="4" name="Slide Number Placeholder 3">
            <a:extLst>
              <a:ext uri="{FF2B5EF4-FFF2-40B4-BE49-F238E27FC236}">
                <a16:creationId xmlns:a16="http://schemas.microsoft.com/office/drawing/2014/main" id="{2A736A8E-7169-48EE-A2D4-7111C03EF0C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90</a:t>
            </a:fld>
            <a:endParaRPr lang="en-US" dirty="0"/>
          </a:p>
        </p:txBody>
      </p:sp>
    </p:spTree>
    <p:extLst>
      <p:ext uri="{BB962C8B-B14F-4D97-AF65-F5344CB8AC3E}">
        <p14:creationId xmlns:p14="http://schemas.microsoft.com/office/powerpoint/2010/main" val="17631175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EECC5-B756-49FD-8AE9-71DDA13D71E1}"/>
              </a:ext>
            </a:extLst>
          </p:cNvPr>
          <p:cNvSpPr>
            <a:spLocks noGrp="1"/>
          </p:cNvSpPr>
          <p:nvPr>
            <p:ph type="title"/>
          </p:nvPr>
        </p:nvSpPr>
        <p:spPr/>
        <p:txBody>
          <a:bodyPr/>
          <a:lstStyle/>
          <a:p>
            <a:r>
              <a:rPr lang="en-US" dirty="0"/>
              <a:t>Method 1: Determine with tables</a:t>
            </a:r>
          </a:p>
        </p:txBody>
      </p:sp>
      <p:sp>
        <p:nvSpPr>
          <p:cNvPr id="4" name="Slide Number Placeholder 3">
            <a:extLst>
              <a:ext uri="{FF2B5EF4-FFF2-40B4-BE49-F238E27FC236}">
                <a16:creationId xmlns:a16="http://schemas.microsoft.com/office/drawing/2014/main" id="{50EC7BF6-7406-49B4-BCE0-69BEE4D6A15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91</a:t>
            </a:fld>
            <a:endParaRPr lang="en-US" dirty="0"/>
          </a:p>
        </p:txBody>
      </p:sp>
      <p:graphicFrame>
        <p:nvGraphicFramePr>
          <p:cNvPr id="8" name="Object 7">
            <a:extLst>
              <a:ext uri="{FF2B5EF4-FFF2-40B4-BE49-F238E27FC236}">
                <a16:creationId xmlns:a16="http://schemas.microsoft.com/office/drawing/2014/main" id="{52717AA2-2B24-46F8-8F60-2D079A78B590}"/>
              </a:ext>
            </a:extLst>
          </p:cNvPr>
          <p:cNvGraphicFramePr>
            <a:graphicFrameLocks noChangeAspect="1"/>
          </p:cNvGraphicFramePr>
          <p:nvPr/>
        </p:nvGraphicFramePr>
        <p:xfrm>
          <a:off x="471573" y="2286000"/>
          <a:ext cx="8200853" cy="3632200"/>
        </p:xfrm>
        <a:graphic>
          <a:graphicData uri="http://schemas.openxmlformats.org/presentationml/2006/ole">
            <mc:AlternateContent xmlns:mc="http://schemas.openxmlformats.org/markup-compatibility/2006">
              <mc:Choice xmlns:v="urn:schemas-microsoft-com:vml" Requires="v">
                <p:oleObj spid="_x0000_s362653" name="Worksheet" r:id="rId3" imgW="3322196" imgH="1470854" progId="Excel.Sheet.12">
                  <p:embed/>
                </p:oleObj>
              </mc:Choice>
              <mc:Fallback>
                <p:oleObj name="Worksheet" r:id="rId3" imgW="3322196" imgH="1470854" progId="Excel.Sheet.12">
                  <p:embed/>
                  <p:pic>
                    <p:nvPicPr>
                      <p:cNvPr id="8" name="Object 7">
                        <a:extLst>
                          <a:ext uri="{FF2B5EF4-FFF2-40B4-BE49-F238E27FC236}">
                            <a16:creationId xmlns:a16="http://schemas.microsoft.com/office/drawing/2014/main" id="{52717AA2-2B24-46F8-8F60-2D079A78B590}"/>
                          </a:ext>
                        </a:extLst>
                      </p:cNvPr>
                      <p:cNvPicPr/>
                      <p:nvPr/>
                    </p:nvPicPr>
                    <p:blipFill>
                      <a:blip r:embed="rId4"/>
                      <a:stretch>
                        <a:fillRect/>
                      </a:stretch>
                    </p:blipFill>
                    <p:spPr>
                      <a:xfrm>
                        <a:off x="471573" y="2286000"/>
                        <a:ext cx="8200853" cy="3632200"/>
                      </a:xfrm>
                      <a:prstGeom prst="rect">
                        <a:avLst/>
                      </a:prstGeom>
                    </p:spPr>
                  </p:pic>
                </p:oleObj>
              </mc:Fallback>
            </mc:AlternateContent>
          </a:graphicData>
        </a:graphic>
      </p:graphicFrame>
      <p:sp>
        <p:nvSpPr>
          <p:cNvPr id="9" name="Arrow: Right 8">
            <a:extLst>
              <a:ext uri="{FF2B5EF4-FFF2-40B4-BE49-F238E27FC236}">
                <a16:creationId xmlns:a16="http://schemas.microsoft.com/office/drawing/2014/main" id="{4D62ACAA-7D8E-45E4-9875-9E46CAAB66B3}"/>
              </a:ext>
            </a:extLst>
          </p:cNvPr>
          <p:cNvSpPr/>
          <p:nvPr/>
        </p:nvSpPr>
        <p:spPr bwMode="auto">
          <a:xfrm rot="8349864">
            <a:off x="2305096" y="3078743"/>
            <a:ext cx="457200" cy="2286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3" name="Group 22">
            <a:extLst>
              <a:ext uri="{FF2B5EF4-FFF2-40B4-BE49-F238E27FC236}">
                <a16:creationId xmlns:a16="http://schemas.microsoft.com/office/drawing/2014/main" id="{3961D8FF-608F-4C05-B11C-A600339FD7D0}"/>
              </a:ext>
            </a:extLst>
          </p:cNvPr>
          <p:cNvGrpSpPr/>
          <p:nvPr/>
        </p:nvGrpSpPr>
        <p:grpSpPr>
          <a:xfrm>
            <a:off x="471573" y="2938210"/>
            <a:ext cx="2773958" cy="3516062"/>
            <a:chOff x="471573" y="2938210"/>
            <a:chExt cx="2773958" cy="3516062"/>
          </a:xfrm>
        </p:grpSpPr>
        <p:sp>
          <p:nvSpPr>
            <p:cNvPr id="10" name="Arrow: Right 9">
              <a:extLst>
                <a:ext uri="{FF2B5EF4-FFF2-40B4-BE49-F238E27FC236}">
                  <a16:creationId xmlns:a16="http://schemas.microsoft.com/office/drawing/2014/main" id="{E65ECEE3-9134-4AE8-83DE-3897CFE73BF0}"/>
                </a:ext>
              </a:extLst>
            </p:cNvPr>
            <p:cNvSpPr/>
            <p:nvPr/>
          </p:nvSpPr>
          <p:spPr bwMode="auto">
            <a:xfrm rot="9119174">
              <a:off x="1267500" y="3621290"/>
              <a:ext cx="764231" cy="25263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Arrow: Right 10">
              <a:extLst>
                <a:ext uri="{FF2B5EF4-FFF2-40B4-BE49-F238E27FC236}">
                  <a16:creationId xmlns:a16="http://schemas.microsoft.com/office/drawing/2014/main" id="{640CD02A-47DA-4DD3-A2E6-F1982D0AF0FE}"/>
                </a:ext>
              </a:extLst>
            </p:cNvPr>
            <p:cNvSpPr/>
            <p:nvPr/>
          </p:nvSpPr>
          <p:spPr bwMode="auto">
            <a:xfrm rot="6893919">
              <a:off x="946107" y="3194008"/>
              <a:ext cx="764231" cy="25263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12" name="Picture 11">
              <a:extLst>
                <a:ext uri="{FF2B5EF4-FFF2-40B4-BE49-F238E27FC236}">
                  <a16:creationId xmlns:a16="http://schemas.microsoft.com/office/drawing/2014/main" id="{EF61E196-7189-4F64-AB93-07434931A5A9}"/>
                </a:ext>
              </a:extLst>
            </p:cNvPr>
            <p:cNvPicPr>
              <a:picLocks noChangeAspect="1"/>
            </p:cNvPicPr>
            <p:nvPr/>
          </p:nvPicPr>
          <p:blipFill>
            <a:blip r:embed="rId5"/>
            <a:stretch>
              <a:fillRect/>
            </a:stretch>
          </p:blipFill>
          <p:spPr>
            <a:xfrm>
              <a:off x="471573" y="4176886"/>
              <a:ext cx="2773958" cy="2277386"/>
            </a:xfrm>
            <a:prstGeom prst="rect">
              <a:avLst/>
            </a:prstGeom>
          </p:spPr>
        </p:pic>
      </p:grpSp>
      <p:sp>
        <p:nvSpPr>
          <p:cNvPr id="13" name="Arrow: Right 12">
            <a:extLst>
              <a:ext uri="{FF2B5EF4-FFF2-40B4-BE49-F238E27FC236}">
                <a16:creationId xmlns:a16="http://schemas.microsoft.com/office/drawing/2014/main" id="{59DBBF6D-FF26-4E6B-ACC1-415BC8BB4390}"/>
              </a:ext>
            </a:extLst>
          </p:cNvPr>
          <p:cNvSpPr/>
          <p:nvPr/>
        </p:nvSpPr>
        <p:spPr bwMode="auto">
          <a:xfrm rot="180942" flipV="1">
            <a:off x="1223757" y="4072081"/>
            <a:ext cx="5278702" cy="16590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Arrow: Right 15">
            <a:extLst>
              <a:ext uri="{FF2B5EF4-FFF2-40B4-BE49-F238E27FC236}">
                <a16:creationId xmlns:a16="http://schemas.microsoft.com/office/drawing/2014/main" id="{2898541B-873A-494C-BC79-D3591E2322B9}"/>
              </a:ext>
            </a:extLst>
          </p:cNvPr>
          <p:cNvSpPr/>
          <p:nvPr/>
        </p:nvSpPr>
        <p:spPr bwMode="auto">
          <a:xfrm rot="2591093">
            <a:off x="4943172" y="4979504"/>
            <a:ext cx="457200" cy="2286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5" name="Rectangle 34">
            <a:extLst>
              <a:ext uri="{FF2B5EF4-FFF2-40B4-BE49-F238E27FC236}">
                <a16:creationId xmlns:a16="http://schemas.microsoft.com/office/drawing/2014/main" id="{A7550663-B45F-4ECD-8CCA-878F83D76D3D}"/>
              </a:ext>
            </a:extLst>
          </p:cNvPr>
          <p:cNvSpPr/>
          <p:nvPr/>
        </p:nvSpPr>
        <p:spPr bwMode="auto">
          <a:xfrm>
            <a:off x="4876910" y="2351623"/>
            <a:ext cx="2063480" cy="365097"/>
          </a:xfrm>
          <a:prstGeom prst="rect">
            <a:avLst/>
          </a:prstGeom>
          <a:solidFill>
            <a:srgbClr val="FFC000">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6" name="Rectangle 35">
            <a:extLst>
              <a:ext uri="{FF2B5EF4-FFF2-40B4-BE49-F238E27FC236}">
                <a16:creationId xmlns:a16="http://schemas.microsoft.com/office/drawing/2014/main" id="{C55CB5BA-51AF-4699-A85A-EAA55CEF1767}"/>
              </a:ext>
            </a:extLst>
          </p:cNvPr>
          <p:cNvSpPr/>
          <p:nvPr/>
        </p:nvSpPr>
        <p:spPr bwMode="auto">
          <a:xfrm>
            <a:off x="5920537" y="2788616"/>
            <a:ext cx="500008" cy="365097"/>
          </a:xfrm>
          <a:prstGeom prst="rect">
            <a:avLst/>
          </a:prstGeom>
          <a:solidFill>
            <a:srgbClr val="FFC000">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7" name="Rectangle 36">
            <a:extLst>
              <a:ext uri="{FF2B5EF4-FFF2-40B4-BE49-F238E27FC236}">
                <a16:creationId xmlns:a16="http://schemas.microsoft.com/office/drawing/2014/main" id="{E342E0A1-2D5C-40F2-AF5A-6C2EFE8D74C6}"/>
              </a:ext>
            </a:extLst>
          </p:cNvPr>
          <p:cNvSpPr/>
          <p:nvPr/>
        </p:nvSpPr>
        <p:spPr bwMode="auto">
          <a:xfrm>
            <a:off x="8091964" y="2342223"/>
            <a:ext cx="500008" cy="365097"/>
          </a:xfrm>
          <a:prstGeom prst="rect">
            <a:avLst/>
          </a:prstGeom>
          <a:solidFill>
            <a:srgbClr val="1FE115">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8" name="Rectangle 37">
            <a:extLst>
              <a:ext uri="{FF2B5EF4-FFF2-40B4-BE49-F238E27FC236}">
                <a16:creationId xmlns:a16="http://schemas.microsoft.com/office/drawing/2014/main" id="{17986B5B-8593-40E8-9037-9F49471EA7AF}"/>
              </a:ext>
            </a:extLst>
          </p:cNvPr>
          <p:cNvSpPr/>
          <p:nvPr/>
        </p:nvSpPr>
        <p:spPr bwMode="auto">
          <a:xfrm>
            <a:off x="8139052" y="2779771"/>
            <a:ext cx="500008" cy="365097"/>
          </a:xfrm>
          <a:prstGeom prst="rect">
            <a:avLst/>
          </a:prstGeom>
          <a:solidFill>
            <a:srgbClr val="1FE115">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24" name="Group 23">
            <a:extLst>
              <a:ext uri="{FF2B5EF4-FFF2-40B4-BE49-F238E27FC236}">
                <a16:creationId xmlns:a16="http://schemas.microsoft.com/office/drawing/2014/main" id="{BACAA435-CCF5-419C-82B7-7682127702F6}"/>
              </a:ext>
            </a:extLst>
          </p:cNvPr>
          <p:cNvGrpSpPr/>
          <p:nvPr/>
        </p:nvGrpSpPr>
        <p:grpSpPr>
          <a:xfrm>
            <a:off x="5069741" y="1786407"/>
            <a:ext cx="3926733" cy="2955416"/>
            <a:chOff x="5113843" y="1766141"/>
            <a:chExt cx="3926733" cy="2955416"/>
          </a:xfrm>
        </p:grpSpPr>
        <p:sp>
          <p:nvSpPr>
            <p:cNvPr id="14" name="Arrow: Right 13">
              <a:extLst>
                <a:ext uri="{FF2B5EF4-FFF2-40B4-BE49-F238E27FC236}">
                  <a16:creationId xmlns:a16="http://schemas.microsoft.com/office/drawing/2014/main" id="{6873F1B2-FFE7-43F8-8728-B446A625DEFF}"/>
                </a:ext>
              </a:extLst>
            </p:cNvPr>
            <p:cNvSpPr/>
            <p:nvPr/>
          </p:nvSpPr>
          <p:spPr bwMode="auto">
            <a:xfrm rot="9720152">
              <a:off x="5113843" y="4448706"/>
              <a:ext cx="1203299" cy="238831"/>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Arrow: Right 14">
              <a:extLst>
                <a:ext uri="{FF2B5EF4-FFF2-40B4-BE49-F238E27FC236}">
                  <a16:creationId xmlns:a16="http://schemas.microsoft.com/office/drawing/2014/main" id="{93A4E693-6CBA-43EB-AA14-77A3293DD2A6}"/>
                </a:ext>
              </a:extLst>
            </p:cNvPr>
            <p:cNvSpPr/>
            <p:nvPr/>
          </p:nvSpPr>
          <p:spPr bwMode="auto">
            <a:xfrm rot="7398906">
              <a:off x="4633541" y="3773416"/>
              <a:ext cx="1665172" cy="23110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17" name="Picture 16">
              <a:extLst>
                <a:ext uri="{FF2B5EF4-FFF2-40B4-BE49-F238E27FC236}">
                  <a16:creationId xmlns:a16="http://schemas.microsoft.com/office/drawing/2014/main" id="{B9436FB1-B363-4E9C-9F38-093B002C810C}"/>
                </a:ext>
              </a:extLst>
            </p:cNvPr>
            <p:cNvPicPr>
              <a:picLocks noChangeAspect="1"/>
            </p:cNvPicPr>
            <p:nvPr/>
          </p:nvPicPr>
          <p:blipFill>
            <a:blip r:embed="rId5"/>
            <a:stretch>
              <a:fillRect/>
            </a:stretch>
          </p:blipFill>
          <p:spPr>
            <a:xfrm>
              <a:off x="6629400" y="1766141"/>
              <a:ext cx="2411176" cy="1979546"/>
            </a:xfrm>
            <a:prstGeom prst="rect">
              <a:avLst/>
            </a:prstGeom>
          </p:spPr>
        </p:pic>
      </p:grpSp>
      <p:pic>
        <p:nvPicPr>
          <p:cNvPr id="5" name="Picture 4">
            <a:extLst>
              <a:ext uri="{FF2B5EF4-FFF2-40B4-BE49-F238E27FC236}">
                <a16:creationId xmlns:a16="http://schemas.microsoft.com/office/drawing/2014/main" id="{729D6E5C-401E-4100-AF18-77AB5EA55FF2}"/>
              </a:ext>
            </a:extLst>
          </p:cNvPr>
          <p:cNvPicPr>
            <a:picLocks noChangeAspect="1"/>
          </p:cNvPicPr>
          <p:nvPr/>
        </p:nvPicPr>
        <p:blipFill>
          <a:blip r:embed="rId6"/>
          <a:stretch>
            <a:fillRect/>
          </a:stretch>
        </p:blipFill>
        <p:spPr>
          <a:xfrm>
            <a:off x="2132293" y="3261353"/>
            <a:ext cx="447675" cy="379461"/>
          </a:xfrm>
          <a:prstGeom prst="rect">
            <a:avLst/>
          </a:prstGeom>
        </p:spPr>
      </p:pic>
      <p:pic>
        <p:nvPicPr>
          <p:cNvPr id="26" name="Picture 25">
            <a:extLst>
              <a:ext uri="{FF2B5EF4-FFF2-40B4-BE49-F238E27FC236}">
                <a16:creationId xmlns:a16="http://schemas.microsoft.com/office/drawing/2014/main" id="{CF858085-3C2F-4C77-B091-BD7B2461ED85}"/>
              </a:ext>
            </a:extLst>
          </p:cNvPr>
          <p:cNvPicPr>
            <a:picLocks noChangeAspect="1"/>
          </p:cNvPicPr>
          <p:nvPr/>
        </p:nvPicPr>
        <p:blipFill>
          <a:blip r:embed="rId6"/>
          <a:stretch>
            <a:fillRect/>
          </a:stretch>
        </p:blipFill>
        <p:spPr>
          <a:xfrm>
            <a:off x="1059267" y="3675652"/>
            <a:ext cx="447675" cy="379461"/>
          </a:xfrm>
          <a:prstGeom prst="rect">
            <a:avLst/>
          </a:prstGeom>
        </p:spPr>
      </p:pic>
      <p:pic>
        <p:nvPicPr>
          <p:cNvPr id="27" name="Picture 26">
            <a:extLst>
              <a:ext uri="{FF2B5EF4-FFF2-40B4-BE49-F238E27FC236}">
                <a16:creationId xmlns:a16="http://schemas.microsoft.com/office/drawing/2014/main" id="{76D38241-19B6-401B-BFCC-E941CD173CB0}"/>
              </a:ext>
            </a:extLst>
          </p:cNvPr>
          <p:cNvPicPr>
            <a:picLocks noChangeAspect="1"/>
          </p:cNvPicPr>
          <p:nvPr/>
        </p:nvPicPr>
        <p:blipFill>
          <a:blip r:embed="rId6"/>
          <a:stretch>
            <a:fillRect/>
          </a:stretch>
        </p:blipFill>
        <p:spPr>
          <a:xfrm>
            <a:off x="6492715" y="4133002"/>
            <a:ext cx="447675" cy="379461"/>
          </a:xfrm>
          <a:prstGeom prst="rect">
            <a:avLst/>
          </a:prstGeom>
        </p:spPr>
      </p:pic>
      <p:pic>
        <p:nvPicPr>
          <p:cNvPr id="28" name="Picture 27">
            <a:extLst>
              <a:ext uri="{FF2B5EF4-FFF2-40B4-BE49-F238E27FC236}">
                <a16:creationId xmlns:a16="http://schemas.microsoft.com/office/drawing/2014/main" id="{437DDD0E-C017-425F-BEB4-A8C5B01BB03E}"/>
              </a:ext>
            </a:extLst>
          </p:cNvPr>
          <p:cNvPicPr>
            <a:picLocks noChangeAspect="1"/>
          </p:cNvPicPr>
          <p:nvPr/>
        </p:nvPicPr>
        <p:blipFill>
          <a:blip r:embed="rId6"/>
          <a:stretch>
            <a:fillRect/>
          </a:stretch>
        </p:blipFill>
        <p:spPr>
          <a:xfrm>
            <a:off x="4860652" y="4598827"/>
            <a:ext cx="447675" cy="379461"/>
          </a:xfrm>
          <a:prstGeom prst="rect">
            <a:avLst/>
          </a:prstGeom>
        </p:spPr>
      </p:pic>
      <p:pic>
        <p:nvPicPr>
          <p:cNvPr id="29" name="Picture 28">
            <a:extLst>
              <a:ext uri="{FF2B5EF4-FFF2-40B4-BE49-F238E27FC236}">
                <a16:creationId xmlns:a16="http://schemas.microsoft.com/office/drawing/2014/main" id="{0D7072B8-9EF8-4718-94CC-7FD192DF5E7E}"/>
              </a:ext>
            </a:extLst>
          </p:cNvPr>
          <p:cNvPicPr>
            <a:picLocks noChangeAspect="1"/>
          </p:cNvPicPr>
          <p:nvPr/>
        </p:nvPicPr>
        <p:blipFill>
          <a:blip r:embed="rId6"/>
          <a:stretch>
            <a:fillRect/>
          </a:stretch>
        </p:blipFill>
        <p:spPr>
          <a:xfrm>
            <a:off x="3788905" y="5495277"/>
            <a:ext cx="447675" cy="379461"/>
          </a:xfrm>
          <a:prstGeom prst="rect">
            <a:avLst/>
          </a:prstGeom>
        </p:spPr>
      </p:pic>
      <p:pic>
        <p:nvPicPr>
          <p:cNvPr id="30" name="Picture 29">
            <a:extLst>
              <a:ext uri="{FF2B5EF4-FFF2-40B4-BE49-F238E27FC236}">
                <a16:creationId xmlns:a16="http://schemas.microsoft.com/office/drawing/2014/main" id="{F6474AB8-5A3A-4233-81DB-341E0265DDEF}"/>
              </a:ext>
            </a:extLst>
          </p:cNvPr>
          <p:cNvPicPr>
            <a:picLocks noChangeAspect="1"/>
          </p:cNvPicPr>
          <p:nvPr/>
        </p:nvPicPr>
        <p:blipFill>
          <a:blip r:embed="rId6"/>
          <a:stretch>
            <a:fillRect/>
          </a:stretch>
        </p:blipFill>
        <p:spPr>
          <a:xfrm>
            <a:off x="7595300" y="5500697"/>
            <a:ext cx="447675" cy="379461"/>
          </a:xfrm>
          <a:prstGeom prst="rect">
            <a:avLst/>
          </a:prstGeom>
        </p:spPr>
      </p:pic>
      <p:pic>
        <p:nvPicPr>
          <p:cNvPr id="31" name="Picture 30">
            <a:extLst>
              <a:ext uri="{FF2B5EF4-FFF2-40B4-BE49-F238E27FC236}">
                <a16:creationId xmlns:a16="http://schemas.microsoft.com/office/drawing/2014/main" id="{1507A39B-6BAE-4375-B604-24B1C9327488}"/>
              </a:ext>
            </a:extLst>
          </p:cNvPr>
          <p:cNvPicPr>
            <a:picLocks noChangeAspect="1"/>
          </p:cNvPicPr>
          <p:nvPr/>
        </p:nvPicPr>
        <p:blipFill>
          <a:blip r:embed="rId6"/>
          <a:stretch>
            <a:fillRect/>
          </a:stretch>
        </p:blipFill>
        <p:spPr>
          <a:xfrm>
            <a:off x="5416678" y="5020985"/>
            <a:ext cx="447675" cy="379461"/>
          </a:xfrm>
          <a:prstGeom prst="rect">
            <a:avLst/>
          </a:prstGeom>
        </p:spPr>
      </p:pic>
      <p:sp>
        <p:nvSpPr>
          <p:cNvPr id="32" name="Rectangle 31">
            <a:extLst>
              <a:ext uri="{FF2B5EF4-FFF2-40B4-BE49-F238E27FC236}">
                <a16:creationId xmlns:a16="http://schemas.microsoft.com/office/drawing/2014/main" id="{E6A71E7F-DAA9-4F4B-B23D-A03B03B723FA}"/>
              </a:ext>
            </a:extLst>
          </p:cNvPr>
          <p:cNvSpPr/>
          <p:nvPr/>
        </p:nvSpPr>
        <p:spPr bwMode="auto">
          <a:xfrm>
            <a:off x="515248" y="5988572"/>
            <a:ext cx="2590800" cy="4145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3" name="Rectangle 32">
            <a:extLst>
              <a:ext uri="{FF2B5EF4-FFF2-40B4-BE49-F238E27FC236}">
                <a16:creationId xmlns:a16="http://schemas.microsoft.com/office/drawing/2014/main" id="{A7604C24-93CB-470E-8221-D83CC8A41CFF}"/>
              </a:ext>
            </a:extLst>
          </p:cNvPr>
          <p:cNvSpPr/>
          <p:nvPr/>
        </p:nvSpPr>
        <p:spPr bwMode="auto">
          <a:xfrm>
            <a:off x="6681247" y="3366325"/>
            <a:ext cx="2234153" cy="31484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6">
            <a:extLst>
              <a:ext uri="{FF2B5EF4-FFF2-40B4-BE49-F238E27FC236}">
                <a16:creationId xmlns:a16="http://schemas.microsoft.com/office/drawing/2014/main" id="{D749E006-A2FF-4237-A19F-415278783A5A}"/>
              </a:ext>
            </a:extLst>
          </p:cNvPr>
          <p:cNvSpPr/>
          <p:nvPr/>
        </p:nvSpPr>
        <p:spPr bwMode="auto">
          <a:xfrm>
            <a:off x="1080521" y="2342224"/>
            <a:ext cx="2005023" cy="365097"/>
          </a:xfrm>
          <a:prstGeom prst="rect">
            <a:avLst/>
          </a:prstGeom>
          <a:solidFill>
            <a:srgbClr val="FFFF00">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4" name="Rectangle 33">
            <a:extLst>
              <a:ext uri="{FF2B5EF4-FFF2-40B4-BE49-F238E27FC236}">
                <a16:creationId xmlns:a16="http://schemas.microsoft.com/office/drawing/2014/main" id="{C24A3C7B-B467-49D1-859D-4C70E31C0AE0}"/>
              </a:ext>
            </a:extLst>
          </p:cNvPr>
          <p:cNvSpPr/>
          <p:nvPr/>
        </p:nvSpPr>
        <p:spPr bwMode="auto">
          <a:xfrm>
            <a:off x="1549530" y="2788616"/>
            <a:ext cx="550907" cy="365097"/>
          </a:xfrm>
          <a:prstGeom prst="rect">
            <a:avLst/>
          </a:prstGeom>
          <a:solidFill>
            <a:srgbClr val="FFFF00">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9" name="Rectangle 38">
            <a:extLst>
              <a:ext uri="{FF2B5EF4-FFF2-40B4-BE49-F238E27FC236}">
                <a16:creationId xmlns:a16="http://schemas.microsoft.com/office/drawing/2014/main" id="{F6F2A0C9-FBFC-40F2-A81B-405AD1A25E8F}"/>
              </a:ext>
            </a:extLst>
          </p:cNvPr>
          <p:cNvSpPr/>
          <p:nvPr/>
        </p:nvSpPr>
        <p:spPr bwMode="auto">
          <a:xfrm>
            <a:off x="2692616" y="2790836"/>
            <a:ext cx="500008" cy="365097"/>
          </a:xfrm>
          <a:prstGeom prst="rect">
            <a:avLst/>
          </a:prstGeom>
          <a:solidFill>
            <a:srgbClr val="1FE115">
              <a:alpha val="45098"/>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18" name="Picture 17">
            <a:extLst>
              <a:ext uri="{FF2B5EF4-FFF2-40B4-BE49-F238E27FC236}">
                <a16:creationId xmlns:a16="http://schemas.microsoft.com/office/drawing/2014/main" id="{AE9E7E3D-3988-4929-BAC5-797182EBF801}"/>
              </a:ext>
            </a:extLst>
          </p:cNvPr>
          <p:cNvPicPr>
            <a:picLocks noChangeAspect="1"/>
          </p:cNvPicPr>
          <p:nvPr/>
        </p:nvPicPr>
        <p:blipFill>
          <a:blip r:embed="rId7"/>
          <a:stretch>
            <a:fillRect/>
          </a:stretch>
        </p:blipFill>
        <p:spPr>
          <a:xfrm>
            <a:off x="1718959" y="6061965"/>
            <a:ext cx="6905625" cy="371475"/>
          </a:xfrm>
          <a:prstGeom prst="rect">
            <a:avLst/>
          </a:prstGeom>
          <a:ln w="38100">
            <a:solidFill>
              <a:schemeClr val="bg1"/>
            </a:solidFill>
          </a:ln>
        </p:spPr>
      </p:pic>
      <p:pic>
        <p:nvPicPr>
          <p:cNvPr id="40" name="Picture 39">
            <a:extLst>
              <a:ext uri="{FF2B5EF4-FFF2-40B4-BE49-F238E27FC236}">
                <a16:creationId xmlns:a16="http://schemas.microsoft.com/office/drawing/2014/main" id="{F32626FC-8885-45D6-8818-50FE0798D5C6}"/>
              </a:ext>
            </a:extLst>
          </p:cNvPr>
          <p:cNvPicPr>
            <a:picLocks noChangeAspect="1"/>
          </p:cNvPicPr>
          <p:nvPr/>
        </p:nvPicPr>
        <p:blipFill>
          <a:blip r:embed="rId8"/>
          <a:stretch>
            <a:fillRect/>
          </a:stretch>
        </p:blipFill>
        <p:spPr>
          <a:xfrm>
            <a:off x="484526" y="1355848"/>
            <a:ext cx="5082337" cy="793082"/>
          </a:xfrm>
          <a:prstGeom prst="rect">
            <a:avLst/>
          </a:prstGeom>
          <a:ln w="57150">
            <a:noFill/>
          </a:ln>
        </p:spPr>
      </p:pic>
    </p:spTree>
    <p:extLst>
      <p:ext uri="{BB962C8B-B14F-4D97-AF65-F5344CB8AC3E}">
        <p14:creationId xmlns:p14="http://schemas.microsoft.com/office/powerpoint/2010/main" val="294786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6"/>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3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2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3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1"/>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6" grpId="0" animBg="1"/>
      <p:bldP spid="32" grpId="0" animBg="1"/>
      <p:bldP spid="32" grpId="1" animBg="1"/>
      <p:bldP spid="33" grpId="0" animBg="1"/>
      <p:bldP spid="33" grpId="1" animBg="1"/>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D74C-D9DA-4176-ABCD-82E28D0C8F53}"/>
              </a:ext>
            </a:extLst>
          </p:cNvPr>
          <p:cNvSpPr>
            <a:spLocks noGrp="1"/>
          </p:cNvSpPr>
          <p:nvPr>
            <p:ph type="title"/>
          </p:nvPr>
        </p:nvSpPr>
        <p:spPr>
          <a:xfrm>
            <a:off x="0" y="762000"/>
            <a:ext cx="9144000" cy="762000"/>
          </a:xfrm>
        </p:spPr>
        <p:txBody>
          <a:bodyPr/>
          <a:lstStyle/>
          <a:p>
            <a:r>
              <a:rPr lang="en-US" dirty="0"/>
              <a:t>Method 2: Determine using laws</a:t>
            </a:r>
          </a:p>
        </p:txBody>
      </p:sp>
      <p:graphicFrame>
        <p:nvGraphicFramePr>
          <p:cNvPr id="5" name="Content Placeholder 4">
            <a:extLst>
              <a:ext uri="{FF2B5EF4-FFF2-40B4-BE49-F238E27FC236}">
                <a16:creationId xmlns:a16="http://schemas.microsoft.com/office/drawing/2014/main" id="{C796D361-C502-4884-B7C1-2875D2AEBEE6}"/>
              </a:ext>
            </a:extLst>
          </p:cNvPr>
          <p:cNvGraphicFramePr>
            <a:graphicFrameLocks noGrp="1"/>
          </p:cNvGraphicFramePr>
          <p:nvPr>
            <p:ph idx="1"/>
          </p:nvPr>
        </p:nvGraphicFramePr>
        <p:xfrm>
          <a:off x="228600" y="1617980"/>
          <a:ext cx="8686801" cy="4495800"/>
        </p:xfrm>
        <a:graphic>
          <a:graphicData uri="http://schemas.openxmlformats.org/drawingml/2006/table">
            <a:tbl>
              <a:tblPr>
                <a:tableStyleId>{5C22544A-7EE6-4342-B048-85BDC9FD1C3A}</a:tableStyleId>
              </a:tblPr>
              <a:tblGrid>
                <a:gridCol w="3123344">
                  <a:extLst>
                    <a:ext uri="{9D8B030D-6E8A-4147-A177-3AD203B41FA5}">
                      <a16:colId xmlns:a16="http://schemas.microsoft.com/office/drawing/2014/main" val="1608136212"/>
                    </a:ext>
                  </a:extLst>
                </a:gridCol>
                <a:gridCol w="3125056">
                  <a:extLst>
                    <a:ext uri="{9D8B030D-6E8A-4147-A177-3AD203B41FA5}">
                      <a16:colId xmlns:a16="http://schemas.microsoft.com/office/drawing/2014/main" val="3278998535"/>
                    </a:ext>
                  </a:extLst>
                </a:gridCol>
                <a:gridCol w="1066800">
                  <a:extLst>
                    <a:ext uri="{9D8B030D-6E8A-4147-A177-3AD203B41FA5}">
                      <a16:colId xmlns:a16="http://schemas.microsoft.com/office/drawing/2014/main" val="3635442572"/>
                    </a:ext>
                  </a:extLst>
                </a:gridCol>
                <a:gridCol w="838200">
                  <a:extLst>
                    <a:ext uri="{9D8B030D-6E8A-4147-A177-3AD203B41FA5}">
                      <a16:colId xmlns:a16="http://schemas.microsoft.com/office/drawing/2014/main" val="2326329668"/>
                    </a:ext>
                  </a:extLst>
                </a:gridCol>
                <a:gridCol w="533401">
                  <a:extLst>
                    <a:ext uri="{9D8B030D-6E8A-4147-A177-3AD203B41FA5}">
                      <a16:colId xmlns:a16="http://schemas.microsoft.com/office/drawing/2014/main" val="4167293868"/>
                    </a:ext>
                  </a:extLst>
                </a:gridCol>
              </a:tblGrid>
              <a:tr h="374650">
                <a:tc>
                  <a:txBody>
                    <a:bodyPr/>
                    <a:lstStyle/>
                    <a:p>
                      <a:pPr algn="l" fontAlgn="b"/>
                      <a:r>
                        <a:rPr lang="en-US" sz="1800" b="1" u="sng" strike="noStrike" dirty="0">
                          <a:solidFill>
                            <a:schemeClr val="bg1"/>
                          </a:solidFill>
                          <a:effectLst/>
                          <a:latin typeface="+mj-lt"/>
                        </a:rPr>
                        <a:t>Propositions</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11999684"/>
                  </a:ext>
                </a:extLst>
              </a:tr>
              <a:tr h="374650">
                <a:tc>
                  <a:txBody>
                    <a:bodyPr/>
                    <a:lstStyle/>
                    <a:p>
                      <a:pPr algn="l" fontAlgn="b"/>
                      <a:r>
                        <a:rPr lang="en-US" sz="1800" u="none" strike="noStrike" dirty="0">
                          <a:solidFill>
                            <a:schemeClr val="bg1"/>
                          </a:solidFill>
                          <a:effectLst/>
                          <a:latin typeface="+mj-lt"/>
                        </a:rPr>
                        <a:t> John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a</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7224113"/>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b</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8059550"/>
                  </a:ext>
                </a:extLst>
              </a:tr>
              <a:tr h="374650">
                <a:tc>
                  <a:txBody>
                    <a:bodyPr/>
                    <a:lstStyle/>
                    <a:p>
                      <a:pPr algn="l" fontAlgn="b"/>
                      <a:r>
                        <a:rPr lang="en-US" sz="1800" u="none" strike="noStrike" dirty="0">
                          <a:solidFill>
                            <a:schemeClr val="bg1"/>
                          </a:solidFill>
                          <a:effectLst/>
                          <a:latin typeface="+mj-lt"/>
                        </a:rPr>
                        <a:t> John is careful</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 c</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04526666"/>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9716477"/>
                  </a:ext>
                </a:extLst>
              </a:tr>
              <a:tr h="374650">
                <a:tc>
                  <a:txBody>
                    <a:bodyPr/>
                    <a:lstStyle/>
                    <a:p>
                      <a:pPr algn="l" fontAlgn="b"/>
                      <a:r>
                        <a:rPr lang="en-US" sz="1800" b="1" u="sng" strike="noStrike" dirty="0">
                          <a:solidFill>
                            <a:schemeClr val="bg1"/>
                          </a:solidFill>
                          <a:effectLst/>
                          <a:latin typeface="+mj-lt"/>
                        </a:rPr>
                        <a:t>Given</a:t>
                      </a:r>
                      <a:endParaRPr lang="en-US" sz="1800" b="1" i="0" u="sng"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978960"/>
                  </a:ext>
                </a:extLst>
              </a:tr>
              <a:tr h="374650">
                <a:tc gridSpan="2">
                  <a:txBody>
                    <a:bodyPr/>
                    <a:lstStyle/>
                    <a:p>
                      <a:pPr algn="l" fontAlgn="b"/>
                      <a:r>
                        <a:rPr lang="en-US" sz="1800" u="none" strike="noStrike" dirty="0">
                          <a:solidFill>
                            <a:schemeClr val="bg1"/>
                          </a:solidFill>
                          <a:effectLst/>
                          <a:latin typeface="+mj-lt"/>
                        </a:rPr>
                        <a:t>  If John eats too much, then he does not have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a:txBody>
                    <a:bodyPr/>
                    <a:lstStyle/>
                    <a:p>
                      <a:pPr algn="l" fontAlgn="b"/>
                      <a:r>
                        <a:rPr lang="en-US" sz="1800" u="none" strike="noStrike" dirty="0">
                          <a:solidFill>
                            <a:schemeClr val="bg1"/>
                          </a:solidFill>
                          <a:effectLst/>
                          <a:latin typeface="+mj-lt"/>
                        </a:rPr>
                        <a:t> a </a:t>
                      </a:r>
                      <a:r>
                        <a:rPr lang="en-US" sz="1800" u="none" strike="noStrike" dirty="0">
                          <a:solidFill>
                            <a:schemeClr val="bg1"/>
                          </a:solidFill>
                          <a:effectLst/>
                          <a:latin typeface="+mj-lt"/>
                          <a:sym typeface="Symbol" panose="05050102010706020507" pitchFamily="18" charset="2"/>
                        </a:rPr>
                        <a:t> </a:t>
                      </a:r>
                      <a:r>
                        <a:rPr lang="en-US" sz="1800" u="none" strike="noStrike" dirty="0">
                          <a:solidFill>
                            <a:schemeClr val="bg1"/>
                          </a:solidFill>
                          <a:effectLst/>
                          <a:latin typeface="+mj-lt"/>
                        </a:rPr>
                        <a:t>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g1</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6293549"/>
                  </a:ext>
                </a:extLst>
              </a:tr>
              <a:tr h="374650">
                <a:tc gridSpan="2">
                  <a:txBody>
                    <a:bodyPr/>
                    <a:lstStyle/>
                    <a:p>
                      <a:pPr algn="l" fontAlgn="b"/>
                      <a:r>
                        <a:rPr lang="en-US" sz="1800" u="none" strike="noStrike" dirty="0">
                          <a:solidFill>
                            <a:schemeClr val="bg1"/>
                          </a:solidFill>
                          <a:effectLst/>
                          <a:latin typeface="+mj-lt"/>
                        </a:rPr>
                        <a:t>  If John is not careful, then he eats too much.</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a:txBody>
                    <a:bodyPr/>
                    <a:lstStyle/>
                    <a:p>
                      <a:pPr algn="l" fontAlgn="b"/>
                      <a:r>
                        <a:rPr lang="en-US" sz="1800" u="none" strike="noStrike" dirty="0">
                          <a:solidFill>
                            <a:schemeClr val="bg1"/>
                          </a:solidFill>
                          <a:effectLst/>
                          <a:latin typeface="+mj-lt"/>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dirty="0">
                          <a:solidFill>
                            <a:schemeClr val="bg1"/>
                          </a:solidFill>
                          <a:effectLst/>
                          <a:latin typeface="+mj-lt"/>
                        </a:rPr>
                        <a:t>c </a:t>
                      </a:r>
                      <a:r>
                        <a:rPr lang="en-US" sz="1800" u="none" strike="noStrike" kern="1200" dirty="0">
                          <a:solidFill>
                            <a:schemeClr val="bg1"/>
                          </a:solidFill>
                          <a:effectLst/>
                          <a:latin typeface="+mn-lt"/>
                          <a:ea typeface="+mn-ea"/>
                          <a:cs typeface="+mn-cs"/>
                          <a:sym typeface="Symbol" panose="05050102010706020507" pitchFamily="18" charset="2"/>
                        </a:rPr>
                        <a:t> </a:t>
                      </a:r>
                      <a:r>
                        <a:rPr lang="en-US" sz="1800" u="none" strike="noStrike" dirty="0">
                          <a:solidFill>
                            <a:schemeClr val="bg1"/>
                          </a:solidFill>
                          <a:effectLst/>
                          <a:latin typeface="+mj-lt"/>
                        </a:rPr>
                        <a:t>a</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g2</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2485977"/>
                  </a:ext>
                </a:extLst>
              </a:tr>
              <a:tr h="374650">
                <a:tc>
                  <a:txBody>
                    <a:bodyPr/>
                    <a:lstStyle/>
                    <a:p>
                      <a:pPr algn="l" fontAlgn="b"/>
                      <a:r>
                        <a:rPr lang="en-US" sz="1800" u="none" strike="noStrike" dirty="0">
                          <a:solidFill>
                            <a:schemeClr val="bg1"/>
                          </a:solidFill>
                          <a:effectLst/>
                          <a:latin typeface="+mj-lt"/>
                        </a:rPr>
                        <a:t>  John has a normal BMI</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b</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a:solidFill>
                            <a:schemeClr val="bg1"/>
                          </a:solidFill>
                          <a:effectLst/>
                          <a:latin typeface="+mj-lt"/>
                        </a:rPr>
                        <a:t>g3</a:t>
                      </a:r>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69249185"/>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0248651"/>
                  </a:ext>
                </a:extLst>
              </a:tr>
              <a:tr h="374650">
                <a:tc>
                  <a:txBody>
                    <a:bodyPr/>
                    <a:lstStyle/>
                    <a:p>
                      <a:pPr algn="l" fontAlgn="b"/>
                      <a:r>
                        <a:rPr lang="en-US" sz="1800" b="1" i="0" u="sng" strike="noStrike" dirty="0">
                          <a:solidFill>
                            <a:schemeClr val="bg1"/>
                          </a:solidFill>
                          <a:effectLst/>
                          <a:latin typeface="+mj-lt"/>
                        </a:rPr>
                        <a:t>Rule application</a:t>
                      </a:r>
                      <a:r>
                        <a:rPr lang="en-US" sz="1800" b="0" i="0" u="none" strike="noStrike" dirty="0">
                          <a:solidFill>
                            <a:schemeClr val="bg1"/>
                          </a:solidFill>
                          <a:effectLst/>
                          <a:latin typeface="+mj-lt"/>
                        </a:rPr>
                        <a:t>:</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dirty="0">
                          <a:solidFill>
                            <a:srgbClr val="FFFF00"/>
                          </a:solidFill>
                        </a:rPr>
                        <a:t>(x→ y) </a:t>
                      </a:r>
                      <a:r>
                        <a:rPr lang="el-GR" dirty="0">
                          <a:solidFill>
                            <a:srgbClr val="FFFF00"/>
                          </a:solidFill>
                        </a:rPr>
                        <a:t>Λ ¬</a:t>
                      </a:r>
                      <a:r>
                        <a:rPr lang="en-US" dirty="0">
                          <a:solidFill>
                            <a:srgbClr val="FFFF00"/>
                          </a:solidFill>
                        </a:rPr>
                        <a:t>y) → ¬x</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a:t>
                      </a:r>
                      <a:r>
                        <a:rPr lang="en-US" sz="1800" u="none" strike="noStrike" kern="1200" dirty="0">
                          <a:solidFill>
                            <a:schemeClr val="bg1"/>
                          </a:solidFill>
                          <a:effectLst/>
                          <a:latin typeface="+mn-lt"/>
                          <a:ea typeface="+mn-ea"/>
                          <a:cs typeface="+mn-cs"/>
                          <a:sym typeface="Symbol" panose="05050102010706020507" pitchFamily="18" charset="2"/>
                        </a:rPr>
                        <a:t></a:t>
                      </a:r>
                      <a:r>
                        <a:rPr lang="en-US" sz="1800" u="none" strike="noStrike" dirty="0">
                          <a:solidFill>
                            <a:schemeClr val="bg1"/>
                          </a:solidFill>
                          <a:effectLst/>
                          <a:latin typeface="+mj-lt"/>
                        </a:rPr>
                        <a:t>a</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g3/g1</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g4</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6950322"/>
                  </a:ext>
                </a:extLst>
              </a:tr>
              <a:tr h="374650">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dirty="0">
                          <a:solidFill>
                            <a:srgbClr val="FFFF00"/>
                          </a:solidFill>
                        </a:rPr>
                        <a:t>(x→ y) </a:t>
                      </a:r>
                      <a:r>
                        <a:rPr lang="el-GR" dirty="0">
                          <a:solidFill>
                            <a:srgbClr val="FFFF00"/>
                          </a:solidFill>
                        </a:rPr>
                        <a:t>Λ ¬</a:t>
                      </a:r>
                      <a:r>
                        <a:rPr lang="en-US" dirty="0">
                          <a:solidFill>
                            <a:srgbClr val="FFFF00"/>
                          </a:solidFill>
                        </a:rPr>
                        <a:t>y) → ¬x</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 c</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800" u="none" strike="noStrike" dirty="0">
                          <a:solidFill>
                            <a:schemeClr val="bg1"/>
                          </a:solidFill>
                          <a:effectLst/>
                          <a:latin typeface="+mj-lt"/>
                        </a:rPr>
                        <a:t>g2/g4</a:t>
                      </a:r>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en-US" sz="1800" b="0" i="0" u="none" strike="noStrike" dirty="0">
                        <a:solidFill>
                          <a:schemeClr val="bg1"/>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0161973"/>
                  </a:ext>
                </a:extLst>
              </a:tr>
            </a:tbl>
          </a:graphicData>
        </a:graphic>
      </p:graphicFrame>
      <p:sp>
        <p:nvSpPr>
          <p:cNvPr id="4" name="Slide Number Placeholder 3">
            <a:extLst>
              <a:ext uri="{FF2B5EF4-FFF2-40B4-BE49-F238E27FC236}">
                <a16:creationId xmlns:a16="http://schemas.microsoft.com/office/drawing/2014/main" id="{2A736A8E-7169-48EE-A2D4-7111C03EF0C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92</a:t>
            </a:fld>
            <a:endParaRPr lang="en-US" dirty="0"/>
          </a:p>
        </p:txBody>
      </p:sp>
    </p:spTree>
    <p:extLst>
      <p:ext uri="{BB962C8B-B14F-4D97-AF65-F5344CB8AC3E}">
        <p14:creationId xmlns:p14="http://schemas.microsoft.com/office/powerpoint/2010/main" val="16598845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1D27-FB8E-42ED-B5C8-9E15D8EA59F9}"/>
              </a:ext>
            </a:extLst>
          </p:cNvPr>
          <p:cNvSpPr>
            <a:spLocks noGrp="1"/>
          </p:cNvSpPr>
          <p:nvPr>
            <p:ph type="title"/>
          </p:nvPr>
        </p:nvSpPr>
        <p:spPr/>
        <p:txBody>
          <a:bodyPr/>
          <a:lstStyle/>
          <a:p>
            <a:r>
              <a:rPr lang="en-US" dirty="0"/>
              <a:t>Another exercise</a:t>
            </a:r>
          </a:p>
        </p:txBody>
      </p:sp>
      <p:sp>
        <p:nvSpPr>
          <p:cNvPr id="3" name="Content Placeholder 2">
            <a:extLst>
              <a:ext uri="{FF2B5EF4-FFF2-40B4-BE49-F238E27FC236}">
                <a16:creationId xmlns:a16="http://schemas.microsoft.com/office/drawing/2014/main" id="{1B9776FC-7938-40AB-AE50-FA19390A3D9B}"/>
              </a:ext>
            </a:extLst>
          </p:cNvPr>
          <p:cNvSpPr>
            <a:spLocks noGrp="1"/>
          </p:cNvSpPr>
          <p:nvPr>
            <p:ph idx="1"/>
          </p:nvPr>
        </p:nvSpPr>
        <p:spPr/>
        <p:txBody>
          <a:bodyPr/>
          <a:lstStyle/>
          <a:p>
            <a:pPr>
              <a:buFont typeface="Arial" panose="020B0604020202020204" pitchFamily="34" charset="0"/>
              <a:buChar char="•"/>
            </a:pPr>
            <a:r>
              <a:rPr lang="en-US" dirty="0"/>
              <a:t>Solve this puzzle:</a:t>
            </a:r>
          </a:p>
          <a:p>
            <a:pPr lvl="1">
              <a:buFont typeface="Arial" panose="020B0604020202020204" pitchFamily="34" charset="0"/>
              <a:buChar char="•"/>
            </a:pPr>
            <a:r>
              <a:rPr lang="en-US" dirty="0">
                <a:cs typeface="Times" panose="02020603050405020304" pitchFamily="18" charset="0"/>
              </a:rPr>
              <a:t>Given:</a:t>
            </a:r>
          </a:p>
          <a:p>
            <a:pPr lvl="2">
              <a:buFont typeface="Arial" panose="020B0604020202020204" pitchFamily="34" charset="0"/>
              <a:buChar char="•"/>
            </a:pPr>
            <a:r>
              <a:rPr lang="en-US" dirty="0">
                <a:solidFill>
                  <a:srgbClr val="FFFF00"/>
                </a:solidFill>
                <a:cs typeface="Times" panose="02020603050405020304" pitchFamily="18" charset="0"/>
              </a:rPr>
              <a:t>Everybody</a:t>
            </a:r>
            <a:r>
              <a:rPr lang="en-US" dirty="0">
                <a:cs typeface="Times" panose="02020603050405020304" pitchFamily="18" charset="0"/>
              </a:rPr>
              <a:t> who eats too much, does not have a normal BMI.</a:t>
            </a:r>
          </a:p>
          <a:p>
            <a:pPr lvl="2">
              <a:buFont typeface="Arial" panose="020B0604020202020204" pitchFamily="34" charset="0"/>
              <a:buChar char="•"/>
            </a:pPr>
            <a:r>
              <a:rPr lang="en-US" dirty="0">
                <a:solidFill>
                  <a:srgbClr val="FFFF00"/>
                </a:solidFill>
                <a:cs typeface="Times" panose="02020603050405020304" pitchFamily="18" charset="0"/>
              </a:rPr>
              <a:t>Everybody</a:t>
            </a:r>
            <a:r>
              <a:rPr lang="en-US" dirty="0">
                <a:cs typeface="Times" panose="02020603050405020304" pitchFamily="18" charset="0"/>
              </a:rPr>
              <a:t> who is not careful, eats too much.</a:t>
            </a:r>
          </a:p>
          <a:p>
            <a:pPr lvl="2">
              <a:buFont typeface="Arial" panose="020B0604020202020204" pitchFamily="34" charset="0"/>
              <a:buChar char="•"/>
            </a:pPr>
            <a:r>
              <a:rPr lang="en-US" dirty="0">
                <a:solidFill>
                  <a:srgbClr val="FFFF00"/>
                </a:solidFill>
                <a:cs typeface="Times" panose="02020603050405020304" pitchFamily="18" charset="0"/>
              </a:rPr>
              <a:t>Everybody</a:t>
            </a:r>
            <a:r>
              <a:rPr lang="en-US" dirty="0">
                <a:cs typeface="Times" panose="02020603050405020304" pitchFamily="18" charset="0"/>
              </a:rPr>
              <a:t> has a normal BMI.</a:t>
            </a:r>
          </a:p>
          <a:p>
            <a:pPr lvl="1">
              <a:buFont typeface="Arial" panose="020B0604020202020204" pitchFamily="34" charset="0"/>
              <a:buChar char="•"/>
            </a:pPr>
            <a:r>
              <a:rPr lang="en-US" dirty="0">
                <a:cs typeface="Times" panose="02020603050405020304" pitchFamily="18" charset="0"/>
              </a:rPr>
              <a:t>Question</a:t>
            </a:r>
          </a:p>
          <a:p>
            <a:pPr lvl="2">
              <a:buFont typeface="Arial" panose="020B0604020202020204" pitchFamily="34" charset="0"/>
              <a:buChar char="•"/>
            </a:pPr>
            <a:r>
              <a:rPr lang="en-US" dirty="0">
                <a:cs typeface="Times" panose="02020603050405020304" pitchFamily="18" charset="0"/>
              </a:rPr>
              <a:t>Is </a:t>
            </a:r>
            <a:r>
              <a:rPr lang="en-US" dirty="0">
                <a:solidFill>
                  <a:srgbClr val="FFFF00"/>
                </a:solidFill>
                <a:cs typeface="Times" panose="02020603050405020304" pitchFamily="18" charset="0"/>
              </a:rPr>
              <a:t>everybody</a:t>
            </a:r>
            <a:r>
              <a:rPr lang="en-US" dirty="0">
                <a:cs typeface="Times" panose="02020603050405020304" pitchFamily="18" charset="0"/>
              </a:rPr>
              <a:t> careful?</a:t>
            </a:r>
          </a:p>
          <a:p>
            <a:pPr>
              <a:buFont typeface="Arial" panose="020B0604020202020204" pitchFamily="34" charset="0"/>
              <a:buChar char="•"/>
            </a:pPr>
            <a:r>
              <a:rPr lang="en-US" dirty="0">
                <a:cs typeface="Times" panose="02020603050405020304" pitchFamily="18" charset="0"/>
              </a:rPr>
              <a:t>Same as before: yes.</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ABC5AEE-92B4-4165-9412-F5E93897CCEE}"/>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93</a:t>
            </a:fld>
            <a:endParaRPr lang="en-US" dirty="0"/>
          </a:p>
        </p:txBody>
      </p:sp>
    </p:spTree>
    <p:extLst>
      <p:ext uri="{BB962C8B-B14F-4D97-AF65-F5344CB8AC3E}">
        <p14:creationId xmlns:p14="http://schemas.microsoft.com/office/powerpoint/2010/main" val="279960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1D27-FB8E-42ED-B5C8-9E15D8EA59F9}"/>
              </a:ext>
            </a:extLst>
          </p:cNvPr>
          <p:cNvSpPr>
            <a:spLocks noGrp="1"/>
          </p:cNvSpPr>
          <p:nvPr>
            <p:ph type="title"/>
          </p:nvPr>
        </p:nvSpPr>
        <p:spPr/>
        <p:txBody>
          <a:bodyPr/>
          <a:lstStyle/>
          <a:p>
            <a:r>
              <a:rPr lang="en-US" dirty="0"/>
              <a:t>What about this one?</a:t>
            </a:r>
          </a:p>
        </p:txBody>
      </p:sp>
      <p:sp>
        <p:nvSpPr>
          <p:cNvPr id="3" name="Content Placeholder 2">
            <a:extLst>
              <a:ext uri="{FF2B5EF4-FFF2-40B4-BE49-F238E27FC236}">
                <a16:creationId xmlns:a16="http://schemas.microsoft.com/office/drawing/2014/main" id="{1B9776FC-7938-40AB-AE50-FA19390A3D9B}"/>
              </a:ext>
            </a:extLst>
          </p:cNvPr>
          <p:cNvSpPr>
            <a:spLocks noGrp="1"/>
          </p:cNvSpPr>
          <p:nvPr>
            <p:ph idx="1"/>
          </p:nvPr>
        </p:nvSpPr>
        <p:spPr/>
        <p:txBody>
          <a:bodyPr/>
          <a:lstStyle/>
          <a:p>
            <a:pPr>
              <a:buFont typeface="Arial" panose="020B0604020202020204" pitchFamily="34" charset="0"/>
              <a:buChar char="•"/>
            </a:pPr>
            <a:r>
              <a:rPr lang="en-US" dirty="0"/>
              <a:t>Solve this puzzle:</a:t>
            </a:r>
          </a:p>
          <a:p>
            <a:pPr lvl="1">
              <a:buFont typeface="Arial" panose="020B0604020202020204" pitchFamily="34" charset="0"/>
              <a:buChar char="•"/>
            </a:pPr>
            <a:r>
              <a:rPr lang="en-US" dirty="0">
                <a:cs typeface="Times" panose="02020603050405020304" pitchFamily="18" charset="0"/>
              </a:rPr>
              <a:t>Given:</a:t>
            </a:r>
          </a:p>
          <a:p>
            <a:pPr lvl="2">
              <a:buFont typeface="Arial" panose="020B0604020202020204" pitchFamily="34" charset="0"/>
              <a:buChar char="•"/>
            </a:pPr>
            <a:r>
              <a:rPr lang="en-US" dirty="0">
                <a:solidFill>
                  <a:srgbClr val="FFFF00"/>
                </a:solidFill>
                <a:cs typeface="Times" panose="02020603050405020304" pitchFamily="18" charset="0"/>
              </a:rPr>
              <a:t>Everybody</a:t>
            </a:r>
            <a:r>
              <a:rPr lang="en-US" dirty="0">
                <a:cs typeface="Times" panose="02020603050405020304" pitchFamily="18" charset="0"/>
              </a:rPr>
              <a:t> who eats too much, does not have a normal BMI.</a:t>
            </a:r>
          </a:p>
          <a:p>
            <a:pPr lvl="2">
              <a:buFont typeface="Arial" panose="020B0604020202020204" pitchFamily="34" charset="0"/>
              <a:buChar char="•"/>
            </a:pPr>
            <a:r>
              <a:rPr lang="en-US" dirty="0">
                <a:solidFill>
                  <a:srgbClr val="FFFF00"/>
                </a:solidFill>
                <a:cs typeface="Times" panose="02020603050405020304" pitchFamily="18" charset="0"/>
              </a:rPr>
              <a:t>Everybody</a:t>
            </a:r>
            <a:r>
              <a:rPr lang="en-US" dirty="0">
                <a:cs typeface="Times" panose="02020603050405020304" pitchFamily="18" charset="0"/>
              </a:rPr>
              <a:t> who is not careful, eats too much.</a:t>
            </a:r>
          </a:p>
          <a:p>
            <a:pPr lvl="2">
              <a:buFont typeface="Arial" panose="020B0604020202020204" pitchFamily="34" charset="0"/>
              <a:buChar char="•"/>
            </a:pPr>
            <a:r>
              <a:rPr lang="en-US" dirty="0">
                <a:solidFill>
                  <a:srgbClr val="FFFF00"/>
                </a:solidFill>
                <a:cs typeface="Times" panose="02020603050405020304" pitchFamily="18" charset="0"/>
              </a:rPr>
              <a:t>John</a:t>
            </a:r>
            <a:r>
              <a:rPr lang="en-US" dirty="0">
                <a:cs typeface="Times" panose="02020603050405020304" pitchFamily="18" charset="0"/>
              </a:rPr>
              <a:t> has a normal BMI.</a:t>
            </a:r>
          </a:p>
          <a:p>
            <a:pPr lvl="1">
              <a:buFont typeface="Arial" panose="020B0604020202020204" pitchFamily="34" charset="0"/>
              <a:buChar char="•"/>
            </a:pPr>
            <a:r>
              <a:rPr lang="en-US" dirty="0">
                <a:cs typeface="Times" panose="02020603050405020304" pitchFamily="18" charset="0"/>
              </a:rPr>
              <a:t>Question</a:t>
            </a:r>
          </a:p>
          <a:p>
            <a:pPr lvl="2">
              <a:buFont typeface="Arial" panose="020B0604020202020204" pitchFamily="34" charset="0"/>
              <a:buChar char="•"/>
            </a:pPr>
            <a:r>
              <a:rPr lang="en-US" dirty="0">
                <a:cs typeface="Times" panose="02020603050405020304" pitchFamily="18" charset="0"/>
              </a:rPr>
              <a:t>Is </a:t>
            </a:r>
            <a:r>
              <a:rPr lang="en-US" dirty="0">
                <a:solidFill>
                  <a:srgbClr val="FFFF00"/>
                </a:solidFill>
                <a:cs typeface="Times" panose="02020603050405020304" pitchFamily="18" charset="0"/>
              </a:rPr>
              <a:t>John</a:t>
            </a:r>
            <a:r>
              <a:rPr lang="en-US" dirty="0">
                <a:cs typeface="Times" panose="02020603050405020304" pitchFamily="18" charset="0"/>
              </a:rPr>
              <a:t> careful?</a:t>
            </a:r>
          </a:p>
          <a:p>
            <a:pPr>
              <a:buFont typeface="Arial" panose="020B0604020202020204" pitchFamily="34" charset="0"/>
              <a:buChar char="•"/>
            </a:pPr>
            <a:r>
              <a:rPr lang="en-US" dirty="0">
                <a:solidFill>
                  <a:srgbClr val="1FE115"/>
                </a:solidFill>
                <a:cs typeface="Times" panose="02020603050405020304" pitchFamily="18" charset="0"/>
              </a:rPr>
              <a:t>Can not be done with propositional logic!</a:t>
            </a:r>
          </a:p>
          <a:p>
            <a:pPr lvl="1">
              <a:buFont typeface="Arial" panose="020B0604020202020204" pitchFamily="34" charset="0"/>
              <a:buChar char="•"/>
            </a:pPr>
            <a:r>
              <a:rPr lang="en-US" dirty="0">
                <a:cs typeface="Times" panose="02020603050405020304" pitchFamily="18" charset="0"/>
              </a:rPr>
              <a:t>There is no way to create propositions (within the syntax and semantics of propositional logic) so that ‘everybody’ and ‘John’ can be represented as related.</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ABC5AEE-92B4-4165-9412-F5E93897CCEE}"/>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94</a:t>
            </a:fld>
            <a:endParaRPr lang="en-US" dirty="0"/>
          </a:p>
        </p:txBody>
      </p:sp>
    </p:spTree>
    <p:extLst>
      <p:ext uri="{BB962C8B-B14F-4D97-AF65-F5344CB8AC3E}">
        <p14:creationId xmlns:p14="http://schemas.microsoft.com/office/powerpoint/2010/main" val="362604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BCC4A2-0E38-47EC-9A1D-FE1BA08F0CCF}"/>
              </a:ext>
            </a:extLst>
          </p:cNvPr>
          <p:cNvSpPr>
            <a:spLocks noGrp="1"/>
          </p:cNvSpPr>
          <p:nvPr>
            <p:ph type="ctrTitle"/>
          </p:nvPr>
        </p:nvSpPr>
        <p:spPr/>
        <p:txBody>
          <a:bodyPr/>
          <a:lstStyle/>
          <a:p>
            <a:r>
              <a:rPr lang="en-US" dirty="0"/>
              <a:t>First Order Logic (FOL)</a:t>
            </a:r>
            <a:br>
              <a:rPr lang="en-US" dirty="0"/>
            </a:br>
            <a:r>
              <a:rPr lang="en-US" dirty="0"/>
              <a:t>(Predicate Logic)</a:t>
            </a:r>
          </a:p>
        </p:txBody>
      </p:sp>
      <p:sp>
        <p:nvSpPr>
          <p:cNvPr id="6" name="Subtitle 5">
            <a:extLst>
              <a:ext uri="{FF2B5EF4-FFF2-40B4-BE49-F238E27FC236}">
                <a16:creationId xmlns:a16="http://schemas.microsoft.com/office/drawing/2014/main" id="{6FB21BC6-A55F-412A-972A-97ED55AD5C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95464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25F1-BAB9-44D6-A95F-ABA4815B2567}"/>
              </a:ext>
            </a:extLst>
          </p:cNvPr>
          <p:cNvSpPr>
            <a:spLocks noGrp="1"/>
          </p:cNvSpPr>
          <p:nvPr>
            <p:ph type="title"/>
          </p:nvPr>
        </p:nvSpPr>
        <p:spPr/>
        <p:txBody>
          <a:bodyPr/>
          <a:lstStyle/>
          <a:p>
            <a:r>
              <a:rPr lang="en-US" dirty="0"/>
              <a:t>First-order logic</a:t>
            </a:r>
          </a:p>
        </p:txBody>
      </p:sp>
      <p:sp>
        <p:nvSpPr>
          <p:cNvPr id="3" name="Content Placeholder 2">
            <a:extLst>
              <a:ext uri="{FF2B5EF4-FFF2-40B4-BE49-F238E27FC236}">
                <a16:creationId xmlns:a16="http://schemas.microsoft.com/office/drawing/2014/main" id="{C8FF00FF-EB50-4A45-93DC-86C7702B6F32}"/>
              </a:ext>
            </a:extLst>
          </p:cNvPr>
          <p:cNvSpPr>
            <a:spLocks noGrp="1"/>
          </p:cNvSpPr>
          <p:nvPr>
            <p:ph idx="1"/>
          </p:nvPr>
        </p:nvSpPr>
        <p:spPr/>
        <p:txBody>
          <a:bodyPr/>
          <a:lstStyle/>
          <a:p>
            <a:pPr>
              <a:buFont typeface="Arial" panose="020B0604020202020204" pitchFamily="34" charset="0"/>
              <a:buChar char="•"/>
            </a:pPr>
            <a:r>
              <a:rPr lang="en-US" dirty="0"/>
              <a:t>Propositional logic with predicates, variables and quantifiers.</a:t>
            </a:r>
          </a:p>
          <a:p>
            <a:pPr>
              <a:buFont typeface="Arial" panose="020B0604020202020204" pitchFamily="34" charset="0"/>
              <a:buChar char="•"/>
            </a:pPr>
            <a:r>
              <a:rPr lang="en-US" dirty="0"/>
              <a:t>Predicate: a proposition that some property holds for some entity, or a relation between entities.</a:t>
            </a:r>
          </a:p>
          <a:p>
            <a:pPr lvl="1">
              <a:buFont typeface="Arial" panose="020B0604020202020204" pitchFamily="34" charset="0"/>
              <a:buChar char="•"/>
            </a:pPr>
            <a:r>
              <a:rPr lang="en-US" dirty="0" err="1"/>
              <a:t>Prop.L</a:t>
            </a:r>
            <a:r>
              <a:rPr lang="en-US" dirty="0"/>
              <a:t>. : 	A = ‘everybody eats too much’</a:t>
            </a:r>
          </a:p>
          <a:p>
            <a:pPr lvl="1">
              <a:buFont typeface="Arial" panose="020B0604020202020204" pitchFamily="34" charset="0"/>
              <a:buChar char="•"/>
            </a:pPr>
            <a:r>
              <a:rPr lang="en-US" dirty="0"/>
              <a:t>FOL: 		A = ‘eats too much’ 	A(x)</a:t>
            </a:r>
          </a:p>
          <a:p>
            <a:pPr>
              <a:buFont typeface="Arial" panose="020B0604020202020204" pitchFamily="34" charset="0"/>
              <a:buChar char="•"/>
            </a:pPr>
            <a:r>
              <a:rPr lang="en-US" dirty="0"/>
              <a:t>Quantifiers: </a:t>
            </a:r>
          </a:p>
          <a:p>
            <a:pPr lvl="1">
              <a:buFont typeface="Arial" panose="020B0604020202020204" pitchFamily="34" charset="0"/>
              <a:buChar char="•"/>
            </a:pPr>
            <a:r>
              <a:rPr lang="en-US" dirty="0"/>
              <a:t>‘all’	</a:t>
            </a:r>
            <a:r>
              <a:rPr lang="en-US" dirty="0">
                <a:sym typeface="Symbol" panose="05050102010706020507" pitchFamily="18" charset="2"/>
              </a:rPr>
              <a:t>	 </a:t>
            </a:r>
            <a:r>
              <a:rPr lang="en-US" dirty="0" err="1">
                <a:sym typeface="Symbol" panose="05050102010706020507" pitchFamily="18" charset="2"/>
              </a:rPr>
              <a:t>x.A</a:t>
            </a:r>
            <a:r>
              <a:rPr lang="en-US" dirty="0">
                <a:sym typeface="Symbol" panose="05050102010706020507" pitchFamily="18" charset="2"/>
              </a:rPr>
              <a:t>(x)	everything eats too much</a:t>
            </a:r>
          </a:p>
          <a:p>
            <a:pPr lvl="1">
              <a:buFont typeface="Arial" panose="020B0604020202020204" pitchFamily="34" charset="0"/>
              <a:buChar char="•"/>
            </a:pPr>
            <a:r>
              <a:rPr lang="en-US" dirty="0">
                <a:sym typeface="Symbol" panose="05050102010706020507" pitchFamily="18" charset="2"/>
              </a:rPr>
              <a:t>‘some’		 </a:t>
            </a:r>
            <a:r>
              <a:rPr lang="en-US" dirty="0" err="1">
                <a:sym typeface="Symbol" panose="05050102010706020507" pitchFamily="18" charset="2"/>
              </a:rPr>
              <a:t>x.A</a:t>
            </a:r>
            <a:r>
              <a:rPr lang="en-US" dirty="0">
                <a:sym typeface="Symbol" panose="05050102010706020507" pitchFamily="18" charset="2"/>
              </a:rPr>
              <a:t>(x)	something eats too much</a:t>
            </a:r>
          </a:p>
        </p:txBody>
      </p:sp>
      <p:sp>
        <p:nvSpPr>
          <p:cNvPr id="4" name="Slide Number Placeholder 3">
            <a:extLst>
              <a:ext uri="{FF2B5EF4-FFF2-40B4-BE49-F238E27FC236}">
                <a16:creationId xmlns:a16="http://schemas.microsoft.com/office/drawing/2014/main" id="{563B2E3A-DEB1-4582-8EE5-579CD02A51C6}"/>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96</a:t>
            </a:fld>
            <a:endParaRPr lang="en-US" dirty="0"/>
          </a:p>
        </p:txBody>
      </p:sp>
    </p:spTree>
    <p:extLst>
      <p:ext uri="{BB962C8B-B14F-4D97-AF65-F5344CB8AC3E}">
        <p14:creationId xmlns:p14="http://schemas.microsoft.com/office/powerpoint/2010/main" val="91391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925F1-BAB9-44D6-A95F-ABA4815B2567}"/>
              </a:ext>
            </a:extLst>
          </p:cNvPr>
          <p:cNvSpPr>
            <a:spLocks noGrp="1"/>
          </p:cNvSpPr>
          <p:nvPr>
            <p:ph type="title"/>
          </p:nvPr>
        </p:nvSpPr>
        <p:spPr/>
        <p:txBody>
          <a:bodyPr/>
          <a:lstStyle/>
          <a:p>
            <a:r>
              <a:rPr lang="en-US" dirty="0"/>
              <a:t>First-order logic</a:t>
            </a:r>
          </a:p>
        </p:txBody>
      </p:sp>
      <p:sp>
        <p:nvSpPr>
          <p:cNvPr id="3" name="Content Placeholder 2">
            <a:extLst>
              <a:ext uri="{FF2B5EF4-FFF2-40B4-BE49-F238E27FC236}">
                <a16:creationId xmlns:a16="http://schemas.microsoft.com/office/drawing/2014/main" id="{C8FF00FF-EB50-4A45-93DC-86C7702B6F32}"/>
              </a:ext>
            </a:extLst>
          </p:cNvPr>
          <p:cNvSpPr>
            <a:spLocks noGrp="1"/>
          </p:cNvSpPr>
          <p:nvPr>
            <p:ph idx="1"/>
          </p:nvPr>
        </p:nvSpPr>
        <p:spPr/>
        <p:txBody>
          <a:bodyPr/>
          <a:lstStyle/>
          <a:p>
            <a:pPr>
              <a:buFont typeface="Arial" panose="020B0604020202020204" pitchFamily="34" charset="0"/>
              <a:buChar char="•"/>
            </a:pPr>
            <a:r>
              <a:rPr lang="en-US" dirty="0"/>
              <a:t>Propositional logic with predicates, variables and quantifiers.</a:t>
            </a:r>
          </a:p>
          <a:p>
            <a:pPr>
              <a:buFont typeface="Arial" panose="020B0604020202020204" pitchFamily="34" charset="0"/>
              <a:buChar char="•"/>
            </a:pPr>
            <a:r>
              <a:rPr lang="en-US" dirty="0"/>
              <a:t>Predicate: a proposition that some property holds for some entity, or a relation between entities.</a:t>
            </a:r>
          </a:p>
          <a:p>
            <a:pPr lvl="1">
              <a:buFont typeface="Arial" panose="020B0604020202020204" pitchFamily="34" charset="0"/>
              <a:buChar char="•"/>
            </a:pPr>
            <a:r>
              <a:rPr lang="en-US" dirty="0" err="1"/>
              <a:t>Prop.L</a:t>
            </a:r>
            <a:r>
              <a:rPr lang="en-US" dirty="0"/>
              <a:t>. : 	A = ‘everybody eats too much’</a:t>
            </a:r>
          </a:p>
          <a:p>
            <a:pPr lvl="1">
              <a:buFont typeface="Arial" panose="020B0604020202020204" pitchFamily="34" charset="0"/>
              <a:buChar char="•"/>
            </a:pPr>
            <a:r>
              <a:rPr lang="en-US" dirty="0"/>
              <a:t>FOL: 		A = ‘eats too much’ 	A(x)</a:t>
            </a:r>
          </a:p>
          <a:p>
            <a:pPr>
              <a:buFont typeface="Arial" panose="020B0604020202020204" pitchFamily="34" charset="0"/>
              <a:buChar char="•"/>
            </a:pPr>
            <a:r>
              <a:rPr lang="en-US" dirty="0"/>
              <a:t>Quantifiers: </a:t>
            </a:r>
          </a:p>
          <a:p>
            <a:pPr lvl="1">
              <a:buFont typeface="Arial" panose="020B0604020202020204" pitchFamily="34" charset="0"/>
              <a:buChar char="•"/>
            </a:pPr>
            <a:r>
              <a:rPr lang="en-US" dirty="0"/>
              <a:t>‘all’	</a:t>
            </a:r>
            <a:r>
              <a:rPr lang="en-US" dirty="0">
                <a:sym typeface="Symbol" panose="05050102010706020507" pitchFamily="18" charset="2"/>
              </a:rPr>
              <a:t>	 </a:t>
            </a:r>
            <a:r>
              <a:rPr lang="en-US" dirty="0" err="1">
                <a:sym typeface="Symbol" panose="05050102010706020507" pitchFamily="18" charset="2"/>
              </a:rPr>
              <a:t>x.A</a:t>
            </a:r>
            <a:r>
              <a:rPr lang="en-US" dirty="0">
                <a:sym typeface="Symbol" panose="05050102010706020507" pitchFamily="18" charset="2"/>
              </a:rPr>
              <a:t>(x)	every</a:t>
            </a:r>
            <a:r>
              <a:rPr lang="en-US" dirty="0">
                <a:solidFill>
                  <a:srgbClr val="FFFF00"/>
                </a:solidFill>
                <a:sym typeface="Symbol" panose="05050102010706020507" pitchFamily="18" charset="2"/>
              </a:rPr>
              <a:t>thing</a:t>
            </a:r>
            <a:r>
              <a:rPr lang="en-US" dirty="0">
                <a:sym typeface="Symbol" panose="05050102010706020507" pitchFamily="18" charset="2"/>
              </a:rPr>
              <a:t> eats too much</a:t>
            </a:r>
          </a:p>
          <a:p>
            <a:pPr lvl="1">
              <a:buFont typeface="Arial" panose="020B0604020202020204" pitchFamily="34" charset="0"/>
              <a:buChar char="•"/>
            </a:pPr>
            <a:r>
              <a:rPr lang="en-US" dirty="0">
                <a:sym typeface="Symbol" panose="05050102010706020507" pitchFamily="18" charset="2"/>
              </a:rPr>
              <a:t>‘some’		 </a:t>
            </a:r>
            <a:r>
              <a:rPr lang="en-US" dirty="0" err="1">
                <a:sym typeface="Symbol" panose="05050102010706020507" pitchFamily="18" charset="2"/>
              </a:rPr>
              <a:t>x.A</a:t>
            </a:r>
            <a:r>
              <a:rPr lang="en-US" dirty="0">
                <a:sym typeface="Symbol" panose="05050102010706020507" pitchFamily="18" charset="2"/>
              </a:rPr>
              <a:t>(x)	some</a:t>
            </a:r>
            <a:r>
              <a:rPr lang="en-US" dirty="0">
                <a:solidFill>
                  <a:srgbClr val="FFFF00"/>
                </a:solidFill>
                <a:sym typeface="Symbol" panose="05050102010706020507" pitchFamily="18" charset="2"/>
              </a:rPr>
              <a:t>thing</a:t>
            </a:r>
            <a:r>
              <a:rPr lang="en-US" dirty="0">
                <a:sym typeface="Symbol" panose="05050102010706020507" pitchFamily="18" charset="2"/>
              </a:rPr>
              <a:t> eats too much</a:t>
            </a:r>
          </a:p>
          <a:p>
            <a:pPr>
              <a:buFont typeface="Arial" panose="020B0604020202020204" pitchFamily="34" charset="0"/>
              <a:buChar char="•"/>
            </a:pPr>
            <a:r>
              <a:rPr lang="en-US" dirty="0">
                <a:sym typeface="Symbol" panose="05050102010706020507" pitchFamily="18" charset="2"/>
              </a:rPr>
              <a:t>‘every</a:t>
            </a:r>
            <a:r>
              <a:rPr lang="en-US" dirty="0">
                <a:solidFill>
                  <a:srgbClr val="FFFF00"/>
                </a:solidFill>
                <a:sym typeface="Symbol" panose="05050102010706020507" pitchFamily="18" charset="2"/>
              </a:rPr>
              <a:t>body</a:t>
            </a:r>
            <a:r>
              <a:rPr lang="en-US" dirty="0">
                <a:sym typeface="Symbol" panose="05050102010706020507" pitchFamily="18" charset="2"/>
              </a:rPr>
              <a:t> eats too much’</a:t>
            </a:r>
          </a:p>
          <a:p>
            <a:pPr lvl="1">
              <a:buFont typeface="Arial" panose="020B0604020202020204" pitchFamily="34" charset="0"/>
              <a:buChar char="•"/>
            </a:pPr>
            <a:r>
              <a:rPr lang="en-US" dirty="0">
                <a:sym typeface="Symbol" panose="05050102010706020507" pitchFamily="18" charset="2"/>
              </a:rPr>
              <a:t>x.(</a:t>
            </a:r>
            <a:r>
              <a:rPr lang="en-US" dirty="0">
                <a:solidFill>
                  <a:srgbClr val="FFFF00"/>
                </a:solidFill>
                <a:sym typeface="Symbol" panose="05050102010706020507" pitchFamily="18" charset="2"/>
              </a:rPr>
              <a:t>person</a:t>
            </a:r>
            <a:r>
              <a:rPr lang="en-US" dirty="0">
                <a:sym typeface="Symbol" panose="05050102010706020507" pitchFamily="18" charset="2"/>
              </a:rPr>
              <a:t>(x)  A(x))</a:t>
            </a:r>
            <a:endParaRPr lang="en-US" dirty="0"/>
          </a:p>
        </p:txBody>
      </p:sp>
      <p:sp>
        <p:nvSpPr>
          <p:cNvPr id="4" name="Slide Number Placeholder 3">
            <a:extLst>
              <a:ext uri="{FF2B5EF4-FFF2-40B4-BE49-F238E27FC236}">
                <a16:creationId xmlns:a16="http://schemas.microsoft.com/office/drawing/2014/main" id="{563B2E3A-DEB1-4582-8EE5-579CD02A51C6}"/>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97</a:t>
            </a:fld>
            <a:endParaRPr lang="en-US" dirty="0"/>
          </a:p>
        </p:txBody>
      </p:sp>
    </p:spTree>
    <p:extLst>
      <p:ext uri="{BB962C8B-B14F-4D97-AF65-F5344CB8AC3E}">
        <p14:creationId xmlns:p14="http://schemas.microsoft.com/office/powerpoint/2010/main" val="41796650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28F5B35-8099-49E3-AD55-210A7E97D965}"/>
              </a:ext>
            </a:extLst>
          </p:cNvPr>
          <p:cNvSpPr>
            <a:spLocks noGrp="1" noChangeArrowheads="1"/>
          </p:cNvSpPr>
          <p:nvPr>
            <p:ph type="title"/>
          </p:nvPr>
        </p:nvSpPr>
        <p:spPr/>
        <p:txBody>
          <a:bodyPr/>
          <a:lstStyle/>
          <a:p>
            <a:r>
              <a:rPr lang="en-US" altLang="en-US" dirty="0"/>
              <a:t>First-Order Logic (FOL) - </a:t>
            </a:r>
            <a:r>
              <a:rPr lang="en-US" altLang="en-US" i="1" dirty="0"/>
              <a:t>Syntax</a:t>
            </a:r>
          </a:p>
        </p:txBody>
      </p:sp>
      <p:sp>
        <p:nvSpPr>
          <p:cNvPr id="3075" name="Rectangle 3">
            <a:extLst>
              <a:ext uri="{FF2B5EF4-FFF2-40B4-BE49-F238E27FC236}">
                <a16:creationId xmlns:a16="http://schemas.microsoft.com/office/drawing/2014/main" id="{8A9B9B2F-9537-43AD-BEAA-ABBF3E62A372}"/>
              </a:ext>
            </a:extLst>
          </p:cNvPr>
          <p:cNvSpPr>
            <a:spLocks noGrp="1" noChangeArrowheads="1"/>
          </p:cNvSpPr>
          <p:nvPr>
            <p:ph idx="1"/>
          </p:nvPr>
        </p:nvSpPr>
        <p:spPr/>
        <p:txBody>
          <a:bodyPr/>
          <a:lstStyle/>
          <a:p>
            <a:r>
              <a:rPr lang="en-US" altLang="en-US" dirty="0"/>
              <a:t>User defines these primitives: </a:t>
            </a:r>
          </a:p>
          <a:p>
            <a:pPr lvl="1"/>
            <a:r>
              <a:rPr lang="en-US" altLang="en-US" sz="2400" b="1" dirty="0"/>
              <a:t>Constant symbols</a:t>
            </a:r>
            <a:r>
              <a:rPr lang="en-US" altLang="en-US" sz="2400" dirty="0"/>
              <a:t> (i.e., the "individuals" in the world)      	e.g.: 	</a:t>
            </a:r>
            <a:r>
              <a:rPr lang="en-US" altLang="en-US" sz="2400" dirty="0" err="1"/>
              <a:t>bfo</a:t>
            </a:r>
            <a:r>
              <a:rPr lang="en-US" altLang="en-US" sz="2400" dirty="0"/>
              <a:t>, 3 </a:t>
            </a:r>
          </a:p>
          <a:p>
            <a:pPr lvl="1"/>
            <a:endParaRPr lang="en-US" altLang="en-US" sz="2400" dirty="0"/>
          </a:p>
          <a:p>
            <a:pPr lvl="1"/>
            <a:r>
              <a:rPr lang="en-US" altLang="en-US" sz="2400" b="1" dirty="0"/>
              <a:t>Function symbols</a:t>
            </a:r>
            <a:r>
              <a:rPr lang="en-US" altLang="en-US" sz="2400" dirty="0"/>
              <a:t> (mapping individuals to individuals)     	e.g.: 	author-of(</a:t>
            </a:r>
            <a:r>
              <a:rPr lang="en-US" altLang="en-US" sz="2400" dirty="0" err="1"/>
              <a:t>bfo</a:t>
            </a:r>
            <a:r>
              <a:rPr lang="en-US" altLang="en-US" sz="2400" dirty="0"/>
              <a:t>) = </a:t>
            </a:r>
            <a:r>
              <a:rPr lang="en-US" altLang="en-US" sz="2400" dirty="0" err="1"/>
              <a:t>barry_smith</a:t>
            </a:r>
            <a:endParaRPr lang="en-US" altLang="en-US" sz="2400" dirty="0"/>
          </a:p>
          <a:p>
            <a:pPr lvl="1"/>
            <a:endParaRPr lang="en-US" altLang="en-US" sz="2400" dirty="0"/>
          </a:p>
          <a:p>
            <a:pPr lvl="1"/>
            <a:r>
              <a:rPr lang="en-US" altLang="en-US" sz="2400" b="1" dirty="0"/>
              <a:t>Predicate symbols</a:t>
            </a:r>
            <a:r>
              <a:rPr lang="en-US" altLang="en-US" sz="2400" dirty="0"/>
              <a:t> (mapping from individuals to truth values) </a:t>
            </a:r>
          </a:p>
          <a:p>
            <a:pPr marL="57150" indent="0"/>
            <a:r>
              <a:rPr lang="en-US" altLang="en-US" dirty="0"/>
              <a:t>	e.g.: 	greater(5,3) = true, </a:t>
            </a:r>
          </a:p>
          <a:p>
            <a:pPr marL="57150" indent="0"/>
            <a:r>
              <a:rPr lang="en-US" altLang="en-US" dirty="0"/>
              <a:t>		smart(</a:t>
            </a:r>
            <a:r>
              <a:rPr lang="en-US" altLang="en-US" dirty="0" err="1"/>
              <a:t>barry_smith</a:t>
            </a:r>
            <a:r>
              <a:rPr lang="en-US" altLang="en-US" dirty="0"/>
              <a:t>) = true</a:t>
            </a:r>
          </a:p>
        </p:txBody>
      </p:sp>
      <p:sp>
        <p:nvSpPr>
          <p:cNvPr id="4" name="Slide Number Placeholder 3">
            <a:extLst>
              <a:ext uri="{FF2B5EF4-FFF2-40B4-BE49-F238E27FC236}">
                <a16:creationId xmlns:a16="http://schemas.microsoft.com/office/drawing/2014/main" id="{22574322-B7F9-4887-99B3-477C42F3779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98</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100C243-0CC0-40FA-A94F-1F1FAE61B0FD}"/>
              </a:ext>
            </a:extLst>
          </p:cNvPr>
          <p:cNvSpPr>
            <a:spLocks noGrp="1" noChangeArrowheads="1"/>
          </p:cNvSpPr>
          <p:nvPr>
            <p:ph type="title"/>
          </p:nvPr>
        </p:nvSpPr>
        <p:spPr/>
        <p:txBody>
          <a:bodyPr/>
          <a:lstStyle/>
          <a:p>
            <a:r>
              <a:rPr lang="en-US" altLang="en-US" dirty="0"/>
              <a:t>First-Order Logic (FOL) - </a:t>
            </a:r>
            <a:r>
              <a:rPr lang="en-US" altLang="en-US" i="1" dirty="0"/>
              <a:t>Syntax…</a:t>
            </a:r>
          </a:p>
        </p:txBody>
      </p:sp>
      <p:sp>
        <p:nvSpPr>
          <p:cNvPr id="5123" name="Rectangle 3">
            <a:extLst>
              <a:ext uri="{FF2B5EF4-FFF2-40B4-BE49-F238E27FC236}">
                <a16:creationId xmlns:a16="http://schemas.microsoft.com/office/drawing/2014/main" id="{AB679E67-E517-43B5-BD60-4C1859FFE687}"/>
              </a:ext>
            </a:extLst>
          </p:cNvPr>
          <p:cNvSpPr>
            <a:spLocks noGrp="1" noChangeArrowheads="1"/>
          </p:cNvSpPr>
          <p:nvPr>
            <p:ph idx="1"/>
          </p:nvPr>
        </p:nvSpPr>
        <p:spPr/>
        <p:txBody>
          <a:bodyPr/>
          <a:lstStyle/>
          <a:p>
            <a:r>
              <a:rPr lang="en-US" altLang="en-US" dirty="0"/>
              <a:t>FOL supplies these primitives: </a:t>
            </a:r>
          </a:p>
          <a:p>
            <a:pPr lvl="1"/>
            <a:r>
              <a:rPr lang="en-US" altLang="en-US" b="1" dirty="0"/>
              <a:t>Variable symbols</a:t>
            </a:r>
            <a:r>
              <a:rPr lang="en-US" altLang="en-US" dirty="0"/>
              <a:t>. E.g., </a:t>
            </a:r>
            <a:r>
              <a:rPr lang="en-US" altLang="en-US" dirty="0" err="1">
                <a:latin typeface="Courier New" panose="02070309020205020404" pitchFamily="49" charset="0"/>
              </a:rPr>
              <a:t>x,y</a:t>
            </a:r>
            <a:r>
              <a:rPr lang="en-US" altLang="en-US" dirty="0">
                <a:latin typeface="Courier New" panose="02070309020205020404" pitchFamily="49" charset="0"/>
              </a:rPr>
              <a:t> </a:t>
            </a:r>
          </a:p>
          <a:p>
            <a:pPr lvl="1"/>
            <a:endParaRPr lang="en-US" altLang="en-US" dirty="0">
              <a:latin typeface="Courier New" panose="02070309020205020404" pitchFamily="49" charset="0"/>
            </a:endParaRPr>
          </a:p>
          <a:p>
            <a:pPr lvl="1"/>
            <a:r>
              <a:rPr lang="en-US" altLang="en-US" b="1" dirty="0"/>
              <a:t>Connectives</a:t>
            </a:r>
            <a:r>
              <a:rPr lang="en-US" altLang="en-US" dirty="0"/>
              <a:t>.</a:t>
            </a:r>
          </a:p>
          <a:p>
            <a:pPr lvl="2"/>
            <a:r>
              <a:rPr lang="en-US" altLang="en-US" dirty="0"/>
              <a:t>Same as in PL: </a:t>
            </a:r>
          </a:p>
          <a:p>
            <a:pPr lvl="3"/>
            <a:r>
              <a:rPr lang="en-US" altLang="en-US" dirty="0"/>
              <a:t>not (~), </a:t>
            </a:r>
          </a:p>
          <a:p>
            <a:pPr lvl="3"/>
            <a:r>
              <a:rPr lang="en-US" altLang="en-US" dirty="0"/>
              <a:t>and (^), </a:t>
            </a:r>
          </a:p>
          <a:p>
            <a:pPr lvl="3"/>
            <a:r>
              <a:rPr lang="en-US" altLang="en-US" dirty="0"/>
              <a:t>or (v), </a:t>
            </a:r>
          </a:p>
          <a:p>
            <a:pPr lvl="3"/>
            <a:r>
              <a:rPr lang="en-US" altLang="en-US" dirty="0"/>
              <a:t>implies (</a:t>
            </a:r>
            <a:r>
              <a:rPr lang="en-US" dirty="0">
                <a:sym typeface="Symbol" panose="05050102010706020507" pitchFamily="18" charset="2"/>
              </a:rPr>
              <a:t></a:t>
            </a:r>
            <a:r>
              <a:rPr lang="en-US" altLang="en-US" dirty="0"/>
              <a:t>), </a:t>
            </a:r>
          </a:p>
          <a:p>
            <a:pPr lvl="3"/>
            <a:r>
              <a:rPr lang="en-US" altLang="en-US" dirty="0"/>
              <a:t>if and only if (&lt;=&gt;) </a:t>
            </a:r>
          </a:p>
          <a:p>
            <a:pPr lvl="1"/>
            <a:endParaRPr lang="en-US" altLang="en-US" dirty="0"/>
          </a:p>
          <a:p>
            <a:pPr lvl="1"/>
            <a:r>
              <a:rPr lang="en-US" altLang="en-US" b="1" dirty="0"/>
              <a:t>Quantifiers</a:t>
            </a:r>
            <a:r>
              <a:rPr lang="en-US" altLang="en-US" dirty="0"/>
              <a:t>: Universal (</a:t>
            </a:r>
            <a:r>
              <a:rPr lang="en-US" dirty="0">
                <a:sym typeface="Symbol" panose="05050102010706020507" pitchFamily="18" charset="2"/>
              </a:rPr>
              <a:t></a:t>
            </a:r>
            <a:r>
              <a:rPr lang="en-US" altLang="en-US" dirty="0"/>
              <a:t>) and Existential (</a:t>
            </a:r>
            <a:r>
              <a:rPr lang="en-US" dirty="0">
                <a:sym typeface="Symbol" panose="05050102010706020507" pitchFamily="18" charset="2"/>
              </a:rPr>
              <a:t></a:t>
            </a:r>
            <a:r>
              <a:rPr lang="en-US" altLang="en-US" dirty="0"/>
              <a:t>) </a:t>
            </a:r>
          </a:p>
        </p:txBody>
      </p:sp>
      <p:sp>
        <p:nvSpPr>
          <p:cNvPr id="4" name="Slide Number Placeholder 3">
            <a:extLst>
              <a:ext uri="{FF2B5EF4-FFF2-40B4-BE49-F238E27FC236}">
                <a16:creationId xmlns:a16="http://schemas.microsoft.com/office/drawing/2014/main" id="{257E7B5A-D7A1-4C1B-8700-1FE6257100C8}"/>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C68D-F759-4D86-B4DE-B674EFB9E285}"/>
              </a:ext>
            </a:extLst>
          </p:cNvPr>
          <p:cNvSpPr>
            <a:spLocks noGrp="1"/>
          </p:cNvSpPr>
          <p:nvPr>
            <p:ph type="title"/>
          </p:nvPr>
        </p:nvSpPr>
        <p:spPr>
          <a:xfrm>
            <a:off x="0" y="609600"/>
            <a:ext cx="9129623" cy="762000"/>
          </a:xfrm>
        </p:spPr>
        <p:txBody>
          <a:bodyPr/>
          <a:lstStyle/>
          <a:p>
            <a:r>
              <a:rPr lang="en-US" sz="3300" dirty="0"/>
              <a:t>‘Ontology’ and representation (1)</a:t>
            </a:r>
          </a:p>
        </p:txBody>
      </p:sp>
      <p:sp>
        <p:nvSpPr>
          <p:cNvPr id="4" name="Slide Number Placeholder 3">
            <a:extLst>
              <a:ext uri="{FF2B5EF4-FFF2-40B4-BE49-F238E27FC236}">
                <a16:creationId xmlns:a16="http://schemas.microsoft.com/office/drawing/2014/main" id="{A2B9280E-234A-4D51-80C9-BEDC37F72936}"/>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AC2FC197-35C5-452D-8E00-8E95427A03DB}"/>
              </a:ext>
            </a:extLst>
          </p:cNvPr>
          <p:cNvSpPr/>
          <p:nvPr/>
        </p:nvSpPr>
        <p:spPr>
          <a:xfrm>
            <a:off x="-24442" y="6257836"/>
            <a:ext cx="9168442" cy="600164"/>
          </a:xfrm>
          <a:prstGeom prst="rect">
            <a:avLst/>
          </a:prstGeom>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fig 2. in: What Is an Ontology? Nicola Guarino, Daniel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Oberle</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Steffen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endPar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endParaRP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 </a:t>
            </a:r>
            <a:r>
              <a:rPr kumimoji="0" lang="en-US" sz="1100" b="1" i="0" u="none" strike="noStrike" kern="1200" cap="none" spc="0" normalizeH="0" baseline="0" noProof="0" dirty="0" err="1">
                <a:ln>
                  <a:noFill/>
                </a:ln>
                <a:solidFill>
                  <a:srgbClr val="FFFFFF"/>
                </a:solidFill>
                <a:effectLst/>
                <a:uLnTx/>
                <a:uFillTx/>
                <a:latin typeface="Times New Roman" pitchFamily="18" charset="0"/>
                <a:ea typeface="+mn-ea"/>
                <a:cs typeface="+mn-cs"/>
              </a:rPr>
              <a:t>Staab</a:t>
            </a: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 and R. Studer (eds.), Handbook on Ontologies, International Handbooks on Information Systems, DOI 10.1007/978-3-540-92673-3,</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Times New Roman" pitchFamily="18" charset="0"/>
                <a:ea typeface="+mn-ea"/>
                <a:cs typeface="+mn-cs"/>
              </a:rPr>
              <a:t>Springer-Verlag Berlin Heidelberg 2009</a:t>
            </a:r>
          </a:p>
        </p:txBody>
      </p:sp>
      <p:pic>
        <p:nvPicPr>
          <p:cNvPr id="24" name="Picture 23" descr="On the basis of the discussion above, we might conclude that an ideal ontology is one whose models exactly coincide (modulo isomorphisms) with the intended ones. Things are not so simple, however: even a “perfect” ontology like that may fail to exactly specify its target conceptualization, if its vocabulary and its domain of discourse are not suitably chosen. The reason for that lies in the distinction between the logical notion of model and the ontological notion of possible world. The former is basically a combination of assignments of abstract relational structures (built over the domain of discourse) to vocabulary&#10;elements; the latter is a combination of actual (observed) states of affairs&#10;of a certain system. Of course, the number of possible models depends both on the size of the vocabulary and the extension of the domain of discourse,&#10;which are chosen more or less arbitrarily, on the basis of what appears to be relevant to talk of. On the contrary, the number of world states depends on the observed variables, even those which – at a first sight – are considered as irrelevant to talk of.">
            <a:extLst>
              <a:ext uri="{FF2B5EF4-FFF2-40B4-BE49-F238E27FC236}">
                <a16:creationId xmlns:a16="http://schemas.microsoft.com/office/drawing/2014/main" id="{AF3CCE22-5F4F-4E04-A117-84F4D03489D1}"/>
              </a:ext>
            </a:extLst>
          </p:cNvPr>
          <p:cNvPicPr>
            <a:picLocks noChangeAspect="1"/>
          </p:cNvPicPr>
          <p:nvPr/>
        </p:nvPicPr>
        <p:blipFill>
          <a:blip r:embed="rId2"/>
          <a:stretch>
            <a:fillRect/>
          </a:stretch>
        </p:blipFill>
        <p:spPr>
          <a:xfrm>
            <a:off x="1778885" y="1275944"/>
            <a:ext cx="5600700" cy="4953000"/>
          </a:xfrm>
          <a:prstGeom prst="rect">
            <a:avLst/>
          </a:prstGeom>
        </p:spPr>
      </p:pic>
    </p:spTree>
    <p:extLst>
      <p:ext uri="{BB962C8B-B14F-4D97-AF65-F5344CB8AC3E}">
        <p14:creationId xmlns:p14="http://schemas.microsoft.com/office/powerpoint/2010/main" val="29098054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3ABD-D5BA-4BC1-B67F-31456B60E65B}"/>
              </a:ext>
            </a:extLst>
          </p:cNvPr>
          <p:cNvSpPr>
            <a:spLocks noGrp="1"/>
          </p:cNvSpPr>
          <p:nvPr>
            <p:ph type="title"/>
          </p:nvPr>
        </p:nvSpPr>
        <p:spPr/>
        <p:txBody>
          <a:bodyPr/>
          <a:lstStyle/>
          <a:p>
            <a:r>
              <a:rPr lang="en-US" dirty="0"/>
              <a:t>Truth values of quantified expressions</a:t>
            </a:r>
          </a:p>
        </p:txBody>
      </p:sp>
      <p:graphicFrame>
        <p:nvGraphicFramePr>
          <p:cNvPr id="5" name="Content Placeholder 4">
            <a:extLst>
              <a:ext uri="{FF2B5EF4-FFF2-40B4-BE49-F238E27FC236}">
                <a16:creationId xmlns:a16="http://schemas.microsoft.com/office/drawing/2014/main" id="{D54A507B-5B5A-4555-AC71-BFD4B88D46DA}"/>
              </a:ext>
            </a:extLst>
          </p:cNvPr>
          <p:cNvGraphicFramePr>
            <a:graphicFrameLocks noGrp="1"/>
          </p:cNvGraphicFramePr>
          <p:nvPr>
            <p:ph idx="1"/>
          </p:nvPr>
        </p:nvGraphicFramePr>
        <p:xfrm>
          <a:off x="228600" y="1676400"/>
          <a:ext cx="8686800" cy="210312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3846161895"/>
                    </a:ext>
                  </a:extLst>
                </a:gridCol>
                <a:gridCol w="3048000">
                  <a:extLst>
                    <a:ext uri="{9D8B030D-6E8A-4147-A177-3AD203B41FA5}">
                      <a16:colId xmlns:a16="http://schemas.microsoft.com/office/drawing/2014/main" val="1352075635"/>
                    </a:ext>
                  </a:extLst>
                </a:gridCol>
                <a:gridCol w="3505200">
                  <a:extLst>
                    <a:ext uri="{9D8B030D-6E8A-4147-A177-3AD203B41FA5}">
                      <a16:colId xmlns:a16="http://schemas.microsoft.com/office/drawing/2014/main" val="3331980931"/>
                    </a:ext>
                  </a:extLst>
                </a:gridCol>
              </a:tblGrid>
              <a:tr h="370840">
                <a:tc>
                  <a:txBody>
                    <a:bodyPr/>
                    <a:lstStyle/>
                    <a:p>
                      <a:r>
                        <a:rPr lang="en-US" sz="2400" dirty="0">
                          <a:solidFill>
                            <a:schemeClr val="tx1"/>
                          </a:solidFill>
                        </a:rPr>
                        <a:t>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tx1"/>
                          </a:solidFill>
                        </a:rPr>
                        <a:t>True 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tx1"/>
                          </a:solidFill>
                        </a:rPr>
                        <a:t>False when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084645"/>
                  </a:ext>
                </a:extLst>
              </a:tr>
              <a:tr h="370840">
                <a:tc>
                  <a:txBody>
                    <a:bodyPr/>
                    <a:lstStyle/>
                    <a:p>
                      <a:r>
                        <a:rPr lang="en-US" sz="2400" dirty="0">
                          <a:sym typeface="Symbol" panose="05050102010706020507" pitchFamily="18" charset="2"/>
                        </a:rPr>
                        <a:t></a:t>
                      </a:r>
                      <a:r>
                        <a:rPr lang="en-US" sz="2400" dirty="0" err="1">
                          <a:sym typeface="Symbol" panose="05050102010706020507" pitchFamily="18" charset="2"/>
                        </a:rPr>
                        <a:t>x.A</a:t>
                      </a:r>
                      <a:r>
                        <a:rPr lang="en-US" sz="2400" dirty="0">
                          <a:sym typeface="Symbol" panose="05050102010706020507" pitchFamily="18" charset="2"/>
                        </a:rPr>
                        <a:t>(x)</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A(x) is true for every x.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There is an x for which A(x) is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295708"/>
                  </a:ext>
                </a:extLst>
              </a:tr>
              <a:tr h="370840">
                <a:tc>
                  <a:txBody>
                    <a:bodyPr/>
                    <a:lstStyle/>
                    <a:p>
                      <a:r>
                        <a:rPr lang="en-US" sz="2400" dirty="0">
                          <a:sym typeface="Symbol" panose="05050102010706020507" pitchFamily="18" charset="2"/>
                        </a:rPr>
                        <a:t></a:t>
                      </a:r>
                      <a:r>
                        <a:rPr lang="en-US" sz="2400" dirty="0" err="1">
                          <a:sym typeface="Symbol" panose="05050102010706020507" pitchFamily="18" charset="2"/>
                        </a:rPr>
                        <a:t>x.A</a:t>
                      </a:r>
                      <a:r>
                        <a:rPr lang="en-US" sz="2400" dirty="0">
                          <a:sym typeface="Symbol" panose="05050102010706020507" pitchFamily="18" charset="2"/>
                        </a:rPr>
                        <a:t>(x)</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There is an x for which A(x) is true.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A(x) is false for every x.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1994323"/>
                  </a:ext>
                </a:extLst>
              </a:tr>
            </a:tbl>
          </a:graphicData>
        </a:graphic>
      </p:graphicFrame>
      <p:sp>
        <p:nvSpPr>
          <p:cNvPr id="4" name="Slide Number Placeholder 3">
            <a:extLst>
              <a:ext uri="{FF2B5EF4-FFF2-40B4-BE49-F238E27FC236}">
                <a16:creationId xmlns:a16="http://schemas.microsoft.com/office/drawing/2014/main" id="{AE79A060-A8F7-4579-ABD7-B743F58C73EE}"/>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101</a:t>
            </a:fld>
            <a:endParaRPr lang="en-US" dirty="0"/>
          </a:p>
        </p:txBody>
      </p:sp>
      <p:sp>
        <p:nvSpPr>
          <p:cNvPr id="6" name="Oval 5">
            <a:extLst>
              <a:ext uri="{FF2B5EF4-FFF2-40B4-BE49-F238E27FC236}">
                <a16:creationId xmlns:a16="http://schemas.microsoft.com/office/drawing/2014/main" id="{0AB7B934-05C4-4ECB-894F-FBF7D910E0AC}"/>
              </a:ext>
            </a:extLst>
          </p:cNvPr>
          <p:cNvSpPr/>
          <p:nvPr/>
        </p:nvSpPr>
        <p:spPr bwMode="auto">
          <a:xfrm>
            <a:off x="2057400" y="4419600"/>
            <a:ext cx="4876800" cy="2103120"/>
          </a:xfrm>
          <a:prstGeom prst="ellipse">
            <a:avLst/>
          </a:prstGeom>
          <a:noFill/>
          <a:ln w="19050" cap="flat" cmpd="sng" algn="ctr">
            <a:solidFill>
              <a:schemeClr val="bg1"/>
            </a:solidFill>
            <a:prstDash val="dash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Oval 6">
            <a:extLst>
              <a:ext uri="{FF2B5EF4-FFF2-40B4-BE49-F238E27FC236}">
                <a16:creationId xmlns:a16="http://schemas.microsoft.com/office/drawing/2014/main" id="{14801248-351F-4B0A-9A01-CFEFA932A8F8}"/>
              </a:ext>
            </a:extLst>
          </p:cNvPr>
          <p:cNvSpPr/>
          <p:nvPr/>
        </p:nvSpPr>
        <p:spPr bwMode="auto">
          <a:xfrm>
            <a:off x="2438400" y="5029200"/>
            <a:ext cx="2438400" cy="1188720"/>
          </a:xfrm>
          <a:prstGeom prst="ellipse">
            <a:avLst/>
          </a:prstGeom>
          <a:no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TextBox 7">
            <a:extLst>
              <a:ext uri="{FF2B5EF4-FFF2-40B4-BE49-F238E27FC236}">
                <a16:creationId xmlns:a16="http://schemas.microsoft.com/office/drawing/2014/main" id="{003E924D-DB01-4355-977E-33E61C189130}"/>
              </a:ext>
            </a:extLst>
          </p:cNvPr>
          <p:cNvSpPr txBox="1"/>
          <p:nvPr/>
        </p:nvSpPr>
        <p:spPr>
          <a:xfrm>
            <a:off x="6586863" y="4419600"/>
            <a:ext cx="1370888" cy="584775"/>
          </a:xfrm>
          <a:prstGeom prst="rect">
            <a:avLst/>
          </a:prstGeom>
          <a:noFill/>
        </p:spPr>
        <p:txBody>
          <a:bodyPr wrap="none" rtlCol="0">
            <a:spAutoFit/>
          </a:bodyPr>
          <a:lstStyle/>
          <a:p>
            <a:r>
              <a:rPr lang="en-US" b="0" dirty="0">
                <a:solidFill>
                  <a:schemeClr val="bg1"/>
                </a:solidFill>
              </a:rPr>
              <a:t>Reality</a:t>
            </a:r>
          </a:p>
        </p:txBody>
      </p:sp>
      <p:sp>
        <p:nvSpPr>
          <p:cNvPr id="9" name="TextBox 8">
            <a:extLst>
              <a:ext uri="{FF2B5EF4-FFF2-40B4-BE49-F238E27FC236}">
                <a16:creationId xmlns:a16="http://schemas.microsoft.com/office/drawing/2014/main" id="{02569023-28EB-4F9B-9419-AEAB5114FB32}"/>
              </a:ext>
            </a:extLst>
          </p:cNvPr>
          <p:cNvSpPr txBox="1"/>
          <p:nvPr/>
        </p:nvSpPr>
        <p:spPr>
          <a:xfrm>
            <a:off x="4724400" y="5862935"/>
            <a:ext cx="2667717" cy="461665"/>
          </a:xfrm>
          <a:prstGeom prst="rect">
            <a:avLst/>
          </a:prstGeom>
          <a:noFill/>
        </p:spPr>
        <p:txBody>
          <a:bodyPr wrap="none" rtlCol="0">
            <a:spAutoFit/>
          </a:bodyPr>
          <a:lstStyle/>
          <a:p>
            <a:r>
              <a:rPr lang="en-US" sz="2400" b="0" dirty="0">
                <a:solidFill>
                  <a:schemeClr val="bg1"/>
                </a:solidFill>
              </a:rPr>
              <a:t>Represented Reality</a:t>
            </a:r>
          </a:p>
        </p:txBody>
      </p:sp>
      <p:sp>
        <p:nvSpPr>
          <p:cNvPr id="10" name="TextBox 9">
            <a:extLst>
              <a:ext uri="{FF2B5EF4-FFF2-40B4-BE49-F238E27FC236}">
                <a16:creationId xmlns:a16="http://schemas.microsoft.com/office/drawing/2014/main" id="{088808C2-DBAB-4CBE-939F-471D0048FFCC}"/>
              </a:ext>
            </a:extLst>
          </p:cNvPr>
          <p:cNvSpPr txBox="1"/>
          <p:nvPr/>
        </p:nvSpPr>
        <p:spPr>
          <a:xfrm>
            <a:off x="228600" y="3957935"/>
            <a:ext cx="2196307" cy="461665"/>
          </a:xfrm>
          <a:prstGeom prst="rect">
            <a:avLst/>
          </a:prstGeom>
          <a:noFill/>
        </p:spPr>
        <p:txBody>
          <a:bodyPr wrap="none" rtlCol="0">
            <a:spAutoFit/>
          </a:bodyPr>
          <a:lstStyle/>
          <a:p>
            <a:r>
              <a:rPr lang="en-US" sz="2400" u="sng" dirty="0">
                <a:solidFill>
                  <a:schemeClr val="bg1"/>
                </a:solidFill>
              </a:rPr>
              <a:t>Open World !!!</a:t>
            </a:r>
          </a:p>
        </p:txBody>
      </p:sp>
    </p:spTree>
    <p:extLst>
      <p:ext uri="{BB962C8B-B14F-4D97-AF65-F5344CB8AC3E}">
        <p14:creationId xmlns:p14="http://schemas.microsoft.com/office/powerpoint/2010/main" val="75155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DFB0-828C-4D18-BE93-81B15709E5B2}"/>
              </a:ext>
            </a:extLst>
          </p:cNvPr>
          <p:cNvSpPr>
            <a:spLocks noGrp="1"/>
          </p:cNvSpPr>
          <p:nvPr>
            <p:ph type="title"/>
          </p:nvPr>
        </p:nvSpPr>
        <p:spPr/>
        <p:txBody>
          <a:bodyPr/>
          <a:lstStyle/>
          <a:p>
            <a:r>
              <a:rPr lang="en-US" dirty="0"/>
              <a:t>Some equivalences</a:t>
            </a:r>
          </a:p>
        </p:txBody>
      </p:sp>
      <p:pic>
        <p:nvPicPr>
          <p:cNvPr id="44" name="Content Placeholder 43">
            <a:extLst>
              <a:ext uri="{FF2B5EF4-FFF2-40B4-BE49-F238E27FC236}">
                <a16:creationId xmlns:a16="http://schemas.microsoft.com/office/drawing/2014/main" id="{DB8D9E55-BDE9-4F72-9E1E-0B90704C116A}"/>
              </a:ext>
            </a:extLst>
          </p:cNvPr>
          <p:cNvPicPr>
            <a:picLocks noGrp="1" noChangeAspect="1"/>
          </p:cNvPicPr>
          <p:nvPr>
            <p:ph idx="1"/>
          </p:nvPr>
        </p:nvPicPr>
        <p:blipFill>
          <a:blip r:embed="rId2"/>
          <a:stretch>
            <a:fillRect/>
          </a:stretch>
        </p:blipFill>
        <p:spPr>
          <a:xfrm>
            <a:off x="151448" y="1828800"/>
            <a:ext cx="8841104" cy="3652837"/>
          </a:xfrm>
          <a:prstGeom prst="rect">
            <a:avLst/>
          </a:prstGeom>
        </p:spPr>
      </p:pic>
      <p:sp>
        <p:nvSpPr>
          <p:cNvPr id="4" name="Slide Number Placeholder 3">
            <a:extLst>
              <a:ext uri="{FF2B5EF4-FFF2-40B4-BE49-F238E27FC236}">
                <a16:creationId xmlns:a16="http://schemas.microsoft.com/office/drawing/2014/main" id="{51E700AE-E5B2-47A1-A054-75A91DF5510B}"/>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102</a:t>
            </a:fld>
            <a:endParaRPr lang="en-US" dirty="0"/>
          </a:p>
        </p:txBody>
      </p:sp>
      <p:sp>
        <p:nvSpPr>
          <p:cNvPr id="3" name="TextBox 2">
            <a:extLst>
              <a:ext uri="{FF2B5EF4-FFF2-40B4-BE49-F238E27FC236}">
                <a16:creationId xmlns:a16="http://schemas.microsoft.com/office/drawing/2014/main" id="{DA36E0F4-0461-434E-B5A2-FB95CA5CE730}"/>
              </a:ext>
            </a:extLst>
          </p:cNvPr>
          <p:cNvSpPr txBox="1"/>
          <p:nvPr/>
        </p:nvSpPr>
        <p:spPr>
          <a:xfrm>
            <a:off x="1905000" y="5786437"/>
            <a:ext cx="5715027" cy="646331"/>
          </a:xfrm>
          <a:prstGeom prst="rect">
            <a:avLst/>
          </a:prstGeom>
          <a:noFill/>
        </p:spPr>
        <p:txBody>
          <a:bodyPr wrap="none" rtlCol="0">
            <a:spAutoFit/>
          </a:bodyPr>
          <a:lstStyle/>
          <a:p>
            <a:r>
              <a:rPr lang="en-US" sz="1800" b="0" dirty="0">
                <a:solidFill>
                  <a:schemeClr val="bg1"/>
                </a:solidFill>
              </a:rPr>
              <a:t>A free variable is a variable not bound by a quantifier:</a:t>
            </a:r>
          </a:p>
          <a:p>
            <a:r>
              <a:rPr lang="en-US" sz="1800" b="0" dirty="0">
                <a:solidFill>
                  <a:schemeClr val="bg1"/>
                </a:solidFill>
                <a:sym typeface="Symbol" panose="05050102010706020507" pitchFamily="18" charset="2"/>
              </a:rPr>
              <a:t></a:t>
            </a:r>
            <a:r>
              <a:rPr lang="en-US" sz="1800" b="0" dirty="0" err="1">
                <a:solidFill>
                  <a:schemeClr val="bg1"/>
                </a:solidFill>
                <a:sym typeface="Symbol" panose="05050102010706020507" pitchFamily="18" charset="2"/>
              </a:rPr>
              <a:t>x.P</a:t>
            </a:r>
            <a:r>
              <a:rPr lang="en-US" sz="1800" b="0" dirty="0">
                <a:solidFill>
                  <a:schemeClr val="bg1"/>
                </a:solidFill>
                <a:sym typeface="Symbol" panose="05050102010706020507" pitchFamily="18" charset="2"/>
              </a:rPr>
              <a:t>(x)  Q(x) in contradistinction to x.(P(x)  Q(x))</a:t>
            </a:r>
            <a:endParaRPr lang="en-US" sz="1800" b="0" dirty="0">
              <a:solidFill>
                <a:schemeClr val="bg1"/>
              </a:solidFill>
            </a:endParaRPr>
          </a:p>
        </p:txBody>
      </p:sp>
    </p:spTree>
    <p:extLst>
      <p:ext uri="{BB962C8B-B14F-4D97-AF65-F5344CB8AC3E}">
        <p14:creationId xmlns:p14="http://schemas.microsoft.com/office/powerpoint/2010/main" val="4275851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E7EAC4-5E28-46E5-92DB-C56E19C47068}"/>
              </a:ext>
            </a:extLst>
          </p:cNvPr>
          <p:cNvSpPr/>
          <p:nvPr/>
        </p:nvSpPr>
        <p:spPr bwMode="auto">
          <a:xfrm>
            <a:off x="685800" y="5554368"/>
            <a:ext cx="8382000" cy="121880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 name="Title 1">
            <a:extLst>
              <a:ext uri="{FF2B5EF4-FFF2-40B4-BE49-F238E27FC236}">
                <a16:creationId xmlns:a16="http://schemas.microsoft.com/office/drawing/2014/main" id="{DF683B92-FCCA-46DD-A14E-D42165F4FB23}"/>
              </a:ext>
            </a:extLst>
          </p:cNvPr>
          <p:cNvSpPr>
            <a:spLocks noGrp="1"/>
          </p:cNvSpPr>
          <p:nvPr>
            <p:ph type="title"/>
          </p:nvPr>
        </p:nvSpPr>
        <p:spPr/>
        <p:txBody>
          <a:bodyPr/>
          <a:lstStyle/>
          <a:p>
            <a:r>
              <a:rPr lang="en-US" dirty="0"/>
              <a:t>Flexibility in predicate formation</a:t>
            </a:r>
          </a:p>
        </p:txBody>
      </p:sp>
      <p:sp>
        <p:nvSpPr>
          <p:cNvPr id="3" name="Content Placeholder 2">
            <a:extLst>
              <a:ext uri="{FF2B5EF4-FFF2-40B4-BE49-F238E27FC236}">
                <a16:creationId xmlns:a16="http://schemas.microsoft.com/office/drawing/2014/main" id="{1BB46042-F8F0-4A20-9B6E-F52311D27F7D}"/>
              </a:ext>
            </a:extLst>
          </p:cNvPr>
          <p:cNvSpPr>
            <a:spLocks noGrp="1"/>
          </p:cNvSpPr>
          <p:nvPr>
            <p:ph idx="1"/>
          </p:nvPr>
        </p:nvSpPr>
        <p:spPr/>
        <p:txBody>
          <a:bodyPr/>
          <a:lstStyle/>
          <a:p>
            <a:pPr>
              <a:buFont typeface="Arial" panose="020B0604020202020204" pitchFamily="34" charset="0"/>
              <a:buChar char="•"/>
            </a:pPr>
            <a:r>
              <a:rPr lang="en-US" dirty="0"/>
              <a:t>Some people eat too much:</a:t>
            </a:r>
          </a:p>
          <a:p>
            <a:pPr lvl="1">
              <a:buFont typeface="Arial" panose="020B0604020202020204" pitchFamily="34" charset="0"/>
              <a:buChar char="•"/>
            </a:pPr>
            <a:r>
              <a:rPr lang="en-US" dirty="0">
                <a:sym typeface="Symbol" panose="05050102010706020507" pitchFamily="18" charset="2"/>
              </a:rPr>
              <a:t>x (person(x) </a:t>
            </a:r>
            <a:r>
              <a:rPr lang="el-GR" dirty="0"/>
              <a:t>Λ </a:t>
            </a:r>
            <a:r>
              <a:rPr lang="en-US" dirty="0" err="1">
                <a:sym typeface="Symbol" panose="05050102010706020507" pitchFamily="18" charset="2"/>
              </a:rPr>
              <a:t>eats_too_much</a:t>
            </a:r>
            <a:r>
              <a:rPr lang="en-US" dirty="0">
                <a:sym typeface="Symbol" panose="05050102010706020507" pitchFamily="18" charset="2"/>
              </a:rPr>
              <a:t>(x))</a:t>
            </a:r>
          </a:p>
          <a:p>
            <a:pPr lvl="1">
              <a:buFont typeface="Arial" panose="020B0604020202020204" pitchFamily="34" charset="0"/>
              <a:buChar char="•"/>
            </a:pPr>
            <a:r>
              <a:rPr lang="en-US" dirty="0">
                <a:sym typeface="Symbol" panose="05050102010706020507" pitchFamily="18" charset="2"/>
              </a:rPr>
              <a:t>x (person(x) </a:t>
            </a:r>
            <a:r>
              <a:rPr lang="el-GR" dirty="0"/>
              <a:t>Λ </a:t>
            </a:r>
            <a:r>
              <a:rPr lang="en-US" dirty="0">
                <a:sym typeface="Symbol" panose="05050102010706020507" pitchFamily="18" charset="2"/>
              </a:rPr>
              <a:t>eats(x, ‘too much’))</a:t>
            </a:r>
            <a:endParaRPr lang="en-US" dirty="0"/>
          </a:p>
          <a:p>
            <a:pPr lvl="1">
              <a:buFont typeface="Arial" panose="020B0604020202020204" pitchFamily="34" charset="0"/>
              <a:buChar char="•"/>
            </a:pPr>
            <a:r>
              <a:rPr lang="en-US" dirty="0">
                <a:sym typeface="Symbol" panose="05050102010706020507" pitchFamily="18" charset="2"/>
              </a:rPr>
              <a:t>x y (person(x) </a:t>
            </a:r>
            <a:r>
              <a:rPr lang="el-GR" dirty="0"/>
              <a:t>Λ </a:t>
            </a:r>
            <a:r>
              <a:rPr lang="en-US" dirty="0">
                <a:sym typeface="Symbol" panose="05050102010706020507" pitchFamily="18" charset="2"/>
              </a:rPr>
              <a:t>eats(x, y) </a:t>
            </a:r>
            <a:r>
              <a:rPr lang="el-GR" dirty="0"/>
              <a:t>Λ</a:t>
            </a:r>
            <a:r>
              <a:rPr lang="en-US" dirty="0"/>
              <a:t> quantity(y, ‘too much’))</a:t>
            </a:r>
            <a:r>
              <a:rPr lang="en-US" dirty="0">
                <a:sym typeface="Symbol" panose="05050102010706020507" pitchFamily="18" charset="2"/>
              </a:rPr>
              <a:t> </a:t>
            </a:r>
          </a:p>
          <a:p>
            <a:pPr>
              <a:buFont typeface="Arial" panose="020B0604020202020204" pitchFamily="34" charset="0"/>
              <a:buChar char="•"/>
            </a:pPr>
            <a:r>
              <a:rPr lang="en-US" dirty="0">
                <a:sym typeface="Symbol" panose="05050102010706020507" pitchFamily="18" charset="2"/>
              </a:rPr>
              <a:t>However:</a:t>
            </a:r>
          </a:p>
          <a:p>
            <a:pPr lvl="1">
              <a:buFont typeface="Arial" panose="020B0604020202020204" pitchFamily="34" charset="0"/>
              <a:buChar char="•"/>
            </a:pPr>
            <a:r>
              <a:rPr lang="en-US" dirty="0">
                <a:sym typeface="Symbol" panose="05050102010706020507" pitchFamily="18" charset="2"/>
              </a:rPr>
              <a:t>Are not equivalent,</a:t>
            </a:r>
          </a:p>
          <a:p>
            <a:pPr lvl="1">
              <a:buFont typeface="Arial" panose="020B0604020202020204" pitchFamily="34" charset="0"/>
              <a:buChar char="•"/>
            </a:pPr>
            <a:r>
              <a:rPr lang="en-US" dirty="0">
                <a:sym typeface="Symbol" panose="05050102010706020507" pitchFamily="18" charset="2"/>
              </a:rPr>
              <a:t>Are based on a different ontology </a:t>
            </a:r>
            <a:r>
              <a:rPr lang="en-US" sz="1800" dirty="0">
                <a:sym typeface="Symbol" panose="05050102010706020507" pitchFamily="18" charset="2"/>
              </a:rPr>
              <a:t>(in philosophical sense)</a:t>
            </a:r>
            <a:r>
              <a:rPr lang="en-US" dirty="0">
                <a:sym typeface="Symbol" panose="05050102010706020507" pitchFamily="18" charset="2"/>
              </a:rPr>
              <a:t>.</a:t>
            </a:r>
          </a:p>
          <a:p>
            <a:pPr>
              <a:buFont typeface="Arial" panose="020B0604020202020204" pitchFamily="34" charset="0"/>
              <a:buChar char="•"/>
            </a:pPr>
            <a:r>
              <a:rPr lang="en-US" dirty="0">
                <a:sym typeface="Symbol" panose="05050102010706020507" pitchFamily="18" charset="2"/>
              </a:rPr>
              <a:t>As a realist </a:t>
            </a:r>
            <a:r>
              <a:rPr lang="en-US" dirty="0" err="1">
                <a:sym typeface="Symbol" panose="05050102010706020507" pitchFamily="18" charset="2"/>
              </a:rPr>
              <a:t>ontologist</a:t>
            </a:r>
            <a:r>
              <a:rPr lang="en-US" dirty="0">
                <a:sym typeface="Symbol" panose="05050102010706020507" pitchFamily="18" charset="2"/>
              </a:rPr>
              <a:t>, make your choice on the basis of the ontological principles described in </a:t>
            </a:r>
          </a:p>
          <a:p>
            <a:pPr marL="0" indent="0"/>
            <a:endParaRPr lang="en-US" dirty="0"/>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4C9929C-45E0-450B-9D9A-6C68D442C37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103</a:t>
            </a:fld>
            <a:endParaRPr lang="en-US" dirty="0"/>
          </a:p>
        </p:txBody>
      </p:sp>
      <p:pic>
        <p:nvPicPr>
          <p:cNvPr id="5" name="Picture 4">
            <a:extLst>
              <a:ext uri="{FF2B5EF4-FFF2-40B4-BE49-F238E27FC236}">
                <a16:creationId xmlns:a16="http://schemas.microsoft.com/office/drawing/2014/main" id="{2EEE4AAC-A4CD-47E4-B52F-121669E3E004}"/>
              </a:ext>
            </a:extLst>
          </p:cNvPr>
          <p:cNvPicPr>
            <a:picLocks noChangeAspect="1"/>
          </p:cNvPicPr>
          <p:nvPr/>
        </p:nvPicPr>
        <p:blipFill>
          <a:blip r:embed="rId2"/>
          <a:stretch>
            <a:fillRect/>
          </a:stretch>
        </p:blipFill>
        <p:spPr>
          <a:xfrm>
            <a:off x="685800" y="5554368"/>
            <a:ext cx="7266562" cy="1083263"/>
          </a:xfrm>
          <a:prstGeom prst="rect">
            <a:avLst/>
          </a:prstGeom>
        </p:spPr>
      </p:pic>
      <p:sp>
        <p:nvSpPr>
          <p:cNvPr id="6" name="Rectangle 5">
            <a:extLst>
              <a:ext uri="{FF2B5EF4-FFF2-40B4-BE49-F238E27FC236}">
                <a16:creationId xmlns:a16="http://schemas.microsoft.com/office/drawing/2014/main" id="{8EB77D03-8610-4280-804A-518338D927AD}"/>
              </a:ext>
            </a:extLst>
          </p:cNvPr>
          <p:cNvSpPr/>
          <p:nvPr/>
        </p:nvSpPr>
        <p:spPr>
          <a:xfrm>
            <a:off x="3048000" y="6444814"/>
            <a:ext cx="5943600" cy="276999"/>
          </a:xfrm>
          <a:prstGeom prst="rect">
            <a:avLst/>
          </a:prstGeom>
        </p:spPr>
        <p:txBody>
          <a:bodyPr wrap="square">
            <a:spAutoFit/>
          </a:bodyPr>
          <a:lstStyle/>
          <a:p>
            <a:pPr algn="r"/>
            <a:r>
              <a:rPr lang="en-US" sz="1200" dirty="0">
                <a:solidFill>
                  <a:schemeClr val="tx1"/>
                </a:solidFill>
                <a:hlinkClick r:id="rId3"/>
              </a:rPr>
              <a:t>https://genomebiology.biomedcentral.com/articles/10.1186/gb-2005-6-5-r46</a:t>
            </a:r>
            <a:r>
              <a:rPr lang="en-US" sz="1200" dirty="0">
                <a:solidFill>
                  <a:schemeClr val="tx1"/>
                </a:solidFill>
              </a:rPr>
              <a:t> </a:t>
            </a:r>
          </a:p>
        </p:txBody>
      </p:sp>
    </p:spTree>
    <p:extLst>
      <p:ext uri="{BB962C8B-B14F-4D97-AF65-F5344CB8AC3E}">
        <p14:creationId xmlns:p14="http://schemas.microsoft.com/office/powerpoint/2010/main" val="8597813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0DD93-985C-4741-A949-089A3EE372CA}"/>
              </a:ext>
            </a:extLst>
          </p:cNvPr>
          <p:cNvSpPr>
            <a:spLocks noGrp="1"/>
          </p:cNvSpPr>
          <p:nvPr>
            <p:ph type="title"/>
          </p:nvPr>
        </p:nvSpPr>
        <p:spPr/>
        <p:txBody>
          <a:bodyPr/>
          <a:lstStyle/>
          <a:p>
            <a:r>
              <a:rPr lang="en-US" dirty="0"/>
              <a:t>Be aware of ambiguities in language</a:t>
            </a:r>
          </a:p>
        </p:txBody>
      </p:sp>
      <p:sp>
        <p:nvSpPr>
          <p:cNvPr id="3" name="Content Placeholder 2">
            <a:extLst>
              <a:ext uri="{FF2B5EF4-FFF2-40B4-BE49-F238E27FC236}">
                <a16:creationId xmlns:a16="http://schemas.microsoft.com/office/drawing/2014/main" id="{47E68712-A4F7-40A5-A083-295EBAFB90C9}"/>
              </a:ext>
            </a:extLst>
          </p:cNvPr>
          <p:cNvSpPr>
            <a:spLocks noGrp="1"/>
          </p:cNvSpPr>
          <p:nvPr>
            <p:ph idx="1"/>
          </p:nvPr>
        </p:nvSpPr>
        <p:spPr/>
        <p:txBody>
          <a:bodyPr/>
          <a:lstStyle/>
          <a:p>
            <a:pPr>
              <a:buFont typeface="Arial" panose="020B0604020202020204" pitchFamily="34" charset="0"/>
              <a:buChar char="•"/>
            </a:pPr>
            <a:r>
              <a:rPr lang="en-US" dirty="0"/>
              <a:t>‘Every patient has some provider’</a:t>
            </a:r>
          </a:p>
          <a:p>
            <a:pPr lvl="1">
              <a:buFont typeface="Arial" panose="020B0604020202020204" pitchFamily="34" charset="0"/>
              <a:buChar char="•"/>
            </a:pPr>
            <a:r>
              <a:rPr lang="en-US" dirty="0"/>
              <a:t>Can mean:</a:t>
            </a:r>
          </a:p>
          <a:p>
            <a:pPr lvl="1">
              <a:buFont typeface="Arial" panose="020B0604020202020204" pitchFamily="34" charset="0"/>
              <a:buChar char="•"/>
            </a:pPr>
            <a:endParaRPr lang="en-US" dirty="0"/>
          </a:p>
          <a:p>
            <a:pPr lvl="2">
              <a:buFont typeface="Arial" panose="020B0604020202020204" pitchFamily="34" charset="0"/>
              <a:buChar char="•"/>
            </a:pPr>
            <a:r>
              <a:rPr lang="en-US" dirty="0">
                <a:sym typeface="Symbol" panose="05050102010706020507" pitchFamily="18" charset="2"/>
              </a:rPr>
              <a:t>x y </a:t>
            </a:r>
            <a:r>
              <a:rPr lang="en-US" dirty="0" err="1">
                <a:sym typeface="Symbol" panose="05050102010706020507" pitchFamily="18" charset="2"/>
              </a:rPr>
              <a:t>patientOf</a:t>
            </a:r>
            <a:r>
              <a:rPr lang="en-US" dirty="0">
                <a:sym typeface="Symbol" panose="05050102010706020507" pitchFamily="18" charset="2"/>
              </a:rPr>
              <a:t>(x, y)</a:t>
            </a:r>
          </a:p>
          <a:p>
            <a:pPr lvl="3">
              <a:buFont typeface="Arial" panose="020B0604020202020204" pitchFamily="34" charset="0"/>
              <a:buChar char="•"/>
            </a:pPr>
            <a:r>
              <a:rPr lang="en-US" dirty="0">
                <a:sym typeface="Symbol" panose="05050102010706020507" pitchFamily="18" charset="2"/>
              </a:rPr>
              <a:t>For all x, there exist some y such that x is a patient of y</a:t>
            </a:r>
          </a:p>
          <a:p>
            <a:pPr lvl="4">
              <a:buFont typeface="Arial" panose="020B0604020202020204" pitchFamily="34" charset="0"/>
              <a:buChar char="•"/>
            </a:pPr>
            <a:r>
              <a:rPr lang="en-US" dirty="0">
                <a:sym typeface="Symbol" panose="05050102010706020507" pitchFamily="18" charset="2"/>
              </a:rPr>
              <a:t>Every patient has some provider. </a:t>
            </a:r>
          </a:p>
          <a:p>
            <a:pPr lvl="4">
              <a:buFont typeface="Arial" panose="020B0604020202020204" pitchFamily="34" charset="0"/>
              <a:buChar char="•"/>
            </a:pPr>
            <a:endParaRPr lang="en-US" dirty="0">
              <a:sym typeface="Symbol" panose="05050102010706020507" pitchFamily="18" charset="2"/>
            </a:endParaRPr>
          </a:p>
          <a:p>
            <a:pPr lvl="2">
              <a:buFont typeface="Arial" panose="020B0604020202020204" pitchFamily="34" charset="0"/>
              <a:buChar char="•"/>
            </a:pPr>
            <a:r>
              <a:rPr lang="en-US" dirty="0">
                <a:sym typeface="Symbol" panose="05050102010706020507" pitchFamily="18" charset="2"/>
              </a:rPr>
              <a:t>y x </a:t>
            </a:r>
            <a:r>
              <a:rPr lang="en-US" dirty="0" err="1">
                <a:sym typeface="Symbol" panose="05050102010706020507" pitchFamily="18" charset="2"/>
              </a:rPr>
              <a:t>patientOf</a:t>
            </a:r>
            <a:r>
              <a:rPr lang="en-US" dirty="0">
                <a:sym typeface="Symbol" panose="05050102010706020507" pitchFamily="18" charset="2"/>
              </a:rPr>
              <a:t>(x, y)</a:t>
            </a:r>
          </a:p>
          <a:p>
            <a:pPr lvl="3">
              <a:buFont typeface="Arial" panose="020B0604020202020204" pitchFamily="34" charset="0"/>
              <a:buChar char="•"/>
            </a:pPr>
            <a:r>
              <a:rPr lang="en-US" dirty="0">
                <a:sym typeface="Symbol" panose="05050102010706020507" pitchFamily="18" charset="2"/>
              </a:rPr>
              <a:t>There exist some y, such that for all x, x is a patient of y</a:t>
            </a:r>
          </a:p>
          <a:p>
            <a:pPr lvl="4">
              <a:buFont typeface="Arial" panose="020B0604020202020204" pitchFamily="34" charset="0"/>
              <a:buChar char="•"/>
            </a:pPr>
            <a:r>
              <a:rPr lang="en-US" dirty="0">
                <a:sym typeface="Symbol" panose="05050102010706020507" pitchFamily="18" charset="2"/>
              </a:rPr>
              <a:t>There is some provider that provides for all patients.</a:t>
            </a:r>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F7E5C7C-0794-4BDF-81DE-AB664DD7D3CF}"/>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104</a:t>
            </a:fld>
            <a:endParaRPr lang="en-US" dirty="0"/>
          </a:p>
        </p:txBody>
      </p:sp>
    </p:spTree>
    <p:extLst>
      <p:ext uri="{BB962C8B-B14F-4D97-AF65-F5344CB8AC3E}">
        <p14:creationId xmlns:p14="http://schemas.microsoft.com/office/powerpoint/2010/main" val="7532186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BCC4A2-0E38-47EC-9A1D-FE1BA08F0CCF}"/>
              </a:ext>
            </a:extLst>
          </p:cNvPr>
          <p:cNvSpPr>
            <a:spLocks noGrp="1"/>
          </p:cNvSpPr>
          <p:nvPr>
            <p:ph type="ctrTitle"/>
          </p:nvPr>
        </p:nvSpPr>
        <p:spPr/>
        <p:txBody>
          <a:bodyPr/>
          <a:lstStyle/>
          <a:p>
            <a:r>
              <a:rPr lang="en-US" dirty="0"/>
              <a:t>Common Logic</a:t>
            </a:r>
          </a:p>
        </p:txBody>
      </p:sp>
      <p:sp>
        <p:nvSpPr>
          <p:cNvPr id="6" name="Subtitle 5">
            <a:extLst>
              <a:ext uri="{FF2B5EF4-FFF2-40B4-BE49-F238E27FC236}">
                <a16:creationId xmlns:a16="http://schemas.microsoft.com/office/drawing/2014/main" id="{6FB21BC6-A55F-412A-972A-97ED55AD5C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25794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65C635-E165-4508-AF8F-177E6D2FDA37}"/>
              </a:ext>
            </a:extLst>
          </p:cNvPr>
          <p:cNvSpPr>
            <a:spLocks noGrp="1"/>
          </p:cNvSpPr>
          <p:nvPr>
            <p:ph type="title"/>
          </p:nvPr>
        </p:nvSpPr>
        <p:spPr/>
        <p:txBody>
          <a:bodyPr/>
          <a:lstStyle/>
          <a:p>
            <a:r>
              <a:rPr lang="en-US" dirty="0"/>
              <a:t>Common Logic (CL)</a:t>
            </a:r>
          </a:p>
        </p:txBody>
      </p:sp>
      <p:sp>
        <p:nvSpPr>
          <p:cNvPr id="5" name="Content Placeholder 4">
            <a:extLst>
              <a:ext uri="{FF2B5EF4-FFF2-40B4-BE49-F238E27FC236}">
                <a16:creationId xmlns:a16="http://schemas.microsoft.com/office/drawing/2014/main" id="{05A5420C-D0F3-45B1-A8EA-7FBC1FE03016}"/>
              </a:ext>
            </a:extLst>
          </p:cNvPr>
          <p:cNvSpPr>
            <a:spLocks noGrp="1"/>
          </p:cNvSpPr>
          <p:nvPr>
            <p:ph idx="1"/>
          </p:nvPr>
        </p:nvSpPr>
        <p:spPr/>
        <p:txBody>
          <a:bodyPr/>
          <a:lstStyle/>
          <a:p>
            <a:pPr>
              <a:buFont typeface="Arial" panose="020B0604020202020204" pitchFamily="34" charset="0"/>
              <a:buChar char="•"/>
            </a:pPr>
            <a:r>
              <a:rPr lang="en-US" dirty="0"/>
              <a:t>CL is a </a:t>
            </a:r>
            <a:r>
              <a:rPr lang="en-US" b="1" dirty="0"/>
              <a:t>family</a:t>
            </a:r>
            <a:r>
              <a:rPr lang="en-US" dirty="0"/>
              <a:t> of first-order logics which share a common abstract syntax and model theory, and an XML framework for encoding and transmitting them, or their content, on an open network. </a:t>
            </a:r>
          </a:p>
          <a:p>
            <a:pPr>
              <a:buFont typeface="Arial" panose="020B0604020202020204" pitchFamily="34" charset="0"/>
              <a:buChar char="•"/>
            </a:pPr>
            <a:r>
              <a:rPr lang="en-US" dirty="0"/>
              <a:t>CL syntax is very relaxed in the expressions it allows, in some ways going beyond classical FO logic.</a:t>
            </a:r>
          </a:p>
          <a:p>
            <a:pPr>
              <a:buFont typeface="Arial" panose="020B0604020202020204" pitchFamily="34" charset="0"/>
              <a:buChar char="•"/>
            </a:pPr>
            <a:r>
              <a:rPr lang="en-US" dirty="0"/>
              <a:t>ISO standard: </a:t>
            </a:r>
            <a:r>
              <a:rPr lang="en-US" dirty="0">
                <a:hlinkClick r:id="rId2"/>
              </a:rPr>
              <a:t>https://standards.iso.org/ittf/PubliclyAvailableStandards/c066249_ISO_IEC_24707_2018.zip</a:t>
            </a:r>
            <a:r>
              <a:rPr lang="en-US" dirty="0"/>
              <a:t> </a:t>
            </a:r>
          </a:p>
        </p:txBody>
      </p:sp>
      <p:sp>
        <p:nvSpPr>
          <p:cNvPr id="6" name="Rectangle 5">
            <a:extLst>
              <a:ext uri="{FF2B5EF4-FFF2-40B4-BE49-F238E27FC236}">
                <a16:creationId xmlns:a16="http://schemas.microsoft.com/office/drawing/2014/main" id="{228BC570-C3CF-4C92-9F43-C88C64C2EBD3}"/>
              </a:ext>
            </a:extLst>
          </p:cNvPr>
          <p:cNvSpPr/>
          <p:nvPr/>
        </p:nvSpPr>
        <p:spPr>
          <a:xfrm>
            <a:off x="1752600" y="6412468"/>
            <a:ext cx="7315200" cy="369332"/>
          </a:xfrm>
          <a:prstGeom prst="rect">
            <a:avLst/>
          </a:prstGeom>
        </p:spPr>
        <p:txBody>
          <a:bodyPr wrap="square">
            <a:spAutoFit/>
          </a:bodyPr>
          <a:lstStyle/>
          <a:p>
            <a:pPr algn="r"/>
            <a:r>
              <a:rPr lang="en-US" sz="1800" b="0" dirty="0">
                <a:solidFill>
                  <a:schemeClr val="bg1"/>
                </a:solidFill>
                <a:hlinkClick r:id="rId3"/>
              </a:rPr>
              <a:t>https://www.w3.org/2004/12/rules-ws/slides/pathayes.pdf</a:t>
            </a:r>
            <a:r>
              <a:rPr lang="en-US" sz="1800" b="0" dirty="0">
                <a:solidFill>
                  <a:schemeClr val="bg1"/>
                </a:solidFill>
              </a:rPr>
              <a:t> </a:t>
            </a:r>
          </a:p>
        </p:txBody>
      </p:sp>
    </p:spTree>
    <p:extLst>
      <p:ext uri="{BB962C8B-B14F-4D97-AF65-F5344CB8AC3E}">
        <p14:creationId xmlns:p14="http://schemas.microsoft.com/office/powerpoint/2010/main" val="27600098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810E6-D8B3-4F53-B9EC-64C05F953E39}"/>
              </a:ext>
            </a:extLst>
          </p:cNvPr>
          <p:cNvSpPr>
            <a:spLocks noGrp="1"/>
          </p:cNvSpPr>
          <p:nvPr>
            <p:ph type="title"/>
          </p:nvPr>
        </p:nvSpPr>
        <p:spPr/>
        <p:txBody>
          <a:bodyPr/>
          <a:lstStyle/>
          <a:p>
            <a:r>
              <a:rPr lang="en-US" dirty="0"/>
              <a:t>CL dialects</a:t>
            </a:r>
          </a:p>
        </p:txBody>
      </p:sp>
      <p:sp>
        <p:nvSpPr>
          <p:cNvPr id="3" name="Content Placeholder 2">
            <a:extLst>
              <a:ext uri="{FF2B5EF4-FFF2-40B4-BE49-F238E27FC236}">
                <a16:creationId xmlns:a16="http://schemas.microsoft.com/office/drawing/2014/main" id="{2B1AA4FD-57A3-44F1-9934-6061F1D1C3C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3437A37-0C2A-431D-9EB4-AF9F27B26608}"/>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107</a:t>
            </a:fld>
            <a:endParaRPr lang="en-US" dirty="0"/>
          </a:p>
        </p:txBody>
      </p:sp>
      <p:pic>
        <p:nvPicPr>
          <p:cNvPr id="5" name="Picture 4">
            <a:extLst>
              <a:ext uri="{FF2B5EF4-FFF2-40B4-BE49-F238E27FC236}">
                <a16:creationId xmlns:a16="http://schemas.microsoft.com/office/drawing/2014/main" id="{4B809913-48BE-4820-A6D0-7497D35802D5}"/>
              </a:ext>
            </a:extLst>
          </p:cNvPr>
          <p:cNvPicPr>
            <a:picLocks noChangeAspect="1"/>
          </p:cNvPicPr>
          <p:nvPr/>
        </p:nvPicPr>
        <p:blipFill>
          <a:blip r:embed="rId2"/>
          <a:stretch>
            <a:fillRect/>
          </a:stretch>
        </p:blipFill>
        <p:spPr>
          <a:xfrm>
            <a:off x="685800" y="1676400"/>
            <a:ext cx="8021693" cy="4606954"/>
          </a:xfrm>
          <a:prstGeom prst="rect">
            <a:avLst/>
          </a:prstGeom>
        </p:spPr>
      </p:pic>
      <p:sp>
        <p:nvSpPr>
          <p:cNvPr id="6" name="Rectangle 5">
            <a:extLst>
              <a:ext uri="{FF2B5EF4-FFF2-40B4-BE49-F238E27FC236}">
                <a16:creationId xmlns:a16="http://schemas.microsoft.com/office/drawing/2014/main" id="{7E110B4D-B27A-461E-A9B8-8514BED1A80D}"/>
              </a:ext>
            </a:extLst>
          </p:cNvPr>
          <p:cNvSpPr/>
          <p:nvPr/>
        </p:nvSpPr>
        <p:spPr>
          <a:xfrm>
            <a:off x="1752600" y="6412468"/>
            <a:ext cx="7315200" cy="369332"/>
          </a:xfrm>
          <a:prstGeom prst="rect">
            <a:avLst/>
          </a:prstGeom>
        </p:spPr>
        <p:txBody>
          <a:bodyPr wrap="square">
            <a:spAutoFit/>
          </a:bodyPr>
          <a:lstStyle/>
          <a:p>
            <a:pPr algn="r"/>
            <a:r>
              <a:rPr lang="en-US" sz="1800" b="0" dirty="0">
                <a:solidFill>
                  <a:schemeClr val="bg1"/>
                </a:solidFill>
                <a:hlinkClick r:id="rId3"/>
              </a:rPr>
              <a:t>https://www.w3.org/2004/12/rules-ws/slides/pathayes.pdf</a:t>
            </a:r>
            <a:r>
              <a:rPr lang="en-US" sz="1800" b="0" dirty="0">
                <a:solidFill>
                  <a:schemeClr val="bg1"/>
                </a:solidFill>
              </a:rPr>
              <a:t> </a:t>
            </a:r>
          </a:p>
        </p:txBody>
      </p:sp>
    </p:spTree>
    <p:extLst>
      <p:ext uri="{BB962C8B-B14F-4D97-AF65-F5344CB8AC3E}">
        <p14:creationId xmlns:p14="http://schemas.microsoft.com/office/powerpoint/2010/main" val="4962422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365F-5218-404C-BCF6-FEB0206A18D4}"/>
              </a:ext>
            </a:extLst>
          </p:cNvPr>
          <p:cNvSpPr>
            <a:spLocks noGrp="1"/>
          </p:cNvSpPr>
          <p:nvPr>
            <p:ph type="title"/>
          </p:nvPr>
        </p:nvSpPr>
        <p:spPr/>
        <p:txBody>
          <a:bodyPr/>
          <a:lstStyle/>
          <a:p>
            <a:r>
              <a:rPr lang="en-US" dirty="0"/>
              <a:t>Using the Common Logic Interchange Format (CLIF) for FOL</a:t>
            </a:r>
          </a:p>
        </p:txBody>
      </p:sp>
      <p:sp>
        <p:nvSpPr>
          <p:cNvPr id="3" name="Content Placeholder 2">
            <a:extLst>
              <a:ext uri="{FF2B5EF4-FFF2-40B4-BE49-F238E27FC236}">
                <a16:creationId xmlns:a16="http://schemas.microsoft.com/office/drawing/2014/main" id="{4FEEA828-B611-4A07-8D2D-05F43ABFB81D}"/>
              </a:ext>
            </a:extLst>
          </p:cNvPr>
          <p:cNvSpPr>
            <a:spLocks noGrp="1"/>
          </p:cNvSpPr>
          <p:nvPr>
            <p:ph idx="1"/>
          </p:nvPr>
        </p:nvSpPr>
        <p:spPr>
          <a:xfrm>
            <a:off x="228600" y="1676400"/>
            <a:ext cx="8686800" cy="4953000"/>
          </a:xfrm>
        </p:spPr>
        <p:txBody>
          <a:bodyPr/>
          <a:lstStyle/>
          <a:p>
            <a:pPr marL="0" indent="0" algn="ctr"/>
            <a:endParaRPr lang="en-US" b="1" dirty="0"/>
          </a:p>
          <a:p>
            <a:pPr marL="0" indent="0" algn="ctr"/>
            <a:r>
              <a:rPr lang="en-US" sz="3200" b="1" dirty="0"/>
              <a:t>John is going to Boston by bus</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sz="600" dirty="0"/>
          </a:p>
          <a:p>
            <a:pPr marL="0" indent="0"/>
            <a:r>
              <a:rPr lang="en-US" sz="2600" dirty="0"/>
              <a:t>(exists (x y) </a:t>
            </a:r>
          </a:p>
          <a:p>
            <a:pPr marL="0" indent="0">
              <a:tabLst>
                <a:tab pos="1371600" algn="l"/>
              </a:tabLst>
            </a:pPr>
            <a:r>
              <a:rPr lang="en-US" sz="2600" dirty="0"/>
              <a:t>    (and 	(Go x) (Person John) (City Boston) </a:t>
            </a:r>
          </a:p>
          <a:p>
            <a:pPr marL="0" indent="0">
              <a:tabLst>
                <a:tab pos="1371600" algn="l"/>
              </a:tabLst>
            </a:pPr>
            <a:r>
              <a:rPr lang="en-US" sz="2600" dirty="0"/>
              <a:t>  	(Bus y) (</a:t>
            </a:r>
            <a:r>
              <a:rPr lang="en-US" sz="2600" dirty="0" err="1"/>
              <a:t>Agnt</a:t>
            </a:r>
            <a:r>
              <a:rPr lang="en-US" sz="2600" dirty="0"/>
              <a:t> x John) (</a:t>
            </a:r>
            <a:r>
              <a:rPr lang="en-US" sz="2600" dirty="0" err="1"/>
              <a:t>Dest</a:t>
            </a:r>
            <a:r>
              <a:rPr lang="en-US" sz="2600" dirty="0"/>
              <a:t> x Boston) (Inst x y)))</a:t>
            </a:r>
          </a:p>
          <a:p>
            <a:pPr marL="0" indent="0">
              <a:tabLst>
                <a:tab pos="1371600" algn="l"/>
              </a:tabLst>
            </a:pPr>
            <a:endParaRPr lang="en-US" sz="2600" dirty="0"/>
          </a:p>
        </p:txBody>
      </p:sp>
      <p:sp>
        <p:nvSpPr>
          <p:cNvPr id="4" name="Slide Number Placeholder 3">
            <a:extLst>
              <a:ext uri="{FF2B5EF4-FFF2-40B4-BE49-F238E27FC236}">
                <a16:creationId xmlns:a16="http://schemas.microsoft.com/office/drawing/2014/main" id="{1814903B-694C-4513-8769-48A21AE4F3CA}"/>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108</a:t>
            </a:fld>
            <a:endParaRPr lang="en-US" dirty="0"/>
          </a:p>
        </p:txBody>
      </p:sp>
      <p:sp>
        <p:nvSpPr>
          <p:cNvPr id="5" name="Rectangle 4">
            <a:extLst>
              <a:ext uri="{FF2B5EF4-FFF2-40B4-BE49-F238E27FC236}">
                <a16:creationId xmlns:a16="http://schemas.microsoft.com/office/drawing/2014/main" id="{3C9A6C03-4DFF-484B-A7BC-4721008C335D}"/>
              </a:ext>
            </a:extLst>
          </p:cNvPr>
          <p:cNvSpPr/>
          <p:nvPr/>
        </p:nvSpPr>
        <p:spPr>
          <a:xfrm>
            <a:off x="1371600" y="6348821"/>
            <a:ext cx="7772400" cy="307777"/>
          </a:xfrm>
          <a:prstGeom prst="rect">
            <a:avLst/>
          </a:prstGeom>
        </p:spPr>
        <p:txBody>
          <a:bodyPr wrap="square">
            <a:spAutoFit/>
          </a:bodyPr>
          <a:lstStyle/>
          <a:p>
            <a:pPr algn="r"/>
            <a:r>
              <a:rPr lang="en-US" sz="1400" b="0" dirty="0">
                <a:hlinkClick r:id="rId2"/>
              </a:rPr>
              <a:t>https://standards.iso.org/ittf/PubliclyAvailableStandards/c066249_ISO_IEC_24707_2018.zip</a:t>
            </a:r>
            <a:r>
              <a:rPr lang="en-US" sz="1400" b="0" dirty="0"/>
              <a:t> </a:t>
            </a:r>
          </a:p>
        </p:txBody>
      </p:sp>
    </p:spTree>
    <p:extLst>
      <p:ext uri="{BB962C8B-B14F-4D97-AF65-F5344CB8AC3E}">
        <p14:creationId xmlns:p14="http://schemas.microsoft.com/office/powerpoint/2010/main" val="29374963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365F-5218-404C-BCF6-FEB0206A18D4}"/>
              </a:ext>
            </a:extLst>
          </p:cNvPr>
          <p:cNvSpPr>
            <a:spLocks noGrp="1"/>
          </p:cNvSpPr>
          <p:nvPr>
            <p:ph type="title"/>
          </p:nvPr>
        </p:nvSpPr>
        <p:spPr/>
        <p:txBody>
          <a:bodyPr/>
          <a:lstStyle/>
          <a:p>
            <a:r>
              <a:rPr lang="en-US" dirty="0"/>
              <a:t>Common Logic Interchange Format</a:t>
            </a:r>
            <a:br>
              <a:rPr lang="en-US" dirty="0"/>
            </a:br>
            <a:r>
              <a:rPr lang="en-US" dirty="0"/>
              <a:t>(CLIF)</a:t>
            </a:r>
          </a:p>
        </p:txBody>
      </p:sp>
      <p:sp>
        <p:nvSpPr>
          <p:cNvPr id="3" name="Content Placeholder 2">
            <a:extLst>
              <a:ext uri="{FF2B5EF4-FFF2-40B4-BE49-F238E27FC236}">
                <a16:creationId xmlns:a16="http://schemas.microsoft.com/office/drawing/2014/main" id="{4FEEA828-B611-4A07-8D2D-05F43ABFB81D}"/>
              </a:ext>
            </a:extLst>
          </p:cNvPr>
          <p:cNvSpPr>
            <a:spLocks noGrp="1"/>
          </p:cNvSpPr>
          <p:nvPr>
            <p:ph idx="1"/>
          </p:nvPr>
        </p:nvSpPr>
        <p:spPr>
          <a:xfrm>
            <a:off x="228600" y="1676400"/>
            <a:ext cx="8686800" cy="4953000"/>
          </a:xfrm>
        </p:spPr>
        <p:txBody>
          <a:bodyPr/>
          <a:lstStyle/>
          <a:p>
            <a:pPr marL="0" indent="0" algn="ctr"/>
            <a:endParaRPr lang="en-US" b="1" dirty="0"/>
          </a:p>
          <a:p>
            <a:pPr marL="0" indent="0" algn="ctr"/>
            <a:r>
              <a:rPr lang="en-US" sz="3200" b="1" dirty="0"/>
              <a:t>John is going to Boston by bus</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sz="600" dirty="0"/>
          </a:p>
          <a:p>
            <a:pPr marL="0" indent="0"/>
            <a:r>
              <a:rPr lang="en-US" sz="2600" dirty="0"/>
              <a:t>(</a:t>
            </a:r>
            <a:r>
              <a:rPr lang="en-US" sz="2600" dirty="0">
                <a:solidFill>
                  <a:srgbClr val="FFFF00"/>
                </a:solidFill>
              </a:rPr>
              <a:t>exists</a:t>
            </a:r>
            <a:r>
              <a:rPr lang="en-US" sz="2600" dirty="0"/>
              <a:t> (</a:t>
            </a:r>
            <a:r>
              <a:rPr lang="en-US" sz="2600" dirty="0">
                <a:solidFill>
                  <a:srgbClr val="AAE600"/>
                </a:solidFill>
              </a:rPr>
              <a:t>x y</a:t>
            </a:r>
            <a:r>
              <a:rPr lang="en-US" sz="2600" dirty="0"/>
              <a:t>) </a:t>
            </a:r>
          </a:p>
          <a:p>
            <a:pPr marL="0" indent="0">
              <a:tabLst>
                <a:tab pos="1371600" algn="l"/>
              </a:tabLst>
            </a:pPr>
            <a:r>
              <a:rPr lang="en-US" sz="2600" dirty="0"/>
              <a:t>    (</a:t>
            </a:r>
            <a:r>
              <a:rPr lang="en-US" sz="2600" dirty="0">
                <a:solidFill>
                  <a:srgbClr val="FF66FF"/>
                </a:solidFill>
              </a:rPr>
              <a:t>and</a:t>
            </a:r>
            <a:r>
              <a:rPr lang="en-US" sz="2600" dirty="0"/>
              <a:t> 	(</a:t>
            </a:r>
            <a:r>
              <a:rPr lang="en-US" sz="2600" dirty="0">
                <a:solidFill>
                  <a:srgbClr val="FFC000"/>
                </a:solidFill>
              </a:rPr>
              <a:t>Go</a:t>
            </a:r>
            <a:r>
              <a:rPr lang="en-US" sz="2600" dirty="0"/>
              <a:t> </a:t>
            </a:r>
            <a:r>
              <a:rPr lang="en-US" sz="2600" dirty="0">
                <a:solidFill>
                  <a:srgbClr val="AAE600"/>
                </a:solidFill>
              </a:rPr>
              <a:t>x</a:t>
            </a:r>
            <a:r>
              <a:rPr lang="en-US" sz="2600" dirty="0"/>
              <a:t>) (</a:t>
            </a:r>
            <a:r>
              <a:rPr lang="en-US" sz="2600" dirty="0">
                <a:solidFill>
                  <a:srgbClr val="FFC000"/>
                </a:solidFill>
              </a:rPr>
              <a:t>Person</a:t>
            </a:r>
            <a:r>
              <a:rPr lang="en-US" sz="2600" dirty="0"/>
              <a:t> </a:t>
            </a:r>
            <a:r>
              <a:rPr lang="en-US" sz="2600" dirty="0">
                <a:solidFill>
                  <a:srgbClr val="FF6600"/>
                </a:solidFill>
              </a:rPr>
              <a:t>John</a:t>
            </a:r>
            <a:r>
              <a:rPr lang="en-US" sz="2600" dirty="0"/>
              <a:t>) (</a:t>
            </a:r>
            <a:r>
              <a:rPr lang="en-US" sz="2600" dirty="0">
                <a:solidFill>
                  <a:srgbClr val="FFC000"/>
                </a:solidFill>
              </a:rPr>
              <a:t>City</a:t>
            </a:r>
            <a:r>
              <a:rPr lang="en-US" sz="2600" dirty="0"/>
              <a:t> </a:t>
            </a:r>
            <a:r>
              <a:rPr lang="en-US" sz="2600" dirty="0">
                <a:solidFill>
                  <a:srgbClr val="FF6600"/>
                </a:solidFill>
              </a:rPr>
              <a:t>Boston</a:t>
            </a:r>
            <a:r>
              <a:rPr lang="en-US" sz="2600" dirty="0"/>
              <a:t>) </a:t>
            </a:r>
          </a:p>
          <a:p>
            <a:pPr marL="0" indent="0">
              <a:tabLst>
                <a:tab pos="1371600" algn="l"/>
              </a:tabLst>
            </a:pPr>
            <a:r>
              <a:rPr lang="en-US" sz="2600" dirty="0"/>
              <a:t>  	(</a:t>
            </a:r>
            <a:r>
              <a:rPr lang="en-US" sz="2600" dirty="0">
                <a:solidFill>
                  <a:srgbClr val="FFC000"/>
                </a:solidFill>
              </a:rPr>
              <a:t>Bus</a:t>
            </a:r>
            <a:r>
              <a:rPr lang="en-US" sz="2600" dirty="0"/>
              <a:t> </a:t>
            </a:r>
            <a:r>
              <a:rPr lang="en-US" sz="2600" dirty="0">
                <a:solidFill>
                  <a:srgbClr val="AAE600"/>
                </a:solidFill>
              </a:rPr>
              <a:t>y</a:t>
            </a:r>
            <a:r>
              <a:rPr lang="en-US" sz="2600" dirty="0"/>
              <a:t>) (</a:t>
            </a:r>
            <a:r>
              <a:rPr lang="en-US" sz="2600" dirty="0" err="1">
                <a:solidFill>
                  <a:srgbClr val="FFC000"/>
                </a:solidFill>
              </a:rPr>
              <a:t>Agnt</a:t>
            </a:r>
            <a:r>
              <a:rPr lang="en-US" sz="2600" dirty="0"/>
              <a:t> </a:t>
            </a:r>
            <a:r>
              <a:rPr lang="en-US" sz="2600" dirty="0">
                <a:solidFill>
                  <a:srgbClr val="AAE600"/>
                </a:solidFill>
              </a:rPr>
              <a:t>x</a:t>
            </a:r>
            <a:r>
              <a:rPr lang="en-US" sz="2600" dirty="0"/>
              <a:t> </a:t>
            </a:r>
            <a:r>
              <a:rPr lang="en-US" sz="2600" dirty="0">
                <a:solidFill>
                  <a:srgbClr val="FF6600"/>
                </a:solidFill>
              </a:rPr>
              <a:t>John</a:t>
            </a:r>
            <a:r>
              <a:rPr lang="en-US" sz="2600" dirty="0"/>
              <a:t>) (</a:t>
            </a:r>
            <a:r>
              <a:rPr lang="en-US" sz="2600" dirty="0" err="1">
                <a:solidFill>
                  <a:srgbClr val="FFC000"/>
                </a:solidFill>
              </a:rPr>
              <a:t>Dest</a:t>
            </a:r>
            <a:r>
              <a:rPr lang="en-US" sz="2600" dirty="0"/>
              <a:t> </a:t>
            </a:r>
            <a:r>
              <a:rPr lang="en-US" sz="2600" dirty="0">
                <a:solidFill>
                  <a:srgbClr val="AAE600"/>
                </a:solidFill>
              </a:rPr>
              <a:t>x</a:t>
            </a:r>
            <a:r>
              <a:rPr lang="en-US" sz="2600" dirty="0"/>
              <a:t> </a:t>
            </a:r>
            <a:r>
              <a:rPr lang="en-US" sz="2600" dirty="0">
                <a:solidFill>
                  <a:srgbClr val="FF6600"/>
                </a:solidFill>
              </a:rPr>
              <a:t>Boston</a:t>
            </a:r>
            <a:r>
              <a:rPr lang="en-US" sz="2600" dirty="0"/>
              <a:t>) (</a:t>
            </a:r>
            <a:r>
              <a:rPr lang="en-US" sz="2600" dirty="0">
                <a:solidFill>
                  <a:srgbClr val="FFC000"/>
                </a:solidFill>
              </a:rPr>
              <a:t>Inst</a:t>
            </a:r>
            <a:r>
              <a:rPr lang="en-US" sz="2600" dirty="0"/>
              <a:t> </a:t>
            </a:r>
            <a:r>
              <a:rPr lang="en-US" sz="2600" dirty="0">
                <a:solidFill>
                  <a:srgbClr val="AAE600"/>
                </a:solidFill>
              </a:rPr>
              <a:t>x y</a:t>
            </a:r>
            <a:r>
              <a:rPr lang="en-US" sz="2600" dirty="0"/>
              <a:t>)))</a:t>
            </a:r>
          </a:p>
          <a:p>
            <a:pPr marL="0" indent="0">
              <a:tabLst>
                <a:tab pos="1371600" algn="l"/>
              </a:tabLst>
            </a:pPr>
            <a:endParaRPr lang="en-US" sz="2600" dirty="0"/>
          </a:p>
        </p:txBody>
      </p:sp>
      <p:sp>
        <p:nvSpPr>
          <p:cNvPr id="4" name="Slide Number Placeholder 3">
            <a:extLst>
              <a:ext uri="{FF2B5EF4-FFF2-40B4-BE49-F238E27FC236}">
                <a16:creationId xmlns:a16="http://schemas.microsoft.com/office/drawing/2014/main" id="{1814903B-694C-4513-8769-48A21AE4F3CA}"/>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109</a:t>
            </a:fld>
            <a:endParaRPr lang="en-US" dirty="0"/>
          </a:p>
        </p:txBody>
      </p:sp>
      <p:sp>
        <p:nvSpPr>
          <p:cNvPr id="5" name="Rectangle 4">
            <a:extLst>
              <a:ext uri="{FF2B5EF4-FFF2-40B4-BE49-F238E27FC236}">
                <a16:creationId xmlns:a16="http://schemas.microsoft.com/office/drawing/2014/main" id="{3C9A6C03-4DFF-484B-A7BC-4721008C335D}"/>
              </a:ext>
            </a:extLst>
          </p:cNvPr>
          <p:cNvSpPr/>
          <p:nvPr/>
        </p:nvSpPr>
        <p:spPr>
          <a:xfrm>
            <a:off x="1371600" y="6348821"/>
            <a:ext cx="7772400" cy="307777"/>
          </a:xfrm>
          <a:prstGeom prst="rect">
            <a:avLst/>
          </a:prstGeom>
        </p:spPr>
        <p:txBody>
          <a:bodyPr wrap="square">
            <a:spAutoFit/>
          </a:bodyPr>
          <a:lstStyle/>
          <a:p>
            <a:pPr algn="r"/>
            <a:r>
              <a:rPr lang="en-US" sz="1400" b="0" dirty="0">
                <a:hlinkClick r:id="rId2"/>
              </a:rPr>
              <a:t>https://standards.iso.org/ittf/PubliclyAvailableStandards/c066249_ISO_IEC_24707_2018.zip</a:t>
            </a:r>
            <a:r>
              <a:rPr lang="en-US" sz="1400" b="0" dirty="0"/>
              <a:t> </a:t>
            </a:r>
          </a:p>
        </p:txBody>
      </p:sp>
      <p:sp>
        <p:nvSpPr>
          <p:cNvPr id="6" name="TextBox 5">
            <a:extLst>
              <a:ext uri="{FF2B5EF4-FFF2-40B4-BE49-F238E27FC236}">
                <a16:creationId xmlns:a16="http://schemas.microsoft.com/office/drawing/2014/main" id="{4054AFB2-F5D7-43E0-A175-74D100404527}"/>
              </a:ext>
            </a:extLst>
          </p:cNvPr>
          <p:cNvSpPr txBox="1"/>
          <p:nvPr/>
        </p:nvSpPr>
        <p:spPr>
          <a:xfrm>
            <a:off x="508323" y="5523638"/>
            <a:ext cx="1378904" cy="461665"/>
          </a:xfrm>
          <a:prstGeom prst="rect">
            <a:avLst/>
          </a:prstGeom>
          <a:noFill/>
        </p:spPr>
        <p:txBody>
          <a:bodyPr wrap="none" rtlCol="0">
            <a:spAutoFit/>
          </a:bodyPr>
          <a:lstStyle/>
          <a:p>
            <a:r>
              <a:rPr lang="en-US" sz="2400" b="0" dirty="0">
                <a:solidFill>
                  <a:srgbClr val="FFFF00"/>
                </a:solidFill>
              </a:rPr>
              <a:t>quantifier</a:t>
            </a:r>
          </a:p>
        </p:txBody>
      </p:sp>
      <p:sp>
        <p:nvSpPr>
          <p:cNvPr id="7" name="TextBox 6">
            <a:extLst>
              <a:ext uri="{FF2B5EF4-FFF2-40B4-BE49-F238E27FC236}">
                <a16:creationId xmlns:a16="http://schemas.microsoft.com/office/drawing/2014/main" id="{453437F3-1D09-4FDD-B3D7-105F76C8A01F}"/>
              </a:ext>
            </a:extLst>
          </p:cNvPr>
          <p:cNvSpPr txBox="1"/>
          <p:nvPr/>
        </p:nvSpPr>
        <p:spPr>
          <a:xfrm>
            <a:off x="2076489" y="5524267"/>
            <a:ext cx="1173719" cy="461665"/>
          </a:xfrm>
          <a:prstGeom prst="rect">
            <a:avLst/>
          </a:prstGeom>
          <a:noFill/>
        </p:spPr>
        <p:txBody>
          <a:bodyPr wrap="none" rtlCol="0">
            <a:spAutoFit/>
          </a:bodyPr>
          <a:lstStyle/>
          <a:p>
            <a:r>
              <a:rPr lang="en-US" sz="2400" b="0" dirty="0">
                <a:solidFill>
                  <a:srgbClr val="AAE600"/>
                </a:solidFill>
              </a:rPr>
              <a:t>variable</a:t>
            </a:r>
          </a:p>
        </p:txBody>
      </p:sp>
      <p:sp>
        <p:nvSpPr>
          <p:cNvPr id="8" name="TextBox 7">
            <a:extLst>
              <a:ext uri="{FF2B5EF4-FFF2-40B4-BE49-F238E27FC236}">
                <a16:creationId xmlns:a16="http://schemas.microsoft.com/office/drawing/2014/main" id="{DDF1D764-842C-4459-A835-9B8A4DC6A0A0}"/>
              </a:ext>
            </a:extLst>
          </p:cNvPr>
          <p:cNvSpPr txBox="1"/>
          <p:nvPr/>
        </p:nvSpPr>
        <p:spPr>
          <a:xfrm>
            <a:off x="3456163" y="5524267"/>
            <a:ext cx="1309975" cy="461665"/>
          </a:xfrm>
          <a:prstGeom prst="rect">
            <a:avLst/>
          </a:prstGeom>
          <a:noFill/>
        </p:spPr>
        <p:txBody>
          <a:bodyPr wrap="none" rtlCol="0">
            <a:spAutoFit/>
          </a:bodyPr>
          <a:lstStyle/>
          <a:p>
            <a:r>
              <a:rPr lang="en-US" sz="2400" b="0" dirty="0">
                <a:solidFill>
                  <a:srgbClr val="FFC000"/>
                </a:solidFill>
              </a:rPr>
              <a:t>predicate</a:t>
            </a:r>
          </a:p>
        </p:txBody>
      </p:sp>
      <p:sp>
        <p:nvSpPr>
          <p:cNvPr id="9" name="TextBox 8">
            <a:extLst>
              <a:ext uri="{FF2B5EF4-FFF2-40B4-BE49-F238E27FC236}">
                <a16:creationId xmlns:a16="http://schemas.microsoft.com/office/drawing/2014/main" id="{792A0EFA-AB68-4769-9E10-7839C6A35E03}"/>
              </a:ext>
            </a:extLst>
          </p:cNvPr>
          <p:cNvSpPr txBox="1"/>
          <p:nvPr/>
        </p:nvSpPr>
        <p:spPr>
          <a:xfrm>
            <a:off x="4859939" y="5528732"/>
            <a:ext cx="1550425" cy="461665"/>
          </a:xfrm>
          <a:prstGeom prst="rect">
            <a:avLst/>
          </a:prstGeom>
          <a:noFill/>
        </p:spPr>
        <p:txBody>
          <a:bodyPr wrap="none" rtlCol="0">
            <a:spAutoFit/>
          </a:bodyPr>
          <a:lstStyle/>
          <a:p>
            <a:r>
              <a:rPr lang="en-US" sz="2400" b="0" dirty="0">
                <a:solidFill>
                  <a:srgbClr val="FF6600"/>
                </a:solidFill>
              </a:rPr>
              <a:t>individuals</a:t>
            </a:r>
          </a:p>
        </p:txBody>
      </p:sp>
      <p:sp>
        <p:nvSpPr>
          <p:cNvPr id="10" name="TextBox 9">
            <a:extLst>
              <a:ext uri="{FF2B5EF4-FFF2-40B4-BE49-F238E27FC236}">
                <a16:creationId xmlns:a16="http://schemas.microsoft.com/office/drawing/2014/main" id="{C687DC2A-211B-4251-8043-8317A281D70C}"/>
              </a:ext>
            </a:extLst>
          </p:cNvPr>
          <p:cNvSpPr txBox="1"/>
          <p:nvPr/>
        </p:nvSpPr>
        <p:spPr>
          <a:xfrm>
            <a:off x="6485994" y="5506704"/>
            <a:ext cx="1515158" cy="461665"/>
          </a:xfrm>
          <a:prstGeom prst="rect">
            <a:avLst/>
          </a:prstGeom>
          <a:noFill/>
        </p:spPr>
        <p:txBody>
          <a:bodyPr wrap="none" rtlCol="0">
            <a:spAutoFit/>
          </a:bodyPr>
          <a:lstStyle/>
          <a:p>
            <a:r>
              <a:rPr lang="en-US" sz="2400" b="0" dirty="0">
                <a:solidFill>
                  <a:srgbClr val="FF66FF"/>
                </a:solidFill>
              </a:rPr>
              <a:t>connective</a:t>
            </a:r>
          </a:p>
        </p:txBody>
      </p:sp>
    </p:spTree>
    <p:extLst>
      <p:ext uri="{BB962C8B-B14F-4D97-AF65-F5344CB8AC3E}">
        <p14:creationId xmlns:p14="http://schemas.microsoft.com/office/powerpoint/2010/main" val="39135039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018C-AFFB-443F-A3C6-EE945C22DD6A}"/>
              </a:ext>
            </a:extLst>
          </p:cNvPr>
          <p:cNvSpPr>
            <a:spLocks noGrp="1"/>
          </p:cNvSpPr>
          <p:nvPr>
            <p:ph type="title"/>
          </p:nvPr>
        </p:nvSpPr>
        <p:spPr>
          <a:xfrm>
            <a:off x="0" y="762000"/>
            <a:ext cx="9144000" cy="762000"/>
          </a:xfrm>
        </p:spPr>
        <p:txBody>
          <a:bodyPr/>
          <a:lstStyle/>
          <a:p>
            <a:r>
              <a:rPr lang="en-US" dirty="0"/>
              <a:t>BFO2020-style CLIF constructs for FOL (1)</a:t>
            </a:r>
          </a:p>
        </p:txBody>
      </p:sp>
      <p:sp>
        <p:nvSpPr>
          <p:cNvPr id="3" name="Content Placeholder 2">
            <a:extLst>
              <a:ext uri="{FF2B5EF4-FFF2-40B4-BE49-F238E27FC236}">
                <a16:creationId xmlns:a16="http://schemas.microsoft.com/office/drawing/2014/main" id="{AE1604D0-84DB-496F-A46C-EA0589AB9AFA}"/>
              </a:ext>
            </a:extLst>
          </p:cNvPr>
          <p:cNvSpPr>
            <a:spLocks noGrp="1"/>
          </p:cNvSpPr>
          <p:nvPr>
            <p:ph idx="1"/>
          </p:nvPr>
        </p:nvSpPr>
        <p:spPr/>
        <p:txBody>
          <a:bodyPr/>
          <a:lstStyle/>
          <a:p>
            <a:pPr>
              <a:buFont typeface="Arial" panose="020B0604020202020204" pitchFamily="34" charset="0"/>
              <a:buChar char="•"/>
            </a:pPr>
            <a:r>
              <a:rPr lang="en-US" u="sng" dirty="0"/>
              <a:t>Predicate</a:t>
            </a:r>
            <a:r>
              <a:rPr lang="en-US" dirty="0"/>
              <a:t>:  (</a:t>
            </a:r>
            <a:r>
              <a:rPr lang="en-US" dirty="0" err="1"/>
              <a:t>predicate_name</a:t>
            </a:r>
            <a:r>
              <a:rPr lang="en-US" dirty="0"/>
              <a:t> {arguments})</a:t>
            </a:r>
          </a:p>
          <a:p>
            <a:pPr marL="457200" lvl="1" indent="0">
              <a:buNone/>
            </a:pPr>
            <a:r>
              <a:rPr lang="en-US" sz="1600" dirty="0"/>
              <a:t>where ‘{arguments}’ is a list of terms and/or variables.</a:t>
            </a:r>
          </a:p>
          <a:p>
            <a:pPr lvl="1"/>
            <a:r>
              <a:rPr lang="en-US" dirty="0"/>
              <a:t>(</a:t>
            </a:r>
            <a:r>
              <a:rPr lang="en-US" dirty="0">
                <a:solidFill>
                  <a:srgbClr val="FFC000"/>
                </a:solidFill>
              </a:rPr>
              <a:t>universal</a:t>
            </a:r>
            <a:r>
              <a:rPr lang="en-US" dirty="0">
                <a:solidFill>
                  <a:srgbClr val="D8AB1A"/>
                </a:solidFill>
              </a:rPr>
              <a:t> </a:t>
            </a:r>
            <a:r>
              <a:rPr lang="en-US" dirty="0">
                <a:solidFill>
                  <a:srgbClr val="FF6600"/>
                </a:solidFill>
              </a:rPr>
              <a:t>human-being</a:t>
            </a:r>
            <a:r>
              <a:rPr lang="en-US" dirty="0"/>
              <a:t>)</a:t>
            </a:r>
          </a:p>
          <a:p>
            <a:pPr lvl="1"/>
            <a:r>
              <a:rPr lang="en-US" dirty="0"/>
              <a:t>(</a:t>
            </a:r>
            <a:r>
              <a:rPr lang="en-US" dirty="0">
                <a:solidFill>
                  <a:srgbClr val="FFC000"/>
                </a:solidFill>
              </a:rPr>
              <a:t>instance-of</a:t>
            </a:r>
            <a:r>
              <a:rPr lang="en-US" dirty="0">
                <a:solidFill>
                  <a:srgbClr val="FFFF00"/>
                </a:solidFill>
              </a:rPr>
              <a:t> </a:t>
            </a:r>
            <a:r>
              <a:rPr lang="en-US" dirty="0">
                <a:solidFill>
                  <a:srgbClr val="FF6600"/>
                </a:solidFill>
              </a:rPr>
              <a:t>werner</a:t>
            </a:r>
            <a:r>
              <a:rPr lang="en-US" dirty="0">
                <a:solidFill>
                  <a:srgbClr val="FFFF00"/>
                </a:solidFill>
              </a:rPr>
              <a:t> </a:t>
            </a:r>
            <a:r>
              <a:rPr lang="en-US" dirty="0">
                <a:solidFill>
                  <a:srgbClr val="FF6600"/>
                </a:solidFill>
              </a:rPr>
              <a:t>human-being</a:t>
            </a:r>
            <a:r>
              <a:rPr lang="en-US" dirty="0">
                <a:solidFill>
                  <a:srgbClr val="FFFF00"/>
                </a:solidFill>
              </a:rPr>
              <a:t> </a:t>
            </a:r>
            <a:r>
              <a:rPr lang="en-US" dirty="0">
                <a:solidFill>
                  <a:srgbClr val="FF6600"/>
                </a:solidFill>
              </a:rPr>
              <a:t>year-2002</a:t>
            </a:r>
            <a:r>
              <a:rPr lang="en-US" dirty="0"/>
              <a:t>)</a:t>
            </a:r>
          </a:p>
          <a:p>
            <a:pPr lvl="1"/>
            <a:r>
              <a:rPr lang="en-US" dirty="0"/>
              <a:t>(</a:t>
            </a:r>
            <a:r>
              <a:rPr lang="en-US" dirty="0">
                <a:solidFill>
                  <a:srgbClr val="FFC000"/>
                </a:solidFill>
              </a:rPr>
              <a:t>inheres-in</a:t>
            </a:r>
            <a:r>
              <a:rPr lang="en-US" dirty="0">
                <a:solidFill>
                  <a:srgbClr val="FFFF00"/>
                </a:solidFill>
              </a:rPr>
              <a:t> </a:t>
            </a:r>
            <a:r>
              <a:rPr lang="en-US" dirty="0">
                <a:solidFill>
                  <a:srgbClr val="FF6600"/>
                </a:solidFill>
              </a:rPr>
              <a:t>this-color</a:t>
            </a:r>
            <a:r>
              <a:rPr lang="en-US" dirty="0">
                <a:solidFill>
                  <a:srgbClr val="FFFF00"/>
                </a:solidFill>
              </a:rPr>
              <a:t> </a:t>
            </a:r>
            <a:r>
              <a:rPr lang="en-US" dirty="0">
                <a:solidFill>
                  <a:srgbClr val="FF6600"/>
                </a:solidFill>
              </a:rPr>
              <a:t>that-ball</a:t>
            </a:r>
            <a:r>
              <a:rPr lang="en-US" dirty="0"/>
              <a:t>)</a:t>
            </a:r>
            <a:r>
              <a:rPr lang="en-US" dirty="0">
                <a:solidFill>
                  <a:srgbClr val="FFFF00"/>
                </a:solidFill>
              </a:rPr>
              <a:t> </a:t>
            </a:r>
          </a:p>
          <a:p>
            <a:pPr>
              <a:buFont typeface="Arial" panose="020B0604020202020204" pitchFamily="34" charset="0"/>
              <a:buChar char="•"/>
            </a:pPr>
            <a:r>
              <a:rPr lang="en-US" u="sng" dirty="0"/>
              <a:t>Quantified construct</a:t>
            </a:r>
            <a:r>
              <a:rPr lang="en-US" dirty="0"/>
              <a:t>:  (quantifier ({vars}) &lt;construct&gt;)</a:t>
            </a:r>
          </a:p>
          <a:p>
            <a:pPr marL="400050" lvl="1" indent="0">
              <a:buNone/>
            </a:pPr>
            <a:r>
              <a:rPr lang="en-US" sz="1600" dirty="0"/>
              <a:t>where ‘{vars}’ is a list of variables.</a:t>
            </a:r>
            <a:endParaRPr lang="en-US" sz="1600" dirty="0">
              <a:solidFill>
                <a:srgbClr val="FFC000"/>
              </a:solidFill>
            </a:endParaRPr>
          </a:p>
          <a:p>
            <a:pPr lvl="1">
              <a:buFont typeface="Arial" panose="020B0604020202020204" pitchFamily="34" charset="0"/>
              <a:buChar char="•"/>
            </a:pPr>
            <a:r>
              <a:rPr lang="en-US" dirty="0"/>
              <a:t>(</a:t>
            </a:r>
            <a:r>
              <a:rPr lang="en-US" dirty="0">
                <a:solidFill>
                  <a:srgbClr val="FFFF00"/>
                </a:solidFill>
              </a:rPr>
              <a:t>exists </a:t>
            </a:r>
            <a:r>
              <a:rPr lang="en-US" dirty="0"/>
              <a:t>(</a:t>
            </a:r>
            <a:r>
              <a:rPr lang="en-US" dirty="0">
                <a:solidFill>
                  <a:srgbClr val="1FE115"/>
                </a:solidFill>
              </a:rPr>
              <a:t>t</a:t>
            </a:r>
            <a:r>
              <a:rPr lang="en-US" dirty="0"/>
              <a:t>)</a:t>
            </a:r>
            <a:r>
              <a:rPr lang="en-US" dirty="0">
                <a:solidFill>
                  <a:srgbClr val="FFFF00"/>
                </a:solidFill>
              </a:rPr>
              <a:t> </a:t>
            </a:r>
            <a:r>
              <a:rPr lang="en-US" dirty="0"/>
              <a:t>(</a:t>
            </a:r>
            <a:r>
              <a:rPr lang="en-US" dirty="0">
                <a:solidFill>
                  <a:srgbClr val="FFC000"/>
                </a:solidFill>
              </a:rPr>
              <a:t>instance-of</a:t>
            </a:r>
            <a:r>
              <a:rPr lang="en-US" dirty="0">
                <a:solidFill>
                  <a:srgbClr val="FFFF00"/>
                </a:solidFill>
              </a:rPr>
              <a:t> </a:t>
            </a:r>
            <a:r>
              <a:rPr lang="en-US" dirty="0" err="1">
                <a:solidFill>
                  <a:srgbClr val="FF6600"/>
                </a:solidFill>
              </a:rPr>
              <a:t>werner</a:t>
            </a:r>
            <a:r>
              <a:rPr lang="en-US" dirty="0">
                <a:solidFill>
                  <a:srgbClr val="FFFF00"/>
                </a:solidFill>
              </a:rPr>
              <a:t> </a:t>
            </a:r>
            <a:r>
              <a:rPr lang="en-US" dirty="0">
                <a:solidFill>
                  <a:srgbClr val="FF6600"/>
                </a:solidFill>
              </a:rPr>
              <a:t>human-being</a:t>
            </a:r>
            <a:r>
              <a:rPr lang="en-US" dirty="0">
                <a:solidFill>
                  <a:srgbClr val="FFFF00"/>
                </a:solidFill>
              </a:rPr>
              <a:t> </a:t>
            </a:r>
            <a:r>
              <a:rPr lang="en-US" dirty="0">
                <a:solidFill>
                  <a:srgbClr val="1FE115"/>
                </a:solidFill>
              </a:rPr>
              <a:t>t</a:t>
            </a:r>
            <a:r>
              <a:rPr lang="en-US" dirty="0"/>
              <a:t>))</a:t>
            </a:r>
          </a:p>
          <a:p>
            <a:pPr lvl="1">
              <a:buFont typeface="Arial" panose="020B0604020202020204" pitchFamily="34" charset="0"/>
              <a:buChar char="•"/>
            </a:pPr>
            <a:r>
              <a:rPr lang="en-US" dirty="0"/>
              <a:t>(</a:t>
            </a:r>
            <a:r>
              <a:rPr lang="en-US" dirty="0" err="1">
                <a:solidFill>
                  <a:srgbClr val="FFFF00"/>
                </a:solidFill>
              </a:rPr>
              <a:t>forall</a:t>
            </a:r>
            <a:r>
              <a:rPr lang="en-US" dirty="0">
                <a:solidFill>
                  <a:srgbClr val="FFFF00"/>
                </a:solidFill>
              </a:rPr>
              <a:t> </a:t>
            </a:r>
            <a:r>
              <a:rPr lang="en-US" dirty="0"/>
              <a:t>(</a:t>
            </a:r>
            <a:r>
              <a:rPr lang="en-US" dirty="0">
                <a:solidFill>
                  <a:srgbClr val="1FE115"/>
                </a:solidFill>
              </a:rPr>
              <a:t>t</a:t>
            </a:r>
            <a:r>
              <a:rPr lang="en-US" dirty="0"/>
              <a:t>)</a:t>
            </a:r>
            <a:r>
              <a:rPr lang="en-US" dirty="0">
                <a:solidFill>
                  <a:srgbClr val="FFFF00"/>
                </a:solidFill>
              </a:rPr>
              <a:t> (exists (x) </a:t>
            </a:r>
            <a:r>
              <a:rPr lang="en-US" dirty="0"/>
              <a:t>(</a:t>
            </a:r>
            <a:r>
              <a:rPr lang="en-US" dirty="0">
                <a:solidFill>
                  <a:srgbClr val="FFC000"/>
                </a:solidFill>
              </a:rPr>
              <a:t>exists-at</a:t>
            </a:r>
            <a:r>
              <a:rPr lang="en-US" dirty="0">
                <a:solidFill>
                  <a:srgbClr val="FFFF00"/>
                </a:solidFill>
              </a:rPr>
              <a:t> </a:t>
            </a:r>
            <a:r>
              <a:rPr lang="en-US" dirty="0">
                <a:solidFill>
                  <a:srgbClr val="1FE115"/>
                </a:solidFill>
              </a:rPr>
              <a:t>x</a:t>
            </a:r>
            <a:r>
              <a:rPr lang="en-US" dirty="0">
                <a:solidFill>
                  <a:srgbClr val="FFFF00"/>
                </a:solidFill>
              </a:rPr>
              <a:t> </a:t>
            </a:r>
            <a:r>
              <a:rPr lang="en-US" dirty="0">
                <a:solidFill>
                  <a:srgbClr val="1FE115"/>
                </a:solidFill>
              </a:rPr>
              <a:t>t</a:t>
            </a:r>
            <a:r>
              <a:rPr lang="en-US" dirty="0"/>
              <a:t>)))</a:t>
            </a:r>
            <a:endParaRPr lang="en-US" sz="1400" dirty="0"/>
          </a:p>
          <a:p>
            <a:pPr>
              <a:buFont typeface="Arial" panose="020B0604020202020204" pitchFamily="34" charset="0"/>
              <a:buChar char="•"/>
            </a:pPr>
            <a:r>
              <a:rPr lang="en-US" u="sng" dirty="0"/>
              <a:t>Negation</a:t>
            </a:r>
            <a:r>
              <a:rPr lang="en-US" dirty="0"/>
              <a:t>:  (not &lt;construct&gt;)</a:t>
            </a:r>
          </a:p>
          <a:p>
            <a:pPr lvl="1">
              <a:buFont typeface="Arial" panose="020B0604020202020204" pitchFamily="34" charset="0"/>
              <a:buChar char="•"/>
            </a:pPr>
            <a:r>
              <a:rPr lang="en-US" dirty="0"/>
              <a:t>(</a:t>
            </a:r>
            <a:r>
              <a:rPr lang="en-US" dirty="0">
                <a:solidFill>
                  <a:srgbClr val="FF66FF"/>
                </a:solidFill>
              </a:rPr>
              <a:t>not</a:t>
            </a:r>
            <a:r>
              <a:rPr lang="en-US" dirty="0">
                <a:solidFill>
                  <a:srgbClr val="FFFF00"/>
                </a:solidFill>
              </a:rPr>
              <a:t> </a:t>
            </a:r>
            <a:r>
              <a:rPr lang="en-US" dirty="0"/>
              <a:t>(</a:t>
            </a:r>
            <a:r>
              <a:rPr lang="en-US" dirty="0">
                <a:solidFill>
                  <a:srgbClr val="FFC000"/>
                </a:solidFill>
              </a:rPr>
              <a:t>=</a:t>
            </a:r>
            <a:r>
              <a:rPr lang="en-US" dirty="0">
                <a:solidFill>
                  <a:srgbClr val="FFFF00"/>
                </a:solidFill>
              </a:rPr>
              <a:t> </a:t>
            </a:r>
            <a:r>
              <a:rPr lang="en-US" dirty="0">
                <a:solidFill>
                  <a:srgbClr val="FF6600"/>
                </a:solidFill>
              </a:rPr>
              <a:t>object</a:t>
            </a:r>
            <a:r>
              <a:rPr lang="en-US" dirty="0">
                <a:solidFill>
                  <a:srgbClr val="FFFF00"/>
                </a:solidFill>
              </a:rPr>
              <a:t> </a:t>
            </a:r>
            <a:r>
              <a:rPr lang="en-US" dirty="0">
                <a:solidFill>
                  <a:srgbClr val="FF6600"/>
                </a:solidFill>
              </a:rPr>
              <a:t>history</a:t>
            </a:r>
            <a:r>
              <a:rPr lang="en-US" dirty="0"/>
              <a:t>))</a:t>
            </a:r>
          </a:p>
          <a:p>
            <a:pPr lvl="1">
              <a:buFont typeface="Arial" panose="020B0604020202020204" pitchFamily="34" charset="0"/>
              <a:buChar char="•"/>
            </a:pPr>
            <a:r>
              <a:rPr lang="en-US" dirty="0"/>
              <a:t>(</a:t>
            </a:r>
            <a:r>
              <a:rPr lang="en-US" dirty="0">
                <a:solidFill>
                  <a:srgbClr val="FF66FF"/>
                </a:solidFill>
              </a:rPr>
              <a:t>not</a:t>
            </a:r>
            <a:r>
              <a:rPr lang="en-US" dirty="0">
                <a:solidFill>
                  <a:srgbClr val="FFFF00"/>
                </a:solidFill>
              </a:rPr>
              <a:t> </a:t>
            </a:r>
            <a:r>
              <a:rPr lang="en-US" dirty="0"/>
              <a:t>(</a:t>
            </a:r>
            <a:r>
              <a:rPr lang="en-US" dirty="0">
                <a:solidFill>
                  <a:srgbClr val="FFFF00"/>
                </a:solidFill>
              </a:rPr>
              <a:t>exists </a:t>
            </a:r>
            <a:r>
              <a:rPr lang="en-US" dirty="0"/>
              <a:t>(</a:t>
            </a:r>
            <a:r>
              <a:rPr lang="en-US" dirty="0">
                <a:solidFill>
                  <a:srgbClr val="1FE115"/>
                </a:solidFill>
              </a:rPr>
              <a:t>t</a:t>
            </a:r>
            <a:r>
              <a:rPr lang="en-US" dirty="0"/>
              <a:t>)</a:t>
            </a:r>
            <a:r>
              <a:rPr lang="en-US" dirty="0">
                <a:solidFill>
                  <a:srgbClr val="FFFF00"/>
                </a:solidFill>
              </a:rPr>
              <a:t> </a:t>
            </a:r>
            <a:r>
              <a:rPr lang="en-US" dirty="0"/>
              <a:t>(</a:t>
            </a:r>
            <a:r>
              <a:rPr lang="en-US" dirty="0">
                <a:solidFill>
                  <a:srgbClr val="FFC000"/>
                </a:solidFill>
              </a:rPr>
              <a:t>instance-of</a:t>
            </a:r>
            <a:r>
              <a:rPr lang="en-US" dirty="0">
                <a:solidFill>
                  <a:srgbClr val="FFFF00"/>
                </a:solidFill>
              </a:rPr>
              <a:t> </a:t>
            </a:r>
            <a:r>
              <a:rPr lang="en-US" dirty="0" err="1">
                <a:solidFill>
                  <a:srgbClr val="FF6600"/>
                </a:solidFill>
              </a:rPr>
              <a:t>werner</a:t>
            </a:r>
            <a:r>
              <a:rPr lang="en-US" dirty="0">
                <a:solidFill>
                  <a:srgbClr val="FFFF00"/>
                </a:solidFill>
              </a:rPr>
              <a:t> </a:t>
            </a:r>
            <a:r>
              <a:rPr lang="en-US" dirty="0">
                <a:solidFill>
                  <a:srgbClr val="FF6600"/>
                </a:solidFill>
              </a:rPr>
              <a:t>quality</a:t>
            </a:r>
            <a:r>
              <a:rPr lang="en-US" dirty="0">
                <a:solidFill>
                  <a:srgbClr val="FFFF00"/>
                </a:solidFill>
              </a:rPr>
              <a:t> </a:t>
            </a:r>
            <a:r>
              <a:rPr lang="en-US" dirty="0">
                <a:solidFill>
                  <a:srgbClr val="1FE115"/>
                </a:solidFill>
              </a:rPr>
              <a:t>t</a:t>
            </a:r>
            <a:r>
              <a:rPr lang="en-US" dirty="0"/>
              <a:t>)))</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C666FC2-0C68-4892-A8B3-97C68FCFC16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110</a:t>
            </a:fld>
            <a:endParaRPr lang="en-US" dirty="0"/>
          </a:p>
        </p:txBody>
      </p:sp>
    </p:spTree>
    <p:extLst>
      <p:ext uri="{BB962C8B-B14F-4D97-AF65-F5344CB8AC3E}">
        <p14:creationId xmlns:p14="http://schemas.microsoft.com/office/powerpoint/2010/main" val="423878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018C-AFFB-443F-A3C6-EE945C22DD6A}"/>
              </a:ext>
            </a:extLst>
          </p:cNvPr>
          <p:cNvSpPr>
            <a:spLocks noGrp="1"/>
          </p:cNvSpPr>
          <p:nvPr>
            <p:ph type="title"/>
          </p:nvPr>
        </p:nvSpPr>
        <p:spPr>
          <a:xfrm>
            <a:off x="0" y="762000"/>
            <a:ext cx="9144000" cy="762000"/>
          </a:xfrm>
        </p:spPr>
        <p:txBody>
          <a:bodyPr/>
          <a:lstStyle/>
          <a:p>
            <a:r>
              <a:rPr lang="en-US" dirty="0"/>
              <a:t>BFO2020-style CLIF constructs for FOL (2)</a:t>
            </a:r>
          </a:p>
        </p:txBody>
      </p:sp>
      <p:sp>
        <p:nvSpPr>
          <p:cNvPr id="3" name="Content Placeholder 2">
            <a:extLst>
              <a:ext uri="{FF2B5EF4-FFF2-40B4-BE49-F238E27FC236}">
                <a16:creationId xmlns:a16="http://schemas.microsoft.com/office/drawing/2014/main" id="{AE1604D0-84DB-496F-A46C-EA0589AB9AFA}"/>
              </a:ext>
            </a:extLst>
          </p:cNvPr>
          <p:cNvSpPr>
            <a:spLocks noGrp="1"/>
          </p:cNvSpPr>
          <p:nvPr>
            <p:ph idx="1"/>
          </p:nvPr>
        </p:nvSpPr>
        <p:spPr/>
        <p:txBody>
          <a:bodyPr/>
          <a:lstStyle/>
          <a:p>
            <a:pPr>
              <a:buFont typeface="Arial" panose="020B0604020202020204" pitchFamily="34" charset="0"/>
              <a:buChar char="•"/>
            </a:pPr>
            <a:r>
              <a:rPr lang="en-US" u="sng" dirty="0"/>
              <a:t>Construct-list</a:t>
            </a:r>
            <a:r>
              <a:rPr lang="en-US" dirty="0"/>
              <a:t>:  (and/or {constructs})</a:t>
            </a:r>
          </a:p>
          <a:p>
            <a:pPr lvl="1"/>
            <a:r>
              <a:rPr lang="en-US" dirty="0"/>
              <a:t>(</a:t>
            </a:r>
            <a:r>
              <a:rPr lang="en-US" dirty="0">
                <a:solidFill>
                  <a:srgbClr val="FF66FF"/>
                </a:solidFill>
              </a:rPr>
              <a:t>and</a:t>
            </a:r>
            <a:r>
              <a:rPr lang="en-US" dirty="0">
                <a:solidFill>
                  <a:srgbClr val="FFFF00"/>
                </a:solidFill>
              </a:rPr>
              <a:t> </a:t>
            </a:r>
            <a:r>
              <a:rPr lang="en-US" dirty="0"/>
              <a:t>(</a:t>
            </a:r>
            <a:r>
              <a:rPr lang="en-US" dirty="0">
                <a:solidFill>
                  <a:srgbClr val="FFC000"/>
                </a:solidFill>
              </a:rPr>
              <a:t>instance-of</a:t>
            </a:r>
            <a:r>
              <a:rPr lang="en-US" dirty="0"/>
              <a:t> </a:t>
            </a:r>
            <a:r>
              <a:rPr lang="en-US" dirty="0">
                <a:solidFill>
                  <a:srgbClr val="FF6600"/>
                </a:solidFill>
              </a:rPr>
              <a:t>werner</a:t>
            </a:r>
            <a:r>
              <a:rPr lang="en-US" dirty="0">
                <a:solidFill>
                  <a:srgbClr val="FFFF00"/>
                </a:solidFill>
              </a:rPr>
              <a:t> </a:t>
            </a:r>
            <a:r>
              <a:rPr lang="en-US" dirty="0">
                <a:solidFill>
                  <a:srgbClr val="FF6600"/>
                </a:solidFill>
              </a:rPr>
              <a:t>human-being</a:t>
            </a:r>
            <a:r>
              <a:rPr lang="en-US" dirty="0">
                <a:solidFill>
                  <a:srgbClr val="FFFF00"/>
                </a:solidFill>
              </a:rPr>
              <a:t> </a:t>
            </a:r>
            <a:r>
              <a:rPr lang="en-US" dirty="0">
                <a:solidFill>
                  <a:srgbClr val="FF6600"/>
                </a:solidFill>
              </a:rPr>
              <a:t>year-2002</a:t>
            </a:r>
            <a:r>
              <a:rPr lang="en-US" dirty="0"/>
              <a:t>)</a:t>
            </a:r>
          </a:p>
          <a:p>
            <a:pPr marL="457200" lvl="1" indent="0">
              <a:buNone/>
            </a:pPr>
            <a:r>
              <a:rPr lang="en-US" dirty="0">
                <a:solidFill>
                  <a:srgbClr val="FFFF00"/>
                </a:solidFill>
              </a:rPr>
              <a:t>	      </a:t>
            </a:r>
            <a:r>
              <a:rPr lang="en-US" dirty="0"/>
              <a:t>(</a:t>
            </a:r>
            <a:r>
              <a:rPr lang="en-US" dirty="0">
                <a:solidFill>
                  <a:srgbClr val="FFC000"/>
                </a:solidFill>
              </a:rPr>
              <a:t>instance-of</a:t>
            </a:r>
            <a:r>
              <a:rPr lang="en-US" dirty="0"/>
              <a:t> </a:t>
            </a:r>
            <a:r>
              <a:rPr lang="en-US" dirty="0">
                <a:solidFill>
                  <a:srgbClr val="FF6600"/>
                </a:solidFill>
              </a:rPr>
              <a:t>werner</a:t>
            </a:r>
            <a:r>
              <a:rPr lang="en-US" dirty="0">
                <a:solidFill>
                  <a:srgbClr val="FFFF00"/>
                </a:solidFill>
              </a:rPr>
              <a:t> </a:t>
            </a:r>
            <a:r>
              <a:rPr lang="en-US" dirty="0">
                <a:solidFill>
                  <a:srgbClr val="FF6600"/>
                </a:solidFill>
              </a:rPr>
              <a:t>human-being</a:t>
            </a:r>
            <a:r>
              <a:rPr lang="en-US" dirty="0">
                <a:solidFill>
                  <a:srgbClr val="FFFF00"/>
                </a:solidFill>
              </a:rPr>
              <a:t> </a:t>
            </a:r>
            <a:r>
              <a:rPr lang="en-US" dirty="0">
                <a:solidFill>
                  <a:srgbClr val="FF6600"/>
                </a:solidFill>
              </a:rPr>
              <a:t>year-2003</a:t>
            </a:r>
            <a:r>
              <a:rPr lang="en-US" dirty="0"/>
              <a:t>))</a:t>
            </a:r>
          </a:p>
          <a:p>
            <a:pPr lvl="1"/>
            <a:r>
              <a:rPr lang="en-US" dirty="0"/>
              <a:t>(</a:t>
            </a:r>
            <a:r>
              <a:rPr lang="en-US" dirty="0">
                <a:solidFill>
                  <a:srgbClr val="FF66FF"/>
                </a:solidFill>
              </a:rPr>
              <a:t>or</a:t>
            </a:r>
            <a:r>
              <a:rPr lang="en-US" dirty="0">
                <a:solidFill>
                  <a:srgbClr val="FFFF00"/>
                </a:solidFill>
              </a:rPr>
              <a:t> </a:t>
            </a:r>
            <a:r>
              <a:rPr lang="en-US" dirty="0"/>
              <a:t>(</a:t>
            </a:r>
            <a:r>
              <a:rPr lang="en-US" dirty="0">
                <a:solidFill>
                  <a:srgbClr val="FFC000"/>
                </a:solidFill>
              </a:rPr>
              <a:t>inheres-in</a:t>
            </a:r>
            <a:r>
              <a:rPr lang="en-US" dirty="0"/>
              <a:t> </a:t>
            </a:r>
            <a:r>
              <a:rPr lang="en-US" dirty="0">
                <a:solidFill>
                  <a:srgbClr val="FF6600"/>
                </a:solidFill>
              </a:rPr>
              <a:t>this-color this-ball</a:t>
            </a:r>
            <a:r>
              <a:rPr lang="en-US" dirty="0"/>
              <a:t>) </a:t>
            </a:r>
          </a:p>
          <a:p>
            <a:pPr marL="457200" lvl="1" indent="0">
              <a:buNone/>
            </a:pPr>
            <a:r>
              <a:rPr lang="en-US" dirty="0">
                <a:solidFill>
                  <a:srgbClr val="FFFF00"/>
                </a:solidFill>
              </a:rPr>
              <a:t>	  </a:t>
            </a:r>
            <a:r>
              <a:rPr lang="en-US" sz="1100" dirty="0">
                <a:solidFill>
                  <a:srgbClr val="FFFF00"/>
                </a:solidFill>
              </a:rPr>
              <a:t> </a:t>
            </a:r>
            <a:r>
              <a:rPr lang="en-US" dirty="0">
                <a:solidFill>
                  <a:srgbClr val="FFFF00"/>
                </a:solidFill>
              </a:rPr>
              <a:t> </a:t>
            </a:r>
            <a:r>
              <a:rPr lang="en-US" dirty="0"/>
              <a:t>(</a:t>
            </a:r>
            <a:r>
              <a:rPr lang="en-US" dirty="0">
                <a:solidFill>
                  <a:srgbClr val="FFC000"/>
                </a:solidFill>
              </a:rPr>
              <a:t>inheres-in</a:t>
            </a:r>
            <a:r>
              <a:rPr lang="en-US" dirty="0"/>
              <a:t> </a:t>
            </a:r>
            <a:r>
              <a:rPr lang="en-US" dirty="0">
                <a:solidFill>
                  <a:srgbClr val="FF6600"/>
                </a:solidFill>
              </a:rPr>
              <a:t>this-color that-ball</a:t>
            </a:r>
            <a:r>
              <a:rPr lang="en-US" dirty="0"/>
              <a:t>)) </a:t>
            </a:r>
          </a:p>
          <a:p>
            <a:pPr>
              <a:buFont typeface="Arial" panose="020B0604020202020204" pitchFamily="34" charset="0"/>
              <a:buChar char="•"/>
            </a:pPr>
            <a:r>
              <a:rPr lang="en-US" u="sng" dirty="0"/>
              <a:t>Implication</a:t>
            </a:r>
            <a:r>
              <a:rPr lang="en-US" dirty="0"/>
              <a:t>:  (if/</a:t>
            </a:r>
            <a:r>
              <a:rPr lang="en-US" dirty="0" err="1"/>
              <a:t>iff</a:t>
            </a:r>
            <a:r>
              <a:rPr lang="en-US" dirty="0"/>
              <a:t> &lt;construct&gt; &lt;construct&gt;)</a:t>
            </a:r>
          </a:p>
          <a:p>
            <a:pPr lvl="1">
              <a:buFont typeface="Arial" panose="020B0604020202020204" pitchFamily="34" charset="0"/>
              <a:buChar char="•"/>
            </a:pPr>
            <a:r>
              <a:rPr lang="en-US" dirty="0"/>
              <a:t>(</a:t>
            </a:r>
            <a:r>
              <a:rPr lang="en-US" dirty="0" err="1">
                <a:solidFill>
                  <a:srgbClr val="FF66FF"/>
                </a:solidFill>
              </a:rPr>
              <a:t>iff</a:t>
            </a:r>
            <a:r>
              <a:rPr lang="en-US" dirty="0">
                <a:solidFill>
                  <a:srgbClr val="FFFF00"/>
                </a:solidFill>
              </a:rPr>
              <a:t> </a:t>
            </a:r>
            <a:r>
              <a:rPr lang="en-US" dirty="0"/>
              <a:t>(</a:t>
            </a:r>
            <a:r>
              <a:rPr lang="en-US" dirty="0">
                <a:solidFill>
                  <a:srgbClr val="FFC000"/>
                </a:solidFill>
              </a:rPr>
              <a:t>occurrent-part-of</a:t>
            </a:r>
            <a:r>
              <a:rPr lang="en-US" dirty="0"/>
              <a:t> </a:t>
            </a:r>
            <a:r>
              <a:rPr lang="en-US" dirty="0">
                <a:solidFill>
                  <a:srgbClr val="1FE115"/>
                </a:solidFill>
              </a:rPr>
              <a:t>a b</a:t>
            </a:r>
            <a:r>
              <a:rPr lang="en-US" dirty="0"/>
              <a:t>) </a:t>
            </a:r>
          </a:p>
          <a:p>
            <a:pPr marL="457200" lvl="1" indent="0">
              <a:buNone/>
            </a:pPr>
            <a:r>
              <a:rPr lang="en-US" dirty="0"/>
              <a:t>	    (</a:t>
            </a:r>
            <a:r>
              <a:rPr lang="en-US" dirty="0">
                <a:solidFill>
                  <a:srgbClr val="FFC000"/>
                </a:solidFill>
              </a:rPr>
              <a:t>has-occurrent-part</a:t>
            </a:r>
            <a:r>
              <a:rPr lang="en-US" dirty="0"/>
              <a:t> </a:t>
            </a:r>
            <a:r>
              <a:rPr lang="en-US" dirty="0">
                <a:solidFill>
                  <a:srgbClr val="1FE115"/>
                </a:solidFill>
              </a:rPr>
              <a:t>b a</a:t>
            </a:r>
            <a:r>
              <a:rPr lang="en-US" dirty="0"/>
              <a:t>))</a:t>
            </a:r>
          </a:p>
          <a:p>
            <a:pPr lvl="1">
              <a:buFont typeface="Arial" panose="020B0604020202020204" pitchFamily="34" charset="0"/>
              <a:buChar char="•"/>
            </a:pPr>
            <a:r>
              <a:rPr lang="en-US" dirty="0"/>
              <a:t>(</a:t>
            </a:r>
            <a:r>
              <a:rPr lang="en-US" dirty="0">
                <a:solidFill>
                  <a:srgbClr val="FF66FF"/>
                </a:solidFill>
              </a:rPr>
              <a:t>if</a:t>
            </a:r>
            <a:r>
              <a:rPr lang="en-US" dirty="0">
                <a:solidFill>
                  <a:srgbClr val="FFFF00"/>
                </a:solidFill>
              </a:rPr>
              <a:t> </a:t>
            </a:r>
            <a:r>
              <a:rPr lang="en-US" dirty="0"/>
              <a:t>(</a:t>
            </a:r>
            <a:r>
              <a:rPr lang="en-US" dirty="0">
                <a:solidFill>
                  <a:srgbClr val="FFFF00"/>
                </a:solidFill>
              </a:rPr>
              <a:t>exists</a:t>
            </a:r>
            <a:r>
              <a:rPr lang="en-US" dirty="0"/>
              <a:t> (</a:t>
            </a:r>
            <a:r>
              <a:rPr lang="en-US" dirty="0">
                <a:solidFill>
                  <a:srgbClr val="1FE115"/>
                </a:solidFill>
              </a:rPr>
              <a:t>t</a:t>
            </a:r>
            <a:r>
              <a:rPr lang="en-US" dirty="0"/>
              <a:t>) (</a:t>
            </a:r>
            <a:r>
              <a:rPr lang="en-US" dirty="0">
                <a:solidFill>
                  <a:srgbClr val="FFC000"/>
                </a:solidFill>
              </a:rPr>
              <a:t>instance-of</a:t>
            </a:r>
            <a:r>
              <a:rPr lang="en-US" dirty="0"/>
              <a:t> </a:t>
            </a:r>
            <a:r>
              <a:rPr lang="en-US" dirty="0">
                <a:solidFill>
                  <a:srgbClr val="1FE115"/>
                </a:solidFill>
              </a:rPr>
              <a:t>a</a:t>
            </a:r>
            <a:r>
              <a:rPr lang="en-US" dirty="0"/>
              <a:t> </a:t>
            </a:r>
            <a:r>
              <a:rPr lang="en-US" dirty="0">
                <a:solidFill>
                  <a:srgbClr val="FF6600"/>
                </a:solidFill>
              </a:rPr>
              <a:t>occurrent</a:t>
            </a:r>
            <a:r>
              <a:rPr lang="en-US" dirty="0"/>
              <a:t> </a:t>
            </a:r>
            <a:r>
              <a:rPr lang="en-US" dirty="0">
                <a:solidFill>
                  <a:srgbClr val="1FE115"/>
                </a:solidFill>
              </a:rPr>
              <a:t>t</a:t>
            </a:r>
            <a:r>
              <a:rPr lang="en-US" dirty="0"/>
              <a:t>)) </a:t>
            </a:r>
          </a:p>
          <a:p>
            <a:pPr marL="457200" lvl="1" indent="0">
              <a:buNone/>
            </a:pPr>
            <a:r>
              <a:rPr lang="en-US" dirty="0"/>
              <a:t>	   (</a:t>
            </a:r>
            <a:r>
              <a:rPr lang="en-US" dirty="0">
                <a:solidFill>
                  <a:srgbClr val="FFC000"/>
                </a:solidFill>
              </a:rPr>
              <a:t>occurrent-part-of</a:t>
            </a:r>
            <a:r>
              <a:rPr lang="en-US" dirty="0"/>
              <a:t> </a:t>
            </a:r>
            <a:r>
              <a:rPr lang="en-US" dirty="0">
                <a:solidFill>
                  <a:srgbClr val="1FE115"/>
                </a:solidFill>
              </a:rPr>
              <a:t>a a</a:t>
            </a:r>
            <a:r>
              <a:rPr lang="en-US" dirty="0"/>
              <a:t>))</a:t>
            </a:r>
          </a:p>
        </p:txBody>
      </p:sp>
      <p:sp>
        <p:nvSpPr>
          <p:cNvPr id="4" name="Slide Number Placeholder 3">
            <a:extLst>
              <a:ext uri="{FF2B5EF4-FFF2-40B4-BE49-F238E27FC236}">
                <a16:creationId xmlns:a16="http://schemas.microsoft.com/office/drawing/2014/main" id="{3C666FC2-0C68-4892-A8B3-97C68FCFC16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111</a:t>
            </a:fld>
            <a:endParaRPr lang="en-US" dirty="0"/>
          </a:p>
        </p:txBody>
      </p:sp>
    </p:spTree>
    <p:extLst>
      <p:ext uri="{BB962C8B-B14F-4D97-AF65-F5344CB8AC3E}">
        <p14:creationId xmlns:p14="http://schemas.microsoft.com/office/powerpoint/2010/main" val="387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5125-8C7C-4DA0-9184-6915BB234BB8}"/>
              </a:ext>
            </a:extLst>
          </p:cNvPr>
          <p:cNvSpPr>
            <a:spLocks noGrp="1"/>
          </p:cNvSpPr>
          <p:nvPr>
            <p:ph type="title"/>
          </p:nvPr>
        </p:nvSpPr>
        <p:spPr/>
        <p:txBody>
          <a:bodyPr/>
          <a:lstStyle/>
          <a:p>
            <a:r>
              <a:rPr lang="en-US" dirty="0"/>
              <a:t>Examples from psychology</a:t>
            </a:r>
          </a:p>
        </p:txBody>
      </p:sp>
      <p:graphicFrame>
        <p:nvGraphicFramePr>
          <p:cNvPr id="5" name="Content Placeholder 4">
            <a:extLst>
              <a:ext uri="{FF2B5EF4-FFF2-40B4-BE49-F238E27FC236}">
                <a16:creationId xmlns:a16="http://schemas.microsoft.com/office/drawing/2014/main" id="{6E4F1995-0A4E-4731-A4DC-9E0FDD72AA83}"/>
              </a:ext>
            </a:extLst>
          </p:cNvPr>
          <p:cNvGraphicFramePr>
            <a:graphicFrameLocks noGrp="1"/>
          </p:cNvGraphicFramePr>
          <p:nvPr>
            <p:ph idx="1"/>
          </p:nvPr>
        </p:nvGraphicFramePr>
        <p:xfrm>
          <a:off x="342900" y="1638300"/>
          <a:ext cx="8458200" cy="4572000"/>
        </p:xfrm>
        <a:graphic>
          <a:graphicData uri="http://schemas.openxmlformats.org/drawingml/2006/table">
            <a:tbl>
              <a:tblPr firstRow="1" firstCol="1" bandRow="1">
                <a:tableStyleId>{5C22544A-7EE6-4342-B048-85BDC9FD1C3A}</a:tableStyleId>
              </a:tblPr>
              <a:tblGrid>
                <a:gridCol w="4914900">
                  <a:extLst>
                    <a:ext uri="{9D8B030D-6E8A-4147-A177-3AD203B41FA5}">
                      <a16:colId xmlns:a16="http://schemas.microsoft.com/office/drawing/2014/main" val="3952005839"/>
                    </a:ext>
                  </a:extLst>
                </a:gridCol>
                <a:gridCol w="3543300">
                  <a:extLst>
                    <a:ext uri="{9D8B030D-6E8A-4147-A177-3AD203B41FA5}">
                      <a16:colId xmlns:a16="http://schemas.microsoft.com/office/drawing/2014/main" val="2803251182"/>
                    </a:ext>
                  </a:extLst>
                </a:gridCol>
              </a:tblGrid>
              <a:tr h="550624">
                <a:tc>
                  <a:txBody>
                    <a:bodyPr/>
                    <a:lstStyle/>
                    <a:p>
                      <a:pPr marL="0" marR="0" algn="ctr">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Textual representation</a:t>
                      </a:r>
                      <a:endParaRPr lang="en-US" sz="2000" b="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tc>
                  <a:txBody>
                    <a:bodyPr/>
                    <a:lstStyle/>
                    <a:p>
                      <a:pPr marL="0" marR="0" algn="ctr">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CLIF rendering</a:t>
                      </a:r>
                      <a:endParaRPr lang="en-US" sz="2000" b="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extLst>
                  <a:ext uri="{0D108BD9-81ED-4DB2-BD59-A6C34878D82A}">
                    <a16:rowId xmlns:a16="http://schemas.microsoft.com/office/drawing/2014/main" val="3068106900"/>
                  </a:ext>
                </a:extLst>
              </a:tr>
              <a:tr h="1735376">
                <a:tc>
                  <a:txBody>
                    <a:bodyPr/>
                    <a:lstStyle/>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At any time at which x does not communicate accurate understanding of y’s perspectives and experiences, x does not have empathy for y.</a:t>
                      </a:r>
                      <a:endParaRPr lang="en-US"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tc>
                  <a:txBody>
                    <a:bodyPr/>
                    <a:lstStyle/>
                    <a:p>
                      <a:pPr marL="0" marR="0" algn="l">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(forall (x y t) </a:t>
                      </a:r>
                    </a:p>
                    <a:p>
                      <a:pPr marL="0" marR="0" algn="l">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   (if (not (p-cau x y t))   </a:t>
                      </a:r>
                    </a:p>
                    <a:p>
                      <a:pPr marL="0" marR="0" algn="l">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       (not (empathizes x y t))))</a:t>
                      </a:r>
                      <a:endParaRPr lang="en-US" sz="2000" b="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extLst>
                  <a:ext uri="{0D108BD9-81ED-4DB2-BD59-A6C34878D82A}">
                    <a16:rowId xmlns:a16="http://schemas.microsoft.com/office/drawing/2014/main" val="3765561916"/>
                  </a:ext>
                </a:extLst>
              </a:tr>
              <a:tr h="1143000">
                <a:tc>
                  <a:txBody>
                    <a:bodyPr/>
                    <a:lstStyle/>
                    <a:p>
                      <a:pPr marL="0" marR="0" algn="l">
                        <a:lnSpc>
                          <a:spcPct val="107000"/>
                        </a:lnSpc>
                        <a:spcBef>
                          <a:spcPts val="0"/>
                        </a:spcBef>
                        <a:spcAft>
                          <a:spcPts val="0"/>
                        </a:spcAft>
                      </a:pPr>
                      <a:r>
                        <a:rPr lang="en-US" sz="2000" b="0">
                          <a:solidFill>
                            <a:schemeClr val="bg1"/>
                          </a:solidFill>
                          <a:effectLst/>
                          <a:latin typeface="Arial" panose="020B0604020202020204" pitchFamily="34" charset="0"/>
                          <a:cs typeface="Arial" panose="020B0604020202020204" pitchFamily="34" charset="0"/>
                        </a:rPr>
                        <a:t>At any time at which x communicates accurate understanding of y’s perspectives and experiences, x has empathy for y.</a:t>
                      </a:r>
                      <a:endParaRPr lang="en-US" sz="2000" b="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tc>
                  <a:txBody>
                    <a:bodyPr/>
                    <a:lstStyle/>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a:t>
                      </a:r>
                      <a:r>
                        <a:rPr lang="en-US" sz="2000" b="0" dirty="0" err="1">
                          <a:solidFill>
                            <a:schemeClr val="bg1"/>
                          </a:solidFill>
                          <a:effectLst/>
                          <a:latin typeface="Arial" panose="020B0604020202020204" pitchFamily="34" charset="0"/>
                          <a:cs typeface="Arial" panose="020B0604020202020204" pitchFamily="34" charset="0"/>
                        </a:rPr>
                        <a:t>forall</a:t>
                      </a:r>
                      <a:r>
                        <a:rPr lang="en-US" sz="2000" b="0" dirty="0">
                          <a:solidFill>
                            <a:schemeClr val="bg1"/>
                          </a:solidFill>
                          <a:effectLst/>
                          <a:latin typeface="Arial" panose="020B0604020202020204" pitchFamily="34" charset="0"/>
                          <a:cs typeface="Arial" panose="020B0604020202020204" pitchFamily="34" charset="0"/>
                        </a:rPr>
                        <a:t> (x y t)</a:t>
                      </a:r>
                      <a:br>
                        <a:rPr lang="en-US" sz="2000" b="0" dirty="0">
                          <a:solidFill>
                            <a:schemeClr val="bg1"/>
                          </a:solidFill>
                          <a:effectLst/>
                          <a:latin typeface="Arial" panose="020B0604020202020204" pitchFamily="34" charset="0"/>
                          <a:cs typeface="Arial" panose="020B0604020202020204" pitchFamily="34" charset="0"/>
                        </a:rPr>
                      </a:br>
                      <a:r>
                        <a:rPr lang="en-US" sz="2000" b="0" dirty="0">
                          <a:solidFill>
                            <a:schemeClr val="bg1"/>
                          </a:solidFill>
                          <a:effectLst/>
                          <a:latin typeface="Arial" panose="020B0604020202020204" pitchFamily="34" charset="0"/>
                          <a:cs typeface="Arial" panose="020B0604020202020204" pitchFamily="34" charset="0"/>
                        </a:rPr>
                        <a:t>   (if (p-</a:t>
                      </a:r>
                      <a:r>
                        <a:rPr lang="en-US" sz="2000" b="0" dirty="0" err="1">
                          <a:solidFill>
                            <a:schemeClr val="bg1"/>
                          </a:solidFill>
                          <a:effectLst/>
                          <a:latin typeface="Arial" panose="020B0604020202020204" pitchFamily="34" charset="0"/>
                          <a:cs typeface="Arial" panose="020B0604020202020204" pitchFamily="34" charset="0"/>
                        </a:rPr>
                        <a:t>cau</a:t>
                      </a:r>
                      <a:r>
                        <a:rPr lang="en-US" sz="2000" b="0" dirty="0">
                          <a:solidFill>
                            <a:schemeClr val="bg1"/>
                          </a:solidFill>
                          <a:effectLst/>
                          <a:latin typeface="Arial" panose="020B0604020202020204" pitchFamily="34" charset="0"/>
                          <a:cs typeface="Arial" panose="020B0604020202020204" pitchFamily="34" charset="0"/>
                        </a:rPr>
                        <a:t> x y t) </a:t>
                      </a:r>
                    </a:p>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       (empathizes x y t)))</a:t>
                      </a:r>
                      <a:endParaRPr lang="en-US"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extLst>
                  <a:ext uri="{0D108BD9-81ED-4DB2-BD59-A6C34878D82A}">
                    <a16:rowId xmlns:a16="http://schemas.microsoft.com/office/drawing/2014/main" val="2336183092"/>
                  </a:ext>
                </a:extLst>
              </a:tr>
              <a:tr h="1143000">
                <a:tc>
                  <a:txBody>
                    <a:bodyPr/>
                    <a:lstStyle/>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At any time at which x vicariously experiences y’s feelings, perspectives, and thoughts, x has empathy for y.</a:t>
                      </a:r>
                      <a:endParaRPr lang="en-US"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tc>
                  <a:txBody>
                    <a:bodyPr/>
                    <a:lstStyle/>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a:t>
                      </a:r>
                      <a:r>
                        <a:rPr lang="en-US" sz="2000" b="0" dirty="0" err="1">
                          <a:solidFill>
                            <a:schemeClr val="bg1"/>
                          </a:solidFill>
                          <a:effectLst/>
                          <a:latin typeface="Arial" panose="020B0604020202020204" pitchFamily="34" charset="0"/>
                          <a:cs typeface="Arial" panose="020B0604020202020204" pitchFamily="34" charset="0"/>
                        </a:rPr>
                        <a:t>forall</a:t>
                      </a:r>
                      <a:r>
                        <a:rPr lang="en-US" sz="2000" b="0" dirty="0">
                          <a:solidFill>
                            <a:schemeClr val="bg1"/>
                          </a:solidFill>
                          <a:effectLst/>
                          <a:latin typeface="Arial" panose="020B0604020202020204" pitchFamily="34" charset="0"/>
                          <a:cs typeface="Arial" panose="020B0604020202020204" pitchFamily="34" charset="0"/>
                        </a:rPr>
                        <a:t> (x y t)</a:t>
                      </a:r>
                      <a:br>
                        <a:rPr lang="en-US" sz="2000" b="0" dirty="0">
                          <a:solidFill>
                            <a:schemeClr val="bg1"/>
                          </a:solidFill>
                          <a:effectLst/>
                          <a:latin typeface="Arial" panose="020B0604020202020204" pitchFamily="34" charset="0"/>
                          <a:cs typeface="Arial" panose="020B0604020202020204" pitchFamily="34" charset="0"/>
                        </a:rPr>
                      </a:br>
                      <a:r>
                        <a:rPr lang="en-US" sz="2000" b="0" dirty="0">
                          <a:solidFill>
                            <a:schemeClr val="bg1"/>
                          </a:solidFill>
                          <a:effectLst/>
                          <a:latin typeface="Arial" panose="020B0604020202020204" pitchFamily="34" charset="0"/>
                          <a:cs typeface="Arial" panose="020B0604020202020204" pitchFamily="34" charset="0"/>
                        </a:rPr>
                        <a:t>   (if (p-</a:t>
                      </a:r>
                      <a:r>
                        <a:rPr lang="en-US" sz="2000" b="0" dirty="0" err="1">
                          <a:solidFill>
                            <a:schemeClr val="bg1"/>
                          </a:solidFill>
                          <a:effectLst/>
                          <a:latin typeface="Arial" panose="020B0604020202020204" pitchFamily="34" charset="0"/>
                          <a:cs typeface="Arial" panose="020B0604020202020204" pitchFamily="34" charset="0"/>
                        </a:rPr>
                        <a:t>vef</a:t>
                      </a:r>
                      <a:r>
                        <a:rPr lang="en-US" sz="2000" b="0" dirty="0">
                          <a:solidFill>
                            <a:schemeClr val="bg1"/>
                          </a:solidFill>
                          <a:effectLst/>
                          <a:latin typeface="Arial" panose="020B0604020202020204" pitchFamily="34" charset="0"/>
                          <a:cs typeface="Arial" panose="020B0604020202020204" pitchFamily="34" charset="0"/>
                        </a:rPr>
                        <a:t> x y t) </a:t>
                      </a:r>
                    </a:p>
                    <a:p>
                      <a:pPr marL="0" marR="0" algn="l">
                        <a:lnSpc>
                          <a:spcPct val="107000"/>
                        </a:lnSpc>
                        <a:spcBef>
                          <a:spcPts val="0"/>
                        </a:spcBef>
                        <a:spcAft>
                          <a:spcPts val="0"/>
                        </a:spcAft>
                      </a:pPr>
                      <a:r>
                        <a:rPr lang="en-US" sz="2000" b="0" dirty="0">
                          <a:solidFill>
                            <a:schemeClr val="bg1"/>
                          </a:solidFill>
                          <a:effectLst/>
                          <a:latin typeface="Arial" panose="020B0604020202020204" pitchFamily="34" charset="0"/>
                          <a:cs typeface="Arial" panose="020B0604020202020204" pitchFamily="34" charset="0"/>
                        </a:rPr>
                        <a:t>       (empathizes x y t)))</a:t>
                      </a:r>
                      <a:endParaRPr lang="en-US"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27305" marR="27305" marT="0" marB="0">
                    <a:noFill/>
                  </a:tcPr>
                </a:tc>
                <a:extLst>
                  <a:ext uri="{0D108BD9-81ED-4DB2-BD59-A6C34878D82A}">
                    <a16:rowId xmlns:a16="http://schemas.microsoft.com/office/drawing/2014/main" val="2837119668"/>
                  </a:ext>
                </a:extLst>
              </a:tr>
            </a:tbl>
          </a:graphicData>
        </a:graphic>
      </p:graphicFrame>
      <p:sp>
        <p:nvSpPr>
          <p:cNvPr id="4" name="Slide Number Placeholder 3">
            <a:extLst>
              <a:ext uri="{FF2B5EF4-FFF2-40B4-BE49-F238E27FC236}">
                <a16:creationId xmlns:a16="http://schemas.microsoft.com/office/drawing/2014/main" id="{B2F1A8D7-0D93-4BC3-A29E-B550437C118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112</a:t>
            </a:fld>
            <a:endParaRPr lang="en-US" dirty="0"/>
          </a:p>
        </p:txBody>
      </p:sp>
      <p:sp>
        <p:nvSpPr>
          <p:cNvPr id="6" name="Rectangle 5">
            <a:extLst>
              <a:ext uri="{FF2B5EF4-FFF2-40B4-BE49-F238E27FC236}">
                <a16:creationId xmlns:a16="http://schemas.microsoft.com/office/drawing/2014/main" id="{56CA20BF-C96B-4C1B-AD13-E0EC059874A1}"/>
              </a:ext>
            </a:extLst>
          </p:cNvPr>
          <p:cNvSpPr/>
          <p:nvPr/>
        </p:nvSpPr>
        <p:spPr>
          <a:xfrm>
            <a:off x="2971800" y="6324600"/>
            <a:ext cx="6172200" cy="523220"/>
          </a:xfrm>
          <a:prstGeom prst="rect">
            <a:avLst/>
          </a:prstGeom>
        </p:spPr>
        <p:txBody>
          <a:bodyPr wrap="square">
            <a:spAutoFit/>
          </a:bodyPr>
          <a:lstStyle/>
          <a:p>
            <a:r>
              <a:rPr lang="en-US" sz="1400" b="0" dirty="0">
                <a:solidFill>
                  <a:schemeClr val="bg1"/>
                </a:solidFill>
                <a:latin typeface="Arial" panose="020B0604020202020204" pitchFamily="34" charset="0"/>
                <a:ea typeface="Calibri" panose="020F0502020204030204" pitchFamily="34" charset="0"/>
              </a:rPr>
              <a:t>Ceusters W &amp; </a:t>
            </a:r>
            <a:r>
              <a:rPr lang="en-US" sz="1200" b="0" dirty="0" err="1">
                <a:solidFill>
                  <a:schemeClr val="bg1"/>
                </a:solidFill>
                <a:latin typeface="Arial" panose="020B0604020202020204" pitchFamily="34" charset="0"/>
                <a:ea typeface="Calibri" panose="020F0502020204030204" pitchFamily="34" charset="0"/>
              </a:rPr>
              <a:t>Dermen</a:t>
            </a:r>
            <a:r>
              <a:rPr lang="en-US" sz="1400" b="0" dirty="0">
                <a:solidFill>
                  <a:schemeClr val="bg1"/>
                </a:solidFill>
                <a:latin typeface="Arial" panose="020B0604020202020204" pitchFamily="34" charset="0"/>
                <a:ea typeface="Calibri" panose="020F0502020204030204" pitchFamily="34" charset="0"/>
              </a:rPr>
              <a:t> K. Developing ontologies for motivational interviewing to advance health behavior intervention research and practice.</a:t>
            </a:r>
            <a:endParaRPr lang="en-US" sz="1400" b="0" dirty="0">
              <a:solidFill>
                <a:schemeClr val="bg1"/>
              </a:solidFill>
            </a:endParaRPr>
          </a:p>
        </p:txBody>
      </p:sp>
    </p:spTree>
    <p:extLst>
      <p:ext uri="{BB962C8B-B14F-4D97-AF65-F5344CB8AC3E}">
        <p14:creationId xmlns:p14="http://schemas.microsoft.com/office/powerpoint/2010/main" val="36454181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2C12-E108-4DFC-B44C-68ED9E841E49}"/>
              </a:ext>
            </a:extLst>
          </p:cNvPr>
          <p:cNvSpPr>
            <a:spLocks noGrp="1"/>
          </p:cNvSpPr>
          <p:nvPr>
            <p:ph type="title"/>
          </p:nvPr>
        </p:nvSpPr>
        <p:spPr>
          <a:xfrm>
            <a:off x="0" y="762000"/>
            <a:ext cx="9144000" cy="762000"/>
          </a:xfrm>
        </p:spPr>
        <p:txBody>
          <a:bodyPr/>
          <a:lstStyle/>
          <a:p>
            <a:r>
              <a:rPr lang="en-US" dirty="0"/>
              <a:t>BFO uses the CLIF syntax for FOL</a:t>
            </a:r>
          </a:p>
        </p:txBody>
      </p:sp>
      <p:sp>
        <p:nvSpPr>
          <p:cNvPr id="3" name="Content Placeholder 2">
            <a:extLst>
              <a:ext uri="{FF2B5EF4-FFF2-40B4-BE49-F238E27FC236}">
                <a16:creationId xmlns:a16="http://schemas.microsoft.com/office/drawing/2014/main" id="{B07DBF58-B084-423C-BCE3-8A29AFD8168D}"/>
              </a:ext>
            </a:extLst>
          </p:cNvPr>
          <p:cNvSpPr>
            <a:spLocks noGrp="1"/>
          </p:cNvSpPr>
          <p:nvPr>
            <p:ph idx="1"/>
          </p:nvPr>
        </p:nvSpPr>
        <p:spPr/>
        <p:txBody>
          <a:bodyPr/>
          <a:lstStyle/>
          <a:p>
            <a:pPr>
              <a:buFont typeface="Arial" panose="020B0604020202020204" pitchFamily="34" charset="0"/>
              <a:buChar char="•"/>
            </a:pPr>
            <a:r>
              <a:rPr lang="en-US" dirty="0"/>
              <a:t>Allows for precise, unambiguous and machine-processible descriptions of what one ontologically commits to;</a:t>
            </a:r>
          </a:p>
          <a:p>
            <a:pPr lvl="1">
              <a:buFont typeface="Arial" panose="020B0604020202020204" pitchFamily="34" charset="0"/>
              <a:buChar char="•"/>
            </a:pPr>
            <a:r>
              <a:rPr lang="en-US" dirty="0"/>
              <a:t>Example from BFO2020:</a:t>
            </a:r>
          </a:p>
          <a:p>
            <a:pPr lvl="2">
              <a:buFont typeface="Arial" panose="020B0604020202020204" pitchFamily="34" charset="0"/>
              <a:buChar char="•"/>
            </a:pPr>
            <a:r>
              <a:rPr lang="en-US" dirty="0"/>
              <a:t>(</a:t>
            </a:r>
            <a:r>
              <a:rPr lang="en-US" dirty="0" err="1"/>
              <a:t>forall</a:t>
            </a:r>
            <a:r>
              <a:rPr lang="en-US" dirty="0"/>
              <a:t> (t)     </a:t>
            </a:r>
          </a:p>
          <a:p>
            <a:pPr marL="1371600" lvl="3" indent="0">
              <a:buNone/>
            </a:pPr>
            <a:r>
              <a:rPr lang="en-US" dirty="0"/>
              <a:t>(if 	(instance-of t temporal-region t)      </a:t>
            </a:r>
          </a:p>
          <a:p>
            <a:pPr marL="1371600" lvl="3" indent="0">
              <a:buNone/>
            </a:pPr>
            <a:r>
              <a:rPr lang="en-US" dirty="0"/>
              <a:t> 	(exists (u </a:t>
            </a:r>
            <a:r>
              <a:rPr lang="en-US" dirty="0" err="1"/>
              <a:t>i</a:t>
            </a:r>
            <a:r>
              <a:rPr lang="en-US" dirty="0"/>
              <a:t>) </a:t>
            </a:r>
          </a:p>
          <a:p>
            <a:pPr marL="1371600" lvl="3" indent="0">
              <a:buNone/>
            </a:pPr>
            <a:r>
              <a:rPr lang="en-US" dirty="0"/>
              <a:t>	  (and 	(not (= </a:t>
            </a:r>
            <a:r>
              <a:rPr lang="en-US" dirty="0" err="1"/>
              <a:t>i</a:t>
            </a:r>
            <a:r>
              <a:rPr lang="en-US" dirty="0"/>
              <a:t> t)) </a:t>
            </a:r>
          </a:p>
          <a:p>
            <a:pPr marL="1371600" lvl="3" indent="0">
              <a:buNone/>
            </a:pPr>
            <a:r>
              <a:rPr lang="en-US" dirty="0"/>
              <a:t>		(universal u) </a:t>
            </a:r>
          </a:p>
          <a:p>
            <a:pPr marL="1371600" lvl="3" indent="0">
              <a:buNone/>
            </a:pPr>
            <a:r>
              <a:rPr lang="en-US" dirty="0"/>
              <a:t>		(particular </a:t>
            </a:r>
            <a:r>
              <a:rPr lang="en-US" dirty="0" err="1"/>
              <a:t>i</a:t>
            </a:r>
            <a:r>
              <a:rPr lang="en-US" dirty="0"/>
              <a:t>)        </a:t>
            </a:r>
          </a:p>
          <a:p>
            <a:pPr marL="1371600" lvl="3" indent="0">
              <a:buNone/>
            </a:pPr>
            <a:r>
              <a:rPr lang="en-US" dirty="0"/>
              <a:t>		(instance-of </a:t>
            </a:r>
            <a:r>
              <a:rPr lang="en-US" dirty="0" err="1"/>
              <a:t>i</a:t>
            </a:r>
            <a:r>
              <a:rPr lang="en-US" dirty="0"/>
              <a:t> u t))))))</a:t>
            </a:r>
          </a:p>
          <a:p>
            <a:pPr lvl="2">
              <a:buFont typeface="Arial" panose="020B0604020202020204" pitchFamily="34" charset="0"/>
              <a:buChar char="•"/>
            </a:pPr>
            <a:r>
              <a:rPr lang="en-US" dirty="0"/>
              <a:t>At all times, there is at least one particular and one universal that is instantiated by that particular.</a:t>
            </a:r>
          </a:p>
          <a:p>
            <a:pPr>
              <a:buFont typeface="Arial" panose="020B0604020202020204" pitchFamily="34" charset="0"/>
              <a:buChar char="•"/>
            </a:pPr>
            <a:r>
              <a:rPr lang="en-US" dirty="0"/>
              <a:t>‘machine-processable’ </a:t>
            </a:r>
            <a:r>
              <a:rPr lang="en-US" dirty="0">
                <a:sym typeface="Wingdings" panose="05000000000000000000" pitchFamily="2" charset="2"/>
              </a:rPr>
              <a:t> syntax can be checked by parser.</a:t>
            </a: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9729AEC-7544-48A5-A867-4A95BDDE48D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113</a:t>
            </a:fld>
            <a:endParaRPr lang="en-US" dirty="0"/>
          </a:p>
        </p:txBody>
      </p:sp>
    </p:spTree>
    <p:extLst>
      <p:ext uri="{BB962C8B-B14F-4D97-AF65-F5344CB8AC3E}">
        <p14:creationId xmlns:p14="http://schemas.microsoft.com/office/powerpoint/2010/main" val="172358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2C12-E108-4DFC-B44C-68ED9E841E49}"/>
              </a:ext>
            </a:extLst>
          </p:cNvPr>
          <p:cNvSpPr>
            <a:spLocks noGrp="1"/>
          </p:cNvSpPr>
          <p:nvPr>
            <p:ph type="title"/>
          </p:nvPr>
        </p:nvSpPr>
        <p:spPr>
          <a:xfrm>
            <a:off x="0" y="762000"/>
            <a:ext cx="9144000" cy="762000"/>
          </a:xfrm>
        </p:spPr>
        <p:txBody>
          <a:bodyPr/>
          <a:lstStyle/>
          <a:p>
            <a:r>
              <a:rPr lang="en-US" dirty="0"/>
              <a:t>More advantages of using FOL/CLIF</a:t>
            </a:r>
          </a:p>
        </p:txBody>
      </p:sp>
      <p:sp>
        <p:nvSpPr>
          <p:cNvPr id="3" name="Content Placeholder 2">
            <a:extLst>
              <a:ext uri="{FF2B5EF4-FFF2-40B4-BE49-F238E27FC236}">
                <a16:creationId xmlns:a16="http://schemas.microsoft.com/office/drawing/2014/main" id="{B07DBF58-B084-423C-BCE3-8A29AFD8168D}"/>
              </a:ext>
            </a:extLst>
          </p:cNvPr>
          <p:cNvSpPr>
            <a:spLocks noGrp="1"/>
          </p:cNvSpPr>
          <p:nvPr>
            <p:ph idx="1"/>
          </p:nvPr>
        </p:nvSpPr>
        <p:spPr/>
        <p:txBody>
          <a:bodyPr/>
          <a:lstStyle/>
          <a:p>
            <a:pPr>
              <a:buFont typeface="Arial" panose="020B0604020202020204" pitchFamily="34" charset="0"/>
              <a:buChar char="•"/>
            </a:pPr>
            <a:r>
              <a:rPr lang="en-US" dirty="0">
                <a:solidFill>
                  <a:schemeClr val="accent6">
                    <a:lumMod val="60000"/>
                    <a:lumOff val="40000"/>
                  </a:schemeClr>
                </a:solidFill>
              </a:rPr>
              <a:t>Allows for precise, unambiguous and machine-processible descriptions of what one ontologically commits to;</a:t>
            </a:r>
          </a:p>
          <a:p>
            <a:pPr>
              <a:buFont typeface="Arial" panose="020B0604020202020204" pitchFamily="34" charset="0"/>
              <a:buChar char="•"/>
            </a:pPr>
            <a:r>
              <a:rPr lang="en-US" dirty="0"/>
              <a:t>Allows for transformations to other formats such as Kowalski rules.</a:t>
            </a:r>
          </a:p>
        </p:txBody>
      </p:sp>
      <p:sp>
        <p:nvSpPr>
          <p:cNvPr id="4" name="Slide Number Placeholder 3">
            <a:extLst>
              <a:ext uri="{FF2B5EF4-FFF2-40B4-BE49-F238E27FC236}">
                <a16:creationId xmlns:a16="http://schemas.microsoft.com/office/drawing/2014/main" id="{89729AEC-7544-48A5-A867-4A95BDDE48D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114</a:t>
            </a:fld>
            <a:endParaRPr lang="en-US" dirty="0"/>
          </a:p>
        </p:txBody>
      </p:sp>
    </p:spTree>
    <p:extLst>
      <p:ext uri="{BB962C8B-B14F-4D97-AF65-F5344CB8AC3E}">
        <p14:creationId xmlns:p14="http://schemas.microsoft.com/office/powerpoint/2010/main" val="41571379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D93C3-3411-4A8D-93DB-69440BD61146}"/>
              </a:ext>
            </a:extLst>
          </p:cNvPr>
          <p:cNvSpPr>
            <a:spLocks noGrp="1"/>
          </p:cNvSpPr>
          <p:nvPr>
            <p:ph type="title"/>
          </p:nvPr>
        </p:nvSpPr>
        <p:spPr/>
        <p:txBody>
          <a:bodyPr/>
          <a:lstStyle/>
          <a:p>
            <a:r>
              <a:rPr lang="en-US" dirty="0"/>
              <a:t>5 forms of Kowalski rules</a:t>
            </a:r>
          </a:p>
        </p:txBody>
      </p:sp>
      <p:sp>
        <p:nvSpPr>
          <p:cNvPr id="3" name="Content Placeholder 2">
            <a:extLst>
              <a:ext uri="{FF2B5EF4-FFF2-40B4-BE49-F238E27FC236}">
                <a16:creationId xmlns:a16="http://schemas.microsoft.com/office/drawing/2014/main" id="{F725583C-A3BA-4F61-A453-B54BCD3302D6}"/>
              </a:ext>
            </a:extLst>
          </p:cNvPr>
          <p:cNvSpPr>
            <a:spLocks noGrp="1"/>
          </p:cNvSpPr>
          <p:nvPr>
            <p:ph idx="1"/>
          </p:nvPr>
        </p:nvSpPr>
        <p:spPr/>
        <p:txBody>
          <a:bodyPr/>
          <a:lstStyle/>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‘if-then’-rules:</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 A &amp; B &amp; … ) </a:t>
            </a:r>
            <a:r>
              <a:rPr lang="en-US" sz="3200" dirty="0">
                <a:latin typeface="Times New Roman" panose="02020603050405020304" pitchFamily="18" charset="0"/>
                <a:cs typeface="Times New Roman" panose="02020603050405020304" pitchFamily="18" charset="0"/>
                <a:sym typeface="Wingdings" panose="05000000000000000000" pitchFamily="2" charset="2"/>
              </a:rPr>
              <a:t> P</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sym typeface="Wingdings" panose="05000000000000000000" pitchFamily="2" charset="2"/>
              </a:rPr>
              <a:t>true  P</a:t>
            </a:r>
          </a:p>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sym typeface="Wingdings" panose="05000000000000000000" pitchFamily="2" charset="2"/>
              </a:rPr>
              <a:t>‘if-then-or’-rules: </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 A &amp; B &amp; …) </a:t>
            </a:r>
            <a:r>
              <a:rPr lang="en-US" sz="3200" dirty="0">
                <a:latin typeface="Times New Roman" panose="02020603050405020304" pitchFamily="18" charset="0"/>
                <a:cs typeface="Times New Roman" panose="02020603050405020304" pitchFamily="18" charset="0"/>
                <a:sym typeface="Wingdings" panose="05000000000000000000" pitchFamily="2" charset="2"/>
              </a:rPr>
              <a:t> ( P v Q v … )</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sym typeface="Wingdings" panose="05000000000000000000" pitchFamily="2" charset="2"/>
              </a:rPr>
              <a:t>true  ( P v Q v … )</a:t>
            </a:r>
          </a:p>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‘false-hood’-rules:</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 A &amp; B &amp; … ) </a:t>
            </a:r>
            <a:r>
              <a:rPr lang="en-US" sz="3200" dirty="0">
                <a:latin typeface="Times New Roman" panose="02020603050405020304" pitchFamily="18" charset="0"/>
                <a:cs typeface="Times New Roman" panose="02020603050405020304" pitchFamily="18" charset="0"/>
                <a:sym typeface="Wingdings" panose="05000000000000000000" pitchFamily="2" charset="2"/>
              </a:rPr>
              <a:t> false</a:t>
            </a:r>
            <a:endParaRPr lang="en-US" sz="3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5C0A90-B897-4B1E-8990-54A343E1A3C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115</a:t>
            </a:fld>
            <a:endParaRPr lang="en-US" dirty="0"/>
          </a:p>
        </p:txBody>
      </p:sp>
    </p:spTree>
    <p:extLst>
      <p:ext uri="{BB962C8B-B14F-4D97-AF65-F5344CB8AC3E}">
        <p14:creationId xmlns:p14="http://schemas.microsoft.com/office/powerpoint/2010/main" val="1089109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D93C3-3411-4A8D-93DB-69440BD61146}"/>
              </a:ext>
            </a:extLst>
          </p:cNvPr>
          <p:cNvSpPr>
            <a:spLocks noGrp="1"/>
          </p:cNvSpPr>
          <p:nvPr>
            <p:ph type="title"/>
          </p:nvPr>
        </p:nvSpPr>
        <p:spPr/>
        <p:txBody>
          <a:bodyPr/>
          <a:lstStyle/>
          <a:p>
            <a:r>
              <a:rPr lang="en-US" dirty="0">
                <a:solidFill>
                  <a:srgbClr val="FFFF00"/>
                </a:solidFill>
              </a:rPr>
              <a:t>Horn Logic</a:t>
            </a:r>
          </a:p>
        </p:txBody>
      </p:sp>
      <p:sp>
        <p:nvSpPr>
          <p:cNvPr id="3" name="Content Placeholder 2">
            <a:extLst>
              <a:ext uri="{FF2B5EF4-FFF2-40B4-BE49-F238E27FC236}">
                <a16:creationId xmlns:a16="http://schemas.microsoft.com/office/drawing/2014/main" id="{F725583C-A3BA-4F61-A453-B54BCD3302D6}"/>
              </a:ext>
            </a:extLst>
          </p:cNvPr>
          <p:cNvSpPr>
            <a:spLocks noGrp="1"/>
          </p:cNvSpPr>
          <p:nvPr>
            <p:ph idx="1"/>
          </p:nvPr>
        </p:nvSpPr>
        <p:spPr/>
        <p:txBody>
          <a:bodyPr/>
          <a:lstStyle/>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‘if-then’-rules:</a:t>
            </a:r>
          </a:p>
          <a:p>
            <a:pPr lvl="1">
              <a:buFont typeface="Arial" panose="020B0604020202020204" pitchFamily="34" charset="0"/>
              <a:buChar char="•"/>
            </a:pPr>
            <a:r>
              <a:rPr lang="en-US" sz="3200" dirty="0">
                <a:solidFill>
                  <a:srgbClr val="FFFF00"/>
                </a:solidFill>
                <a:latin typeface="Times New Roman" panose="02020603050405020304" pitchFamily="18" charset="0"/>
                <a:cs typeface="Times New Roman" panose="02020603050405020304" pitchFamily="18" charset="0"/>
              </a:rPr>
              <a:t>( A &amp; B &amp; … ) </a:t>
            </a:r>
            <a:r>
              <a:rPr lang="en-US" sz="3200" dirty="0">
                <a:solidFill>
                  <a:srgbClr val="FFFF00"/>
                </a:solidFill>
                <a:latin typeface="Times New Roman" panose="02020603050405020304" pitchFamily="18" charset="0"/>
                <a:cs typeface="Times New Roman" panose="02020603050405020304" pitchFamily="18" charset="0"/>
                <a:sym typeface="Wingdings" panose="05000000000000000000" pitchFamily="2" charset="2"/>
              </a:rPr>
              <a:t> P</a:t>
            </a:r>
          </a:p>
          <a:p>
            <a:pPr lvl="1">
              <a:buFont typeface="Arial" panose="020B0604020202020204" pitchFamily="34" charset="0"/>
              <a:buChar char="•"/>
            </a:pPr>
            <a:r>
              <a:rPr lang="en-US" sz="3200" dirty="0">
                <a:solidFill>
                  <a:srgbClr val="FFFF00"/>
                </a:solidFill>
                <a:latin typeface="Times New Roman" panose="02020603050405020304" pitchFamily="18" charset="0"/>
                <a:cs typeface="Times New Roman" panose="02020603050405020304" pitchFamily="18" charset="0"/>
                <a:sym typeface="Wingdings" panose="05000000000000000000" pitchFamily="2" charset="2"/>
              </a:rPr>
              <a:t>true  P</a:t>
            </a:r>
          </a:p>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sym typeface="Wingdings" panose="05000000000000000000" pitchFamily="2" charset="2"/>
              </a:rPr>
              <a:t>‘if-then-or’-rules: </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 A &amp; B &amp; …) </a:t>
            </a:r>
            <a:r>
              <a:rPr lang="en-US" sz="3200" dirty="0">
                <a:latin typeface="Times New Roman" panose="02020603050405020304" pitchFamily="18" charset="0"/>
                <a:cs typeface="Times New Roman" panose="02020603050405020304" pitchFamily="18" charset="0"/>
                <a:sym typeface="Wingdings" panose="05000000000000000000" pitchFamily="2" charset="2"/>
              </a:rPr>
              <a:t> ( P v Q v … )</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sym typeface="Wingdings" panose="05000000000000000000" pitchFamily="2" charset="2"/>
              </a:rPr>
              <a:t>true  ( P v Q v … )</a:t>
            </a:r>
          </a:p>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‘false-hood’-rules:</a:t>
            </a:r>
          </a:p>
          <a:p>
            <a:pPr lvl="1">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 A &amp; B &amp; … ) </a:t>
            </a:r>
            <a:r>
              <a:rPr lang="en-US" sz="3200" dirty="0">
                <a:latin typeface="Times New Roman" panose="02020603050405020304" pitchFamily="18" charset="0"/>
                <a:cs typeface="Times New Roman" panose="02020603050405020304" pitchFamily="18" charset="0"/>
                <a:sym typeface="Wingdings" panose="05000000000000000000" pitchFamily="2" charset="2"/>
              </a:rPr>
              <a:t> false</a:t>
            </a:r>
            <a:endParaRPr lang="en-US" sz="3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5C0A90-B897-4B1E-8990-54A343E1A3C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116</a:t>
            </a:fld>
            <a:endParaRPr lang="en-US" dirty="0"/>
          </a:p>
        </p:txBody>
      </p:sp>
      <p:sp>
        <p:nvSpPr>
          <p:cNvPr id="5" name="TextBox 4">
            <a:extLst>
              <a:ext uri="{FF2B5EF4-FFF2-40B4-BE49-F238E27FC236}">
                <a16:creationId xmlns:a16="http://schemas.microsoft.com/office/drawing/2014/main" id="{33E5848E-0584-4BD7-A1B1-4558BACBF30F}"/>
              </a:ext>
            </a:extLst>
          </p:cNvPr>
          <p:cNvSpPr txBox="1"/>
          <p:nvPr/>
        </p:nvSpPr>
        <p:spPr>
          <a:xfrm>
            <a:off x="4716827" y="2362200"/>
            <a:ext cx="3914085" cy="830997"/>
          </a:xfrm>
          <a:prstGeom prst="rect">
            <a:avLst/>
          </a:prstGeom>
          <a:noFill/>
          <a:ln>
            <a:solidFill>
              <a:srgbClr val="FFFF00"/>
            </a:solidFill>
          </a:ln>
        </p:spPr>
        <p:txBody>
          <a:bodyPr wrap="none" rtlCol="0">
            <a:spAutoFit/>
          </a:bodyPr>
          <a:lstStyle/>
          <a:p>
            <a:r>
              <a:rPr lang="en-US" sz="2400" dirty="0">
                <a:solidFill>
                  <a:srgbClr val="FFFF00"/>
                </a:solidFill>
              </a:rPr>
              <a:t>A, B, … may be true or false</a:t>
            </a:r>
          </a:p>
          <a:p>
            <a:r>
              <a:rPr lang="en-US" sz="2400" dirty="0">
                <a:solidFill>
                  <a:srgbClr val="FFFF00"/>
                </a:solidFill>
              </a:rPr>
              <a:t>P must be true</a:t>
            </a:r>
          </a:p>
        </p:txBody>
      </p:sp>
    </p:spTree>
    <p:extLst>
      <p:ext uri="{BB962C8B-B14F-4D97-AF65-F5344CB8AC3E}">
        <p14:creationId xmlns:p14="http://schemas.microsoft.com/office/powerpoint/2010/main" val="41420300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2C12-E108-4DFC-B44C-68ED9E841E49}"/>
              </a:ext>
            </a:extLst>
          </p:cNvPr>
          <p:cNvSpPr>
            <a:spLocks noGrp="1"/>
          </p:cNvSpPr>
          <p:nvPr>
            <p:ph type="title"/>
          </p:nvPr>
        </p:nvSpPr>
        <p:spPr>
          <a:xfrm>
            <a:off x="0" y="762000"/>
            <a:ext cx="9144000" cy="762000"/>
          </a:xfrm>
        </p:spPr>
        <p:txBody>
          <a:bodyPr/>
          <a:lstStyle/>
          <a:p>
            <a:r>
              <a:rPr lang="en-US" dirty="0"/>
              <a:t>More advantages of using FOL/CLIF (2)</a:t>
            </a:r>
          </a:p>
        </p:txBody>
      </p:sp>
      <p:sp>
        <p:nvSpPr>
          <p:cNvPr id="3" name="Content Placeholder 2">
            <a:extLst>
              <a:ext uri="{FF2B5EF4-FFF2-40B4-BE49-F238E27FC236}">
                <a16:creationId xmlns:a16="http://schemas.microsoft.com/office/drawing/2014/main" id="{B07DBF58-B084-423C-BCE3-8A29AFD8168D}"/>
              </a:ext>
            </a:extLst>
          </p:cNvPr>
          <p:cNvSpPr>
            <a:spLocks noGrp="1"/>
          </p:cNvSpPr>
          <p:nvPr>
            <p:ph idx="1"/>
          </p:nvPr>
        </p:nvSpPr>
        <p:spPr/>
        <p:txBody>
          <a:bodyPr/>
          <a:lstStyle/>
          <a:p>
            <a:pPr>
              <a:buFont typeface="Arial" panose="020B0604020202020204" pitchFamily="34" charset="0"/>
              <a:buChar char="•"/>
            </a:pPr>
            <a:r>
              <a:rPr lang="en-US" dirty="0">
                <a:solidFill>
                  <a:schemeClr val="accent6">
                    <a:lumMod val="60000"/>
                    <a:lumOff val="40000"/>
                  </a:schemeClr>
                </a:solidFill>
              </a:rPr>
              <a:t>Allows for precise, unambiguous and machine-processible descriptions of what one ontologically commits to;</a:t>
            </a:r>
          </a:p>
          <a:p>
            <a:pPr>
              <a:buFont typeface="Arial" panose="020B0604020202020204" pitchFamily="34" charset="0"/>
              <a:buChar char="•"/>
            </a:pPr>
            <a:r>
              <a:rPr lang="en-US" dirty="0">
                <a:solidFill>
                  <a:schemeClr val="accent6">
                    <a:lumMod val="60000"/>
                    <a:lumOff val="40000"/>
                  </a:schemeClr>
                </a:solidFill>
              </a:rPr>
              <a:t>Allows for transformations to other formats such as Kowalski rules;</a:t>
            </a:r>
          </a:p>
          <a:p>
            <a:pPr>
              <a:buFont typeface="Arial" panose="020B0604020202020204" pitchFamily="34" charset="0"/>
              <a:buChar char="•"/>
            </a:pPr>
            <a:r>
              <a:rPr lang="en-US" dirty="0"/>
              <a:t>Kowalski rules can be processed by relatively simple logic programs for satisfiability testing, model development, term expansion, rule-base optimization, data-integrity checking, ...</a:t>
            </a:r>
          </a:p>
        </p:txBody>
      </p:sp>
      <p:sp>
        <p:nvSpPr>
          <p:cNvPr id="4" name="Slide Number Placeholder 3">
            <a:extLst>
              <a:ext uri="{FF2B5EF4-FFF2-40B4-BE49-F238E27FC236}">
                <a16:creationId xmlns:a16="http://schemas.microsoft.com/office/drawing/2014/main" id="{89729AEC-7544-48A5-A867-4A95BDDE48D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117</a:t>
            </a:fld>
            <a:endParaRPr lang="en-US" dirty="0"/>
          </a:p>
        </p:txBody>
      </p:sp>
    </p:spTree>
    <p:extLst>
      <p:ext uri="{BB962C8B-B14F-4D97-AF65-F5344CB8AC3E}">
        <p14:creationId xmlns:p14="http://schemas.microsoft.com/office/powerpoint/2010/main" val="151852259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0238-CB75-4E11-8AD2-574E097B8B1C}"/>
              </a:ext>
            </a:extLst>
          </p:cNvPr>
          <p:cNvSpPr>
            <a:spLocks noGrp="1"/>
          </p:cNvSpPr>
          <p:nvPr>
            <p:ph type="title"/>
          </p:nvPr>
        </p:nvSpPr>
        <p:spPr/>
        <p:txBody>
          <a:bodyPr/>
          <a:lstStyle/>
          <a:p>
            <a:r>
              <a:rPr lang="en-US" dirty="0"/>
              <a:t>Equivalence of axioms</a:t>
            </a:r>
          </a:p>
        </p:txBody>
      </p:sp>
      <p:sp>
        <p:nvSpPr>
          <p:cNvPr id="3" name="Content Placeholder 2">
            <a:extLst>
              <a:ext uri="{FF2B5EF4-FFF2-40B4-BE49-F238E27FC236}">
                <a16:creationId xmlns:a16="http://schemas.microsoft.com/office/drawing/2014/main" id="{20BD5EB1-34F8-47F4-9445-22E0B902AEE7}"/>
              </a:ext>
            </a:extLst>
          </p:cNvPr>
          <p:cNvSpPr>
            <a:spLocks noGrp="1"/>
          </p:cNvSpPr>
          <p:nvPr>
            <p:ph idx="1"/>
          </p:nvPr>
        </p:nvSpPr>
        <p:spPr/>
        <p:txBody>
          <a:bodyPr/>
          <a:lstStyle/>
          <a:p>
            <a:pPr>
              <a:buFont typeface="Arial" panose="020B0604020202020204" pitchFamily="34" charset="0"/>
              <a:buChar char="•"/>
            </a:pPr>
            <a:r>
              <a:rPr lang="en-US" sz="2000" dirty="0"/>
              <a:t>(</a:t>
            </a:r>
            <a:r>
              <a:rPr lang="en-US" sz="2000" dirty="0" err="1"/>
              <a:t>cl:comment</a:t>
            </a:r>
            <a:r>
              <a:rPr lang="en-US" sz="2000" dirty="0"/>
              <a:t> "No role changes type during its existence [bks-1]“</a:t>
            </a:r>
          </a:p>
          <a:p>
            <a:r>
              <a:rPr lang="en-US" sz="2000" dirty="0"/>
              <a:t> (</a:t>
            </a:r>
            <a:r>
              <a:rPr lang="en-US" sz="2000" dirty="0" err="1">
                <a:solidFill>
                  <a:srgbClr val="92D050"/>
                </a:solidFill>
              </a:rPr>
              <a:t>forall</a:t>
            </a:r>
            <a:r>
              <a:rPr lang="en-US" sz="2000" dirty="0"/>
              <a:t> (</a:t>
            </a:r>
            <a:r>
              <a:rPr lang="en-US" sz="2000" dirty="0">
                <a:solidFill>
                  <a:srgbClr val="FFC000"/>
                </a:solidFill>
              </a:rPr>
              <a:t>o</a:t>
            </a:r>
            <a:r>
              <a:rPr lang="en-US" sz="2000" dirty="0"/>
              <a:t>)</a:t>
            </a:r>
          </a:p>
          <a:p>
            <a:pPr>
              <a:spcBef>
                <a:spcPts val="0"/>
              </a:spcBef>
            </a:pPr>
            <a:r>
              <a:rPr lang="en-US" sz="2000" dirty="0"/>
              <a:t>     (if (</a:t>
            </a:r>
            <a:r>
              <a:rPr lang="en-US" sz="2000" dirty="0">
                <a:solidFill>
                  <a:srgbClr val="92D050"/>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t> </a:t>
            </a:r>
            <a:r>
              <a:rPr lang="en-US" sz="2000" dirty="0">
                <a:solidFill>
                  <a:srgbClr val="00B0F0"/>
                </a:solidFill>
              </a:rPr>
              <a:t>role</a:t>
            </a:r>
            <a:r>
              <a:rPr lang="en-US" sz="2000" dirty="0"/>
              <a:t> </a:t>
            </a:r>
            <a:r>
              <a:rPr lang="en-US" sz="2000" i="1" dirty="0">
                <a:solidFill>
                  <a:srgbClr val="FFC000"/>
                </a:solidFill>
              </a:rPr>
              <a:t>t</a:t>
            </a:r>
            <a:r>
              <a:rPr lang="en-US" sz="2000" dirty="0"/>
              <a:t>))</a:t>
            </a:r>
          </a:p>
          <a:p>
            <a:pPr>
              <a:spcBef>
                <a:spcPts val="0"/>
              </a:spcBef>
            </a:pPr>
            <a:r>
              <a:rPr lang="en-US" sz="2000" dirty="0"/>
              <a:t>	    (</a:t>
            </a:r>
            <a:r>
              <a:rPr lang="en-US" sz="2000" dirty="0" err="1">
                <a:solidFill>
                  <a:srgbClr val="92D050"/>
                </a:solidFill>
              </a:rPr>
              <a:t>forall</a:t>
            </a:r>
            <a:r>
              <a:rPr lang="en-US" sz="2000" dirty="0"/>
              <a:t> (</a:t>
            </a:r>
            <a:r>
              <a:rPr lang="en-US" sz="2000" dirty="0">
                <a:solidFill>
                  <a:srgbClr val="FFC000"/>
                </a:solidFill>
              </a:rPr>
              <a:t>u</a:t>
            </a:r>
            <a:r>
              <a:rPr lang="en-US" sz="2000" dirty="0"/>
              <a:t>)</a:t>
            </a:r>
          </a:p>
          <a:p>
            <a:pPr>
              <a:spcBef>
                <a:spcPts val="0"/>
              </a:spcBef>
            </a:pPr>
            <a:r>
              <a:rPr lang="en-US" sz="2000" dirty="0"/>
              <a:t>	       (if (</a:t>
            </a:r>
            <a:r>
              <a:rPr lang="en-US" sz="2000" dirty="0">
                <a:solidFill>
                  <a:srgbClr val="92D050"/>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solidFill>
                  <a:srgbClr val="FFC000"/>
                </a:solidFill>
              </a:rPr>
              <a:t> </a:t>
            </a:r>
            <a:r>
              <a:rPr lang="en-US" sz="2000" u="sng" dirty="0">
                <a:solidFill>
                  <a:srgbClr val="FFC000"/>
                </a:solidFill>
              </a:rPr>
              <a:t>u</a:t>
            </a:r>
            <a:r>
              <a:rPr lang="en-US" sz="2000" dirty="0">
                <a:solidFill>
                  <a:srgbClr val="FFC000"/>
                </a:solidFill>
              </a:rPr>
              <a:t> </a:t>
            </a:r>
            <a:r>
              <a:rPr lang="en-US" sz="2000" i="1" dirty="0">
                <a:solidFill>
                  <a:srgbClr val="FFC000"/>
                </a:solidFill>
              </a:rPr>
              <a:t>t</a:t>
            </a:r>
            <a:r>
              <a:rPr lang="en-US" sz="2000" dirty="0"/>
              <a:t>))</a:t>
            </a:r>
          </a:p>
          <a:p>
            <a:pPr>
              <a:spcBef>
                <a:spcPts val="0"/>
              </a:spcBef>
            </a:pPr>
            <a:r>
              <a:rPr lang="en-US" sz="2000" dirty="0"/>
              <a:t>	           (</a:t>
            </a:r>
            <a:r>
              <a:rPr lang="en-US" sz="2000" dirty="0" err="1">
                <a:solidFill>
                  <a:srgbClr val="92D050"/>
                </a:solidFill>
              </a:rPr>
              <a:t>forall</a:t>
            </a:r>
            <a:r>
              <a:rPr lang="en-US" sz="2000" dirty="0"/>
              <a:t> (</a:t>
            </a:r>
            <a:r>
              <a:rPr lang="en-US" sz="2000" dirty="0">
                <a:solidFill>
                  <a:srgbClr val="FFC000"/>
                </a:solidFill>
              </a:rPr>
              <a:t>t</a:t>
            </a:r>
            <a:r>
              <a:rPr lang="en-US" sz="2000" dirty="0"/>
              <a:t>) (</a:t>
            </a:r>
            <a:r>
              <a:rPr lang="en-US" sz="2000" dirty="0" err="1"/>
              <a:t>iff</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t> </a:t>
            </a:r>
            <a:r>
              <a:rPr lang="en-US" sz="2000" dirty="0">
                <a:solidFill>
                  <a:srgbClr val="00B0F0"/>
                </a:solidFill>
              </a:rPr>
              <a:t>role</a:t>
            </a:r>
            <a:r>
              <a:rPr lang="en-US" sz="2000" dirty="0"/>
              <a:t> </a:t>
            </a:r>
            <a:r>
              <a:rPr lang="en-US" sz="2000" i="1"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t> </a:t>
            </a:r>
            <a:r>
              <a:rPr lang="en-US" sz="2000" u="sng" dirty="0">
                <a:solidFill>
                  <a:srgbClr val="FFC000"/>
                </a:solidFill>
              </a:rPr>
              <a:t>u</a:t>
            </a:r>
            <a:r>
              <a:rPr lang="en-US" sz="2000" dirty="0"/>
              <a:t> </a:t>
            </a:r>
            <a:r>
              <a:rPr lang="en-US" sz="2000" i="1" dirty="0">
                <a:solidFill>
                  <a:srgbClr val="FFC000"/>
                </a:solidFill>
              </a:rPr>
              <a:t>t</a:t>
            </a:r>
            <a:r>
              <a:rPr lang="en-US" sz="2000" dirty="0"/>
              <a:t>))))))))</a:t>
            </a:r>
          </a:p>
          <a:p>
            <a:pPr>
              <a:spcBef>
                <a:spcPts val="0"/>
              </a:spcBef>
            </a:pPr>
            <a:endParaRPr lang="en-US" sz="2000" dirty="0"/>
          </a:p>
          <a:p>
            <a:pPr>
              <a:spcBef>
                <a:spcPts val="0"/>
              </a:spcBef>
              <a:buFont typeface="Arial" panose="020B0604020202020204" pitchFamily="34" charset="0"/>
              <a:buChar char="•"/>
            </a:pPr>
            <a:endParaRPr lang="en-US" sz="2000" dirty="0"/>
          </a:p>
          <a:p>
            <a:pPr>
              <a:spcBef>
                <a:spcPts val="0"/>
              </a:spcBef>
              <a:buFont typeface="Arial" panose="020B0604020202020204" pitchFamily="34" charset="0"/>
              <a:buChar char="•"/>
            </a:pPr>
            <a:r>
              <a:rPr lang="en-US" sz="2000" dirty="0"/>
              <a:t>Is equivalent with:</a:t>
            </a:r>
          </a:p>
          <a:p>
            <a:pPr marL="0" indent="0"/>
            <a:r>
              <a:rPr lang="en-US" sz="2000" dirty="0"/>
              <a:t> (</a:t>
            </a:r>
            <a:r>
              <a:rPr lang="en-US" sz="2000" dirty="0" err="1">
                <a:solidFill>
                  <a:srgbClr val="92D050"/>
                </a:solidFill>
              </a:rPr>
              <a:t>forall</a:t>
            </a:r>
            <a:r>
              <a:rPr lang="en-US" sz="2000" dirty="0"/>
              <a:t> (</a:t>
            </a:r>
            <a:r>
              <a:rPr lang="en-US" sz="2000" dirty="0">
                <a:solidFill>
                  <a:srgbClr val="FFC000"/>
                </a:solidFill>
              </a:rPr>
              <a:t>e d b a</a:t>
            </a:r>
            <a:r>
              <a:rPr lang="en-US" sz="2000" dirty="0"/>
              <a:t>)</a:t>
            </a:r>
          </a:p>
          <a:p>
            <a:pPr marL="0" indent="0"/>
            <a:r>
              <a:rPr lang="en-US" sz="2000" dirty="0"/>
              <a:t>	(if (and (</a:t>
            </a:r>
            <a:r>
              <a:rPr lang="en-US" sz="2000" dirty="0">
                <a:solidFill>
                  <a:srgbClr val="FFFF00"/>
                </a:solidFill>
              </a:rPr>
              <a:t>instance-of</a:t>
            </a:r>
            <a:r>
              <a:rPr lang="en-US" sz="2000" dirty="0"/>
              <a:t> </a:t>
            </a:r>
            <a:r>
              <a:rPr lang="en-US" sz="2000" i="1" dirty="0">
                <a:solidFill>
                  <a:srgbClr val="FFC000"/>
                </a:solidFill>
              </a:rPr>
              <a:t>e </a:t>
            </a:r>
            <a:r>
              <a:rPr lang="en-US" sz="2000" u="sng" dirty="0">
                <a:solidFill>
                  <a:srgbClr val="FFC000"/>
                </a:solidFill>
              </a:rPr>
              <a:t>d</a:t>
            </a:r>
            <a:r>
              <a:rPr lang="en-US" sz="2000" i="1" dirty="0">
                <a:solidFill>
                  <a:srgbClr val="FFC000"/>
                </a:solidFill>
              </a:rPr>
              <a:t> a</a:t>
            </a:r>
            <a:r>
              <a:rPr lang="en-US" sz="2000" dirty="0"/>
              <a:t>) (</a:t>
            </a:r>
            <a:r>
              <a:rPr lang="en-US" sz="2000" dirty="0">
                <a:solidFill>
                  <a:srgbClr val="FFFF00"/>
                </a:solidFill>
              </a:rPr>
              <a:t>instance-of</a:t>
            </a:r>
            <a:r>
              <a:rPr lang="en-US" sz="2000" dirty="0"/>
              <a:t> </a:t>
            </a:r>
            <a:r>
              <a:rPr lang="en-US" sz="2000" i="1" dirty="0">
                <a:solidFill>
                  <a:srgbClr val="FFC000"/>
                </a:solidFill>
              </a:rPr>
              <a:t>e </a:t>
            </a:r>
            <a:r>
              <a:rPr lang="en-US" sz="2000" dirty="0">
                <a:solidFill>
                  <a:srgbClr val="00B0F0"/>
                </a:solidFill>
              </a:rPr>
              <a:t>role</a:t>
            </a:r>
            <a:r>
              <a:rPr lang="en-US" sz="2000" i="1" dirty="0">
                <a:solidFill>
                  <a:srgbClr val="FFC000"/>
                </a:solidFill>
              </a:rPr>
              <a:t> b</a:t>
            </a:r>
            <a:r>
              <a:rPr lang="en-US" sz="2000" dirty="0"/>
              <a:t>)) </a:t>
            </a:r>
          </a:p>
          <a:p>
            <a:pPr marL="0" indent="0"/>
            <a:r>
              <a:rPr lang="en-US" sz="2000" dirty="0"/>
              <a:t>	    (and (</a:t>
            </a:r>
            <a:r>
              <a:rPr lang="en-US" sz="2000" dirty="0">
                <a:solidFill>
                  <a:srgbClr val="FFFF00"/>
                </a:solidFill>
              </a:rPr>
              <a:t>instance-of</a:t>
            </a:r>
            <a:r>
              <a:rPr lang="en-US" sz="2000" dirty="0"/>
              <a:t> </a:t>
            </a:r>
            <a:r>
              <a:rPr lang="en-US" sz="2000" i="1" dirty="0">
                <a:solidFill>
                  <a:srgbClr val="FFC000"/>
                </a:solidFill>
              </a:rPr>
              <a:t>e </a:t>
            </a:r>
            <a:r>
              <a:rPr lang="en-US" sz="2000" dirty="0">
                <a:solidFill>
                  <a:srgbClr val="00B0F0"/>
                </a:solidFill>
              </a:rPr>
              <a:t>role</a:t>
            </a:r>
            <a:r>
              <a:rPr lang="en-US" sz="2000" i="1" dirty="0">
                <a:solidFill>
                  <a:srgbClr val="FFC000"/>
                </a:solidFill>
              </a:rPr>
              <a:t> a</a:t>
            </a:r>
            <a:r>
              <a:rPr lang="en-US" sz="2000" dirty="0"/>
              <a:t>) (</a:t>
            </a:r>
            <a:r>
              <a:rPr lang="en-US" sz="2000" dirty="0">
                <a:solidFill>
                  <a:srgbClr val="FFFF00"/>
                </a:solidFill>
              </a:rPr>
              <a:t>instance-of</a:t>
            </a:r>
            <a:r>
              <a:rPr lang="en-US" sz="2000" dirty="0"/>
              <a:t> </a:t>
            </a:r>
            <a:r>
              <a:rPr lang="en-US" sz="2000" i="1" dirty="0">
                <a:solidFill>
                  <a:srgbClr val="FFC000"/>
                </a:solidFill>
              </a:rPr>
              <a:t>e </a:t>
            </a:r>
            <a:r>
              <a:rPr lang="en-US" sz="2000" u="sng" dirty="0">
                <a:solidFill>
                  <a:srgbClr val="FFC000"/>
                </a:solidFill>
              </a:rPr>
              <a:t>d</a:t>
            </a:r>
            <a:r>
              <a:rPr lang="en-US" sz="2000" i="1" dirty="0">
                <a:solidFill>
                  <a:srgbClr val="FFC000"/>
                </a:solidFill>
              </a:rPr>
              <a:t> b</a:t>
            </a:r>
            <a:r>
              <a:rPr lang="en-US" sz="2000" dirty="0"/>
              <a:t>))))</a:t>
            </a:r>
          </a:p>
          <a:p>
            <a:endParaRPr lang="en-US" sz="2000" dirty="0"/>
          </a:p>
          <a:p>
            <a:pPr marL="0" indent="0"/>
            <a:endParaRPr lang="en-US" sz="2000" dirty="0"/>
          </a:p>
        </p:txBody>
      </p:sp>
    </p:spTree>
    <p:extLst>
      <p:ext uri="{BB962C8B-B14F-4D97-AF65-F5344CB8AC3E}">
        <p14:creationId xmlns:p14="http://schemas.microsoft.com/office/powerpoint/2010/main" val="20036236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E5E1F-66E9-4F54-B578-A3C26C51D8C2}"/>
              </a:ext>
            </a:extLst>
          </p:cNvPr>
          <p:cNvSpPr>
            <a:spLocks noGrp="1"/>
          </p:cNvSpPr>
          <p:nvPr>
            <p:ph type="title"/>
          </p:nvPr>
        </p:nvSpPr>
        <p:spPr/>
        <p:txBody>
          <a:bodyPr/>
          <a:lstStyle/>
          <a:p>
            <a:r>
              <a:rPr lang="en-US" dirty="0"/>
              <a:t>From FOL axioms to Kowalski rules</a:t>
            </a:r>
          </a:p>
        </p:txBody>
      </p:sp>
      <p:sp>
        <p:nvSpPr>
          <p:cNvPr id="3" name="Content Placeholder 2">
            <a:extLst>
              <a:ext uri="{FF2B5EF4-FFF2-40B4-BE49-F238E27FC236}">
                <a16:creationId xmlns:a16="http://schemas.microsoft.com/office/drawing/2014/main" id="{AEF3D01C-963F-4232-B780-F99AA905BF7B}"/>
              </a:ext>
            </a:extLst>
          </p:cNvPr>
          <p:cNvSpPr>
            <a:spLocks noGrp="1"/>
          </p:cNvSpPr>
          <p:nvPr>
            <p:ph idx="1"/>
          </p:nvPr>
        </p:nvSpPr>
        <p:spPr>
          <a:xfrm>
            <a:off x="228600" y="1524000"/>
            <a:ext cx="8686800" cy="5105400"/>
          </a:xfrm>
        </p:spPr>
        <p:txBody>
          <a:bodyPr/>
          <a:lstStyle/>
          <a:p>
            <a:pPr marL="457200" indent="-457200">
              <a:buFont typeface="+mj-lt"/>
              <a:buAutoNum type="arabicPeriod"/>
            </a:pPr>
            <a:r>
              <a:rPr lang="en-US" sz="2000" dirty="0"/>
              <a:t>Eliminate the implications. </a:t>
            </a:r>
          </a:p>
          <a:p>
            <a:pPr marL="457200" indent="-457200">
              <a:buFont typeface="+mj-lt"/>
              <a:buAutoNum type="arabicPeriod"/>
            </a:pPr>
            <a:r>
              <a:rPr lang="en-US" sz="2000" dirty="0"/>
              <a:t>Move the negations down to the atomic formulas. </a:t>
            </a:r>
          </a:p>
          <a:p>
            <a:pPr marL="457200" indent="-457200">
              <a:buFont typeface="+mj-lt"/>
              <a:buAutoNum type="arabicPeriod"/>
            </a:pPr>
            <a:r>
              <a:rPr lang="en-US" sz="2000" dirty="0"/>
              <a:t>Eliminate the existential quantifiers. </a:t>
            </a:r>
          </a:p>
          <a:p>
            <a:pPr marL="457200" indent="-457200">
              <a:buFont typeface="+mj-lt"/>
              <a:buAutoNum type="arabicPeriod"/>
            </a:pPr>
            <a:r>
              <a:rPr lang="en-US" sz="2000" dirty="0"/>
              <a:t>Rename the variables, if necessary. </a:t>
            </a:r>
          </a:p>
          <a:p>
            <a:pPr marL="457200" indent="-457200">
              <a:buFont typeface="+mj-lt"/>
              <a:buAutoNum type="arabicPeriod"/>
            </a:pPr>
            <a:r>
              <a:rPr lang="en-US" sz="2000" dirty="0"/>
              <a:t>Move the universal quantifiers to the left. </a:t>
            </a:r>
          </a:p>
          <a:p>
            <a:pPr marL="457200" indent="-457200">
              <a:buFont typeface="+mj-lt"/>
              <a:buAutoNum type="arabicPeriod"/>
            </a:pPr>
            <a:r>
              <a:rPr lang="en-US" sz="2000" dirty="0"/>
              <a:t>Move the disjunctions down to the literals. </a:t>
            </a:r>
          </a:p>
          <a:p>
            <a:pPr marL="457200" indent="-457200">
              <a:buFont typeface="+mj-lt"/>
              <a:buAutoNum type="arabicPeriod"/>
            </a:pPr>
            <a:r>
              <a:rPr lang="en-US" sz="2000" dirty="0"/>
              <a:t>Eliminate the conjunctions. </a:t>
            </a:r>
          </a:p>
          <a:p>
            <a:pPr marL="457200" indent="-457200">
              <a:buFont typeface="+mj-lt"/>
              <a:buAutoNum type="arabicPeriod"/>
            </a:pPr>
            <a:r>
              <a:rPr lang="en-US" sz="2000" dirty="0"/>
              <a:t>Rename the variables, if necessary. </a:t>
            </a:r>
          </a:p>
          <a:p>
            <a:pPr marL="457200" indent="-457200">
              <a:buFont typeface="+mj-lt"/>
              <a:buAutoNum type="arabicPeriod"/>
            </a:pPr>
            <a:r>
              <a:rPr lang="en-US" sz="2000" dirty="0"/>
              <a:t>Eliminate the universal quantifiers. </a:t>
            </a:r>
          </a:p>
          <a:p>
            <a:pPr marL="457200" indent="-457200">
              <a:buFont typeface="+mj-lt"/>
              <a:buAutoNum type="arabicPeriod"/>
            </a:pPr>
            <a:r>
              <a:rPr lang="en-US" sz="2000" dirty="0"/>
              <a:t>For each disjunction obtained: move negations to the left and rewrite ‘not P or Q’ as ‘P </a:t>
            </a:r>
            <a:r>
              <a:rPr lang="en-US" sz="2000" dirty="0">
                <a:sym typeface="Wingdings" panose="05000000000000000000" pitchFamily="2" charset="2"/>
              </a:rPr>
              <a:t> Q’.</a:t>
            </a:r>
            <a:endParaRPr lang="en-US" sz="2000" dirty="0"/>
          </a:p>
          <a:p>
            <a:endParaRPr lang="en-US" sz="2000" dirty="0"/>
          </a:p>
        </p:txBody>
      </p:sp>
      <p:sp>
        <p:nvSpPr>
          <p:cNvPr id="4" name="Slide Number Placeholder 3">
            <a:extLst>
              <a:ext uri="{FF2B5EF4-FFF2-40B4-BE49-F238E27FC236}">
                <a16:creationId xmlns:a16="http://schemas.microsoft.com/office/drawing/2014/main" id="{155D3D26-196E-4B01-8574-02B21401C59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119</a:t>
            </a:fld>
            <a:endParaRPr lang="en-US" dirty="0"/>
          </a:p>
        </p:txBody>
      </p:sp>
      <p:sp>
        <p:nvSpPr>
          <p:cNvPr id="5" name="Rectangle 4">
            <a:extLst>
              <a:ext uri="{FF2B5EF4-FFF2-40B4-BE49-F238E27FC236}">
                <a16:creationId xmlns:a16="http://schemas.microsoft.com/office/drawing/2014/main" id="{FBD422C4-51A8-482D-91DF-A0482EACC002}"/>
              </a:ext>
            </a:extLst>
          </p:cNvPr>
          <p:cNvSpPr/>
          <p:nvPr/>
        </p:nvSpPr>
        <p:spPr>
          <a:xfrm>
            <a:off x="0" y="6096000"/>
            <a:ext cx="9144000" cy="738664"/>
          </a:xfrm>
          <a:prstGeom prst="rect">
            <a:avLst/>
          </a:prstGeom>
        </p:spPr>
        <p:txBody>
          <a:bodyPr wrap="square">
            <a:spAutoFit/>
          </a:bodyPr>
          <a:lstStyle/>
          <a:p>
            <a:pPr algn="r"/>
            <a:r>
              <a:rPr lang="en-US" sz="1400" b="0" dirty="0">
                <a:solidFill>
                  <a:schemeClr val="bg1"/>
                </a:solidFill>
                <a:hlinkClick r:id="rId2"/>
              </a:rPr>
              <a:t>https://www.cs.cornell.edu/courses/cs4700/2011fa/lectures/16_FirstOrderLogic.pdf</a:t>
            </a:r>
            <a:endParaRPr lang="en-US" sz="1400" b="0" dirty="0">
              <a:solidFill>
                <a:schemeClr val="bg1"/>
              </a:solidFill>
            </a:endParaRPr>
          </a:p>
          <a:p>
            <a:pPr algn="r"/>
            <a:r>
              <a:rPr lang="en-US" sz="1400" b="0" dirty="0">
                <a:solidFill>
                  <a:schemeClr val="bg1"/>
                </a:solidFill>
                <a:hlinkClick r:id="rId3"/>
              </a:rPr>
              <a:t>https://www.cs.miami.edu/home/geoff/Courses/COMP6210-10M/Content/FOFToCNF.shtml#:~:text=Clause%20Normal%20Form%20(CNF)%20is,%7C%2C%20e.g.%2C%20C%7C</a:t>
            </a:r>
            <a:r>
              <a:rPr lang="en-US" sz="1400" b="0" dirty="0">
                <a:solidFill>
                  <a:schemeClr val="bg1"/>
                </a:solidFill>
              </a:rPr>
              <a:t>. </a:t>
            </a:r>
          </a:p>
        </p:txBody>
      </p:sp>
    </p:spTree>
    <p:extLst>
      <p:ext uri="{BB962C8B-B14F-4D97-AF65-F5344CB8AC3E}">
        <p14:creationId xmlns:p14="http://schemas.microsoft.com/office/powerpoint/2010/main" val="10120520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2C12-E108-4DFC-B44C-68ED9E841E49}"/>
              </a:ext>
            </a:extLst>
          </p:cNvPr>
          <p:cNvSpPr>
            <a:spLocks noGrp="1"/>
          </p:cNvSpPr>
          <p:nvPr>
            <p:ph type="title"/>
          </p:nvPr>
        </p:nvSpPr>
        <p:spPr>
          <a:xfrm>
            <a:off x="0" y="762000"/>
            <a:ext cx="9144000" cy="762000"/>
          </a:xfrm>
        </p:spPr>
        <p:txBody>
          <a:bodyPr/>
          <a:lstStyle/>
          <a:p>
            <a:r>
              <a:rPr lang="en-US" dirty="0"/>
              <a:t>Example from BFO2020</a:t>
            </a:r>
          </a:p>
        </p:txBody>
      </p:sp>
      <p:sp>
        <p:nvSpPr>
          <p:cNvPr id="3" name="Content Placeholder 2">
            <a:extLst>
              <a:ext uri="{FF2B5EF4-FFF2-40B4-BE49-F238E27FC236}">
                <a16:creationId xmlns:a16="http://schemas.microsoft.com/office/drawing/2014/main" id="{B07DBF58-B084-423C-BCE3-8A29AFD8168D}"/>
              </a:ext>
            </a:extLst>
          </p:cNvPr>
          <p:cNvSpPr>
            <a:spLocks noGrp="1"/>
          </p:cNvSpPr>
          <p:nvPr>
            <p:ph idx="1"/>
          </p:nvPr>
        </p:nvSpPr>
        <p:spPr/>
        <p:txBody>
          <a:bodyPr/>
          <a:lstStyle/>
          <a:p>
            <a:pPr marL="398463" lvl="2" indent="-279400">
              <a:buFont typeface="Arial" panose="020B0604020202020204" pitchFamily="34" charset="0"/>
              <a:buChar char="•"/>
            </a:pPr>
            <a:r>
              <a:rPr lang="en-US" dirty="0"/>
              <a:t>(</a:t>
            </a:r>
            <a:r>
              <a:rPr lang="en-US" dirty="0" err="1"/>
              <a:t>forall</a:t>
            </a:r>
            <a:r>
              <a:rPr lang="en-US" dirty="0"/>
              <a:t> (t)     </a:t>
            </a:r>
          </a:p>
          <a:p>
            <a:pPr marL="398463" lvl="3" indent="406400">
              <a:buNone/>
            </a:pPr>
            <a:r>
              <a:rPr lang="en-US" dirty="0"/>
              <a:t>(if (instance-of t temporal-region t)      </a:t>
            </a:r>
          </a:p>
          <a:p>
            <a:pPr marL="398463" lvl="3" indent="406400">
              <a:buNone/>
            </a:pPr>
            <a:r>
              <a:rPr lang="en-US" dirty="0"/>
              <a:t> 	(exists (u </a:t>
            </a:r>
            <a:r>
              <a:rPr lang="en-US" dirty="0" err="1"/>
              <a:t>i</a:t>
            </a:r>
            <a:r>
              <a:rPr lang="en-US" dirty="0"/>
              <a:t>) </a:t>
            </a:r>
          </a:p>
          <a:p>
            <a:pPr marL="398463" lvl="3" indent="406400">
              <a:buNone/>
            </a:pPr>
            <a:r>
              <a:rPr lang="en-US" dirty="0"/>
              <a:t>	  (and 	(not (= </a:t>
            </a:r>
            <a:r>
              <a:rPr lang="en-US" dirty="0" err="1"/>
              <a:t>i</a:t>
            </a:r>
            <a:r>
              <a:rPr lang="en-US" dirty="0"/>
              <a:t> t)) </a:t>
            </a:r>
          </a:p>
          <a:p>
            <a:pPr marL="398463" lvl="3" indent="406400">
              <a:buNone/>
            </a:pPr>
            <a:r>
              <a:rPr lang="en-US" dirty="0"/>
              <a:t>		(universal u) </a:t>
            </a:r>
          </a:p>
          <a:p>
            <a:pPr marL="398463" lvl="3" indent="406400">
              <a:buNone/>
            </a:pPr>
            <a:r>
              <a:rPr lang="en-US" dirty="0"/>
              <a:t>		(particular </a:t>
            </a:r>
            <a:r>
              <a:rPr lang="en-US" dirty="0" err="1"/>
              <a:t>i</a:t>
            </a:r>
            <a:r>
              <a:rPr lang="en-US" dirty="0"/>
              <a:t>)        </a:t>
            </a:r>
          </a:p>
          <a:p>
            <a:pPr marL="398463" lvl="3" indent="406400">
              <a:buNone/>
            </a:pPr>
            <a:r>
              <a:rPr lang="en-US" dirty="0"/>
              <a:t>		(instance-of </a:t>
            </a:r>
            <a:r>
              <a:rPr lang="en-US" dirty="0" err="1"/>
              <a:t>i</a:t>
            </a:r>
            <a:r>
              <a:rPr lang="en-US" dirty="0"/>
              <a:t> u t))))))</a:t>
            </a:r>
          </a:p>
          <a:p>
            <a:pPr marL="398463" lvl="2" indent="-279400">
              <a:buFont typeface="Arial" panose="020B0604020202020204" pitchFamily="34" charset="0"/>
              <a:buChar char="•"/>
            </a:pPr>
            <a:r>
              <a:rPr lang="en-US" dirty="0"/>
              <a:t>becomes:</a:t>
            </a:r>
          </a:p>
          <a:p>
            <a:pPr marL="855663" lvl="3" indent="-279400">
              <a:buFont typeface="Arial" panose="020B0604020202020204" pitchFamily="34" charset="0"/>
              <a:buChar char="•"/>
            </a:pPr>
            <a:r>
              <a:rPr lang="en-US" dirty="0"/>
              <a:t>(instance-of t temporal-region t) </a:t>
            </a:r>
            <a:r>
              <a:rPr lang="en-US" dirty="0">
                <a:sym typeface="Wingdings" panose="05000000000000000000" pitchFamily="2" charset="2"/>
              </a:rPr>
              <a:t> (</a:t>
            </a:r>
            <a:r>
              <a:rPr lang="en-US" dirty="0" err="1"/>
              <a:t>instanceof</a:t>
            </a:r>
            <a:r>
              <a:rPr lang="en-US" dirty="0"/>
              <a:t> sk9(t) sk8(t) t)</a:t>
            </a:r>
          </a:p>
          <a:p>
            <a:pPr marL="855663" lvl="3" indent="-279400">
              <a:buFont typeface="Arial" panose="020B0604020202020204" pitchFamily="34" charset="0"/>
              <a:buChar char="•"/>
            </a:pPr>
            <a:r>
              <a:rPr lang="en-US" dirty="0"/>
              <a:t>(instance-of t temporal-region t) </a:t>
            </a:r>
            <a:r>
              <a:rPr lang="en-US" dirty="0">
                <a:sym typeface="Wingdings" panose="05000000000000000000" pitchFamily="2" charset="2"/>
              </a:rPr>
              <a:t> (</a:t>
            </a:r>
            <a:r>
              <a:rPr lang="en-US" dirty="0"/>
              <a:t>particular sk9(t))</a:t>
            </a:r>
          </a:p>
          <a:p>
            <a:pPr marL="855663" lvl="3" indent="-279400">
              <a:buFont typeface="Arial" panose="020B0604020202020204" pitchFamily="34" charset="0"/>
              <a:buChar char="•"/>
            </a:pPr>
            <a:r>
              <a:rPr lang="en-US" dirty="0"/>
              <a:t>(instance-of t temporal-region t) </a:t>
            </a:r>
            <a:r>
              <a:rPr lang="en-US" dirty="0">
                <a:sym typeface="Wingdings" panose="05000000000000000000" pitchFamily="2" charset="2"/>
              </a:rPr>
              <a:t> </a:t>
            </a:r>
            <a:r>
              <a:rPr lang="en-US" dirty="0"/>
              <a:t>(universal sk8(t))</a:t>
            </a:r>
          </a:p>
          <a:p>
            <a:pPr marL="855663" lvl="3" indent="-279400">
              <a:buFont typeface="Arial" panose="020B0604020202020204" pitchFamily="34" charset="0"/>
              <a:buChar char="•"/>
            </a:pPr>
            <a:r>
              <a:rPr lang="en-US" dirty="0"/>
              <a:t>(instance-of t temporal-region t)</a:t>
            </a:r>
            <a:r>
              <a:rPr lang="en-US" dirty="0">
                <a:sym typeface="Symbol" panose="05050102010706020507" pitchFamily="18" charset="2"/>
              </a:rPr>
              <a:t> </a:t>
            </a:r>
            <a:r>
              <a:rPr lang="en-US" dirty="0"/>
              <a:t> (= sk9(t) t) </a:t>
            </a:r>
            <a:r>
              <a:rPr lang="en-US" dirty="0">
                <a:sym typeface="Wingdings" panose="05000000000000000000" pitchFamily="2" charset="2"/>
              </a:rPr>
              <a:t> </a:t>
            </a:r>
            <a:r>
              <a:rPr lang="en-US" dirty="0"/>
              <a:t>false</a:t>
            </a:r>
          </a:p>
          <a:p>
            <a:pPr lvl="2">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9729AEC-7544-48A5-A867-4A95BDDE48D4}"/>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120</a:t>
            </a:fld>
            <a:endParaRPr lang="en-US" dirty="0"/>
          </a:p>
        </p:txBody>
      </p:sp>
    </p:spTree>
    <p:extLst>
      <p:ext uri="{BB962C8B-B14F-4D97-AF65-F5344CB8AC3E}">
        <p14:creationId xmlns:p14="http://schemas.microsoft.com/office/powerpoint/2010/main" val="7476342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BCC4A2-0E38-47EC-9A1D-FE1BA08F0CCF}"/>
              </a:ext>
            </a:extLst>
          </p:cNvPr>
          <p:cNvSpPr>
            <a:spLocks noGrp="1"/>
          </p:cNvSpPr>
          <p:nvPr>
            <p:ph type="ctrTitle"/>
          </p:nvPr>
        </p:nvSpPr>
        <p:spPr/>
        <p:txBody>
          <a:bodyPr/>
          <a:lstStyle/>
          <a:p>
            <a:r>
              <a:rPr lang="en-US" dirty="0"/>
              <a:t>Description Logic(s)</a:t>
            </a:r>
          </a:p>
        </p:txBody>
      </p:sp>
      <p:sp>
        <p:nvSpPr>
          <p:cNvPr id="6" name="Subtitle 5">
            <a:extLst>
              <a:ext uri="{FF2B5EF4-FFF2-40B4-BE49-F238E27FC236}">
                <a16:creationId xmlns:a16="http://schemas.microsoft.com/office/drawing/2014/main" id="{6FB21BC6-A55F-412A-972A-97ED55AD5C7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218865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68D6-95E5-4638-8B5D-B7054601607F}"/>
              </a:ext>
            </a:extLst>
          </p:cNvPr>
          <p:cNvSpPr>
            <a:spLocks noGrp="1"/>
          </p:cNvSpPr>
          <p:nvPr>
            <p:ph type="title"/>
          </p:nvPr>
        </p:nvSpPr>
        <p:spPr/>
        <p:txBody>
          <a:bodyPr/>
          <a:lstStyle/>
          <a:p>
            <a:r>
              <a:rPr lang="en-US" dirty="0"/>
              <a:t>Description Logic(s)</a:t>
            </a:r>
          </a:p>
        </p:txBody>
      </p:sp>
      <p:sp>
        <p:nvSpPr>
          <p:cNvPr id="3" name="Content Placeholder 2">
            <a:extLst>
              <a:ext uri="{FF2B5EF4-FFF2-40B4-BE49-F238E27FC236}">
                <a16:creationId xmlns:a16="http://schemas.microsoft.com/office/drawing/2014/main" id="{67EB6042-FAEC-4F6A-B200-0F7A80754856}"/>
              </a:ext>
            </a:extLst>
          </p:cNvPr>
          <p:cNvSpPr>
            <a:spLocks noGrp="1"/>
          </p:cNvSpPr>
          <p:nvPr>
            <p:ph idx="1"/>
          </p:nvPr>
        </p:nvSpPr>
        <p:spPr/>
        <p:txBody>
          <a:bodyPr/>
          <a:lstStyle/>
          <a:p>
            <a:pPr>
              <a:buFont typeface="Arial" panose="020B0604020202020204" pitchFamily="34" charset="0"/>
              <a:buChar char="•"/>
            </a:pPr>
            <a:r>
              <a:rPr lang="en-US" dirty="0"/>
              <a:t>A DL is a fragment of FOL.</a:t>
            </a:r>
          </a:p>
          <a:p>
            <a:pPr>
              <a:buFont typeface="Arial" panose="020B0604020202020204" pitchFamily="34" charset="0"/>
              <a:buChar char="•"/>
            </a:pPr>
            <a:r>
              <a:rPr lang="en-US" dirty="0"/>
              <a:t>DLs come in many varieties, most of which are decidable.</a:t>
            </a:r>
          </a:p>
          <a:p>
            <a:pPr lvl="1">
              <a:buFont typeface="Arial" panose="020B0604020202020204" pitchFamily="34" charset="0"/>
              <a:buChar char="•"/>
            </a:pPr>
            <a:r>
              <a:rPr lang="en-US" sz="2000" dirty="0"/>
              <a:t>A logic is decidable if there is an effective method for determining whether arbitrary formulas of the logic are logically valid formulas.</a:t>
            </a:r>
          </a:p>
          <a:p>
            <a:pPr lvl="1">
              <a:buFont typeface="Arial" panose="020B0604020202020204" pitchFamily="34" charset="0"/>
              <a:buChar char="•"/>
            </a:pPr>
            <a:r>
              <a:rPr lang="en-US" sz="2000" dirty="0"/>
              <a:t>A FOL is not decidable if its signature (i.e. the list and description of non-logical symbols) includes equality and at least one other predicate with two or more arguments.</a:t>
            </a:r>
          </a:p>
          <a:p>
            <a:pPr lvl="1">
              <a:buFont typeface="Arial" panose="020B0604020202020204" pitchFamily="34" charset="0"/>
              <a:buChar char="•"/>
            </a:pPr>
            <a:r>
              <a:rPr lang="en-US" sz="2000" dirty="0"/>
              <a:t>Flavors: </a:t>
            </a:r>
            <a:r>
              <a:rPr lang="en-US" sz="2000" dirty="0">
                <a:hlinkClick r:id="rId2"/>
              </a:rPr>
              <a:t>https://en.wikipedia.org/wiki/Description_logic</a:t>
            </a:r>
            <a:r>
              <a:rPr lang="en-US" sz="2000" dirty="0"/>
              <a:t> .</a:t>
            </a:r>
          </a:p>
          <a:p>
            <a:pPr>
              <a:buFont typeface="Arial" panose="020B0604020202020204" pitchFamily="34" charset="0"/>
              <a:buChar char="•"/>
            </a:pPr>
            <a:r>
              <a:rPr lang="en-US" dirty="0"/>
              <a:t>Despite its limitations, but because of its use in the Web Ontology Language (OWL), it became the most popular one.</a:t>
            </a:r>
          </a:p>
        </p:txBody>
      </p:sp>
      <p:sp>
        <p:nvSpPr>
          <p:cNvPr id="4" name="Slide Number Placeholder 3">
            <a:extLst>
              <a:ext uri="{FF2B5EF4-FFF2-40B4-BE49-F238E27FC236}">
                <a16:creationId xmlns:a16="http://schemas.microsoft.com/office/drawing/2014/main" id="{0CEA871F-354A-442C-95CC-204F21CDEB27}"/>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122</a:t>
            </a:fld>
            <a:endParaRPr lang="en-US" dirty="0"/>
          </a:p>
        </p:txBody>
      </p:sp>
    </p:spTree>
    <p:extLst>
      <p:ext uri="{BB962C8B-B14F-4D97-AF65-F5344CB8AC3E}">
        <p14:creationId xmlns:p14="http://schemas.microsoft.com/office/powerpoint/2010/main" val="10715627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E931-54BA-4A4D-BDDB-5F79ADB35F77}"/>
              </a:ext>
            </a:extLst>
          </p:cNvPr>
          <p:cNvSpPr>
            <a:spLocks noGrp="1"/>
          </p:cNvSpPr>
          <p:nvPr>
            <p:ph type="title"/>
          </p:nvPr>
        </p:nvSpPr>
        <p:spPr/>
        <p:txBody>
          <a:bodyPr/>
          <a:lstStyle/>
          <a:p>
            <a:r>
              <a:rPr lang="en-US" dirty="0"/>
              <a:t>Relations between some logics</a:t>
            </a:r>
          </a:p>
        </p:txBody>
      </p:sp>
      <p:sp>
        <p:nvSpPr>
          <p:cNvPr id="4" name="Slide Number Placeholder 3">
            <a:extLst>
              <a:ext uri="{FF2B5EF4-FFF2-40B4-BE49-F238E27FC236}">
                <a16:creationId xmlns:a16="http://schemas.microsoft.com/office/drawing/2014/main" id="{23B17C8B-8F26-4206-972B-C859509C8D9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123</a:t>
            </a:fld>
            <a:endParaRPr lang="en-US" dirty="0"/>
          </a:p>
        </p:txBody>
      </p:sp>
      <p:pic>
        <p:nvPicPr>
          <p:cNvPr id="5" name="Picture 4">
            <a:extLst>
              <a:ext uri="{FF2B5EF4-FFF2-40B4-BE49-F238E27FC236}">
                <a16:creationId xmlns:a16="http://schemas.microsoft.com/office/drawing/2014/main" id="{69BB7CDA-8D39-4475-9692-D791D1F47193}"/>
              </a:ext>
            </a:extLst>
          </p:cNvPr>
          <p:cNvPicPr>
            <a:picLocks noChangeAspect="1"/>
          </p:cNvPicPr>
          <p:nvPr/>
        </p:nvPicPr>
        <p:blipFill>
          <a:blip r:embed="rId2"/>
          <a:stretch>
            <a:fillRect/>
          </a:stretch>
        </p:blipFill>
        <p:spPr>
          <a:xfrm>
            <a:off x="1295400" y="1382343"/>
            <a:ext cx="6553200" cy="4554925"/>
          </a:xfrm>
          <a:prstGeom prst="rect">
            <a:avLst/>
          </a:prstGeom>
        </p:spPr>
      </p:pic>
      <p:sp>
        <p:nvSpPr>
          <p:cNvPr id="6" name="TextBox 5">
            <a:extLst>
              <a:ext uri="{FF2B5EF4-FFF2-40B4-BE49-F238E27FC236}">
                <a16:creationId xmlns:a16="http://schemas.microsoft.com/office/drawing/2014/main" id="{EC5EF7D6-FA1D-4A28-AE73-FE34AE188053}"/>
              </a:ext>
            </a:extLst>
          </p:cNvPr>
          <p:cNvSpPr txBox="1"/>
          <p:nvPr/>
        </p:nvSpPr>
        <p:spPr>
          <a:xfrm>
            <a:off x="2057400" y="2971800"/>
            <a:ext cx="755335" cy="584775"/>
          </a:xfrm>
          <a:prstGeom prst="rect">
            <a:avLst/>
          </a:prstGeom>
          <a:noFill/>
        </p:spPr>
        <p:txBody>
          <a:bodyPr wrap="none" rtlCol="0">
            <a:spAutoFit/>
          </a:bodyPr>
          <a:lstStyle/>
          <a:p>
            <a:r>
              <a:rPr lang="en-US" dirty="0"/>
              <a:t>DL</a:t>
            </a:r>
          </a:p>
        </p:txBody>
      </p:sp>
      <p:sp>
        <p:nvSpPr>
          <p:cNvPr id="7" name="Rectangle 6">
            <a:extLst>
              <a:ext uri="{FF2B5EF4-FFF2-40B4-BE49-F238E27FC236}">
                <a16:creationId xmlns:a16="http://schemas.microsoft.com/office/drawing/2014/main" id="{3C713124-193E-4711-8566-A16B535AD32C}"/>
              </a:ext>
            </a:extLst>
          </p:cNvPr>
          <p:cNvSpPr/>
          <p:nvPr/>
        </p:nvSpPr>
        <p:spPr>
          <a:xfrm>
            <a:off x="685800" y="6126843"/>
            <a:ext cx="8382000" cy="646331"/>
          </a:xfrm>
          <a:prstGeom prst="rect">
            <a:avLst/>
          </a:prstGeom>
        </p:spPr>
        <p:txBody>
          <a:bodyPr wrap="square">
            <a:spAutoFit/>
          </a:bodyPr>
          <a:lstStyle/>
          <a:p>
            <a:pPr algn="r"/>
            <a:r>
              <a:rPr lang="en-US" sz="1200" b="0" dirty="0">
                <a:solidFill>
                  <a:schemeClr val="bg1"/>
                </a:solidFill>
              </a:rPr>
              <a:t>Benjamin </a:t>
            </a:r>
            <a:r>
              <a:rPr lang="en-US" sz="1200" b="0" dirty="0" err="1">
                <a:solidFill>
                  <a:schemeClr val="bg1"/>
                </a:solidFill>
              </a:rPr>
              <a:t>Grosof</a:t>
            </a:r>
            <a:r>
              <a:rPr lang="en-US" sz="1200" b="0" dirty="0">
                <a:solidFill>
                  <a:schemeClr val="bg1"/>
                </a:solidFill>
              </a:rPr>
              <a:t> , Ian </a:t>
            </a:r>
            <a:r>
              <a:rPr lang="en-US" sz="1200" b="0" dirty="0" err="1">
                <a:solidFill>
                  <a:schemeClr val="bg1"/>
                </a:solidFill>
              </a:rPr>
              <a:t>Horrocks</a:t>
            </a:r>
            <a:r>
              <a:rPr lang="en-US" sz="1200" b="0" dirty="0">
                <a:solidFill>
                  <a:schemeClr val="bg1"/>
                </a:solidFill>
              </a:rPr>
              <a:t>, Raphael Volz, Stefan Decker. </a:t>
            </a:r>
          </a:p>
          <a:p>
            <a:pPr algn="r"/>
            <a:r>
              <a:rPr lang="en-US" sz="1200" b="0" dirty="0">
                <a:solidFill>
                  <a:schemeClr val="bg1"/>
                </a:solidFill>
                <a:latin typeface="Segoe UI" panose="020B0502040204020203" pitchFamily="34" charset="0"/>
              </a:rPr>
              <a:t>Description Logic Programs: Combining Logic Programs with Description Logic. 2004 Research Papers in Economics.</a:t>
            </a:r>
            <a:r>
              <a:rPr lang="en-US" sz="1200" b="0" dirty="0">
                <a:solidFill>
                  <a:schemeClr val="bg1"/>
                </a:solidFill>
              </a:rPr>
              <a:t>. </a:t>
            </a:r>
            <a:r>
              <a:rPr lang="en-US" sz="1200" b="0" dirty="0">
                <a:solidFill>
                  <a:schemeClr val="bg1"/>
                </a:solidFill>
                <a:hlinkClick r:id="rId3"/>
              </a:rPr>
              <a:t>http://www.cs.man.ac.uk/~horrocks/Publications/download/2003/p117-grosof.pdf</a:t>
            </a:r>
            <a:r>
              <a:rPr lang="en-US" sz="1200" b="0" dirty="0">
                <a:solidFill>
                  <a:schemeClr val="bg1"/>
                </a:solidFill>
              </a:rPr>
              <a:t> </a:t>
            </a:r>
            <a:endParaRPr lang="en-US" sz="1200" b="0" dirty="0">
              <a:solidFill>
                <a:schemeClr val="bg1"/>
              </a:solidFill>
              <a:effectLst/>
            </a:endParaRPr>
          </a:p>
        </p:txBody>
      </p:sp>
    </p:spTree>
    <p:extLst>
      <p:ext uri="{BB962C8B-B14F-4D97-AF65-F5344CB8AC3E}">
        <p14:creationId xmlns:p14="http://schemas.microsoft.com/office/powerpoint/2010/main" val="14120888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68D6-95E5-4638-8B5D-B7054601607F}"/>
              </a:ext>
            </a:extLst>
          </p:cNvPr>
          <p:cNvSpPr>
            <a:spLocks noGrp="1"/>
          </p:cNvSpPr>
          <p:nvPr>
            <p:ph type="title"/>
          </p:nvPr>
        </p:nvSpPr>
        <p:spPr/>
        <p:txBody>
          <a:bodyPr/>
          <a:lstStyle/>
          <a:p>
            <a:r>
              <a:rPr lang="en-US" dirty="0"/>
              <a:t>Description Logic(s) (2)</a:t>
            </a:r>
          </a:p>
        </p:txBody>
      </p:sp>
      <p:sp>
        <p:nvSpPr>
          <p:cNvPr id="3" name="Content Placeholder 2">
            <a:extLst>
              <a:ext uri="{FF2B5EF4-FFF2-40B4-BE49-F238E27FC236}">
                <a16:creationId xmlns:a16="http://schemas.microsoft.com/office/drawing/2014/main" id="{67EB6042-FAEC-4F6A-B200-0F7A80754856}"/>
              </a:ext>
            </a:extLst>
          </p:cNvPr>
          <p:cNvSpPr>
            <a:spLocks noGrp="1"/>
          </p:cNvSpPr>
          <p:nvPr>
            <p:ph idx="1"/>
          </p:nvPr>
        </p:nvSpPr>
        <p:spPr>
          <a:xfrm>
            <a:off x="228600" y="1676400"/>
            <a:ext cx="8686800" cy="2438400"/>
          </a:xfrm>
        </p:spPr>
        <p:txBody>
          <a:bodyPr/>
          <a:lstStyle/>
          <a:p>
            <a:pPr>
              <a:buFont typeface="Arial" panose="020B0604020202020204" pitchFamily="34" charset="0"/>
              <a:buChar char="•"/>
            </a:pPr>
            <a:r>
              <a:rPr lang="en-US" dirty="0"/>
              <a:t>Three essential components of a DL system:</a:t>
            </a:r>
          </a:p>
          <a:p>
            <a:pPr>
              <a:buFont typeface="Arial" panose="020B0604020202020204" pitchFamily="34" charset="0"/>
              <a:buChar char="•"/>
            </a:pPr>
            <a:endParaRPr lang="en-US" dirty="0"/>
          </a:p>
          <a:p>
            <a:pPr lvl="1">
              <a:buFont typeface="Arial" panose="020B0604020202020204" pitchFamily="34" charset="0"/>
              <a:buChar char="•"/>
            </a:pPr>
            <a:r>
              <a:rPr lang="en-US" sz="1800" dirty="0" err="1"/>
              <a:t>Abox</a:t>
            </a:r>
            <a:r>
              <a:rPr lang="en-US" sz="1800" dirty="0"/>
              <a:t>: 	Father(john).			concept assertion</a:t>
            </a:r>
          </a:p>
          <a:p>
            <a:pPr marL="457200" lvl="1" indent="0">
              <a:buNone/>
            </a:pPr>
            <a:r>
              <a:rPr lang="en-US" sz="1800" dirty="0"/>
              <a:t>		</a:t>
            </a:r>
            <a:r>
              <a:rPr lang="en-US" sz="1800" dirty="0" err="1"/>
              <a:t>fatherOf</a:t>
            </a:r>
            <a:r>
              <a:rPr lang="en-US" sz="1800" dirty="0"/>
              <a:t>(john, </a:t>
            </a:r>
            <a:r>
              <a:rPr lang="en-US" sz="1800" dirty="0" err="1"/>
              <a:t>barry</a:t>
            </a:r>
            <a:r>
              <a:rPr lang="en-US" sz="1800" dirty="0"/>
              <a:t>).		role assertion</a:t>
            </a:r>
          </a:p>
          <a:p>
            <a:pPr marL="457200" lvl="1" indent="0">
              <a:buNone/>
            </a:pPr>
            <a:r>
              <a:rPr lang="en-US" sz="1800" dirty="0"/>
              <a:t>		john </a:t>
            </a:r>
            <a:r>
              <a:rPr lang="en-US" sz="1800" dirty="0">
                <a:sym typeface="Symbol" panose="05050102010706020507" pitchFamily="18" charset="2"/>
              </a:rPr>
              <a:t></a:t>
            </a:r>
            <a:r>
              <a:rPr lang="en-US" sz="1800" dirty="0"/>
              <a:t> </a:t>
            </a:r>
            <a:r>
              <a:rPr lang="en-US" sz="1800" dirty="0" err="1"/>
              <a:t>barry</a:t>
            </a:r>
            <a:endParaRPr lang="en-US" sz="1800" dirty="0"/>
          </a:p>
          <a:p>
            <a:pPr marL="457200" lvl="1" indent="0">
              <a:buNone/>
            </a:pPr>
            <a:r>
              <a:rPr lang="en-US" sz="1800" dirty="0"/>
              <a:t>		…</a:t>
            </a:r>
          </a:p>
          <a:p>
            <a:pPr lvl="1">
              <a:buFont typeface="Arial" panose="020B0604020202020204" pitchFamily="34" charset="0"/>
              <a:buChar char="•"/>
            </a:pPr>
            <a:r>
              <a:rPr lang="en-US" sz="1800" dirty="0" err="1"/>
              <a:t>Tbox</a:t>
            </a:r>
            <a:r>
              <a:rPr lang="en-US" sz="1800" dirty="0"/>
              <a:t>:	Father    Parent			concept inclusion</a:t>
            </a:r>
          </a:p>
          <a:p>
            <a:pPr marL="457200" lvl="1" indent="0">
              <a:buNone/>
            </a:pPr>
            <a:r>
              <a:rPr lang="en-US" sz="1800" dirty="0"/>
              <a:t>		Person </a:t>
            </a:r>
            <a:r>
              <a:rPr lang="en-US" sz="1800" dirty="0">
                <a:sym typeface="Symbol" panose="05050102010706020507" pitchFamily="18" charset="2"/>
              </a:rPr>
              <a:t> </a:t>
            </a:r>
            <a:r>
              <a:rPr lang="en-US" sz="1800" dirty="0"/>
              <a:t>Human			concept equivalence</a:t>
            </a:r>
          </a:p>
          <a:p>
            <a:pPr marL="457200" lvl="1" indent="0">
              <a:buNone/>
            </a:pPr>
            <a:r>
              <a:rPr lang="en-US" sz="1800" dirty="0"/>
              <a:t>		…</a:t>
            </a:r>
          </a:p>
          <a:p>
            <a:pPr lvl="1"/>
            <a:r>
              <a:rPr lang="en-US" sz="1800" dirty="0" err="1"/>
              <a:t>Rbox</a:t>
            </a:r>
            <a:r>
              <a:rPr lang="en-US" sz="1800" dirty="0"/>
              <a:t>:	</a:t>
            </a:r>
            <a:r>
              <a:rPr lang="en-US" sz="1800" dirty="0" err="1"/>
              <a:t>fatherOf</a:t>
            </a:r>
            <a:r>
              <a:rPr lang="en-US" sz="1800" dirty="0"/>
              <a:t>     </a:t>
            </a:r>
            <a:r>
              <a:rPr lang="en-US" sz="1800" dirty="0" err="1"/>
              <a:t>parentOf</a:t>
            </a:r>
            <a:r>
              <a:rPr lang="en-US" sz="1800" dirty="0"/>
              <a:t>		role inclusion</a:t>
            </a:r>
          </a:p>
          <a:p>
            <a:pPr marL="457200" lvl="1" indent="0">
              <a:buNone/>
            </a:pPr>
            <a:r>
              <a:rPr lang="en-US" sz="1800" dirty="0"/>
              <a:t>		disjoint(</a:t>
            </a:r>
            <a:r>
              <a:rPr lang="en-US" sz="1800" dirty="0" err="1"/>
              <a:t>parentOf</a:t>
            </a:r>
            <a:r>
              <a:rPr lang="en-US" sz="1800" dirty="0"/>
              <a:t>, </a:t>
            </a:r>
            <a:r>
              <a:rPr lang="en-US" sz="1800" dirty="0" err="1"/>
              <a:t>childOf</a:t>
            </a:r>
            <a:r>
              <a:rPr lang="en-US" sz="1800" dirty="0"/>
              <a:t>)	</a:t>
            </a:r>
            <a:r>
              <a:rPr lang="en-US" sz="1800" dirty="0" err="1"/>
              <a:t>disjointness</a:t>
            </a:r>
            <a:r>
              <a:rPr lang="en-US" sz="1800" dirty="0"/>
              <a:t> of roles</a:t>
            </a:r>
          </a:p>
          <a:p>
            <a:pPr marL="457200" lvl="1" indent="0">
              <a:buNone/>
            </a:pPr>
            <a:r>
              <a:rPr lang="en-US" sz="1800" dirty="0"/>
              <a:t>		…</a:t>
            </a:r>
          </a:p>
          <a:p>
            <a:pPr indent="-285750">
              <a:buFont typeface="Arial" panose="020B0604020202020204" pitchFamily="34" charset="0"/>
              <a:buChar char="•"/>
            </a:pPr>
            <a:r>
              <a:rPr lang="en-US" dirty="0"/>
              <a:t>Assertions need to be interpreted as being about </a:t>
            </a:r>
            <a:r>
              <a:rPr lang="en-US" b="1" u="sng" dirty="0"/>
              <a:t>sets</a:t>
            </a:r>
            <a:r>
              <a:rPr lang="en-US" dirty="0"/>
              <a:t>.</a:t>
            </a:r>
          </a:p>
        </p:txBody>
      </p:sp>
      <p:sp>
        <p:nvSpPr>
          <p:cNvPr id="4" name="Slide Number Placeholder 3">
            <a:extLst>
              <a:ext uri="{FF2B5EF4-FFF2-40B4-BE49-F238E27FC236}">
                <a16:creationId xmlns:a16="http://schemas.microsoft.com/office/drawing/2014/main" id="{0CEA871F-354A-442C-95CC-204F21CDEB27}"/>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124</a:t>
            </a:fld>
            <a:endParaRPr lang="en-US" dirty="0"/>
          </a:p>
        </p:txBody>
      </p:sp>
      <p:grpSp>
        <p:nvGrpSpPr>
          <p:cNvPr id="11" name="Group 10">
            <a:extLst>
              <a:ext uri="{FF2B5EF4-FFF2-40B4-BE49-F238E27FC236}">
                <a16:creationId xmlns:a16="http://schemas.microsoft.com/office/drawing/2014/main" id="{B70EBE39-DFF2-4976-B65C-224CCAD49F3D}"/>
              </a:ext>
            </a:extLst>
          </p:cNvPr>
          <p:cNvGrpSpPr/>
          <p:nvPr/>
        </p:nvGrpSpPr>
        <p:grpSpPr>
          <a:xfrm>
            <a:off x="2879698" y="3993177"/>
            <a:ext cx="152400" cy="152400"/>
            <a:chOff x="3429000" y="5257800"/>
            <a:chExt cx="457200" cy="457200"/>
          </a:xfrm>
        </p:grpSpPr>
        <p:cxnSp>
          <p:nvCxnSpPr>
            <p:cNvPr id="6" name="Straight Connector 5">
              <a:extLst>
                <a:ext uri="{FF2B5EF4-FFF2-40B4-BE49-F238E27FC236}">
                  <a16:creationId xmlns:a16="http://schemas.microsoft.com/office/drawing/2014/main" id="{C1C9AF0B-888C-4ACD-A9A9-B38AABD7E205}"/>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95E307D-C2B1-4A9F-BE54-F8A48F7BE176}"/>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4E6411B-9EE2-4697-B198-15E27A3F9699}"/>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CF369F3-8C83-4B68-B57C-426479D3FD57}"/>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A2A12028-D87D-439B-A33B-E39E681898EF}"/>
              </a:ext>
            </a:extLst>
          </p:cNvPr>
          <p:cNvGrpSpPr/>
          <p:nvPr/>
        </p:nvGrpSpPr>
        <p:grpSpPr>
          <a:xfrm>
            <a:off x="3085366" y="4984230"/>
            <a:ext cx="152400" cy="152400"/>
            <a:chOff x="3429000" y="5257800"/>
            <a:chExt cx="457200" cy="457200"/>
          </a:xfrm>
        </p:grpSpPr>
        <p:cxnSp>
          <p:nvCxnSpPr>
            <p:cNvPr id="19" name="Straight Connector 18">
              <a:extLst>
                <a:ext uri="{FF2B5EF4-FFF2-40B4-BE49-F238E27FC236}">
                  <a16:creationId xmlns:a16="http://schemas.microsoft.com/office/drawing/2014/main" id="{3F54CA20-4996-4CAF-B071-747C3175686B}"/>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88F71D5-0891-4920-8F9A-A02A952F9E9A}"/>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077B92F-5C9D-4583-B6D8-A8996C51A51C}"/>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534BD75-A3D9-4D7F-83B1-C165FDCFE160}"/>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75570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EA4A0-3E2B-45EF-8FD6-7607C7A9D56A}"/>
              </a:ext>
            </a:extLst>
          </p:cNvPr>
          <p:cNvSpPr>
            <a:spLocks noGrp="1"/>
          </p:cNvSpPr>
          <p:nvPr>
            <p:ph type="title"/>
          </p:nvPr>
        </p:nvSpPr>
        <p:spPr/>
        <p:txBody>
          <a:bodyPr/>
          <a:lstStyle/>
          <a:p>
            <a:r>
              <a:rPr lang="en-US" dirty="0"/>
              <a:t>DL constructors</a:t>
            </a:r>
          </a:p>
        </p:txBody>
      </p:sp>
      <p:sp>
        <p:nvSpPr>
          <p:cNvPr id="3" name="Content Placeholder 2">
            <a:extLst>
              <a:ext uri="{FF2B5EF4-FFF2-40B4-BE49-F238E27FC236}">
                <a16:creationId xmlns:a16="http://schemas.microsoft.com/office/drawing/2014/main" id="{6DDDEDB1-9080-4D19-9362-8A96DBBC6EEC}"/>
              </a:ext>
            </a:extLst>
          </p:cNvPr>
          <p:cNvSpPr>
            <a:spLocks noGrp="1"/>
          </p:cNvSpPr>
          <p:nvPr>
            <p:ph idx="1"/>
          </p:nvPr>
        </p:nvSpPr>
        <p:spPr/>
        <p:txBody>
          <a:bodyPr/>
          <a:lstStyle/>
          <a:p>
            <a:pPr>
              <a:buFont typeface="Arial" panose="020B0604020202020204" pitchFamily="34" charset="0"/>
              <a:buChar char="•"/>
            </a:pPr>
            <a:r>
              <a:rPr lang="en-US" dirty="0"/>
              <a:t>Male    Parent		intersection / conjunction</a:t>
            </a:r>
          </a:p>
          <a:p>
            <a:pPr>
              <a:buFont typeface="Arial" panose="020B0604020202020204" pitchFamily="34" charset="0"/>
              <a:buChar char="•"/>
            </a:pPr>
            <a:r>
              <a:rPr lang="en-US" dirty="0"/>
              <a:t>Male    Female		union / disjunction</a:t>
            </a:r>
          </a:p>
          <a:p>
            <a:pPr>
              <a:buFont typeface="Arial" panose="020B0604020202020204" pitchFamily="34" charset="0"/>
              <a:buChar char="•"/>
            </a:pPr>
            <a:r>
              <a:rPr lang="en-US" dirty="0">
                <a:sym typeface="Symbol" panose="05050102010706020507" pitchFamily="18" charset="2"/>
              </a:rPr>
              <a:t> Male			complement / negation	</a:t>
            </a:r>
          </a:p>
          <a:p>
            <a:pPr>
              <a:buFont typeface="Arial" panose="020B0604020202020204" pitchFamily="34" charset="0"/>
              <a:buChar char="•"/>
            </a:pPr>
            <a:r>
              <a:rPr lang="en-US" dirty="0">
                <a:sym typeface="Symbol" panose="05050102010706020507" pitchFamily="18" charset="2"/>
              </a:rPr>
              <a:t>…</a:t>
            </a:r>
          </a:p>
          <a:p>
            <a:pPr>
              <a:buFont typeface="Arial" panose="020B0604020202020204" pitchFamily="34" charset="0"/>
              <a:buChar char="•"/>
            </a:pPr>
            <a:endParaRPr lang="en-US" dirty="0">
              <a:sym typeface="Symbol" panose="05050102010706020507" pitchFamily="18" charset="2"/>
            </a:endParaRPr>
          </a:p>
          <a:p>
            <a:pPr>
              <a:buFont typeface="Arial" panose="020B0604020202020204" pitchFamily="34" charset="0"/>
              <a:buChar char="•"/>
            </a:pPr>
            <a:r>
              <a:rPr lang="en-US" dirty="0">
                <a:sym typeface="Symbol" panose="05050102010706020507" pitchFamily="18" charset="2"/>
              </a:rPr>
              <a:t>Can be used in </a:t>
            </a:r>
            <a:r>
              <a:rPr lang="en-US" dirty="0" err="1">
                <a:sym typeface="Symbol" panose="05050102010706020507" pitchFamily="18" charset="2"/>
              </a:rPr>
              <a:t>Tbox</a:t>
            </a:r>
            <a:r>
              <a:rPr lang="en-US" dirty="0">
                <a:sym typeface="Symbol" panose="05050102010706020507" pitchFamily="18" charset="2"/>
              </a:rPr>
              <a:t> axioms, e.g.</a:t>
            </a:r>
          </a:p>
          <a:p>
            <a:pPr lvl="1">
              <a:buFont typeface="Arial" panose="020B0604020202020204" pitchFamily="34" charset="0"/>
              <a:buChar char="•"/>
            </a:pPr>
            <a:r>
              <a:rPr lang="en-US" dirty="0"/>
              <a:t>Father  </a:t>
            </a:r>
            <a:r>
              <a:rPr lang="en-US" dirty="0">
                <a:sym typeface="Symbol" panose="05050102010706020507" pitchFamily="18" charset="2"/>
              </a:rPr>
              <a:t></a:t>
            </a:r>
            <a:r>
              <a:rPr lang="en-US" dirty="0"/>
              <a:t>   Male    Parent	</a:t>
            </a:r>
          </a:p>
          <a:p>
            <a:pPr lvl="1">
              <a:buFont typeface="Arial" panose="020B0604020202020204" pitchFamily="34" charset="0"/>
              <a:buChar char="•"/>
            </a:pPr>
            <a:r>
              <a:rPr lang="en-US" dirty="0"/>
              <a:t>T    Male    Female	</a:t>
            </a:r>
            <a:r>
              <a:rPr lang="en-US" sz="1200" dirty="0">
                <a:solidFill>
                  <a:srgbClr val="FFFF00"/>
                </a:solidFill>
              </a:rPr>
              <a:t>everything is included in the set of males and females</a:t>
            </a:r>
          </a:p>
          <a:p>
            <a:pPr lvl="1">
              <a:buFont typeface="Arial" panose="020B0604020202020204" pitchFamily="34" charset="0"/>
              <a:buChar char="•"/>
            </a:pPr>
            <a:r>
              <a:rPr lang="en-US" dirty="0"/>
              <a:t>Male    Female    </a:t>
            </a:r>
            <a:r>
              <a:rPr lang="en-US" dirty="0">
                <a:sym typeface="Symbol" panose="05050102010706020507" pitchFamily="18" charset="2"/>
              </a:rPr>
              <a:t>	</a:t>
            </a:r>
            <a:r>
              <a:rPr lang="en-US" sz="1200" dirty="0">
                <a:solidFill>
                  <a:srgbClr val="FFFF00"/>
                </a:solidFill>
                <a:sym typeface="Symbol" panose="05050102010706020507" pitchFamily="18" charset="2"/>
              </a:rPr>
              <a:t>the intersection of the set of males and the set of females is empty</a:t>
            </a:r>
            <a:endParaRPr lang="en-US" sz="1200" dirty="0">
              <a:solidFill>
                <a:srgbClr val="FFFF00"/>
              </a:solidFill>
            </a:endParaRPr>
          </a:p>
          <a:p>
            <a:pPr lvl="1">
              <a:buFont typeface="Arial" panose="020B0604020202020204" pitchFamily="34" charset="0"/>
              <a:buChar char="•"/>
            </a:pPr>
            <a:r>
              <a:rPr lang="en-US" dirty="0"/>
              <a:t>…</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C49D53E-7F83-458B-BB00-B6386B08E670}"/>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125</a:t>
            </a:fld>
            <a:endParaRPr lang="en-US" dirty="0"/>
          </a:p>
        </p:txBody>
      </p:sp>
      <p:grpSp>
        <p:nvGrpSpPr>
          <p:cNvPr id="10" name="Group 9">
            <a:extLst>
              <a:ext uri="{FF2B5EF4-FFF2-40B4-BE49-F238E27FC236}">
                <a16:creationId xmlns:a16="http://schemas.microsoft.com/office/drawing/2014/main" id="{858234AF-53E1-411E-BB00-C43CE111AAAC}"/>
              </a:ext>
            </a:extLst>
          </p:cNvPr>
          <p:cNvGrpSpPr/>
          <p:nvPr/>
        </p:nvGrpSpPr>
        <p:grpSpPr>
          <a:xfrm rot="5400000">
            <a:off x="1388880" y="1841500"/>
            <a:ext cx="152400" cy="127000"/>
            <a:chOff x="2879698" y="3549590"/>
            <a:chExt cx="152400" cy="127000"/>
          </a:xfrm>
        </p:grpSpPr>
        <p:cxnSp>
          <p:nvCxnSpPr>
            <p:cNvPr id="6" name="Straight Connector 5">
              <a:extLst>
                <a:ext uri="{FF2B5EF4-FFF2-40B4-BE49-F238E27FC236}">
                  <a16:creationId xmlns:a16="http://schemas.microsoft.com/office/drawing/2014/main" id="{DB2ABD84-5CED-4A28-9781-E94D0A58EB11}"/>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448E2B2-45AD-4DF9-B13D-D78255ADD055}"/>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89F98CA-5BF2-4A9C-A8CA-233E9F2937FC}"/>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F2784046-0FFA-448F-A541-04C8A1559DB9}"/>
              </a:ext>
            </a:extLst>
          </p:cNvPr>
          <p:cNvGrpSpPr/>
          <p:nvPr/>
        </p:nvGrpSpPr>
        <p:grpSpPr>
          <a:xfrm rot="16200000" flipV="1">
            <a:off x="1376390" y="2298700"/>
            <a:ext cx="152400" cy="127000"/>
            <a:chOff x="2879698" y="3549590"/>
            <a:chExt cx="152400" cy="127000"/>
          </a:xfrm>
        </p:grpSpPr>
        <p:cxnSp>
          <p:nvCxnSpPr>
            <p:cNvPr id="12" name="Straight Connector 11">
              <a:extLst>
                <a:ext uri="{FF2B5EF4-FFF2-40B4-BE49-F238E27FC236}">
                  <a16:creationId xmlns:a16="http://schemas.microsoft.com/office/drawing/2014/main" id="{5FB4D5A6-C56D-4598-9F16-F18D39AD18E5}"/>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11CDE45-3A63-47E4-830B-445DFDFF8DD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0CEF824-DFDC-4D77-809E-3D867085024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923D0EEA-E92A-44BD-88E0-431E72D96301}"/>
              </a:ext>
            </a:extLst>
          </p:cNvPr>
          <p:cNvGrpSpPr/>
          <p:nvPr/>
        </p:nvGrpSpPr>
        <p:grpSpPr>
          <a:xfrm rot="5400000">
            <a:off x="3312107" y="4480507"/>
            <a:ext cx="152400" cy="127000"/>
            <a:chOff x="2879698" y="3549590"/>
            <a:chExt cx="152400" cy="127000"/>
          </a:xfrm>
        </p:grpSpPr>
        <p:cxnSp>
          <p:nvCxnSpPr>
            <p:cNvPr id="20" name="Straight Connector 19">
              <a:extLst>
                <a:ext uri="{FF2B5EF4-FFF2-40B4-BE49-F238E27FC236}">
                  <a16:creationId xmlns:a16="http://schemas.microsoft.com/office/drawing/2014/main" id="{01E7FF23-F4C0-4E11-B756-95F0B31CE100}"/>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1E214F5-533C-4773-85C5-2E741766DE8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2FBD974-16E5-4BAB-A82D-8667AAC6BF9E}"/>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
        <p:nvSpPr>
          <p:cNvPr id="23" name="Rectangle 22">
            <a:extLst>
              <a:ext uri="{FF2B5EF4-FFF2-40B4-BE49-F238E27FC236}">
                <a16:creationId xmlns:a16="http://schemas.microsoft.com/office/drawing/2014/main" id="{CAC340BA-FE05-4F21-ADA7-A02E37E9CC7C}"/>
              </a:ext>
            </a:extLst>
          </p:cNvPr>
          <p:cNvSpPr/>
          <p:nvPr/>
        </p:nvSpPr>
        <p:spPr>
          <a:xfrm>
            <a:off x="533400" y="6177455"/>
            <a:ext cx="8534378" cy="523220"/>
          </a:xfrm>
          <a:prstGeom prst="rect">
            <a:avLst/>
          </a:prstGeom>
        </p:spPr>
        <p:txBody>
          <a:bodyPr wrap="square">
            <a:spAutoFit/>
          </a:bodyPr>
          <a:lstStyle/>
          <a:p>
            <a:pPr algn="r"/>
            <a:r>
              <a:rPr lang="en-US" sz="1400" b="0" dirty="0">
                <a:solidFill>
                  <a:schemeClr val="bg1"/>
                </a:solidFill>
                <a:latin typeface="Lucida Grande"/>
              </a:rPr>
              <a:t>Markus </a:t>
            </a:r>
            <a:r>
              <a:rPr lang="en-US" sz="1400" b="0" dirty="0" err="1">
                <a:solidFill>
                  <a:schemeClr val="bg1"/>
                </a:solidFill>
                <a:latin typeface="Lucida Grande"/>
              </a:rPr>
              <a:t>Krötzsch</a:t>
            </a:r>
            <a:r>
              <a:rPr lang="en-US" sz="1400" b="0" dirty="0">
                <a:solidFill>
                  <a:schemeClr val="bg1"/>
                </a:solidFill>
                <a:latin typeface="Lucida Grande"/>
              </a:rPr>
              <a:t>, Frantisek </a:t>
            </a:r>
            <a:r>
              <a:rPr lang="en-US" sz="1400" b="0" dirty="0" err="1">
                <a:solidFill>
                  <a:schemeClr val="bg1"/>
                </a:solidFill>
                <a:latin typeface="Lucida Grande"/>
              </a:rPr>
              <a:t>Simancik</a:t>
            </a:r>
            <a:r>
              <a:rPr lang="en-US" sz="1400" b="0" dirty="0">
                <a:solidFill>
                  <a:schemeClr val="bg1"/>
                </a:solidFill>
                <a:latin typeface="Lucida Grande"/>
              </a:rPr>
              <a:t>, Ian </a:t>
            </a:r>
            <a:r>
              <a:rPr lang="en-US" sz="1400" b="0" dirty="0" err="1">
                <a:solidFill>
                  <a:schemeClr val="bg1"/>
                </a:solidFill>
                <a:latin typeface="Lucida Grande"/>
              </a:rPr>
              <a:t>Horrocks</a:t>
            </a:r>
            <a:r>
              <a:rPr lang="en-US" sz="1400" b="0" dirty="0">
                <a:solidFill>
                  <a:schemeClr val="bg1"/>
                </a:solidFill>
                <a:latin typeface="Lucida Grande"/>
              </a:rPr>
              <a:t>. A Description Logic Primer. </a:t>
            </a:r>
            <a:r>
              <a:rPr lang="en-US" sz="1400" b="0" dirty="0">
                <a:solidFill>
                  <a:schemeClr val="bg1"/>
                </a:solidFill>
                <a:latin typeface="Lucida Grande"/>
                <a:hlinkClick r:id="rId2"/>
              </a:rPr>
              <a:t>https://arxiv.org/pdf/1201.4089.pdf</a:t>
            </a:r>
            <a:r>
              <a:rPr lang="en-US" sz="1400" b="0" dirty="0">
                <a:solidFill>
                  <a:schemeClr val="bg1"/>
                </a:solidFill>
                <a:latin typeface="Lucida Grande"/>
              </a:rPr>
              <a:t> </a:t>
            </a:r>
          </a:p>
        </p:txBody>
      </p:sp>
      <p:grpSp>
        <p:nvGrpSpPr>
          <p:cNvPr id="24" name="Group 23">
            <a:extLst>
              <a:ext uri="{FF2B5EF4-FFF2-40B4-BE49-F238E27FC236}">
                <a16:creationId xmlns:a16="http://schemas.microsoft.com/office/drawing/2014/main" id="{E75ADE99-F785-4EE7-BB17-8FF236707CC5}"/>
              </a:ext>
            </a:extLst>
          </p:cNvPr>
          <p:cNvGrpSpPr/>
          <p:nvPr/>
        </p:nvGrpSpPr>
        <p:grpSpPr>
          <a:xfrm rot="16200000" flipV="1">
            <a:off x="2319955" y="4936155"/>
            <a:ext cx="152400" cy="127000"/>
            <a:chOff x="2879698" y="3549590"/>
            <a:chExt cx="152400" cy="127000"/>
          </a:xfrm>
        </p:grpSpPr>
        <p:cxnSp>
          <p:nvCxnSpPr>
            <p:cNvPr id="25" name="Straight Connector 24">
              <a:extLst>
                <a:ext uri="{FF2B5EF4-FFF2-40B4-BE49-F238E27FC236}">
                  <a16:creationId xmlns:a16="http://schemas.microsoft.com/office/drawing/2014/main" id="{B9A1C64F-B971-4801-BCDA-69D1C5E1B43C}"/>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641E757-C865-4747-9064-4450DC95A6A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44FB504-8867-4FC8-95DD-5B7A6400608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1BD1B36A-65B7-40D3-839C-BBF8A97E53A2}"/>
              </a:ext>
            </a:extLst>
          </p:cNvPr>
          <p:cNvGrpSpPr/>
          <p:nvPr/>
        </p:nvGrpSpPr>
        <p:grpSpPr>
          <a:xfrm>
            <a:off x="1357469" y="4914126"/>
            <a:ext cx="152400" cy="152400"/>
            <a:chOff x="3429000" y="5257800"/>
            <a:chExt cx="457200" cy="457200"/>
          </a:xfrm>
        </p:grpSpPr>
        <p:cxnSp>
          <p:nvCxnSpPr>
            <p:cNvPr id="29" name="Straight Connector 28">
              <a:extLst>
                <a:ext uri="{FF2B5EF4-FFF2-40B4-BE49-F238E27FC236}">
                  <a16:creationId xmlns:a16="http://schemas.microsoft.com/office/drawing/2014/main" id="{76691113-712A-47D7-BDD7-88A631ED2816}"/>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5570FAC-29E7-4AE8-93C9-571B07850DD4}"/>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7F4C579-E459-4129-BA8C-56B001999DF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3A1B69C-CD9E-4C1F-B3EB-8286BDC7BFA7}"/>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96904508-E848-44C2-B685-156DE2652ABB}"/>
              </a:ext>
            </a:extLst>
          </p:cNvPr>
          <p:cNvGrpSpPr/>
          <p:nvPr/>
        </p:nvGrpSpPr>
        <p:grpSpPr>
          <a:xfrm rot="5400000">
            <a:off x="1774631" y="5374693"/>
            <a:ext cx="152400" cy="127000"/>
            <a:chOff x="2879698" y="3549590"/>
            <a:chExt cx="152400" cy="127000"/>
          </a:xfrm>
        </p:grpSpPr>
        <p:cxnSp>
          <p:nvCxnSpPr>
            <p:cNvPr id="34" name="Straight Connector 33">
              <a:extLst>
                <a:ext uri="{FF2B5EF4-FFF2-40B4-BE49-F238E27FC236}">
                  <a16:creationId xmlns:a16="http://schemas.microsoft.com/office/drawing/2014/main" id="{BAE2E633-114A-4C6A-8AAE-AB5B9C0F36D8}"/>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25BA84E-7DFC-4044-B65A-A7216DA0FE4E}"/>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40D5EA2-22C0-44BA-8D6F-97EA8A1EF01D}"/>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93798F13-209E-44BE-8351-B616E73673E8}"/>
              </a:ext>
            </a:extLst>
          </p:cNvPr>
          <p:cNvGrpSpPr/>
          <p:nvPr/>
        </p:nvGrpSpPr>
        <p:grpSpPr>
          <a:xfrm>
            <a:off x="3131979" y="5382207"/>
            <a:ext cx="152400" cy="152400"/>
            <a:chOff x="3429000" y="5257800"/>
            <a:chExt cx="457200" cy="457200"/>
          </a:xfrm>
        </p:grpSpPr>
        <p:cxnSp>
          <p:nvCxnSpPr>
            <p:cNvPr id="38" name="Straight Connector 37">
              <a:extLst>
                <a:ext uri="{FF2B5EF4-FFF2-40B4-BE49-F238E27FC236}">
                  <a16:creationId xmlns:a16="http://schemas.microsoft.com/office/drawing/2014/main" id="{A5A78BB8-85C8-46A3-A4AE-91E7B2D215C7}"/>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9EB3979-7670-4525-A5C3-54B2705B5ED0}"/>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4BC95E8-B81A-471D-A3C3-4186BEE484B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9FACE62-6CC5-4F14-A8C7-5E6BF152EE78}"/>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7449045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00D37-4EAB-491F-8539-FA86690F74C4}"/>
              </a:ext>
            </a:extLst>
          </p:cNvPr>
          <p:cNvSpPr>
            <a:spLocks noGrp="1"/>
          </p:cNvSpPr>
          <p:nvPr>
            <p:ph type="title"/>
          </p:nvPr>
        </p:nvSpPr>
        <p:spPr/>
        <p:txBody>
          <a:bodyPr/>
          <a:lstStyle/>
          <a:p>
            <a:r>
              <a:rPr lang="en-US" dirty="0"/>
              <a:t>Role restrictions</a:t>
            </a:r>
          </a:p>
        </p:txBody>
      </p:sp>
      <p:sp>
        <p:nvSpPr>
          <p:cNvPr id="3" name="Content Placeholder 2">
            <a:extLst>
              <a:ext uri="{FF2B5EF4-FFF2-40B4-BE49-F238E27FC236}">
                <a16:creationId xmlns:a16="http://schemas.microsoft.com/office/drawing/2014/main" id="{1E220E52-C303-44AD-A4F5-6BF37E46757C}"/>
              </a:ext>
            </a:extLst>
          </p:cNvPr>
          <p:cNvSpPr>
            <a:spLocks noGrp="1"/>
          </p:cNvSpPr>
          <p:nvPr>
            <p:ph idx="1"/>
          </p:nvPr>
        </p:nvSpPr>
        <p:spPr/>
        <p:txBody>
          <a:bodyPr/>
          <a:lstStyle/>
          <a:p>
            <a:pPr>
              <a:buFont typeface="Arial" panose="020B0604020202020204" pitchFamily="34" charset="0"/>
              <a:buChar char="•"/>
            </a:pPr>
            <a:r>
              <a:rPr lang="en-US" sz="2200" dirty="0"/>
              <a:t>Universal restriction:</a:t>
            </a:r>
          </a:p>
          <a:p>
            <a:pPr lvl="1">
              <a:buFont typeface="Arial" panose="020B0604020202020204" pitchFamily="34" charset="0"/>
              <a:buChar char="•"/>
            </a:pPr>
            <a:r>
              <a:rPr lang="en-US" sz="2000" dirty="0">
                <a:sym typeface="Symbol" panose="05050102010706020507" pitchFamily="18" charset="2"/>
              </a:rPr>
              <a:t></a:t>
            </a:r>
            <a:r>
              <a:rPr lang="en-US" sz="2000" dirty="0" err="1"/>
              <a:t>parentOf.Female</a:t>
            </a:r>
            <a:endParaRPr lang="en-US" sz="2000" dirty="0"/>
          </a:p>
          <a:p>
            <a:pPr lvl="2">
              <a:buFont typeface="Arial" panose="020B0604020202020204" pitchFamily="34" charset="0"/>
              <a:buChar char="•"/>
            </a:pPr>
            <a:r>
              <a:rPr lang="en-US" sz="1600" dirty="0">
                <a:solidFill>
                  <a:srgbClr val="FFFF00"/>
                </a:solidFill>
              </a:rPr>
              <a:t>The set of individuals all of whose children are female </a:t>
            </a:r>
            <a:r>
              <a:rPr lang="en-US" sz="1600" b="1" i="1" dirty="0">
                <a:solidFill>
                  <a:srgbClr val="FFFF00"/>
                </a:solidFill>
              </a:rPr>
              <a:t>including those that have no children at all</a:t>
            </a:r>
            <a:r>
              <a:rPr lang="en-US" sz="1600" dirty="0"/>
              <a:t>.</a:t>
            </a:r>
          </a:p>
          <a:p>
            <a:pPr>
              <a:buFont typeface="Arial" panose="020B0604020202020204" pitchFamily="34" charset="0"/>
              <a:buChar char="•"/>
            </a:pPr>
            <a:r>
              <a:rPr lang="en-US" sz="2200" dirty="0"/>
              <a:t>Existential restriction:</a:t>
            </a:r>
          </a:p>
          <a:p>
            <a:pPr lvl="1">
              <a:buFont typeface="Arial" panose="020B0604020202020204" pitchFamily="34" charset="0"/>
              <a:buChar char="•"/>
            </a:pPr>
            <a:r>
              <a:rPr lang="en-US" sz="2000" dirty="0">
                <a:sym typeface="Symbol" panose="05050102010706020507" pitchFamily="18" charset="2"/>
              </a:rPr>
              <a:t></a:t>
            </a:r>
            <a:r>
              <a:rPr lang="en-US" sz="2000" dirty="0" err="1">
                <a:sym typeface="Symbol" panose="05050102010706020507" pitchFamily="18" charset="2"/>
              </a:rPr>
              <a:t>parentOf.T</a:t>
            </a:r>
            <a:endParaRPr lang="en-US" sz="2000" dirty="0">
              <a:sym typeface="Symbol" panose="05050102010706020507" pitchFamily="18" charset="2"/>
            </a:endParaRPr>
          </a:p>
          <a:p>
            <a:pPr lvl="2">
              <a:buFont typeface="Arial" panose="020B0604020202020204" pitchFamily="34" charset="0"/>
              <a:buChar char="•"/>
            </a:pPr>
            <a:r>
              <a:rPr lang="en-US" sz="1600" dirty="0">
                <a:solidFill>
                  <a:srgbClr val="FFFF00"/>
                </a:solidFill>
                <a:sym typeface="Symbol" panose="05050102010706020507" pitchFamily="18" charset="2"/>
              </a:rPr>
              <a:t>The set of individuals that are parents of at least one individual</a:t>
            </a:r>
            <a:r>
              <a:rPr lang="en-US" sz="1600" dirty="0">
                <a:sym typeface="Symbol" panose="05050102010706020507" pitchFamily="18" charset="2"/>
              </a:rPr>
              <a:t>.</a:t>
            </a:r>
          </a:p>
          <a:p>
            <a:pPr>
              <a:buFont typeface="Arial" panose="020B0604020202020204" pitchFamily="34" charset="0"/>
              <a:buChar char="•"/>
            </a:pPr>
            <a:r>
              <a:rPr lang="en-US" sz="2200" dirty="0">
                <a:sym typeface="Symbol" panose="05050102010706020507" pitchFamily="18" charset="2"/>
              </a:rPr>
              <a:t>Combinations:</a:t>
            </a:r>
          </a:p>
          <a:p>
            <a:pPr lvl="1">
              <a:buFont typeface="Arial" panose="020B0604020202020204" pitchFamily="34" charset="0"/>
              <a:buChar char="•"/>
            </a:pPr>
            <a:r>
              <a:rPr lang="en-US" sz="2000" dirty="0">
                <a:sym typeface="Symbol" panose="05050102010706020507" pitchFamily="18" charset="2"/>
              </a:rPr>
              <a:t>construct:	</a:t>
            </a:r>
            <a:r>
              <a:rPr lang="en-US" sz="2000" dirty="0" err="1">
                <a:sym typeface="Symbol" panose="05050102010706020507" pitchFamily="18" charset="2"/>
              </a:rPr>
              <a:t>parentOf.T</a:t>
            </a:r>
            <a:r>
              <a:rPr lang="en-US" sz="2000" dirty="0">
                <a:sym typeface="Symbol" panose="05050102010706020507" pitchFamily="18" charset="2"/>
              </a:rPr>
              <a:t>      </a:t>
            </a:r>
            <a:r>
              <a:rPr lang="en-US" sz="2000" dirty="0" err="1"/>
              <a:t>parentOf.Female</a:t>
            </a:r>
            <a:endParaRPr lang="en-US" sz="2000" dirty="0"/>
          </a:p>
          <a:p>
            <a:pPr lvl="2">
              <a:buFont typeface="Arial" panose="020B0604020202020204" pitchFamily="34" charset="0"/>
              <a:buChar char="•"/>
            </a:pPr>
            <a:r>
              <a:rPr lang="en-US" sz="1600" dirty="0">
                <a:solidFill>
                  <a:srgbClr val="FFFF00"/>
                </a:solidFill>
              </a:rPr>
              <a:t>The set of all individuals with at least one child, all children being female</a:t>
            </a:r>
            <a:r>
              <a:rPr lang="en-US" sz="1600" dirty="0"/>
              <a:t>.</a:t>
            </a:r>
          </a:p>
          <a:p>
            <a:pPr lvl="1">
              <a:buFont typeface="Arial" panose="020B0604020202020204" pitchFamily="34" charset="0"/>
              <a:buChar char="•"/>
            </a:pPr>
            <a:r>
              <a:rPr lang="en-US" sz="2000" dirty="0">
                <a:sym typeface="Symbol" panose="05050102010706020507" pitchFamily="18" charset="2"/>
              </a:rPr>
              <a:t>axiom:		</a:t>
            </a:r>
            <a:r>
              <a:rPr lang="en-US" sz="2000" dirty="0" err="1">
                <a:sym typeface="Symbol" panose="05050102010706020507" pitchFamily="18" charset="2"/>
              </a:rPr>
              <a:t>sonOf.T</a:t>
            </a:r>
            <a:r>
              <a:rPr lang="en-US" sz="2000" dirty="0">
                <a:sym typeface="Symbol" panose="05050102010706020507" pitchFamily="18" charset="2"/>
              </a:rPr>
              <a:t>    male</a:t>
            </a:r>
          </a:p>
          <a:p>
            <a:pPr lvl="2">
              <a:buFont typeface="Arial" panose="020B0604020202020204" pitchFamily="34" charset="0"/>
              <a:buChar char="•"/>
            </a:pPr>
            <a:r>
              <a:rPr lang="en-US" sz="1600" dirty="0">
                <a:solidFill>
                  <a:srgbClr val="FFFF00"/>
                </a:solidFill>
                <a:sym typeface="Symbol" panose="05050102010706020507" pitchFamily="18" charset="2"/>
              </a:rPr>
              <a:t>The set of individuals that are the son of at least one individual is a subset of the set of males</a:t>
            </a:r>
            <a:r>
              <a:rPr lang="en-US" sz="1600" dirty="0">
                <a:sym typeface="Symbol" panose="05050102010706020507" pitchFamily="18" charset="2"/>
              </a:rPr>
              <a:t>.</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981E4BC-DC83-4FB4-9AD4-EE9F91168F9A}"/>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126</a:t>
            </a:fld>
            <a:endParaRPr lang="en-US" dirty="0"/>
          </a:p>
        </p:txBody>
      </p:sp>
      <p:grpSp>
        <p:nvGrpSpPr>
          <p:cNvPr id="5" name="Group 4">
            <a:extLst>
              <a:ext uri="{FF2B5EF4-FFF2-40B4-BE49-F238E27FC236}">
                <a16:creationId xmlns:a16="http://schemas.microsoft.com/office/drawing/2014/main" id="{C173C3C6-C253-490F-BB7B-7995651F070A}"/>
              </a:ext>
            </a:extLst>
          </p:cNvPr>
          <p:cNvGrpSpPr/>
          <p:nvPr/>
        </p:nvGrpSpPr>
        <p:grpSpPr>
          <a:xfrm rot="5400000">
            <a:off x="4572000" y="4495800"/>
            <a:ext cx="228600" cy="228600"/>
            <a:chOff x="2879698" y="3549590"/>
            <a:chExt cx="152400" cy="127000"/>
          </a:xfrm>
        </p:grpSpPr>
        <p:cxnSp>
          <p:nvCxnSpPr>
            <p:cNvPr id="6" name="Straight Connector 5">
              <a:extLst>
                <a:ext uri="{FF2B5EF4-FFF2-40B4-BE49-F238E27FC236}">
                  <a16:creationId xmlns:a16="http://schemas.microsoft.com/office/drawing/2014/main" id="{92C4A237-641A-43B4-9504-89E9985BCEA8}"/>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D975D22-80B3-475B-A8EB-32DDD0F31086}"/>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E4E95F3-4EA2-48BB-9D3E-E76DE19A1415}"/>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586CF009-4E12-4904-9CE5-A9FC95683BAC}"/>
              </a:ext>
            </a:extLst>
          </p:cNvPr>
          <p:cNvGrpSpPr/>
          <p:nvPr/>
        </p:nvGrpSpPr>
        <p:grpSpPr>
          <a:xfrm>
            <a:off x="4191000" y="5250021"/>
            <a:ext cx="152400" cy="152400"/>
            <a:chOff x="3429000" y="5257800"/>
            <a:chExt cx="457200" cy="457200"/>
          </a:xfrm>
        </p:grpSpPr>
        <p:cxnSp>
          <p:nvCxnSpPr>
            <p:cNvPr id="10" name="Straight Connector 9">
              <a:extLst>
                <a:ext uri="{FF2B5EF4-FFF2-40B4-BE49-F238E27FC236}">
                  <a16:creationId xmlns:a16="http://schemas.microsoft.com/office/drawing/2014/main" id="{C53DAE2D-B15D-4DB3-A384-ECBE62DA01A0}"/>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1299765-820E-4042-B425-F434A83AE83B}"/>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D531200-1BA3-4E10-B1DD-3DD06456F823}"/>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98A1F00-B2B9-4307-B072-5BA7C16673EC}"/>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
        <p:nvSpPr>
          <p:cNvPr id="14" name="Rectangle 13">
            <a:extLst>
              <a:ext uri="{FF2B5EF4-FFF2-40B4-BE49-F238E27FC236}">
                <a16:creationId xmlns:a16="http://schemas.microsoft.com/office/drawing/2014/main" id="{4A35F9D3-6843-4E30-A9FC-09DE914E4103}"/>
              </a:ext>
            </a:extLst>
          </p:cNvPr>
          <p:cNvSpPr/>
          <p:nvPr/>
        </p:nvSpPr>
        <p:spPr>
          <a:xfrm>
            <a:off x="533400" y="6177455"/>
            <a:ext cx="8534378" cy="523220"/>
          </a:xfrm>
          <a:prstGeom prst="rect">
            <a:avLst/>
          </a:prstGeom>
        </p:spPr>
        <p:txBody>
          <a:bodyPr wrap="square">
            <a:spAutoFit/>
          </a:bodyPr>
          <a:lstStyle/>
          <a:p>
            <a:pPr algn="r"/>
            <a:r>
              <a:rPr lang="en-US" sz="1400" b="0" dirty="0">
                <a:solidFill>
                  <a:schemeClr val="bg1"/>
                </a:solidFill>
                <a:latin typeface="Lucida Grande"/>
              </a:rPr>
              <a:t>Markus </a:t>
            </a:r>
            <a:r>
              <a:rPr lang="en-US" sz="1400" b="0" dirty="0" err="1">
                <a:solidFill>
                  <a:schemeClr val="bg1"/>
                </a:solidFill>
                <a:latin typeface="Lucida Grande"/>
              </a:rPr>
              <a:t>Krötzsch</a:t>
            </a:r>
            <a:r>
              <a:rPr lang="en-US" sz="1400" b="0" dirty="0">
                <a:solidFill>
                  <a:schemeClr val="bg1"/>
                </a:solidFill>
                <a:latin typeface="Lucida Grande"/>
              </a:rPr>
              <a:t>, Frantisek </a:t>
            </a:r>
            <a:r>
              <a:rPr lang="en-US" sz="1400" b="0" dirty="0" err="1">
                <a:solidFill>
                  <a:schemeClr val="bg1"/>
                </a:solidFill>
                <a:latin typeface="Lucida Grande"/>
              </a:rPr>
              <a:t>Simancik</a:t>
            </a:r>
            <a:r>
              <a:rPr lang="en-US" sz="1400" b="0" dirty="0">
                <a:solidFill>
                  <a:schemeClr val="bg1"/>
                </a:solidFill>
                <a:latin typeface="Lucida Grande"/>
              </a:rPr>
              <a:t>, Ian </a:t>
            </a:r>
            <a:r>
              <a:rPr lang="en-US" sz="1400" b="0" dirty="0" err="1">
                <a:solidFill>
                  <a:schemeClr val="bg1"/>
                </a:solidFill>
                <a:latin typeface="Lucida Grande"/>
              </a:rPr>
              <a:t>Horrocks</a:t>
            </a:r>
            <a:r>
              <a:rPr lang="en-US" sz="1400" b="0" dirty="0">
                <a:solidFill>
                  <a:schemeClr val="bg1"/>
                </a:solidFill>
                <a:latin typeface="Lucida Grande"/>
              </a:rPr>
              <a:t>. A Description Logic Primer. </a:t>
            </a:r>
            <a:r>
              <a:rPr lang="en-US" sz="1400" b="0" dirty="0">
                <a:solidFill>
                  <a:schemeClr val="bg1"/>
                </a:solidFill>
                <a:latin typeface="Lucida Grande"/>
                <a:hlinkClick r:id="rId2"/>
              </a:rPr>
              <a:t>https://arxiv.org/pdf/1201.4089.pdf</a:t>
            </a:r>
            <a:r>
              <a:rPr lang="en-US" sz="1400" b="0" dirty="0">
                <a:solidFill>
                  <a:schemeClr val="bg1"/>
                </a:solidFill>
                <a:latin typeface="Lucida Grande"/>
              </a:rPr>
              <a:t> </a:t>
            </a:r>
          </a:p>
        </p:txBody>
      </p:sp>
    </p:spTree>
    <p:extLst>
      <p:ext uri="{BB962C8B-B14F-4D97-AF65-F5344CB8AC3E}">
        <p14:creationId xmlns:p14="http://schemas.microsoft.com/office/powerpoint/2010/main" val="20974660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60C1-4151-4FDA-B957-FFA7919A1485}"/>
              </a:ext>
            </a:extLst>
          </p:cNvPr>
          <p:cNvSpPr>
            <a:spLocks noGrp="1"/>
          </p:cNvSpPr>
          <p:nvPr>
            <p:ph type="title"/>
          </p:nvPr>
        </p:nvSpPr>
        <p:spPr/>
        <p:txBody>
          <a:bodyPr/>
          <a:lstStyle/>
          <a:p>
            <a:r>
              <a:rPr lang="en-US" dirty="0"/>
              <a:t>An example: </a:t>
            </a:r>
            <a:r>
              <a:rPr lang="en-US" dirty="0" err="1"/>
              <a:t>Snomed</a:t>
            </a:r>
            <a:r>
              <a:rPr lang="en-US" dirty="0"/>
              <a:t> CT</a:t>
            </a:r>
          </a:p>
        </p:txBody>
      </p:sp>
      <p:pic>
        <p:nvPicPr>
          <p:cNvPr id="5" name="Picture 2" descr="SNOMED CT Structure">
            <a:extLst>
              <a:ext uri="{FF2B5EF4-FFF2-40B4-BE49-F238E27FC236}">
                <a16:creationId xmlns:a16="http://schemas.microsoft.com/office/drawing/2014/main" id="{DFD63423-5A27-4C1F-8B4F-703EB9364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219"/>
            <a:ext cx="9144000" cy="5316781"/>
          </a:xfrm>
          <a:prstGeom prst="rect">
            <a:avLst/>
          </a:prstGeom>
          <a:solidFill>
            <a:schemeClr val="bg1"/>
          </a:solidFill>
        </p:spPr>
      </p:pic>
      <p:sp>
        <p:nvSpPr>
          <p:cNvPr id="4" name="Slide Number Placeholder 3">
            <a:extLst>
              <a:ext uri="{FF2B5EF4-FFF2-40B4-BE49-F238E27FC236}">
                <a16:creationId xmlns:a16="http://schemas.microsoft.com/office/drawing/2014/main" id="{22373B23-A439-429D-B408-B3027A2AB6A8}"/>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127</a:t>
            </a:fld>
            <a:endParaRPr lang="en-US" dirty="0">
              <a:solidFill>
                <a:schemeClr val="tx1"/>
              </a:solidFill>
            </a:endParaRPr>
          </a:p>
        </p:txBody>
      </p:sp>
      <p:sp>
        <p:nvSpPr>
          <p:cNvPr id="6" name="Rectangle 5">
            <a:extLst>
              <a:ext uri="{FF2B5EF4-FFF2-40B4-BE49-F238E27FC236}">
                <a16:creationId xmlns:a16="http://schemas.microsoft.com/office/drawing/2014/main" id="{A5573D2E-8F29-4901-B86A-075EA0311BCB}"/>
              </a:ext>
            </a:extLst>
          </p:cNvPr>
          <p:cNvSpPr/>
          <p:nvPr/>
        </p:nvSpPr>
        <p:spPr>
          <a:xfrm>
            <a:off x="6575669" y="6640354"/>
            <a:ext cx="2568331" cy="246221"/>
          </a:xfrm>
          <a:prstGeom prst="rect">
            <a:avLst/>
          </a:prstGeom>
        </p:spPr>
        <p:txBody>
          <a:bodyPr wrap="square">
            <a:spAutoFit/>
          </a:bodyPr>
          <a:lstStyle/>
          <a:p>
            <a:pPr algn="r"/>
            <a:r>
              <a:rPr lang="en-US" sz="1000" dirty="0">
                <a:hlinkClick r:id="rId3"/>
              </a:rPr>
              <a:t>https://enonic.com/blog/what-is-snomed-ct</a:t>
            </a:r>
            <a:r>
              <a:rPr lang="en-US" sz="1000" dirty="0"/>
              <a:t>  </a:t>
            </a:r>
          </a:p>
        </p:txBody>
      </p:sp>
    </p:spTree>
    <p:extLst>
      <p:ext uri="{BB962C8B-B14F-4D97-AF65-F5344CB8AC3E}">
        <p14:creationId xmlns:p14="http://schemas.microsoft.com/office/powerpoint/2010/main" val="4261354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DBCC-B071-4999-B894-156C5931E6BD}"/>
              </a:ext>
            </a:extLst>
          </p:cNvPr>
          <p:cNvSpPr>
            <a:spLocks noGrp="1"/>
          </p:cNvSpPr>
          <p:nvPr>
            <p:ph type="title"/>
          </p:nvPr>
        </p:nvSpPr>
        <p:spPr/>
        <p:txBody>
          <a:bodyPr/>
          <a:lstStyle/>
          <a:p>
            <a:r>
              <a:rPr lang="en-US" dirty="0" err="1"/>
              <a:t>Snomed’s</a:t>
            </a:r>
            <a:r>
              <a:rPr lang="en-US" dirty="0"/>
              <a:t> DL is EL++ (1)</a:t>
            </a:r>
          </a:p>
        </p:txBody>
      </p:sp>
      <p:sp>
        <p:nvSpPr>
          <p:cNvPr id="3" name="Content Placeholder 2">
            <a:extLst>
              <a:ext uri="{FF2B5EF4-FFF2-40B4-BE49-F238E27FC236}">
                <a16:creationId xmlns:a16="http://schemas.microsoft.com/office/drawing/2014/main" id="{D458874D-D689-48E9-9787-4637801BE0DF}"/>
              </a:ext>
            </a:extLst>
          </p:cNvPr>
          <p:cNvSpPr>
            <a:spLocks noGrp="1"/>
          </p:cNvSpPr>
          <p:nvPr>
            <p:ph idx="1"/>
          </p:nvPr>
        </p:nvSpPr>
        <p:spPr/>
        <p:txBody>
          <a:bodyPr/>
          <a:lstStyle/>
          <a:p>
            <a:pPr>
              <a:buFont typeface="Arial" panose="020B0604020202020204" pitchFamily="34" charset="0"/>
              <a:buChar char="•"/>
            </a:pPr>
            <a:r>
              <a:rPr lang="en-US" dirty="0"/>
              <a:t>The description logic EL++ allows the following concepts: </a:t>
            </a:r>
          </a:p>
          <a:p>
            <a:r>
              <a:rPr lang="en-US" dirty="0"/>
              <a:t>	 C, D </a:t>
            </a:r>
            <a:r>
              <a:rPr lang="en-US" dirty="0">
                <a:sym typeface="Symbol" panose="05050102010706020507" pitchFamily="18" charset="2"/>
              </a:rPr>
              <a:t></a:t>
            </a:r>
            <a:r>
              <a:rPr lang="en-US" dirty="0"/>
              <a:t>	A   	| (atomic concept) </a:t>
            </a:r>
          </a:p>
          <a:p>
            <a:r>
              <a:rPr lang="en-US" dirty="0"/>
              <a:t>			T   	| (universal concept) </a:t>
            </a:r>
          </a:p>
          <a:p>
            <a:r>
              <a:rPr lang="en-US" dirty="0"/>
              <a:t>			⊥   	| (bottom concept) </a:t>
            </a:r>
          </a:p>
          <a:p>
            <a:r>
              <a:rPr lang="en-US" dirty="0"/>
              <a:t>			{a} 	| (singular enumeration) </a:t>
            </a:r>
          </a:p>
          <a:p>
            <a:r>
              <a:rPr lang="en-US" dirty="0"/>
              <a:t>			C   D 	| (intersection / conjunction) </a:t>
            </a:r>
          </a:p>
          <a:p>
            <a:r>
              <a:rPr lang="en-US" dirty="0"/>
              <a:t>			∃R.C 	| (existential restriction) </a:t>
            </a:r>
          </a:p>
          <a:p>
            <a:pPr>
              <a:buFont typeface="Arial" panose="020B0604020202020204" pitchFamily="34" charset="0"/>
              <a:buChar char="•"/>
            </a:pPr>
            <a:r>
              <a:rPr lang="en-US" dirty="0"/>
              <a:t>With the following axioms: </a:t>
            </a:r>
          </a:p>
          <a:p>
            <a:pPr lvl="1">
              <a:buFont typeface="Arial" panose="020B0604020202020204" pitchFamily="34" charset="0"/>
              <a:buChar char="•"/>
            </a:pPr>
            <a:r>
              <a:rPr lang="en-US" sz="2000" dirty="0"/>
              <a:t>	C    D and C ≡ D for concept descriptions C and D. </a:t>
            </a:r>
          </a:p>
          <a:p>
            <a:pPr lvl="1">
              <a:buFont typeface="Arial" panose="020B0604020202020204" pitchFamily="34" charset="0"/>
              <a:buChar char="•"/>
            </a:pPr>
            <a:r>
              <a:rPr lang="en-US" sz="2000" dirty="0"/>
              <a:t>	P    Q and P ≡ Q for roles P, Q. </a:t>
            </a:r>
          </a:p>
          <a:p>
            <a:pPr lvl="1">
              <a:buFont typeface="Arial" panose="020B0604020202020204" pitchFamily="34" charset="0"/>
              <a:buChar char="•"/>
            </a:pPr>
            <a:r>
              <a:rPr lang="en-US" sz="2000" dirty="0"/>
              <a:t>	C(a) and R(a, b) for concept C, role R and individuals a, b</a:t>
            </a:r>
          </a:p>
        </p:txBody>
      </p:sp>
      <p:sp>
        <p:nvSpPr>
          <p:cNvPr id="4" name="Slide Number Placeholder 3">
            <a:extLst>
              <a:ext uri="{FF2B5EF4-FFF2-40B4-BE49-F238E27FC236}">
                <a16:creationId xmlns:a16="http://schemas.microsoft.com/office/drawing/2014/main" id="{6AD516FB-3BB7-41AC-9A5D-7832443769B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128</a:t>
            </a:fld>
            <a:endParaRPr lang="en-US" dirty="0"/>
          </a:p>
        </p:txBody>
      </p:sp>
      <p:grpSp>
        <p:nvGrpSpPr>
          <p:cNvPr id="5" name="Group 4">
            <a:extLst>
              <a:ext uri="{FF2B5EF4-FFF2-40B4-BE49-F238E27FC236}">
                <a16:creationId xmlns:a16="http://schemas.microsoft.com/office/drawing/2014/main" id="{12A88AD3-18BC-4618-B055-26C3BC40CE2E}"/>
              </a:ext>
            </a:extLst>
          </p:cNvPr>
          <p:cNvGrpSpPr/>
          <p:nvPr/>
        </p:nvGrpSpPr>
        <p:grpSpPr>
          <a:xfrm rot="5400000">
            <a:off x="2397125" y="4041775"/>
            <a:ext cx="152400" cy="127000"/>
            <a:chOff x="2879698" y="3549590"/>
            <a:chExt cx="152400" cy="127000"/>
          </a:xfrm>
        </p:grpSpPr>
        <p:cxnSp>
          <p:nvCxnSpPr>
            <p:cNvPr id="6" name="Straight Connector 5">
              <a:extLst>
                <a:ext uri="{FF2B5EF4-FFF2-40B4-BE49-F238E27FC236}">
                  <a16:creationId xmlns:a16="http://schemas.microsoft.com/office/drawing/2014/main" id="{5F9DFC6B-BB94-4B59-AB31-1C281DCA567C}"/>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8A3D841B-6790-429D-BDB7-11367886CA17}"/>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429E434-C744-4777-BDA4-3E7A703B52C3}"/>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F49EAA03-8D4C-4292-98A1-6E19F843EC73}"/>
              </a:ext>
            </a:extLst>
          </p:cNvPr>
          <p:cNvGrpSpPr/>
          <p:nvPr/>
        </p:nvGrpSpPr>
        <p:grpSpPr>
          <a:xfrm>
            <a:off x="1447800" y="5324475"/>
            <a:ext cx="152400" cy="152400"/>
            <a:chOff x="3429000" y="5257800"/>
            <a:chExt cx="457200" cy="457200"/>
          </a:xfrm>
        </p:grpSpPr>
        <p:cxnSp>
          <p:nvCxnSpPr>
            <p:cNvPr id="10" name="Straight Connector 9">
              <a:extLst>
                <a:ext uri="{FF2B5EF4-FFF2-40B4-BE49-F238E27FC236}">
                  <a16:creationId xmlns:a16="http://schemas.microsoft.com/office/drawing/2014/main" id="{BAB6B494-A187-481F-B81C-50893D06715F}"/>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FDF7BEF-90E7-4DA6-8F85-05AFA308B5CA}"/>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68C6D5E-0308-45FA-889A-5E8CE87E2158}"/>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9ECCCF0-B281-4F4B-B74F-F82E005884AC}"/>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8F96894C-5948-4B85-A3E9-405E79866965}"/>
              </a:ext>
            </a:extLst>
          </p:cNvPr>
          <p:cNvGrpSpPr/>
          <p:nvPr/>
        </p:nvGrpSpPr>
        <p:grpSpPr>
          <a:xfrm>
            <a:off x="1438275" y="5684837"/>
            <a:ext cx="152400" cy="152400"/>
            <a:chOff x="3429000" y="5257800"/>
            <a:chExt cx="457200" cy="457200"/>
          </a:xfrm>
        </p:grpSpPr>
        <p:cxnSp>
          <p:nvCxnSpPr>
            <p:cNvPr id="15" name="Straight Connector 14">
              <a:extLst>
                <a:ext uri="{FF2B5EF4-FFF2-40B4-BE49-F238E27FC236}">
                  <a16:creationId xmlns:a16="http://schemas.microsoft.com/office/drawing/2014/main" id="{0D761DDD-64B0-487B-B5A3-666FECCB096E}"/>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D2E5979-6D0D-4968-88A0-D8FDEE6A0391}"/>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FFE09CE-C28B-4207-95CE-019649B9AB25}"/>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802C1E7-7865-4D5A-9517-550E1E67BAAD}"/>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85059659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DBCC-B071-4999-B894-156C5931E6BD}"/>
              </a:ext>
            </a:extLst>
          </p:cNvPr>
          <p:cNvSpPr>
            <a:spLocks noGrp="1"/>
          </p:cNvSpPr>
          <p:nvPr>
            <p:ph type="title"/>
          </p:nvPr>
        </p:nvSpPr>
        <p:spPr/>
        <p:txBody>
          <a:bodyPr/>
          <a:lstStyle/>
          <a:p>
            <a:r>
              <a:rPr lang="en-US" dirty="0" err="1"/>
              <a:t>Snomed’s</a:t>
            </a:r>
            <a:r>
              <a:rPr lang="en-US" dirty="0"/>
              <a:t> DL is EL++ (2)</a:t>
            </a:r>
          </a:p>
        </p:txBody>
      </p:sp>
      <p:sp>
        <p:nvSpPr>
          <p:cNvPr id="3" name="Content Placeholder 2">
            <a:extLst>
              <a:ext uri="{FF2B5EF4-FFF2-40B4-BE49-F238E27FC236}">
                <a16:creationId xmlns:a16="http://schemas.microsoft.com/office/drawing/2014/main" id="{D458874D-D689-48E9-9787-4637801BE0DF}"/>
              </a:ext>
            </a:extLst>
          </p:cNvPr>
          <p:cNvSpPr>
            <a:spLocks noGrp="1"/>
          </p:cNvSpPr>
          <p:nvPr>
            <p:ph idx="1"/>
          </p:nvPr>
        </p:nvSpPr>
        <p:spPr/>
        <p:txBody>
          <a:bodyPr/>
          <a:lstStyle/>
          <a:p>
            <a:pPr>
              <a:buFont typeface="Arial" panose="020B0604020202020204" pitchFamily="34" charset="0"/>
              <a:buChar char="•"/>
            </a:pPr>
            <a:r>
              <a:rPr lang="en-US" dirty="0"/>
              <a:t>It lacks:</a:t>
            </a:r>
          </a:p>
          <a:p>
            <a:pPr lvl="1">
              <a:buFont typeface="Arial" panose="020B0604020202020204" pitchFamily="34" charset="0"/>
              <a:buChar char="•"/>
            </a:pPr>
            <a:r>
              <a:rPr lang="en-US" dirty="0"/>
              <a:t>negation, (only </a:t>
            </a:r>
            <a:r>
              <a:rPr lang="en-US" dirty="0" err="1"/>
              <a:t>disjointness</a:t>
            </a:r>
            <a:r>
              <a:rPr lang="en-US" dirty="0"/>
              <a:t> of classes: C    D   ⊥), </a:t>
            </a:r>
          </a:p>
          <a:p>
            <a:pPr lvl="1">
              <a:buFont typeface="Arial" panose="020B0604020202020204" pitchFamily="34" charset="0"/>
              <a:buChar char="•"/>
            </a:pPr>
            <a:r>
              <a:rPr lang="en-US" dirty="0"/>
              <a:t>disjunction, </a:t>
            </a:r>
          </a:p>
          <a:p>
            <a:pPr lvl="1">
              <a:buFont typeface="Arial" panose="020B0604020202020204" pitchFamily="34" charset="0"/>
              <a:buChar char="•"/>
            </a:pPr>
            <a:r>
              <a:rPr lang="en-US" dirty="0"/>
              <a:t>universal quantification, </a:t>
            </a:r>
          </a:p>
          <a:p>
            <a:pPr lvl="1">
              <a:buFont typeface="Arial" panose="020B0604020202020204" pitchFamily="34" charset="0"/>
              <a:buChar char="•"/>
            </a:pPr>
            <a:r>
              <a:rPr lang="en-US" dirty="0"/>
              <a:t>cardinalities, </a:t>
            </a:r>
          </a:p>
          <a:p>
            <a:pPr lvl="1">
              <a:buFont typeface="Arial" panose="020B0604020202020204" pitchFamily="34" charset="0"/>
              <a:buChar char="•"/>
            </a:pPr>
            <a:r>
              <a:rPr lang="en-US" dirty="0"/>
              <a:t>inverse roles, </a:t>
            </a:r>
          </a:p>
          <a:p>
            <a:pPr lvl="1">
              <a:buFont typeface="Arial" panose="020B0604020202020204" pitchFamily="34" charset="0"/>
              <a:buChar char="•"/>
            </a:pPr>
            <a:r>
              <a:rPr lang="en-US" dirty="0"/>
              <a:t>some role characteristics</a:t>
            </a:r>
          </a:p>
        </p:txBody>
      </p:sp>
      <p:sp>
        <p:nvSpPr>
          <p:cNvPr id="4" name="Slide Number Placeholder 3">
            <a:extLst>
              <a:ext uri="{FF2B5EF4-FFF2-40B4-BE49-F238E27FC236}">
                <a16:creationId xmlns:a16="http://schemas.microsoft.com/office/drawing/2014/main" id="{6AD516FB-3BB7-41AC-9A5D-7832443769B2}"/>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129</a:t>
            </a:fld>
            <a:endParaRPr lang="en-US" dirty="0"/>
          </a:p>
        </p:txBody>
      </p:sp>
      <p:grpSp>
        <p:nvGrpSpPr>
          <p:cNvPr id="19" name="Group 18">
            <a:extLst>
              <a:ext uri="{FF2B5EF4-FFF2-40B4-BE49-F238E27FC236}">
                <a16:creationId xmlns:a16="http://schemas.microsoft.com/office/drawing/2014/main" id="{60544C3F-E75B-4E8F-A83E-52FFC11AD28E}"/>
              </a:ext>
            </a:extLst>
          </p:cNvPr>
          <p:cNvGrpSpPr/>
          <p:nvPr/>
        </p:nvGrpSpPr>
        <p:grpSpPr>
          <a:xfrm rot="5400000">
            <a:off x="6692900" y="2298700"/>
            <a:ext cx="152400" cy="127000"/>
            <a:chOff x="2879698" y="3549590"/>
            <a:chExt cx="152400" cy="127000"/>
          </a:xfrm>
        </p:grpSpPr>
        <p:cxnSp>
          <p:nvCxnSpPr>
            <p:cNvPr id="20" name="Straight Connector 19">
              <a:extLst>
                <a:ext uri="{FF2B5EF4-FFF2-40B4-BE49-F238E27FC236}">
                  <a16:creationId xmlns:a16="http://schemas.microsoft.com/office/drawing/2014/main" id="{AAF8FBF8-7146-4681-B4D9-714A31307EC4}"/>
                </a:ext>
              </a:extLst>
            </p:cNvPr>
            <p:cNvCxnSpPr/>
            <p:nvPr/>
          </p:nvCxnSpPr>
          <p:spPr bwMode="auto">
            <a:xfrm>
              <a:off x="2879698" y="3549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6F0AF0-2BCF-4DFD-B0B6-E4A39D0B2903}"/>
                </a:ext>
              </a:extLst>
            </p:cNvPr>
            <p:cNvCxnSpPr/>
            <p:nvPr/>
          </p:nvCxnSpPr>
          <p:spPr bwMode="auto">
            <a:xfrm>
              <a:off x="2879698" y="3676590"/>
              <a:ext cx="1524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A40E4B-4F3E-445E-930F-C08669A57267}"/>
                </a:ext>
              </a:extLst>
            </p:cNvPr>
            <p:cNvCxnSpPr>
              <a:cxnSpLocks/>
            </p:cNvCxnSpPr>
            <p:nvPr/>
          </p:nvCxnSpPr>
          <p:spPr bwMode="auto">
            <a:xfrm flipV="1">
              <a:off x="2879698" y="3549590"/>
              <a:ext cx="0" cy="127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83AB8160-5C05-4B7C-BD48-A5B3633FBD4A}"/>
              </a:ext>
            </a:extLst>
          </p:cNvPr>
          <p:cNvGrpSpPr/>
          <p:nvPr/>
        </p:nvGrpSpPr>
        <p:grpSpPr>
          <a:xfrm>
            <a:off x="7239000" y="2286000"/>
            <a:ext cx="152400" cy="152400"/>
            <a:chOff x="3429000" y="5257800"/>
            <a:chExt cx="457200" cy="457200"/>
          </a:xfrm>
        </p:grpSpPr>
        <p:cxnSp>
          <p:nvCxnSpPr>
            <p:cNvPr id="24" name="Straight Connector 23">
              <a:extLst>
                <a:ext uri="{FF2B5EF4-FFF2-40B4-BE49-F238E27FC236}">
                  <a16:creationId xmlns:a16="http://schemas.microsoft.com/office/drawing/2014/main" id="{7D381E58-3461-4235-8A05-5FB517979473}"/>
                </a:ext>
              </a:extLst>
            </p:cNvPr>
            <p:cNvCxnSpPr/>
            <p:nvPr/>
          </p:nvCxnSpPr>
          <p:spPr bwMode="auto">
            <a:xfrm>
              <a:off x="3429000" y="5257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7445CE2-4A49-472B-B818-A8EA832774FF}"/>
                </a:ext>
              </a:extLst>
            </p:cNvPr>
            <p:cNvCxnSpPr/>
            <p:nvPr/>
          </p:nvCxnSpPr>
          <p:spPr bwMode="auto">
            <a:xfrm>
              <a:off x="3429000" y="56388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2827E06-128B-44F0-BB04-4BEDAEF1C440}"/>
                </a:ext>
              </a:extLst>
            </p:cNvPr>
            <p:cNvCxnSpPr>
              <a:cxnSpLocks/>
            </p:cNvCxnSpPr>
            <p:nvPr/>
          </p:nvCxnSpPr>
          <p:spPr bwMode="auto">
            <a:xfrm flipV="1">
              <a:off x="3429000" y="5257800"/>
              <a:ext cx="0" cy="381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08AD013-8835-443E-A0D1-1B80E5C60ACE}"/>
                </a:ext>
              </a:extLst>
            </p:cNvPr>
            <p:cNvCxnSpPr/>
            <p:nvPr/>
          </p:nvCxnSpPr>
          <p:spPr bwMode="auto">
            <a:xfrm>
              <a:off x="3429000" y="5715000"/>
              <a:ext cx="4572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36665018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Graph showing the snomed axiom: abnormal nervous system function is subclass of neurological finding">
            <a:extLst>
              <a:ext uri="{FF2B5EF4-FFF2-40B4-BE49-F238E27FC236}">
                <a16:creationId xmlns:a16="http://schemas.microsoft.com/office/drawing/2014/main" id="{1F9E6768-3F7C-4C6F-BA73-D3E34140957A}"/>
              </a:ext>
            </a:extLst>
          </p:cNvPr>
          <p:cNvPicPr>
            <a:picLocks noChangeAspect="1"/>
          </p:cNvPicPr>
          <p:nvPr/>
        </p:nvPicPr>
        <p:blipFill>
          <a:blip r:embed="rId2"/>
          <a:stretch>
            <a:fillRect/>
          </a:stretch>
        </p:blipFill>
        <p:spPr>
          <a:xfrm>
            <a:off x="-76200" y="17059"/>
            <a:ext cx="9220200" cy="6858000"/>
          </a:xfrm>
          <a:prstGeom prst="rect">
            <a:avLst/>
          </a:prstGeom>
        </p:spPr>
      </p:pic>
    </p:spTree>
    <p:extLst>
      <p:ext uri="{BB962C8B-B14F-4D97-AF65-F5344CB8AC3E}">
        <p14:creationId xmlns:p14="http://schemas.microsoft.com/office/powerpoint/2010/main" val="15530065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Same axiom as on previous slide but compared to a bit more complex axiom stating that cleaning of the eye is an eye procedure acting on an eye structure">
            <a:extLst>
              <a:ext uri="{FF2B5EF4-FFF2-40B4-BE49-F238E27FC236}">
                <a16:creationId xmlns:a16="http://schemas.microsoft.com/office/drawing/2014/main" id="{970829D4-F74F-437F-A42D-CCE29B84BA03}"/>
              </a:ext>
            </a:extLst>
          </p:cNvPr>
          <p:cNvPicPr>
            <a:picLocks noChangeAspect="1"/>
          </p:cNvPicPr>
          <p:nvPr/>
        </p:nvPicPr>
        <p:blipFill>
          <a:blip r:embed="rId2"/>
          <a:stretch>
            <a:fillRect/>
          </a:stretch>
        </p:blipFill>
        <p:spPr>
          <a:xfrm>
            <a:off x="-10236" y="25021"/>
            <a:ext cx="9133859" cy="6858000"/>
          </a:xfrm>
          <a:prstGeom prst="rect">
            <a:avLst/>
          </a:prstGeom>
        </p:spPr>
      </p:pic>
    </p:spTree>
    <p:extLst>
      <p:ext uri="{BB962C8B-B14F-4D97-AF65-F5344CB8AC3E}">
        <p14:creationId xmlns:p14="http://schemas.microsoft.com/office/powerpoint/2010/main" val="21641738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Graph of an equivalent class axiom stating a tonsillectomy is equivalent with a tonsil operation which involves an extraction acting on a tonsillar structure">
            <a:extLst>
              <a:ext uri="{FF2B5EF4-FFF2-40B4-BE49-F238E27FC236}">
                <a16:creationId xmlns:a16="http://schemas.microsoft.com/office/drawing/2014/main" id="{C319839F-E53F-41A8-9419-73D61E09ACF4}"/>
              </a:ext>
            </a:extLst>
          </p:cNvPr>
          <p:cNvPicPr>
            <a:picLocks noChangeAspect="1"/>
          </p:cNvPicPr>
          <p:nvPr/>
        </p:nvPicPr>
        <p:blipFill>
          <a:blip r:embed="rId2"/>
          <a:stretch>
            <a:fillRect/>
          </a:stretch>
        </p:blipFill>
        <p:spPr>
          <a:xfrm>
            <a:off x="0" y="0"/>
            <a:ext cx="9121747" cy="6858000"/>
          </a:xfrm>
          <a:prstGeom prst="rect">
            <a:avLst/>
          </a:prstGeom>
        </p:spPr>
      </p:pic>
    </p:spTree>
    <p:extLst>
      <p:ext uri="{BB962C8B-B14F-4D97-AF65-F5344CB8AC3E}">
        <p14:creationId xmlns:p14="http://schemas.microsoft.com/office/powerpoint/2010/main" val="40011997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An example of how one Snomed CT concept can be described using more than two axioms, each one of a distinct nature.">
            <a:extLst>
              <a:ext uri="{FF2B5EF4-FFF2-40B4-BE49-F238E27FC236}">
                <a16:creationId xmlns:a16="http://schemas.microsoft.com/office/drawing/2014/main" id="{26820E83-BAD6-40EC-B185-B791B2ED36C0}"/>
              </a:ext>
            </a:extLst>
          </p:cNvPr>
          <p:cNvPicPr>
            <a:picLocks noChangeAspect="1"/>
          </p:cNvPicPr>
          <p:nvPr/>
        </p:nvPicPr>
        <p:blipFill>
          <a:blip r:embed="rId2"/>
          <a:stretch>
            <a:fillRect/>
          </a:stretch>
        </p:blipFill>
        <p:spPr>
          <a:xfrm>
            <a:off x="-76200" y="0"/>
            <a:ext cx="9220200" cy="6851919"/>
          </a:xfrm>
          <a:prstGeom prst="rect">
            <a:avLst/>
          </a:prstGeom>
        </p:spPr>
      </p:pic>
    </p:spTree>
    <p:extLst>
      <p:ext uri="{BB962C8B-B14F-4D97-AF65-F5344CB8AC3E}">
        <p14:creationId xmlns:p14="http://schemas.microsoft.com/office/powerpoint/2010/main" val="4033607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A9B54-1A33-4F9D-ACFA-4164423416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D4EB2B-4E90-473A-AF42-452A6E1E17D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5F8FE8C-495C-4470-8A84-643049E43AA6}"/>
              </a:ext>
            </a:extLst>
          </p:cNvPr>
          <p:cNvPicPr>
            <a:picLocks noChangeAspect="1"/>
          </p:cNvPicPr>
          <p:nvPr/>
        </p:nvPicPr>
        <p:blipFill>
          <a:blip r:embed="rId2"/>
          <a:stretch>
            <a:fillRect/>
          </a:stretch>
        </p:blipFill>
        <p:spPr>
          <a:xfrm>
            <a:off x="0" y="-10424"/>
            <a:ext cx="9168212" cy="6868424"/>
          </a:xfrm>
          <a:prstGeom prst="rect">
            <a:avLst/>
          </a:prstGeom>
        </p:spPr>
      </p:pic>
      <p:pic>
        <p:nvPicPr>
          <p:cNvPr id="6" name="Picture 5">
            <a:extLst>
              <a:ext uri="{FF2B5EF4-FFF2-40B4-BE49-F238E27FC236}">
                <a16:creationId xmlns:a16="http://schemas.microsoft.com/office/drawing/2014/main" id="{E9F40CC4-F805-4EC4-B301-E74CEE1226CA}"/>
              </a:ext>
            </a:extLst>
          </p:cNvPr>
          <p:cNvPicPr>
            <a:picLocks noChangeAspect="1"/>
          </p:cNvPicPr>
          <p:nvPr/>
        </p:nvPicPr>
        <p:blipFill>
          <a:blip r:embed="rId3"/>
          <a:stretch>
            <a:fillRect/>
          </a:stretch>
        </p:blipFill>
        <p:spPr>
          <a:xfrm>
            <a:off x="381000" y="52388"/>
            <a:ext cx="4953000" cy="447675"/>
          </a:xfrm>
          <a:prstGeom prst="rect">
            <a:avLst/>
          </a:prstGeom>
        </p:spPr>
      </p:pic>
      <p:pic>
        <p:nvPicPr>
          <p:cNvPr id="7" name="Picture 6">
            <a:extLst>
              <a:ext uri="{FF2B5EF4-FFF2-40B4-BE49-F238E27FC236}">
                <a16:creationId xmlns:a16="http://schemas.microsoft.com/office/drawing/2014/main" id="{EAA4E1F1-9679-46F4-A7F9-B53C8083AA05}"/>
              </a:ext>
            </a:extLst>
          </p:cNvPr>
          <p:cNvPicPr>
            <a:picLocks noChangeAspect="1"/>
          </p:cNvPicPr>
          <p:nvPr/>
        </p:nvPicPr>
        <p:blipFill>
          <a:blip r:embed="rId4"/>
          <a:stretch>
            <a:fillRect/>
          </a:stretch>
        </p:blipFill>
        <p:spPr>
          <a:xfrm>
            <a:off x="257175" y="467624"/>
            <a:ext cx="7086600" cy="419100"/>
          </a:xfrm>
          <a:prstGeom prst="rect">
            <a:avLst/>
          </a:prstGeom>
        </p:spPr>
      </p:pic>
      <p:pic>
        <p:nvPicPr>
          <p:cNvPr id="8" name="Picture 7">
            <a:extLst>
              <a:ext uri="{FF2B5EF4-FFF2-40B4-BE49-F238E27FC236}">
                <a16:creationId xmlns:a16="http://schemas.microsoft.com/office/drawing/2014/main" id="{05B2ECAE-E9A1-4577-A716-AE9E218DCF60}"/>
              </a:ext>
            </a:extLst>
          </p:cNvPr>
          <p:cNvPicPr>
            <a:picLocks noChangeAspect="1"/>
          </p:cNvPicPr>
          <p:nvPr/>
        </p:nvPicPr>
        <p:blipFill>
          <a:blip r:embed="rId5"/>
          <a:stretch>
            <a:fillRect/>
          </a:stretch>
        </p:blipFill>
        <p:spPr>
          <a:xfrm>
            <a:off x="304800" y="762001"/>
            <a:ext cx="7315200" cy="441434"/>
          </a:xfrm>
          <a:prstGeom prst="rect">
            <a:avLst/>
          </a:prstGeom>
        </p:spPr>
      </p:pic>
      <p:sp>
        <p:nvSpPr>
          <p:cNvPr id="4" name="Slide Number Placeholder 3">
            <a:extLst>
              <a:ext uri="{FF2B5EF4-FFF2-40B4-BE49-F238E27FC236}">
                <a16:creationId xmlns:a16="http://schemas.microsoft.com/office/drawing/2014/main" id="{A9A23FD9-4B25-4142-92DB-F914851BB33F}"/>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134</a:t>
            </a:fld>
            <a:endParaRPr lang="en-US" dirty="0">
              <a:solidFill>
                <a:schemeClr val="tx1"/>
              </a:solidFill>
            </a:endParaRPr>
          </a:p>
        </p:txBody>
      </p:sp>
    </p:spTree>
    <p:extLst>
      <p:ext uri="{BB962C8B-B14F-4D97-AF65-F5344CB8AC3E}">
        <p14:creationId xmlns:p14="http://schemas.microsoft.com/office/powerpoint/2010/main" val="9624705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4C82B-94C1-4CA4-BB58-83462DF741DA}"/>
              </a:ext>
            </a:extLst>
          </p:cNvPr>
          <p:cNvSpPr>
            <a:spLocks noGrp="1"/>
          </p:cNvSpPr>
          <p:nvPr>
            <p:ph type="title"/>
          </p:nvPr>
        </p:nvSpPr>
        <p:spPr>
          <a:xfrm>
            <a:off x="0" y="597160"/>
            <a:ext cx="9144000" cy="762000"/>
          </a:xfrm>
        </p:spPr>
        <p:txBody>
          <a:bodyPr/>
          <a:lstStyle/>
          <a:p>
            <a:r>
              <a:rPr lang="en-US" i="1" dirty="0" err="1"/>
              <a:t>SubClassOf</a:t>
            </a:r>
            <a:r>
              <a:rPr lang="en-US" dirty="0"/>
              <a:t> hierarchies = concept inclusion!</a:t>
            </a:r>
          </a:p>
        </p:txBody>
      </p:sp>
      <p:sp>
        <p:nvSpPr>
          <p:cNvPr id="3" name="Content Placeholder 2">
            <a:extLst>
              <a:ext uri="{FF2B5EF4-FFF2-40B4-BE49-F238E27FC236}">
                <a16:creationId xmlns:a16="http://schemas.microsoft.com/office/drawing/2014/main" id="{CE193BBA-D371-46FA-B6CD-1266710CBC7B}"/>
              </a:ext>
            </a:extLst>
          </p:cNvPr>
          <p:cNvSpPr>
            <a:spLocks noGrp="1"/>
          </p:cNvSpPr>
          <p:nvPr>
            <p:ph idx="1"/>
          </p:nvPr>
        </p:nvSpPr>
        <p:spPr>
          <a:xfrm>
            <a:off x="457200" y="6553200"/>
            <a:ext cx="8686800" cy="228600"/>
          </a:xfrm>
        </p:spPr>
        <p:txBody>
          <a:bodyPr/>
          <a:lstStyle/>
          <a:p>
            <a:pPr algn="r"/>
            <a:r>
              <a:rPr lang="en-US" sz="1200" dirty="0"/>
              <a:t>No reference provided due to vicarious embarrassment</a:t>
            </a:r>
          </a:p>
        </p:txBody>
      </p:sp>
      <p:sp>
        <p:nvSpPr>
          <p:cNvPr id="4" name="Slide Number Placeholder 3">
            <a:extLst>
              <a:ext uri="{FF2B5EF4-FFF2-40B4-BE49-F238E27FC236}">
                <a16:creationId xmlns:a16="http://schemas.microsoft.com/office/drawing/2014/main" id="{BA27D2F1-A9C4-4FFD-A013-70E8465CB2A7}"/>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363522" name="Picture 2" descr="Fig. 4">
            <a:extLst>
              <a:ext uri="{FF2B5EF4-FFF2-40B4-BE49-F238E27FC236}">
                <a16:creationId xmlns:a16="http://schemas.microsoft.com/office/drawing/2014/main" id="{1DFFAD1F-9E8D-4036-94E8-D1897FB17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93" y="1371601"/>
            <a:ext cx="8985613" cy="518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1098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3F1C-4DD7-4CEC-9B5B-BE376AEC7A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64C64A-0080-4D7E-A38E-FDF82A707AF3}"/>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4470F6C4-85BB-4683-96D8-85D99E6028FE}"/>
              </a:ext>
            </a:extLst>
          </p:cNvPr>
          <p:cNvSpPr/>
          <p:nvPr/>
        </p:nvSpPr>
        <p:spPr>
          <a:xfrm>
            <a:off x="0" y="639293"/>
            <a:ext cx="9144000" cy="621870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36D70F6-54FE-432E-AE40-EE65ECDBDF34}"/>
              </a:ext>
            </a:extLst>
          </p:cNvPr>
          <p:cNvPicPr>
            <a:picLocks noChangeAspect="1"/>
          </p:cNvPicPr>
          <p:nvPr/>
        </p:nvPicPr>
        <p:blipFill>
          <a:blip r:embed="rId2"/>
          <a:stretch>
            <a:fillRect/>
          </a:stretch>
        </p:blipFill>
        <p:spPr>
          <a:xfrm>
            <a:off x="21773" y="3561410"/>
            <a:ext cx="6836228" cy="3296590"/>
          </a:xfrm>
          <a:prstGeom prst="rect">
            <a:avLst/>
          </a:prstGeom>
        </p:spPr>
      </p:pic>
      <p:pic>
        <p:nvPicPr>
          <p:cNvPr id="8" name="Picture 7">
            <a:extLst>
              <a:ext uri="{FF2B5EF4-FFF2-40B4-BE49-F238E27FC236}">
                <a16:creationId xmlns:a16="http://schemas.microsoft.com/office/drawing/2014/main" id="{ACC95E55-CF83-4CDF-B93A-841459DD14D2}"/>
              </a:ext>
            </a:extLst>
          </p:cNvPr>
          <p:cNvPicPr>
            <a:picLocks noChangeAspect="1"/>
          </p:cNvPicPr>
          <p:nvPr/>
        </p:nvPicPr>
        <p:blipFill>
          <a:blip r:embed="rId3"/>
          <a:stretch>
            <a:fillRect/>
          </a:stretch>
        </p:blipFill>
        <p:spPr>
          <a:xfrm>
            <a:off x="91738" y="659726"/>
            <a:ext cx="7053948" cy="2441607"/>
          </a:xfrm>
          <a:prstGeom prst="rect">
            <a:avLst/>
          </a:prstGeom>
        </p:spPr>
      </p:pic>
      <p:sp>
        <p:nvSpPr>
          <p:cNvPr id="9" name="TextBox 8">
            <a:extLst>
              <a:ext uri="{FF2B5EF4-FFF2-40B4-BE49-F238E27FC236}">
                <a16:creationId xmlns:a16="http://schemas.microsoft.com/office/drawing/2014/main" id="{86A58466-9D85-4DEB-94C0-0C430EFA3848}"/>
              </a:ext>
            </a:extLst>
          </p:cNvPr>
          <p:cNvSpPr txBox="1"/>
          <p:nvPr/>
        </p:nvSpPr>
        <p:spPr>
          <a:xfrm>
            <a:off x="2800192" y="711454"/>
            <a:ext cx="1279389" cy="461665"/>
          </a:xfrm>
          <a:prstGeom prst="rect">
            <a:avLst/>
          </a:prstGeom>
          <a:noFill/>
        </p:spPr>
        <p:txBody>
          <a:bodyPr wrap="none" rtlCol="0">
            <a:spAutoFit/>
          </a:bodyPr>
          <a:lstStyle/>
          <a:p>
            <a:r>
              <a:rPr lang="en-US" sz="2400" dirty="0">
                <a:solidFill>
                  <a:srgbClr val="FF0000"/>
                </a:solidFill>
              </a:rPr>
              <a:t>Asserted</a:t>
            </a:r>
          </a:p>
        </p:txBody>
      </p:sp>
      <p:sp>
        <p:nvSpPr>
          <p:cNvPr id="10" name="TextBox 9">
            <a:extLst>
              <a:ext uri="{FF2B5EF4-FFF2-40B4-BE49-F238E27FC236}">
                <a16:creationId xmlns:a16="http://schemas.microsoft.com/office/drawing/2014/main" id="{089DD89D-C66F-4D3D-9EFD-663D74224A69}"/>
              </a:ext>
            </a:extLst>
          </p:cNvPr>
          <p:cNvSpPr txBox="1"/>
          <p:nvPr/>
        </p:nvSpPr>
        <p:spPr>
          <a:xfrm>
            <a:off x="3330397" y="4133336"/>
            <a:ext cx="1279389" cy="461665"/>
          </a:xfrm>
          <a:prstGeom prst="rect">
            <a:avLst/>
          </a:prstGeom>
          <a:noFill/>
        </p:spPr>
        <p:txBody>
          <a:bodyPr wrap="none" rtlCol="0">
            <a:spAutoFit/>
          </a:bodyPr>
          <a:lstStyle/>
          <a:p>
            <a:r>
              <a:rPr lang="en-US" sz="2400" dirty="0">
                <a:solidFill>
                  <a:srgbClr val="FF0000"/>
                </a:solidFill>
              </a:rPr>
              <a:t>Asserted</a:t>
            </a:r>
          </a:p>
        </p:txBody>
      </p:sp>
      <p:grpSp>
        <p:nvGrpSpPr>
          <p:cNvPr id="27" name="Group 26">
            <a:extLst>
              <a:ext uri="{FF2B5EF4-FFF2-40B4-BE49-F238E27FC236}">
                <a16:creationId xmlns:a16="http://schemas.microsoft.com/office/drawing/2014/main" id="{3887E75E-08B0-41DA-A9B7-E36DC2967BD6}"/>
              </a:ext>
            </a:extLst>
          </p:cNvPr>
          <p:cNvGrpSpPr/>
          <p:nvPr/>
        </p:nvGrpSpPr>
        <p:grpSpPr>
          <a:xfrm>
            <a:off x="1226892" y="1325519"/>
            <a:ext cx="6469308" cy="5516640"/>
            <a:chOff x="1226892" y="1325519"/>
            <a:chExt cx="6469308" cy="5516640"/>
          </a:xfrm>
        </p:grpSpPr>
        <p:sp>
          <p:nvSpPr>
            <p:cNvPr id="12" name="Rectangle 11">
              <a:extLst>
                <a:ext uri="{FF2B5EF4-FFF2-40B4-BE49-F238E27FC236}">
                  <a16:creationId xmlns:a16="http://schemas.microsoft.com/office/drawing/2014/main" id="{F0ABBFA5-4965-41E3-884E-A0CF5638D2FE}"/>
                </a:ext>
              </a:extLst>
            </p:cNvPr>
            <p:cNvSpPr/>
            <p:nvPr/>
          </p:nvSpPr>
          <p:spPr>
            <a:xfrm>
              <a:off x="1226892" y="1325519"/>
              <a:ext cx="6469308" cy="1934781"/>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FB2F583-2321-46A2-8E33-F1BBF53DDDF1}"/>
                </a:ext>
              </a:extLst>
            </p:cNvPr>
            <p:cNvSpPr/>
            <p:nvPr/>
          </p:nvSpPr>
          <p:spPr>
            <a:xfrm>
              <a:off x="1450678" y="5791200"/>
              <a:ext cx="5614150" cy="1050959"/>
            </a:xfrm>
            <a:prstGeom prst="rect">
              <a:avLst/>
            </a:prstGeom>
            <a:noFill/>
            <a:ln w="762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B9BC9B-16A5-4F6D-A480-F975FAE82A52}"/>
                </a:ext>
              </a:extLst>
            </p:cNvPr>
            <p:cNvSpPr/>
            <p:nvPr/>
          </p:nvSpPr>
          <p:spPr>
            <a:xfrm>
              <a:off x="1455804" y="4228123"/>
              <a:ext cx="1515996" cy="474390"/>
            </a:xfrm>
            <a:prstGeom prst="rect">
              <a:avLst/>
            </a:prstGeom>
            <a:noFill/>
            <a:ln w="7620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onnector: Elbow 14">
              <a:extLst>
                <a:ext uri="{FF2B5EF4-FFF2-40B4-BE49-F238E27FC236}">
                  <a16:creationId xmlns:a16="http://schemas.microsoft.com/office/drawing/2014/main" id="{695A8ABF-F120-47D8-A9BF-85087201179C}"/>
                </a:ext>
              </a:extLst>
            </p:cNvPr>
            <p:cNvCxnSpPr>
              <a:cxnSpLocks/>
              <a:stCxn id="14" idx="3"/>
              <a:endCxn id="12" idx="1"/>
            </p:cNvCxnSpPr>
            <p:nvPr/>
          </p:nvCxnSpPr>
          <p:spPr>
            <a:xfrm flipH="1" flipV="1">
              <a:off x="1226892" y="2292910"/>
              <a:ext cx="1744908" cy="2172408"/>
            </a:xfrm>
            <a:prstGeom prst="bentConnector5">
              <a:avLst>
                <a:gd name="adj1" fmla="val -13101"/>
                <a:gd name="adj2" fmla="val 45732"/>
                <a:gd name="adj3" fmla="val 11310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092132CD-1D54-4024-B195-97452E258A73}"/>
                </a:ext>
              </a:extLst>
            </p:cNvPr>
            <p:cNvCxnSpPr>
              <a:cxnSpLocks/>
              <a:stCxn id="13" idx="3"/>
              <a:endCxn id="12" idx="3"/>
            </p:cNvCxnSpPr>
            <p:nvPr/>
          </p:nvCxnSpPr>
          <p:spPr>
            <a:xfrm flipV="1">
              <a:off x="7064828" y="2292910"/>
              <a:ext cx="631372" cy="4023770"/>
            </a:xfrm>
            <a:prstGeom prst="bentConnector3">
              <a:avLst>
                <a:gd name="adj1" fmla="val 237894"/>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Arrow: Right 16">
            <a:extLst>
              <a:ext uri="{FF2B5EF4-FFF2-40B4-BE49-F238E27FC236}">
                <a16:creationId xmlns:a16="http://schemas.microsoft.com/office/drawing/2014/main" id="{82FA9A37-5A60-4B40-9733-6628D7B42D3B}"/>
              </a:ext>
            </a:extLst>
          </p:cNvPr>
          <p:cNvSpPr/>
          <p:nvPr/>
        </p:nvSpPr>
        <p:spPr>
          <a:xfrm rot="18348930">
            <a:off x="1308050" y="2606438"/>
            <a:ext cx="609600" cy="2857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D9C5A50-B29E-4FAA-88C7-1866CD26F1B9}"/>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136</a:t>
            </a:fld>
            <a:endParaRPr lang="en-US" dirty="0">
              <a:solidFill>
                <a:schemeClr val="tx1"/>
              </a:solidFill>
            </a:endParaRPr>
          </a:p>
        </p:txBody>
      </p:sp>
    </p:spTree>
    <p:extLst>
      <p:ext uri="{BB962C8B-B14F-4D97-AF65-F5344CB8AC3E}">
        <p14:creationId xmlns:p14="http://schemas.microsoft.com/office/powerpoint/2010/main" val="19818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animBg="1"/>
    </p:bldLst>
  </p:timing>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0D33A-E26E-40D8-9BAB-3B37C48ACE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99EA15-11C0-4200-AA79-0A1CC41E1D1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3BB2BA2-A208-4892-9564-0846997928A0}"/>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137</a:t>
            </a:fld>
            <a:endParaRPr lang="en-US" dirty="0"/>
          </a:p>
        </p:txBody>
      </p:sp>
      <p:pic>
        <p:nvPicPr>
          <p:cNvPr id="5" name="Picture 4">
            <a:extLst>
              <a:ext uri="{FF2B5EF4-FFF2-40B4-BE49-F238E27FC236}">
                <a16:creationId xmlns:a16="http://schemas.microsoft.com/office/drawing/2014/main" id="{AE49462F-C0C3-4B66-9C9E-5FD0F67DF2BB}"/>
              </a:ext>
            </a:extLst>
          </p:cNvPr>
          <p:cNvPicPr>
            <a:picLocks noChangeAspect="1"/>
          </p:cNvPicPr>
          <p:nvPr/>
        </p:nvPicPr>
        <p:blipFill>
          <a:blip r:embed="rId2"/>
          <a:stretch>
            <a:fillRect/>
          </a:stretch>
        </p:blipFill>
        <p:spPr>
          <a:xfrm>
            <a:off x="9221" y="609600"/>
            <a:ext cx="9134779" cy="6248399"/>
          </a:xfrm>
          <a:prstGeom prst="rect">
            <a:avLst/>
          </a:prstGeom>
        </p:spPr>
      </p:pic>
      <p:sp>
        <p:nvSpPr>
          <p:cNvPr id="6" name="Title 1">
            <a:extLst>
              <a:ext uri="{FF2B5EF4-FFF2-40B4-BE49-F238E27FC236}">
                <a16:creationId xmlns:a16="http://schemas.microsoft.com/office/drawing/2014/main" id="{1AE4AAAE-9809-43DB-A077-F3F32166953B}"/>
              </a:ext>
            </a:extLst>
          </p:cNvPr>
          <p:cNvSpPr txBox="1">
            <a:spLocks/>
          </p:cNvSpPr>
          <p:nvPr/>
        </p:nvSpPr>
        <p:spPr>
          <a:xfrm>
            <a:off x="4724400" y="842923"/>
            <a:ext cx="4200221" cy="1379405"/>
          </a:xfrm>
          <a:prstGeom prst="rect">
            <a:avLst/>
          </a:prstGeom>
          <a:solidFill>
            <a:schemeClr val="accent2">
              <a:lumMod val="50000"/>
            </a:schemeClr>
          </a:solidFill>
        </p:spPr>
        <p:txBody>
          <a:bodyPr>
            <a:normAutofit fontScale="82500" lnSpcReduction="10000"/>
          </a:bodyPr>
          <a:lstStyle>
            <a:lvl1pPr algn="ctr" rtl="0" eaLnBrk="1" fontAlgn="base" hangingPunct="1">
              <a:spcBef>
                <a:spcPct val="0"/>
              </a:spcBef>
              <a:spcAft>
                <a:spcPct val="0"/>
              </a:spcAft>
              <a:defRPr sz="3600" b="0" i="0">
                <a:solidFill>
                  <a:schemeClr val="bg1"/>
                </a:solidFill>
                <a:latin typeface="Georgia"/>
                <a:ea typeface="ＭＳ Ｐゴシック" pitchFamily="122" charset="-128"/>
                <a:cs typeface="Georgia"/>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a:lstStyle>
          <a:p>
            <a:r>
              <a:rPr lang="en-US" kern="0" dirty="0"/>
              <a:t>Role groups in</a:t>
            </a:r>
            <a:br>
              <a:rPr lang="en-US" kern="0" dirty="0"/>
            </a:br>
            <a:r>
              <a:rPr lang="en-US" kern="0" dirty="0" err="1"/>
              <a:t>Snomed</a:t>
            </a:r>
            <a:r>
              <a:rPr lang="en-US" kern="0" dirty="0"/>
              <a:t> CT: odd</a:t>
            </a:r>
            <a:br>
              <a:rPr lang="en-US" kern="0" dirty="0"/>
            </a:br>
            <a:r>
              <a:rPr lang="en-US" kern="0" dirty="0"/>
              <a:t>consequences by design</a:t>
            </a:r>
          </a:p>
        </p:txBody>
      </p:sp>
    </p:spTree>
    <p:extLst>
      <p:ext uri="{BB962C8B-B14F-4D97-AF65-F5344CB8AC3E}">
        <p14:creationId xmlns:p14="http://schemas.microsoft.com/office/powerpoint/2010/main" val="396252277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630D-92CD-4C47-9FE2-E25CC4F4F621}"/>
              </a:ext>
            </a:extLst>
          </p:cNvPr>
          <p:cNvSpPr>
            <a:spLocks noGrp="1"/>
          </p:cNvSpPr>
          <p:nvPr>
            <p:ph type="title"/>
          </p:nvPr>
        </p:nvSpPr>
        <p:spPr/>
        <p:txBody>
          <a:bodyPr/>
          <a:lstStyle/>
          <a:p>
            <a:r>
              <a:rPr lang="en-US" dirty="0"/>
              <a:t>Characteristics of OWL-based DLs</a:t>
            </a:r>
          </a:p>
        </p:txBody>
      </p:sp>
      <p:sp>
        <p:nvSpPr>
          <p:cNvPr id="3" name="Content Placeholder 2">
            <a:extLst>
              <a:ext uri="{FF2B5EF4-FFF2-40B4-BE49-F238E27FC236}">
                <a16:creationId xmlns:a16="http://schemas.microsoft.com/office/drawing/2014/main" id="{EF788574-5A2F-40D7-82B5-C58594E3F773}"/>
              </a:ext>
            </a:extLst>
          </p:cNvPr>
          <p:cNvSpPr>
            <a:spLocks noGrp="1"/>
          </p:cNvSpPr>
          <p:nvPr>
            <p:ph idx="1"/>
          </p:nvPr>
        </p:nvSpPr>
        <p:spPr/>
        <p:txBody>
          <a:bodyPr/>
          <a:lstStyle/>
          <a:p>
            <a:pPr>
              <a:buFont typeface="Arial" panose="020B0604020202020204" pitchFamily="34" charset="0"/>
              <a:buChar char="•"/>
            </a:pPr>
            <a:r>
              <a:rPr lang="en-US" dirty="0"/>
              <a:t>Ideal for fixing the </a:t>
            </a:r>
            <a:r>
              <a:rPr lang="en-US" b="1" u="sng" dirty="0"/>
              <a:t>terminology</a:t>
            </a:r>
            <a:r>
              <a:rPr lang="en-US" dirty="0"/>
              <a:t> of a domain</a:t>
            </a:r>
          </a:p>
          <a:p>
            <a:pPr lvl="1">
              <a:buFont typeface="Arial" panose="020B0604020202020204" pitchFamily="34" charset="0"/>
              <a:buChar char="•"/>
            </a:pPr>
            <a:r>
              <a:rPr lang="en-US" dirty="0">
                <a:sym typeface="Wingdings" panose="05000000000000000000" pitchFamily="2" charset="2"/>
              </a:rPr>
              <a:t> constructors</a:t>
            </a:r>
          </a:p>
          <a:p>
            <a:pPr lvl="1">
              <a:buFont typeface="Arial" panose="020B0604020202020204" pitchFamily="34" charset="0"/>
              <a:buChar char="•"/>
            </a:pPr>
            <a:r>
              <a:rPr lang="en-US" dirty="0">
                <a:sym typeface="Wingdings" panose="05000000000000000000" pitchFamily="2" charset="2"/>
              </a:rPr>
              <a:t>DL-reasoners can detect contradicting definitions and classify terms automatically</a:t>
            </a:r>
          </a:p>
          <a:p>
            <a:pPr lvl="2">
              <a:buFont typeface="Arial" panose="020B0604020202020204" pitchFamily="34" charset="0"/>
              <a:buChar char="•"/>
            </a:pPr>
            <a:r>
              <a:rPr lang="en-US" dirty="0">
                <a:sym typeface="Wingdings" panose="05000000000000000000" pitchFamily="2" charset="2"/>
              </a:rPr>
              <a:t>But only if axioms are used of a sort the reasoner can work with!</a:t>
            </a:r>
          </a:p>
        </p:txBody>
      </p:sp>
      <p:sp>
        <p:nvSpPr>
          <p:cNvPr id="4" name="Slide Number Placeholder 3">
            <a:extLst>
              <a:ext uri="{FF2B5EF4-FFF2-40B4-BE49-F238E27FC236}">
                <a16:creationId xmlns:a16="http://schemas.microsoft.com/office/drawing/2014/main" id="{82B9EE2B-47B0-4ED0-8DAC-AF578256A696}"/>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138</a:t>
            </a:fld>
            <a:endParaRPr lang="en-US" dirty="0"/>
          </a:p>
        </p:txBody>
      </p:sp>
    </p:spTree>
    <p:extLst>
      <p:ext uri="{BB962C8B-B14F-4D97-AF65-F5344CB8AC3E}">
        <p14:creationId xmlns:p14="http://schemas.microsoft.com/office/powerpoint/2010/main" val="49720673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n example of how a DL reasoner can make inferences on the basis of equivalent class axioms ">
            <a:extLst>
              <a:ext uri="{FF2B5EF4-FFF2-40B4-BE49-F238E27FC236}">
                <a16:creationId xmlns:a16="http://schemas.microsoft.com/office/drawing/2014/main" id="{CEBDD224-5210-4528-ABFC-43ECB8DEBC1D}"/>
              </a:ext>
            </a:extLst>
          </p:cNvPr>
          <p:cNvPicPr>
            <a:picLocks noChangeAspect="1"/>
          </p:cNvPicPr>
          <p:nvPr/>
        </p:nvPicPr>
        <p:blipFill>
          <a:blip r:embed="rId2"/>
          <a:stretch>
            <a:fillRect/>
          </a:stretch>
        </p:blipFill>
        <p:spPr>
          <a:xfrm>
            <a:off x="0" y="606055"/>
            <a:ext cx="9144000" cy="6251945"/>
          </a:xfrm>
          <a:prstGeom prst="rect">
            <a:avLst/>
          </a:prstGeom>
        </p:spPr>
      </p:pic>
    </p:spTree>
    <p:extLst>
      <p:ext uri="{BB962C8B-B14F-4D97-AF65-F5344CB8AC3E}">
        <p14:creationId xmlns:p14="http://schemas.microsoft.com/office/powerpoint/2010/main" val="208882883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630D-92CD-4C47-9FE2-E25CC4F4F621}"/>
              </a:ext>
            </a:extLst>
          </p:cNvPr>
          <p:cNvSpPr>
            <a:spLocks noGrp="1"/>
          </p:cNvSpPr>
          <p:nvPr>
            <p:ph type="title"/>
          </p:nvPr>
        </p:nvSpPr>
        <p:spPr/>
        <p:txBody>
          <a:bodyPr/>
          <a:lstStyle/>
          <a:p>
            <a:r>
              <a:rPr lang="en-US" dirty="0"/>
              <a:t>Characteristics of OWL-based DLs</a:t>
            </a:r>
          </a:p>
        </p:txBody>
      </p:sp>
      <p:sp>
        <p:nvSpPr>
          <p:cNvPr id="3" name="Content Placeholder 2">
            <a:extLst>
              <a:ext uri="{FF2B5EF4-FFF2-40B4-BE49-F238E27FC236}">
                <a16:creationId xmlns:a16="http://schemas.microsoft.com/office/drawing/2014/main" id="{EF788574-5A2F-40D7-82B5-C58594E3F773}"/>
              </a:ext>
            </a:extLst>
          </p:cNvPr>
          <p:cNvSpPr>
            <a:spLocks noGrp="1"/>
          </p:cNvSpPr>
          <p:nvPr>
            <p:ph idx="1"/>
          </p:nvPr>
        </p:nvSpPr>
        <p:spPr/>
        <p:txBody>
          <a:bodyPr/>
          <a:lstStyle/>
          <a:p>
            <a:pPr>
              <a:buFont typeface="Arial" panose="020B0604020202020204" pitchFamily="34" charset="0"/>
              <a:buChar char="•"/>
            </a:pPr>
            <a:r>
              <a:rPr lang="en-US" dirty="0">
                <a:solidFill>
                  <a:srgbClr val="0070C0"/>
                </a:solidFill>
              </a:rPr>
              <a:t>Ideal for fixing the </a:t>
            </a:r>
            <a:r>
              <a:rPr lang="en-US" b="1" u="sng" dirty="0">
                <a:solidFill>
                  <a:srgbClr val="0070C0"/>
                </a:solidFill>
              </a:rPr>
              <a:t>terminology</a:t>
            </a:r>
            <a:r>
              <a:rPr lang="en-US" dirty="0">
                <a:solidFill>
                  <a:srgbClr val="0070C0"/>
                </a:solidFill>
              </a:rPr>
              <a:t> of a domain</a:t>
            </a:r>
          </a:p>
          <a:p>
            <a:pPr lvl="1">
              <a:buFont typeface="Arial" panose="020B0604020202020204" pitchFamily="34" charset="0"/>
              <a:buChar char="•"/>
            </a:pPr>
            <a:r>
              <a:rPr lang="en-US" dirty="0">
                <a:solidFill>
                  <a:srgbClr val="0070C0"/>
                </a:solidFill>
                <a:sym typeface="Wingdings" panose="05000000000000000000" pitchFamily="2" charset="2"/>
              </a:rPr>
              <a:t> constructors</a:t>
            </a:r>
          </a:p>
          <a:p>
            <a:pPr lvl="1">
              <a:buFont typeface="Arial" panose="020B0604020202020204" pitchFamily="34" charset="0"/>
              <a:buChar char="•"/>
            </a:pPr>
            <a:r>
              <a:rPr lang="en-US" dirty="0">
                <a:solidFill>
                  <a:srgbClr val="0070C0"/>
                </a:solidFill>
                <a:sym typeface="Wingdings" panose="05000000000000000000" pitchFamily="2" charset="2"/>
              </a:rPr>
              <a:t>DL-reasoners can detect contradicting definitions and classify terms automatically</a:t>
            </a:r>
          </a:p>
          <a:p>
            <a:pPr>
              <a:buFont typeface="Arial" panose="020B0604020202020204" pitchFamily="34" charset="0"/>
              <a:buChar char="•"/>
            </a:pPr>
            <a:r>
              <a:rPr lang="en-US" dirty="0">
                <a:sym typeface="Wingdings" panose="05000000000000000000" pitchFamily="2" charset="2"/>
              </a:rPr>
              <a:t>Drawbacks:</a:t>
            </a:r>
          </a:p>
          <a:p>
            <a:pPr lvl="1">
              <a:buFont typeface="Arial" panose="020B0604020202020204" pitchFamily="34" charset="0"/>
              <a:buChar char="•"/>
            </a:pPr>
            <a:r>
              <a:rPr lang="en-US" dirty="0">
                <a:sym typeface="Wingdings" panose="05000000000000000000" pitchFamily="2" charset="2"/>
              </a:rPr>
              <a:t>Based on non-defeasible logic, hence no exceptions are possible</a:t>
            </a:r>
          </a:p>
          <a:p>
            <a:pPr lvl="1">
              <a:buFont typeface="Arial" panose="020B0604020202020204" pitchFamily="34" charset="0"/>
              <a:buChar char="•"/>
            </a:pPr>
            <a:r>
              <a:rPr lang="en-US" dirty="0">
                <a:sym typeface="Wingdings" panose="05000000000000000000" pitchFamily="2" charset="2"/>
              </a:rPr>
              <a:t>One cannot:</a:t>
            </a:r>
          </a:p>
          <a:p>
            <a:pPr lvl="2">
              <a:buFont typeface="Arial" panose="020B0604020202020204" pitchFamily="34" charset="0"/>
              <a:buChar char="•"/>
            </a:pPr>
            <a:r>
              <a:rPr lang="en-US" dirty="0">
                <a:sym typeface="Wingdings" panose="05000000000000000000" pitchFamily="2" charset="2"/>
              </a:rPr>
              <a:t>represent classes of classes,</a:t>
            </a:r>
          </a:p>
          <a:p>
            <a:pPr lvl="2">
              <a:buFont typeface="Arial" panose="020B0604020202020204" pitchFamily="34" charset="0"/>
              <a:buChar char="•"/>
            </a:pPr>
            <a:r>
              <a:rPr lang="en-US" dirty="0">
                <a:sym typeface="Wingdings" panose="05000000000000000000" pitchFamily="2" charset="2"/>
              </a:rPr>
              <a:t>make statements about classes</a:t>
            </a:r>
          </a:p>
          <a:p>
            <a:pPr lvl="1">
              <a:buFont typeface="Arial" panose="020B0604020202020204" pitchFamily="34" charset="0"/>
              <a:buChar char="•"/>
            </a:pPr>
            <a:r>
              <a:rPr lang="en-US" dirty="0">
                <a:sym typeface="Wingdings" panose="05000000000000000000" pitchFamily="2" charset="2"/>
              </a:rPr>
              <a:t>Prone to ‘tweaking’ axioms for desired outcomes though ontologically nonsensical</a:t>
            </a:r>
            <a:endParaRPr lang="en-US" dirty="0"/>
          </a:p>
        </p:txBody>
      </p:sp>
      <p:sp>
        <p:nvSpPr>
          <p:cNvPr id="4" name="Slide Number Placeholder 3">
            <a:extLst>
              <a:ext uri="{FF2B5EF4-FFF2-40B4-BE49-F238E27FC236}">
                <a16:creationId xmlns:a16="http://schemas.microsoft.com/office/drawing/2014/main" id="{82B9EE2B-47B0-4ED0-8DAC-AF578256A696}"/>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140</a:t>
            </a:fld>
            <a:endParaRPr lang="en-US" dirty="0"/>
          </a:p>
        </p:txBody>
      </p:sp>
    </p:spTree>
    <p:extLst>
      <p:ext uri="{BB962C8B-B14F-4D97-AF65-F5344CB8AC3E}">
        <p14:creationId xmlns:p14="http://schemas.microsoft.com/office/powerpoint/2010/main" val="22701122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55E59B5-E426-43EC-A7A0-43CC4CBEB5F6}"/>
              </a:ext>
            </a:extLst>
          </p:cNvPr>
          <p:cNvSpPr/>
          <p:nvPr/>
        </p:nvSpPr>
        <p:spPr bwMode="auto">
          <a:xfrm>
            <a:off x="0" y="1219200"/>
            <a:ext cx="533400" cy="5638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6" name="Title 5">
            <a:extLst>
              <a:ext uri="{FF2B5EF4-FFF2-40B4-BE49-F238E27FC236}">
                <a16:creationId xmlns:a16="http://schemas.microsoft.com/office/drawing/2014/main" id="{455900C5-7215-4023-B659-D69852DE90BF}"/>
              </a:ext>
            </a:extLst>
          </p:cNvPr>
          <p:cNvSpPr>
            <a:spLocks noGrp="1"/>
          </p:cNvSpPr>
          <p:nvPr>
            <p:ph type="title"/>
          </p:nvPr>
        </p:nvSpPr>
        <p:spPr>
          <a:xfrm>
            <a:off x="228600" y="550337"/>
            <a:ext cx="8686800" cy="762000"/>
          </a:xfrm>
        </p:spPr>
        <p:txBody>
          <a:bodyPr/>
          <a:lstStyle/>
          <a:p>
            <a:r>
              <a:rPr lang="en-US" dirty="0"/>
              <a:t>A must read if you plan to use Protégé !</a:t>
            </a:r>
          </a:p>
        </p:txBody>
      </p:sp>
      <p:sp>
        <p:nvSpPr>
          <p:cNvPr id="7" name="Content Placeholder 6">
            <a:extLst>
              <a:ext uri="{FF2B5EF4-FFF2-40B4-BE49-F238E27FC236}">
                <a16:creationId xmlns:a16="http://schemas.microsoft.com/office/drawing/2014/main" id="{CDBC171D-7881-4BC0-AA81-A4A1051D282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9315935-134A-472B-A96E-B765A89171F0}"/>
              </a:ext>
            </a:extLst>
          </p:cNvPr>
          <p:cNvSpPr>
            <a:spLocks noGrp="1"/>
          </p:cNvSpPr>
          <p:nvPr>
            <p:ph type="sldNum" sz="quarter" idx="10"/>
          </p:nvPr>
        </p:nvSpPr>
        <p:spPr/>
        <p:txBody>
          <a:bodyPr/>
          <a:lstStyle/>
          <a:p>
            <a:fld id="{01EF93C7-D0AB-41D7-8C62-1F8A9E33AE23}" type="slidenum">
              <a:rPr lang="en-US" smtClean="0"/>
              <a:pPr/>
              <a:t>141</a:t>
            </a:fld>
            <a:endParaRPr lang="en-US"/>
          </a:p>
        </p:txBody>
      </p:sp>
      <p:pic>
        <p:nvPicPr>
          <p:cNvPr id="5" name="Picture 4">
            <a:extLst>
              <a:ext uri="{FF2B5EF4-FFF2-40B4-BE49-F238E27FC236}">
                <a16:creationId xmlns:a16="http://schemas.microsoft.com/office/drawing/2014/main" id="{C81FDD3D-3F20-444F-8343-E81C2C82207E}"/>
              </a:ext>
            </a:extLst>
          </p:cNvPr>
          <p:cNvPicPr>
            <a:picLocks noChangeAspect="1"/>
          </p:cNvPicPr>
          <p:nvPr/>
        </p:nvPicPr>
        <p:blipFill>
          <a:blip r:embed="rId2"/>
          <a:stretch>
            <a:fillRect/>
          </a:stretch>
        </p:blipFill>
        <p:spPr>
          <a:xfrm>
            <a:off x="76200" y="1219200"/>
            <a:ext cx="9067800" cy="5667375"/>
          </a:xfrm>
          <a:prstGeom prst="rect">
            <a:avLst/>
          </a:prstGeom>
          <a:ln>
            <a:solidFill>
              <a:schemeClr val="bg1"/>
            </a:solidFill>
          </a:ln>
        </p:spPr>
      </p:pic>
    </p:spTree>
    <p:extLst>
      <p:ext uri="{BB962C8B-B14F-4D97-AF65-F5344CB8AC3E}">
        <p14:creationId xmlns:p14="http://schemas.microsoft.com/office/powerpoint/2010/main" val="24478312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B55A-43F5-414E-A55E-46EEAB825DBA}"/>
              </a:ext>
            </a:extLst>
          </p:cNvPr>
          <p:cNvSpPr>
            <a:spLocks noGrp="1"/>
          </p:cNvSpPr>
          <p:nvPr>
            <p:ph type="title"/>
          </p:nvPr>
        </p:nvSpPr>
        <p:spPr/>
        <p:txBody>
          <a:bodyPr/>
          <a:lstStyle/>
          <a:p>
            <a:r>
              <a:rPr lang="en-US" dirty="0"/>
              <a:t>At least remember this forever!</a:t>
            </a:r>
          </a:p>
        </p:txBody>
      </p:sp>
      <p:sp>
        <p:nvSpPr>
          <p:cNvPr id="3" name="Content Placeholder 2">
            <a:extLst>
              <a:ext uri="{FF2B5EF4-FFF2-40B4-BE49-F238E27FC236}">
                <a16:creationId xmlns:a16="http://schemas.microsoft.com/office/drawing/2014/main" id="{D08A1600-24D4-456C-8268-581BC96B14FC}"/>
              </a:ext>
            </a:extLst>
          </p:cNvPr>
          <p:cNvSpPr>
            <a:spLocks noGrp="1"/>
          </p:cNvSpPr>
          <p:nvPr>
            <p:ph idx="1"/>
          </p:nvPr>
        </p:nvSpPr>
        <p:spPr/>
        <p:txBody>
          <a:bodyPr/>
          <a:lstStyle/>
          <a:p>
            <a:pPr algn="just"/>
            <a:r>
              <a:rPr lang="en-US" dirty="0">
                <a:solidFill>
                  <a:srgbClr val="FFFF00"/>
                </a:solidFill>
              </a:rPr>
              <a:t>‘	</a:t>
            </a:r>
            <a:r>
              <a:rPr lang="en-US" sz="2600" i="1" dirty="0">
                <a:solidFill>
                  <a:srgbClr val="FFFF00"/>
                </a:solidFill>
              </a:rPr>
              <a:t>The words “ontology” and “ontological”, the Web Ontology Language, OWL, and the description logics on which OWL is based continue to cause confusion. </a:t>
            </a:r>
          </a:p>
          <a:p>
            <a:pPr algn="just"/>
            <a:r>
              <a:rPr lang="en-US" sz="2600" i="1" dirty="0">
                <a:solidFill>
                  <a:srgbClr val="FFFF00"/>
                </a:solidFill>
              </a:rPr>
              <a:t>	Description logics (DLs) and OWL are major advances for representing logical definitions for </a:t>
            </a:r>
            <a:r>
              <a:rPr lang="en-US" sz="2600" b="1" i="1" u="sng" dirty="0">
                <a:solidFill>
                  <a:srgbClr val="FFFF00"/>
                </a:solidFill>
              </a:rPr>
              <a:t>terminologies</a:t>
            </a:r>
            <a:r>
              <a:rPr lang="en-US" sz="2600" i="1" dirty="0">
                <a:solidFill>
                  <a:srgbClr val="FFFF00"/>
                </a:solidFill>
              </a:rPr>
              <a:t>. However, they are severely limited in representing other kinds of statements. As a result, their standard semantics is often ignored or distorted with unintended consequences. </a:t>
            </a:r>
            <a:r>
              <a:rPr lang="en-US" dirty="0">
                <a:solidFill>
                  <a:srgbClr val="FFFF00"/>
                </a:solidFill>
              </a:rPr>
              <a:t>’</a:t>
            </a:r>
          </a:p>
        </p:txBody>
      </p:sp>
      <p:sp>
        <p:nvSpPr>
          <p:cNvPr id="4" name="Slide Number Placeholder 3">
            <a:extLst>
              <a:ext uri="{FF2B5EF4-FFF2-40B4-BE49-F238E27FC236}">
                <a16:creationId xmlns:a16="http://schemas.microsoft.com/office/drawing/2014/main" id="{9509B4BE-5BB8-40E9-AADA-3531A64E55EC}"/>
              </a:ext>
            </a:extLst>
          </p:cNvPr>
          <p:cNvSpPr>
            <a:spLocks noGrp="1"/>
          </p:cNvSpPr>
          <p:nvPr>
            <p:ph type="sldNum" sz="quarter" idx="10"/>
          </p:nvPr>
        </p:nvSpPr>
        <p:spPr/>
        <p:txBody>
          <a:bodyPr/>
          <a:lstStyle/>
          <a:p>
            <a:fld id="{01EF93C7-D0AB-41D7-8C62-1F8A9E33AE23}" type="slidenum">
              <a:rPr lang="en-US" smtClean="0"/>
              <a:pPr/>
              <a:t>142</a:t>
            </a:fld>
            <a:endParaRPr lang="en-US"/>
          </a:p>
        </p:txBody>
      </p:sp>
      <p:sp>
        <p:nvSpPr>
          <p:cNvPr id="5" name="Rectangle 4">
            <a:extLst>
              <a:ext uri="{FF2B5EF4-FFF2-40B4-BE49-F238E27FC236}">
                <a16:creationId xmlns:a16="http://schemas.microsoft.com/office/drawing/2014/main" id="{57F29B07-B7B7-4BFD-B462-DF0AA4CF62F2}"/>
              </a:ext>
            </a:extLst>
          </p:cNvPr>
          <p:cNvSpPr/>
          <p:nvPr/>
        </p:nvSpPr>
        <p:spPr>
          <a:xfrm>
            <a:off x="838200" y="5950803"/>
            <a:ext cx="8305800" cy="830997"/>
          </a:xfrm>
          <a:prstGeom prst="rect">
            <a:avLst/>
          </a:prstGeom>
        </p:spPr>
        <p:txBody>
          <a:bodyPr wrap="square">
            <a:spAutoFit/>
          </a:bodyPr>
          <a:lstStyle/>
          <a:p>
            <a:pPr algn="r"/>
            <a:r>
              <a:rPr lang="en-US" sz="1200" b="0" dirty="0">
                <a:solidFill>
                  <a:schemeClr val="bg1"/>
                </a:solidFill>
                <a:latin typeface="+mj-lt"/>
              </a:rPr>
              <a:t>Rector A, Schulz S, Rodrigues JM, Chute CG, </a:t>
            </a:r>
            <a:r>
              <a:rPr lang="en-US" sz="1200" b="0" dirty="0" err="1">
                <a:solidFill>
                  <a:schemeClr val="bg1"/>
                </a:solidFill>
                <a:latin typeface="+mj-lt"/>
              </a:rPr>
              <a:t>Solbrig</a:t>
            </a:r>
            <a:r>
              <a:rPr lang="en-US" sz="1200" b="0" dirty="0">
                <a:solidFill>
                  <a:schemeClr val="bg1"/>
                </a:solidFill>
                <a:latin typeface="+mj-lt"/>
              </a:rPr>
              <a:t> H. </a:t>
            </a:r>
          </a:p>
          <a:p>
            <a:pPr algn="r"/>
            <a:r>
              <a:rPr lang="en-US" sz="1200" b="0" dirty="0">
                <a:solidFill>
                  <a:schemeClr val="bg1"/>
                </a:solidFill>
                <a:latin typeface="+mj-lt"/>
              </a:rPr>
              <a:t>On beyond Gruber: "Ontologies" in today's biomedical information systems and the limits of OWL. </a:t>
            </a:r>
          </a:p>
          <a:p>
            <a:pPr algn="r"/>
            <a:r>
              <a:rPr lang="en-US" sz="1200" b="0" dirty="0">
                <a:solidFill>
                  <a:schemeClr val="bg1"/>
                </a:solidFill>
                <a:latin typeface="+mj-lt"/>
              </a:rPr>
              <a:t>J Biomed Inform. 2019;100S:100002. </a:t>
            </a:r>
            <a:r>
              <a:rPr lang="en-US" sz="1200" b="0" dirty="0" err="1">
                <a:solidFill>
                  <a:schemeClr val="bg1"/>
                </a:solidFill>
                <a:latin typeface="+mj-lt"/>
              </a:rPr>
              <a:t>doi</a:t>
            </a:r>
            <a:r>
              <a:rPr lang="en-US" sz="1200" b="0" dirty="0">
                <a:solidFill>
                  <a:schemeClr val="bg1"/>
                </a:solidFill>
                <a:latin typeface="+mj-lt"/>
              </a:rPr>
              <a:t>: 10.1016/j.yjbinx.2019.100002. </a:t>
            </a:r>
            <a:r>
              <a:rPr lang="en-US" sz="1200" b="0" dirty="0" err="1">
                <a:solidFill>
                  <a:schemeClr val="bg1"/>
                </a:solidFill>
                <a:latin typeface="+mj-lt"/>
              </a:rPr>
              <a:t>Epub</a:t>
            </a:r>
            <a:r>
              <a:rPr lang="en-US" sz="1200" b="0" dirty="0">
                <a:solidFill>
                  <a:schemeClr val="bg1"/>
                </a:solidFill>
                <a:latin typeface="+mj-lt"/>
              </a:rPr>
              <a:t> 2019 Mar 9. PMID: 34384571.</a:t>
            </a:r>
          </a:p>
          <a:p>
            <a:pPr algn="r"/>
            <a:r>
              <a:rPr lang="en-US" sz="1200" b="0" dirty="0">
                <a:solidFill>
                  <a:schemeClr val="bg1"/>
                </a:solidFill>
                <a:latin typeface="+mj-lt"/>
                <a:hlinkClick r:id="rId2"/>
              </a:rPr>
              <a:t>https://www.sciencedirect.com/science/article/pii/S2590177X19300010</a:t>
            </a:r>
            <a:r>
              <a:rPr lang="en-US" sz="1200" b="0" dirty="0">
                <a:solidFill>
                  <a:schemeClr val="bg1"/>
                </a:solidFill>
                <a:latin typeface="+mj-lt"/>
              </a:rPr>
              <a:t> </a:t>
            </a:r>
          </a:p>
        </p:txBody>
      </p:sp>
    </p:spTree>
    <p:extLst>
      <p:ext uri="{BB962C8B-B14F-4D97-AF65-F5344CB8AC3E}">
        <p14:creationId xmlns:p14="http://schemas.microsoft.com/office/powerpoint/2010/main" val="70083149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68D48B6-725C-4E0C-B70D-31E49FE834AF}"/>
              </a:ext>
            </a:extLst>
          </p:cNvPr>
          <p:cNvPicPr>
            <a:picLocks noChangeAspect="1"/>
          </p:cNvPicPr>
          <p:nvPr/>
        </p:nvPicPr>
        <p:blipFill>
          <a:blip r:embed="rId2"/>
          <a:stretch>
            <a:fillRect/>
          </a:stretch>
        </p:blipFill>
        <p:spPr>
          <a:xfrm>
            <a:off x="-125472" y="0"/>
            <a:ext cx="9290555" cy="6857093"/>
          </a:xfrm>
          <a:prstGeom prst="rect">
            <a:avLst/>
          </a:prstGeom>
        </p:spPr>
      </p:pic>
      <p:sp>
        <p:nvSpPr>
          <p:cNvPr id="3" name="Content Placeholder 2">
            <a:extLst>
              <a:ext uri="{FF2B5EF4-FFF2-40B4-BE49-F238E27FC236}">
                <a16:creationId xmlns:a16="http://schemas.microsoft.com/office/drawing/2014/main" id="{0494E062-F8BA-4E82-AEBD-B7EC963CEFA3}"/>
              </a:ext>
            </a:extLst>
          </p:cNvPr>
          <p:cNvSpPr>
            <a:spLocks noGrp="1"/>
          </p:cNvSpPr>
          <p:nvPr>
            <p:ph idx="1"/>
          </p:nvPr>
        </p:nvSpPr>
        <p:spPr>
          <a:xfrm>
            <a:off x="37578" y="5562600"/>
            <a:ext cx="2934222" cy="1066800"/>
          </a:xfrm>
        </p:spPr>
        <p:txBody>
          <a:bodyPr/>
          <a:lstStyle/>
          <a:p>
            <a:pPr marL="0" indent="0"/>
            <a:r>
              <a:rPr lang="en-US" sz="1000" dirty="0">
                <a:solidFill>
                  <a:schemeClr val="tx1"/>
                </a:solidFill>
              </a:rPr>
              <a:t>Dang Y, Li F, Hu X, </a:t>
            </a:r>
            <a:r>
              <a:rPr lang="en-US" sz="1000" dirty="0" err="1">
                <a:solidFill>
                  <a:schemeClr val="tx1"/>
                </a:solidFill>
              </a:rPr>
              <a:t>Keloth</a:t>
            </a:r>
            <a:r>
              <a:rPr lang="en-US" sz="1000" dirty="0">
                <a:solidFill>
                  <a:schemeClr val="tx1"/>
                </a:solidFill>
              </a:rPr>
              <a:t> VK, Zhang M, Fu S, </a:t>
            </a:r>
            <a:r>
              <a:rPr lang="en-US" sz="1000" dirty="0" err="1">
                <a:solidFill>
                  <a:schemeClr val="tx1"/>
                </a:solidFill>
              </a:rPr>
              <a:t>Amith</a:t>
            </a:r>
            <a:r>
              <a:rPr lang="en-US" sz="1000" dirty="0">
                <a:solidFill>
                  <a:schemeClr val="tx1"/>
                </a:solidFill>
              </a:rPr>
              <a:t> MF, Fan JW, Du J, Yu E, Liu H, Jiang X, Xu H, Tao C. Systematic design and data-driven evaluation of social determinants of health ontology (</a:t>
            </a:r>
            <a:r>
              <a:rPr lang="en-US" sz="1000" dirty="0" err="1">
                <a:solidFill>
                  <a:schemeClr val="tx1"/>
                </a:solidFill>
              </a:rPr>
              <a:t>SDoHO</a:t>
            </a:r>
            <a:r>
              <a:rPr lang="en-US" sz="1000" dirty="0">
                <a:solidFill>
                  <a:schemeClr val="tx1"/>
                </a:solidFill>
              </a:rPr>
              <a:t>). J Am Med Inform Assoc. 2023 Aug 18;30(9):1465-1473. </a:t>
            </a:r>
            <a:r>
              <a:rPr lang="en-US" sz="1000" dirty="0" err="1">
                <a:solidFill>
                  <a:schemeClr val="tx1"/>
                </a:solidFill>
              </a:rPr>
              <a:t>doi</a:t>
            </a:r>
            <a:r>
              <a:rPr lang="en-US" sz="1000" dirty="0">
                <a:solidFill>
                  <a:schemeClr val="tx1"/>
                </a:solidFill>
              </a:rPr>
              <a:t>: 10.1093/</a:t>
            </a:r>
            <a:r>
              <a:rPr lang="en-US" sz="1000" dirty="0" err="1">
                <a:solidFill>
                  <a:schemeClr val="tx1"/>
                </a:solidFill>
              </a:rPr>
              <a:t>jamia</a:t>
            </a:r>
            <a:r>
              <a:rPr lang="en-US" sz="1000" dirty="0">
                <a:solidFill>
                  <a:schemeClr val="tx1"/>
                </a:solidFill>
              </a:rPr>
              <a:t>/ocad096. PMID: 37301740; PMCID: PMC10436148.</a:t>
            </a:r>
          </a:p>
        </p:txBody>
      </p:sp>
      <p:sp>
        <p:nvSpPr>
          <p:cNvPr id="4" name="Slide Number Placeholder 3">
            <a:extLst>
              <a:ext uri="{FF2B5EF4-FFF2-40B4-BE49-F238E27FC236}">
                <a16:creationId xmlns:a16="http://schemas.microsoft.com/office/drawing/2014/main" id="{15202148-3546-4651-BF6D-12E9413524B4}"/>
              </a:ext>
            </a:extLst>
          </p:cNvPr>
          <p:cNvSpPr>
            <a:spLocks noGrp="1"/>
          </p:cNvSpPr>
          <p:nvPr>
            <p:ph type="sldNum" sz="quarter" idx="10"/>
          </p:nvPr>
        </p:nvSpPr>
        <p:spPr/>
        <p:txBody>
          <a:bodyPr/>
          <a:lstStyle/>
          <a:p>
            <a:fld id="{01EF93C7-D0AB-41D7-8C62-1F8A9E33AE23}" type="slidenum">
              <a:rPr lang="en-US" smtClean="0"/>
              <a:pPr/>
              <a:t>143</a:t>
            </a:fld>
            <a:endParaRPr lang="en-US"/>
          </a:p>
        </p:txBody>
      </p:sp>
      <p:grpSp>
        <p:nvGrpSpPr>
          <p:cNvPr id="18" name="Group 17">
            <a:extLst>
              <a:ext uri="{FF2B5EF4-FFF2-40B4-BE49-F238E27FC236}">
                <a16:creationId xmlns:a16="http://schemas.microsoft.com/office/drawing/2014/main" id="{4AA4D209-3688-45C3-9ABB-026F7CB79B36}"/>
              </a:ext>
            </a:extLst>
          </p:cNvPr>
          <p:cNvGrpSpPr/>
          <p:nvPr/>
        </p:nvGrpSpPr>
        <p:grpSpPr>
          <a:xfrm>
            <a:off x="37578" y="628725"/>
            <a:ext cx="6124575" cy="3638550"/>
            <a:chOff x="37578" y="628725"/>
            <a:chExt cx="6124575" cy="3638550"/>
          </a:xfrm>
        </p:grpSpPr>
        <p:pic>
          <p:nvPicPr>
            <p:cNvPr id="5" name="Picture 4">
              <a:extLst>
                <a:ext uri="{FF2B5EF4-FFF2-40B4-BE49-F238E27FC236}">
                  <a16:creationId xmlns:a16="http://schemas.microsoft.com/office/drawing/2014/main" id="{99DEB072-77DE-449B-B3E4-5B03CFCDCBFC}"/>
                </a:ext>
              </a:extLst>
            </p:cNvPr>
            <p:cNvPicPr>
              <a:picLocks noChangeAspect="1"/>
            </p:cNvPicPr>
            <p:nvPr/>
          </p:nvPicPr>
          <p:blipFill>
            <a:blip r:embed="rId3"/>
            <a:stretch>
              <a:fillRect/>
            </a:stretch>
          </p:blipFill>
          <p:spPr>
            <a:xfrm>
              <a:off x="37578" y="628725"/>
              <a:ext cx="6124575" cy="3638550"/>
            </a:xfrm>
            <a:prstGeom prst="rect">
              <a:avLst/>
            </a:prstGeom>
            <a:noFill/>
            <a:ln w="38100">
              <a:solidFill>
                <a:srgbClr val="FF0000"/>
              </a:solidFill>
            </a:ln>
          </p:spPr>
        </p:pic>
        <p:sp>
          <p:nvSpPr>
            <p:cNvPr id="7" name="Rectangle 6">
              <a:extLst>
                <a:ext uri="{FF2B5EF4-FFF2-40B4-BE49-F238E27FC236}">
                  <a16:creationId xmlns:a16="http://schemas.microsoft.com/office/drawing/2014/main" id="{2BBB8CC1-9703-456F-9530-3277C037A33A}"/>
                </a:ext>
              </a:extLst>
            </p:cNvPr>
            <p:cNvSpPr/>
            <p:nvPr/>
          </p:nvSpPr>
          <p:spPr bwMode="auto">
            <a:xfrm>
              <a:off x="3810000" y="3962400"/>
              <a:ext cx="22860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ectangle 10">
              <a:extLst>
                <a:ext uri="{FF2B5EF4-FFF2-40B4-BE49-F238E27FC236}">
                  <a16:creationId xmlns:a16="http://schemas.microsoft.com/office/drawing/2014/main" id="{9D75538A-1886-45CA-846F-04A41A660894}"/>
                </a:ext>
              </a:extLst>
            </p:cNvPr>
            <p:cNvSpPr/>
            <p:nvPr/>
          </p:nvSpPr>
          <p:spPr bwMode="auto">
            <a:xfrm>
              <a:off x="3505200" y="2667000"/>
              <a:ext cx="2656953" cy="228600"/>
            </a:xfrm>
            <a:prstGeom prst="rect">
              <a:avLst/>
            </a:prstGeom>
            <a:solidFill>
              <a:srgbClr val="FF0000">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ectangle 11">
              <a:extLst>
                <a:ext uri="{FF2B5EF4-FFF2-40B4-BE49-F238E27FC236}">
                  <a16:creationId xmlns:a16="http://schemas.microsoft.com/office/drawing/2014/main" id="{5BCD634E-BD75-41C9-921A-DCC7C839CD34}"/>
                </a:ext>
              </a:extLst>
            </p:cNvPr>
            <p:cNvSpPr/>
            <p:nvPr/>
          </p:nvSpPr>
          <p:spPr bwMode="auto">
            <a:xfrm>
              <a:off x="37578" y="2895600"/>
              <a:ext cx="6124575" cy="1371600"/>
            </a:xfrm>
            <a:prstGeom prst="rect">
              <a:avLst/>
            </a:prstGeom>
            <a:solidFill>
              <a:srgbClr val="FF0000">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14" name="Straight Connector 13">
              <a:extLst>
                <a:ext uri="{FF2B5EF4-FFF2-40B4-BE49-F238E27FC236}">
                  <a16:creationId xmlns:a16="http://schemas.microsoft.com/office/drawing/2014/main" id="{771CE386-BD1C-44A8-93FF-09FEA9E6A8D6}"/>
                </a:ext>
              </a:extLst>
            </p:cNvPr>
            <p:cNvCxnSpPr>
              <a:cxnSpLocks/>
            </p:cNvCxnSpPr>
            <p:nvPr/>
          </p:nvCxnSpPr>
          <p:spPr bwMode="auto">
            <a:xfrm>
              <a:off x="5257800" y="3987452"/>
              <a:ext cx="838200" cy="0"/>
            </a:xfrm>
            <a:prstGeom prst="line">
              <a:avLst/>
            </a:prstGeom>
            <a:solidFill>
              <a:schemeClr val="accent1"/>
            </a:solidFill>
            <a:ln w="76200" cap="flat" cmpd="sng" algn="ctr">
              <a:solidFill>
                <a:srgbClr val="FF0000"/>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4D2E73E7-2530-41B0-93CF-82B1334D8DD2}"/>
              </a:ext>
            </a:extLst>
          </p:cNvPr>
          <p:cNvSpPr>
            <a:spLocks noGrp="1"/>
          </p:cNvSpPr>
          <p:nvPr>
            <p:ph type="title"/>
          </p:nvPr>
        </p:nvSpPr>
        <p:spPr>
          <a:xfrm>
            <a:off x="6324600" y="762000"/>
            <a:ext cx="2590800" cy="1219200"/>
          </a:xfrm>
        </p:spPr>
        <p:style>
          <a:lnRef idx="2">
            <a:schemeClr val="accent2">
              <a:shade val="50000"/>
            </a:schemeClr>
          </a:lnRef>
          <a:fillRef idx="1">
            <a:schemeClr val="accent2"/>
          </a:fillRef>
          <a:effectRef idx="0">
            <a:schemeClr val="accent2"/>
          </a:effectRef>
          <a:fontRef idx="minor">
            <a:schemeClr val="lt1"/>
          </a:fontRef>
        </p:style>
        <p:txBody>
          <a:bodyPr/>
          <a:lstStyle/>
          <a:p>
            <a:r>
              <a:rPr lang="en-US" dirty="0"/>
              <a:t>Abusing OWL</a:t>
            </a:r>
          </a:p>
        </p:txBody>
      </p:sp>
    </p:spTree>
    <p:extLst>
      <p:ext uri="{BB962C8B-B14F-4D97-AF65-F5344CB8AC3E}">
        <p14:creationId xmlns:p14="http://schemas.microsoft.com/office/powerpoint/2010/main" val="155658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4C82B-94C1-4CA4-BB58-83462DF741DA}"/>
              </a:ext>
            </a:extLst>
          </p:cNvPr>
          <p:cNvSpPr>
            <a:spLocks noGrp="1"/>
          </p:cNvSpPr>
          <p:nvPr>
            <p:ph type="title"/>
          </p:nvPr>
        </p:nvSpPr>
        <p:spPr>
          <a:xfrm>
            <a:off x="228599" y="597160"/>
            <a:ext cx="8686800" cy="762000"/>
          </a:xfrm>
        </p:spPr>
        <p:txBody>
          <a:bodyPr/>
          <a:lstStyle/>
          <a:p>
            <a:r>
              <a:rPr lang="en-US" dirty="0"/>
              <a:t>Abusing Protégé, BFO and OGMS</a:t>
            </a:r>
          </a:p>
        </p:txBody>
      </p:sp>
      <p:sp>
        <p:nvSpPr>
          <p:cNvPr id="3" name="Content Placeholder 2">
            <a:extLst>
              <a:ext uri="{FF2B5EF4-FFF2-40B4-BE49-F238E27FC236}">
                <a16:creationId xmlns:a16="http://schemas.microsoft.com/office/drawing/2014/main" id="{CE193BBA-D371-46FA-B6CD-1266710CBC7B}"/>
              </a:ext>
            </a:extLst>
          </p:cNvPr>
          <p:cNvSpPr>
            <a:spLocks noGrp="1"/>
          </p:cNvSpPr>
          <p:nvPr>
            <p:ph idx="1"/>
          </p:nvPr>
        </p:nvSpPr>
        <p:spPr>
          <a:xfrm>
            <a:off x="457200" y="6553200"/>
            <a:ext cx="8686800" cy="228600"/>
          </a:xfrm>
        </p:spPr>
        <p:txBody>
          <a:bodyPr/>
          <a:lstStyle/>
          <a:p>
            <a:pPr algn="r"/>
            <a:r>
              <a:rPr lang="en-US" sz="1200" dirty="0"/>
              <a:t>No reference provided due to vicarious embarrassment</a:t>
            </a:r>
          </a:p>
        </p:txBody>
      </p:sp>
      <p:sp>
        <p:nvSpPr>
          <p:cNvPr id="4" name="Slide Number Placeholder 3">
            <a:extLst>
              <a:ext uri="{FF2B5EF4-FFF2-40B4-BE49-F238E27FC236}">
                <a16:creationId xmlns:a16="http://schemas.microsoft.com/office/drawing/2014/main" id="{BA27D2F1-A9C4-4FFD-A013-70E8465CB2A7}"/>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pic>
        <p:nvPicPr>
          <p:cNvPr id="363522" name="Picture 2" descr="Fig. 4">
            <a:extLst>
              <a:ext uri="{FF2B5EF4-FFF2-40B4-BE49-F238E27FC236}">
                <a16:creationId xmlns:a16="http://schemas.microsoft.com/office/drawing/2014/main" id="{1DFFAD1F-9E8D-4036-94E8-D1897FB17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93" y="1371601"/>
            <a:ext cx="8985613" cy="518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20899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C7. Adherence to ontological principles.</a:t>
            </a:r>
            <a:br>
              <a:rPr lang="en-US" dirty="0"/>
            </a:br>
            <a:br>
              <a:rPr lang="en-US" dirty="0"/>
            </a:br>
            <a:r>
              <a:rPr lang="en-US" dirty="0"/>
              <a:t>Our preference: applying the principles of ontological realism to design realism-based ontologies.</a:t>
            </a:r>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p:txBody>
          <a:bodyPr/>
          <a:lstStyle/>
          <a:p>
            <a:fld id="{01EF93C7-D0AB-41D7-8C62-1F8A9E33AE23}" type="slidenum">
              <a:rPr lang="en-US" smtClean="0"/>
              <a:pPr/>
              <a:t>145</a:t>
            </a:fld>
            <a:endParaRPr lang="en-US"/>
          </a:p>
        </p:txBody>
      </p:sp>
    </p:spTree>
    <p:extLst>
      <p:ext uri="{BB962C8B-B14F-4D97-AF65-F5344CB8AC3E}">
        <p14:creationId xmlns:p14="http://schemas.microsoft.com/office/powerpoint/2010/main" val="16868799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C3AF1B-7F50-4FAD-9E9E-05D9AF7198E2}"/>
              </a:ext>
            </a:extLst>
          </p:cNvPr>
          <p:cNvSpPr>
            <a:spLocks noGrp="1"/>
          </p:cNvSpPr>
          <p:nvPr>
            <p:ph type="title"/>
          </p:nvPr>
        </p:nvSpPr>
        <p:spPr/>
        <p:txBody>
          <a:bodyPr/>
          <a:lstStyle/>
          <a:p>
            <a:r>
              <a:rPr lang="en-US" dirty="0"/>
              <a:t>Realism-based ontology</a:t>
            </a:r>
          </a:p>
        </p:txBody>
      </p:sp>
      <p:sp>
        <p:nvSpPr>
          <p:cNvPr id="6" name="Content Placeholder 5">
            <a:extLst>
              <a:ext uri="{FF2B5EF4-FFF2-40B4-BE49-F238E27FC236}">
                <a16:creationId xmlns:a16="http://schemas.microsoft.com/office/drawing/2014/main" id="{1BD6EB18-CBFF-448A-86EC-68799934A635}"/>
              </a:ext>
            </a:extLst>
          </p:cNvPr>
          <p:cNvSpPr>
            <a:spLocks noGrp="1"/>
          </p:cNvSpPr>
          <p:nvPr>
            <p:ph idx="1"/>
          </p:nvPr>
        </p:nvSpPr>
        <p:spPr/>
        <p:txBody>
          <a:bodyPr/>
          <a:lstStyle/>
          <a:p>
            <a:pPr>
              <a:buFont typeface="Arial" panose="020B0604020202020204" pitchFamily="34" charset="0"/>
              <a:buChar char="•"/>
            </a:pPr>
            <a:r>
              <a:rPr lang="en-US" dirty="0"/>
              <a:t>General principles:</a:t>
            </a:r>
          </a:p>
          <a:p>
            <a:pPr lvl="1">
              <a:buFont typeface="Arial" panose="020B0604020202020204" pitchFamily="34" charset="0"/>
              <a:buChar char="•"/>
            </a:pPr>
            <a:r>
              <a:rPr lang="en-US" i="1" u="sng" dirty="0"/>
              <a:t>What</a:t>
            </a:r>
            <a:r>
              <a:rPr lang="en-US" dirty="0"/>
              <a:t> to represent	</a:t>
            </a:r>
          </a:p>
          <a:p>
            <a:pPr lvl="2">
              <a:buFont typeface="Arial" panose="020B0604020202020204" pitchFamily="34" charset="0"/>
              <a:buChar char="•"/>
            </a:pPr>
            <a:r>
              <a:rPr lang="en-US" dirty="0">
                <a:sym typeface="Wingdings" panose="05000000000000000000" pitchFamily="2" charset="2"/>
              </a:rPr>
              <a:t> ‘ontology’: philosophical discipline,	</a:t>
            </a:r>
          </a:p>
          <a:p>
            <a:pPr lvl="2">
              <a:buFont typeface="Arial" panose="020B0604020202020204" pitchFamily="34" charset="0"/>
              <a:buChar char="•"/>
            </a:pPr>
            <a:r>
              <a:rPr lang="en-US" dirty="0">
                <a:sym typeface="Wingdings" panose="05000000000000000000" pitchFamily="2" charset="2"/>
              </a:rPr>
              <a:t>Basic principles to classify what exists</a:t>
            </a:r>
            <a:endParaRPr lang="en-US" dirty="0"/>
          </a:p>
          <a:p>
            <a:pPr lvl="1">
              <a:buFont typeface="Arial" panose="020B0604020202020204" pitchFamily="34" charset="0"/>
              <a:buChar char="•"/>
            </a:pPr>
            <a:r>
              <a:rPr lang="en-US" i="1" u="sng" dirty="0"/>
              <a:t>How</a:t>
            </a:r>
            <a:r>
              <a:rPr lang="en-US" dirty="0"/>
              <a:t> to represent	</a:t>
            </a:r>
          </a:p>
          <a:p>
            <a:pPr lvl="2">
              <a:buFont typeface="Arial" panose="020B0604020202020204" pitchFamily="34" charset="0"/>
              <a:buChar char="•"/>
            </a:pPr>
            <a:r>
              <a:rPr lang="en-US" dirty="0">
                <a:sym typeface="Wingdings" panose="05000000000000000000" pitchFamily="2" charset="2"/>
              </a:rPr>
              <a:t> ‘ontology’: formal representation.</a:t>
            </a:r>
            <a:endParaRPr lang="en-US" dirty="0"/>
          </a:p>
        </p:txBody>
      </p:sp>
      <p:sp>
        <p:nvSpPr>
          <p:cNvPr id="4" name="Slide Number Placeholder 3">
            <a:extLst>
              <a:ext uri="{FF2B5EF4-FFF2-40B4-BE49-F238E27FC236}">
                <a16:creationId xmlns:a16="http://schemas.microsoft.com/office/drawing/2014/main" id="{BB388BCE-3B13-4D70-BFD7-88408D129DD5}"/>
              </a:ext>
            </a:extLst>
          </p:cNvPr>
          <p:cNvSpPr>
            <a:spLocks noGrp="1"/>
          </p:cNvSpPr>
          <p:nvPr>
            <p:ph type="sldNum" sz="quarter" idx="10"/>
          </p:nvPr>
        </p:nvSpPr>
        <p:spPr/>
        <p:txBody>
          <a:bodyPr/>
          <a:lstStyle/>
          <a:p>
            <a:fld id="{01EF93C7-D0AB-41D7-8C62-1F8A9E33AE23}" type="slidenum">
              <a:rPr lang="en-US" smtClean="0"/>
              <a:pPr/>
              <a:t>146</a:t>
            </a:fld>
            <a:endParaRPr lang="en-US"/>
          </a:p>
        </p:txBody>
      </p:sp>
    </p:spTree>
    <p:extLst>
      <p:ext uri="{BB962C8B-B14F-4D97-AF65-F5344CB8AC3E}">
        <p14:creationId xmlns:p14="http://schemas.microsoft.com/office/powerpoint/2010/main" val="302460120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0BCB3-C96D-4814-BEF1-DB13A6D240C2}"/>
              </a:ext>
            </a:extLst>
          </p:cNvPr>
          <p:cNvSpPr>
            <a:spLocks noGrp="1"/>
          </p:cNvSpPr>
          <p:nvPr>
            <p:ph type="title"/>
          </p:nvPr>
        </p:nvSpPr>
        <p:spPr>
          <a:xfrm>
            <a:off x="0" y="762000"/>
            <a:ext cx="9144000" cy="762000"/>
          </a:xfrm>
        </p:spPr>
        <p:txBody>
          <a:bodyPr/>
          <a:lstStyle/>
          <a:p>
            <a:r>
              <a:rPr lang="en-US" dirty="0"/>
              <a:t>Ontology is much more than classification!</a:t>
            </a:r>
          </a:p>
        </p:txBody>
      </p:sp>
      <p:sp>
        <p:nvSpPr>
          <p:cNvPr id="3" name="Content Placeholder 2">
            <a:extLst>
              <a:ext uri="{FF2B5EF4-FFF2-40B4-BE49-F238E27FC236}">
                <a16:creationId xmlns:a16="http://schemas.microsoft.com/office/drawing/2014/main" id="{5EB248B6-2EC0-4972-97CB-8DC3C5390B93}"/>
              </a:ext>
            </a:extLst>
          </p:cNvPr>
          <p:cNvSpPr>
            <a:spLocks noGrp="1"/>
          </p:cNvSpPr>
          <p:nvPr>
            <p:ph idx="1"/>
          </p:nvPr>
        </p:nvSpPr>
        <p:spPr/>
        <p:txBody>
          <a:bodyPr/>
          <a:lstStyle/>
          <a:p>
            <a:pPr>
              <a:buFont typeface="Arial" panose="020B0604020202020204" pitchFamily="34" charset="0"/>
              <a:buChar char="•"/>
            </a:pPr>
            <a:r>
              <a:rPr lang="en-US" dirty="0"/>
              <a:t>Classification: based on ‘properties’ ‘in common’</a:t>
            </a:r>
          </a:p>
          <a:p>
            <a:pPr lvl="1">
              <a:buFont typeface="Arial" panose="020B0604020202020204" pitchFamily="34" charset="0"/>
              <a:buChar char="•"/>
            </a:pPr>
            <a:r>
              <a:rPr lang="en-US" dirty="0"/>
              <a:t>being human, being pregnant, being poisonous, </a:t>
            </a:r>
          </a:p>
          <a:p>
            <a:pPr lvl="1">
              <a:buFont typeface="Arial" panose="020B0604020202020204" pitchFamily="34" charset="0"/>
              <a:buChar char="•"/>
            </a:pPr>
            <a:r>
              <a:rPr lang="en-US" dirty="0"/>
              <a:t>having cancer, having a parent, having mass,</a:t>
            </a:r>
          </a:p>
          <a:p>
            <a:pPr lvl="1">
              <a:buFont typeface="Arial" panose="020B0604020202020204" pitchFamily="34" charset="0"/>
              <a:buChar char="•"/>
            </a:pPr>
            <a:r>
              <a:rPr lang="en-US" dirty="0"/>
              <a:t>…</a:t>
            </a:r>
          </a:p>
          <a:p>
            <a:pPr>
              <a:buFont typeface="Arial" panose="020B0604020202020204" pitchFamily="34" charset="0"/>
              <a:buChar char="•"/>
            </a:pPr>
            <a:r>
              <a:rPr lang="en-US" dirty="0"/>
              <a:t>Ontology: </a:t>
            </a:r>
          </a:p>
          <a:p>
            <a:pPr lvl="1">
              <a:buFont typeface="Arial" panose="020B0604020202020204" pitchFamily="34" charset="0"/>
              <a:buChar char="•"/>
            </a:pPr>
            <a:r>
              <a:rPr lang="en-US" dirty="0"/>
              <a:t>Mainstream ‘ontology’: merely classification</a:t>
            </a:r>
          </a:p>
          <a:p>
            <a:pPr lvl="1">
              <a:buFont typeface="Arial" panose="020B0604020202020204" pitchFamily="34" charset="0"/>
              <a:buChar char="•"/>
            </a:pPr>
            <a:r>
              <a:rPr lang="en-US" dirty="0"/>
              <a:t>Realism-based ontology:</a:t>
            </a:r>
          </a:p>
          <a:p>
            <a:pPr lvl="2">
              <a:buFont typeface="Arial" panose="020B0604020202020204" pitchFamily="34" charset="0"/>
              <a:buChar char="•"/>
            </a:pPr>
            <a:r>
              <a:rPr lang="en-US" dirty="0"/>
              <a:t>Analyzing the ‘properties’ in relation to their bearers:</a:t>
            </a:r>
          </a:p>
          <a:p>
            <a:pPr lvl="3">
              <a:buFont typeface="Arial" panose="020B0604020202020204" pitchFamily="34" charset="0"/>
              <a:buChar char="•"/>
            </a:pPr>
            <a:r>
              <a:rPr lang="en-US" dirty="0"/>
              <a:t>If x has property p, can x exist without p?</a:t>
            </a:r>
          </a:p>
          <a:p>
            <a:pPr lvl="3">
              <a:buFont typeface="Arial" panose="020B0604020202020204" pitchFamily="34" charset="0"/>
              <a:buChar char="•"/>
            </a:pPr>
            <a:r>
              <a:rPr lang="en-US" dirty="0"/>
              <a:t>If x acquired property p, can x ever lose p?</a:t>
            </a:r>
          </a:p>
          <a:p>
            <a:pPr lvl="3">
              <a:buFont typeface="Arial" panose="020B0604020202020204" pitchFamily="34" charset="0"/>
              <a:buChar char="•"/>
            </a:pPr>
            <a:r>
              <a:rPr lang="en-US" dirty="0"/>
              <a:t>Can x and y share property p?</a:t>
            </a:r>
          </a:p>
          <a:p>
            <a:pPr lvl="3">
              <a:buFont typeface="Arial" panose="020B0604020202020204" pitchFamily="34" charset="0"/>
              <a:buChar char="•"/>
            </a:pPr>
            <a:r>
              <a:rPr lang="en-US" dirty="0"/>
              <a:t>…</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6A84F14-A8CB-4876-9F9F-360592FCCC91}"/>
              </a:ext>
            </a:extLst>
          </p:cNvPr>
          <p:cNvSpPr>
            <a:spLocks noGrp="1"/>
          </p:cNvSpPr>
          <p:nvPr>
            <p:ph type="sldNum" sz="quarter" idx="10"/>
          </p:nvPr>
        </p:nvSpPr>
        <p:spPr/>
        <p:txBody>
          <a:bodyPr/>
          <a:lstStyle/>
          <a:p>
            <a:fld id="{01EF93C7-D0AB-41D7-8C62-1F8A9E33AE23}" type="slidenum">
              <a:rPr lang="en-US" smtClean="0"/>
              <a:pPr/>
              <a:t>147</a:t>
            </a:fld>
            <a:endParaRPr lang="en-US"/>
          </a:p>
        </p:txBody>
      </p:sp>
    </p:spTree>
    <p:extLst>
      <p:ext uri="{BB962C8B-B14F-4D97-AF65-F5344CB8AC3E}">
        <p14:creationId xmlns:p14="http://schemas.microsoft.com/office/powerpoint/2010/main" val="358221395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8F975-1FE0-4678-B756-69F405D8183A}"/>
              </a:ext>
            </a:extLst>
          </p:cNvPr>
          <p:cNvSpPr>
            <a:spLocks noGrp="1"/>
          </p:cNvSpPr>
          <p:nvPr>
            <p:ph type="title"/>
          </p:nvPr>
        </p:nvSpPr>
        <p:spPr/>
        <p:txBody>
          <a:bodyPr/>
          <a:lstStyle/>
          <a:p>
            <a:r>
              <a:rPr lang="en-US" dirty="0"/>
              <a:t>Mimicking the nature of things in the representation of these things !</a:t>
            </a:r>
          </a:p>
        </p:txBody>
      </p:sp>
      <p:sp>
        <p:nvSpPr>
          <p:cNvPr id="3" name="Content Placeholder 2">
            <a:extLst>
              <a:ext uri="{FF2B5EF4-FFF2-40B4-BE49-F238E27FC236}">
                <a16:creationId xmlns:a16="http://schemas.microsoft.com/office/drawing/2014/main" id="{4FE13E27-7D45-47DF-8DA9-77C2431BA201}"/>
              </a:ext>
            </a:extLst>
          </p:cNvPr>
          <p:cNvSpPr>
            <a:spLocks noGrp="1"/>
          </p:cNvSpPr>
          <p:nvPr>
            <p:ph idx="1"/>
          </p:nvPr>
        </p:nvSpPr>
        <p:spPr>
          <a:xfrm>
            <a:off x="228600" y="2209800"/>
            <a:ext cx="8839200" cy="4419600"/>
          </a:xfrm>
        </p:spPr>
        <p:txBody>
          <a:bodyPr/>
          <a:lstStyle/>
          <a:p>
            <a:r>
              <a:rPr lang="en-US" dirty="0">
                <a:latin typeface="Arial" panose="020B0604020202020204" pitchFamily="34" charset="0"/>
                <a:cs typeface="Arial" panose="020B0604020202020204" pitchFamily="34" charset="0"/>
              </a:rPr>
              <a:t>‘Some berries are red’:</a:t>
            </a:r>
          </a:p>
          <a:p>
            <a:pPr>
              <a:spcAft>
                <a:spcPts val="1200"/>
              </a:spcAft>
              <a:buFont typeface="Arial" panose="020B0604020202020204" pitchFamily="34" charset="0"/>
              <a:buChar char="•"/>
            </a:pP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FFFF00"/>
                </a:solidFill>
                <a:latin typeface="Arial" panose="020B0604020202020204" pitchFamily="34" charset="0"/>
                <a:ea typeface="Cambria Math" panose="02040503050406030204" pitchFamily="18" charset="0"/>
                <a:cs typeface="Arial" panose="020B0604020202020204" pitchFamily="34" charset="0"/>
              </a:rPr>
              <a:t>exists</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66FF"/>
                </a:solidFill>
                <a:latin typeface="Arial" panose="020B0604020202020204" pitchFamily="34" charset="0"/>
                <a:ea typeface="Cambria Math" panose="02040503050406030204" pitchFamily="18" charset="0"/>
                <a:cs typeface="Arial" panose="020B0604020202020204" pitchFamily="34" charset="0"/>
              </a:rPr>
              <a:t>and</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berry</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a:solidFill>
                  <a:srgbClr val="FFC000"/>
                </a:solidFill>
                <a:latin typeface="Arial" panose="020B0604020202020204" pitchFamily="34" charset="0"/>
                <a:cs typeface="Arial" panose="020B0604020202020204" pitchFamily="34" charset="0"/>
              </a:rPr>
              <a:t>red</a:t>
            </a:r>
            <a:r>
              <a:rPr lang="en-US" dirty="0">
                <a:latin typeface="Arial" panose="020B0604020202020204" pitchFamily="34" charset="0"/>
                <a:cs typeface="Arial" panose="020B0604020202020204" pitchFamily="34" charset="0"/>
              </a:rPr>
              <a:t>(</a:t>
            </a:r>
            <a:r>
              <a:rPr lang="en-US" dirty="0">
                <a:solidFill>
                  <a:srgbClr val="1FE115"/>
                </a:solidFill>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 </a:t>
            </a:r>
            <a:endParaRPr lang="en-US" dirty="0">
              <a:latin typeface="Arial" panose="020B0604020202020204" pitchFamily="34" charset="0"/>
              <a:ea typeface="Cambria Math" panose="02040503050406030204" pitchFamily="18" charset="0"/>
              <a:cs typeface="Arial" panose="020B0604020202020204" pitchFamily="34" charset="0"/>
            </a:endParaRPr>
          </a:p>
          <a:p>
            <a:pPr>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a:t>
            </a:r>
            <a:r>
              <a:rPr lang="en-US" dirty="0">
                <a:solidFill>
                  <a:srgbClr val="FFFF00"/>
                </a:solidFill>
                <a:latin typeface="Arial" panose="020B0604020202020204" pitchFamily="34" charset="0"/>
                <a:cs typeface="Arial" panose="020B0604020202020204" pitchFamily="34" charset="0"/>
              </a:rPr>
              <a:t>exists</a:t>
            </a:r>
            <a:r>
              <a:rPr lang="en-US" dirty="0">
                <a:latin typeface="Arial" panose="020B0604020202020204" pitchFamily="34" charset="0"/>
                <a:cs typeface="Arial" panose="020B0604020202020204" pitchFamily="34" charset="0"/>
              </a:rPr>
              <a:t> (</a:t>
            </a:r>
            <a:r>
              <a:rPr lang="en-US" dirty="0">
                <a:solidFill>
                  <a:srgbClr val="1FE115"/>
                </a:solidFill>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 (</a:t>
            </a:r>
            <a:r>
              <a:rPr lang="en-US" dirty="0">
                <a:solidFill>
                  <a:srgbClr val="FF66FF"/>
                </a:solidFill>
                <a:latin typeface="Arial" panose="020B0604020202020204" pitchFamily="34" charset="0"/>
                <a:cs typeface="Arial" panose="020B0604020202020204" pitchFamily="34" charset="0"/>
              </a:rPr>
              <a:t>and</a:t>
            </a:r>
            <a:r>
              <a:rPr lang="en-US" dirty="0">
                <a:latin typeface="Arial" panose="020B0604020202020204" pitchFamily="34" charset="0"/>
                <a:cs typeface="Arial" panose="020B0604020202020204" pitchFamily="34" charset="0"/>
              </a:rPr>
              <a:t>( </a:t>
            </a:r>
            <a:r>
              <a:rPr lang="en-US" dirty="0">
                <a:solidFill>
                  <a:srgbClr val="FFC000"/>
                </a:solidFill>
                <a:latin typeface="Arial" panose="020B0604020202020204" pitchFamily="34" charset="0"/>
                <a:cs typeface="Arial" panose="020B0604020202020204" pitchFamily="34" charset="0"/>
              </a:rPr>
              <a:t>berry</a:t>
            </a:r>
            <a:r>
              <a:rPr lang="en-US" dirty="0">
                <a:latin typeface="Arial" panose="020B0604020202020204" pitchFamily="34" charset="0"/>
                <a:cs typeface="Arial" panose="020B0604020202020204" pitchFamily="34" charset="0"/>
              </a:rPr>
              <a:t>(</a:t>
            </a:r>
            <a:r>
              <a:rPr lang="en-US" dirty="0">
                <a:solidFill>
                  <a:srgbClr val="1FE115"/>
                </a:solidFill>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has-color</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red</a:t>
            </a:r>
            <a:r>
              <a:rPr lang="en-US" dirty="0">
                <a:latin typeface="Arial" panose="020B0604020202020204" pitchFamily="34" charset="0"/>
                <a:ea typeface="Cambria Math" panose="02040503050406030204" pitchFamily="18" charset="0"/>
                <a:cs typeface="Arial" panose="020B0604020202020204" pitchFamily="34" charset="0"/>
              </a:rPr>
              <a:t>)))</a:t>
            </a:r>
          </a:p>
          <a:p>
            <a:pPr>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a:t>
            </a:r>
            <a:r>
              <a:rPr lang="en-US" dirty="0">
                <a:solidFill>
                  <a:srgbClr val="FFFF00"/>
                </a:solidFill>
                <a:latin typeface="Arial" panose="020B0604020202020204" pitchFamily="34" charset="0"/>
                <a:cs typeface="Arial" panose="020B0604020202020204" pitchFamily="34" charset="0"/>
              </a:rPr>
              <a:t>exists</a:t>
            </a:r>
            <a:r>
              <a:rPr lang="en-US" dirty="0">
                <a:latin typeface="Arial" panose="020B0604020202020204" pitchFamily="34" charset="0"/>
                <a:cs typeface="Arial" panose="020B0604020202020204" pitchFamily="34" charset="0"/>
              </a:rPr>
              <a:t> (</a:t>
            </a:r>
            <a:r>
              <a:rPr lang="en-US" dirty="0">
                <a:solidFill>
                  <a:srgbClr val="1FE115"/>
                </a:solidFill>
                <a:latin typeface="Arial" panose="020B0604020202020204" pitchFamily="34" charset="0"/>
                <a:cs typeface="Arial" panose="020B0604020202020204" pitchFamily="34" charset="0"/>
              </a:rPr>
              <a:t>x y</a:t>
            </a:r>
            <a:r>
              <a:rPr lang="en-US" dirty="0">
                <a:latin typeface="Arial" panose="020B0604020202020204" pitchFamily="34" charset="0"/>
                <a:cs typeface="Arial" panose="020B0604020202020204" pitchFamily="34" charset="0"/>
              </a:rPr>
              <a:t>) (</a:t>
            </a:r>
            <a:r>
              <a:rPr lang="en-US" dirty="0">
                <a:solidFill>
                  <a:srgbClr val="FF66FF"/>
                </a:solidFill>
                <a:latin typeface="Arial" panose="020B0604020202020204" pitchFamily="34" charset="0"/>
                <a:cs typeface="Arial" panose="020B0604020202020204" pitchFamily="34" charset="0"/>
              </a:rPr>
              <a:t>and</a:t>
            </a:r>
            <a:r>
              <a:rPr lang="en-US" dirty="0">
                <a:latin typeface="Arial" panose="020B0604020202020204" pitchFamily="34" charset="0"/>
                <a:cs typeface="Arial" panose="020B0604020202020204" pitchFamily="34" charset="0"/>
              </a:rPr>
              <a:t> ( </a:t>
            </a:r>
            <a:r>
              <a:rPr lang="en-US" dirty="0">
                <a:solidFill>
                  <a:srgbClr val="FFC000"/>
                </a:solidFill>
                <a:latin typeface="Arial" panose="020B0604020202020204" pitchFamily="34" charset="0"/>
                <a:cs typeface="Arial" panose="020B0604020202020204" pitchFamily="34" charset="0"/>
              </a:rPr>
              <a:t>berry</a:t>
            </a:r>
            <a:r>
              <a:rPr lang="en-US" dirty="0">
                <a:latin typeface="Arial" panose="020B0604020202020204" pitchFamily="34" charset="0"/>
                <a:cs typeface="Arial" panose="020B0604020202020204" pitchFamily="34" charset="0"/>
              </a:rPr>
              <a:t>(</a:t>
            </a:r>
            <a:r>
              <a:rPr lang="en-US" dirty="0">
                <a:solidFill>
                  <a:srgbClr val="1FE115"/>
                </a:solidFill>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red</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has-color</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p>
          <a:p>
            <a:pPr>
              <a:spcAft>
                <a:spcPts val="1200"/>
              </a:spcAft>
              <a:buFont typeface="Arial" panose="020B0604020202020204" pitchFamily="34" charset="0"/>
              <a:buChar char="•"/>
            </a:pP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FFFF00"/>
                </a:solidFill>
                <a:latin typeface="Arial" panose="020B0604020202020204" pitchFamily="34" charset="0"/>
                <a:ea typeface="Cambria Math" panose="02040503050406030204" pitchFamily="18" charset="0"/>
                <a:cs typeface="Arial" panose="020B0604020202020204" pitchFamily="34" charset="0"/>
              </a:rPr>
              <a:t>exists</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66FF"/>
                </a:solidFill>
                <a:latin typeface="Arial" panose="020B0604020202020204" pitchFamily="34" charset="0"/>
                <a:ea typeface="Cambria Math" panose="02040503050406030204" pitchFamily="18" charset="0"/>
                <a:cs typeface="Arial" panose="020B0604020202020204" pitchFamily="34" charset="0"/>
              </a:rPr>
              <a:t>and</a:t>
            </a:r>
            <a:r>
              <a:rPr lang="en-US" dirty="0">
                <a:latin typeface="Arial" panose="020B0604020202020204" pitchFamily="34" charset="0"/>
                <a:ea typeface="Cambria Math" panose="02040503050406030204" pitchFamily="18" charset="0"/>
                <a:cs typeface="Arial" panose="020B0604020202020204" pitchFamily="34" charset="0"/>
              </a:rPr>
              <a:t> (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instance-of</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berry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instance-of</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red</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has-color</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a:t>
            </a:r>
          </a:p>
          <a:p>
            <a:pPr>
              <a:spcAft>
                <a:spcPts val="0"/>
              </a:spcAft>
              <a:buFont typeface="Arial" panose="020B0604020202020204" pitchFamily="34" charset="0"/>
              <a:buChar char="•"/>
            </a:pP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FFFF00"/>
                </a:solidFill>
                <a:latin typeface="Arial" panose="020B0604020202020204" pitchFamily="34" charset="0"/>
                <a:ea typeface="Cambria Math" panose="02040503050406030204" pitchFamily="18" charset="0"/>
                <a:cs typeface="Arial" panose="020B0604020202020204" pitchFamily="34" charset="0"/>
              </a:rPr>
              <a:t>exists</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 y t</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66FF"/>
                </a:solidFill>
                <a:latin typeface="Arial" panose="020B0604020202020204" pitchFamily="34" charset="0"/>
                <a:ea typeface="Cambria Math" panose="02040503050406030204" pitchFamily="18" charset="0"/>
                <a:cs typeface="Arial" panose="020B0604020202020204" pitchFamily="34" charset="0"/>
              </a:rPr>
              <a:t>and</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instance-of</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berry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t</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instance-of</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red</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t</a:t>
            </a:r>
            <a:r>
              <a:rPr lang="en-US" dirty="0">
                <a:latin typeface="Arial" panose="020B0604020202020204" pitchFamily="34" charset="0"/>
                <a:ea typeface="Cambria Math" panose="02040503050406030204" pitchFamily="18" charset="0"/>
                <a:cs typeface="Arial" panose="020B0604020202020204" pitchFamily="34" charset="0"/>
              </a:rPr>
              <a:t>) </a:t>
            </a:r>
          </a:p>
          <a:p>
            <a:pPr marL="0" indent="0">
              <a:spcBef>
                <a:spcPts val="0"/>
              </a:spcBef>
              <a:spcAft>
                <a:spcPts val="1200"/>
              </a:spcAft>
            </a:pP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instance-of</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t</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FF0000"/>
                </a:solidFill>
                <a:latin typeface="Arial" panose="020B0604020202020204" pitchFamily="34" charset="0"/>
                <a:ea typeface="Cambria Math" panose="02040503050406030204" pitchFamily="18" charset="0"/>
                <a:cs typeface="Arial" panose="020B0604020202020204" pitchFamily="34" charset="0"/>
              </a:rPr>
              <a:t>temporal-interval</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t</a:t>
            </a:r>
            <a:r>
              <a:rPr lang="en-US" dirty="0">
                <a:latin typeface="Arial" panose="020B0604020202020204" pitchFamily="34" charset="0"/>
                <a:ea typeface="Cambria Math" panose="02040503050406030204" pitchFamily="18" charset="0"/>
                <a:cs typeface="Arial" panose="020B0604020202020204" pitchFamily="34" charset="0"/>
              </a:rPr>
              <a:t>) ∧ </a:t>
            </a: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inheres-in</a:t>
            </a:r>
            <a:r>
              <a:rPr lang="en-US" dirty="0">
                <a:latin typeface="Arial" panose="020B0604020202020204" pitchFamily="34" charset="0"/>
                <a:ea typeface="Cambria Math" panose="02040503050406030204" pitchFamily="18" charset="0"/>
                <a:cs typeface="Arial" panose="020B0604020202020204" pitchFamily="34" charset="0"/>
              </a:rPr>
              <a:t>(</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y</a:t>
            </a:r>
            <a:r>
              <a:rPr lang="en-US" dirty="0">
                <a:latin typeface="Arial" panose="020B0604020202020204" pitchFamily="34" charset="0"/>
                <a:ea typeface="Cambria Math" panose="02040503050406030204" pitchFamily="18" charset="0"/>
                <a:cs typeface="Arial" panose="020B0604020202020204" pitchFamily="34" charset="0"/>
              </a:rPr>
              <a:t>, </a:t>
            </a:r>
            <a:r>
              <a:rPr lang="en-US" dirty="0">
                <a:solidFill>
                  <a:srgbClr val="1FE115"/>
                </a:solidFill>
                <a:latin typeface="Arial" panose="020B0604020202020204" pitchFamily="34" charset="0"/>
                <a:ea typeface="Cambria Math" panose="02040503050406030204" pitchFamily="18" charset="0"/>
                <a:cs typeface="Arial" panose="020B0604020202020204" pitchFamily="34" charset="0"/>
              </a:rPr>
              <a:t>x</a:t>
            </a:r>
            <a:r>
              <a:rPr lang="en-US" dirty="0">
                <a:latin typeface="Arial" panose="020B0604020202020204" pitchFamily="34" charset="0"/>
                <a:ea typeface="Cambria Math" panose="02040503050406030204" pitchFamily="18" charset="0"/>
                <a:cs typeface="Arial" panose="020B0604020202020204" pitchFamily="34" charset="0"/>
              </a:rPr>
              <a:t>)))</a:t>
            </a:r>
          </a:p>
          <a:p>
            <a:endParaRPr lang="en-US" dirty="0">
              <a:latin typeface="Arial" panose="020B0604020202020204" pitchFamily="34" charset="0"/>
              <a:ea typeface="Cambria Math" panose="02040503050406030204" pitchFamily="18" charset="0"/>
              <a:cs typeface="Arial" panose="020B0604020202020204" pitchFamily="34" charset="0"/>
            </a:endParaRPr>
          </a:p>
          <a:p>
            <a:r>
              <a:rPr lang="en-US" dirty="0">
                <a:latin typeface="Arial" panose="020B0604020202020204" pitchFamily="34" charset="0"/>
                <a:ea typeface="Cambria Math" panose="02040503050406030204" pitchFamily="18"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764D8BC-EACA-4BE4-90CD-F152E83D5191}"/>
              </a:ext>
            </a:extLst>
          </p:cNvPr>
          <p:cNvSpPr>
            <a:spLocks noGrp="1"/>
          </p:cNvSpPr>
          <p:nvPr>
            <p:ph type="sldNum" sz="quarter" idx="10"/>
          </p:nvPr>
        </p:nvSpPr>
        <p:spPr/>
        <p:txBody>
          <a:bodyPr/>
          <a:lstStyle/>
          <a:p>
            <a:fld id="{01EF93C7-D0AB-41D7-8C62-1F8A9E33AE23}" type="slidenum">
              <a:rPr lang="en-US" smtClean="0"/>
              <a:pPr/>
              <a:t>148</a:t>
            </a:fld>
            <a:endParaRPr lang="en-US"/>
          </a:p>
        </p:txBody>
      </p:sp>
      <p:sp>
        <p:nvSpPr>
          <p:cNvPr id="5" name="Rectangle 4">
            <a:extLst>
              <a:ext uri="{FF2B5EF4-FFF2-40B4-BE49-F238E27FC236}">
                <a16:creationId xmlns:a16="http://schemas.microsoft.com/office/drawing/2014/main" id="{3AAAC1E4-8D58-40D4-A101-DF0AB85DAD67}"/>
              </a:ext>
            </a:extLst>
          </p:cNvPr>
          <p:cNvSpPr/>
          <p:nvPr/>
        </p:nvSpPr>
        <p:spPr bwMode="auto">
          <a:xfrm>
            <a:off x="533400" y="5334000"/>
            <a:ext cx="8458200" cy="990600"/>
          </a:xfrm>
          <a:prstGeom prst="rect">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6" name="TextBox 5">
            <a:extLst>
              <a:ext uri="{FF2B5EF4-FFF2-40B4-BE49-F238E27FC236}">
                <a16:creationId xmlns:a16="http://schemas.microsoft.com/office/drawing/2014/main" id="{ECE8BDA3-B411-4D42-AEB3-A4433F4871A7}"/>
              </a:ext>
            </a:extLst>
          </p:cNvPr>
          <p:cNvSpPr txBox="1"/>
          <p:nvPr/>
        </p:nvSpPr>
        <p:spPr>
          <a:xfrm>
            <a:off x="397701" y="6248173"/>
            <a:ext cx="2738250" cy="584775"/>
          </a:xfrm>
          <a:prstGeom prst="rect">
            <a:avLst/>
          </a:prstGeom>
          <a:noFill/>
        </p:spPr>
        <p:txBody>
          <a:bodyPr wrap="none" rtlCol="0">
            <a:spAutoFit/>
          </a:bodyPr>
          <a:lstStyle/>
          <a:p>
            <a:r>
              <a:rPr lang="en-US" dirty="0">
                <a:solidFill>
                  <a:schemeClr val="bg1"/>
                </a:solidFill>
              </a:rPr>
              <a:t>Realism-based</a:t>
            </a:r>
          </a:p>
        </p:txBody>
      </p:sp>
    </p:spTree>
    <p:extLst>
      <p:ext uri="{BB962C8B-B14F-4D97-AF65-F5344CB8AC3E}">
        <p14:creationId xmlns:p14="http://schemas.microsoft.com/office/powerpoint/2010/main" val="305858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1106D-97F7-485C-966F-CDEDC5BC91C1}"/>
              </a:ext>
            </a:extLst>
          </p:cNvPr>
          <p:cNvSpPr>
            <a:spLocks noGrp="1"/>
          </p:cNvSpPr>
          <p:nvPr>
            <p:ph type="ctrTitle"/>
          </p:nvPr>
        </p:nvSpPr>
        <p:spPr/>
        <p:txBody>
          <a:bodyPr/>
          <a:lstStyle/>
          <a:p>
            <a:r>
              <a:rPr lang="en-US" dirty="0"/>
              <a:t>Essential distinctions made in Realism-based ontologies</a:t>
            </a:r>
          </a:p>
        </p:txBody>
      </p:sp>
      <p:sp>
        <p:nvSpPr>
          <p:cNvPr id="3" name="Subtitle 2">
            <a:extLst>
              <a:ext uri="{FF2B5EF4-FFF2-40B4-BE49-F238E27FC236}">
                <a16:creationId xmlns:a16="http://schemas.microsoft.com/office/drawing/2014/main" id="{26319771-7CA0-4394-8720-F37E00ADE3E1}"/>
              </a:ext>
            </a:extLst>
          </p:cNvPr>
          <p:cNvSpPr>
            <a:spLocks noGrp="1"/>
          </p:cNvSpPr>
          <p:nvPr>
            <p:ph type="subTitle" idx="1"/>
          </p:nvPr>
        </p:nvSpPr>
        <p:spPr>
          <a:xfrm>
            <a:off x="2057400" y="3886200"/>
            <a:ext cx="5715000" cy="1752600"/>
          </a:xfrm>
        </p:spPr>
        <p:txBody>
          <a:bodyPr/>
          <a:lstStyle/>
          <a:p>
            <a:pPr marL="457200" indent="-457200" algn="l">
              <a:buClrTx/>
              <a:buAutoNum type="arabicParenR"/>
            </a:pPr>
            <a:r>
              <a:rPr lang="en-US" dirty="0"/>
              <a:t>Reality versus representations</a:t>
            </a:r>
          </a:p>
          <a:p>
            <a:pPr marL="457200" indent="-457200" algn="l">
              <a:buClrTx/>
              <a:buAutoNum type="arabicParenR"/>
            </a:pPr>
            <a:r>
              <a:rPr lang="en-US" dirty="0"/>
              <a:t>Particulars versus types</a:t>
            </a:r>
          </a:p>
        </p:txBody>
      </p:sp>
    </p:spTree>
    <p:extLst>
      <p:ext uri="{BB962C8B-B14F-4D97-AF65-F5344CB8AC3E}">
        <p14:creationId xmlns:p14="http://schemas.microsoft.com/office/powerpoint/2010/main" val="1908692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5D6E-9E89-415D-B0B1-863B6190915F}"/>
              </a:ext>
            </a:extLst>
          </p:cNvPr>
          <p:cNvSpPr>
            <a:spLocks noGrp="1"/>
          </p:cNvSpPr>
          <p:nvPr>
            <p:ph type="ctrTitle"/>
          </p:nvPr>
        </p:nvSpPr>
        <p:spPr/>
        <p:txBody>
          <a:bodyPr/>
          <a:lstStyle/>
          <a:p>
            <a:r>
              <a:rPr lang="en-US" i="1" u="sng" dirty="0"/>
              <a:t>Portions of reality</a:t>
            </a:r>
            <a:r>
              <a:rPr lang="en-US" dirty="0"/>
              <a:t> </a:t>
            </a:r>
            <a:br>
              <a:rPr lang="en-US" dirty="0"/>
            </a:br>
            <a:r>
              <a:rPr lang="en-US" dirty="0"/>
              <a:t>versus </a:t>
            </a:r>
            <a:br>
              <a:rPr lang="en-US" dirty="0"/>
            </a:br>
            <a:r>
              <a:rPr lang="en-US" i="1" u="sng" dirty="0"/>
              <a:t>representations</a:t>
            </a:r>
            <a:r>
              <a:rPr lang="en-US" u="sng" dirty="0"/>
              <a:t> thereof</a:t>
            </a:r>
            <a:endParaRPr lang="en-US" dirty="0"/>
          </a:p>
        </p:txBody>
      </p:sp>
    </p:spTree>
    <p:extLst>
      <p:ext uri="{BB962C8B-B14F-4D97-AF65-F5344CB8AC3E}">
        <p14:creationId xmlns:p14="http://schemas.microsoft.com/office/powerpoint/2010/main" val="2055954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8" name="Picture 4" descr="picture showing the map and the satellite view being in quasi perfect overlap"/>
          <p:cNvPicPr>
            <a:picLocks noChangeAspect="1" noChangeArrowheads="1"/>
          </p:cNvPicPr>
          <p:nvPr/>
        </p:nvPicPr>
        <p:blipFill>
          <a:blip r:embed="rId2" cstate="print"/>
          <a:srcRect/>
          <a:stretch>
            <a:fillRect/>
          </a:stretch>
        </p:blipFill>
        <p:spPr bwMode="auto">
          <a:xfrm>
            <a:off x="630382" y="2019159"/>
            <a:ext cx="7839074" cy="4610241"/>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a:t>We’ve seen this. Explain!</a:t>
            </a:r>
            <a:endParaRPr lang="en-US" sz="3200" dirty="0"/>
          </a:p>
        </p:txBody>
      </p:sp>
      <p:sp>
        <p:nvSpPr>
          <p:cNvPr id="3" name="Slide Number Placeholder 2">
            <a:extLst>
              <a:ext uri="{FF2B5EF4-FFF2-40B4-BE49-F238E27FC236}">
                <a16:creationId xmlns:a16="http://schemas.microsoft.com/office/drawing/2014/main" id="{C38901B9-4D9B-4078-82B0-64B7962FF085}"/>
              </a:ext>
            </a:extLst>
          </p:cNvPr>
          <p:cNvSpPr>
            <a:spLocks noGrp="1"/>
          </p:cNvSpPr>
          <p:nvPr>
            <p:ph type="sldNum" sz="quarter" idx="10"/>
          </p:nvPr>
        </p:nvSpPr>
        <p:spPr/>
        <p:txBody>
          <a:bodyPr/>
          <a:lstStyle/>
          <a:p>
            <a:fld id="{01EF93C7-D0AB-41D7-8C62-1F8A9E33AE23}" type="slidenum">
              <a:rPr lang="en-US" smtClean="0"/>
              <a:pPr/>
              <a:t>151</a:t>
            </a:fld>
            <a:endParaRPr lang="en-US"/>
          </a:p>
        </p:txBody>
      </p:sp>
    </p:spTree>
    <p:extLst>
      <p:ext uri="{BB962C8B-B14F-4D97-AF65-F5344CB8AC3E}">
        <p14:creationId xmlns:p14="http://schemas.microsoft.com/office/powerpoint/2010/main" val="20183753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t>
            </a:r>
            <a:r>
              <a:rPr lang="en-US" dirty="0">
                <a:sym typeface="Wingdings" panose="05000000000000000000" pitchFamily="2" charset="2"/>
              </a:rPr>
              <a:t> Representation (videos)</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478775" y="1940624"/>
            <a:ext cx="4817625" cy="3536921"/>
          </a:xfrm>
          <a:prstGeom prst="rect">
            <a:avLst/>
          </a:prstGeom>
          <a:scene3d>
            <a:camera prst="perspectiveContrastingRightFacing" fov="4500000">
              <a:rot lat="639963" lon="18658966" rev="157485"/>
            </a:camera>
            <a:lightRig rig="threePt" dir="t"/>
          </a:scene3d>
        </p:spPr>
      </p:pic>
      <p:pic>
        <p:nvPicPr>
          <p:cNvPr id="6" name="Picture 2" descr="https://www.statnews.com/wp-content/uploads/2016/03/PHILLIPS_14-1024x6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05745"/>
            <a:ext cx="4711084" cy="3133055"/>
          </a:xfrm>
          <a:prstGeom prst="rect">
            <a:avLst/>
          </a:prstGeom>
          <a:noFill/>
          <a:scene3d>
            <a:camera prst="perspectiveContrastingRightFacing" fov="4500000">
              <a:rot lat="639963" lon="18658966" rev="157485"/>
            </a:camera>
            <a:lightRig rig="threePt" dir="t"/>
          </a:scene3d>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C19CD478-107F-4D2D-AC68-4742E625FB68}"/>
              </a:ext>
            </a:extLst>
          </p:cNvPr>
          <p:cNvSpPr>
            <a:spLocks noGrp="1"/>
          </p:cNvSpPr>
          <p:nvPr>
            <p:ph type="sldNum" sz="quarter" idx="10"/>
          </p:nvPr>
        </p:nvSpPr>
        <p:spPr/>
        <p:txBody>
          <a:bodyPr/>
          <a:lstStyle/>
          <a:p>
            <a:fld id="{01EF93C7-D0AB-41D7-8C62-1F8A9E33AE23}" type="slidenum">
              <a:rPr lang="en-US" smtClean="0"/>
              <a:pPr/>
              <a:t>152</a:t>
            </a:fld>
            <a:endParaRPr lang="en-US"/>
          </a:p>
        </p:txBody>
      </p:sp>
    </p:spTree>
    <p:extLst>
      <p:ext uri="{BB962C8B-B14F-4D97-AF65-F5344CB8AC3E}">
        <p14:creationId xmlns:p14="http://schemas.microsoft.com/office/powerpoint/2010/main" val="9872938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p:txBody>
          <a:bodyPr/>
          <a:lstStyle/>
          <a:p>
            <a:r>
              <a:rPr lang="en-US" dirty="0"/>
              <a:t>Reality </a:t>
            </a:r>
            <a:r>
              <a:rPr lang="en-US" dirty="0">
                <a:sym typeface="Wingdings" panose="05000000000000000000" pitchFamily="2" charset="2"/>
              </a:rPr>
              <a:t> Representation (data)</a:t>
            </a:r>
            <a:endParaRPr lang="en-US" altLang="en-US" dirty="0"/>
          </a:p>
        </p:txBody>
      </p:sp>
      <p:grpSp>
        <p:nvGrpSpPr>
          <p:cNvPr id="7171" name="Group 9"/>
          <p:cNvGrpSpPr>
            <a:grpSpLocks/>
          </p:cNvGrpSpPr>
          <p:nvPr/>
        </p:nvGrpSpPr>
        <p:grpSpPr bwMode="auto">
          <a:xfrm>
            <a:off x="5715000" y="2392363"/>
            <a:ext cx="2743200" cy="3771900"/>
            <a:chOff x="3120" y="816"/>
            <a:chExt cx="2334" cy="3048"/>
          </a:xfrm>
        </p:grpSpPr>
        <p:pic>
          <p:nvPicPr>
            <p:cNvPr id="717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 y="864"/>
              <a:ext cx="2328" cy="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 y="816"/>
              <a:ext cx="2334"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Rectangle 5"/>
          <p:cNvSpPr/>
          <p:nvPr/>
        </p:nvSpPr>
        <p:spPr bwMode="auto">
          <a:xfrm>
            <a:off x="5638800" y="1676400"/>
            <a:ext cx="3048000" cy="4876800"/>
          </a:xfrm>
          <a:prstGeom prst="rect">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anose="02020603050405020304" pitchFamily="18" charset="0"/>
              <a:cs typeface="Times" panose="02020603050405020304" pitchFamily="18" charset="0"/>
            </a:endParaRPr>
          </a:p>
        </p:txBody>
      </p:sp>
      <p:sp>
        <p:nvSpPr>
          <p:cNvPr id="7" name="TextBox 6"/>
          <p:cNvSpPr txBox="1"/>
          <p:nvPr/>
        </p:nvSpPr>
        <p:spPr>
          <a:xfrm>
            <a:off x="6400800" y="6089303"/>
            <a:ext cx="1613776" cy="461665"/>
          </a:xfrm>
          <a:prstGeom prst="rect">
            <a:avLst/>
          </a:prstGeom>
          <a:noFill/>
        </p:spPr>
        <p:txBody>
          <a:bodyPr wrap="none" rtlCol="0">
            <a:spAutoFit/>
          </a:bodyPr>
          <a:lstStyle/>
          <a:p>
            <a:r>
              <a:rPr lang="en-US" sz="2400" dirty="0">
                <a:solidFill>
                  <a:srgbClr val="FFC000"/>
                </a:solidFill>
                <a:latin typeface="Times" panose="02020603050405020304" pitchFamily="18" charset="0"/>
                <a:cs typeface="Times" panose="02020603050405020304" pitchFamily="18" charset="0"/>
              </a:rPr>
              <a:t>References</a:t>
            </a:r>
          </a:p>
        </p:txBody>
      </p:sp>
      <p:sp>
        <p:nvSpPr>
          <p:cNvPr id="8" name="Rectangle 7"/>
          <p:cNvSpPr/>
          <p:nvPr/>
        </p:nvSpPr>
        <p:spPr bwMode="auto">
          <a:xfrm>
            <a:off x="228600" y="1524000"/>
            <a:ext cx="8610600" cy="5105400"/>
          </a:xfrm>
          <a:prstGeom prst="rect">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anose="02020603050405020304" pitchFamily="18" charset="0"/>
              <a:cs typeface="Times" panose="02020603050405020304" pitchFamily="18" charset="0"/>
            </a:endParaRPr>
          </a:p>
        </p:txBody>
      </p:sp>
      <p:sp>
        <p:nvSpPr>
          <p:cNvPr id="9" name="TextBox 8"/>
          <p:cNvSpPr txBox="1"/>
          <p:nvPr/>
        </p:nvSpPr>
        <p:spPr>
          <a:xfrm>
            <a:off x="923087" y="6091535"/>
            <a:ext cx="1443857" cy="461665"/>
          </a:xfrm>
          <a:prstGeom prst="rect">
            <a:avLst/>
          </a:prstGeom>
          <a:noFill/>
        </p:spPr>
        <p:txBody>
          <a:bodyPr wrap="none" rtlCol="0">
            <a:spAutoFit/>
          </a:bodyPr>
          <a:lstStyle/>
          <a:p>
            <a:r>
              <a:rPr lang="en-US" sz="2400" dirty="0">
                <a:solidFill>
                  <a:srgbClr val="FFFF00"/>
                </a:solidFill>
                <a:latin typeface="Times" panose="02020603050405020304" pitchFamily="18" charset="0"/>
                <a:cs typeface="Times" panose="02020603050405020304" pitchFamily="18" charset="0"/>
              </a:rPr>
              <a:t>Referents</a:t>
            </a:r>
          </a:p>
        </p:txBody>
      </p:sp>
      <p:sp>
        <p:nvSpPr>
          <p:cNvPr id="2" name="TextBox 1"/>
          <p:cNvSpPr txBox="1"/>
          <p:nvPr/>
        </p:nvSpPr>
        <p:spPr>
          <a:xfrm>
            <a:off x="6000854" y="1778298"/>
            <a:ext cx="2164439" cy="461665"/>
          </a:xfrm>
          <a:prstGeom prst="rect">
            <a:avLst/>
          </a:prstGeom>
          <a:noFill/>
        </p:spPr>
        <p:txBody>
          <a:bodyPr wrap="none" rtlCol="0">
            <a:spAutoFit/>
          </a:bodyPr>
          <a:lstStyle/>
          <a:p>
            <a:r>
              <a:rPr lang="en-US" sz="2400" dirty="0">
                <a:solidFill>
                  <a:srgbClr val="FFC000"/>
                </a:solidFill>
                <a:latin typeface="Times" panose="02020603050405020304" pitchFamily="18" charset="0"/>
                <a:cs typeface="Times" panose="02020603050405020304" pitchFamily="18" charset="0"/>
              </a:rPr>
              <a:t>(research) data</a:t>
            </a:r>
          </a:p>
        </p:txBody>
      </p:sp>
      <p:sp>
        <p:nvSpPr>
          <p:cNvPr id="11" name="TextBox 10"/>
          <p:cNvSpPr txBox="1"/>
          <p:nvPr/>
        </p:nvSpPr>
        <p:spPr>
          <a:xfrm>
            <a:off x="439877" y="1769647"/>
            <a:ext cx="2574807" cy="461665"/>
          </a:xfrm>
          <a:prstGeom prst="rect">
            <a:avLst/>
          </a:prstGeom>
          <a:noFill/>
        </p:spPr>
        <p:txBody>
          <a:bodyPr wrap="none" rtlCol="0">
            <a:spAutoFit/>
          </a:bodyPr>
          <a:lstStyle/>
          <a:p>
            <a:r>
              <a:rPr lang="en-US" sz="2400" dirty="0">
                <a:solidFill>
                  <a:srgbClr val="FFFF00"/>
                </a:solidFill>
              </a:rPr>
              <a:t>(research) domain</a:t>
            </a:r>
          </a:p>
        </p:txBody>
      </p:sp>
      <p:pic>
        <p:nvPicPr>
          <p:cNvPr id="12" name="Picture 11"/>
          <p:cNvPicPr>
            <a:picLocks noChangeAspect="1"/>
          </p:cNvPicPr>
          <p:nvPr/>
        </p:nvPicPr>
        <p:blipFill>
          <a:blip r:embed="rId5"/>
          <a:stretch>
            <a:fillRect/>
          </a:stretch>
        </p:blipFill>
        <p:spPr>
          <a:xfrm>
            <a:off x="454333" y="2265546"/>
            <a:ext cx="2545893" cy="3791755"/>
          </a:xfrm>
          <a:prstGeom prst="rect">
            <a:avLst/>
          </a:prstGeom>
        </p:spPr>
      </p:pic>
      <p:sp>
        <p:nvSpPr>
          <p:cNvPr id="4" name="Slide Number Placeholder 3">
            <a:extLst>
              <a:ext uri="{FF2B5EF4-FFF2-40B4-BE49-F238E27FC236}">
                <a16:creationId xmlns:a16="http://schemas.microsoft.com/office/drawing/2014/main" id="{27A13AE5-2168-4629-B4B2-527A8982DBE7}"/>
              </a:ext>
            </a:extLst>
          </p:cNvPr>
          <p:cNvSpPr>
            <a:spLocks noGrp="1"/>
          </p:cNvSpPr>
          <p:nvPr>
            <p:ph type="sldNum" sz="quarter" idx="10"/>
          </p:nvPr>
        </p:nvSpPr>
        <p:spPr/>
        <p:txBody>
          <a:bodyPr/>
          <a:lstStyle/>
          <a:p>
            <a:fld id="{01EF93C7-D0AB-41D7-8C62-1F8A9E33AE23}" type="slidenum">
              <a:rPr lang="en-US" smtClean="0"/>
              <a:pPr/>
              <a:t>153</a:t>
            </a:fld>
            <a:endParaRPr lang="en-US"/>
          </a:p>
        </p:txBody>
      </p:sp>
    </p:spTree>
    <p:extLst>
      <p:ext uri="{BB962C8B-B14F-4D97-AF65-F5344CB8AC3E}">
        <p14:creationId xmlns:p14="http://schemas.microsoft.com/office/powerpoint/2010/main" val="163759356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lstStyle/>
          <a:p>
            <a:pPr eaLnBrk="1" hangingPunct="1"/>
            <a:r>
              <a:rPr lang="en-US" altLang="en-US" dirty="0"/>
              <a:t>Realism-based Ontology (RBO)</a:t>
            </a:r>
          </a:p>
        </p:txBody>
      </p:sp>
      <p:sp>
        <p:nvSpPr>
          <p:cNvPr id="11267" name="Content Placeholder 23"/>
          <p:cNvSpPr>
            <a:spLocks noGrp="1"/>
          </p:cNvSpPr>
          <p:nvPr>
            <p:ph idx="1"/>
          </p:nvPr>
        </p:nvSpPr>
        <p:spPr>
          <a:xfrm>
            <a:off x="228600" y="3200400"/>
            <a:ext cx="2667000" cy="3167062"/>
          </a:xfrm>
        </p:spPr>
        <p:txBody>
          <a:bodyPr/>
          <a:lstStyle/>
          <a:p>
            <a:pPr marL="233363" indent="-233363"/>
            <a:r>
              <a:rPr lang="en-US" altLang="en-US" sz="2400" dirty="0">
                <a:solidFill>
                  <a:srgbClr val="FFFF00"/>
                </a:solidFill>
                <a:latin typeface="+mn-lt"/>
              </a:rPr>
              <a:t>Referents</a:t>
            </a:r>
          </a:p>
          <a:p>
            <a:pPr marL="401638" lvl="1" indent="-233363"/>
            <a:r>
              <a:rPr lang="en-US" altLang="en-US" sz="1600" dirty="0"/>
              <a:t>are (meta-) physically the way they are,</a:t>
            </a:r>
          </a:p>
          <a:p>
            <a:pPr marL="401638" lvl="1" indent="-233363"/>
            <a:r>
              <a:rPr lang="en-US" altLang="en-US" sz="1600" dirty="0"/>
              <a:t>relate to each other in an objective way,</a:t>
            </a:r>
          </a:p>
          <a:p>
            <a:pPr marL="401638" lvl="1" indent="-233363"/>
            <a:r>
              <a:rPr lang="en-US" altLang="en-US" sz="1600" dirty="0"/>
              <a:t>follow ‘laws of nature’.</a:t>
            </a:r>
          </a:p>
        </p:txBody>
      </p:sp>
      <p:sp>
        <p:nvSpPr>
          <p:cNvPr id="25" name="Content Placeholder 24"/>
          <p:cNvSpPr>
            <a:spLocks noGrp="1"/>
          </p:cNvSpPr>
          <p:nvPr>
            <p:ph sz="half" idx="4294967295"/>
          </p:nvPr>
        </p:nvSpPr>
        <p:spPr>
          <a:xfrm>
            <a:off x="5775325" y="3200400"/>
            <a:ext cx="3368675" cy="3282950"/>
          </a:xfrm>
          <a:prstGeom prst="rect">
            <a:avLst/>
          </a:prstGeom>
        </p:spPr>
        <p:txBody>
          <a:bodyPr/>
          <a:lstStyle/>
          <a:p>
            <a:pPr marL="569913" indent="-280988"/>
            <a:r>
              <a:rPr lang="en-US" altLang="en-US" sz="2400" dirty="0">
                <a:solidFill>
                  <a:srgbClr val="FFFF00"/>
                </a:solidFill>
              </a:rPr>
              <a:t>References</a:t>
            </a:r>
          </a:p>
          <a:p>
            <a:pPr marL="457200" lvl="1" indent="-223838">
              <a:buClrTx/>
            </a:pPr>
            <a:r>
              <a:rPr lang="en-US" altLang="en-US" sz="1600" dirty="0"/>
              <a:t>follow, ideally, the syntactic-semantic conventions of some representation language,</a:t>
            </a:r>
          </a:p>
          <a:p>
            <a:pPr marL="457200" lvl="1" indent="-223838">
              <a:buClrTx/>
            </a:pPr>
            <a:r>
              <a:rPr lang="en-US" altLang="en-US" sz="1600" dirty="0"/>
              <a:t>are restricted by the expressivity of that language,</a:t>
            </a:r>
          </a:p>
          <a:p>
            <a:pPr marL="457200" lvl="1" indent="-223838">
              <a:buClrTx/>
            </a:pPr>
            <a:r>
              <a:rPr lang="en-US" altLang="en-US" sz="1600" dirty="0"/>
              <a:t>reference collections need to come, for correct interpretation, with documentation outside the representation.</a:t>
            </a:r>
          </a:p>
        </p:txBody>
      </p:sp>
      <p:grpSp>
        <p:nvGrpSpPr>
          <p:cNvPr id="11269" name="Group 28"/>
          <p:cNvGrpSpPr>
            <a:grpSpLocks/>
          </p:cNvGrpSpPr>
          <p:nvPr/>
        </p:nvGrpSpPr>
        <p:grpSpPr bwMode="auto">
          <a:xfrm>
            <a:off x="177800" y="1752600"/>
            <a:ext cx="8742363" cy="1366838"/>
            <a:chOff x="177283" y="2057400"/>
            <a:chExt cx="8742782" cy="1366935"/>
          </a:xfrm>
        </p:grpSpPr>
        <p:pic>
          <p:nvPicPr>
            <p:cNvPr id="11272" name="Picture 29" descr="ske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83" y="2057400"/>
              <a:ext cx="8742782" cy="136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4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0818" y="2326428"/>
              <a:ext cx="1316631" cy="820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Line 60"/>
            <p:cNvSpPr>
              <a:spLocks noChangeShapeType="1"/>
            </p:cNvSpPr>
            <p:nvPr/>
          </p:nvSpPr>
          <p:spPr bwMode="auto">
            <a:xfrm flipH="1">
              <a:off x="7051813" y="2438400"/>
              <a:ext cx="448851" cy="136693"/>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grpSp>
      <p:sp>
        <p:nvSpPr>
          <p:cNvPr id="26" name="Content Placeholder 24"/>
          <p:cNvSpPr txBox="1">
            <a:spLocks/>
          </p:cNvSpPr>
          <p:nvPr/>
        </p:nvSpPr>
        <p:spPr bwMode="auto">
          <a:xfrm>
            <a:off x="2827338" y="3200400"/>
            <a:ext cx="3051175" cy="3282950"/>
          </a:xfrm>
          <a:prstGeom prst="rect">
            <a:avLst/>
          </a:prstGeom>
          <a:noFill/>
          <a:ln w="9525">
            <a:noFill/>
            <a:miter lim="800000"/>
            <a:headEnd/>
            <a:tailEnd/>
          </a:ln>
        </p:spPr>
        <p:txBody>
          <a:bodyPr/>
          <a:lstStyle/>
          <a:p>
            <a:pPr algn="l" eaLnBrk="0" hangingPunct="0">
              <a:spcBef>
                <a:spcPct val="20000"/>
              </a:spcBef>
              <a:defRPr/>
            </a:pPr>
            <a:r>
              <a:rPr lang="en-US" sz="2400" b="0" kern="0" dirty="0">
                <a:solidFill>
                  <a:srgbClr val="FFFF00"/>
                </a:solidFill>
                <a:latin typeface="+mn-lt"/>
              </a:rPr>
              <a:t>Window on reality</a:t>
            </a:r>
          </a:p>
          <a:p>
            <a:pPr marL="401638" lvl="1" indent="-233363" algn="l" eaLnBrk="0" hangingPunct="0">
              <a:spcBef>
                <a:spcPct val="20000"/>
              </a:spcBef>
              <a:defRPr/>
            </a:pPr>
            <a:r>
              <a:rPr lang="en-US" sz="1600" b="0" kern="0" dirty="0">
                <a:solidFill>
                  <a:srgbClr val="EBE6FC"/>
                </a:solidFill>
                <a:latin typeface="+mn-lt"/>
              </a:rPr>
              <a:t>restricted by:</a:t>
            </a:r>
          </a:p>
          <a:p>
            <a:pPr marL="401638" lvl="1" indent="-233363" algn="l" eaLnBrk="0" hangingPunct="0">
              <a:spcBef>
                <a:spcPct val="20000"/>
              </a:spcBef>
              <a:buFont typeface="Times New Roman" pitchFamily="18" charset="0"/>
              <a:buChar char="−"/>
              <a:defRPr/>
            </a:pPr>
            <a:r>
              <a:rPr lang="en-US" sz="1600" b="0" kern="0" dirty="0">
                <a:solidFill>
                  <a:srgbClr val="EBE6FC"/>
                </a:solidFill>
                <a:latin typeface="+mn-lt"/>
              </a:rPr>
              <a:t>what is physically and technically observable,</a:t>
            </a:r>
          </a:p>
          <a:p>
            <a:pPr marL="401638" lvl="1" indent="-233363" algn="l" eaLnBrk="0" hangingPunct="0">
              <a:spcBef>
                <a:spcPct val="20000"/>
              </a:spcBef>
              <a:buFont typeface="Times New Roman" pitchFamily="18" charset="0"/>
              <a:buChar char="−"/>
              <a:defRPr/>
            </a:pPr>
            <a:r>
              <a:rPr lang="en-US" sz="1600" b="0" kern="0" dirty="0">
                <a:solidFill>
                  <a:srgbClr val="EBE6FC"/>
                </a:solidFill>
                <a:latin typeface="+mn-lt"/>
              </a:rPr>
              <a:t>fit between what is measured and what we think is measured,</a:t>
            </a:r>
          </a:p>
          <a:p>
            <a:pPr marL="401638" lvl="1" indent="-233363" algn="l" eaLnBrk="0" hangingPunct="0">
              <a:spcBef>
                <a:spcPct val="20000"/>
              </a:spcBef>
              <a:buFont typeface="Times New Roman" pitchFamily="18" charset="0"/>
              <a:buChar char="−"/>
              <a:defRPr/>
            </a:pPr>
            <a:r>
              <a:rPr lang="en-US" sz="1600" b="0" kern="0" dirty="0">
                <a:solidFill>
                  <a:srgbClr val="EBE6FC"/>
                </a:solidFill>
                <a:latin typeface="+mn-lt"/>
              </a:rPr>
              <a:t>fit between established knowledge and ‘laws of nature’.</a:t>
            </a:r>
          </a:p>
        </p:txBody>
      </p:sp>
      <p:sp>
        <p:nvSpPr>
          <p:cNvPr id="3" name="Slide Number Placeholder 2">
            <a:extLst>
              <a:ext uri="{FF2B5EF4-FFF2-40B4-BE49-F238E27FC236}">
                <a16:creationId xmlns:a16="http://schemas.microsoft.com/office/drawing/2014/main" id="{9FB53B3E-6403-415D-A99F-130916679CC6}"/>
              </a:ext>
            </a:extLst>
          </p:cNvPr>
          <p:cNvSpPr>
            <a:spLocks noGrp="1"/>
          </p:cNvSpPr>
          <p:nvPr>
            <p:ph type="sldNum" sz="quarter" idx="10"/>
          </p:nvPr>
        </p:nvSpPr>
        <p:spPr/>
        <p:txBody>
          <a:bodyPr/>
          <a:lstStyle/>
          <a:p>
            <a:fld id="{01EF93C7-D0AB-41D7-8C62-1F8A9E33AE23}" type="slidenum">
              <a:rPr lang="en-US" smtClean="0"/>
              <a:pPr/>
              <a:t>154</a:t>
            </a:fld>
            <a:endParaRPr lang="en-US"/>
          </a:p>
        </p:txBody>
      </p:sp>
    </p:spTree>
    <p:extLst>
      <p:ext uri="{BB962C8B-B14F-4D97-AF65-F5344CB8AC3E}">
        <p14:creationId xmlns:p14="http://schemas.microsoft.com/office/powerpoint/2010/main" val="14136147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26"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5D6E-9E89-415D-B0B1-863B6190915F}"/>
              </a:ext>
            </a:extLst>
          </p:cNvPr>
          <p:cNvSpPr>
            <a:spLocks noGrp="1"/>
          </p:cNvSpPr>
          <p:nvPr>
            <p:ph type="ctrTitle"/>
          </p:nvPr>
        </p:nvSpPr>
        <p:spPr>
          <a:xfrm>
            <a:off x="685800" y="2130425"/>
            <a:ext cx="7772400" cy="1470025"/>
          </a:xfrm>
        </p:spPr>
        <p:txBody>
          <a:bodyPr/>
          <a:lstStyle/>
          <a:p>
            <a:r>
              <a:rPr lang="en-US" i="1" u="sng" dirty="0"/>
              <a:t>particulars</a:t>
            </a:r>
            <a:br>
              <a:rPr lang="en-US" dirty="0"/>
            </a:br>
            <a:r>
              <a:rPr lang="en-US" dirty="0"/>
              <a:t>versus </a:t>
            </a:r>
            <a:br>
              <a:rPr lang="en-US" dirty="0"/>
            </a:br>
            <a:r>
              <a:rPr lang="en-US" i="1" u="sng" dirty="0"/>
              <a:t>types</a:t>
            </a:r>
            <a:br>
              <a:rPr lang="en-US" i="1" u="sng" dirty="0"/>
            </a:br>
            <a:r>
              <a:rPr lang="en-US" sz="2400" i="1" dirty="0"/>
              <a:t>(</a:t>
            </a:r>
            <a:r>
              <a:rPr lang="en-US" sz="2400" i="1" u="sng" dirty="0"/>
              <a:t>universals</a:t>
            </a:r>
            <a:r>
              <a:rPr lang="en-US" sz="2400" dirty="0"/>
              <a:t> and </a:t>
            </a:r>
            <a:r>
              <a:rPr lang="en-US" sz="2400" i="1" u="sng" dirty="0"/>
              <a:t>defined classes</a:t>
            </a:r>
            <a:r>
              <a:rPr lang="en-US" sz="2400" i="1" dirty="0"/>
              <a:t>)</a:t>
            </a:r>
            <a:endParaRPr lang="en-US" sz="2400" dirty="0"/>
          </a:p>
        </p:txBody>
      </p:sp>
      <p:sp>
        <p:nvSpPr>
          <p:cNvPr id="4" name="Slide Number Placeholder 3">
            <a:extLst>
              <a:ext uri="{FF2B5EF4-FFF2-40B4-BE49-F238E27FC236}">
                <a16:creationId xmlns:a16="http://schemas.microsoft.com/office/drawing/2014/main" id="{1D26C85F-FBF0-42CE-B033-94391895B62E}"/>
              </a:ext>
            </a:extLst>
          </p:cNvPr>
          <p:cNvSpPr>
            <a:spLocks noGrp="1"/>
          </p:cNvSpPr>
          <p:nvPr>
            <p:ph type="sldNum" sz="quarter" idx="10"/>
          </p:nvPr>
        </p:nvSpPr>
        <p:spPr/>
        <p:txBody>
          <a:bodyPr/>
          <a:lstStyle/>
          <a:p>
            <a:fld id="{01EF93C7-D0AB-41D7-8C62-1F8A9E33AE23}" type="slidenum">
              <a:rPr lang="en-US" smtClean="0"/>
              <a:pPr/>
              <a:t>155</a:t>
            </a:fld>
            <a:endParaRPr lang="en-US"/>
          </a:p>
        </p:txBody>
      </p:sp>
    </p:spTree>
    <p:extLst>
      <p:ext uri="{BB962C8B-B14F-4D97-AF65-F5344CB8AC3E}">
        <p14:creationId xmlns:p14="http://schemas.microsoft.com/office/powerpoint/2010/main" val="186776376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a:t>
            </a:r>
          </a:p>
        </p:txBody>
      </p:sp>
      <p:sp>
        <p:nvSpPr>
          <p:cNvPr id="3" name="Content Placeholder 2"/>
          <p:cNvSpPr>
            <a:spLocks noGrp="1"/>
          </p:cNvSpPr>
          <p:nvPr>
            <p:ph idx="1"/>
          </p:nvPr>
        </p:nvSpPr>
        <p:spPr>
          <a:xfrm>
            <a:off x="228600" y="1371600"/>
            <a:ext cx="8686800" cy="4953000"/>
          </a:xfrm>
        </p:spPr>
        <p:txBody>
          <a:bodyPr/>
          <a:lstStyle/>
          <a:p>
            <a:pPr>
              <a:buFont typeface="Arial" panose="020B0604020202020204" pitchFamily="34" charset="0"/>
              <a:buChar char="•"/>
            </a:pPr>
            <a:r>
              <a:rPr lang="en-US" dirty="0"/>
              <a:t>Names for something generic in main-stream ontology:</a:t>
            </a:r>
          </a:p>
          <a:p>
            <a:pPr lvl="1">
              <a:buFont typeface="Arial" panose="020B0604020202020204" pitchFamily="34" charset="0"/>
              <a:buChar char="•"/>
            </a:pPr>
            <a:r>
              <a:rPr lang="en-US" dirty="0"/>
              <a:t>‘concept’</a:t>
            </a:r>
          </a:p>
          <a:p>
            <a:pPr lvl="1">
              <a:buFont typeface="Arial" panose="020B0604020202020204" pitchFamily="34" charset="0"/>
              <a:buChar char="•"/>
            </a:pPr>
            <a:r>
              <a:rPr lang="en-US" dirty="0"/>
              <a:t>‘kind’</a:t>
            </a:r>
          </a:p>
          <a:p>
            <a:pPr lvl="1">
              <a:buFont typeface="Arial" panose="020B0604020202020204" pitchFamily="34" charset="0"/>
              <a:buChar char="•"/>
            </a:pPr>
            <a:r>
              <a:rPr lang="en-US" dirty="0"/>
              <a:t>‘category’</a:t>
            </a:r>
          </a:p>
          <a:p>
            <a:pPr lvl="1">
              <a:buFont typeface="Arial" panose="020B0604020202020204" pitchFamily="34" charset="0"/>
              <a:buChar char="•"/>
            </a:pPr>
            <a:r>
              <a:rPr lang="en-US" dirty="0"/>
              <a:t>‘class’</a:t>
            </a:r>
          </a:p>
          <a:p>
            <a:pPr lvl="1">
              <a:buFont typeface="Arial" panose="020B0604020202020204" pitchFamily="34" charset="0"/>
              <a:buChar char="•"/>
            </a:pPr>
            <a:r>
              <a:rPr lang="en-US" dirty="0"/>
              <a:t>‘prototype’</a:t>
            </a:r>
          </a:p>
          <a:p>
            <a:pPr lvl="1">
              <a:buFont typeface="Arial" panose="020B0604020202020204" pitchFamily="34" charset="0"/>
              <a:buChar char="•"/>
            </a:pPr>
            <a:r>
              <a:rPr lang="en-US" dirty="0"/>
              <a:t>…</a:t>
            </a:r>
          </a:p>
          <a:p>
            <a:pPr>
              <a:buFont typeface="Arial" panose="020B0604020202020204" pitchFamily="34" charset="0"/>
              <a:buChar char="•"/>
            </a:pPr>
            <a:r>
              <a:rPr lang="en-US" dirty="0"/>
              <a:t>In realism-based ontology:</a:t>
            </a:r>
          </a:p>
          <a:p>
            <a:pPr lvl="1">
              <a:buFont typeface="Arial" panose="020B0604020202020204" pitchFamily="34" charset="0"/>
              <a:buChar char="•"/>
            </a:pPr>
            <a:r>
              <a:rPr lang="en-US" dirty="0"/>
              <a:t>‘Type’:</a:t>
            </a:r>
          </a:p>
          <a:p>
            <a:pPr lvl="2">
              <a:buFont typeface="Arial" panose="020B0604020202020204" pitchFamily="34" charset="0"/>
              <a:buChar char="•"/>
            </a:pPr>
            <a:r>
              <a:rPr lang="en-US" dirty="0"/>
              <a:t>‘Universal’:		human being</a:t>
            </a:r>
          </a:p>
          <a:p>
            <a:pPr lvl="2">
              <a:buFont typeface="Arial" panose="020B0604020202020204" pitchFamily="34" charset="0"/>
              <a:buChar char="•"/>
            </a:pPr>
            <a:r>
              <a:rPr lang="en-US" dirty="0"/>
              <a:t>‘Defined class’:	human being in Buffalo	</a:t>
            </a:r>
          </a:p>
          <a:p>
            <a:pPr lvl="1">
              <a:buFont typeface="Arial" panose="020B0604020202020204" pitchFamily="34" charset="0"/>
              <a:buChar char="•"/>
            </a:pPr>
            <a:r>
              <a:rPr lang="en-US" dirty="0"/>
              <a:t>‘Class’:			all human beings</a:t>
            </a:r>
          </a:p>
        </p:txBody>
      </p:sp>
      <p:sp>
        <p:nvSpPr>
          <p:cNvPr id="5" name="Slide Number Placeholder 4">
            <a:extLst>
              <a:ext uri="{FF2B5EF4-FFF2-40B4-BE49-F238E27FC236}">
                <a16:creationId xmlns:a16="http://schemas.microsoft.com/office/drawing/2014/main" id="{DECB86B4-9DCB-4FFE-885A-3ED264725337}"/>
              </a:ext>
            </a:extLst>
          </p:cNvPr>
          <p:cNvSpPr>
            <a:spLocks noGrp="1"/>
          </p:cNvSpPr>
          <p:nvPr>
            <p:ph type="sldNum" sz="quarter" idx="10"/>
          </p:nvPr>
        </p:nvSpPr>
        <p:spPr/>
        <p:txBody>
          <a:bodyPr/>
          <a:lstStyle/>
          <a:p>
            <a:fld id="{01EF93C7-D0AB-41D7-8C62-1F8A9E33AE23}" type="slidenum">
              <a:rPr lang="en-US" smtClean="0"/>
              <a:pPr/>
              <a:t>156</a:t>
            </a:fld>
            <a:endParaRPr lang="en-US"/>
          </a:p>
        </p:txBody>
      </p:sp>
    </p:spTree>
    <p:extLst>
      <p:ext uri="{BB962C8B-B14F-4D97-AF65-F5344CB8AC3E}">
        <p14:creationId xmlns:p14="http://schemas.microsoft.com/office/powerpoint/2010/main" val="357030746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D6D7-D351-4443-9D46-454110A47F43}"/>
              </a:ext>
            </a:extLst>
          </p:cNvPr>
          <p:cNvSpPr>
            <a:spLocks noGrp="1"/>
          </p:cNvSpPr>
          <p:nvPr>
            <p:ph type="title"/>
          </p:nvPr>
        </p:nvSpPr>
        <p:spPr/>
        <p:txBody>
          <a:bodyPr/>
          <a:lstStyle/>
          <a:p>
            <a:r>
              <a:rPr lang="en-US" dirty="0"/>
              <a:t>Realism-based terminology for referents</a:t>
            </a:r>
          </a:p>
        </p:txBody>
      </p:sp>
      <p:sp>
        <p:nvSpPr>
          <p:cNvPr id="3" name="Content Placeholder 2">
            <a:extLst>
              <a:ext uri="{FF2B5EF4-FFF2-40B4-BE49-F238E27FC236}">
                <a16:creationId xmlns:a16="http://schemas.microsoft.com/office/drawing/2014/main" id="{3EB33DD3-F559-45A8-B45A-AB439D99A2EB}"/>
              </a:ext>
            </a:extLst>
          </p:cNvPr>
          <p:cNvSpPr>
            <a:spLocks noGrp="1"/>
          </p:cNvSpPr>
          <p:nvPr>
            <p:ph idx="1"/>
          </p:nvPr>
        </p:nvSpPr>
        <p:spPr/>
        <p:txBody>
          <a:bodyPr/>
          <a:lstStyle/>
          <a:p>
            <a:pPr>
              <a:buFont typeface="Arial" panose="020B0604020202020204" pitchFamily="34" charset="0"/>
              <a:buChar char="•"/>
            </a:pPr>
            <a:r>
              <a:rPr lang="en-US" sz="2000" u="sng" dirty="0"/>
              <a:t>Particular</a:t>
            </a:r>
            <a:r>
              <a:rPr lang="en-US" sz="2000" dirty="0"/>
              <a:t> (individual, instance):</a:t>
            </a:r>
          </a:p>
          <a:p>
            <a:pPr lvl="1">
              <a:buFont typeface="Arial" panose="020B0604020202020204" pitchFamily="34" charset="0"/>
              <a:buChar char="•"/>
            </a:pPr>
            <a:r>
              <a:rPr lang="en-US" sz="2000" dirty="0">
                <a:ea typeface="Times New Roman" panose="02020603050405020304" pitchFamily="18" charset="0"/>
              </a:rPr>
              <a:t>individual entity that exist(ed) in space and time, that exist(ed) only once and carries identity.</a:t>
            </a:r>
            <a:endParaRPr lang="en-US" sz="2000" dirty="0"/>
          </a:p>
          <a:p>
            <a:pPr>
              <a:spcBef>
                <a:spcPts val="1200"/>
              </a:spcBef>
              <a:buFont typeface="Arial" panose="020B0604020202020204" pitchFamily="34" charset="0"/>
              <a:buChar char="•"/>
            </a:pPr>
            <a:r>
              <a:rPr lang="en-US" sz="2000" u="sng" dirty="0"/>
              <a:t>Type</a:t>
            </a:r>
            <a:r>
              <a:rPr lang="en-US" sz="2000" dirty="0"/>
              <a:t>: </a:t>
            </a:r>
          </a:p>
          <a:p>
            <a:pPr lvl="1">
              <a:buFont typeface="Arial" panose="020B0604020202020204" pitchFamily="34" charset="0"/>
              <a:buChar char="•"/>
            </a:pPr>
            <a:r>
              <a:rPr lang="en-US" sz="2000" dirty="0">
                <a:ea typeface="Times New Roman" panose="02020603050405020304" pitchFamily="18" charset="0"/>
              </a:rPr>
              <a:t>counterpart in reality of some non-empty general term used in the formulation of some scientific theory.</a:t>
            </a:r>
          </a:p>
          <a:p>
            <a:pPr>
              <a:spcBef>
                <a:spcPts val="1200"/>
              </a:spcBef>
              <a:buFont typeface="Arial" panose="020B0604020202020204" pitchFamily="34" charset="0"/>
              <a:buChar char="•"/>
            </a:pPr>
            <a:r>
              <a:rPr lang="en-US" sz="2000" u="sng" dirty="0"/>
              <a:t>Universal</a:t>
            </a:r>
            <a:r>
              <a:rPr lang="en-US" sz="2000" dirty="0"/>
              <a:t>: type which has particulars as instances (= is instantiated by particulars).</a:t>
            </a:r>
          </a:p>
          <a:p>
            <a:pPr>
              <a:spcBef>
                <a:spcPts val="1200"/>
              </a:spcBef>
              <a:buFont typeface="Arial" panose="020B0604020202020204" pitchFamily="34" charset="0"/>
              <a:buChar char="•"/>
            </a:pPr>
            <a:r>
              <a:rPr lang="en-US" sz="2000" u="sng" dirty="0"/>
              <a:t>Class</a:t>
            </a:r>
            <a:r>
              <a:rPr lang="en-US" sz="2000" dirty="0"/>
              <a:t>: extension (=maximal collection) of a non-empty general term.</a:t>
            </a:r>
          </a:p>
          <a:p>
            <a:pPr>
              <a:spcBef>
                <a:spcPts val="1200"/>
              </a:spcBef>
              <a:buFont typeface="Arial" panose="020B0604020202020204" pitchFamily="34" charset="0"/>
              <a:buChar char="•"/>
            </a:pPr>
            <a:r>
              <a:rPr lang="en-US" sz="2000" u="sng" dirty="0"/>
              <a:t>Defined class</a:t>
            </a:r>
            <a:r>
              <a:rPr lang="en-US" sz="2000" dirty="0"/>
              <a:t>: collection of particulars defined by selection or combination of terms denoting particulars or types.</a:t>
            </a:r>
          </a:p>
          <a:p>
            <a:pPr>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1B336D0F-53A0-493E-9F78-DA735F97AB2E}"/>
              </a:ext>
            </a:extLst>
          </p:cNvPr>
          <p:cNvSpPr>
            <a:spLocks noGrp="1"/>
          </p:cNvSpPr>
          <p:nvPr>
            <p:ph type="sldNum" sz="quarter" idx="10"/>
          </p:nvPr>
        </p:nvSpPr>
        <p:spPr/>
        <p:txBody>
          <a:bodyPr/>
          <a:lstStyle/>
          <a:p>
            <a:fld id="{01EF93C7-D0AB-41D7-8C62-1F8A9E33AE23}" type="slidenum">
              <a:rPr lang="en-US" smtClean="0"/>
              <a:pPr/>
              <a:t>157</a:t>
            </a:fld>
            <a:endParaRPr lang="en-US"/>
          </a:p>
        </p:txBody>
      </p:sp>
      <p:sp>
        <p:nvSpPr>
          <p:cNvPr id="5" name="Rectangle 4">
            <a:extLst>
              <a:ext uri="{FF2B5EF4-FFF2-40B4-BE49-F238E27FC236}">
                <a16:creationId xmlns:a16="http://schemas.microsoft.com/office/drawing/2014/main" id="{5972BFD3-FB7F-4755-AE78-046339CBB16B}"/>
              </a:ext>
            </a:extLst>
          </p:cNvPr>
          <p:cNvSpPr/>
          <p:nvPr/>
        </p:nvSpPr>
        <p:spPr>
          <a:xfrm>
            <a:off x="10886" y="6286148"/>
            <a:ext cx="8981439" cy="261610"/>
          </a:xfrm>
          <a:prstGeom prst="rect">
            <a:avLst/>
          </a:prstGeom>
        </p:spPr>
        <p:txBody>
          <a:bodyPr wrap="square">
            <a:spAutoFit/>
          </a:bodyPr>
          <a:lstStyle/>
          <a:p>
            <a:pPr algn="r"/>
            <a:r>
              <a:rPr lang="en-US" sz="1100" b="0" dirty="0">
                <a:solidFill>
                  <a:schemeClr val="bg1"/>
                </a:solidFill>
              </a:rPr>
              <a:t>Smith B, Ceusters W. Ontological Realism as a Methodology for Coordinated Evolution of Scientific Ontologies. Applied Ontology, 2010;5(3-4):139-188. </a:t>
            </a:r>
          </a:p>
        </p:txBody>
      </p:sp>
      <p:sp>
        <p:nvSpPr>
          <p:cNvPr id="6" name="Rectangle 5">
            <a:extLst>
              <a:ext uri="{FF2B5EF4-FFF2-40B4-BE49-F238E27FC236}">
                <a16:creationId xmlns:a16="http://schemas.microsoft.com/office/drawing/2014/main" id="{6F65E194-FD2F-470C-B78F-4902F68EA3DB}"/>
              </a:ext>
            </a:extLst>
          </p:cNvPr>
          <p:cNvSpPr/>
          <p:nvPr/>
        </p:nvSpPr>
        <p:spPr>
          <a:xfrm>
            <a:off x="4572000" y="6492577"/>
            <a:ext cx="4572000" cy="307777"/>
          </a:xfrm>
          <a:prstGeom prst="rect">
            <a:avLst/>
          </a:prstGeom>
        </p:spPr>
        <p:txBody>
          <a:bodyPr>
            <a:spAutoFit/>
          </a:bodyPr>
          <a:lstStyle/>
          <a:p>
            <a:r>
              <a:rPr lang="en-US" sz="1400" b="0" dirty="0">
                <a:hlinkClick r:id="rId2"/>
              </a:rPr>
              <a:t>https://www.ncbi.nlm.nih.gov/pmc/articles/PMC3104413/</a:t>
            </a:r>
            <a:r>
              <a:rPr lang="en-US" sz="1400" b="0" dirty="0"/>
              <a:t> </a:t>
            </a:r>
          </a:p>
        </p:txBody>
      </p:sp>
    </p:spTree>
    <p:extLst>
      <p:ext uri="{BB962C8B-B14F-4D97-AF65-F5344CB8AC3E}">
        <p14:creationId xmlns:p14="http://schemas.microsoft.com/office/powerpoint/2010/main" val="23045608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2"/>
          <p:cNvSpPr>
            <a:spLocks noGrp="1" noChangeArrowheads="1"/>
          </p:cNvSpPr>
          <p:nvPr>
            <p:ph type="title"/>
          </p:nvPr>
        </p:nvSpPr>
        <p:spPr/>
        <p:txBody>
          <a:bodyPr/>
          <a:lstStyle/>
          <a:p>
            <a:r>
              <a:rPr lang="en-US" dirty="0"/>
              <a:t>Universals versus particulars</a:t>
            </a:r>
            <a:endParaRPr lang="en-US" altLang="en-US" dirty="0"/>
          </a:p>
        </p:txBody>
      </p:sp>
      <p:sp>
        <p:nvSpPr>
          <p:cNvPr id="75780" name="Text Box 4"/>
          <p:cNvSpPr txBox="1">
            <a:spLocks noChangeArrowheads="1"/>
          </p:cNvSpPr>
          <p:nvPr/>
        </p:nvSpPr>
        <p:spPr bwMode="auto">
          <a:xfrm>
            <a:off x="3294063" y="5511800"/>
            <a:ext cx="2936875" cy="588963"/>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a:solidFill>
                  <a:schemeClr val="tx1"/>
                </a:solidFill>
              </a:rPr>
              <a:t>some particular</a:t>
            </a:r>
          </a:p>
        </p:txBody>
      </p:sp>
      <p:sp>
        <p:nvSpPr>
          <p:cNvPr id="75781" name="AutoShape 5"/>
          <p:cNvSpPr>
            <a:spLocks noChangeArrowheads="1"/>
          </p:cNvSpPr>
          <p:nvPr/>
        </p:nvSpPr>
        <p:spPr bwMode="auto">
          <a:xfrm>
            <a:off x="3337482" y="2463800"/>
            <a:ext cx="2850039" cy="646986"/>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dirty="0">
                <a:solidFill>
                  <a:srgbClr val="000066"/>
                </a:solidFill>
              </a:rPr>
              <a:t>some universal</a:t>
            </a:r>
          </a:p>
        </p:txBody>
      </p:sp>
      <p:sp>
        <p:nvSpPr>
          <p:cNvPr id="75782" name="Text Box 6"/>
          <p:cNvSpPr txBox="1">
            <a:spLocks noChangeArrowheads="1"/>
          </p:cNvSpPr>
          <p:nvPr/>
        </p:nvSpPr>
        <p:spPr bwMode="auto">
          <a:xfrm>
            <a:off x="4695174" y="4056936"/>
            <a:ext cx="1646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dirty="0">
                <a:solidFill>
                  <a:srgbClr val="FFFF00"/>
                </a:solidFill>
              </a:rPr>
              <a:t>instance-of at t</a:t>
            </a:r>
          </a:p>
        </p:txBody>
      </p:sp>
      <p:cxnSp>
        <p:nvCxnSpPr>
          <p:cNvPr id="75783" name="AutoShape 7"/>
          <p:cNvCxnSpPr>
            <a:cxnSpLocks noChangeShapeType="1"/>
            <a:stCxn id="75780" idx="0"/>
            <a:endCxn id="75781" idx="2"/>
          </p:cNvCxnSpPr>
          <p:nvPr/>
        </p:nvCxnSpPr>
        <p:spPr bwMode="auto">
          <a:xfrm flipV="1">
            <a:off x="4762501" y="3110786"/>
            <a:ext cx="1" cy="2401014"/>
          </a:xfrm>
          <a:prstGeom prst="straightConnector1">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5784" name="Rectangle 8"/>
          <p:cNvSpPr>
            <a:spLocks noChangeArrowheads="1"/>
          </p:cNvSpPr>
          <p:nvPr/>
        </p:nvSpPr>
        <p:spPr bwMode="auto">
          <a:xfrm>
            <a:off x="0" y="3955336"/>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dirty="0">
              <a:solidFill>
                <a:schemeClr val="tx1"/>
              </a:solidFill>
            </a:endParaRPr>
          </a:p>
        </p:txBody>
      </p:sp>
      <p:grpSp>
        <p:nvGrpSpPr>
          <p:cNvPr id="75785" name="Group 9"/>
          <p:cNvGrpSpPr>
            <a:grpSpLocks/>
          </p:cNvGrpSpPr>
          <p:nvPr/>
        </p:nvGrpSpPr>
        <p:grpSpPr bwMode="auto">
          <a:xfrm>
            <a:off x="228600" y="4445000"/>
            <a:ext cx="1292225" cy="1770063"/>
            <a:chOff x="144" y="3120"/>
            <a:chExt cx="814" cy="1115"/>
          </a:xfrm>
        </p:grpSpPr>
        <p:sp>
          <p:nvSpPr>
            <p:cNvPr id="75788" name="Text Box 10"/>
            <p:cNvSpPr txBox="1">
              <a:spLocks noChangeArrowheads="1"/>
            </p:cNvSpPr>
            <p:nvPr/>
          </p:nvSpPr>
          <p:spPr bwMode="auto">
            <a:xfrm>
              <a:off x="144" y="3312"/>
              <a:ext cx="814"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b="0">
                  <a:solidFill>
                    <a:schemeClr val="bg1"/>
                  </a:solidFill>
                </a:rPr>
                <a:t>entities on either site cannot ‘cross’ this boundary</a:t>
              </a:r>
            </a:p>
          </p:txBody>
        </p:sp>
        <p:sp>
          <p:nvSpPr>
            <p:cNvPr id="75789" name="Line 11"/>
            <p:cNvSpPr>
              <a:spLocks noChangeShapeType="1"/>
            </p:cNvSpPr>
            <p:nvPr/>
          </p:nvSpPr>
          <p:spPr bwMode="auto">
            <a:xfrm flipV="1">
              <a:off x="624" y="3120"/>
              <a:ext cx="288" cy="192"/>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anchor="ctr"/>
            <a:lstStyle/>
            <a:p>
              <a:endParaRPr lang="en-US"/>
            </a:p>
          </p:txBody>
        </p:sp>
      </p:grpSp>
      <p:sp>
        <p:nvSpPr>
          <p:cNvPr id="1949708" name="Text Box 12"/>
          <p:cNvSpPr txBox="1">
            <a:spLocks noChangeArrowheads="1"/>
          </p:cNvSpPr>
          <p:nvPr/>
        </p:nvSpPr>
        <p:spPr bwMode="auto">
          <a:xfrm>
            <a:off x="7086600" y="4673600"/>
            <a:ext cx="1524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b="0" dirty="0">
                <a:solidFill>
                  <a:schemeClr val="bg1"/>
                </a:solidFill>
              </a:rPr>
              <a:t>every </a:t>
            </a:r>
            <a:r>
              <a:rPr lang="en-US" altLang="en-US" sz="1800" b="0" dirty="0">
                <a:solidFill>
                  <a:schemeClr val="accent1">
                    <a:lumMod val="75000"/>
                  </a:schemeClr>
                </a:solidFill>
              </a:rPr>
              <a:t>particular</a:t>
            </a:r>
            <a:r>
              <a:rPr lang="en-US" altLang="en-US" sz="1800" b="0" dirty="0">
                <a:solidFill>
                  <a:schemeClr val="bg1"/>
                </a:solidFill>
              </a:rPr>
              <a:t> is an instance of at least one </a:t>
            </a:r>
            <a:r>
              <a:rPr lang="en-US" altLang="en-US" sz="1800" b="0" dirty="0">
                <a:solidFill>
                  <a:srgbClr val="FFFF00"/>
                </a:solidFill>
              </a:rPr>
              <a:t>universal</a:t>
            </a:r>
          </a:p>
        </p:txBody>
      </p:sp>
      <p:sp>
        <p:nvSpPr>
          <p:cNvPr id="1949709" name="Text Box 13"/>
          <p:cNvSpPr txBox="1">
            <a:spLocks noChangeArrowheads="1"/>
          </p:cNvSpPr>
          <p:nvPr/>
        </p:nvSpPr>
        <p:spPr bwMode="auto">
          <a:xfrm>
            <a:off x="7162800" y="2235200"/>
            <a:ext cx="1524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b="0" dirty="0">
                <a:solidFill>
                  <a:schemeClr val="bg1"/>
                </a:solidFill>
              </a:rPr>
              <a:t>for every </a:t>
            </a:r>
            <a:r>
              <a:rPr lang="en-US" altLang="en-US" sz="1800" b="0" dirty="0">
                <a:solidFill>
                  <a:srgbClr val="FFFF00"/>
                </a:solidFill>
              </a:rPr>
              <a:t>universal</a:t>
            </a:r>
            <a:r>
              <a:rPr lang="en-US" altLang="en-US" sz="1800" b="0" dirty="0">
                <a:solidFill>
                  <a:schemeClr val="bg1"/>
                </a:solidFill>
              </a:rPr>
              <a:t> there is or has been at least one </a:t>
            </a:r>
            <a:r>
              <a:rPr lang="en-US" altLang="en-US" sz="1800" b="0" dirty="0">
                <a:solidFill>
                  <a:schemeClr val="accent1">
                    <a:lumMod val="75000"/>
                  </a:schemeClr>
                </a:solidFill>
              </a:rPr>
              <a:t>instance</a:t>
            </a:r>
          </a:p>
        </p:txBody>
      </p:sp>
      <p:sp>
        <p:nvSpPr>
          <p:cNvPr id="2" name="Slide Number Placeholder 1">
            <a:extLst>
              <a:ext uri="{FF2B5EF4-FFF2-40B4-BE49-F238E27FC236}">
                <a16:creationId xmlns:a16="http://schemas.microsoft.com/office/drawing/2014/main" id="{601D0351-DFBC-46D4-9918-03F4BF9A9C8F}"/>
              </a:ext>
            </a:extLst>
          </p:cNvPr>
          <p:cNvSpPr>
            <a:spLocks noGrp="1"/>
          </p:cNvSpPr>
          <p:nvPr>
            <p:ph type="sldNum" sz="quarter" idx="10"/>
          </p:nvPr>
        </p:nvSpPr>
        <p:spPr/>
        <p:txBody>
          <a:bodyPr/>
          <a:lstStyle/>
          <a:p>
            <a:fld id="{01EF93C7-D0AB-41D7-8C62-1F8A9E33AE23}" type="slidenum">
              <a:rPr lang="en-US" smtClean="0"/>
              <a:pPr/>
              <a:t>158</a:t>
            </a:fld>
            <a:endParaRPr lang="en-US"/>
          </a:p>
        </p:txBody>
      </p:sp>
    </p:spTree>
    <p:extLst>
      <p:ext uri="{BB962C8B-B14F-4D97-AF65-F5344CB8AC3E}">
        <p14:creationId xmlns:p14="http://schemas.microsoft.com/office/powerpoint/2010/main" val="3306933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97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9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9708" grpId="0"/>
      <p:bldP spid="1949709" grpId="0"/>
    </p:bldLst>
  </p:timing>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2C12-E108-4DFC-B44C-68ED9E841E49}"/>
              </a:ext>
            </a:extLst>
          </p:cNvPr>
          <p:cNvSpPr>
            <a:spLocks noGrp="1"/>
          </p:cNvSpPr>
          <p:nvPr>
            <p:ph type="title"/>
          </p:nvPr>
        </p:nvSpPr>
        <p:spPr>
          <a:xfrm>
            <a:off x="0" y="762000"/>
            <a:ext cx="9144000" cy="762000"/>
          </a:xfrm>
        </p:spPr>
        <p:txBody>
          <a:bodyPr/>
          <a:lstStyle/>
          <a:p>
            <a:r>
              <a:rPr lang="en-US" sz="3400" dirty="0"/>
              <a:t>Universal/particular declaration in BFO2020</a:t>
            </a:r>
          </a:p>
        </p:txBody>
      </p:sp>
      <p:sp>
        <p:nvSpPr>
          <p:cNvPr id="3" name="Content Placeholder 2">
            <a:extLst>
              <a:ext uri="{FF2B5EF4-FFF2-40B4-BE49-F238E27FC236}">
                <a16:creationId xmlns:a16="http://schemas.microsoft.com/office/drawing/2014/main" id="{B07DBF58-B084-423C-BCE3-8A29AFD8168D}"/>
              </a:ext>
            </a:extLst>
          </p:cNvPr>
          <p:cNvSpPr>
            <a:spLocks noGrp="1"/>
          </p:cNvSpPr>
          <p:nvPr>
            <p:ph idx="1"/>
          </p:nvPr>
        </p:nvSpPr>
        <p:spPr/>
        <p:txBody>
          <a:bodyPr/>
          <a:lstStyle/>
          <a:p>
            <a:pPr>
              <a:buFont typeface="Arial" panose="020B0604020202020204" pitchFamily="34" charset="0"/>
              <a:buChar char="•"/>
            </a:pPr>
            <a:r>
              <a:rPr lang="en-US" dirty="0"/>
              <a:t>At all times, there is at least one particular and one universal that is instantiated by that particular.</a:t>
            </a:r>
          </a:p>
          <a:p>
            <a:pPr>
              <a:buFont typeface="Arial" panose="020B0604020202020204" pitchFamily="34" charset="0"/>
              <a:buChar char="•"/>
            </a:pPr>
            <a:endParaRPr lang="en-US" dirty="0"/>
          </a:p>
          <a:p>
            <a:pPr>
              <a:buFont typeface="Arial" panose="020B0604020202020204" pitchFamily="34" charset="0"/>
              <a:buChar char="•"/>
            </a:pPr>
            <a:r>
              <a:rPr lang="en-US" dirty="0"/>
              <a:t>(</a:t>
            </a:r>
            <a:r>
              <a:rPr lang="en-US" dirty="0" err="1">
                <a:solidFill>
                  <a:srgbClr val="FFFF00"/>
                </a:solidFill>
              </a:rPr>
              <a:t>forall</a:t>
            </a:r>
            <a:r>
              <a:rPr lang="en-US" dirty="0"/>
              <a:t> (</a:t>
            </a:r>
            <a:r>
              <a:rPr lang="en-US" dirty="0">
                <a:solidFill>
                  <a:srgbClr val="1FE115"/>
                </a:solidFill>
              </a:rPr>
              <a:t>t</a:t>
            </a:r>
            <a:r>
              <a:rPr lang="en-US" dirty="0"/>
              <a:t>)     </a:t>
            </a:r>
          </a:p>
          <a:p>
            <a:pPr marL="514350" lvl="1" indent="0">
              <a:buNone/>
            </a:pPr>
            <a:r>
              <a:rPr lang="en-US" dirty="0"/>
              <a:t>(</a:t>
            </a:r>
            <a:r>
              <a:rPr lang="en-US" dirty="0">
                <a:solidFill>
                  <a:srgbClr val="FF66FF"/>
                </a:solidFill>
              </a:rPr>
              <a:t>if</a:t>
            </a:r>
            <a:r>
              <a:rPr lang="en-US" dirty="0"/>
              <a:t> (</a:t>
            </a:r>
            <a:r>
              <a:rPr lang="en-US" dirty="0">
                <a:solidFill>
                  <a:srgbClr val="FFC000"/>
                </a:solidFill>
              </a:rPr>
              <a:t>instance-of</a:t>
            </a:r>
            <a:r>
              <a:rPr lang="en-US" dirty="0"/>
              <a:t> </a:t>
            </a:r>
            <a:r>
              <a:rPr lang="en-US" dirty="0">
                <a:solidFill>
                  <a:srgbClr val="1FE115"/>
                </a:solidFill>
              </a:rPr>
              <a:t>t</a:t>
            </a:r>
            <a:r>
              <a:rPr lang="en-US" dirty="0"/>
              <a:t> </a:t>
            </a:r>
            <a:r>
              <a:rPr lang="en-US" dirty="0">
                <a:solidFill>
                  <a:srgbClr val="FF0000"/>
                </a:solidFill>
              </a:rPr>
              <a:t>temporal-region</a:t>
            </a:r>
            <a:r>
              <a:rPr lang="en-US" dirty="0"/>
              <a:t> </a:t>
            </a:r>
            <a:r>
              <a:rPr lang="en-US" dirty="0">
                <a:solidFill>
                  <a:srgbClr val="1FE115"/>
                </a:solidFill>
              </a:rPr>
              <a:t>t</a:t>
            </a:r>
            <a:r>
              <a:rPr lang="en-US" dirty="0"/>
              <a:t>)      </a:t>
            </a:r>
          </a:p>
          <a:p>
            <a:pPr marL="514350" lvl="1" indent="0">
              <a:buNone/>
            </a:pPr>
            <a:r>
              <a:rPr lang="en-US" dirty="0"/>
              <a:t> 	(</a:t>
            </a:r>
            <a:r>
              <a:rPr lang="en-US" dirty="0">
                <a:solidFill>
                  <a:srgbClr val="FFFF00"/>
                </a:solidFill>
              </a:rPr>
              <a:t>exists</a:t>
            </a:r>
            <a:r>
              <a:rPr lang="en-US" dirty="0"/>
              <a:t> (</a:t>
            </a:r>
            <a:r>
              <a:rPr lang="en-US" dirty="0">
                <a:solidFill>
                  <a:srgbClr val="1FE115"/>
                </a:solidFill>
              </a:rPr>
              <a:t>u </a:t>
            </a:r>
            <a:r>
              <a:rPr lang="en-US" dirty="0" err="1">
                <a:solidFill>
                  <a:srgbClr val="1FE115"/>
                </a:solidFill>
              </a:rPr>
              <a:t>i</a:t>
            </a:r>
            <a:r>
              <a:rPr lang="en-US" dirty="0"/>
              <a:t>) </a:t>
            </a:r>
          </a:p>
          <a:p>
            <a:pPr marL="514350" lvl="1" indent="0">
              <a:buNone/>
            </a:pPr>
            <a:r>
              <a:rPr lang="en-US" dirty="0"/>
              <a:t>	  (</a:t>
            </a:r>
            <a:r>
              <a:rPr lang="en-US" dirty="0">
                <a:solidFill>
                  <a:srgbClr val="FF66FF"/>
                </a:solidFill>
              </a:rPr>
              <a:t>and</a:t>
            </a:r>
            <a:r>
              <a:rPr lang="en-US" dirty="0"/>
              <a:t> 	(</a:t>
            </a:r>
            <a:r>
              <a:rPr lang="en-US" dirty="0">
                <a:solidFill>
                  <a:srgbClr val="FF66FF"/>
                </a:solidFill>
              </a:rPr>
              <a:t>not</a:t>
            </a:r>
            <a:r>
              <a:rPr lang="en-US" dirty="0"/>
              <a:t> (</a:t>
            </a:r>
            <a:r>
              <a:rPr lang="en-US" dirty="0">
                <a:solidFill>
                  <a:srgbClr val="FF66FF"/>
                </a:solidFill>
              </a:rPr>
              <a:t>=</a:t>
            </a:r>
            <a:r>
              <a:rPr lang="en-US" dirty="0"/>
              <a:t> </a:t>
            </a:r>
            <a:r>
              <a:rPr lang="en-US" dirty="0" err="1">
                <a:solidFill>
                  <a:srgbClr val="1FE115"/>
                </a:solidFill>
              </a:rPr>
              <a:t>i</a:t>
            </a:r>
            <a:r>
              <a:rPr lang="en-US" dirty="0">
                <a:solidFill>
                  <a:srgbClr val="1FE115"/>
                </a:solidFill>
              </a:rPr>
              <a:t> t</a:t>
            </a:r>
            <a:r>
              <a:rPr lang="en-US" dirty="0"/>
              <a:t>)) </a:t>
            </a:r>
          </a:p>
          <a:p>
            <a:pPr marL="514350" lvl="1" indent="0">
              <a:buNone/>
            </a:pPr>
            <a:r>
              <a:rPr lang="en-US" dirty="0"/>
              <a:t>		(</a:t>
            </a:r>
            <a:r>
              <a:rPr lang="en-US" dirty="0">
                <a:solidFill>
                  <a:srgbClr val="FFC000"/>
                </a:solidFill>
              </a:rPr>
              <a:t>universal</a:t>
            </a:r>
            <a:r>
              <a:rPr lang="en-US" dirty="0"/>
              <a:t> </a:t>
            </a:r>
            <a:r>
              <a:rPr lang="en-US" dirty="0">
                <a:solidFill>
                  <a:srgbClr val="1FE115"/>
                </a:solidFill>
              </a:rPr>
              <a:t>u</a:t>
            </a:r>
            <a:r>
              <a:rPr lang="en-US" dirty="0"/>
              <a:t>) </a:t>
            </a:r>
          </a:p>
          <a:p>
            <a:pPr marL="514350" lvl="1" indent="0">
              <a:buNone/>
            </a:pPr>
            <a:r>
              <a:rPr lang="en-US" dirty="0"/>
              <a:t>		(</a:t>
            </a:r>
            <a:r>
              <a:rPr lang="en-US" dirty="0">
                <a:solidFill>
                  <a:srgbClr val="FFC000"/>
                </a:solidFill>
              </a:rPr>
              <a:t>particular</a:t>
            </a:r>
            <a:r>
              <a:rPr lang="en-US" dirty="0"/>
              <a:t> </a:t>
            </a:r>
            <a:r>
              <a:rPr lang="en-US" dirty="0" err="1">
                <a:solidFill>
                  <a:srgbClr val="1FE115"/>
                </a:solidFill>
              </a:rPr>
              <a:t>i</a:t>
            </a:r>
            <a:r>
              <a:rPr lang="en-US" dirty="0"/>
              <a:t>)        </a:t>
            </a:r>
          </a:p>
          <a:p>
            <a:pPr marL="514350" lvl="1" indent="0">
              <a:buNone/>
            </a:pPr>
            <a:r>
              <a:rPr lang="en-US" dirty="0"/>
              <a:t>		(</a:t>
            </a:r>
            <a:r>
              <a:rPr lang="en-US" dirty="0">
                <a:solidFill>
                  <a:srgbClr val="FFC000"/>
                </a:solidFill>
              </a:rPr>
              <a:t>instance-of</a:t>
            </a:r>
            <a:r>
              <a:rPr lang="en-US" dirty="0"/>
              <a:t> </a:t>
            </a:r>
            <a:r>
              <a:rPr lang="en-US" dirty="0" err="1">
                <a:solidFill>
                  <a:srgbClr val="1FE115"/>
                </a:solidFill>
              </a:rPr>
              <a:t>i</a:t>
            </a:r>
            <a:r>
              <a:rPr lang="en-US" dirty="0">
                <a:solidFill>
                  <a:srgbClr val="1FE115"/>
                </a:solidFill>
              </a:rPr>
              <a:t> u t</a:t>
            </a:r>
            <a:r>
              <a:rPr lang="en-US" dirty="0"/>
              <a:t>))))))</a:t>
            </a:r>
          </a:p>
          <a:p>
            <a:pPr>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077856CF-A54D-4363-AB3E-5E6DAC22FE46}"/>
              </a:ext>
            </a:extLst>
          </p:cNvPr>
          <p:cNvSpPr>
            <a:spLocks noGrp="1"/>
          </p:cNvSpPr>
          <p:nvPr>
            <p:ph type="sldNum" sz="quarter" idx="10"/>
          </p:nvPr>
        </p:nvSpPr>
        <p:spPr/>
        <p:txBody>
          <a:bodyPr/>
          <a:lstStyle/>
          <a:p>
            <a:fld id="{01EF93C7-D0AB-41D7-8C62-1F8A9E33AE23}" type="slidenum">
              <a:rPr lang="en-US" smtClean="0"/>
              <a:pPr/>
              <a:t>159</a:t>
            </a:fld>
            <a:endParaRPr lang="en-US"/>
          </a:p>
        </p:txBody>
      </p:sp>
    </p:spTree>
    <p:extLst>
      <p:ext uri="{BB962C8B-B14F-4D97-AF65-F5344CB8AC3E}">
        <p14:creationId xmlns:p14="http://schemas.microsoft.com/office/powerpoint/2010/main" val="365877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versus particulars</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endParaRPr lang="en-US"/>
          </a:p>
        </p:txBody>
      </p:sp>
      <p:pic>
        <p:nvPicPr>
          <p:cNvPr id="269314" name="Picture 2" descr="https://encrypted-tbn3.gstatic.com/images?q=tbn:ANd9GcTM-GIh25fYhqb2R2H0pZamjtqZC32MYyKcK9hPdMORwzrD7ATcvCXhhD62">
            <a:hlinkClick r:id="rId3"/>
          </p:cNvPr>
          <p:cNvPicPr>
            <a:picLocks noChangeAspect="1" noChangeArrowheads="1"/>
          </p:cNvPicPr>
          <p:nvPr/>
        </p:nvPicPr>
        <p:blipFill>
          <a:blip r:embed="rId4" cstate="print"/>
          <a:srcRect/>
          <a:stretch>
            <a:fillRect/>
          </a:stretch>
        </p:blipFill>
        <p:spPr bwMode="auto">
          <a:xfrm>
            <a:off x="381000" y="4619625"/>
            <a:ext cx="1152525" cy="1533525"/>
          </a:xfrm>
          <a:prstGeom prst="rect">
            <a:avLst/>
          </a:prstGeom>
          <a:noFill/>
        </p:spPr>
      </p:pic>
      <p:pic>
        <p:nvPicPr>
          <p:cNvPr id="269316" name="Picture 4" descr="https://encrypted-tbn1.gstatic.com/images?q=tbn:ANd9GcREsxmdyg7ikvB64eCQMTaZfXmFYQ45ue49r6dHMn72KqdM0E9vrH_O-Gg">
            <a:hlinkClick r:id="rId5"/>
          </p:cNvPr>
          <p:cNvPicPr>
            <a:picLocks noChangeAspect="1" noChangeArrowheads="1"/>
          </p:cNvPicPr>
          <p:nvPr/>
        </p:nvPicPr>
        <p:blipFill>
          <a:blip r:embed="rId6" cstate="print"/>
          <a:srcRect/>
          <a:stretch>
            <a:fillRect/>
          </a:stretch>
        </p:blipFill>
        <p:spPr bwMode="auto">
          <a:xfrm>
            <a:off x="2195512" y="4595812"/>
            <a:ext cx="1114425" cy="1581150"/>
          </a:xfrm>
          <a:prstGeom prst="rect">
            <a:avLst/>
          </a:prstGeom>
          <a:noFill/>
        </p:spPr>
      </p:pic>
      <p:pic>
        <p:nvPicPr>
          <p:cNvPr id="269318" name="Picture 6" descr="https://encrypted-tbn3.gstatic.com/images?q=tbn:ANd9GcREGJl3rKpefAnc50aGAh0v4K95nJIZrFDWotLNoKlGhj3GcV7U2HlACQXE">
            <a:hlinkClick r:id="rId7"/>
          </p:cNvPr>
          <p:cNvPicPr>
            <a:picLocks noChangeAspect="1" noChangeArrowheads="1"/>
          </p:cNvPicPr>
          <p:nvPr/>
        </p:nvPicPr>
        <p:blipFill>
          <a:blip r:embed="rId8" cstate="print"/>
          <a:srcRect/>
          <a:stretch>
            <a:fillRect/>
          </a:stretch>
        </p:blipFill>
        <p:spPr bwMode="auto">
          <a:xfrm>
            <a:off x="3971924" y="4572000"/>
            <a:ext cx="1085850" cy="1628775"/>
          </a:xfrm>
          <a:prstGeom prst="rect">
            <a:avLst/>
          </a:prstGeom>
          <a:noFill/>
        </p:spPr>
      </p:pic>
      <p:pic>
        <p:nvPicPr>
          <p:cNvPr id="269320" name="Picture 8" descr="https://encrypted-tbn2.gstatic.com/images?q=tbn:ANd9GcR2RsdemFj41FjhNR6d2koWQJoQHCSjFDadDc2ZY0fYAZ-NEIiaxbAkTas">
            <a:hlinkClick r:id="rId9"/>
          </p:cNvPr>
          <p:cNvPicPr>
            <a:picLocks noChangeAspect="1" noChangeArrowheads="1"/>
          </p:cNvPicPr>
          <p:nvPr/>
        </p:nvPicPr>
        <p:blipFill>
          <a:blip r:embed="rId10" cstate="print"/>
          <a:srcRect/>
          <a:stretch>
            <a:fillRect/>
          </a:stretch>
        </p:blipFill>
        <p:spPr bwMode="auto">
          <a:xfrm>
            <a:off x="5719762" y="4629150"/>
            <a:ext cx="1162050" cy="1514475"/>
          </a:xfrm>
          <a:prstGeom prst="rect">
            <a:avLst/>
          </a:prstGeom>
          <a:noFill/>
        </p:spPr>
      </p:pic>
      <p:pic>
        <p:nvPicPr>
          <p:cNvPr id="269322" name="Picture 10" descr="https://encrypted-tbn2.gstatic.com/images?q=tbn:ANd9GcR25xibVdlSSSW8NwWFWbLRPKZicAuGjcrQPZ1H0Hlc0OJUw_-4fuCxEyw">
            <a:hlinkClick r:id="rId11"/>
          </p:cNvPr>
          <p:cNvPicPr>
            <a:picLocks noChangeAspect="1" noChangeArrowheads="1"/>
          </p:cNvPicPr>
          <p:nvPr/>
        </p:nvPicPr>
        <p:blipFill>
          <a:blip r:embed="rId12" cstate="print"/>
          <a:srcRect/>
          <a:stretch>
            <a:fillRect/>
          </a:stretch>
        </p:blipFill>
        <p:spPr bwMode="auto">
          <a:xfrm>
            <a:off x="7543800" y="4600575"/>
            <a:ext cx="1123950" cy="1571625"/>
          </a:xfrm>
          <a:prstGeom prst="rect">
            <a:avLst/>
          </a:prstGeom>
          <a:noFill/>
        </p:spPr>
      </p:pic>
      <p:cxnSp>
        <p:nvCxnSpPr>
          <p:cNvPr id="12" name="Straight Arrow Connector 11"/>
          <p:cNvCxnSpPr>
            <a:stCxn id="269314" idx="0"/>
            <a:endCxn id="17" idx="2"/>
          </p:cNvCxnSpPr>
          <p:nvPr/>
        </p:nvCxnSpPr>
        <p:spPr bwMode="auto">
          <a:xfrm flipV="1">
            <a:off x="957263" y="2718375"/>
            <a:ext cx="3614384" cy="1901250"/>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stCxn id="269316" idx="0"/>
            <a:endCxn id="17" idx="2"/>
          </p:cNvCxnSpPr>
          <p:nvPr/>
        </p:nvCxnSpPr>
        <p:spPr bwMode="auto">
          <a:xfrm flipV="1">
            <a:off x="2752725" y="2718375"/>
            <a:ext cx="1818922" cy="1877437"/>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7" idx="2"/>
          </p:cNvCxnSpPr>
          <p:nvPr/>
        </p:nvCxnSpPr>
        <p:spPr bwMode="auto">
          <a:xfrm flipV="1">
            <a:off x="4514849" y="2718375"/>
            <a:ext cx="56798" cy="1853625"/>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20" idx="0"/>
            <a:endCxn id="17" idx="2"/>
          </p:cNvCxnSpPr>
          <p:nvPr/>
        </p:nvCxnSpPr>
        <p:spPr bwMode="auto">
          <a:xfrm flipH="1" flipV="1">
            <a:off x="4571647" y="2718375"/>
            <a:ext cx="1729140" cy="1910775"/>
          </a:xfrm>
          <a:prstGeom prst="straightConnector1">
            <a:avLst/>
          </a:prstGeom>
          <a:noFill/>
          <a:ln w="38100" cap="flat" cmpd="sng" algn="ctr">
            <a:solidFill>
              <a:schemeClr val="bg1"/>
            </a:solidFill>
            <a:prstDash val="solid"/>
            <a:round/>
            <a:headEnd type="none" w="med" len="med"/>
            <a:tailEnd type="arrow"/>
          </a:ln>
          <a:effectLst/>
        </p:spPr>
      </p:cxnSp>
      <p:cxnSp>
        <p:nvCxnSpPr>
          <p:cNvPr id="16" name="Straight Arrow Connector 15"/>
          <p:cNvCxnSpPr>
            <a:stCxn id="269322" idx="0"/>
            <a:endCxn id="17" idx="2"/>
          </p:cNvCxnSpPr>
          <p:nvPr/>
        </p:nvCxnSpPr>
        <p:spPr bwMode="auto">
          <a:xfrm flipH="1" flipV="1">
            <a:off x="4571647" y="2718375"/>
            <a:ext cx="3534128" cy="1882200"/>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3289084" y="2133600"/>
            <a:ext cx="2565126" cy="584775"/>
          </a:xfrm>
          <a:prstGeom prst="rect">
            <a:avLst/>
          </a:prstGeom>
          <a:noFill/>
        </p:spPr>
        <p:txBody>
          <a:bodyPr wrap="none" rtlCol="0">
            <a:spAutoFit/>
          </a:bodyPr>
          <a:lstStyle/>
          <a:p>
            <a:r>
              <a:rPr lang="en-US" dirty="0">
                <a:solidFill>
                  <a:srgbClr val="FFFF00"/>
                </a:solidFill>
              </a:rPr>
              <a:t>Human being</a:t>
            </a:r>
          </a:p>
        </p:txBody>
      </p:sp>
      <p:sp>
        <p:nvSpPr>
          <p:cNvPr id="28" name="TextBox 27"/>
          <p:cNvSpPr txBox="1"/>
          <p:nvPr/>
        </p:nvSpPr>
        <p:spPr>
          <a:xfrm>
            <a:off x="522437" y="2869912"/>
            <a:ext cx="2680541" cy="584775"/>
          </a:xfrm>
          <a:prstGeom prst="rect">
            <a:avLst/>
          </a:prstGeom>
          <a:noFill/>
        </p:spPr>
        <p:txBody>
          <a:bodyPr wrap="none" rtlCol="0">
            <a:spAutoFit/>
          </a:bodyPr>
          <a:lstStyle/>
          <a:p>
            <a:r>
              <a:rPr lang="en-US" i="1" dirty="0">
                <a:solidFill>
                  <a:schemeClr val="bg1"/>
                </a:solidFill>
              </a:rPr>
              <a:t>instance of at t</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r>
              <a:rPr lang="en-US" sz="2000" dirty="0">
                <a:solidFill>
                  <a:schemeClr val="bg1"/>
                </a:solidFill>
              </a:rPr>
              <a:t>particulars</a:t>
            </a:r>
          </a:p>
        </p:txBody>
      </p:sp>
      <p:sp>
        <p:nvSpPr>
          <p:cNvPr id="4" name="Slide Number Placeholder 3">
            <a:extLst>
              <a:ext uri="{FF2B5EF4-FFF2-40B4-BE49-F238E27FC236}">
                <a16:creationId xmlns:a16="http://schemas.microsoft.com/office/drawing/2014/main" id="{21FCB745-FEFD-4C05-A9F6-97331A82D8C4}"/>
              </a:ext>
            </a:extLst>
          </p:cNvPr>
          <p:cNvSpPr>
            <a:spLocks noGrp="1"/>
          </p:cNvSpPr>
          <p:nvPr>
            <p:ph type="sldNum" sz="quarter" idx="10"/>
          </p:nvPr>
        </p:nvSpPr>
        <p:spPr/>
        <p:txBody>
          <a:bodyPr/>
          <a:lstStyle/>
          <a:p>
            <a:fld id="{01EF93C7-D0AB-41D7-8C62-1F8A9E33AE23}" type="slidenum">
              <a:rPr lang="en-US" smtClean="0"/>
              <a:pPr/>
              <a:t>160</a:t>
            </a:fld>
            <a:endParaRPr lang="en-US"/>
          </a:p>
        </p:txBody>
      </p:sp>
    </p:spTree>
    <p:extLst>
      <p:ext uri="{BB962C8B-B14F-4D97-AF65-F5344CB8AC3E}">
        <p14:creationId xmlns:p14="http://schemas.microsoft.com/office/powerpoint/2010/main" val="22335354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versus particulars</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endParaRPr lang="en-US"/>
          </a:p>
        </p:txBody>
      </p:sp>
      <p:pic>
        <p:nvPicPr>
          <p:cNvPr id="269314" name="Picture 2" descr="https://encrypted-tbn3.gstatic.com/images?q=tbn:ANd9GcTM-GIh25fYhqb2R2H0pZamjtqZC32MYyKcK9hPdMORwzrD7ATcvCXhhD62">
            <a:hlinkClick r:id="rId3"/>
          </p:cNvPr>
          <p:cNvPicPr>
            <a:picLocks noChangeAspect="1" noChangeArrowheads="1"/>
          </p:cNvPicPr>
          <p:nvPr/>
        </p:nvPicPr>
        <p:blipFill>
          <a:blip r:embed="rId4" cstate="print"/>
          <a:srcRect/>
          <a:stretch>
            <a:fillRect/>
          </a:stretch>
        </p:blipFill>
        <p:spPr bwMode="auto">
          <a:xfrm>
            <a:off x="381000" y="4619625"/>
            <a:ext cx="1152525" cy="1533525"/>
          </a:xfrm>
          <a:prstGeom prst="rect">
            <a:avLst/>
          </a:prstGeom>
          <a:noFill/>
        </p:spPr>
      </p:pic>
      <p:pic>
        <p:nvPicPr>
          <p:cNvPr id="269316" name="Picture 4" descr="https://encrypted-tbn1.gstatic.com/images?q=tbn:ANd9GcREsxmdyg7ikvB64eCQMTaZfXmFYQ45ue49r6dHMn72KqdM0E9vrH_O-Gg">
            <a:hlinkClick r:id="rId5"/>
          </p:cNvPr>
          <p:cNvPicPr>
            <a:picLocks noChangeAspect="1" noChangeArrowheads="1"/>
          </p:cNvPicPr>
          <p:nvPr/>
        </p:nvPicPr>
        <p:blipFill>
          <a:blip r:embed="rId6" cstate="print"/>
          <a:srcRect/>
          <a:stretch>
            <a:fillRect/>
          </a:stretch>
        </p:blipFill>
        <p:spPr bwMode="auto">
          <a:xfrm>
            <a:off x="2195512" y="4595812"/>
            <a:ext cx="1114425" cy="1581150"/>
          </a:xfrm>
          <a:prstGeom prst="rect">
            <a:avLst/>
          </a:prstGeom>
          <a:noFill/>
        </p:spPr>
      </p:pic>
      <p:pic>
        <p:nvPicPr>
          <p:cNvPr id="269318" name="Picture 6" descr="https://encrypted-tbn3.gstatic.com/images?q=tbn:ANd9GcREGJl3rKpefAnc50aGAh0v4K95nJIZrFDWotLNoKlGhj3GcV7U2HlACQXE">
            <a:hlinkClick r:id="rId7"/>
          </p:cNvPr>
          <p:cNvPicPr>
            <a:picLocks noChangeAspect="1" noChangeArrowheads="1"/>
          </p:cNvPicPr>
          <p:nvPr/>
        </p:nvPicPr>
        <p:blipFill>
          <a:blip r:embed="rId8" cstate="print"/>
          <a:srcRect/>
          <a:stretch>
            <a:fillRect/>
          </a:stretch>
        </p:blipFill>
        <p:spPr bwMode="auto">
          <a:xfrm>
            <a:off x="3971924" y="4572000"/>
            <a:ext cx="1085850" cy="1628775"/>
          </a:xfrm>
          <a:prstGeom prst="rect">
            <a:avLst/>
          </a:prstGeom>
          <a:noFill/>
        </p:spPr>
      </p:pic>
      <p:pic>
        <p:nvPicPr>
          <p:cNvPr id="269320" name="Picture 8" descr="https://encrypted-tbn2.gstatic.com/images?q=tbn:ANd9GcR2RsdemFj41FjhNR6d2koWQJoQHCSjFDadDc2ZY0fYAZ-NEIiaxbAkTas">
            <a:hlinkClick r:id="rId9"/>
          </p:cNvPr>
          <p:cNvPicPr>
            <a:picLocks noChangeAspect="1" noChangeArrowheads="1"/>
          </p:cNvPicPr>
          <p:nvPr/>
        </p:nvPicPr>
        <p:blipFill>
          <a:blip r:embed="rId10" cstate="print"/>
          <a:srcRect/>
          <a:stretch>
            <a:fillRect/>
          </a:stretch>
        </p:blipFill>
        <p:spPr bwMode="auto">
          <a:xfrm>
            <a:off x="5719762" y="4629150"/>
            <a:ext cx="1162050" cy="1514475"/>
          </a:xfrm>
          <a:prstGeom prst="rect">
            <a:avLst/>
          </a:prstGeom>
          <a:noFill/>
        </p:spPr>
      </p:pic>
      <p:pic>
        <p:nvPicPr>
          <p:cNvPr id="269322" name="Picture 10" descr="https://encrypted-tbn2.gstatic.com/images?q=tbn:ANd9GcR25xibVdlSSSW8NwWFWbLRPKZicAuGjcrQPZ1H0Hlc0OJUw_-4fuCxEyw">
            <a:hlinkClick r:id="rId11"/>
          </p:cNvPr>
          <p:cNvPicPr>
            <a:picLocks noChangeAspect="1" noChangeArrowheads="1"/>
          </p:cNvPicPr>
          <p:nvPr/>
        </p:nvPicPr>
        <p:blipFill>
          <a:blip r:embed="rId12" cstate="print"/>
          <a:srcRect/>
          <a:stretch>
            <a:fillRect/>
          </a:stretch>
        </p:blipFill>
        <p:spPr bwMode="auto">
          <a:xfrm>
            <a:off x="7543800" y="4600575"/>
            <a:ext cx="1123950" cy="1571625"/>
          </a:xfrm>
          <a:prstGeom prst="rect">
            <a:avLst/>
          </a:prstGeom>
          <a:noFill/>
        </p:spPr>
      </p:pic>
      <p:cxnSp>
        <p:nvCxnSpPr>
          <p:cNvPr id="12" name="Straight Arrow Connector 11"/>
          <p:cNvCxnSpPr>
            <a:stCxn id="269314" idx="0"/>
            <a:endCxn id="17" idx="2"/>
          </p:cNvCxnSpPr>
          <p:nvPr/>
        </p:nvCxnSpPr>
        <p:spPr bwMode="auto">
          <a:xfrm flipV="1">
            <a:off x="957263" y="2718375"/>
            <a:ext cx="3614384" cy="1901250"/>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stCxn id="269316" idx="0"/>
            <a:endCxn id="17" idx="2"/>
          </p:cNvCxnSpPr>
          <p:nvPr/>
        </p:nvCxnSpPr>
        <p:spPr bwMode="auto">
          <a:xfrm flipV="1">
            <a:off x="2752725" y="2718375"/>
            <a:ext cx="1818922" cy="1877437"/>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7" idx="2"/>
          </p:cNvCxnSpPr>
          <p:nvPr/>
        </p:nvCxnSpPr>
        <p:spPr bwMode="auto">
          <a:xfrm flipV="1">
            <a:off x="4514849" y="2718375"/>
            <a:ext cx="56798" cy="1853625"/>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20" idx="0"/>
            <a:endCxn id="17" idx="2"/>
          </p:cNvCxnSpPr>
          <p:nvPr/>
        </p:nvCxnSpPr>
        <p:spPr bwMode="auto">
          <a:xfrm flipH="1" flipV="1">
            <a:off x="4571647" y="2718375"/>
            <a:ext cx="1729140" cy="1910775"/>
          </a:xfrm>
          <a:prstGeom prst="straightConnector1">
            <a:avLst/>
          </a:prstGeom>
          <a:noFill/>
          <a:ln w="38100" cap="flat" cmpd="sng" algn="ctr">
            <a:solidFill>
              <a:schemeClr val="bg1"/>
            </a:solidFill>
            <a:prstDash val="solid"/>
            <a:round/>
            <a:headEnd type="none" w="med" len="med"/>
            <a:tailEnd type="arrow"/>
          </a:ln>
          <a:effectLst/>
        </p:spPr>
      </p:cxnSp>
      <p:cxnSp>
        <p:nvCxnSpPr>
          <p:cNvPr id="16" name="Straight Arrow Connector 15"/>
          <p:cNvCxnSpPr>
            <a:stCxn id="269322" idx="0"/>
            <a:endCxn id="17" idx="2"/>
          </p:cNvCxnSpPr>
          <p:nvPr/>
        </p:nvCxnSpPr>
        <p:spPr bwMode="auto">
          <a:xfrm flipH="1" flipV="1">
            <a:off x="4571647" y="2718375"/>
            <a:ext cx="3534128" cy="1882200"/>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3442974" y="2133600"/>
            <a:ext cx="2257349" cy="584775"/>
          </a:xfrm>
          <a:prstGeom prst="rect">
            <a:avLst/>
          </a:prstGeom>
          <a:noFill/>
        </p:spPr>
        <p:txBody>
          <a:bodyPr wrap="none" rtlCol="0">
            <a:spAutoFit/>
          </a:bodyPr>
          <a:lstStyle/>
          <a:p>
            <a:r>
              <a:rPr lang="en-US" dirty="0">
                <a:solidFill>
                  <a:srgbClr val="FFFF00"/>
                </a:solidFill>
              </a:rPr>
              <a:t>Photograph</a:t>
            </a:r>
          </a:p>
        </p:txBody>
      </p:sp>
      <p:sp>
        <p:nvSpPr>
          <p:cNvPr id="28" name="TextBox 27"/>
          <p:cNvSpPr txBox="1"/>
          <p:nvPr/>
        </p:nvSpPr>
        <p:spPr>
          <a:xfrm>
            <a:off x="522437" y="2869912"/>
            <a:ext cx="2680541" cy="584775"/>
          </a:xfrm>
          <a:prstGeom prst="rect">
            <a:avLst/>
          </a:prstGeom>
          <a:noFill/>
        </p:spPr>
        <p:txBody>
          <a:bodyPr wrap="none" rtlCol="0">
            <a:spAutoFit/>
          </a:bodyPr>
          <a:lstStyle/>
          <a:p>
            <a:r>
              <a:rPr lang="en-US" i="1" dirty="0">
                <a:solidFill>
                  <a:schemeClr val="bg1"/>
                </a:solidFill>
              </a:rPr>
              <a:t>instance of at t</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r>
              <a:rPr lang="en-US" sz="2000" dirty="0">
                <a:solidFill>
                  <a:schemeClr val="bg1"/>
                </a:solidFill>
              </a:rPr>
              <a:t>particulars</a:t>
            </a:r>
          </a:p>
        </p:txBody>
      </p:sp>
      <p:sp>
        <p:nvSpPr>
          <p:cNvPr id="4" name="Slide Number Placeholder 3">
            <a:extLst>
              <a:ext uri="{FF2B5EF4-FFF2-40B4-BE49-F238E27FC236}">
                <a16:creationId xmlns:a16="http://schemas.microsoft.com/office/drawing/2014/main" id="{77002241-51C2-43E4-AB4D-F7537DDADACB}"/>
              </a:ext>
            </a:extLst>
          </p:cNvPr>
          <p:cNvSpPr>
            <a:spLocks noGrp="1"/>
          </p:cNvSpPr>
          <p:nvPr>
            <p:ph type="sldNum" sz="quarter" idx="10"/>
          </p:nvPr>
        </p:nvSpPr>
        <p:spPr/>
        <p:txBody>
          <a:bodyPr/>
          <a:lstStyle/>
          <a:p>
            <a:fld id="{01EF93C7-D0AB-41D7-8C62-1F8A9E33AE23}" type="slidenum">
              <a:rPr lang="en-US" smtClean="0"/>
              <a:pPr/>
              <a:t>161</a:t>
            </a:fld>
            <a:endParaRPr lang="en-US"/>
          </a:p>
        </p:txBody>
      </p:sp>
      <p:sp>
        <p:nvSpPr>
          <p:cNvPr id="3" name="TextBox 2">
            <a:extLst>
              <a:ext uri="{FF2B5EF4-FFF2-40B4-BE49-F238E27FC236}">
                <a16:creationId xmlns:a16="http://schemas.microsoft.com/office/drawing/2014/main" id="{61829F20-23AC-4FFC-8590-D44355F8911A}"/>
              </a:ext>
            </a:extLst>
          </p:cNvPr>
          <p:cNvSpPr txBox="1"/>
          <p:nvPr/>
        </p:nvSpPr>
        <p:spPr>
          <a:xfrm>
            <a:off x="1773322" y="1397287"/>
            <a:ext cx="5539851" cy="584775"/>
          </a:xfrm>
          <a:prstGeom prst="rect">
            <a:avLst/>
          </a:prstGeom>
          <a:noFill/>
        </p:spPr>
        <p:txBody>
          <a:bodyPr wrap="none" rtlCol="0">
            <a:spAutoFit/>
          </a:bodyPr>
          <a:lstStyle/>
          <a:p>
            <a:r>
              <a:rPr lang="en-US" dirty="0">
                <a:solidFill>
                  <a:schemeClr val="bg1"/>
                </a:solidFill>
              </a:rPr>
              <a:t>Reality versus representation !</a:t>
            </a:r>
          </a:p>
        </p:txBody>
      </p:sp>
    </p:spTree>
    <p:extLst>
      <p:ext uri="{BB962C8B-B14F-4D97-AF65-F5344CB8AC3E}">
        <p14:creationId xmlns:p14="http://schemas.microsoft.com/office/powerpoint/2010/main" val="39154350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762000"/>
          </a:xfrm>
        </p:spPr>
        <p:txBody>
          <a:bodyPr/>
          <a:lstStyle/>
          <a:p>
            <a:r>
              <a:rPr lang="en-US" dirty="0"/>
              <a:t>Instances are the objects of classification …</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endParaRPr lang="en-US"/>
          </a:p>
        </p:txBody>
      </p:sp>
      <p:pic>
        <p:nvPicPr>
          <p:cNvPr id="269318" name="Picture 6" descr="https://encrypted-tbn3.gstatic.com/images?q=tbn:ANd9GcREGJl3rKpefAnc50aGAh0v4K95nJIZrFDWotLNoKlGhj3GcV7U2HlACQXE">
            <a:hlinkClick r:id="rId3"/>
          </p:cNvPr>
          <p:cNvPicPr>
            <a:picLocks noChangeAspect="1" noChangeArrowheads="1"/>
          </p:cNvPicPr>
          <p:nvPr/>
        </p:nvPicPr>
        <p:blipFill>
          <a:blip r:embed="rId4" cstate="print"/>
          <a:srcRect/>
          <a:stretch>
            <a:fillRect/>
          </a:stretch>
        </p:blipFill>
        <p:spPr bwMode="auto">
          <a:xfrm>
            <a:off x="3971924" y="4572000"/>
            <a:ext cx="1085850" cy="1628775"/>
          </a:xfrm>
          <a:prstGeom prst="rect">
            <a:avLst/>
          </a:prstGeom>
          <a:noFill/>
        </p:spPr>
      </p:pic>
      <p:cxnSp>
        <p:nvCxnSpPr>
          <p:cNvPr id="12" name="Straight Arrow Connector 11"/>
          <p:cNvCxnSpPr>
            <a:stCxn id="269318" idx="0"/>
            <a:endCxn id="18" idx="2"/>
          </p:cNvCxnSpPr>
          <p:nvPr/>
        </p:nvCxnSpPr>
        <p:spPr bwMode="auto">
          <a:xfrm flipH="1" flipV="1">
            <a:off x="3203887" y="2844463"/>
            <a:ext cx="1310962" cy="1727537"/>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endCxn id="17" idx="2"/>
          </p:cNvCxnSpPr>
          <p:nvPr/>
        </p:nvCxnSpPr>
        <p:spPr bwMode="auto">
          <a:xfrm flipH="1" flipV="1">
            <a:off x="1706660" y="3550800"/>
            <a:ext cx="2801629" cy="1035488"/>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9" idx="2"/>
          </p:cNvCxnSpPr>
          <p:nvPr/>
        </p:nvCxnSpPr>
        <p:spPr bwMode="auto">
          <a:xfrm flipV="1">
            <a:off x="4514849" y="2259688"/>
            <a:ext cx="542926" cy="2312312"/>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18" idx="0"/>
            <a:endCxn id="20" idx="2"/>
          </p:cNvCxnSpPr>
          <p:nvPr/>
        </p:nvCxnSpPr>
        <p:spPr bwMode="auto">
          <a:xfrm flipV="1">
            <a:off x="4514849" y="1802198"/>
            <a:ext cx="2652112" cy="2769802"/>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424097" y="2966025"/>
            <a:ext cx="2565126" cy="584775"/>
          </a:xfrm>
          <a:prstGeom prst="rect">
            <a:avLst/>
          </a:prstGeom>
          <a:noFill/>
        </p:spPr>
        <p:txBody>
          <a:bodyPr wrap="none" rtlCol="0">
            <a:spAutoFit/>
          </a:bodyPr>
          <a:lstStyle/>
          <a:p>
            <a:r>
              <a:rPr lang="en-US" dirty="0">
                <a:solidFill>
                  <a:srgbClr val="FFFF00"/>
                </a:solidFill>
              </a:rPr>
              <a:t>Human being</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r>
              <a:rPr lang="en-US" sz="2000" dirty="0">
                <a:solidFill>
                  <a:schemeClr val="bg1"/>
                </a:solidFill>
              </a:rPr>
              <a:t>particulars</a:t>
            </a:r>
          </a:p>
        </p:txBody>
      </p:sp>
      <p:sp>
        <p:nvSpPr>
          <p:cNvPr id="18" name="TextBox 17"/>
          <p:cNvSpPr txBox="1"/>
          <p:nvPr/>
        </p:nvSpPr>
        <p:spPr>
          <a:xfrm>
            <a:off x="2314060" y="2259688"/>
            <a:ext cx="1779654" cy="584775"/>
          </a:xfrm>
          <a:prstGeom prst="rect">
            <a:avLst/>
          </a:prstGeom>
          <a:noFill/>
        </p:spPr>
        <p:txBody>
          <a:bodyPr wrap="none" rtlCol="0">
            <a:spAutoFit/>
          </a:bodyPr>
          <a:lstStyle/>
          <a:p>
            <a:r>
              <a:rPr lang="en-US" dirty="0">
                <a:solidFill>
                  <a:srgbClr val="FFFF00"/>
                </a:solidFill>
              </a:rPr>
              <a:t>Mammal</a:t>
            </a:r>
          </a:p>
        </p:txBody>
      </p:sp>
      <p:sp>
        <p:nvSpPr>
          <p:cNvPr id="19" name="TextBox 18"/>
          <p:cNvSpPr txBox="1"/>
          <p:nvPr/>
        </p:nvSpPr>
        <p:spPr>
          <a:xfrm>
            <a:off x="4026499" y="1674913"/>
            <a:ext cx="2062552" cy="584775"/>
          </a:xfrm>
          <a:prstGeom prst="rect">
            <a:avLst/>
          </a:prstGeom>
          <a:noFill/>
        </p:spPr>
        <p:txBody>
          <a:bodyPr wrap="none" rtlCol="0">
            <a:spAutoFit/>
          </a:bodyPr>
          <a:lstStyle/>
          <a:p>
            <a:r>
              <a:rPr lang="en-US" dirty="0">
                <a:solidFill>
                  <a:srgbClr val="FFFF00"/>
                </a:solidFill>
              </a:rPr>
              <a:t>Vertebrate</a:t>
            </a:r>
          </a:p>
        </p:txBody>
      </p:sp>
      <p:sp>
        <p:nvSpPr>
          <p:cNvPr id="20" name="TextBox 19"/>
          <p:cNvSpPr txBox="1"/>
          <p:nvPr/>
        </p:nvSpPr>
        <p:spPr>
          <a:xfrm>
            <a:off x="6196983" y="1217423"/>
            <a:ext cx="1939955" cy="584775"/>
          </a:xfrm>
          <a:prstGeom prst="rect">
            <a:avLst/>
          </a:prstGeom>
          <a:noFill/>
        </p:spPr>
        <p:txBody>
          <a:bodyPr wrap="none" rtlCol="0">
            <a:spAutoFit/>
          </a:bodyPr>
          <a:lstStyle/>
          <a:p>
            <a:r>
              <a:rPr lang="en-US" dirty="0">
                <a:solidFill>
                  <a:srgbClr val="FFFF00"/>
                </a:solidFill>
              </a:rPr>
              <a:t>Organism</a:t>
            </a:r>
          </a:p>
        </p:txBody>
      </p:sp>
      <p:sp>
        <p:nvSpPr>
          <p:cNvPr id="27" name="TextBox 26"/>
          <p:cNvSpPr txBox="1"/>
          <p:nvPr/>
        </p:nvSpPr>
        <p:spPr>
          <a:xfrm>
            <a:off x="5263213" y="4148722"/>
            <a:ext cx="2680541" cy="584775"/>
          </a:xfrm>
          <a:prstGeom prst="rect">
            <a:avLst/>
          </a:prstGeom>
          <a:noFill/>
        </p:spPr>
        <p:txBody>
          <a:bodyPr wrap="none" rtlCol="0">
            <a:spAutoFit/>
          </a:bodyPr>
          <a:lstStyle/>
          <a:p>
            <a:r>
              <a:rPr lang="en-US" i="1" dirty="0">
                <a:solidFill>
                  <a:schemeClr val="bg1"/>
                </a:solidFill>
              </a:rPr>
              <a:t>instance of at t</a:t>
            </a:r>
          </a:p>
        </p:txBody>
      </p:sp>
      <p:sp>
        <p:nvSpPr>
          <p:cNvPr id="4" name="Slide Number Placeholder 3">
            <a:extLst>
              <a:ext uri="{FF2B5EF4-FFF2-40B4-BE49-F238E27FC236}">
                <a16:creationId xmlns:a16="http://schemas.microsoft.com/office/drawing/2014/main" id="{F0D07C24-35E5-445E-86B2-8ED41C20ED16}"/>
              </a:ext>
            </a:extLst>
          </p:cNvPr>
          <p:cNvSpPr>
            <a:spLocks noGrp="1"/>
          </p:cNvSpPr>
          <p:nvPr>
            <p:ph type="sldNum" sz="quarter" idx="10"/>
          </p:nvPr>
        </p:nvSpPr>
        <p:spPr/>
        <p:txBody>
          <a:bodyPr/>
          <a:lstStyle/>
          <a:p>
            <a:fld id="{01EF93C7-D0AB-41D7-8C62-1F8A9E33AE23}" type="slidenum">
              <a:rPr lang="en-US" smtClean="0"/>
              <a:pPr/>
              <a:t>162</a:t>
            </a:fld>
            <a:endParaRPr lang="en-US"/>
          </a:p>
        </p:txBody>
      </p:sp>
    </p:spTree>
    <p:extLst>
      <p:ext uri="{BB962C8B-B14F-4D97-AF65-F5344CB8AC3E}">
        <p14:creationId xmlns:p14="http://schemas.microsoft.com/office/powerpoint/2010/main" val="384535240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BFO definition for </a:t>
            </a:r>
            <a:r>
              <a:rPr lang="en-US" dirty="0" err="1"/>
              <a:t>is_a</a:t>
            </a:r>
            <a:br>
              <a:rPr lang="en-US" dirty="0"/>
            </a:br>
            <a:r>
              <a:rPr lang="en-US" dirty="0"/>
              <a:t>(aka </a:t>
            </a:r>
            <a:r>
              <a:rPr lang="en-US" dirty="0" err="1"/>
              <a:t>subClassOf</a:t>
            </a:r>
            <a:r>
              <a:rPr lang="en-US" dirty="0"/>
              <a:t>)</a:t>
            </a:r>
          </a:p>
        </p:txBody>
      </p:sp>
      <p:sp>
        <p:nvSpPr>
          <p:cNvPr id="3" name="Content Placeholder 2"/>
          <p:cNvSpPr>
            <a:spLocks noGrp="1"/>
          </p:cNvSpPr>
          <p:nvPr>
            <p:ph idx="1"/>
          </p:nvPr>
        </p:nvSpPr>
        <p:spPr>
          <a:xfrm>
            <a:off x="228600" y="2286000"/>
            <a:ext cx="8686800" cy="4343400"/>
          </a:xfrm>
        </p:spPr>
        <p:txBody>
          <a:bodyPr/>
          <a:lstStyle/>
          <a:p>
            <a:pPr>
              <a:buFont typeface="Arial" panose="020B0604020202020204" pitchFamily="34" charset="0"/>
              <a:buChar char="•"/>
            </a:pPr>
            <a:r>
              <a:rPr lang="en-US" dirty="0"/>
              <a:t>The </a:t>
            </a:r>
            <a:r>
              <a:rPr lang="en-US" dirty="0" err="1"/>
              <a:t>is_a</a:t>
            </a:r>
            <a:r>
              <a:rPr lang="en-US" dirty="0"/>
              <a:t> relation is the subtype or </a:t>
            </a:r>
            <a:r>
              <a:rPr lang="en-US" dirty="0" err="1"/>
              <a:t>subuniversal</a:t>
            </a:r>
            <a:r>
              <a:rPr lang="en-US" dirty="0"/>
              <a:t> relation between universals or types. </a:t>
            </a:r>
          </a:p>
          <a:p>
            <a:pPr>
              <a:buFont typeface="Arial" panose="020B0604020202020204" pitchFamily="34" charset="0"/>
              <a:buChar char="•"/>
            </a:pPr>
            <a:endParaRPr lang="en-US" dirty="0"/>
          </a:p>
          <a:p>
            <a:pPr lvl="1">
              <a:buFont typeface="Arial" panose="020B0604020202020204" pitchFamily="34" charset="0"/>
              <a:buChar char="•"/>
            </a:pPr>
            <a:r>
              <a:rPr lang="en-US" dirty="0"/>
              <a:t>C </a:t>
            </a:r>
            <a:r>
              <a:rPr lang="en-US" dirty="0" err="1">
                <a:solidFill>
                  <a:srgbClr val="FFFF00"/>
                </a:solidFill>
              </a:rPr>
              <a:t>is_a</a:t>
            </a:r>
            <a:r>
              <a:rPr lang="en-US" dirty="0"/>
              <a:t> C1 =def.:</a:t>
            </a:r>
          </a:p>
          <a:p>
            <a:pPr lvl="2">
              <a:buFont typeface="Arial" panose="020B0604020202020204" pitchFamily="34" charset="0"/>
              <a:buChar char="•"/>
            </a:pPr>
            <a:r>
              <a:rPr lang="en-US" dirty="0"/>
              <a:t>C and C1  are universals, and </a:t>
            </a:r>
          </a:p>
          <a:p>
            <a:pPr lvl="2">
              <a:buFont typeface="Arial" panose="020B0604020202020204" pitchFamily="34" charset="0"/>
              <a:buChar char="•"/>
            </a:pPr>
            <a:r>
              <a:rPr lang="en-US" dirty="0"/>
              <a:t>for all c, t, if c </a:t>
            </a:r>
            <a:r>
              <a:rPr lang="en-US" dirty="0" err="1">
                <a:solidFill>
                  <a:srgbClr val="FFFF00"/>
                </a:solidFill>
              </a:rPr>
              <a:t>instance_of</a:t>
            </a:r>
            <a:r>
              <a:rPr lang="en-US" dirty="0">
                <a:solidFill>
                  <a:srgbClr val="FFFF00"/>
                </a:solidFill>
              </a:rPr>
              <a:t> </a:t>
            </a:r>
            <a:r>
              <a:rPr lang="en-US" dirty="0"/>
              <a:t>C </a:t>
            </a:r>
            <a:r>
              <a:rPr lang="en-US" dirty="0">
                <a:solidFill>
                  <a:srgbClr val="FFFF00"/>
                </a:solidFill>
              </a:rPr>
              <a:t>at</a:t>
            </a:r>
            <a:r>
              <a:rPr lang="en-US" dirty="0"/>
              <a:t> t then c </a:t>
            </a:r>
            <a:r>
              <a:rPr lang="en-US" dirty="0" err="1">
                <a:solidFill>
                  <a:srgbClr val="FFFF00"/>
                </a:solidFill>
              </a:rPr>
              <a:t>instance_of</a:t>
            </a:r>
            <a:r>
              <a:rPr lang="en-US" dirty="0">
                <a:solidFill>
                  <a:srgbClr val="FFFF00"/>
                </a:solidFill>
              </a:rPr>
              <a:t> </a:t>
            </a:r>
            <a:r>
              <a:rPr lang="en-US" dirty="0"/>
              <a:t>C1 </a:t>
            </a:r>
            <a:r>
              <a:rPr lang="en-US" dirty="0">
                <a:solidFill>
                  <a:srgbClr val="FFFF00"/>
                </a:solidFill>
              </a:rPr>
              <a:t>at</a:t>
            </a:r>
            <a:r>
              <a:rPr lang="en-US" dirty="0"/>
              <a:t> t</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9DF6BBA-FCBE-40B7-BF90-89DE3DF79BC1}"/>
              </a:ext>
            </a:extLst>
          </p:cNvPr>
          <p:cNvSpPr>
            <a:spLocks noGrp="1"/>
          </p:cNvSpPr>
          <p:nvPr>
            <p:ph type="sldNum" sz="quarter" idx="4294967295"/>
          </p:nvPr>
        </p:nvSpPr>
        <p:spPr/>
        <p:txBody>
          <a:bodyPr/>
          <a:lstStyle/>
          <a:p>
            <a:fld id="{7C5DB68A-9D44-4073-920F-D08D647C06A7}" type="slidenum">
              <a:rPr lang="en-US" smtClean="0"/>
              <a:t>163</a:t>
            </a:fld>
            <a:endParaRPr lang="en-US" dirty="0"/>
          </a:p>
        </p:txBody>
      </p:sp>
    </p:spTree>
    <p:extLst>
      <p:ext uri="{BB962C8B-B14F-4D97-AF65-F5344CB8AC3E}">
        <p14:creationId xmlns:p14="http://schemas.microsoft.com/office/powerpoint/2010/main" val="122975502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94C8-BEA3-4478-BA5F-D7373E189F72}"/>
              </a:ext>
            </a:extLst>
          </p:cNvPr>
          <p:cNvSpPr>
            <a:spLocks noGrp="1"/>
          </p:cNvSpPr>
          <p:nvPr>
            <p:ph type="title"/>
          </p:nvPr>
        </p:nvSpPr>
        <p:spPr/>
        <p:txBody>
          <a:bodyPr/>
          <a:lstStyle/>
          <a:p>
            <a:r>
              <a:rPr lang="en-US" dirty="0"/>
              <a:t>Some BFO2020-FOL ‘subclass’ axioms</a:t>
            </a:r>
          </a:p>
        </p:txBody>
      </p:sp>
      <p:sp>
        <p:nvSpPr>
          <p:cNvPr id="3" name="Content Placeholder 2">
            <a:extLst>
              <a:ext uri="{FF2B5EF4-FFF2-40B4-BE49-F238E27FC236}">
                <a16:creationId xmlns:a16="http://schemas.microsoft.com/office/drawing/2014/main" id="{E21A488A-4735-42BF-9206-8EF68E58DE92}"/>
              </a:ext>
            </a:extLst>
          </p:cNvPr>
          <p:cNvSpPr>
            <a:spLocks noGrp="1"/>
          </p:cNvSpPr>
          <p:nvPr>
            <p:ph idx="1"/>
          </p:nvPr>
        </p:nvSpPr>
        <p:spPr/>
        <p:txBody>
          <a:bodyPr/>
          <a:lstStyle/>
          <a:p>
            <a:pPr marL="285750" indent="-285750">
              <a:buFont typeface="Arial" panose="020B0604020202020204" pitchFamily="34" charset="0"/>
              <a:buChar char="•"/>
            </a:pPr>
            <a:r>
              <a:rPr lang="en-US" sz="1600" dirty="0"/>
              <a:t>(</a:t>
            </a:r>
            <a:r>
              <a:rPr lang="en-US" sz="1600" dirty="0" err="1"/>
              <a:t>cl:comment</a:t>
            </a:r>
            <a:r>
              <a:rPr lang="en-US" sz="1600" dirty="0"/>
              <a:t> "specifically-dependent-continuant is subclass of continuant [dhv-1]"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specifically-dependent-continuant</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continuant</a:t>
            </a:r>
            <a:r>
              <a:rPr lang="en-US" sz="2000" dirty="0"/>
              <a:t> </a:t>
            </a:r>
            <a:r>
              <a:rPr lang="en-US" sz="2000" dirty="0">
                <a:solidFill>
                  <a:srgbClr val="1FE115"/>
                </a:solidFill>
              </a:rPr>
              <a:t>t</a:t>
            </a:r>
            <a:r>
              <a:rPr lang="en-US" sz="2000" dirty="0"/>
              <a:t>))))</a:t>
            </a:r>
          </a:p>
          <a:p>
            <a:pPr marL="0" indent="0"/>
            <a:endParaRPr lang="en-US" sz="1600" dirty="0"/>
          </a:p>
          <a:p>
            <a:pPr marL="285750" indent="-285750">
              <a:buFont typeface="Arial" panose="020B0604020202020204" pitchFamily="34" charset="0"/>
              <a:buChar char="•"/>
            </a:pPr>
            <a:r>
              <a:rPr lang="en-US" sz="1600" dirty="0"/>
              <a:t> (</a:t>
            </a:r>
            <a:r>
              <a:rPr lang="en-US" sz="1600" dirty="0" err="1"/>
              <a:t>cl:comment</a:t>
            </a:r>
            <a:r>
              <a:rPr lang="en-US" sz="1600" dirty="0"/>
              <a:t> "quality is subclass of specifically-dependent-continuant [nbm-1]"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quality</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specifically-dependent-continuant</a:t>
            </a:r>
            <a:r>
              <a:rPr lang="en-US" sz="2000" dirty="0"/>
              <a:t> </a:t>
            </a:r>
            <a:r>
              <a:rPr lang="en-US" sz="2000" dirty="0">
                <a:solidFill>
                  <a:srgbClr val="1FE115"/>
                </a:solidFill>
              </a:rPr>
              <a:t>t</a:t>
            </a:r>
            <a:r>
              <a:rPr lang="en-US" sz="2000" dirty="0"/>
              <a:t>))))</a:t>
            </a:r>
          </a:p>
          <a:p>
            <a:pPr>
              <a:buFont typeface="Arial" panose="020B0604020202020204" pitchFamily="34" charset="0"/>
              <a:buChar char="•"/>
            </a:pPr>
            <a:endParaRPr lang="en-US" sz="1600" dirty="0"/>
          </a:p>
          <a:p>
            <a:pPr>
              <a:buFont typeface="Arial" panose="020B0604020202020204" pitchFamily="34" charset="0"/>
              <a:buChar char="•"/>
            </a:pPr>
            <a:r>
              <a:rPr lang="en-US" sz="1600" dirty="0"/>
              <a:t>(</a:t>
            </a:r>
            <a:r>
              <a:rPr lang="en-US" sz="1600" dirty="0" err="1"/>
              <a:t>cl:comment</a:t>
            </a:r>
            <a:r>
              <a:rPr lang="en-US" sz="1600" dirty="0"/>
              <a:t> "relational-quality is subclass of quality [taj-1]"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relational-quality</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quality</a:t>
            </a:r>
            <a:r>
              <a:rPr lang="en-US" sz="2000" dirty="0"/>
              <a:t> </a:t>
            </a:r>
            <a:r>
              <a:rPr lang="en-US" sz="2000" dirty="0">
                <a:solidFill>
                  <a:srgbClr val="1FE115"/>
                </a:solidFill>
              </a:rPr>
              <a:t>t</a:t>
            </a:r>
            <a:r>
              <a:rPr lang="en-US" sz="2000" dirty="0"/>
              <a:t>))))</a:t>
            </a:r>
          </a:p>
        </p:txBody>
      </p:sp>
      <p:sp>
        <p:nvSpPr>
          <p:cNvPr id="4" name="Slide Number Placeholder 3">
            <a:extLst>
              <a:ext uri="{FF2B5EF4-FFF2-40B4-BE49-F238E27FC236}">
                <a16:creationId xmlns:a16="http://schemas.microsoft.com/office/drawing/2014/main" id="{1BBA9B22-6F43-48E0-9CF5-2FDE85B8CB29}"/>
              </a:ext>
            </a:extLst>
          </p:cNvPr>
          <p:cNvSpPr>
            <a:spLocks noGrp="1"/>
          </p:cNvSpPr>
          <p:nvPr>
            <p:ph type="sldNum" sz="quarter" idx="10"/>
          </p:nvPr>
        </p:nvSpPr>
        <p:spPr/>
        <p:txBody>
          <a:bodyPr/>
          <a:lstStyle/>
          <a:p>
            <a:fld id="{01EF93C7-D0AB-41D7-8C62-1F8A9E33AE23}" type="slidenum">
              <a:rPr lang="en-US" smtClean="0"/>
              <a:pPr/>
              <a:t>164</a:t>
            </a:fld>
            <a:endParaRPr lang="en-US"/>
          </a:p>
        </p:txBody>
      </p:sp>
    </p:spTree>
    <p:extLst>
      <p:ext uri="{BB962C8B-B14F-4D97-AF65-F5344CB8AC3E}">
        <p14:creationId xmlns:p14="http://schemas.microsoft.com/office/powerpoint/2010/main" val="332401219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D94C8-BEA3-4478-BA5F-D7373E189F72}"/>
              </a:ext>
            </a:extLst>
          </p:cNvPr>
          <p:cNvSpPr>
            <a:spLocks noGrp="1"/>
          </p:cNvSpPr>
          <p:nvPr>
            <p:ph type="title"/>
          </p:nvPr>
        </p:nvSpPr>
        <p:spPr/>
        <p:txBody>
          <a:bodyPr/>
          <a:lstStyle/>
          <a:p>
            <a:r>
              <a:rPr lang="en-US" dirty="0"/>
              <a:t>BFO-isa interpretation</a:t>
            </a:r>
          </a:p>
        </p:txBody>
      </p:sp>
      <p:sp>
        <p:nvSpPr>
          <p:cNvPr id="3" name="Content Placeholder 2">
            <a:extLst>
              <a:ext uri="{FF2B5EF4-FFF2-40B4-BE49-F238E27FC236}">
                <a16:creationId xmlns:a16="http://schemas.microsoft.com/office/drawing/2014/main" id="{E21A488A-4735-42BF-9206-8EF68E58DE92}"/>
              </a:ext>
            </a:extLst>
          </p:cNvPr>
          <p:cNvSpPr>
            <a:spLocks noGrp="1"/>
          </p:cNvSpPr>
          <p:nvPr>
            <p:ph idx="1"/>
          </p:nvPr>
        </p:nvSpPr>
        <p:spPr/>
        <p:txBody>
          <a:bodyPr/>
          <a:lstStyle/>
          <a:p>
            <a:pPr marL="285750" indent="-285750">
              <a:buFont typeface="Arial" panose="020B0604020202020204" pitchFamily="34" charset="0"/>
              <a:buChar char="•"/>
            </a:pPr>
            <a:r>
              <a:rPr lang="en-US" sz="1600" dirty="0"/>
              <a:t>(</a:t>
            </a:r>
            <a:r>
              <a:rPr lang="en-US" sz="1600" dirty="0" err="1"/>
              <a:t>cl:comment</a:t>
            </a:r>
            <a:r>
              <a:rPr lang="en-US" sz="1600" dirty="0"/>
              <a:t> "specifically-dependent-continuant is subclass of continuant [dhv-1]"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specifically-dependent-continuant</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continuant</a:t>
            </a:r>
            <a:r>
              <a:rPr lang="en-US" sz="2000" dirty="0"/>
              <a:t> </a:t>
            </a:r>
            <a:r>
              <a:rPr lang="en-US" sz="2000" dirty="0">
                <a:solidFill>
                  <a:srgbClr val="1FE115"/>
                </a:solidFill>
              </a:rPr>
              <a:t>t</a:t>
            </a:r>
            <a:r>
              <a:rPr lang="en-US" sz="2000" dirty="0"/>
              <a:t>))))</a:t>
            </a:r>
          </a:p>
          <a:p>
            <a:pPr marL="0" indent="0"/>
            <a:endParaRPr lang="en-US" sz="1600" dirty="0"/>
          </a:p>
          <a:p>
            <a:pPr marL="285750" indent="-285750">
              <a:buFont typeface="Arial" panose="020B0604020202020204" pitchFamily="34" charset="0"/>
              <a:buChar char="•"/>
            </a:pPr>
            <a:r>
              <a:rPr lang="en-US" sz="1600" dirty="0"/>
              <a:t> (</a:t>
            </a:r>
            <a:r>
              <a:rPr lang="en-US" sz="1600" dirty="0" err="1"/>
              <a:t>cl:comment</a:t>
            </a:r>
            <a:r>
              <a:rPr lang="en-US" sz="1600" dirty="0"/>
              <a:t> "quality is subclass of specifically-dependent-continuant [nbm-1]"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quality</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specifically-dependent-continuant</a:t>
            </a:r>
            <a:r>
              <a:rPr lang="en-US" sz="2000" dirty="0"/>
              <a:t> </a:t>
            </a:r>
            <a:r>
              <a:rPr lang="en-US" sz="2000" dirty="0">
                <a:solidFill>
                  <a:srgbClr val="1FE115"/>
                </a:solidFill>
              </a:rPr>
              <a:t>t</a:t>
            </a:r>
            <a:r>
              <a:rPr lang="en-US" sz="2000" dirty="0"/>
              <a:t>))))</a:t>
            </a:r>
          </a:p>
          <a:p>
            <a:pPr>
              <a:buFont typeface="Arial" panose="020B0604020202020204" pitchFamily="34" charset="0"/>
              <a:buChar char="•"/>
            </a:pPr>
            <a:endParaRPr lang="en-US" sz="1600" dirty="0"/>
          </a:p>
          <a:p>
            <a:pPr>
              <a:buFont typeface="Arial" panose="020B0604020202020204" pitchFamily="34" charset="0"/>
              <a:buChar char="•"/>
            </a:pPr>
            <a:r>
              <a:rPr lang="en-US" sz="1600" dirty="0"/>
              <a:t>(</a:t>
            </a:r>
            <a:r>
              <a:rPr lang="en-US" sz="1600" dirty="0" err="1"/>
              <a:t>cl:comment</a:t>
            </a:r>
            <a:r>
              <a:rPr lang="en-US" sz="1600" dirty="0"/>
              <a:t> "relational-quality is subclass of quality [taj-1]"    </a:t>
            </a:r>
          </a:p>
          <a:p>
            <a:pPr marL="0" indent="0"/>
            <a:r>
              <a:rPr lang="en-US" sz="2000" dirty="0"/>
              <a:t>	(</a:t>
            </a:r>
            <a:r>
              <a:rPr lang="en-US" sz="2000" dirty="0" err="1">
                <a:solidFill>
                  <a:srgbClr val="FFFF00"/>
                </a:solidFill>
              </a:rPr>
              <a:t>forall</a:t>
            </a:r>
            <a:r>
              <a:rPr lang="en-US" sz="2000" dirty="0"/>
              <a:t> (</a:t>
            </a:r>
            <a:r>
              <a:rPr lang="en-US" sz="2000" dirty="0">
                <a:solidFill>
                  <a:srgbClr val="1FE115"/>
                </a:solidFill>
              </a:rPr>
              <a:t>t x</a:t>
            </a:r>
            <a:r>
              <a:rPr lang="en-US" sz="2000" dirty="0"/>
              <a:t>)     </a:t>
            </a:r>
          </a:p>
          <a:p>
            <a:pPr marL="0" indent="0"/>
            <a:r>
              <a:rPr lang="en-US" sz="2000" dirty="0"/>
              <a:t>	   (</a:t>
            </a:r>
            <a:r>
              <a:rPr lang="en-US" sz="2000" dirty="0">
                <a:solidFill>
                  <a:srgbClr val="FF66FF"/>
                </a:solidFill>
              </a:rPr>
              <a:t>if</a:t>
            </a:r>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relational-quality</a:t>
            </a:r>
            <a:r>
              <a:rPr lang="en-US" sz="2000" dirty="0"/>
              <a:t> </a:t>
            </a:r>
            <a:r>
              <a:rPr lang="en-US" sz="2000" dirty="0">
                <a:solidFill>
                  <a:srgbClr val="1FE115"/>
                </a:solidFill>
              </a:rPr>
              <a:t>t</a:t>
            </a:r>
            <a:r>
              <a:rPr lang="en-US" sz="2000" dirty="0"/>
              <a:t>) </a:t>
            </a:r>
          </a:p>
          <a:p>
            <a:pPr marL="0" indent="0"/>
            <a:r>
              <a:rPr lang="en-US" sz="2000" dirty="0"/>
              <a:t>		(</a:t>
            </a:r>
            <a:r>
              <a:rPr lang="en-US" sz="2000" dirty="0">
                <a:solidFill>
                  <a:srgbClr val="FFC000"/>
                </a:solidFill>
              </a:rPr>
              <a:t>instance-of</a:t>
            </a:r>
            <a:r>
              <a:rPr lang="en-US" sz="2000" dirty="0"/>
              <a:t> </a:t>
            </a:r>
            <a:r>
              <a:rPr lang="en-US" sz="2000" dirty="0">
                <a:solidFill>
                  <a:srgbClr val="1FE115"/>
                </a:solidFill>
              </a:rPr>
              <a:t>x</a:t>
            </a:r>
            <a:r>
              <a:rPr lang="en-US" sz="2000" dirty="0"/>
              <a:t> </a:t>
            </a:r>
            <a:r>
              <a:rPr lang="en-US" sz="2000" dirty="0">
                <a:solidFill>
                  <a:srgbClr val="FF3300"/>
                </a:solidFill>
              </a:rPr>
              <a:t>quality</a:t>
            </a:r>
            <a:r>
              <a:rPr lang="en-US" sz="2000" dirty="0"/>
              <a:t> </a:t>
            </a:r>
            <a:r>
              <a:rPr lang="en-US" sz="2000" dirty="0">
                <a:solidFill>
                  <a:srgbClr val="1FE115"/>
                </a:solidFill>
              </a:rPr>
              <a:t>t</a:t>
            </a:r>
            <a:r>
              <a:rPr lang="en-US" sz="2000" dirty="0"/>
              <a:t>))))</a:t>
            </a:r>
          </a:p>
        </p:txBody>
      </p:sp>
      <p:sp>
        <p:nvSpPr>
          <p:cNvPr id="4" name="Slide Number Placeholder 3">
            <a:extLst>
              <a:ext uri="{FF2B5EF4-FFF2-40B4-BE49-F238E27FC236}">
                <a16:creationId xmlns:a16="http://schemas.microsoft.com/office/drawing/2014/main" id="{1BBA9B22-6F43-48E0-9CF5-2FDE85B8CB29}"/>
              </a:ext>
            </a:extLst>
          </p:cNvPr>
          <p:cNvSpPr>
            <a:spLocks noGrp="1"/>
          </p:cNvSpPr>
          <p:nvPr>
            <p:ph type="sldNum" sz="quarter" idx="10"/>
          </p:nvPr>
        </p:nvSpPr>
        <p:spPr/>
        <p:txBody>
          <a:bodyPr/>
          <a:lstStyle/>
          <a:p>
            <a:fld id="{01EF93C7-D0AB-41D7-8C62-1F8A9E33AE23}" type="slidenum">
              <a:rPr lang="en-US" smtClean="0"/>
              <a:pPr/>
              <a:t>165</a:t>
            </a:fld>
            <a:endParaRPr lang="en-US"/>
          </a:p>
        </p:txBody>
      </p:sp>
      <p:sp>
        <p:nvSpPr>
          <p:cNvPr id="7" name="Arc 6">
            <a:extLst>
              <a:ext uri="{FF2B5EF4-FFF2-40B4-BE49-F238E27FC236}">
                <a16:creationId xmlns:a16="http://schemas.microsoft.com/office/drawing/2014/main" id="{83749B78-4FA2-4A49-BB24-62CBF3F67AF1}"/>
              </a:ext>
            </a:extLst>
          </p:cNvPr>
          <p:cNvSpPr/>
          <p:nvPr/>
        </p:nvSpPr>
        <p:spPr bwMode="auto">
          <a:xfrm>
            <a:off x="4114800" y="6095999"/>
            <a:ext cx="2133600" cy="650543"/>
          </a:xfrm>
          <a:prstGeom prst="arc">
            <a:avLst>
              <a:gd name="adj1" fmla="val 17350254"/>
              <a:gd name="adj2" fmla="val 10793606"/>
            </a:avLst>
          </a:prstGeom>
          <a:noFill/>
          <a:ln w="19050" cap="flat" cmpd="sng" algn="ctr">
            <a:solidFill>
              <a:schemeClr val="bg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TextBox 7">
            <a:extLst>
              <a:ext uri="{FF2B5EF4-FFF2-40B4-BE49-F238E27FC236}">
                <a16:creationId xmlns:a16="http://schemas.microsoft.com/office/drawing/2014/main" id="{F8C0AFFF-5385-4D6E-BB81-FCF620E2DBBB}"/>
              </a:ext>
            </a:extLst>
          </p:cNvPr>
          <p:cNvSpPr txBox="1"/>
          <p:nvPr/>
        </p:nvSpPr>
        <p:spPr>
          <a:xfrm>
            <a:off x="6263185" y="6212865"/>
            <a:ext cx="1277914" cy="461665"/>
          </a:xfrm>
          <a:prstGeom prst="rect">
            <a:avLst/>
          </a:prstGeom>
          <a:noFill/>
        </p:spPr>
        <p:txBody>
          <a:bodyPr wrap="none" rtlCol="0">
            <a:spAutoFit/>
          </a:bodyPr>
          <a:lstStyle/>
          <a:p>
            <a:r>
              <a:rPr lang="en-US" sz="2400" dirty="0">
                <a:solidFill>
                  <a:schemeClr val="bg1"/>
                </a:solidFill>
              </a:rPr>
              <a:t>BFO-isa</a:t>
            </a:r>
          </a:p>
        </p:txBody>
      </p:sp>
      <p:sp>
        <p:nvSpPr>
          <p:cNvPr id="9" name="Arc 8">
            <a:extLst>
              <a:ext uri="{FF2B5EF4-FFF2-40B4-BE49-F238E27FC236}">
                <a16:creationId xmlns:a16="http://schemas.microsoft.com/office/drawing/2014/main" id="{22CA50B6-015B-4B4A-90F0-17DDF67A379C}"/>
              </a:ext>
            </a:extLst>
          </p:cNvPr>
          <p:cNvSpPr/>
          <p:nvPr/>
        </p:nvSpPr>
        <p:spPr bwMode="auto">
          <a:xfrm>
            <a:off x="3962400" y="3810000"/>
            <a:ext cx="2514600" cy="1143000"/>
          </a:xfrm>
          <a:prstGeom prst="arc">
            <a:avLst>
              <a:gd name="adj1" fmla="val 11412373"/>
              <a:gd name="adj2" fmla="val 213394"/>
            </a:avLst>
          </a:prstGeom>
          <a:noFill/>
          <a:ln w="19050" cap="flat" cmpd="sng" algn="ctr">
            <a:solidFill>
              <a:schemeClr val="bg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TextBox 9">
            <a:extLst>
              <a:ext uri="{FF2B5EF4-FFF2-40B4-BE49-F238E27FC236}">
                <a16:creationId xmlns:a16="http://schemas.microsoft.com/office/drawing/2014/main" id="{6F44F86B-B349-4684-84C7-4E6EB0A2BFDD}"/>
              </a:ext>
            </a:extLst>
          </p:cNvPr>
          <p:cNvSpPr txBox="1"/>
          <p:nvPr/>
        </p:nvSpPr>
        <p:spPr>
          <a:xfrm>
            <a:off x="6883945" y="2783865"/>
            <a:ext cx="1277914" cy="461665"/>
          </a:xfrm>
          <a:prstGeom prst="rect">
            <a:avLst/>
          </a:prstGeom>
          <a:noFill/>
        </p:spPr>
        <p:txBody>
          <a:bodyPr wrap="none" rtlCol="0">
            <a:spAutoFit/>
          </a:bodyPr>
          <a:lstStyle/>
          <a:p>
            <a:r>
              <a:rPr lang="en-US" sz="2400" dirty="0">
                <a:solidFill>
                  <a:schemeClr val="bg1"/>
                </a:solidFill>
              </a:rPr>
              <a:t>BFO-isa</a:t>
            </a:r>
          </a:p>
        </p:txBody>
      </p:sp>
      <p:sp>
        <p:nvSpPr>
          <p:cNvPr id="11" name="Arc 10">
            <a:extLst>
              <a:ext uri="{FF2B5EF4-FFF2-40B4-BE49-F238E27FC236}">
                <a16:creationId xmlns:a16="http://schemas.microsoft.com/office/drawing/2014/main" id="{E44FA864-B84C-45B8-A3FC-1FFCC5CC6D70}"/>
              </a:ext>
            </a:extLst>
          </p:cNvPr>
          <p:cNvSpPr/>
          <p:nvPr/>
        </p:nvSpPr>
        <p:spPr bwMode="auto">
          <a:xfrm>
            <a:off x="4750345" y="2667000"/>
            <a:ext cx="2133600" cy="701808"/>
          </a:xfrm>
          <a:prstGeom prst="arc">
            <a:avLst>
              <a:gd name="adj1" fmla="val 20286980"/>
              <a:gd name="adj2" fmla="val 10793606"/>
            </a:avLst>
          </a:prstGeom>
          <a:noFill/>
          <a:ln w="19050" cap="flat" cmpd="sng" algn="ctr">
            <a:solidFill>
              <a:schemeClr val="bg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TextBox 11">
            <a:extLst>
              <a:ext uri="{FF2B5EF4-FFF2-40B4-BE49-F238E27FC236}">
                <a16:creationId xmlns:a16="http://schemas.microsoft.com/office/drawing/2014/main" id="{5CC1AB18-C2AF-46BC-BEC9-9EF30288124A}"/>
              </a:ext>
            </a:extLst>
          </p:cNvPr>
          <p:cNvSpPr txBox="1"/>
          <p:nvPr/>
        </p:nvSpPr>
        <p:spPr>
          <a:xfrm>
            <a:off x="6629400" y="4082471"/>
            <a:ext cx="1277914" cy="461665"/>
          </a:xfrm>
          <a:prstGeom prst="rect">
            <a:avLst/>
          </a:prstGeom>
          <a:noFill/>
        </p:spPr>
        <p:txBody>
          <a:bodyPr wrap="none" rtlCol="0">
            <a:spAutoFit/>
          </a:bodyPr>
          <a:lstStyle/>
          <a:p>
            <a:r>
              <a:rPr lang="en-US" sz="2400" dirty="0">
                <a:solidFill>
                  <a:schemeClr val="bg1"/>
                </a:solidFill>
              </a:rPr>
              <a:t>BFO-isa</a:t>
            </a:r>
          </a:p>
        </p:txBody>
      </p:sp>
    </p:spTree>
    <p:extLst>
      <p:ext uri="{BB962C8B-B14F-4D97-AF65-F5344CB8AC3E}">
        <p14:creationId xmlns:p14="http://schemas.microsoft.com/office/powerpoint/2010/main" val="29178794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762000"/>
          </a:xfrm>
        </p:spPr>
        <p:txBody>
          <a:bodyPr/>
          <a:lstStyle/>
          <a:p>
            <a:r>
              <a:rPr lang="en-US" dirty="0"/>
              <a:t>Instances are the objects of classification …</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endParaRPr lang="en-US"/>
          </a:p>
        </p:txBody>
      </p:sp>
      <p:pic>
        <p:nvPicPr>
          <p:cNvPr id="269318" name="Picture 6" descr="https://encrypted-tbn3.gstatic.com/images?q=tbn:ANd9GcREGJl3rKpefAnc50aGAh0v4K95nJIZrFDWotLNoKlGhj3GcV7U2HlACQXE">
            <a:hlinkClick r:id="rId3"/>
          </p:cNvPr>
          <p:cNvPicPr>
            <a:picLocks noChangeAspect="1" noChangeArrowheads="1"/>
          </p:cNvPicPr>
          <p:nvPr/>
        </p:nvPicPr>
        <p:blipFill>
          <a:blip r:embed="rId4" cstate="print"/>
          <a:srcRect/>
          <a:stretch>
            <a:fillRect/>
          </a:stretch>
        </p:blipFill>
        <p:spPr bwMode="auto">
          <a:xfrm>
            <a:off x="3971924" y="4572000"/>
            <a:ext cx="1085850" cy="1628775"/>
          </a:xfrm>
          <a:prstGeom prst="rect">
            <a:avLst/>
          </a:prstGeom>
          <a:noFill/>
        </p:spPr>
      </p:pic>
      <p:cxnSp>
        <p:nvCxnSpPr>
          <p:cNvPr id="12" name="Straight Arrow Connector 11"/>
          <p:cNvCxnSpPr>
            <a:stCxn id="269318" idx="0"/>
            <a:endCxn id="18" idx="2"/>
          </p:cNvCxnSpPr>
          <p:nvPr/>
        </p:nvCxnSpPr>
        <p:spPr bwMode="auto">
          <a:xfrm flipH="1" flipV="1">
            <a:off x="3203887" y="2844463"/>
            <a:ext cx="1310962" cy="1727537"/>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endCxn id="17" idx="2"/>
          </p:cNvCxnSpPr>
          <p:nvPr/>
        </p:nvCxnSpPr>
        <p:spPr bwMode="auto">
          <a:xfrm flipH="1" flipV="1">
            <a:off x="1706660" y="3550800"/>
            <a:ext cx="2801629" cy="1035488"/>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9" idx="2"/>
          </p:cNvCxnSpPr>
          <p:nvPr/>
        </p:nvCxnSpPr>
        <p:spPr bwMode="auto">
          <a:xfrm flipV="1">
            <a:off x="4514849" y="2259688"/>
            <a:ext cx="542926" cy="2312312"/>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18" idx="0"/>
            <a:endCxn id="20" idx="2"/>
          </p:cNvCxnSpPr>
          <p:nvPr/>
        </p:nvCxnSpPr>
        <p:spPr bwMode="auto">
          <a:xfrm flipV="1">
            <a:off x="4514849" y="1802198"/>
            <a:ext cx="2652112" cy="2769802"/>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424097" y="2966025"/>
            <a:ext cx="2565126" cy="584775"/>
          </a:xfrm>
          <a:prstGeom prst="rect">
            <a:avLst/>
          </a:prstGeom>
          <a:noFill/>
        </p:spPr>
        <p:txBody>
          <a:bodyPr wrap="none" rtlCol="0">
            <a:spAutoFit/>
          </a:bodyPr>
          <a:lstStyle/>
          <a:p>
            <a:r>
              <a:rPr lang="en-US" dirty="0">
                <a:solidFill>
                  <a:srgbClr val="FFFF00"/>
                </a:solidFill>
              </a:rPr>
              <a:t>Human being</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r>
              <a:rPr lang="en-US" sz="2000" dirty="0">
                <a:solidFill>
                  <a:schemeClr val="bg1"/>
                </a:solidFill>
              </a:rPr>
              <a:t>particulars</a:t>
            </a:r>
          </a:p>
        </p:txBody>
      </p:sp>
      <p:sp>
        <p:nvSpPr>
          <p:cNvPr id="18" name="TextBox 17"/>
          <p:cNvSpPr txBox="1"/>
          <p:nvPr/>
        </p:nvSpPr>
        <p:spPr>
          <a:xfrm>
            <a:off x="2314060" y="2259688"/>
            <a:ext cx="1779654" cy="584775"/>
          </a:xfrm>
          <a:prstGeom prst="rect">
            <a:avLst/>
          </a:prstGeom>
          <a:noFill/>
        </p:spPr>
        <p:txBody>
          <a:bodyPr wrap="none" rtlCol="0">
            <a:spAutoFit/>
          </a:bodyPr>
          <a:lstStyle/>
          <a:p>
            <a:r>
              <a:rPr lang="en-US" dirty="0">
                <a:solidFill>
                  <a:srgbClr val="FFFF00"/>
                </a:solidFill>
              </a:rPr>
              <a:t>Mammal</a:t>
            </a:r>
          </a:p>
        </p:txBody>
      </p:sp>
      <p:sp>
        <p:nvSpPr>
          <p:cNvPr id="19" name="TextBox 18"/>
          <p:cNvSpPr txBox="1"/>
          <p:nvPr/>
        </p:nvSpPr>
        <p:spPr>
          <a:xfrm>
            <a:off x="4026499" y="1674913"/>
            <a:ext cx="2062552" cy="584775"/>
          </a:xfrm>
          <a:prstGeom prst="rect">
            <a:avLst/>
          </a:prstGeom>
          <a:noFill/>
        </p:spPr>
        <p:txBody>
          <a:bodyPr wrap="none" rtlCol="0">
            <a:spAutoFit/>
          </a:bodyPr>
          <a:lstStyle/>
          <a:p>
            <a:r>
              <a:rPr lang="en-US" dirty="0">
                <a:solidFill>
                  <a:srgbClr val="FFFF00"/>
                </a:solidFill>
              </a:rPr>
              <a:t>Vertebrate</a:t>
            </a:r>
          </a:p>
        </p:txBody>
      </p:sp>
      <p:sp>
        <p:nvSpPr>
          <p:cNvPr id="20" name="TextBox 19"/>
          <p:cNvSpPr txBox="1"/>
          <p:nvPr/>
        </p:nvSpPr>
        <p:spPr>
          <a:xfrm>
            <a:off x="6196983" y="1217423"/>
            <a:ext cx="1939955" cy="584775"/>
          </a:xfrm>
          <a:prstGeom prst="rect">
            <a:avLst/>
          </a:prstGeom>
          <a:noFill/>
        </p:spPr>
        <p:txBody>
          <a:bodyPr wrap="none" rtlCol="0">
            <a:spAutoFit/>
          </a:bodyPr>
          <a:lstStyle/>
          <a:p>
            <a:r>
              <a:rPr lang="en-US" dirty="0">
                <a:solidFill>
                  <a:srgbClr val="FFFF00"/>
                </a:solidFill>
              </a:rPr>
              <a:t>Organism</a:t>
            </a:r>
          </a:p>
        </p:txBody>
      </p:sp>
      <p:sp>
        <p:nvSpPr>
          <p:cNvPr id="27" name="TextBox 26"/>
          <p:cNvSpPr txBox="1"/>
          <p:nvPr/>
        </p:nvSpPr>
        <p:spPr>
          <a:xfrm>
            <a:off x="5263213" y="4148722"/>
            <a:ext cx="2680541" cy="584775"/>
          </a:xfrm>
          <a:prstGeom prst="rect">
            <a:avLst/>
          </a:prstGeom>
          <a:noFill/>
        </p:spPr>
        <p:txBody>
          <a:bodyPr wrap="none" rtlCol="0">
            <a:spAutoFit/>
          </a:bodyPr>
          <a:lstStyle/>
          <a:p>
            <a:r>
              <a:rPr lang="en-US" i="1" dirty="0">
                <a:solidFill>
                  <a:schemeClr val="bg1"/>
                </a:solidFill>
              </a:rPr>
              <a:t>instance of at t</a:t>
            </a:r>
          </a:p>
        </p:txBody>
      </p:sp>
      <p:cxnSp>
        <p:nvCxnSpPr>
          <p:cNvPr id="29" name="Straight Arrow Connector 28"/>
          <p:cNvCxnSpPr>
            <a:stCxn id="17" idx="0"/>
            <a:endCxn id="18" idx="1"/>
          </p:cNvCxnSpPr>
          <p:nvPr/>
        </p:nvCxnSpPr>
        <p:spPr bwMode="auto">
          <a:xfrm flipV="1">
            <a:off x="1706660" y="2552076"/>
            <a:ext cx="607400" cy="413949"/>
          </a:xfrm>
          <a:prstGeom prst="straightConnector1">
            <a:avLst/>
          </a:prstGeom>
          <a:noFill/>
          <a:ln w="38100" cap="flat" cmpd="sng" algn="ctr">
            <a:solidFill>
              <a:srgbClr val="FFFF00"/>
            </a:solidFill>
            <a:prstDash val="solid"/>
            <a:round/>
            <a:headEnd type="none" w="med" len="med"/>
            <a:tailEnd type="arrow"/>
          </a:ln>
          <a:effectLst/>
        </p:spPr>
      </p:cxnSp>
      <p:cxnSp>
        <p:nvCxnSpPr>
          <p:cNvPr id="32" name="Straight Arrow Connector 31"/>
          <p:cNvCxnSpPr>
            <a:stCxn id="18" idx="0"/>
            <a:endCxn id="19" idx="1"/>
          </p:cNvCxnSpPr>
          <p:nvPr/>
        </p:nvCxnSpPr>
        <p:spPr bwMode="auto">
          <a:xfrm flipV="1">
            <a:off x="3203887" y="1967301"/>
            <a:ext cx="822612" cy="292387"/>
          </a:xfrm>
          <a:prstGeom prst="straightConnector1">
            <a:avLst/>
          </a:prstGeom>
          <a:noFill/>
          <a:ln w="38100" cap="flat" cmpd="sng" algn="ctr">
            <a:solidFill>
              <a:srgbClr val="FFFF00"/>
            </a:solidFill>
            <a:prstDash val="solid"/>
            <a:round/>
            <a:headEnd type="none" w="med" len="med"/>
            <a:tailEnd type="arrow"/>
          </a:ln>
          <a:effectLst/>
        </p:spPr>
      </p:cxnSp>
      <p:cxnSp>
        <p:nvCxnSpPr>
          <p:cNvPr id="34" name="Straight Arrow Connector 33"/>
          <p:cNvCxnSpPr>
            <a:stCxn id="19" idx="0"/>
            <a:endCxn id="20" idx="1"/>
          </p:cNvCxnSpPr>
          <p:nvPr/>
        </p:nvCxnSpPr>
        <p:spPr bwMode="auto">
          <a:xfrm flipV="1">
            <a:off x="5057775" y="1509811"/>
            <a:ext cx="1139208" cy="165102"/>
          </a:xfrm>
          <a:prstGeom prst="straightConnector1">
            <a:avLst/>
          </a:prstGeom>
          <a:noFill/>
          <a:ln w="38100" cap="flat" cmpd="sng" algn="ctr">
            <a:solidFill>
              <a:srgbClr val="FFFF00"/>
            </a:solidFill>
            <a:prstDash val="solid"/>
            <a:round/>
            <a:headEnd type="none" w="med" len="med"/>
            <a:tailEnd type="arrow"/>
          </a:ln>
          <a:effectLst/>
        </p:spPr>
      </p:cxnSp>
      <p:sp>
        <p:nvSpPr>
          <p:cNvPr id="37" name="TextBox 36"/>
          <p:cNvSpPr txBox="1"/>
          <p:nvPr/>
        </p:nvSpPr>
        <p:spPr>
          <a:xfrm>
            <a:off x="1314834" y="2218153"/>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38" name="TextBox 37"/>
          <p:cNvSpPr txBox="1"/>
          <p:nvPr/>
        </p:nvSpPr>
        <p:spPr>
          <a:xfrm>
            <a:off x="2951229" y="1520250"/>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39" name="TextBox 38"/>
          <p:cNvSpPr txBox="1"/>
          <p:nvPr/>
        </p:nvSpPr>
        <p:spPr>
          <a:xfrm>
            <a:off x="5176941" y="1114523"/>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4" name="Slide Number Placeholder 3">
            <a:extLst>
              <a:ext uri="{FF2B5EF4-FFF2-40B4-BE49-F238E27FC236}">
                <a16:creationId xmlns:a16="http://schemas.microsoft.com/office/drawing/2014/main" id="{F0D07C24-35E5-445E-86B2-8ED41C20ED16}"/>
              </a:ext>
            </a:extLst>
          </p:cNvPr>
          <p:cNvSpPr>
            <a:spLocks noGrp="1"/>
          </p:cNvSpPr>
          <p:nvPr>
            <p:ph type="sldNum" sz="quarter" idx="10"/>
          </p:nvPr>
        </p:nvSpPr>
        <p:spPr/>
        <p:txBody>
          <a:bodyPr/>
          <a:lstStyle/>
          <a:p>
            <a:fld id="{01EF93C7-D0AB-41D7-8C62-1F8A9E33AE23}" type="slidenum">
              <a:rPr lang="en-US" smtClean="0"/>
              <a:pPr/>
              <a:t>166</a:t>
            </a:fld>
            <a:endParaRPr lang="en-US"/>
          </a:p>
        </p:txBody>
      </p:sp>
    </p:spTree>
    <p:extLst>
      <p:ext uri="{BB962C8B-B14F-4D97-AF65-F5344CB8AC3E}">
        <p14:creationId xmlns:p14="http://schemas.microsoft.com/office/powerpoint/2010/main" val="319533682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with RDFS / OWL</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If the class description C1 is defined as a subclass of class description C2, then the set of individuals in the class extension of C1 should be a subset of the set of individuals in the class extension of C2. </a:t>
            </a:r>
          </a:p>
          <a:p>
            <a:pPr>
              <a:buFont typeface="Arial" panose="020B0604020202020204" pitchFamily="34" charset="0"/>
              <a:buChar char="•"/>
            </a:pPr>
            <a:r>
              <a:rPr lang="en-US" dirty="0"/>
              <a:t>Differences with BFO:</a:t>
            </a:r>
          </a:p>
          <a:p>
            <a:pPr lvl="1">
              <a:buFont typeface="Arial" panose="020B0604020202020204" pitchFamily="34" charset="0"/>
              <a:buChar char="•"/>
            </a:pPr>
            <a:r>
              <a:rPr lang="en-US" dirty="0" err="1"/>
              <a:t>subClassOf</a:t>
            </a:r>
            <a:r>
              <a:rPr lang="en-US" dirty="0"/>
              <a:t> is primitive, being a subset is a consequence</a:t>
            </a:r>
          </a:p>
          <a:p>
            <a:pPr lvl="1">
              <a:buFont typeface="Arial" panose="020B0604020202020204" pitchFamily="34" charset="0"/>
              <a:buChar char="•"/>
            </a:pPr>
            <a:r>
              <a:rPr lang="en-US" dirty="0"/>
              <a:t>You just have to declare it </a:t>
            </a:r>
          </a:p>
          <a:p>
            <a:pPr lvl="2">
              <a:buFont typeface="Arial" panose="020B0604020202020204" pitchFamily="34" charset="0"/>
              <a:buChar char="•"/>
            </a:pPr>
            <a:r>
              <a:rPr lang="en-US" dirty="0">
                <a:sym typeface="Wingdings" panose="05000000000000000000" pitchFamily="2" charset="2"/>
              </a:rPr>
              <a:t> how you want the domain to be, </a:t>
            </a:r>
          </a:p>
          <a:p>
            <a:pPr marL="1371600" lvl="3" indent="0">
              <a:buNone/>
            </a:pPr>
            <a:r>
              <a:rPr lang="en-US" dirty="0">
                <a:sym typeface="Wingdings" panose="05000000000000000000" pitchFamily="2" charset="2"/>
              </a:rPr>
              <a:t> not how the domain is!</a:t>
            </a:r>
          </a:p>
          <a:p>
            <a:pPr lvl="1">
              <a:buFont typeface="Arial" panose="020B0604020202020204" pitchFamily="34" charset="0"/>
              <a:buChar char="•"/>
            </a:pPr>
            <a:r>
              <a:rPr lang="en-US" dirty="0">
                <a:sym typeface="Wingdings" panose="05000000000000000000" pitchFamily="2" charset="2"/>
              </a:rPr>
              <a:t>No time indexing.</a:t>
            </a:r>
            <a:endParaRPr lang="en-US" dirty="0"/>
          </a:p>
        </p:txBody>
      </p:sp>
      <p:sp>
        <p:nvSpPr>
          <p:cNvPr id="4" name="Slide Number Placeholder 3">
            <a:extLst>
              <a:ext uri="{FF2B5EF4-FFF2-40B4-BE49-F238E27FC236}">
                <a16:creationId xmlns:a16="http://schemas.microsoft.com/office/drawing/2014/main" id="{EF8C762F-824C-45CC-A06F-A444C73770FB}"/>
              </a:ext>
            </a:extLst>
          </p:cNvPr>
          <p:cNvSpPr>
            <a:spLocks noGrp="1"/>
          </p:cNvSpPr>
          <p:nvPr>
            <p:ph type="sldNum" sz="quarter" idx="4294967295"/>
          </p:nvPr>
        </p:nvSpPr>
        <p:spPr/>
        <p:txBody>
          <a:bodyPr/>
          <a:lstStyle/>
          <a:p>
            <a:fld id="{7C5DB68A-9D44-4073-920F-D08D647C06A7}" type="slidenum">
              <a:rPr lang="en-US" smtClean="0"/>
              <a:t>167</a:t>
            </a:fld>
            <a:endParaRPr lang="en-US" dirty="0"/>
          </a:p>
        </p:txBody>
      </p:sp>
    </p:spTree>
    <p:extLst>
      <p:ext uri="{BB962C8B-B14F-4D97-AF65-F5344CB8AC3E}">
        <p14:creationId xmlns:p14="http://schemas.microsoft.com/office/powerpoint/2010/main" val="308988523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Instances are the objects of classification …</a:t>
            </a:r>
          </a:p>
        </p:txBody>
      </p:sp>
      <p:sp>
        <p:nvSpPr>
          <p:cNvPr id="269325" name="Rectangle 13">
            <a:hlinkClick r:id="rId2"/>
          </p:cNvPr>
          <p:cNvSpPr>
            <a:spLocks noChangeArrowheads="1"/>
          </p:cNvSpPr>
          <p:nvPr/>
        </p:nvSpPr>
        <p:spPr bwMode="auto">
          <a:xfrm>
            <a:off x="0" y="19050"/>
            <a:ext cx="681038" cy="0"/>
          </a:xfrm>
          <a:prstGeom prst="rect">
            <a:avLst/>
          </a:prstGeom>
          <a:noFill/>
          <a:ln w="9525">
            <a:noFill/>
            <a:miter lim="800000"/>
            <a:headEnd/>
            <a:tailEnd/>
          </a:ln>
          <a:effectLst/>
        </p:spPr>
        <p:txBody>
          <a:bodyPr vert="horz" wrap="square" lIns="11109" tIns="12696" rIns="11109" bIns="12696" numCol="1" anchor="t" anchorCtr="0" compatLnSpc="1">
            <a:prstTxWarp prst="textNoShape">
              <a:avLst/>
            </a:prstTxWarp>
            <a:spAutoFit/>
          </a:bodyPr>
          <a:lstStyle/>
          <a:p>
            <a:endParaRPr lang="en-US"/>
          </a:p>
        </p:txBody>
      </p:sp>
      <p:pic>
        <p:nvPicPr>
          <p:cNvPr id="269318" name="Picture 6" descr="https://encrypted-tbn3.gstatic.com/images?q=tbn:ANd9GcREGJl3rKpefAnc50aGAh0v4K95nJIZrFDWotLNoKlGhj3GcV7U2HlACQXE">
            <a:hlinkClick r:id="rId3"/>
          </p:cNvPr>
          <p:cNvPicPr>
            <a:picLocks noChangeAspect="1" noChangeArrowheads="1"/>
          </p:cNvPicPr>
          <p:nvPr/>
        </p:nvPicPr>
        <p:blipFill>
          <a:blip r:embed="rId4" cstate="print"/>
          <a:srcRect/>
          <a:stretch>
            <a:fillRect/>
          </a:stretch>
        </p:blipFill>
        <p:spPr bwMode="auto">
          <a:xfrm>
            <a:off x="3971924" y="4572000"/>
            <a:ext cx="1085850" cy="1628775"/>
          </a:xfrm>
          <a:prstGeom prst="rect">
            <a:avLst/>
          </a:prstGeom>
          <a:noFill/>
        </p:spPr>
      </p:pic>
      <p:cxnSp>
        <p:nvCxnSpPr>
          <p:cNvPr id="12" name="Straight Arrow Connector 11"/>
          <p:cNvCxnSpPr>
            <a:stCxn id="269318" idx="0"/>
            <a:endCxn id="18" idx="2"/>
          </p:cNvCxnSpPr>
          <p:nvPr/>
        </p:nvCxnSpPr>
        <p:spPr bwMode="auto">
          <a:xfrm flipH="1" flipV="1">
            <a:off x="3203887" y="2844463"/>
            <a:ext cx="1310962" cy="1727537"/>
          </a:xfrm>
          <a:prstGeom prst="straightConnector1">
            <a:avLst/>
          </a:prstGeom>
          <a:noFill/>
          <a:ln w="38100" cap="flat" cmpd="sng" algn="ctr">
            <a:solidFill>
              <a:schemeClr val="bg1"/>
            </a:solidFill>
            <a:prstDash val="solid"/>
            <a:round/>
            <a:headEnd type="none" w="med" len="med"/>
            <a:tailEnd type="arrow"/>
          </a:ln>
          <a:effectLst/>
        </p:spPr>
      </p:cxnSp>
      <p:cxnSp>
        <p:nvCxnSpPr>
          <p:cNvPr id="13" name="Straight Arrow Connector 12"/>
          <p:cNvCxnSpPr>
            <a:endCxn id="17" idx="2"/>
          </p:cNvCxnSpPr>
          <p:nvPr/>
        </p:nvCxnSpPr>
        <p:spPr bwMode="auto">
          <a:xfrm flipH="1" flipV="1">
            <a:off x="1706660" y="3550800"/>
            <a:ext cx="2801629" cy="1035488"/>
          </a:xfrm>
          <a:prstGeom prst="straightConnector1">
            <a:avLst/>
          </a:prstGeom>
          <a:noFill/>
          <a:ln w="38100" cap="flat" cmpd="sng" algn="ctr">
            <a:solidFill>
              <a:schemeClr val="bg1"/>
            </a:solidFill>
            <a:prstDash val="solid"/>
            <a:round/>
            <a:headEnd type="none" w="med" len="med"/>
            <a:tailEnd type="arrow"/>
          </a:ln>
          <a:effectLst/>
        </p:spPr>
      </p:cxnSp>
      <p:cxnSp>
        <p:nvCxnSpPr>
          <p:cNvPr id="14" name="Straight Arrow Connector 13"/>
          <p:cNvCxnSpPr>
            <a:stCxn id="269318" idx="0"/>
            <a:endCxn id="19" idx="2"/>
          </p:cNvCxnSpPr>
          <p:nvPr/>
        </p:nvCxnSpPr>
        <p:spPr bwMode="auto">
          <a:xfrm flipV="1">
            <a:off x="4514849" y="2259688"/>
            <a:ext cx="542926" cy="2312312"/>
          </a:xfrm>
          <a:prstGeom prst="straightConnector1">
            <a:avLst/>
          </a:prstGeom>
          <a:noFill/>
          <a:ln w="38100" cap="flat" cmpd="sng" algn="ctr">
            <a:solidFill>
              <a:schemeClr val="bg1"/>
            </a:solidFill>
            <a:prstDash val="solid"/>
            <a:round/>
            <a:headEnd type="none" w="med" len="med"/>
            <a:tailEnd type="arrow"/>
          </a:ln>
          <a:effectLst/>
        </p:spPr>
      </p:cxnSp>
      <p:cxnSp>
        <p:nvCxnSpPr>
          <p:cNvPr id="15" name="Straight Arrow Connector 14"/>
          <p:cNvCxnSpPr>
            <a:stCxn id="269318" idx="0"/>
            <a:endCxn id="20" idx="2"/>
          </p:cNvCxnSpPr>
          <p:nvPr/>
        </p:nvCxnSpPr>
        <p:spPr bwMode="auto">
          <a:xfrm flipV="1">
            <a:off x="4514849" y="1802198"/>
            <a:ext cx="2652112" cy="2769802"/>
          </a:xfrm>
          <a:prstGeom prst="straightConnector1">
            <a:avLst/>
          </a:prstGeom>
          <a:noFill/>
          <a:ln w="38100" cap="flat" cmpd="sng" algn="ctr">
            <a:solidFill>
              <a:schemeClr val="bg1"/>
            </a:solidFill>
            <a:prstDash val="solid"/>
            <a:round/>
            <a:headEnd type="none" w="med" len="med"/>
            <a:tailEnd type="arrow"/>
          </a:ln>
          <a:effectLst/>
        </p:spPr>
      </p:cxnSp>
      <p:sp>
        <p:nvSpPr>
          <p:cNvPr id="17" name="TextBox 16"/>
          <p:cNvSpPr txBox="1"/>
          <p:nvPr/>
        </p:nvSpPr>
        <p:spPr>
          <a:xfrm>
            <a:off x="424097" y="2966025"/>
            <a:ext cx="2565126" cy="584775"/>
          </a:xfrm>
          <a:prstGeom prst="rect">
            <a:avLst/>
          </a:prstGeom>
          <a:noFill/>
        </p:spPr>
        <p:txBody>
          <a:bodyPr wrap="none" rtlCol="0">
            <a:spAutoFit/>
          </a:bodyPr>
          <a:lstStyle/>
          <a:p>
            <a:r>
              <a:rPr lang="en-US" dirty="0">
                <a:solidFill>
                  <a:srgbClr val="FFFF00"/>
                </a:solidFill>
              </a:rPr>
              <a:t>Human being</a:t>
            </a:r>
          </a:p>
        </p:txBody>
      </p:sp>
      <p:cxnSp>
        <p:nvCxnSpPr>
          <p:cNvPr id="30" name="Straight Connector 29"/>
          <p:cNvCxnSpPr/>
          <p:nvPr/>
        </p:nvCxnSpPr>
        <p:spPr bwMode="auto">
          <a:xfrm>
            <a:off x="0" y="4191000"/>
            <a:ext cx="9144000" cy="0"/>
          </a:xfrm>
          <a:prstGeom prst="line">
            <a:avLst/>
          </a:prstGeom>
          <a:noFill/>
          <a:ln w="9525" cap="flat" cmpd="sng" algn="ctr">
            <a:solidFill>
              <a:schemeClr val="bg1"/>
            </a:solidFill>
            <a:prstDash val="solid"/>
            <a:round/>
            <a:headEnd type="none" w="med" len="med"/>
            <a:tailEnd type="none" w="med" len="med"/>
          </a:ln>
          <a:effectLst/>
        </p:spPr>
      </p:cxnSp>
      <p:sp>
        <p:nvSpPr>
          <p:cNvPr id="31" name="TextBox 30"/>
          <p:cNvSpPr txBox="1"/>
          <p:nvPr/>
        </p:nvSpPr>
        <p:spPr>
          <a:xfrm>
            <a:off x="3869883" y="6273225"/>
            <a:ext cx="1393330" cy="400110"/>
          </a:xfrm>
          <a:prstGeom prst="rect">
            <a:avLst/>
          </a:prstGeom>
          <a:noFill/>
        </p:spPr>
        <p:txBody>
          <a:bodyPr wrap="none" rtlCol="0">
            <a:spAutoFit/>
          </a:bodyPr>
          <a:lstStyle/>
          <a:p>
            <a:r>
              <a:rPr lang="en-US" sz="2000" dirty="0">
                <a:solidFill>
                  <a:schemeClr val="bg1"/>
                </a:solidFill>
              </a:rPr>
              <a:t>particulars</a:t>
            </a:r>
          </a:p>
        </p:txBody>
      </p:sp>
      <p:sp>
        <p:nvSpPr>
          <p:cNvPr id="18" name="TextBox 17"/>
          <p:cNvSpPr txBox="1"/>
          <p:nvPr/>
        </p:nvSpPr>
        <p:spPr>
          <a:xfrm>
            <a:off x="2314060" y="2259688"/>
            <a:ext cx="1779654" cy="584775"/>
          </a:xfrm>
          <a:prstGeom prst="rect">
            <a:avLst/>
          </a:prstGeom>
          <a:noFill/>
        </p:spPr>
        <p:txBody>
          <a:bodyPr wrap="none" rtlCol="0">
            <a:spAutoFit/>
          </a:bodyPr>
          <a:lstStyle/>
          <a:p>
            <a:r>
              <a:rPr lang="en-US" dirty="0">
                <a:solidFill>
                  <a:srgbClr val="FFFF00"/>
                </a:solidFill>
              </a:rPr>
              <a:t>Mammal</a:t>
            </a:r>
          </a:p>
        </p:txBody>
      </p:sp>
      <p:sp>
        <p:nvSpPr>
          <p:cNvPr id="19" name="TextBox 18"/>
          <p:cNvSpPr txBox="1"/>
          <p:nvPr/>
        </p:nvSpPr>
        <p:spPr>
          <a:xfrm>
            <a:off x="4026499" y="1674913"/>
            <a:ext cx="2062552" cy="584775"/>
          </a:xfrm>
          <a:prstGeom prst="rect">
            <a:avLst/>
          </a:prstGeom>
          <a:noFill/>
        </p:spPr>
        <p:txBody>
          <a:bodyPr wrap="none" rtlCol="0">
            <a:spAutoFit/>
          </a:bodyPr>
          <a:lstStyle/>
          <a:p>
            <a:r>
              <a:rPr lang="en-US" dirty="0">
                <a:solidFill>
                  <a:srgbClr val="FFFF00"/>
                </a:solidFill>
              </a:rPr>
              <a:t>Vertebrate</a:t>
            </a:r>
          </a:p>
        </p:txBody>
      </p:sp>
      <p:sp>
        <p:nvSpPr>
          <p:cNvPr id="20" name="TextBox 19"/>
          <p:cNvSpPr txBox="1"/>
          <p:nvPr/>
        </p:nvSpPr>
        <p:spPr>
          <a:xfrm>
            <a:off x="6196983" y="1217423"/>
            <a:ext cx="1939955" cy="584775"/>
          </a:xfrm>
          <a:prstGeom prst="rect">
            <a:avLst/>
          </a:prstGeom>
          <a:noFill/>
        </p:spPr>
        <p:txBody>
          <a:bodyPr wrap="none" rtlCol="0">
            <a:spAutoFit/>
          </a:bodyPr>
          <a:lstStyle/>
          <a:p>
            <a:r>
              <a:rPr lang="en-US" dirty="0">
                <a:solidFill>
                  <a:srgbClr val="FFFF00"/>
                </a:solidFill>
              </a:rPr>
              <a:t>Organism</a:t>
            </a:r>
          </a:p>
        </p:txBody>
      </p:sp>
      <p:sp>
        <p:nvSpPr>
          <p:cNvPr id="27" name="TextBox 26"/>
          <p:cNvSpPr txBox="1"/>
          <p:nvPr/>
        </p:nvSpPr>
        <p:spPr>
          <a:xfrm>
            <a:off x="5263213" y="4148722"/>
            <a:ext cx="2680541" cy="584775"/>
          </a:xfrm>
          <a:prstGeom prst="rect">
            <a:avLst/>
          </a:prstGeom>
          <a:noFill/>
        </p:spPr>
        <p:txBody>
          <a:bodyPr wrap="none" rtlCol="0">
            <a:spAutoFit/>
          </a:bodyPr>
          <a:lstStyle/>
          <a:p>
            <a:r>
              <a:rPr lang="en-US" i="1" dirty="0">
                <a:solidFill>
                  <a:schemeClr val="bg1"/>
                </a:solidFill>
              </a:rPr>
              <a:t>instance of at t</a:t>
            </a:r>
          </a:p>
        </p:txBody>
      </p:sp>
      <p:cxnSp>
        <p:nvCxnSpPr>
          <p:cNvPr id="29" name="Straight Arrow Connector 28"/>
          <p:cNvCxnSpPr>
            <a:stCxn id="17" idx="0"/>
            <a:endCxn id="18" idx="1"/>
          </p:cNvCxnSpPr>
          <p:nvPr/>
        </p:nvCxnSpPr>
        <p:spPr bwMode="auto">
          <a:xfrm flipV="1">
            <a:off x="1706660" y="2552076"/>
            <a:ext cx="607400" cy="413949"/>
          </a:xfrm>
          <a:prstGeom prst="straightConnector1">
            <a:avLst/>
          </a:prstGeom>
          <a:noFill/>
          <a:ln w="38100" cap="flat" cmpd="sng" algn="ctr">
            <a:solidFill>
              <a:srgbClr val="FFFF00"/>
            </a:solidFill>
            <a:prstDash val="solid"/>
            <a:round/>
            <a:headEnd type="none" w="med" len="med"/>
            <a:tailEnd type="arrow"/>
          </a:ln>
          <a:effectLst/>
        </p:spPr>
      </p:cxnSp>
      <p:cxnSp>
        <p:nvCxnSpPr>
          <p:cNvPr id="32" name="Straight Arrow Connector 31"/>
          <p:cNvCxnSpPr>
            <a:stCxn id="18" idx="0"/>
            <a:endCxn id="19" idx="1"/>
          </p:cNvCxnSpPr>
          <p:nvPr/>
        </p:nvCxnSpPr>
        <p:spPr bwMode="auto">
          <a:xfrm flipV="1">
            <a:off x="3203887" y="1967301"/>
            <a:ext cx="822612" cy="292387"/>
          </a:xfrm>
          <a:prstGeom prst="straightConnector1">
            <a:avLst/>
          </a:prstGeom>
          <a:noFill/>
          <a:ln w="38100" cap="flat" cmpd="sng" algn="ctr">
            <a:solidFill>
              <a:srgbClr val="FFFF00"/>
            </a:solidFill>
            <a:prstDash val="solid"/>
            <a:round/>
            <a:headEnd type="none" w="med" len="med"/>
            <a:tailEnd type="arrow"/>
          </a:ln>
          <a:effectLst/>
        </p:spPr>
      </p:cxnSp>
      <p:cxnSp>
        <p:nvCxnSpPr>
          <p:cNvPr id="34" name="Straight Arrow Connector 33"/>
          <p:cNvCxnSpPr>
            <a:stCxn id="19" idx="0"/>
            <a:endCxn id="20" idx="1"/>
          </p:cNvCxnSpPr>
          <p:nvPr/>
        </p:nvCxnSpPr>
        <p:spPr bwMode="auto">
          <a:xfrm flipV="1">
            <a:off x="5057775" y="1509811"/>
            <a:ext cx="1139208" cy="165102"/>
          </a:xfrm>
          <a:prstGeom prst="straightConnector1">
            <a:avLst/>
          </a:prstGeom>
          <a:noFill/>
          <a:ln w="38100" cap="flat" cmpd="sng" algn="ctr">
            <a:solidFill>
              <a:srgbClr val="FFFF00"/>
            </a:solidFill>
            <a:prstDash val="solid"/>
            <a:round/>
            <a:headEnd type="none" w="med" len="med"/>
            <a:tailEnd type="arrow"/>
          </a:ln>
          <a:effectLst/>
        </p:spPr>
      </p:cxnSp>
      <p:sp>
        <p:nvSpPr>
          <p:cNvPr id="37" name="TextBox 36"/>
          <p:cNvSpPr txBox="1"/>
          <p:nvPr/>
        </p:nvSpPr>
        <p:spPr>
          <a:xfrm>
            <a:off x="1314834" y="2218153"/>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38" name="TextBox 37"/>
          <p:cNvSpPr txBox="1"/>
          <p:nvPr/>
        </p:nvSpPr>
        <p:spPr>
          <a:xfrm>
            <a:off x="2951229" y="1520250"/>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39" name="TextBox 38"/>
          <p:cNvSpPr txBox="1"/>
          <p:nvPr/>
        </p:nvSpPr>
        <p:spPr>
          <a:xfrm>
            <a:off x="5176941" y="1114523"/>
            <a:ext cx="663964" cy="584775"/>
          </a:xfrm>
          <a:prstGeom prst="rect">
            <a:avLst/>
          </a:prstGeom>
          <a:noFill/>
        </p:spPr>
        <p:txBody>
          <a:bodyPr wrap="none" rtlCol="0">
            <a:spAutoFit/>
          </a:bodyPr>
          <a:lstStyle/>
          <a:p>
            <a:r>
              <a:rPr lang="en-US" i="1" dirty="0" err="1">
                <a:solidFill>
                  <a:srgbClr val="FFFF00"/>
                </a:solidFill>
              </a:rPr>
              <a:t>isa</a:t>
            </a:r>
            <a:endParaRPr lang="en-US" i="1" dirty="0">
              <a:solidFill>
                <a:srgbClr val="FFFF00"/>
              </a:solidFill>
            </a:endParaRPr>
          </a:p>
        </p:txBody>
      </p:sp>
      <p:sp>
        <p:nvSpPr>
          <p:cNvPr id="3" name="Oval 2"/>
          <p:cNvSpPr/>
          <p:nvPr/>
        </p:nvSpPr>
        <p:spPr bwMode="auto">
          <a:xfrm rot="1934683">
            <a:off x="528389" y="2003501"/>
            <a:ext cx="5200592" cy="3528628"/>
          </a:xfrm>
          <a:prstGeom prst="ellipse">
            <a:avLst/>
          </a:prstGeom>
          <a:noFill/>
          <a:ln w="3810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6" name="Group 5"/>
          <p:cNvGrpSpPr/>
          <p:nvPr/>
        </p:nvGrpSpPr>
        <p:grpSpPr>
          <a:xfrm>
            <a:off x="1930148" y="2869495"/>
            <a:ext cx="1560104" cy="768661"/>
            <a:chOff x="1930148" y="2869495"/>
            <a:chExt cx="1560104" cy="768661"/>
          </a:xfrm>
          <a:solidFill>
            <a:srgbClr val="1FE115"/>
          </a:solidFill>
        </p:grpSpPr>
        <p:sp>
          <p:nvSpPr>
            <p:cNvPr id="5" name="Bent Arrow 4"/>
            <p:cNvSpPr/>
            <p:nvPr/>
          </p:nvSpPr>
          <p:spPr bwMode="auto">
            <a:xfrm rot="13306324">
              <a:off x="2112149" y="2869495"/>
              <a:ext cx="1378103" cy="551588"/>
            </a:xfrm>
            <a:prstGeom prst="bentArrow">
              <a:avLst/>
            </a:prstGeom>
            <a:grpFill/>
            <a:ln w="952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5" name="Bent Arrow 24"/>
            <p:cNvSpPr/>
            <p:nvPr/>
          </p:nvSpPr>
          <p:spPr bwMode="auto">
            <a:xfrm rot="13308581" flipV="1">
              <a:off x="1930148" y="3086568"/>
              <a:ext cx="1378103" cy="551588"/>
            </a:xfrm>
            <a:prstGeom prst="bentArrow">
              <a:avLst/>
            </a:prstGeom>
            <a:grpFill/>
            <a:ln w="952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7" name="Slide Number Placeholder 6">
            <a:extLst>
              <a:ext uri="{FF2B5EF4-FFF2-40B4-BE49-F238E27FC236}">
                <a16:creationId xmlns:a16="http://schemas.microsoft.com/office/drawing/2014/main" id="{20DF6DD9-E005-45FA-83C4-98BD29FF93D0}"/>
              </a:ext>
            </a:extLst>
          </p:cNvPr>
          <p:cNvSpPr>
            <a:spLocks noGrp="1"/>
          </p:cNvSpPr>
          <p:nvPr>
            <p:ph type="sldNum" sz="quarter" idx="10"/>
          </p:nvPr>
        </p:nvSpPr>
        <p:spPr/>
        <p:txBody>
          <a:bodyPr/>
          <a:lstStyle/>
          <a:p>
            <a:fld id="{01EF93C7-D0AB-41D7-8C62-1F8A9E33AE23}" type="slidenum">
              <a:rPr lang="en-US" smtClean="0"/>
              <a:pPr/>
              <a:t>168</a:t>
            </a:fld>
            <a:endParaRPr lang="en-US"/>
          </a:p>
        </p:txBody>
      </p:sp>
      <p:grpSp>
        <p:nvGrpSpPr>
          <p:cNvPr id="10" name="Group 9">
            <a:extLst>
              <a:ext uri="{FF2B5EF4-FFF2-40B4-BE49-F238E27FC236}">
                <a16:creationId xmlns:a16="http://schemas.microsoft.com/office/drawing/2014/main" id="{DC6021C2-D704-4C83-9B71-759DFAC5C315}"/>
              </a:ext>
            </a:extLst>
          </p:cNvPr>
          <p:cNvGrpSpPr/>
          <p:nvPr/>
        </p:nvGrpSpPr>
        <p:grpSpPr>
          <a:xfrm>
            <a:off x="304800" y="2966025"/>
            <a:ext cx="8610600" cy="3656498"/>
            <a:chOff x="304800" y="2966025"/>
            <a:chExt cx="8610600" cy="3656498"/>
          </a:xfrm>
        </p:grpSpPr>
        <p:pic>
          <p:nvPicPr>
            <p:cNvPr id="4" name="Picture 3">
              <a:extLst>
                <a:ext uri="{FF2B5EF4-FFF2-40B4-BE49-F238E27FC236}">
                  <a16:creationId xmlns:a16="http://schemas.microsoft.com/office/drawing/2014/main" id="{5FA3A38F-3344-4D1C-8E5B-A21FC85E4989}"/>
                </a:ext>
              </a:extLst>
            </p:cNvPr>
            <p:cNvPicPr>
              <a:picLocks noChangeAspect="1"/>
            </p:cNvPicPr>
            <p:nvPr/>
          </p:nvPicPr>
          <p:blipFill>
            <a:blip r:embed="rId5"/>
            <a:stretch>
              <a:fillRect/>
            </a:stretch>
          </p:blipFill>
          <p:spPr>
            <a:xfrm>
              <a:off x="304800" y="4398876"/>
              <a:ext cx="8469848" cy="2223647"/>
            </a:xfrm>
            <a:prstGeom prst="rect">
              <a:avLst/>
            </a:prstGeom>
            <a:ln w="38100">
              <a:solidFill>
                <a:srgbClr val="FF6600"/>
              </a:solidFill>
            </a:ln>
          </p:spPr>
        </p:pic>
        <p:sp>
          <p:nvSpPr>
            <p:cNvPr id="8" name="Arrow: Left-Up 7">
              <a:extLst>
                <a:ext uri="{FF2B5EF4-FFF2-40B4-BE49-F238E27FC236}">
                  <a16:creationId xmlns:a16="http://schemas.microsoft.com/office/drawing/2014/main" id="{2E385742-7552-4325-8048-26AFCD9F5D01}"/>
                </a:ext>
              </a:extLst>
            </p:cNvPr>
            <p:cNvSpPr/>
            <p:nvPr/>
          </p:nvSpPr>
          <p:spPr bwMode="auto">
            <a:xfrm flipV="1">
              <a:off x="3615194" y="3047999"/>
              <a:ext cx="4151316" cy="1278426"/>
            </a:xfrm>
            <a:prstGeom prst="leftUpArrow">
              <a:avLst/>
            </a:prstGeom>
            <a:solidFill>
              <a:srgbClr val="FF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Not Equal 8">
              <a:extLst>
                <a:ext uri="{FF2B5EF4-FFF2-40B4-BE49-F238E27FC236}">
                  <a16:creationId xmlns:a16="http://schemas.microsoft.com/office/drawing/2014/main" id="{51E12EA4-349F-45E6-91D7-4003952A26E9}"/>
                </a:ext>
              </a:extLst>
            </p:cNvPr>
            <p:cNvSpPr/>
            <p:nvPr/>
          </p:nvSpPr>
          <p:spPr bwMode="auto">
            <a:xfrm>
              <a:off x="7848600" y="2966025"/>
              <a:ext cx="1066800" cy="584737"/>
            </a:xfrm>
            <a:prstGeom prst="mathNotEqual">
              <a:avLst/>
            </a:prstGeom>
            <a:solidFill>
              <a:srgbClr val="FF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419458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BE2E-9D02-47A4-A001-0D050786DDFA}"/>
              </a:ext>
            </a:extLst>
          </p:cNvPr>
          <p:cNvSpPr>
            <a:spLocks noGrp="1"/>
          </p:cNvSpPr>
          <p:nvPr>
            <p:ph type="title"/>
          </p:nvPr>
        </p:nvSpPr>
        <p:spPr/>
        <p:txBody>
          <a:bodyPr/>
          <a:lstStyle/>
          <a:p>
            <a:r>
              <a:rPr lang="en-US" dirty="0"/>
              <a:t>Whether something is a particular or a type is NOT a matter of choice, but a matter of reality!!!</a:t>
            </a:r>
          </a:p>
        </p:txBody>
      </p:sp>
      <p:sp>
        <p:nvSpPr>
          <p:cNvPr id="4" name="Slide Number Placeholder 3">
            <a:extLst>
              <a:ext uri="{FF2B5EF4-FFF2-40B4-BE49-F238E27FC236}">
                <a16:creationId xmlns:a16="http://schemas.microsoft.com/office/drawing/2014/main" id="{AF75DDAA-F5E7-4260-94BD-C1D9C18CF25C}"/>
              </a:ext>
            </a:extLst>
          </p:cNvPr>
          <p:cNvSpPr>
            <a:spLocks noGrp="1"/>
          </p:cNvSpPr>
          <p:nvPr>
            <p:ph type="sldNum" sz="quarter" idx="10"/>
          </p:nvPr>
        </p:nvSpPr>
        <p:spPr/>
        <p:txBody>
          <a:bodyPr/>
          <a:lstStyle/>
          <a:p>
            <a:fld id="{01EF93C7-D0AB-41D7-8C62-1F8A9E33AE23}" type="slidenum">
              <a:rPr lang="en-US" smtClean="0"/>
              <a:pPr/>
              <a:t>169</a:t>
            </a:fld>
            <a:endParaRPr lang="en-US"/>
          </a:p>
        </p:txBody>
      </p:sp>
      <p:pic>
        <p:nvPicPr>
          <p:cNvPr id="5" name="Picture 4">
            <a:extLst>
              <a:ext uri="{FF2B5EF4-FFF2-40B4-BE49-F238E27FC236}">
                <a16:creationId xmlns:a16="http://schemas.microsoft.com/office/drawing/2014/main" id="{9627B238-CA75-45C5-9E7F-42C474C445F2}"/>
              </a:ext>
            </a:extLst>
          </p:cNvPr>
          <p:cNvPicPr>
            <a:picLocks noChangeAspect="1"/>
          </p:cNvPicPr>
          <p:nvPr/>
        </p:nvPicPr>
        <p:blipFill>
          <a:blip r:embed="rId2"/>
          <a:stretch>
            <a:fillRect/>
          </a:stretch>
        </p:blipFill>
        <p:spPr>
          <a:xfrm>
            <a:off x="609600" y="2590800"/>
            <a:ext cx="8054188" cy="3810000"/>
          </a:xfrm>
          <a:prstGeom prst="rect">
            <a:avLst/>
          </a:prstGeom>
        </p:spPr>
      </p:pic>
      <p:sp>
        <p:nvSpPr>
          <p:cNvPr id="6" name="Rectangle 5">
            <a:extLst>
              <a:ext uri="{FF2B5EF4-FFF2-40B4-BE49-F238E27FC236}">
                <a16:creationId xmlns:a16="http://schemas.microsoft.com/office/drawing/2014/main" id="{2D0DB252-101E-4B60-9408-F08F737823AF}"/>
              </a:ext>
            </a:extLst>
          </p:cNvPr>
          <p:cNvSpPr/>
          <p:nvPr/>
        </p:nvSpPr>
        <p:spPr bwMode="auto">
          <a:xfrm>
            <a:off x="4114800" y="3410338"/>
            <a:ext cx="4419600" cy="228600"/>
          </a:xfrm>
          <a:prstGeom prst="rect">
            <a:avLst/>
          </a:prstGeom>
          <a:solidFill>
            <a:srgbClr val="FF0000">
              <a:alpha val="3803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6">
            <a:extLst>
              <a:ext uri="{FF2B5EF4-FFF2-40B4-BE49-F238E27FC236}">
                <a16:creationId xmlns:a16="http://schemas.microsoft.com/office/drawing/2014/main" id="{A11BF9F8-4C30-4896-821A-E3E4A0548B1D}"/>
              </a:ext>
            </a:extLst>
          </p:cNvPr>
          <p:cNvSpPr/>
          <p:nvPr/>
        </p:nvSpPr>
        <p:spPr bwMode="auto">
          <a:xfrm>
            <a:off x="631370" y="3638938"/>
            <a:ext cx="7903029" cy="399661"/>
          </a:xfrm>
          <a:prstGeom prst="rect">
            <a:avLst/>
          </a:prstGeom>
          <a:solidFill>
            <a:srgbClr val="FF0000">
              <a:alpha val="3803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F7B4E32D-2BE9-48F7-8F2B-9C4E6E9C1037}"/>
              </a:ext>
            </a:extLst>
          </p:cNvPr>
          <p:cNvSpPr/>
          <p:nvPr/>
        </p:nvSpPr>
        <p:spPr bwMode="auto">
          <a:xfrm>
            <a:off x="636034" y="4038598"/>
            <a:ext cx="1726166" cy="304801"/>
          </a:xfrm>
          <a:prstGeom prst="rect">
            <a:avLst/>
          </a:prstGeom>
          <a:solidFill>
            <a:srgbClr val="FF0000">
              <a:alpha val="3803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TextBox 8">
            <a:extLst>
              <a:ext uri="{FF2B5EF4-FFF2-40B4-BE49-F238E27FC236}">
                <a16:creationId xmlns:a16="http://schemas.microsoft.com/office/drawing/2014/main" id="{6E7BB8CA-0B57-4C3D-B2BB-B2E16D51F545}"/>
              </a:ext>
            </a:extLst>
          </p:cNvPr>
          <p:cNvSpPr txBox="1"/>
          <p:nvPr/>
        </p:nvSpPr>
        <p:spPr>
          <a:xfrm>
            <a:off x="4384517" y="4308762"/>
            <a:ext cx="3880166" cy="1077218"/>
          </a:xfrm>
          <a:prstGeom prst="rect">
            <a:avLst/>
          </a:prstGeom>
          <a:noFill/>
        </p:spPr>
        <p:txBody>
          <a:bodyPr wrap="none" rtlCol="0">
            <a:spAutoFit/>
          </a:bodyPr>
          <a:lstStyle/>
          <a:p>
            <a:r>
              <a:rPr lang="en-US" dirty="0">
                <a:solidFill>
                  <a:srgbClr val="FF0000"/>
                </a:solidFill>
              </a:rPr>
              <a:t>Logically ok.</a:t>
            </a:r>
          </a:p>
          <a:p>
            <a:r>
              <a:rPr lang="en-US" dirty="0">
                <a:solidFill>
                  <a:srgbClr val="FF0000"/>
                </a:solidFill>
              </a:rPr>
              <a:t>Ontologically wrong!</a:t>
            </a:r>
          </a:p>
        </p:txBody>
      </p:sp>
      <p:sp>
        <p:nvSpPr>
          <p:cNvPr id="10" name="Rectangle 9">
            <a:extLst>
              <a:ext uri="{FF2B5EF4-FFF2-40B4-BE49-F238E27FC236}">
                <a16:creationId xmlns:a16="http://schemas.microsoft.com/office/drawing/2014/main" id="{1BE9600E-61AD-4EED-96E3-46D05165FBE3}"/>
              </a:ext>
            </a:extLst>
          </p:cNvPr>
          <p:cNvSpPr/>
          <p:nvPr/>
        </p:nvSpPr>
        <p:spPr>
          <a:xfrm>
            <a:off x="1827248" y="6399312"/>
            <a:ext cx="6934200" cy="307777"/>
          </a:xfrm>
          <a:prstGeom prst="rect">
            <a:avLst/>
          </a:prstGeom>
        </p:spPr>
        <p:txBody>
          <a:bodyPr wrap="square">
            <a:spAutoFit/>
          </a:bodyPr>
          <a:lstStyle/>
          <a:p>
            <a:pPr algn="r"/>
            <a:r>
              <a:rPr lang="en-US" sz="1400" b="0" dirty="0">
                <a:solidFill>
                  <a:schemeClr val="bg1"/>
                </a:solidFill>
                <a:hlinkClick r:id="rId3"/>
              </a:rPr>
              <a:t>https://protege.stanford.edu/publications/ontology_development/ontology101.pdf</a:t>
            </a:r>
            <a:r>
              <a:rPr lang="en-US" sz="1400" b="0" dirty="0">
                <a:solidFill>
                  <a:schemeClr val="bg1"/>
                </a:solidFill>
              </a:rPr>
              <a:t>, p11</a:t>
            </a:r>
          </a:p>
        </p:txBody>
      </p:sp>
    </p:spTree>
    <p:extLst>
      <p:ext uri="{BB962C8B-B14F-4D97-AF65-F5344CB8AC3E}">
        <p14:creationId xmlns:p14="http://schemas.microsoft.com/office/powerpoint/2010/main" val="352647386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3A9D-A31D-4266-B227-24B903E1C4F9}"/>
              </a:ext>
            </a:extLst>
          </p:cNvPr>
          <p:cNvSpPr>
            <a:spLocks noGrp="1"/>
          </p:cNvSpPr>
          <p:nvPr>
            <p:ph type="title"/>
          </p:nvPr>
        </p:nvSpPr>
        <p:spPr>
          <a:xfrm>
            <a:off x="3400036" y="762000"/>
            <a:ext cx="5515363" cy="762000"/>
          </a:xfrm>
        </p:spPr>
        <p:txBody>
          <a:bodyPr/>
          <a:lstStyle/>
          <a:p>
            <a:r>
              <a:rPr lang="en-US" dirty="0" err="1"/>
              <a:t>MeSH</a:t>
            </a:r>
            <a:r>
              <a:rPr lang="en-US" dirty="0"/>
              <a:t>: several mistakes per RBO rules !!!</a:t>
            </a:r>
          </a:p>
        </p:txBody>
      </p:sp>
      <p:sp>
        <p:nvSpPr>
          <p:cNvPr id="3" name="Content Placeholder 2">
            <a:extLst>
              <a:ext uri="{FF2B5EF4-FFF2-40B4-BE49-F238E27FC236}">
                <a16:creationId xmlns:a16="http://schemas.microsoft.com/office/drawing/2014/main" id="{A4305948-F5C3-4CB3-9632-635033970BF5}"/>
              </a:ext>
            </a:extLst>
          </p:cNvPr>
          <p:cNvSpPr>
            <a:spLocks noGrp="1"/>
          </p:cNvSpPr>
          <p:nvPr>
            <p:ph idx="1"/>
          </p:nvPr>
        </p:nvSpPr>
        <p:spPr>
          <a:xfrm>
            <a:off x="3505200" y="2209800"/>
            <a:ext cx="5410200" cy="4419600"/>
          </a:xfrm>
        </p:spPr>
        <p:txBody>
          <a:bodyPr/>
          <a:lstStyle/>
          <a:p>
            <a:pPr>
              <a:buFont typeface="Arial" panose="020B0604020202020204" pitchFamily="34" charset="0"/>
              <a:buChar char="•"/>
            </a:pPr>
            <a:r>
              <a:rPr lang="en-US" dirty="0"/>
              <a:t>Particulars are represented as types;</a:t>
            </a:r>
          </a:p>
          <a:p>
            <a:pPr lvl="2">
              <a:buFont typeface="Arial" panose="020B0604020202020204" pitchFamily="34" charset="0"/>
              <a:buChar char="•"/>
            </a:pPr>
            <a:r>
              <a:rPr lang="en-US" dirty="0"/>
              <a:t>Lame excuse: ‘</a:t>
            </a:r>
            <a:r>
              <a:rPr lang="en-US" i="1" dirty="0"/>
              <a:t>we mean that this type has only one instance</a:t>
            </a:r>
            <a:r>
              <a:rPr lang="en-US" dirty="0"/>
              <a:t>’.</a:t>
            </a:r>
          </a:p>
          <a:p>
            <a:pPr>
              <a:buFont typeface="Arial" panose="020B0604020202020204" pitchFamily="34" charset="0"/>
              <a:buChar char="•"/>
            </a:pPr>
            <a:r>
              <a:rPr lang="en-US" dirty="0"/>
              <a:t>Particulars have other particulars as instances;</a:t>
            </a:r>
          </a:p>
          <a:p>
            <a:pPr lvl="2">
              <a:buFont typeface="Arial" panose="020B0604020202020204" pitchFamily="34" charset="0"/>
              <a:buChar char="•"/>
            </a:pPr>
            <a:r>
              <a:rPr lang="en-US" dirty="0"/>
              <a:t>The lame excuse breaks down: a class with one instance cannot have a subclass.</a:t>
            </a:r>
          </a:p>
          <a:p>
            <a:pPr>
              <a:buFont typeface="Arial" panose="020B0604020202020204" pitchFamily="34" charset="0"/>
              <a:buChar char="•"/>
            </a:pPr>
            <a:r>
              <a:rPr lang="en-US" dirty="0">
                <a:solidFill>
                  <a:srgbClr val="FFFF00"/>
                </a:solidFill>
              </a:rPr>
              <a:t>How did we call this earlier ?</a:t>
            </a:r>
          </a:p>
          <a:p>
            <a:pPr lvl="1">
              <a:buFont typeface="Arial" panose="020B0604020202020204" pitchFamily="34" charset="0"/>
              <a:buChar char="•"/>
            </a:pPr>
            <a:r>
              <a:rPr lang="en-US" dirty="0"/>
              <a:t>Isa / </a:t>
            </a:r>
            <a:r>
              <a:rPr lang="en-US" dirty="0" err="1"/>
              <a:t>subClassOf</a:t>
            </a:r>
            <a:r>
              <a:rPr lang="en-US" dirty="0"/>
              <a:t> overload.</a:t>
            </a:r>
          </a:p>
        </p:txBody>
      </p:sp>
      <p:sp>
        <p:nvSpPr>
          <p:cNvPr id="4" name="Slide Number Placeholder 3">
            <a:extLst>
              <a:ext uri="{FF2B5EF4-FFF2-40B4-BE49-F238E27FC236}">
                <a16:creationId xmlns:a16="http://schemas.microsoft.com/office/drawing/2014/main" id="{9B6C7351-E4CC-45DA-9624-4FFBA36D9622}"/>
              </a:ext>
            </a:extLst>
          </p:cNvPr>
          <p:cNvSpPr>
            <a:spLocks noGrp="1"/>
          </p:cNvSpPr>
          <p:nvPr>
            <p:ph type="sldNum" sz="quarter" idx="10"/>
          </p:nvPr>
        </p:nvSpPr>
        <p:spPr>
          <a:xfrm>
            <a:off x="8534400" y="6491968"/>
            <a:ext cx="457200" cy="365125"/>
          </a:xfrm>
        </p:spPr>
        <p:txBody>
          <a:bodyPr/>
          <a:lstStyle/>
          <a:p>
            <a:fld id="{01EF93C7-D0AB-41D7-8C62-1F8A9E33AE23}" type="slidenum">
              <a:rPr lang="en-US" smtClean="0"/>
              <a:pPr/>
              <a:t>170</a:t>
            </a:fld>
            <a:endParaRPr lang="en-US"/>
          </a:p>
        </p:txBody>
      </p:sp>
      <p:pic>
        <p:nvPicPr>
          <p:cNvPr id="6" name="Picture 5">
            <a:extLst>
              <a:ext uri="{FF2B5EF4-FFF2-40B4-BE49-F238E27FC236}">
                <a16:creationId xmlns:a16="http://schemas.microsoft.com/office/drawing/2014/main" id="{8797EB46-6BF3-41FA-8372-75475E19FDFE}"/>
              </a:ext>
            </a:extLst>
          </p:cNvPr>
          <p:cNvPicPr>
            <a:picLocks noChangeAspect="1"/>
          </p:cNvPicPr>
          <p:nvPr/>
        </p:nvPicPr>
        <p:blipFill>
          <a:blip r:embed="rId2"/>
          <a:stretch>
            <a:fillRect/>
          </a:stretch>
        </p:blipFill>
        <p:spPr>
          <a:xfrm>
            <a:off x="9331" y="628650"/>
            <a:ext cx="3305175" cy="6229350"/>
          </a:xfrm>
          <a:prstGeom prst="rect">
            <a:avLst/>
          </a:prstGeom>
        </p:spPr>
      </p:pic>
    </p:spTree>
    <p:extLst>
      <p:ext uri="{BB962C8B-B14F-4D97-AF65-F5344CB8AC3E}">
        <p14:creationId xmlns:p14="http://schemas.microsoft.com/office/powerpoint/2010/main" val="229625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the particular/universal distinction (1)</a:t>
            </a:r>
          </a:p>
        </p:txBody>
      </p:sp>
      <p:sp>
        <p:nvSpPr>
          <p:cNvPr id="3" name="Content Placeholder 2"/>
          <p:cNvSpPr>
            <a:spLocks noGrp="1"/>
          </p:cNvSpPr>
          <p:nvPr>
            <p:ph idx="1"/>
          </p:nvPr>
        </p:nvSpPr>
        <p:spPr>
          <a:xfrm>
            <a:off x="228600" y="2209800"/>
            <a:ext cx="8686800" cy="4419600"/>
          </a:xfrm>
        </p:spPr>
        <p:txBody>
          <a:bodyPr/>
          <a:lstStyle/>
          <a:p>
            <a:pPr marL="457200" indent="-457200">
              <a:buFont typeface="+mj-lt"/>
              <a:buAutoNum type="arabicPeriod"/>
            </a:pPr>
            <a:r>
              <a:rPr lang="en-US" dirty="0"/>
              <a:t>Ignoring the distinction may lead to assertions in which</a:t>
            </a:r>
          </a:p>
          <a:p>
            <a:pPr marL="857250" lvl="1" indent="-457200">
              <a:buFont typeface="+mj-lt"/>
              <a:buAutoNum type="alphaLcParenR"/>
            </a:pPr>
            <a:r>
              <a:rPr lang="en-US" dirty="0"/>
              <a:t>Different interpretations are possible depending on which terms intend particulars and which universals, </a:t>
            </a:r>
          </a:p>
          <a:p>
            <a:pPr marL="457200" indent="-4572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70F0956-5B8E-40B4-A8DD-F75AA1D26018}" type="slidenum">
              <a:rPr lang="en-US" smtClean="0"/>
              <a:pPr/>
              <a:t>171</a:t>
            </a:fld>
            <a:endParaRPr lang="en-US"/>
          </a:p>
        </p:txBody>
      </p:sp>
    </p:spTree>
    <p:extLst>
      <p:ext uri="{BB962C8B-B14F-4D97-AF65-F5344CB8AC3E}">
        <p14:creationId xmlns:p14="http://schemas.microsoft.com/office/powerpoint/2010/main" val="93652414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t>Importance of being clear</a:t>
            </a:r>
          </a:p>
        </p:txBody>
      </p:sp>
      <p:sp>
        <p:nvSpPr>
          <p:cNvPr id="32771" name="Content Placeholder 2"/>
          <p:cNvSpPr>
            <a:spLocks noGrp="1"/>
          </p:cNvSpPr>
          <p:nvPr>
            <p:ph idx="1"/>
          </p:nvPr>
        </p:nvSpPr>
        <p:spPr/>
        <p:txBody>
          <a:bodyPr/>
          <a:lstStyle/>
          <a:p>
            <a:r>
              <a:rPr lang="en-US" altLang="en-US" dirty="0"/>
              <a:t>The International Classification of Headache Disorders has</a:t>
            </a:r>
          </a:p>
          <a:p>
            <a:r>
              <a:rPr lang="en-US" altLang="en-US" dirty="0"/>
              <a:t>‘</a:t>
            </a:r>
            <a:r>
              <a:rPr lang="en-US" altLang="en-US" i="1" dirty="0"/>
              <a:t>Persistent idiopathic facial pain (PIFP)</a:t>
            </a:r>
            <a:r>
              <a:rPr lang="en-US" altLang="en-US" dirty="0"/>
              <a:t>’ </a:t>
            </a:r>
          </a:p>
          <a:p>
            <a:pPr lvl="1">
              <a:buFontTx/>
              <a:buNone/>
            </a:pPr>
            <a:r>
              <a:rPr lang="en-US" altLang="en-US" dirty="0"/>
              <a:t>= ‘</a:t>
            </a:r>
            <a:r>
              <a:rPr lang="en-US" altLang="en-US" i="1" dirty="0"/>
              <a:t>persistent facial pain with varying presentations …’</a:t>
            </a:r>
          </a:p>
          <a:p>
            <a:pPr lvl="1">
              <a:buFontTx/>
              <a:buNone/>
            </a:pPr>
            <a:endParaRPr lang="en-US" altLang="en-US" i="1" dirty="0"/>
          </a:p>
          <a:p>
            <a:pPr lvl="1" indent="-742950">
              <a:buFontTx/>
              <a:buNone/>
            </a:pPr>
            <a:r>
              <a:rPr lang="en-US" altLang="en-US" dirty="0"/>
              <a:t>Imagine three patients: </a:t>
            </a:r>
          </a:p>
          <a:p>
            <a:pPr lvl="1" indent="-396875"/>
            <a:r>
              <a:rPr lang="en-US" altLang="en-US" sz="2000" dirty="0"/>
              <a:t>all three have continuously facial pain,</a:t>
            </a:r>
          </a:p>
          <a:p>
            <a:pPr lvl="1" indent="-396875"/>
            <a:r>
              <a:rPr lang="en-US" altLang="en-US" sz="2000" dirty="0"/>
              <a:t>the first one has always pain which presents itself in the same way,</a:t>
            </a:r>
          </a:p>
          <a:p>
            <a:pPr lvl="1" indent="-396875"/>
            <a:r>
              <a:rPr lang="en-US" altLang="en-US" sz="2000" dirty="0"/>
              <a:t>the second one has also always pain which presents itself in the same way, but in a different way than in the first patient,</a:t>
            </a:r>
          </a:p>
          <a:p>
            <a:pPr lvl="1" indent="-396875"/>
            <a:r>
              <a:rPr lang="en-US" altLang="en-US" sz="2000" dirty="0"/>
              <a:t>the third one’s pain presents itself sometimes like in the first patient, sometimes like in the second patient, and sometimes different from those.</a:t>
            </a:r>
          </a:p>
          <a:p>
            <a:pPr lvl="1" indent="-742950">
              <a:buFontTx/>
              <a:buNone/>
            </a:pPr>
            <a:r>
              <a:rPr lang="en-US" altLang="en-US" dirty="0"/>
              <a:t>Which patients satisfy the definition for PIFP ?</a:t>
            </a:r>
          </a:p>
          <a:p>
            <a:pPr lvl="1" indent="-742950">
              <a:buFontTx/>
              <a:buNone/>
            </a:pPr>
            <a:endParaRPr lang="en-US" altLang="en-US" dirty="0"/>
          </a:p>
          <a:p>
            <a:pPr lvl="1" indent="-742950">
              <a:buFontTx/>
              <a:buNone/>
            </a:pPr>
            <a:endParaRPr lang="en-US" altLang="en-US" dirty="0"/>
          </a:p>
          <a:p>
            <a:pPr lvl="1">
              <a:buFontTx/>
              <a:buNone/>
            </a:pPr>
            <a:endParaRPr lang="en-US" altLang="en-US" i="1" dirty="0"/>
          </a:p>
          <a:p>
            <a:pPr lvl="1">
              <a:buFontTx/>
              <a:buNone/>
            </a:pPr>
            <a:endParaRPr lang="en-US" altLang="en-US" i="1" dirty="0"/>
          </a:p>
          <a:p>
            <a:pPr lvl="1">
              <a:buFontTx/>
              <a:buNone/>
            </a:pPr>
            <a:endParaRPr lang="en-US" altLang="en-US" dirty="0"/>
          </a:p>
        </p:txBody>
      </p:sp>
      <p:sp>
        <p:nvSpPr>
          <p:cNvPr id="2" name="Slide Number Placeholder 1"/>
          <p:cNvSpPr>
            <a:spLocks noGrp="1"/>
          </p:cNvSpPr>
          <p:nvPr>
            <p:ph type="sldNum" sz="quarter" idx="10"/>
          </p:nvPr>
        </p:nvSpPr>
        <p:spPr/>
        <p:txBody>
          <a:bodyPr/>
          <a:lstStyle/>
          <a:p>
            <a:fld id="{004D1D7D-B51D-4B29-AD07-DC5E510FA9B6}" type="slidenum">
              <a:rPr lang="en-US" smtClean="0"/>
              <a:pPr/>
              <a:t>172</a:t>
            </a:fld>
            <a:endParaRPr lang="en-US"/>
          </a:p>
        </p:txBody>
      </p:sp>
    </p:spTree>
    <p:extLst>
      <p:ext uri="{BB962C8B-B14F-4D97-AF65-F5344CB8AC3E}">
        <p14:creationId xmlns:p14="http://schemas.microsoft.com/office/powerpoint/2010/main" val="126001431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05257" y="599930"/>
            <a:ext cx="8686800" cy="647700"/>
          </a:xfrm>
        </p:spPr>
        <p:txBody>
          <a:bodyPr/>
          <a:lstStyle/>
          <a:p>
            <a:r>
              <a:rPr lang="en-US" altLang="en-US" dirty="0"/>
              <a:t>Do you see the ambiguity ?</a:t>
            </a:r>
          </a:p>
        </p:txBody>
      </p:sp>
      <p:sp>
        <p:nvSpPr>
          <p:cNvPr id="32771" name="Content Placeholder 2"/>
          <p:cNvSpPr>
            <a:spLocks noGrp="1"/>
          </p:cNvSpPr>
          <p:nvPr>
            <p:ph idx="1"/>
          </p:nvPr>
        </p:nvSpPr>
        <p:spPr>
          <a:xfrm>
            <a:off x="152400" y="1981200"/>
            <a:ext cx="8839200" cy="1181100"/>
          </a:xfrm>
        </p:spPr>
        <p:txBody>
          <a:bodyPr/>
          <a:lstStyle/>
          <a:p>
            <a:r>
              <a:rPr lang="en-US" altLang="en-US" dirty="0"/>
              <a:t>‘</a:t>
            </a:r>
            <a:r>
              <a:rPr lang="en-US" altLang="en-US" i="1" dirty="0"/>
              <a:t>Persistent idiopathic facial pain (PIFP)</a:t>
            </a:r>
            <a:r>
              <a:rPr lang="en-US" altLang="en-US" dirty="0"/>
              <a:t>’ </a:t>
            </a:r>
          </a:p>
          <a:p>
            <a:pPr lvl="1">
              <a:buFontTx/>
              <a:buNone/>
            </a:pPr>
            <a:r>
              <a:rPr lang="en-US" altLang="en-US" dirty="0"/>
              <a:t>= ‘</a:t>
            </a:r>
            <a:r>
              <a:rPr lang="en-US" altLang="en-US" i="1" dirty="0"/>
              <a:t>persistent facial pain with varying presentations …’</a:t>
            </a:r>
            <a:endParaRPr lang="en-US" altLang="en-US" dirty="0"/>
          </a:p>
        </p:txBody>
      </p:sp>
      <p:grpSp>
        <p:nvGrpSpPr>
          <p:cNvPr id="2" name="Group 59"/>
          <p:cNvGrpSpPr>
            <a:grpSpLocks/>
          </p:cNvGrpSpPr>
          <p:nvPr/>
        </p:nvGrpSpPr>
        <p:grpSpPr bwMode="auto">
          <a:xfrm>
            <a:off x="928688" y="4171950"/>
            <a:ext cx="2366962" cy="2073275"/>
            <a:chOff x="929479" y="4171346"/>
            <a:chExt cx="2366416" cy="2073486"/>
          </a:xfrm>
        </p:grpSpPr>
        <p:cxnSp>
          <p:nvCxnSpPr>
            <p:cNvPr id="32806" name="Straight Arrow Connector 15"/>
            <p:cNvCxnSpPr>
              <a:cxnSpLocks noChangeShapeType="1"/>
              <a:stCxn id="32778" idx="0"/>
              <a:endCxn id="32783" idx="2"/>
            </p:cNvCxnSpPr>
            <p:nvPr/>
          </p:nvCxnSpPr>
          <p:spPr bwMode="auto">
            <a:xfrm flipH="1" flipV="1">
              <a:off x="1305363" y="4171346"/>
              <a:ext cx="195948" cy="1986858"/>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32807" name="Straight Arrow Connector 16"/>
            <p:cNvCxnSpPr>
              <a:cxnSpLocks noChangeShapeType="1"/>
              <a:stCxn id="32778" idx="0"/>
              <a:endCxn id="32784" idx="2"/>
            </p:cNvCxnSpPr>
            <p:nvPr/>
          </p:nvCxnSpPr>
          <p:spPr bwMode="auto">
            <a:xfrm flipV="1">
              <a:off x="1501311" y="4171346"/>
              <a:ext cx="1794584" cy="1986858"/>
            </a:xfrm>
            <a:prstGeom prst="straightConnector1">
              <a:avLst/>
            </a:prstGeom>
            <a:noFill/>
            <a:ln w="28575"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32808" name="TextBox 37"/>
            <p:cNvSpPr txBox="1">
              <a:spLocks noChangeArrowheads="1"/>
            </p:cNvSpPr>
            <p:nvPr/>
          </p:nvSpPr>
          <p:spPr bwMode="auto">
            <a:xfrm>
              <a:off x="929479" y="4572000"/>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1</a:t>
              </a:r>
            </a:p>
          </p:txBody>
        </p:sp>
        <p:sp>
          <p:nvSpPr>
            <p:cNvPr id="32809" name="TextBox 38"/>
            <p:cNvSpPr txBox="1">
              <a:spLocks noChangeArrowheads="1"/>
            </p:cNvSpPr>
            <p:nvPr/>
          </p:nvSpPr>
          <p:spPr bwMode="auto">
            <a:xfrm>
              <a:off x="951251" y="4920343"/>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2</a:t>
              </a:r>
            </a:p>
          </p:txBody>
        </p:sp>
        <p:sp>
          <p:nvSpPr>
            <p:cNvPr id="32810" name="TextBox 39"/>
            <p:cNvSpPr txBox="1">
              <a:spLocks noChangeArrowheads="1"/>
            </p:cNvSpPr>
            <p:nvPr/>
          </p:nvSpPr>
          <p:spPr bwMode="auto">
            <a:xfrm>
              <a:off x="963691" y="5212702"/>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3</a:t>
              </a:r>
            </a:p>
          </p:txBody>
        </p:sp>
        <p:sp>
          <p:nvSpPr>
            <p:cNvPr id="32811" name="TextBox 40"/>
            <p:cNvSpPr txBox="1">
              <a:spLocks noChangeArrowheads="1"/>
            </p:cNvSpPr>
            <p:nvPr/>
          </p:nvSpPr>
          <p:spPr bwMode="auto">
            <a:xfrm>
              <a:off x="2248205" y="5340221"/>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1</a:t>
              </a:r>
            </a:p>
          </p:txBody>
        </p:sp>
        <p:sp>
          <p:nvSpPr>
            <p:cNvPr id="32812" name="TextBox 41"/>
            <p:cNvSpPr txBox="1">
              <a:spLocks noChangeArrowheads="1"/>
            </p:cNvSpPr>
            <p:nvPr/>
          </p:nvSpPr>
          <p:spPr bwMode="auto">
            <a:xfrm>
              <a:off x="1971397" y="5604588"/>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2</a:t>
              </a:r>
            </a:p>
          </p:txBody>
        </p:sp>
        <p:sp>
          <p:nvSpPr>
            <p:cNvPr id="32813" name="TextBox 42"/>
            <p:cNvSpPr txBox="1">
              <a:spLocks noChangeArrowheads="1"/>
            </p:cNvSpPr>
            <p:nvPr/>
          </p:nvSpPr>
          <p:spPr bwMode="auto">
            <a:xfrm>
              <a:off x="1694588" y="5906278"/>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0000"/>
                  </a:solidFill>
                  <a:effectLst/>
                  <a:uLnTx/>
                  <a:uFillTx/>
                  <a:latin typeface="Times New Roman" panose="02020603050405020304" pitchFamily="18" charset="0"/>
                  <a:ea typeface="+mn-ea"/>
                  <a:cs typeface="+mn-cs"/>
                </a:rPr>
                <a:t>3</a:t>
              </a:r>
            </a:p>
          </p:txBody>
        </p:sp>
      </p:grpSp>
      <p:grpSp>
        <p:nvGrpSpPr>
          <p:cNvPr id="3" name="Group 60"/>
          <p:cNvGrpSpPr>
            <a:grpSpLocks/>
          </p:cNvGrpSpPr>
          <p:nvPr/>
        </p:nvGrpSpPr>
        <p:grpSpPr bwMode="auto">
          <a:xfrm>
            <a:off x="1304925" y="4171950"/>
            <a:ext cx="6491288" cy="2025650"/>
            <a:chOff x="1305363" y="4171346"/>
            <a:chExt cx="6490998" cy="2026833"/>
          </a:xfrm>
        </p:grpSpPr>
        <p:cxnSp>
          <p:nvCxnSpPr>
            <p:cNvPr id="32796" name="Straight Arrow Connector 19"/>
            <p:cNvCxnSpPr>
              <a:cxnSpLocks noChangeShapeType="1"/>
              <a:stCxn id="32780" idx="0"/>
              <a:endCxn id="32783" idx="2"/>
            </p:cNvCxnSpPr>
            <p:nvPr/>
          </p:nvCxnSpPr>
          <p:spPr bwMode="auto">
            <a:xfrm flipH="1" flipV="1">
              <a:off x="1305363" y="4171346"/>
              <a:ext cx="3309240" cy="1986858"/>
            </a:xfrm>
            <a:prstGeom prst="straightConnector1">
              <a:avLst/>
            </a:prstGeom>
            <a:noFill/>
            <a:ln w="28575" algn="ctr">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32797" name="Straight Arrow Connector 22"/>
            <p:cNvCxnSpPr>
              <a:cxnSpLocks noChangeShapeType="1"/>
              <a:stCxn id="32780" idx="0"/>
              <a:endCxn id="32784" idx="2"/>
            </p:cNvCxnSpPr>
            <p:nvPr/>
          </p:nvCxnSpPr>
          <p:spPr bwMode="auto">
            <a:xfrm flipH="1" flipV="1">
              <a:off x="3295895" y="4171346"/>
              <a:ext cx="1318708" cy="1986858"/>
            </a:xfrm>
            <a:prstGeom prst="straightConnector1">
              <a:avLst/>
            </a:prstGeom>
            <a:noFill/>
            <a:ln w="28575" algn="ctr">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32798" name="Straight Arrow Connector 25"/>
            <p:cNvCxnSpPr>
              <a:cxnSpLocks noChangeShapeType="1"/>
              <a:stCxn id="32780" idx="0"/>
              <a:endCxn id="32786" idx="2"/>
            </p:cNvCxnSpPr>
            <p:nvPr/>
          </p:nvCxnSpPr>
          <p:spPr bwMode="auto">
            <a:xfrm flipV="1">
              <a:off x="4614603" y="4171346"/>
              <a:ext cx="926859" cy="1986858"/>
            </a:xfrm>
            <a:prstGeom prst="straightConnector1">
              <a:avLst/>
            </a:prstGeom>
            <a:noFill/>
            <a:ln w="28575" algn="ctr">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32799" name="Straight Arrow Connector 28"/>
            <p:cNvCxnSpPr>
              <a:cxnSpLocks noChangeShapeType="1"/>
              <a:stCxn id="32780" idx="0"/>
              <a:endCxn id="32785" idx="2"/>
            </p:cNvCxnSpPr>
            <p:nvPr/>
          </p:nvCxnSpPr>
          <p:spPr bwMode="auto">
            <a:xfrm flipV="1">
              <a:off x="4614603" y="4171346"/>
              <a:ext cx="3181758" cy="1986858"/>
            </a:xfrm>
            <a:prstGeom prst="straightConnector1">
              <a:avLst/>
            </a:prstGeom>
            <a:noFill/>
            <a:ln w="28575" algn="ctr">
              <a:solidFill>
                <a:srgbClr val="FFC000"/>
              </a:solidFill>
              <a:round/>
              <a:headEnd/>
              <a:tailEnd type="arrow" w="med" len="med"/>
            </a:ln>
            <a:extLst>
              <a:ext uri="{909E8E84-426E-40DD-AFC4-6F175D3DCCD1}">
                <a14:hiddenFill xmlns:a14="http://schemas.microsoft.com/office/drawing/2010/main">
                  <a:noFill/>
                </a14:hiddenFill>
              </a:ext>
            </a:extLst>
          </p:spPr>
        </p:cxnSp>
        <p:sp>
          <p:nvSpPr>
            <p:cNvPr id="32800" name="TextBox 43"/>
            <p:cNvSpPr txBox="1">
              <a:spLocks noChangeArrowheads="1"/>
            </p:cNvSpPr>
            <p:nvPr/>
          </p:nvSpPr>
          <p:spPr bwMode="auto">
            <a:xfrm>
              <a:off x="3115952" y="5452188"/>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1</a:t>
              </a:r>
            </a:p>
          </p:txBody>
        </p:sp>
        <p:sp>
          <p:nvSpPr>
            <p:cNvPr id="32801" name="TextBox 44"/>
            <p:cNvSpPr txBox="1">
              <a:spLocks noChangeArrowheads="1"/>
            </p:cNvSpPr>
            <p:nvPr/>
          </p:nvSpPr>
          <p:spPr bwMode="auto">
            <a:xfrm>
              <a:off x="3417642" y="5669902"/>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2</a:t>
              </a:r>
            </a:p>
          </p:txBody>
        </p:sp>
        <p:sp>
          <p:nvSpPr>
            <p:cNvPr id="32802" name="TextBox 45"/>
            <p:cNvSpPr txBox="1">
              <a:spLocks noChangeArrowheads="1"/>
            </p:cNvSpPr>
            <p:nvPr/>
          </p:nvSpPr>
          <p:spPr bwMode="auto">
            <a:xfrm>
              <a:off x="3710001" y="5859625"/>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3</a:t>
              </a:r>
            </a:p>
          </p:txBody>
        </p:sp>
        <p:sp>
          <p:nvSpPr>
            <p:cNvPr id="32803" name="TextBox 46"/>
            <p:cNvSpPr txBox="1">
              <a:spLocks noChangeArrowheads="1"/>
            </p:cNvSpPr>
            <p:nvPr/>
          </p:nvSpPr>
          <p:spPr bwMode="auto">
            <a:xfrm>
              <a:off x="3744213" y="4447592"/>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1</a:t>
              </a:r>
            </a:p>
          </p:txBody>
        </p:sp>
        <p:sp>
          <p:nvSpPr>
            <p:cNvPr id="32804" name="TextBox 47"/>
            <p:cNvSpPr txBox="1">
              <a:spLocks noChangeArrowheads="1"/>
            </p:cNvSpPr>
            <p:nvPr/>
          </p:nvSpPr>
          <p:spPr bwMode="auto">
            <a:xfrm>
              <a:off x="5464156" y="4394719"/>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2</a:t>
              </a:r>
            </a:p>
          </p:txBody>
        </p:sp>
        <p:sp>
          <p:nvSpPr>
            <p:cNvPr id="32805" name="TextBox 48"/>
            <p:cNvSpPr txBox="1">
              <a:spLocks noChangeArrowheads="1"/>
            </p:cNvSpPr>
            <p:nvPr/>
          </p:nvSpPr>
          <p:spPr bwMode="auto">
            <a:xfrm>
              <a:off x="6773552" y="4332515"/>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FFC000"/>
                  </a:solidFill>
                  <a:effectLst/>
                  <a:uLnTx/>
                  <a:uFillTx/>
                  <a:latin typeface="Times New Roman" panose="02020603050405020304" pitchFamily="18" charset="0"/>
                  <a:ea typeface="+mn-ea"/>
                  <a:cs typeface="+mn-cs"/>
                </a:rPr>
                <a:t>3</a:t>
              </a:r>
            </a:p>
          </p:txBody>
        </p:sp>
      </p:grpSp>
      <p:grpSp>
        <p:nvGrpSpPr>
          <p:cNvPr id="4" name="Group 61"/>
          <p:cNvGrpSpPr>
            <a:grpSpLocks/>
          </p:cNvGrpSpPr>
          <p:nvPr/>
        </p:nvGrpSpPr>
        <p:grpSpPr bwMode="auto">
          <a:xfrm>
            <a:off x="1304925" y="4171950"/>
            <a:ext cx="6773863" cy="2057400"/>
            <a:chOff x="1305363" y="4171346"/>
            <a:chExt cx="6773537" cy="2057935"/>
          </a:xfrm>
        </p:grpSpPr>
        <p:cxnSp>
          <p:nvCxnSpPr>
            <p:cNvPr id="32788" name="Straight Arrow Connector 31"/>
            <p:cNvCxnSpPr>
              <a:cxnSpLocks noChangeShapeType="1"/>
              <a:stCxn id="32779" idx="0"/>
              <a:endCxn id="32783" idx="2"/>
            </p:cNvCxnSpPr>
            <p:nvPr/>
          </p:nvCxnSpPr>
          <p:spPr bwMode="auto">
            <a:xfrm flipH="1" flipV="1">
              <a:off x="1305363" y="4171346"/>
              <a:ext cx="6039999" cy="1986858"/>
            </a:xfrm>
            <a:prstGeom prst="straightConnector1">
              <a:avLst/>
            </a:prstGeom>
            <a:noFill/>
            <a:ln w="28575" algn="ctr">
              <a:solidFill>
                <a:srgbClr val="00FF00"/>
              </a:solidFill>
              <a:round/>
              <a:headEnd/>
              <a:tailEnd type="arrow" w="med" len="med"/>
            </a:ln>
            <a:extLst>
              <a:ext uri="{909E8E84-426E-40DD-AFC4-6F175D3DCCD1}">
                <a14:hiddenFill xmlns:a14="http://schemas.microsoft.com/office/drawing/2010/main">
                  <a:noFill/>
                </a14:hiddenFill>
              </a:ext>
            </a:extLst>
          </p:spPr>
        </p:cxnSp>
        <p:cxnSp>
          <p:nvCxnSpPr>
            <p:cNvPr id="32789" name="Straight Arrow Connector 34"/>
            <p:cNvCxnSpPr>
              <a:cxnSpLocks noChangeShapeType="1"/>
              <a:stCxn id="32779" idx="0"/>
              <a:endCxn id="32785" idx="2"/>
            </p:cNvCxnSpPr>
            <p:nvPr/>
          </p:nvCxnSpPr>
          <p:spPr bwMode="auto">
            <a:xfrm flipV="1">
              <a:off x="7345362" y="4171346"/>
              <a:ext cx="450999" cy="1986858"/>
            </a:xfrm>
            <a:prstGeom prst="straightConnector1">
              <a:avLst/>
            </a:prstGeom>
            <a:noFill/>
            <a:ln w="28575" algn="ctr">
              <a:solidFill>
                <a:srgbClr val="00FF00"/>
              </a:solidFill>
              <a:round/>
              <a:headEnd/>
              <a:tailEnd type="arrow" w="med" len="med"/>
            </a:ln>
            <a:extLst>
              <a:ext uri="{909E8E84-426E-40DD-AFC4-6F175D3DCCD1}">
                <a14:hiddenFill xmlns:a14="http://schemas.microsoft.com/office/drawing/2010/main">
                  <a:noFill/>
                </a14:hiddenFill>
              </a:ext>
            </a:extLst>
          </p:spPr>
        </p:cxnSp>
        <p:sp>
          <p:nvSpPr>
            <p:cNvPr id="32790" name="TextBox 53"/>
            <p:cNvSpPr txBox="1">
              <a:spLocks noChangeArrowheads="1"/>
            </p:cNvSpPr>
            <p:nvPr/>
          </p:nvSpPr>
          <p:spPr bwMode="auto">
            <a:xfrm>
              <a:off x="5740964" y="5623249"/>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1</a:t>
              </a:r>
            </a:p>
          </p:txBody>
        </p:sp>
        <p:sp>
          <p:nvSpPr>
            <p:cNvPr id="32791" name="TextBox 54"/>
            <p:cNvSpPr txBox="1">
              <a:spLocks noChangeArrowheads="1"/>
            </p:cNvSpPr>
            <p:nvPr/>
          </p:nvSpPr>
          <p:spPr bwMode="auto">
            <a:xfrm>
              <a:off x="6051985" y="5766318"/>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2</a:t>
              </a:r>
            </a:p>
          </p:txBody>
        </p:sp>
        <p:sp>
          <p:nvSpPr>
            <p:cNvPr id="32792" name="TextBox 55"/>
            <p:cNvSpPr txBox="1">
              <a:spLocks noChangeArrowheads="1"/>
            </p:cNvSpPr>
            <p:nvPr/>
          </p:nvSpPr>
          <p:spPr bwMode="auto">
            <a:xfrm>
              <a:off x="6418988" y="5890727"/>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3</a:t>
              </a:r>
            </a:p>
          </p:txBody>
        </p:sp>
        <p:sp>
          <p:nvSpPr>
            <p:cNvPr id="32793" name="TextBox 56"/>
            <p:cNvSpPr txBox="1">
              <a:spLocks noChangeArrowheads="1"/>
            </p:cNvSpPr>
            <p:nvPr/>
          </p:nvSpPr>
          <p:spPr bwMode="auto">
            <a:xfrm>
              <a:off x="7756376" y="4550229"/>
              <a:ext cx="322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1</a:t>
              </a:r>
            </a:p>
          </p:txBody>
        </p:sp>
        <p:sp>
          <p:nvSpPr>
            <p:cNvPr id="32794" name="TextBox 57"/>
            <p:cNvSpPr txBox="1">
              <a:spLocks noChangeArrowheads="1"/>
            </p:cNvSpPr>
            <p:nvPr/>
          </p:nvSpPr>
          <p:spPr bwMode="auto">
            <a:xfrm>
              <a:off x="7656850" y="4917232"/>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2</a:t>
              </a:r>
            </a:p>
          </p:txBody>
        </p:sp>
        <p:sp>
          <p:nvSpPr>
            <p:cNvPr id="32795" name="TextBox 58"/>
            <p:cNvSpPr txBox="1">
              <a:spLocks noChangeArrowheads="1"/>
            </p:cNvSpPr>
            <p:nvPr/>
          </p:nvSpPr>
          <p:spPr bwMode="auto">
            <a:xfrm>
              <a:off x="7585314" y="5274906"/>
              <a:ext cx="3225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t</a:t>
              </a:r>
              <a:r>
                <a:rPr kumimoji="0" lang="en-US" altLang="en-US" sz="1600" b="1" i="0" u="none" strike="noStrike" kern="1200" cap="none" spc="0" normalizeH="0" baseline="-25000" noProof="0">
                  <a:ln>
                    <a:noFill/>
                  </a:ln>
                  <a:solidFill>
                    <a:srgbClr val="00FF00"/>
                  </a:solidFill>
                  <a:effectLst/>
                  <a:uLnTx/>
                  <a:uFillTx/>
                  <a:latin typeface="Times New Roman" panose="02020603050405020304" pitchFamily="18" charset="0"/>
                  <a:ea typeface="+mn-ea"/>
                  <a:cs typeface="+mn-cs"/>
                </a:rPr>
                <a:t>3</a:t>
              </a:r>
            </a:p>
          </p:txBody>
        </p:sp>
      </p:grpSp>
      <p:grpSp>
        <p:nvGrpSpPr>
          <p:cNvPr id="5" name="Group 67"/>
          <p:cNvGrpSpPr>
            <a:grpSpLocks/>
          </p:cNvGrpSpPr>
          <p:nvPr/>
        </p:nvGrpSpPr>
        <p:grpSpPr bwMode="auto">
          <a:xfrm>
            <a:off x="114300" y="3340100"/>
            <a:ext cx="8631238" cy="1422400"/>
            <a:chOff x="114992" y="3340349"/>
            <a:chExt cx="8630122" cy="1422728"/>
          </a:xfrm>
        </p:grpSpPr>
        <p:sp>
          <p:nvSpPr>
            <p:cNvPr id="32783" name="TextBox 4"/>
            <p:cNvSpPr txBox="1">
              <a:spLocks noChangeArrowheads="1"/>
            </p:cNvSpPr>
            <p:nvPr/>
          </p:nvSpPr>
          <p:spPr bwMode="auto">
            <a:xfrm>
              <a:off x="525342" y="3340349"/>
              <a:ext cx="1560042"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persistent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facial pain</a:t>
              </a:r>
            </a:p>
          </p:txBody>
        </p:sp>
        <p:sp>
          <p:nvSpPr>
            <p:cNvPr id="32784" name="TextBox 5"/>
            <p:cNvSpPr txBox="1">
              <a:spLocks noChangeArrowheads="1"/>
            </p:cNvSpPr>
            <p:nvPr/>
          </p:nvSpPr>
          <p:spPr bwMode="auto">
            <a:xfrm>
              <a:off x="2347141" y="3340349"/>
              <a:ext cx="1897507"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presentation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type1</a:t>
              </a:r>
            </a:p>
          </p:txBody>
        </p:sp>
        <p:sp>
          <p:nvSpPr>
            <p:cNvPr id="32785" name="TextBox 6"/>
            <p:cNvSpPr txBox="1">
              <a:spLocks noChangeArrowheads="1"/>
            </p:cNvSpPr>
            <p:nvPr/>
          </p:nvSpPr>
          <p:spPr bwMode="auto">
            <a:xfrm>
              <a:off x="6847607" y="3340349"/>
              <a:ext cx="1897507"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presentation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type3</a:t>
              </a:r>
            </a:p>
          </p:txBody>
        </p:sp>
        <p:sp>
          <p:nvSpPr>
            <p:cNvPr id="32786" name="TextBox 7"/>
            <p:cNvSpPr txBox="1">
              <a:spLocks noChangeArrowheads="1"/>
            </p:cNvSpPr>
            <p:nvPr/>
          </p:nvSpPr>
          <p:spPr bwMode="auto">
            <a:xfrm>
              <a:off x="4592708" y="3340349"/>
              <a:ext cx="1897507" cy="83099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presentation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type2</a:t>
              </a:r>
            </a:p>
          </p:txBody>
        </p:sp>
        <p:sp>
          <p:nvSpPr>
            <p:cNvPr id="32787" name="TextBox 65"/>
            <p:cNvSpPr txBox="1">
              <a:spLocks noChangeArrowheads="1"/>
            </p:cNvSpPr>
            <p:nvPr/>
          </p:nvSpPr>
          <p:spPr bwMode="auto">
            <a:xfrm>
              <a:off x="114992" y="4301412"/>
              <a:ext cx="8691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types</a:t>
              </a:r>
            </a:p>
          </p:txBody>
        </p:sp>
      </p:grpSp>
      <p:grpSp>
        <p:nvGrpSpPr>
          <p:cNvPr id="6" name="Group 68"/>
          <p:cNvGrpSpPr>
            <a:grpSpLocks/>
          </p:cNvGrpSpPr>
          <p:nvPr/>
        </p:nvGrpSpPr>
        <p:grpSpPr bwMode="auto">
          <a:xfrm>
            <a:off x="0" y="5291138"/>
            <a:ext cx="8882063" cy="1328737"/>
            <a:chOff x="0" y="5290457"/>
            <a:chExt cx="8882743" cy="1329412"/>
          </a:xfrm>
        </p:grpSpPr>
        <p:sp>
          <p:nvSpPr>
            <p:cNvPr id="32778" name="TextBox 11"/>
            <p:cNvSpPr txBox="1">
              <a:spLocks noChangeArrowheads="1"/>
            </p:cNvSpPr>
            <p:nvPr/>
          </p:nvSpPr>
          <p:spPr bwMode="auto">
            <a:xfrm>
              <a:off x="874376" y="6158204"/>
              <a:ext cx="1253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my pain</a:t>
              </a:r>
            </a:p>
          </p:txBody>
        </p:sp>
        <p:sp>
          <p:nvSpPr>
            <p:cNvPr id="32779" name="TextBox 12"/>
            <p:cNvSpPr txBox="1">
              <a:spLocks noChangeArrowheads="1"/>
            </p:cNvSpPr>
            <p:nvPr/>
          </p:nvSpPr>
          <p:spPr bwMode="auto">
            <a:xfrm>
              <a:off x="6735259" y="6158204"/>
              <a:ext cx="1220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FF00"/>
                  </a:solidFill>
                  <a:effectLst/>
                  <a:uLnTx/>
                  <a:uFillTx/>
                  <a:latin typeface="Times New Roman" panose="02020603050405020304" pitchFamily="18" charset="0"/>
                  <a:ea typeface="+mn-ea"/>
                  <a:cs typeface="+mn-cs"/>
                </a:rPr>
                <a:t>his pain</a:t>
              </a:r>
            </a:p>
          </p:txBody>
        </p:sp>
        <p:sp>
          <p:nvSpPr>
            <p:cNvPr id="32780" name="TextBox 13"/>
            <p:cNvSpPr txBox="1">
              <a:spLocks noChangeArrowheads="1"/>
            </p:cNvSpPr>
            <p:nvPr/>
          </p:nvSpPr>
          <p:spPr bwMode="auto">
            <a:xfrm>
              <a:off x="3973626" y="6158204"/>
              <a:ext cx="1281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C000"/>
                  </a:solidFill>
                  <a:effectLst/>
                  <a:uLnTx/>
                  <a:uFillTx/>
                  <a:latin typeface="Times New Roman" panose="02020603050405020304" pitchFamily="18" charset="0"/>
                  <a:ea typeface="+mn-ea"/>
                  <a:cs typeface="+mn-cs"/>
                </a:rPr>
                <a:t>her pain</a:t>
              </a:r>
            </a:p>
          </p:txBody>
        </p:sp>
        <p:cxnSp>
          <p:nvCxnSpPr>
            <p:cNvPr id="32781" name="Straight Connector 63"/>
            <p:cNvCxnSpPr>
              <a:cxnSpLocks noChangeShapeType="1"/>
            </p:cNvCxnSpPr>
            <p:nvPr/>
          </p:nvCxnSpPr>
          <p:spPr bwMode="auto">
            <a:xfrm>
              <a:off x="205273" y="5290457"/>
              <a:ext cx="8677470" cy="47889"/>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2782" name="TextBox 66"/>
            <p:cNvSpPr txBox="1">
              <a:spLocks noChangeArrowheads="1"/>
            </p:cNvSpPr>
            <p:nvPr/>
          </p:nvSpPr>
          <p:spPr bwMode="auto">
            <a:xfrm>
              <a:off x="0" y="5508171"/>
              <a:ext cx="987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b="1">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parti-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culars</a:t>
              </a:r>
            </a:p>
          </p:txBody>
        </p:sp>
      </p:grpSp>
      <p:sp>
        <p:nvSpPr>
          <p:cNvPr id="7" name="Slide Number Placeholder 6">
            <a:extLst>
              <a:ext uri="{FF2B5EF4-FFF2-40B4-BE49-F238E27FC236}">
                <a16:creationId xmlns:a16="http://schemas.microsoft.com/office/drawing/2014/main" id="{A6412FA2-C668-48F7-82C9-627A0BF2E015}"/>
              </a:ext>
            </a:extLst>
          </p:cNvPr>
          <p:cNvSpPr>
            <a:spLocks noGrp="1"/>
          </p:cNvSpPr>
          <p:nvPr>
            <p:ph type="sldNum" sz="quarter" idx="3"/>
          </p:nvPr>
        </p:nvSpPr>
        <p:spPr/>
        <p:txBody>
          <a:bodyPr/>
          <a:lstStyle/>
          <a:p>
            <a:fld id="{7C5DB68A-9D44-4073-920F-D08D647C06A7}" type="slidenum">
              <a:rPr lang="en-US" smtClean="0"/>
              <a:t>173</a:t>
            </a:fld>
            <a:endParaRPr lang="en-US" dirty="0"/>
          </a:p>
        </p:txBody>
      </p:sp>
    </p:spTree>
    <p:extLst>
      <p:ext uri="{BB962C8B-B14F-4D97-AF65-F5344CB8AC3E}">
        <p14:creationId xmlns:p14="http://schemas.microsoft.com/office/powerpoint/2010/main" val="821618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Content Placeholder 2"/>
          <p:cNvSpPr>
            <a:spLocks noGrp="1"/>
          </p:cNvSpPr>
          <p:nvPr>
            <p:ph idx="1"/>
          </p:nvPr>
        </p:nvSpPr>
        <p:spPr>
          <a:xfrm>
            <a:off x="152400" y="1981200"/>
            <a:ext cx="8839200" cy="4737100"/>
          </a:xfrm>
        </p:spPr>
        <p:txBody>
          <a:bodyPr/>
          <a:lstStyle/>
          <a:p>
            <a:r>
              <a:rPr lang="en-US" altLang="en-US" dirty="0"/>
              <a:t>‘</a:t>
            </a:r>
            <a:r>
              <a:rPr lang="en-US" altLang="en-US" i="1" dirty="0"/>
              <a:t>Persistent idiopathic facial pain (PIFP)</a:t>
            </a:r>
            <a:r>
              <a:rPr lang="en-US" altLang="en-US" dirty="0"/>
              <a:t>’ </a:t>
            </a:r>
          </a:p>
          <a:p>
            <a:pPr lvl="1">
              <a:buFontTx/>
              <a:buNone/>
            </a:pPr>
            <a:r>
              <a:rPr lang="en-US" altLang="en-US" dirty="0"/>
              <a:t>= ‘</a:t>
            </a:r>
            <a:r>
              <a:rPr lang="en-US" altLang="en-US" i="1" dirty="0"/>
              <a:t>persistent facial pain with varying presentations …’</a:t>
            </a:r>
          </a:p>
          <a:p>
            <a:pPr lvl="1">
              <a:buFontTx/>
              <a:buNone/>
            </a:pPr>
            <a:endParaRPr lang="en-US" altLang="en-US" i="1" dirty="0"/>
          </a:p>
          <a:p>
            <a:pPr lvl="1">
              <a:buFontTx/>
              <a:buNone/>
            </a:pPr>
            <a:endParaRPr lang="en-US" altLang="en-US" i="1" dirty="0"/>
          </a:p>
          <a:p>
            <a:pPr lvl="1">
              <a:buFontTx/>
              <a:buNone/>
            </a:pPr>
            <a:endParaRPr lang="en-US" altLang="en-US" i="1" dirty="0"/>
          </a:p>
          <a:p>
            <a:pPr lvl="1">
              <a:buFontTx/>
              <a:buNone/>
            </a:pPr>
            <a:endParaRPr lang="en-US" altLang="en-US" i="1" dirty="0"/>
          </a:p>
          <a:p>
            <a:pPr lvl="1">
              <a:buFontTx/>
              <a:buNone/>
            </a:pPr>
            <a:endParaRPr lang="en-US" altLang="en-US" i="1" dirty="0"/>
          </a:p>
          <a:p>
            <a:pPr lvl="1"/>
            <a:r>
              <a:rPr lang="en-US" altLang="en-US" sz="2400" i="1" dirty="0"/>
              <a:t>if the description is about types, then the </a:t>
            </a:r>
            <a:r>
              <a:rPr lang="en-US" altLang="en-US" sz="2400" i="1" dirty="0">
                <a:solidFill>
                  <a:srgbClr val="FF0000"/>
                </a:solidFill>
              </a:rPr>
              <a:t>three</a:t>
            </a:r>
            <a:r>
              <a:rPr lang="en-US" altLang="en-US" sz="2400" i="1" dirty="0"/>
              <a:t> </a:t>
            </a:r>
            <a:r>
              <a:rPr lang="en-US" altLang="en-US" sz="2400" i="1" dirty="0">
                <a:solidFill>
                  <a:srgbClr val="FFC000"/>
                </a:solidFill>
              </a:rPr>
              <a:t>particular</a:t>
            </a:r>
            <a:r>
              <a:rPr lang="en-US" altLang="en-US" sz="2400" i="1" dirty="0"/>
              <a:t> </a:t>
            </a:r>
            <a:r>
              <a:rPr lang="en-US" altLang="en-US" sz="2400" i="1" dirty="0">
                <a:solidFill>
                  <a:srgbClr val="00FF00"/>
                </a:solidFill>
              </a:rPr>
              <a:t>pains</a:t>
            </a:r>
            <a:r>
              <a:rPr lang="en-US" altLang="en-US" sz="2400" i="1" dirty="0"/>
              <a:t> fall under PIFP.</a:t>
            </a:r>
          </a:p>
          <a:p>
            <a:pPr lvl="1"/>
            <a:r>
              <a:rPr lang="en-US" altLang="en-US" sz="2400" i="1" dirty="0"/>
              <a:t>if the description is about (arbitrary) particulars, then only </a:t>
            </a:r>
            <a:r>
              <a:rPr lang="en-US" altLang="en-US" sz="2400" i="1" dirty="0">
                <a:solidFill>
                  <a:srgbClr val="FFC000"/>
                </a:solidFill>
              </a:rPr>
              <a:t>her pain</a:t>
            </a:r>
            <a:r>
              <a:rPr lang="en-US" altLang="en-US" sz="2400" i="1" dirty="0"/>
              <a:t> falls under PIFP.</a:t>
            </a:r>
            <a:endParaRPr lang="en-US" altLang="en-US" sz="2400" dirty="0"/>
          </a:p>
        </p:txBody>
      </p:sp>
      <p:pic>
        <p:nvPicPr>
          <p:cNvPr id="3379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6788" y="3211513"/>
            <a:ext cx="4799012"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Title 1"/>
          <p:cNvSpPr>
            <a:spLocks noGrp="1"/>
          </p:cNvSpPr>
          <p:nvPr>
            <p:ph type="title"/>
          </p:nvPr>
        </p:nvSpPr>
        <p:spPr/>
        <p:txBody>
          <a:bodyPr/>
          <a:lstStyle/>
          <a:p>
            <a:endParaRPr lang="en-US"/>
          </a:p>
        </p:txBody>
      </p:sp>
      <p:sp>
        <p:nvSpPr>
          <p:cNvPr id="7" name="Title 1"/>
          <p:cNvSpPr txBox="1">
            <a:spLocks/>
          </p:cNvSpPr>
          <p:nvPr/>
        </p:nvSpPr>
        <p:spPr>
          <a:xfrm>
            <a:off x="205257" y="599930"/>
            <a:ext cx="8686800" cy="647700"/>
          </a:xfrm>
          <a:prstGeom prst="rect">
            <a:avLst/>
          </a:prstGeom>
        </p:spPr>
        <p:txBody>
          <a:bodyPr/>
          <a:lstStyle>
            <a:lvl1pPr algn="ctr" rtl="0" eaLnBrk="1" fontAlgn="base" hangingPunct="1">
              <a:spcBef>
                <a:spcPct val="0"/>
              </a:spcBef>
              <a:spcAft>
                <a:spcPct val="0"/>
              </a:spcAft>
              <a:defRPr sz="3600" b="0" i="0">
                <a:solidFill>
                  <a:schemeClr val="bg1"/>
                </a:solidFill>
                <a:latin typeface="Georgia"/>
                <a:ea typeface="ＭＳ Ｐゴシック" pitchFamily="122" charset="-128"/>
                <a:cs typeface="Georgia"/>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0" i="0" u="none" strike="noStrike" kern="0" cap="none" spc="0" normalizeH="0" baseline="0" noProof="0">
                <a:ln>
                  <a:noFill/>
                </a:ln>
                <a:solidFill>
                  <a:srgbClr val="FFFFFF"/>
                </a:solidFill>
                <a:effectLst/>
                <a:uLnTx/>
                <a:uFillTx/>
                <a:latin typeface="Georgia"/>
                <a:ea typeface="ＭＳ Ｐゴシック" pitchFamily="122" charset="-128"/>
              </a:rPr>
              <a:t>Make it clear whether assertions are about particulars or types</a:t>
            </a:r>
            <a:endParaRPr kumimoji="0" lang="en-US" altLang="en-US" sz="3600" b="0" i="0" u="none" strike="noStrike" kern="0" cap="none" spc="0" normalizeH="0" baseline="0" noProof="0" dirty="0">
              <a:ln>
                <a:noFill/>
              </a:ln>
              <a:solidFill>
                <a:srgbClr val="FFFFFF"/>
              </a:solidFill>
              <a:effectLst/>
              <a:uLnTx/>
              <a:uFillTx/>
              <a:latin typeface="Georgia"/>
              <a:ea typeface="ＭＳ Ｐゴシック" pitchFamily="122" charset="-128"/>
            </a:endParaRPr>
          </a:p>
        </p:txBody>
      </p:sp>
      <p:sp>
        <p:nvSpPr>
          <p:cNvPr id="3" name="Slide Number Placeholder 2">
            <a:extLst>
              <a:ext uri="{FF2B5EF4-FFF2-40B4-BE49-F238E27FC236}">
                <a16:creationId xmlns:a16="http://schemas.microsoft.com/office/drawing/2014/main" id="{6B1BE54D-6231-4421-A729-66D9A66ED033}"/>
              </a:ext>
            </a:extLst>
          </p:cNvPr>
          <p:cNvSpPr>
            <a:spLocks noGrp="1"/>
          </p:cNvSpPr>
          <p:nvPr>
            <p:ph type="sldNum" sz="quarter" idx="3"/>
          </p:nvPr>
        </p:nvSpPr>
        <p:spPr/>
        <p:txBody>
          <a:bodyPr/>
          <a:lstStyle/>
          <a:p>
            <a:fld id="{7C5DB68A-9D44-4073-920F-D08D647C06A7}" type="slidenum">
              <a:rPr lang="en-US" smtClean="0"/>
              <a:t>174</a:t>
            </a:fld>
            <a:endParaRPr lang="en-US" dirty="0"/>
          </a:p>
        </p:txBody>
      </p:sp>
    </p:spTree>
    <p:extLst>
      <p:ext uri="{BB962C8B-B14F-4D97-AF65-F5344CB8AC3E}">
        <p14:creationId xmlns:p14="http://schemas.microsoft.com/office/powerpoint/2010/main" val="391134126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the particular/universal distinction (2)</a:t>
            </a:r>
          </a:p>
        </p:txBody>
      </p:sp>
      <p:sp>
        <p:nvSpPr>
          <p:cNvPr id="3" name="Content Placeholder 2"/>
          <p:cNvSpPr>
            <a:spLocks noGrp="1"/>
          </p:cNvSpPr>
          <p:nvPr>
            <p:ph idx="1"/>
          </p:nvPr>
        </p:nvSpPr>
        <p:spPr>
          <a:xfrm>
            <a:off x="228600" y="2209800"/>
            <a:ext cx="8686800" cy="4419600"/>
          </a:xfrm>
        </p:spPr>
        <p:txBody>
          <a:bodyPr/>
          <a:lstStyle/>
          <a:p>
            <a:pPr marL="457200" indent="-457200">
              <a:buFont typeface="+mj-lt"/>
              <a:buAutoNum type="arabicPeriod"/>
            </a:pPr>
            <a:r>
              <a:rPr lang="en-US" dirty="0"/>
              <a:t>Ignoring the distinction may lead to assertions in which</a:t>
            </a:r>
          </a:p>
          <a:p>
            <a:pPr marL="857250" lvl="1" indent="-457200">
              <a:buFont typeface="+mj-lt"/>
              <a:buAutoNum type="alphaLcParenR"/>
            </a:pPr>
            <a:r>
              <a:rPr lang="en-US" dirty="0">
                <a:solidFill>
                  <a:schemeClr val="accent2">
                    <a:lumMod val="60000"/>
                    <a:lumOff val="40000"/>
                  </a:schemeClr>
                </a:solidFill>
              </a:rPr>
              <a:t>Different interpretations are possible depending on which terms intend particulars and which universals, </a:t>
            </a:r>
          </a:p>
          <a:p>
            <a:pPr marL="857250" lvl="1" indent="-457200">
              <a:buFont typeface="+mj-lt"/>
              <a:buAutoNum type="alphaLcParenR"/>
            </a:pPr>
            <a:r>
              <a:rPr lang="en-US" dirty="0"/>
              <a:t>the authors run together forms of speech governed by different logical rules.</a:t>
            </a:r>
          </a:p>
          <a:p>
            <a:pPr marL="457200" indent="-4572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70F0956-5B8E-40B4-A8DD-F75AA1D26018}" type="slidenum">
              <a:rPr lang="en-US" smtClean="0"/>
              <a:pPr/>
              <a:t>175</a:t>
            </a:fld>
            <a:endParaRPr lang="en-US"/>
          </a:p>
        </p:txBody>
      </p:sp>
    </p:spTree>
    <p:extLst>
      <p:ext uri="{BB962C8B-B14F-4D97-AF65-F5344CB8AC3E}">
        <p14:creationId xmlns:p14="http://schemas.microsoft.com/office/powerpoint/2010/main" val="104083405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analyze these assertions?</a:t>
            </a:r>
          </a:p>
        </p:txBody>
      </p:sp>
      <p:sp>
        <p:nvSpPr>
          <p:cNvPr id="3" name="Content Placeholder 2"/>
          <p:cNvSpPr>
            <a:spLocks noGrp="1"/>
          </p:cNvSpPr>
          <p:nvPr>
            <p:ph idx="1"/>
          </p:nvPr>
        </p:nvSpPr>
        <p:spPr>
          <a:xfrm>
            <a:off x="228600" y="1676400"/>
            <a:ext cx="8763000" cy="4953000"/>
          </a:xfrm>
        </p:spPr>
        <p:txBody>
          <a:bodyPr/>
          <a:lstStyle/>
          <a:p>
            <a:pPr>
              <a:buFont typeface="Arial" panose="020B0604020202020204" pitchFamily="34" charset="0"/>
              <a:buChar char="•"/>
            </a:pPr>
            <a:r>
              <a:rPr lang="en-US" dirty="0"/>
              <a:t>Examples:</a:t>
            </a:r>
          </a:p>
          <a:p>
            <a:pPr>
              <a:buFont typeface="Arial" panose="020B0604020202020204" pitchFamily="34" charset="0"/>
              <a:buChar char="•"/>
            </a:pPr>
            <a:endParaRPr lang="en-US" dirty="0"/>
          </a:p>
          <a:p>
            <a:pPr marL="571500" lvl="1" indent="-228600">
              <a:buFont typeface="Arial" panose="020B0604020202020204" pitchFamily="34" charset="0"/>
              <a:buChar char="•"/>
            </a:pPr>
            <a:r>
              <a:rPr lang="en-US" i="1" dirty="0"/>
              <a:t>‘Stating that </a:t>
            </a:r>
            <a:r>
              <a:rPr lang="en-US" i="1" dirty="0">
                <a:solidFill>
                  <a:srgbClr val="FFFF00"/>
                </a:solidFill>
              </a:rPr>
              <a:t>(sleep) bruxism is a behavior </a:t>
            </a:r>
            <a:r>
              <a:rPr lang="en-US" i="1" dirty="0"/>
              <a:t>in no way precludes the possibility (at some to-be-specified and validated cut point) of it being more than a behavior, either a risk factor or disorder’.</a:t>
            </a:r>
          </a:p>
          <a:p>
            <a:pPr marL="571500" lvl="1" indent="-228600">
              <a:buFont typeface="Arial" panose="020B0604020202020204" pitchFamily="34" charset="0"/>
              <a:buChar char="•"/>
            </a:pPr>
            <a:endParaRPr lang="en-US" i="1" dirty="0"/>
          </a:p>
          <a:p>
            <a:pPr marL="571500" lvl="1" indent="-228600">
              <a:buFont typeface="Arial" panose="020B0604020202020204" pitchFamily="34" charset="0"/>
              <a:buChar char="•"/>
            </a:pPr>
            <a:r>
              <a:rPr lang="en-US" i="1" dirty="0"/>
              <a:t>‘</a:t>
            </a:r>
            <a:r>
              <a:rPr lang="en-US" i="1" dirty="0">
                <a:solidFill>
                  <a:srgbClr val="FFFF00"/>
                </a:solidFill>
              </a:rPr>
              <a:t>Bruxism is a continuously distributed behavior</a:t>
            </a:r>
            <a:r>
              <a:rPr lang="en-US" i="1" dirty="0"/>
              <a:t>’</a:t>
            </a:r>
            <a:endParaRPr lang="en-US" dirty="0"/>
          </a:p>
          <a:p>
            <a:pPr marL="1657350" lvl="4" indent="0"/>
            <a:endParaRPr lang="en-US" sz="1800" i="0" dirty="0"/>
          </a:p>
          <a:p>
            <a:pPr marL="1657350" lvl="4" indent="0"/>
            <a:endParaRPr lang="en-US" sz="1800" i="0" dirty="0"/>
          </a:p>
          <a:p>
            <a:pPr marL="1657350" lvl="4" indent="0"/>
            <a:r>
              <a:rPr lang="en-US" sz="1400" i="0" dirty="0"/>
              <a:t>Raphael KG, Santiago V, </a:t>
            </a:r>
            <a:r>
              <a:rPr lang="en-US" sz="1400" i="0" dirty="0" err="1"/>
              <a:t>Lobbezoo</a:t>
            </a:r>
            <a:r>
              <a:rPr lang="en-US" sz="1400" i="0" dirty="0"/>
              <a:t> F. Bruxism is a continuously distributed </a:t>
            </a:r>
            <a:r>
              <a:rPr lang="en-US" sz="1400" i="0" dirty="0" err="1"/>
              <a:t>behaviour</a:t>
            </a:r>
            <a:r>
              <a:rPr lang="en-US" sz="1400" i="0" dirty="0"/>
              <a:t>, but disorder decisions are dichotomous (Response to letter by </a:t>
            </a:r>
            <a:r>
              <a:rPr lang="en-US" sz="1400" i="0" dirty="0" err="1"/>
              <a:t>Manfredini</a:t>
            </a:r>
            <a:r>
              <a:rPr lang="en-US" sz="1400" i="0" dirty="0"/>
              <a:t>, De </a:t>
            </a:r>
            <a:r>
              <a:rPr lang="en-US" sz="1400" i="0" dirty="0" err="1"/>
              <a:t>Laat</a:t>
            </a:r>
            <a:r>
              <a:rPr lang="en-US" sz="1400" i="0" dirty="0"/>
              <a:t>, </a:t>
            </a:r>
            <a:r>
              <a:rPr lang="en-US" sz="1400" i="0" dirty="0" err="1"/>
              <a:t>Winocur</a:t>
            </a:r>
            <a:r>
              <a:rPr lang="en-US" sz="1400" i="0" dirty="0"/>
              <a:t>, &amp; </a:t>
            </a:r>
            <a:r>
              <a:rPr lang="en-US" sz="1400" i="0" dirty="0" err="1"/>
              <a:t>Ahlberg</a:t>
            </a:r>
            <a:r>
              <a:rPr lang="en-US" sz="1400" i="0" dirty="0"/>
              <a:t> (2016)). J Oral </a:t>
            </a:r>
            <a:r>
              <a:rPr lang="en-US" sz="1400" i="0" dirty="0" err="1"/>
              <a:t>Rehabil</a:t>
            </a:r>
            <a:r>
              <a:rPr lang="en-US" sz="1400" i="0" dirty="0"/>
              <a:t>. 2016 Oct;43(10):802-3. </a:t>
            </a:r>
            <a:r>
              <a:rPr lang="en-US" sz="1400" i="0" dirty="0">
                <a:hlinkClick r:id="rId2"/>
              </a:rPr>
              <a:t>https://www.ncbi.nlm.nih.gov/pmc/articles/PMC5538380/</a:t>
            </a:r>
            <a:r>
              <a:rPr lang="en-US" sz="1400" i="0" dirty="0"/>
              <a:t>  </a:t>
            </a:r>
          </a:p>
          <a:p>
            <a:pPr marL="571500" lvl="1" indent="-228600">
              <a:buFont typeface="Arial" panose="020B0604020202020204" pitchFamily="34" charset="0"/>
              <a:buChar char="•"/>
            </a:pPr>
            <a:endParaRPr lang="en-US" i="1" dirty="0"/>
          </a:p>
        </p:txBody>
      </p:sp>
      <p:sp>
        <p:nvSpPr>
          <p:cNvPr id="4" name="Slide Number Placeholder 3"/>
          <p:cNvSpPr>
            <a:spLocks noGrp="1"/>
          </p:cNvSpPr>
          <p:nvPr>
            <p:ph type="sldNum" sz="quarter" idx="4294967295"/>
          </p:nvPr>
        </p:nvSpPr>
        <p:spPr/>
        <p:txBody>
          <a:bodyPr/>
          <a:lstStyle/>
          <a:p>
            <a:fld id="{7C5DB68A-9D44-4073-920F-D08D647C06A7}" type="slidenum">
              <a:rPr lang="en-US" smtClean="0"/>
              <a:t>176</a:t>
            </a:fld>
            <a:endParaRPr lang="en-US" dirty="0"/>
          </a:p>
        </p:txBody>
      </p:sp>
    </p:spTree>
    <p:extLst>
      <p:ext uri="{BB962C8B-B14F-4D97-AF65-F5344CB8AC3E}">
        <p14:creationId xmlns:p14="http://schemas.microsoft.com/office/powerpoint/2010/main" val="277666177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762000"/>
          </a:xfrm>
        </p:spPr>
        <p:txBody>
          <a:bodyPr/>
          <a:lstStyle/>
          <a:p>
            <a:pPr lvl="1" algn="ctr"/>
            <a:r>
              <a:rPr lang="en-US" sz="3200" i="1" dirty="0"/>
              <a:t>‘ … bruxism is a behavior …’</a:t>
            </a: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This is a statement about universals:</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177</a:t>
            </a:fld>
            <a:endParaRPr lang="en-US" dirty="0"/>
          </a:p>
        </p:txBody>
      </p:sp>
      <p:sp>
        <p:nvSpPr>
          <p:cNvPr id="13" name="Rounded Rectangle 12"/>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14" name="Straight Arrow Connector 13"/>
          <p:cNvCxnSpPr>
            <a:stCxn id="16" idx="3"/>
            <a:endCxn id="13" idx="1"/>
          </p:cNvCxnSpPr>
          <p:nvPr/>
        </p:nvCxnSpPr>
        <p:spPr bwMode="auto">
          <a:xfrm>
            <a:off x="2857500" y="3048000"/>
            <a:ext cx="4046220"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15" name="TextBox 14"/>
          <p:cNvSpPr txBox="1"/>
          <p:nvPr/>
        </p:nvSpPr>
        <p:spPr>
          <a:xfrm>
            <a:off x="4242979"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16" name="Rounded Rectangle 15"/>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4" name="Rectangle 3">
            <a:extLst>
              <a:ext uri="{FF2B5EF4-FFF2-40B4-BE49-F238E27FC236}">
                <a16:creationId xmlns:a16="http://schemas.microsoft.com/office/drawing/2014/main" id="{93583DFE-24C2-448E-A866-F45E231C2792}"/>
              </a:ext>
            </a:extLst>
          </p:cNvPr>
          <p:cNvSpPr/>
          <p:nvPr/>
        </p:nvSpPr>
        <p:spPr>
          <a:xfrm>
            <a:off x="3276600" y="5875396"/>
            <a:ext cx="5838645" cy="830997"/>
          </a:xfrm>
          <a:prstGeom prst="rect">
            <a:avLst/>
          </a:prstGeom>
        </p:spPr>
        <p:txBody>
          <a:bodyPr wrap="square">
            <a:spAutoFit/>
          </a:bodyPr>
          <a:lstStyle/>
          <a:p>
            <a:pPr algn="r"/>
            <a:r>
              <a:rPr lang="en-US" sz="1200" b="0" dirty="0">
                <a:solidFill>
                  <a:schemeClr val="bg1"/>
                </a:solidFill>
                <a:latin typeface="+mj-lt"/>
              </a:rPr>
              <a:t>Ceusters W, Smith B. On Defining Bruxism. </a:t>
            </a:r>
          </a:p>
          <a:p>
            <a:pPr algn="r"/>
            <a:r>
              <a:rPr lang="en-US" sz="1200" b="0" dirty="0">
                <a:solidFill>
                  <a:schemeClr val="bg1"/>
                </a:solidFill>
                <a:latin typeface="+mj-lt"/>
              </a:rPr>
              <a:t>Medical Informatics Europe (MIE2018), Goteborg, Sweden, April 24-26, 2018. </a:t>
            </a:r>
          </a:p>
          <a:p>
            <a:pPr algn="r"/>
            <a:r>
              <a:rPr lang="en-US" sz="1200" b="0" dirty="0">
                <a:solidFill>
                  <a:schemeClr val="bg1"/>
                </a:solidFill>
                <a:latin typeface="+mj-lt"/>
              </a:rPr>
              <a:t>Stud Health Technol Inform. 2018;247:551-555.</a:t>
            </a:r>
          </a:p>
          <a:p>
            <a:pPr algn="r"/>
            <a:r>
              <a:rPr lang="en-US" sz="1200" dirty="0">
                <a:solidFill>
                  <a:schemeClr val="bg1"/>
                </a:solidFill>
                <a:latin typeface="+mj-lt"/>
                <a:hlinkClick r:id="rId2"/>
              </a:rPr>
              <a:t>https://ebooks.iospress.nl/publication/48852</a:t>
            </a:r>
            <a:r>
              <a:rPr lang="en-US" sz="1200" dirty="0">
                <a:solidFill>
                  <a:schemeClr val="bg1"/>
                </a:solidFill>
                <a:latin typeface="+mj-lt"/>
              </a:rPr>
              <a:t> </a:t>
            </a:r>
          </a:p>
        </p:txBody>
      </p:sp>
    </p:spTree>
    <p:extLst>
      <p:ext uri="{BB962C8B-B14F-4D97-AF65-F5344CB8AC3E}">
        <p14:creationId xmlns:p14="http://schemas.microsoft.com/office/powerpoint/2010/main" val="139321500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762000"/>
            <a:ext cx="9144000" cy="762000"/>
          </a:xfrm>
        </p:spPr>
        <p:txBody>
          <a:bodyPr/>
          <a:lstStyle/>
          <a:p>
            <a:pPr lvl="1" algn="ctr"/>
            <a:r>
              <a:rPr lang="en-US" sz="3200" i="1" dirty="0"/>
              <a:t>‘ … bruxism is a behavior …’</a:t>
            </a: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This is a statement about universals:</a:t>
            </a:r>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0" indent="0"/>
            <a:r>
              <a:rPr lang="en-US" dirty="0"/>
              <a:t>                   here is an instance</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178</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24" name="Rounded Rectangle 2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25" name="Straight Arrow Connector 24"/>
          <p:cNvCxnSpPr>
            <a:stCxn id="27" idx="3"/>
            <a:endCxn id="24" idx="1"/>
          </p:cNvCxnSpPr>
          <p:nvPr/>
        </p:nvCxnSpPr>
        <p:spPr bwMode="auto">
          <a:xfrm>
            <a:off x="2857500" y="3048000"/>
            <a:ext cx="4046220"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6" name="TextBox 25"/>
          <p:cNvSpPr txBox="1"/>
          <p:nvPr/>
        </p:nvSpPr>
        <p:spPr>
          <a:xfrm>
            <a:off x="4242979"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27" name="Rounded Rectangle 2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13" name="TextBox 12">
            <a:extLst>
              <a:ext uri="{FF2B5EF4-FFF2-40B4-BE49-F238E27FC236}">
                <a16:creationId xmlns:a16="http://schemas.microsoft.com/office/drawing/2014/main" id="{0E6E1EA9-5C3C-4E70-808B-D7A898F1A5EB}"/>
              </a:ext>
            </a:extLst>
          </p:cNvPr>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19279349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762000"/>
            <a:ext cx="9144000" cy="762000"/>
          </a:xfrm>
        </p:spPr>
        <p:txBody>
          <a:bodyPr/>
          <a:lstStyle/>
          <a:p>
            <a:pPr lvl="1" algn="ctr"/>
            <a:r>
              <a:rPr lang="en-US" sz="3200" i="1" dirty="0"/>
              <a:t>‘ … bruxism is a behavior …’</a:t>
            </a: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This is a statement about universals:</a:t>
            </a:r>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171450" indent="-228600">
              <a:buFont typeface="Arial" panose="020B0604020202020204" pitchFamily="34" charset="0"/>
              <a:buChar char="•"/>
            </a:pPr>
            <a:endParaRPr lang="en-US" dirty="0"/>
          </a:p>
          <a:p>
            <a:pPr marL="0" indent="0"/>
            <a:r>
              <a:rPr lang="en-US" dirty="0"/>
              <a:t>                   here is an instance</a:t>
            </a:r>
          </a:p>
          <a:p>
            <a:pPr marL="171450" indent="-228600">
              <a:buFont typeface="Arial" panose="020B0604020202020204" pitchFamily="34" charset="0"/>
              <a:buChar char="•"/>
            </a:pPr>
            <a:endParaRPr lang="en-US" dirty="0"/>
          </a:p>
        </p:txBody>
      </p:sp>
      <p:sp>
        <p:nvSpPr>
          <p:cNvPr id="4" name="Rounded Rectangle 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5" name="Straight Arrow Connector 4"/>
          <p:cNvCxnSpPr>
            <a:stCxn id="7" idx="3"/>
            <a:endCxn id="4" idx="1"/>
          </p:cNvCxnSpPr>
          <p:nvPr/>
        </p:nvCxnSpPr>
        <p:spPr bwMode="auto">
          <a:xfrm>
            <a:off x="2857500" y="3048000"/>
            <a:ext cx="4046220" cy="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6" name="TextBox 5"/>
          <p:cNvSpPr txBox="1"/>
          <p:nvPr/>
        </p:nvSpPr>
        <p:spPr>
          <a:xfrm>
            <a:off x="4242979"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7" name="Rounded Rectangle 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179</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a:endCxn id="7" idx="2"/>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11" name="TextBox 10"/>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cxnSp>
        <p:nvCxnSpPr>
          <p:cNvPr id="13" name="Elbow Connector 12"/>
          <p:cNvCxnSpPr>
            <a:stCxn id="9" idx="3"/>
            <a:endCxn id="4" idx="2"/>
          </p:cNvCxnSpPr>
          <p:nvPr/>
        </p:nvCxnSpPr>
        <p:spPr bwMode="auto">
          <a:xfrm flipV="1">
            <a:off x="3352800" y="3390900"/>
            <a:ext cx="4541520" cy="2682507"/>
          </a:xfrm>
          <a:prstGeom prst="bentConnector2">
            <a:avLst/>
          </a:prstGeom>
          <a:solidFill>
            <a:schemeClr val="accent1"/>
          </a:solidFill>
          <a:ln w="38100" cap="flat" cmpd="sng" algn="ctr">
            <a:solidFill>
              <a:schemeClr val="bg1"/>
            </a:solidFill>
            <a:prstDash val="solid"/>
            <a:round/>
            <a:headEnd type="none" w="med" len="med"/>
            <a:tailEnd type="triangle"/>
          </a:ln>
          <a:effectLst/>
        </p:spPr>
      </p:cxnSp>
      <p:sp>
        <p:nvSpPr>
          <p:cNvPr id="14" name="TextBox 13"/>
          <p:cNvSpPr txBox="1"/>
          <p:nvPr/>
        </p:nvSpPr>
        <p:spPr>
          <a:xfrm>
            <a:off x="6248400" y="4036060"/>
            <a:ext cx="2316375" cy="461665"/>
          </a:xfrm>
          <a:prstGeom prst="rect">
            <a:avLst/>
          </a:prstGeom>
          <a:noFill/>
        </p:spPr>
        <p:txBody>
          <a:bodyPr wrap="squar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301402706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609600"/>
            <a:ext cx="9144000" cy="762000"/>
          </a:xfrm>
        </p:spPr>
        <p:txBody>
          <a:bodyPr/>
          <a:lstStyle/>
          <a:p>
            <a:pPr lvl="1" algn="ctr"/>
            <a:r>
              <a:rPr lang="en-US" sz="3200" i="1" dirty="0"/>
              <a:t>‘ … bruxism is a behavior …’</a:t>
            </a:r>
            <a:br>
              <a:rPr lang="en-US" sz="3200" i="1" dirty="0"/>
            </a:br>
            <a:r>
              <a:rPr lang="en-US" sz="3200" i="1" dirty="0"/>
              <a:t>‘Bruxism is a continuously distributed behavior’</a:t>
            </a:r>
            <a:br>
              <a:rPr lang="en-US" sz="3200" dirty="0"/>
            </a:b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Are these statements about universals ?</a:t>
            </a:r>
          </a:p>
        </p:txBody>
      </p:sp>
      <p:sp>
        <p:nvSpPr>
          <p:cNvPr id="4" name="Rounded Rectangle 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5" name="Straight Arrow Connector 4"/>
          <p:cNvCxnSpPr>
            <a:stCxn id="7" idx="3"/>
            <a:endCxn id="15" idx="1"/>
          </p:cNvCxnSpPr>
          <p:nvPr/>
        </p:nvCxnSpPr>
        <p:spPr bwMode="auto">
          <a:xfrm>
            <a:off x="2857500" y="3048000"/>
            <a:ext cx="1041489"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6" name="TextBox 5"/>
          <p:cNvSpPr txBox="1"/>
          <p:nvPr/>
        </p:nvSpPr>
        <p:spPr>
          <a:xfrm>
            <a:off x="3048000"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7" name="Rounded Rectangle 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180</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a:endCxn id="7" idx="2"/>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3" name="Elbow Connector 12"/>
          <p:cNvCxnSpPr>
            <a:stCxn id="9" idx="3"/>
            <a:endCxn id="4" idx="2"/>
          </p:cNvCxnSpPr>
          <p:nvPr/>
        </p:nvCxnSpPr>
        <p:spPr bwMode="auto">
          <a:xfrm flipV="1">
            <a:off x="3352800" y="3390900"/>
            <a:ext cx="4541520" cy="2682507"/>
          </a:xfrm>
          <a:prstGeom prst="bentConnector2">
            <a:avLst/>
          </a:prstGeom>
          <a:solidFill>
            <a:schemeClr val="accent1"/>
          </a:solidFill>
          <a:ln w="38100" cap="flat" cmpd="sng" algn="ctr">
            <a:solidFill>
              <a:schemeClr val="bg1"/>
            </a:solidFill>
            <a:prstDash val="solid"/>
            <a:round/>
            <a:headEnd type="none" w="med" len="med"/>
            <a:tailEnd type="triangle"/>
          </a:ln>
          <a:effectLst/>
        </p:spPr>
      </p:cxnSp>
      <p:sp>
        <p:nvSpPr>
          <p:cNvPr id="15" name="Rounded Rectangle 14"/>
          <p:cNvSpPr/>
          <p:nvPr/>
        </p:nvSpPr>
        <p:spPr bwMode="auto">
          <a:xfrm>
            <a:off x="3898989" y="2426970"/>
            <a:ext cx="1981200" cy="12446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400" dirty="0"/>
              <a:t>continuously distributed behavior</a:t>
            </a:r>
            <a:endParaRPr kumimoji="0" lang="en-US" sz="2400" b="0" u="none" strike="noStrike" cap="none" normalizeH="0" baseline="0" dirty="0">
              <a:ln>
                <a:noFill/>
              </a:ln>
              <a:effectLst/>
              <a:latin typeface="Times" pitchFamily="122" charset="0"/>
            </a:endParaRPr>
          </a:p>
        </p:txBody>
      </p:sp>
      <p:cxnSp>
        <p:nvCxnSpPr>
          <p:cNvPr id="17" name="Straight Arrow Connector 16"/>
          <p:cNvCxnSpPr>
            <a:stCxn id="15" idx="3"/>
            <a:endCxn id="4" idx="1"/>
          </p:cNvCxnSpPr>
          <p:nvPr/>
        </p:nvCxnSpPr>
        <p:spPr bwMode="auto">
          <a:xfrm flipV="1">
            <a:off x="5880189" y="3048000"/>
            <a:ext cx="1023531"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0" name="TextBox 19"/>
          <p:cNvSpPr txBox="1"/>
          <p:nvPr/>
        </p:nvSpPr>
        <p:spPr>
          <a:xfrm>
            <a:off x="5984149" y="2540288"/>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21" name="TextBox 20"/>
          <p:cNvSpPr txBox="1"/>
          <p:nvPr/>
        </p:nvSpPr>
        <p:spPr>
          <a:xfrm>
            <a:off x="110490" y="2758521"/>
            <a:ext cx="646331" cy="461665"/>
          </a:xfrm>
          <a:prstGeom prst="rect">
            <a:avLst/>
          </a:prstGeom>
          <a:noFill/>
        </p:spPr>
        <p:txBody>
          <a:bodyPr wrap="none" rtlCol="0">
            <a:spAutoFit/>
          </a:bodyPr>
          <a:lstStyle/>
          <a:p>
            <a:r>
              <a:rPr lang="en-US" b="1" dirty="0">
                <a:solidFill>
                  <a:srgbClr val="FFFF00"/>
                </a:solidFill>
              </a:rPr>
              <a:t>???</a:t>
            </a:r>
          </a:p>
        </p:txBody>
      </p:sp>
      <p:sp>
        <p:nvSpPr>
          <p:cNvPr id="19" name="TextBox 18">
            <a:extLst>
              <a:ext uri="{FF2B5EF4-FFF2-40B4-BE49-F238E27FC236}">
                <a16:creationId xmlns:a16="http://schemas.microsoft.com/office/drawing/2014/main" id="{8BED7DDD-519B-4C00-A59E-6EBBE1768BC4}"/>
              </a:ext>
            </a:extLst>
          </p:cNvPr>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sp>
        <p:nvSpPr>
          <p:cNvPr id="22" name="TextBox 21">
            <a:extLst>
              <a:ext uri="{FF2B5EF4-FFF2-40B4-BE49-F238E27FC236}">
                <a16:creationId xmlns:a16="http://schemas.microsoft.com/office/drawing/2014/main" id="{2A4793C2-4FEE-4C3D-B527-58A9AC393769}"/>
              </a:ext>
            </a:extLst>
          </p:cNvPr>
          <p:cNvSpPr txBox="1"/>
          <p:nvPr/>
        </p:nvSpPr>
        <p:spPr>
          <a:xfrm>
            <a:off x="6248400" y="4036060"/>
            <a:ext cx="2316375" cy="461665"/>
          </a:xfrm>
          <a:prstGeom prst="rect">
            <a:avLst/>
          </a:prstGeom>
          <a:noFill/>
        </p:spPr>
        <p:txBody>
          <a:bodyPr wrap="squar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118443143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609600"/>
            <a:ext cx="9144000" cy="762000"/>
          </a:xfrm>
        </p:spPr>
        <p:txBody>
          <a:bodyPr/>
          <a:lstStyle/>
          <a:p>
            <a:pPr lvl="1" algn="ctr"/>
            <a:r>
              <a:rPr lang="en-US" sz="3200" i="1" dirty="0"/>
              <a:t>‘ … bruxism is a behavior …’</a:t>
            </a:r>
            <a:br>
              <a:rPr lang="en-US" sz="3200" i="1" dirty="0"/>
            </a:br>
            <a:r>
              <a:rPr lang="en-US" sz="3200" i="1" dirty="0"/>
              <a:t>‘Bruxism is a continuously distributed behavior’</a:t>
            </a:r>
            <a:br>
              <a:rPr lang="en-US" sz="3200" dirty="0"/>
            </a:b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Are these statements about universals ?</a:t>
            </a:r>
          </a:p>
        </p:txBody>
      </p:sp>
      <p:sp>
        <p:nvSpPr>
          <p:cNvPr id="4" name="Rounded Rectangle 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5" name="Straight Arrow Connector 4"/>
          <p:cNvCxnSpPr>
            <a:stCxn id="7" idx="3"/>
            <a:endCxn id="15" idx="1"/>
          </p:cNvCxnSpPr>
          <p:nvPr/>
        </p:nvCxnSpPr>
        <p:spPr bwMode="auto">
          <a:xfrm>
            <a:off x="2857500" y="3048000"/>
            <a:ext cx="1041489"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6" name="TextBox 5"/>
          <p:cNvSpPr txBox="1"/>
          <p:nvPr/>
        </p:nvSpPr>
        <p:spPr>
          <a:xfrm>
            <a:off x="3048000"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7" name="Rounded Rectangle 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181</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a:endCxn id="7" idx="2"/>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3" name="Elbow Connector 12"/>
          <p:cNvCxnSpPr>
            <a:stCxn id="9" idx="3"/>
            <a:endCxn id="4" idx="2"/>
          </p:cNvCxnSpPr>
          <p:nvPr/>
        </p:nvCxnSpPr>
        <p:spPr bwMode="auto">
          <a:xfrm flipV="1">
            <a:off x="3352800" y="3390900"/>
            <a:ext cx="4541520" cy="2682507"/>
          </a:xfrm>
          <a:prstGeom prst="bentConnector2">
            <a:avLst/>
          </a:prstGeom>
          <a:solidFill>
            <a:schemeClr val="accent1"/>
          </a:solidFill>
          <a:ln w="38100" cap="flat" cmpd="sng" algn="ctr">
            <a:solidFill>
              <a:schemeClr val="bg1"/>
            </a:solidFill>
            <a:prstDash val="solid"/>
            <a:round/>
            <a:headEnd type="none" w="med" len="med"/>
            <a:tailEnd type="triangle"/>
          </a:ln>
          <a:effectLst/>
        </p:spPr>
      </p:cxnSp>
      <p:sp>
        <p:nvSpPr>
          <p:cNvPr id="15" name="Rounded Rectangle 14"/>
          <p:cNvSpPr/>
          <p:nvPr/>
        </p:nvSpPr>
        <p:spPr bwMode="auto">
          <a:xfrm>
            <a:off x="3898989" y="2426970"/>
            <a:ext cx="1981200" cy="12446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400" dirty="0"/>
              <a:t>continuously distributed behavior</a:t>
            </a:r>
            <a:endParaRPr kumimoji="0" lang="en-US" sz="2400" b="0" u="none" strike="noStrike" cap="none" normalizeH="0" baseline="0" dirty="0">
              <a:ln>
                <a:noFill/>
              </a:ln>
              <a:effectLst/>
              <a:latin typeface="Times" pitchFamily="122" charset="0"/>
            </a:endParaRPr>
          </a:p>
        </p:txBody>
      </p:sp>
      <p:cxnSp>
        <p:nvCxnSpPr>
          <p:cNvPr id="17" name="Straight Arrow Connector 16"/>
          <p:cNvCxnSpPr>
            <a:stCxn id="15" idx="3"/>
            <a:endCxn id="4" idx="1"/>
          </p:cNvCxnSpPr>
          <p:nvPr/>
        </p:nvCxnSpPr>
        <p:spPr bwMode="auto">
          <a:xfrm flipV="1">
            <a:off x="5880189" y="3048000"/>
            <a:ext cx="1023531"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0" name="TextBox 19"/>
          <p:cNvSpPr txBox="1"/>
          <p:nvPr/>
        </p:nvSpPr>
        <p:spPr>
          <a:xfrm>
            <a:off x="5984149" y="2540288"/>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cxnSp>
        <p:nvCxnSpPr>
          <p:cNvPr id="19" name="Elbow Connector 18"/>
          <p:cNvCxnSpPr>
            <a:endCxn id="15" idx="2"/>
          </p:cNvCxnSpPr>
          <p:nvPr/>
        </p:nvCxnSpPr>
        <p:spPr bwMode="auto">
          <a:xfrm rot="5400000" flipH="1" flipV="1">
            <a:off x="3064748" y="3932953"/>
            <a:ext cx="2086223" cy="1563459"/>
          </a:xfrm>
          <a:prstGeom prst="bentConnector3">
            <a:avLst>
              <a:gd name="adj1" fmla="val 691"/>
            </a:avLst>
          </a:prstGeom>
          <a:solidFill>
            <a:schemeClr val="accent1"/>
          </a:solidFill>
          <a:ln w="38100" cap="flat" cmpd="sng" algn="ctr">
            <a:solidFill>
              <a:schemeClr val="bg1"/>
            </a:solidFill>
            <a:prstDash val="dash"/>
            <a:round/>
            <a:headEnd type="none" w="med" len="med"/>
            <a:tailEnd type="triangle"/>
          </a:ln>
          <a:effectLst/>
        </p:spPr>
      </p:cxnSp>
      <p:sp>
        <p:nvSpPr>
          <p:cNvPr id="21" name="TextBox 20"/>
          <p:cNvSpPr txBox="1"/>
          <p:nvPr/>
        </p:nvSpPr>
        <p:spPr>
          <a:xfrm>
            <a:off x="3322425" y="4038600"/>
            <a:ext cx="2240175" cy="461665"/>
          </a:xfrm>
          <a:prstGeom prst="rect">
            <a:avLst/>
          </a:prstGeom>
          <a:noFill/>
        </p:spPr>
        <p:txBody>
          <a:bodyPr wrap="square" rtlCol="0">
            <a:spAutoFit/>
          </a:bodyPr>
          <a:lstStyle/>
          <a:p>
            <a:r>
              <a:rPr lang="en-US" sz="2400" dirty="0">
                <a:solidFill>
                  <a:schemeClr val="bg1"/>
                </a:solidFill>
              </a:rPr>
              <a:t>Instance of   ???</a:t>
            </a:r>
          </a:p>
        </p:txBody>
      </p:sp>
      <p:sp>
        <p:nvSpPr>
          <p:cNvPr id="22" name="TextBox 21"/>
          <p:cNvSpPr txBox="1"/>
          <p:nvPr/>
        </p:nvSpPr>
        <p:spPr>
          <a:xfrm>
            <a:off x="110490" y="2758521"/>
            <a:ext cx="646331" cy="461665"/>
          </a:xfrm>
          <a:prstGeom prst="rect">
            <a:avLst/>
          </a:prstGeom>
          <a:noFill/>
        </p:spPr>
        <p:txBody>
          <a:bodyPr wrap="none" rtlCol="0">
            <a:spAutoFit/>
          </a:bodyPr>
          <a:lstStyle/>
          <a:p>
            <a:r>
              <a:rPr lang="en-US" b="1" dirty="0">
                <a:solidFill>
                  <a:srgbClr val="FFFF00"/>
                </a:solidFill>
              </a:rPr>
              <a:t>???</a:t>
            </a:r>
          </a:p>
        </p:txBody>
      </p:sp>
      <p:sp>
        <p:nvSpPr>
          <p:cNvPr id="23" name="TextBox 22">
            <a:extLst>
              <a:ext uri="{FF2B5EF4-FFF2-40B4-BE49-F238E27FC236}">
                <a16:creationId xmlns:a16="http://schemas.microsoft.com/office/drawing/2014/main" id="{9274D575-4BD3-4229-9AAB-7A06E5CF475F}"/>
              </a:ext>
            </a:extLst>
          </p:cNvPr>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sp>
        <p:nvSpPr>
          <p:cNvPr id="24" name="TextBox 23">
            <a:extLst>
              <a:ext uri="{FF2B5EF4-FFF2-40B4-BE49-F238E27FC236}">
                <a16:creationId xmlns:a16="http://schemas.microsoft.com/office/drawing/2014/main" id="{6F2D4CEB-B02E-4060-8080-DEF5BEF57752}"/>
              </a:ext>
            </a:extLst>
          </p:cNvPr>
          <p:cNvSpPr txBox="1"/>
          <p:nvPr/>
        </p:nvSpPr>
        <p:spPr>
          <a:xfrm>
            <a:off x="6248400" y="4036060"/>
            <a:ext cx="2316375" cy="461665"/>
          </a:xfrm>
          <a:prstGeom prst="rect">
            <a:avLst/>
          </a:prstGeom>
          <a:noFill/>
        </p:spPr>
        <p:txBody>
          <a:bodyPr wrap="squar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191102123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609600"/>
            <a:ext cx="9144000" cy="762000"/>
          </a:xfrm>
        </p:spPr>
        <p:txBody>
          <a:bodyPr/>
          <a:lstStyle/>
          <a:p>
            <a:pPr lvl="1" algn="ctr"/>
            <a:r>
              <a:rPr lang="en-US" sz="3200" i="1" dirty="0"/>
              <a:t>‘ … bruxism is a behavior …’</a:t>
            </a:r>
            <a:br>
              <a:rPr lang="en-US" sz="3200" i="1" dirty="0"/>
            </a:br>
            <a:r>
              <a:rPr lang="en-US" sz="3200" i="1" dirty="0"/>
              <a:t>‘Bruxism is a continuously distributed behavior’</a:t>
            </a:r>
            <a:br>
              <a:rPr lang="en-US" sz="3200" dirty="0"/>
            </a:b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Are these statements about universals ?</a:t>
            </a:r>
          </a:p>
        </p:txBody>
      </p:sp>
      <p:sp>
        <p:nvSpPr>
          <p:cNvPr id="4" name="Rounded Rectangle 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5" name="Straight Arrow Connector 4"/>
          <p:cNvCxnSpPr>
            <a:stCxn id="7" idx="3"/>
            <a:endCxn id="15" idx="1"/>
          </p:cNvCxnSpPr>
          <p:nvPr/>
        </p:nvCxnSpPr>
        <p:spPr bwMode="auto">
          <a:xfrm>
            <a:off x="2857500" y="3048000"/>
            <a:ext cx="1041489"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6" name="TextBox 5"/>
          <p:cNvSpPr txBox="1"/>
          <p:nvPr/>
        </p:nvSpPr>
        <p:spPr>
          <a:xfrm>
            <a:off x="3048000"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7" name="Rounded Rectangle 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182</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a:endCxn id="7" idx="2"/>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3" name="Elbow Connector 12"/>
          <p:cNvCxnSpPr>
            <a:stCxn id="9" idx="3"/>
            <a:endCxn id="4" idx="2"/>
          </p:cNvCxnSpPr>
          <p:nvPr/>
        </p:nvCxnSpPr>
        <p:spPr bwMode="auto">
          <a:xfrm flipV="1">
            <a:off x="3352800" y="3390900"/>
            <a:ext cx="4541520" cy="2682507"/>
          </a:xfrm>
          <a:prstGeom prst="bentConnector2">
            <a:avLst/>
          </a:prstGeom>
          <a:solidFill>
            <a:schemeClr val="accent1"/>
          </a:solidFill>
          <a:ln w="38100" cap="flat" cmpd="sng" algn="ctr">
            <a:solidFill>
              <a:schemeClr val="bg1"/>
            </a:solidFill>
            <a:prstDash val="solid"/>
            <a:round/>
            <a:headEnd type="none" w="med" len="med"/>
            <a:tailEnd type="triangle"/>
          </a:ln>
          <a:effectLst/>
        </p:spPr>
      </p:cxnSp>
      <p:sp>
        <p:nvSpPr>
          <p:cNvPr id="15" name="Rounded Rectangle 14"/>
          <p:cNvSpPr/>
          <p:nvPr/>
        </p:nvSpPr>
        <p:spPr bwMode="auto">
          <a:xfrm>
            <a:off x="3898989" y="2426970"/>
            <a:ext cx="1981200" cy="12446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400" dirty="0"/>
              <a:t>continuously distributed behavior</a:t>
            </a:r>
            <a:endParaRPr kumimoji="0" lang="en-US" sz="2400" b="0" u="none" strike="noStrike" cap="none" normalizeH="0" baseline="0" dirty="0">
              <a:ln>
                <a:noFill/>
              </a:ln>
              <a:effectLst/>
              <a:latin typeface="Times" pitchFamily="122" charset="0"/>
            </a:endParaRPr>
          </a:p>
        </p:txBody>
      </p:sp>
      <p:cxnSp>
        <p:nvCxnSpPr>
          <p:cNvPr id="17" name="Straight Arrow Connector 16"/>
          <p:cNvCxnSpPr>
            <a:stCxn id="15" idx="3"/>
            <a:endCxn id="4" idx="1"/>
          </p:cNvCxnSpPr>
          <p:nvPr/>
        </p:nvCxnSpPr>
        <p:spPr bwMode="auto">
          <a:xfrm flipV="1">
            <a:off x="5880189" y="3048000"/>
            <a:ext cx="1023531"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0" name="TextBox 19"/>
          <p:cNvSpPr txBox="1"/>
          <p:nvPr/>
        </p:nvSpPr>
        <p:spPr>
          <a:xfrm>
            <a:off x="5984149" y="2540288"/>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cxnSp>
        <p:nvCxnSpPr>
          <p:cNvPr id="19" name="Elbow Connector 18"/>
          <p:cNvCxnSpPr>
            <a:endCxn id="15" idx="2"/>
          </p:cNvCxnSpPr>
          <p:nvPr/>
        </p:nvCxnSpPr>
        <p:spPr bwMode="auto">
          <a:xfrm rot="5400000" flipH="1" flipV="1">
            <a:off x="3064748" y="3932953"/>
            <a:ext cx="2086223" cy="1563459"/>
          </a:xfrm>
          <a:prstGeom prst="bentConnector3">
            <a:avLst>
              <a:gd name="adj1" fmla="val 691"/>
            </a:avLst>
          </a:prstGeom>
          <a:solidFill>
            <a:schemeClr val="accent1"/>
          </a:solidFill>
          <a:ln w="38100" cap="flat" cmpd="sng" algn="ctr">
            <a:solidFill>
              <a:schemeClr val="bg1"/>
            </a:solidFill>
            <a:prstDash val="dash"/>
            <a:round/>
            <a:headEnd type="none" w="med" len="med"/>
            <a:tailEnd type="triangle"/>
          </a:ln>
          <a:effectLst/>
        </p:spPr>
      </p:cxnSp>
      <p:sp>
        <p:nvSpPr>
          <p:cNvPr id="21" name="TextBox 20"/>
          <p:cNvSpPr txBox="1"/>
          <p:nvPr/>
        </p:nvSpPr>
        <p:spPr>
          <a:xfrm>
            <a:off x="3322425" y="4038600"/>
            <a:ext cx="2240175" cy="461665"/>
          </a:xfrm>
          <a:prstGeom prst="rect">
            <a:avLst/>
          </a:prstGeom>
          <a:noFill/>
        </p:spPr>
        <p:txBody>
          <a:bodyPr wrap="square" rtlCol="0">
            <a:spAutoFit/>
          </a:bodyPr>
          <a:lstStyle/>
          <a:p>
            <a:r>
              <a:rPr lang="en-US" sz="2400" dirty="0">
                <a:solidFill>
                  <a:schemeClr val="bg1"/>
                </a:solidFill>
              </a:rPr>
              <a:t>Instance of   ???</a:t>
            </a:r>
          </a:p>
        </p:txBody>
      </p:sp>
      <p:sp>
        <p:nvSpPr>
          <p:cNvPr id="22" name="Oval 21"/>
          <p:cNvSpPr/>
          <p:nvPr/>
        </p:nvSpPr>
        <p:spPr bwMode="auto">
          <a:xfrm>
            <a:off x="787578" y="2423160"/>
            <a:ext cx="2189391" cy="1240483"/>
          </a:xfrm>
          <a:prstGeom prst="ellipse">
            <a:avLst/>
          </a:prstGeom>
          <a:noFill/>
          <a:ln w="5715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0" name="Oval 29"/>
          <p:cNvSpPr/>
          <p:nvPr/>
        </p:nvSpPr>
        <p:spPr bwMode="auto">
          <a:xfrm>
            <a:off x="6752007" y="2399030"/>
            <a:ext cx="2189391" cy="1240483"/>
          </a:xfrm>
          <a:prstGeom prst="ellipse">
            <a:avLst/>
          </a:prstGeom>
          <a:noFill/>
          <a:ln w="5715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5" name="TextBox 34"/>
          <p:cNvSpPr txBox="1"/>
          <p:nvPr/>
        </p:nvSpPr>
        <p:spPr>
          <a:xfrm>
            <a:off x="4124734" y="4903112"/>
            <a:ext cx="4194969" cy="830997"/>
          </a:xfrm>
          <a:prstGeom prst="rect">
            <a:avLst/>
          </a:prstGeom>
          <a:solidFill>
            <a:srgbClr val="1FE115"/>
          </a:solidFill>
          <a:ln>
            <a:solidFill>
              <a:srgbClr val="1FE115"/>
            </a:solidFill>
          </a:ln>
        </p:spPr>
        <p:txBody>
          <a:bodyPr wrap="square" rtlCol="0">
            <a:spAutoFit/>
          </a:bodyPr>
          <a:lstStyle/>
          <a:p>
            <a:pPr algn="ctr"/>
            <a:r>
              <a:rPr lang="en-US" sz="2400" dirty="0"/>
              <a:t>This is ‘in’ all particulars that are </a:t>
            </a:r>
            <a:r>
              <a:rPr lang="en-US" sz="2400" dirty="0">
                <a:solidFill>
                  <a:schemeClr val="tx1"/>
                </a:solidFill>
              </a:rPr>
              <a:t>instances of bruxism</a:t>
            </a:r>
          </a:p>
        </p:txBody>
      </p:sp>
      <p:cxnSp>
        <p:nvCxnSpPr>
          <p:cNvPr id="36" name="Straight Arrow Connector 35"/>
          <p:cNvCxnSpPr>
            <a:stCxn id="35" idx="1"/>
          </p:cNvCxnSpPr>
          <p:nvPr/>
        </p:nvCxnSpPr>
        <p:spPr bwMode="auto">
          <a:xfrm flipH="1" flipV="1">
            <a:off x="2656340" y="3481978"/>
            <a:ext cx="1468394" cy="1836633"/>
          </a:xfrm>
          <a:prstGeom prst="straightConnector1">
            <a:avLst/>
          </a:prstGeom>
          <a:solidFill>
            <a:schemeClr val="accent1"/>
          </a:solidFill>
          <a:ln w="57150" cap="flat" cmpd="sng" algn="ctr">
            <a:solidFill>
              <a:srgbClr val="1FE115"/>
            </a:solidFill>
            <a:prstDash val="solid"/>
            <a:round/>
            <a:headEnd type="none" w="med" len="med"/>
            <a:tailEnd type="triangle"/>
          </a:ln>
          <a:effectLst/>
        </p:spPr>
      </p:cxnSp>
      <p:cxnSp>
        <p:nvCxnSpPr>
          <p:cNvPr id="37" name="Straight Arrow Connector 36"/>
          <p:cNvCxnSpPr>
            <a:stCxn id="35" idx="3"/>
          </p:cNvCxnSpPr>
          <p:nvPr/>
        </p:nvCxnSpPr>
        <p:spPr bwMode="auto">
          <a:xfrm flipV="1">
            <a:off x="8319703" y="3457848"/>
            <a:ext cx="301066" cy="1860763"/>
          </a:xfrm>
          <a:prstGeom prst="straightConnector1">
            <a:avLst/>
          </a:prstGeom>
          <a:solidFill>
            <a:schemeClr val="accent1"/>
          </a:solidFill>
          <a:ln w="57150" cap="flat" cmpd="sng" algn="ctr">
            <a:solidFill>
              <a:srgbClr val="1FE115"/>
            </a:solidFill>
            <a:prstDash val="solid"/>
            <a:round/>
            <a:headEnd type="none" w="med" len="med"/>
            <a:tailEnd type="triangle"/>
          </a:ln>
          <a:effectLst/>
        </p:spPr>
      </p:cxnSp>
      <p:sp>
        <p:nvSpPr>
          <p:cNvPr id="38" name="TextBox 37"/>
          <p:cNvSpPr txBox="1"/>
          <p:nvPr/>
        </p:nvSpPr>
        <p:spPr>
          <a:xfrm>
            <a:off x="110490" y="2758521"/>
            <a:ext cx="646331" cy="461665"/>
          </a:xfrm>
          <a:prstGeom prst="rect">
            <a:avLst/>
          </a:prstGeom>
          <a:noFill/>
        </p:spPr>
        <p:txBody>
          <a:bodyPr wrap="none" rtlCol="0">
            <a:spAutoFit/>
          </a:bodyPr>
          <a:lstStyle/>
          <a:p>
            <a:r>
              <a:rPr lang="en-US" b="1" dirty="0">
                <a:solidFill>
                  <a:srgbClr val="FFFF00"/>
                </a:solidFill>
              </a:rPr>
              <a:t>???</a:t>
            </a:r>
          </a:p>
        </p:txBody>
      </p:sp>
      <p:sp>
        <p:nvSpPr>
          <p:cNvPr id="26" name="TextBox 25">
            <a:extLst>
              <a:ext uri="{FF2B5EF4-FFF2-40B4-BE49-F238E27FC236}">
                <a16:creationId xmlns:a16="http://schemas.microsoft.com/office/drawing/2014/main" id="{3E129236-2E6D-404E-806F-3D20F871FF43}"/>
              </a:ext>
            </a:extLst>
          </p:cNvPr>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sp>
        <p:nvSpPr>
          <p:cNvPr id="27" name="TextBox 26">
            <a:extLst>
              <a:ext uri="{FF2B5EF4-FFF2-40B4-BE49-F238E27FC236}">
                <a16:creationId xmlns:a16="http://schemas.microsoft.com/office/drawing/2014/main" id="{289B4C15-570E-44FF-8322-E2F288D406EC}"/>
              </a:ext>
            </a:extLst>
          </p:cNvPr>
          <p:cNvSpPr txBox="1"/>
          <p:nvPr/>
        </p:nvSpPr>
        <p:spPr>
          <a:xfrm>
            <a:off x="6248400" y="4036060"/>
            <a:ext cx="2316375" cy="461665"/>
          </a:xfrm>
          <a:prstGeom prst="rect">
            <a:avLst/>
          </a:prstGeom>
          <a:noFill/>
        </p:spPr>
        <p:txBody>
          <a:bodyPr wrap="squar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87840269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8"/>
          <p:cNvSpPr>
            <a:spLocks noChangeArrowheads="1"/>
          </p:cNvSpPr>
          <p:nvPr/>
        </p:nvSpPr>
        <p:spPr bwMode="auto">
          <a:xfrm>
            <a:off x="0" y="3987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 name="Title 1"/>
          <p:cNvSpPr>
            <a:spLocks noGrp="1"/>
          </p:cNvSpPr>
          <p:nvPr>
            <p:ph type="title"/>
          </p:nvPr>
        </p:nvSpPr>
        <p:spPr>
          <a:xfrm>
            <a:off x="0" y="609600"/>
            <a:ext cx="9144000" cy="762000"/>
          </a:xfrm>
        </p:spPr>
        <p:txBody>
          <a:bodyPr/>
          <a:lstStyle/>
          <a:p>
            <a:pPr lvl="1" algn="ctr"/>
            <a:r>
              <a:rPr lang="en-US" sz="3200" i="1" dirty="0"/>
              <a:t>‘ … bruxism is a behavior …’</a:t>
            </a:r>
            <a:br>
              <a:rPr lang="en-US" sz="3200" i="1" dirty="0"/>
            </a:br>
            <a:r>
              <a:rPr lang="en-US" sz="3200" i="1" dirty="0"/>
              <a:t>‘Bruxism is a continuously distributed behavior’</a:t>
            </a:r>
            <a:br>
              <a:rPr lang="en-US" sz="3200" dirty="0"/>
            </a:br>
            <a:endParaRPr lang="en-US" sz="3200" dirty="0"/>
          </a:p>
        </p:txBody>
      </p:sp>
      <p:sp>
        <p:nvSpPr>
          <p:cNvPr id="3" name="Content Placeholder 2"/>
          <p:cNvSpPr>
            <a:spLocks noGrp="1"/>
          </p:cNvSpPr>
          <p:nvPr>
            <p:ph idx="1"/>
          </p:nvPr>
        </p:nvSpPr>
        <p:spPr>
          <a:xfrm>
            <a:off x="228600" y="1676400"/>
            <a:ext cx="8763000" cy="4953000"/>
          </a:xfrm>
        </p:spPr>
        <p:txBody>
          <a:bodyPr/>
          <a:lstStyle/>
          <a:p>
            <a:pPr marL="171450" indent="-228600">
              <a:buFont typeface="Arial" panose="020B0604020202020204" pitchFamily="34" charset="0"/>
              <a:buChar char="•"/>
            </a:pPr>
            <a:r>
              <a:rPr lang="en-US" dirty="0"/>
              <a:t>Are these statements about universals ?</a:t>
            </a:r>
          </a:p>
        </p:txBody>
      </p:sp>
      <p:sp>
        <p:nvSpPr>
          <p:cNvPr id="4" name="Rounded Rectangle 3"/>
          <p:cNvSpPr/>
          <p:nvPr/>
        </p:nvSpPr>
        <p:spPr bwMode="auto">
          <a:xfrm>
            <a:off x="690372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Behavior</a:t>
            </a:r>
          </a:p>
        </p:txBody>
      </p:sp>
      <p:cxnSp>
        <p:nvCxnSpPr>
          <p:cNvPr id="5" name="Straight Arrow Connector 4"/>
          <p:cNvCxnSpPr>
            <a:stCxn id="7" idx="3"/>
            <a:endCxn id="15" idx="1"/>
          </p:cNvCxnSpPr>
          <p:nvPr/>
        </p:nvCxnSpPr>
        <p:spPr bwMode="auto">
          <a:xfrm>
            <a:off x="2857500" y="3048000"/>
            <a:ext cx="1041489"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6" name="TextBox 5"/>
          <p:cNvSpPr txBox="1"/>
          <p:nvPr/>
        </p:nvSpPr>
        <p:spPr>
          <a:xfrm>
            <a:off x="3048000" y="2590800"/>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sp>
        <p:nvSpPr>
          <p:cNvPr id="7" name="Rounded Rectangle 6"/>
          <p:cNvSpPr/>
          <p:nvPr/>
        </p:nvSpPr>
        <p:spPr bwMode="auto">
          <a:xfrm>
            <a:off x="876300" y="2705100"/>
            <a:ext cx="1981200" cy="6858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effectLst/>
                <a:latin typeface="Times" pitchFamily="122" charset="0"/>
              </a:rPr>
              <a:t>Bruxism</a:t>
            </a:r>
          </a:p>
        </p:txBody>
      </p:sp>
      <p:sp>
        <p:nvSpPr>
          <p:cNvPr id="8" name="Slide Number Placeholder 7"/>
          <p:cNvSpPr>
            <a:spLocks noGrp="1"/>
          </p:cNvSpPr>
          <p:nvPr>
            <p:ph type="sldNum" sz="quarter" idx="4294967295"/>
          </p:nvPr>
        </p:nvSpPr>
        <p:spPr/>
        <p:txBody>
          <a:bodyPr/>
          <a:lstStyle/>
          <a:p>
            <a:fld id="{7C5DB68A-9D44-4073-920F-D08D647C06A7}" type="slidenum">
              <a:rPr lang="en-US" smtClean="0"/>
              <a:t>183</a:t>
            </a:fld>
            <a:endParaRPr lang="en-US" dirty="0"/>
          </a:p>
        </p:txBody>
      </p:sp>
      <p:sp>
        <p:nvSpPr>
          <p:cNvPr id="9" name="Rectangle 8"/>
          <p:cNvSpPr/>
          <p:nvPr/>
        </p:nvSpPr>
        <p:spPr bwMode="auto">
          <a:xfrm>
            <a:off x="381000" y="5365014"/>
            <a:ext cx="2971800" cy="1416786"/>
          </a:xfrm>
          <a:prstGeom prst="rect">
            <a:avLst/>
          </a:prstGeom>
          <a:solidFill>
            <a:srgbClr val="BBE0E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2400" dirty="0"/>
              <a:t>John’s repetitive jaw muscle activity of last night</a:t>
            </a:r>
          </a:p>
        </p:txBody>
      </p:sp>
      <p:cxnSp>
        <p:nvCxnSpPr>
          <p:cNvPr id="10" name="Straight Arrow Connector 9"/>
          <p:cNvCxnSpPr>
            <a:stCxn id="9" idx="0"/>
            <a:endCxn id="7" idx="2"/>
          </p:cNvCxnSpPr>
          <p:nvPr/>
        </p:nvCxnSpPr>
        <p:spPr bwMode="auto">
          <a:xfrm flipV="1">
            <a:off x="1866900" y="3390900"/>
            <a:ext cx="0" cy="1974114"/>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3" name="Elbow Connector 12"/>
          <p:cNvCxnSpPr>
            <a:stCxn id="9" idx="3"/>
            <a:endCxn id="4" idx="2"/>
          </p:cNvCxnSpPr>
          <p:nvPr/>
        </p:nvCxnSpPr>
        <p:spPr bwMode="auto">
          <a:xfrm flipV="1">
            <a:off x="3352800" y="3390900"/>
            <a:ext cx="4541520" cy="2682507"/>
          </a:xfrm>
          <a:prstGeom prst="bentConnector2">
            <a:avLst/>
          </a:prstGeom>
          <a:solidFill>
            <a:schemeClr val="accent1"/>
          </a:solidFill>
          <a:ln w="38100" cap="flat" cmpd="sng" algn="ctr">
            <a:solidFill>
              <a:schemeClr val="bg1"/>
            </a:solidFill>
            <a:prstDash val="solid"/>
            <a:round/>
            <a:headEnd type="none" w="med" len="med"/>
            <a:tailEnd type="triangle"/>
          </a:ln>
          <a:effectLst/>
        </p:spPr>
      </p:cxnSp>
      <p:sp>
        <p:nvSpPr>
          <p:cNvPr id="15" name="Rounded Rectangle 14"/>
          <p:cNvSpPr/>
          <p:nvPr/>
        </p:nvSpPr>
        <p:spPr bwMode="auto">
          <a:xfrm>
            <a:off x="3898989" y="2426970"/>
            <a:ext cx="1981200" cy="12446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2400" dirty="0"/>
              <a:t>continuously distributed behavior</a:t>
            </a:r>
            <a:endParaRPr kumimoji="0" lang="en-US" sz="2400" b="0" u="none" strike="noStrike" cap="none" normalizeH="0" baseline="0" dirty="0">
              <a:ln>
                <a:noFill/>
              </a:ln>
              <a:effectLst/>
              <a:latin typeface="Times" pitchFamily="122" charset="0"/>
            </a:endParaRPr>
          </a:p>
        </p:txBody>
      </p:sp>
      <p:cxnSp>
        <p:nvCxnSpPr>
          <p:cNvPr id="17" name="Straight Arrow Connector 16"/>
          <p:cNvCxnSpPr>
            <a:stCxn id="15" idx="3"/>
            <a:endCxn id="4" idx="1"/>
          </p:cNvCxnSpPr>
          <p:nvPr/>
        </p:nvCxnSpPr>
        <p:spPr bwMode="auto">
          <a:xfrm flipV="1">
            <a:off x="5880189" y="3048000"/>
            <a:ext cx="1023531" cy="1270"/>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0" name="TextBox 19"/>
          <p:cNvSpPr txBox="1"/>
          <p:nvPr/>
        </p:nvSpPr>
        <p:spPr>
          <a:xfrm>
            <a:off x="5984149" y="2540288"/>
            <a:ext cx="543740" cy="461665"/>
          </a:xfrm>
          <a:prstGeom prst="rect">
            <a:avLst/>
          </a:prstGeom>
          <a:noFill/>
        </p:spPr>
        <p:txBody>
          <a:bodyPr wrap="none" rtlCol="0">
            <a:spAutoFit/>
          </a:bodyPr>
          <a:lstStyle/>
          <a:p>
            <a:pPr algn="ctr"/>
            <a:r>
              <a:rPr lang="en-US" sz="2400" dirty="0" err="1">
                <a:solidFill>
                  <a:srgbClr val="FFFF00"/>
                </a:solidFill>
              </a:rPr>
              <a:t>isa</a:t>
            </a:r>
            <a:endParaRPr lang="en-US" sz="2400" dirty="0">
              <a:solidFill>
                <a:srgbClr val="FFFF00"/>
              </a:solidFill>
            </a:endParaRPr>
          </a:p>
        </p:txBody>
      </p:sp>
      <p:cxnSp>
        <p:nvCxnSpPr>
          <p:cNvPr id="19" name="Elbow Connector 18"/>
          <p:cNvCxnSpPr>
            <a:endCxn id="15" idx="2"/>
          </p:cNvCxnSpPr>
          <p:nvPr/>
        </p:nvCxnSpPr>
        <p:spPr bwMode="auto">
          <a:xfrm rot="5400000" flipH="1" flipV="1">
            <a:off x="3064748" y="3932953"/>
            <a:ext cx="2086223" cy="1563459"/>
          </a:xfrm>
          <a:prstGeom prst="bentConnector3">
            <a:avLst>
              <a:gd name="adj1" fmla="val 691"/>
            </a:avLst>
          </a:prstGeom>
          <a:solidFill>
            <a:schemeClr val="accent1"/>
          </a:solidFill>
          <a:ln w="38100" cap="flat" cmpd="sng" algn="ctr">
            <a:solidFill>
              <a:schemeClr val="bg1"/>
            </a:solidFill>
            <a:prstDash val="dash"/>
            <a:round/>
            <a:headEnd type="none" w="med" len="med"/>
            <a:tailEnd type="triangle"/>
          </a:ln>
          <a:effectLst/>
        </p:spPr>
      </p:cxnSp>
      <p:sp>
        <p:nvSpPr>
          <p:cNvPr id="21" name="TextBox 20"/>
          <p:cNvSpPr txBox="1"/>
          <p:nvPr/>
        </p:nvSpPr>
        <p:spPr>
          <a:xfrm>
            <a:off x="3322425" y="4038600"/>
            <a:ext cx="2240175" cy="461665"/>
          </a:xfrm>
          <a:prstGeom prst="rect">
            <a:avLst/>
          </a:prstGeom>
          <a:noFill/>
        </p:spPr>
        <p:txBody>
          <a:bodyPr wrap="square" rtlCol="0">
            <a:spAutoFit/>
          </a:bodyPr>
          <a:lstStyle/>
          <a:p>
            <a:r>
              <a:rPr lang="en-US" sz="2400" dirty="0">
                <a:solidFill>
                  <a:schemeClr val="bg1"/>
                </a:solidFill>
              </a:rPr>
              <a:t>Instance of   ???</a:t>
            </a:r>
          </a:p>
        </p:txBody>
      </p:sp>
      <p:sp>
        <p:nvSpPr>
          <p:cNvPr id="26" name="Oval 25"/>
          <p:cNvSpPr/>
          <p:nvPr/>
        </p:nvSpPr>
        <p:spPr bwMode="auto">
          <a:xfrm>
            <a:off x="3786392" y="2324393"/>
            <a:ext cx="2189391" cy="1511007"/>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TextBox 26"/>
          <p:cNvSpPr txBox="1"/>
          <p:nvPr/>
        </p:nvSpPr>
        <p:spPr>
          <a:xfrm>
            <a:off x="3898988" y="4953000"/>
            <a:ext cx="4711611" cy="1569660"/>
          </a:xfrm>
          <a:prstGeom prst="rect">
            <a:avLst/>
          </a:prstGeom>
          <a:solidFill>
            <a:srgbClr val="FF0000"/>
          </a:solidFill>
          <a:ln>
            <a:solidFill>
              <a:srgbClr val="FF0000"/>
            </a:solidFill>
          </a:ln>
        </p:spPr>
        <p:txBody>
          <a:bodyPr wrap="square" rtlCol="0">
            <a:spAutoFit/>
          </a:bodyPr>
          <a:lstStyle/>
          <a:p>
            <a:pPr algn="ctr"/>
            <a:r>
              <a:rPr lang="en-US" sz="2400" dirty="0">
                <a:solidFill>
                  <a:schemeClr val="bg1"/>
                </a:solidFill>
              </a:rPr>
              <a:t>This is ‘in’ no particular at all!!!</a:t>
            </a:r>
          </a:p>
          <a:p>
            <a:pPr algn="ctr"/>
            <a:r>
              <a:rPr lang="en-US" sz="2400" dirty="0">
                <a:solidFill>
                  <a:schemeClr val="bg1"/>
                </a:solidFill>
              </a:rPr>
              <a:t>This is rather a ‘type of universal’, a construct outside the particular/universal realm.</a:t>
            </a:r>
          </a:p>
        </p:txBody>
      </p:sp>
      <p:cxnSp>
        <p:nvCxnSpPr>
          <p:cNvPr id="31" name="Elbow Connector 30"/>
          <p:cNvCxnSpPr>
            <a:stCxn id="26" idx="3"/>
            <a:endCxn id="27" idx="1"/>
          </p:cNvCxnSpPr>
          <p:nvPr/>
        </p:nvCxnSpPr>
        <p:spPr bwMode="auto">
          <a:xfrm rot="5400000">
            <a:off x="2941149" y="4571958"/>
            <a:ext cx="2123712" cy="208033"/>
          </a:xfrm>
          <a:prstGeom prst="bentConnector4">
            <a:avLst>
              <a:gd name="adj1" fmla="val 26312"/>
              <a:gd name="adj2" fmla="val 209886"/>
            </a:avLst>
          </a:prstGeom>
          <a:solidFill>
            <a:schemeClr val="accent1"/>
          </a:solidFill>
          <a:ln w="38100" cap="flat" cmpd="sng" algn="ctr">
            <a:solidFill>
              <a:srgbClr val="FF0000"/>
            </a:solidFill>
            <a:prstDash val="solid"/>
            <a:round/>
            <a:headEnd type="triangle" w="med" len="med"/>
            <a:tailEnd type="none" w="med" len="med"/>
          </a:ln>
          <a:effectLst/>
        </p:spPr>
      </p:cxnSp>
      <p:sp>
        <p:nvSpPr>
          <p:cNvPr id="37" name="TextBox 36"/>
          <p:cNvSpPr txBox="1"/>
          <p:nvPr/>
        </p:nvSpPr>
        <p:spPr>
          <a:xfrm>
            <a:off x="110490" y="2758521"/>
            <a:ext cx="646331" cy="461665"/>
          </a:xfrm>
          <a:prstGeom prst="rect">
            <a:avLst/>
          </a:prstGeom>
          <a:noFill/>
        </p:spPr>
        <p:txBody>
          <a:bodyPr wrap="none" rtlCol="0">
            <a:spAutoFit/>
          </a:bodyPr>
          <a:lstStyle/>
          <a:p>
            <a:r>
              <a:rPr lang="en-US" b="1" dirty="0">
                <a:solidFill>
                  <a:srgbClr val="FFFF00"/>
                </a:solidFill>
              </a:rPr>
              <a:t>???</a:t>
            </a:r>
          </a:p>
        </p:txBody>
      </p:sp>
      <p:sp>
        <p:nvSpPr>
          <p:cNvPr id="24" name="TextBox 23">
            <a:extLst>
              <a:ext uri="{FF2B5EF4-FFF2-40B4-BE49-F238E27FC236}">
                <a16:creationId xmlns:a16="http://schemas.microsoft.com/office/drawing/2014/main" id="{370B700E-DC57-4C78-B7EC-825C4000BCDE}"/>
              </a:ext>
            </a:extLst>
          </p:cNvPr>
          <p:cNvSpPr txBox="1"/>
          <p:nvPr/>
        </p:nvSpPr>
        <p:spPr>
          <a:xfrm>
            <a:off x="222888" y="4036059"/>
            <a:ext cx="2297425" cy="461665"/>
          </a:xfrm>
          <a:prstGeom prst="rect">
            <a:avLst/>
          </a:prstGeom>
          <a:noFill/>
        </p:spPr>
        <p:txBody>
          <a:bodyPr wrap="none" rtlCol="0">
            <a:spAutoFit/>
          </a:bodyPr>
          <a:lstStyle/>
          <a:p>
            <a:r>
              <a:rPr lang="en-US" sz="2400" dirty="0">
                <a:solidFill>
                  <a:schemeClr val="bg1"/>
                </a:solidFill>
              </a:rPr>
              <a:t>Instance of   at t</a:t>
            </a:r>
          </a:p>
        </p:txBody>
      </p:sp>
      <p:sp>
        <p:nvSpPr>
          <p:cNvPr id="25" name="TextBox 24">
            <a:extLst>
              <a:ext uri="{FF2B5EF4-FFF2-40B4-BE49-F238E27FC236}">
                <a16:creationId xmlns:a16="http://schemas.microsoft.com/office/drawing/2014/main" id="{8F7E02F7-E09B-4A5B-96F7-211CEFDC7AD7}"/>
              </a:ext>
            </a:extLst>
          </p:cNvPr>
          <p:cNvSpPr txBox="1"/>
          <p:nvPr/>
        </p:nvSpPr>
        <p:spPr>
          <a:xfrm>
            <a:off x="6248400" y="4036060"/>
            <a:ext cx="2316375" cy="461665"/>
          </a:xfrm>
          <a:prstGeom prst="rect">
            <a:avLst/>
          </a:prstGeom>
          <a:noFill/>
        </p:spPr>
        <p:txBody>
          <a:bodyPr wrap="square" rtlCol="0">
            <a:spAutoFit/>
          </a:bodyPr>
          <a:lstStyle/>
          <a:p>
            <a:r>
              <a:rPr lang="en-US" sz="2400" dirty="0">
                <a:solidFill>
                  <a:schemeClr val="bg1"/>
                </a:solidFill>
              </a:rPr>
              <a:t>Instance of   at t</a:t>
            </a:r>
          </a:p>
        </p:txBody>
      </p:sp>
    </p:spTree>
    <p:extLst>
      <p:ext uri="{BB962C8B-B14F-4D97-AF65-F5344CB8AC3E}">
        <p14:creationId xmlns:p14="http://schemas.microsoft.com/office/powerpoint/2010/main" val="9649134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5102-CEAA-4A98-8142-FE7CFB60FEA1}"/>
              </a:ext>
            </a:extLst>
          </p:cNvPr>
          <p:cNvSpPr>
            <a:spLocks noGrp="1"/>
          </p:cNvSpPr>
          <p:nvPr>
            <p:ph type="title"/>
          </p:nvPr>
        </p:nvSpPr>
        <p:spPr>
          <a:xfrm>
            <a:off x="228600" y="1981200"/>
            <a:ext cx="8686800" cy="762000"/>
          </a:xfrm>
        </p:spPr>
        <p:txBody>
          <a:bodyPr/>
          <a:lstStyle/>
          <a:p>
            <a:pPr marL="800100" indent="-800100" algn="l"/>
            <a:r>
              <a:rPr lang="en-US" dirty="0"/>
              <a:t>C8. Adequate adherence to the ontological principles used in the Basic Formal Ontology (BFO).</a:t>
            </a:r>
            <a:br>
              <a:rPr lang="en-US" dirty="0"/>
            </a:br>
            <a:endParaRPr lang="en-US" dirty="0"/>
          </a:p>
        </p:txBody>
      </p:sp>
      <p:sp>
        <p:nvSpPr>
          <p:cNvPr id="4" name="Slide Number Placeholder 3">
            <a:extLst>
              <a:ext uri="{FF2B5EF4-FFF2-40B4-BE49-F238E27FC236}">
                <a16:creationId xmlns:a16="http://schemas.microsoft.com/office/drawing/2014/main" id="{D956A445-45AC-438D-95C6-E626EE1FEEE5}"/>
              </a:ext>
            </a:extLst>
          </p:cNvPr>
          <p:cNvSpPr>
            <a:spLocks noGrp="1"/>
          </p:cNvSpPr>
          <p:nvPr>
            <p:ph type="sldNum" sz="quarter" idx="10"/>
          </p:nvPr>
        </p:nvSpPr>
        <p:spPr>
          <a:xfrm>
            <a:off x="-76200" y="6491968"/>
            <a:ext cx="457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01EF93C7-D0AB-41D7-8C62-1F8A9E33AE23}" type="slidenum">
              <a:rPr lang="en-US" smtClean="0"/>
              <a:pPr/>
              <a:t>184</a:t>
            </a:fld>
            <a:endParaRPr lang="en-US"/>
          </a:p>
        </p:txBody>
      </p:sp>
    </p:spTree>
    <p:extLst>
      <p:ext uri="{BB962C8B-B14F-4D97-AF65-F5344CB8AC3E}">
        <p14:creationId xmlns:p14="http://schemas.microsoft.com/office/powerpoint/2010/main" val="21458350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926ECB-51AC-4C9C-8DA2-CDC795C0AD65}"/>
              </a:ext>
            </a:extLst>
          </p:cNvPr>
          <p:cNvSpPr>
            <a:spLocks noGrp="1"/>
          </p:cNvSpPr>
          <p:nvPr>
            <p:ph type="title"/>
          </p:nvPr>
        </p:nvSpPr>
        <p:spPr>
          <a:xfrm>
            <a:off x="228600" y="762000"/>
            <a:ext cx="8686800" cy="762000"/>
          </a:xfrm>
        </p:spPr>
        <p:txBody>
          <a:bodyPr/>
          <a:lstStyle/>
          <a:p>
            <a:r>
              <a:rPr lang="en-US" dirty="0"/>
              <a:t>BFO’s major references</a:t>
            </a:r>
          </a:p>
        </p:txBody>
      </p:sp>
      <p:sp>
        <p:nvSpPr>
          <p:cNvPr id="4" name="Slide Number Placeholder 3">
            <a:extLst>
              <a:ext uri="{FF2B5EF4-FFF2-40B4-BE49-F238E27FC236}">
                <a16:creationId xmlns:a16="http://schemas.microsoft.com/office/drawing/2014/main" id="{F0CB360C-320B-4150-8AF6-7A43E6447C00}"/>
              </a:ext>
            </a:extLst>
          </p:cNvPr>
          <p:cNvSpPr>
            <a:spLocks noGrp="1"/>
          </p:cNvSpPr>
          <p:nvPr>
            <p:ph type="sldNum" sz="quarter" idx="10"/>
          </p:nvPr>
        </p:nvSpPr>
        <p:spPr/>
        <p:txBody>
          <a:bodyPr/>
          <a:lstStyle/>
          <a:p>
            <a:fld id="{01EF93C7-D0AB-41D7-8C62-1F8A9E33AE23}" type="slidenum">
              <a:rPr lang="en-US" smtClean="0"/>
              <a:pPr/>
              <a:t>185</a:t>
            </a:fld>
            <a:endParaRPr lang="en-US"/>
          </a:p>
        </p:txBody>
      </p:sp>
      <p:pic>
        <p:nvPicPr>
          <p:cNvPr id="369666" name="Picture 2" descr="Cover of the book 'Building Ontologies with Basic Formal Ontology'">
            <a:extLst>
              <a:ext uri="{FF2B5EF4-FFF2-40B4-BE49-F238E27FC236}">
                <a16:creationId xmlns:a16="http://schemas.microsoft.com/office/drawing/2014/main" id="{AC8F4884-C2DB-40C8-8C0F-756793B4D0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16276"/>
            <a:ext cx="3438331" cy="441981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9AEA830-6B76-443B-B5A5-BB74F5D9AB42}"/>
              </a:ext>
            </a:extLst>
          </p:cNvPr>
          <p:cNvSpPr/>
          <p:nvPr/>
        </p:nvSpPr>
        <p:spPr>
          <a:xfrm>
            <a:off x="990600" y="6028199"/>
            <a:ext cx="1981200" cy="646331"/>
          </a:xfrm>
          <a:prstGeom prst="rect">
            <a:avLst/>
          </a:prstGeom>
        </p:spPr>
        <p:txBody>
          <a:bodyPr wrap="square">
            <a:spAutoFit/>
          </a:bodyPr>
          <a:lstStyle/>
          <a:p>
            <a:r>
              <a:rPr lang="en-US" sz="1200" b="0" dirty="0">
                <a:solidFill>
                  <a:schemeClr val="bg1"/>
                </a:solidFill>
                <a:hlinkClick r:id="rId3"/>
              </a:rPr>
              <a:t>https://mitpress.mit.edu/books/building-ontologies-basic-formal-ontology</a:t>
            </a:r>
            <a:r>
              <a:rPr lang="en-US" sz="1200" b="0" dirty="0">
                <a:solidFill>
                  <a:schemeClr val="bg1"/>
                </a:solidFill>
              </a:rPr>
              <a:t> </a:t>
            </a:r>
          </a:p>
        </p:txBody>
      </p:sp>
      <p:pic>
        <p:nvPicPr>
          <p:cNvPr id="8" name="Picture 7" descr="Cover of ISO/IEC FDIS 21838-2.2. Basic Formal Ontology.">
            <a:extLst>
              <a:ext uri="{FF2B5EF4-FFF2-40B4-BE49-F238E27FC236}">
                <a16:creationId xmlns:a16="http://schemas.microsoft.com/office/drawing/2014/main" id="{34BCAA7F-3ADD-49CF-9EF1-512F5F6FAC48}"/>
              </a:ext>
            </a:extLst>
          </p:cNvPr>
          <p:cNvPicPr>
            <a:picLocks noChangeAspect="1"/>
          </p:cNvPicPr>
          <p:nvPr/>
        </p:nvPicPr>
        <p:blipFill>
          <a:blip r:embed="rId4"/>
          <a:stretch>
            <a:fillRect/>
          </a:stretch>
        </p:blipFill>
        <p:spPr>
          <a:xfrm>
            <a:off x="4724400" y="1616276"/>
            <a:ext cx="3581401" cy="4531954"/>
          </a:xfrm>
          <a:prstGeom prst="rect">
            <a:avLst/>
          </a:prstGeom>
        </p:spPr>
      </p:pic>
      <p:sp>
        <p:nvSpPr>
          <p:cNvPr id="9" name="Rectangle 8">
            <a:extLst>
              <a:ext uri="{FF2B5EF4-FFF2-40B4-BE49-F238E27FC236}">
                <a16:creationId xmlns:a16="http://schemas.microsoft.com/office/drawing/2014/main" id="{00D937D3-78D6-4A20-869C-E23B2AC91C51}"/>
              </a:ext>
            </a:extLst>
          </p:cNvPr>
          <p:cNvSpPr/>
          <p:nvPr/>
        </p:nvSpPr>
        <p:spPr>
          <a:xfrm>
            <a:off x="4229100" y="6212864"/>
            <a:ext cx="4572000" cy="276999"/>
          </a:xfrm>
          <a:prstGeom prst="rect">
            <a:avLst/>
          </a:prstGeom>
        </p:spPr>
        <p:txBody>
          <a:bodyPr>
            <a:spAutoFit/>
          </a:bodyPr>
          <a:lstStyle/>
          <a:p>
            <a:r>
              <a:rPr lang="en-US" sz="1200" b="0" dirty="0">
                <a:solidFill>
                  <a:schemeClr val="bg1"/>
                </a:solidFill>
                <a:hlinkClick r:id="rId5"/>
              </a:rPr>
              <a:t>https://github.com/BFO-ontology/BFO-2020</a:t>
            </a:r>
            <a:r>
              <a:rPr lang="en-US" sz="1200" b="0" dirty="0">
                <a:solidFill>
                  <a:schemeClr val="bg1"/>
                </a:solidFill>
              </a:rPr>
              <a:t> </a:t>
            </a:r>
          </a:p>
        </p:txBody>
      </p:sp>
    </p:spTree>
    <p:extLst>
      <p:ext uri="{BB962C8B-B14F-4D97-AF65-F5344CB8AC3E}">
        <p14:creationId xmlns:p14="http://schemas.microsoft.com/office/powerpoint/2010/main" val="121762377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A62F9-BD45-44FF-8E55-97882D40B197}"/>
              </a:ext>
            </a:extLst>
          </p:cNvPr>
          <p:cNvSpPr>
            <a:spLocks noGrp="1"/>
          </p:cNvSpPr>
          <p:nvPr>
            <p:ph idx="1"/>
          </p:nvPr>
        </p:nvSpPr>
        <p:spPr/>
        <p:txBody>
          <a:bodyPr>
            <a:normAutofit fontScale="70000" lnSpcReduction="20000"/>
          </a:bodyPr>
          <a:lstStyle/>
          <a:p>
            <a:r>
              <a:rPr lang="en-US" u="sng" dirty="0"/>
              <a:t>BFO text definitions:</a:t>
            </a:r>
          </a:p>
          <a:p>
            <a:pPr>
              <a:buFont typeface="Arial" panose="020B0604020202020204" pitchFamily="34" charset="0"/>
              <a:buChar char="•"/>
            </a:pPr>
            <a:r>
              <a:rPr lang="en-US" i="1" dirty="0"/>
              <a:t>Object </a:t>
            </a:r>
            <a:r>
              <a:rPr lang="en-US" b="1" i="1" dirty="0"/>
              <a:t>is a </a:t>
            </a:r>
            <a:r>
              <a:rPr lang="en-US" i="1" dirty="0"/>
              <a:t>Material Entity </a:t>
            </a:r>
            <a:r>
              <a:rPr lang="en-US" dirty="0"/>
              <a:t>=Def. </a:t>
            </a:r>
          </a:p>
          <a:p>
            <a:pPr marL="0" indent="0"/>
            <a:r>
              <a:rPr lang="en-US" dirty="0"/>
              <a:t>      	for all </a:t>
            </a:r>
            <a:r>
              <a:rPr lang="en-US" i="1" dirty="0"/>
              <a:t>x</a:t>
            </a:r>
            <a:r>
              <a:rPr lang="en-US" dirty="0"/>
              <a:t>, </a:t>
            </a:r>
            <a:r>
              <a:rPr lang="en-US" i="1" dirty="0">
                <a:solidFill>
                  <a:srgbClr val="FFFF00"/>
                </a:solidFill>
              </a:rPr>
              <a:t>t</a:t>
            </a:r>
            <a:r>
              <a:rPr lang="en-US" dirty="0"/>
              <a:t>, if </a:t>
            </a:r>
            <a:r>
              <a:rPr lang="en-US" i="1" dirty="0"/>
              <a:t>x </a:t>
            </a:r>
            <a:r>
              <a:rPr lang="en-US" dirty="0"/>
              <a:t>is an </a:t>
            </a:r>
            <a:r>
              <a:rPr lang="en-US" b="1" dirty="0"/>
              <a:t>instance of </a:t>
            </a:r>
            <a:r>
              <a:rPr lang="en-US" i="1" dirty="0"/>
              <a:t>Object </a:t>
            </a:r>
            <a:r>
              <a:rPr lang="en-US" b="1" dirty="0">
                <a:solidFill>
                  <a:srgbClr val="FFFF00"/>
                </a:solidFill>
              </a:rPr>
              <a:t>at </a:t>
            </a:r>
            <a:r>
              <a:rPr lang="en-US" i="1" dirty="0">
                <a:solidFill>
                  <a:srgbClr val="FFFF00"/>
                </a:solidFill>
              </a:rPr>
              <a:t>t</a:t>
            </a:r>
            <a:r>
              <a:rPr lang="en-US" i="1" dirty="0"/>
              <a:t> </a:t>
            </a:r>
            <a:r>
              <a:rPr lang="en-US" dirty="0"/>
              <a:t>then </a:t>
            </a:r>
            <a:r>
              <a:rPr lang="en-US" i="1" dirty="0"/>
              <a:t>x </a:t>
            </a:r>
            <a:r>
              <a:rPr lang="en-US" dirty="0"/>
              <a:t>is an </a:t>
            </a:r>
            <a:r>
              <a:rPr lang="en-US" b="1" dirty="0"/>
              <a:t>instance of </a:t>
            </a:r>
            <a:r>
              <a:rPr lang="en-US" i="1" dirty="0"/>
              <a:t>Material 	Entity </a:t>
            </a:r>
            <a:r>
              <a:rPr lang="en-US" b="1" dirty="0">
                <a:solidFill>
                  <a:srgbClr val="FFFF00"/>
                </a:solidFill>
              </a:rPr>
              <a:t>at </a:t>
            </a:r>
            <a:r>
              <a:rPr lang="en-US" i="1" dirty="0">
                <a:solidFill>
                  <a:srgbClr val="FFFF00"/>
                </a:solidFill>
              </a:rPr>
              <a:t>t</a:t>
            </a:r>
          </a:p>
          <a:p>
            <a:pPr marL="342900" lvl="1" indent="0">
              <a:buNone/>
            </a:pPr>
            <a:endParaRPr lang="en-US" i="1" dirty="0">
              <a:solidFill>
                <a:srgbClr val="FFFF00"/>
              </a:solidFill>
            </a:endParaRPr>
          </a:p>
          <a:p>
            <a:r>
              <a:rPr lang="en-US" u="sng" dirty="0"/>
              <a:t>BFO-OWL:</a:t>
            </a:r>
          </a:p>
          <a:p>
            <a:pPr marL="342900" lvl="1" indent="0">
              <a:buNone/>
            </a:pPr>
            <a:r>
              <a:rPr lang="en-US" dirty="0"/>
              <a:t> &lt;</a:t>
            </a:r>
            <a:r>
              <a:rPr lang="en-US" dirty="0" err="1"/>
              <a:t>owl:Class</a:t>
            </a:r>
            <a:r>
              <a:rPr lang="en-US" dirty="0"/>
              <a:t> </a:t>
            </a:r>
            <a:r>
              <a:rPr lang="en-US" dirty="0" err="1"/>
              <a:t>rdf:about</a:t>
            </a:r>
            <a:r>
              <a:rPr lang="en-US" dirty="0"/>
              <a:t>="http://purl.obolibrary.org/obo/BFO_0000030"&gt;</a:t>
            </a:r>
          </a:p>
          <a:p>
            <a:pPr marL="342900" lvl="1" indent="0">
              <a:buNone/>
            </a:pPr>
            <a:r>
              <a:rPr lang="en-US" dirty="0"/>
              <a:t>	&lt;</a:t>
            </a:r>
            <a:r>
              <a:rPr lang="en-US" dirty="0" err="1"/>
              <a:t>rdfs:label</a:t>
            </a:r>
            <a:r>
              <a:rPr lang="en-US" dirty="0"/>
              <a:t> </a:t>
            </a:r>
            <a:r>
              <a:rPr lang="en-US" dirty="0" err="1"/>
              <a:t>xml:lang</a:t>
            </a:r>
            <a:r>
              <a:rPr lang="en-US" dirty="0"/>
              <a:t>="</a:t>
            </a:r>
            <a:r>
              <a:rPr lang="en-US" dirty="0" err="1"/>
              <a:t>en</a:t>
            </a:r>
            <a:r>
              <a:rPr lang="en-US" dirty="0"/>
              <a:t>"&gt;object&lt;/</a:t>
            </a:r>
            <a:r>
              <a:rPr lang="en-US" dirty="0" err="1"/>
              <a:t>rdfs:label</a:t>
            </a:r>
            <a:r>
              <a:rPr lang="en-US" dirty="0"/>
              <a:t>&gt;</a:t>
            </a:r>
          </a:p>
          <a:p>
            <a:pPr marL="342900" lvl="1" indent="0">
              <a:buNone/>
            </a:pPr>
            <a:r>
              <a:rPr lang="en-US" dirty="0"/>
              <a:t>	&lt;</a:t>
            </a:r>
            <a:r>
              <a:rPr lang="en-US" dirty="0" err="1"/>
              <a:t>rdfs:subClassOf</a:t>
            </a:r>
            <a:r>
              <a:rPr lang="en-US" dirty="0"/>
              <a:t> </a:t>
            </a:r>
            <a:r>
              <a:rPr lang="en-US" dirty="0" err="1"/>
              <a:t>rdf:resource</a:t>
            </a:r>
            <a:r>
              <a:rPr lang="en-US" dirty="0"/>
              <a:t>="http://purl.obolibrary.org/obo/BFO_0000040"/&gt;</a:t>
            </a:r>
          </a:p>
          <a:p>
            <a:pPr marL="342900" lvl="1" indent="0">
              <a:buNone/>
            </a:pPr>
            <a:r>
              <a:rPr lang="en-US" dirty="0"/>
              <a:t> &lt;/</a:t>
            </a:r>
            <a:r>
              <a:rPr lang="en-US" dirty="0" err="1"/>
              <a:t>owl:Class</a:t>
            </a:r>
            <a:r>
              <a:rPr lang="en-US" dirty="0"/>
              <a:t>&gt;</a:t>
            </a:r>
          </a:p>
          <a:p>
            <a:pPr marL="342900" lvl="1" indent="0">
              <a:buNone/>
            </a:pPr>
            <a:endParaRPr lang="en-US" dirty="0"/>
          </a:p>
          <a:p>
            <a:r>
              <a:rPr lang="en-US" u="sng" dirty="0"/>
              <a:t>BFO2020 axiomatization:</a:t>
            </a:r>
          </a:p>
          <a:p>
            <a:pPr>
              <a:buFont typeface="Arial" panose="020B0604020202020204" pitchFamily="34" charset="0"/>
              <a:buChar char="•"/>
            </a:pPr>
            <a:r>
              <a:rPr lang="en-US" dirty="0"/>
              <a:t>(not (exists (x) (and (universal x) (particular x))))</a:t>
            </a:r>
          </a:p>
          <a:p>
            <a:pPr>
              <a:buFont typeface="Arial" panose="020B0604020202020204" pitchFamily="34" charset="0"/>
              <a:buChar char="•"/>
            </a:pPr>
            <a:r>
              <a:rPr lang="en-US" dirty="0"/>
              <a:t>(</a:t>
            </a:r>
            <a:r>
              <a:rPr lang="en-US" dirty="0" err="1"/>
              <a:t>forall</a:t>
            </a:r>
            <a:r>
              <a:rPr lang="en-US" dirty="0"/>
              <a:t> (</a:t>
            </a:r>
            <a:r>
              <a:rPr lang="en-US" dirty="0" err="1"/>
              <a:t>i</a:t>
            </a:r>
            <a:r>
              <a:rPr lang="en-US" dirty="0"/>
              <a:t> u t)   (if (instance-of </a:t>
            </a:r>
            <a:r>
              <a:rPr lang="en-US" dirty="0" err="1"/>
              <a:t>i</a:t>
            </a:r>
            <a:r>
              <a:rPr lang="en-US" dirty="0"/>
              <a:t> u </a:t>
            </a:r>
            <a:r>
              <a:rPr lang="en-US" dirty="0">
                <a:solidFill>
                  <a:srgbClr val="FFFF00"/>
                </a:solidFill>
              </a:rPr>
              <a:t>t</a:t>
            </a:r>
            <a:r>
              <a:rPr lang="en-US" dirty="0"/>
              <a:t>) </a:t>
            </a:r>
          </a:p>
          <a:p>
            <a:pPr marL="0" indent="0"/>
            <a:r>
              <a:rPr lang="en-US" dirty="0"/>
              <a:t>		   (and (particular </a:t>
            </a:r>
            <a:r>
              <a:rPr lang="en-US" dirty="0" err="1"/>
              <a:t>i</a:t>
            </a:r>
            <a:r>
              <a:rPr lang="en-US" dirty="0"/>
              <a:t>) (universal u) (instance-of t temporal-region </a:t>
            </a:r>
            <a:r>
              <a:rPr lang="en-US" dirty="0">
                <a:solidFill>
                  <a:srgbClr val="FFFF00"/>
                </a:solidFill>
              </a:rPr>
              <a:t>t</a:t>
            </a:r>
            <a:r>
              <a:rPr lang="en-US" dirty="0"/>
              <a:t>)))</a:t>
            </a:r>
          </a:p>
          <a:p>
            <a:pPr>
              <a:buFont typeface="Arial" panose="020B0604020202020204" pitchFamily="34" charset="0"/>
              <a:buChar char="•"/>
            </a:pPr>
            <a:r>
              <a:rPr lang="en-US" dirty="0"/>
              <a:t>(universal object)</a:t>
            </a:r>
          </a:p>
          <a:p>
            <a:pPr>
              <a:buFont typeface="Arial" panose="020B0604020202020204" pitchFamily="34" charset="0"/>
              <a:buChar char="•"/>
            </a:pPr>
            <a:r>
              <a:rPr lang="en-US" dirty="0"/>
              <a:t>(</a:t>
            </a:r>
            <a:r>
              <a:rPr lang="en-US" dirty="0" err="1"/>
              <a:t>forall</a:t>
            </a:r>
            <a:r>
              <a:rPr lang="en-US" dirty="0"/>
              <a:t> (</a:t>
            </a:r>
            <a:r>
              <a:rPr lang="en-US" dirty="0">
                <a:solidFill>
                  <a:srgbClr val="FFFF00"/>
                </a:solidFill>
              </a:rPr>
              <a:t>t</a:t>
            </a:r>
            <a:r>
              <a:rPr lang="en-US" dirty="0"/>
              <a:t> x)     (if (instance-of x object </a:t>
            </a:r>
            <a:r>
              <a:rPr lang="en-US" dirty="0">
                <a:solidFill>
                  <a:srgbClr val="FFFF00"/>
                </a:solidFill>
              </a:rPr>
              <a:t>t</a:t>
            </a:r>
            <a:r>
              <a:rPr lang="en-US" dirty="0"/>
              <a:t>) (instance-of x material-entity </a:t>
            </a:r>
            <a:r>
              <a:rPr lang="en-US" dirty="0">
                <a:solidFill>
                  <a:srgbClr val="FFFF00"/>
                </a:solidFill>
              </a:rPr>
              <a:t>t</a:t>
            </a:r>
            <a:r>
              <a:rPr lang="en-US" dirty="0"/>
              <a:t>)))</a:t>
            </a:r>
          </a:p>
          <a:p>
            <a:pPr marL="342900" lvl="1" indent="0">
              <a:buNone/>
            </a:pPr>
            <a:endParaRPr lang="en-US" dirty="0"/>
          </a:p>
        </p:txBody>
      </p:sp>
      <p:sp>
        <p:nvSpPr>
          <p:cNvPr id="5" name="Rectangle 4">
            <a:extLst>
              <a:ext uri="{FF2B5EF4-FFF2-40B4-BE49-F238E27FC236}">
                <a16:creationId xmlns:a16="http://schemas.microsoft.com/office/drawing/2014/main" id="{661707F7-4CB6-4061-B04B-00C00BD45B02}"/>
              </a:ext>
            </a:extLst>
          </p:cNvPr>
          <p:cNvSpPr/>
          <p:nvPr/>
        </p:nvSpPr>
        <p:spPr>
          <a:xfrm>
            <a:off x="1108105" y="6561135"/>
            <a:ext cx="8007320" cy="230832"/>
          </a:xfrm>
          <a:prstGeom prst="rect">
            <a:avLst/>
          </a:prstGeom>
        </p:spPr>
        <p:txBody>
          <a:bodyPr wrap="none">
            <a:spAutoFit/>
          </a:bodyPr>
          <a:lstStyle/>
          <a:p>
            <a:r>
              <a:rPr lang="en-US" sz="900" dirty="0">
                <a:solidFill>
                  <a:schemeClr val="bg1"/>
                </a:solidFill>
                <a:latin typeface="Arial" panose="020B0604020202020204" pitchFamily="34" charset="0"/>
              </a:rPr>
              <a:t>Fabian Neuhaus: BFO-FOL for Domain Ontologies. </a:t>
            </a:r>
            <a:r>
              <a:rPr lang="en-US" sz="900" dirty="0">
                <a:solidFill>
                  <a:schemeClr val="bg1"/>
                </a:solidFill>
                <a:latin typeface="Arial" panose="020B0604020202020204" pitchFamily="34" charset="0"/>
                <a:hlinkClick r:id="rId2"/>
              </a:rPr>
              <a:t>https://ncorwiki.buffalo.edu/index.php/Basic_Formal_Ontology_Summit_Meeting/abstracts</a:t>
            </a:r>
            <a:r>
              <a:rPr lang="en-US" sz="900" dirty="0">
                <a:solidFill>
                  <a:schemeClr val="bg1"/>
                </a:solidFill>
                <a:latin typeface="Arial" panose="020B0604020202020204" pitchFamily="34" charset="0"/>
              </a:rPr>
              <a:t> </a:t>
            </a:r>
          </a:p>
        </p:txBody>
      </p:sp>
      <p:sp>
        <p:nvSpPr>
          <p:cNvPr id="6" name="Slide Number Placeholder 1">
            <a:extLst>
              <a:ext uri="{FF2B5EF4-FFF2-40B4-BE49-F238E27FC236}">
                <a16:creationId xmlns:a16="http://schemas.microsoft.com/office/drawing/2014/main" id="{F9F2854C-D81F-4852-93AB-884B84B90183}"/>
              </a:ext>
            </a:extLst>
          </p:cNvPr>
          <p:cNvSpPr txBox="1">
            <a:spLocks/>
          </p:cNvSpPr>
          <p:nvPr/>
        </p:nvSpPr>
        <p:spPr>
          <a:xfrm>
            <a:off x="73479" y="6517854"/>
            <a:ext cx="310242" cy="223091"/>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7ECDC2-0AE3-4FA5-B311-2AABFCB25D07}" type="slidenum">
              <a:rPr lang="en-US" sz="900"/>
              <a:pPr/>
              <a:t>186</a:t>
            </a:fld>
            <a:endParaRPr lang="en-US" sz="900"/>
          </a:p>
        </p:txBody>
      </p:sp>
      <p:sp>
        <p:nvSpPr>
          <p:cNvPr id="7" name="Title 6">
            <a:extLst>
              <a:ext uri="{FF2B5EF4-FFF2-40B4-BE49-F238E27FC236}">
                <a16:creationId xmlns:a16="http://schemas.microsoft.com/office/drawing/2014/main" id="{D2DD20D3-9ADD-45E1-BFEF-6E07B319E1E1}"/>
              </a:ext>
            </a:extLst>
          </p:cNvPr>
          <p:cNvSpPr>
            <a:spLocks noGrp="1"/>
          </p:cNvSpPr>
          <p:nvPr>
            <p:ph type="title"/>
          </p:nvPr>
        </p:nvSpPr>
        <p:spPr/>
        <p:txBody>
          <a:bodyPr/>
          <a:lstStyle/>
          <a:p>
            <a:r>
              <a:rPr lang="en-US" dirty="0"/>
              <a:t>The many faces of ‘BFO’</a:t>
            </a:r>
          </a:p>
        </p:txBody>
      </p:sp>
      <p:sp>
        <p:nvSpPr>
          <p:cNvPr id="8" name="Rectangle 7">
            <a:extLst>
              <a:ext uri="{FF2B5EF4-FFF2-40B4-BE49-F238E27FC236}">
                <a16:creationId xmlns:a16="http://schemas.microsoft.com/office/drawing/2014/main" id="{5871FDEF-1709-482A-8F96-16768F065F0D}"/>
              </a:ext>
            </a:extLst>
          </p:cNvPr>
          <p:cNvSpPr/>
          <p:nvPr/>
        </p:nvSpPr>
        <p:spPr bwMode="auto">
          <a:xfrm>
            <a:off x="73479" y="4572000"/>
            <a:ext cx="8841921" cy="1793454"/>
          </a:xfrm>
          <a:prstGeom prst="rect">
            <a:avLst/>
          </a:pr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51511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BFO 2.0 top</a:t>
            </a:r>
          </a:p>
        </p:txBody>
      </p:sp>
      <p:sp>
        <p:nvSpPr>
          <p:cNvPr id="21" name="Content Placeholder 20">
            <a:extLst>
              <a:ext uri="{FF2B5EF4-FFF2-40B4-BE49-F238E27FC236}">
                <a16:creationId xmlns:a16="http://schemas.microsoft.com/office/drawing/2014/main" id="{9E922A2C-E0BC-4988-92BB-125F345F9DBA}"/>
              </a:ext>
            </a:extLst>
          </p:cNvPr>
          <p:cNvSpPr>
            <a:spLocks noGrp="1"/>
          </p:cNvSpPr>
          <p:nvPr>
            <p:ph idx="1"/>
          </p:nvPr>
        </p:nvSpPr>
        <p:spPr>
          <a:xfrm>
            <a:off x="228599" y="5054845"/>
            <a:ext cx="8886645" cy="1574554"/>
          </a:xfrm>
        </p:spPr>
        <p:txBody>
          <a:bodyPr/>
          <a:lstStyle/>
          <a:p>
            <a:r>
              <a:rPr lang="en-GB" u="sng" dirty="0"/>
              <a:t>Elucidation</a:t>
            </a:r>
            <a:r>
              <a:rPr lang="en-GB" cap="small" dirty="0"/>
              <a:t>:</a:t>
            </a:r>
            <a:r>
              <a:rPr lang="en-GB" dirty="0"/>
              <a:t> </a:t>
            </a:r>
          </a:p>
          <a:p>
            <a:pPr>
              <a:buFont typeface="Arial" panose="020B0604020202020204" pitchFamily="34" charset="0"/>
              <a:buChar char="•"/>
            </a:pPr>
            <a:r>
              <a:rPr lang="en-GB" dirty="0"/>
              <a:t>An </a:t>
            </a:r>
            <a:r>
              <a:rPr lang="en-GB" i="1" dirty="0"/>
              <a:t>entity</a:t>
            </a:r>
            <a:r>
              <a:rPr lang="en-GB" dirty="0"/>
              <a:t> is anything that </a:t>
            </a:r>
            <a:r>
              <a:rPr lang="en-GB" b="1" dirty="0"/>
              <a:t>exists</a:t>
            </a:r>
            <a:r>
              <a:rPr lang="en-GB" dirty="0"/>
              <a:t> or </a:t>
            </a:r>
            <a:r>
              <a:rPr lang="en-GB" b="1" dirty="0"/>
              <a:t>has existed (</a:t>
            </a:r>
            <a:r>
              <a:rPr lang="en-GB" dirty="0"/>
              <a:t>or </a:t>
            </a:r>
            <a:r>
              <a:rPr lang="en-GB" b="1" dirty="0"/>
              <a:t>will exist)</a:t>
            </a:r>
            <a:r>
              <a:rPr lang="en-GB" dirty="0"/>
              <a: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429496729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516630" y="1987559"/>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Entity</a:t>
            </a:r>
          </a:p>
        </p:txBody>
      </p:sp>
    </p:spTree>
    <p:extLst>
      <p:ext uri="{BB962C8B-B14F-4D97-AF65-F5344CB8AC3E}">
        <p14:creationId xmlns:p14="http://schemas.microsoft.com/office/powerpoint/2010/main" val="126815121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5D6E-9E89-415D-B0B1-863B6190915F}"/>
              </a:ext>
            </a:extLst>
          </p:cNvPr>
          <p:cNvSpPr>
            <a:spLocks noGrp="1"/>
          </p:cNvSpPr>
          <p:nvPr>
            <p:ph type="ctrTitle"/>
          </p:nvPr>
        </p:nvSpPr>
        <p:spPr/>
        <p:txBody>
          <a:bodyPr/>
          <a:lstStyle/>
          <a:p>
            <a:r>
              <a:rPr lang="en-US" i="1" u="sng" dirty="0"/>
              <a:t>Continuants</a:t>
            </a:r>
            <a:br>
              <a:rPr lang="en-US" dirty="0"/>
            </a:br>
            <a:r>
              <a:rPr lang="en-US" dirty="0"/>
              <a:t>versus </a:t>
            </a:r>
            <a:br>
              <a:rPr lang="en-US" dirty="0"/>
            </a:br>
            <a:r>
              <a:rPr lang="en-US" i="1" u="sng" dirty="0"/>
              <a:t>Occurrents</a:t>
            </a:r>
            <a:endParaRPr lang="en-US" dirty="0"/>
          </a:p>
        </p:txBody>
      </p:sp>
      <p:sp>
        <p:nvSpPr>
          <p:cNvPr id="4" name="Slide Number Placeholder 3">
            <a:extLst>
              <a:ext uri="{FF2B5EF4-FFF2-40B4-BE49-F238E27FC236}">
                <a16:creationId xmlns:a16="http://schemas.microsoft.com/office/drawing/2014/main" id="{1D26C85F-FBF0-42CE-B033-94391895B62E}"/>
              </a:ext>
            </a:extLst>
          </p:cNvPr>
          <p:cNvSpPr>
            <a:spLocks noGrp="1"/>
          </p:cNvSpPr>
          <p:nvPr>
            <p:ph type="sldNum" sz="quarter" idx="10"/>
          </p:nvPr>
        </p:nvSpPr>
        <p:spPr/>
        <p:txBody>
          <a:bodyPr/>
          <a:lstStyle/>
          <a:p>
            <a:endParaRPr lang="en-US" dirty="0"/>
          </a:p>
        </p:txBody>
      </p:sp>
    </p:spTree>
    <p:extLst>
      <p:ext uri="{BB962C8B-B14F-4D97-AF65-F5344CB8AC3E}">
        <p14:creationId xmlns:p14="http://schemas.microsoft.com/office/powerpoint/2010/main" val="317853789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BFO 2.0 top</a:t>
            </a:r>
          </a:p>
        </p:txBody>
      </p:sp>
      <p:sp>
        <p:nvSpPr>
          <p:cNvPr id="21" name="Content Placeholder 20">
            <a:extLst>
              <a:ext uri="{FF2B5EF4-FFF2-40B4-BE49-F238E27FC236}">
                <a16:creationId xmlns:a16="http://schemas.microsoft.com/office/drawing/2014/main" id="{9E922A2C-E0BC-4988-92BB-125F345F9DBA}"/>
              </a:ext>
            </a:extLst>
          </p:cNvPr>
          <p:cNvSpPr>
            <a:spLocks noGrp="1"/>
          </p:cNvSpPr>
          <p:nvPr>
            <p:ph idx="1"/>
          </p:nvPr>
        </p:nvSpPr>
        <p:spPr>
          <a:xfrm>
            <a:off x="228599" y="4648199"/>
            <a:ext cx="8991601" cy="1981199"/>
          </a:xfrm>
        </p:spPr>
        <p:txBody>
          <a:bodyPr/>
          <a:lstStyle/>
          <a:p>
            <a:pPr>
              <a:buFont typeface="Arial" panose="020B0604020202020204" pitchFamily="34" charset="0"/>
              <a:buChar char="•"/>
            </a:pPr>
            <a:r>
              <a:rPr lang="en-GB" dirty="0"/>
              <a:t>          me 						my life</a:t>
            </a:r>
          </a:p>
          <a:p>
            <a:pPr>
              <a:buFont typeface="Arial" panose="020B0604020202020204" pitchFamily="34" charset="0"/>
              <a:buChar char="•"/>
            </a:pPr>
            <a:r>
              <a:rPr lang="en-GB" dirty="0"/>
              <a:t>  my intelligence				      my reasoning</a:t>
            </a:r>
          </a:p>
          <a:p>
            <a:pPr>
              <a:buFont typeface="Arial" panose="020B0604020202020204" pitchFamily="34" charset="0"/>
              <a:buChar char="•"/>
            </a:pPr>
            <a:r>
              <a:rPr lang="en-GB" dirty="0"/>
              <a:t> my heart function		    the functioning of my heart</a:t>
            </a:r>
          </a:p>
          <a:p>
            <a:pPr>
              <a:buFont typeface="Arial" panose="020B0604020202020204" pitchFamily="34" charset="0"/>
              <a:buChar char="•"/>
            </a:pPr>
            <a:r>
              <a:rPr lang="en-GB" dirty="0"/>
              <a:t> my instructor role			      my teaching</a:t>
            </a:r>
          </a:p>
          <a:p>
            <a:pPr>
              <a:buFont typeface="Arial" panose="020B0604020202020204" pitchFamily="34" charset="0"/>
              <a:buChar char="•"/>
            </a:pPr>
            <a:r>
              <a:rPr lang="en-GB" dirty="0"/>
              <a:t>   	     …						    …</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4294967295"/>
          </p:nvPr>
        </p:nvSpPr>
        <p:spPr>
          <a:xfrm>
            <a:off x="-123645" y="6477000"/>
            <a:ext cx="428445" cy="306387"/>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516630" y="1987559"/>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143000" y="3549777"/>
            <a:ext cx="14287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518910" y="3552825"/>
            <a:ext cx="1314450" cy="908304"/>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Occurrent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857375" y="2959109"/>
            <a:ext cx="2687955" cy="590668"/>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545330" y="2959109"/>
            <a:ext cx="2630805" cy="59371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554266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64C34-428D-414F-87A3-74C9ED67E2EA}"/>
              </a:ext>
            </a:extLst>
          </p:cNvPr>
          <p:cNvSpPr>
            <a:spLocks noGrp="1"/>
          </p:cNvSpPr>
          <p:nvPr>
            <p:ph type="title"/>
          </p:nvPr>
        </p:nvSpPr>
        <p:spPr/>
        <p:txBody>
          <a:bodyPr/>
          <a:lstStyle/>
          <a:p>
            <a:r>
              <a:rPr lang="en-US" dirty="0"/>
              <a:t>BFO 2020</a:t>
            </a:r>
          </a:p>
        </p:txBody>
      </p:sp>
      <p:sp>
        <p:nvSpPr>
          <p:cNvPr id="3" name="Content Placeholder 2">
            <a:extLst>
              <a:ext uri="{FF2B5EF4-FFF2-40B4-BE49-F238E27FC236}">
                <a16:creationId xmlns:a16="http://schemas.microsoft.com/office/drawing/2014/main" id="{3B3FA006-1B6D-43A5-B5B6-CFC90B3C6964}"/>
              </a:ext>
            </a:extLst>
          </p:cNvPr>
          <p:cNvSpPr>
            <a:spLocks noGrp="1"/>
          </p:cNvSpPr>
          <p:nvPr>
            <p:ph idx="1"/>
          </p:nvPr>
        </p:nvSpPr>
        <p:spPr/>
        <p:txBody>
          <a:bodyPr/>
          <a:lstStyle/>
          <a:p>
            <a:pPr>
              <a:buFont typeface="Arial" panose="020B0604020202020204" pitchFamily="34" charset="0"/>
              <a:buChar char="•"/>
            </a:pPr>
            <a:r>
              <a:rPr lang="en-US" dirty="0"/>
              <a:t>universal</a:t>
            </a:r>
          </a:p>
          <a:p>
            <a:pPr>
              <a:buFont typeface="Arial" panose="020B0604020202020204" pitchFamily="34" charset="0"/>
              <a:buChar char="•"/>
            </a:pPr>
            <a:r>
              <a:rPr lang="en-US" dirty="0"/>
              <a:t>particular		all three are unary relations !</a:t>
            </a:r>
          </a:p>
          <a:p>
            <a:pPr>
              <a:buFont typeface="Arial" panose="020B0604020202020204" pitchFamily="34" charset="0"/>
              <a:buChar char="•"/>
            </a:pPr>
            <a:r>
              <a:rPr lang="en-US" dirty="0"/>
              <a:t>entity</a:t>
            </a:r>
          </a:p>
          <a:p>
            <a:pPr>
              <a:buFont typeface="Arial" panose="020B0604020202020204" pitchFamily="34" charset="0"/>
              <a:buChar char="•"/>
            </a:pPr>
            <a:endParaRPr lang="en-US" dirty="0"/>
          </a:p>
          <a:p>
            <a:pPr>
              <a:buFont typeface="Arial" panose="020B0604020202020204" pitchFamily="34" charset="0"/>
              <a:buChar char="•"/>
            </a:pPr>
            <a:r>
              <a:rPr lang="en-US" dirty="0"/>
              <a:t>Examples in predicate logic notation:</a:t>
            </a:r>
          </a:p>
          <a:p>
            <a:pPr lvl="1">
              <a:buFont typeface="Arial" panose="020B0604020202020204" pitchFamily="34" charset="0"/>
              <a:buChar char="•"/>
            </a:pPr>
            <a:r>
              <a:rPr lang="en-US" dirty="0"/>
              <a:t>universal(a)</a:t>
            </a:r>
          </a:p>
          <a:p>
            <a:pPr lvl="1">
              <a:buFont typeface="Arial" panose="020B0604020202020204" pitchFamily="34" charset="0"/>
              <a:buChar char="•"/>
            </a:pPr>
            <a:r>
              <a:rPr lang="en-US" dirty="0"/>
              <a:t>particular(b)</a:t>
            </a:r>
          </a:p>
          <a:p>
            <a:pPr lvl="1">
              <a:buFont typeface="Arial" panose="020B0604020202020204" pitchFamily="34" charset="0"/>
              <a:buChar char="•"/>
            </a:pPr>
            <a:r>
              <a:rPr lang="en-US" dirty="0" err="1"/>
              <a:t>instanceOf</a:t>
            </a:r>
            <a:r>
              <a:rPr lang="en-US" dirty="0"/>
              <a:t>(b, a, t)</a:t>
            </a:r>
            <a:r>
              <a:rPr lang="en-US" dirty="0">
                <a:sym typeface="Wingdings" panose="05000000000000000000" pitchFamily="2" charset="2"/>
              </a:rPr>
              <a:t> </a:t>
            </a:r>
            <a:endParaRPr lang="en-US" dirty="0"/>
          </a:p>
        </p:txBody>
      </p:sp>
      <p:sp>
        <p:nvSpPr>
          <p:cNvPr id="4" name="Slide Number Placeholder 3">
            <a:extLst>
              <a:ext uri="{FF2B5EF4-FFF2-40B4-BE49-F238E27FC236}">
                <a16:creationId xmlns:a16="http://schemas.microsoft.com/office/drawing/2014/main" id="{33E2DC69-3553-4945-A2AE-36297921E6CF}"/>
              </a:ext>
            </a:extLst>
          </p:cNvPr>
          <p:cNvSpPr>
            <a:spLocks noGrp="1"/>
          </p:cNvSpPr>
          <p:nvPr>
            <p:ph type="sldNum" sz="quarter" idx="3"/>
          </p:nvPr>
        </p:nvSpPr>
        <p:spPr/>
        <p:txBody>
          <a:bodyPr/>
          <a:lstStyle/>
          <a:p>
            <a:fld id="{7C5DB68A-9D44-4073-920F-D08D647C06A7}" type="slidenum">
              <a:rPr lang="en-US" smtClean="0"/>
              <a:t>190</a:t>
            </a:fld>
            <a:endParaRPr lang="en-US" dirty="0"/>
          </a:p>
        </p:txBody>
      </p:sp>
      <p:sp>
        <p:nvSpPr>
          <p:cNvPr id="5" name="Right Brace 4">
            <a:extLst>
              <a:ext uri="{FF2B5EF4-FFF2-40B4-BE49-F238E27FC236}">
                <a16:creationId xmlns:a16="http://schemas.microsoft.com/office/drawing/2014/main" id="{9FB142BF-1B71-4C7F-A4BB-04337E7B431F}"/>
              </a:ext>
            </a:extLst>
          </p:cNvPr>
          <p:cNvSpPr/>
          <p:nvPr/>
        </p:nvSpPr>
        <p:spPr bwMode="auto">
          <a:xfrm>
            <a:off x="2362200" y="1743075"/>
            <a:ext cx="381000" cy="1295400"/>
          </a:xfrm>
          <a:prstGeom prst="rightBrace">
            <a:avLst>
              <a:gd name="adj1" fmla="val 20833"/>
              <a:gd name="adj2" fmla="val 50000"/>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87934851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Continuants </a:t>
            </a:r>
            <a:r>
              <a:rPr lang="en-US" dirty="0">
                <a:sym typeface="Wingdings" panose="05000000000000000000" pitchFamily="2" charset="2"/>
              </a:rPr>
              <a:t> </a:t>
            </a:r>
            <a:r>
              <a:rPr lang="en-US" dirty="0" err="1">
                <a:sym typeface="Wingdings" panose="05000000000000000000" pitchFamily="2" charset="2"/>
              </a:rPr>
              <a:t>Occurrents</a:t>
            </a:r>
            <a:endParaRPr lang="en-US" dirty="0"/>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endParaRPr lang="en-US" sz="3200" b="1"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endParaRPr lang="en-US" sz="3200" b="1" dirty="0">
                        <a:solidFill>
                          <a:schemeClr val="bg1"/>
                        </a:solidFill>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endParaRPr lang="en-US" sz="28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2321560" y="2362200"/>
            <a:ext cx="673608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7" name="Straight Connector 26"/>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2" name="TextBox 31"/>
          <p:cNvSpPr txBox="1"/>
          <p:nvPr/>
        </p:nvSpPr>
        <p:spPr>
          <a:xfrm>
            <a:off x="10270834" y="1295400"/>
            <a:ext cx="184731" cy="584775"/>
          </a:xfrm>
          <a:prstGeom prst="rect">
            <a:avLst/>
          </a:prstGeom>
          <a:noFill/>
        </p:spPr>
        <p:txBody>
          <a:bodyPr wrap="none" rtlCol="0">
            <a:spAutoFit/>
          </a:bodyPr>
          <a:lstStyle/>
          <a:p>
            <a:endParaRPr lang="en-US" dirty="0"/>
          </a:p>
        </p:txBody>
      </p:sp>
      <p:sp>
        <p:nvSpPr>
          <p:cNvPr id="33" name="Rectangle 32"/>
          <p:cNvSpPr/>
          <p:nvPr/>
        </p:nvSpPr>
        <p:spPr>
          <a:xfrm>
            <a:off x="2343150" y="2644170"/>
            <a:ext cx="3124200" cy="2554545"/>
          </a:xfrm>
          <a:prstGeom prst="rect">
            <a:avLst/>
          </a:prstGeom>
        </p:spPr>
        <p:txBody>
          <a:bodyPr wrap="square">
            <a:spAutoFit/>
          </a:bodyPr>
          <a:lstStyle/>
          <a:p>
            <a:r>
              <a:rPr lang="en-US" dirty="0">
                <a:solidFill>
                  <a:schemeClr val="bg1"/>
                </a:solidFill>
              </a:rPr>
              <a:t>Entities that at any time they exist, </a:t>
            </a:r>
          </a:p>
          <a:p>
            <a:r>
              <a:rPr lang="en-US" dirty="0">
                <a:solidFill>
                  <a:schemeClr val="bg1"/>
                </a:solidFill>
              </a:rPr>
              <a:t>exist </a:t>
            </a:r>
          </a:p>
          <a:p>
            <a:r>
              <a:rPr lang="en-US" i="1" u="sng" dirty="0">
                <a:solidFill>
                  <a:schemeClr val="bg1"/>
                </a:solidFill>
              </a:rPr>
              <a:t>in total</a:t>
            </a:r>
            <a:endParaRPr lang="en-US" dirty="0">
              <a:solidFill>
                <a:schemeClr val="bg1"/>
              </a:solidFill>
            </a:endParaRPr>
          </a:p>
        </p:txBody>
      </p:sp>
      <p:sp>
        <p:nvSpPr>
          <p:cNvPr id="34" name="Rectangle 33"/>
          <p:cNvSpPr/>
          <p:nvPr/>
        </p:nvSpPr>
        <p:spPr>
          <a:xfrm>
            <a:off x="5753100" y="2638425"/>
            <a:ext cx="3124200" cy="2554545"/>
          </a:xfrm>
          <a:prstGeom prst="rect">
            <a:avLst/>
          </a:prstGeom>
        </p:spPr>
        <p:txBody>
          <a:bodyPr wrap="square">
            <a:spAutoFit/>
          </a:bodyPr>
          <a:lstStyle/>
          <a:p>
            <a:r>
              <a:rPr lang="en-US" dirty="0">
                <a:solidFill>
                  <a:schemeClr val="bg1"/>
                </a:solidFill>
              </a:rPr>
              <a:t>Entities that at any time they exist, </a:t>
            </a:r>
          </a:p>
          <a:p>
            <a:r>
              <a:rPr lang="en-US" dirty="0">
                <a:solidFill>
                  <a:schemeClr val="bg1"/>
                </a:solidFill>
              </a:rPr>
              <a:t>exist only </a:t>
            </a:r>
          </a:p>
          <a:p>
            <a:r>
              <a:rPr lang="en-US" i="1" u="sng" dirty="0">
                <a:solidFill>
                  <a:schemeClr val="bg1"/>
                </a:solidFill>
              </a:rPr>
              <a:t>partially</a:t>
            </a:r>
            <a:endParaRPr lang="en-US" dirty="0">
              <a:solidFill>
                <a:schemeClr val="bg1"/>
              </a:solidFill>
            </a:endParaRPr>
          </a:p>
        </p:txBody>
      </p:sp>
      <p:sp>
        <p:nvSpPr>
          <p:cNvPr id="35" name="Rectangle 34"/>
          <p:cNvSpPr/>
          <p:nvPr/>
        </p:nvSpPr>
        <p:spPr>
          <a:xfrm>
            <a:off x="86361" y="6520190"/>
            <a:ext cx="8981439" cy="261610"/>
          </a:xfrm>
          <a:prstGeom prst="rect">
            <a:avLst/>
          </a:prstGeom>
        </p:spPr>
        <p:txBody>
          <a:bodyPr wrap="square">
            <a:spAutoFit/>
          </a:bodyPr>
          <a:lstStyle/>
          <a:p>
            <a:pPr algn="r"/>
            <a:r>
              <a:rPr lang="en-US" sz="1100" b="0" dirty="0">
                <a:solidFill>
                  <a:schemeClr val="bg1"/>
                </a:solidFill>
              </a:rPr>
              <a:t>Smith B, Ceusters W. Ontological Realism as a Methodology for Coordinated Evolution of Scientific Ontologies. Applied Ontology, 2010;5(3-4):139-188. </a:t>
            </a:r>
          </a:p>
        </p:txBody>
      </p:sp>
      <p:sp>
        <p:nvSpPr>
          <p:cNvPr id="4" name="Slide Number Placeholder 3">
            <a:extLst>
              <a:ext uri="{FF2B5EF4-FFF2-40B4-BE49-F238E27FC236}">
                <a16:creationId xmlns:a16="http://schemas.microsoft.com/office/drawing/2014/main" id="{BACC2BCE-D52C-4E77-BB92-81E22C88C16F}"/>
              </a:ext>
            </a:extLst>
          </p:cNvPr>
          <p:cNvSpPr>
            <a:spLocks noGrp="1"/>
          </p:cNvSpPr>
          <p:nvPr>
            <p:ph type="sldNum" sz="quarter" idx="10"/>
          </p:nvPr>
        </p:nvSpPr>
        <p:spPr/>
        <p:txBody>
          <a:bodyPr/>
          <a:lstStyle/>
          <a:p>
            <a:fld id="{01EF93C7-D0AB-41D7-8C62-1F8A9E33AE23}" type="slidenum">
              <a:rPr lang="en-US" smtClean="0"/>
              <a:pPr/>
              <a:t>191</a:t>
            </a:fld>
            <a:endParaRPr lang="en-US"/>
          </a:p>
        </p:txBody>
      </p:sp>
    </p:spTree>
    <p:extLst>
      <p:ext uri="{BB962C8B-B14F-4D97-AF65-F5344CB8AC3E}">
        <p14:creationId xmlns:p14="http://schemas.microsoft.com/office/powerpoint/2010/main" val="53391658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324600" y="5334000"/>
            <a:ext cx="19812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p:cNvSpPr/>
          <p:nvPr/>
        </p:nvSpPr>
        <p:spPr bwMode="auto">
          <a:xfrm>
            <a:off x="2514600" y="5334000"/>
            <a:ext cx="28956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ounded Rectangle 11"/>
          <p:cNvSpPr/>
          <p:nvPr/>
        </p:nvSpPr>
        <p:spPr bwMode="auto">
          <a:xfrm>
            <a:off x="5867400" y="2667000"/>
            <a:ext cx="2895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ounded Rectangle 10"/>
          <p:cNvSpPr/>
          <p:nvPr/>
        </p:nvSpPr>
        <p:spPr bwMode="auto">
          <a:xfrm>
            <a:off x="2819400" y="2667000"/>
            <a:ext cx="2133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 name="Title 1"/>
          <p:cNvSpPr>
            <a:spLocks noGrp="1"/>
          </p:cNvSpPr>
          <p:nvPr>
            <p:ph type="title"/>
          </p:nvPr>
        </p:nvSpPr>
        <p:spPr/>
        <p:txBody>
          <a:bodyPr/>
          <a:lstStyle/>
          <a:p>
            <a:r>
              <a:rPr lang="en-US" dirty="0"/>
              <a:t>An ontological square</a:t>
            </a:r>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r>
                        <a:rPr lang="en-US" sz="3200" b="1" dirty="0">
                          <a:solidFill>
                            <a:schemeClr val="bg1"/>
                          </a:solidFill>
                        </a:rPr>
                        <a:t>Types</a:t>
                      </a: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Tooth</a:t>
                      </a: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Teeth 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r>
                        <a:rPr lang="en-US" sz="2400" b="1" dirty="0">
                          <a:solidFill>
                            <a:schemeClr val="bg1"/>
                          </a:solidFill>
                        </a:rPr>
                        <a:t>Particulars</a:t>
                      </a:r>
                      <a:r>
                        <a:rPr lang="en-US" sz="3200" b="1" dirty="0">
                          <a:solidFill>
                            <a:schemeClr val="bg1"/>
                          </a:solidFill>
                        </a:rPr>
                        <a:t> </a:t>
                      </a: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left</a:t>
                      </a:r>
                      <a:r>
                        <a:rPr lang="en-US" sz="2800" baseline="0" dirty="0">
                          <a:solidFill>
                            <a:schemeClr val="tx1"/>
                          </a:solidFill>
                        </a:rPr>
                        <a:t> maxillary first molar</a:t>
                      </a:r>
                      <a:endParaRPr lang="en-US" sz="2800" dirty="0">
                        <a:solidFill>
                          <a:schemeClr val="tx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teeth</a:t>
                      </a:r>
                    </a:p>
                    <a:p>
                      <a:pPr algn="ctr"/>
                      <a:r>
                        <a:rPr lang="en-US" sz="2800" dirty="0">
                          <a:solidFill>
                            <a:schemeClr val="tx1"/>
                          </a:solidFill>
                        </a:rPr>
                        <a:t>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bwMode="auto">
          <a:xfrm flipH="1">
            <a:off x="76200" y="2362200"/>
            <a:ext cx="898144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5" name="Straight Connector 14"/>
          <p:cNvCxnSpPr/>
          <p:nvPr/>
        </p:nvCxnSpPr>
        <p:spPr bwMode="auto">
          <a:xfrm flipH="1">
            <a:off x="86360" y="3962400"/>
            <a:ext cx="898144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4" name="Slide Number Placeholder 3">
            <a:extLst>
              <a:ext uri="{FF2B5EF4-FFF2-40B4-BE49-F238E27FC236}">
                <a16:creationId xmlns:a16="http://schemas.microsoft.com/office/drawing/2014/main" id="{83EDE8EB-6484-4189-ABAC-81BBE01DCCB3}"/>
              </a:ext>
            </a:extLst>
          </p:cNvPr>
          <p:cNvSpPr>
            <a:spLocks noGrp="1"/>
          </p:cNvSpPr>
          <p:nvPr>
            <p:ph type="sldNum" sz="quarter" idx="10"/>
          </p:nvPr>
        </p:nvSpPr>
        <p:spPr/>
        <p:txBody>
          <a:bodyPr/>
          <a:lstStyle/>
          <a:p>
            <a:fld id="{01EF93C7-D0AB-41D7-8C62-1F8A9E33AE23}" type="slidenum">
              <a:rPr lang="en-US" smtClean="0"/>
              <a:pPr/>
              <a:t>192</a:t>
            </a:fld>
            <a:endParaRPr lang="en-US"/>
          </a:p>
        </p:txBody>
      </p:sp>
    </p:spTree>
    <p:extLst>
      <p:ext uri="{BB962C8B-B14F-4D97-AF65-F5344CB8AC3E}">
        <p14:creationId xmlns:p14="http://schemas.microsoft.com/office/powerpoint/2010/main" val="404282821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6324600" y="5334000"/>
            <a:ext cx="19812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p:cNvSpPr/>
          <p:nvPr/>
        </p:nvSpPr>
        <p:spPr bwMode="auto">
          <a:xfrm>
            <a:off x="2514600" y="5334000"/>
            <a:ext cx="2895600" cy="9906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ounded Rectangle 11"/>
          <p:cNvSpPr/>
          <p:nvPr/>
        </p:nvSpPr>
        <p:spPr bwMode="auto">
          <a:xfrm>
            <a:off x="5867400" y="2667000"/>
            <a:ext cx="2895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ounded Rectangle 10"/>
          <p:cNvSpPr/>
          <p:nvPr/>
        </p:nvSpPr>
        <p:spPr bwMode="auto">
          <a:xfrm>
            <a:off x="2819400" y="2667000"/>
            <a:ext cx="2133600" cy="838200"/>
          </a:xfrm>
          <a:prstGeom prst="round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 name="Title 1"/>
          <p:cNvSpPr>
            <a:spLocks noGrp="1"/>
          </p:cNvSpPr>
          <p:nvPr>
            <p:ph type="title"/>
          </p:nvPr>
        </p:nvSpPr>
        <p:spPr/>
        <p:txBody>
          <a:bodyPr/>
          <a:lstStyle/>
          <a:p>
            <a:r>
              <a:rPr lang="en-US" dirty="0"/>
              <a:t>An ontological square</a:t>
            </a:r>
          </a:p>
        </p:txBody>
      </p:sp>
      <p:graphicFrame>
        <p:nvGraphicFramePr>
          <p:cNvPr id="10" name="Table 9"/>
          <p:cNvGraphicFramePr>
            <a:graphicFrameLocks noGrp="1"/>
          </p:cNvGraphicFramePr>
          <p:nvPr/>
        </p:nvGraphicFramePr>
        <p:xfrm>
          <a:off x="76200" y="1752600"/>
          <a:ext cx="8991600" cy="4663440"/>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0000"/>
                    </a:ext>
                  </a:extLst>
                </a:gridCol>
                <a:gridCol w="3311358">
                  <a:extLst>
                    <a:ext uri="{9D8B030D-6E8A-4147-A177-3AD203B41FA5}">
                      <a16:colId xmlns:a16="http://schemas.microsoft.com/office/drawing/2014/main" val="20001"/>
                    </a:ext>
                  </a:extLst>
                </a:gridCol>
                <a:gridCol w="3470442">
                  <a:extLst>
                    <a:ext uri="{9D8B030D-6E8A-4147-A177-3AD203B41FA5}">
                      <a16:colId xmlns:a16="http://schemas.microsoft.com/office/drawing/2014/main" val="20002"/>
                    </a:ext>
                  </a:extLst>
                </a:gridCol>
              </a:tblGrid>
              <a:tr h="370840">
                <a:tc>
                  <a:txBody>
                    <a:bodyPr/>
                    <a:lstStyle/>
                    <a:p>
                      <a:endParaRPr lang="en-US" sz="3200"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a:t>Continuant</a:t>
                      </a:r>
                    </a:p>
                  </a:txBody>
                  <a:tcP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3200" dirty="0" err="1"/>
                        <a:t>Occurrent</a:t>
                      </a:r>
                      <a:endParaRPr lang="en-US" sz="3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endParaRPr lang="en-US" sz="3200" dirty="0">
                        <a:solidFill>
                          <a:schemeClr val="bg1"/>
                        </a:solidFill>
                      </a:endParaRPr>
                    </a:p>
                    <a:p>
                      <a:r>
                        <a:rPr lang="en-US" sz="3200" b="1" dirty="0">
                          <a:solidFill>
                            <a:schemeClr val="bg1"/>
                          </a:solidFill>
                        </a:rPr>
                        <a:t>Types</a:t>
                      </a:r>
                    </a:p>
                  </a:txBody>
                  <a:tcP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Tooth</a:t>
                      </a:r>
                    </a:p>
                    <a:p>
                      <a:pPr algn="ctr"/>
                      <a:endParaRPr lang="en-US" sz="3200" dirty="0">
                        <a:solidFill>
                          <a:schemeClr val="bg1"/>
                        </a:solidFill>
                      </a:endParaRPr>
                    </a:p>
                    <a:p>
                      <a:pPr algn="ctr"/>
                      <a:endParaRPr lang="en-US" sz="3200" dirty="0">
                        <a:solidFill>
                          <a:schemeClr val="bg1"/>
                        </a:solidFill>
                      </a:endParaRPr>
                    </a:p>
                  </a:txBody>
                  <a:tcPr>
                    <a:lnL w="12700" cmpd="sng">
                      <a:noFill/>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r>
                        <a:rPr lang="en-US" sz="3200" dirty="0">
                          <a:solidFill>
                            <a:schemeClr val="bg1"/>
                          </a:solidFill>
                        </a:rPr>
                        <a:t>Teeth 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r>
                        <a:rPr lang="en-US" sz="2400" b="1" dirty="0">
                          <a:solidFill>
                            <a:schemeClr val="bg1"/>
                          </a:solidFill>
                        </a:rPr>
                        <a:t>Particulars</a:t>
                      </a:r>
                      <a:r>
                        <a:rPr lang="en-US" sz="3200" b="1" dirty="0">
                          <a:solidFill>
                            <a:schemeClr val="bg1"/>
                          </a:solidFill>
                        </a:rPr>
                        <a:t> </a:t>
                      </a: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left</a:t>
                      </a:r>
                      <a:r>
                        <a:rPr lang="en-US" sz="2800" baseline="0" dirty="0">
                          <a:solidFill>
                            <a:schemeClr val="tx1"/>
                          </a:solidFill>
                        </a:rPr>
                        <a:t> maxillary first molar</a:t>
                      </a:r>
                      <a:endParaRPr lang="en-US" sz="2800" dirty="0">
                        <a:solidFill>
                          <a:schemeClr val="tx1"/>
                        </a:solidFill>
                      </a:endParaRPr>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200" dirty="0">
                        <a:solidFill>
                          <a:schemeClr val="bg1"/>
                        </a:solidFill>
                      </a:endParaRPr>
                    </a:p>
                    <a:p>
                      <a:pPr algn="ctr"/>
                      <a:endParaRPr lang="en-US" sz="3200" dirty="0">
                        <a:solidFill>
                          <a:schemeClr val="bg1"/>
                        </a:solidFill>
                      </a:endParaRPr>
                    </a:p>
                    <a:p>
                      <a:pPr algn="ctr"/>
                      <a:r>
                        <a:rPr lang="en-US" sz="2800" dirty="0">
                          <a:solidFill>
                            <a:schemeClr val="tx1"/>
                          </a:solidFill>
                        </a:rPr>
                        <a:t>My teeth</a:t>
                      </a:r>
                    </a:p>
                    <a:p>
                      <a:pPr algn="ctr"/>
                      <a:r>
                        <a:rPr lang="en-US" sz="2800" dirty="0">
                          <a:solidFill>
                            <a:schemeClr val="tx1"/>
                          </a:solidFill>
                        </a:rPr>
                        <a:t>grinding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cxnSp>
        <p:nvCxnSpPr>
          <p:cNvPr id="16" name="Straight Arrow Connector 15"/>
          <p:cNvCxnSpPr/>
          <p:nvPr/>
        </p:nvCxnSpPr>
        <p:spPr bwMode="auto">
          <a:xfrm flipV="1">
            <a:off x="3962400" y="3505200"/>
            <a:ext cx="0" cy="1828800"/>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cxnSp>
        <p:nvCxnSpPr>
          <p:cNvPr id="17" name="Straight Arrow Connector 16"/>
          <p:cNvCxnSpPr/>
          <p:nvPr/>
        </p:nvCxnSpPr>
        <p:spPr bwMode="auto">
          <a:xfrm flipV="1">
            <a:off x="7315200" y="3505200"/>
            <a:ext cx="0" cy="1828800"/>
          </a:xfrm>
          <a:prstGeom prst="straightConnector1">
            <a:avLst/>
          </a:prstGeom>
          <a:solidFill>
            <a:schemeClr val="accent1"/>
          </a:solidFill>
          <a:ln w="38100" cap="flat" cmpd="sng" algn="ctr">
            <a:solidFill>
              <a:schemeClr val="bg1"/>
            </a:solidFill>
            <a:prstDash val="solid"/>
            <a:round/>
            <a:headEnd type="none" w="med" len="med"/>
            <a:tailEnd type="triangle"/>
          </a:ln>
          <a:effectLst/>
        </p:spPr>
      </p:cxnSp>
      <p:sp>
        <p:nvSpPr>
          <p:cNvPr id="18" name="TextBox 17"/>
          <p:cNvSpPr txBox="1"/>
          <p:nvPr/>
        </p:nvSpPr>
        <p:spPr>
          <a:xfrm>
            <a:off x="2341880" y="4028182"/>
            <a:ext cx="1770035" cy="1077218"/>
          </a:xfrm>
          <a:prstGeom prst="rect">
            <a:avLst/>
          </a:prstGeom>
          <a:noFill/>
        </p:spPr>
        <p:txBody>
          <a:bodyPr wrap="none" rtlCol="0">
            <a:spAutoFit/>
          </a:bodyPr>
          <a:lstStyle/>
          <a:p>
            <a:r>
              <a:rPr lang="en-US" dirty="0">
                <a:solidFill>
                  <a:schemeClr val="bg1"/>
                </a:solidFill>
              </a:rPr>
              <a:t>Instance </a:t>
            </a:r>
          </a:p>
          <a:p>
            <a:r>
              <a:rPr lang="en-US" dirty="0">
                <a:solidFill>
                  <a:schemeClr val="bg1"/>
                </a:solidFill>
              </a:rPr>
              <a:t>of at t</a:t>
            </a:r>
          </a:p>
        </p:txBody>
      </p:sp>
      <p:sp>
        <p:nvSpPr>
          <p:cNvPr id="19" name="TextBox 18"/>
          <p:cNvSpPr txBox="1"/>
          <p:nvPr/>
        </p:nvSpPr>
        <p:spPr>
          <a:xfrm>
            <a:off x="5669476" y="4028182"/>
            <a:ext cx="1770035" cy="1077218"/>
          </a:xfrm>
          <a:prstGeom prst="rect">
            <a:avLst/>
          </a:prstGeom>
          <a:noFill/>
        </p:spPr>
        <p:txBody>
          <a:bodyPr wrap="none" rtlCol="0">
            <a:spAutoFit/>
          </a:bodyPr>
          <a:lstStyle/>
          <a:p>
            <a:r>
              <a:rPr lang="en-US" dirty="0">
                <a:solidFill>
                  <a:schemeClr val="bg1"/>
                </a:solidFill>
              </a:rPr>
              <a:t>Instance </a:t>
            </a:r>
          </a:p>
          <a:p>
            <a:r>
              <a:rPr lang="en-US" dirty="0">
                <a:solidFill>
                  <a:schemeClr val="bg1"/>
                </a:solidFill>
              </a:rPr>
              <a:t>of at t</a:t>
            </a:r>
          </a:p>
        </p:txBody>
      </p:sp>
      <p:cxnSp>
        <p:nvCxnSpPr>
          <p:cNvPr id="26" name="Straight Connector 25"/>
          <p:cNvCxnSpPr/>
          <p:nvPr/>
        </p:nvCxnSpPr>
        <p:spPr bwMode="auto">
          <a:xfrm flipH="1">
            <a:off x="76200" y="2362200"/>
            <a:ext cx="898144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5" name="Straight Connector 14"/>
          <p:cNvCxnSpPr/>
          <p:nvPr/>
        </p:nvCxnSpPr>
        <p:spPr bwMode="auto">
          <a:xfrm flipH="1">
            <a:off x="86360" y="3962400"/>
            <a:ext cx="898144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 name="Straight Connector 19"/>
          <p:cNvCxnSpPr/>
          <p:nvPr/>
        </p:nvCxnSpPr>
        <p:spPr bwMode="auto">
          <a:xfrm flipH="1">
            <a:off x="2283057" y="1752600"/>
            <a:ext cx="9928" cy="46634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4" name="Slide Number Placeholder 3">
            <a:extLst>
              <a:ext uri="{FF2B5EF4-FFF2-40B4-BE49-F238E27FC236}">
                <a16:creationId xmlns:a16="http://schemas.microsoft.com/office/drawing/2014/main" id="{1DE5757A-091B-4202-8397-1ECD44DB2101}"/>
              </a:ext>
            </a:extLst>
          </p:cNvPr>
          <p:cNvSpPr>
            <a:spLocks noGrp="1"/>
          </p:cNvSpPr>
          <p:nvPr>
            <p:ph type="sldNum" sz="quarter" idx="10"/>
          </p:nvPr>
        </p:nvSpPr>
        <p:spPr/>
        <p:txBody>
          <a:bodyPr/>
          <a:lstStyle/>
          <a:p>
            <a:fld id="{01EF93C7-D0AB-41D7-8C62-1F8A9E33AE23}" type="slidenum">
              <a:rPr lang="en-US" smtClean="0"/>
              <a:pPr/>
              <a:t>193</a:t>
            </a:fld>
            <a:endParaRPr lang="en-US"/>
          </a:p>
        </p:txBody>
      </p:sp>
      <p:sp>
        <p:nvSpPr>
          <p:cNvPr id="21" name="TextBox 20">
            <a:extLst>
              <a:ext uri="{FF2B5EF4-FFF2-40B4-BE49-F238E27FC236}">
                <a16:creationId xmlns:a16="http://schemas.microsoft.com/office/drawing/2014/main" id="{354D1E18-9A1E-4024-A27B-92F4226BCB0D}"/>
              </a:ext>
            </a:extLst>
          </p:cNvPr>
          <p:cNvSpPr txBox="1"/>
          <p:nvPr/>
        </p:nvSpPr>
        <p:spPr>
          <a:xfrm>
            <a:off x="7347254" y="4161533"/>
            <a:ext cx="1812804" cy="584775"/>
          </a:xfrm>
          <a:prstGeom prst="rect">
            <a:avLst/>
          </a:prstGeom>
          <a:noFill/>
        </p:spPr>
        <p:txBody>
          <a:bodyPr wrap="none" rtlCol="0">
            <a:spAutoFit/>
          </a:bodyPr>
          <a:lstStyle/>
          <a:p>
            <a:r>
              <a:rPr lang="en-US" sz="1600" dirty="0">
                <a:solidFill>
                  <a:schemeClr val="accent2">
                    <a:lumMod val="40000"/>
                    <a:lumOff val="60000"/>
                  </a:schemeClr>
                </a:solidFill>
              </a:rPr>
              <a:t>(Instance of</a:t>
            </a:r>
          </a:p>
          <a:p>
            <a:r>
              <a:rPr lang="en-US" sz="1600" dirty="0">
                <a:solidFill>
                  <a:schemeClr val="accent2">
                    <a:lumMod val="40000"/>
                    <a:lumOff val="60000"/>
                  </a:schemeClr>
                </a:solidFill>
              </a:rPr>
              <a:t>prior to BFO2020)</a:t>
            </a:r>
          </a:p>
        </p:txBody>
      </p:sp>
    </p:spTree>
    <p:extLst>
      <p:ext uri="{BB962C8B-B14F-4D97-AF65-F5344CB8AC3E}">
        <p14:creationId xmlns:p14="http://schemas.microsoft.com/office/powerpoint/2010/main" val="360029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943600" y="1219200"/>
            <a:ext cx="2362200" cy="2209800"/>
            <a:chOff x="3744" y="768"/>
            <a:chExt cx="1488" cy="1392"/>
          </a:xfrm>
        </p:grpSpPr>
        <p:sp>
          <p:nvSpPr>
            <p:cNvPr id="84000" name="Rectangle 3"/>
            <p:cNvSpPr>
              <a:spLocks noChangeArrowheads="1"/>
            </p:cNvSpPr>
            <p:nvPr/>
          </p:nvSpPr>
          <p:spPr bwMode="auto">
            <a:xfrm>
              <a:off x="3744" y="768"/>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a:solidFill>
                  <a:schemeClr val="tx1"/>
                </a:solidFill>
              </a:endParaRPr>
            </a:p>
          </p:txBody>
        </p:sp>
        <p:graphicFrame>
          <p:nvGraphicFramePr>
            <p:cNvPr id="84001" name="Object 4"/>
            <p:cNvGraphicFramePr>
              <a:graphicFrameLocks noChangeAspect="1"/>
            </p:cNvGraphicFramePr>
            <p:nvPr/>
          </p:nvGraphicFramePr>
          <p:xfrm>
            <a:off x="3936" y="864"/>
            <a:ext cx="1140" cy="1110"/>
          </p:xfrm>
          <a:graphic>
            <a:graphicData uri="http://schemas.openxmlformats.org/presentationml/2006/ole">
              <mc:AlternateContent xmlns:mc="http://schemas.openxmlformats.org/markup-compatibility/2006">
                <mc:Choice xmlns:v="urn:schemas-microsoft-com:vml" Requires="v">
                  <p:oleObj spid="_x0000_s362342" name="Photo Editor-foto" r:id="rId4" imgW="5447619" imgH="5304762" progId="MSPhotoEd.3">
                    <p:embed/>
                  </p:oleObj>
                </mc:Choice>
                <mc:Fallback>
                  <p:oleObj name="Photo Editor-foto" r:id="rId4" imgW="5447619" imgH="5304762"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6" y="864"/>
                          <a:ext cx="1140" cy="111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3" name="Group 5"/>
          <p:cNvGrpSpPr>
            <a:grpSpLocks/>
          </p:cNvGrpSpPr>
          <p:nvPr/>
        </p:nvGrpSpPr>
        <p:grpSpPr bwMode="auto">
          <a:xfrm>
            <a:off x="3276600" y="1219200"/>
            <a:ext cx="2362200" cy="2209800"/>
            <a:chOff x="2064" y="768"/>
            <a:chExt cx="1488" cy="1392"/>
          </a:xfrm>
        </p:grpSpPr>
        <p:sp>
          <p:nvSpPr>
            <p:cNvPr id="83998" name="Rectangle 6"/>
            <p:cNvSpPr>
              <a:spLocks noChangeArrowheads="1"/>
            </p:cNvSpPr>
            <p:nvPr/>
          </p:nvSpPr>
          <p:spPr bwMode="auto">
            <a:xfrm>
              <a:off x="2064" y="768"/>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a:solidFill>
                  <a:srgbClr val="000066"/>
                </a:solidFill>
              </a:endParaRPr>
            </a:p>
          </p:txBody>
        </p:sp>
        <p:graphicFrame>
          <p:nvGraphicFramePr>
            <p:cNvPr id="83999" name="Object 7"/>
            <p:cNvGraphicFramePr>
              <a:graphicFrameLocks noChangeAspect="1"/>
            </p:cNvGraphicFramePr>
            <p:nvPr/>
          </p:nvGraphicFramePr>
          <p:xfrm>
            <a:off x="2208" y="864"/>
            <a:ext cx="1200" cy="1146"/>
          </p:xfrm>
          <a:graphic>
            <a:graphicData uri="http://schemas.openxmlformats.org/presentationml/2006/ole">
              <mc:AlternateContent xmlns:mc="http://schemas.openxmlformats.org/markup-compatibility/2006">
                <mc:Choice xmlns:v="urn:schemas-microsoft-com:vml" Requires="v">
                  <p:oleObj spid="_x0000_s362343" name="Photo Editor-foto" r:id="rId6" imgW="6428571" imgH="6133333" progId="MSPhotoEd.3">
                    <p:embed/>
                  </p:oleObj>
                </mc:Choice>
                <mc:Fallback>
                  <p:oleObj name="Photo Editor-foto" r:id="rId6" imgW="6428571" imgH="6133333"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8" y="864"/>
                          <a:ext cx="1200" cy="114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83973" name="AutoShape 8"/>
          <p:cNvSpPr>
            <a:spLocks noGrp="1" noChangeArrowheads="1"/>
          </p:cNvSpPr>
          <p:nvPr>
            <p:ph type="title"/>
          </p:nvPr>
        </p:nvSpPr>
        <p:spPr>
          <a:xfrm>
            <a:off x="309563" y="461963"/>
            <a:ext cx="8434387" cy="631825"/>
          </a:xfrm>
        </p:spPr>
        <p:txBody>
          <a:bodyPr/>
          <a:lstStyle/>
          <a:p>
            <a:pPr eaLnBrk="1" hangingPunct="1"/>
            <a:r>
              <a:rPr lang="nl-BE" altLang="en-US"/>
              <a:t>Continuants preserve identity while changing</a:t>
            </a:r>
            <a:endParaRPr lang="nl-NL" altLang="en-US"/>
          </a:p>
        </p:txBody>
      </p:sp>
      <p:grpSp>
        <p:nvGrpSpPr>
          <p:cNvPr id="4" name="Group 9"/>
          <p:cNvGrpSpPr>
            <a:grpSpLocks/>
          </p:cNvGrpSpPr>
          <p:nvPr/>
        </p:nvGrpSpPr>
        <p:grpSpPr bwMode="auto">
          <a:xfrm>
            <a:off x="1981200" y="4114800"/>
            <a:ext cx="6324600" cy="2524125"/>
            <a:chOff x="1248" y="2592"/>
            <a:chExt cx="3984" cy="1590"/>
          </a:xfrm>
        </p:grpSpPr>
        <p:grpSp>
          <p:nvGrpSpPr>
            <p:cNvPr id="83989" name="Group 10"/>
            <p:cNvGrpSpPr>
              <a:grpSpLocks/>
            </p:cNvGrpSpPr>
            <p:nvPr/>
          </p:nvGrpSpPr>
          <p:grpSpPr bwMode="auto">
            <a:xfrm>
              <a:off x="2064" y="2592"/>
              <a:ext cx="1488" cy="1392"/>
              <a:chOff x="2064" y="2592"/>
              <a:chExt cx="1488" cy="1392"/>
            </a:xfrm>
          </p:grpSpPr>
          <p:sp>
            <p:nvSpPr>
              <p:cNvPr id="83996" name="Rectangle 11"/>
              <p:cNvSpPr>
                <a:spLocks noChangeArrowheads="1"/>
              </p:cNvSpPr>
              <p:nvPr/>
            </p:nvSpPr>
            <p:spPr bwMode="auto">
              <a:xfrm>
                <a:off x="2064" y="2592"/>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a:solidFill>
                    <a:schemeClr val="tx1"/>
                  </a:solidFill>
                </a:endParaRPr>
              </a:p>
            </p:txBody>
          </p:sp>
          <p:graphicFrame>
            <p:nvGraphicFramePr>
              <p:cNvPr id="83997" name="Object 12"/>
              <p:cNvGraphicFramePr>
                <a:graphicFrameLocks noChangeAspect="1"/>
              </p:cNvGraphicFramePr>
              <p:nvPr/>
            </p:nvGraphicFramePr>
            <p:xfrm>
              <a:off x="2208" y="2688"/>
              <a:ext cx="1200" cy="1124"/>
            </p:xfrm>
            <a:graphic>
              <a:graphicData uri="http://schemas.openxmlformats.org/presentationml/2006/ole">
                <mc:AlternateContent xmlns:mc="http://schemas.openxmlformats.org/markup-compatibility/2006">
                  <mc:Choice xmlns:v="urn:schemas-microsoft-com:vml" Requires="v">
                    <p:oleObj spid="_x0000_s362344" name="Photo Editor-foto" r:id="rId8" imgW="1352381" imgH="1267002" progId="MSPhotoEd.3">
                      <p:embed/>
                    </p:oleObj>
                  </mc:Choice>
                  <mc:Fallback>
                    <p:oleObj name="Photo Editor-foto" r:id="rId8" imgW="1352381" imgH="1267002"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8" y="2688"/>
                            <a:ext cx="1200" cy="112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83990" name="Group 13"/>
            <p:cNvGrpSpPr>
              <a:grpSpLocks/>
            </p:cNvGrpSpPr>
            <p:nvPr/>
          </p:nvGrpSpPr>
          <p:grpSpPr bwMode="auto">
            <a:xfrm>
              <a:off x="3744" y="2592"/>
              <a:ext cx="1488" cy="1392"/>
              <a:chOff x="3744" y="2592"/>
              <a:chExt cx="1488" cy="1392"/>
            </a:xfrm>
          </p:grpSpPr>
          <p:sp>
            <p:nvSpPr>
              <p:cNvPr id="83994" name="Rectangle 14"/>
              <p:cNvSpPr>
                <a:spLocks noChangeArrowheads="1"/>
              </p:cNvSpPr>
              <p:nvPr/>
            </p:nvSpPr>
            <p:spPr bwMode="auto">
              <a:xfrm>
                <a:off x="3744" y="2592"/>
                <a:ext cx="1488" cy="13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a:solidFill>
                    <a:schemeClr val="tx1"/>
                  </a:solidFill>
                </a:endParaRPr>
              </a:p>
            </p:txBody>
          </p:sp>
          <p:graphicFrame>
            <p:nvGraphicFramePr>
              <p:cNvPr id="83995" name="Object 15"/>
              <p:cNvGraphicFramePr>
                <a:graphicFrameLocks noChangeAspect="1"/>
              </p:cNvGraphicFramePr>
              <p:nvPr/>
            </p:nvGraphicFramePr>
            <p:xfrm>
              <a:off x="3883" y="2688"/>
              <a:ext cx="1200" cy="1148"/>
            </p:xfrm>
            <a:graphic>
              <a:graphicData uri="http://schemas.openxmlformats.org/presentationml/2006/ole">
                <mc:AlternateContent xmlns:mc="http://schemas.openxmlformats.org/markup-compatibility/2006">
                  <mc:Choice xmlns:v="urn:schemas-microsoft-com:vml" Requires="v">
                    <p:oleObj spid="_x0000_s362345" name="Photo Editor-foto" r:id="rId10" imgW="1324160" imgH="1267002" progId="MSPhotoEd.3">
                      <p:embed/>
                    </p:oleObj>
                  </mc:Choice>
                  <mc:Fallback>
                    <p:oleObj name="Photo Editor-foto" r:id="rId10" imgW="1324160" imgH="1267002"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83" y="2688"/>
                            <a:ext cx="1200" cy="114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83991" name="Text Box 16"/>
            <p:cNvSpPr txBox="1">
              <a:spLocks noChangeArrowheads="1"/>
            </p:cNvSpPr>
            <p:nvPr/>
          </p:nvSpPr>
          <p:spPr bwMode="auto">
            <a:xfrm>
              <a:off x="2352" y="3888"/>
              <a:ext cx="984"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caterpillar</a:t>
              </a:r>
              <a:endParaRPr lang="nl-NL" altLang="en-US" sz="2400">
                <a:solidFill>
                  <a:schemeClr val="accent2"/>
                </a:solidFill>
                <a:cs typeface="Times New Roman" panose="02020603050405020304" pitchFamily="18" charset="0"/>
              </a:endParaRPr>
            </a:p>
          </p:txBody>
        </p:sp>
        <p:sp>
          <p:nvSpPr>
            <p:cNvPr id="83992" name="Text Box 17"/>
            <p:cNvSpPr txBox="1">
              <a:spLocks noChangeArrowheads="1"/>
            </p:cNvSpPr>
            <p:nvPr/>
          </p:nvSpPr>
          <p:spPr bwMode="auto">
            <a:xfrm>
              <a:off x="4128" y="3888"/>
              <a:ext cx="937" cy="294"/>
            </a:xfrm>
            <a:prstGeom prst="rect">
              <a:avLst/>
            </a:prstGeom>
            <a:solidFill>
              <a:srgbClr val="FFFF00"/>
            </a:solidFill>
            <a:ln w="9525">
              <a:solidFill>
                <a:schemeClr val="bg1"/>
              </a:solidFill>
              <a:miter lim="800000"/>
              <a:headEnd/>
              <a:tailEnd/>
            </a:ln>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butterfly</a:t>
              </a:r>
              <a:endParaRPr lang="nl-NL" altLang="en-US" sz="2400">
                <a:solidFill>
                  <a:schemeClr val="accent2"/>
                </a:solidFill>
                <a:cs typeface="Times New Roman" panose="02020603050405020304" pitchFamily="18" charset="0"/>
              </a:endParaRPr>
            </a:p>
          </p:txBody>
        </p:sp>
        <p:sp>
          <p:nvSpPr>
            <p:cNvPr id="83993" name="Text Box 18"/>
            <p:cNvSpPr txBox="1">
              <a:spLocks noChangeArrowheads="1"/>
            </p:cNvSpPr>
            <p:nvPr/>
          </p:nvSpPr>
          <p:spPr bwMode="auto">
            <a:xfrm>
              <a:off x="1248" y="3072"/>
              <a:ext cx="687"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animal</a:t>
              </a:r>
              <a:endParaRPr lang="nl-NL" altLang="en-US" sz="2400">
                <a:solidFill>
                  <a:schemeClr val="accent2"/>
                </a:solidFill>
                <a:cs typeface="Times New Roman" panose="02020603050405020304" pitchFamily="18" charset="0"/>
              </a:endParaRPr>
            </a:p>
          </p:txBody>
        </p:sp>
      </p:grpSp>
      <p:grpSp>
        <p:nvGrpSpPr>
          <p:cNvPr id="7" name="Group 19"/>
          <p:cNvGrpSpPr>
            <a:grpSpLocks/>
          </p:cNvGrpSpPr>
          <p:nvPr/>
        </p:nvGrpSpPr>
        <p:grpSpPr bwMode="auto">
          <a:xfrm>
            <a:off x="304800" y="2133600"/>
            <a:ext cx="8458200" cy="2203450"/>
            <a:chOff x="192" y="1344"/>
            <a:chExt cx="5328" cy="1388"/>
          </a:xfrm>
        </p:grpSpPr>
        <p:sp>
          <p:nvSpPr>
            <p:cNvPr id="83985" name="Line 20"/>
            <p:cNvSpPr>
              <a:spLocks noChangeShapeType="1"/>
            </p:cNvSpPr>
            <p:nvPr/>
          </p:nvSpPr>
          <p:spPr bwMode="auto">
            <a:xfrm>
              <a:off x="1968" y="2496"/>
              <a:ext cx="3552" cy="0"/>
            </a:xfrm>
            <a:prstGeom prst="line">
              <a:avLst/>
            </a:prstGeom>
            <a:noFill/>
            <a:ln w="76200">
              <a:solidFill>
                <a:srgbClr val="0099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3986" name="Text Box 21"/>
            <p:cNvSpPr txBox="1">
              <a:spLocks noChangeArrowheads="1"/>
            </p:cNvSpPr>
            <p:nvPr/>
          </p:nvSpPr>
          <p:spPr bwMode="auto">
            <a:xfrm>
              <a:off x="5232" y="1940"/>
              <a:ext cx="22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4000">
                  <a:solidFill>
                    <a:srgbClr val="0099FF"/>
                  </a:solidFill>
                  <a:cs typeface="Times New Roman" panose="02020603050405020304" pitchFamily="18" charset="0"/>
                </a:rPr>
                <a:t>t</a:t>
              </a:r>
              <a:endParaRPr lang="nl-NL" altLang="en-US" sz="4000">
                <a:solidFill>
                  <a:srgbClr val="0099FF"/>
                </a:solidFill>
                <a:cs typeface="Times New Roman" panose="02020603050405020304" pitchFamily="18" charset="0"/>
              </a:endParaRPr>
            </a:p>
          </p:txBody>
        </p:sp>
        <p:sp>
          <p:nvSpPr>
            <p:cNvPr id="83987" name="Text Box 22"/>
            <p:cNvSpPr txBox="1">
              <a:spLocks noChangeArrowheads="1"/>
            </p:cNvSpPr>
            <p:nvPr/>
          </p:nvSpPr>
          <p:spPr bwMode="auto">
            <a:xfrm>
              <a:off x="1248" y="1344"/>
              <a:ext cx="699" cy="52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human</a:t>
              </a:r>
            </a:p>
            <a:p>
              <a:pPr eaLnBrk="1" hangingPunct="1">
                <a:spcBef>
                  <a:spcPct val="0"/>
                </a:spcBef>
                <a:buFontTx/>
                <a:buNone/>
              </a:pPr>
              <a:r>
                <a:rPr lang="nl-BE" altLang="en-US" sz="2400">
                  <a:solidFill>
                    <a:schemeClr val="accent2"/>
                  </a:solidFill>
                  <a:cs typeface="Times New Roman" panose="02020603050405020304" pitchFamily="18" charset="0"/>
                </a:rPr>
                <a:t> being</a:t>
              </a:r>
              <a:endParaRPr lang="nl-NL" altLang="en-US" sz="2400">
                <a:solidFill>
                  <a:schemeClr val="accent2"/>
                </a:solidFill>
                <a:cs typeface="Times New Roman" panose="02020603050405020304" pitchFamily="18" charset="0"/>
              </a:endParaRPr>
            </a:p>
          </p:txBody>
        </p:sp>
        <p:sp>
          <p:nvSpPr>
            <p:cNvPr id="83988" name="Text Box 23"/>
            <p:cNvSpPr txBox="1">
              <a:spLocks noChangeArrowheads="1"/>
            </p:cNvSpPr>
            <p:nvPr/>
          </p:nvSpPr>
          <p:spPr bwMode="auto">
            <a:xfrm>
              <a:off x="192" y="2208"/>
              <a:ext cx="814" cy="52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nl-BE" altLang="en-US" sz="2400">
                  <a:solidFill>
                    <a:schemeClr val="accent2"/>
                  </a:solidFill>
                  <a:cs typeface="Times New Roman" panose="02020603050405020304" pitchFamily="18" charset="0"/>
                </a:rPr>
                <a:t>living</a:t>
              </a:r>
            </a:p>
            <a:p>
              <a:pPr algn="ctr" eaLnBrk="1" hangingPunct="1">
                <a:spcBef>
                  <a:spcPct val="0"/>
                </a:spcBef>
                <a:buFontTx/>
                <a:buNone/>
              </a:pPr>
              <a:r>
                <a:rPr lang="nl-BE" altLang="en-US" sz="2400">
                  <a:solidFill>
                    <a:schemeClr val="accent2"/>
                  </a:solidFill>
                  <a:cs typeface="Times New Roman" panose="02020603050405020304" pitchFamily="18" charset="0"/>
                </a:rPr>
                <a:t>creature</a:t>
              </a:r>
              <a:endParaRPr lang="nl-NL" altLang="en-US" sz="2400">
                <a:solidFill>
                  <a:schemeClr val="accent2"/>
                </a:solidFill>
                <a:cs typeface="Times New Roman" panose="02020603050405020304" pitchFamily="18" charset="0"/>
              </a:endParaRPr>
            </a:p>
          </p:txBody>
        </p:sp>
      </p:grpSp>
      <p:grpSp>
        <p:nvGrpSpPr>
          <p:cNvPr id="8" name="Group 24"/>
          <p:cNvGrpSpPr>
            <a:grpSpLocks/>
          </p:cNvGrpSpPr>
          <p:nvPr/>
        </p:nvGrpSpPr>
        <p:grpSpPr bwMode="auto">
          <a:xfrm>
            <a:off x="2819400" y="3124200"/>
            <a:ext cx="2132013" cy="869950"/>
            <a:chOff x="1776" y="1968"/>
            <a:chExt cx="1343" cy="548"/>
          </a:xfrm>
        </p:grpSpPr>
        <p:sp>
          <p:nvSpPr>
            <p:cNvPr id="83981" name="Text Box 25"/>
            <p:cNvSpPr txBox="1">
              <a:spLocks noChangeArrowheads="1"/>
            </p:cNvSpPr>
            <p:nvPr/>
          </p:nvSpPr>
          <p:spPr bwMode="auto">
            <a:xfrm>
              <a:off x="2064" y="1968"/>
              <a:ext cx="3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chemeClr val="bg1"/>
                  </a:solidFill>
                </a:rPr>
                <a:t>me</a:t>
              </a:r>
            </a:p>
          </p:txBody>
        </p:sp>
        <p:grpSp>
          <p:nvGrpSpPr>
            <p:cNvPr id="83982" name="Group 26"/>
            <p:cNvGrpSpPr>
              <a:grpSpLocks/>
            </p:cNvGrpSpPr>
            <p:nvPr/>
          </p:nvGrpSpPr>
          <p:grpSpPr bwMode="auto">
            <a:xfrm>
              <a:off x="1776" y="2064"/>
              <a:ext cx="1343" cy="452"/>
              <a:chOff x="1776" y="2064"/>
              <a:chExt cx="1343" cy="452"/>
            </a:xfrm>
          </p:grpSpPr>
          <p:sp>
            <p:nvSpPr>
              <p:cNvPr id="83983" name="Text Box 27"/>
              <p:cNvSpPr txBox="1">
                <a:spLocks noChangeArrowheads="1"/>
              </p:cNvSpPr>
              <p:nvPr/>
            </p:nvSpPr>
            <p:spPr bwMode="auto">
              <a:xfrm>
                <a:off x="2592" y="2064"/>
                <a:ext cx="527"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child</a:t>
                </a:r>
                <a:endParaRPr lang="nl-NL" altLang="en-US" sz="2400">
                  <a:solidFill>
                    <a:schemeClr val="accent2"/>
                  </a:solidFill>
                  <a:cs typeface="Times New Roman" panose="02020603050405020304" pitchFamily="18" charset="0"/>
                </a:endParaRPr>
              </a:p>
            </p:txBody>
          </p:sp>
          <p:sp>
            <p:nvSpPr>
              <p:cNvPr id="83984" name="Text Box 28"/>
              <p:cNvSpPr txBox="1">
                <a:spLocks noChangeArrowheads="1"/>
              </p:cNvSpPr>
              <p:nvPr/>
            </p:nvSpPr>
            <p:spPr bwMode="auto">
              <a:xfrm>
                <a:off x="1776" y="2112"/>
                <a:ext cx="84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en-US" altLang="en-US" sz="1800">
                    <a:solidFill>
                      <a:schemeClr val="bg1"/>
                    </a:solidFill>
                  </a:rPr>
                  <a:t>Instance-of                 </a:t>
                </a:r>
              </a:p>
              <a:p>
                <a:pPr eaLnBrk="1" hangingPunct="1">
                  <a:spcBef>
                    <a:spcPct val="0"/>
                  </a:spcBef>
                  <a:buFontTx/>
                  <a:buNone/>
                </a:pPr>
                <a:r>
                  <a:rPr lang="en-US" altLang="en-US" sz="1800">
                    <a:solidFill>
                      <a:schemeClr val="bg1"/>
                    </a:solidFill>
                  </a:rPr>
                  <a:t>in 1960  </a:t>
                </a:r>
              </a:p>
            </p:txBody>
          </p:sp>
        </p:grpSp>
      </p:grpSp>
      <p:grpSp>
        <p:nvGrpSpPr>
          <p:cNvPr id="10" name="Group 29"/>
          <p:cNvGrpSpPr>
            <a:grpSpLocks/>
          </p:cNvGrpSpPr>
          <p:nvPr/>
        </p:nvGrpSpPr>
        <p:grpSpPr bwMode="auto">
          <a:xfrm>
            <a:off x="5638800" y="3124200"/>
            <a:ext cx="2090738" cy="869950"/>
            <a:chOff x="3552" y="1968"/>
            <a:chExt cx="1317" cy="548"/>
          </a:xfrm>
        </p:grpSpPr>
        <p:sp>
          <p:nvSpPr>
            <p:cNvPr id="83978" name="Text Box 30"/>
            <p:cNvSpPr txBox="1">
              <a:spLocks noChangeArrowheads="1"/>
            </p:cNvSpPr>
            <p:nvPr/>
          </p:nvSpPr>
          <p:spPr bwMode="auto">
            <a:xfrm>
              <a:off x="4320" y="2064"/>
              <a:ext cx="549" cy="294"/>
            </a:xfrm>
            <a:prstGeom prst="rect">
              <a:avLst/>
            </a:prstGeom>
            <a:solidFill>
              <a:srgbClr val="FFFF00"/>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nl-BE" altLang="en-US" sz="2400">
                  <a:solidFill>
                    <a:schemeClr val="accent2"/>
                  </a:solidFill>
                  <a:cs typeface="Times New Roman" panose="02020603050405020304" pitchFamily="18" charset="0"/>
                </a:rPr>
                <a:t>adult</a:t>
              </a:r>
              <a:endParaRPr lang="nl-NL" altLang="en-US" sz="2400">
                <a:solidFill>
                  <a:schemeClr val="accent2"/>
                </a:solidFill>
                <a:cs typeface="Times New Roman" panose="02020603050405020304" pitchFamily="18" charset="0"/>
              </a:endParaRPr>
            </a:p>
          </p:txBody>
        </p:sp>
        <p:sp>
          <p:nvSpPr>
            <p:cNvPr id="83979" name="Text Box 31"/>
            <p:cNvSpPr txBox="1">
              <a:spLocks noChangeArrowheads="1"/>
            </p:cNvSpPr>
            <p:nvPr/>
          </p:nvSpPr>
          <p:spPr bwMode="auto">
            <a:xfrm>
              <a:off x="3744" y="1968"/>
              <a:ext cx="3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chemeClr val="bg1"/>
                  </a:solidFill>
                </a:rPr>
                <a:t>me</a:t>
              </a:r>
            </a:p>
          </p:txBody>
        </p:sp>
        <p:sp>
          <p:nvSpPr>
            <p:cNvPr id="83980" name="Text Box 32"/>
            <p:cNvSpPr txBox="1">
              <a:spLocks noChangeArrowheads="1"/>
            </p:cNvSpPr>
            <p:nvPr/>
          </p:nvSpPr>
          <p:spPr bwMode="auto">
            <a:xfrm>
              <a:off x="3552" y="2112"/>
              <a:ext cx="84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eaLnBrk="1" hangingPunct="1">
                <a:spcBef>
                  <a:spcPct val="0"/>
                </a:spcBef>
                <a:buFontTx/>
                <a:buNone/>
              </a:pPr>
              <a:r>
                <a:rPr lang="en-US" altLang="en-US" sz="1800">
                  <a:solidFill>
                    <a:schemeClr val="bg1"/>
                  </a:solidFill>
                </a:rPr>
                <a:t>Instance-of                 </a:t>
              </a:r>
            </a:p>
            <a:p>
              <a:pPr eaLnBrk="1" hangingPunct="1">
                <a:spcBef>
                  <a:spcPct val="0"/>
                </a:spcBef>
                <a:buFontTx/>
                <a:buNone/>
              </a:pPr>
              <a:r>
                <a:rPr lang="en-US" altLang="en-US" sz="1800">
                  <a:solidFill>
                    <a:schemeClr val="bg1"/>
                  </a:solidFill>
                </a:rPr>
                <a:t>since 1980  </a:t>
              </a:r>
            </a:p>
          </p:txBody>
        </p:sp>
      </p:grpSp>
      <p:sp>
        <p:nvSpPr>
          <p:cNvPr id="5" name="Slide Number Placeholder 4">
            <a:extLst>
              <a:ext uri="{FF2B5EF4-FFF2-40B4-BE49-F238E27FC236}">
                <a16:creationId xmlns:a16="http://schemas.microsoft.com/office/drawing/2014/main" id="{3ED6ECDF-1FE0-4520-B85B-2BD9E7CA89CD}"/>
              </a:ext>
            </a:extLst>
          </p:cNvPr>
          <p:cNvSpPr>
            <a:spLocks noGrp="1"/>
          </p:cNvSpPr>
          <p:nvPr>
            <p:ph type="sldNum" sz="quarter" idx="10"/>
          </p:nvPr>
        </p:nvSpPr>
        <p:spPr/>
        <p:txBody>
          <a:bodyPr/>
          <a:lstStyle/>
          <a:p>
            <a:pPr>
              <a:defRPr/>
            </a:pPr>
            <a:fld id="{717BEA95-32AA-4590-842A-1C067E2AA681}" type="slidenum">
              <a:rPr lang="en-US" altLang="en-US" smtClean="0"/>
              <a:pPr>
                <a:defRPr/>
              </a:pPr>
              <a:t>194</a:t>
            </a:fld>
            <a:endParaRPr lang="en-US" altLang="en-US"/>
          </a:p>
        </p:txBody>
      </p:sp>
    </p:spTree>
    <p:extLst>
      <p:ext uri="{BB962C8B-B14F-4D97-AF65-F5344CB8AC3E}">
        <p14:creationId xmlns:p14="http://schemas.microsoft.com/office/powerpoint/2010/main" val="3274093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AutoShape 5"/>
          <p:cNvSpPr>
            <a:spLocks noGrp="1" noChangeArrowheads="1"/>
          </p:cNvSpPr>
          <p:nvPr>
            <p:ph type="title"/>
          </p:nvPr>
        </p:nvSpPr>
        <p:spPr/>
        <p:txBody>
          <a:bodyPr/>
          <a:lstStyle/>
          <a:p>
            <a:pPr eaLnBrk="1" hangingPunct="1"/>
            <a:r>
              <a:rPr lang="en-US" altLang="en-US" dirty="0"/>
              <a:t>The importance of temporal indexing</a:t>
            </a:r>
            <a:br>
              <a:rPr lang="en-US" altLang="en-US" dirty="0"/>
            </a:br>
            <a:r>
              <a:rPr lang="en-US" altLang="en-US" sz="2000" dirty="0"/>
              <a:t>(note: this is totally ignored in mainstream ontologies!)</a:t>
            </a:r>
            <a:br>
              <a:rPr lang="en-US" altLang="en-US" dirty="0"/>
            </a:br>
            <a:endParaRPr lang="en-US" altLang="en-US" dirty="0"/>
          </a:p>
        </p:txBody>
      </p:sp>
      <p:sp>
        <p:nvSpPr>
          <p:cNvPr id="79875" name="Text Box 2"/>
          <p:cNvSpPr txBox="1">
            <a:spLocks noChangeArrowheads="1"/>
          </p:cNvSpPr>
          <p:nvPr/>
        </p:nvSpPr>
        <p:spPr bwMode="auto">
          <a:xfrm>
            <a:off x="3562350" y="46482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2</a:t>
            </a:r>
          </a:p>
        </p:txBody>
      </p:sp>
      <p:sp>
        <p:nvSpPr>
          <p:cNvPr id="79876" name="Text Box 3"/>
          <p:cNvSpPr txBox="1">
            <a:spLocks noChangeArrowheads="1"/>
          </p:cNvSpPr>
          <p:nvPr/>
        </p:nvSpPr>
        <p:spPr bwMode="auto">
          <a:xfrm>
            <a:off x="7162800" y="4738688"/>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1</a:t>
            </a:r>
          </a:p>
        </p:txBody>
      </p:sp>
      <p:sp>
        <p:nvSpPr>
          <p:cNvPr id="79877" name="Text Box 4"/>
          <p:cNvSpPr txBox="1">
            <a:spLocks noChangeArrowheads="1"/>
          </p:cNvSpPr>
          <p:nvPr/>
        </p:nvSpPr>
        <p:spPr bwMode="auto">
          <a:xfrm>
            <a:off x="7162800" y="44100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2</a:t>
            </a:r>
          </a:p>
        </p:txBody>
      </p:sp>
      <p:sp>
        <p:nvSpPr>
          <p:cNvPr id="79879" name="Text Box 6"/>
          <p:cNvSpPr txBox="1">
            <a:spLocks noChangeArrowheads="1"/>
          </p:cNvSpPr>
          <p:nvPr/>
        </p:nvSpPr>
        <p:spPr bwMode="auto">
          <a:xfrm>
            <a:off x="5839608" y="5943600"/>
            <a:ext cx="2558201" cy="523220"/>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dirty="0">
                <a:solidFill>
                  <a:schemeClr val="tx1"/>
                </a:solidFill>
              </a:rPr>
              <a:t>John’s stomach</a:t>
            </a:r>
          </a:p>
        </p:txBody>
      </p:sp>
      <p:sp>
        <p:nvSpPr>
          <p:cNvPr id="79880" name="AutoShape 7"/>
          <p:cNvSpPr>
            <a:spLocks noChangeArrowheads="1"/>
          </p:cNvSpPr>
          <p:nvPr/>
        </p:nvSpPr>
        <p:spPr bwMode="auto">
          <a:xfrm>
            <a:off x="1122363" y="2757488"/>
            <a:ext cx="131445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benign</a:t>
            </a:r>
          </a:p>
          <a:p>
            <a:pPr algn="ctr" eaLnBrk="1" hangingPunct="1">
              <a:spcBef>
                <a:spcPct val="0"/>
              </a:spcBef>
              <a:buFontTx/>
              <a:buNone/>
            </a:pPr>
            <a:r>
              <a:rPr lang="en-US" altLang="en-US" sz="2800">
                <a:solidFill>
                  <a:srgbClr val="000066"/>
                </a:solidFill>
              </a:rPr>
              <a:t>tumor</a:t>
            </a:r>
          </a:p>
        </p:txBody>
      </p:sp>
      <p:sp>
        <p:nvSpPr>
          <p:cNvPr id="79881" name="Text Box 8"/>
          <p:cNvSpPr txBox="1">
            <a:spLocks noChangeArrowheads="1"/>
          </p:cNvSpPr>
          <p:nvPr/>
        </p:nvSpPr>
        <p:spPr bwMode="auto">
          <a:xfrm>
            <a:off x="371475" y="46450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1</a:t>
            </a:r>
          </a:p>
        </p:txBody>
      </p:sp>
      <p:cxnSp>
        <p:nvCxnSpPr>
          <p:cNvPr id="79882" name="AutoShape 9"/>
          <p:cNvCxnSpPr>
            <a:cxnSpLocks noChangeShapeType="1"/>
            <a:stCxn id="79879" idx="0"/>
            <a:endCxn id="79888" idx="2"/>
          </p:cNvCxnSpPr>
          <p:nvPr/>
        </p:nvCxnSpPr>
        <p:spPr bwMode="auto">
          <a:xfrm flipH="1" flipV="1">
            <a:off x="7077075" y="3622675"/>
            <a:ext cx="41634" cy="2320925"/>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3" name="Rectangle 10"/>
          <p:cNvSpPr>
            <a:spLocks noChangeArrowheads="1"/>
          </p:cNvSpPr>
          <p:nvPr/>
        </p:nvSpPr>
        <p:spPr bwMode="auto">
          <a:xfrm>
            <a:off x="0" y="4495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a:solidFill>
                <a:schemeClr val="tx1"/>
              </a:solidFill>
            </a:endParaRPr>
          </a:p>
        </p:txBody>
      </p:sp>
      <p:sp>
        <p:nvSpPr>
          <p:cNvPr id="79884" name="Text Box 11"/>
          <p:cNvSpPr txBox="1">
            <a:spLocks noChangeArrowheads="1"/>
          </p:cNvSpPr>
          <p:nvPr/>
        </p:nvSpPr>
        <p:spPr bwMode="auto">
          <a:xfrm>
            <a:off x="1037396" y="5943600"/>
            <a:ext cx="2239204" cy="523220"/>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dirty="0">
                <a:solidFill>
                  <a:schemeClr val="tx1"/>
                </a:solidFill>
              </a:rPr>
              <a:t>John’s tumor</a:t>
            </a:r>
          </a:p>
        </p:txBody>
      </p:sp>
      <p:sp>
        <p:nvSpPr>
          <p:cNvPr id="79885" name="AutoShape 12"/>
          <p:cNvSpPr>
            <a:spLocks noChangeArrowheads="1"/>
          </p:cNvSpPr>
          <p:nvPr/>
        </p:nvSpPr>
        <p:spPr bwMode="auto">
          <a:xfrm>
            <a:off x="3200400" y="2755900"/>
            <a:ext cx="182880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malignant</a:t>
            </a:r>
          </a:p>
          <a:p>
            <a:pPr algn="ctr" eaLnBrk="1" hangingPunct="1">
              <a:spcBef>
                <a:spcPct val="0"/>
              </a:spcBef>
              <a:buFontTx/>
              <a:buNone/>
            </a:pPr>
            <a:r>
              <a:rPr lang="en-US" altLang="en-US" sz="2800">
                <a:solidFill>
                  <a:srgbClr val="000066"/>
                </a:solidFill>
              </a:rPr>
              <a:t>tumor</a:t>
            </a:r>
          </a:p>
        </p:txBody>
      </p:sp>
      <p:cxnSp>
        <p:nvCxnSpPr>
          <p:cNvPr id="79886" name="AutoShape 13"/>
          <p:cNvCxnSpPr>
            <a:cxnSpLocks noChangeShapeType="1"/>
            <a:stCxn id="79884" idx="0"/>
            <a:endCxn id="79885" idx="2"/>
          </p:cNvCxnSpPr>
          <p:nvPr/>
        </p:nvCxnSpPr>
        <p:spPr bwMode="auto">
          <a:xfrm flipV="1">
            <a:off x="2156998" y="3803650"/>
            <a:ext cx="1957802" cy="2139950"/>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7" name="Text Box 14"/>
          <p:cNvSpPr txBox="1">
            <a:spLocks noChangeArrowheads="1"/>
          </p:cNvSpPr>
          <p:nvPr/>
        </p:nvSpPr>
        <p:spPr bwMode="auto">
          <a:xfrm>
            <a:off x="3342188" y="5715000"/>
            <a:ext cx="2326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b="0" dirty="0">
                <a:solidFill>
                  <a:srgbClr val="FF3300"/>
                </a:solidFill>
              </a:rPr>
              <a:t>continuant-part-of </a:t>
            </a:r>
            <a:r>
              <a:rPr lang="en-US" altLang="en-US" sz="1800" dirty="0">
                <a:solidFill>
                  <a:srgbClr val="FF3300"/>
                </a:solidFill>
              </a:rPr>
              <a:t>at t</a:t>
            </a:r>
            <a:r>
              <a:rPr lang="en-US" altLang="en-US" sz="1800" baseline="-25000" dirty="0">
                <a:solidFill>
                  <a:srgbClr val="FF3300"/>
                </a:solidFill>
              </a:rPr>
              <a:t>1</a:t>
            </a:r>
          </a:p>
        </p:txBody>
      </p:sp>
      <p:sp>
        <p:nvSpPr>
          <p:cNvPr id="79888" name="AutoShape 15"/>
          <p:cNvSpPr>
            <a:spLocks noChangeArrowheads="1"/>
          </p:cNvSpPr>
          <p:nvPr/>
        </p:nvSpPr>
        <p:spPr bwMode="auto">
          <a:xfrm>
            <a:off x="6324600" y="3048000"/>
            <a:ext cx="1504950" cy="574675"/>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stomach</a:t>
            </a:r>
          </a:p>
        </p:txBody>
      </p:sp>
      <p:cxnSp>
        <p:nvCxnSpPr>
          <p:cNvPr id="79889" name="AutoShape 16"/>
          <p:cNvCxnSpPr>
            <a:cxnSpLocks noChangeShapeType="1"/>
            <a:stCxn id="79884" idx="3"/>
            <a:endCxn id="79879" idx="1"/>
          </p:cNvCxnSpPr>
          <p:nvPr/>
        </p:nvCxnSpPr>
        <p:spPr bwMode="auto">
          <a:xfrm>
            <a:off x="3276600" y="6205210"/>
            <a:ext cx="2563008" cy="0"/>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90" name="Text Box 17"/>
          <p:cNvSpPr txBox="1">
            <a:spLocks noChangeArrowheads="1"/>
          </p:cNvSpPr>
          <p:nvPr/>
        </p:nvSpPr>
        <p:spPr bwMode="auto">
          <a:xfrm>
            <a:off x="3342186" y="6324600"/>
            <a:ext cx="2326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spcBef>
                <a:spcPct val="0"/>
              </a:spcBef>
              <a:buNone/>
            </a:pPr>
            <a:r>
              <a:rPr lang="en-US" altLang="en-US" sz="1800" b="0" dirty="0">
                <a:solidFill>
                  <a:srgbClr val="FF3300"/>
                </a:solidFill>
              </a:rPr>
              <a:t>continuant-part-of </a:t>
            </a:r>
            <a:r>
              <a:rPr lang="en-US" altLang="en-US" sz="1800" dirty="0">
                <a:solidFill>
                  <a:srgbClr val="FF3300"/>
                </a:solidFill>
              </a:rPr>
              <a:t>at t</a:t>
            </a:r>
            <a:r>
              <a:rPr lang="en-US" altLang="en-US" sz="1800" baseline="-25000" dirty="0">
                <a:solidFill>
                  <a:srgbClr val="FF3300"/>
                </a:solidFill>
              </a:rPr>
              <a:t>2</a:t>
            </a:r>
          </a:p>
        </p:txBody>
      </p:sp>
      <p:cxnSp>
        <p:nvCxnSpPr>
          <p:cNvPr id="79891" name="AutoShape 18"/>
          <p:cNvCxnSpPr>
            <a:cxnSpLocks noChangeShapeType="1"/>
            <a:stCxn id="79884" idx="0"/>
            <a:endCxn id="79880" idx="2"/>
          </p:cNvCxnSpPr>
          <p:nvPr/>
        </p:nvCxnSpPr>
        <p:spPr bwMode="auto">
          <a:xfrm flipH="1" flipV="1">
            <a:off x="1779588" y="3805238"/>
            <a:ext cx="377410" cy="2138362"/>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2" name="Slide Number Placeholder 1">
            <a:extLst>
              <a:ext uri="{FF2B5EF4-FFF2-40B4-BE49-F238E27FC236}">
                <a16:creationId xmlns:a16="http://schemas.microsoft.com/office/drawing/2014/main" id="{C143343A-8456-4206-ADE0-F030A33C8CE4}"/>
              </a:ext>
            </a:extLst>
          </p:cNvPr>
          <p:cNvSpPr>
            <a:spLocks noGrp="1"/>
          </p:cNvSpPr>
          <p:nvPr>
            <p:ph type="sldNum" sz="quarter" idx="10"/>
          </p:nvPr>
        </p:nvSpPr>
        <p:spPr/>
        <p:txBody>
          <a:bodyPr/>
          <a:lstStyle/>
          <a:p>
            <a:fld id="{01EF93C7-D0AB-41D7-8C62-1F8A9E33AE23}" type="slidenum">
              <a:rPr lang="en-US" smtClean="0"/>
              <a:pPr/>
              <a:t>195</a:t>
            </a:fld>
            <a:endParaRPr lang="en-US"/>
          </a:p>
        </p:txBody>
      </p:sp>
    </p:spTree>
    <p:extLst>
      <p:ext uri="{BB962C8B-B14F-4D97-AF65-F5344CB8AC3E}">
        <p14:creationId xmlns:p14="http://schemas.microsoft.com/office/powerpoint/2010/main" val="292486077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AutoShape 5"/>
          <p:cNvSpPr>
            <a:spLocks noGrp="1" noChangeArrowheads="1"/>
          </p:cNvSpPr>
          <p:nvPr>
            <p:ph type="title"/>
          </p:nvPr>
        </p:nvSpPr>
        <p:spPr/>
        <p:txBody>
          <a:bodyPr/>
          <a:lstStyle/>
          <a:p>
            <a:pPr eaLnBrk="1" hangingPunct="1"/>
            <a:r>
              <a:rPr lang="en-US" altLang="en-US"/>
              <a:t>The importance of temporal indexing</a:t>
            </a:r>
          </a:p>
        </p:txBody>
      </p:sp>
      <p:sp>
        <p:nvSpPr>
          <p:cNvPr id="79875" name="Text Box 2"/>
          <p:cNvSpPr txBox="1">
            <a:spLocks noChangeArrowheads="1"/>
          </p:cNvSpPr>
          <p:nvPr/>
        </p:nvSpPr>
        <p:spPr bwMode="auto">
          <a:xfrm>
            <a:off x="3562350" y="4648200"/>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2</a:t>
            </a:r>
          </a:p>
        </p:txBody>
      </p:sp>
      <p:sp>
        <p:nvSpPr>
          <p:cNvPr id="79876" name="Text Box 3"/>
          <p:cNvSpPr txBox="1">
            <a:spLocks noChangeArrowheads="1"/>
          </p:cNvSpPr>
          <p:nvPr/>
        </p:nvSpPr>
        <p:spPr bwMode="auto">
          <a:xfrm>
            <a:off x="7372350" y="4738688"/>
            <a:ext cx="169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1</a:t>
            </a:r>
          </a:p>
        </p:txBody>
      </p:sp>
      <p:sp>
        <p:nvSpPr>
          <p:cNvPr id="79877" name="Text Box 4"/>
          <p:cNvSpPr txBox="1">
            <a:spLocks noChangeArrowheads="1"/>
          </p:cNvSpPr>
          <p:nvPr/>
        </p:nvSpPr>
        <p:spPr bwMode="auto">
          <a:xfrm>
            <a:off x="7372350" y="441007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2</a:t>
            </a:r>
          </a:p>
        </p:txBody>
      </p:sp>
      <p:sp>
        <p:nvSpPr>
          <p:cNvPr id="79879" name="Text Box 6"/>
          <p:cNvSpPr txBox="1">
            <a:spLocks noChangeArrowheads="1"/>
          </p:cNvSpPr>
          <p:nvPr/>
        </p:nvSpPr>
        <p:spPr bwMode="auto">
          <a:xfrm>
            <a:off x="5992660" y="5331697"/>
            <a:ext cx="2558201" cy="523220"/>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dirty="0">
                <a:solidFill>
                  <a:schemeClr val="tx1"/>
                </a:solidFill>
              </a:rPr>
              <a:t>John’s stomach</a:t>
            </a:r>
          </a:p>
        </p:txBody>
      </p:sp>
      <p:sp>
        <p:nvSpPr>
          <p:cNvPr id="79880" name="AutoShape 7"/>
          <p:cNvSpPr>
            <a:spLocks noChangeArrowheads="1"/>
          </p:cNvSpPr>
          <p:nvPr/>
        </p:nvSpPr>
        <p:spPr bwMode="auto">
          <a:xfrm>
            <a:off x="523875" y="2757488"/>
            <a:ext cx="131445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benign</a:t>
            </a:r>
          </a:p>
          <a:p>
            <a:pPr algn="ctr" eaLnBrk="1" hangingPunct="1">
              <a:spcBef>
                <a:spcPct val="0"/>
              </a:spcBef>
              <a:buFontTx/>
              <a:buNone/>
            </a:pPr>
            <a:r>
              <a:rPr lang="en-US" altLang="en-US" sz="2800">
                <a:solidFill>
                  <a:srgbClr val="000066"/>
                </a:solidFill>
              </a:rPr>
              <a:t>tumor</a:t>
            </a:r>
          </a:p>
        </p:txBody>
      </p:sp>
      <p:sp>
        <p:nvSpPr>
          <p:cNvPr id="79881" name="Text Box 8"/>
          <p:cNvSpPr txBox="1">
            <a:spLocks noChangeArrowheads="1"/>
          </p:cNvSpPr>
          <p:nvPr/>
        </p:nvSpPr>
        <p:spPr bwMode="auto">
          <a:xfrm>
            <a:off x="152400" y="4645025"/>
            <a:ext cx="1695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1800">
                <a:solidFill>
                  <a:srgbClr val="FFFF00"/>
                </a:solidFill>
              </a:rPr>
              <a:t>instanceOf at t</a:t>
            </a:r>
            <a:r>
              <a:rPr lang="en-US" altLang="en-US" sz="1800" baseline="-25000">
                <a:solidFill>
                  <a:srgbClr val="FFFF00"/>
                </a:solidFill>
              </a:rPr>
              <a:t>1</a:t>
            </a:r>
          </a:p>
        </p:txBody>
      </p:sp>
      <p:cxnSp>
        <p:nvCxnSpPr>
          <p:cNvPr id="79882" name="AutoShape 9"/>
          <p:cNvCxnSpPr>
            <a:cxnSpLocks noChangeShapeType="1"/>
            <a:stCxn id="79879" idx="0"/>
            <a:endCxn id="79888" idx="2"/>
          </p:cNvCxnSpPr>
          <p:nvPr/>
        </p:nvCxnSpPr>
        <p:spPr bwMode="auto">
          <a:xfrm flipH="1" flipV="1">
            <a:off x="7253288" y="3622675"/>
            <a:ext cx="18473" cy="1709022"/>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3" name="Rectangle 10"/>
          <p:cNvSpPr>
            <a:spLocks noChangeArrowheads="1"/>
          </p:cNvSpPr>
          <p:nvPr/>
        </p:nvSpPr>
        <p:spPr bwMode="auto">
          <a:xfrm>
            <a:off x="0" y="4495800"/>
            <a:ext cx="9144000" cy="609600"/>
          </a:xfrm>
          <a:prstGeom prst="rect">
            <a:avLst/>
          </a:prstGeom>
          <a:solidFill>
            <a:srgbClr val="FF33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endParaRPr lang="en-US" altLang="en-US" sz="2400">
              <a:solidFill>
                <a:schemeClr val="tx1"/>
              </a:solidFill>
            </a:endParaRPr>
          </a:p>
        </p:txBody>
      </p:sp>
      <p:sp>
        <p:nvSpPr>
          <p:cNvPr id="79884" name="Text Box 11"/>
          <p:cNvSpPr txBox="1">
            <a:spLocks noChangeArrowheads="1"/>
          </p:cNvSpPr>
          <p:nvPr/>
        </p:nvSpPr>
        <p:spPr bwMode="auto">
          <a:xfrm>
            <a:off x="585682" y="5334000"/>
            <a:ext cx="1190839" cy="954107"/>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dirty="0">
                <a:solidFill>
                  <a:schemeClr val="tx1"/>
                </a:solidFill>
              </a:rPr>
              <a:t>John’s</a:t>
            </a:r>
          </a:p>
          <a:p>
            <a:pPr algn="ctr" eaLnBrk="1" hangingPunct="1">
              <a:spcBef>
                <a:spcPct val="0"/>
              </a:spcBef>
              <a:buFontTx/>
              <a:buNone/>
            </a:pPr>
            <a:r>
              <a:rPr lang="en-US" altLang="en-US" sz="2800" dirty="0">
                <a:solidFill>
                  <a:schemeClr val="tx1"/>
                </a:solidFill>
              </a:rPr>
              <a:t>tumor</a:t>
            </a:r>
          </a:p>
        </p:txBody>
      </p:sp>
      <p:sp>
        <p:nvSpPr>
          <p:cNvPr id="79885" name="AutoShape 12"/>
          <p:cNvSpPr>
            <a:spLocks noChangeArrowheads="1"/>
          </p:cNvSpPr>
          <p:nvPr/>
        </p:nvSpPr>
        <p:spPr bwMode="auto">
          <a:xfrm>
            <a:off x="3200400" y="2755900"/>
            <a:ext cx="1828800" cy="1047750"/>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malignant</a:t>
            </a:r>
          </a:p>
          <a:p>
            <a:pPr algn="ctr" eaLnBrk="1" hangingPunct="1">
              <a:spcBef>
                <a:spcPct val="0"/>
              </a:spcBef>
              <a:buFontTx/>
              <a:buNone/>
            </a:pPr>
            <a:r>
              <a:rPr lang="en-US" altLang="en-US" sz="2800">
                <a:solidFill>
                  <a:srgbClr val="000066"/>
                </a:solidFill>
              </a:rPr>
              <a:t>tumor</a:t>
            </a:r>
          </a:p>
        </p:txBody>
      </p:sp>
      <p:cxnSp>
        <p:nvCxnSpPr>
          <p:cNvPr id="79886" name="AutoShape 13"/>
          <p:cNvCxnSpPr>
            <a:cxnSpLocks noChangeShapeType="1"/>
            <a:stCxn id="20" idx="0"/>
            <a:endCxn id="79885" idx="2"/>
          </p:cNvCxnSpPr>
          <p:nvPr/>
        </p:nvCxnSpPr>
        <p:spPr bwMode="auto">
          <a:xfrm flipH="1" flipV="1">
            <a:off x="4114800" y="3803650"/>
            <a:ext cx="4" cy="2328069"/>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87" name="Text Box 14"/>
          <p:cNvSpPr txBox="1">
            <a:spLocks noChangeArrowheads="1"/>
          </p:cNvSpPr>
          <p:nvPr/>
        </p:nvSpPr>
        <p:spPr bwMode="auto">
          <a:xfrm>
            <a:off x="1788024" y="5279232"/>
            <a:ext cx="2326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spcBef>
                <a:spcPct val="0"/>
              </a:spcBef>
              <a:buNone/>
            </a:pPr>
            <a:r>
              <a:rPr lang="en-US" altLang="en-US" sz="1800" b="0" dirty="0">
                <a:solidFill>
                  <a:srgbClr val="FF3300"/>
                </a:solidFill>
              </a:rPr>
              <a:t>continuant-part-of </a:t>
            </a:r>
            <a:r>
              <a:rPr lang="en-US" altLang="en-US" sz="1800" dirty="0">
                <a:solidFill>
                  <a:srgbClr val="FF3300"/>
                </a:solidFill>
              </a:rPr>
              <a:t>at t</a:t>
            </a:r>
            <a:r>
              <a:rPr lang="en-US" altLang="en-US" sz="1800" baseline="-25000" dirty="0">
                <a:solidFill>
                  <a:srgbClr val="FF3300"/>
                </a:solidFill>
              </a:rPr>
              <a:t>1</a:t>
            </a:r>
          </a:p>
        </p:txBody>
      </p:sp>
      <p:sp>
        <p:nvSpPr>
          <p:cNvPr id="79888" name="AutoShape 15"/>
          <p:cNvSpPr>
            <a:spLocks noChangeArrowheads="1"/>
          </p:cNvSpPr>
          <p:nvPr/>
        </p:nvSpPr>
        <p:spPr bwMode="auto">
          <a:xfrm>
            <a:off x="6500813" y="3048000"/>
            <a:ext cx="1504950" cy="574675"/>
          </a:xfrm>
          <a:prstGeom prst="roundRect">
            <a:avLst>
              <a:gd name="adj" fmla="val 16667"/>
            </a:avLst>
          </a:prstGeom>
          <a:solidFill>
            <a:srgbClr val="FFFF00"/>
          </a:solidFill>
          <a:ln w="9525">
            <a:solidFill>
              <a:schemeClr val="bg1"/>
            </a:solidFill>
            <a:round/>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a:solidFill>
                  <a:srgbClr val="000066"/>
                </a:solidFill>
              </a:rPr>
              <a:t>stomach</a:t>
            </a:r>
          </a:p>
        </p:txBody>
      </p:sp>
      <p:cxnSp>
        <p:nvCxnSpPr>
          <p:cNvPr id="79889" name="AutoShape 16"/>
          <p:cNvCxnSpPr>
            <a:cxnSpLocks noChangeShapeType="1"/>
            <a:stCxn id="79884" idx="3"/>
            <a:endCxn id="79879" idx="1"/>
          </p:cNvCxnSpPr>
          <p:nvPr/>
        </p:nvCxnSpPr>
        <p:spPr bwMode="auto">
          <a:xfrm flipV="1">
            <a:off x="1776521" y="5593307"/>
            <a:ext cx="4216139" cy="217747"/>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79890" name="Text Box 17"/>
          <p:cNvSpPr txBox="1">
            <a:spLocks noChangeArrowheads="1"/>
          </p:cNvSpPr>
          <p:nvPr/>
        </p:nvSpPr>
        <p:spPr bwMode="auto">
          <a:xfrm>
            <a:off x="5785057" y="5993318"/>
            <a:ext cx="2326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spcBef>
                <a:spcPct val="0"/>
              </a:spcBef>
              <a:buNone/>
            </a:pPr>
            <a:r>
              <a:rPr lang="en-US" altLang="en-US" sz="1800" b="0" dirty="0">
                <a:solidFill>
                  <a:srgbClr val="FF3300"/>
                </a:solidFill>
              </a:rPr>
              <a:t>continuant-part-of </a:t>
            </a:r>
            <a:r>
              <a:rPr lang="en-US" altLang="en-US" sz="1800" dirty="0">
                <a:solidFill>
                  <a:srgbClr val="FF3300"/>
                </a:solidFill>
              </a:rPr>
              <a:t>at t</a:t>
            </a:r>
            <a:r>
              <a:rPr lang="en-US" altLang="en-US" sz="1800" baseline="-25000" dirty="0">
                <a:solidFill>
                  <a:srgbClr val="FF3300"/>
                </a:solidFill>
              </a:rPr>
              <a:t>2</a:t>
            </a:r>
          </a:p>
        </p:txBody>
      </p:sp>
      <p:cxnSp>
        <p:nvCxnSpPr>
          <p:cNvPr id="79891" name="AutoShape 18"/>
          <p:cNvCxnSpPr>
            <a:cxnSpLocks noChangeShapeType="1"/>
          </p:cNvCxnSpPr>
          <p:nvPr/>
        </p:nvCxnSpPr>
        <p:spPr bwMode="auto">
          <a:xfrm flipH="1" flipV="1">
            <a:off x="1181100" y="3805238"/>
            <a:ext cx="1" cy="1747837"/>
          </a:xfrm>
          <a:prstGeom prst="straightConnector1">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20" name="Text Box 11"/>
          <p:cNvSpPr txBox="1">
            <a:spLocks noChangeArrowheads="1"/>
          </p:cNvSpPr>
          <p:nvPr/>
        </p:nvSpPr>
        <p:spPr bwMode="auto">
          <a:xfrm>
            <a:off x="2670626" y="6131719"/>
            <a:ext cx="2888356" cy="523220"/>
          </a:xfrm>
          <a:prstGeom prst="rect">
            <a:avLst/>
          </a:prstGeom>
          <a:solidFill>
            <a:schemeClr val="accent1"/>
          </a:solidFill>
          <a:ln w="9525">
            <a:solidFill>
              <a:schemeClr val="bg1"/>
            </a:solidFill>
            <a:miter lim="800000"/>
            <a:headEnd/>
            <a:tailEnd/>
          </a:ln>
        </p:spPr>
        <p:txBody>
          <a:bodyPr wrap="none">
            <a:spAutoFit/>
          </a:bodyPr>
          <a:lstStyle>
            <a:lvl1pPr>
              <a:spcBef>
                <a:spcPct val="20000"/>
              </a:spcBef>
              <a:buChar char="•"/>
              <a:defRPr sz="3200">
                <a:solidFill>
                  <a:srgbClr val="EBE6FC"/>
                </a:solidFill>
                <a:latin typeface="Times New Roman" panose="02020603050405020304" pitchFamily="18" charset="0"/>
              </a:defRPr>
            </a:lvl1pPr>
            <a:lvl2pPr marL="742950" indent="-285750">
              <a:spcBef>
                <a:spcPct val="20000"/>
              </a:spcBef>
              <a:buChar char="–"/>
              <a:defRPr sz="2800">
                <a:solidFill>
                  <a:srgbClr val="EBE6FC"/>
                </a:solidFill>
                <a:latin typeface="Times New Roman" panose="02020603050405020304" pitchFamily="18" charset="0"/>
              </a:defRPr>
            </a:lvl2pPr>
            <a:lvl3pPr marL="1143000" indent="-228600">
              <a:spcBef>
                <a:spcPct val="20000"/>
              </a:spcBef>
              <a:buChar char="•"/>
              <a:defRPr sz="2400">
                <a:solidFill>
                  <a:srgbClr val="EBE6FC"/>
                </a:solidFill>
                <a:latin typeface="Times New Roman" panose="02020603050405020304" pitchFamily="18" charset="0"/>
              </a:defRPr>
            </a:lvl3pPr>
            <a:lvl4pPr marL="1600200" indent="-228600">
              <a:spcBef>
                <a:spcPct val="20000"/>
              </a:spcBef>
              <a:buChar char="–"/>
              <a:defRPr sz="2000">
                <a:solidFill>
                  <a:srgbClr val="EBE6FC"/>
                </a:solidFill>
                <a:latin typeface="Times New Roman" panose="02020603050405020304" pitchFamily="18" charset="0"/>
              </a:defRPr>
            </a:lvl4pPr>
            <a:lvl5pPr marL="2057400" indent="-228600">
              <a:spcBef>
                <a:spcPct val="20000"/>
              </a:spcBef>
              <a:buChar char="»"/>
              <a:defRPr sz="2000">
                <a:solidFill>
                  <a:srgbClr val="EBE6FC"/>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rgbClr val="EBE6FC"/>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rgbClr val="EBE6FC"/>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rgbClr val="EBE6FC"/>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rgbClr val="EBE6FC"/>
                </a:solidFill>
                <a:latin typeface="Times New Roman" panose="02020603050405020304" pitchFamily="18" charset="0"/>
              </a:defRPr>
            </a:lvl9pPr>
          </a:lstStyle>
          <a:p>
            <a:pPr algn="ctr" eaLnBrk="1" hangingPunct="1">
              <a:spcBef>
                <a:spcPct val="0"/>
              </a:spcBef>
              <a:buFontTx/>
              <a:buNone/>
            </a:pPr>
            <a:r>
              <a:rPr lang="en-US" altLang="en-US" sz="2800" dirty="0">
                <a:solidFill>
                  <a:schemeClr val="tx1"/>
                </a:solidFill>
              </a:rPr>
              <a:t>John’s carcinoma</a:t>
            </a:r>
          </a:p>
        </p:txBody>
      </p:sp>
      <p:cxnSp>
        <p:nvCxnSpPr>
          <p:cNvPr id="29" name="AutoShape 16"/>
          <p:cNvCxnSpPr>
            <a:cxnSpLocks noChangeShapeType="1"/>
            <a:stCxn id="20" idx="3"/>
            <a:endCxn id="79879" idx="1"/>
          </p:cNvCxnSpPr>
          <p:nvPr/>
        </p:nvCxnSpPr>
        <p:spPr bwMode="auto">
          <a:xfrm flipV="1">
            <a:off x="5558982" y="5593307"/>
            <a:ext cx="433678" cy="800022"/>
          </a:xfrm>
          <a:prstGeom prst="straightConnector1">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2" name="Slide Number Placeholder 1">
            <a:extLst>
              <a:ext uri="{FF2B5EF4-FFF2-40B4-BE49-F238E27FC236}">
                <a16:creationId xmlns:a16="http://schemas.microsoft.com/office/drawing/2014/main" id="{9C179911-E35B-4216-87F5-11495ADA4E27}"/>
              </a:ext>
            </a:extLst>
          </p:cNvPr>
          <p:cNvSpPr>
            <a:spLocks noGrp="1"/>
          </p:cNvSpPr>
          <p:nvPr>
            <p:ph type="sldNum" sz="quarter" idx="10"/>
          </p:nvPr>
        </p:nvSpPr>
        <p:spPr/>
        <p:txBody>
          <a:bodyPr/>
          <a:lstStyle/>
          <a:p>
            <a:fld id="{01EF93C7-D0AB-41D7-8C62-1F8A9E33AE23}" type="slidenum">
              <a:rPr lang="en-US" smtClean="0"/>
              <a:pPr/>
              <a:t>196</a:t>
            </a:fld>
            <a:endParaRPr lang="en-US"/>
          </a:p>
        </p:txBody>
      </p:sp>
    </p:spTree>
    <p:extLst>
      <p:ext uri="{BB962C8B-B14F-4D97-AF65-F5344CB8AC3E}">
        <p14:creationId xmlns:p14="http://schemas.microsoft.com/office/powerpoint/2010/main" val="256284729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343CA-4F7A-42B6-832E-4AA945E011DE}"/>
              </a:ext>
            </a:extLst>
          </p:cNvPr>
          <p:cNvSpPr>
            <a:spLocks noGrp="1"/>
          </p:cNvSpPr>
          <p:nvPr>
            <p:ph type="title"/>
          </p:nvPr>
        </p:nvSpPr>
        <p:spPr/>
        <p:txBody>
          <a:bodyPr/>
          <a:lstStyle/>
          <a:p>
            <a:r>
              <a:rPr lang="en-US" dirty="0"/>
              <a:t>Continuants in BFO</a:t>
            </a:r>
          </a:p>
        </p:txBody>
      </p:sp>
      <p:sp>
        <p:nvSpPr>
          <p:cNvPr id="21" name="Content Placeholder 20">
            <a:extLst>
              <a:ext uri="{FF2B5EF4-FFF2-40B4-BE49-F238E27FC236}">
                <a16:creationId xmlns:a16="http://schemas.microsoft.com/office/drawing/2014/main" id="{AE7AB5B7-D0C0-4334-9EE4-A1C5264DA08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0E2418D-A99B-49AE-B739-5FE6D30D3B25}"/>
              </a:ext>
            </a:extLst>
          </p:cNvPr>
          <p:cNvSpPr>
            <a:spLocks noGrp="1"/>
          </p:cNvSpPr>
          <p:nvPr>
            <p:ph type="sldNum" sz="quarter" idx="4294967295"/>
          </p:nvPr>
        </p:nvSpPr>
        <p:spPr/>
        <p:txBody>
          <a:bodyPr/>
          <a:lstStyle/>
          <a:p>
            <a:fld id="{7C5DB68A-9D44-4073-920F-D08D647C06A7}" type="slidenum">
              <a:rPr lang="en-US" smtClean="0"/>
              <a:t>197</a:t>
            </a:fld>
            <a:endParaRPr lang="en-US" dirty="0"/>
          </a:p>
        </p:txBody>
      </p:sp>
      <p:pic>
        <p:nvPicPr>
          <p:cNvPr id="5" name="Picture 4">
            <a:extLst>
              <a:ext uri="{FF2B5EF4-FFF2-40B4-BE49-F238E27FC236}">
                <a16:creationId xmlns:a16="http://schemas.microsoft.com/office/drawing/2014/main" id="{C33B2015-E1CD-4192-80C5-D0E8710989BB}"/>
              </a:ext>
            </a:extLst>
          </p:cNvPr>
          <p:cNvPicPr>
            <a:picLocks noChangeAspect="1"/>
          </p:cNvPicPr>
          <p:nvPr/>
        </p:nvPicPr>
        <p:blipFill>
          <a:blip r:embed="rId2"/>
          <a:stretch>
            <a:fillRect/>
          </a:stretch>
        </p:blipFill>
        <p:spPr>
          <a:xfrm>
            <a:off x="0" y="1694688"/>
            <a:ext cx="9144000" cy="4844503"/>
          </a:xfrm>
          <a:prstGeom prst="rect">
            <a:avLst/>
          </a:prstGeom>
        </p:spPr>
      </p:pic>
    </p:spTree>
    <p:extLst>
      <p:ext uri="{BB962C8B-B14F-4D97-AF65-F5344CB8AC3E}">
        <p14:creationId xmlns:p14="http://schemas.microsoft.com/office/powerpoint/2010/main" val="152528029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Three major continuant types in BFO</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017601" y="1580388"/>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796290" y="3213091"/>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Independent</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510665" y="2551938"/>
            <a:ext cx="2535636" cy="661153"/>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3" name="Rectangle 12">
            <a:extLst>
              <a:ext uri="{FF2B5EF4-FFF2-40B4-BE49-F238E27FC236}">
                <a16:creationId xmlns:a16="http://schemas.microsoft.com/office/drawing/2014/main" id="{7A50A794-4D71-425C-93B3-E1A51A7370D7}"/>
              </a:ext>
            </a:extLst>
          </p:cNvPr>
          <p:cNvSpPr>
            <a:spLocks noChangeArrowheads="1"/>
          </p:cNvSpPr>
          <p:nvPr/>
        </p:nvSpPr>
        <p:spPr bwMode="auto">
          <a:xfrm>
            <a:off x="2133600" y="5084195"/>
            <a:ext cx="142875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Specifically</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dependent</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14" name="Rectangle 13">
            <a:extLst>
              <a:ext uri="{FF2B5EF4-FFF2-40B4-BE49-F238E27FC236}">
                <a16:creationId xmlns:a16="http://schemas.microsoft.com/office/drawing/2014/main" id="{1ED51E58-351F-4447-B9CF-900E8923AC58}"/>
              </a:ext>
            </a:extLst>
          </p:cNvPr>
          <p:cNvSpPr>
            <a:spLocks noChangeArrowheads="1"/>
          </p:cNvSpPr>
          <p:nvPr/>
        </p:nvSpPr>
        <p:spPr bwMode="auto">
          <a:xfrm>
            <a:off x="7025640" y="5112770"/>
            <a:ext cx="13144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Generically</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dependent</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cxnSp>
        <p:nvCxnSpPr>
          <p:cNvPr id="24" name="AutoShape 9">
            <a:extLst>
              <a:ext uri="{FF2B5EF4-FFF2-40B4-BE49-F238E27FC236}">
                <a16:creationId xmlns:a16="http://schemas.microsoft.com/office/drawing/2014/main" id="{540DAD63-3270-427A-BFB9-7D438297C1ED}"/>
              </a:ext>
            </a:extLst>
          </p:cNvPr>
          <p:cNvCxnSpPr>
            <a:cxnSpLocks noChangeShapeType="1"/>
            <a:stCxn id="5" idx="2"/>
            <a:endCxn id="13" idx="0"/>
          </p:cNvCxnSpPr>
          <p:nvPr/>
        </p:nvCxnSpPr>
        <p:spPr bwMode="auto">
          <a:xfrm flipH="1">
            <a:off x="2847975" y="2551938"/>
            <a:ext cx="1198326" cy="253225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7" name="AutoShape 9">
            <a:extLst>
              <a:ext uri="{FF2B5EF4-FFF2-40B4-BE49-F238E27FC236}">
                <a16:creationId xmlns:a16="http://schemas.microsoft.com/office/drawing/2014/main" id="{D0581F51-7F10-488F-8326-DBDC9A53FEDD}"/>
              </a:ext>
            </a:extLst>
          </p:cNvPr>
          <p:cNvCxnSpPr>
            <a:cxnSpLocks noChangeShapeType="1"/>
            <a:stCxn id="5" idx="2"/>
            <a:endCxn id="14" idx="0"/>
          </p:cNvCxnSpPr>
          <p:nvPr/>
        </p:nvCxnSpPr>
        <p:spPr bwMode="auto">
          <a:xfrm>
            <a:off x="4046301" y="2551938"/>
            <a:ext cx="3636564" cy="2560832"/>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 name="TextBox 2">
            <a:extLst>
              <a:ext uri="{FF2B5EF4-FFF2-40B4-BE49-F238E27FC236}">
                <a16:creationId xmlns:a16="http://schemas.microsoft.com/office/drawing/2014/main" id="{3976B9F3-18EF-46D8-9FDB-6F38C9BA3455}"/>
              </a:ext>
            </a:extLst>
          </p:cNvPr>
          <p:cNvSpPr txBox="1"/>
          <p:nvPr/>
        </p:nvSpPr>
        <p:spPr>
          <a:xfrm>
            <a:off x="1140374" y="4178488"/>
            <a:ext cx="641522"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IC</a:t>
            </a:r>
          </a:p>
        </p:txBody>
      </p:sp>
      <p:sp>
        <p:nvSpPr>
          <p:cNvPr id="17" name="TextBox 16">
            <a:extLst>
              <a:ext uri="{FF2B5EF4-FFF2-40B4-BE49-F238E27FC236}">
                <a16:creationId xmlns:a16="http://schemas.microsoft.com/office/drawing/2014/main" id="{DAE05486-FC90-4F00-B39E-8B014AFB3EF9}"/>
              </a:ext>
            </a:extLst>
          </p:cNvPr>
          <p:cNvSpPr txBox="1"/>
          <p:nvPr/>
        </p:nvSpPr>
        <p:spPr>
          <a:xfrm>
            <a:off x="2376475" y="5999593"/>
            <a:ext cx="1005403"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SDC</a:t>
            </a:r>
          </a:p>
        </p:txBody>
      </p:sp>
      <p:sp>
        <p:nvSpPr>
          <p:cNvPr id="18" name="TextBox 17">
            <a:extLst>
              <a:ext uri="{FF2B5EF4-FFF2-40B4-BE49-F238E27FC236}">
                <a16:creationId xmlns:a16="http://schemas.microsoft.com/office/drawing/2014/main" id="{95BFF9FC-5E7C-475C-9E45-3C2AA382BCDB}"/>
              </a:ext>
            </a:extLst>
          </p:cNvPr>
          <p:cNvSpPr txBox="1"/>
          <p:nvPr/>
        </p:nvSpPr>
        <p:spPr>
          <a:xfrm>
            <a:off x="7178511" y="6019800"/>
            <a:ext cx="1096775" cy="5847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Times New Roman" pitchFamily="18" charset="0"/>
                <a:ea typeface="+mn-ea"/>
                <a:cs typeface="+mn-cs"/>
              </a:rPr>
              <a:t>GDC</a:t>
            </a:r>
          </a:p>
        </p:txBody>
      </p:sp>
    </p:spTree>
    <p:extLst>
      <p:ext uri="{BB962C8B-B14F-4D97-AF65-F5344CB8AC3E}">
        <p14:creationId xmlns:p14="http://schemas.microsoft.com/office/powerpoint/2010/main" val="106850738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z="4000" dirty="0"/>
              <a:t>Generically Dependent Continuants</a:t>
            </a:r>
          </a:p>
        </p:txBody>
      </p:sp>
      <p:sp>
        <p:nvSpPr>
          <p:cNvPr id="2" name="Content Placeholder 1">
            <a:extLst>
              <a:ext uri="{FF2B5EF4-FFF2-40B4-BE49-F238E27FC236}">
                <a16:creationId xmlns:a16="http://schemas.microsoft.com/office/drawing/2014/main" id="{8885BCD5-9B39-48F1-BCE5-A342AF6EDC37}"/>
              </a:ext>
            </a:extLst>
          </p:cNvPr>
          <p:cNvSpPr>
            <a:spLocks noGrp="1"/>
          </p:cNvSpPr>
          <p:nvPr>
            <p:ph idx="1"/>
          </p:nvPr>
        </p:nvSpPr>
        <p:spPr/>
        <p:txBody>
          <a:bodyPr/>
          <a:lstStyle/>
          <a:p>
            <a:endParaRPr lang="en-US"/>
          </a:p>
        </p:txBody>
      </p:sp>
      <p:sp>
        <p:nvSpPr>
          <p:cNvPr id="38915" name="Rectangle 9"/>
          <p:cNvSpPr>
            <a:spLocks noChangeArrowheads="1"/>
          </p:cNvSpPr>
          <p:nvPr/>
        </p:nvSpPr>
        <p:spPr bwMode="auto">
          <a:xfrm>
            <a:off x="6253956" y="1676400"/>
            <a:ext cx="1633538" cy="1600200"/>
          </a:xfrm>
          <a:prstGeom prst="rect">
            <a:avLst/>
          </a:prstGeom>
          <a:solidFill>
            <a:srgbClr val="00B050"/>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Generically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Dependent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Continuant</a:t>
            </a:r>
          </a:p>
        </p:txBody>
      </p:sp>
      <p:sp>
        <p:nvSpPr>
          <p:cNvPr id="38916" name="Rectangle 10"/>
          <p:cNvSpPr>
            <a:spLocks noChangeArrowheads="1"/>
          </p:cNvSpPr>
          <p:nvPr/>
        </p:nvSpPr>
        <p:spPr bwMode="auto">
          <a:xfrm>
            <a:off x="5165725" y="4800600"/>
            <a:ext cx="1905000" cy="1219200"/>
          </a:xfrm>
          <a:prstGeom prst="rect">
            <a:avLst/>
          </a:prstGeom>
          <a:solidFill>
            <a:srgbClr val="00B050"/>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Information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Content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b="0" dirty="0">
                <a:solidFill>
                  <a:srgbClr val="FFFFFF"/>
                </a:solidFill>
                <a:latin typeface="Tahoma" panose="020B0604030504040204" pitchFamily="34" charset="0"/>
                <a:cs typeface="Times New Roman" panose="02020603050405020304" pitchFamily="18" charset="0"/>
              </a:rPr>
              <a:t>Entity</a:t>
            </a:r>
            <a:endPar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endParaRPr>
          </a:p>
        </p:txBody>
      </p:sp>
      <p:sp>
        <p:nvSpPr>
          <p:cNvPr id="38917" name="Rectangle 11"/>
          <p:cNvSpPr>
            <a:spLocks noChangeArrowheads="1"/>
          </p:cNvSpPr>
          <p:nvPr/>
        </p:nvSpPr>
        <p:spPr bwMode="auto">
          <a:xfrm>
            <a:off x="7299325" y="4800600"/>
            <a:ext cx="1616075" cy="838200"/>
          </a:xfrm>
          <a:prstGeom prst="rect">
            <a:avLst/>
          </a:prstGeom>
          <a:solidFill>
            <a:srgbClr val="00B050"/>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Gene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ahoma" panose="020B0604030504040204" pitchFamily="34" charset="0"/>
                <a:ea typeface="+mn-ea"/>
                <a:cs typeface="Times New Roman" panose="02020603050405020304" pitchFamily="18" charset="0"/>
              </a:rPr>
              <a:t>Sequence</a:t>
            </a:r>
          </a:p>
        </p:txBody>
      </p:sp>
      <p:cxnSp>
        <p:nvCxnSpPr>
          <p:cNvPr id="38918" name="AutoShape 12"/>
          <p:cNvCxnSpPr>
            <a:cxnSpLocks noChangeShapeType="1"/>
            <a:stCxn id="38915" idx="2"/>
            <a:endCxn id="38916" idx="0"/>
          </p:cNvCxnSpPr>
          <p:nvPr/>
        </p:nvCxnSpPr>
        <p:spPr bwMode="auto">
          <a:xfrm flipH="1">
            <a:off x="6118225" y="3276600"/>
            <a:ext cx="952500" cy="1524000"/>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38919" name="AutoShape 13"/>
          <p:cNvCxnSpPr>
            <a:cxnSpLocks noChangeShapeType="1"/>
            <a:stCxn id="38915" idx="2"/>
            <a:endCxn id="38917" idx="0"/>
          </p:cNvCxnSpPr>
          <p:nvPr/>
        </p:nvCxnSpPr>
        <p:spPr bwMode="auto">
          <a:xfrm>
            <a:off x="7070725" y="3276600"/>
            <a:ext cx="1036638" cy="1524000"/>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38920" name="Text Box 14"/>
          <p:cNvSpPr txBox="1">
            <a:spLocks noChangeArrowheads="1"/>
          </p:cNvSpPr>
          <p:nvPr/>
        </p:nvSpPr>
        <p:spPr bwMode="auto">
          <a:xfrm>
            <a:off x="228600" y="2005548"/>
            <a:ext cx="4953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Georgia"/>
                <a:ea typeface="+mn-ea"/>
                <a:cs typeface="+mn-cs"/>
              </a:rPr>
              <a:t>if one bearer ceases to exist, then the entity can survive, because there are other bearers</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Georgia"/>
                <a:ea typeface="+mn-ea"/>
                <a:cs typeface="+mn-cs"/>
              </a:rPr>
              <a:t>(</a:t>
            </a:r>
            <a:r>
              <a:rPr kumimoji="0" lang="en-US" altLang="en-US" sz="2400" b="0" i="0" u="none" strike="noStrike" kern="1200" cap="none" spc="0" normalizeH="0" baseline="0" noProof="0" dirty="0" err="1">
                <a:ln>
                  <a:noFill/>
                </a:ln>
                <a:solidFill>
                  <a:srgbClr val="FFFFFF"/>
                </a:solidFill>
                <a:effectLst/>
                <a:uLnTx/>
                <a:uFillTx/>
                <a:latin typeface="Georgia"/>
                <a:ea typeface="+mn-ea"/>
                <a:cs typeface="+mn-cs"/>
              </a:rPr>
              <a:t>copyability</a:t>
            </a:r>
            <a:r>
              <a:rPr kumimoji="0" lang="en-US" altLang="en-US" sz="2400" b="0" i="0" u="none" strike="noStrike" kern="1200" cap="none" spc="0" normalizeH="0" baseline="0" noProof="0" dirty="0">
                <a:ln>
                  <a:noFill/>
                </a:ln>
                <a:solidFill>
                  <a:srgbClr val="FFFFFF"/>
                </a:solidFill>
                <a:effectLst/>
                <a:uLnTx/>
                <a:uFillTx/>
                <a:latin typeface="Georgia"/>
                <a:ea typeface="+mn-ea"/>
                <a:cs typeface="+mn-cs"/>
              </a:rPr>
              <a:t>)</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Georgia"/>
              <a:ea typeface="+mn-ea"/>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1" u="none" strike="noStrike" kern="1200" cap="none" spc="0" normalizeH="0" baseline="0" noProof="0" dirty="0">
                <a:ln>
                  <a:noFill/>
                </a:ln>
                <a:solidFill>
                  <a:srgbClr val="FFFFFF"/>
                </a:solidFill>
                <a:effectLst/>
                <a:uLnTx/>
                <a:uFillTx/>
                <a:latin typeface="Georgia"/>
                <a:ea typeface="+mn-ea"/>
                <a:cs typeface="+mn-cs"/>
              </a:rPr>
              <a:t>the pdf file on my laptop</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1" u="none" strike="noStrike" kern="1200" cap="none" spc="0" normalizeH="0" baseline="0" noProof="0" dirty="0">
                <a:ln>
                  <a:noFill/>
                </a:ln>
                <a:solidFill>
                  <a:srgbClr val="FFFFFF"/>
                </a:solidFill>
                <a:effectLst/>
                <a:uLnTx/>
                <a:uFillTx/>
                <a:latin typeface="Georgia"/>
                <a:ea typeface="+mn-ea"/>
                <a:cs typeface="+mn-cs"/>
              </a:rPr>
              <a:t>the DNA (sequence) in this chromosome</a:t>
            </a:r>
          </a:p>
          <a:p>
            <a:pPr marL="0" marR="0" lvl="0" indent="0" algn="l" defTabSz="914400" rtl="0" eaLnBrk="0" fontAlgn="base" latinLnBrk="0" hangingPunct="0">
              <a:lnSpc>
                <a:spcPct val="100000"/>
              </a:lnSpc>
              <a:spcBef>
                <a:spcPct val="50000"/>
              </a:spcBef>
              <a:spcAft>
                <a:spcPct val="0"/>
              </a:spcAft>
              <a:buClrTx/>
              <a:buSzTx/>
              <a:buFontTx/>
              <a:buNone/>
              <a:tabLst/>
              <a:defRPr/>
            </a:pPr>
            <a:r>
              <a:rPr lang="en-US" altLang="en-US" sz="2400" b="0" i="1" dirty="0">
                <a:solidFill>
                  <a:srgbClr val="FFFFFF"/>
                </a:solidFill>
                <a:latin typeface="Georgia"/>
              </a:rPr>
              <a:t>A diagnosis</a:t>
            </a:r>
            <a:endParaRPr kumimoji="0" lang="en-US" altLang="en-US" sz="2400" b="0" i="1" u="none" strike="noStrike" kern="1200" cap="none" spc="0" normalizeH="0" baseline="0" noProof="0" dirty="0">
              <a:ln>
                <a:noFill/>
              </a:ln>
              <a:solidFill>
                <a:srgbClr val="FFFFFF"/>
              </a:solidFill>
              <a:effectLst/>
              <a:uLnTx/>
              <a:uFillTx/>
              <a:latin typeface="Georgia"/>
              <a:ea typeface="+mn-ea"/>
              <a:cs typeface="+mn-cs"/>
            </a:endParaRPr>
          </a:p>
        </p:txBody>
      </p:sp>
      <p:sp>
        <p:nvSpPr>
          <p:cNvPr id="10" name="Slide Number Placeholder 2">
            <a:extLst>
              <a:ext uri="{FF2B5EF4-FFF2-40B4-BE49-F238E27FC236}">
                <a16:creationId xmlns:a16="http://schemas.microsoft.com/office/drawing/2014/main" id="{DB890475-3501-4A60-8936-34D590FFEBC5}"/>
              </a:ext>
            </a:extLst>
          </p:cNvPr>
          <p:cNvSpPr>
            <a:spLocks noGrp="1"/>
          </p:cNvSpPr>
          <p:nvPr>
            <p:ph type="sldNum" sz="quarter" idx="10"/>
          </p:nvPr>
        </p:nvSpPr>
        <p:spPr>
          <a:xfrm>
            <a:off x="-76200" y="6491968"/>
            <a:ext cx="457200" cy="365125"/>
          </a:xfrm>
        </p:spPr>
        <p:txBody>
          <a:bodyPr/>
          <a:lstStyle/>
          <a:p>
            <a:fld id="{7C5DB68A-9D44-4073-920F-D08D647C06A7}" type="slidenum">
              <a:rPr lang="en-US" smtClean="0"/>
              <a:t>199</a:t>
            </a:fld>
            <a:endParaRPr lang="en-US" dirty="0"/>
          </a:p>
        </p:txBody>
      </p:sp>
    </p:spTree>
    <p:extLst>
      <p:ext uri="{BB962C8B-B14F-4D97-AF65-F5344CB8AC3E}">
        <p14:creationId xmlns:p14="http://schemas.microsoft.com/office/powerpoint/2010/main" val="3364895335"/>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Specifically Dependent Continuant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771525" y="844559"/>
            <a:ext cx="7372349"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Specifically 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209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209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Realizable</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447800"/>
            <a:ext cx="2247901"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1447800"/>
            <a:ext cx="2324100"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6" name="Rectangle 25">
            <a:extLst>
              <a:ext uri="{FF2B5EF4-FFF2-40B4-BE49-F238E27FC236}">
                <a16:creationId xmlns:a16="http://schemas.microsoft.com/office/drawing/2014/main" id="{4FE74747-393A-452A-B14E-F271F3CCD148}"/>
              </a:ext>
            </a:extLst>
          </p:cNvPr>
          <p:cNvSpPr>
            <a:spLocks noChangeArrowheads="1"/>
          </p:cNvSpPr>
          <p:nvPr/>
        </p:nvSpPr>
        <p:spPr bwMode="auto">
          <a:xfrm>
            <a:off x="1485899" y="4038600"/>
            <a:ext cx="1447800" cy="64633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Relational</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Quality</a:t>
            </a:r>
          </a:p>
        </p:txBody>
      </p:sp>
      <p:cxnSp>
        <p:nvCxnSpPr>
          <p:cNvPr id="28" name="AutoShape 9">
            <a:extLst>
              <a:ext uri="{FF2B5EF4-FFF2-40B4-BE49-F238E27FC236}">
                <a16:creationId xmlns:a16="http://schemas.microsoft.com/office/drawing/2014/main" id="{958EA320-664F-4FB3-8901-F6BFAAC978E7}"/>
              </a:ext>
            </a:extLst>
          </p:cNvPr>
          <p:cNvCxnSpPr>
            <a:cxnSpLocks noChangeShapeType="1"/>
            <a:stCxn id="6" idx="2"/>
            <a:endCxn id="26" idx="0"/>
          </p:cNvCxnSpPr>
          <p:nvPr/>
        </p:nvCxnSpPr>
        <p:spPr bwMode="auto">
          <a:xfrm>
            <a:off x="2209799" y="2971800"/>
            <a:ext cx="0" cy="1066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1" name="Rectangle 30">
            <a:extLst>
              <a:ext uri="{FF2B5EF4-FFF2-40B4-BE49-F238E27FC236}">
                <a16:creationId xmlns:a16="http://schemas.microsoft.com/office/drawing/2014/main" id="{D3E5FB90-1A46-478A-BF4E-B73CB0E160CE}"/>
              </a:ext>
            </a:extLst>
          </p:cNvPr>
          <p:cNvSpPr/>
          <p:nvPr/>
        </p:nvSpPr>
        <p:spPr>
          <a:xfrm>
            <a:off x="2286000" y="6168802"/>
            <a:ext cx="6858000" cy="646331"/>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Times New Roman" panose="02020603050405020304" pitchFamily="18" charset="0"/>
              </a:rPr>
              <a:t>Arp, R., B. Smith, and A.D. Spear,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Times New Roman" panose="02020603050405020304" pitchFamily="18" charset="0"/>
              </a:rPr>
              <a:t>Building ontologies with basic formal ontology. 2015,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imes New Roman" pitchFamily="18" charset="0"/>
                <a:ea typeface="+mn-ea"/>
                <a:cs typeface="Times New Roman" panose="02020603050405020304" pitchFamily="18" charset="0"/>
              </a:rPr>
              <a:t>The MIT Press,: Cambridge, Massachusetts. p. 1 online resource (245 p).</a:t>
            </a:r>
          </a:p>
        </p:txBody>
      </p:sp>
      <p:sp>
        <p:nvSpPr>
          <p:cNvPr id="35" name="Rectangle 34">
            <a:extLst>
              <a:ext uri="{FF2B5EF4-FFF2-40B4-BE49-F238E27FC236}">
                <a16:creationId xmlns:a16="http://schemas.microsoft.com/office/drawing/2014/main" id="{10DB96D5-18E5-4114-B2A4-12E053A4B456}"/>
              </a:ext>
            </a:extLst>
          </p:cNvPr>
          <p:cNvSpPr>
            <a:spLocks noChangeArrowheads="1"/>
          </p:cNvSpPr>
          <p:nvPr/>
        </p:nvSpPr>
        <p:spPr bwMode="auto">
          <a:xfrm>
            <a:off x="4457700" y="3962400"/>
            <a:ext cx="1450850"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Disposition</a:t>
            </a:r>
          </a:p>
        </p:txBody>
      </p:sp>
      <p:sp>
        <p:nvSpPr>
          <p:cNvPr id="36" name="Rectangle 35">
            <a:extLst>
              <a:ext uri="{FF2B5EF4-FFF2-40B4-BE49-F238E27FC236}">
                <a16:creationId xmlns:a16="http://schemas.microsoft.com/office/drawing/2014/main" id="{ED1AEF9F-66A0-4224-9485-C928B4A19C9E}"/>
              </a:ext>
            </a:extLst>
          </p:cNvPr>
          <p:cNvSpPr>
            <a:spLocks noChangeArrowheads="1"/>
          </p:cNvSpPr>
          <p:nvPr/>
        </p:nvSpPr>
        <p:spPr bwMode="auto">
          <a:xfrm>
            <a:off x="4706874" y="5309758"/>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Function</a:t>
            </a:r>
          </a:p>
        </p:txBody>
      </p:sp>
      <p:sp>
        <p:nvSpPr>
          <p:cNvPr id="37" name="Rectangle 36">
            <a:extLst>
              <a:ext uri="{FF2B5EF4-FFF2-40B4-BE49-F238E27FC236}">
                <a16:creationId xmlns:a16="http://schemas.microsoft.com/office/drawing/2014/main" id="{6DFB089C-4D9E-4DC9-8DAA-A33A45B18CA0}"/>
              </a:ext>
            </a:extLst>
          </p:cNvPr>
          <p:cNvSpPr>
            <a:spLocks noChangeArrowheads="1"/>
          </p:cNvSpPr>
          <p:nvPr/>
        </p:nvSpPr>
        <p:spPr bwMode="auto">
          <a:xfrm>
            <a:off x="7658098" y="3973187"/>
            <a:ext cx="952502" cy="49822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Role</a:t>
            </a:r>
          </a:p>
        </p:txBody>
      </p:sp>
      <p:cxnSp>
        <p:nvCxnSpPr>
          <p:cNvPr id="40" name="AutoShape 9">
            <a:extLst>
              <a:ext uri="{FF2B5EF4-FFF2-40B4-BE49-F238E27FC236}">
                <a16:creationId xmlns:a16="http://schemas.microsoft.com/office/drawing/2014/main" id="{53727D12-0C85-4A86-AD97-464CBAC64F5B}"/>
              </a:ext>
            </a:extLst>
          </p:cNvPr>
          <p:cNvCxnSpPr>
            <a:cxnSpLocks noChangeShapeType="1"/>
            <a:stCxn id="7" idx="2"/>
            <a:endCxn id="35" idx="0"/>
          </p:cNvCxnSpPr>
          <p:nvPr/>
        </p:nvCxnSpPr>
        <p:spPr bwMode="auto">
          <a:xfrm flipH="1">
            <a:off x="5183125" y="2971800"/>
            <a:ext cx="1598675" cy="9906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2" name="AutoShape 9">
            <a:extLst>
              <a:ext uri="{FF2B5EF4-FFF2-40B4-BE49-F238E27FC236}">
                <a16:creationId xmlns:a16="http://schemas.microsoft.com/office/drawing/2014/main" id="{60BA2535-B302-4424-B4FF-0E9A559344B8}"/>
              </a:ext>
            </a:extLst>
          </p:cNvPr>
          <p:cNvCxnSpPr>
            <a:cxnSpLocks noChangeShapeType="1"/>
            <a:stCxn id="35" idx="2"/>
            <a:endCxn id="36" idx="0"/>
          </p:cNvCxnSpPr>
          <p:nvPr/>
        </p:nvCxnSpPr>
        <p:spPr bwMode="auto">
          <a:xfrm>
            <a:off x="5183125" y="4460629"/>
            <a:ext cx="0" cy="849129"/>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AutoShape 9">
            <a:extLst>
              <a:ext uri="{FF2B5EF4-FFF2-40B4-BE49-F238E27FC236}">
                <a16:creationId xmlns:a16="http://schemas.microsoft.com/office/drawing/2014/main" id="{7CB211DF-2D23-401B-A294-53D11553D0DD}"/>
              </a:ext>
            </a:extLst>
          </p:cNvPr>
          <p:cNvCxnSpPr>
            <a:cxnSpLocks noChangeShapeType="1"/>
            <a:stCxn id="7" idx="2"/>
            <a:endCxn id="37" idx="0"/>
          </p:cNvCxnSpPr>
          <p:nvPr/>
        </p:nvCxnSpPr>
        <p:spPr bwMode="auto">
          <a:xfrm>
            <a:off x="6781800" y="2971800"/>
            <a:ext cx="1352549" cy="100138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5313531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Specifically Dependent Continuant</a:t>
            </a:r>
          </a:p>
        </p:txBody>
      </p:sp>
      <p:sp>
        <p:nvSpPr>
          <p:cNvPr id="3" name="Content Placeholder 2">
            <a:extLst>
              <a:ext uri="{FF2B5EF4-FFF2-40B4-BE49-F238E27FC236}">
                <a16:creationId xmlns:a16="http://schemas.microsoft.com/office/drawing/2014/main" id="{9979ED76-FC95-4033-B68E-964007501172}"/>
              </a:ext>
            </a:extLst>
          </p:cNvPr>
          <p:cNvSpPr>
            <a:spLocks noGrp="1"/>
          </p:cNvSpPr>
          <p:nvPr>
            <p:ph idx="1"/>
          </p:nvPr>
        </p:nvSpPr>
        <p:spPr>
          <a:xfrm>
            <a:off x="228600" y="3200400"/>
            <a:ext cx="4038600" cy="3200400"/>
          </a:xfrm>
        </p:spPr>
        <p:txBody>
          <a:bodyPr/>
          <a:lstStyle/>
          <a:p>
            <a:pPr>
              <a:buFont typeface="Arial" panose="020B0604020202020204" pitchFamily="34" charset="0"/>
              <a:buChar char="•"/>
            </a:pPr>
            <a:r>
              <a:rPr lang="en-GB" sz="2200" u="sng" dirty="0"/>
              <a:t>Elucidation</a:t>
            </a:r>
            <a:r>
              <a:rPr lang="en-GB" sz="2200" cap="small" dirty="0"/>
              <a:t>:</a:t>
            </a:r>
            <a:r>
              <a:rPr lang="en-GB" sz="2200" dirty="0"/>
              <a:t> a </a:t>
            </a:r>
            <a:r>
              <a:rPr lang="en-GB" sz="2200" i="1" dirty="0"/>
              <a:t>quality</a:t>
            </a:r>
            <a:r>
              <a:rPr lang="en-GB" sz="2200" dirty="0"/>
              <a:t> is a </a:t>
            </a:r>
            <a:r>
              <a:rPr lang="en-GB" sz="2200" i="1" dirty="0"/>
              <a:t>specifically dependent continuant</a:t>
            </a:r>
            <a:r>
              <a:rPr lang="en-GB" sz="2200" dirty="0"/>
              <a:t> that, in contrast to </a:t>
            </a:r>
            <a:r>
              <a:rPr lang="en-GB" sz="2200" i="1" dirty="0"/>
              <a:t>roles</a:t>
            </a:r>
            <a:r>
              <a:rPr lang="en-GB" sz="2200" dirty="0"/>
              <a:t> and </a:t>
            </a:r>
            <a:r>
              <a:rPr lang="en-GB" sz="2200" i="1" dirty="0"/>
              <a:t>dispositions</a:t>
            </a:r>
            <a:r>
              <a:rPr lang="en-GB" sz="2200" dirty="0"/>
              <a:t>, does not require any further </a:t>
            </a:r>
            <a:r>
              <a:rPr lang="en-GB" sz="2200" i="1" dirty="0"/>
              <a:t>process</a:t>
            </a:r>
            <a:r>
              <a:rPr lang="en-GB" sz="2200" dirty="0"/>
              <a:t> in order to be realized.</a:t>
            </a:r>
            <a:r>
              <a:rPr lang="en-US" sz="2200" dirty="0"/>
              <a:t> </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771525" y="844559"/>
            <a:ext cx="7372349" cy="603241"/>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Specifically Dependent Continuant</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209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209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Realizable</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Entity</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2209799" y="1447800"/>
            <a:ext cx="2247901"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457700" y="1447800"/>
            <a:ext cx="2324100" cy="7620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9" name="Rectangle 18">
            <a:extLst>
              <a:ext uri="{FF2B5EF4-FFF2-40B4-BE49-F238E27FC236}">
                <a16:creationId xmlns:a16="http://schemas.microsoft.com/office/drawing/2014/main" id="{D228CAFD-4999-46C3-9592-7E3D85FD6187}"/>
              </a:ext>
            </a:extLst>
          </p:cNvPr>
          <p:cNvSpPr/>
          <p:nvPr/>
        </p:nvSpPr>
        <p:spPr>
          <a:xfrm>
            <a:off x="6629400" y="6550223"/>
            <a:ext cx="2505456" cy="307777"/>
          </a:xfrm>
          <a:prstGeom prst="rect">
            <a:avLst/>
          </a:prstGeom>
        </p:spPr>
        <p:txBody>
          <a:bodyPr wrap="square">
            <a:spAutoFit/>
          </a:bodyPr>
          <a:lstStyle/>
          <a:p>
            <a:pPr marL="0" marR="0" lvl="1" indent="0" algn="r"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Times New Roman" pitchFamily="18" charset="0"/>
                <a:ea typeface="+mn-ea"/>
                <a:cs typeface="+mn-cs"/>
              </a:rPr>
              <a:t>ISO/IEC PRF 21838-2:2020(E)</a:t>
            </a:r>
            <a:r>
              <a:rPr kumimoji="0" lang="en-US" sz="1400" b="0" i="0" u="none" strike="noStrike" kern="1200" cap="none" spc="0" normalizeH="0" baseline="0" noProof="0" dirty="0">
                <a:ln>
                  <a:noFill/>
                </a:ln>
                <a:solidFill>
                  <a:srgbClr val="FFFFFF"/>
                </a:solidFill>
                <a:effectLst/>
                <a:uLnTx/>
                <a:uFillTx/>
                <a:latin typeface="Times New Roman" pitchFamily="18" charset="0"/>
                <a:ea typeface="+mn-ea"/>
                <a:cs typeface="+mn-cs"/>
              </a:rPr>
              <a:t> </a:t>
            </a:r>
          </a:p>
        </p:txBody>
      </p:sp>
      <p:sp>
        <p:nvSpPr>
          <p:cNvPr id="11" name="Content Placeholder 2">
            <a:extLst>
              <a:ext uri="{FF2B5EF4-FFF2-40B4-BE49-F238E27FC236}">
                <a16:creationId xmlns:a16="http://schemas.microsoft.com/office/drawing/2014/main" id="{DFBF7D53-EDB8-489B-8C1E-8D55980DB4C0}"/>
              </a:ext>
            </a:extLst>
          </p:cNvPr>
          <p:cNvSpPr txBox="1">
            <a:spLocks/>
          </p:cNvSpPr>
          <p:nvPr/>
        </p:nvSpPr>
        <p:spPr>
          <a:xfrm>
            <a:off x="4457700" y="3200400"/>
            <a:ext cx="4457700" cy="32004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GB" sz="2200" b="0" i="0" u="sng" strike="noStrike" kern="0" cap="none" spc="0" normalizeH="0" baseline="0" noProof="0" dirty="0">
                <a:ln>
                  <a:noFill/>
                </a:ln>
                <a:solidFill>
                  <a:srgbClr val="FFFFFF"/>
                </a:solidFill>
                <a:effectLst/>
                <a:uLnTx/>
                <a:uFillTx/>
                <a:latin typeface="Trebuchet MS"/>
                <a:ea typeface="ＭＳ Ｐゴシック" pitchFamily="122" charset="-128"/>
              </a:rPr>
              <a:t>Elucidation</a:t>
            </a:r>
            <a:r>
              <a:rPr kumimoji="0" lang="en-GB" sz="2200" b="0" i="0" u="none" strike="noStrike" kern="0" cap="small" spc="0" normalizeH="0" baseline="0" noProof="0" dirty="0">
                <a:ln>
                  <a:noFill/>
                </a:ln>
                <a:solidFill>
                  <a:srgbClr val="FFFFFF"/>
                </a:solidFill>
                <a:effectLst/>
                <a:uLnTx/>
                <a:uFillTx/>
                <a:latin typeface="Trebuchet MS"/>
                <a:ea typeface="ＭＳ Ｐゴシック" pitchFamily="122" charset="-128"/>
              </a:rPr>
              <a:t>:</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b</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is a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realizable entity</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means: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b</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is a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specifically dependent continuant</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that </a:t>
            </a:r>
            <a:r>
              <a:rPr kumimoji="0" lang="en-GB" sz="2200" b="1" i="0" u="none" strike="noStrike" kern="0" cap="none" spc="0" normalizeH="0" baseline="0" noProof="0" dirty="0">
                <a:ln>
                  <a:noFill/>
                </a:ln>
                <a:solidFill>
                  <a:srgbClr val="FFFFFF"/>
                </a:solidFill>
                <a:effectLst/>
                <a:uLnTx/>
                <a:uFillTx/>
                <a:latin typeface="Trebuchet MS"/>
                <a:ea typeface="ＭＳ Ｐゴシック" pitchFamily="122" charset="-128"/>
              </a:rPr>
              <a:t>inheres</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in some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independent continuant</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which is not a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spatial region</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and is of a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type</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some instances of which are </a:t>
            </a:r>
            <a:r>
              <a:rPr kumimoji="0" lang="en-GB" sz="2200" b="1" i="0" u="none" strike="noStrike" kern="0" cap="none" spc="0" normalizeH="0" baseline="0" noProof="0" dirty="0">
                <a:ln>
                  <a:noFill/>
                </a:ln>
                <a:solidFill>
                  <a:srgbClr val="FFFFFF"/>
                </a:solidFill>
                <a:effectLst/>
                <a:uLnTx/>
                <a:uFillTx/>
                <a:latin typeface="Trebuchet MS"/>
                <a:ea typeface="ＭＳ Ｐゴシック" pitchFamily="122" charset="-128"/>
              </a:rPr>
              <a:t>realized</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in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processes</a:t>
            </a: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 of a correlated </a:t>
            </a:r>
            <a:r>
              <a:rPr kumimoji="0" lang="en-GB" sz="2200" b="0" i="1" u="none" strike="noStrike" kern="0" cap="none" spc="0" normalizeH="0" baseline="0" noProof="0" dirty="0">
                <a:ln>
                  <a:noFill/>
                </a:ln>
                <a:solidFill>
                  <a:srgbClr val="FFFFFF"/>
                </a:solidFill>
                <a:effectLst/>
                <a:uLnTx/>
                <a:uFillTx/>
                <a:latin typeface="Trebuchet MS"/>
                <a:ea typeface="ＭＳ Ｐゴシック" pitchFamily="122" charset="-128"/>
              </a:rPr>
              <a:t>type.</a:t>
            </a:r>
            <a:endParaRPr kumimoji="0" lang="en-US" sz="2200" b="0" i="0" u="none" strike="noStrike" kern="0" cap="none" spc="0" normalizeH="0" baseline="0" noProof="0" dirty="0">
              <a:ln>
                <a:noFill/>
              </a:ln>
              <a:solidFill>
                <a:srgbClr val="FFFFFF"/>
              </a:solidFill>
              <a:effectLst/>
              <a:uLnTx/>
              <a:uFillTx/>
              <a:latin typeface="Trebuchet MS"/>
              <a:ea typeface="ＭＳ Ｐゴシック" pitchFamily="122" charset="-128"/>
            </a:endParaRPr>
          </a:p>
        </p:txBody>
      </p:sp>
    </p:spTree>
    <p:extLst>
      <p:ext uri="{BB962C8B-B14F-4D97-AF65-F5344CB8AC3E}">
        <p14:creationId xmlns:p14="http://schemas.microsoft.com/office/powerpoint/2010/main" val="104745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err="1"/>
              <a:t>Realizables</a:t>
            </a:r>
            <a:r>
              <a:rPr lang="en-US" dirty="0"/>
              <a:t> and realizations</a:t>
            </a:r>
          </a:p>
        </p:txBody>
      </p:sp>
      <p:sp>
        <p:nvSpPr>
          <p:cNvPr id="3" name="Content Placeholder 2">
            <a:extLst>
              <a:ext uri="{FF2B5EF4-FFF2-40B4-BE49-F238E27FC236}">
                <a16:creationId xmlns:a16="http://schemas.microsoft.com/office/drawing/2014/main" id="{9979ED76-FC95-4033-B68E-964007501172}"/>
              </a:ext>
            </a:extLst>
          </p:cNvPr>
          <p:cNvSpPr>
            <a:spLocks noGrp="1"/>
          </p:cNvSpPr>
          <p:nvPr>
            <p:ph idx="1"/>
          </p:nvPr>
        </p:nvSpPr>
        <p:spPr>
          <a:xfrm>
            <a:off x="609600" y="4267200"/>
            <a:ext cx="4038600" cy="2133600"/>
          </a:xfrm>
        </p:spPr>
        <p:txBody>
          <a:bodyPr/>
          <a:lstStyle/>
          <a:p>
            <a:pPr>
              <a:buFont typeface="Arial" panose="020B0604020202020204" pitchFamily="34" charset="0"/>
              <a:buChar char="•"/>
            </a:pPr>
            <a:r>
              <a:rPr lang="en-US" sz="2200" dirty="0"/>
              <a:t>Fragility of a glass</a:t>
            </a:r>
          </a:p>
          <a:p>
            <a:pPr>
              <a:buFont typeface="Arial" panose="020B0604020202020204" pitchFamily="34" charset="0"/>
              <a:buChar char="•"/>
            </a:pPr>
            <a:r>
              <a:rPr lang="en-US" sz="2200" dirty="0"/>
              <a:t>Skill of a craftsman</a:t>
            </a:r>
          </a:p>
          <a:p>
            <a:pPr>
              <a:buFont typeface="Arial" panose="020B0604020202020204" pitchFamily="34" charset="0"/>
              <a:buChar char="•"/>
            </a:pPr>
            <a:r>
              <a:rPr lang="en-US" sz="2200" dirty="0"/>
              <a:t>Role of a student</a:t>
            </a:r>
          </a:p>
          <a:p>
            <a:pPr>
              <a:buFont typeface="Arial" panose="020B0604020202020204" pitchFamily="34" charset="0"/>
              <a:buChar char="•"/>
            </a:pPr>
            <a:r>
              <a:rPr lang="en-US" sz="2200" dirty="0"/>
              <a:t>Function of a heart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EF93C7-D0AB-41D7-8C62-1F8A9E33AE23}"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US" sz="1200" b="1" i="0" u="none" strike="noStrike" kern="1200" cap="none" spc="0" normalizeH="0" baseline="0" noProof="0">
              <a:ln>
                <a:noFill/>
              </a:ln>
              <a:solidFill>
                <a:srgbClr val="FFFFFF"/>
              </a:solidFill>
              <a:effectLst/>
              <a:uLnTx/>
              <a:uFillTx/>
              <a:latin typeface="Times New Roman" pitchFamily="18" charset="0"/>
              <a:ea typeface="+mn-ea"/>
              <a:cs typeface="+mn-cs"/>
            </a:endParaRP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295399" y="2971800"/>
            <a:ext cx="18288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Realizable entity</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791200" y="2971800"/>
            <a:ext cx="1981200" cy="7620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Process</a:t>
            </a:r>
          </a:p>
        </p:txBody>
      </p:sp>
      <p:sp>
        <p:nvSpPr>
          <p:cNvPr id="11" name="Content Placeholder 2">
            <a:extLst>
              <a:ext uri="{FF2B5EF4-FFF2-40B4-BE49-F238E27FC236}">
                <a16:creationId xmlns:a16="http://schemas.microsoft.com/office/drawing/2014/main" id="{DFBF7D53-EDB8-489B-8C1E-8D55980DB4C0}"/>
              </a:ext>
            </a:extLst>
          </p:cNvPr>
          <p:cNvSpPr txBox="1">
            <a:spLocks/>
          </p:cNvSpPr>
          <p:nvPr/>
        </p:nvSpPr>
        <p:spPr>
          <a:xfrm>
            <a:off x="5647944" y="4267200"/>
            <a:ext cx="2505456" cy="2133600"/>
          </a:xfrm>
          <a:prstGeom prst="rect">
            <a:avLst/>
          </a:prstGeom>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Breaking</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Constructing</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Studying </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GB" sz="2200" b="0" i="0" u="none" strike="noStrike" kern="0" cap="none" spc="0" normalizeH="0" baseline="0" noProof="0" dirty="0">
                <a:ln>
                  <a:noFill/>
                </a:ln>
                <a:solidFill>
                  <a:srgbClr val="FFFFFF"/>
                </a:solidFill>
                <a:effectLst/>
                <a:uLnTx/>
                <a:uFillTx/>
                <a:latin typeface="Trebuchet MS"/>
                <a:ea typeface="ＭＳ Ｐゴシック" pitchFamily="122" charset="-128"/>
              </a:rPr>
              <a:t>Beating</a:t>
            </a:r>
            <a:endParaRPr kumimoji="0" lang="en-US" sz="2200" b="0" i="0" u="none" strike="noStrike" kern="0" cap="none" spc="0" normalizeH="0" baseline="0" noProof="0" dirty="0">
              <a:ln>
                <a:noFill/>
              </a:ln>
              <a:solidFill>
                <a:srgbClr val="FFFFFF"/>
              </a:solidFill>
              <a:effectLst/>
              <a:uLnTx/>
              <a:uFillTx/>
              <a:latin typeface="Trebuchet MS"/>
              <a:ea typeface="ＭＳ Ｐゴシック" pitchFamily="122" charset="-128"/>
            </a:endParaRPr>
          </a:p>
        </p:txBody>
      </p:sp>
      <p:sp>
        <p:nvSpPr>
          <p:cNvPr id="12" name="Rectangle 11">
            <a:extLst>
              <a:ext uri="{FF2B5EF4-FFF2-40B4-BE49-F238E27FC236}">
                <a16:creationId xmlns:a16="http://schemas.microsoft.com/office/drawing/2014/main" id="{60CB4D41-E915-48E3-AE8F-1A15D1E5DF26}"/>
              </a:ext>
            </a:extLst>
          </p:cNvPr>
          <p:cNvSpPr>
            <a:spLocks noChangeArrowheads="1"/>
          </p:cNvSpPr>
          <p:nvPr/>
        </p:nvSpPr>
        <p:spPr bwMode="auto">
          <a:xfrm>
            <a:off x="12954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13" name="Rectangle 12">
            <a:extLst>
              <a:ext uri="{FF2B5EF4-FFF2-40B4-BE49-F238E27FC236}">
                <a16:creationId xmlns:a16="http://schemas.microsoft.com/office/drawing/2014/main" id="{16EDA5B7-7635-4DC8-ABED-F96B11AA03D1}"/>
              </a:ext>
            </a:extLst>
          </p:cNvPr>
          <p:cNvSpPr>
            <a:spLocks noChangeArrowheads="1"/>
          </p:cNvSpPr>
          <p:nvPr/>
        </p:nvSpPr>
        <p:spPr bwMode="auto">
          <a:xfrm>
            <a:off x="5791201" y="1828800"/>
            <a:ext cx="19812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Times New Roman" panose="02020603050405020304" pitchFamily="18" charset="0"/>
              </a:rPr>
              <a:t>Occurrent</a:t>
            </a:r>
          </a:p>
        </p:txBody>
      </p:sp>
      <p:cxnSp>
        <p:nvCxnSpPr>
          <p:cNvPr id="14" name="AutoShape 9">
            <a:extLst>
              <a:ext uri="{FF2B5EF4-FFF2-40B4-BE49-F238E27FC236}">
                <a16:creationId xmlns:a16="http://schemas.microsoft.com/office/drawing/2014/main" id="{5FBC62E3-B04B-4D38-A71E-9EA83A37F238}"/>
              </a:ext>
            </a:extLst>
          </p:cNvPr>
          <p:cNvCxnSpPr>
            <a:cxnSpLocks noChangeShapeType="1"/>
            <a:stCxn id="12" idx="2"/>
            <a:endCxn id="6" idx="0"/>
          </p:cNvCxnSpPr>
          <p:nvPr/>
        </p:nvCxnSpPr>
        <p:spPr bwMode="auto">
          <a:xfrm flipH="1">
            <a:off x="2209799" y="2286000"/>
            <a:ext cx="1" cy="685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1F7E9862-03FE-43D2-8D5B-C6FD472C21EC}"/>
              </a:ext>
            </a:extLst>
          </p:cNvPr>
          <p:cNvCxnSpPr>
            <a:cxnSpLocks noChangeShapeType="1"/>
            <a:stCxn id="13" idx="2"/>
            <a:endCxn id="7" idx="0"/>
          </p:cNvCxnSpPr>
          <p:nvPr/>
        </p:nvCxnSpPr>
        <p:spPr bwMode="auto">
          <a:xfrm flipH="1">
            <a:off x="6781800" y="2286000"/>
            <a:ext cx="1" cy="6858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1834625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D62A-17A9-4ADD-8B21-9FD683108887}"/>
              </a:ext>
            </a:extLst>
          </p:cNvPr>
          <p:cNvSpPr>
            <a:spLocks noGrp="1"/>
          </p:cNvSpPr>
          <p:nvPr>
            <p:ph type="title"/>
          </p:nvPr>
        </p:nvSpPr>
        <p:spPr/>
        <p:txBody>
          <a:bodyPr/>
          <a:lstStyle/>
          <a:p>
            <a:r>
              <a:rPr lang="en-US" dirty="0" err="1"/>
              <a:t>Realizables</a:t>
            </a:r>
            <a:r>
              <a:rPr lang="en-US" dirty="0"/>
              <a:t>: dispositions versus roles</a:t>
            </a:r>
          </a:p>
        </p:txBody>
      </p:sp>
      <p:sp>
        <p:nvSpPr>
          <p:cNvPr id="4" name="Slide Number Placeholder 3">
            <a:extLst>
              <a:ext uri="{FF2B5EF4-FFF2-40B4-BE49-F238E27FC236}">
                <a16:creationId xmlns:a16="http://schemas.microsoft.com/office/drawing/2014/main" id="{36FA3613-441F-4E72-A3D1-B540A1D1124B}"/>
              </a:ext>
            </a:extLst>
          </p:cNvPr>
          <p:cNvSpPr>
            <a:spLocks noGrp="1"/>
          </p:cNvSpPr>
          <p:nvPr>
            <p:ph type="sldNum" sz="quarter" idx="10"/>
          </p:nvPr>
        </p:nvSpPr>
        <p:spPr/>
        <p:txBody>
          <a:bodyPr/>
          <a:lstStyle/>
          <a:p>
            <a:fld id="{01EF93C7-D0AB-41D7-8C62-1F8A9E33AE23}" type="slidenum">
              <a:rPr lang="en-US" smtClean="0"/>
              <a:pPr/>
              <a:t>203</a:t>
            </a:fld>
            <a:endParaRPr lang="en-US"/>
          </a:p>
        </p:txBody>
      </p:sp>
      <p:sp>
        <p:nvSpPr>
          <p:cNvPr id="5" name="Content Placeholder 2">
            <a:extLst>
              <a:ext uri="{FF2B5EF4-FFF2-40B4-BE49-F238E27FC236}">
                <a16:creationId xmlns:a16="http://schemas.microsoft.com/office/drawing/2014/main" id="{D1CD0AC9-1828-430E-8AAB-9824B1800D09}"/>
              </a:ext>
            </a:extLst>
          </p:cNvPr>
          <p:cNvSpPr>
            <a:spLocks noGrp="1"/>
          </p:cNvSpPr>
          <p:nvPr>
            <p:ph idx="1"/>
          </p:nvPr>
        </p:nvSpPr>
        <p:spPr>
          <a:xfrm>
            <a:off x="228600" y="1702480"/>
            <a:ext cx="4114800" cy="4267200"/>
          </a:xfrm>
          <a:ln>
            <a:solidFill>
              <a:schemeClr val="bg1"/>
            </a:solidFill>
          </a:ln>
        </p:spPr>
        <p:txBody>
          <a:bodyPr/>
          <a:lstStyle/>
          <a:p>
            <a:pPr>
              <a:buFont typeface="Arial" panose="020B0604020202020204" pitchFamily="34" charset="0"/>
              <a:buChar char="•"/>
            </a:pPr>
            <a:r>
              <a:rPr lang="en-US" sz="2800" dirty="0">
                <a:latin typeface="+mj-lt"/>
              </a:rPr>
              <a:t>Disposition</a:t>
            </a:r>
            <a:r>
              <a:rPr lang="en-US" sz="3200" dirty="0">
                <a:latin typeface="+mj-lt"/>
              </a:rPr>
              <a:t>:</a:t>
            </a:r>
          </a:p>
          <a:p>
            <a:pPr lvl="1">
              <a:buFont typeface="Arial" panose="020B0604020202020204" pitchFamily="34" charset="0"/>
              <a:buChar char="•"/>
            </a:pPr>
            <a:r>
              <a:rPr lang="en-US" sz="2000" dirty="0">
                <a:latin typeface="+mj-lt"/>
              </a:rPr>
              <a:t>if it ceases to exist, then its bearer and/or its immediate surrounding environment is physically changed;</a:t>
            </a:r>
          </a:p>
          <a:p>
            <a:pPr lvl="1">
              <a:buFont typeface="Arial" panose="020B0604020202020204" pitchFamily="34" charset="0"/>
              <a:buChar char="•"/>
            </a:pPr>
            <a:r>
              <a:rPr lang="en-US" sz="2000" dirty="0">
                <a:latin typeface="+mj-lt"/>
              </a:rPr>
              <a:t>its realization occurs when its bearer is in some special physical circumstances;</a:t>
            </a:r>
          </a:p>
          <a:p>
            <a:pPr lvl="1">
              <a:buFont typeface="Arial" panose="020B0604020202020204" pitchFamily="34" charset="0"/>
              <a:buChar char="•"/>
            </a:pPr>
            <a:r>
              <a:rPr lang="en-US" sz="2000" dirty="0">
                <a:latin typeface="+mj-lt"/>
              </a:rPr>
              <a:t>its realization is what it is in virtue of the bearer’s physical make-up.</a:t>
            </a:r>
          </a:p>
        </p:txBody>
      </p:sp>
      <p:sp>
        <p:nvSpPr>
          <p:cNvPr id="6" name="Content Placeholder 2">
            <a:extLst>
              <a:ext uri="{FF2B5EF4-FFF2-40B4-BE49-F238E27FC236}">
                <a16:creationId xmlns:a16="http://schemas.microsoft.com/office/drawing/2014/main" id="{71D377E9-11D0-45DE-8CEB-1AFFA025272B}"/>
              </a:ext>
            </a:extLst>
          </p:cNvPr>
          <p:cNvSpPr txBox="1">
            <a:spLocks/>
          </p:cNvSpPr>
          <p:nvPr/>
        </p:nvSpPr>
        <p:spPr>
          <a:xfrm>
            <a:off x="4514850" y="1702480"/>
            <a:ext cx="4419600" cy="4267200"/>
          </a:xfrm>
          <a:prstGeom prst="rect">
            <a:avLst/>
          </a:prstGeom>
          <a:ln>
            <a:solidFill>
              <a:schemeClr val="bg1"/>
            </a:solidFill>
          </a:ln>
        </p:spPr>
        <p:txBody>
          <a:bodyPr/>
          <a:lstStyle>
            <a:lvl1pPr marL="342900" indent="-342900" algn="l" rtl="0" eaLnBrk="1" fontAlgn="base" hangingPunct="1">
              <a:spcBef>
                <a:spcPct val="20000"/>
              </a:spcBef>
              <a:spcAft>
                <a:spcPct val="0"/>
              </a:spcAft>
              <a:buClr>
                <a:schemeClr val="bg1"/>
              </a:buClr>
              <a:defRPr sz="2400" b="0" i="0">
                <a:solidFill>
                  <a:schemeClr val="bg1"/>
                </a:solidFill>
                <a:latin typeface="Trebuchet MS"/>
                <a:ea typeface="ＭＳ Ｐゴシック" pitchFamily="122" charset="-128"/>
                <a:cs typeface="Trebuchet MS"/>
              </a:defRPr>
            </a:lvl1pPr>
            <a:lvl2pPr marL="742950" indent="-285750" algn="l" rtl="0" eaLnBrk="1" fontAlgn="base" hangingPunct="1">
              <a:spcBef>
                <a:spcPct val="20000"/>
              </a:spcBef>
              <a:spcAft>
                <a:spcPct val="0"/>
              </a:spcAft>
              <a:buClr>
                <a:schemeClr val="bg1"/>
              </a:buClr>
              <a:buSzPct val="80000"/>
              <a:buFont typeface="Times" charset="0"/>
              <a:buChar char="•"/>
              <a:defRPr lang="en-US" sz="2400" b="0" i="0" dirty="0" smtClean="0">
                <a:solidFill>
                  <a:schemeClr val="bg1"/>
                </a:solidFill>
                <a:latin typeface="Trebuchet MS"/>
                <a:ea typeface="ＭＳ Ｐゴシック" pitchFamily="122" charset="-128"/>
                <a:cs typeface="Trebuchet MS"/>
              </a:defRPr>
            </a:lvl2pPr>
            <a:lvl3pPr marL="1143000" indent="-228600" algn="l" rtl="0" eaLnBrk="1" fontAlgn="base" hangingPunct="1">
              <a:spcBef>
                <a:spcPct val="20000"/>
              </a:spcBef>
              <a:spcAft>
                <a:spcPct val="0"/>
              </a:spcAft>
              <a:buClr>
                <a:schemeClr val="bg1"/>
              </a:buClr>
              <a:buChar char="•"/>
              <a:defRPr sz="2000" b="0" i="0">
                <a:solidFill>
                  <a:schemeClr val="bg1"/>
                </a:solidFill>
                <a:latin typeface="Trebuchet MS"/>
                <a:ea typeface="ＭＳ Ｐゴシック" pitchFamily="122" charset="-128"/>
                <a:cs typeface="Trebuchet MS"/>
              </a:defRPr>
            </a:lvl3pPr>
            <a:lvl4pPr marL="1600200" indent="-228600" algn="l" rtl="0" eaLnBrk="1" fontAlgn="base" hangingPunct="1">
              <a:spcBef>
                <a:spcPct val="20000"/>
              </a:spcBef>
              <a:spcAft>
                <a:spcPct val="0"/>
              </a:spcAft>
              <a:buClr>
                <a:schemeClr val="bg1"/>
              </a:buClr>
              <a:buSzPct val="95000"/>
              <a:buFont typeface="Times" charset="0"/>
              <a:buChar char="•"/>
              <a:defRPr sz="2000" b="0" i="0">
                <a:solidFill>
                  <a:schemeClr val="bg1"/>
                </a:solidFill>
                <a:latin typeface="Trebuchet MS"/>
                <a:ea typeface="ＭＳ Ｐゴシック" pitchFamily="122" charset="-128"/>
                <a:cs typeface="Trebuchet MS"/>
              </a:defRPr>
            </a:lvl4pPr>
            <a:lvl5pPr marL="2057400" indent="-228600" algn="l" rtl="0" eaLnBrk="1" fontAlgn="base" hangingPunct="1">
              <a:spcBef>
                <a:spcPct val="20000"/>
              </a:spcBef>
              <a:spcAft>
                <a:spcPct val="0"/>
              </a:spcAft>
              <a:buClr>
                <a:schemeClr val="bg1"/>
              </a:buClr>
              <a:defRPr sz="2000" b="0" i="1">
                <a:solidFill>
                  <a:schemeClr val="bg1"/>
                </a:solidFill>
                <a:latin typeface="Trebuchet MS"/>
                <a:ea typeface="ＭＳ Ｐゴシック" pitchFamily="122" charset="-128"/>
                <a:cs typeface="Trebuchet MS"/>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a:lstStyle>
          <a:p>
            <a:pPr marL="457200" indent="-457200">
              <a:buFont typeface="Arial" panose="020B0604020202020204" pitchFamily="34" charset="0"/>
              <a:buChar char="•"/>
            </a:pPr>
            <a:r>
              <a:rPr lang="en-US" altLang="en-US" sz="2800" kern="0" dirty="0">
                <a:latin typeface="Georgia" panose="02040502050405020303" pitchFamily="18" charset="0"/>
              </a:rPr>
              <a:t>Role</a:t>
            </a:r>
            <a:r>
              <a:rPr lang="en-US" altLang="en-US" sz="3000" kern="0" dirty="0">
                <a:latin typeface="Georgia" panose="02040502050405020303" pitchFamily="18" charset="0"/>
              </a:rPr>
              <a:t>:</a:t>
            </a:r>
          </a:p>
          <a:p>
            <a:pPr marL="857250" lvl="1" indent="-457200">
              <a:buFont typeface="Arial" panose="020B0604020202020204" pitchFamily="34" charset="0"/>
              <a:buChar char="•"/>
            </a:pPr>
            <a:r>
              <a:rPr lang="en-US" altLang="en-US" sz="2000" kern="0" dirty="0">
                <a:latin typeface="Georgia" panose="02040502050405020303" pitchFamily="18" charset="0"/>
              </a:rPr>
              <a:t>exists because the bearer is in some special physical, social, or institutional set of circumstances in which the bearer </a:t>
            </a:r>
            <a:r>
              <a:rPr lang="en-US" altLang="en-US" sz="2000" kern="0" dirty="0">
                <a:solidFill>
                  <a:srgbClr val="FFFF00"/>
                </a:solidFill>
                <a:latin typeface="Georgia" panose="02040502050405020303" pitchFamily="18" charset="0"/>
              </a:rPr>
              <a:t>does not have to be</a:t>
            </a:r>
            <a:r>
              <a:rPr lang="en-US" altLang="en-US" sz="2000" kern="0" dirty="0">
                <a:latin typeface="Georgia" panose="02040502050405020303" pitchFamily="18" charset="0"/>
              </a:rPr>
              <a:t>, and</a:t>
            </a:r>
          </a:p>
          <a:p>
            <a:pPr marL="857250" lvl="1" indent="-457200">
              <a:buFont typeface="Arial" panose="020B0604020202020204" pitchFamily="34" charset="0"/>
              <a:buChar char="•"/>
            </a:pPr>
            <a:r>
              <a:rPr lang="en-US" altLang="en-US" sz="2000" kern="0" dirty="0">
                <a:solidFill>
                  <a:srgbClr val="FFFF00"/>
                </a:solidFill>
                <a:latin typeface="Georgia" panose="02040502050405020303" pitchFamily="18" charset="0"/>
              </a:rPr>
              <a:t>is not such that</a:t>
            </a:r>
            <a:r>
              <a:rPr lang="en-US" altLang="en-US" sz="2000" kern="0" dirty="0">
                <a:latin typeface="Georgia" panose="02040502050405020303" pitchFamily="18" charset="0"/>
              </a:rPr>
              <a:t>, if it ceases to exist, then the physical make-up of the bearer is thereby changed.</a:t>
            </a:r>
          </a:p>
          <a:p>
            <a:pPr>
              <a:buFont typeface="Arial" panose="020B0604020202020204" pitchFamily="34" charset="0"/>
              <a:buChar char="•"/>
            </a:pPr>
            <a:endParaRPr lang="en-US" altLang="en-US" kern="0" dirty="0">
              <a:latin typeface="Georgia" panose="02040502050405020303" pitchFamily="18" charset="0"/>
            </a:endParaRPr>
          </a:p>
        </p:txBody>
      </p:sp>
    </p:spTree>
    <p:extLst>
      <p:ext uri="{BB962C8B-B14F-4D97-AF65-F5344CB8AC3E}">
        <p14:creationId xmlns:p14="http://schemas.microsoft.com/office/powerpoint/2010/main" val="371525690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a:xfrm>
            <a:off x="228600" y="1386368"/>
            <a:ext cx="8686800" cy="762000"/>
          </a:xfrm>
        </p:spPr>
        <p:txBody>
          <a:bodyPr/>
          <a:lstStyle/>
          <a:p>
            <a:r>
              <a:rPr lang="en-US" dirty="0"/>
              <a:t>Occurrent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204</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516630" y="1430813"/>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Occurrent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602730" y="3023822"/>
            <a:ext cx="2042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545330" y="2103922"/>
            <a:ext cx="3078480" cy="9199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9" name="Rectangle 18">
            <a:extLst>
              <a:ext uri="{FF2B5EF4-FFF2-40B4-BE49-F238E27FC236}">
                <a16:creationId xmlns:a16="http://schemas.microsoft.com/office/drawing/2014/main" id="{BF244AEA-145B-4F72-9B76-F47F90D6DBFE}"/>
              </a:ext>
            </a:extLst>
          </p:cNvPr>
          <p:cNvSpPr>
            <a:spLocks noChangeArrowheads="1"/>
          </p:cNvSpPr>
          <p:nvPr/>
        </p:nvSpPr>
        <p:spPr bwMode="auto">
          <a:xfrm>
            <a:off x="5181600" y="4521568"/>
            <a:ext cx="2042160" cy="683457"/>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Spatiotemporal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Region</a:t>
            </a:r>
          </a:p>
        </p:txBody>
      </p:sp>
      <p:cxnSp>
        <p:nvCxnSpPr>
          <p:cNvPr id="20" name="AutoShape 9">
            <a:extLst>
              <a:ext uri="{FF2B5EF4-FFF2-40B4-BE49-F238E27FC236}">
                <a16:creationId xmlns:a16="http://schemas.microsoft.com/office/drawing/2014/main" id="{6E727A58-0ABF-4812-82FA-253E5C9AFD32}"/>
              </a:ext>
            </a:extLst>
          </p:cNvPr>
          <p:cNvCxnSpPr>
            <a:cxnSpLocks noChangeShapeType="1"/>
            <a:stCxn id="5" idx="2"/>
            <a:endCxn id="22" idx="0"/>
          </p:cNvCxnSpPr>
          <p:nvPr/>
        </p:nvCxnSpPr>
        <p:spPr bwMode="auto">
          <a:xfrm flipH="1">
            <a:off x="2670810" y="2103922"/>
            <a:ext cx="1874520" cy="242799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3" name="AutoShape 9">
            <a:extLst>
              <a:ext uri="{FF2B5EF4-FFF2-40B4-BE49-F238E27FC236}">
                <a16:creationId xmlns:a16="http://schemas.microsoft.com/office/drawing/2014/main" id="{A592D790-0890-459B-9FE5-022C03023794}"/>
              </a:ext>
            </a:extLst>
          </p:cNvPr>
          <p:cNvCxnSpPr>
            <a:cxnSpLocks noChangeShapeType="1"/>
            <a:stCxn id="5" idx="2"/>
            <a:endCxn id="19" idx="0"/>
          </p:cNvCxnSpPr>
          <p:nvPr/>
        </p:nvCxnSpPr>
        <p:spPr bwMode="auto">
          <a:xfrm>
            <a:off x="4545330" y="2103922"/>
            <a:ext cx="1657350" cy="241764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1" name="Rectangle 3">
            <a:extLst>
              <a:ext uri="{FF2B5EF4-FFF2-40B4-BE49-F238E27FC236}">
                <a16:creationId xmlns:a16="http://schemas.microsoft.com/office/drawing/2014/main" id="{CEEAB129-BD7B-41CE-BCC8-EC2ADB9F5311}"/>
              </a:ext>
            </a:extLst>
          </p:cNvPr>
          <p:cNvSpPr>
            <a:spLocks noChangeArrowheads="1"/>
          </p:cNvSpPr>
          <p:nvPr/>
        </p:nvSpPr>
        <p:spPr bwMode="auto">
          <a:xfrm>
            <a:off x="499110" y="3003588"/>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Process</a:t>
            </a:r>
          </a:p>
        </p:txBody>
      </p:sp>
      <p:sp>
        <p:nvSpPr>
          <p:cNvPr id="22" name="Rectangle 3">
            <a:extLst>
              <a:ext uri="{FF2B5EF4-FFF2-40B4-BE49-F238E27FC236}">
                <a16:creationId xmlns:a16="http://schemas.microsoft.com/office/drawing/2014/main" id="{6DD899D2-E8BD-43C5-859A-C8FC4F9E38F3}"/>
              </a:ext>
            </a:extLst>
          </p:cNvPr>
          <p:cNvSpPr>
            <a:spLocks noChangeArrowheads="1"/>
          </p:cNvSpPr>
          <p:nvPr/>
        </p:nvSpPr>
        <p:spPr bwMode="auto">
          <a:xfrm>
            <a:off x="1642110" y="4531917"/>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Process</a:t>
            </a:r>
          </a:p>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Boundary</a:t>
            </a:r>
          </a:p>
        </p:txBody>
      </p:sp>
      <p:cxnSp>
        <p:nvCxnSpPr>
          <p:cNvPr id="25" name="AutoShape 9">
            <a:extLst>
              <a:ext uri="{FF2B5EF4-FFF2-40B4-BE49-F238E27FC236}">
                <a16:creationId xmlns:a16="http://schemas.microsoft.com/office/drawing/2014/main" id="{2BCBF7BE-CD9C-49CF-B7B5-8F56BB08931C}"/>
              </a:ext>
            </a:extLst>
          </p:cNvPr>
          <p:cNvCxnSpPr>
            <a:cxnSpLocks noChangeShapeType="1"/>
            <a:stCxn id="5" idx="2"/>
            <a:endCxn id="21" idx="0"/>
          </p:cNvCxnSpPr>
          <p:nvPr/>
        </p:nvCxnSpPr>
        <p:spPr bwMode="auto">
          <a:xfrm flipH="1">
            <a:off x="1527810" y="2103922"/>
            <a:ext cx="3017520" cy="89966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45" name="Rectangle 44">
            <a:extLst>
              <a:ext uri="{FF2B5EF4-FFF2-40B4-BE49-F238E27FC236}">
                <a16:creationId xmlns:a16="http://schemas.microsoft.com/office/drawing/2014/main" id="{699A21DE-DE48-449D-96E0-6BC106F9AB7A}"/>
              </a:ext>
            </a:extLst>
          </p:cNvPr>
          <p:cNvSpPr/>
          <p:nvPr/>
        </p:nvSpPr>
        <p:spPr>
          <a:xfrm>
            <a:off x="363767" y="3676697"/>
            <a:ext cx="2307042" cy="400110"/>
          </a:xfrm>
          <a:prstGeom prst="rect">
            <a:avLst/>
          </a:prstGeom>
        </p:spPr>
        <p:txBody>
          <a:bodyPr wrap="none">
            <a:spAutoFit/>
          </a:bodyPr>
          <a:lstStyle/>
          <a:p>
            <a:r>
              <a:rPr lang="en-US" sz="2000" b="0" dirty="0">
                <a:solidFill>
                  <a:schemeClr val="bg1"/>
                </a:solidFill>
              </a:rPr>
              <a:t>unfolds itself in time</a:t>
            </a:r>
          </a:p>
        </p:txBody>
      </p:sp>
      <p:sp>
        <p:nvSpPr>
          <p:cNvPr id="46" name="Rectangle 45">
            <a:extLst>
              <a:ext uri="{FF2B5EF4-FFF2-40B4-BE49-F238E27FC236}">
                <a16:creationId xmlns:a16="http://schemas.microsoft.com/office/drawing/2014/main" id="{908C473D-64F7-4C99-8504-02C59522A43B}"/>
              </a:ext>
            </a:extLst>
          </p:cNvPr>
          <p:cNvSpPr/>
          <p:nvPr/>
        </p:nvSpPr>
        <p:spPr>
          <a:xfrm>
            <a:off x="1466654" y="5238690"/>
            <a:ext cx="2444900" cy="400110"/>
          </a:xfrm>
          <a:prstGeom prst="rect">
            <a:avLst/>
          </a:prstGeom>
        </p:spPr>
        <p:txBody>
          <a:bodyPr wrap="none">
            <a:spAutoFit/>
          </a:bodyPr>
          <a:lstStyle/>
          <a:p>
            <a:r>
              <a:rPr lang="en-US" sz="2000" b="0" dirty="0">
                <a:solidFill>
                  <a:schemeClr val="bg1"/>
                </a:solidFill>
              </a:rPr>
              <a:t>start or end of process</a:t>
            </a:r>
          </a:p>
        </p:txBody>
      </p:sp>
    </p:spTree>
    <p:extLst>
      <p:ext uri="{BB962C8B-B14F-4D97-AF65-F5344CB8AC3E}">
        <p14:creationId xmlns:p14="http://schemas.microsoft.com/office/powerpoint/2010/main" val="89305088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D6EA889-3D22-4BDF-87B6-4F8BCB4E1763}"/>
              </a:ext>
            </a:extLst>
          </p:cNvPr>
          <p:cNvSpPr>
            <a:spLocks noGrp="1"/>
          </p:cNvSpPr>
          <p:nvPr>
            <p:ph type="ctrTitle"/>
          </p:nvPr>
        </p:nvSpPr>
        <p:spPr/>
        <p:txBody>
          <a:bodyPr/>
          <a:lstStyle/>
          <a:p>
            <a:r>
              <a:rPr lang="en-US" dirty="0"/>
              <a:t>Relational entities</a:t>
            </a:r>
            <a:br>
              <a:rPr lang="en-US" dirty="0"/>
            </a:br>
            <a:r>
              <a:rPr lang="en-US" dirty="0"/>
              <a:t>versus</a:t>
            </a:r>
            <a:br>
              <a:rPr lang="en-US" dirty="0"/>
            </a:br>
            <a:r>
              <a:rPr lang="en-US" dirty="0"/>
              <a:t>formal relations</a:t>
            </a:r>
          </a:p>
        </p:txBody>
      </p:sp>
      <p:sp>
        <p:nvSpPr>
          <p:cNvPr id="4" name="Slide Number Placeholder 3">
            <a:extLst>
              <a:ext uri="{FF2B5EF4-FFF2-40B4-BE49-F238E27FC236}">
                <a16:creationId xmlns:a16="http://schemas.microsoft.com/office/drawing/2014/main" id="{976A3BAE-161D-42D7-8B17-6E82FBC116E1}"/>
              </a:ext>
            </a:extLst>
          </p:cNvPr>
          <p:cNvSpPr>
            <a:spLocks noGrp="1"/>
          </p:cNvSpPr>
          <p:nvPr>
            <p:ph type="sldNum" sz="quarter" idx="10"/>
          </p:nvPr>
        </p:nvSpPr>
        <p:spPr/>
        <p:txBody>
          <a:bodyPr/>
          <a:lstStyle/>
          <a:p>
            <a:fld id="{01EF93C7-D0AB-41D7-8C62-1F8A9E33AE23}" type="slidenum">
              <a:rPr lang="en-US" smtClean="0"/>
              <a:pPr/>
              <a:t>205</a:t>
            </a:fld>
            <a:endParaRPr lang="en-US"/>
          </a:p>
        </p:txBody>
      </p:sp>
    </p:spTree>
    <p:extLst>
      <p:ext uri="{BB962C8B-B14F-4D97-AF65-F5344CB8AC3E}">
        <p14:creationId xmlns:p14="http://schemas.microsoft.com/office/powerpoint/2010/main" val="201875686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80E5459-9890-4918-826B-E65D185A1C63}"/>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388AC098-2B2A-4A95-909A-34D78A117B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58E05E0-1081-4ABB-9A32-9D9F05F96988}"/>
              </a:ext>
            </a:extLst>
          </p:cNvPr>
          <p:cNvSpPr>
            <a:spLocks noGrp="1"/>
          </p:cNvSpPr>
          <p:nvPr>
            <p:ph type="sldNum" sz="quarter" idx="4294967295"/>
          </p:nvPr>
        </p:nvSpPr>
        <p:spPr/>
        <p:txBody>
          <a:bodyPr/>
          <a:lstStyle/>
          <a:p>
            <a:fld id="{7C5DB68A-9D44-4073-920F-D08D647C06A7}" type="slidenum">
              <a:rPr lang="en-US" smtClean="0"/>
              <a:t>206</a:t>
            </a:fld>
            <a:endParaRPr lang="en-US" dirty="0"/>
          </a:p>
        </p:txBody>
      </p:sp>
      <p:pic>
        <p:nvPicPr>
          <p:cNvPr id="5" name="Picture 4"/>
          <p:cNvPicPr>
            <a:picLocks noChangeAspect="1"/>
          </p:cNvPicPr>
          <p:nvPr/>
        </p:nvPicPr>
        <p:blipFill>
          <a:blip r:embed="rId2"/>
          <a:stretch>
            <a:fillRect/>
          </a:stretch>
        </p:blipFill>
        <p:spPr>
          <a:xfrm>
            <a:off x="1" y="609600"/>
            <a:ext cx="9144000" cy="5791200"/>
          </a:xfrm>
          <a:prstGeom prst="rect">
            <a:avLst/>
          </a:prstGeom>
        </p:spPr>
      </p:pic>
      <p:sp>
        <p:nvSpPr>
          <p:cNvPr id="6" name="Rectangle 5">
            <a:extLst>
              <a:ext uri="{FF2B5EF4-FFF2-40B4-BE49-F238E27FC236}">
                <a16:creationId xmlns:a16="http://schemas.microsoft.com/office/drawing/2014/main" id="{841E7F05-4AA5-4064-9F93-331E87819769}"/>
              </a:ext>
            </a:extLst>
          </p:cNvPr>
          <p:cNvSpPr/>
          <p:nvPr/>
        </p:nvSpPr>
        <p:spPr>
          <a:xfrm>
            <a:off x="2950029" y="6481796"/>
            <a:ext cx="6172200" cy="307777"/>
          </a:xfrm>
          <a:prstGeom prst="rect">
            <a:avLst/>
          </a:prstGeom>
        </p:spPr>
        <p:txBody>
          <a:bodyPr wrap="square">
            <a:spAutoFit/>
          </a:bodyPr>
          <a:lstStyle/>
          <a:p>
            <a:pPr algn="r"/>
            <a:r>
              <a:rPr lang="en-US" sz="1400" b="0" dirty="0">
                <a:solidFill>
                  <a:schemeClr val="bg1"/>
                </a:solidFill>
                <a:hlinkClick r:id="rId3"/>
              </a:rPr>
              <a:t>https://genomebiology.biomedcentral.com/articles/10.1186/gb-2005-6-5-r46</a:t>
            </a:r>
            <a:r>
              <a:rPr lang="en-US" sz="1400" b="0" dirty="0">
                <a:solidFill>
                  <a:schemeClr val="bg1"/>
                </a:solidFill>
              </a:rPr>
              <a:t> </a:t>
            </a:r>
          </a:p>
        </p:txBody>
      </p:sp>
      <p:grpSp>
        <p:nvGrpSpPr>
          <p:cNvPr id="11" name="Group 10">
            <a:extLst>
              <a:ext uri="{FF2B5EF4-FFF2-40B4-BE49-F238E27FC236}">
                <a16:creationId xmlns:a16="http://schemas.microsoft.com/office/drawing/2014/main" id="{15D5A549-1FF8-46EC-BA88-3A58B18B7EB1}"/>
              </a:ext>
            </a:extLst>
          </p:cNvPr>
          <p:cNvGrpSpPr/>
          <p:nvPr/>
        </p:nvGrpSpPr>
        <p:grpSpPr>
          <a:xfrm>
            <a:off x="2190750" y="3657600"/>
            <a:ext cx="5663912" cy="2057400"/>
            <a:chOff x="2190750" y="3657600"/>
            <a:chExt cx="5663912" cy="2057400"/>
          </a:xfrm>
        </p:grpSpPr>
        <p:sp>
          <p:nvSpPr>
            <p:cNvPr id="2" name="Rectangle 1">
              <a:extLst>
                <a:ext uri="{FF2B5EF4-FFF2-40B4-BE49-F238E27FC236}">
                  <a16:creationId xmlns:a16="http://schemas.microsoft.com/office/drawing/2014/main" id="{8B17D49D-BB7C-4156-9D5D-D96F0D39A2F3}"/>
                </a:ext>
              </a:extLst>
            </p:cNvPr>
            <p:cNvSpPr/>
            <p:nvPr/>
          </p:nvSpPr>
          <p:spPr bwMode="auto">
            <a:xfrm>
              <a:off x="3810000" y="5486400"/>
              <a:ext cx="2362200" cy="228600"/>
            </a:xfrm>
            <a:prstGeom prst="rect">
              <a:avLst/>
            </a:prstGeom>
            <a:solidFill>
              <a:srgbClr val="FF0000">
                <a:alpha val="3607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 name="TextBox 2">
              <a:extLst>
                <a:ext uri="{FF2B5EF4-FFF2-40B4-BE49-F238E27FC236}">
                  <a16:creationId xmlns:a16="http://schemas.microsoft.com/office/drawing/2014/main" id="{84EFD722-3470-4172-B26F-E7ACE1B80619}"/>
                </a:ext>
              </a:extLst>
            </p:cNvPr>
            <p:cNvSpPr txBox="1"/>
            <p:nvPr/>
          </p:nvSpPr>
          <p:spPr>
            <a:xfrm>
              <a:off x="2190750" y="3657600"/>
              <a:ext cx="5663912" cy="830997"/>
            </a:xfrm>
            <a:prstGeom prst="rect">
              <a:avLst/>
            </a:prstGeom>
            <a:solidFill>
              <a:schemeClr val="bg1"/>
            </a:solidFill>
            <a:ln>
              <a:solidFill>
                <a:srgbClr val="FF0000"/>
              </a:solidFill>
            </a:ln>
          </p:spPr>
          <p:txBody>
            <a:bodyPr wrap="square" rtlCol="0">
              <a:spAutoFit/>
            </a:bodyPr>
            <a:lstStyle/>
            <a:p>
              <a:r>
                <a:rPr lang="en-US" sz="2400" b="0" dirty="0">
                  <a:solidFill>
                    <a:srgbClr val="FF0000"/>
                  </a:solidFill>
                </a:rPr>
                <a:t>Not to be confused with what is currently called the ‘</a:t>
              </a:r>
              <a:r>
                <a:rPr lang="en-US" sz="2400" b="0" i="1" dirty="0">
                  <a:solidFill>
                    <a:srgbClr val="FF0000"/>
                  </a:solidFill>
                </a:rPr>
                <a:t>OBO Relation Ontology</a:t>
              </a:r>
              <a:r>
                <a:rPr lang="en-US" sz="2400" b="0" dirty="0">
                  <a:solidFill>
                    <a:srgbClr val="FF0000"/>
                  </a:solidFill>
                </a:rPr>
                <a:t>’ !</a:t>
              </a:r>
            </a:p>
          </p:txBody>
        </p:sp>
        <p:cxnSp>
          <p:nvCxnSpPr>
            <p:cNvPr id="10" name="Straight Arrow Connector 9">
              <a:extLst>
                <a:ext uri="{FF2B5EF4-FFF2-40B4-BE49-F238E27FC236}">
                  <a16:creationId xmlns:a16="http://schemas.microsoft.com/office/drawing/2014/main" id="{66D8A470-9BEF-435F-9AF4-6993C903B0D2}"/>
                </a:ext>
              </a:extLst>
            </p:cNvPr>
            <p:cNvCxnSpPr>
              <a:stCxn id="2" idx="0"/>
              <a:endCxn id="3" idx="2"/>
            </p:cNvCxnSpPr>
            <p:nvPr/>
          </p:nvCxnSpPr>
          <p:spPr bwMode="auto">
            <a:xfrm flipV="1">
              <a:off x="4991100" y="4488597"/>
              <a:ext cx="31606" cy="997803"/>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grpSp>
    </p:spTree>
    <p:extLst>
      <p:ext uri="{BB962C8B-B14F-4D97-AF65-F5344CB8AC3E}">
        <p14:creationId xmlns:p14="http://schemas.microsoft.com/office/powerpoint/2010/main" val="82783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Essentials</a:t>
            </a:r>
          </a:p>
        </p:txBody>
      </p:sp>
      <p:sp>
        <p:nvSpPr>
          <p:cNvPr id="5" name="Content Placeholder 4"/>
          <p:cNvSpPr>
            <a:spLocks noGrp="1"/>
          </p:cNvSpPr>
          <p:nvPr>
            <p:ph idx="1"/>
          </p:nvPr>
        </p:nvSpPr>
        <p:spPr/>
        <p:txBody>
          <a:bodyPr/>
          <a:lstStyle/>
          <a:p>
            <a:pPr marL="457200" indent="-457200">
              <a:buFont typeface="+mj-lt"/>
              <a:buAutoNum type="arabicPeriod"/>
            </a:pPr>
            <a:r>
              <a:rPr lang="en-US" sz="2300" dirty="0"/>
              <a:t>Distinguishing what is denoted by ‘relation’ in technical sense (‘formal relations’) from what is denoted by ‘relation’ in non-formal language (‘material relations’);</a:t>
            </a:r>
          </a:p>
          <a:p>
            <a:pPr marL="457200" indent="-457200">
              <a:buFont typeface="+mj-lt"/>
              <a:buAutoNum type="arabicPeriod"/>
            </a:pPr>
            <a:r>
              <a:rPr lang="en-US" sz="2300" dirty="0"/>
              <a:t>Differences between type-level formal relations, particular-level formal relations and particular-type-level formal relations;</a:t>
            </a:r>
          </a:p>
          <a:p>
            <a:pPr marL="457200" indent="-457200">
              <a:buFont typeface="+mj-lt"/>
              <a:buAutoNum type="arabicPeriod"/>
            </a:pPr>
            <a:r>
              <a:rPr lang="en-US" sz="2300" dirty="0"/>
              <a:t>Arity and other properties of formal relations and differences thereof between particular-type formal relations and their corresponding type-level formal relations;</a:t>
            </a:r>
          </a:p>
          <a:p>
            <a:pPr marL="457200" indent="-457200">
              <a:buFont typeface="+mj-lt"/>
              <a:buAutoNum type="arabicPeriod"/>
            </a:pPr>
            <a:r>
              <a:rPr lang="en-US" sz="2300" dirty="0"/>
              <a:t>Elucidation versus definition of formal relations;</a:t>
            </a:r>
          </a:p>
          <a:p>
            <a:pPr marL="457200" indent="-457200">
              <a:buFont typeface="+mj-lt"/>
              <a:buAutoNum type="arabicPeriod"/>
            </a:pPr>
            <a:r>
              <a:rPr lang="en-US" sz="2300" dirty="0"/>
              <a:t>‘Basic’ formal relations versus ‘shortcut’ formal relations;</a:t>
            </a:r>
          </a:p>
          <a:p>
            <a:pPr marL="457200" indent="-457200">
              <a:buFont typeface="+mj-lt"/>
              <a:buAutoNum type="arabicPeriod"/>
            </a:pPr>
            <a:r>
              <a:rPr lang="en-US" sz="2300" dirty="0"/>
              <a:t>Axiomatic characterization of formal relations.</a:t>
            </a:r>
          </a:p>
        </p:txBody>
      </p:sp>
      <p:sp>
        <p:nvSpPr>
          <p:cNvPr id="6" name="Slide Number Placeholder 1">
            <a:extLst>
              <a:ext uri="{FF2B5EF4-FFF2-40B4-BE49-F238E27FC236}">
                <a16:creationId xmlns:a16="http://schemas.microsoft.com/office/drawing/2014/main" id="{AB0E87A4-648A-4466-B43B-2D657887DE23}"/>
              </a:ext>
            </a:extLst>
          </p:cNvPr>
          <p:cNvSpPr>
            <a:spLocks noGrp="1"/>
          </p:cNvSpPr>
          <p:nvPr>
            <p:ph type="sldNum" sz="quarter" idx="10"/>
          </p:nvPr>
        </p:nvSpPr>
        <p:spPr/>
        <p:txBody>
          <a:bodyPr/>
          <a:lstStyle/>
          <a:p>
            <a:fld id="{01EF93C7-D0AB-41D7-8C62-1F8A9E33AE23}" type="slidenum">
              <a:rPr lang="en-US" smtClean="0"/>
              <a:pPr/>
              <a:t>207</a:t>
            </a:fld>
            <a:endParaRPr lang="en-US"/>
          </a:p>
        </p:txBody>
      </p:sp>
    </p:spTree>
    <p:extLst>
      <p:ext uri="{BB962C8B-B14F-4D97-AF65-F5344CB8AC3E}">
        <p14:creationId xmlns:p14="http://schemas.microsoft.com/office/powerpoint/2010/main" val="65185137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‘Relations’</a:t>
            </a:r>
            <a:br>
              <a:rPr lang="en-US" dirty="0"/>
            </a:br>
            <a:r>
              <a:rPr lang="en-US" sz="2400" dirty="0"/>
              <a:t>(mainstream view)</a:t>
            </a:r>
          </a:p>
        </p:txBody>
      </p:sp>
      <p:sp>
        <p:nvSpPr>
          <p:cNvPr id="5" name="Content Placeholder 4"/>
          <p:cNvSpPr>
            <a:spLocks noGrp="1"/>
          </p:cNvSpPr>
          <p:nvPr>
            <p:ph idx="1"/>
          </p:nvPr>
        </p:nvSpPr>
        <p:spPr>
          <a:xfrm>
            <a:off x="228600" y="1676400"/>
            <a:ext cx="8686800" cy="4953000"/>
          </a:xfrm>
        </p:spPr>
        <p:txBody>
          <a:bodyPr/>
          <a:lstStyle/>
          <a:p>
            <a:pPr>
              <a:buFont typeface="Arial" panose="020B0604020202020204" pitchFamily="34" charset="0"/>
              <a:buChar char="•"/>
            </a:pPr>
            <a:r>
              <a:rPr lang="en-US" sz="2800" b="1" u="sng" dirty="0"/>
              <a:t>Relations</a:t>
            </a:r>
            <a:r>
              <a:rPr lang="en-US" sz="2800" dirty="0"/>
              <a:t>:</a:t>
            </a:r>
          </a:p>
          <a:p>
            <a:pPr lvl="1">
              <a:buFont typeface="Arial" panose="020B0604020202020204" pitchFamily="34" charset="0"/>
              <a:buChar char="•"/>
            </a:pPr>
            <a:r>
              <a:rPr lang="en-US" sz="2800" dirty="0"/>
              <a:t>‘</a:t>
            </a:r>
            <a:r>
              <a:rPr lang="en-US" sz="2800" i="1" dirty="0"/>
              <a:t>entities that glue together other entities</a:t>
            </a:r>
            <a:r>
              <a:rPr lang="en-US" sz="2800" dirty="0"/>
              <a:t>’</a:t>
            </a:r>
          </a:p>
          <a:p>
            <a:pPr lvl="1">
              <a:buFont typeface="Arial" panose="020B0604020202020204" pitchFamily="34" charset="0"/>
              <a:buChar char="•"/>
            </a:pPr>
            <a:endParaRPr lang="en-US" sz="800" dirty="0"/>
          </a:p>
          <a:p>
            <a:pPr lvl="1">
              <a:buFont typeface="Arial" panose="020B0604020202020204" pitchFamily="34" charset="0"/>
              <a:buChar char="•"/>
            </a:pPr>
            <a:r>
              <a:rPr lang="en-US" sz="2800" i="1" dirty="0"/>
              <a:t>Formal relations</a:t>
            </a:r>
            <a:r>
              <a:rPr lang="en-US" sz="2800" dirty="0"/>
              <a:t>:</a:t>
            </a:r>
          </a:p>
          <a:p>
            <a:pPr lvl="2">
              <a:buFont typeface="Arial" panose="020B0604020202020204" pitchFamily="34" charset="0"/>
              <a:buChar char="•"/>
            </a:pPr>
            <a:r>
              <a:rPr lang="en-US" sz="2800" dirty="0"/>
              <a:t>‘</a:t>
            </a:r>
            <a:r>
              <a:rPr lang="en-US" sz="2800" i="1" dirty="0"/>
              <a:t>hold between two or more entities directly, without any further intervening individual</a:t>
            </a:r>
            <a:r>
              <a:rPr lang="en-US" sz="2800" dirty="0"/>
              <a:t>’.</a:t>
            </a:r>
          </a:p>
          <a:p>
            <a:pPr lvl="2">
              <a:buFont typeface="Arial" panose="020B0604020202020204" pitchFamily="34" charset="0"/>
              <a:buChar char="•"/>
            </a:pPr>
            <a:endParaRPr lang="en-US" sz="800" dirty="0"/>
          </a:p>
          <a:p>
            <a:pPr lvl="1">
              <a:buFont typeface="Arial" panose="020B0604020202020204" pitchFamily="34" charset="0"/>
              <a:buChar char="•"/>
            </a:pPr>
            <a:r>
              <a:rPr lang="en-US" sz="2800" i="1" dirty="0"/>
              <a:t>Material relations</a:t>
            </a:r>
            <a:r>
              <a:rPr lang="en-US" sz="2800" dirty="0"/>
              <a:t>:</a:t>
            </a:r>
          </a:p>
          <a:p>
            <a:pPr lvl="2">
              <a:buFont typeface="Arial" panose="020B0604020202020204" pitchFamily="34" charset="0"/>
              <a:buChar char="•"/>
            </a:pPr>
            <a:r>
              <a:rPr lang="en-US" sz="2800" dirty="0"/>
              <a:t>‘</a:t>
            </a:r>
            <a:r>
              <a:rPr lang="en-US" sz="2800" i="1" dirty="0"/>
              <a:t>have material structure on their own</a:t>
            </a:r>
            <a:r>
              <a:rPr lang="en-US" sz="2800" dirty="0"/>
              <a:t>’.</a:t>
            </a:r>
          </a:p>
          <a:p>
            <a:pPr marL="1828800" lvl="4" indent="0"/>
            <a:r>
              <a:rPr lang="en-US" sz="2800" dirty="0"/>
              <a:t> = </a:t>
            </a:r>
            <a:r>
              <a:rPr lang="en-US" sz="2400" dirty="0"/>
              <a:t>are entities</a:t>
            </a:r>
          </a:p>
          <a:p>
            <a:pPr lvl="1">
              <a:buFont typeface="Arial" panose="020B0604020202020204" pitchFamily="34" charset="0"/>
              <a:buChar char="•"/>
            </a:pPr>
            <a:endParaRPr lang="en-US" sz="2800" dirty="0"/>
          </a:p>
        </p:txBody>
      </p:sp>
      <p:sp>
        <p:nvSpPr>
          <p:cNvPr id="6" name="Rectangle 5"/>
          <p:cNvSpPr/>
          <p:nvPr/>
        </p:nvSpPr>
        <p:spPr>
          <a:xfrm>
            <a:off x="1676400" y="6135469"/>
            <a:ext cx="7391400" cy="646331"/>
          </a:xfrm>
          <a:prstGeom prst="rect">
            <a:avLst/>
          </a:prstGeom>
        </p:spPr>
        <p:txBody>
          <a:bodyPr wrap="square">
            <a:spAutoFit/>
          </a:bodyPr>
          <a:lstStyle/>
          <a:p>
            <a:pPr marL="0" lvl="2" algn="r"/>
            <a:r>
              <a:rPr lang="en-US" sz="1200" dirty="0" err="1">
                <a:solidFill>
                  <a:schemeClr val="bg1"/>
                </a:solidFill>
              </a:rPr>
              <a:t>Guizzardi</a:t>
            </a:r>
            <a:r>
              <a:rPr lang="en-US" sz="1200" dirty="0">
                <a:solidFill>
                  <a:schemeClr val="bg1"/>
                </a:solidFill>
              </a:rPr>
              <a:t> &amp; Wagner. What’s in a Relationship: An Ontological Analysis. In: Qing Li, Stefano </a:t>
            </a:r>
            <a:r>
              <a:rPr lang="en-US" sz="1200" dirty="0" err="1">
                <a:solidFill>
                  <a:schemeClr val="bg1"/>
                </a:solidFill>
              </a:rPr>
              <a:t>Spaccapietra</a:t>
            </a:r>
            <a:r>
              <a:rPr lang="en-US" sz="1200" dirty="0">
                <a:solidFill>
                  <a:schemeClr val="bg1"/>
                </a:solidFill>
              </a:rPr>
              <a:t>, Eric Yu, Antoni </a:t>
            </a:r>
            <a:r>
              <a:rPr lang="en-US" sz="1200" dirty="0" err="1">
                <a:solidFill>
                  <a:schemeClr val="bg1"/>
                </a:solidFill>
              </a:rPr>
              <a:t>Olivé</a:t>
            </a:r>
            <a:r>
              <a:rPr lang="en-US" sz="1200" dirty="0">
                <a:solidFill>
                  <a:schemeClr val="bg1"/>
                </a:solidFill>
              </a:rPr>
              <a:t> (Eds.), Conceptual Modeling - ER 2008. Lecture Notes in Computer Science, Vol. 5231, 83-97, 2008 https://doi.org/10.1007/978-3-540-87877-3_8↗</a:t>
            </a:r>
          </a:p>
        </p:txBody>
      </p:sp>
      <p:grpSp>
        <p:nvGrpSpPr>
          <p:cNvPr id="15" name="Group 14">
            <a:extLst>
              <a:ext uri="{FF2B5EF4-FFF2-40B4-BE49-F238E27FC236}">
                <a16:creationId xmlns:a16="http://schemas.microsoft.com/office/drawing/2014/main" id="{4E6F9ED2-2304-48DA-B4D8-9A439F419B14}"/>
              </a:ext>
            </a:extLst>
          </p:cNvPr>
          <p:cNvGrpSpPr/>
          <p:nvPr/>
        </p:nvGrpSpPr>
        <p:grpSpPr>
          <a:xfrm>
            <a:off x="1600200" y="5413248"/>
            <a:ext cx="3733800" cy="377952"/>
            <a:chOff x="1600200" y="5413248"/>
            <a:chExt cx="3733800" cy="377952"/>
          </a:xfrm>
        </p:grpSpPr>
        <p:cxnSp>
          <p:nvCxnSpPr>
            <p:cNvPr id="8" name="Straight Connector 7">
              <a:extLst>
                <a:ext uri="{FF2B5EF4-FFF2-40B4-BE49-F238E27FC236}">
                  <a16:creationId xmlns:a16="http://schemas.microsoft.com/office/drawing/2014/main" id="{56A7C218-CC4B-47C4-A293-F067837D7507}"/>
                </a:ext>
              </a:extLst>
            </p:cNvPr>
            <p:cNvCxnSpPr>
              <a:cxnSpLocks/>
            </p:cNvCxnSpPr>
            <p:nvPr/>
          </p:nvCxnSpPr>
          <p:spPr bwMode="auto">
            <a:xfrm>
              <a:off x="1600200" y="5413248"/>
              <a:ext cx="3733800"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cxnSp>
          <p:nvCxnSpPr>
            <p:cNvPr id="11" name="Connector: Elbow 10">
              <a:extLst>
                <a:ext uri="{FF2B5EF4-FFF2-40B4-BE49-F238E27FC236}">
                  <a16:creationId xmlns:a16="http://schemas.microsoft.com/office/drawing/2014/main" id="{32FED117-E18D-4AC6-8890-29231E821770}"/>
                </a:ext>
              </a:extLst>
            </p:cNvPr>
            <p:cNvCxnSpPr>
              <a:cxnSpLocks/>
            </p:cNvCxnSpPr>
            <p:nvPr/>
          </p:nvCxnSpPr>
          <p:spPr bwMode="auto">
            <a:xfrm rot="16200000" flipH="1">
              <a:off x="1792224" y="5449824"/>
              <a:ext cx="377952" cy="304800"/>
            </a:xfrm>
            <a:prstGeom prst="bentConnector3">
              <a:avLst>
                <a:gd name="adj1" fmla="val 98387"/>
              </a:avLst>
            </a:prstGeom>
            <a:solidFill>
              <a:schemeClr val="accent1"/>
            </a:solidFill>
            <a:ln w="28575" cap="flat" cmpd="sng" algn="ctr">
              <a:solidFill>
                <a:schemeClr val="bg1"/>
              </a:solidFill>
              <a:prstDash val="solid"/>
              <a:round/>
              <a:headEnd type="none" w="med" len="med"/>
              <a:tailEnd type="triangle"/>
            </a:ln>
            <a:effectLst/>
          </p:spPr>
        </p:cxnSp>
      </p:grpSp>
      <p:sp>
        <p:nvSpPr>
          <p:cNvPr id="2" name="Slide Number Placeholder 1">
            <a:extLst>
              <a:ext uri="{FF2B5EF4-FFF2-40B4-BE49-F238E27FC236}">
                <a16:creationId xmlns:a16="http://schemas.microsoft.com/office/drawing/2014/main" id="{A7A8BDAB-C403-4968-8007-9A62198A7E33}"/>
              </a:ext>
            </a:extLst>
          </p:cNvPr>
          <p:cNvSpPr>
            <a:spLocks noGrp="1"/>
          </p:cNvSpPr>
          <p:nvPr>
            <p:ph type="sldNum" sz="quarter" idx="3"/>
          </p:nvPr>
        </p:nvSpPr>
        <p:spPr/>
        <p:txBody>
          <a:bodyPr/>
          <a:lstStyle/>
          <a:p>
            <a:fld id="{7C5DB68A-9D44-4073-920F-D08D647C06A7}" type="slidenum">
              <a:rPr lang="en-US" smtClean="0"/>
              <a:t>208</a:t>
            </a:fld>
            <a:endParaRPr lang="en-US" dirty="0"/>
          </a:p>
        </p:txBody>
      </p:sp>
      <p:sp>
        <p:nvSpPr>
          <p:cNvPr id="9" name="Slide Number Placeholder 3">
            <a:extLst>
              <a:ext uri="{FF2B5EF4-FFF2-40B4-BE49-F238E27FC236}">
                <a16:creationId xmlns:a16="http://schemas.microsoft.com/office/drawing/2014/main" id="{C1430E78-3590-46E8-8CCE-7574699AD770}"/>
              </a:ext>
            </a:extLst>
          </p:cNvPr>
          <p:cNvSpPr>
            <a:spLocks noGrp="1"/>
          </p:cNvSpPr>
          <p:nvPr>
            <p:ph type="sldNum" sz="quarter" idx="10"/>
          </p:nvPr>
        </p:nvSpPr>
        <p:spPr>
          <a:xfrm>
            <a:off x="-76200" y="6491968"/>
            <a:ext cx="457200" cy="365125"/>
          </a:xfrm>
        </p:spPr>
        <p:txBody>
          <a:bodyPr/>
          <a:lstStyle/>
          <a:p>
            <a:fld id="{01EF93C7-D0AB-41D7-8C62-1F8A9E33AE23}" type="slidenum">
              <a:rPr lang="en-US" smtClean="0"/>
              <a:pPr/>
              <a:t>208</a:t>
            </a:fld>
            <a:endParaRPr lang="en-US"/>
          </a:p>
        </p:txBody>
      </p:sp>
    </p:spTree>
    <p:extLst>
      <p:ext uri="{BB962C8B-B14F-4D97-AF65-F5344CB8AC3E}">
        <p14:creationId xmlns:p14="http://schemas.microsoft.com/office/powerpoint/2010/main" val="345663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relation</a:t>
            </a:r>
          </a:p>
        </p:txBody>
      </p:sp>
      <p:sp>
        <p:nvSpPr>
          <p:cNvPr id="3" name="Content Placeholder 2"/>
          <p:cNvSpPr>
            <a:spLocks noGrp="1"/>
          </p:cNvSpPr>
          <p:nvPr>
            <p:ph idx="1"/>
          </p:nvPr>
        </p:nvSpPr>
        <p:spPr/>
        <p:txBody>
          <a:bodyPr/>
          <a:lstStyle/>
          <a:p>
            <a:pPr algn="ctr"/>
            <a:r>
              <a:rPr lang="en-US" sz="4000" dirty="0"/>
              <a:t>‘</a:t>
            </a:r>
            <a:r>
              <a:rPr lang="en-US" sz="4000" i="1" dirty="0"/>
              <a:t>John    is friends with      Mary</a:t>
            </a:r>
            <a:r>
              <a:rPr lang="en-US" sz="4000" dirty="0"/>
              <a:t>’</a:t>
            </a:r>
          </a:p>
        </p:txBody>
      </p:sp>
      <p:sp>
        <p:nvSpPr>
          <p:cNvPr id="4" name="Slide Number Placeholder 3">
            <a:extLst>
              <a:ext uri="{FF2B5EF4-FFF2-40B4-BE49-F238E27FC236}">
                <a16:creationId xmlns:a16="http://schemas.microsoft.com/office/drawing/2014/main" id="{4EB73E99-6FB2-4411-B735-5A264A5FE6E8}"/>
              </a:ext>
            </a:extLst>
          </p:cNvPr>
          <p:cNvSpPr>
            <a:spLocks noGrp="1"/>
          </p:cNvSpPr>
          <p:nvPr>
            <p:ph type="sldNum" sz="quarter" idx="4294967295"/>
          </p:nvPr>
        </p:nvSpPr>
        <p:spPr/>
        <p:txBody>
          <a:bodyPr/>
          <a:lstStyle/>
          <a:p>
            <a:fld id="{7C5DB68A-9D44-4073-920F-D08D647C06A7}" type="slidenum">
              <a:rPr lang="en-US" smtClean="0"/>
              <a:t>209</a:t>
            </a:fld>
            <a:endParaRPr lang="en-US" dirty="0"/>
          </a:p>
        </p:txBody>
      </p:sp>
      <p:grpSp>
        <p:nvGrpSpPr>
          <p:cNvPr id="58" name="Group 57"/>
          <p:cNvGrpSpPr/>
          <p:nvPr/>
        </p:nvGrpSpPr>
        <p:grpSpPr>
          <a:xfrm>
            <a:off x="990600" y="2285999"/>
            <a:ext cx="7162800" cy="2238259"/>
            <a:chOff x="990600" y="2285999"/>
            <a:chExt cx="7162800" cy="2238259"/>
          </a:xfrm>
        </p:grpSpPr>
        <p:grpSp>
          <p:nvGrpSpPr>
            <p:cNvPr id="24" name="Group 23"/>
            <p:cNvGrpSpPr/>
            <p:nvPr/>
          </p:nvGrpSpPr>
          <p:grpSpPr>
            <a:xfrm>
              <a:off x="990600" y="2285999"/>
              <a:ext cx="1295400" cy="2052787"/>
              <a:chOff x="990600" y="2285999"/>
              <a:chExt cx="1295400" cy="2052787"/>
            </a:xfrm>
          </p:grpSpPr>
          <p:sp>
            <p:nvSpPr>
              <p:cNvPr id="5" name="Rounded Rectangle 4"/>
              <p:cNvSpPr/>
              <p:nvPr/>
            </p:nvSpPr>
            <p:spPr bwMode="auto">
              <a:xfrm>
                <a:off x="9906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John</a:t>
                </a:r>
              </a:p>
            </p:txBody>
          </p:sp>
          <p:cxnSp>
            <p:nvCxnSpPr>
              <p:cNvPr id="8" name="Straight Connector 7"/>
              <p:cNvCxnSpPr/>
              <p:nvPr/>
            </p:nvCxnSpPr>
            <p:spPr bwMode="auto">
              <a:xfrm>
                <a:off x="11049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1" name="Straight Arrow Connector 10"/>
              <p:cNvCxnSpPr>
                <a:endCxn id="5" idx="0"/>
              </p:cNvCxnSpPr>
              <p:nvPr/>
            </p:nvCxnSpPr>
            <p:spPr bwMode="auto">
              <a:xfrm flipH="1">
                <a:off x="1638300" y="2285999"/>
                <a:ext cx="3810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6" name="Group 25"/>
            <p:cNvGrpSpPr/>
            <p:nvPr/>
          </p:nvGrpSpPr>
          <p:grpSpPr>
            <a:xfrm>
              <a:off x="6858000" y="2285999"/>
              <a:ext cx="1295400" cy="2052787"/>
              <a:chOff x="6858000" y="2285999"/>
              <a:chExt cx="1295400" cy="2052787"/>
            </a:xfrm>
          </p:grpSpPr>
          <p:sp>
            <p:nvSpPr>
              <p:cNvPr id="6" name="Rounded Rectangle 5"/>
              <p:cNvSpPr/>
              <p:nvPr/>
            </p:nvSpPr>
            <p:spPr bwMode="auto">
              <a:xfrm>
                <a:off x="68580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Mary</a:t>
                </a:r>
              </a:p>
            </p:txBody>
          </p:sp>
          <p:cxnSp>
            <p:nvCxnSpPr>
              <p:cNvPr id="9" name="Straight Connector 8"/>
              <p:cNvCxnSpPr/>
              <p:nvPr/>
            </p:nvCxnSpPr>
            <p:spPr bwMode="auto">
              <a:xfrm>
                <a:off x="69342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2" name="Straight Arrow Connector 11"/>
              <p:cNvCxnSpPr/>
              <p:nvPr/>
            </p:nvCxnSpPr>
            <p:spPr bwMode="auto">
              <a:xfrm>
                <a:off x="7524750" y="2285999"/>
                <a:ext cx="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9" name="Group 28"/>
            <p:cNvGrpSpPr/>
            <p:nvPr/>
          </p:nvGrpSpPr>
          <p:grpSpPr>
            <a:xfrm>
              <a:off x="2743200" y="2285999"/>
              <a:ext cx="3276600" cy="2238259"/>
              <a:chOff x="2743200" y="2285999"/>
              <a:chExt cx="3276600" cy="2238259"/>
            </a:xfrm>
          </p:grpSpPr>
          <p:sp>
            <p:nvSpPr>
              <p:cNvPr id="14" name="Rounded Rectangle 13"/>
              <p:cNvSpPr/>
              <p:nvPr/>
            </p:nvSpPr>
            <p:spPr bwMode="auto">
              <a:xfrm>
                <a:off x="3771900" y="3605244"/>
                <a:ext cx="1752600" cy="91901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en-US" sz="2100" b="0" dirty="0">
                    <a:solidFill>
                      <a:schemeClr val="tx1"/>
                    </a:solidFill>
                    <a:latin typeface="Times" pitchFamily="122" charset="0"/>
                  </a:rPr>
                  <a:t>J&amp;M’s</a:t>
                </a:r>
              </a:p>
              <a:p>
                <a:pPr eaLnBrk="0" hangingPunct="0"/>
                <a:r>
                  <a:rPr lang="en-US" sz="2100" b="0" dirty="0">
                    <a:solidFill>
                      <a:schemeClr val="tx1"/>
                    </a:solidFill>
                    <a:latin typeface="Times" pitchFamily="122" charset="0"/>
                  </a:rPr>
                  <a:t>friendship</a:t>
                </a:r>
              </a:p>
            </p:txBody>
          </p:sp>
          <p:cxnSp>
            <p:nvCxnSpPr>
              <p:cNvPr id="15" name="Straight Connector 14"/>
              <p:cNvCxnSpPr>
                <a:cxnSpLocks/>
              </p:cNvCxnSpPr>
              <p:nvPr/>
            </p:nvCxnSpPr>
            <p:spPr bwMode="auto">
              <a:xfrm>
                <a:off x="2743200" y="2285999"/>
                <a:ext cx="32766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7" name="Straight Arrow Connector 16"/>
              <p:cNvCxnSpPr>
                <a:endCxn id="14" idx="0"/>
              </p:cNvCxnSpPr>
              <p:nvPr/>
            </p:nvCxnSpPr>
            <p:spPr bwMode="auto">
              <a:xfrm>
                <a:off x="4648200" y="2285999"/>
                <a:ext cx="0" cy="131924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sp>
          <p:nvSpPr>
            <p:cNvPr id="41" name="TextBox 40"/>
            <p:cNvSpPr txBox="1"/>
            <p:nvPr/>
          </p:nvSpPr>
          <p:spPr>
            <a:xfrm>
              <a:off x="5915718" y="2764716"/>
              <a:ext cx="1465466" cy="400110"/>
            </a:xfrm>
            <a:prstGeom prst="rect">
              <a:avLst/>
            </a:prstGeom>
            <a:noFill/>
          </p:spPr>
          <p:txBody>
            <a:bodyPr wrap="none" rtlCol="0">
              <a:spAutoFit/>
            </a:bodyPr>
            <a:lstStyle/>
            <a:p>
              <a:r>
                <a:rPr lang="en-US" sz="2000" dirty="0">
                  <a:solidFill>
                    <a:schemeClr val="bg1"/>
                  </a:solidFill>
                </a:rPr>
                <a:t>isAbout at t</a:t>
              </a:r>
            </a:p>
          </p:txBody>
        </p:sp>
      </p:grpSp>
    </p:spTree>
    <p:extLst>
      <p:ext uri="{BB962C8B-B14F-4D97-AF65-F5344CB8AC3E}">
        <p14:creationId xmlns:p14="http://schemas.microsoft.com/office/powerpoint/2010/main" val="85871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relation</a:t>
            </a:r>
          </a:p>
        </p:txBody>
      </p:sp>
      <p:sp>
        <p:nvSpPr>
          <p:cNvPr id="3" name="Content Placeholder 2"/>
          <p:cNvSpPr>
            <a:spLocks noGrp="1"/>
          </p:cNvSpPr>
          <p:nvPr>
            <p:ph idx="1"/>
          </p:nvPr>
        </p:nvSpPr>
        <p:spPr/>
        <p:txBody>
          <a:bodyPr/>
          <a:lstStyle/>
          <a:p>
            <a:pPr algn="ctr"/>
            <a:r>
              <a:rPr lang="en-US" sz="4000" dirty="0"/>
              <a:t>‘</a:t>
            </a:r>
            <a:r>
              <a:rPr lang="en-US" sz="4000" i="1" dirty="0"/>
              <a:t>John    is friends with      Mary</a:t>
            </a:r>
            <a:r>
              <a:rPr lang="en-US" sz="4000" dirty="0"/>
              <a:t>’</a:t>
            </a:r>
          </a:p>
        </p:txBody>
      </p:sp>
      <p:sp>
        <p:nvSpPr>
          <p:cNvPr id="4" name="Slide Number Placeholder 3">
            <a:extLst>
              <a:ext uri="{FF2B5EF4-FFF2-40B4-BE49-F238E27FC236}">
                <a16:creationId xmlns:a16="http://schemas.microsoft.com/office/drawing/2014/main" id="{4EB73E99-6FB2-4411-B735-5A264A5FE6E8}"/>
              </a:ext>
            </a:extLst>
          </p:cNvPr>
          <p:cNvSpPr>
            <a:spLocks noGrp="1"/>
          </p:cNvSpPr>
          <p:nvPr>
            <p:ph type="sldNum" sz="quarter" idx="4294967295"/>
          </p:nvPr>
        </p:nvSpPr>
        <p:spPr/>
        <p:txBody>
          <a:bodyPr/>
          <a:lstStyle/>
          <a:p>
            <a:fld id="{7C5DB68A-9D44-4073-920F-D08D647C06A7}" type="slidenum">
              <a:rPr lang="en-US" smtClean="0"/>
              <a:t>210</a:t>
            </a:fld>
            <a:endParaRPr lang="en-US" dirty="0"/>
          </a:p>
        </p:txBody>
      </p:sp>
      <p:grpSp>
        <p:nvGrpSpPr>
          <p:cNvPr id="58" name="Group 57"/>
          <p:cNvGrpSpPr/>
          <p:nvPr/>
        </p:nvGrpSpPr>
        <p:grpSpPr>
          <a:xfrm>
            <a:off x="990600" y="2285999"/>
            <a:ext cx="7162800" cy="2238259"/>
            <a:chOff x="990600" y="2285999"/>
            <a:chExt cx="7162800" cy="2238259"/>
          </a:xfrm>
        </p:grpSpPr>
        <p:grpSp>
          <p:nvGrpSpPr>
            <p:cNvPr id="24" name="Group 23"/>
            <p:cNvGrpSpPr/>
            <p:nvPr/>
          </p:nvGrpSpPr>
          <p:grpSpPr>
            <a:xfrm>
              <a:off x="990600" y="2285999"/>
              <a:ext cx="1295400" cy="2052787"/>
              <a:chOff x="990600" y="2285999"/>
              <a:chExt cx="1295400" cy="2052787"/>
            </a:xfrm>
          </p:grpSpPr>
          <p:sp>
            <p:nvSpPr>
              <p:cNvPr id="5" name="Rounded Rectangle 4"/>
              <p:cNvSpPr/>
              <p:nvPr/>
            </p:nvSpPr>
            <p:spPr bwMode="auto">
              <a:xfrm>
                <a:off x="9906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John</a:t>
                </a:r>
              </a:p>
            </p:txBody>
          </p:sp>
          <p:cxnSp>
            <p:nvCxnSpPr>
              <p:cNvPr id="8" name="Straight Connector 7"/>
              <p:cNvCxnSpPr/>
              <p:nvPr/>
            </p:nvCxnSpPr>
            <p:spPr bwMode="auto">
              <a:xfrm>
                <a:off x="11049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1" name="Straight Arrow Connector 10"/>
              <p:cNvCxnSpPr>
                <a:endCxn id="5" idx="0"/>
              </p:cNvCxnSpPr>
              <p:nvPr/>
            </p:nvCxnSpPr>
            <p:spPr bwMode="auto">
              <a:xfrm flipH="1">
                <a:off x="1638300" y="2285999"/>
                <a:ext cx="3810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6" name="Group 25"/>
            <p:cNvGrpSpPr/>
            <p:nvPr/>
          </p:nvGrpSpPr>
          <p:grpSpPr>
            <a:xfrm>
              <a:off x="6858000" y="2285999"/>
              <a:ext cx="1295400" cy="2052787"/>
              <a:chOff x="6858000" y="2285999"/>
              <a:chExt cx="1295400" cy="2052787"/>
            </a:xfrm>
          </p:grpSpPr>
          <p:sp>
            <p:nvSpPr>
              <p:cNvPr id="6" name="Rounded Rectangle 5"/>
              <p:cNvSpPr/>
              <p:nvPr/>
            </p:nvSpPr>
            <p:spPr bwMode="auto">
              <a:xfrm>
                <a:off x="68580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Mary</a:t>
                </a:r>
              </a:p>
            </p:txBody>
          </p:sp>
          <p:cxnSp>
            <p:nvCxnSpPr>
              <p:cNvPr id="9" name="Straight Connector 8"/>
              <p:cNvCxnSpPr/>
              <p:nvPr/>
            </p:nvCxnSpPr>
            <p:spPr bwMode="auto">
              <a:xfrm>
                <a:off x="69342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2" name="Straight Arrow Connector 11"/>
              <p:cNvCxnSpPr/>
              <p:nvPr/>
            </p:nvCxnSpPr>
            <p:spPr bwMode="auto">
              <a:xfrm>
                <a:off x="7524750" y="2285999"/>
                <a:ext cx="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9" name="Group 28"/>
            <p:cNvGrpSpPr/>
            <p:nvPr/>
          </p:nvGrpSpPr>
          <p:grpSpPr>
            <a:xfrm>
              <a:off x="2743200" y="2285999"/>
              <a:ext cx="3276600" cy="2238259"/>
              <a:chOff x="2743200" y="2285999"/>
              <a:chExt cx="3276600" cy="2238259"/>
            </a:xfrm>
          </p:grpSpPr>
          <p:sp>
            <p:nvSpPr>
              <p:cNvPr id="14" name="Rounded Rectangle 13"/>
              <p:cNvSpPr/>
              <p:nvPr/>
            </p:nvSpPr>
            <p:spPr bwMode="auto">
              <a:xfrm>
                <a:off x="3771900" y="3605244"/>
                <a:ext cx="1752600" cy="91901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en-US" sz="2100" b="0" dirty="0">
                    <a:solidFill>
                      <a:schemeClr val="tx1"/>
                    </a:solidFill>
                    <a:latin typeface="Times" pitchFamily="122" charset="0"/>
                  </a:rPr>
                  <a:t>J&amp;M’s</a:t>
                </a:r>
              </a:p>
              <a:p>
                <a:pPr eaLnBrk="0" hangingPunct="0"/>
                <a:r>
                  <a:rPr lang="en-US" sz="2100" b="0" dirty="0">
                    <a:solidFill>
                      <a:schemeClr val="tx1"/>
                    </a:solidFill>
                    <a:latin typeface="Times" pitchFamily="122" charset="0"/>
                  </a:rPr>
                  <a:t>friendship</a:t>
                </a:r>
              </a:p>
            </p:txBody>
          </p:sp>
          <p:cxnSp>
            <p:nvCxnSpPr>
              <p:cNvPr id="15" name="Straight Connector 14"/>
              <p:cNvCxnSpPr>
                <a:cxnSpLocks/>
              </p:cNvCxnSpPr>
              <p:nvPr/>
            </p:nvCxnSpPr>
            <p:spPr bwMode="auto">
              <a:xfrm>
                <a:off x="2743200" y="2285999"/>
                <a:ext cx="32766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7" name="Straight Arrow Connector 16"/>
              <p:cNvCxnSpPr>
                <a:endCxn id="14" idx="0"/>
              </p:cNvCxnSpPr>
              <p:nvPr/>
            </p:nvCxnSpPr>
            <p:spPr bwMode="auto">
              <a:xfrm>
                <a:off x="4648200" y="2285999"/>
                <a:ext cx="0" cy="131924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sp>
          <p:nvSpPr>
            <p:cNvPr id="41" name="TextBox 40"/>
            <p:cNvSpPr txBox="1"/>
            <p:nvPr/>
          </p:nvSpPr>
          <p:spPr>
            <a:xfrm>
              <a:off x="5915718" y="2764716"/>
              <a:ext cx="1465466" cy="400110"/>
            </a:xfrm>
            <a:prstGeom prst="rect">
              <a:avLst/>
            </a:prstGeom>
            <a:noFill/>
          </p:spPr>
          <p:txBody>
            <a:bodyPr wrap="none" rtlCol="0">
              <a:spAutoFit/>
            </a:bodyPr>
            <a:lstStyle/>
            <a:p>
              <a:r>
                <a:rPr lang="en-US" sz="2000" dirty="0">
                  <a:solidFill>
                    <a:schemeClr val="bg1"/>
                  </a:solidFill>
                </a:rPr>
                <a:t>isAbout at t</a:t>
              </a:r>
            </a:p>
          </p:txBody>
        </p:sp>
      </p:grpSp>
      <p:grpSp>
        <p:nvGrpSpPr>
          <p:cNvPr id="19" name="Group 18">
            <a:extLst>
              <a:ext uri="{FF2B5EF4-FFF2-40B4-BE49-F238E27FC236}">
                <a16:creationId xmlns:a16="http://schemas.microsoft.com/office/drawing/2014/main" id="{74937A43-7C1E-4631-8993-B1B7E52DDD23}"/>
              </a:ext>
            </a:extLst>
          </p:cNvPr>
          <p:cNvGrpSpPr/>
          <p:nvPr/>
        </p:nvGrpSpPr>
        <p:grpSpPr>
          <a:xfrm>
            <a:off x="1638300" y="4338786"/>
            <a:ext cx="6743700" cy="2138214"/>
            <a:chOff x="1638300" y="4338786"/>
            <a:chExt cx="6743700" cy="2138214"/>
          </a:xfrm>
        </p:grpSpPr>
        <p:sp>
          <p:nvSpPr>
            <p:cNvPr id="20" name="Rounded Rectangle 19">
              <a:extLst>
                <a:ext uri="{FF2B5EF4-FFF2-40B4-BE49-F238E27FC236}">
                  <a16:creationId xmlns:a16="http://schemas.microsoft.com/office/drawing/2014/main" id="{25BEE7A4-16AD-4899-9747-B1F2FAA2B75F}"/>
                </a:ext>
              </a:extLst>
            </p:cNvPr>
            <p:cNvSpPr/>
            <p:nvPr/>
          </p:nvSpPr>
          <p:spPr bwMode="auto">
            <a:xfrm>
              <a:off x="2028712" y="5943600"/>
              <a:ext cx="1781287"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BFO:Object</a:t>
              </a:r>
              <a:endParaRPr kumimoji="0" lang="en-US" sz="2400" b="0" i="0" u="none" strike="noStrike" cap="none" normalizeH="0" baseline="0" dirty="0">
                <a:ln>
                  <a:noFill/>
                </a:ln>
                <a:solidFill>
                  <a:schemeClr val="tx1"/>
                </a:solidFill>
                <a:effectLst/>
                <a:latin typeface="Times" pitchFamily="122" charset="0"/>
              </a:endParaRPr>
            </a:p>
          </p:txBody>
        </p:sp>
        <p:sp>
          <p:nvSpPr>
            <p:cNvPr id="21" name="Rounded Rectangle 20">
              <a:extLst>
                <a:ext uri="{FF2B5EF4-FFF2-40B4-BE49-F238E27FC236}">
                  <a16:creationId xmlns:a16="http://schemas.microsoft.com/office/drawing/2014/main" id="{8B7E97C0-2F2B-49A3-B476-2FCB099C08AD}"/>
                </a:ext>
              </a:extLst>
            </p:cNvPr>
            <p:cNvSpPr/>
            <p:nvPr/>
          </p:nvSpPr>
          <p:spPr bwMode="auto">
            <a:xfrm>
              <a:off x="4543425" y="5943600"/>
              <a:ext cx="3228975"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BFO:Relational</a:t>
              </a:r>
              <a:r>
                <a:rPr kumimoji="0" lang="en-US" sz="2400" b="0" i="0" u="none" strike="noStrike" cap="none" normalizeH="0" dirty="0">
                  <a:ln>
                    <a:noFill/>
                  </a:ln>
                  <a:solidFill>
                    <a:schemeClr val="tx1"/>
                  </a:solidFill>
                  <a:effectLst/>
                  <a:latin typeface="Times" pitchFamily="122" charset="0"/>
                </a:rPr>
                <a:t> Quality</a:t>
              </a:r>
              <a:endParaRPr kumimoji="0" lang="en-US" sz="2400" b="0" i="0" u="none" strike="noStrike" cap="none" normalizeH="0" baseline="0" dirty="0">
                <a:ln>
                  <a:noFill/>
                </a:ln>
                <a:solidFill>
                  <a:schemeClr val="tx1"/>
                </a:solidFill>
                <a:effectLst/>
                <a:latin typeface="Times" pitchFamily="122" charset="0"/>
              </a:endParaRPr>
            </a:p>
          </p:txBody>
        </p:sp>
        <p:cxnSp>
          <p:nvCxnSpPr>
            <p:cNvPr id="22" name="Straight Arrow Connector 21">
              <a:extLst>
                <a:ext uri="{FF2B5EF4-FFF2-40B4-BE49-F238E27FC236}">
                  <a16:creationId xmlns:a16="http://schemas.microsoft.com/office/drawing/2014/main" id="{F5FBF884-0B77-48B3-A626-4B67CB46CC9E}"/>
                </a:ext>
              </a:extLst>
            </p:cNvPr>
            <p:cNvCxnSpPr>
              <a:endCxn id="20" idx="0"/>
            </p:cNvCxnSpPr>
            <p:nvPr/>
          </p:nvCxnSpPr>
          <p:spPr bwMode="auto">
            <a:xfrm>
              <a:off x="1638300" y="4338786"/>
              <a:ext cx="1281056"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3207A45-027D-400F-B13F-FFEEA13003D9}"/>
                </a:ext>
              </a:extLst>
            </p:cNvPr>
            <p:cNvCxnSpPr>
              <a:endCxn id="20" idx="0"/>
            </p:cNvCxnSpPr>
            <p:nvPr/>
          </p:nvCxnSpPr>
          <p:spPr bwMode="auto">
            <a:xfrm flipH="1">
              <a:off x="2919356" y="4338786"/>
              <a:ext cx="4586344"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AB15035-4DC5-4D6C-A213-C8AEF3C470C2}"/>
                </a:ext>
              </a:extLst>
            </p:cNvPr>
            <p:cNvCxnSpPr>
              <a:endCxn id="21" idx="0"/>
            </p:cNvCxnSpPr>
            <p:nvPr/>
          </p:nvCxnSpPr>
          <p:spPr bwMode="auto">
            <a:xfrm>
              <a:off x="4648200" y="4524258"/>
              <a:ext cx="1509713" cy="1419342"/>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7" name="TextBox 26">
              <a:extLst>
                <a:ext uri="{FF2B5EF4-FFF2-40B4-BE49-F238E27FC236}">
                  <a16:creationId xmlns:a16="http://schemas.microsoft.com/office/drawing/2014/main" id="{831CDDC8-3B90-4B32-9EF9-394774C5AA2A}"/>
                </a:ext>
              </a:extLst>
            </p:cNvPr>
            <p:cNvSpPr txBox="1"/>
            <p:nvPr/>
          </p:nvSpPr>
          <p:spPr>
            <a:xfrm>
              <a:off x="6591125" y="5391090"/>
              <a:ext cx="1790875" cy="400110"/>
            </a:xfrm>
            <a:prstGeom prst="rect">
              <a:avLst/>
            </a:prstGeom>
            <a:noFill/>
          </p:spPr>
          <p:txBody>
            <a:bodyPr wrap="none" rtlCol="0">
              <a:spAutoFit/>
            </a:bodyPr>
            <a:lstStyle/>
            <a:p>
              <a:r>
                <a:rPr lang="en-US" sz="2000" dirty="0" err="1">
                  <a:solidFill>
                    <a:srgbClr val="FFFF00"/>
                  </a:solidFill>
                </a:rPr>
                <a:t>instanceOf</a:t>
              </a:r>
              <a:r>
                <a:rPr lang="en-US" sz="2000" dirty="0">
                  <a:solidFill>
                    <a:srgbClr val="FFFF00"/>
                  </a:solidFill>
                </a:rPr>
                <a:t> at t</a:t>
              </a:r>
            </a:p>
          </p:txBody>
        </p:sp>
      </p:grpSp>
    </p:spTree>
    <p:extLst>
      <p:ext uri="{BB962C8B-B14F-4D97-AF65-F5344CB8AC3E}">
        <p14:creationId xmlns:p14="http://schemas.microsoft.com/office/powerpoint/2010/main" val="18962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relation</a:t>
            </a:r>
          </a:p>
        </p:txBody>
      </p:sp>
      <p:sp>
        <p:nvSpPr>
          <p:cNvPr id="3" name="Content Placeholder 2"/>
          <p:cNvSpPr>
            <a:spLocks noGrp="1"/>
          </p:cNvSpPr>
          <p:nvPr>
            <p:ph idx="1"/>
          </p:nvPr>
        </p:nvSpPr>
        <p:spPr/>
        <p:txBody>
          <a:bodyPr/>
          <a:lstStyle/>
          <a:p>
            <a:pPr algn="ctr"/>
            <a:r>
              <a:rPr lang="en-US" sz="4000" dirty="0"/>
              <a:t>‘</a:t>
            </a:r>
            <a:r>
              <a:rPr lang="en-US" sz="4000" i="1" dirty="0"/>
              <a:t>John    is friends with      Mary</a:t>
            </a:r>
            <a:r>
              <a:rPr lang="en-US" sz="4000" dirty="0"/>
              <a:t>’</a:t>
            </a:r>
          </a:p>
        </p:txBody>
      </p:sp>
      <p:sp>
        <p:nvSpPr>
          <p:cNvPr id="4" name="Slide Number Placeholder 3">
            <a:extLst>
              <a:ext uri="{FF2B5EF4-FFF2-40B4-BE49-F238E27FC236}">
                <a16:creationId xmlns:a16="http://schemas.microsoft.com/office/drawing/2014/main" id="{4EB73E99-6FB2-4411-B735-5A264A5FE6E8}"/>
              </a:ext>
            </a:extLst>
          </p:cNvPr>
          <p:cNvSpPr>
            <a:spLocks noGrp="1"/>
          </p:cNvSpPr>
          <p:nvPr>
            <p:ph type="sldNum" sz="quarter" idx="4294967295"/>
          </p:nvPr>
        </p:nvSpPr>
        <p:spPr/>
        <p:txBody>
          <a:bodyPr/>
          <a:lstStyle/>
          <a:p>
            <a:fld id="{7C5DB68A-9D44-4073-920F-D08D647C06A7}" type="slidenum">
              <a:rPr lang="en-US" smtClean="0"/>
              <a:t>211</a:t>
            </a:fld>
            <a:endParaRPr lang="en-US" dirty="0"/>
          </a:p>
        </p:txBody>
      </p:sp>
      <p:grpSp>
        <p:nvGrpSpPr>
          <p:cNvPr id="58" name="Group 57"/>
          <p:cNvGrpSpPr/>
          <p:nvPr/>
        </p:nvGrpSpPr>
        <p:grpSpPr>
          <a:xfrm>
            <a:off x="990600" y="2285999"/>
            <a:ext cx="7162800" cy="2238259"/>
            <a:chOff x="990600" y="2285999"/>
            <a:chExt cx="7162800" cy="2238259"/>
          </a:xfrm>
        </p:grpSpPr>
        <p:grpSp>
          <p:nvGrpSpPr>
            <p:cNvPr id="24" name="Group 23"/>
            <p:cNvGrpSpPr/>
            <p:nvPr/>
          </p:nvGrpSpPr>
          <p:grpSpPr>
            <a:xfrm>
              <a:off x="990600" y="2285999"/>
              <a:ext cx="1295400" cy="2052787"/>
              <a:chOff x="990600" y="2285999"/>
              <a:chExt cx="1295400" cy="2052787"/>
            </a:xfrm>
          </p:grpSpPr>
          <p:sp>
            <p:nvSpPr>
              <p:cNvPr id="5" name="Rounded Rectangle 4"/>
              <p:cNvSpPr/>
              <p:nvPr/>
            </p:nvSpPr>
            <p:spPr bwMode="auto">
              <a:xfrm>
                <a:off x="9906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John</a:t>
                </a:r>
              </a:p>
            </p:txBody>
          </p:sp>
          <p:cxnSp>
            <p:nvCxnSpPr>
              <p:cNvPr id="8" name="Straight Connector 7"/>
              <p:cNvCxnSpPr/>
              <p:nvPr/>
            </p:nvCxnSpPr>
            <p:spPr bwMode="auto">
              <a:xfrm>
                <a:off x="11049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1" name="Straight Arrow Connector 10"/>
              <p:cNvCxnSpPr>
                <a:endCxn id="5" idx="0"/>
              </p:cNvCxnSpPr>
              <p:nvPr/>
            </p:nvCxnSpPr>
            <p:spPr bwMode="auto">
              <a:xfrm flipH="1">
                <a:off x="1638300" y="2285999"/>
                <a:ext cx="3810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6" name="Group 25"/>
            <p:cNvGrpSpPr/>
            <p:nvPr/>
          </p:nvGrpSpPr>
          <p:grpSpPr>
            <a:xfrm>
              <a:off x="6858000" y="2285999"/>
              <a:ext cx="1295400" cy="2052787"/>
              <a:chOff x="6858000" y="2285999"/>
              <a:chExt cx="1295400" cy="2052787"/>
            </a:xfrm>
          </p:grpSpPr>
          <p:sp>
            <p:nvSpPr>
              <p:cNvPr id="6" name="Rounded Rectangle 5"/>
              <p:cNvSpPr/>
              <p:nvPr/>
            </p:nvSpPr>
            <p:spPr bwMode="auto">
              <a:xfrm>
                <a:off x="68580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Mary</a:t>
                </a:r>
              </a:p>
            </p:txBody>
          </p:sp>
          <p:cxnSp>
            <p:nvCxnSpPr>
              <p:cNvPr id="9" name="Straight Connector 8"/>
              <p:cNvCxnSpPr/>
              <p:nvPr/>
            </p:nvCxnSpPr>
            <p:spPr bwMode="auto">
              <a:xfrm>
                <a:off x="69342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2" name="Straight Arrow Connector 11"/>
              <p:cNvCxnSpPr/>
              <p:nvPr/>
            </p:nvCxnSpPr>
            <p:spPr bwMode="auto">
              <a:xfrm>
                <a:off x="7524750" y="2285999"/>
                <a:ext cx="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9" name="Group 28"/>
            <p:cNvGrpSpPr/>
            <p:nvPr/>
          </p:nvGrpSpPr>
          <p:grpSpPr>
            <a:xfrm>
              <a:off x="2743200" y="2285999"/>
              <a:ext cx="3276600" cy="2238259"/>
              <a:chOff x="2743200" y="2285999"/>
              <a:chExt cx="3276600" cy="2238259"/>
            </a:xfrm>
          </p:grpSpPr>
          <p:sp>
            <p:nvSpPr>
              <p:cNvPr id="14" name="Rounded Rectangle 13"/>
              <p:cNvSpPr/>
              <p:nvPr/>
            </p:nvSpPr>
            <p:spPr bwMode="auto">
              <a:xfrm>
                <a:off x="3771900" y="3605244"/>
                <a:ext cx="1752600" cy="91901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en-US" sz="2100" b="0" dirty="0">
                    <a:solidFill>
                      <a:schemeClr val="tx1"/>
                    </a:solidFill>
                    <a:latin typeface="Times" pitchFamily="122" charset="0"/>
                  </a:rPr>
                  <a:t>J&amp;M’s</a:t>
                </a:r>
              </a:p>
              <a:p>
                <a:pPr eaLnBrk="0" hangingPunct="0"/>
                <a:r>
                  <a:rPr lang="en-US" sz="2100" b="0" dirty="0">
                    <a:solidFill>
                      <a:schemeClr val="tx1"/>
                    </a:solidFill>
                    <a:latin typeface="Times" pitchFamily="122" charset="0"/>
                  </a:rPr>
                  <a:t>friendship</a:t>
                </a:r>
              </a:p>
            </p:txBody>
          </p:sp>
          <p:cxnSp>
            <p:nvCxnSpPr>
              <p:cNvPr id="15" name="Straight Connector 14"/>
              <p:cNvCxnSpPr>
                <a:cxnSpLocks/>
              </p:cNvCxnSpPr>
              <p:nvPr/>
            </p:nvCxnSpPr>
            <p:spPr bwMode="auto">
              <a:xfrm>
                <a:off x="2743200" y="2285999"/>
                <a:ext cx="32766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7" name="Straight Arrow Connector 16"/>
              <p:cNvCxnSpPr>
                <a:endCxn id="14" idx="0"/>
              </p:cNvCxnSpPr>
              <p:nvPr/>
            </p:nvCxnSpPr>
            <p:spPr bwMode="auto">
              <a:xfrm>
                <a:off x="4648200" y="2285999"/>
                <a:ext cx="0" cy="131924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sp>
          <p:nvSpPr>
            <p:cNvPr id="41" name="TextBox 40"/>
            <p:cNvSpPr txBox="1"/>
            <p:nvPr/>
          </p:nvSpPr>
          <p:spPr>
            <a:xfrm>
              <a:off x="5915718" y="2764716"/>
              <a:ext cx="1465466" cy="400110"/>
            </a:xfrm>
            <a:prstGeom prst="rect">
              <a:avLst/>
            </a:prstGeom>
            <a:noFill/>
          </p:spPr>
          <p:txBody>
            <a:bodyPr wrap="none" rtlCol="0">
              <a:spAutoFit/>
            </a:bodyPr>
            <a:lstStyle/>
            <a:p>
              <a:r>
                <a:rPr lang="en-US" sz="2000" dirty="0">
                  <a:solidFill>
                    <a:schemeClr val="bg1"/>
                  </a:solidFill>
                </a:rPr>
                <a:t>isAbout at t</a:t>
              </a:r>
            </a:p>
          </p:txBody>
        </p:sp>
      </p:grpSp>
      <p:grpSp>
        <p:nvGrpSpPr>
          <p:cNvPr id="19" name="Group 18">
            <a:extLst>
              <a:ext uri="{FF2B5EF4-FFF2-40B4-BE49-F238E27FC236}">
                <a16:creationId xmlns:a16="http://schemas.microsoft.com/office/drawing/2014/main" id="{74937A43-7C1E-4631-8993-B1B7E52DDD23}"/>
              </a:ext>
            </a:extLst>
          </p:cNvPr>
          <p:cNvGrpSpPr/>
          <p:nvPr/>
        </p:nvGrpSpPr>
        <p:grpSpPr>
          <a:xfrm>
            <a:off x="1638300" y="4338786"/>
            <a:ext cx="6743700" cy="2138214"/>
            <a:chOff x="1638300" y="4338786"/>
            <a:chExt cx="6743700" cy="2138214"/>
          </a:xfrm>
        </p:grpSpPr>
        <p:sp>
          <p:nvSpPr>
            <p:cNvPr id="20" name="Rounded Rectangle 19">
              <a:extLst>
                <a:ext uri="{FF2B5EF4-FFF2-40B4-BE49-F238E27FC236}">
                  <a16:creationId xmlns:a16="http://schemas.microsoft.com/office/drawing/2014/main" id="{25BEE7A4-16AD-4899-9747-B1F2FAA2B75F}"/>
                </a:ext>
              </a:extLst>
            </p:cNvPr>
            <p:cNvSpPr/>
            <p:nvPr/>
          </p:nvSpPr>
          <p:spPr bwMode="auto">
            <a:xfrm>
              <a:off x="2028712" y="5943600"/>
              <a:ext cx="1781287"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BFO:Object</a:t>
              </a:r>
              <a:endParaRPr kumimoji="0" lang="en-US" sz="2400" b="0" i="0" u="none" strike="noStrike" cap="none" normalizeH="0" baseline="0" dirty="0">
                <a:ln>
                  <a:noFill/>
                </a:ln>
                <a:solidFill>
                  <a:schemeClr val="tx1"/>
                </a:solidFill>
                <a:effectLst/>
                <a:latin typeface="Times" pitchFamily="122" charset="0"/>
              </a:endParaRPr>
            </a:p>
          </p:txBody>
        </p:sp>
        <p:sp>
          <p:nvSpPr>
            <p:cNvPr id="21" name="Rounded Rectangle 20">
              <a:extLst>
                <a:ext uri="{FF2B5EF4-FFF2-40B4-BE49-F238E27FC236}">
                  <a16:creationId xmlns:a16="http://schemas.microsoft.com/office/drawing/2014/main" id="{8B7E97C0-2F2B-49A3-B476-2FCB099C08AD}"/>
                </a:ext>
              </a:extLst>
            </p:cNvPr>
            <p:cNvSpPr/>
            <p:nvPr/>
          </p:nvSpPr>
          <p:spPr bwMode="auto">
            <a:xfrm>
              <a:off x="4543425" y="5943600"/>
              <a:ext cx="3228975"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BFO:Relational</a:t>
              </a:r>
              <a:r>
                <a:rPr kumimoji="0" lang="en-US" sz="2400" b="0" i="0" u="none" strike="noStrike" cap="none" normalizeH="0" dirty="0">
                  <a:ln>
                    <a:noFill/>
                  </a:ln>
                  <a:solidFill>
                    <a:schemeClr val="tx1"/>
                  </a:solidFill>
                  <a:effectLst/>
                  <a:latin typeface="Times" pitchFamily="122" charset="0"/>
                </a:rPr>
                <a:t> Quality</a:t>
              </a:r>
              <a:endParaRPr kumimoji="0" lang="en-US" sz="2400" b="0" i="0" u="none" strike="noStrike" cap="none" normalizeH="0" baseline="0" dirty="0">
                <a:ln>
                  <a:noFill/>
                </a:ln>
                <a:solidFill>
                  <a:schemeClr val="tx1"/>
                </a:solidFill>
                <a:effectLst/>
                <a:latin typeface="Times" pitchFamily="122" charset="0"/>
              </a:endParaRPr>
            </a:p>
          </p:txBody>
        </p:sp>
        <p:cxnSp>
          <p:nvCxnSpPr>
            <p:cNvPr id="22" name="Straight Arrow Connector 21">
              <a:extLst>
                <a:ext uri="{FF2B5EF4-FFF2-40B4-BE49-F238E27FC236}">
                  <a16:creationId xmlns:a16="http://schemas.microsoft.com/office/drawing/2014/main" id="{F5FBF884-0B77-48B3-A626-4B67CB46CC9E}"/>
                </a:ext>
              </a:extLst>
            </p:cNvPr>
            <p:cNvCxnSpPr>
              <a:endCxn id="20" idx="0"/>
            </p:cNvCxnSpPr>
            <p:nvPr/>
          </p:nvCxnSpPr>
          <p:spPr bwMode="auto">
            <a:xfrm>
              <a:off x="1638300" y="4338786"/>
              <a:ext cx="1281056"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3207A45-027D-400F-B13F-FFEEA13003D9}"/>
                </a:ext>
              </a:extLst>
            </p:cNvPr>
            <p:cNvCxnSpPr>
              <a:endCxn id="20" idx="0"/>
            </p:cNvCxnSpPr>
            <p:nvPr/>
          </p:nvCxnSpPr>
          <p:spPr bwMode="auto">
            <a:xfrm flipH="1">
              <a:off x="2919356" y="4338786"/>
              <a:ext cx="4586344"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AB15035-4DC5-4D6C-A213-C8AEF3C470C2}"/>
                </a:ext>
              </a:extLst>
            </p:cNvPr>
            <p:cNvCxnSpPr>
              <a:endCxn id="21" idx="0"/>
            </p:cNvCxnSpPr>
            <p:nvPr/>
          </p:nvCxnSpPr>
          <p:spPr bwMode="auto">
            <a:xfrm>
              <a:off x="4648200" y="4524258"/>
              <a:ext cx="1509713" cy="1419342"/>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7" name="TextBox 26">
              <a:extLst>
                <a:ext uri="{FF2B5EF4-FFF2-40B4-BE49-F238E27FC236}">
                  <a16:creationId xmlns:a16="http://schemas.microsoft.com/office/drawing/2014/main" id="{831CDDC8-3B90-4B32-9EF9-394774C5AA2A}"/>
                </a:ext>
              </a:extLst>
            </p:cNvPr>
            <p:cNvSpPr txBox="1"/>
            <p:nvPr/>
          </p:nvSpPr>
          <p:spPr>
            <a:xfrm>
              <a:off x="6591125" y="5391090"/>
              <a:ext cx="1790875" cy="400110"/>
            </a:xfrm>
            <a:prstGeom prst="rect">
              <a:avLst/>
            </a:prstGeom>
            <a:noFill/>
          </p:spPr>
          <p:txBody>
            <a:bodyPr wrap="none" rtlCol="0">
              <a:spAutoFit/>
            </a:bodyPr>
            <a:lstStyle/>
            <a:p>
              <a:r>
                <a:rPr lang="en-US" sz="2000" dirty="0" err="1">
                  <a:solidFill>
                    <a:srgbClr val="FFFF00"/>
                  </a:solidFill>
                </a:rPr>
                <a:t>instanceOf</a:t>
              </a:r>
              <a:r>
                <a:rPr lang="en-US" sz="2000" dirty="0">
                  <a:solidFill>
                    <a:srgbClr val="FFFF00"/>
                  </a:solidFill>
                </a:rPr>
                <a:t> at t</a:t>
              </a:r>
            </a:p>
          </p:txBody>
        </p:sp>
      </p:grpSp>
      <p:grpSp>
        <p:nvGrpSpPr>
          <p:cNvPr id="28" name="Group 27">
            <a:extLst>
              <a:ext uri="{FF2B5EF4-FFF2-40B4-BE49-F238E27FC236}">
                <a16:creationId xmlns:a16="http://schemas.microsoft.com/office/drawing/2014/main" id="{D1A52D8E-F75E-4A70-BE1A-6CFA020A8416}"/>
              </a:ext>
            </a:extLst>
          </p:cNvPr>
          <p:cNvGrpSpPr/>
          <p:nvPr/>
        </p:nvGrpSpPr>
        <p:grpSpPr>
          <a:xfrm>
            <a:off x="2286000" y="3657600"/>
            <a:ext cx="4572000" cy="414486"/>
            <a:chOff x="2286000" y="3657600"/>
            <a:chExt cx="4572000" cy="414486"/>
          </a:xfrm>
        </p:grpSpPr>
        <p:cxnSp>
          <p:nvCxnSpPr>
            <p:cNvPr id="30" name="Straight Arrow Connector 29">
              <a:extLst>
                <a:ext uri="{FF2B5EF4-FFF2-40B4-BE49-F238E27FC236}">
                  <a16:creationId xmlns:a16="http://schemas.microsoft.com/office/drawing/2014/main" id="{FAF39B04-3B2D-410C-BFB2-133BC19FD908}"/>
                </a:ext>
              </a:extLst>
            </p:cNvPr>
            <p:cNvCxnSpPr/>
            <p:nvPr/>
          </p:nvCxnSpPr>
          <p:spPr bwMode="auto">
            <a:xfrm flipH="1">
              <a:off x="2286000" y="4064751"/>
              <a:ext cx="14859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423A661E-DF89-4B90-99FE-6A5A9E8A8F38}"/>
                </a:ext>
              </a:extLst>
            </p:cNvPr>
            <p:cNvCxnSpPr/>
            <p:nvPr/>
          </p:nvCxnSpPr>
          <p:spPr bwMode="auto">
            <a:xfrm>
              <a:off x="5524500" y="4064751"/>
              <a:ext cx="13335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sp>
          <p:nvSpPr>
            <p:cNvPr id="32" name="TextBox 31">
              <a:extLst>
                <a:ext uri="{FF2B5EF4-FFF2-40B4-BE49-F238E27FC236}">
                  <a16:creationId xmlns:a16="http://schemas.microsoft.com/office/drawing/2014/main" id="{CF98FAD1-2D56-4693-BCE6-09ABE5421040}"/>
                </a:ext>
              </a:extLst>
            </p:cNvPr>
            <p:cNvSpPr txBox="1"/>
            <p:nvPr/>
          </p:nvSpPr>
          <p:spPr>
            <a:xfrm>
              <a:off x="2465056" y="3668707"/>
              <a:ext cx="1167948" cy="369332"/>
            </a:xfrm>
            <a:prstGeom prst="rect">
              <a:avLst/>
            </a:prstGeom>
            <a:noFill/>
          </p:spPr>
          <p:txBody>
            <a:bodyPr wrap="none" rtlCol="0">
              <a:spAutoFit/>
            </a:bodyPr>
            <a:lstStyle/>
            <a:p>
              <a:r>
                <a:rPr lang="en-US" sz="1800" dirty="0">
                  <a:solidFill>
                    <a:srgbClr val="FF6600"/>
                  </a:solidFill>
                </a:rPr>
                <a:t>inheres-in</a:t>
              </a:r>
            </a:p>
          </p:txBody>
        </p:sp>
        <p:sp>
          <p:nvSpPr>
            <p:cNvPr id="33" name="TextBox 32">
              <a:extLst>
                <a:ext uri="{FF2B5EF4-FFF2-40B4-BE49-F238E27FC236}">
                  <a16:creationId xmlns:a16="http://schemas.microsoft.com/office/drawing/2014/main" id="{05FBF069-42A3-4986-9C53-932FAA4E3A2C}"/>
                </a:ext>
              </a:extLst>
            </p:cNvPr>
            <p:cNvSpPr txBox="1"/>
            <p:nvPr/>
          </p:nvSpPr>
          <p:spPr>
            <a:xfrm>
              <a:off x="5625343" y="3657600"/>
              <a:ext cx="1167948" cy="369332"/>
            </a:xfrm>
            <a:prstGeom prst="rect">
              <a:avLst/>
            </a:prstGeom>
            <a:noFill/>
          </p:spPr>
          <p:txBody>
            <a:bodyPr wrap="none" rtlCol="0">
              <a:spAutoFit/>
            </a:bodyPr>
            <a:lstStyle/>
            <a:p>
              <a:r>
                <a:rPr lang="en-US" sz="1800" dirty="0">
                  <a:solidFill>
                    <a:srgbClr val="FF6600"/>
                  </a:solidFill>
                </a:rPr>
                <a:t>inheres-in</a:t>
              </a:r>
            </a:p>
          </p:txBody>
        </p:sp>
      </p:grpSp>
    </p:spTree>
    <p:extLst>
      <p:ext uri="{BB962C8B-B14F-4D97-AF65-F5344CB8AC3E}">
        <p14:creationId xmlns:p14="http://schemas.microsoft.com/office/powerpoint/2010/main" val="143733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outVertical)">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relation</a:t>
            </a:r>
          </a:p>
        </p:txBody>
      </p:sp>
      <p:sp>
        <p:nvSpPr>
          <p:cNvPr id="3" name="Content Placeholder 2"/>
          <p:cNvSpPr>
            <a:spLocks noGrp="1"/>
          </p:cNvSpPr>
          <p:nvPr>
            <p:ph idx="1"/>
          </p:nvPr>
        </p:nvSpPr>
        <p:spPr/>
        <p:txBody>
          <a:bodyPr/>
          <a:lstStyle/>
          <a:p>
            <a:pPr algn="ctr"/>
            <a:r>
              <a:rPr lang="en-US" sz="4000" dirty="0"/>
              <a:t>‘</a:t>
            </a:r>
            <a:r>
              <a:rPr lang="en-US" sz="4000" i="1" dirty="0"/>
              <a:t>John    is friends with      Mary</a:t>
            </a:r>
            <a:r>
              <a:rPr lang="en-US" sz="4000" dirty="0"/>
              <a:t>’</a:t>
            </a:r>
          </a:p>
        </p:txBody>
      </p:sp>
      <p:sp>
        <p:nvSpPr>
          <p:cNvPr id="4" name="Slide Number Placeholder 3">
            <a:extLst>
              <a:ext uri="{FF2B5EF4-FFF2-40B4-BE49-F238E27FC236}">
                <a16:creationId xmlns:a16="http://schemas.microsoft.com/office/drawing/2014/main" id="{4EB73E99-6FB2-4411-B735-5A264A5FE6E8}"/>
              </a:ext>
            </a:extLst>
          </p:cNvPr>
          <p:cNvSpPr>
            <a:spLocks noGrp="1"/>
          </p:cNvSpPr>
          <p:nvPr>
            <p:ph type="sldNum" sz="quarter" idx="4294967295"/>
          </p:nvPr>
        </p:nvSpPr>
        <p:spPr/>
        <p:txBody>
          <a:bodyPr/>
          <a:lstStyle/>
          <a:p>
            <a:fld id="{7C5DB68A-9D44-4073-920F-D08D647C06A7}" type="slidenum">
              <a:rPr lang="en-US" smtClean="0"/>
              <a:t>212</a:t>
            </a:fld>
            <a:endParaRPr lang="en-US" dirty="0"/>
          </a:p>
        </p:txBody>
      </p:sp>
      <p:grpSp>
        <p:nvGrpSpPr>
          <p:cNvPr id="58" name="Group 57"/>
          <p:cNvGrpSpPr/>
          <p:nvPr/>
        </p:nvGrpSpPr>
        <p:grpSpPr>
          <a:xfrm>
            <a:off x="990600" y="2285999"/>
            <a:ext cx="7162800" cy="2238259"/>
            <a:chOff x="990600" y="2285999"/>
            <a:chExt cx="7162800" cy="2238259"/>
          </a:xfrm>
        </p:grpSpPr>
        <p:grpSp>
          <p:nvGrpSpPr>
            <p:cNvPr id="24" name="Group 23"/>
            <p:cNvGrpSpPr/>
            <p:nvPr/>
          </p:nvGrpSpPr>
          <p:grpSpPr>
            <a:xfrm>
              <a:off x="990600" y="2285999"/>
              <a:ext cx="1295400" cy="2052787"/>
              <a:chOff x="990600" y="2285999"/>
              <a:chExt cx="1295400" cy="2052787"/>
            </a:xfrm>
          </p:grpSpPr>
          <p:sp>
            <p:nvSpPr>
              <p:cNvPr id="5" name="Rounded Rectangle 4"/>
              <p:cNvSpPr/>
              <p:nvPr/>
            </p:nvSpPr>
            <p:spPr bwMode="auto">
              <a:xfrm>
                <a:off x="9906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John</a:t>
                </a:r>
              </a:p>
            </p:txBody>
          </p:sp>
          <p:cxnSp>
            <p:nvCxnSpPr>
              <p:cNvPr id="8" name="Straight Connector 7"/>
              <p:cNvCxnSpPr/>
              <p:nvPr/>
            </p:nvCxnSpPr>
            <p:spPr bwMode="auto">
              <a:xfrm>
                <a:off x="11049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1" name="Straight Arrow Connector 10"/>
              <p:cNvCxnSpPr>
                <a:endCxn id="5" idx="0"/>
              </p:cNvCxnSpPr>
              <p:nvPr/>
            </p:nvCxnSpPr>
            <p:spPr bwMode="auto">
              <a:xfrm flipH="1">
                <a:off x="1638300" y="2285999"/>
                <a:ext cx="3810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6" name="Group 25"/>
            <p:cNvGrpSpPr/>
            <p:nvPr/>
          </p:nvGrpSpPr>
          <p:grpSpPr>
            <a:xfrm>
              <a:off x="6858000" y="2285999"/>
              <a:ext cx="1295400" cy="2052787"/>
              <a:chOff x="6858000" y="2285999"/>
              <a:chExt cx="1295400" cy="2052787"/>
            </a:xfrm>
          </p:grpSpPr>
          <p:sp>
            <p:nvSpPr>
              <p:cNvPr id="6" name="Rounded Rectangle 5"/>
              <p:cNvSpPr/>
              <p:nvPr/>
            </p:nvSpPr>
            <p:spPr bwMode="auto">
              <a:xfrm>
                <a:off x="68580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Mary</a:t>
                </a:r>
              </a:p>
            </p:txBody>
          </p:sp>
          <p:cxnSp>
            <p:nvCxnSpPr>
              <p:cNvPr id="9" name="Straight Connector 8"/>
              <p:cNvCxnSpPr/>
              <p:nvPr/>
            </p:nvCxnSpPr>
            <p:spPr bwMode="auto">
              <a:xfrm>
                <a:off x="69342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2" name="Straight Arrow Connector 11"/>
              <p:cNvCxnSpPr/>
              <p:nvPr/>
            </p:nvCxnSpPr>
            <p:spPr bwMode="auto">
              <a:xfrm>
                <a:off x="7524750" y="2285999"/>
                <a:ext cx="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9" name="Group 28"/>
            <p:cNvGrpSpPr/>
            <p:nvPr/>
          </p:nvGrpSpPr>
          <p:grpSpPr>
            <a:xfrm>
              <a:off x="2743200" y="2285999"/>
              <a:ext cx="3276600" cy="2238259"/>
              <a:chOff x="2743200" y="2285999"/>
              <a:chExt cx="3276600" cy="2238259"/>
            </a:xfrm>
          </p:grpSpPr>
          <p:sp>
            <p:nvSpPr>
              <p:cNvPr id="14" name="Rounded Rectangle 13"/>
              <p:cNvSpPr/>
              <p:nvPr/>
            </p:nvSpPr>
            <p:spPr bwMode="auto">
              <a:xfrm>
                <a:off x="3771900" y="3605244"/>
                <a:ext cx="1752600" cy="91901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en-US" sz="2100" b="0" dirty="0">
                    <a:solidFill>
                      <a:schemeClr val="tx1"/>
                    </a:solidFill>
                    <a:latin typeface="Times" pitchFamily="122" charset="0"/>
                  </a:rPr>
                  <a:t>J&amp;M’s</a:t>
                </a:r>
              </a:p>
              <a:p>
                <a:pPr eaLnBrk="0" hangingPunct="0"/>
                <a:r>
                  <a:rPr lang="en-US" sz="2100" b="0" dirty="0">
                    <a:solidFill>
                      <a:schemeClr val="tx1"/>
                    </a:solidFill>
                    <a:latin typeface="Times" pitchFamily="122" charset="0"/>
                  </a:rPr>
                  <a:t>friendship</a:t>
                </a:r>
              </a:p>
            </p:txBody>
          </p:sp>
          <p:cxnSp>
            <p:nvCxnSpPr>
              <p:cNvPr id="15" name="Straight Connector 14"/>
              <p:cNvCxnSpPr>
                <a:cxnSpLocks/>
              </p:cNvCxnSpPr>
              <p:nvPr/>
            </p:nvCxnSpPr>
            <p:spPr bwMode="auto">
              <a:xfrm>
                <a:off x="2743200" y="2285999"/>
                <a:ext cx="32766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7" name="Straight Arrow Connector 16"/>
              <p:cNvCxnSpPr>
                <a:endCxn id="14" idx="0"/>
              </p:cNvCxnSpPr>
              <p:nvPr/>
            </p:nvCxnSpPr>
            <p:spPr bwMode="auto">
              <a:xfrm>
                <a:off x="4648200" y="2285999"/>
                <a:ext cx="0" cy="131924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sp>
          <p:nvSpPr>
            <p:cNvPr id="41" name="TextBox 40"/>
            <p:cNvSpPr txBox="1"/>
            <p:nvPr/>
          </p:nvSpPr>
          <p:spPr>
            <a:xfrm>
              <a:off x="5915718" y="2764716"/>
              <a:ext cx="1465466" cy="400110"/>
            </a:xfrm>
            <a:prstGeom prst="rect">
              <a:avLst/>
            </a:prstGeom>
            <a:noFill/>
          </p:spPr>
          <p:txBody>
            <a:bodyPr wrap="none" rtlCol="0">
              <a:spAutoFit/>
            </a:bodyPr>
            <a:lstStyle/>
            <a:p>
              <a:r>
                <a:rPr lang="en-US" sz="2000" dirty="0">
                  <a:solidFill>
                    <a:schemeClr val="bg1"/>
                  </a:solidFill>
                </a:rPr>
                <a:t>isAbout at t</a:t>
              </a:r>
            </a:p>
          </p:txBody>
        </p:sp>
      </p:grpSp>
      <p:grpSp>
        <p:nvGrpSpPr>
          <p:cNvPr id="19" name="Group 18">
            <a:extLst>
              <a:ext uri="{FF2B5EF4-FFF2-40B4-BE49-F238E27FC236}">
                <a16:creationId xmlns:a16="http://schemas.microsoft.com/office/drawing/2014/main" id="{74937A43-7C1E-4631-8993-B1B7E52DDD23}"/>
              </a:ext>
            </a:extLst>
          </p:cNvPr>
          <p:cNvGrpSpPr/>
          <p:nvPr/>
        </p:nvGrpSpPr>
        <p:grpSpPr>
          <a:xfrm>
            <a:off x="1638300" y="4338786"/>
            <a:ext cx="6743700" cy="2138214"/>
            <a:chOff x="1638300" y="4338786"/>
            <a:chExt cx="6743700" cy="2138214"/>
          </a:xfrm>
        </p:grpSpPr>
        <p:sp>
          <p:nvSpPr>
            <p:cNvPr id="20" name="Rounded Rectangle 19">
              <a:extLst>
                <a:ext uri="{FF2B5EF4-FFF2-40B4-BE49-F238E27FC236}">
                  <a16:creationId xmlns:a16="http://schemas.microsoft.com/office/drawing/2014/main" id="{25BEE7A4-16AD-4899-9747-B1F2FAA2B75F}"/>
                </a:ext>
              </a:extLst>
            </p:cNvPr>
            <p:cNvSpPr/>
            <p:nvPr/>
          </p:nvSpPr>
          <p:spPr bwMode="auto">
            <a:xfrm>
              <a:off x="2028712" y="5943600"/>
              <a:ext cx="1781287"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BFO:Object</a:t>
              </a:r>
              <a:endParaRPr kumimoji="0" lang="en-US" sz="2400" b="0" i="0" u="none" strike="noStrike" cap="none" normalizeH="0" baseline="0" dirty="0">
                <a:ln>
                  <a:noFill/>
                </a:ln>
                <a:solidFill>
                  <a:schemeClr val="tx1"/>
                </a:solidFill>
                <a:effectLst/>
                <a:latin typeface="Times" pitchFamily="122" charset="0"/>
              </a:endParaRPr>
            </a:p>
          </p:txBody>
        </p:sp>
        <p:sp>
          <p:nvSpPr>
            <p:cNvPr id="21" name="Rounded Rectangle 20">
              <a:extLst>
                <a:ext uri="{FF2B5EF4-FFF2-40B4-BE49-F238E27FC236}">
                  <a16:creationId xmlns:a16="http://schemas.microsoft.com/office/drawing/2014/main" id="{8B7E97C0-2F2B-49A3-B476-2FCB099C08AD}"/>
                </a:ext>
              </a:extLst>
            </p:cNvPr>
            <p:cNvSpPr/>
            <p:nvPr/>
          </p:nvSpPr>
          <p:spPr bwMode="auto">
            <a:xfrm>
              <a:off x="4543425" y="5943600"/>
              <a:ext cx="3228975"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BFO:Relational</a:t>
              </a:r>
              <a:r>
                <a:rPr kumimoji="0" lang="en-US" sz="2400" b="0" i="0" u="none" strike="noStrike" cap="none" normalizeH="0" dirty="0">
                  <a:ln>
                    <a:noFill/>
                  </a:ln>
                  <a:solidFill>
                    <a:schemeClr val="tx1"/>
                  </a:solidFill>
                  <a:effectLst/>
                  <a:latin typeface="Times" pitchFamily="122" charset="0"/>
                </a:rPr>
                <a:t> Quality</a:t>
              </a:r>
              <a:endParaRPr kumimoji="0" lang="en-US" sz="2400" b="0" i="0" u="none" strike="noStrike" cap="none" normalizeH="0" baseline="0" dirty="0">
                <a:ln>
                  <a:noFill/>
                </a:ln>
                <a:solidFill>
                  <a:schemeClr val="tx1"/>
                </a:solidFill>
                <a:effectLst/>
                <a:latin typeface="Times" pitchFamily="122" charset="0"/>
              </a:endParaRPr>
            </a:p>
          </p:txBody>
        </p:sp>
        <p:cxnSp>
          <p:nvCxnSpPr>
            <p:cNvPr id="22" name="Straight Arrow Connector 21">
              <a:extLst>
                <a:ext uri="{FF2B5EF4-FFF2-40B4-BE49-F238E27FC236}">
                  <a16:creationId xmlns:a16="http://schemas.microsoft.com/office/drawing/2014/main" id="{F5FBF884-0B77-48B3-A626-4B67CB46CC9E}"/>
                </a:ext>
              </a:extLst>
            </p:cNvPr>
            <p:cNvCxnSpPr>
              <a:endCxn id="20" idx="0"/>
            </p:cNvCxnSpPr>
            <p:nvPr/>
          </p:nvCxnSpPr>
          <p:spPr bwMode="auto">
            <a:xfrm>
              <a:off x="1638300" y="4338786"/>
              <a:ext cx="1281056"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3207A45-027D-400F-B13F-FFEEA13003D9}"/>
                </a:ext>
              </a:extLst>
            </p:cNvPr>
            <p:cNvCxnSpPr>
              <a:endCxn id="20" idx="0"/>
            </p:cNvCxnSpPr>
            <p:nvPr/>
          </p:nvCxnSpPr>
          <p:spPr bwMode="auto">
            <a:xfrm flipH="1">
              <a:off x="2919356" y="4338786"/>
              <a:ext cx="4586344"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AB15035-4DC5-4D6C-A213-C8AEF3C470C2}"/>
                </a:ext>
              </a:extLst>
            </p:cNvPr>
            <p:cNvCxnSpPr>
              <a:endCxn id="21" idx="0"/>
            </p:cNvCxnSpPr>
            <p:nvPr/>
          </p:nvCxnSpPr>
          <p:spPr bwMode="auto">
            <a:xfrm>
              <a:off x="4648200" y="4524258"/>
              <a:ext cx="1509713" cy="1419342"/>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7" name="TextBox 26">
              <a:extLst>
                <a:ext uri="{FF2B5EF4-FFF2-40B4-BE49-F238E27FC236}">
                  <a16:creationId xmlns:a16="http://schemas.microsoft.com/office/drawing/2014/main" id="{831CDDC8-3B90-4B32-9EF9-394774C5AA2A}"/>
                </a:ext>
              </a:extLst>
            </p:cNvPr>
            <p:cNvSpPr txBox="1"/>
            <p:nvPr/>
          </p:nvSpPr>
          <p:spPr>
            <a:xfrm>
              <a:off x="6591125" y="5391090"/>
              <a:ext cx="1790875" cy="400110"/>
            </a:xfrm>
            <a:prstGeom prst="rect">
              <a:avLst/>
            </a:prstGeom>
            <a:noFill/>
          </p:spPr>
          <p:txBody>
            <a:bodyPr wrap="none" rtlCol="0">
              <a:spAutoFit/>
            </a:bodyPr>
            <a:lstStyle/>
            <a:p>
              <a:r>
                <a:rPr lang="en-US" sz="2000" dirty="0" err="1">
                  <a:solidFill>
                    <a:srgbClr val="FFFF00"/>
                  </a:solidFill>
                </a:rPr>
                <a:t>instanceOf</a:t>
              </a:r>
              <a:r>
                <a:rPr lang="en-US" sz="2000" dirty="0">
                  <a:solidFill>
                    <a:srgbClr val="FFFF00"/>
                  </a:solidFill>
                </a:rPr>
                <a:t> at t</a:t>
              </a:r>
            </a:p>
          </p:txBody>
        </p:sp>
      </p:grpSp>
      <p:grpSp>
        <p:nvGrpSpPr>
          <p:cNvPr id="28" name="Group 27">
            <a:extLst>
              <a:ext uri="{FF2B5EF4-FFF2-40B4-BE49-F238E27FC236}">
                <a16:creationId xmlns:a16="http://schemas.microsoft.com/office/drawing/2014/main" id="{D1A52D8E-F75E-4A70-BE1A-6CFA020A8416}"/>
              </a:ext>
            </a:extLst>
          </p:cNvPr>
          <p:cNvGrpSpPr/>
          <p:nvPr/>
        </p:nvGrpSpPr>
        <p:grpSpPr>
          <a:xfrm>
            <a:off x="2286000" y="3657600"/>
            <a:ext cx="4572000" cy="414486"/>
            <a:chOff x="2286000" y="3657600"/>
            <a:chExt cx="4572000" cy="414486"/>
          </a:xfrm>
        </p:grpSpPr>
        <p:cxnSp>
          <p:nvCxnSpPr>
            <p:cNvPr id="30" name="Straight Arrow Connector 29">
              <a:extLst>
                <a:ext uri="{FF2B5EF4-FFF2-40B4-BE49-F238E27FC236}">
                  <a16:creationId xmlns:a16="http://schemas.microsoft.com/office/drawing/2014/main" id="{FAF39B04-3B2D-410C-BFB2-133BC19FD908}"/>
                </a:ext>
              </a:extLst>
            </p:cNvPr>
            <p:cNvCxnSpPr/>
            <p:nvPr/>
          </p:nvCxnSpPr>
          <p:spPr bwMode="auto">
            <a:xfrm flipH="1">
              <a:off x="2286000" y="4064751"/>
              <a:ext cx="14859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423A661E-DF89-4B90-99FE-6A5A9E8A8F38}"/>
                </a:ext>
              </a:extLst>
            </p:cNvPr>
            <p:cNvCxnSpPr/>
            <p:nvPr/>
          </p:nvCxnSpPr>
          <p:spPr bwMode="auto">
            <a:xfrm>
              <a:off x="5524500" y="4064751"/>
              <a:ext cx="13335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sp>
          <p:nvSpPr>
            <p:cNvPr id="32" name="TextBox 31">
              <a:extLst>
                <a:ext uri="{FF2B5EF4-FFF2-40B4-BE49-F238E27FC236}">
                  <a16:creationId xmlns:a16="http://schemas.microsoft.com/office/drawing/2014/main" id="{CF98FAD1-2D56-4693-BCE6-09ABE5421040}"/>
                </a:ext>
              </a:extLst>
            </p:cNvPr>
            <p:cNvSpPr txBox="1"/>
            <p:nvPr/>
          </p:nvSpPr>
          <p:spPr>
            <a:xfrm>
              <a:off x="2465055" y="3668707"/>
              <a:ext cx="1167948" cy="369332"/>
            </a:xfrm>
            <a:prstGeom prst="rect">
              <a:avLst/>
            </a:prstGeom>
            <a:noFill/>
          </p:spPr>
          <p:txBody>
            <a:bodyPr wrap="none" rtlCol="0">
              <a:spAutoFit/>
            </a:bodyPr>
            <a:lstStyle/>
            <a:p>
              <a:r>
                <a:rPr lang="en-US" sz="1800" dirty="0">
                  <a:solidFill>
                    <a:srgbClr val="FF6600"/>
                  </a:solidFill>
                </a:rPr>
                <a:t>inheres-in</a:t>
              </a:r>
            </a:p>
          </p:txBody>
        </p:sp>
        <p:sp>
          <p:nvSpPr>
            <p:cNvPr id="33" name="TextBox 32">
              <a:extLst>
                <a:ext uri="{FF2B5EF4-FFF2-40B4-BE49-F238E27FC236}">
                  <a16:creationId xmlns:a16="http://schemas.microsoft.com/office/drawing/2014/main" id="{05FBF069-42A3-4986-9C53-932FAA4E3A2C}"/>
                </a:ext>
              </a:extLst>
            </p:cNvPr>
            <p:cNvSpPr txBox="1"/>
            <p:nvPr/>
          </p:nvSpPr>
          <p:spPr>
            <a:xfrm>
              <a:off x="5625343" y="3657600"/>
              <a:ext cx="1167948" cy="369332"/>
            </a:xfrm>
            <a:prstGeom prst="rect">
              <a:avLst/>
            </a:prstGeom>
            <a:noFill/>
          </p:spPr>
          <p:txBody>
            <a:bodyPr wrap="none" rtlCol="0">
              <a:spAutoFit/>
            </a:bodyPr>
            <a:lstStyle/>
            <a:p>
              <a:r>
                <a:rPr lang="en-US" sz="1800" dirty="0">
                  <a:solidFill>
                    <a:srgbClr val="FF6600"/>
                  </a:solidFill>
                </a:rPr>
                <a:t>inheres-in</a:t>
              </a:r>
            </a:p>
          </p:txBody>
        </p:sp>
      </p:grpSp>
      <p:sp>
        <p:nvSpPr>
          <p:cNvPr id="34" name="Oval 33">
            <a:extLst>
              <a:ext uri="{FF2B5EF4-FFF2-40B4-BE49-F238E27FC236}">
                <a16:creationId xmlns:a16="http://schemas.microsoft.com/office/drawing/2014/main" id="{0049747C-40EE-4821-B62D-0482F7FF2E6D}"/>
              </a:ext>
            </a:extLst>
          </p:cNvPr>
          <p:cNvSpPr/>
          <p:nvPr/>
        </p:nvSpPr>
        <p:spPr bwMode="auto">
          <a:xfrm>
            <a:off x="2438400" y="685800"/>
            <a:ext cx="4419600" cy="838200"/>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5" name="Oval 34">
            <a:extLst>
              <a:ext uri="{FF2B5EF4-FFF2-40B4-BE49-F238E27FC236}">
                <a16:creationId xmlns:a16="http://schemas.microsoft.com/office/drawing/2014/main" id="{5907CA05-B098-4F1B-8509-A3DA2EB9C4F2}"/>
              </a:ext>
            </a:extLst>
          </p:cNvPr>
          <p:cNvSpPr/>
          <p:nvPr/>
        </p:nvSpPr>
        <p:spPr bwMode="auto">
          <a:xfrm>
            <a:off x="3565432" y="3405693"/>
            <a:ext cx="2190750" cy="1347756"/>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6" name="Oval 35">
            <a:extLst>
              <a:ext uri="{FF2B5EF4-FFF2-40B4-BE49-F238E27FC236}">
                <a16:creationId xmlns:a16="http://schemas.microsoft.com/office/drawing/2014/main" id="{8FDCA36E-241D-486D-9550-BCF14207BFA7}"/>
              </a:ext>
            </a:extLst>
          </p:cNvPr>
          <p:cNvSpPr/>
          <p:nvPr/>
        </p:nvSpPr>
        <p:spPr bwMode="auto">
          <a:xfrm>
            <a:off x="4083696" y="5791200"/>
            <a:ext cx="4298303" cy="947930"/>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63363430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 relations</a:t>
            </a:r>
            <a:br>
              <a:rPr lang="en-US" dirty="0"/>
            </a:br>
            <a:r>
              <a:rPr lang="en-US" sz="2400" dirty="0"/>
              <a:t>‘</a:t>
            </a:r>
            <a:r>
              <a:rPr lang="en-US" sz="2400" i="1" dirty="0"/>
              <a:t>have material structure on their own</a:t>
            </a:r>
            <a:r>
              <a:rPr lang="en-US" sz="2400" dirty="0"/>
              <a:t>’</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Are entities in their own right.</a:t>
            </a:r>
          </a:p>
          <a:p>
            <a:pPr>
              <a:buFont typeface="Arial" panose="020B0604020202020204" pitchFamily="34" charset="0"/>
              <a:buChar char="•"/>
            </a:pPr>
            <a:r>
              <a:rPr lang="en-US" dirty="0"/>
              <a:t>Relate other entities to each other by means of formal relations.</a:t>
            </a:r>
          </a:p>
          <a:p>
            <a:pPr>
              <a:buFont typeface="Arial" panose="020B0604020202020204" pitchFamily="34" charset="0"/>
              <a:buChar char="•"/>
            </a:pPr>
            <a:r>
              <a:rPr lang="en-US" dirty="0"/>
              <a:t>Examples: what might by some be denoted by:</a:t>
            </a:r>
          </a:p>
          <a:p>
            <a:pPr lvl="1">
              <a:buFont typeface="Arial" panose="020B0604020202020204" pitchFamily="34" charset="0"/>
              <a:buChar char="•"/>
            </a:pPr>
            <a:r>
              <a:rPr lang="en-US" dirty="0"/>
              <a:t>‘</a:t>
            </a:r>
            <a:r>
              <a:rPr lang="en-US" i="1" dirty="0"/>
              <a:t>patient</a:t>
            </a:r>
            <a:r>
              <a:rPr lang="en-US" dirty="0"/>
              <a:t>’,</a:t>
            </a:r>
          </a:p>
          <a:p>
            <a:pPr lvl="1">
              <a:buFont typeface="Arial" panose="020B0604020202020204" pitchFamily="34" charset="0"/>
              <a:buChar char="•"/>
            </a:pPr>
            <a:r>
              <a:rPr lang="en-US" dirty="0"/>
              <a:t>‘</a:t>
            </a:r>
            <a:r>
              <a:rPr lang="en-US" i="1" dirty="0"/>
              <a:t>treatment</a:t>
            </a:r>
            <a:r>
              <a:rPr lang="en-US" dirty="0"/>
              <a:t>’,</a:t>
            </a:r>
          </a:p>
          <a:p>
            <a:pPr lvl="1">
              <a:buFont typeface="Arial" panose="020B0604020202020204" pitchFamily="34" charset="0"/>
              <a:buChar char="•"/>
            </a:pPr>
            <a:r>
              <a:rPr lang="en-US" dirty="0"/>
              <a:t>‘</a:t>
            </a:r>
            <a:r>
              <a:rPr lang="en-US" i="1" dirty="0"/>
              <a:t>driver</a:t>
            </a:r>
            <a:r>
              <a:rPr lang="en-US" dirty="0"/>
              <a:t>’.</a:t>
            </a:r>
          </a:p>
          <a:p>
            <a:pPr>
              <a:buFont typeface="Arial" panose="020B0604020202020204" pitchFamily="34" charset="0"/>
              <a:buChar char="•"/>
            </a:pPr>
            <a:r>
              <a:rPr lang="en-US" dirty="0"/>
              <a:t>Examples in BFO: </a:t>
            </a:r>
          </a:p>
          <a:p>
            <a:pPr lvl="1">
              <a:buFont typeface="Arial" panose="020B0604020202020204" pitchFamily="34" charset="0"/>
              <a:buChar char="•"/>
            </a:pPr>
            <a:r>
              <a:rPr lang="en-US" b="1" i="1" dirty="0"/>
              <a:t>relational qualities</a:t>
            </a:r>
          </a:p>
          <a:p>
            <a:pPr lvl="3">
              <a:buFont typeface="Arial" panose="020B0604020202020204" pitchFamily="34" charset="0"/>
              <a:buChar char="•"/>
            </a:pPr>
            <a:r>
              <a:rPr lang="en-US" dirty="0"/>
              <a:t>Have </a:t>
            </a:r>
            <a:r>
              <a:rPr lang="en-US" i="1" u="sng" dirty="0"/>
              <a:t>independent continuants</a:t>
            </a:r>
            <a:r>
              <a:rPr lang="en-US" i="1" dirty="0"/>
              <a:t> </a:t>
            </a:r>
            <a:r>
              <a:rPr lang="en-US" dirty="0"/>
              <a:t>as their bearers.</a:t>
            </a:r>
          </a:p>
          <a:p>
            <a:pPr lvl="1">
              <a:buFont typeface="Arial" panose="020B0604020202020204" pitchFamily="34" charset="0"/>
              <a:buChar char="•"/>
            </a:pPr>
            <a:r>
              <a:rPr lang="en-US" b="1" i="1" dirty="0"/>
              <a:t>relational processes</a:t>
            </a:r>
            <a:r>
              <a:rPr lang="en-US" dirty="0"/>
              <a:t>: kissing, buying, …</a:t>
            </a:r>
          </a:p>
        </p:txBody>
      </p:sp>
      <p:sp>
        <p:nvSpPr>
          <p:cNvPr id="4" name="Slide Number Placeholder 3">
            <a:extLst>
              <a:ext uri="{FF2B5EF4-FFF2-40B4-BE49-F238E27FC236}">
                <a16:creationId xmlns:a16="http://schemas.microsoft.com/office/drawing/2014/main" id="{3C2F23BF-DA58-4064-A9B0-5B74D850B92C}"/>
              </a:ext>
            </a:extLst>
          </p:cNvPr>
          <p:cNvSpPr>
            <a:spLocks noGrp="1"/>
          </p:cNvSpPr>
          <p:nvPr>
            <p:ph type="sldNum" sz="quarter" idx="4294967295"/>
          </p:nvPr>
        </p:nvSpPr>
        <p:spPr/>
        <p:txBody>
          <a:bodyPr/>
          <a:lstStyle/>
          <a:p>
            <a:fld id="{7C5DB68A-9D44-4073-920F-D08D647C06A7}" type="slidenum">
              <a:rPr lang="en-US" smtClean="0"/>
              <a:t>213</a:t>
            </a:fld>
            <a:endParaRPr lang="en-US" dirty="0"/>
          </a:p>
        </p:txBody>
      </p:sp>
    </p:spTree>
    <p:extLst>
      <p:ext uri="{BB962C8B-B14F-4D97-AF65-F5344CB8AC3E}">
        <p14:creationId xmlns:p14="http://schemas.microsoft.com/office/powerpoint/2010/main" val="18331237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relations</a:t>
            </a:r>
          </a:p>
        </p:txBody>
      </p:sp>
      <p:sp>
        <p:nvSpPr>
          <p:cNvPr id="3" name="Content Placeholder 2"/>
          <p:cNvSpPr>
            <a:spLocks noGrp="1"/>
          </p:cNvSpPr>
          <p:nvPr>
            <p:ph idx="1"/>
          </p:nvPr>
        </p:nvSpPr>
        <p:spPr/>
        <p:txBody>
          <a:bodyPr/>
          <a:lstStyle/>
          <a:p>
            <a:pPr algn="ctr"/>
            <a:r>
              <a:rPr lang="en-US" sz="4000" dirty="0"/>
              <a:t>‘</a:t>
            </a:r>
            <a:r>
              <a:rPr lang="en-US" sz="4000" i="1" dirty="0"/>
              <a:t>John    is friends with      Mary</a:t>
            </a:r>
            <a:r>
              <a:rPr lang="en-US" sz="4000" dirty="0"/>
              <a:t>’</a:t>
            </a:r>
          </a:p>
        </p:txBody>
      </p:sp>
      <p:sp>
        <p:nvSpPr>
          <p:cNvPr id="4" name="Slide Number Placeholder 3">
            <a:extLst>
              <a:ext uri="{FF2B5EF4-FFF2-40B4-BE49-F238E27FC236}">
                <a16:creationId xmlns:a16="http://schemas.microsoft.com/office/drawing/2014/main" id="{4EB73E99-6FB2-4411-B735-5A264A5FE6E8}"/>
              </a:ext>
            </a:extLst>
          </p:cNvPr>
          <p:cNvSpPr>
            <a:spLocks noGrp="1"/>
          </p:cNvSpPr>
          <p:nvPr>
            <p:ph type="sldNum" sz="quarter" idx="4294967295"/>
          </p:nvPr>
        </p:nvSpPr>
        <p:spPr/>
        <p:txBody>
          <a:bodyPr/>
          <a:lstStyle/>
          <a:p>
            <a:fld id="{7C5DB68A-9D44-4073-920F-D08D647C06A7}" type="slidenum">
              <a:rPr lang="en-US" smtClean="0"/>
              <a:t>214</a:t>
            </a:fld>
            <a:endParaRPr lang="en-US" dirty="0"/>
          </a:p>
        </p:txBody>
      </p:sp>
      <p:grpSp>
        <p:nvGrpSpPr>
          <p:cNvPr id="58" name="Group 57"/>
          <p:cNvGrpSpPr/>
          <p:nvPr/>
        </p:nvGrpSpPr>
        <p:grpSpPr>
          <a:xfrm>
            <a:off x="990600" y="2285999"/>
            <a:ext cx="7162800" cy="2238259"/>
            <a:chOff x="990600" y="2285999"/>
            <a:chExt cx="7162800" cy="2238259"/>
          </a:xfrm>
        </p:grpSpPr>
        <p:grpSp>
          <p:nvGrpSpPr>
            <p:cNvPr id="24" name="Group 23"/>
            <p:cNvGrpSpPr/>
            <p:nvPr/>
          </p:nvGrpSpPr>
          <p:grpSpPr>
            <a:xfrm>
              <a:off x="990600" y="2285999"/>
              <a:ext cx="1295400" cy="2052787"/>
              <a:chOff x="990600" y="2285999"/>
              <a:chExt cx="1295400" cy="2052787"/>
            </a:xfrm>
          </p:grpSpPr>
          <p:sp>
            <p:nvSpPr>
              <p:cNvPr id="5" name="Rounded Rectangle 4"/>
              <p:cNvSpPr/>
              <p:nvPr/>
            </p:nvSpPr>
            <p:spPr bwMode="auto">
              <a:xfrm>
                <a:off x="9906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John</a:t>
                </a:r>
              </a:p>
            </p:txBody>
          </p:sp>
          <p:cxnSp>
            <p:nvCxnSpPr>
              <p:cNvPr id="8" name="Straight Connector 7"/>
              <p:cNvCxnSpPr/>
              <p:nvPr/>
            </p:nvCxnSpPr>
            <p:spPr bwMode="auto">
              <a:xfrm>
                <a:off x="11049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1" name="Straight Arrow Connector 10"/>
              <p:cNvCxnSpPr>
                <a:endCxn id="5" idx="0"/>
              </p:cNvCxnSpPr>
              <p:nvPr/>
            </p:nvCxnSpPr>
            <p:spPr bwMode="auto">
              <a:xfrm flipH="1">
                <a:off x="1638300" y="2285999"/>
                <a:ext cx="3810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6" name="Group 25"/>
            <p:cNvGrpSpPr/>
            <p:nvPr/>
          </p:nvGrpSpPr>
          <p:grpSpPr>
            <a:xfrm>
              <a:off x="6858000" y="2285999"/>
              <a:ext cx="1295400" cy="2052787"/>
              <a:chOff x="6858000" y="2285999"/>
              <a:chExt cx="1295400" cy="2052787"/>
            </a:xfrm>
          </p:grpSpPr>
          <p:sp>
            <p:nvSpPr>
              <p:cNvPr id="6" name="Rounded Rectangle 5"/>
              <p:cNvSpPr/>
              <p:nvPr/>
            </p:nvSpPr>
            <p:spPr bwMode="auto">
              <a:xfrm>
                <a:off x="6858000" y="3805386"/>
                <a:ext cx="1295400" cy="53340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pitchFamily="122" charset="0"/>
                  </a:rPr>
                  <a:t>Mary</a:t>
                </a:r>
              </a:p>
            </p:txBody>
          </p:sp>
          <p:cxnSp>
            <p:nvCxnSpPr>
              <p:cNvPr id="9" name="Straight Connector 8"/>
              <p:cNvCxnSpPr/>
              <p:nvPr/>
            </p:nvCxnSpPr>
            <p:spPr bwMode="auto">
              <a:xfrm>
                <a:off x="6934200" y="2286000"/>
                <a:ext cx="10668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2" name="Straight Arrow Connector 11"/>
              <p:cNvCxnSpPr/>
              <p:nvPr/>
            </p:nvCxnSpPr>
            <p:spPr bwMode="auto">
              <a:xfrm>
                <a:off x="7524750" y="2285999"/>
                <a:ext cx="0" cy="1519387"/>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grpSp>
          <p:nvGrpSpPr>
            <p:cNvPr id="29" name="Group 28"/>
            <p:cNvGrpSpPr/>
            <p:nvPr/>
          </p:nvGrpSpPr>
          <p:grpSpPr>
            <a:xfrm>
              <a:off x="2743200" y="2285999"/>
              <a:ext cx="3276600" cy="2238259"/>
              <a:chOff x="2743200" y="2285999"/>
              <a:chExt cx="3276600" cy="2238259"/>
            </a:xfrm>
          </p:grpSpPr>
          <p:sp>
            <p:nvSpPr>
              <p:cNvPr id="14" name="Rounded Rectangle 13"/>
              <p:cNvSpPr/>
              <p:nvPr/>
            </p:nvSpPr>
            <p:spPr bwMode="auto">
              <a:xfrm>
                <a:off x="3771900" y="3605244"/>
                <a:ext cx="1752600" cy="919014"/>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r>
                  <a:rPr lang="en-US" sz="2100" b="0" dirty="0">
                    <a:solidFill>
                      <a:schemeClr val="tx1"/>
                    </a:solidFill>
                    <a:latin typeface="Times" pitchFamily="122" charset="0"/>
                  </a:rPr>
                  <a:t>J&amp;M’s</a:t>
                </a:r>
              </a:p>
              <a:p>
                <a:pPr eaLnBrk="0" hangingPunct="0"/>
                <a:r>
                  <a:rPr lang="en-US" sz="2100" b="0" dirty="0">
                    <a:solidFill>
                      <a:schemeClr val="tx1"/>
                    </a:solidFill>
                    <a:latin typeface="Times" pitchFamily="122" charset="0"/>
                  </a:rPr>
                  <a:t>friendship</a:t>
                </a:r>
              </a:p>
            </p:txBody>
          </p:sp>
          <p:cxnSp>
            <p:nvCxnSpPr>
              <p:cNvPr id="15" name="Straight Connector 14"/>
              <p:cNvCxnSpPr>
                <a:cxnSpLocks/>
              </p:cNvCxnSpPr>
              <p:nvPr/>
            </p:nvCxnSpPr>
            <p:spPr bwMode="auto">
              <a:xfrm>
                <a:off x="2743200" y="2285999"/>
                <a:ext cx="3276600" cy="0"/>
              </a:xfrm>
              <a:prstGeom prst="line">
                <a:avLst/>
              </a:prstGeom>
              <a:solidFill>
                <a:schemeClr val="accent1"/>
              </a:solidFill>
              <a:ln w="38100" cap="flat" cmpd="sng" algn="ctr">
                <a:solidFill>
                  <a:schemeClr val="bg1"/>
                </a:solidFill>
                <a:prstDash val="solid"/>
                <a:round/>
                <a:headEnd type="none" w="med" len="med"/>
                <a:tailEnd type="none" w="med" len="med"/>
              </a:ln>
              <a:effectLst/>
            </p:spPr>
          </p:cxnSp>
          <p:cxnSp>
            <p:nvCxnSpPr>
              <p:cNvPr id="17" name="Straight Arrow Connector 16"/>
              <p:cNvCxnSpPr>
                <a:endCxn id="14" idx="0"/>
              </p:cNvCxnSpPr>
              <p:nvPr/>
            </p:nvCxnSpPr>
            <p:spPr bwMode="auto">
              <a:xfrm>
                <a:off x="4648200" y="2285999"/>
                <a:ext cx="0" cy="131924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grpSp>
        <p:sp>
          <p:nvSpPr>
            <p:cNvPr id="41" name="TextBox 40"/>
            <p:cNvSpPr txBox="1"/>
            <p:nvPr/>
          </p:nvSpPr>
          <p:spPr>
            <a:xfrm>
              <a:off x="5915718" y="2764716"/>
              <a:ext cx="1465466" cy="400110"/>
            </a:xfrm>
            <a:prstGeom prst="rect">
              <a:avLst/>
            </a:prstGeom>
            <a:noFill/>
          </p:spPr>
          <p:txBody>
            <a:bodyPr wrap="none" rtlCol="0">
              <a:spAutoFit/>
            </a:bodyPr>
            <a:lstStyle/>
            <a:p>
              <a:r>
                <a:rPr lang="en-US" sz="2000" dirty="0">
                  <a:solidFill>
                    <a:schemeClr val="bg1"/>
                  </a:solidFill>
                </a:rPr>
                <a:t>isAbout at t</a:t>
              </a:r>
            </a:p>
          </p:txBody>
        </p:sp>
      </p:grpSp>
      <p:grpSp>
        <p:nvGrpSpPr>
          <p:cNvPr id="19" name="Group 18">
            <a:extLst>
              <a:ext uri="{FF2B5EF4-FFF2-40B4-BE49-F238E27FC236}">
                <a16:creationId xmlns:a16="http://schemas.microsoft.com/office/drawing/2014/main" id="{74937A43-7C1E-4631-8993-B1B7E52DDD23}"/>
              </a:ext>
            </a:extLst>
          </p:cNvPr>
          <p:cNvGrpSpPr/>
          <p:nvPr/>
        </p:nvGrpSpPr>
        <p:grpSpPr>
          <a:xfrm>
            <a:off x="1638300" y="4338786"/>
            <a:ext cx="6743700" cy="2138214"/>
            <a:chOff x="1638300" y="4338786"/>
            <a:chExt cx="6743700" cy="2138214"/>
          </a:xfrm>
        </p:grpSpPr>
        <p:sp>
          <p:nvSpPr>
            <p:cNvPr id="20" name="Rounded Rectangle 19">
              <a:extLst>
                <a:ext uri="{FF2B5EF4-FFF2-40B4-BE49-F238E27FC236}">
                  <a16:creationId xmlns:a16="http://schemas.microsoft.com/office/drawing/2014/main" id="{25BEE7A4-16AD-4899-9747-B1F2FAA2B75F}"/>
                </a:ext>
              </a:extLst>
            </p:cNvPr>
            <p:cNvSpPr/>
            <p:nvPr/>
          </p:nvSpPr>
          <p:spPr bwMode="auto">
            <a:xfrm>
              <a:off x="2028712" y="5943600"/>
              <a:ext cx="1781287"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BFO:Object</a:t>
              </a:r>
              <a:endParaRPr kumimoji="0" lang="en-US" sz="2400" b="0" i="0" u="none" strike="noStrike" cap="none" normalizeH="0" baseline="0" dirty="0">
                <a:ln>
                  <a:noFill/>
                </a:ln>
                <a:solidFill>
                  <a:schemeClr val="tx1"/>
                </a:solidFill>
                <a:effectLst/>
                <a:latin typeface="Times" pitchFamily="122" charset="0"/>
              </a:endParaRPr>
            </a:p>
          </p:txBody>
        </p:sp>
        <p:sp>
          <p:nvSpPr>
            <p:cNvPr id="21" name="Rounded Rectangle 20">
              <a:extLst>
                <a:ext uri="{FF2B5EF4-FFF2-40B4-BE49-F238E27FC236}">
                  <a16:creationId xmlns:a16="http://schemas.microsoft.com/office/drawing/2014/main" id="{8B7E97C0-2F2B-49A3-B476-2FCB099C08AD}"/>
                </a:ext>
              </a:extLst>
            </p:cNvPr>
            <p:cNvSpPr/>
            <p:nvPr/>
          </p:nvSpPr>
          <p:spPr bwMode="auto">
            <a:xfrm>
              <a:off x="4543425" y="5943600"/>
              <a:ext cx="3228975" cy="53340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err="1">
                  <a:ln>
                    <a:noFill/>
                  </a:ln>
                  <a:solidFill>
                    <a:schemeClr val="tx1"/>
                  </a:solidFill>
                  <a:effectLst/>
                  <a:latin typeface="Times" pitchFamily="122" charset="0"/>
                </a:rPr>
                <a:t>BFO:Relational</a:t>
              </a:r>
              <a:r>
                <a:rPr kumimoji="0" lang="en-US" sz="2400" b="0" i="0" u="none" strike="noStrike" cap="none" normalizeH="0" dirty="0">
                  <a:ln>
                    <a:noFill/>
                  </a:ln>
                  <a:solidFill>
                    <a:schemeClr val="tx1"/>
                  </a:solidFill>
                  <a:effectLst/>
                  <a:latin typeface="Times" pitchFamily="122" charset="0"/>
                </a:rPr>
                <a:t> Quality</a:t>
              </a:r>
              <a:endParaRPr kumimoji="0" lang="en-US" sz="2400" b="0" i="0" u="none" strike="noStrike" cap="none" normalizeH="0" baseline="0" dirty="0">
                <a:ln>
                  <a:noFill/>
                </a:ln>
                <a:solidFill>
                  <a:schemeClr val="tx1"/>
                </a:solidFill>
                <a:effectLst/>
                <a:latin typeface="Times" pitchFamily="122" charset="0"/>
              </a:endParaRPr>
            </a:p>
          </p:txBody>
        </p:sp>
        <p:cxnSp>
          <p:nvCxnSpPr>
            <p:cNvPr id="22" name="Straight Arrow Connector 21">
              <a:extLst>
                <a:ext uri="{FF2B5EF4-FFF2-40B4-BE49-F238E27FC236}">
                  <a16:creationId xmlns:a16="http://schemas.microsoft.com/office/drawing/2014/main" id="{F5FBF884-0B77-48B3-A626-4B67CB46CC9E}"/>
                </a:ext>
              </a:extLst>
            </p:cNvPr>
            <p:cNvCxnSpPr>
              <a:endCxn id="20" idx="0"/>
            </p:cNvCxnSpPr>
            <p:nvPr/>
          </p:nvCxnSpPr>
          <p:spPr bwMode="auto">
            <a:xfrm>
              <a:off x="1638300" y="4338786"/>
              <a:ext cx="1281056"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3207A45-027D-400F-B13F-FFEEA13003D9}"/>
                </a:ext>
              </a:extLst>
            </p:cNvPr>
            <p:cNvCxnSpPr>
              <a:endCxn id="20" idx="0"/>
            </p:cNvCxnSpPr>
            <p:nvPr/>
          </p:nvCxnSpPr>
          <p:spPr bwMode="auto">
            <a:xfrm flipH="1">
              <a:off x="2919356" y="4338786"/>
              <a:ext cx="4586344" cy="1604814"/>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AB15035-4DC5-4D6C-A213-C8AEF3C470C2}"/>
                </a:ext>
              </a:extLst>
            </p:cNvPr>
            <p:cNvCxnSpPr>
              <a:endCxn id="21" idx="0"/>
            </p:cNvCxnSpPr>
            <p:nvPr/>
          </p:nvCxnSpPr>
          <p:spPr bwMode="auto">
            <a:xfrm>
              <a:off x="4648200" y="4524258"/>
              <a:ext cx="1509713" cy="1419342"/>
            </a:xfrm>
            <a:prstGeom prst="straightConnector1">
              <a:avLst/>
            </a:prstGeom>
            <a:solidFill>
              <a:schemeClr val="accent1"/>
            </a:solidFill>
            <a:ln w="38100" cap="flat" cmpd="sng" algn="ctr">
              <a:solidFill>
                <a:srgbClr val="FFFF00"/>
              </a:solidFill>
              <a:prstDash val="solid"/>
              <a:round/>
              <a:headEnd type="none" w="med" len="med"/>
              <a:tailEnd type="triangle"/>
            </a:ln>
            <a:effectLst/>
          </p:spPr>
        </p:cxnSp>
        <p:sp>
          <p:nvSpPr>
            <p:cNvPr id="27" name="TextBox 26">
              <a:extLst>
                <a:ext uri="{FF2B5EF4-FFF2-40B4-BE49-F238E27FC236}">
                  <a16:creationId xmlns:a16="http://schemas.microsoft.com/office/drawing/2014/main" id="{831CDDC8-3B90-4B32-9EF9-394774C5AA2A}"/>
                </a:ext>
              </a:extLst>
            </p:cNvPr>
            <p:cNvSpPr txBox="1"/>
            <p:nvPr/>
          </p:nvSpPr>
          <p:spPr>
            <a:xfrm>
              <a:off x="6591125" y="5391090"/>
              <a:ext cx="1790875" cy="400110"/>
            </a:xfrm>
            <a:prstGeom prst="rect">
              <a:avLst/>
            </a:prstGeom>
            <a:noFill/>
          </p:spPr>
          <p:txBody>
            <a:bodyPr wrap="none" rtlCol="0">
              <a:spAutoFit/>
            </a:bodyPr>
            <a:lstStyle/>
            <a:p>
              <a:r>
                <a:rPr lang="en-US" sz="2000" dirty="0" err="1">
                  <a:solidFill>
                    <a:srgbClr val="FFFF00"/>
                  </a:solidFill>
                </a:rPr>
                <a:t>instanceOf</a:t>
              </a:r>
              <a:r>
                <a:rPr lang="en-US" sz="2000" dirty="0">
                  <a:solidFill>
                    <a:srgbClr val="FFFF00"/>
                  </a:solidFill>
                </a:rPr>
                <a:t> at t</a:t>
              </a:r>
            </a:p>
          </p:txBody>
        </p:sp>
      </p:grpSp>
      <p:grpSp>
        <p:nvGrpSpPr>
          <p:cNvPr id="28" name="Group 27">
            <a:extLst>
              <a:ext uri="{FF2B5EF4-FFF2-40B4-BE49-F238E27FC236}">
                <a16:creationId xmlns:a16="http://schemas.microsoft.com/office/drawing/2014/main" id="{D1A52D8E-F75E-4A70-BE1A-6CFA020A8416}"/>
              </a:ext>
            </a:extLst>
          </p:cNvPr>
          <p:cNvGrpSpPr/>
          <p:nvPr/>
        </p:nvGrpSpPr>
        <p:grpSpPr>
          <a:xfrm>
            <a:off x="2286000" y="4064751"/>
            <a:ext cx="4572000" cy="7335"/>
            <a:chOff x="2286000" y="4064751"/>
            <a:chExt cx="4572000" cy="7335"/>
          </a:xfrm>
        </p:grpSpPr>
        <p:cxnSp>
          <p:nvCxnSpPr>
            <p:cNvPr id="30" name="Straight Arrow Connector 29">
              <a:extLst>
                <a:ext uri="{FF2B5EF4-FFF2-40B4-BE49-F238E27FC236}">
                  <a16:creationId xmlns:a16="http://schemas.microsoft.com/office/drawing/2014/main" id="{FAF39B04-3B2D-410C-BFB2-133BC19FD908}"/>
                </a:ext>
              </a:extLst>
            </p:cNvPr>
            <p:cNvCxnSpPr/>
            <p:nvPr/>
          </p:nvCxnSpPr>
          <p:spPr bwMode="auto">
            <a:xfrm flipH="1">
              <a:off x="2286000" y="4064751"/>
              <a:ext cx="14859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423A661E-DF89-4B90-99FE-6A5A9E8A8F38}"/>
                </a:ext>
              </a:extLst>
            </p:cNvPr>
            <p:cNvCxnSpPr/>
            <p:nvPr/>
          </p:nvCxnSpPr>
          <p:spPr bwMode="auto">
            <a:xfrm>
              <a:off x="5524500" y="4064751"/>
              <a:ext cx="13335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grpSp>
      <p:sp>
        <p:nvSpPr>
          <p:cNvPr id="37" name="Oval 36">
            <a:extLst>
              <a:ext uri="{FF2B5EF4-FFF2-40B4-BE49-F238E27FC236}">
                <a16:creationId xmlns:a16="http://schemas.microsoft.com/office/drawing/2014/main" id="{704D2722-9452-4F9F-977E-7C668C3565DC}"/>
              </a:ext>
            </a:extLst>
          </p:cNvPr>
          <p:cNvSpPr/>
          <p:nvPr/>
        </p:nvSpPr>
        <p:spPr bwMode="auto">
          <a:xfrm>
            <a:off x="2438400" y="685800"/>
            <a:ext cx="4419600" cy="838200"/>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8" name="Oval 37">
            <a:extLst>
              <a:ext uri="{FF2B5EF4-FFF2-40B4-BE49-F238E27FC236}">
                <a16:creationId xmlns:a16="http://schemas.microsoft.com/office/drawing/2014/main" id="{FD139DD0-49E4-417D-A554-93498AB2BFFF}"/>
              </a:ext>
            </a:extLst>
          </p:cNvPr>
          <p:cNvSpPr/>
          <p:nvPr/>
        </p:nvSpPr>
        <p:spPr bwMode="auto">
          <a:xfrm>
            <a:off x="2171700" y="3562203"/>
            <a:ext cx="1623956" cy="628797"/>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9" name="Oval 38">
            <a:extLst>
              <a:ext uri="{FF2B5EF4-FFF2-40B4-BE49-F238E27FC236}">
                <a16:creationId xmlns:a16="http://schemas.microsoft.com/office/drawing/2014/main" id="{EF006FEA-AE80-46AC-B1DA-F4F27A951ED4}"/>
              </a:ext>
            </a:extLst>
          </p:cNvPr>
          <p:cNvSpPr/>
          <p:nvPr/>
        </p:nvSpPr>
        <p:spPr bwMode="auto">
          <a:xfrm>
            <a:off x="5334000" y="3581400"/>
            <a:ext cx="1623956" cy="628797"/>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0" name="Oval 39">
            <a:extLst>
              <a:ext uri="{FF2B5EF4-FFF2-40B4-BE49-F238E27FC236}">
                <a16:creationId xmlns:a16="http://schemas.microsoft.com/office/drawing/2014/main" id="{6EDCB538-8DAA-489B-B842-31A005DD0619}"/>
              </a:ext>
            </a:extLst>
          </p:cNvPr>
          <p:cNvSpPr/>
          <p:nvPr/>
        </p:nvSpPr>
        <p:spPr bwMode="auto">
          <a:xfrm>
            <a:off x="6515100" y="5308813"/>
            <a:ext cx="1881244" cy="628797"/>
          </a:xfrm>
          <a:prstGeom prst="ellipse">
            <a:avLst/>
          </a:prstGeom>
          <a:noFill/>
          <a:ln w="28575" cap="flat" cmpd="sng" algn="ctr">
            <a:solidFill>
              <a:srgbClr val="AA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nvGrpSpPr>
          <p:cNvPr id="35" name="Group 34">
            <a:extLst>
              <a:ext uri="{FF2B5EF4-FFF2-40B4-BE49-F238E27FC236}">
                <a16:creationId xmlns:a16="http://schemas.microsoft.com/office/drawing/2014/main" id="{1949F979-E617-4DE1-BF13-CAD31525C222}"/>
              </a:ext>
            </a:extLst>
          </p:cNvPr>
          <p:cNvGrpSpPr/>
          <p:nvPr/>
        </p:nvGrpSpPr>
        <p:grpSpPr>
          <a:xfrm>
            <a:off x="2286000" y="3657600"/>
            <a:ext cx="4572000" cy="414486"/>
            <a:chOff x="2286000" y="3657600"/>
            <a:chExt cx="4572000" cy="414486"/>
          </a:xfrm>
        </p:grpSpPr>
        <p:cxnSp>
          <p:nvCxnSpPr>
            <p:cNvPr id="36" name="Straight Arrow Connector 35">
              <a:extLst>
                <a:ext uri="{FF2B5EF4-FFF2-40B4-BE49-F238E27FC236}">
                  <a16:creationId xmlns:a16="http://schemas.microsoft.com/office/drawing/2014/main" id="{D9993DCF-91DA-4A11-A312-7DDFA842112B}"/>
                </a:ext>
              </a:extLst>
            </p:cNvPr>
            <p:cNvCxnSpPr/>
            <p:nvPr/>
          </p:nvCxnSpPr>
          <p:spPr bwMode="auto">
            <a:xfrm flipH="1">
              <a:off x="2286000" y="4064751"/>
              <a:ext cx="14859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7E77082E-2C05-4CE7-B7CA-D5C5015782CC}"/>
                </a:ext>
              </a:extLst>
            </p:cNvPr>
            <p:cNvCxnSpPr/>
            <p:nvPr/>
          </p:nvCxnSpPr>
          <p:spPr bwMode="auto">
            <a:xfrm>
              <a:off x="5524500" y="4064751"/>
              <a:ext cx="1333500" cy="7335"/>
            </a:xfrm>
            <a:prstGeom prst="straightConnector1">
              <a:avLst/>
            </a:prstGeom>
            <a:solidFill>
              <a:schemeClr val="accent1"/>
            </a:solidFill>
            <a:ln w="28575" cap="flat" cmpd="sng" algn="ctr">
              <a:solidFill>
                <a:srgbClr val="FF6600"/>
              </a:solidFill>
              <a:prstDash val="solid"/>
              <a:round/>
              <a:headEnd type="none" w="med" len="med"/>
              <a:tailEnd type="triangle"/>
            </a:ln>
            <a:effectLst/>
          </p:spPr>
        </p:cxnSp>
        <p:sp>
          <p:nvSpPr>
            <p:cNvPr id="43" name="TextBox 42">
              <a:extLst>
                <a:ext uri="{FF2B5EF4-FFF2-40B4-BE49-F238E27FC236}">
                  <a16:creationId xmlns:a16="http://schemas.microsoft.com/office/drawing/2014/main" id="{67AB19A4-AFBF-4031-89D9-B084F9BEB91D}"/>
                </a:ext>
              </a:extLst>
            </p:cNvPr>
            <p:cNvSpPr txBox="1"/>
            <p:nvPr/>
          </p:nvSpPr>
          <p:spPr>
            <a:xfrm>
              <a:off x="2465055" y="3668707"/>
              <a:ext cx="1167948" cy="369332"/>
            </a:xfrm>
            <a:prstGeom prst="rect">
              <a:avLst/>
            </a:prstGeom>
            <a:noFill/>
          </p:spPr>
          <p:txBody>
            <a:bodyPr wrap="none" rtlCol="0">
              <a:spAutoFit/>
            </a:bodyPr>
            <a:lstStyle/>
            <a:p>
              <a:r>
                <a:rPr lang="en-US" sz="1800" dirty="0">
                  <a:solidFill>
                    <a:srgbClr val="FF6600"/>
                  </a:solidFill>
                </a:rPr>
                <a:t>inheres-in</a:t>
              </a:r>
            </a:p>
          </p:txBody>
        </p:sp>
        <p:sp>
          <p:nvSpPr>
            <p:cNvPr id="44" name="TextBox 43">
              <a:extLst>
                <a:ext uri="{FF2B5EF4-FFF2-40B4-BE49-F238E27FC236}">
                  <a16:creationId xmlns:a16="http://schemas.microsoft.com/office/drawing/2014/main" id="{A419D1AF-C78F-4073-ACEC-4D2C06567A46}"/>
                </a:ext>
              </a:extLst>
            </p:cNvPr>
            <p:cNvSpPr txBox="1"/>
            <p:nvPr/>
          </p:nvSpPr>
          <p:spPr>
            <a:xfrm>
              <a:off x="5625343" y="3657600"/>
              <a:ext cx="1167948" cy="369332"/>
            </a:xfrm>
            <a:prstGeom prst="rect">
              <a:avLst/>
            </a:prstGeom>
            <a:noFill/>
          </p:spPr>
          <p:txBody>
            <a:bodyPr wrap="none" rtlCol="0">
              <a:spAutoFit/>
            </a:bodyPr>
            <a:lstStyle/>
            <a:p>
              <a:r>
                <a:rPr lang="en-US" sz="1800" dirty="0">
                  <a:solidFill>
                    <a:srgbClr val="FF6600"/>
                  </a:solidFill>
                </a:rPr>
                <a:t>inheres-in</a:t>
              </a:r>
            </a:p>
          </p:txBody>
        </p:sp>
      </p:grpSp>
    </p:spTree>
    <p:extLst>
      <p:ext uri="{BB962C8B-B14F-4D97-AF65-F5344CB8AC3E}">
        <p14:creationId xmlns:p14="http://schemas.microsoft.com/office/powerpoint/2010/main" val="368974567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Formal relations</a:t>
            </a:r>
            <a:br>
              <a:rPr lang="en-US" dirty="0"/>
            </a:br>
            <a:r>
              <a:rPr lang="en-US" sz="2400" dirty="0"/>
              <a:t>‘</a:t>
            </a:r>
            <a:r>
              <a:rPr lang="en-US" sz="2400" i="1" dirty="0"/>
              <a:t>hold between two or more entities directly, without any further intervening individual</a:t>
            </a:r>
            <a:r>
              <a:rPr lang="en-US" sz="2400" dirty="0"/>
              <a:t>’</a:t>
            </a:r>
            <a:br>
              <a:rPr lang="en-US" sz="2400" dirty="0"/>
            </a:br>
            <a:endParaRPr lang="en-US" sz="2400" dirty="0"/>
          </a:p>
        </p:txBody>
      </p:sp>
      <p:sp>
        <p:nvSpPr>
          <p:cNvPr id="3" name="Content Placeholder 2"/>
          <p:cNvSpPr>
            <a:spLocks noGrp="1"/>
          </p:cNvSpPr>
          <p:nvPr>
            <p:ph idx="1"/>
          </p:nvPr>
        </p:nvSpPr>
        <p:spPr>
          <a:xfrm>
            <a:off x="228600" y="2362200"/>
            <a:ext cx="8686800" cy="4267200"/>
          </a:xfrm>
        </p:spPr>
        <p:txBody>
          <a:bodyPr/>
          <a:lstStyle/>
          <a:p>
            <a:pPr>
              <a:buFont typeface="Arial" panose="020B0604020202020204" pitchFamily="34" charset="0"/>
              <a:buChar char="•"/>
            </a:pPr>
            <a:r>
              <a:rPr lang="en-US" b="1" u="sng" dirty="0"/>
              <a:t>Basic formal relations</a:t>
            </a:r>
            <a:r>
              <a:rPr lang="en-US" dirty="0"/>
              <a:t>:</a:t>
            </a:r>
          </a:p>
          <a:p>
            <a:pPr lvl="1">
              <a:buFont typeface="Arial" panose="020B0604020202020204" pitchFamily="34" charset="0"/>
              <a:buChar char="•"/>
            </a:pPr>
            <a:r>
              <a:rPr lang="en-US" dirty="0"/>
              <a:t>ontological dependence, inherence, subtype-of, part-of, subset-of, instantiation, …</a:t>
            </a:r>
          </a:p>
          <a:p>
            <a:pPr lvl="1">
              <a:buFont typeface="Arial" panose="020B0604020202020204" pitchFamily="34" charset="0"/>
              <a:buChar char="•"/>
            </a:pPr>
            <a:endParaRPr lang="en-US" dirty="0"/>
          </a:p>
          <a:p>
            <a:pPr>
              <a:buFont typeface="Arial" panose="020B0604020202020204" pitchFamily="34" charset="0"/>
              <a:buChar char="•"/>
            </a:pPr>
            <a:r>
              <a:rPr lang="en-US" b="1" u="sng" dirty="0"/>
              <a:t>Domain formal relations</a:t>
            </a:r>
            <a:r>
              <a:rPr lang="en-US" dirty="0"/>
              <a:t>:</a:t>
            </a:r>
          </a:p>
          <a:p>
            <a:pPr lvl="1">
              <a:buFont typeface="Arial" panose="020B0604020202020204" pitchFamily="34" charset="0"/>
              <a:buChar char="•"/>
            </a:pPr>
            <a:r>
              <a:rPr lang="en-US" dirty="0"/>
              <a:t>‘</a:t>
            </a:r>
            <a:r>
              <a:rPr lang="en-US" i="1" dirty="0"/>
              <a:t>relations that exhibit similar characteristics, i.e., those relations of comparison such as is taller than, is older than, knows more Greek than</a:t>
            </a:r>
            <a:r>
              <a:rPr lang="en-US" dirty="0"/>
              <a:t>’.</a:t>
            </a:r>
          </a:p>
        </p:txBody>
      </p:sp>
      <p:sp>
        <p:nvSpPr>
          <p:cNvPr id="4" name="Slide Number Placeholder 3">
            <a:extLst>
              <a:ext uri="{FF2B5EF4-FFF2-40B4-BE49-F238E27FC236}">
                <a16:creationId xmlns:a16="http://schemas.microsoft.com/office/drawing/2014/main" id="{D4C901DF-A529-4232-9959-B688962FCB72}"/>
              </a:ext>
            </a:extLst>
          </p:cNvPr>
          <p:cNvSpPr>
            <a:spLocks noGrp="1"/>
          </p:cNvSpPr>
          <p:nvPr>
            <p:ph type="sldNum" sz="quarter" idx="4294967295"/>
          </p:nvPr>
        </p:nvSpPr>
        <p:spPr/>
        <p:txBody>
          <a:bodyPr/>
          <a:lstStyle/>
          <a:p>
            <a:fld id="{7C5DB68A-9D44-4073-920F-D08D647C06A7}" type="slidenum">
              <a:rPr lang="en-US" smtClean="0"/>
              <a:t>215</a:t>
            </a:fld>
            <a:endParaRPr lang="en-US" dirty="0"/>
          </a:p>
        </p:txBody>
      </p:sp>
      <p:sp>
        <p:nvSpPr>
          <p:cNvPr id="5" name="Rectangle 4"/>
          <p:cNvSpPr/>
          <p:nvPr/>
        </p:nvSpPr>
        <p:spPr>
          <a:xfrm>
            <a:off x="1676400" y="6135469"/>
            <a:ext cx="7391400" cy="646331"/>
          </a:xfrm>
          <a:prstGeom prst="rect">
            <a:avLst/>
          </a:prstGeom>
        </p:spPr>
        <p:txBody>
          <a:bodyPr wrap="square">
            <a:spAutoFit/>
          </a:bodyPr>
          <a:lstStyle/>
          <a:p>
            <a:pPr marL="0" lvl="2" algn="r"/>
            <a:r>
              <a:rPr lang="en-US" sz="1200" dirty="0" err="1">
                <a:solidFill>
                  <a:schemeClr val="bg1"/>
                </a:solidFill>
              </a:rPr>
              <a:t>Guizzardi</a:t>
            </a:r>
            <a:r>
              <a:rPr lang="en-US" sz="1200" dirty="0">
                <a:solidFill>
                  <a:schemeClr val="bg1"/>
                </a:solidFill>
              </a:rPr>
              <a:t> &amp; Wagner. What’s in a Relationship: An Ontological Analysis. In: Qing Li, Stefano </a:t>
            </a:r>
            <a:r>
              <a:rPr lang="en-US" sz="1200" dirty="0" err="1">
                <a:solidFill>
                  <a:schemeClr val="bg1"/>
                </a:solidFill>
              </a:rPr>
              <a:t>Spaccapietra</a:t>
            </a:r>
            <a:r>
              <a:rPr lang="en-US" sz="1200" dirty="0">
                <a:solidFill>
                  <a:schemeClr val="bg1"/>
                </a:solidFill>
              </a:rPr>
              <a:t>, Eric Yu, Antoni </a:t>
            </a:r>
            <a:r>
              <a:rPr lang="en-US" sz="1200" dirty="0" err="1">
                <a:solidFill>
                  <a:schemeClr val="bg1"/>
                </a:solidFill>
              </a:rPr>
              <a:t>Olivé</a:t>
            </a:r>
            <a:r>
              <a:rPr lang="en-US" sz="1200" dirty="0">
                <a:solidFill>
                  <a:schemeClr val="bg1"/>
                </a:solidFill>
              </a:rPr>
              <a:t> (Eds.), Conceptual Modeling - ER 2008. Lecture Notes in Computer Science, Vol. 5231, 83-97, 2008 https://doi.org/10.1007/978-3-540-87877-3_8↗</a:t>
            </a:r>
          </a:p>
        </p:txBody>
      </p:sp>
    </p:spTree>
    <p:extLst>
      <p:ext uri="{BB962C8B-B14F-4D97-AF65-F5344CB8AC3E}">
        <p14:creationId xmlns:p14="http://schemas.microsoft.com/office/powerpoint/2010/main" val="97966154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Arity of a relation</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t>Binary:</a:t>
            </a:r>
          </a:p>
          <a:p>
            <a:pPr lvl="1">
              <a:buFont typeface="Arial" panose="020B0604020202020204" pitchFamily="34" charset="0"/>
              <a:buChar char="•"/>
            </a:pPr>
            <a:r>
              <a:rPr lang="en-US" u="sng" dirty="0"/>
              <a:t>My youth</a:t>
            </a:r>
            <a:r>
              <a:rPr lang="en-US" dirty="0"/>
              <a:t> </a:t>
            </a:r>
            <a:r>
              <a:rPr lang="en-US" dirty="0" err="1"/>
              <a:t>partOf</a:t>
            </a:r>
            <a:r>
              <a:rPr lang="en-US" dirty="0"/>
              <a:t> </a:t>
            </a:r>
            <a:r>
              <a:rPr lang="en-US" u="sng" dirty="0"/>
              <a:t>my life</a:t>
            </a:r>
          </a:p>
          <a:p>
            <a:pPr marL="0" indent="0"/>
            <a:r>
              <a:rPr lang="en-US" dirty="0"/>
              <a:t>	   1			2</a:t>
            </a:r>
          </a:p>
          <a:p>
            <a:pPr>
              <a:buFont typeface="Arial" panose="020B0604020202020204" pitchFamily="34" charset="0"/>
              <a:buChar char="•"/>
            </a:pPr>
            <a:r>
              <a:rPr lang="en-US" dirty="0"/>
              <a:t>Ternary:</a:t>
            </a:r>
          </a:p>
          <a:p>
            <a:pPr lvl="1">
              <a:buFont typeface="Arial" panose="020B0604020202020204" pitchFamily="34" charset="0"/>
              <a:buChar char="•"/>
            </a:pPr>
            <a:r>
              <a:rPr lang="en-US" u="sng" dirty="0"/>
              <a:t>My hand</a:t>
            </a:r>
            <a:r>
              <a:rPr lang="en-US" dirty="0"/>
              <a:t> </a:t>
            </a:r>
            <a:r>
              <a:rPr lang="en-US" dirty="0" err="1"/>
              <a:t>partOf</a:t>
            </a:r>
            <a:r>
              <a:rPr lang="en-US" dirty="0"/>
              <a:t> </a:t>
            </a:r>
            <a:r>
              <a:rPr lang="en-US" u="sng" dirty="0"/>
              <a:t>me</a:t>
            </a:r>
            <a:r>
              <a:rPr lang="en-US" dirty="0"/>
              <a:t> </a:t>
            </a:r>
            <a:r>
              <a:rPr lang="en-US" u="sng" dirty="0"/>
              <a:t>now</a:t>
            </a:r>
          </a:p>
          <a:p>
            <a:pPr marL="0" indent="0"/>
            <a:r>
              <a:rPr lang="en-US" dirty="0"/>
              <a:t>	  1                    2     3</a:t>
            </a:r>
          </a:p>
          <a:p>
            <a:pPr>
              <a:buFont typeface="Arial" panose="020B0604020202020204" pitchFamily="34" charset="0"/>
              <a:buChar char="•"/>
            </a:pPr>
            <a:r>
              <a:rPr lang="en-US" dirty="0"/>
              <a:t>Quaternary:</a:t>
            </a:r>
          </a:p>
          <a:p>
            <a:pPr lvl="1">
              <a:buFont typeface="Arial" panose="020B0604020202020204" pitchFamily="34" charset="0"/>
              <a:buChar char="•"/>
            </a:pPr>
            <a:r>
              <a:rPr lang="en-US" sz="2200" u="sng" dirty="0"/>
              <a:t>My left middle finger</a:t>
            </a:r>
            <a:r>
              <a:rPr lang="en-US" sz="2200" dirty="0"/>
              <a:t> between </a:t>
            </a:r>
            <a:r>
              <a:rPr lang="en-US" sz="2200" u="sng" dirty="0"/>
              <a:t>my left index finger</a:t>
            </a:r>
          </a:p>
          <a:p>
            <a:pPr marL="914400" lvl="2" indent="0">
              <a:buNone/>
            </a:pPr>
            <a:r>
              <a:rPr lang="en-US" dirty="0"/>
              <a:t>        1                                           2                               </a:t>
            </a:r>
          </a:p>
          <a:p>
            <a:pPr marL="457200" lvl="1" indent="0">
              <a:buNone/>
            </a:pPr>
            <a:r>
              <a:rPr lang="en-US" dirty="0"/>
              <a:t>   </a:t>
            </a:r>
            <a:r>
              <a:rPr lang="en-US" sz="2200" dirty="0"/>
              <a:t>and </a:t>
            </a:r>
            <a:r>
              <a:rPr lang="en-US" sz="2200" u="sng" dirty="0"/>
              <a:t>my left ring finger</a:t>
            </a:r>
            <a:r>
              <a:rPr lang="en-US" sz="2200" dirty="0"/>
              <a:t> </a:t>
            </a:r>
            <a:r>
              <a:rPr lang="en-US" sz="2200" u="sng" dirty="0"/>
              <a:t>now</a:t>
            </a:r>
          </a:p>
          <a:p>
            <a:pPr marL="457200" lvl="1" indent="0">
              <a:buNone/>
            </a:pPr>
            <a:r>
              <a:rPr lang="en-US" dirty="0"/>
              <a:t>              3		 4</a:t>
            </a:r>
          </a:p>
          <a:p>
            <a:pPr marL="400050">
              <a:buFont typeface="Arial" panose="020B0604020202020204" pitchFamily="34" charset="0"/>
              <a:buChar char="•"/>
            </a:pPr>
            <a:r>
              <a:rPr lang="en-US" dirty="0"/>
              <a:t>…</a:t>
            </a:r>
          </a:p>
        </p:txBody>
      </p:sp>
      <p:sp>
        <p:nvSpPr>
          <p:cNvPr id="4" name="Slide Number Placeholder 3">
            <a:extLst>
              <a:ext uri="{FF2B5EF4-FFF2-40B4-BE49-F238E27FC236}">
                <a16:creationId xmlns:a16="http://schemas.microsoft.com/office/drawing/2014/main" id="{6A9E66D7-4052-4909-AE0C-A9160D516BBD}"/>
              </a:ext>
            </a:extLst>
          </p:cNvPr>
          <p:cNvSpPr>
            <a:spLocks noGrp="1"/>
          </p:cNvSpPr>
          <p:nvPr>
            <p:ph type="sldNum" sz="quarter" idx="4294967295"/>
          </p:nvPr>
        </p:nvSpPr>
        <p:spPr/>
        <p:txBody>
          <a:bodyPr/>
          <a:lstStyle/>
          <a:p>
            <a:fld id="{7C5DB68A-9D44-4073-920F-D08D647C06A7}" type="slidenum">
              <a:rPr lang="en-US" smtClean="0"/>
              <a:t>216</a:t>
            </a:fld>
            <a:endParaRPr lang="en-US" dirty="0"/>
          </a:p>
        </p:txBody>
      </p:sp>
    </p:spTree>
    <p:extLst>
      <p:ext uri="{BB962C8B-B14F-4D97-AF65-F5344CB8AC3E}">
        <p14:creationId xmlns:p14="http://schemas.microsoft.com/office/powerpoint/2010/main" val="387333041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binary relations</a:t>
            </a:r>
          </a:p>
        </p:txBody>
      </p:sp>
      <p:sp>
        <p:nvSpPr>
          <p:cNvPr id="3" name="Content Placeholder 2">
            <a:extLst>
              <a:ext uri="{FF2B5EF4-FFF2-40B4-BE49-F238E27FC236}">
                <a16:creationId xmlns:a16="http://schemas.microsoft.com/office/drawing/2014/main" id="{115B9288-D3EF-4E81-A9C2-A213C085931D}"/>
              </a:ext>
            </a:extLst>
          </p:cNvPr>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0" y="656412"/>
            <a:ext cx="9144000" cy="6201588"/>
          </a:xfrm>
          <a:prstGeom prst="rect">
            <a:avLst/>
          </a:prstGeom>
        </p:spPr>
      </p:pic>
      <p:sp>
        <p:nvSpPr>
          <p:cNvPr id="6" name="Rectangle 5"/>
          <p:cNvSpPr/>
          <p:nvPr/>
        </p:nvSpPr>
        <p:spPr>
          <a:xfrm>
            <a:off x="5791200" y="1037535"/>
            <a:ext cx="2743200" cy="523220"/>
          </a:xfrm>
          <a:prstGeom prst="rect">
            <a:avLst/>
          </a:prstGeom>
        </p:spPr>
        <p:txBody>
          <a:bodyPr wrap="square">
            <a:spAutoFit/>
          </a:bodyPr>
          <a:lstStyle/>
          <a:p>
            <a:r>
              <a:rPr lang="en-US" sz="1400" dirty="0"/>
              <a:t>http://en.ndncdc.org/page/symmetric-binary-relation-on-set/</a:t>
            </a:r>
          </a:p>
        </p:txBody>
      </p:sp>
      <p:sp>
        <p:nvSpPr>
          <p:cNvPr id="4" name="Slide Number Placeholder 3">
            <a:extLst>
              <a:ext uri="{FF2B5EF4-FFF2-40B4-BE49-F238E27FC236}">
                <a16:creationId xmlns:a16="http://schemas.microsoft.com/office/drawing/2014/main" id="{12AB50BA-5A5B-4AB1-A947-8D88D27A5304}"/>
              </a:ext>
            </a:extLst>
          </p:cNvPr>
          <p:cNvSpPr>
            <a:spLocks noGrp="1"/>
          </p:cNvSpPr>
          <p:nvPr>
            <p:ph type="sldNum" sz="quarter" idx="4294967295"/>
          </p:nvPr>
        </p:nvSpPr>
        <p:spPr/>
        <p:txBody>
          <a:bodyPr/>
          <a:lstStyle/>
          <a:p>
            <a:fld id="{7C5DB68A-9D44-4073-920F-D08D647C06A7}" type="slidenum">
              <a:rPr lang="en-US" smtClean="0">
                <a:solidFill>
                  <a:schemeClr val="tx1"/>
                </a:solidFill>
              </a:rPr>
              <a:t>217</a:t>
            </a:fld>
            <a:endParaRPr lang="en-US" dirty="0">
              <a:solidFill>
                <a:schemeClr val="tx1"/>
              </a:solidFill>
            </a:endParaRPr>
          </a:p>
        </p:txBody>
      </p:sp>
    </p:spTree>
    <p:extLst>
      <p:ext uri="{BB962C8B-B14F-4D97-AF65-F5344CB8AC3E}">
        <p14:creationId xmlns:p14="http://schemas.microsoft.com/office/powerpoint/2010/main" val="46400794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 in Ontological Realism</a:t>
            </a:r>
          </a:p>
        </p:txBody>
      </p:sp>
      <p:sp>
        <p:nvSpPr>
          <p:cNvPr id="3" name="Content Placeholder 2"/>
          <p:cNvSpPr>
            <a:spLocks noGrp="1"/>
          </p:cNvSpPr>
          <p:nvPr>
            <p:ph idx="1"/>
          </p:nvPr>
        </p:nvSpPr>
        <p:spPr/>
        <p:txBody>
          <a:bodyPr/>
          <a:lstStyle/>
          <a:p>
            <a:pPr lvl="0">
              <a:buFont typeface="Arial" panose="020B0604020202020204" pitchFamily="34" charset="0"/>
              <a:buChar char="•"/>
            </a:pPr>
            <a:r>
              <a:rPr lang="en-US" b="1" u="sng" dirty="0"/>
              <a:t>Instance-level relations</a:t>
            </a:r>
          </a:p>
          <a:p>
            <a:pPr lvl="1">
              <a:buFont typeface="Arial" panose="020B0604020202020204" pitchFamily="34" charset="0"/>
              <a:buChar char="•"/>
            </a:pPr>
            <a:r>
              <a:rPr lang="en-US" sz="2100" dirty="0"/>
              <a:t>Your heart (instance-level) </a:t>
            </a:r>
            <a:r>
              <a:rPr lang="en-US" sz="2100" b="1" dirty="0" err="1"/>
              <a:t>continuant_part_of</a:t>
            </a:r>
            <a:r>
              <a:rPr lang="en-US" sz="2100" b="1" dirty="0"/>
              <a:t> </a:t>
            </a:r>
            <a:r>
              <a:rPr lang="en-US" sz="2100" dirty="0"/>
              <a:t>your body </a:t>
            </a:r>
            <a:r>
              <a:rPr lang="en-US" sz="2100" b="1" dirty="0"/>
              <a:t>at </a:t>
            </a:r>
            <a:r>
              <a:rPr lang="en-US" sz="2100" i="1" dirty="0"/>
              <a:t>t</a:t>
            </a:r>
          </a:p>
          <a:p>
            <a:pPr lvl="1">
              <a:buFont typeface="Arial" panose="020B0604020202020204" pitchFamily="34" charset="0"/>
              <a:buChar char="•"/>
            </a:pPr>
            <a:r>
              <a:rPr lang="en-US" sz="2100" dirty="0"/>
              <a:t>Your heart beating (instance-level) </a:t>
            </a:r>
            <a:r>
              <a:rPr lang="en-US" sz="2100" b="1" dirty="0" err="1"/>
              <a:t>has_participant</a:t>
            </a:r>
            <a:r>
              <a:rPr lang="en-US" sz="2100" dirty="0"/>
              <a:t> your heart</a:t>
            </a:r>
            <a:r>
              <a:rPr lang="en-US" sz="2100" b="1" dirty="0"/>
              <a:t> at </a:t>
            </a:r>
            <a:r>
              <a:rPr lang="en-US" sz="2100" i="1" dirty="0"/>
              <a:t>t</a:t>
            </a:r>
          </a:p>
          <a:p>
            <a:pPr marL="457200" lvl="1" indent="0">
              <a:buNone/>
            </a:pPr>
            <a:endParaRPr lang="en-US" sz="2100" dirty="0"/>
          </a:p>
          <a:p>
            <a:pPr lvl="0">
              <a:buFont typeface="Arial" panose="020B0604020202020204" pitchFamily="34" charset="0"/>
              <a:buChar char="•"/>
            </a:pPr>
            <a:r>
              <a:rPr lang="en-US" b="1" u="sng" dirty="0"/>
              <a:t>Instance-type relations</a:t>
            </a:r>
            <a:r>
              <a:rPr lang="en-US" dirty="0"/>
              <a:t>	</a:t>
            </a:r>
          </a:p>
          <a:p>
            <a:pPr lvl="1">
              <a:buFont typeface="Arial" panose="020B0604020202020204" pitchFamily="34" charset="0"/>
              <a:buChar char="•"/>
            </a:pPr>
            <a:r>
              <a:rPr lang="en-US" sz="2100" dirty="0"/>
              <a:t>John’s heart </a:t>
            </a:r>
            <a:r>
              <a:rPr lang="en-US" sz="2100" b="1" dirty="0"/>
              <a:t>instantiates </a:t>
            </a:r>
            <a:r>
              <a:rPr lang="en-US" sz="2100" i="1" dirty="0"/>
              <a:t>human heart </a:t>
            </a:r>
            <a:r>
              <a:rPr lang="en-US" sz="2100" b="1" dirty="0"/>
              <a:t>at </a:t>
            </a:r>
            <a:r>
              <a:rPr lang="en-US" sz="2100" i="1" dirty="0"/>
              <a:t>t</a:t>
            </a:r>
            <a:endParaRPr lang="en-US" sz="2100" dirty="0"/>
          </a:p>
          <a:p>
            <a:pPr lvl="1">
              <a:buFont typeface="Arial" panose="020B0604020202020204" pitchFamily="34" charset="0"/>
              <a:buChar char="•"/>
            </a:pPr>
            <a:r>
              <a:rPr lang="en-US" sz="2100" dirty="0"/>
              <a:t>John’s heart beating </a:t>
            </a:r>
            <a:r>
              <a:rPr lang="en-US" sz="2100" b="1" dirty="0"/>
              <a:t>instantiates </a:t>
            </a:r>
            <a:r>
              <a:rPr lang="en-US" sz="2100" i="1" dirty="0"/>
              <a:t>human heart beating </a:t>
            </a:r>
            <a:r>
              <a:rPr lang="en-US" sz="2100" b="1" dirty="0"/>
              <a:t>at </a:t>
            </a:r>
            <a:r>
              <a:rPr lang="en-US" sz="2100" i="1" dirty="0"/>
              <a:t>t</a:t>
            </a:r>
          </a:p>
          <a:p>
            <a:pPr lvl="1">
              <a:buFont typeface="Arial" panose="020B0604020202020204" pitchFamily="34" charset="0"/>
              <a:buChar char="•"/>
            </a:pPr>
            <a:endParaRPr lang="en-US" sz="2100" dirty="0"/>
          </a:p>
          <a:p>
            <a:pPr lvl="0">
              <a:buFont typeface="Arial" panose="020B0604020202020204" pitchFamily="34" charset="0"/>
              <a:buChar char="•"/>
            </a:pPr>
            <a:r>
              <a:rPr lang="en-US" b="1" u="sng" dirty="0"/>
              <a:t>Type-level relations</a:t>
            </a:r>
          </a:p>
          <a:p>
            <a:pPr lvl="1">
              <a:buFont typeface="Arial" panose="020B0604020202020204" pitchFamily="34" charset="0"/>
              <a:buChar char="•"/>
            </a:pPr>
            <a:r>
              <a:rPr lang="en-US" sz="2100" dirty="0"/>
              <a:t>human heart </a:t>
            </a:r>
            <a:r>
              <a:rPr lang="en-US" sz="2100" i="1" dirty="0" err="1"/>
              <a:t>continuant_part­_of</a:t>
            </a:r>
            <a:r>
              <a:rPr lang="en-US" sz="2100" dirty="0"/>
              <a:t> human body</a:t>
            </a:r>
          </a:p>
          <a:p>
            <a:pPr lvl="1">
              <a:buFont typeface="Arial" panose="020B0604020202020204" pitchFamily="34" charset="0"/>
              <a:buChar char="•"/>
            </a:pPr>
            <a:r>
              <a:rPr lang="en-US" sz="2100" dirty="0"/>
              <a:t>human heart beating process </a:t>
            </a:r>
            <a:r>
              <a:rPr lang="en-US" sz="2100" i="1" dirty="0" err="1"/>
              <a:t>has_occurrent_part</a:t>
            </a:r>
            <a:r>
              <a:rPr lang="en-US" sz="2100" dirty="0"/>
              <a:t> beat profile</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C63A5A5-B6E4-4678-B16F-F0663AE61710}"/>
              </a:ext>
            </a:extLst>
          </p:cNvPr>
          <p:cNvSpPr>
            <a:spLocks noGrp="1"/>
          </p:cNvSpPr>
          <p:nvPr>
            <p:ph type="sldNum" sz="quarter" idx="4294967295"/>
          </p:nvPr>
        </p:nvSpPr>
        <p:spPr/>
        <p:txBody>
          <a:bodyPr/>
          <a:lstStyle/>
          <a:p>
            <a:fld id="{7C5DB68A-9D44-4073-920F-D08D647C06A7}" type="slidenum">
              <a:rPr lang="en-US" smtClean="0"/>
              <a:t>218</a:t>
            </a:fld>
            <a:endParaRPr lang="en-US" dirty="0"/>
          </a:p>
        </p:txBody>
      </p:sp>
    </p:spTree>
    <p:extLst>
      <p:ext uri="{BB962C8B-B14F-4D97-AF65-F5344CB8AC3E}">
        <p14:creationId xmlns:p14="http://schemas.microsoft.com/office/powerpoint/2010/main" val="324506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8CDA9034-34F8-498F-A334-49354BDE7FBD}"/>
              </a:ext>
            </a:extLst>
          </p:cNvPr>
          <p:cNvSpPr>
            <a:spLocks noGrp="1" noChangeArrowheads="1"/>
          </p:cNvSpPr>
          <p:nvPr>
            <p:ph type="title"/>
          </p:nvPr>
        </p:nvSpPr>
        <p:spPr/>
        <p:txBody>
          <a:bodyPr/>
          <a:lstStyle/>
          <a:p>
            <a:r>
              <a:rPr lang="en-US" altLang="en-US" sz="4000" dirty="0"/>
              <a:t>Features of relations on the level of instances may not hold on the level of universals</a:t>
            </a:r>
          </a:p>
        </p:txBody>
      </p:sp>
      <p:sp>
        <p:nvSpPr>
          <p:cNvPr id="422915" name="Rectangle 3">
            <a:extLst>
              <a:ext uri="{FF2B5EF4-FFF2-40B4-BE49-F238E27FC236}">
                <a16:creationId xmlns:a16="http://schemas.microsoft.com/office/drawing/2014/main" id="{CDE56239-2B93-4607-B56E-AAEFF0F16FCF}"/>
              </a:ext>
            </a:extLst>
          </p:cNvPr>
          <p:cNvSpPr>
            <a:spLocks noGrp="1" noChangeArrowheads="1"/>
          </p:cNvSpPr>
          <p:nvPr>
            <p:ph idx="1"/>
          </p:nvPr>
        </p:nvSpPr>
        <p:spPr>
          <a:xfrm>
            <a:off x="228600" y="2667000"/>
            <a:ext cx="8686800" cy="3962400"/>
          </a:xfrm>
        </p:spPr>
        <p:txBody>
          <a:bodyPr/>
          <a:lstStyle/>
          <a:p>
            <a:pPr>
              <a:buFont typeface="Arial" panose="020B0604020202020204" pitchFamily="34" charset="0"/>
              <a:buChar char="•"/>
            </a:pPr>
            <a:r>
              <a:rPr lang="en-US" altLang="en-US" sz="2400" i="1" dirty="0"/>
              <a:t>nucleus </a:t>
            </a:r>
            <a:r>
              <a:rPr lang="en-US" altLang="en-US" sz="2400" i="1" dirty="0" err="1"/>
              <a:t>adjacent_to</a:t>
            </a:r>
            <a:r>
              <a:rPr lang="en-US" altLang="en-US" sz="2400" i="1" dirty="0"/>
              <a:t> cytoplasm</a:t>
            </a:r>
          </a:p>
          <a:p>
            <a:pPr lvl="1">
              <a:buFont typeface="Arial" panose="020B0604020202020204" pitchFamily="34" charset="0"/>
              <a:buChar char="•"/>
            </a:pPr>
            <a:r>
              <a:rPr lang="en-US" altLang="en-US" b="1" dirty="0"/>
              <a:t>Not: </a:t>
            </a:r>
            <a:r>
              <a:rPr lang="en-US" altLang="en-US" i="1" dirty="0"/>
              <a:t>cytoplasm </a:t>
            </a:r>
            <a:r>
              <a:rPr lang="en-US" altLang="en-US" i="1" dirty="0" err="1"/>
              <a:t>adjacent_to</a:t>
            </a:r>
            <a:r>
              <a:rPr lang="en-US" altLang="en-US" i="1" dirty="0"/>
              <a:t> nucleus</a:t>
            </a:r>
          </a:p>
          <a:p>
            <a:pPr lvl="2">
              <a:buFont typeface="Arial" panose="020B0604020202020204" pitchFamily="34" charset="0"/>
              <a:buChar char="•"/>
            </a:pPr>
            <a:r>
              <a:rPr lang="en-US" altLang="en-US" i="1" dirty="0"/>
              <a:t>Red blood cells don’t have a nucleus</a:t>
            </a:r>
          </a:p>
          <a:p>
            <a:pPr>
              <a:buFont typeface="Arial" panose="020B0604020202020204" pitchFamily="34" charset="0"/>
              <a:buChar char="•"/>
            </a:pPr>
            <a:r>
              <a:rPr lang="en-US" altLang="en-US" sz="2400" i="1" dirty="0"/>
              <a:t>seminal vesicle </a:t>
            </a:r>
            <a:r>
              <a:rPr lang="en-US" altLang="en-US" sz="2400" i="1" dirty="0" err="1"/>
              <a:t>adjacent_to</a:t>
            </a:r>
            <a:r>
              <a:rPr lang="en-US" altLang="en-US" sz="2400" i="1" dirty="0"/>
              <a:t> urinary bladder</a:t>
            </a:r>
            <a:r>
              <a:rPr lang="en-US" altLang="en-US" sz="2400" dirty="0"/>
              <a:t> </a:t>
            </a:r>
          </a:p>
          <a:p>
            <a:pPr lvl="1">
              <a:buFont typeface="Arial" panose="020B0604020202020204" pitchFamily="34" charset="0"/>
              <a:buChar char="•"/>
            </a:pPr>
            <a:r>
              <a:rPr lang="en-US" altLang="en-US" b="1" dirty="0"/>
              <a:t>Not: </a:t>
            </a:r>
            <a:r>
              <a:rPr lang="en-US" altLang="en-US" i="1" dirty="0"/>
              <a:t>urinary bladder</a:t>
            </a:r>
            <a:r>
              <a:rPr lang="en-US" altLang="en-US" dirty="0"/>
              <a:t> </a:t>
            </a:r>
            <a:r>
              <a:rPr lang="en-US" altLang="en-US" i="1" dirty="0" err="1"/>
              <a:t>adjacent_to</a:t>
            </a:r>
            <a:r>
              <a:rPr lang="en-US" altLang="en-US" i="1" dirty="0"/>
              <a:t> seminal vesicle</a:t>
            </a:r>
          </a:p>
          <a:p>
            <a:pPr lvl="2">
              <a:buFont typeface="Arial" panose="020B0604020202020204" pitchFamily="34" charset="0"/>
              <a:buChar char="•"/>
            </a:pPr>
            <a:r>
              <a:rPr lang="en-US" altLang="en-US" i="1" dirty="0"/>
              <a:t>Women don’t have seminal vesicles</a:t>
            </a:r>
          </a:p>
          <a:p>
            <a:pPr>
              <a:buFont typeface="Arial" panose="020B0604020202020204" pitchFamily="34" charset="0"/>
              <a:buChar char="•"/>
            </a:pPr>
            <a:endParaRPr lang="en-US" altLang="en-US" i="1" dirty="0"/>
          </a:p>
          <a:p>
            <a:pPr>
              <a:buFont typeface="Arial" panose="020B0604020202020204" pitchFamily="34" charset="0"/>
              <a:buChar char="•"/>
            </a:pPr>
            <a:r>
              <a:rPr lang="en-US" altLang="en-US" i="1" dirty="0"/>
              <a:t>Adjacency</a:t>
            </a:r>
            <a:r>
              <a:rPr lang="en-US" altLang="en-US" dirty="0"/>
              <a:t> as a relation between universals is not symmetric while it is symmetric at particular level.</a:t>
            </a:r>
          </a:p>
        </p:txBody>
      </p:sp>
      <p:sp>
        <p:nvSpPr>
          <p:cNvPr id="2" name="Slide Number Placeholder 1">
            <a:extLst>
              <a:ext uri="{FF2B5EF4-FFF2-40B4-BE49-F238E27FC236}">
                <a16:creationId xmlns:a16="http://schemas.microsoft.com/office/drawing/2014/main" id="{B43F2687-E237-4B71-988B-8729B66AD1A1}"/>
              </a:ext>
            </a:extLst>
          </p:cNvPr>
          <p:cNvSpPr>
            <a:spLocks noGrp="1"/>
          </p:cNvSpPr>
          <p:nvPr>
            <p:ph type="sldNum" sz="quarter" idx="4294967295"/>
          </p:nvPr>
        </p:nvSpPr>
        <p:spPr/>
        <p:txBody>
          <a:bodyPr/>
          <a:lstStyle/>
          <a:p>
            <a:fld id="{7C5DB68A-9D44-4073-920F-D08D647C06A7}" type="slidenum">
              <a:rPr lang="en-US" smtClean="0"/>
              <a:t>219</a:t>
            </a:fld>
            <a:endParaRPr lang="en-US" dirty="0"/>
          </a:p>
        </p:txBody>
      </p:sp>
    </p:spTree>
    <p:extLst>
      <p:ext uri="{BB962C8B-B14F-4D97-AF65-F5344CB8AC3E}">
        <p14:creationId xmlns:p14="http://schemas.microsoft.com/office/powerpoint/2010/main" val="25978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29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29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291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291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29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291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29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uiExpand="1" build="p"/>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a:extLst>
              <a:ext uri="{FF2B5EF4-FFF2-40B4-BE49-F238E27FC236}">
                <a16:creationId xmlns:a16="http://schemas.microsoft.com/office/drawing/2014/main" id="{37289CCA-FAC6-4A2D-B180-268C05CDB1AC}"/>
              </a:ext>
            </a:extLst>
          </p:cNvPr>
          <p:cNvSpPr>
            <a:spLocks noGrp="1" noChangeArrowheads="1"/>
          </p:cNvSpPr>
          <p:nvPr>
            <p:ph type="title"/>
          </p:nvPr>
        </p:nvSpPr>
        <p:spPr/>
        <p:txBody>
          <a:bodyPr/>
          <a:lstStyle/>
          <a:p>
            <a:r>
              <a:rPr lang="en-US" altLang="en-US" i="1"/>
              <a:t>the all-some form</a:t>
            </a:r>
          </a:p>
        </p:txBody>
      </p:sp>
      <p:sp>
        <p:nvSpPr>
          <p:cNvPr id="531459" name="Rectangle 3">
            <a:extLst>
              <a:ext uri="{FF2B5EF4-FFF2-40B4-BE49-F238E27FC236}">
                <a16:creationId xmlns:a16="http://schemas.microsoft.com/office/drawing/2014/main" id="{658C9788-4AE3-4C9B-BF2D-88EBD7D278FF}"/>
              </a:ext>
            </a:extLst>
          </p:cNvPr>
          <p:cNvSpPr>
            <a:spLocks noGrp="1" noChangeArrowheads="1"/>
          </p:cNvSpPr>
          <p:nvPr>
            <p:ph idx="1"/>
          </p:nvPr>
        </p:nvSpPr>
        <p:spPr/>
        <p:txBody>
          <a:bodyPr/>
          <a:lstStyle/>
          <a:p>
            <a:r>
              <a:rPr lang="en-US" altLang="en-US" sz="2800" i="1" dirty="0"/>
              <a:t>A </a:t>
            </a:r>
            <a:r>
              <a:rPr lang="en-US" altLang="en-US" sz="2800" i="1" dirty="0" err="1"/>
              <a:t>continuant_part_of</a:t>
            </a:r>
            <a:r>
              <a:rPr lang="en-US" altLang="en-US" sz="2800" i="1" dirty="0"/>
              <a:t> B</a:t>
            </a:r>
            <a:r>
              <a:rPr lang="en-US" altLang="en-US" sz="2800" dirty="0"/>
              <a:t> =def.</a:t>
            </a:r>
          </a:p>
          <a:p>
            <a:endParaRPr lang="en-US" altLang="en-US" sz="2800" dirty="0"/>
          </a:p>
          <a:p>
            <a:pPr lvl="1">
              <a:buFontTx/>
              <a:buNone/>
            </a:pPr>
            <a:r>
              <a:rPr lang="en-US" altLang="en-US" sz="2400" dirty="0"/>
              <a:t>for  </a:t>
            </a:r>
            <a:r>
              <a:rPr lang="en-US" altLang="en-US" sz="2400" b="1" dirty="0"/>
              <a:t>all  </a:t>
            </a:r>
            <a:r>
              <a:rPr lang="en-US" altLang="en-US" sz="2400" dirty="0"/>
              <a:t>particulars </a:t>
            </a:r>
            <a:r>
              <a:rPr lang="en-US" altLang="en-US" sz="2400" i="1" dirty="0"/>
              <a:t>a </a:t>
            </a:r>
            <a:r>
              <a:rPr lang="en-US" altLang="en-US" sz="2400" dirty="0"/>
              <a:t>and times </a:t>
            </a:r>
            <a:r>
              <a:rPr lang="en-US" altLang="en-US" sz="2400" i="1" dirty="0"/>
              <a:t>t</a:t>
            </a:r>
            <a:r>
              <a:rPr lang="en-US" altLang="en-US" sz="2400" dirty="0"/>
              <a:t>, </a:t>
            </a:r>
          </a:p>
          <a:p>
            <a:pPr lvl="1">
              <a:buFontTx/>
              <a:buNone/>
            </a:pPr>
            <a:r>
              <a:rPr lang="en-US" altLang="en-US" sz="2400" dirty="0"/>
              <a:t>If </a:t>
            </a:r>
            <a:r>
              <a:rPr lang="en-US" altLang="en-US" sz="2400" i="1" dirty="0"/>
              <a:t>a</a:t>
            </a:r>
            <a:r>
              <a:rPr lang="en-US" altLang="en-US" sz="2400" dirty="0"/>
              <a:t> is an instance of the universal </a:t>
            </a:r>
            <a:r>
              <a:rPr lang="en-US" altLang="en-US" sz="2400" i="1" dirty="0"/>
              <a:t>A </a:t>
            </a:r>
            <a:r>
              <a:rPr lang="en-US" altLang="en-US" sz="2400" dirty="0"/>
              <a:t>at </a:t>
            </a:r>
            <a:r>
              <a:rPr lang="en-US" altLang="en-US" sz="2400" i="1" dirty="0"/>
              <a:t>t</a:t>
            </a:r>
            <a:r>
              <a:rPr lang="en-US" altLang="en-US" sz="2400" dirty="0"/>
              <a:t>,</a:t>
            </a:r>
          </a:p>
          <a:p>
            <a:pPr lvl="1">
              <a:buFontTx/>
              <a:buNone/>
            </a:pPr>
            <a:r>
              <a:rPr lang="en-US" altLang="en-US" sz="2400" dirty="0"/>
              <a:t>then there is  </a:t>
            </a:r>
            <a:r>
              <a:rPr lang="en-US" altLang="en-US" sz="2400" b="1" dirty="0"/>
              <a:t>some  </a:t>
            </a:r>
            <a:r>
              <a:rPr lang="en-US" altLang="en-US" sz="2400" dirty="0"/>
              <a:t>instance </a:t>
            </a:r>
            <a:r>
              <a:rPr lang="en-US" altLang="en-US" sz="2400" i="1" dirty="0"/>
              <a:t>b </a:t>
            </a:r>
            <a:r>
              <a:rPr lang="en-US" altLang="en-US" sz="2400" dirty="0"/>
              <a:t>of the universal </a:t>
            </a:r>
            <a:r>
              <a:rPr lang="en-US" altLang="en-US" sz="2400" i="1" dirty="0"/>
              <a:t>B </a:t>
            </a:r>
          </a:p>
          <a:p>
            <a:pPr lvl="1">
              <a:buFontTx/>
              <a:buNone/>
            </a:pPr>
            <a:r>
              <a:rPr lang="en-US" altLang="en-US" sz="2400" dirty="0"/>
              <a:t>such that </a:t>
            </a:r>
          </a:p>
          <a:p>
            <a:pPr lvl="1">
              <a:buFontTx/>
              <a:buNone/>
            </a:pPr>
            <a:r>
              <a:rPr lang="en-US" altLang="en-US" sz="2400" i="1" dirty="0"/>
              <a:t>a</a:t>
            </a:r>
            <a:r>
              <a:rPr lang="en-US" altLang="en-US" sz="2400" dirty="0"/>
              <a:t> is an instance-level </a:t>
            </a:r>
            <a:r>
              <a:rPr lang="en-US" altLang="en-US" sz="2400" b="1" dirty="0" err="1"/>
              <a:t>part_of</a:t>
            </a:r>
            <a:r>
              <a:rPr lang="en-US" altLang="en-US" sz="2400" b="1" dirty="0"/>
              <a:t> </a:t>
            </a:r>
            <a:r>
              <a:rPr lang="en-US" altLang="en-US" sz="2400" i="1" dirty="0"/>
              <a:t>b</a:t>
            </a:r>
            <a:r>
              <a:rPr lang="en-US" altLang="en-US" sz="2400" dirty="0"/>
              <a:t> at </a:t>
            </a:r>
            <a:r>
              <a:rPr lang="en-US" altLang="en-US" sz="2400" i="1" dirty="0"/>
              <a:t>t</a:t>
            </a:r>
          </a:p>
          <a:p>
            <a:pPr lvl="1">
              <a:buFontTx/>
              <a:buNone/>
            </a:pPr>
            <a:endParaRPr lang="en-US" altLang="en-US" i="1" dirty="0"/>
          </a:p>
          <a:p>
            <a:r>
              <a:rPr lang="en-US" altLang="en-US" i="1" dirty="0"/>
              <a:t>Domain: Continuant</a:t>
            </a:r>
          </a:p>
          <a:p>
            <a:r>
              <a:rPr lang="en-US" altLang="en-US" i="1" dirty="0"/>
              <a:t>Range: Continuant</a:t>
            </a:r>
          </a:p>
          <a:p>
            <a:pPr lvl="1">
              <a:buFontTx/>
              <a:buNone/>
            </a:pPr>
            <a:endParaRPr lang="en-US" altLang="en-US" sz="2400" i="1" dirty="0"/>
          </a:p>
          <a:p>
            <a:pPr lvl="1">
              <a:buFontTx/>
              <a:buNone/>
            </a:pPr>
            <a:endParaRPr lang="en-US" altLang="en-US" sz="2400" i="1" dirty="0"/>
          </a:p>
        </p:txBody>
      </p:sp>
      <p:sp>
        <p:nvSpPr>
          <p:cNvPr id="2" name="Slide Number Placeholder 1">
            <a:extLst>
              <a:ext uri="{FF2B5EF4-FFF2-40B4-BE49-F238E27FC236}">
                <a16:creationId xmlns:a16="http://schemas.microsoft.com/office/drawing/2014/main" id="{C2300FE7-F918-4662-92E3-AAB4A27E5A03}"/>
              </a:ext>
            </a:extLst>
          </p:cNvPr>
          <p:cNvSpPr>
            <a:spLocks noGrp="1"/>
          </p:cNvSpPr>
          <p:nvPr>
            <p:ph type="sldNum" sz="quarter" idx="4294967295"/>
          </p:nvPr>
        </p:nvSpPr>
        <p:spPr/>
        <p:txBody>
          <a:bodyPr/>
          <a:lstStyle/>
          <a:p>
            <a:fld id="{7C5DB68A-9D44-4073-920F-D08D647C06A7}" type="slidenum">
              <a:rPr lang="en-US" smtClean="0"/>
              <a:t>220</a:t>
            </a:fld>
            <a:endParaRPr lang="en-US" dirty="0"/>
          </a:p>
        </p:txBody>
      </p:sp>
      <p:grpSp>
        <p:nvGrpSpPr>
          <p:cNvPr id="531462" name="Group 6">
            <a:extLst>
              <a:ext uri="{FF2B5EF4-FFF2-40B4-BE49-F238E27FC236}">
                <a16:creationId xmlns:a16="http://schemas.microsoft.com/office/drawing/2014/main" id="{21DEFE19-C0F8-4D4B-9CF3-E57DF7EB2CD4}"/>
              </a:ext>
            </a:extLst>
          </p:cNvPr>
          <p:cNvGrpSpPr>
            <a:grpSpLocks/>
          </p:cNvGrpSpPr>
          <p:nvPr/>
        </p:nvGrpSpPr>
        <p:grpSpPr bwMode="auto">
          <a:xfrm>
            <a:off x="1295400" y="2619569"/>
            <a:ext cx="2281237" cy="1524000"/>
            <a:chOff x="933" y="1680"/>
            <a:chExt cx="1437" cy="960"/>
          </a:xfrm>
        </p:grpSpPr>
        <p:sp>
          <p:nvSpPr>
            <p:cNvPr id="531460" name="Oval 4">
              <a:extLst>
                <a:ext uri="{FF2B5EF4-FFF2-40B4-BE49-F238E27FC236}">
                  <a16:creationId xmlns:a16="http://schemas.microsoft.com/office/drawing/2014/main" id="{824ACA63-E2E5-47DD-87CC-93FF17C1C9A1}"/>
                </a:ext>
              </a:extLst>
            </p:cNvPr>
            <p:cNvSpPr>
              <a:spLocks noChangeArrowheads="1"/>
            </p:cNvSpPr>
            <p:nvPr/>
          </p:nvSpPr>
          <p:spPr bwMode="auto">
            <a:xfrm>
              <a:off x="933" y="1680"/>
              <a:ext cx="288" cy="384"/>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31461" name="Oval 5">
              <a:extLst>
                <a:ext uri="{FF2B5EF4-FFF2-40B4-BE49-F238E27FC236}">
                  <a16:creationId xmlns:a16="http://schemas.microsoft.com/office/drawing/2014/main" id="{A7F9D4A4-5D0C-4EE9-BD55-DA09BE1CD082}"/>
                </a:ext>
              </a:extLst>
            </p:cNvPr>
            <p:cNvSpPr>
              <a:spLocks noChangeArrowheads="1"/>
            </p:cNvSpPr>
            <p:nvPr/>
          </p:nvSpPr>
          <p:spPr bwMode="auto">
            <a:xfrm>
              <a:off x="1746" y="2256"/>
              <a:ext cx="624" cy="384"/>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58020514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BF9E-1200-40B3-833E-B80090DE54A7}"/>
              </a:ext>
            </a:extLst>
          </p:cNvPr>
          <p:cNvSpPr>
            <a:spLocks noGrp="1"/>
          </p:cNvSpPr>
          <p:nvPr>
            <p:ph type="title"/>
          </p:nvPr>
        </p:nvSpPr>
        <p:spPr/>
        <p:txBody>
          <a:bodyPr/>
          <a:lstStyle/>
          <a:p>
            <a:r>
              <a:rPr lang="en-US" dirty="0"/>
              <a:t>Remember !!!</a:t>
            </a:r>
          </a:p>
        </p:txBody>
      </p:sp>
      <p:sp>
        <p:nvSpPr>
          <p:cNvPr id="3" name="Content Placeholder 2">
            <a:extLst>
              <a:ext uri="{FF2B5EF4-FFF2-40B4-BE49-F238E27FC236}">
                <a16:creationId xmlns:a16="http://schemas.microsoft.com/office/drawing/2014/main" id="{AEAF1560-A411-4428-AFB6-F00C06320746}"/>
              </a:ext>
            </a:extLst>
          </p:cNvPr>
          <p:cNvSpPr>
            <a:spLocks noGrp="1"/>
          </p:cNvSpPr>
          <p:nvPr>
            <p:ph idx="1"/>
          </p:nvPr>
        </p:nvSpPr>
        <p:spPr/>
        <p:txBody>
          <a:bodyPr/>
          <a:lstStyle/>
          <a:p>
            <a:pPr>
              <a:buFont typeface="Arial" panose="020B0604020202020204" pitchFamily="34" charset="0"/>
              <a:buChar char="•"/>
            </a:pPr>
            <a:r>
              <a:rPr lang="en-US" dirty="0"/>
              <a:t>Formal relations expressed in the BFO are all type-type relations.</a:t>
            </a:r>
          </a:p>
          <a:p>
            <a:pPr lvl="2">
              <a:buFont typeface="Arial" panose="020B0604020202020204" pitchFamily="34" charset="0"/>
              <a:buChar char="•"/>
            </a:pPr>
            <a:r>
              <a:rPr lang="en-US" dirty="0"/>
              <a:t>IC	</a:t>
            </a:r>
            <a:r>
              <a:rPr lang="en-US" dirty="0" err="1"/>
              <a:t>isa</a:t>
            </a:r>
            <a:r>
              <a:rPr lang="en-US" dirty="0"/>
              <a:t> 			     Continuant</a:t>
            </a:r>
          </a:p>
          <a:p>
            <a:pPr lvl="2">
              <a:buFont typeface="Arial" panose="020B0604020202020204" pitchFamily="34" charset="0"/>
              <a:buChar char="•"/>
            </a:pPr>
            <a:r>
              <a:rPr lang="en-US" dirty="0"/>
              <a:t>SDC 	specifically depends on      IC</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However !!!!: BFO’s type-type relations don’t express anything about types, but only what is the case for all particulars in the domain position of the relation.</a:t>
            </a:r>
          </a:p>
          <a:p>
            <a:pPr>
              <a:buFont typeface="Arial" panose="020B0604020202020204" pitchFamily="34" charset="0"/>
              <a:buChar char="•"/>
            </a:pPr>
            <a:endParaRPr lang="en-US" dirty="0"/>
          </a:p>
          <a:p>
            <a:pPr>
              <a:buFont typeface="Arial" panose="020B0604020202020204" pitchFamily="34" charset="0"/>
              <a:buChar char="•"/>
            </a:pPr>
            <a:r>
              <a:rPr lang="en-US" dirty="0"/>
              <a:t>BFO’s type-type relations are defined / elucidated on the basis of instance-level relations.</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3E6B468-871B-437C-AAF5-B2DAF3173DA8}"/>
              </a:ext>
            </a:extLst>
          </p:cNvPr>
          <p:cNvSpPr>
            <a:spLocks noGrp="1"/>
          </p:cNvSpPr>
          <p:nvPr>
            <p:ph type="sldNum" sz="quarter" idx="4294967295"/>
          </p:nvPr>
        </p:nvSpPr>
        <p:spPr/>
        <p:txBody>
          <a:bodyPr/>
          <a:lstStyle/>
          <a:p>
            <a:fld id="{7C5DB68A-9D44-4073-920F-D08D647C06A7}" type="slidenum">
              <a:rPr lang="en-US" smtClean="0"/>
              <a:t>221</a:t>
            </a:fld>
            <a:endParaRPr lang="en-US" dirty="0"/>
          </a:p>
        </p:txBody>
      </p:sp>
    </p:spTree>
    <p:extLst>
      <p:ext uri="{BB962C8B-B14F-4D97-AF65-F5344CB8AC3E}">
        <p14:creationId xmlns:p14="http://schemas.microsoft.com/office/powerpoint/2010/main" val="12835138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Elucidation versus definition</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i="1" dirty="0">
                <a:latin typeface="Times New Roman" panose="02020603050405020304" pitchFamily="18" charset="0"/>
                <a:cs typeface="Times New Roman" panose="02020603050405020304" pitchFamily="18" charset="0"/>
              </a:rPr>
              <a:t>x </a:t>
            </a:r>
            <a:r>
              <a:rPr lang="en-US" b="1" i="1" dirty="0" err="1">
                <a:latin typeface="Times New Roman" panose="02020603050405020304" pitchFamily="18" charset="0"/>
                <a:cs typeface="Times New Roman" panose="02020603050405020304" pitchFamily="18" charset="0"/>
              </a:rPr>
              <a:t>is_about</a:t>
            </a:r>
            <a:r>
              <a:rPr lang="en-US" b="1" i="1"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y</a:t>
            </a:r>
            <a:r>
              <a:rPr lang="en-US" b="1" dirty="0">
                <a:latin typeface="Times New Roman" panose="02020603050405020304" pitchFamily="18" charset="0"/>
                <a:cs typeface="Times New Roman" panose="02020603050405020304" pitchFamily="18" charset="0"/>
              </a:rPr>
              <a:t> </a:t>
            </a:r>
            <a:r>
              <a:rPr lang="en-US" b="1" u="sng" dirty="0">
                <a:solidFill>
                  <a:srgbClr val="FFFF00"/>
                </a:solidFill>
                <a:latin typeface="Times New Roman" panose="02020603050405020304" pitchFamily="18" charset="0"/>
                <a:cs typeface="Times New Roman" panose="02020603050405020304" pitchFamily="18" charset="0"/>
              </a:rPr>
              <a:t>means</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1800" i="1" dirty="0">
                <a:latin typeface="Times New Roman" panose="02020603050405020304" pitchFamily="18" charset="0"/>
                <a:cs typeface="Times New Roman" panose="02020603050405020304" pitchFamily="18" charset="0"/>
              </a:rPr>
              <a:t>x refers to or is cognitively directed towards y.</a:t>
            </a:r>
            <a:r>
              <a:rPr lang="en-US" sz="1800" b="1" i="1"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Domain:</a:t>
            </a:r>
            <a:r>
              <a:rPr lang="en-US" sz="1800" dirty="0">
                <a:latin typeface="Times New Roman" panose="02020603050405020304" pitchFamily="18" charset="0"/>
                <a:cs typeface="Times New Roman" panose="02020603050405020304" pitchFamily="18" charset="0"/>
              </a:rPr>
              <a:t> representations; </a:t>
            </a:r>
            <a:r>
              <a:rPr lang="en-US" sz="1800" b="1" dirty="0">
                <a:latin typeface="Times New Roman" panose="02020603050405020304" pitchFamily="18" charset="0"/>
                <a:cs typeface="Times New Roman" panose="02020603050405020304" pitchFamily="18" charset="0"/>
              </a:rPr>
              <a:t>Range:</a:t>
            </a:r>
            <a:r>
              <a:rPr lang="en-US" sz="1800" dirty="0">
                <a:latin typeface="Times New Roman" panose="02020603050405020304" pitchFamily="18" charset="0"/>
                <a:cs typeface="Times New Roman" panose="02020603050405020304" pitchFamily="18" charset="0"/>
              </a:rPr>
              <a:t> portions of reality. </a:t>
            </a:r>
            <a:r>
              <a:rPr lang="en-US" sz="1800" b="1" dirty="0">
                <a:latin typeface="Times New Roman" panose="02020603050405020304" pitchFamily="18" charset="0"/>
                <a:cs typeface="Times New Roman" panose="02020603050405020304" pitchFamily="18" charset="0"/>
              </a:rPr>
              <a:t>Axiom:</a:t>
            </a:r>
            <a:r>
              <a:rPr lang="en-US" sz="1800" dirty="0">
                <a:latin typeface="Times New Roman" panose="02020603050405020304" pitchFamily="18" charset="0"/>
                <a:cs typeface="Times New Roman" panose="02020603050405020304" pitchFamily="18" charset="0"/>
              </a:rPr>
              <a:t> if</a:t>
            </a:r>
            <a:r>
              <a:rPr lang="en-US" sz="1800" b="1"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x</a:t>
            </a:r>
            <a:r>
              <a:rPr lang="en-US" sz="1800" b="1" i="1" dirty="0">
                <a:latin typeface="Times New Roman" panose="02020603050405020304" pitchFamily="18" charset="0"/>
                <a:cs typeface="Times New Roman" panose="02020603050405020304" pitchFamily="18" charset="0"/>
              </a:rPr>
              <a:t> </a:t>
            </a:r>
            <a:r>
              <a:rPr lang="en-US" sz="1800" b="1" i="1" dirty="0" err="1">
                <a:latin typeface="Times New Roman" panose="02020603050405020304" pitchFamily="18" charset="0"/>
                <a:cs typeface="Times New Roman" panose="02020603050405020304" pitchFamily="18" charset="0"/>
              </a:rPr>
              <a:t>is_about</a:t>
            </a:r>
            <a:r>
              <a:rPr lang="en-US" sz="1800" b="1" i="1"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y </a:t>
            </a:r>
            <a:r>
              <a:rPr lang="en-US" sz="1800" dirty="0">
                <a:latin typeface="Times New Roman" panose="02020603050405020304" pitchFamily="18" charset="0"/>
                <a:cs typeface="Times New Roman" panose="02020603050405020304" pitchFamily="18" charset="0"/>
              </a:rPr>
              <a:t>then </a:t>
            </a:r>
            <a:r>
              <a:rPr lang="en-US" sz="1800" i="1" dirty="0">
                <a:latin typeface="Times New Roman" panose="02020603050405020304" pitchFamily="18" charset="0"/>
                <a:cs typeface="Times New Roman" panose="02020603050405020304" pitchFamily="18" charset="0"/>
              </a:rPr>
              <a:t>y </a:t>
            </a:r>
            <a:r>
              <a:rPr lang="en-US" sz="1800" dirty="0">
                <a:latin typeface="Times New Roman" panose="02020603050405020304" pitchFamily="18" charset="0"/>
                <a:cs typeface="Times New Roman" panose="02020603050405020304" pitchFamily="18" charset="0"/>
              </a:rPr>
              <a:t>exists (veridicality).</a:t>
            </a:r>
          </a:p>
          <a:p>
            <a:r>
              <a:rPr lang="en-US" dirty="0">
                <a:latin typeface="Times New Roman" panose="02020603050405020304" pitchFamily="18" charset="0"/>
                <a:cs typeface="Times New Roman" panose="02020603050405020304" pitchFamily="18" charset="0"/>
              </a:rPr>
              <a:t>		‘A </a:t>
            </a:r>
            <a:r>
              <a:rPr lang="en-US" dirty="0">
                <a:solidFill>
                  <a:srgbClr val="FFFF00"/>
                </a:solidFill>
                <a:latin typeface="Times New Roman" panose="02020603050405020304" pitchFamily="18" charset="0"/>
                <a:cs typeface="Times New Roman" panose="02020603050405020304" pitchFamily="18" charset="0"/>
              </a:rPr>
              <a:t>means</a:t>
            </a:r>
            <a:r>
              <a:rPr lang="en-US" dirty="0">
                <a:latin typeface="Times New Roman" panose="02020603050405020304" pitchFamily="18" charset="0"/>
                <a:cs typeface="Times New Roman" panose="02020603050405020304" pitchFamily="18" charset="0"/>
              </a:rPr>
              <a:t> B’: </a:t>
            </a:r>
          </a:p>
          <a:p>
            <a:pPr lvl="2">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A is the case, you can conclude that B holds.</a:t>
            </a:r>
          </a:p>
          <a:p>
            <a:pPr lvl="2">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B is the case, you cannot conclude anything re A.</a:t>
            </a:r>
          </a:p>
          <a:p>
            <a:pPr>
              <a:buFont typeface="Arial" panose="020B0604020202020204" pitchFamily="34" charset="0"/>
              <a:buChar char="•"/>
            </a:pPr>
            <a:r>
              <a:rPr lang="en-US" i="1" dirty="0">
                <a:latin typeface="Times New Roman" panose="02020603050405020304" pitchFamily="18" charset="0"/>
                <a:cs typeface="Times New Roman" panose="02020603050405020304" pitchFamily="18" charset="0"/>
              </a:rPr>
              <a:t>x </a:t>
            </a:r>
            <a:r>
              <a:rPr lang="en-US" b="1" i="1" dirty="0" err="1">
                <a:latin typeface="Times New Roman" panose="02020603050405020304" pitchFamily="18" charset="0"/>
                <a:cs typeface="Times New Roman" panose="02020603050405020304" pitchFamily="18" charset="0"/>
              </a:rPr>
              <a:t>is_a_representation_of</a:t>
            </a:r>
            <a:r>
              <a:rPr lang="en-US" i="1" dirty="0">
                <a:latin typeface="Times New Roman" panose="02020603050405020304" pitchFamily="18" charset="0"/>
                <a:cs typeface="Times New Roman" panose="02020603050405020304" pitchFamily="18" charset="0"/>
              </a:rPr>
              <a:t> y =</a:t>
            </a:r>
            <a:r>
              <a:rPr lang="en-US" b="1" u="sng" dirty="0">
                <a:solidFill>
                  <a:srgbClr val="FFFF00"/>
                </a:solidFill>
                <a:latin typeface="Times New Roman" panose="02020603050405020304" pitchFamily="18" charset="0"/>
                <a:cs typeface="Times New Roman" panose="02020603050405020304" pitchFamily="18" charset="0"/>
              </a:rPr>
              <a:t>def</a:t>
            </a:r>
            <a:r>
              <a:rPr lang="en-US" b="1" u="sng"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a:p>
            <a:pPr lvl="1">
              <a:buFont typeface="Arial" panose="020B0604020202020204" pitchFamily="34" charset="0"/>
              <a:buChar char="•"/>
            </a:pPr>
            <a:r>
              <a:rPr lang="en-US" sz="1800" i="1" dirty="0">
                <a:latin typeface="Times New Roman" panose="02020603050405020304" pitchFamily="18" charset="0"/>
                <a:cs typeface="Times New Roman" panose="02020603050405020304" pitchFamily="18" charset="0"/>
              </a:rPr>
              <a:t>x </a:t>
            </a:r>
            <a:r>
              <a:rPr lang="en-US" sz="1800" dirty="0">
                <a:latin typeface="Times New Roman" panose="02020603050405020304" pitchFamily="18" charset="0"/>
                <a:cs typeface="Times New Roman" panose="02020603050405020304" pitchFamily="18" charset="0"/>
              </a:rPr>
              <a:t>is a </a:t>
            </a:r>
            <a:r>
              <a:rPr lang="en-US" sz="1800" cap="small" dirty="0">
                <a:latin typeface="Times New Roman" panose="02020603050405020304" pitchFamily="18" charset="0"/>
                <a:cs typeface="Times New Roman" panose="02020603050405020304" pitchFamily="18" charset="0"/>
              </a:rPr>
              <a:t>representa­tion </a:t>
            </a:r>
            <a:r>
              <a:rPr lang="en-US" sz="1800" dirty="0">
                <a:latin typeface="Times New Roman" panose="02020603050405020304" pitchFamily="18" charset="0"/>
                <a:cs typeface="Times New Roman" panose="02020603050405020304" pitchFamily="18" charset="0"/>
              </a:rPr>
              <a:t>&amp; </a:t>
            </a:r>
            <a:r>
              <a:rPr lang="en-US" sz="1800" i="1" dirty="0">
                <a:latin typeface="Times New Roman" panose="02020603050405020304" pitchFamily="18" charset="0"/>
                <a:cs typeface="Times New Roman" panose="02020603050405020304" pitchFamily="18" charset="0"/>
              </a:rPr>
              <a:t>x </a:t>
            </a:r>
            <a:r>
              <a:rPr lang="en-US" sz="1800" b="1" i="1" dirty="0" err="1">
                <a:latin typeface="Times New Roman" panose="02020603050405020304" pitchFamily="18" charset="0"/>
                <a:cs typeface="Times New Roman" panose="02020603050405020304" pitchFamily="18" charset="0"/>
              </a:rPr>
              <a:t>is_about</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y</a:t>
            </a:r>
            <a:r>
              <a:rPr lang="en-US" sz="1800" dirty="0">
                <a:latin typeface="Times New Roman" panose="02020603050405020304" pitchFamily="18" charset="0"/>
                <a:cs typeface="Times New Roman" panose="02020603050405020304" pitchFamily="18" charset="0"/>
              </a:rPr>
              <a:t> (where </a:t>
            </a:r>
            <a:r>
              <a:rPr lang="en-US" sz="1800" i="1" dirty="0">
                <a:latin typeface="Times New Roman" panose="02020603050405020304" pitchFamily="18" charset="0"/>
                <a:cs typeface="Times New Roman" panose="02020603050405020304" pitchFamily="18" charset="0"/>
              </a:rPr>
              <a:t>y </a:t>
            </a:r>
            <a:r>
              <a:rPr lang="en-US" sz="1800" dirty="0">
                <a:latin typeface="Times New Roman" panose="02020603050405020304" pitchFamily="18" charset="0"/>
                <a:cs typeface="Times New Roman" panose="02020603050405020304" pitchFamily="18" charset="0"/>
              </a:rPr>
              <a:t>is a portion of reality). Note that not all representations are about something.</a:t>
            </a:r>
          </a:p>
          <a:p>
            <a:r>
              <a:rPr lang="en-US" dirty="0">
                <a:latin typeface="Times New Roman" panose="02020603050405020304" pitchFamily="18" charset="0"/>
                <a:cs typeface="Times New Roman" panose="02020603050405020304" pitchFamily="18" charset="0"/>
              </a:rPr>
              <a:t>		‘A </a:t>
            </a:r>
            <a:r>
              <a:rPr lang="en-US" dirty="0">
                <a:solidFill>
                  <a:srgbClr val="FFFF00"/>
                </a:solidFill>
                <a:latin typeface="Times New Roman" panose="02020603050405020304" pitchFamily="18" charset="0"/>
                <a:cs typeface="Times New Roman" panose="02020603050405020304" pitchFamily="18" charset="0"/>
              </a:rPr>
              <a:t>=def</a:t>
            </a:r>
            <a:r>
              <a:rPr lang="en-US" dirty="0">
                <a:latin typeface="Times New Roman" panose="02020603050405020304" pitchFamily="18" charset="0"/>
                <a:cs typeface="Times New Roman" panose="02020603050405020304" pitchFamily="18" charset="0"/>
              </a:rPr>
              <a:t>. B’ : </a:t>
            </a:r>
          </a:p>
          <a:p>
            <a:pPr lvl="2">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A is the case, you can conclude that B holds.</a:t>
            </a:r>
          </a:p>
          <a:p>
            <a:pPr lvl="2">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B is the case, you can conclude that A holds.</a:t>
            </a:r>
          </a:p>
          <a:p>
            <a:pPr lvl="2">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one doesn’t hold, the other one doesn’t hold.</a:t>
            </a:r>
          </a:p>
        </p:txBody>
      </p:sp>
      <p:sp>
        <p:nvSpPr>
          <p:cNvPr id="4" name="Slide Number Placeholder 3">
            <a:extLst>
              <a:ext uri="{FF2B5EF4-FFF2-40B4-BE49-F238E27FC236}">
                <a16:creationId xmlns:a16="http://schemas.microsoft.com/office/drawing/2014/main" id="{7BBA7CFE-0995-483A-A0BC-3067290FB6EF}"/>
              </a:ext>
            </a:extLst>
          </p:cNvPr>
          <p:cNvSpPr>
            <a:spLocks noGrp="1"/>
          </p:cNvSpPr>
          <p:nvPr>
            <p:ph type="sldNum" sz="quarter" idx="4294967295"/>
          </p:nvPr>
        </p:nvSpPr>
        <p:spPr/>
        <p:txBody>
          <a:bodyPr/>
          <a:lstStyle/>
          <a:p>
            <a:fld id="{7C5DB68A-9D44-4073-920F-D08D647C06A7}" type="slidenum">
              <a:rPr lang="en-US" smtClean="0"/>
              <a:t>222</a:t>
            </a:fld>
            <a:endParaRPr lang="en-US" dirty="0"/>
          </a:p>
        </p:txBody>
      </p:sp>
      <p:sp>
        <p:nvSpPr>
          <p:cNvPr id="6" name="Down Arrow 5"/>
          <p:cNvSpPr/>
          <p:nvPr/>
        </p:nvSpPr>
        <p:spPr bwMode="auto">
          <a:xfrm rot="16200000">
            <a:off x="691660" y="2977660"/>
            <a:ext cx="304800" cy="5334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Down Arrow 6"/>
          <p:cNvSpPr/>
          <p:nvPr/>
        </p:nvSpPr>
        <p:spPr bwMode="auto">
          <a:xfrm rot="16200000">
            <a:off x="723900" y="5246076"/>
            <a:ext cx="304800" cy="5334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83684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a:t>Avoid at all cost!!!</a:t>
            </a:r>
          </a:p>
        </p:txBody>
      </p:sp>
      <p:sp>
        <p:nvSpPr>
          <p:cNvPr id="3" name="Content Placeholder 2"/>
          <p:cNvSpPr>
            <a:spLocks noGrp="1"/>
          </p:cNvSpPr>
          <p:nvPr>
            <p:ph idx="1"/>
          </p:nvPr>
        </p:nvSpPr>
        <p:spPr/>
        <p:txBody>
          <a:bodyPr/>
          <a:lstStyle/>
          <a:p>
            <a:pPr algn="ctr"/>
            <a:r>
              <a:rPr lang="en-US" sz="4800" dirty="0"/>
              <a:t>‘X </a:t>
            </a:r>
            <a:r>
              <a:rPr lang="en-US" sz="4800" dirty="0" err="1"/>
              <a:t>hasY</a:t>
            </a:r>
            <a:r>
              <a:rPr lang="en-US" sz="4800" dirty="0"/>
              <a:t> Y’</a:t>
            </a:r>
          </a:p>
          <a:p>
            <a:endParaRPr lang="en-US" dirty="0"/>
          </a:p>
          <a:p>
            <a:pPr>
              <a:buFont typeface="Arial" panose="020B0604020202020204" pitchFamily="34" charset="0"/>
              <a:buChar char="•"/>
            </a:pPr>
            <a:r>
              <a:rPr lang="en-US" dirty="0"/>
              <a:t>Disease </a:t>
            </a:r>
            <a:r>
              <a:rPr lang="en-US" dirty="0" err="1"/>
              <a:t>has</a:t>
            </a:r>
            <a:r>
              <a:rPr lang="en-US" u="sng" dirty="0" err="1"/>
              <a:t>Symptom</a:t>
            </a:r>
            <a:r>
              <a:rPr lang="en-US" dirty="0"/>
              <a:t> </a:t>
            </a:r>
            <a:r>
              <a:rPr lang="en-US" u="sng" dirty="0"/>
              <a:t>Symptom</a:t>
            </a:r>
          </a:p>
          <a:p>
            <a:pPr>
              <a:buFont typeface="Arial" panose="020B0604020202020204" pitchFamily="34" charset="0"/>
              <a:buChar char="•"/>
            </a:pPr>
            <a:r>
              <a:rPr lang="en-US" dirty="0"/>
              <a:t>Object </a:t>
            </a:r>
            <a:r>
              <a:rPr lang="en-US" dirty="0" err="1"/>
              <a:t>has</a:t>
            </a:r>
            <a:r>
              <a:rPr lang="en-US" u="sng" dirty="0" err="1"/>
              <a:t>Temperature</a:t>
            </a:r>
            <a:r>
              <a:rPr lang="en-US" dirty="0"/>
              <a:t> </a:t>
            </a:r>
            <a:r>
              <a:rPr lang="en-US" u="sng" dirty="0"/>
              <a:t>Temperature</a:t>
            </a:r>
          </a:p>
          <a:p>
            <a:pPr>
              <a:buFont typeface="Arial" panose="020B0604020202020204" pitchFamily="34" charset="0"/>
              <a:buChar char="•"/>
            </a:pPr>
            <a:r>
              <a:rPr lang="en-US" dirty="0"/>
              <a:t>…</a:t>
            </a:r>
          </a:p>
          <a:p>
            <a:pPr>
              <a:buFont typeface="Arial" panose="020B0604020202020204" pitchFamily="34" charset="0"/>
              <a:buChar char="•"/>
            </a:pPr>
            <a:r>
              <a:rPr lang="en-US" dirty="0"/>
              <a:t>(unless you define such relations explicitly as ‘shortcut’ relations)</a:t>
            </a:r>
          </a:p>
        </p:txBody>
      </p:sp>
      <p:sp>
        <p:nvSpPr>
          <p:cNvPr id="4" name="Slide Number Placeholder 3">
            <a:extLst>
              <a:ext uri="{FF2B5EF4-FFF2-40B4-BE49-F238E27FC236}">
                <a16:creationId xmlns:a16="http://schemas.microsoft.com/office/drawing/2014/main" id="{47EECAAF-D0F2-4030-B172-0AA329543B48}"/>
              </a:ext>
            </a:extLst>
          </p:cNvPr>
          <p:cNvSpPr>
            <a:spLocks noGrp="1"/>
          </p:cNvSpPr>
          <p:nvPr>
            <p:ph type="sldNum" sz="quarter" idx="4294967295"/>
          </p:nvPr>
        </p:nvSpPr>
        <p:spPr/>
        <p:txBody>
          <a:bodyPr/>
          <a:lstStyle/>
          <a:p>
            <a:fld id="{7C5DB68A-9D44-4073-920F-D08D647C06A7}" type="slidenum">
              <a:rPr lang="en-US" smtClean="0"/>
              <a:t>223</a:t>
            </a:fld>
            <a:endParaRPr lang="en-US" dirty="0"/>
          </a:p>
        </p:txBody>
      </p:sp>
    </p:spTree>
    <p:extLst>
      <p:ext uri="{BB962C8B-B14F-4D97-AF65-F5344CB8AC3E}">
        <p14:creationId xmlns:p14="http://schemas.microsoft.com/office/powerpoint/2010/main" val="1388242768"/>
      </p:ext>
    </p:extLst>
  </p:cSld>
  <p:clrMapOvr>
    <a:masterClrMapping/>
  </p:clrMapOvr>
</p:sld>
</file>

<file path=ppt/theme/theme1.xml><?xml version="1.0" encoding="utf-8"?>
<a:theme xmlns:a="http://schemas.openxmlformats.org/drawingml/2006/main" name="2014-Indianapolis">
  <a:themeElements>
    <a:clrScheme name="Custom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14-Indianapoli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87441</TotalTime>
  <Words>14741</Words>
  <Application>Microsoft Office PowerPoint</Application>
  <PresentationFormat>On-screen Show (4:3)</PresentationFormat>
  <Paragraphs>2041</Paragraphs>
  <Slides>223</Slides>
  <Notes>14</Notes>
  <HiddenSlides>57</HiddenSlides>
  <MMClips>2</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2</vt:i4>
      </vt:variant>
      <vt:variant>
        <vt:lpstr>Slide Titles</vt:lpstr>
      </vt:variant>
      <vt:variant>
        <vt:i4>223</vt:i4>
      </vt:variant>
    </vt:vector>
  </HeadingPairs>
  <TitlesOfParts>
    <vt:vector size="242" baseType="lpstr">
      <vt:lpstr>Batang</vt:lpstr>
      <vt:lpstr>Arial</vt:lpstr>
      <vt:lpstr>Consolas</vt:lpstr>
      <vt:lpstr>Courier New</vt:lpstr>
      <vt:lpstr>Georgia</vt:lpstr>
      <vt:lpstr>Lucida Grande</vt:lpstr>
      <vt:lpstr>Open Sans</vt:lpstr>
      <vt:lpstr>Segoe UI</vt:lpstr>
      <vt:lpstr>Source Sans Pro</vt:lpstr>
      <vt:lpstr>Symbol</vt:lpstr>
      <vt:lpstr>Tahoma</vt:lpstr>
      <vt:lpstr>Times</vt:lpstr>
      <vt:lpstr>Times New Roman</vt:lpstr>
      <vt:lpstr>Trebuchet MS</vt:lpstr>
      <vt:lpstr>Verdana</vt:lpstr>
      <vt:lpstr>2014-Indianapolis</vt:lpstr>
      <vt:lpstr>1_2014-Indianapolis</vt:lpstr>
      <vt:lpstr>Photo Editor-foto</vt:lpstr>
      <vt:lpstr>Worksheet</vt:lpstr>
      <vt:lpstr>Biomedical Ontology for Biomedical Informaticists.  Lecture in BMI501: Survey of Biomedical Informatics – Sept 17, 2026 Department of Biomedical Informatics, University at Buffalo</vt:lpstr>
      <vt:lpstr>Two topics</vt:lpstr>
      <vt:lpstr>Part 1: Representations  Ontologies Terminologies Conceptualizations  </vt:lpstr>
      <vt:lpstr>Google exposes the ‘ontology zoo’</vt:lpstr>
      <vt:lpstr>Most cited ‘ontology’ definition (1)</vt:lpstr>
      <vt:lpstr>Most cited ‘ontology’ definition (2)</vt:lpstr>
      <vt:lpstr>K1. ‘Ontology borrowed from philosophy’</vt:lpstr>
      <vt:lpstr>Three levels of reality</vt:lpstr>
      <vt:lpstr>Knowing the name of a thing ≠ knowing what it is </vt:lpstr>
      <vt:lpstr>K2. ‘Knowledge’ </vt:lpstr>
      <vt:lpstr>‘Knowledge’ as justified true belief - problem </vt:lpstr>
      <vt:lpstr>‘Knowledge’ as justified true belief - exceptions </vt:lpstr>
      <vt:lpstr>Is justified true belief (JTB) what Gruber denotes by ‘knowledge’?</vt:lpstr>
      <vt:lpstr>Or is his thought clumsily formulated? </vt:lpstr>
      <vt:lpstr>Or is his thought clumsily formulated? (2)</vt:lpstr>
      <vt:lpstr>Clean separation of knowledge </vt:lpstr>
      <vt:lpstr>K3. ‘represent’  ‘Representational artifact’</vt:lpstr>
      <vt:lpstr>K3. ‘represent’  ‘Representational artifact’</vt:lpstr>
      <vt:lpstr>Some rough definitions / elucidations (1)</vt:lpstr>
      <vt:lpstr>Some rough definitions / elucidations (2)</vt:lpstr>
      <vt:lpstr>Note: Gruber did not intend to describe reality !</vt:lpstr>
      <vt:lpstr>‘Conceptualization’  ‘Concept’ </vt:lpstr>
      <vt:lpstr>The semantic triangle</vt:lpstr>
      <vt:lpstr>     Gruber’s ‘ontology’               Realism-based ontology</vt:lpstr>
      <vt:lpstr>     Gruber’s ‘ontology’               Realism-based ontology</vt:lpstr>
      <vt:lpstr>Commitment to generic entities (1)</vt:lpstr>
      <vt:lpstr>Commitment to generic entities (2)</vt:lpstr>
      <vt:lpstr>     Gruber’s ‘ontology’               Realism-based ontology</vt:lpstr>
      <vt:lpstr>Gruber’s conceptualization re ontology</vt:lpstr>
      <vt:lpstr>Realist conceptualization re ontology</vt:lpstr>
      <vt:lpstr>     Gruber’s ‘ontology’               Realism-based ontology</vt:lpstr>
      <vt:lpstr>Key elements of Gruber’s perspective</vt:lpstr>
      <vt:lpstr>Computation vs. Ontology</vt:lpstr>
      <vt:lpstr>Ontologies for Roombas</vt:lpstr>
      <vt:lpstr>Stated goals and purposes of ontologies</vt:lpstr>
      <vt:lpstr>Stated goals and purposes of ontologies</vt:lpstr>
      <vt:lpstr>Ontologies and ‘ontologies’</vt:lpstr>
      <vt:lpstr>In what tend ‘ontologies’ to differ</vt:lpstr>
      <vt:lpstr>Definitions adhered to in this talk</vt:lpstr>
      <vt:lpstr>Take away message from part 1</vt:lpstr>
      <vt:lpstr>PowerPoint Presentation</vt:lpstr>
      <vt:lpstr>Part 2  How to assess the quality of an ontology in function of its type and its appropriateness in function of your needs and goals?  </vt:lpstr>
      <vt:lpstr>C1. Clear and unambiguous specification of the sort of ontology under assessment.</vt:lpstr>
      <vt:lpstr>Ontology types and dichotomies (1)</vt:lpstr>
      <vt:lpstr>Ontology types and dichotomies (2)</vt:lpstr>
      <vt:lpstr>Ontology types and dichotomies (3)</vt:lpstr>
      <vt:lpstr>PowerPoint Presentation</vt:lpstr>
      <vt:lpstr>C2. The worldview of the ontology is consistent with  a) your worldview, b) the ontologies it imports from, and  c) its intended purposes.</vt:lpstr>
      <vt:lpstr>The BFO and the PMDco</vt:lpstr>
      <vt:lpstr>Cave ‘isa-overloading’ (MeSH)</vt:lpstr>
      <vt:lpstr>PowerPoint Presentation</vt:lpstr>
      <vt:lpstr>Naive mapping between upper-levels of Snomed and OGMS</vt:lpstr>
      <vt:lpstr>C3. Faithfulness to reality (within the worldview)</vt:lpstr>
      <vt:lpstr>Satellite view of region around Peace Bridge</vt:lpstr>
      <vt:lpstr>Google map of region around Peace Bridge</vt:lpstr>
      <vt:lpstr>A quasi perfect overlap: the map is ‘faithful to reality’</vt:lpstr>
      <vt:lpstr>Caveats</vt:lpstr>
      <vt:lpstr>Caveats</vt:lpstr>
      <vt:lpstr>Caveats</vt:lpstr>
      <vt:lpstr>Caveats</vt:lpstr>
      <vt:lpstr>C4. Adequate use of natural language as representational elements.</vt:lpstr>
      <vt:lpstr>Natural language as knowledge representation (1)</vt:lpstr>
      <vt:lpstr>Natural language as knowledge representation (2)</vt:lpstr>
      <vt:lpstr>If on the surface of Earth there would be 1 mole of moles, i.e. the animals, how thick would the layer of stacked moles be when uniformly distributed over Earth’s surface?’</vt:lpstr>
      <vt:lpstr>Gemini prompt: If on the surface of Earth there would be 1 mole of moles, i.e. the animals, how thick would the layer of stacked moles be when uniformly distributed over Earth’s surface?’</vt:lpstr>
      <vt:lpstr>Principle of Separation of Concerns (1) maintain clear distinctions!</vt:lpstr>
      <vt:lpstr>Principle of Separation of Concerns (2) maintain clear distinctions!</vt:lpstr>
      <vt:lpstr>Principle of Separation of Concerns (3) maintain clear distinctions!</vt:lpstr>
      <vt:lpstr>Principle of Separation of Concerns (4) maintain clear distinctions!</vt:lpstr>
      <vt:lpstr>Principle of Separation of Concerns (5) maintain clear distinctions!</vt:lpstr>
      <vt:lpstr>C5. Adequate use of a formal language.</vt:lpstr>
      <vt:lpstr>Formal Language</vt:lpstr>
      <vt:lpstr>Some JSON formation rules and symbols</vt:lpstr>
      <vt:lpstr>JSON data example</vt:lpstr>
      <vt:lpstr>JSON data example</vt:lpstr>
      <vt:lpstr>People and GenAI use intuitive semantics</vt:lpstr>
      <vt:lpstr>Gemini output in SQL (1)</vt:lpstr>
      <vt:lpstr>Gemini output in SQL (2)</vt:lpstr>
      <vt:lpstr>Gemini output in SQL (3)</vt:lpstr>
      <vt:lpstr>Continued prompt: render as tables</vt:lpstr>
      <vt:lpstr>Formal semantics of a language</vt:lpstr>
      <vt:lpstr>C6. Adherence to the formal semantics of the formal language used.</vt:lpstr>
      <vt:lpstr>Ontology, principles,  and  language</vt:lpstr>
      <vt:lpstr>What is ‘a logic’</vt:lpstr>
      <vt:lpstr>Propositional Logic (PL) essentials</vt:lpstr>
      <vt:lpstr>Language and semantics of PL</vt:lpstr>
      <vt:lpstr>PL’s Deductive system:  truth tables</vt:lpstr>
      <vt:lpstr>Some PL laws</vt:lpstr>
      <vt:lpstr>Exercise</vt:lpstr>
      <vt:lpstr>Translate sentences into PL</vt:lpstr>
      <vt:lpstr>Method 1: Determine with tables</vt:lpstr>
      <vt:lpstr>Method 2: Determine using laws</vt:lpstr>
      <vt:lpstr>Another exercise</vt:lpstr>
      <vt:lpstr>What about this one?</vt:lpstr>
      <vt:lpstr>First Order Logic (FOL) (Predicate Logic)</vt:lpstr>
      <vt:lpstr>First-order logic</vt:lpstr>
      <vt:lpstr>First-order logic</vt:lpstr>
      <vt:lpstr>First-Order Logic (FOL) - Syntax</vt:lpstr>
      <vt:lpstr>First-Order Logic (FOL) - Syntax…</vt:lpstr>
      <vt:lpstr>‘Ontology’ and representation (1)</vt:lpstr>
      <vt:lpstr>Truth values of quantified expressions</vt:lpstr>
      <vt:lpstr>Some equivalences</vt:lpstr>
      <vt:lpstr>Flexibility in predicate formation</vt:lpstr>
      <vt:lpstr>Be aware of ambiguities in language</vt:lpstr>
      <vt:lpstr>Common Logic</vt:lpstr>
      <vt:lpstr>Common Logic (CL)</vt:lpstr>
      <vt:lpstr>CL dialects</vt:lpstr>
      <vt:lpstr>Using the Common Logic Interchange Format (CLIF) for FOL</vt:lpstr>
      <vt:lpstr>Common Logic Interchange Format (CLIF)</vt:lpstr>
      <vt:lpstr>BFO2020-style CLIF constructs for FOL (1)</vt:lpstr>
      <vt:lpstr>BFO2020-style CLIF constructs for FOL (2)</vt:lpstr>
      <vt:lpstr>Examples from psychology</vt:lpstr>
      <vt:lpstr>BFO uses the CLIF syntax for FOL</vt:lpstr>
      <vt:lpstr>More advantages of using FOL/CLIF</vt:lpstr>
      <vt:lpstr>5 forms of Kowalski rules</vt:lpstr>
      <vt:lpstr>Horn Logic</vt:lpstr>
      <vt:lpstr>More advantages of using FOL/CLIF (2)</vt:lpstr>
      <vt:lpstr>Equivalence of axioms</vt:lpstr>
      <vt:lpstr>From FOL axioms to Kowalski rules</vt:lpstr>
      <vt:lpstr>Example from BFO2020</vt:lpstr>
      <vt:lpstr>Description Logic(s)</vt:lpstr>
      <vt:lpstr>Description Logic(s)</vt:lpstr>
      <vt:lpstr>Relations between some logics</vt:lpstr>
      <vt:lpstr>Description Logic(s) (2)</vt:lpstr>
      <vt:lpstr>DL constructors</vt:lpstr>
      <vt:lpstr>Role restrictions</vt:lpstr>
      <vt:lpstr>An example: Snomed CT</vt:lpstr>
      <vt:lpstr>Snomed’s DL is EL++ (1)</vt:lpstr>
      <vt:lpstr>Snomed’s DL is EL++ (2)</vt:lpstr>
      <vt:lpstr>PowerPoint Presentation</vt:lpstr>
      <vt:lpstr>PowerPoint Presentation</vt:lpstr>
      <vt:lpstr>PowerPoint Presentation</vt:lpstr>
      <vt:lpstr>PowerPoint Presentation</vt:lpstr>
      <vt:lpstr>PowerPoint Presentation</vt:lpstr>
      <vt:lpstr>SubClassOf hierarchies = concept inclusion!</vt:lpstr>
      <vt:lpstr>PowerPoint Presentation</vt:lpstr>
      <vt:lpstr>PowerPoint Presentation</vt:lpstr>
      <vt:lpstr>Characteristics of OWL-based DLs</vt:lpstr>
      <vt:lpstr>PowerPoint Presentation</vt:lpstr>
      <vt:lpstr>Characteristics of OWL-based DLs</vt:lpstr>
      <vt:lpstr>A must read if you plan to use Protégé !</vt:lpstr>
      <vt:lpstr>At least remember this forever!</vt:lpstr>
      <vt:lpstr>Abusing OWL</vt:lpstr>
      <vt:lpstr>Abusing Protégé, BFO and OGMS</vt:lpstr>
      <vt:lpstr>C7. Adherence to ontological principles.  Our preference: applying the principles of ontological realism to design realism-based ontologies.</vt:lpstr>
      <vt:lpstr>Realism-based ontology</vt:lpstr>
      <vt:lpstr>Ontology is much more than classification!</vt:lpstr>
      <vt:lpstr>Mimicking the nature of things in the representation of these things !</vt:lpstr>
      <vt:lpstr>Essential distinctions made in Realism-based ontologies</vt:lpstr>
      <vt:lpstr>Portions of reality  versus  representations thereof</vt:lpstr>
      <vt:lpstr>We’ve seen this. Explain!</vt:lpstr>
      <vt:lpstr>Reality  Representation (videos)</vt:lpstr>
      <vt:lpstr>Reality  Representation (data)</vt:lpstr>
      <vt:lpstr>Realism-based Ontology (RBO)</vt:lpstr>
      <vt:lpstr>particulars versus  types (universals and defined classes)</vt:lpstr>
      <vt:lpstr>‘Type’</vt:lpstr>
      <vt:lpstr>Realism-based terminology for referents</vt:lpstr>
      <vt:lpstr>Universals versus particulars</vt:lpstr>
      <vt:lpstr>Universal/particular declaration in BFO2020</vt:lpstr>
      <vt:lpstr>Types versus particulars</vt:lpstr>
      <vt:lpstr>Types versus particulars</vt:lpstr>
      <vt:lpstr>Instances are the objects of classification …</vt:lpstr>
      <vt:lpstr>Formal BFO definition for is_a (aka subClassOf)</vt:lpstr>
      <vt:lpstr>Some BFO2020-FOL ‘subclass’ axioms</vt:lpstr>
      <vt:lpstr>BFO-isa interpretation</vt:lpstr>
      <vt:lpstr>Instances are the objects of classification …</vt:lpstr>
      <vt:lpstr>Compare with RDFS / OWL</vt:lpstr>
      <vt:lpstr>Instances are the objects of classification …</vt:lpstr>
      <vt:lpstr>Whether something is a particular or a type is NOT a matter of choice, but a matter of reality!!!</vt:lpstr>
      <vt:lpstr>MeSH: several mistakes per RBO rules !!!</vt:lpstr>
      <vt:lpstr>Importance of the particular/universal distinction (1)</vt:lpstr>
      <vt:lpstr>Importance of being clear</vt:lpstr>
      <vt:lpstr>Do you see the ambiguity ?</vt:lpstr>
      <vt:lpstr>PowerPoint Presentation</vt:lpstr>
      <vt:lpstr>Importance of the particular/universal distinction (2)</vt:lpstr>
      <vt:lpstr>How to analyze these assertions?</vt:lpstr>
      <vt:lpstr>‘ … bruxism is a behavior …’</vt:lpstr>
      <vt:lpstr>‘ … bruxism is a behavior …’</vt:lpstr>
      <vt:lpstr>‘ … bruxism is a behavior …’</vt:lpstr>
      <vt:lpstr>‘ … bruxism is a behavior …’ ‘Bruxism is a continuously distributed behavior’ </vt:lpstr>
      <vt:lpstr>‘ … bruxism is a behavior …’ ‘Bruxism is a continuously distributed behavior’ </vt:lpstr>
      <vt:lpstr>‘ … bruxism is a behavior …’ ‘Bruxism is a continuously distributed behavior’ </vt:lpstr>
      <vt:lpstr>‘ … bruxism is a behavior …’ ‘Bruxism is a continuously distributed behavior’ </vt:lpstr>
      <vt:lpstr>C8. Adequate adherence to the ontological principles used in the Basic Formal Ontology (BFO). </vt:lpstr>
      <vt:lpstr>BFO’s major references</vt:lpstr>
      <vt:lpstr>The many faces of ‘BFO’</vt:lpstr>
      <vt:lpstr>BFO 2.0 top</vt:lpstr>
      <vt:lpstr>Continuants versus  Occurrents</vt:lpstr>
      <vt:lpstr>BFO 2.0 top</vt:lpstr>
      <vt:lpstr>BFO 2020</vt:lpstr>
      <vt:lpstr>Continuants  Occurrents</vt:lpstr>
      <vt:lpstr>An ontological square</vt:lpstr>
      <vt:lpstr>An ontological square</vt:lpstr>
      <vt:lpstr>Continuants preserve identity while changing</vt:lpstr>
      <vt:lpstr>The importance of temporal indexing (note: this is totally ignored in mainstream ontologies!) </vt:lpstr>
      <vt:lpstr>The importance of temporal indexing</vt:lpstr>
      <vt:lpstr>Continuants in BFO</vt:lpstr>
      <vt:lpstr>Three major continuant types in BFO</vt:lpstr>
      <vt:lpstr>Generically Dependent Continuants</vt:lpstr>
      <vt:lpstr>Specifically Dependent Continuant</vt:lpstr>
      <vt:lpstr>Specifically Dependent Continuant</vt:lpstr>
      <vt:lpstr>Realizables and realizations</vt:lpstr>
      <vt:lpstr>Realizables: dispositions versus roles</vt:lpstr>
      <vt:lpstr>Occurrent</vt:lpstr>
      <vt:lpstr>Relational entities versus formal relations</vt:lpstr>
      <vt:lpstr>PowerPoint Presentation</vt:lpstr>
      <vt:lpstr>Essentials</vt:lpstr>
      <vt:lpstr>‘Relations’ (mainstream view)</vt:lpstr>
      <vt:lpstr>Material relation</vt:lpstr>
      <vt:lpstr>Material relation</vt:lpstr>
      <vt:lpstr>Material relation</vt:lpstr>
      <vt:lpstr>Material relation</vt:lpstr>
      <vt:lpstr>Material relations ‘have material structure on their own’</vt:lpstr>
      <vt:lpstr>Formal relations</vt:lpstr>
      <vt:lpstr>Formal relations ‘hold between two or more entities directly, without any further intervening individual’ </vt:lpstr>
      <vt:lpstr>Arity of a relation</vt:lpstr>
      <vt:lpstr>Properties of binary relations</vt:lpstr>
      <vt:lpstr>Relations in Ontological Realism</vt:lpstr>
      <vt:lpstr>Features of relations on the level of instances may not hold on the level of universals</vt:lpstr>
      <vt:lpstr>the all-some form</vt:lpstr>
      <vt:lpstr>Remember !!!</vt:lpstr>
      <vt:lpstr>Elucidation versus definition</vt:lpstr>
      <vt:lpstr>Avoid at all cost!!!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seannos</dc:creator>
  <cp:lastModifiedBy>Werner Ceusters</cp:lastModifiedBy>
  <cp:revision>1478</cp:revision>
  <dcterms:created xsi:type="dcterms:W3CDTF">1601-01-01T00:00:00Z</dcterms:created>
  <dcterms:modified xsi:type="dcterms:W3CDTF">2026-09-17T13:45:17Z</dcterms:modified>
</cp:coreProperties>
</file>