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26"/>
  </p:notesMasterIdLst>
  <p:sldIdLst>
    <p:sldId id="1251" r:id="rId2"/>
    <p:sldId id="1266" r:id="rId3"/>
    <p:sldId id="1345" r:id="rId4"/>
    <p:sldId id="1414" r:id="rId5"/>
    <p:sldId id="1346" r:id="rId6"/>
    <p:sldId id="1347" r:id="rId7"/>
    <p:sldId id="1418" r:id="rId8"/>
    <p:sldId id="1268" r:id="rId9"/>
    <p:sldId id="1415" r:id="rId10"/>
    <p:sldId id="1417" r:id="rId11"/>
    <p:sldId id="1416" r:id="rId12"/>
    <p:sldId id="1267" r:id="rId13"/>
    <p:sldId id="1437" r:id="rId14"/>
    <p:sldId id="1427" r:id="rId15"/>
    <p:sldId id="1432" r:id="rId16"/>
    <p:sldId id="1438" r:id="rId17"/>
    <p:sldId id="1426" r:id="rId18"/>
    <p:sldId id="1429" r:id="rId19"/>
    <p:sldId id="1435" r:id="rId20"/>
    <p:sldId id="1430" r:id="rId21"/>
    <p:sldId id="1431" r:id="rId22"/>
    <p:sldId id="1433" r:id="rId23"/>
    <p:sldId id="1434" r:id="rId24"/>
    <p:sldId id="1428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1FE115"/>
    <a:srgbClr val="AAE600"/>
    <a:srgbClr val="A2CCE8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2" autoAdjust="0"/>
    <p:restoredTop sz="85952" autoAdjust="0"/>
  </p:normalViewPr>
  <p:slideViewPr>
    <p:cSldViewPr>
      <p:cViewPr varScale="1">
        <p:scale>
          <a:sx n="105" d="100"/>
          <a:sy n="105" d="100"/>
        </p:scale>
        <p:origin x="17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E52691-C7FE-45C9-A721-70C64DF9BB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72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23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57200" indent="-457200" algn="ctr">
              <a:buClr>
                <a:schemeClr val="bg1"/>
              </a:buClr>
              <a:buFont typeface="+mj-lt"/>
              <a:buAutoNum type="arabicPeriod"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2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2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BMI504-Spring2024-topic-requirements.pd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Research%20Proposal%20Required%20Content%20and%20Format%202024.doc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rahjtracy.com/wp-content/uploads/2020/08/Tracy-Hinrichs_Big_Tent-Criteria-Encyc-17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3.bin"/><Relationship Id="rId18" Type="http://schemas.openxmlformats.org/officeDocument/2006/relationships/hyperlink" Target="http://images.google.be/imgres?imgurl=http://www.guido.be/imagegallery/Onderwijs/rug.jpg&amp;imgrefurl=http://www.guido.be/desktopmodules/articledetail.aspx?mid%3D361%26itemid%3D768%26tabid%3D69%26pageid%3D100&amp;h=180&amp;w=180&amp;sz=8&amp;hl=nl&amp;start=11&amp;tbnid=p1yWKTqCineCgM:&amp;tbnh=101&amp;tbnw=101&amp;prev=/images?q%3Drug%2Bgent%26svnum%3D10%26hl%3Dnl%26lr%3D%26rls%3DGGLJ,GGLJ:2006-09,GGLJ:en%26sa%3DN" TargetMode="Externa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4.jpeg"/><Relationship Id="rId25" Type="http://schemas.openxmlformats.org/officeDocument/2006/relationships/image" Target="../media/image20.jpeg"/><Relationship Id="rId2" Type="http://schemas.openxmlformats.org/officeDocument/2006/relationships/slideLayout" Target="../slideLayouts/slideLayout10.xml"/><Relationship Id="rId16" Type="http://schemas.openxmlformats.org/officeDocument/2006/relationships/hyperlink" Target="http://www.ifomis.org/" TargetMode="External"/><Relationship Id="rId20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19.pn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23" Type="http://schemas.openxmlformats.org/officeDocument/2006/relationships/image" Target="../media/image18.png"/><Relationship Id="rId10" Type="http://schemas.openxmlformats.org/officeDocument/2006/relationships/image" Target="../media/image10.png"/><Relationship Id="rId19" Type="http://schemas.openxmlformats.org/officeDocument/2006/relationships/image" Target="../media/image1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3.png"/><Relationship Id="rId22" Type="http://schemas.openxmlformats.org/officeDocument/2006/relationships/hyperlink" Target="http://nl.prorec.be/index.cf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BMI504-Spring2024-topic-requirements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16556 – Spring 2024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267200"/>
            <a:ext cx="7467600" cy="175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Class 1 – Jan 25, 2024</a:t>
            </a:r>
          </a:p>
          <a:p>
            <a:pPr marL="0" indent="0">
              <a:buNone/>
            </a:pPr>
            <a:r>
              <a:rPr lang="en-US" b="1" dirty="0"/>
              <a:t>Course Introduction</a:t>
            </a:r>
          </a:p>
          <a:p>
            <a:pPr marL="0" indent="0">
              <a:buNone/>
            </a:pPr>
            <a:r>
              <a:rPr lang="en-US" b="1" dirty="0"/>
              <a:t>Introduction to research and research proposals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Werner CEUSTERS, MD</a:t>
            </a:r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All assignments need to be completed prior to the deadline specified in the course schedule and submitted to UB Box </a:t>
            </a:r>
            <a:r>
              <a:rPr lang="en-US" sz="2000" b="1" i="1" dirty="0"/>
              <a:t>as a Microsoft Word document</a:t>
            </a:r>
            <a:r>
              <a:rPr lang="en-US" sz="2000" dirty="0"/>
              <a:t>. </a:t>
            </a:r>
            <a:r>
              <a:rPr lang="en-US" sz="2000" b="1" dirty="0"/>
              <a:t>No Google doc links or any other link to a cloud server</a:t>
            </a:r>
            <a:r>
              <a:rPr lang="en-US" sz="2000" dirty="0"/>
              <a:t>. 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filename should be formatted as this: BMI504-[number of the assignment]-[your UBIT name].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For example, if the course director were a student: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dirty="0"/>
              <a:t>	“BMI504-A1-ceusters.docx”. 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first line in the document should always be your full name (first and last name).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Whenever you send me an email in relation to the class, the subject line must start with “BMI504:”.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for next week !!!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a) Required reading</a:t>
            </a:r>
          </a:p>
          <a:p>
            <a:pPr indent="-1588"/>
            <a:r>
              <a:rPr lang="en-US" sz="2000" b="1" dirty="0"/>
              <a:t>R2</a:t>
            </a:r>
            <a:r>
              <a:rPr lang="en-US" sz="2000" dirty="0"/>
              <a:t>	</a:t>
            </a:r>
            <a:r>
              <a:rPr lang="en-US" sz="2000" dirty="0" err="1"/>
              <a:t>Wagensberg</a:t>
            </a:r>
            <a:r>
              <a:rPr lang="en-US" sz="2000" dirty="0"/>
              <a:t>, J., </a:t>
            </a:r>
            <a:r>
              <a:rPr lang="en-US" sz="2000" i="1" dirty="0"/>
              <a:t>On the Existence and Uniqueness of the Scientific Method.</a:t>
            </a:r>
            <a:r>
              <a:rPr lang="en-US" sz="2000" dirty="0"/>
              <a:t> Biol Theory, 2014. </a:t>
            </a:r>
            <a:r>
              <a:rPr lang="en-US" sz="2000" b="1" dirty="0"/>
              <a:t>9</a:t>
            </a:r>
            <a:r>
              <a:rPr lang="en-US" sz="2000" dirty="0"/>
              <a:t>(3): p. 331-346.</a:t>
            </a:r>
          </a:p>
          <a:p>
            <a:r>
              <a:rPr lang="en-US" sz="2000" dirty="0"/>
              <a:t>	</a:t>
            </a:r>
            <a:r>
              <a:rPr lang="en-US" sz="1400" dirty="0"/>
              <a:t>https://www.ncbi.nlm.nih.gov/pmc/articles/PMC4131153/pdf/13752_2014_Article_166.pdf</a:t>
            </a:r>
          </a:p>
          <a:p>
            <a:pPr lvl="0"/>
            <a:r>
              <a:rPr lang="en-US" sz="2000" dirty="0"/>
              <a:t>b) </a:t>
            </a:r>
            <a:r>
              <a:rPr lang="en-US" sz="2000" b="1" dirty="0"/>
              <a:t>A0</a:t>
            </a:r>
            <a:r>
              <a:rPr lang="en-US" sz="2000" dirty="0"/>
              <a:t>: Prepare for proposal: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Reflect about your research interests concerning your future MSc or PhD thesis and formulate a number of research topics.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These topics should for BMI students fit at least three of the detailed learning objectives for biomedical informaticists described in the document ‘</a:t>
            </a:r>
            <a:r>
              <a:rPr lang="en-US" sz="2000" b="1" i="1" dirty="0">
                <a:hlinkClick r:id="rId2" action="ppaction://hlinkfile"/>
              </a:rPr>
              <a:t>BMI504-Spring2024-topic-requirements.doc</a:t>
            </a:r>
            <a:r>
              <a:rPr lang="en-US" sz="2000" dirty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For students outside the BMI department, any topic will do.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 prepared to present and discuss this informally in class C2. No prior submission needed.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a research proposal</a:t>
            </a:r>
            <a:br>
              <a:rPr lang="en-US" dirty="0"/>
            </a:br>
            <a:r>
              <a:rPr lang="en-US" dirty="0"/>
              <a:t>for this course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BF8E1D-DA83-421E-8D54-D86758A9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layout and style conventions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36800-D417-4B80-8AB3-E1745682A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Submit as Word .docx 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Letter size, ‘normal margins’, portrait, no columns.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Times Roman font 10-12p, single line spacing, text justified.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numbered heading styles, not indented. Change defaults to sample document.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don’t need literary masterpieces, but concise, unambiguous, well-documented and to the point descriptions.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Content: see </a:t>
            </a:r>
            <a:r>
              <a:rPr lang="en-US" dirty="0">
                <a:hlinkClick r:id="rId2" action="ppaction://hlinkfile"/>
              </a:rPr>
              <a:t>template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D138A-5AA4-40C5-84A7-FA00F8F578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assessment of</a:t>
            </a:r>
            <a:br>
              <a:rPr lang="en-US" dirty="0"/>
            </a:br>
            <a:r>
              <a:rPr lang="en-US" dirty="0"/>
              <a:t>research proposals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 for:</a:t>
            </a:r>
          </a:p>
          <a:p>
            <a:endParaRPr lang="en-US" dirty="0"/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Real life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My assessment about your work (A6, A8)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readings for proposal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953000"/>
          </a:xfrm>
        </p:spPr>
        <p:txBody>
          <a:bodyPr/>
          <a:lstStyle/>
          <a:p>
            <a:pPr marL="628650" indent="-628650"/>
            <a:r>
              <a:rPr lang="en-US" sz="2000" dirty="0"/>
              <a:t>R1.	</a:t>
            </a:r>
            <a:r>
              <a:rPr lang="en-US" sz="2000" dirty="0" err="1"/>
              <a:t>Shortliffe</a:t>
            </a:r>
            <a:r>
              <a:rPr lang="en-US" sz="2000" dirty="0"/>
              <a:t>, E.H., </a:t>
            </a:r>
            <a:r>
              <a:rPr lang="en-US" sz="2000" i="1" dirty="0"/>
              <a:t>The organization and content of informatics doctoral dissertations.</a:t>
            </a:r>
            <a:r>
              <a:rPr lang="en-US" sz="2000" dirty="0"/>
              <a:t> J Am Med Inform Assoc, 2016. </a:t>
            </a:r>
            <a:r>
              <a:rPr lang="en-US" sz="2000" b="1" dirty="0"/>
              <a:t>23</a:t>
            </a:r>
            <a:r>
              <a:rPr lang="en-US" sz="2000" dirty="0"/>
              <a:t>(4): p. 840-3.</a:t>
            </a:r>
          </a:p>
          <a:p>
            <a:pPr marL="628650" indent="-628650"/>
            <a:r>
              <a:rPr lang="en-US" sz="2000" dirty="0"/>
              <a:t>R3.	Ioannidis, J.P., </a:t>
            </a:r>
            <a:r>
              <a:rPr lang="en-US" sz="2000" i="1" dirty="0"/>
              <a:t>Why most published research findings are false.</a:t>
            </a:r>
            <a:r>
              <a:rPr lang="en-US" sz="2000" dirty="0"/>
              <a:t> </a:t>
            </a:r>
            <a:r>
              <a:rPr lang="en-US" sz="2000" dirty="0" err="1"/>
              <a:t>PLoS</a:t>
            </a:r>
            <a:r>
              <a:rPr lang="en-US" sz="2000" dirty="0"/>
              <a:t> Med, 2005. </a:t>
            </a:r>
            <a:r>
              <a:rPr lang="en-US" sz="2000" b="1" dirty="0"/>
              <a:t>2</a:t>
            </a:r>
            <a:r>
              <a:rPr lang="en-US" sz="2000" dirty="0"/>
              <a:t>(8): p. e124.</a:t>
            </a:r>
          </a:p>
          <a:p>
            <a:pPr marL="628650" indent="-628650"/>
            <a:r>
              <a:rPr lang="en-US" sz="2000" dirty="0"/>
              <a:t>R4.	Abbasi, K., </a:t>
            </a:r>
            <a:r>
              <a:rPr lang="en-US" sz="2000" i="1" dirty="0"/>
              <a:t>Covid-19: </a:t>
            </a:r>
            <a:r>
              <a:rPr lang="en-US" sz="2000" i="1" dirty="0" err="1"/>
              <a:t>politicisation</a:t>
            </a:r>
            <a:r>
              <a:rPr lang="en-US" sz="2000" i="1" dirty="0"/>
              <a:t>, “corruption,” and suppression of science.</a:t>
            </a:r>
            <a:r>
              <a:rPr lang="en-US" sz="2000" dirty="0"/>
              <a:t> BMJ, 2020. </a:t>
            </a:r>
            <a:r>
              <a:rPr lang="en-US" sz="2000" b="1" dirty="0"/>
              <a:t>371</a:t>
            </a:r>
            <a:r>
              <a:rPr lang="en-US" sz="2000" dirty="0"/>
              <a:t>: p. m4425.</a:t>
            </a:r>
          </a:p>
          <a:p>
            <a:pPr marL="628650" indent="-628650"/>
            <a:r>
              <a:rPr lang="en-US" sz="2000" dirty="0"/>
              <a:t>R5.	Ioannidis, J.P., </a:t>
            </a:r>
            <a:r>
              <a:rPr lang="en-US" sz="2000" i="1" dirty="0"/>
              <a:t>Why Most Clinical Research Is Not Useful.</a:t>
            </a:r>
            <a:r>
              <a:rPr lang="en-US" sz="2000" dirty="0"/>
              <a:t> </a:t>
            </a:r>
            <a:r>
              <a:rPr lang="en-US" sz="2000" dirty="0" err="1"/>
              <a:t>PLoS</a:t>
            </a:r>
            <a:r>
              <a:rPr lang="en-US" sz="2000" dirty="0"/>
              <a:t> Med, 2016. </a:t>
            </a:r>
            <a:r>
              <a:rPr lang="en-US" sz="2000" b="1" dirty="0"/>
              <a:t>13</a:t>
            </a:r>
            <a:r>
              <a:rPr lang="en-US" sz="2000" dirty="0"/>
              <a:t>(6): p. e1002049.</a:t>
            </a:r>
          </a:p>
          <a:p>
            <a:pPr marL="628650" indent="-628650"/>
            <a:r>
              <a:rPr lang="en-US" sz="2000" dirty="0"/>
              <a:t>R7.	</a:t>
            </a:r>
            <a:r>
              <a:rPr lang="en-US" sz="2000" dirty="0" err="1"/>
              <a:t>Sudheesh</a:t>
            </a:r>
            <a:r>
              <a:rPr lang="en-US" sz="2000" dirty="0"/>
              <a:t>, K., D.R. </a:t>
            </a:r>
            <a:r>
              <a:rPr lang="en-US" sz="2000" dirty="0" err="1"/>
              <a:t>Duggappa</a:t>
            </a:r>
            <a:r>
              <a:rPr lang="en-US" sz="2000" dirty="0"/>
              <a:t>, and S.S. Nethra, </a:t>
            </a:r>
            <a:r>
              <a:rPr lang="en-US" sz="2000" i="1" dirty="0"/>
              <a:t>How to write a research proposal?</a:t>
            </a:r>
            <a:r>
              <a:rPr lang="en-US" sz="2000" dirty="0"/>
              <a:t> Indian journal of </a:t>
            </a:r>
            <a:r>
              <a:rPr lang="en-US" sz="2000" dirty="0" err="1"/>
              <a:t>anaesthesia</a:t>
            </a:r>
            <a:r>
              <a:rPr lang="en-US" sz="2000" dirty="0"/>
              <a:t>, 2016. </a:t>
            </a:r>
            <a:r>
              <a:rPr lang="en-US" sz="2000" b="1" dirty="0"/>
              <a:t>60</a:t>
            </a:r>
            <a:r>
              <a:rPr lang="en-US" sz="2000" dirty="0"/>
              <a:t>(9): p. 631-634.</a:t>
            </a:r>
          </a:p>
          <a:p>
            <a:pPr marL="628650" indent="-628650"/>
            <a:r>
              <a:rPr lang="en-US" sz="2000" dirty="0"/>
              <a:t>R11.	</a:t>
            </a:r>
            <a:r>
              <a:rPr lang="en-US" sz="2000" dirty="0" err="1"/>
              <a:t>Mårtensson</a:t>
            </a:r>
            <a:r>
              <a:rPr lang="en-US" sz="2000" dirty="0"/>
              <a:t>, P., et al., </a:t>
            </a:r>
            <a:r>
              <a:rPr lang="en-US" sz="2000" i="1" dirty="0"/>
              <a:t>Evaluating research: A multidisciplinary approach to assessing research practice and quality.</a:t>
            </a:r>
            <a:r>
              <a:rPr lang="en-US" sz="2000" dirty="0"/>
              <a:t> Research Policy, 2016. </a:t>
            </a:r>
            <a:r>
              <a:rPr lang="en-US" sz="2000" b="1" dirty="0"/>
              <a:t>45</a:t>
            </a:r>
            <a:r>
              <a:rPr lang="en-US" sz="2000" dirty="0"/>
              <a:t>(3): p. 593-603.</a:t>
            </a:r>
          </a:p>
          <a:p>
            <a:r>
              <a:rPr lang="en-US" sz="1800" b="1" cap="small" dirty="0"/>
              <a:t> </a:t>
            </a:r>
            <a:endParaRPr lang="en-US" sz="1800" dirty="0"/>
          </a:p>
          <a:p>
            <a:pPr marL="517525" indent="-517525" algn="just">
              <a:spcAft>
                <a:spcPts val="120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5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55FB-DF42-4A9F-9883-70F7AF9A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Strongly suggested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6BB6A-8924-41C7-A9D9-971D02D2B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Tracy, S. J. (2010). Qualitative quality: Eight “big-tent” criteria for excellent qualitative research. Qualitative Inquiry, 16, 837–851. doi:10.1177/1077800410383121</a:t>
            </a:r>
          </a:p>
          <a:p>
            <a:endParaRPr lang="en-US" dirty="0"/>
          </a:p>
          <a:p>
            <a:r>
              <a:rPr lang="en-US" dirty="0"/>
              <a:t>Recent update: </a:t>
            </a:r>
            <a:r>
              <a:rPr lang="en-US" dirty="0">
                <a:hlinkClick r:id="rId2"/>
              </a:rPr>
              <a:t>https://www.sarahjtracy.com/wp-content/uploads/2020/08/Tracy-Hinrichs_Big_Tent-Criteria-Encyc-17.pdf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0ED0F-8321-4564-ACE7-9D7223EA0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0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Worthy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Relevant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Significant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Conceptually/theoretically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Practically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Morally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Methodologically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Heuristically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Interesting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4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there be enough data to support significant claims?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Did the researcher describe how he is going to gather interesting and significant data?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 the context or samples appropriate given the goals of the study?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Will the researcher use appropriate procedures in terms of field note style, interviewing practices, and analysis procedures?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Will the study achieve what it purports to be about?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Are methods and procedures proposed that fit the stated goals?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Does the proposal meaningfully connects literature, research questions, findings, and interpretations?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structure (C1)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Participant and instructor introduction.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Course introduction: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course overview,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course project work and assessment,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dirty="0"/>
              <a:t>housekeeping rules and expectations. </a:t>
            </a:r>
          </a:p>
          <a:p>
            <a:pPr marL="857250" lvl="1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Introduction to research proposals.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Discussion on research proposal topics.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8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the proposal demonstrate self-reflexivity about subjective values, biases and inclinations of the researcher?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Is there transparency in the methods and challenges?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Description, concrete RELEVANT detail, knowledge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Triangulation or crystallization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Multiple sources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Anticipates reflections from researchers, subjects, target audience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Does the proposal demonstrates aesthetic evocative representation?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Are generalizations naturalistic and logical?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Efforts towards transferable findings?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89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Does the proposal consider: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procedural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situational and culturally specific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Relational ethics?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Re-use ethics (sharing the research)?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1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on possible </a:t>
            </a:r>
            <a:br>
              <a:rPr lang="en-US" dirty="0"/>
            </a:br>
            <a:r>
              <a:rPr lang="en-US" dirty="0"/>
              <a:t>research topics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4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" descr="demoor">
            <a:extLst>
              <a:ext uri="{FF2B5EF4-FFF2-40B4-BE49-F238E27FC236}">
                <a16:creationId xmlns:a16="http://schemas.microsoft.com/office/drawing/2014/main" id="{6AE64B00-E8EF-42D7-BDE5-C9A2DE5D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8" y="4960980"/>
            <a:ext cx="1038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Smith">
            <a:extLst>
              <a:ext uri="{FF2B5EF4-FFF2-40B4-BE49-F238E27FC236}">
                <a16:creationId xmlns:a16="http://schemas.microsoft.com/office/drawing/2014/main" id="{DFB052F5-04AD-4EA6-A857-4FC3CB846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274" y="4848097"/>
            <a:ext cx="1214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7AF82F6-7B7C-4766-894B-B9C0EE75CC23}"/>
              </a:ext>
            </a:extLst>
          </p:cNvPr>
          <p:cNvGrpSpPr/>
          <p:nvPr/>
        </p:nvGrpSpPr>
        <p:grpSpPr>
          <a:xfrm>
            <a:off x="107287" y="657268"/>
            <a:ext cx="1877748" cy="1687221"/>
            <a:chOff x="107287" y="657268"/>
            <a:chExt cx="1877748" cy="1687221"/>
          </a:xfrm>
        </p:grpSpPr>
        <p:pic>
          <p:nvPicPr>
            <p:cNvPr id="56" name="Picture 27" descr="thumbnail">
              <a:extLst>
                <a:ext uri="{FF2B5EF4-FFF2-40B4-BE49-F238E27FC236}">
                  <a16:creationId xmlns:a16="http://schemas.microsoft.com/office/drawing/2014/main" id="{81993135-F15A-4BDD-95E3-F004D1EA4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87" y="702775"/>
              <a:ext cx="1122218" cy="164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128F96-080D-4B03-98BF-9BFA6AB98BEE}"/>
                </a:ext>
              </a:extLst>
            </p:cNvPr>
            <p:cNvSpPr txBox="1"/>
            <p:nvPr/>
          </p:nvSpPr>
          <p:spPr>
            <a:xfrm>
              <a:off x="1205654" y="657268"/>
              <a:ext cx="7793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b="0" dirty="0">
                  <a:solidFill>
                    <a:schemeClr val="bg1"/>
                  </a:solidFill>
                </a:rPr>
                <a:t>Paul</a:t>
              </a:r>
            </a:p>
            <a:p>
              <a:pPr algn="l"/>
              <a:r>
                <a:rPr lang="en-US" sz="1100" b="0" dirty="0" err="1">
                  <a:solidFill>
                    <a:schemeClr val="bg1"/>
                  </a:solidFill>
                </a:rPr>
                <a:t>Kluyskens</a:t>
              </a:r>
              <a:endParaRPr lang="en-US" sz="11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4B77C3C-3851-4074-BC6A-4B63ABABF8FA}"/>
              </a:ext>
            </a:extLst>
          </p:cNvPr>
          <p:cNvSpPr txBox="1"/>
          <p:nvPr/>
        </p:nvSpPr>
        <p:spPr>
          <a:xfrm>
            <a:off x="1180331" y="5965025"/>
            <a:ext cx="65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Georges</a:t>
            </a:r>
          </a:p>
          <a:p>
            <a:pPr algn="l"/>
            <a:r>
              <a:rPr lang="en-US" sz="1100" b="0" dirty="0" err="1">
                <a:solidFill>
                  <a:schemeClr val="bg1"/>
                </a:solidFill>
              </a:rPr>
              <a:t>Demoor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2A72E1-01E0-475A-A1C4-AF1368954D2C}"/>
              </a:ext>
            </a:extLst>
          </p:cNvPr>
          <p:cNvSpPr txBox="1"/>
          <p:nvPr/>
        </p:nvSpPr>
        <p:spPr>
          <a:xfrm>
            <a:off x="7258922" y="6074645"/>
            <a:ext cx="5196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0" dirty="0">
                <a:solidFill>
                  <a:schemeClr val="bg1"/>
                </a:solidFill>
              </a:rPr>
              <a:t>Barry</a:t>
            </a:r>
          </a:p>
          <a:p>
            <a:pPr algn="l"/>
            <a:r>
              <a:rPr lang="en-US" sz="1100" b="0" dirty="0">
                <a:solidFill>
                  <a:schemeClr val="bg1"/>
                </a:solidFill>
              </a:rPr>
              <a:t>Smith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031" y="1324663"/>
            <a:ext cx="1936750" cy="748169"/>
          </a:xfrm>
          <a:prstGeom prst="rect">
            <a:avLst/>
          </a:prstGeom>
        </p:spPr>
      </p:pic>
      <p:pic>
        <p:nvPicPr>
          <p:cNvPr id="8198" name="Picture 9" descr="trans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19" y="2789238"/>
            <a:ext cx="1806575" cy="754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Group 12"/>
          <p:cNvGrpSpPr>
            <a:grpSpLocks/>
          </p:cNvGrpSpPr>
          <p:nvPr/>
        </p:nvGrpSpPr>
        <p:grpSpPr bwMode="auto">
          <a:xfrm>
            <a:off x="3355975" y="914400"/>
            <a:ext cx="1976438" cy="1930400"/>
            <a:chOff x="2736" y="720"/>
            <a:chExt cx="1245" cy="1216"/>
          </a:xfrm>
        </p:grpSpPr>
        <p:pic>
          <p:nvPicPr>
            <p:cNvPr id="8224" name="Picture 13" descr="cb-bab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720"/>
              <a:ext cx="6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14"/>
            <p:cNvSpPr txBox="1">
              <a:spLocks noChangeArrowheads="1"/>
            </p:cNvSpPr>
            <p:nvPr/>
          </p:nvSpPr>
          <p:spPr bwMode="auto">
            <a:xfrm>
              <a:off x="2782" y="1645"/>
              <a:ext cx="119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 1959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r>
                <a:rPr lang="nl-BE" altLang="en-US" sz="2400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- </a:t>
              </a:r>
              <a:r>
                <a:rPr lang="nl-BE" altLang="en-US" sz="24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     </a:t>
              </a:r>
              <a:endParaRPr lang="nl-NL" altLang="en-US" sz="2400" dirty="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pic>
        <p:nvPicPr>
          <p:cNvPr id="8202" name="Picture 15" descr="Bikit (2938 bytes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14478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Ram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10000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" descr="logosma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971712"/>
            <a:ext cx="15240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5" name="Object 18"/>
          <p:cNvGraphicFramePr>
            <a:graphicFrameLocks noChangeAspect="1"/>
          </p:cNvGraphicFramePr>
          <p:nvPr>
            <p:extLst/>
          </p:nvPr>
        </p:nvGraphicFramePr>
        <p:xfrm>
          <a:off x="4217988" y="5121275"/>
          <a:ext cx="1143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29" name="Photo Editor-foto" r:id="rId13" imgW="809738" imgH="409632" progId="MSPhotoEd.3">
                  <p:embed/>
                </p:oleObj>
              </mc:Choice>
              <mc:Fallback>
                <p:oleObj name="Photo Editor-foto" r:id="rId13" imgW="809738" imgH="409632" progId="MSPhotoEd.3">
                  <p:embed/>
                  <p:pic>
                    <p:nvPicPr>
                      <p:cNvPr id="820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988" y="5121275"/>
                        <a:ext cx="1143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Picture 19" descr="ecor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9" y="3575050"/>
            <a:ext cx="1371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0" descr="IFOMIS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7" y="4648200"/>
            <a:ext cx="1565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21"/>
          <p:cNvSpPr txBox="1">
            <a:spLocks noChangeArrowheads="1"/>
          </p:cNvSpPr>
          <p:nvPr/>
        </p:nvSpPr>
        <p:spPr bwMode="auto">
          <a:xfrm>
            <a:off x="1981200" y="2057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1977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09" name="Text Box 22"/>
          <p:cNvSpPr txBox="1">
            <a:spLocks noChangeArrowheads="1"/>
          </p:cNvSpPr>
          <p:nvPr/>
        </p:nvSpPr>
        <p:spPr bwMode="auto">
          <a:xfrm>
            <a:off x="815736" y="33353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1989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0" name="Text Box 23"/>
          <p:cNvSpPr txBox="1">
            <a:spLocks noChangeArrowheads="1"/>
          </p:cNvSpPr>
          <p:nvPr/>
        </p:nvSpPr>
        <p:spPr bwMode="auto">
          <a:xfrm>
            <a:off x="1514237" y="441466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1" name="Text Box 24"/>
          <p:cNvSpPr txBox="1">
            <a:spLocks noChangeArrowheads="1"/>
          </p:cNvSpPr>
          <p:nvPr/>
        </p:nvSpPr>
        <p:spPr bwMode="auto">
          <a:xfrm>
            <a:off x="4392613" y="5660687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1998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2" name="Text Box 25"/>
          <p:cNvSpPr txBox="1">
            <a:spLocks noChangeArrowheads="1"/>
          </p:cNvSpPr>
          <p:nvPr/>
        </p:nvSpPr>
        <p:spPr bwMode="auto">
          <a:xfrm>
            <a:off x="5744528" y="53943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13" name="Text Box 26"/>
          <p:cNvSpPr txBox="1">
            <a:spLocks noChangeArrowheads="1"/>
          </p:cNvSpPr>
          <p:nvPr/>
        </p:nvSpPr>
        <p:spPr bwMode="auto">
          <a:xfrm>
            <a:off x="7090886" y="4365625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4" name="Picture 27" descr="ru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19" y="2201864"/>
            <a:ext cx="1643062" cy="5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9"/>
          <p:cNvSpPr>
            <a:spLocks noChangeArrowheads="1"/>
          </p:cNvSpPr>
          <p:nvPr/>
        </p:nvSpPr>
        <p:spPr bwMode="auto">
          <a:xfrm flipV="1">
            <a:off x="609600" y="838200"/>
            <a:ext cx="8001000" cy="5486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701" y="20661"/>
                </a:moveTo>
                <a:cubicBezTo>
                  <a:pt x="3393" y="19307"/>
                  <a:pt x="463" y="15315"/>
                  <a:pt x="463" y="10800"/>
                </a:cubicBezTo>
                <a:cubicBezTo>
                  <a:pt x="463" y="5091"/>
                  <a:pt x="5091" y="463"/>
                  <a:pt x="10800" y="463"/>
                </a:cubicBezTo>
                <a:cubicBezTo>
                  <a:pt x="16508" y="463"/>
                  <a:pt x="21137" y="5091"/>
                  <a:pt x="21137" y="10800"/>
                </a:cubicBezTo>
                <a:cubicBezTo>
                  <a:pt x="21137" y="15315"/>
                  <a:pt x="18206" y="19307"/>
                  <a:pt x="13898" y="20661"/>
                </a:cubicBezTo>
                <a:lnTo>
                  <a:pt x="14037" y="21103"/>
                </a:lnTo>
                <a:cubicBezTo>
                  <a:pt x="18538" y="19689"/>
                  <a:pt x="21600" y="15517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517"/>
                  <a:pt x="3061" y="19689"/>
                  <a:pt x="7562" y="21103"/>
                </a:cubicBezTo>
                <a:lnTo>
                  <a:pt x="7701" y="20661"/>
                </a:lnTo>
                <a:close/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30"/>
          <p:cNvSpPr>
            <a:spLocks noChangeArrowheads="1"/>
          </p:cNvSpPr>
          <p:nvPr/>
        </p:nvSpPr>
        <p:spPr bwMode="auto">
          <a:xfrm rot="891021">
            <a:off x="5695950" y="923925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74DC3A"/>
              </a:gs>
              <a:gs pos="100000">
                <a:srgbClr val="AAE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8218" name="Text Box 31"/>
          <p:cNvSpPr txBox="1">
            <a:spLocks noChangeArrowheads="1"/>
          </p:cNvSpPr>
          <p:nvPr/>
        </p:nvSpPr>
        <p:spPr bwMode="auto">
          <a:xfrm>
            <a:off x="6128067" y="31877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2006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19" name="Picture 32" descr="ub_blu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894" y="2868612"/>
            <a:ext cx="8382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33"/>
          <p:cNvSpPr txBox="1">
            <a:spLocks noChangeArrowheads="1"/>
          </p:cNvSpPr>
          <p:nvPr/>
        </p:nvSpPr>
        <p:spPr bwMode="auto">
          <a:xfrm>
            <a:off x="1425337" y="561147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1993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429000" y="56388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1995</a:t>
            </a:r>
            <a:endParaRPr lang="nl-NL" altLang="en-US" sz="24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8222" name="Picture 35" descr="Logo PROREC-BE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4933612"/>
            <a:ext cx="10668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028594" y="2427975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2012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5838031" y="198467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2014</a:t>
            </a:r>
            <a:endParaRPr lang="nl-NL" altLang="en-U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47" name="AutoShape 11">
            <a:extLst>
              <a:ext uri="{FF2B5EF4-FFF2-40B4-BE49-F238E27FC236}">
                <a16:creationId xmlns:a16="http://schemas.microsoft.com/office/drawing/2014/main" id="{00C27457-EED3-4B22-AF75-41F9025D3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2990850"/>
            <a:ext cx="2819400" cy="1041400"/>
          </a:xfrm>
        </p:spPr>
        <p:txBody>
          <a:bodyPr/>
          <a:lstStyle/>
          <a:p>
            <a:pPr algn="ctr" eaLnBrk="1" hangingPunct="1"/>
            <a:r>
              <a:rPr lang="nl-BE" altLang="en-US" sz="2800" dirty="0"/>
              <a:t>Educational &amp; </a:t>
            </a:r>
            <a:r>
              <a:rPr lang="nl-BE" altLang="en-US" sz="2800" dirty="0">
                <a:solidFill>
                  <a:schemeClr val="bg1"/>
                </a:solidFill>
              </a:rPr>
              <a:t>professional </a:t>
            </a:r>
            <a:r>
              <a:rPr lang="nl-BE" altLang="en-US" sz="2800" dirty="0"/>
              <a:t>environments</a:t>
            </a:r>
            <a:endParaRPr lang="nl-NL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FAB3DD-311B-4F2D-A3AB-395A09F0F21D}"/>
              </a:ext>
            </a:extLst>
          </p:cNvPr>
          <p:cNvGrpSpPr/>
          <p:nvPr/>
        </p:nvGrpSpPr>
        <p:grpSpPr>
          <a:xfrm>
            <a:off x="7162800" y="685800"/>
            <a:ext cx="1846502" cy="1387032"/>
            <a:chOff x="7162800" y="685800"/>
            <a:chExt cx="1846502" cy="1524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2BEBAD-1CB8-4101-AEF0-ABC440B2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985722" y="700089"/>
              <a:ext cx="1023580" cy="151031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59A77AC-48C8-4F40-9141-2D1D0DD3CA13}"/>
                </a:ext>
              </a:extLst>
            </p:cNvPr>
            <p:cNvSpPr txBox="1"/>
            <p:nvPr/>
          </p:nvSpPr>
          <p:spPr>
            <a:xfrm>
              <a:off x="7162800" y="685800"/>
              <a:ext cx="8098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b="0" dirty="0">
                  <a:solidFill>
                    <a:schemeClr val="bg1"/>
                  </a:solidFill>
                </a:rPr>
                <a:t>Alan</a:t>
              </a:r>
            </a:p>
            <a:p>
              <a:pPr algn="r"/>
              <a:r>
                <a:rPr lang="en-US" sz="1100" b="0" dirty="0" err="1">
                  <a:solidFill>
                    <a:schemeClr val="bg1"/>
                  </a:solidFill>
                </a:rPr>
                <a:t>Ruttenberg</a:t>
              </a:r>
              <a:endParaRPr lang="en-US" sz="1100" b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DACFC46-AD42-4B8C-B5DA-0E023DD615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60" y="941369"/>
            <a:ext cx="1006365" cy="1370157"/>
          </a:xfrm>
          <a:prstGeom prst="rect">
            <a:avLst/>
          </a:prstGeom>
          <a:ln w="28575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354421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applications covered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63725" y="5894388"/>
            <a:ext cx="930275" cy="37623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Biology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38288" y="3127375"/>
            <a:ext cx="7481887" cy="3143250"/>
            <a:chOff x="969" y="2256"/>
            <a:chExt cx="4713" cy="1980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080" y="2256"/>
              <a:ext cx="1248" cy="12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830" y="2976"/>
              <a:ext cx="954" cy="41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Translational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Research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48" y="3744"/>
              <a:ext cx="834" cy="41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Defense &amp;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Intelligence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350" y="3999"/>
              <a:ext cx="1010" cy="2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Pharmacology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196" y="3552"/>
              <a:ext cx="1322" cy="2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Pharmacogenomics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792" y="3744"/>
              <a:ext cx="834" cy="41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bg1"/>
                  </a:solidFill>
                </a:rPr>
                <a:t>Performing</a:t>
              </a:r>
            </a:p>
            <a:p>
              <a:r>
                <a:rPr lang="en-US" altLang="en-US" sz="1800">
                  <a:solidFill>
                    <a:schemeClr val="bg1"/>
                  </a:solidFill>
                </a:rPr>
                <a:t>Arts</a:t>
              </a:r>
            </a:p>
          </p:txBody>
        </p:sp>
        <p:cxnSp>
          <p:nvCxnSpPr>
            <p:cNvPr id="15" name="AutoShape 12"/>
            <p:cNvCxnSpPr>
              <a:cxnSpLocks noChangeShapeType="1"/>
              <a:stCxn id="34" idx="0"/>
              <a:endCxn id="10" idx="1"/>
            </p:cNvCxnSpPr>
            <p:nvPr/>
          </p:nvCxnSpPr>
          <p:spPr bwMode="auto">
            <a:xfrm flipV="1">
              <a:off x="969" y="3181"/>
              <a:ext cx="861" cy="371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3"/>
            <p:cNvCxnSpPr>
              <a:cxnSpLocks noChangeShapeType="1"/>
              <a:stCxn id="7" idx="0"/>
              <a:endCxn id="10" idx="2"/>
            </p:cNvCxnSpPr>
            <p:nvPr/>
          </p:nvCxnSpPr>
          <p:spPr bwMode="auto">
            <a:xfrm flipV="1">
              <a:off x="1467" y="3386"/>
              <a:ext cx="840" cy="613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4"/>
            <p:cNvCxnSpPr>
              <a:cxnSpLocks noChangeShapeType="1"/>
              <a:stCxn id="7" idx="0"/>
              <a:endCxn id="13" idx="1"/>
            </p:cNvCxnSpPr>
            <p:nvPr/>
          </p:nvCxnSpPr>
          <p:spPr bwMode="auto">
            <a:xfrm flipV="1">
              <a:off x="1467" y="3671"/>
              <a:ext cx="729" cy="32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5"/>
            <p:cNvCxnSpPr>
              <a:cxnSpLocks noChangeShapeType="1"/>
              <a:stCxn id="12" idx="0"/>
              <a:endCxn id="13" idx="2"/>
            </p:cNvCxnSpPr>
            <p:nvPr/>
          </p:nvCxnSpPr>
          <p:spPr bwMode="auto">
            <a:xfrm flipV="1">
              <a:off x="2855" y="3789"/>
              <a:ext cx="2" cy="21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6"/>
            <p:cNvCxnSpPr>
              <a:cxnSpLocks noChangeShapeType="1"/>
              <a:stCxn id="9" idx="1"/>
              <a:endCxn id="10" idx="3"/>
            </p:cNvCxnSpPr>
            <p:nvPr/>
          </p:nvCxnSpPr>
          <p:spPr bwMode="auto">
            <a:xfrm flipH="1">
              <a:off x="2784" y="2904"/>
              <a:ext cx="1296" cy="277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9" idx="1"/>
              <a:endCxn id="13" idx="0"/>
            </p:cNvCxnSpPr>
            <p:nvPr/>
          </p:nvCxnSpPr>
          <p:spPr bwMode="auto">
            <a:xfrm flipH="1">
              <a:off x="2857" y="2904"/>
              <a:ext cx="1223" cy="648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9" idx="2"/>
              <a:endCxn id="14" idx="0"/>
            </p:cNvCxnSpPr>
            <p:nvPr/>
          </p:nvCxnSpPr>
          <p:spPr bwMode="auto">
            <a:xfrm flipH="1">
              <a:off x="4209" y="3552"/>
              <a:ext cx="495" cy="19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4704" y="3552"/>
              <a:ext cx="561" cy="192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048000" y="2060575"/>
            <a:ext cx="12604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Linguistics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457325" y="2593975"/>
            <a:ext cx="28956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Computational Linguistics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566863" y="3355975"/>
            <a:ext cx="2676525" cy="650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Medical Natural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Language Understanding</a:t>
            </a:r>
          </a:p>
        </p:txBody>
      </p:sp>
      <p:cxnSp>
        <p:nvCxnSpPr>
          <p:cNvPr id="27" name="AutoShape 24"/>
          <p:cNvCxnSpPr>
            <a:cxnSpLocks noChangeShapeType="1"/>
            <a:stCxn id="24" idx="1"/>
            <a:endCxn id="25" idx="0"/>
          </p:cNvCxnSpPr>
          <p:nvPr/>
        </p:nvCxnSpPr>
        <p:spPr bwMode="auto">
          <a:xfrm flipH="1">
            <a:off x="2905125" y="2249488"/>
            <a:ext cx="142875" cy="344487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5"/>
          <p:cNvCxnSpPr>
            <a:cxnSpLocks noChangeShapeType="1"/>
            <a:stCxn id="33" idx="2"/>
            <a:endCxn id="25" idx="0"/>
          </p:cNvCxnSpPr>
          <p:nvPr/>
        </p:nvCxnSpPr>
        <p:spPr bwMode="auto">
          <a:xfrm>
            <a:off x="1049338" y="2132013"/>
            <a:ext cx="1855787" cy="4619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26"/>
          <p:cNvCxnSpPr>
            <a:cxnSpLocks noChangeShapeType="1"/>
            <a:stCxn id="25" idx="2"/>
            <a:endCxn id="26" idx="0"/>
          </p:cNvCxnSpPr>
          <p:nvPr/>
        </p:nvCxnSpPr>
        <p:spPr bwMode="auto">
          <a:xfrm>
            <a:off x="2905125" y="2970213"/>
            <a:ext cx="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7"/>
          <p:cNvCxnSpPr>
            <a:cxnSpLocks noChangeShapeType="1"/>
            <a:stCxn id="34" idx="0"/>
            <a:endCxn id="26" idx="2"/>
          </p:cNvCxnSpPr>
          <p:nvPr/>
        </p:nvCxnSpPr>
        <p:spPr bwMode="auto">
          <a:xfrm flipV="1">
            <a:off x="1538288" y="4006850"/>
            <a:ext cx="1366837" cy="11779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8"/>
          <p:cNvCxnSpPr>
            <a:cxnSpLocks noChangeShapeType="1"/>
            <a:stCxn id="35" idx="1"/>
            <a:endCxn id="26" idx="3"/>
          </p:cNvCxnSpPr>
          <p:nvPr/>
        </p:nvCxnSpPr>
        <p:spPr bwMode="auto">
          <a:xfrm flipH="1">
            <a:off x="4243388" y="1941513"/>
            <a:ext cx="1138237" cy="1741487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81000" y="1755775"/>
            <a:ext cx="133667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Informatics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990600" y="5184775"/>
            <a:ext cx="1095375" cy="376238"/>
          </a:xfrm>
          <a:prstGeom prst="rect">
            <a:avLst/>
          </a:prstGeom>
          <a:solidFill>
            <a:srgbClr val="FF66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</a:rPr>
              <a:t>Medicine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381625" y="1752600"/>
            <a:ext cx="2828925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Knowledge Representation</a:t>
            </a:r>
          </a:p>
        </p:txBody>
      </p:sp>
      <p:cxnSp>
        <p:nvCxnSpPr>
          <p:cNvPr id="36" name="AutoShape 33"/>
          <p:cNvCxnSpPr>
            <a:cxnSpLocks noChangeShapeType="1"/>
            <a:stCxn id="33" idx="3"/>
            <a:endCxn id="35" idx="1"/>
          </p:cNvCxnSpPr>
          <p:nvPr/>
        </p:nvCxnSpPr>
        <p:spPr bwMode="auto">
          <a:xfrm flipV="1">
            <a:off x="1717675" y="1941513"/>
            <a:ext cx="3663950" cy="317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152400" y="4117975"/>
            <a:ext cx="1711325" cy="6508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Electronic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Health Records</a:t>
            </a:r>
          </a:p>
        </p:txBody>
      </p:sp>
      <p:cxnSp>
        <p:nvCxnSpPr>
          <p:cNvPr id="38" name="AutoShape 35"/>
          <p:cNvCxnSpPr>
            <a:cxnSpLocks noChangeShapeType="1"/>
            <a:stCxn id="33" idx="2"/>
            <a:endCxn id="37" idx="0"/>
          </p:cNvCxnSpPr>
          <p:nvPr/>
        </p:nvCxnSpPr>
        <p:spPr bwMode="auto">
          <a:xfrm flipH="1">
            <a:off x="1008063" y="2132013"/>
            <a:ext cx="41275" cy="1985963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36"/>
          <p:cNvCxnSpPr>
            <a:cxnSpLocks noChangeShapeType="1"/>
            <a:stCxn id="34" idx="0"/>
            <a:endCxn id="37" idx="2"/>
          </p:cNvCxnSpPr>
          <p:nvPr/>
        </p:nvCxnSpPr>
        <p:spPr bwMode="auto">
          <a:xfrm flipH="1" flipV="1">
            <a:off x="1008063" y="4768850"/>
            <a:ext cx="530225" cy="4159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6902450" y="4419609"/>
            <a:ext cx="1095375" cy="76516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Referent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Tracking</a:t>
            </a:r>
          </a:p>
        </p:txBody>
      </p:sp>
      <p:cxnSp>
        <p:nvCxnSpPr>
          <p:cNvPr id="42" name="AutoShape 39"/>
          <p:cNvCxnSpPr>
            <a:cxnSpLocks noChangeShapeType="1"/>
            <a:stCxn id="47" idx="2"/>
            <a:endCxn id="41" idx="0"/>
          </p:cNvCxnSpPr>
          <p:nvPr/>
        </p:nvCxnSpPr>
        <p:spPr bwMode="auto">
          <a:xfrm>
            <a:off x="7450138" y="3930650"/>
            <a:ext cx="0" cy="488959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40"/>
          <p:cNvCxnSpPr>
            <a:cxnSpLocks noChangeShapeType="1"/>
            <a:stCxn id="41" idx="3"/>
            <a:endCxn id="37" idx="1"/>
          </p:cNvCxnSpPr>
          <p:nvPr/>
        </p:nvCxnSpPr>
        <p:spPr bwMode="auto">
          <a:xfrm flipH="1" flipV="1">
            <a:off x="152400" y="4469998"/>
            <a:ext cx="7845425" cy="332194"/>
          </a:xfrm>
          <a:prstGeom prst="bentConnector5">
            <a:avLst>
              <a:gd name="adj1" fmla="val -13828"/>
              <a:gd name="adj2" fmla="val -507193"/>
              <a:gd name="adj3" fmla="val 101219"/>
            </a:avLst>
          </a:prstGeom>
          <a:noFill/>
          <a:ln w="1905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7696200" y="2517775"/>
            <a:ext cx="12731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Philosophy</a:t>
            </a: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248400" y="2517775"/>
            <a:ext cx="109537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Ontology</a:t>
            </a: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6629400" y="3279775"/>
            <a:ext cx="1641475" cy="65087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chemeClr val="tx1"/>
                </a:solidFill>
              </a:rPr>
              <a:t>Realism-Based</a:t>
            </a:r>
          </a:p>
          <a:p>
            <a:r>
              <a:rPr lang="en-US" altLang="en-US" sz="1800">
                <a:solidFill>
                  <a:schemeClr val="tx1"/>
                </a:solidFill>
              </a:rPr>
              <a:t>Ontology</a:t>
            </a:r>
          </a:p>
        </p:txBody>
      </p:sp>
      <p:cxnSp>
        <p:nvCxnSpPr>
          <p:cNvPr id="48" name="AutoShape 45"/>
          <p:cNvCxnSpPr>
            <a:cxnSpLocks noChangeShapeType="1"/>
            <a:stCxn id="45" idx="2"/>
            <a:endCxn id="47" idx="0"/>
          </p:cNvCxnSpPr>
          <p:nvPr/>
        </p:nvCxnSpPr>
        <p:spPr bwMode="auto">
          <a:xfrm flipH="1">
            <a:off x="7450138" y="2894013"/>
            <a:ext cx="88265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46"/>
          <p:cNvCxnSpPr>
            <a:cxnSpLocks noChangeShapeType="1"/>
            <a:stCxn id="35" idx="2"/>
            <a:endCxn id="46" idx="0"/>
          </p:cNvCxnSpPr>
          <p:nvPr/>
        </p:nvCxnSpPr>
        <p:spPr bwMode="auto">
          <a:xfrm>
            <a:off x="6796088" y="2074863"/>
            <a:ext cx="0" cy="44291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AutoShape 47"/>
          <p:cNvCxnSpPr>
            <a:cxnSpLocks noChangeShapeType="1"/>
            <a:stCxn id="46" idx="2"/>
            <a:endCxn id="47" idx="0"/>
          </p:cNvCxnSpPr>
          <p:nvPr/>
        </p:nvCxnSpPr>
        <p:spPr bwMode="auto">
          <a:xfrm>
            <a:off x="6796088" y="2894013"/>
            <a:ext cx="654050" cy="385762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AutoShape 48"/>
          <p:cNvCxnSpPr>
            <a:cxnSpLocks noChangeShapeType="1"/>
            <a:stCxn id="47" idx="1"/>
            <a:endCxn id="26" idx="3"/>
          </p:cNvCxnSpPr>
          <p:nvPr/>
        </p:nvCxnSpPr>
        <p:spPr bwMode="auto">
          <a:xfrm flipH="1">
            <a:off x="4243388" y="3605213"/>
            <a:ext cx="2386012" cy="222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ounded Rectangle 4"/>
          <p:cNvSpPr/>
          <p:nvPr/>
        </p:nvSpPr>
        <p:spPr bwMode="auto">
          <a:xfrm>
            <a:off x="5943600" y="2249488"/>
            <a:ext cx="3200400" cy="3008312"/>
          </a:xfrm>
          <a:prstGeom prst="roundRect">
            <a:avLst>
              <a:gd name="adj" fmla="val 19535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Introductions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did you do prior and relevant to starting your current curriculum?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your current curriculum / program?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did you pick the current program?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your career objectives?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non-BMI-students: why did you pick this course?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you expecting from this course?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BC1FE-425B-4D41-9768-47500E60C2C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31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end goal: a research proposal!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96" y="13716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need to write a research proposal for a narrow topic: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that is of interest to you,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that, </a:t>
            </a:r>
            <a:r>
              <a:rPr lang="en-US" sz="1800" u="sng" dirty="0"/>
              <a:t>for BMI students</a:t>
            </a:r>
            <a:r>
              <a:rPr lang="en-US" sz="1800" dirty="0"/>
              <a:t>, fits the learning objectives of the BMI program,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>
                <a:hlinkClick r:id="rId2" action="ppaction://hlinkfile"/>
              </a:rPr>
              <a:t>BMI504-Spring2024-topic-requirements.pdf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for which you propose a </a:t>
            </a:r>
            <a:r>
              <a:rPr lang="en-US" sz="1800" u="sng" dirty="0"/>
              <a:t>mixed method </a:t>
            </a:r>
            <a:r>
              <a:rPr lang="en-US" sz="1800" dirty="0"/>
              <a:t>design.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 line: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1800" dirty="0"/>
              <a:t>A0	Feb 1:	Suggestions for research topic		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A1	Feb 23:	Outline of the proposal		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A2	Mar 5: 	Mixed method approach included	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A3	Mar 26:	PICOTT research question, hypotheses, 					detailed variables, operational linkage 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A4	Apr 3: 	Statistical requirements outlined		 (3%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A5	Apr 25: 	Relevant statistical exercise		 (5%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A7	May 1: 	</a:t>
            </a:r>
            <a:r>
              <a:rPr lang="en-US" sz="1800" dirty="0" err="1"/>
              <a:t>Powerpoints</a:t>
            </a:r>
            <a:r>
              <a:rPr lang="en-US" sz="1800" dirty="0"/>
              <a:t> for final presentation 		 (5%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A6	May 6: 	Research proposal complete 		 (34% FS)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1376363" algn="l"/>
              </a:tabLst>
            </a:pPr>
            <a:r>
              <a:rPr lang="en-US" sz="1800" dirty="0"/>
              <a:t>A8	May 2:	Public oral presentation			 (15% FS)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Why: research requirements BMI / PhD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2971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All PhD students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Must write a thesis about original and novel research advancing the state of the art in their domain.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BMI PhD students</a:t>
            </a:r>
            <a:r>
              <a:rPr lang="en-US" sz="2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Must write a thesis proposal as their qualifying exam for PhD candidacy.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Funded students, or students hoping to be funded should do this in the form of a NIH F-award.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BMI MSc students</a:t>
            </a:r>
            <a:r>
              <a:rPr lang="en-US" sz="2000" dirty="0"/>
              <a:t>: must write a MSc thesis (T) or perform research in a Final Practicum Project (P) depending on their concentration: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91363"/>
              </p:ext>
            </p:extLst>
          </p:nvPr>
        </p:nvGraphicFramePr>
        <p:xfrm>
          <a:off x="609600" y="528828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67281219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941659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General BMI:                                                   T or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Public Health Informatics:  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1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Clinical Informatics/Decision Support:     T or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Biomedical Ontology:            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656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Bioinformatics/Translational Informatics: 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Sociotechnical &amp; HCD:          P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07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7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syllabus is the go-to document for all that needs to be done: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Assignments, in-class tests, required readings,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Any dispute that might arise during the course will be arbitrated by what is in the syllabus or in slides presented during the course, including what was recorded on video: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Read the syllabus through THIS WEEK and provide comments about any unclarity by email PRIOR TO CLASS C2!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Links to required readings are provided in the syllabus.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Slides of presentations will be made available </a:t>
            </a:r>
            <a:r>
              <a:rPr lang="en-US" sz="2200" b="1" i="1" dirty="0"/>
              <a:t>after</a:t>
            </a:r>
            <a:r>
              <a:rPr lang="en-US" sz="2200" dirty="0"/>
              <a:t> the class in UB Box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Be present and on time.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Some classes have in-class tests which contribute to final score.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Three tests:				8%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Statistics preparation		3% (A4)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Statistics assignment:		5% (A5)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Final research proposal:		34% (A6)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Presentation </a:t>
            </a:r>
            <a:r>
              <a:rPr lang="en-US" sz="2000" dirty="0"/>
              <a:t>(slides, talk, discussion)	</a:t>
            </a:r>
            <a:r>
              <a:rPr lang="en-US" dirty="0"/>
              <a:t>20%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Final exam:				30%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Penalties for late submission of A4, A5, A6, A7.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A1, A2, A3: voluntary with benefits.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A4: may lead to irrelevant exercise for A5.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14917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32609</TotalTime>
  <Words>1596</Words>
  <Application>Microsoft Office PowerPoint</Application>
  <PresentationFormat>On-screen Show (4:3)</PresentationFormat>
  <Paragraphs>232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Batang</vt:lpstr>
      <vt:lpstr>ＭＳ Ｐゴシック</vt:lpstr>
      <vt:lpstr>Arial</vt:lpstr>
      <vt:lpstr>Arial Unicode MS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Statistical data analysis and research methods BMI504  Course 16556 – Spring 2024   </vt:lpstr>
      <vt:lpstr>Class structure (C1)</vt:lpstr>
      <vt:lpstr>Educational &amp; professional environments</vt:lpstr>
      <vt:lpstr>Research and applications covered</vt:lpstr>
      <vt:lpstr>Student Introductions</vt:lpstr>
      <vt:lpstr>Course end goal: a research proposal!</vt:lpstr>
      <vt:lpstr>Why: research requirements BMI / PhD</vt:lpstr>
      <vt:lpstr>Housekeeping</vt:lpstr>
      <vt:lpstr>Course scoring</vt:lpstr>
      <vt:lpstr>Assignments</vt:lpstr>
      <vt:lpstr>Homework for next week !!!</vt:lpstr>
      <vt:lpstr>Writing a research proposal for this course</vt:lpstr>
      <vt:lpstr>Mandatory layout and style conventions</vt:lpstr>
      <vt:lpstr>Quality assessment of research proposals</vt:lpstr>
      <vt:lpstr>Relevant readings for proposal</vt:lpstr>
      <vt:lpstr>Strongly suggested</vt:lpstr>
      <vt:lpstr> Worthy topic</vt:lpstr>
      <vt:lpstr>Rich rigor</vt:lpstr>
      <vt:lpstr>Meaningful coherence</vt:lpstr>
      <vt:lpstr>Sincerity</vt:lpstr>
      <vt:lpstr>Credibility</vt:lpstr>
      <vt:lpstr>Resonance</vt:lpstr>
      <vt:lpstr>Ethics</vt:lpstr>
      <vt:lpstr>Discussion on possible  research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1303</cp:revision>
  <dcterms:created xsi:type="dcterms:W3CDTF">1601-01-01T00:00:00Z</dcterms:created>
  <dcterms:modified xsi:type="dcterms:W3CDTF">2024-01-25T18:18:07Z</dcterms:modified>
</cp:coreProperties>
</file>