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85"/>
  </p:notesMasterIdLst>
  <p:sldIdLst>
    <p:sldId id="1245" r:id="rId2"/>
    <p:sldId id="1557" r:id="rId3"/>
    <p:sldId id="1558" r:id="rId4"/>
    <p:sldId id="1464" r:id="rId5"/>
    <p:sldId id="1508" r:id="rId6"/>
    <p:sldId id="1465" r:id="rId7"/>
    <p:sldId id="1467" r:id="rId8"/>
    <p:sldId id="1470" r:id="rId9"/>
    <p:sldId id="1466" r:id="rId10"/>
    <p:sldId id="1468" r:id="rId11"/>
    <p:sldId id="1473" r:id="rId12"/>
    <p:sldId id="1474" r:id="rId13"/>
    <p:sldId id="1472" r:id="rId14"/>
    <p:sldId id="1475" r:id="rId15"/>
    <p:sldId id="1476" r:id="rId16"/>
    <p:sldId id="1481" r:id="rId17"/>
    <p:sldId id="1425" r:id="rId18"/>
    <p:sldId id="1482" r:id="rId19"/>
    <p:sldId id="1480" r:id="rId20"/>
    <p:sldId id="1439" r:id="rId21"/>
    <p:sldId id="1428" r:id="rId22"/>
    <p:sldId id="1484" r:id="rId23"/>
    <p:sldId id="1485" r:id="rId24"/>
    <p:sldId id="1486" r:id="rId25"/>
    <p:sldId id="1487" r:id="rId26"/>
    <p:sldId id="1488" r:id="rId27"/>
    <p:sldId id="1504" r:id="rId28"/>
    <p:sldId id="1555" r:id="rId29"/>
    <p:sldId id="1505" r:id="rId30"/>
    <p:sldId id="1506" r:id="rId31"/>
    <p:sldId id="1507" r:id="rId32"/>
    <p:sldId id="1489" r:id="rId33"/>
    <p:sldId id="1430" r:id="rId34"/>
    <p:sldId id="1431" r:id="rId35"/>
    <p:sldId id="1433" r:id="rId36"/>
    <p:sldId id="1551" r:id="rId37"/>
    <p:sldId id="1559" r:id="rId38"/>
    <p:sldId id="1432" r:id="rId39"/>
    <p:sldId id="1441" r:id="rId40"/>
    <p:sldId id="1442" r:id="rId41"/>
    <p:sldId id="1434" r:id="rId42"/>
    <p:sldId id="1435" r:id="rId43"/>
    <p:sldId id="1436" r:id="rId44"/>
    <p:sldId id="1437" r:id="rId45"/>
    <p:sldId id="1490" r:id="rId46"/>
    <p:sldId id="1491" r:id="rId47"/>
    <p:sldId id="1496" r:id="rId48"/>
    <p:sldId id="1497" r:id="rId49"/>
    <p:sldId id="1509" r:id="rId50"/>
    <p:sldId id="1510" r:id="rId51"/>
    <p:sldId id="1511" r:id="rId52"/>
    <p:sldId id="1512" r:id="rId53"/>
    <p:sldId id="1513" r:id="rId54"/>
    <p:sldId id="1514" r:id="rId55"/>
    <p:sldId id="1515" r:id="rId56"/>
    <p:sldId id="1516" r:id="rId57"/>
    <p:sldId id="1517" r:id="rId58"/>
    <p:sldId id="1547" r:id="rId59"/>
    <p:sldId id="1548" r:id="rId60"/>
    <p:sldId id="1549" r:id="rId61"/>
    <p:sldId id="1550" r:id="rId62"/>
    <p:sldId id="1552" r:id="rId63"/>
    <p:sldId id="1518" r:id="rId64"/>
    <p:sldId id="1519" r:id="rId65"/>
    <p:sldId id="1520" r:id="rId66"/>
    <p:sldId id="1521" r:id="rId67"/>
    <p:sldId id="1523" r:id="rId68"/>
    <p:sldId id="1524" r:id="rId69"/>
    <p:sldId id="1525" r:id="rId70"/>
    <p:sldId id="1526" r:id="rId71"/>
    <p:sldId id="1527" r:id="rId72"/>
    <p:sldId id="1528" r:id="rId73"/>
    <p:sldId id="1529" r:id="rId74"/>
    <p:sldId id="1530" r:id="rId75"/>
    <p:sldId id="1560" r:id="rId76"/>
    <p:sldId id="1612" r:id="rId77"/>
    <p:sldId id="1531" r:id="rId78"/>
    <p:sldId id="1554" r:id="rId79"/>
    <p:sldId id="1553" r:id="rId80"/>
    <p:sldId id="1532" r:id="rId81"/>
    <p:sldId id="1533" r:id="rId82"/>
    <p:sldId id="1535" r:id="rId83"/>
    <p:sldId id="1556" r:id="rId8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6455" autoAdjust="0"/>
  </p:normalViewPr>
  <p:slideViewPr>
    <p:cSldViewPr>
      <p:cViewPr varScale="1">
        <p:scale>
          <a:sx n="91" d="100"/>
          <a:sy n="91" d="100"/>
        </p:scale>
        <p:origin x="1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18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38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54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5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5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geets.medium.com/pet-peeves-1-the-usage-of-would-in-indian-english-e43c0c9594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16556 – Spring 2024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8 – March 14, 2024</a:t>
            </a:r>
          </a:p>
          <a:p>
            <a:r>
              <a:rPr lang="en-US" dirty="0"/>
              <a:t>Introduction to data analysis of </a:t>
            </a:r>
          </a:p>
          <a:p>
            <a:r>
              <a:rPr lang="en-US" dirty="0"/>
              <a:t>quantitative and qualitative variables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5788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mean or a standard deviation.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assumption may or may not be true.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Hypothesis testing</a:t>
            </a:r>
            <a:r>
              <a:rPr lang="en-US" dirty="0"/>
              <a:t> refers to the </a:t>
            </a:r>
            <a:r>
              <a:rPr lang="en-US" b="1" u="sng" dirty="0"/>
              <a:t>formal procedures</a:t>
            </a:r>
            <a:r>
              <a:rPr lang="en-US" b="1" dirty="0"/>
              <a:t> </a:t>
            </a:r>
            <a:r>
              <a:rPr lang="en-US" dirty="0"/>
              <a:t>used by statisticians to accept or reject statistical hypotheses.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the entire population,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a random sample from the population.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null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result purely from 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0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alternative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are influenced by some non-random 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1</a:t>
            </a:r>
            <a:r>
              <a:rPr lang="en-US" dirty="0"/>
              <a:t> or H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</a:t>
            </a:r>
            <a:r>
              <a:rPr lang="en-US" sz="2200" i="1" u="sng" dirty="0">
                <a:solidFill>
                  <a:srgbClr val="FFFF00"/>
                </a:solidFill>
              </a:rPr>
              <a:t>average heart rate</a:t>
            </a:r>
            <a:r>
              <a:rPr lang="en-US" sz="2200" i="1" dirty="0">
                <a:solidFill>
                  <a:srgbClr val="FFFF00"/>
                </a:solidFill>
              </a:rPr>
              <a:t> observed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working out</a:t>
            </a:r>
            <a:r>
              <a:rPr lang="en-US" sz="2200" i="1" dirty="0">
                <a:solidFill>
                  <a:srgbClr val="FFFF00"/>
                </a:solidFill>
              </a:rPr>
              <a:t> is the same as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being at rest</a:t>
            </a:r>
            <a:r>
              <a:rPr lang="en-US" sz="2200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CB871-8AD0-4B05-953C-84A018786CA1}"/>
              </a:ext>
            </a:extLst>
          </p:cNvPr>
          <p:cNvSpPr txBox="1"/>
          <p:nvPr/>
        </p:nvSpPr>
        <p:spPr>
          <a:xfrm>
            <a:off x="1314506" y="6096000"/>
            <a:ext cx="671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E115"/>
                </a:solidFill>
                <a:sym typeface="Wingdings" panose="05000000000000000000" pitchFamily="2" charset="2"/>
              </a:rPr>
              <a:t> PICOTT  population and comparison facets !!!</a:t>
            </a:r>
            <a:endParaRPr lang="en-US" sz="24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1FE115"/>
                </a:solidFill>
              </a:rPr>
              <a:t>the average heart rate observed in …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ontology: what is out there 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>
                <a:latin typeface="+mn-lt"/>
              </a:rPr>
              <a:t>‘</a:t>
            </a:r>
            <a:r>
              <a:rPr lang="en-US" altLang="en-US" sz="3600" i="1" kern="0" dirty="0">
                <a:latin typeface="+mn-lt"/>
              </a:rPr>
              <a:t>Average heart rate</a:t>
            </a:r>
            <a:r>
              <a:rPr lang="en-US" altLang="en-US" sz="3600" kern="0" dirty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BBDE3-1C12-420E-B1D4-E98514E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28B79-4938-4B24-BA89-09D39E58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Introduction: one page maximum!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specific: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“may”, “can”, “would”, …, but … I WILL DO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E24B-FC62-4BE6-B6FF-294EDC7EB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Portion of Reality (</a:t>
            </a:r>
            <a:r>
              <a:rPr lang="en-US" dirty="0" err="1"/>
              <a:t>PoR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Construct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Discrete or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level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Kelvin.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9C14DF-7D04-43C7-A9BE-820DE7E27806}"/>
              </a:ext>
            </a:extLst>
          </p:cNvPr>
          <p:cNvSpPr/>
          <p:nvPr/>
        </p:nvSpPr>
        <p:spPr bwMode="auto">
          <a:xfrm>
            <a:off x="152400" y="1650124"/>
            <a:ext cx="8686800" cy="48095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6AE06-12F0-4EE1-957F-A7745D33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Data types and statistical analysis (preview)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34CE-5C1E-47AF-96AC-C1C9F6BAE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4BBCC-0982-4D2E-BAA0-864F2222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0124"/>
            <a:ext cx="76962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82287-1250-4432-AFF3-5C8751AB4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81" t="-1428" r="-21892" b="1428"/>
          <a:stretch/>
        </p:blipFill>
        <p:spPr>
          <a:xfrm>
            <a:off x="2514600" y="4022824"/>
            <a:ext cx="7543800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05999-9A02-4883-9709-3F2D100C4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82195"/>
          <a:stretch/>
        </p:blipFill>
        <p:spPr>
          <a:xfrm>
            <a:off x="228600" y="4055378"/>
            <a:ext cx="2286000" cy="220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2E18F-3E47-474A-9A3B-FEAA3D5A4DBD}"/>
              </a:ext>
            </a:extLst>
          </p:cNvPr>
          <p:cNvSpPr/>
          <p:nvPr/>
        </p:nvSpPr>
        <p:spPr>
          <a:xfrm>
            <a:off x="1224189" y="65048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Zhang F and Hughes C. Reporting standards for clinical and translational research. Glob Clin </a:t>
            </a:r>
            <a:r>
              <a:rPr lang="en-US" sz="1200" b="0" dirty="0" err="1">
                <a:solidFill>
                  <a:schemeClr val="bg1"/>
                </a:solidFill>
              </a:rPr>
              <a:t>Transl</a:t>
            </a:r>
            <a:r>
              <a:rPr lang="en-US" sz="1200" b="0" dirty="0">
                <a:solidFill>
                  <a:schemeClr val="bg1"/>
                </a:solidFill>
              </a:rPr>
              <a:t> Res. 2019; 1(2): 69-73</a:t>
            </a:r>
          </a:p>
        </p:txBody>
      </p:sp>
    </p:spTree>
    <p:extLst>
      <p:ext uri="{BB962C8B-B14F-4D97-AF65-F5344CB8AC3E}">
        <p14:creationId xmlns:p14="http://schemas.microsoft.com/office/powerpoint/2010/main" val="224280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4E6F-B582-4102-9FB4-9487E0FB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F2B4-C6D9-4577-94AF-C9317DAB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A5D7-7D3D-477F-B9BB-B0B82FCB1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94180-77DF-4AF5-ABCB-C99FB85D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01"/>
            <a:ext cx="9144000" cy="63240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601B62-F8F2-43A1-972E-C5426F90BAFE}"/>
              </a:ext>
            </a:extLst>
          </p:cNvPr>
          <p:cNvSpPr/>
          <p:nvPr/>
        </p:nvSpPr>
        <p:spPr>
          <a:xfrm>
            <a:off x="5558736" y="5565647"/>
            <a:ext cx="35589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https://plaingeets.medium.com/pet-peeves-1-the-usage-of-would-in-indian-english-e43c0c9594d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15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 12AM as absolute zero	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select?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Perspective label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Theoretical </a:t>
            </a:r>
            <a:r>
              <a:rPr lang="en-US" b="1" u="sng" dirty="0">
                <a:solidFill>
                  <a:srgbClr val="00B0F0"/>
                </a:solidFill>
              </a:rPr>
              <a:t>definition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>
                <a:solidFill>
                  <a:srgbClr val="00B0F0"/>
                </a:solidFill>
              </a:rPr>
              <a:t>PoR</a:t>
            </a:r>
            <a:r>
              <a:rPr lang="en-US" sz="2000" dirty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contain </a:t>
            </a:r>
            <a:r>
              <a:rPr lang="en-US" u="sng" dirty="0"/>
              <a:t>instructions</a:t>
            </a:r>
            <a:r>
              <a:rPr lang="en-US" dirty="0"/>
              <a:t> as precisely as possible for observations/calculations to be done </a:t>
            </a:r>
            <a:r>
              <a:rPr lang="en-US" dirty="0" err="1"/>
              <a:t>repeatably</a:t>
            </a:r>
            <a:r>
              <a:rPr lang="en-US" dirty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Correspondence between theoretical and operational definition establishes the validity of the measurements.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Variable</a:t>
            </a:r>
            <a:r>
              <a:rPr lang="en-US" sz="2000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Label</a:t>
            </a:r>
            <a:r>
              <a:rPr lang="en-US" sz="2000" dirty="0"/>
              <a:t>: </a:t>
            </a:r>
            <a:r>
              <a:rPr lang="en-US" sz="2000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u="sng" dirty="0"/>
              <a:t>Theoretical definition</a:t>
            </a:r>
            <a:r>
              <a:rPr lang="en-US" sz="2000" dirty="0"/>
              <a:t>: extent to which the subject is satisfied with the communication with his primary physician.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Operational definition 1</a:t>
            </a:r>
            <a:r>
              <a:rPr lang="en-US" sz="2000" dirty="0"/>
              <a:t> (</a:t>
            </a:r>
            <a:r>
              <a:rPr lang="en-US" sz="2000" i="1" dirty="0"/>
              <a:t>nominal</a:t>
            </a:r>
            <a:r>
              <a:rPr lang="en-US" sz="2000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Operational definition 2</a:t>
            </a:r>
            <a:r>
              <a:rPr lang="en-US" sz="2000" dirty="0"/>
              <a:t> (</a:t>
            </a:r>
            <a:r>
              <a:rPr lang="en-US" sz="2000" i="1" dirty="0"/>
              <a:t>ordinal</a:t>
            </a:r>
            <a:r>
              <a:rPr lang="en-US" sz="2000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/>
              <a:t>(c) 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19399" y="6386175"/>
            <a:ext cx="6324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>
                <a:solidFill>
                  <a:srgbClr val="1FE115"/>
                </a:solidFill>
              </a:rPr>
              <a:t>Variable</a:t>
            </a:r>
            <a:r>
              <a:rPr lang="en-US" sz="1800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/>
              <a:t>Label</a:t>
            </a:r>
            <a:r>
              <a:rPr lang="en-US" sz="1800" dirty="0"/>
              <a:t>: </a:t>
            </a:r>
            <a:r>
              <a:rPr lang="en-US" sz="1800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1800" u="sng" dirty="0"/>
              <a:t>Theoretical definition</a:t>
            </a:r>
            <a:r>
              <a:rPr lang="en-US" sz="1800" dirty="0"/>
              <a:t>: extend to which the subject is satisfied with the communication with his primary physician.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/>
              <a:t>Operational definition 1</a:t>
            </a:r>
            <a:r>
              <a:rPr lang="en-US" sz="1800" dirty="0"/>
              <a:t> (</a:t>
            </a:r>
            <a:r>
              <a:rPr lang="en-US" sz="1800" i="1" dirty="0"/>
              <a:t>nominal</a:t>
            </a:r>
            <a:r>
              <a:rPr lang="en-US" sz="1800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YES</a:t>
            </a:r>
            <a:r>
              <a:rPr lang="en-US" dirty="0"/>
              <a:t>    or    (b) </a:t>
            </a:r>
            <a:r>
              <a:rPr lang="en-US" dirty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/>
              <a:t>Operational definition 2</a:t>
            </a:r>
            <a:r>
              <a:rPr lang="en-US" sz="1800" dirty="0"/>
              <a:t> (</a:t>
            </a:r>
            <a:r>
              <a:rPr lang="en-US" sz="1800" i="1" dirty="0"/>
              <a:t>ordinal</a:t>
            </a:r>
            <a:r>
              <a:rPr lang="en-US" sz="1800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very satisfactory</a:t>
            </a:r>
            <a:r>
              <a:rPr lang="en-US" dirty="0"/>
              <a:t>		(d) </a:t>
            </a:r>
            <a:r>
              <a:rPr lang="en-US" dirty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/>
              <a:t>(b) </a:t>
            </a:r>
            <a:r>
              <a:rPr lang="en-US" dirty="0">
                <a:solidFill>
                  <a:srgbClr val="FFC000"/>
                </a:solidFill>
              </a:rPr>
              <a:t>somewhat satisfactory</a:t>
            </a:r>
            <a:r>
              <a:rPr lang="en-US" dirty="0"/>
              <a:t>	(e) </a:t>
            </a:r>
            <a:r>
              <a:rPr lang="en-US" dirty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/>
              <a:t>(c) </a:t>
            </a:r>
            <a:r>
              <a:rPr lang="en-US" dirty="0">
                <a:solidFill>
                  <a:srgbClr val="FFC000"/>
                </a:solidFill>
              </a:rPr>
              <a:t>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399" y="6230782"/>
            <a:ext cx="5181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 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exhibits variation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Part of your assignment A3 is to put each of the variables you intend to measure </a:t>
            </a:r>
            <a:r>
              <a:rPr lang="en-US" sz="8000" b="1" dirty="0"/>
              <a:t>EXACTLY</a:t>
            </a:r>
            <a:r>
              <a:rPr lang="en-US" b="1" dirty="0"/>
              <a:t> in this type of format !!!</a:t>
            </a:r>
          </a:p>
          <a:p>
            <a:endParaRPr lang="en-US" dirty="0"/>
          </a:p>
          <a:p>
            <a:r>
              <a:rPr lang="en-US" dirty="0"/>
              <a:t>Variable: …</a:t>
            </a:r>
          </a:p>
          <a:p>
            <a:r>
              <a:rPr lang="en-US" dirty="0"/>
              <a:t>Label: …</a:t>
            </a:r>
          </a:p>
          <a:p>
            <a:r>
              <a:rPr lang="en-US" dirty="0"/>
              <a:t>Theoretical definition: …</a:t>
            </a:r>
          </a:p>
          <a:p>
            <a:r>
              <a:rPr lang="en-US" dirty="0"/>
              <a:t>Operational definition 1: ([level of measurement …]) …</a:t>
            </a:r>
          </a:p>
          <a:p>
            <a:r>
              <a:rPr lang="en-US" dirty="0"/>
              <a:t>(operational def 2 …)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F7D6-9D83-4E1F-8480-C323D747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surveys (Q/I/F)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1159-78BA-4D4C-8CEE-BE568635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THREE questions,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one resulting in one variable,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variable being of a distinct measurement type (nominal,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variable described in the format provided on slide 35.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8F25D-C00B-4828-A973-2EE0C461F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unit of analysis</a:t>
            </a: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	         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Bandrowski</a:t>
            </a:r>
            <a:r>
              <a:rPr lang="en-US" sz="1200" dirty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>
                <a:solidFill>
                  <a:schemeClr val="bg1"/>
                </a:solidFill>
              </a:rPr>
              <a:t>PlosOne</a:t>
            </a:r>
            <a:r>
              <a:rPr lang="en-US" sz="1200" dirty="0">
                <a:solidFill>
                  <a:schemeClr val="bg1"/>
                </a:solidFill>
              </a:rPr>
              <a:t>. 2016.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 Definition</a:t>
              </a: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under the Grit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Label</a:t>
            </a:r>
            <a:r>
              <a:rPr lang="en-US" dirty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definition</a:t>
            </a:r>
            <a:r>
              <a:rPr lang="en-US" dirty="0"/>
              <a:t> (?):</a:t>
            </a:r>
          </a:p>
          <a:p>
            <a:pPr marL="857250" lvl="2" indent="0">
              <a:buNone/>
            </a:pPr>
            <a:r>
              <a:rPr lang="en-US" sz="2400" i="1" dirty="0"/>
              <a:t>Age in months at the time of 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</a:t>
            </a:r>
            <a:r>
              <a:rPr lang="en-US" dirty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month.</a:t>
            </a:r>
          </a:p>
          <a:p>
            <a:pPr marL="800100" lvl="2" indent="0">
              <a:buNone/>
            </a:pPr>
            <a:r>
              <a:rPr lang="en-US" sz="2400" i="1" dirty="0"/>
              <a:t>Range: 0 -1260     [0 – 105 years]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for ‘heart rate’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Heart rate of a subject connected to a heart rate monitor as displayed on that monitor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definition for ‘physical exercise’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Level of resistance at which the elliptical on which the subject is running is set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‘</a:t>
            </a:r>
            <a:r>
              <a:rPr lang="en-US" sz="2200" i="1" dirty="0"/>
              <a:t>Design an experiment that controls or randomizes the confounding variables</a:t>
            </a:r>
            <a:r>
              <a:rPr lang="en-US" sz="2200" dirty="0"/>
              <a:t>’.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  <a:r>
              <a:rPr lang="en-US" dirty="0">
                <a:solidFill>
                  <a:srgbClr val="FFFF00"/>
                </a:solidFill>
              </a:rPr>
              <a:t>: this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u="sng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relationship:</a:t>
            </a:r>
          </a:p>
          <a:p>
            <a:pPr marL="400050" lvl="1" indent="0">
              <a:buNone/>
            </a:pPr>
            <a:r>
              <a:rPr lang="en-US" dirty="0"/>
              <a:t>	‘</a:t>
            </a:r>
            <a:r>
              <a:rPr lang="en-US" i="1" dirty="0"/>
              <a:t>person length</a:t>
            </a:r>
            <a:r>
              <a:rPr lang="en-US" dirty="0"/>
              <a:t>’		‘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length</a:t>
            </a:r>
            <a:r>
              <a:rPr lang="en-US" sz="2400" dirty="0"/>
              <a:t>’			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mass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brings about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physical</a:t>
            </a:r>
            <a:r>
              <a:rPr lang="en-US" sz="2400" dirty="0"/>
              <a:t> </a:t>
            </a:r>
            <a:r>
              <a:rPr lang="en-US" sz="2400" i="1" dirty="0"/>
              <a:t>exercise</a:t>
            </a:r>
            <a:r>
              <a:rPr lang="en-US" sz="2400" dirty="0"/>
              <a:t>’			‘</a:t>
            </a:r>
            <a:r>
              <a:rPr lang="en-US" sz="2400" i="1" dirty="0"/>
              <a:t>heart rate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cause / independent variable	     effect / dependent variable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466213" y="5587425"/>
            <a:ext cx="668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+/-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Non-experimental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people who signed up for a program vs. people who did not sign up for any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who sign up may be different from those who don’t sign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cause and </a:t>
            </a:r>
            <a:r>
              <a:rPr lang="en-US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careful 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studious 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</a:p>
          <a:p>
            <a:pPr marL="0" indent="0"/>
            <a:r>
              <a:rPr lang="en-US" dirty="0"/>
              <a:t>	investigation or experimentation </a:t>
            </a:r>
          </a:p>
          <a:p>
            <a:pPr marL="0" indent="0"/>
            <a:r>
              <a:rPr lang="en-US" dirty="0"/>
              <a:t>	aimed at </a:t>
            </a:r>
          </a:p>
          <a:p>
            <a:pPr marL="0" indent="0"/>
            <a:r>
              <a:rPr lang="en-US" dirty="0"/>
              <a:t>	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revision 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			  light 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or 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		  theories 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E115"/>
                </a:solidFill>
              </a:rPr>
              <a:t>keywords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 in reality (‘</a:t>
              </a:r>
              <a:r>
                <a:rPr lang="en-US" altLang="en-US" sz="2000" i="1" kern="0" dirty="0">
                  <a:latin typeface="+mn-lt"/>
                </a:rPr>
                <a:t>a priori relationship</a:t>
              </a:r>
              <a:r>
                <a:rPr lang="en-US" altLang="en-US" sz="2000" kern="0" dirty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If you fail to reject a statistical null hypothesis, is that enough evidence for the null hypothesis to be true?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same average heart rate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007644-1BF1-4C36-9E5E-00BE03673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12" y="6459706"/>
            <a:ext cx="434788" cy="365125"/>
          </a:xfrm>
        </p:spPr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Your research question(s) must </a:t>
            </a:r>
            <a:r>
              <a:rPr lang="en-US" sz="7200" b="1" dirty="0"/>
              <a:t>EXACTLY</a:t>
            </a:r>
            <a:r>
              <a:rPr lang="en-US" b="1" dirty="0"/>
              <a:t> follow the format of one of these 5 types 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hypothes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)(e)s must reflect your research question(s)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your variables must be motivated and described in relation to the research questions, including ‘intermediate variables’ specified in your theory (theoretical linkage)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set of your variables is the minimal set required to be able to accept/reject the null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221383" y="4899235"/>
              <a:ext cx="320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0ECCF-5851-4C61-8B35-47AAE0DE9848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FE115"/>
                </a:solidFill>
              </a:rPr>
              <a:t>The lesser preselection of tested relationships, the less likely research results are true.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5987-EDD4-4BA7-83A6-31E0ECCA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014567"/>
            <a:ext cx="8723376" cy="3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else from             is relevant here?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Studies are less likely true when there is greater flexibility in designs,  definitions, outcomes 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specific human beings (or animals)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/>
              <a:t>increases</a:t>
            </a:r>
            <a:r>
              <a:rPr lang="en-US" sz="2200" i="1" dirty="0"/>
              <a:t> heart rate ?</a:t>
            </a:r>
          </a:p>
          <a:p>
            <a:pPr lvl="1" indent="-342900"/>
            <a:r>
              <a:rPr lang="en-US" sz="2200" i="1" dirty="0"/>
              <a:t>Does doing physical exercise influences heart rate </a:t>
            </a:r>
            <a:r>
              <a:rPr lang="en-US" sz="2200" i="1" u="sng" dirty="0"/>
              <a:t>while doing the exercise</a:t>
            </a:r>
            <a:r>
              <a:rPr lang="en-US" sz="2200" i="1" dirty="0"/>
              <a:t>?</a:t>
            </a:r>
          </a:p>
          <a:p>
            <a:pPr lvl="1" indent="-342900"/>
            <a:r>
              <a:rPr lang="en-US" sz="2200" i="1" dirty="0"/>
              <a:t>Does doing </a:t>
            </a:r>
            <a:r>
              <a:rPr lang="en-US" sz="2200" i="1" u="sng" dirty="0"/>
              <a:t>regular physical exercise</a:t>
            </a:r>
            <a:r>
              <a:rPr lang="en-US" sz="2200" i="1" dirty="0"/>
              <a:t> influences heart rate </a:t>
            </a:r>
            <a:r>
              <a:rPr lang="en-US" sz="2200" i="1" u="sng" dirty="0"/>
              <a:t>at rest</a:t>
            </a:r>
            <a:r>
              <a:rPr lang="en-US" sz="2200" i="1" dirty="0"/>
              <a:t>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AAAAB-ACAE-4971-9E5D-26728F1A7FB5}"/>
              </a:ext>
            </a:extLst>
          </p:cNvPr>
          <p:cNvSpPr txBox="1"/>
          <p:nvPr/>
        </p:nvSpPr>
        <p:spPr>
          <a:xfrm>
            <a:off x="1002351" y="6153090"/>
            <a:ext cx="737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E115"/>
                </a:solidFill>
              </a:rPr>
              <a:t>Note: these questions are not yet in PICOTT-style, but stay tuned!</a:t>
            </a:r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 ordering:</a:t>
            </a:r>
          </a:p>
          <a:p>
            <a:pPr marL="800100" lvl="2" indent="0">
              <a:buNone/>
            </a:pPr>
            <a:r>
              <a:rPr lang="en-US" dirty="0"/>
              <a:t>a change in the cause variable must happen </a:t>
            </a:r>
            <a:r>
              <a:rPr lang="en-US" i="1" dirty="0"/>
              <a:t>before </a:t>
            </a:r>
            <a:r>
              <a:rPr lang="en-US" dirty="0"/>
              <a:t>the related change in the effect variable.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Necessary connection:</a:t>
            </a:r>
          </a:p>
          <a:p>
            <a:pPr marL="800100" lvl="2" indent="0">
              <a:buNone/>
            </a:pPr>
            <a:r>
              <a:rPr lang="en-US" dirty="0"/>
              <a:t>A </a:t>
            </a:r>
            <a:r>
              <a:rPr lang="en-US" u="sng" dirty="0"/>
              <a:t>statement</a:t>
            </a:r>
            <a:r>
              <a:rPr lang="en-US" dirty="0"/>
              <a:t> – the ‘</a:t>
            </a:r>
            <a:r>
              <a:rPr lang="en-US" i="1" dirty="0"/>
              <a:t>theoretical linkage’ </a:t>
            </a:r>
            <a:r>
              <a:rPr lang="en-US" dirty="0"/>
              <a:t>or ‘</a:t>
            </a:r>
            <a:r>
              <a:rPr lang="en-US" i="1" dirty="0"/>
              <a:t>theoretical rationale’ </a:t>
            </a:r>
            <a:r>
              <a:rPr lang="en-US" dirty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5105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definition</a:t>
            </a:r>
            <a:r>
              <a:rPr lang="en-US" sz="2000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 a … 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 the nature of a </a:t>
            </a:r>
            <a:r>
              <a:rPr lang="en-US" sz="2000" dirty="0" err="1"/>
              <a:t>PoR</a:t>
            </a:r>
            <a:r>
              <a:rPr lang="en-US" sz="2000" dirty="0"/>
              <a:t> observed through a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linkage’: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the justification for the posited causation within the 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explains, as the product of a rational process, the nature of a relationship between two concepts/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A9FCFC-A5EA-4D69-A933-9C7478A7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64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5D0C-389F-43B0-B4DB-08FFFD59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61A1-5BFE-4FD2-B6BE-C5D14F42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953000"/>
          </a:xfrm>
          <a:solidFill>
            <a:srgbClr val="FF0000"/>
          </a:solidFill>
        </p:spPr>
        <p:txBody>
          <a:bodyPr/>
          <a:lstStyle/>
          <a:p>
            <a:r>
              <a:rPr lang="en-US" dirty="0"/>
              <a:t>DO NOT COPY JUST THIS LITTLE GRAPH AND REPLACE THE TERMS WITH SOME OF YOUR VARIABLES!!!</a:t>
            </a:r>
          </a:p>
          <a:p>
            <a:r>
              <a:rPr lang="en-US" dirty="0"/>
              <a:t>THE GRAPH NEEDS TO INCLUDE ALL VARIABLES THAT MAKE YOUR THEORY BELIEVABLE.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692D5-EC94-4545-A029-9521CE96D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0EFF4-F8DF-4FED-B215-93167420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6" y="1905000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6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4018-7F6C-4448-8188-8993B723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your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DBCB-6A98-443C-94E2-CC6F55781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16627-2CDC-4810-841C-DF8FB9C68A2C}"/>
              </a:ext>
            </a:extLst>
          </p:cNvPr>
          <p:cNvSpPr/>
          <p:nvPr/>
        </p:nvSpPr>
        <p:spPr bwMode="auto">
          <a:xfrm>
            <a:off x="479898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17795-53E2-4798-B178-395B8F3491FE}"/>
              </a:ext>
            </a:extLst>
          </p:cNvPr>
          <p:cNvSpPr txBox="1"/>
          <p:nvPr/>
        </p:nvSpPr>
        <p:spPr>
          <a:xfrm>
            <a:off x="463685" y="1680147"/>
            <a:ext cx="184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Independent 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A2A1A-9138-4E42-B9BB-8F87A4134E28}"/>
              </a:ext>
            </a:extLst>
          </p:cNvPr>
          <p:cNvSpPr txBox="1"/>
          <p:nvPr/>
        </p:nvSpPr>
        <p:spPr>
          <a:xfrm>
            <a:off x="6934200" y="1680147"/>
            <a:ext cx="1644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Output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Dependent 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2D11F-E132-4639-9477-4B63D540CBCA}"/>
              </a:ext>
            </a:extLst>
          </p:cNvPr>
          <p:cNvSpPr txBox="1"/>
          <p:nvPr/>
        </p:nvSpPr>
        <p:spPr>
          <a:xfrm>
            <a:off x="2954380" y="1680147"/>
            <a:ext cx="3332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Theory supporting Variables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(including bias)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0A290-9DE8-4D19-8C02-E5F9227B77E9}"/>
              </a:ext>
            </a:extLst>
          </p:cNvPr>
          <p:cNvSpPr/>
          <p:nvPr/>
        </p:nvSpPr>
        <p:spPr bwMode="auto">
          <a:xfrm>
            <a:off x="6877470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F7A8-D6EB-4E28-9337-25D255549E89}"/>
              </a:ext>
            </a:extLst>
          </p:cNvPr>
          <p:cNvSpPr/>
          <p:nvPr/>
        </p:nvSpPr>
        <p:spPr bwMode="auto">
          <a:xfrm>
            <a:off x="2371928" y="1676400"/>
            <a:ext cx="4458964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B2003-9D84-473F-B8CA-BD17FACF3690}"/>
              </a:ext>
            </a:extLst>
          </p:cNvPr>
          <p:cNvSpPr txBox="1"/>
          <p:nvPr/>
        </p:nvSpPr>
        <p:spPr>
          <a:xfrm>
            <a:off x="499353" y="5752288"/>
            <a:ext cx="8216629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Theoretical Linkage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F67618-1C36-4DD9-8C3B-4959E203DD4B}"/>
              </a:ext>
            </a:extLst>
          </p:cNvPr>
          <p:cNvSpPr/>
          <p:nvPr/>
        </p:nvSpPr>
        <p:spPr bwMode="auto">
          <a:xfrm>
            <a:off x="1143000" y="28735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FA1D27-644D-4CB4-875C-C2BC7058E8BF}"/>
              </a:ext>
            </a:extLst>
          </p:cNvPr>
          <p:cNvSpPr/>
          <p:nvPr/>
        </p:nvSpPr>
        <p:spPr bwMode="auto">
          <a:xfrm>
            <a:off x="1143000" y="3798996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4C7445-FC57-455E-A660-66EA3B292D03}"/>
              </a:ext>
            </a:extLst>
          </p:cNvPr>
          <p:cNvSpPr/>
          <p:nvPr/>
        </p:nvSpPr>
        <p:spPr bwMode="auto">
          <a:xfrm>
            <a:off x="11430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796A7-8915-4CD9-A638-55E47CB57B74}"/>
              </a:ext>
            </a:extLst>
          </p:cNvPr>
          <p:cNvSpPr/>
          <p:nvPr/>
        </p:nvSpPr>
        <p:spPr bwMode="auto">
          <a:xfrm>
            <a:off x="7543800" y="298487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EBFD79-DFA6-42BD-86BD-51D732298C52}"/>
              </a:ext>
            </a:extLst>
          </p:cNvPr>
          <p:cNvSpPr/>
          <p:nvPr/>
        </p:nvSpPr>
        <p:spPr bwMode="auto">
          <a:xfrm>
            <a:off x="75438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FA422D-BB92-475C-B27E-5A8C12F339BC}"/>
              </a:ext>
            </a:extLst>
          </p:cNvPr>
          <p:cNvSpPr/>
          <p:nvPr/>
        </p:nvSpPr>
        <p:spPr bwMode="auto">
          <a:xfrm>
            <a:off x="3200400" y="26449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A63CF0-ED53-444B-88DA-7CE6458B709F}"/>
              </a:ext>
            </a:extLst>
          </p:cNvPr>
          <p:cNvSpPr/>
          <p:nvPr/>
        </p:nvSpPr>
        <p:spPr bwMode="auto">
          <a:xfrm>
            <a:off x="4784810" y="381469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233FA-4A08-4E75-B7E6-07B6B1A31088}"/>
              </a:ext>
            </a:extLst>
          </p:cNvPr>
          <p:cNvSpPr/>
          <p:nvPr/>
        </p:nvSpPr>
        <p:spPr bwMode="auto">
          <a:xfrm>
            <a:off x="3657600" y="440466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4B5931-E3DA-4535-8104-6BB8B19B396A}"/>
              </a:ext>
            </a:extLst>
          </p:cNvPr>
          <p:cNvSpPr/>
          <p:nvPr/>
        </p:nvSpPr>
        <p:spPr bwMode="auto">
          <a:xfrm>
            <a:off x="4580698" y="279149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CBEBCE-9A22-4976-9273-24C0F4F14696}"/>
              </a:ext>
            </a:extLst>
          </p:cNvPr>
          <p:cNvSpPr/>
          <p:nvPr/>
        </p:nvSpPr>
        <p:spPr bwMode="auto">
          <a:xfrm>
            <a:off x="2895600" y="363790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40950D-33A7-4848-96D1-11A4C63667C5}"/>
              </a:ext>
            </a:extLst>
          </p:cNvPr>
          <p:cNvSpPr/>
          <p:nvPr/>
        </p:nvSpPr>
        <p:spPr bwMode="auto">
          <a:xfrm>
            <a:off x="5186447" y="466620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609C40-811F-4112-8A2A-1D66DDD7C34E}"/>
              </a:ext>
            </a:extLst>
          </p:cNvPr>
          <p:cNvSpPr/>
          <p:nvPr/>
        </p:nvSpPr>
        <p:spPr bwMode="auto">
          <a:xfrm>
            <a:off x="5869613" y="294116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4D892-BF13-46B9-A86D-06D7CE818F5C}"/>
              </a:ext>
            </a:extLst>
          </p:cNvPr>
          <p:cNvCxnSpPr>
            <a:stCxn id="12" idx="6"/>
            <a:endCxn id="17" idx="2"/>
          </p:cNvCxnSpPr>
          <p:nvPr/>
        </p:nvCxnSpPr>
        <p:spPr bwMode="auto">
          <a:xfrm flipV="1">
            <a:off x="1600200" y="2873592"/>
            <a:ext cx="1600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4CC65-833A-43A5-AABC-9F3E50C2CBA1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 bwMode="auto">
          <a:xfrm>
            <a:off x="1600200" y="3102192"/>
            <a:ext cx="1295400" cy="764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0A642C-F6AE-41E3-8364-33F8F22C7A32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 bwMode="auto">
          <a:xfrm flipV="1">
            <a:off x="1600200" y="3866502"/>
            <a:ext cx="1295400" cy="16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B2B0F5-502E-49E4-97B4-158C2D934E30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 bwMode="auto">
          <a:xfrm flipV="1">
            <a:off x="1600200" y="4633262"/>
            <a:ext cx="2057400" cy="319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DD7080-6AE0-4091-8C4D-AABD7EED08BE}"/>
              </a:ext>
            </a:extLst>
          </p:cNvPr>
          <p:cNvCxnSpPr>
            <a:cxnSpLocks/>
            <a:stCxn id="18" idx="2"/>
            <a:endCxn id="17" idx="5"/>
          </p:cNvCxnSpPr>
          <p:nvPr/>
        </p:nvCxnSpPr>
        <p:spPr bwMode="auto">
          <a:xfrm flipH="1" flipV="1">
            <a:off x="3590645" y="3035237"/>
            <a:ext cx="1194165" cy="100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1B23E8-54E3-4367-9CDF-B4EA8F29E34D}"/>
              </a:ext>
            </a:extLst>
          </p:cNvPr>
          <p:cNvCxnSpPr>
            <a:cxnSpLocks/>
            <a:stCxn id="19" idx="7"/>
            <a:endCxn id="18" idx="2"/>
          </p:cNvCxnSpPr>
          <p:nvPr/>
        </p:nvCxnSpPr>
        <p:spPr bwMode="auto">
          <a:xfrm flipV="1">
            <a:off x="4047845" y="4043290"/>
            <a:ext cx="736965" cy="428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02E477-2B63-4A65-9B80-4A7EB3D2DC1F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 bwMode="auto">
          <a:xfrm>
            <a:off x="5037898" y="3020092"/>
            <a:ext cx="831715" cy="149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9E1C1E-ECAD-4F95-A528-8A96A603414E}"/>
              </a:ext>
            </a:extLst>
          </p:cNvPr>
          <p:cNvCxnSpPr>
            <a:cxnSpLocks/>
            <a:stCxn id="18" idx="7"/>
            <a:endCxn id="23" idx="2"/>
          </p:cNvCxnSpPr>
          <p:nvPr/>
        </p:nvCxnSpPr>
        <p:spPr bwMode="auto">
          <a:xfrm flipV="1">
            <a:off x="5175055" y="3169769"/>
            <a:ext cx="694558" cy="7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76F89F-F8BE-4B72-8C68-A3C364838FF9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 bwMode="auto">
          <a:xfrm>
            <a:off x="3352800" y="3866502"/>
            <a:ext cx="1900602" cy="866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EACB08-70FA-402C-BA93-566052DC063F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 bwMode="auto">
          <a:xfrm flipV="1">
            <a:off x="5643647" y="4648200"/>
            <a:ext cx="1900153" cy="246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BE089C-B245-4D3E-A27D-11C7D1BEF66C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 bwMode="auto">
          <a:xfrm flipV="1">
            <a:off x="5643647" y="3213479"/>
            <a:ext cx="1900153" cy="1681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E32744-1888-44DB-B30E-B50B28D4CC32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>
            <a:off x="6326813" y="3169769"/>
            <a:ext cx="1216987" cy="43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F49A62E-62BB-4779-8E53-FB54976E62B2}"/>
              </a:ext>
            </a:extLst>
          </p:cNvPr>
          <p:cNvSpPr/>
          <p:nvPr/>
        </p:nvSpPr>
        <p:spPr bwMode="auto">
          <a:xfrm>
            <a:off x="663815" y="5272738"/>
            <a:ext cx="1415569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measured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9ABE96-BCDA-4451-92ED-A24ACA1CC1F6}"/>
              </a:ext>
            </a:extLst>
          </p:cNvPr>
          <p:cNvSpPr/>
          <p:nvPr/>
        </p:nvSpPr>
        <p:spPr bwMode="auto">
          <a:xfrm>
            <a:off x="7091155" y="5233481"/>
            <a:ext cx="1415569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measured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4F06C5-9883-48F2-B6E0-A5E018CBC2AD}"/>
              </a:ext>
            </a:extLst>
          </p:cNvPr>
          <p:cNvSpPr/>
          <p:nvPr/>
        </p:nvSpPr>
        <p:spPr bwMode="auto">
          <a:xfrm>
            <a:off x="2125962" y="5218543"/>
            <a:ext cx="5088761" cy="5619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Pre-established or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22" charset="0"/>
              </a:rPr>
              <a:t>hypothesized and not measurable</a:t>
            </a:r>
          </a:p>
        </p:txBody>
      </p:sp>
    </p:spTree>
    <p:extLst>
      <p:ext uri="{BB962C8B-B14F-4D97-AF65-F5344CB8AC3E}">
        <p14:creationId xmlns:p14="http://schemas.microsoft.com/office/powerpoint/2010/main" val="3027779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78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operational linkage </a:t>
            </a:r>
            <a:r>
              <a:rPr lang="en-US" sz="2000" dirty="0"/>
              <a:t>provides the means of testing the probable truth or falsity of 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distinguishes a scientific relationship, which must be shown to be true in the “measurement world” of observations, from an “a priori”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operational linkage allows us to determine objectively if two concepts/constructs </a:t>
            </a:r>
            <a:r>
              <a:rPr lang="en-US" sz="2000" dirty="0" err="1"/>
              <a:t>covary</a:t>
            </a:r>
            <a:r>
              <a:rPr lang="en-US" sz="2000" dirty="0"/>
              <a:t>, by telling us </a:t>
            </a:r>
            <a:r>
              <a:rPr lang="en-US" sz="2000" i="1" dirty="0"/>
              <a:t>how </a:t>
            </a:r>
            <a:r>
              <a:rPr lang="en-US" sz="20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determining if the two variables </a:t>
            </a:r>
            <a:r>
              <a:rPr lang="en-US" sz="2000" dirty="0" err="1"/>
              <a:t>covary</a:t>
            </a:r>
            <a:r>
              <a:rPr lang="en-US" sz="2000" dirty="0"/>
              <a:t> in the way described by the operational linkage, we can test the probable truth of the scientific relationship.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243D-8F72-41A7-A890-993D143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2051611"/>
            <a:ext cx="2157984" cy="38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9033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rgbClr val="FFFF00"/>
                </a:solidFill>
              </a:rPr>
              <a:t>exercise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266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Heart</a:t>
            </a:r>
            <a:r>
              <a:rPr lang="en-US" sz="2800" b="0" dirty="0">
                <a:solidFill>
                  <a:srgbClr val="FFFF00"/>
                </a:solidFill>
              </a:rPr>
              <a:t> </a:t>
            </a:r>
            <a:r>
              <a:rPr lang="en-US" sz="2800" b="0" i="1" dirty="0">
                <a:solidFill>
                  <a:srgbClr val="FFFF00"/>
                </a:solidFill>
              </a:rPr>
              <a:t>rate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798627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906487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/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/>
              <a:t>References</a:t>
            </a:r>
            <a:endParaRPr lang="en-US" altLang="en-US" b="0" kern="0" dirty="0"/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Physical exercise</a:t>
              </a:r>
              <a:endParaRPr lang="en-US" sz="2800" b="0" i="1" dirty="0">
                <a:solidFill>
                  <a:srgbClr val="1FE1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1FE115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8A7DF-864B-4656-8C05-CEA4671B4491}"/>
              </a:ext>
            </a:extLst>
          </p:cNvPr>
          <p:cNvSpPr txBox="1"/>
          <p:nvPr/>
        </p:nvSpPr>
        <p:spPr>
          <a:xfrm>
            <a:off x="3980600" y="2871808"/>
            <a:ext cx="28536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1FE115"/>
                </a:solidFill>
              </a:rPr>
              <a:t>Theoretical definition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0146F-B420-457A-B0FD-F978769ABE0C}"/>
              </a:ext>
            </a:extLst>
          </p:cNvPr>
          <p:cNvSpPr txBox="1"/>
          <p:nvPr/>
        </p:nvSpPr>
        <p:spPr>
          <a:xfrm>
            <a:off x="4552840" y="4074523"/>
            <a:ext cx="25635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Theoretical linkage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715029-4F48-4041-80BB-AB269D278F38}"/>
              </a:ext>
            </a:extLst>
          </p:cNvPr>
          <p:cNvSpPr txBox="1"/>
          <p:nvPr/>
        </p:nvSpPr>
        <p:spPr>
          <a:xfrm>
            <a:off x="4980747" y="5150989"/>
            <a:ext cx="261642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Operational linkage</a:t>
            </a:r>
          </a:p>
        </p:txBody>
      </p:sp>
    </p:spTree>
    <p:extLst>
      <p:ext uri="{BB962C8B-B14F-4D97-AF65-F5344CB8AC3E}">
        <p14:creationId xmlns:p14="http://schemas.microsoft.com/office/powerpoint/2010/main" val="28201818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C5D8-B25E-44D3-BB40-86BCE14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6FEA-5116-4E04-8E5A-1D5C35F5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your </a:t>
            </a:r>
            <a:r>
              <a:rPr lang="en-US" dirty="0" err="1"/>
              <a:t>hypothes</a:t>
            </a:r>
            <a:r>
              <a:rPr lang="en-US" dirty="0"/>
              <a:t>(e)(</a:t>
            </a:r>
            <a:r>
              <a:rPr lang="en-US" dirty="0" err="1"/>
              <a:t>i</a:t>
            </a:r>
            <a:r>
              <a:rPr lang="en-US" dirty="0"/>
              <a:t>)s, you </a:t>
            </a:r>
            <a:r>
              <a:rPr lang="en-US" sz="6000" dirty="0" err="1"/>
              <a:t>MUST</a:t>
            </a:r>
            <a:r>
              <a:rPr lang="en-US" dirty="0" err="1"/>
              <a:t>provide</a:t>
            </a:r>
            <a:r>
              <a:rPr lang="en-US" dirty="0"/>
              <a:t>:</a:t>
            </a:r>
          </a:p>
          <a:p>
            <a:r>
              <a:rPr lang="en-US" dirty="0"/>
              <a:t>The corresponding theoretical definition of each variable</a:t>
            </a:r>
          </a:p>
          <a:p>
            <a:r>
              <a:rPr lang="en-US" dirty="0"/>
              <a:t>The theoretical linkage</a:t>
            </a:r>
          </a:p>
          <a:p>
            <a:r>
              <a:rPr lang="en-US" dirty="0"/>
              <a:t>The operational linkage</a:t>
            </a:r>
          </a:p>
          <a:p>
            <a:endParaRPr lang="en-US" dirty="0"/>
          </a:p>
          <a:p>
            <a:r>
              <a:rPr lang="en-US" dirty="0"/>
              <a:t>Each one of them in a concise description which contains the relevant necessary and sufficient information about the role of the variables described in detail.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DF7B-C670-40D4-88EB-D6742A88F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linkage tells us that a linear, positive relationship will be observed between the speed at which a person runs on an elliptical and the heart rate: as speed increases, heart rate 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operational linkage to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operational linkage predicts the way in which the measured variables should behave. Its test of truth goes beyond simple logical deduction, and must include observation of the 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vehicles for this observation are the operational definitions of variables in the 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Hypotheses are verbal statements that specify how the variables, as defined by operational definitions, should be associated with one another if the theoretical linkage is, in fact,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they don’t do so, they should be revised!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assignment A3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0" indent="0"/>
            <a:r>
              <a:rPr lang="en-US" dirty="0"/>
              <a:t>Based on the slides and references used in lecture C8, students must reformulate their individual research project so that it satisfies all requirements with respect to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precise research question(s), each one conforming to one of the 5 PICOTT EBM types, AND FOR EACH QUESTION: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null- and alternative hypotheses,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statistical null-hypothesis,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determination of all relevant variables including their theoretical operational definition(s) and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For each hypothesis, </a:t>
            </a:r>
          </a:p>
          <a:p>
            <a:pPr marL="1257300" lvl="2" indent="-457200">
              <a:buAutoNum type="arabicParenBoth"/>
            </a:pPr>
            <a:r>
              <a:rPr lang="en-US" sz="1600" dirty="0"/>
              <a:t>the theoretical linkage and operational linkage. </a:t>
            </a:r>
          </a:p>
          <a:p>
            <a:pPr marL="1257300" lvl="2" indent="-457200">
              <a:buAutoNum type="arabicParenBoth"/>
            </a:pPr>
            <a:r>
              <a:rPr lang="en-US" sz="1600" dirty="0"/>
              <a:t>A graphical depiction of (4) and (5).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b="1" dirty="0"/>
              <a:t>Due date: March 26, 2024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BBDE3-1C12-420E-B1D4-E98514E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28B79-4938-4B24-BA89-09D39E58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Introduction: one page maximum!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 specific: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“may”, “can”, “would”, …, but … I WILL DO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general descriptions, thus not “we will use standard protocols to …”, but “these are the concrete steps we will take to …”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List topic-specific biases, not general types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 consistent: your research questions and hypotheses should specify precisely what you are investigating.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the exact mixed method design type, draw a schema.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ALWAYS motivate your choices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Follow the template!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E24B-FC62-4BE6-B6FF-294EDC7EB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34964</TotalTime>
  <Words>5804</Words>
  <Application>Microsoft Office PowerPoint</Application>
  <PresentationFormat>On-screen Show (4:3)</PresentationFormat>
  <Paragraphs>787</Paragraphs>
  <Slides>83</Slides>
  <Notes>3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16556 – Spring 2024</vt:lpstr>
      <vt:lpstr>Keep in mind</vt:lpstr>
      <vt:lpstr>PowerPoint Presentation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Data types and statistical analysis (preview)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Be aware</vt:lpstr>
      <vt:lpstr>For your surveys (Q/I/F)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Framing the research question</vt:lpstr>
      <vt:lpstr>Specific strategy: PICO(TT) Framework</vt:lpstr>
      <vt:lpstr>Evidence Based Medicine question types</vt:lpstr>
      <vt:lpstr>PowerPoint Presentation</vt:lpstr>
      <vt:lpstr>Be aware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Warning !!!</vt:lpstr>
      <vt:lpstr>Variables in your proposal</vt:lpstr>
      <vt:lpstr>‘Operational Linkage’</vt:lpstr>
      <vt:lpstr>Observed relationships and reality</vt:lpstr>
      <vt:lpstr>Be aware</vt:lpstr>
      <vt:lpstr>‘Operational Linkage’</vt:lpstr>
      <vt:lpstr>From operational linkage to hypothesis</vt:lpstr>
      <vt:lpstr>Focus for assignment A3</vt:lpstr>
      <vt:lpstr>Keep in 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1390</cp:revision>
  <dcterms:created xsi:type="dcterms:W3CDTF">1601-01-01T00:00:00Z</dcterms:created>
  <dcterms:modified xsi:type="dcterms:W3CDTF">2024-03-14T18:06:37Z</dcterms:modified>
</cp:coreProperties>
</file>