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57"/>
  </p:notesMasterIdLst>
  <p:sldIdLst>
    <p:sldId id="1251" r:id="rId2"/>
    <p:sldId id="1266" r:id="rId3"/>
    <p:sldId id="1345" r:id="rId4"/>
    <p:sldId id="1414" r:id="rId5"/>
    <p:sldId id="1346" r:id="rId6"/>
    <p:sldId id="1347" r:id="rId7"/>
    <p:sldId id="1418" r:id="rId8"/>
    <p:sldId id="1268" r:id="rId9"/>
    <p:sldId id="1417" r:id="rId10"/>
    <p:sldId id="1416" r:id="rId11"/>
    <p:sldId id="1267" r:id="rId12"/>
    <p:sldId id="1437" r:id="rId13"/>
    <p:sldId id="1547" r:id="rId14"/>
    <p:sldId id="1549" r:id="rId15"/>
    <p:sldId id="1548" r:id="rId16"/>
    <p:sldId id="1550" r:id="rId17"/>
    <p:sldId id="1583" r:id="rId18"/>
    <p:sldId id="1340" r:id="rId19"/>
    <p:sldId id="1392" r:id="rId20"/>
    <p:sldId id="1366" r:id="rId21"/>
    <p:sldId id="1551" r:id="rId22"/>
    <p:sldId id="1445" r:id="rId23"/>
    <p:sldId id="1494" r:id="rId24"/>
    <p:sldId id="1333" r:id="rId25"/>
    <p:sldId id="1369" r:id="rId26"/>
    <p:sldId id="1480" r:id="rId27"/>
    <p:sldId id="1473" r:id="rId28"/>
    <p:sldId id="1474" r:id="rId29"/>
    <p:sldId id="1569" r:id="rId30"/>
    <p:sldId id="1570" r:id="rId31"/>
    <p:sldId id="1531" r:id="rId32"/>
    <p:sldId id="1316" r:id="rId33"/>
    <p:sldId id="1454" r:id="rId34"/>
    <p:sldId id="1525" r:id="rId35"/>
    <p:sldId id="1530" r:id="rId36"/>
    <p:sldId id="1582" r:id="rId37"/>
    <p:sldId id="1488" r:id="rId38"/>
    <p:sldId id="1581" r:id="rId39"/>
    <p:sldId id="1452" r:id="rId40"/>
    <p:sldId id="1430" r:id="rId41"/>
    <p:sldId id="1579" r:id="rId42"/>
    <p:sldId id="1580" r:id="rId43"/>
    <p:sldId id="1584" r:id="rId44"/>
    <p:sldId id="1638" r:id="rId45"/>
    <p:sldId id="1600" r:id="rId46"/>
    <p:sldId id="1519" r:id="rId47"/>
    <p:sldId id="1542" r:id="rId48"/>
    <p:sldId id="1585" r:id="rId49"/>
    <p:sldId id="1605" r:id="rId50"/>
    <p:sldId id="1510" r:id="rId51"/>
    <p:sldId id="1552" r:id="rId52"/>
    <p:sldId id="1555" r:id="rId53"/>
    <p:sldId id="1557" r:id="rId54"/>
    <p:sldId id="1576" r:id="rId55"/>
    <p:sldId id="1428" r:id="rId56"/>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85952" autoAdjust="0"/>
  </p:normalViewPr>
  <p:slideViewPr>
    <p:cSldViewPr>
      <p:cViewPr varScale="1">
        <p:scale>
          <a:sx n="105" d="100"/>
          <a:sy n="105" d="100"/>
        </p:scale>
        <p:origin x="17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8" d="100"/>
        <a:sy n="178" d="100"/>
      </p:scale>
      <p:origin x="0" y="-15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52691-C7FE-45C9-A721-70C64DF9BB03}" type="slidenum">
              <a:rPr lang="en-US" altLang="en-US" smtClean="0"/>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8072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56223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457200" indent="-457200" algn="ctr">
              <a:buClr>
                <a:schemeClr val="bg1"/>
              </a:buClr>
              <a:buFont typeface="+mj-lt"/>
              <a:buAutoNum type="arabicPeriod"/>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1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1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BMI504-Spring2025-topic-requirements.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ProposalSkeleton2025.docx" TargetMode="External"/><Relationship Id="rId2" Type="http://schemas.openxmlformats.org/officeDocument/2006/relationships/hyperlink" Target="ProposalTemplate2025.docx"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3.bin"/><Relationship Id="rId18" Type="http://schemas.openxmlformats.org/officeDocument/2006/relationships/hyperlink" Target="http://images.google.be/imgres?imgurl=http://www.guido.be/imagegallery/Onderwijs/rug.jpg&amp;imgrefurl=http://www.guido.be/desktopmodules/articledetail.aspx?mid%3D361%26itemid%3D768%26tabid%3D69%26pageid%3D100&amp;h=180&amp;w=180&amp;sz=8&amp;hl=nl&amp;start=11&amp;tbnid=p1yWKTqCineCgM:&amp;tbnh=101&amp;tbnw=101&amp;prev=/images?q%3Drug%2Bgent%26svnum%3D10%26hl%3Dnl%26lr%3D%26rls%3DGGLJ,GGLJ:2006-09,GGLJ:en%26sa%3DN" TargetMode="External"/><Relationship Id="rId3" Type="http://schemas.openxmlformats.org/officeDocument/2006/relationships/notesSlide" Target="../notesSlides/notesSlide1.xml"/><Relationship Id="rId21"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4.jpeg"/><Relationship Id="rId25" Type="http://schemas.openxmlformats.org/officeDocument/2006/relationships/image" Target="../media/image20.jpeg"/><Relationship Id="rId2" Type="http://schemas.openxmlformats.org/officeDocument/2006/relationships/slideLayout" Target="../slideLayouts/slideLayout10.xml"/><Relationship Id="rId16" Type="http://schemas.openxmlformats.org/officeDocument/2006/relationships/hyperlink" Target="http://www.ifomis.org/" TargetMode="External"/><Relationship Id="rId20" Type="http://schemas.openxmlformats.org/officeDocument/2006/relationships/image" Target="../media/image16.png"/><Relationship Id="rId1" Type="http://schemas.openxmlformats.org/officeDocument/2006/relationships/vmlDrawing" Target="../drawings/vmlDrawing2.v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19.png"/><Relationship Id="rId5" Type="http://schemas.openxmlformats.org/officeDocument/2006/relationships/image" Target="../media/image5.jpeg"/><Relationship Id="rId15" Type="http://schemas.openxmlformats.org/officeDocument/2006/relationships/image" Target="../media/image13.jpeg"/><Relationship Id="rId23"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image" Target="../media/image15.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3.png"/><Relationship Id="rId22" Type="http://schemas.openxmlformats.org/officeDocument/2006/relationships/hyperlink" Target="http://nl.prorec.be/index.cf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content.sph.harvard.edu/wwwhsph/sites/2448/2021/02/Consolidated-criteria-for-reporting-qualitative-research-COREQ.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tats.idre.ucla.edu/other/mult-pkg/whatstat/"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BMI504-Spring2025-topic-requirements.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BMI504-Spring2025v1-syllabus.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buffalo.app.box.com/folder/301493576824"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16249 – Spring 2025</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a:t>Class 1 – Jan 23, 2025</a:t>
            </a:r>
          </a:p>
          <a:p>
            <a:pPr marL="0" indent="0">
              <a:buNone/>
            </a:pPr>
            <a:r>
              <a:rPr lang="en-US" b="1" dirty="0"/>
              <a:t>Course Introduction</a:t>
            </a:r>
          </a:p>
          <a:p>
            <a:pPr marL="0" indent="0">
              <a:buNone/>
            </a:pPr>
            <a:r>
              <a:rPr lang="en-US" b="1" dirty="0"/>
              <a:t>Introduction to research and research proposals</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80315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Homework for next week !!!</a:t>
            </a:r>
          </a:p>
        </p:txBody>
      </p:sp>
      <p:sp>
        <p:nvSpPr>
          <p:cNvPr id="6" name="Content Placeholder 5"/>
          <p:cNvSpPr>
            <a:spLocks noGrp="1"/>
          </p:cNvSpPr>
          <p:nvPr>
            <p:ph idx="1"/>
          </p:nvPr>
        </p:nvSpPr>
        <p:spPr/>
        <p:txBody>
          <a:bodyPr/>
          <a:lstStyle/>
          <a:p>
            <a:pPr lvl="0"/>
            <a:r>
              <a:rPr lang="en-US" sz="2000" dirty="0"/>
              <a:t>a) Required reading</a:t>
            </a:r>
          </a:p>
          <a:p>
            <a:pPr indent="-1588"/>
            <a:r>
              <a:rPr lang="en-US" sz="2000" b="1" dirty="0"/>
              <a:t>R2</a:t>
            </a:r>
            <a:r>
              <a:rPr lang="en-US" sz="2000" dirty="0"/>
              <a:t>	</a:t>
            </a:r>
            <a:r>
              <a:rPr lang="en-US" sz="2000" dirty="0" err="1"/>
              <a:t>Wagensberg</a:t>
            </a:r>
            <a:r>
              <a:rPr lang="en-US" sz="2000" dirty="0"/>
              <a:t>, J., </a:t>
            </a:r>
            <a:r>
              <a:rPr lang="en-US" sz="2000" i="1" dirty="0"/>
              <a:t>On the Existence and Uniqueness of the Scientific Method.</a:t>
            </a:r>
            <a:r>
              <a:rPr lang="en-US" sz="2000" dirty="0"/>
              <a:t> Biol Theory, 2014. </a:t>
            </a:r>
            <a:r>
              <a:rPr lang="en-US" sz="2000" b="1" dirty="0"/>
              <a:t>9</a:t>
            </a:r>
            <a:r>
              <a:rPr lang="en-US" sz="2000" dirty="0"/>
              <a:t>(3): p. 331-346.</a:t>
            </a:r>
          </a:p>
          <a:p>
            <a:r>
              <a:rPr lang="en-US" sz="2000" dirty="0"/>
              <a:t>	</a:t>
            </a:r>
            <a:r>
              <a:rPr lang="en-US" sz="1400" dirty="0"/>
              <a:t>https://www.ncbi.nlm.nih.gov/pmc/articles/PMC4131153/pdf/13752_2014_Article_166.pdf</a:t>
            </a:r>
          </a:p>
          <a:p>
            <a:pPr lvl="0"/>
            <a:r>
              <a:rPr lang="en-US" sz="2000" dirty="0"/>
              <a:t>b) </a:t>
            </a:r>
            <a:r>
              <a:rPr lang="en-US" sz="2000" b="1" dirty="0"/>
              <a:t>A0</a:t>
            </a:r>
            <a:r>
              <a:rPr lang="en-US" sz="2000" dirty="0"/>
              <a:t>: Prepare for proposal:</a:t>
            </a:r>
          </a:p>
          <a:p>
            <a:pPr lvl="1">
              <a:buFont typeface="Arial" panose="020B0604020202020204" pitchFamily="34" charset="0"/>
              <a:buChar char="•"/>
            </a:pPr>
            <a:r>
              <a:rPr lang="en-US" sz="2000" dirty="0"/>
              <a:t>Reflect about your research interests concerning your future MSc or PhD thesis and formulate a number of research topics. </a:t>
            </a:r>
          </a:p>
          <a:p>
            <a:pPr lvl="1">
              <a:buFont typeface="Arial" panose="020B0604020202020204" pitchFamily="34" charset="0"/>
              <a:buChar char="•"/>
            </a:pPr>
            <a:r>
              <a:rPr lang="en-US" sz="2000" dirty="0"/>
              <a:t>These topics should for BMI students fit at least one of the detailed learning objectives for biomedical informaticists described in the document ‘</a:t>
            </a:r>
            <a:r>
              <a:rPr lang="en-US" sz="2000" b="1" i="1" dirty="0">
                <a:hlinkClick r:id="rId2" action="ppaction://hlinkfile"/>
              </a:rPr>
              <a:t>BMI504-Spring2025-topic-requirements.pdf</a:t>
            </a:r>
            <a:r>
              <a:rPr lang="en-US" sz="2000" dirty="0"/>
              <a:t>’. </a:t>
            </a:r>
          </a:p>
          <a:p>
            <a:pPr lvl="1">
              <a:buFont typeface="Arial" panose="020B0604020202020204" pitchFamily="34" charset="0"/>
              <a:buChar char="•"/>
            </a:pPr>
            <a:r>
              <a:rPr lang="en-US" sz="2000" dirty="0"/>
              <a:t>For students outside the BMI department, any topic will do. </a:t>
            </a:r>
          </a:p>
          <a:p>
            <a:pPr lvl="1">
              <a:buFont typeface="Arial" panose="020B0604020202020204" pitchFamily="34" charset="0"/>
              <a:buChar char="•"/>
            </a:pPr>
            <a:r>
              <a:rPr lang="en-US" sz="2000" dirty="0"/>
              <a:t>Be prepared to present and discuss this informally in class C2. No prior submission needed.</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64194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a research proposal</a:t>
            </a:r>
            <a:br>
              <a:rPr lang="en-US" dirty="0"/>
            </a:br>
            <a:r>
              <a:rPr lang="en-US" dirty="0"/>
              <a:t>for this course</a:t>
            </a:r>
          </a:p>
        </p:txBody>
      </p:sp>
      <p:sp>
        <p:nvSpPr>
          <p:cNvPr id="5" name="Subtitle 4"/>
          <p:cNvSpPr>
            <a:spLocks noGrp="1"/>
          </p:cNvSpPr>
          <p:nvPr>
            <p:ph type="subTitle"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2050987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BF8E1D-DA83-421E-8D54-D86758A9E73D}"/>
              </a:ext>
            </a:extLst>
          </p:cNvPr>
          <p:cNvSpPr>
            <a:spLocks noGrp="1"/>
          </p:cNvSpPr>
          <p:nvPr>
            <p:ph type="title"/>
          </p:nvPr>
        </p:nvSpPr>
        <p:spPr/>
        <p:txBody>
          <a:bodyPr/>
          <a:lstStyle/>
          <a:p>
            <a:r>
              <a:rPr lang="en-US" dirty="0"/>
              <a:t>Mandatory layout and style conventions</a:t>
            </a:r>
          </a:p>
        </p:txBody>
      </p:sp>
      <p:sp>
        <p:nvSpPr>
          <p:cNvPr id="6" name="Content Placeholder 5">
            <a:extLst>
              <a:ext uri="{FF2B5EF4-FFF2-40B4-BE49-F238E27FC236}">
                <a16:creationId xmlns:a16="http://schemas.microsoft.com/office/drawing/2014/main" id="{47336800-D417-4B80-8AB3-E1745682ACA5}"/>
              </a:ext>
            </a:extLst>
          </p:cNvPr>
          <p:cNvSpPr>
            <a:spLocks noGrp="1"/>
          </p:cNvSpPr>
          <p:nvPr>
            <p:ph idx="1"/>
          </p:nvPr>
        </p:nvSpPr>
        <p:spPr/>
        <p:txBody>
          <a:bodyPr/>
          <a:lstStyle/>
          <a:p>
            <a:pPr>
              <a:buFont typeface="Arial" panose="020B0604020202020204" pitchFamily="34" charset="0"/>
              <a:buChar char="•"/>
            </a:pPr>
            <a:r>
              <a:rPr lang="en-US" dirty="0"/>
              <a:t>The provided </a:t>
            </a:r>
            <a:r>
              <a:rPr lang="en-US" dirty="0">
                <a:hlinkClick r:id="rId2" action="ppaction://hlinkfile"/>
              </a:rPr>
              <a:t>template</a:t>
            </a:r>
            <a:r>
              <a:rPr lang="en-US" dirty="0"/>
              <a:t> </a:t>
            </a:r>
            <a:r>
              <a:rPr lang="en-US" u="sng" dirty="0"/>
              <a:t>must be used and strictly followed</a:t>
            </a:r>
            <a:r>
              <a:rPr lang="en-US" dirty="0"/>
              <a:t>. This means font, font size, headings, single line spacing, justified, … </a:t>
            </a:r>
          </a:p>
          <a:p>
            <a:pPr>
              <a:buFont typeface="Arial" panose="020B0604020202020204" pitchFamily="34" charset="0"/>
              <a:buChar char="•"/>
            </a:pPr>
            <a:r>
              <a:rPr lang="en-US" dirty="0"/>
              <a:t>Use numbered heading styles, not indented. Change defaults to sample document.</a:t>
            </a:r>
          </a:p>
          <a:p>
            <a:pPr>
              <a:buFont typeface="Arial" panose="020B0604020202020204" pitchFamily="34" charset="0"/>
              <a:buChar char="•"/>
            </a:pPr>
            <a:r>
              <a:rPr lang="en-US" dirty="0"/>
              <a:t>Adhere to all criteria in the </a:t>
            </a:r>
            <a:r>
              <a:rPr lang="en-US" dirty="0">
                <a:hlinkClick r:id="rId3" action="ppaction://hlinkfile"/>
              </a:rPr>
              <a:t>skeleton</a:t>
            </a:r>
            <a:r>
              <a:rPr lang="en-US" dirty="0"/>
              <a:t>.</a:t>
            </a:r>
          </a:p>
          <a:p>
            <a:pPr>
              <a:buFont typeface="Arial" panose="020B0604020202020204" pitchFamily="34" charset="0"/>
              <a:buChar char="•"/>
            </a:pPr>
            <a:r>
              <a:rPr lang="en-US" dirty="0"/>
              <a:t>Sections deviating from template or skeleton in any way will be scored 0.</a:t>
            </a:r>
          </a:p>
          <a:p>
            <a:pPr>
              <a:buFont typeface="Arial" panose="020B0604020202020204" pitchFamily="34" charset="0"/>
              <a:buChar char="•"/>
            </a:pPr>
            <a:r>
              <a:rPr lang="en-US" dirty="0"/>
              <a:t>Submit as Word .docx document</a:t>
            </a:r>
          </a:p>
          <a:p>
            <a:pPr>
              <a:buFont typeface="Arial" panose="020B0604020202020204" pitchFamily="34" charset="0"/>
              <a:buChar char="•"/>
            </a:pPr>
            <a:r>
              <a:rPr lang="en-US" dirty="0"/>
              <a:t>I don’t need literary masterpieces, but concise, unambiguous, well-documented and to the point descriptions.</a:t>
            </a:r>
          </a:p>
        </p:txBody>
      </p:sp>
      <p:sp>
        <p:nvSpPr>
          <p:cNvPr id="4" name="Slide Number Placeholder 3">
            <a:extLst>
              <a:ext uri="{FF2B5EF4-FFF2-40B4-BE49-F238E27FC236}">
                <a16:creationId xmlns:a16="http://schemas.microsoft.com/office/drawing/2014/main" id="{A89D138A-5AA4-40C5-84A7-FA00F8F57803}"/>
              </a:ext>
            </a:extLst>
          </p:cNvPr>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139057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Framing the research question</a:t>
            </a:r>
          </a:p>
        </p:txBody>
      </p:sp>
      <p:sp>
        <p:nvSpPr>
          <p:cNvPr id="6" name="Content Placeholder 5"/>
          <p:cNvSpPr>
            <a:spLocks noGrp="1"/>
          </p:cNvSpPr>
          <p:nvPr>
            <p:ph idx="1"/>
          </p:nvPr>
        </p:nvSpPr>
        <p:spPr/>
        <p:txBody>
          <a:bodyPr/>
          <a:lstStyle/>
          <a:p>
            <a:pPr marL="0" indent="0"/>
            <a:r>
              <a:rPr lang="en-US" dirty="0"/>
              <a:t>Two general strategies:</a:t>
            </a:r>
          </a:p>
          <a:p>
            <a:pPr marL="457200" indent="-457200">
              <a:buFont typeface="+mj-lt"/>
              <a:buAutoNum type="arabicPeriod"/>
            </a:pPr>
            <a:r>
              <a:rPr lang="en-US" dirty="0"/>
              <a:t>hypothesis testing:</a:t>
            </a:r>
          </a:p>
          <a:p>
            <a:pPr lvl="1">
              <a:buFont typeface="Arial" panose="020B0604020202020204" pitchFamily="34" charset="0"/>
              <a:buChar char="•"/>
            </a:pPr>
            <a:r>
              <a:rPr lang="en-US" sz="2000" dirty="0"/>
              <a:t>researchers construct a null hypothesis (“no effect” or “no difference”) and an alternative hypothesis;</a:t>
            </a:r>
          </a:p>
          <a:p>
            <a:pPr lvl="1">
              <a:buFont typeface="Arial" panose="020B0604020202020204" pitchFamily="34" charset="0"/>
              <a:buChar char="•"/>
            </a:pPr>
            <a:r>
              <a:rPr lang="en-US" sz="2000" dirty="0"/>
              <a:t>evidence is sought to disprove the null and/or support the alternative hypothesis. </a:t>
            </a:r>
          </a:p>
          <a:p>
            <a:pPr marL="457200" indent="-457200">
              <a:buFont typeface="+mj-lt"/>
              <a:buAutoNum type="arabicPeriod"/>
            </a:pPr>
            <a:r>
              <a:rPr lang="en-US" dirty="0"/>
              <a:t>Estimation: </a:t>
            </a:r>
          </a:p>
          <a:p>
            <a:pPr lvl="1">
              <a:buFont typeface="Arial" panose="020B0604020202020204" pitchFamily="34" charset="0"/>
              <a:buChar char="•"/>
            </a:pPr>
            <a:r>
              <a:rPr lang="en-US" dirty="0"/>
              <a:t>Compute differences in some outcome for two different events with appropriate precision;</a:t>
            </a:r>
          </a:p>
          <a:p>
            <a:pPr lvl="1">
              <a:buFont typeface="Arial" panose="020B0604020202020204" pitchFamily="34" charset="0"/>
              <a:buChar char="•"/>
            </a:pPr>
            <a:r>
              <a:rPr lang="en-US" dirty="0"/>
              <a:t>Appropriate precision is measured by the width of a confidence interval of the difference between the outcomes in the two groups.</a:t>
            </a:r>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13</a:t>
            </a:fld>
            <a:endParaRPr lang="en-US"/>
          </a:p>
        </p:txBody>
      </p:sp>
      <p:sp>
        <p:nvSpPr>
          <p:cNvPr id="7" name="Rectangle 6"/>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grpSp>
        <p:nvGrpSpPr>
          <p:cNvPr id="8" name="Group 7">
            <a:extLst>
              <a:ext uri="{FF2B5EF4-FFF2-40B4-BE49-F238E27FC236}">
                <a16:creationId xmlns:a16="http://schemas.microsoft.com/office/drawing/2014/main" id="{0B888FA7-4048-4C66-A09A-7D7AAF254ADA}"/>
              </a:ext>
            </a:extLst>
          </p:cNvPr>
          <p:cNvGrpSpPr/>
          <p:nvPr/>
        </p:nvGrpSpPr>
        <p:grpSpPr>
          <a:xfrm>
            <a:off x="228601" y="2057400"/>
            <a:ext cx="8839201" cy="1905000"/>
            <a:chOff x="4701143" y="1524000"/>
            <a:chExt cx="3757058" cy="1905000"/>
          </a:xfrm>
        </p:grpSpPr>
        <p:sp>
          <p:nvSpPr>
            <p:cNvPr id="9" name="TextBox 8">
              <a:extLst>
                <a:ext uri="{FF2B5EF4-FFF2-40B4-BE49-F238E27FC236}">
                  <a16:creationId xmlns:a16="http://schemas.microsoft.com/office/drawing/2014/main" id="{18823862-A867-4CF8-91BD-1B8C6D824F9A}"/>
                </a:ext>
              </a:extLst>
            </p:cNvPr>
            <p:cNvSpPr txBox="1"/>
            <p:nvPr/>
          </p:nvSpPr>
          <p:spPr>
            <a:xfrm>
              <a:off x="6093845" y="1560493"/>
              <a:ext cx="2364355" cy="523220"/>
            </a:xfrm>
            <a:prstGeom prst="rect">
              <a:avLst/>
            </a:prstGeom>
            <a:solidFill>
              <a:schemeClr val="bg1"/>
            </a:solidFill>
          </p:spPr>
          <p:txBody>
            <a:bodyPr wrap="square" rtlCol="0">
              <a:spAutoFit/>
            </a:bodyPr>
            <a:lstStyle/>
            <a:p>
              <a:r>
                <a:rPr lang="en-US" sz="2800" dirty="0">
                  <a:solidFill>
                    <a:srgbClr val="FF0000"/>
                  </a:solidFill>
                </a:rPr>
                <a:t>Required for your proposal</a:t>
              </a:r>
            </a:p>
          </p:txBody>
        </p:sp>
        <p:sp>
          <p:nvSpPr>
            <p:cNvPr id="10" name="Rectangle 9">
              <a:extLst>
                <a:ext uri="{FF2B5EF4-FFF2-40B4-BE49-F238E27FC236}">
                  <a16:creationId xmlns:a16="http://schemas.microsoft.com/office/drawing/2014/main" id="{5CCA5E7C-EDC8-4949-8B3A-3B16918CB406}"/>
                </a:ext>
              </a:extLst>
            </p:cNvPr>
            <p:cNvSpPr/>
            <p:nvPr/>
          </p:nvSpPr>
          <p:spPr bwMode="auto">
            <a:xfrm>
              <a:off x="4701143" y="1524000"/>
              <a:ext cx="3757058" cy="19050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 name="TextBox 1">
            <a:extLst>
              <a:ext uri="{FF2B5EF4-FFF2-40B4-BE49-F238E27FC236}">
                <a16:creationId xmlns:a16="http://schemas.microsoft.com/office/drawing/2014/main" id="{1C7344DE-0081-4D4C-85F3-024E5C1EBB1D}"/>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A1/1.1.</a:t>
            </a:r>
          </a:p>
        </p:txBody>
      </p:sp>
    </p:spTree>
    <p:extLst>
      <p:ext uri="{BB962C8B-B14F-4D97-AF65-F5344CB8AC3E}">
        <p14:creationId xmlns:p14="http://schemas.microsoft.com/office/powerpoint/2010/main" val="26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Research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Intervention/Therapy:</a:t>
            </a:r>
          </a:p>
          <a:p>
            <a:pPr lvl="1">
              <a:buFont typeface="Arial" panose="020B0604020202020204" pitchFamily="34" charset="0"/>
              <a:buChar char="•"/>
            </a:pPr>
            <a:r>
              <a:rPr lang="en-US" dirty="0"/>
              <a:t>Does introducing system s leads to less p in z ?</a:t>
            </a:r>
          </a:p>
          <a:p>
            <a:pPr>
              <a:buFont typeface="Arial" panose="020B0604020202020204" pitchFamily="34" charset="0"/>
              <a:buChar char="•"/>
            </a:pPr>
            <a:r>
              <a:rPr lang="en-US" sz="2800" dirty="0"/>
              <a:t>Etiology:</a:t>
            </a:r>
          </a:p>
          <a:p>
            <a:pPr lvl="1">
              <a:buFont typeface="Arial" panose="020B0604020202020204" pitchFamily="34" charset="0"/>
              <a:buChar char="•"/>
            </a:pPr>
            <a:r>
              <a:rPr lang="en-US" dirty="0"/>
              <a:t>What causes z’s to have p’s when using s ?</a:t>
            </a:r>
          </a:p>
          <a:p>
            <a:pPr>
              <a:buFont typeface="Arial" panose="020B0604020202020204" pitchFamily="34" charset="0"/>
              <a:buChar char="•"/>
            </a:pPr>
            <a:r>
              <a:rPr lang="en-US" dirty="0"/>
              <a:t>Diagnosis:</a:t>
            </a:r>
          </a:p>
          <a:p>
            <a:pPr lvl="1">
              <a:buFont typeface="Arial" panose="020B0604020202020204" pitchFamily="34" charset="0"/>
              <a:buChar char="•"/>
            </a:pPr>
            <a:r>
              <a:rPr lang="en-US" dirty="0"/>
              <a:t>Is s1 better than s2 to improve p by z’s ?</a:t>
            </a:r>
          </a:p>
          <a:p>
            <a:pPr>
              <a:buFont typeface="Arial" panose="020B0604020202020204" pitchFamily="34" charset="0"/>
              <a:buChar char="•"/>
            </a:pPr>
            <a:r>
              <a:rPr lang="en-US" sz="2800" dirty="0"/>
              <a:t>Prognosis/Prediction:</a:t>
            </a:r>
          </a:p>
          <a:p>
            <a:pPr lvl="1">
              <a:buFont typeface="Arial" panose="020B0604020202020204" pitchFamily="34" charset="0"/>
              <a:buChar char="•"/>
            </a:pPr>
            <a:r>
              <a:rPr lang="en-US" dirty="0"/>
              <a:t>What f’s will make z’s be more efficient with s ?</a:t>
            </a:r>
          </a:p>
          <a:p>
            <a:pPr>
              <a:buFont typeface="Arial" panose="020B0604020202020204" pitchFamily="34" charset="0"/>
              <a:buChar char="•"/>
            </a:pPr>
            <a:r>
              <a:rPr lang="en-US" sz="2800" dirty="0"/>
              <a:t>Meaning:</a:t>
            </a:r>
          </a:p>
          <a:p>
            <a:pPr lvl="1">
              <a:buFont typeface="Arial" panose="020B0604020202020204" pitchFamily="34" charset="0"/>
              <a:buChar char="•"/>
            </a:pPr>
            <a:r>
              <a:rPr lang="en-US" dirty="0"/>
              <a:t>Why do z’s prefer s1 over s2 to do x?</a:t>
            </a:r>
          </a:p>
        </p:txBody>
      </p:sp>
      <p:sp>
        <p:nvSpPr>
          <p:cNvPr id="4" name="Rectangle 3"/>
          <p:cNvSpPr/>
          <p:nvPr/>
        </p:nvSpPr>
        <p:spPr>
          <a:xfrm>
            <a:off x="1066800" y="6462300"/>
            <a:ext cx="7975042" cy="307777"/>
          </a:xfrm>
          <a:prstGeom prst="rect">
            <a:avLst/>
          </a:prstGeom>
        </p:spPr>
        <p:txBody>
          <a:bodyPr wrap="square">
            <a:spAutoFit/>
          </a:bodyPr>
          <a:lstStyle/>
          <a:p>
            <a:pPr algn="r"/>
            <a:r>
              <a:rPr lang="en-US" sz="1400" b="0" dirty="0">
                <a:solidFill>
                  <a:schemeClr val="bg1"/>
                </a:solidFill>
              </a:rPr>
              <a:t>https://www.aaacn.org/sites/default/files/documents/misc-docs/1e_PICOT_Questions_template.pdf</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14</a:t>
            </a:fld>
            <a:endParaRPr lang="en-US"/>
          </a:p>
        </p:txBody>
      </p:sp>
      <p:sp>
        <p:nvSpPr>
          <p:cNvPr id="7" name="TextBox 6">
            <a:extLst>
              <a:ext uri="{FF2B5EF4-FFF2-40B4-BE49-F238E27FC236}">
                <a16:creationId xmlns:a16="http://schemas.microsoft.com/office/drawing/2014/main" id="{772E168A-64A8-4968-8A31-79BEF6BEC795}"/>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A1/1.1.</a:t>
            </a:r>
          </a:p>
        </p:txBody>
      </p:sp>
    </p:spTree>
    <p:extLst>
      <p:ext uri="{BB962C8B-B14F-4D97-AF65-F5344CB8AC3E}">
        <p14:creationId xmlns:p14="http://schemas.microsoft.com/office/powerpoint/2010/main" val="228108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strategy: 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15</a:t>
            </a:fld>
            <a:endParaRPr lang="en-US"/>
          </a:p>
        </p:txBody>
      </p:sp>
      <p:sp>
        <p:nvSpPr>
          <p:cNvPr id="5" name="Rectangle 4">
            <a:extLst>
              <a:ext uri="{FF2B5EF4-FFF2-40B4-BE49-F238E27FC236}">
                <a16:creationId xmlns:a16="http://schemas.microsoft.com/office/drawing/2014/main" id="{BCF85123-B3BA-419D-963F-DF72B7E3C652}"/>
              </a:ext>
            </a:extLst>
          </p:cNvPr>
          <p:cNvSpPr/>
          <p:nvPr/>
        </p:nvSpPr>
        <p:spPr bwMode="auto">
          <a:xfrm>
            <a:off x="3429000" y="2428672"/>
            <a:ext cx="5495611"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Times" pitchFamily="122" charset="0"/>
              </a:rPr>
              <a:t>For the proposal: a BMI application or process!!!</a:t>
            </a:r>
          </a:p>
        </p:txBody>
      </p:sp>
      <p:sp>
        <p:nvSpPr>
          <p:cNvPr id="7" name="TextBox 6">
            <a:extLst>
              <a:ext uri="{FF2B5EF4-FFF2-40B4-BE49-F238E27FC236}">
                <a16:creationId xmlns:a16="http://schemas.microsoft.com/office/drawing/2014/main" id="{F22CB66E-B0F7-493E-9434-548254146BBD}"/>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A2/1.1.</a:t>
            </a:r>
          </a:p>
        </p:txBody>
      </p:sp>
    </p:spTree>
    <p:extLst>
      <p:ext uri="{BB962C8B-B14F-4D97-AF65-F5344CB8AC3E}">
        <p14:creationId xmlns:p14="http://schemas.microsoft.com/office/powerpoint/2010/main" val="148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16</a:t>
            </a:fld>
            <a:endParaRPr lang="en-US"/>
          </a:p>
        </p:txBody>
      </p:sp>
      <p:sp>
        <p:nvSpPr>
          <p:cNvPr id="8" name="TextBox 7">
            <a:extLst>
              <a:ext uri="{FF2B5EF4-FFF2-40B4-BE49-F238E27FC236}">
                <a16:creationId xmlns:a16="http://schemas.microsoft.com/office/drawing/2014/main" id="{B007F7B1-8F9C-4EB2-BD50-C7C4E359CAFB}"/>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A2/1.1.</a:t>
            </a:r>
          </a:p>
        </p:txBody>
      </p:sp>
    </p:spTree>
    <p:extLst>
      <p:ext uri="{BB962C8B-B14F-4D97-AF65-F5344CB8AC3E}">
        <p14:creationId xmlns:p14="http://schemas.microsoft.com/office/powerpoint/2010/main" val="61473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0092-A28A-42E9-95E7-A3AF7EBD7FCE}"/>
              </a:ext>
            </a:extLst>
          </p:cNvPr>
          <p:cNvSpPr>
            <a:spLocks noGrp="1"/>
          </p:cNvSpPr>
          <p:nvPr>
            <p:ph type="title"/>
          </p:nvPr>
        </p:nvSpPr>
        <p:spPr/>
        <p:txBody>
          <a:bodyPr/>
          <a:lstStyle/>
          <a:p>
            <a:r>
              <a:rPr lang="en-US" dirty="0"/>
              <a:t>Be aware</a:t>
            </a:r>
          </a:p>
        </p:txBody>
      </p:sp>
      <p:sp>
        <p:nvSpPr>
          <p:cNvPr id="3" name="Content Placeholder 2">
            <a:extLst>
              <a:ext uri="{FF2B5EF4-FFF2-40B4-BE49-F238E27FC236}">
                <a16:creationId xmlns:a16="http://schemas.microsoft.com/office/drawing/2014/main" id="{85773262-2690-432D-A539-EF39D3151393}"/>
              </a:ext>
            </a:extLst>
          </p:cNvPr>
          <p:cNvSpPr>
            <a:spLocks noGrp="1"/>
          </p:cNvSpPr>
          <p:nvPr>
            <p:ph idx="1"/>
          </p:nvPr>
        </p:nvSpPr>
        <p:spPr/>
        <p:txBody>
          <a:bodyPr/>
          <a:lstStyle/>
          <a:p>
            <a:pPr>
              <a:buFont typeface="Arial" panose="020B0604020202020204" pitchFamily="34" charset="0"/>
              <a:buChar char="•"/>
            </a:pPr>
            <a:r>
              <a:rPr lang="en-US" b="1" dirty="0"/>
              <a:t>Your research question(s) must </a:t>
            </a:r>
            <a:r>
              <a:rPr lang="en-US" sz="7200" b="1" dirty="0"/>
              <a:t>EXACTLY</a:t>
            </a:r>
            <a:r>
              <a:rPr lang="en-US" b="1" dirty="0"/>
              <a:t> follow the format of one of these 5 types !!!</a:t>
            </a:r>
          </a:p>
          <a:p>
            <a:pPr>
              <a:buFont typeface="Arial" panose="020B0604020202020204" pitchFamily="34" charset="0"/>
              <a:buChar char="•"/>
            </a:pPr>
            <a:endParaRPr lang="en-US" dirty="0"/>
          </a:p>
          <a:p>
            <a:pPr>
              <a:buFont typeface="Arial" panose="020B0604020202020204" pitchFamily="34" charset="0"/>
              <a:buChar char="•"/>
            </a:pPr>
            <a:r>
              <a:rPr lang="en-US" dirty="0"/>
              <a:t>Your </a:t>
            </a:r>
            <a:r>
              <a:rPr lang="en-US" dirty="0" err="1"/>
              <a:t>hypothes</a:t>
            </a:r>
            <a:r>
              <a:rPr lang="en-US" dirty="0"/>
              <a:t>(</a:t>
            </a:r>
            <a:r>
              <a:rPr lang="en-US" dirty="0" err="1"/>
              <a:t>i</a:t>
            </a:r>
            <a:r>
              <a:rPr lang="en-US" dirty="0"/>
              <a:t>)(e)s must reflect your research question(s)</a:t>
            </a:r>
          </a:p>
          <a:p>
            <a:pPr>
              <a:buFont typeface="Arial" panose="020B0604020202020204" pitchFamily="34" charset="0"/>
              <a:buChar char="•"/>
            </a:pPr>
            <a:r>
              <a:rPr lang="en-US" dirty="0"/>
              <a:t>All your variables must be motivated and described in relation to the research questions, including ‘intermediate variables’ specified in your theory (theoretical linkage)</a:t>
            </a:r>
          </a:p>
          <a:p>
            <a:pPr>
              <a:buFont typeface="Arial" panose="020B0604020202020204" pitchFamily="34" charset="0"/>
              <a:buChar char="•"/>
            </a:pPr>
            <a:r>
              <a:rPr lang="en-US" dirty="0"/>
              <a:t>The set of your variables is the minimal set required to be able to accept/reject the null hypothesis.</a:t>
            </a:r>
          </a:p>
        </p:txBody>
      </p:sp>
      <p:sp>
        <p:nvSpPr>
          <p:cNvPr id="4" name="Slide Number Placeholder 3">
            <a:extLst>
              <a:ext uri="{FF2B5EF4-FFF2-40B4-BE49-F238E27FC236}">
                <a16:creationId xmlns:a16="http://schemas.microsoft.com/office/drawing/2014/main" id="{0AD9082F-E70C-44CB-B47F-B9A00351F79D}"/>
              </a:ext>
            </a:extLst>
          </p:cNvPr>
          <p:cNvSpPr>
            <a:spLocks noGrp="1"/>
          </p:cNvSpPr>
          <p:nvPr>
            <p:ph type="sldNum" sz="quarter" idx="10"/>
          </p:nvPr>
        </p:nvSpPr>
        <p:spPr/>
        <p:txBody>
          <a:bodyPr/>
          <a:lstStyle/>
          <a:p>
            <a:fld id="{E275BFA4-CA6D-4892-8C0A-6B14E134BD5D}" type="slidenum">
              <a:rPr lang="en-US" smtClean="0"/>
              <a:pPr/>
              <a:t>17</a:t>
            </a:fld>
            <a:endParaRPr lang="en-US"/>
          </a:p>
        </p:txBody>
      </p:sp>
      <p:sp>
        <p:nvSpPr>
          <p:cNvPr id="5" name="TextBox 4">
            <a:extLst>
              <a:ext uri="{FF2B5EF4-FFF2-40B4-BE49-F238E27FC236}">
                <a16:creationId xmlns:a16="http://schemas.microsoft.com/office/drawing/2014/main" id="{D62A9181-FAC3-463D-B19B-1AB85A848FA3}"/>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A2/1.1.</a:t>
            </a:r>
          </a:p>
        </p:txBody>
      </p:sp>
    </p:spTree>
    <p:extLst>
      <p:ext uri="{BB962C8B-B14F-4D97-AF65-F5344CB8AC3E}">
        <p14:creationId xmlns:p14="http://schemas.microsoft.com/office/powerpoint/2010/main" val="187608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types</a:t>
            </a:r>
          </a:p>
        </p:txBody>
      </p:sp>
      <p:graphicFrame>
        <p:nvGraphicFramePr>
          <p:cNvPr id="4" name="Content Placeholder 3"/>
          <p:cNvGraphicFramePr>
            <a:graphicFrameLocks noGrp="1"/>
          </p:cNvGraphicFramePr>
          <p:nvPr>
            <p:ph idx="1"/>
            <p:extLst/>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p12.</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18</a:t>
            </a:fld>
            <a:endParaRPr lang="en-US"/>
          </a:p>
        </p:txBody>
      </p:sp>
      <p:grpSp>
        <p:nvGrpSpPr>
          <p:cNvPr id="8" name="Group 7">
            <a:extLst>
              <a:ext uri="{FF2B5EF4-FFF2-40B4-BE49-F238E27FC236}">
                <a16:creationId xmlns:a16="http://schemas.microsoft.com/office/drawing/2014/main" id="{7925537E-5BA9-403B-88D9-06517CD74792}"/>
              </a:ext>
            </a:extLst>
          </p:cNvPr>
          <p:cNvGrpSpPr/>
          <p:nvPr/>
        </p:nvGrpSpPr>
        <p:grpSpPr>
          <a:xfrm>
            <a:off x="829406" y="2514600"/>
            <a:ext cx="7857394" cy="3124200"/>
            <a:chOff x="829406" y="2514600"/>
            <a:chExt cx="7857394" cy="3124200"/>
          </a:xfrm>
        </p:grpSpPr>
        <p:sp>
          <p:nvSpPr>
            <p:cNvPr id="6" name="Rectangle 5">
              <a:extLst>
                <a:ext uri="{FF2B5EF4-FFF2-40B4-BE49-F238E27FC236}">
                  <a16:creationId xmlns:a16="http://schemas.microsoft.com/office/drawing/2014/main" id="{79FB5DAF-5DED-4C0B-8972-0F09BEBF3E97}"/>
                </a:ext>
              </a:extLst>
            </p:cNvPr>
            <p:cNvSpPr/>
            <p:nvPr/>
          </p:nvSpPr>
          <p:spPr bwMode="auto">
            <a:xfrm>
              <a:off x="6019800" y="2514600"/>
              <a:ext cx="2667000" cy="3124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77A05307-DA94-4ED4-8B55-9D3869EC1160}"/>
                </a:ext>
              </a:extLst>
            </p:cNvPr>
            <p:cNvSpPr txBox="1"/>
            <p:nvPr/>
          </p:nvSpPr>
          <p:spPr>
            <a:xfrm>
              <a:off x="829406" y="4657785"/>
              <a:ext cx="5241692" cy="584775"/>
            </a:xfrm>
            <a:prstGeom prst="rect">
              <a:avLst/>
            </a:prstGeom>
            <a:noFill/>
          </p:spPr>
          <p:txBody>
            <a:bodyPr wrap="none" rtlCol="0">
              <a:spAutoFit/>
            </a:bodyPr>
            <a:lstStyle/>
            <a:p>
              <a:r>
                <a:rPr lang="en-US" dirty="0">
                  <a:solidFill>
                    <a:srgbClr val="FF0000"/>
                  </a:solidFill>
                </a:rPr>
                <a:t>Be explicit in your proposal !</a:t>
              </a:r>
            </a:p>
          </p:txBody>
        </p:sp>
      </p:grpSp>
      <p:sp>
        <p:nvSpPr>
          <p:cNvPr id="9" name="TextBox 8">
            <a:extLst>
              <a:ext uri="{FF2B5EF4-FFF2-40B4-BE49-F238E27FC236}">
                <a16:creationId xmlns:a16="http://schemas.microsoft.com/office/drawing/2014/main" id="{7A9B6483-B72F-44DC-A2C0-4CB7F0B30C4F}"/>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A2/1.4.</a:t>
            </a:r>
          </a:p>
        </p:txBody>
      </p:sp>
    </p:spTree>
    <p:extLst>
      <p:ext uri="{BB962C8B-B14F-4D97-AF65-F5344CB8AC3E}">
        <p14:creationId xmlns:p14="http://schemas.microsoft.com/office/powerpoint/2010/main" val="33623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19</a:t>
            </a:fld>
            <a:endParaRPr lang="en-US"/>
          </a:p>
        </p:txBody>
      </p:sp>
      <p:sp>
        <p:nvSpPr>
          <p:cNvPr id="7" name="TextBox 6">
            <a:extLst>
              <a:ext uri="{FF2B5EF4-FFF2-40B4-BE49-F238E27FC236}">
                <a16:creationId xmlns:a16="http://schemas.microsoft.com/office/drawing/2014/main" id="{F2B3EF1B-272F-4AC5-BDBA-0A2057B67C6F}"/>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A2/1.4.</a:t>
            </a:r>
          </a:p>
        </p:txBody>
      </p:sp>
    </p:spTree>
    <p:extLst>
      <p:ext uri="{BB962C8B-B14F-4D97-AF65-F5344CB8AC3E}">
        <p14:creationId xmlns:p14="http://schemas.microsoft.com/office/powerpoint/2010/main" val="186277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structure (C1)</a:t>
            </a:r>
          </a:p>
        </p:txBody>
      </p:sp>
      <p:sp>
        <p:nvSpPr>
          <p:cNvPr id="4" name="Content Placeholder 3"/>
          <p:cNvSpPr>
            <a:spLocks noGrp="1"/>
          </p:cNvSpPr>
          <p:nvPr>
            <p:ph idx="1"/>
          </p:nvPr>
        </p:nvSpPr>
        <p:spPr/>
        <p:txBody>
          <a:bodyPr/>
          <a:lstStyle/>
          <a:p>
            <a:pPr marL="457200" indent="-457200">
              <a:buFont typeface="+mj-lt"/>
              <a:buAutoNum type="arabicParenR"/>
            </a:pPr>
            <a:r>
              <a:rPr lang="en-US" dirty="0"/>
              <a:t>Participant and instructor introduction.</a:t>
            </a:r>
          </a:p>
          <a:p>
            <a:pPr marL="457200" indent="-457200">
              <a:buFont typeface="+mj-lt"/>
              <a:buAutoNum type="arabicParenR"/>
            </a:pPr>
            <a:endParaRPr lang="en-US" dirty="0"/>
          </a:p>
          <a:p>
            <a:pPr marL="457200" indent="-457200">
              <a:buFont typeface="+mj-lt"/>
              <a:buAutoNum type="arabicParenR"/>
            </a:pPr>
            <a:r>
              <a:rPr lang="en-US" dirty="0"/>
              <a:t>Course introduction:</a:t>
            </a:r>
          </a:p>
          <a:p>
            <a:pPr marL="857250" lvl="1" indent="-457200">
              <a:buFont typeface="+mj-lt"/>
              <a:buAutoNum type="arabicParenR"/>
            </a:pPr>
            <a:r>
              <a:rPr lang="en-US" dirty="0"/>
              <a:t>course overview,</a:t>
            </a:r>
          </a:p>
          <a:p>
            <a:pPr marL="857250" lvl="1" indent="-457200">
              <a:buFont typeface="+mj-lt"/>
              <a:buAutoNum type="arabicParenR"/>
            </a:pPr>
            <a:r>
              <a:rPr lang="en-US" dirty="0"/>
              <a:t>course project work and assessment,</a:t>
            </a:r>
          </a:p>
          <a:p>
            <a:pPr marL="857250" lvl="1" indent="-457200">
              <a:buFont typeface="+mj-lt"/>
              <a:buAutoNum type="arabicParenR"/>
            </a:pPr>
            <a:r>
              <a:rPr lang="en-US" dirty="0"/>
              <a:t>housekeeping rules and expectations. </a:t>
            </a:r>
          </a:p>
          <a:p>
            <a:pPr marL="857250" lvl="1" indent="-457200">
              <a:buFont typeface="+mj-lt"/>
              <a:buAutoNum type="arabicParenR"/>
            </a:pPr>
            <a:endParaRPr lang="en-US" dirty="0"/>
          </a:p>
          <a:p>
            <a:pPr marL="457200" indent="-457200">
              <a:buFont typeface="+mj-lt"/>
              <a:buAutoNum type="arabicParenR"/>
            </a:pPr>
            <a:r>
              <a:rPr lang="en-US" dirty="0"/>
              <a:t>Introduction to research proposals.</a:t>
            </a:r>
          </a:p>
          <a:p>
            <a:pPr marL="457200" indent="-457200">
              <a:buFont typeface="+mj-lt"/>
              <a:buAutoNum type="arabicParenR"/>
            </a:pPr>
            <a:endParaRPr lang="en-US" dirty="0"/>
          </a:p>
          <a:p>
            <a:pPr marL="457200" indent="-457200">
              <a:buFont typeface="+mj-lt"/>
              <a:buAutoNum type="arabicParenR"/>
            </a:pPr>
            <a:r>
              <a:rPr lang="en-US" dirty="0"/>
              <a:t>Discussion on research proposal topics.</a:t>
            </a:r>
          </a:p>
        </p:txBody>
      </p:sp>
      <p:sp>
        <p:nvSpPr>
          <p:cNvPr id="3" name="Slide Number Placeholder 2"/>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175268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formative and summative evaluation  </a:t>
                      </a:r>
                      <a:endParaRPr lang="en-US" sz="1700" dirty="0">
                        <a:solidFill>
                          <a:srgbClr val="002060"/>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Multiphase</a:t>
                      </a:r>
                      <a:endParaRPr lang="en-US" sz="1700"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20</a:t>
            </a:fld>
            <a:endParaRPr lang="en-US" dirty="0"/>
          </a:p>
        </p:txBody>
      </p:sp>
      <p:sp>
        <p:nvSpPr>
          <p:cNvPr id="12" name="TextBox 11">
            <a:extLst>
              <a:ext uri="{FF2B5EF4-FFF2-40B4-BE49-F238E27FC236}">
                <a16:creationId xmlns:a16="http://schemas.microsoft.com/office/drawing/2014/main" id="{7EBD9F78-0D9B-4385-8D5A-C40ABE139FB5}"/>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A2/1.4.</a:t>
            </a:r>
          </a:p>
        </p:txBody>
      </p:sp>
    </p:spTree>
    <p:extLst>
      <p:ext uri="{BB962C8B-B14F-4D97-AF65-F5344CB8AC3E}">
        <p14:creationId xmlns:p14="http://schemas.microsoft.com/office/powerpoint/2010/main" val="223235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6243" y="2514600"/>
            <a:ext cx="8686800" cy="3944922"/>
          </a:xfrm>
          <a:prstGeom prst="rect">
            <a:avLst/>
          </a:prstGeom>
        </p:spPr>
      </p:pic>
      <p:sp>
        <p:nvSpPr>
          <p:cNvPr id="5" name="TextBox 4">
            <a:extLst>
              <a:ext uri="{FF2B5EF4-FFF2-40B4-BE49-F238E27FC236}">
                <a16:creationId xmlns:a16="http://schemas.microsoft.com/office/drawing/2014/main" id="{C71E89E1-75B4-4A9B-B41D-B541E13E7F0A}"/>
              </a:ext>
            </a:extLst>
          </p:cNvPr>
          <p:cNvSpPr txBox="1"/>
          <p:nvPr/>
        </p:nvSpPr>
        <p:spPr>
          <a:xfrm>
            <a:off x="381000" y="1434524"/>
            <a:ext cx="5282793" cy="584775"/>
          </a:xfrm>
          <a:prstGeom prst="rect">
            <a:avLst/>
          </a:prstGeom>
          <a:noFill/>
        </p:spPr>
        <p:txBody>
          <a:bodyPr wrap="none" rtlCol="0">
            <a:spAutoFit/>
          </a:bodyPr>
          <a:lstStyle/>
          <a:p>
            <a:r>
              <a:rPr lang="en-US" dirty="0">
                <a:solidFill>
                  <a:srgbClr val="FFFF00"/>
                </a:solidFill>
              </a:rPr>
              <a:t>Features                      Outline</a:t>
            </a:r>
          </a:p>
        </p:txBody>
      </p:sp>
      <p:sp>
        <p:nvSpPr>
          <p:cNvPr id="6" name="Arrow: Down 5">
            <a:extLst>
              <a:ext uri="{FF2B5EF4-FFF2-40B4-BE49-F238E27FC236}">
                <a16:creationId xmlns:a16="http://schemas.microsoft.com/office/drawing/2014/main" id="{62B9E233-1A66-4DB5-9E26-0E63318D8C0D}"/>
              </a:ext>
            </a:extLst>
          </p:cNvPr>
          <p:cNvSpPr/>
          <p:nvPr/>
        </p:nvSpPr>
        <p:spPr bwMode="auto">
          <a:xfrm>
            <a:off x="10668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Down 6">
            <a:extLst>
              <a:ext uri="{FF2B5EF4-FFF2-40B4-BE49-F238E27FC236}">
                <a16:creationId xmlns:a16="http://schemas.microsoft.com/office/drawing/2014/main" id="{4B36B463-6E0A-4669-88F6-F5BB831BD534}"/>
              </a:ext>
            </a:extLst>
          </p:cNvPr>
          <p:cNvSpPr/>
          <p:nvPr/>
        </p:nvSpPr>
        <p:spPr bwMode="auto">
          <a:xfrm>
            <a:off x="47244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FF8A5FBC-F9BF-438E-BB0B-1F9918CEE4D8}"/>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A2/2.3.</a:t>
            </a:r>
          </a:p>
        </p:txBody>
      </p:sp>
      <p:sp>
        <p:nvSpPr>
          <p:cNvPr id="9" name="Slide Number Placeholder 2">
            <a:extLst>
              <a:ext uri="{FF2B5EF4-FFF2-40B4-BE49-F238E27FC236}">
                <a16:creationId xmlns:a16="http://schemas.microsoft.com/office/drawing/2014/main" id="{E8A9CE36-BA77-46CD-A53F-D0D5DAD9719E}"/>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21</a:t>
            </a:fld>
            <a:endParaRPr lang="en-US" dirty="0"/>
          </a:p>
        </p:txBody>
      </p:sp>
    </p:spTree>
    <p:extLst>
      <p:ext uri="{BB962C8B-B14F-4D97-AF65-F5344CB8AC3E}">
        <p14:creationId xmlns:p14="http://schemas.microsoft.com/office/powerpoint/2010/main" val="373081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 (QNR)</a:t>
            </a:r>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FFFFFF"/>
                </a:solidFill>
              </a:rPr>
              <a:t>Qualitative research (QLR)</a:t>
            </a: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a:solidFill>
                  <a:srgbClr val="FFFFFF"/>
                </a:solidFill>
              </a:rPr>
              <a:t>research</a:t>
            </a:r>
            <a:r>
              <a:rPr lang="en-US" dirty="0">
                <a:solidFill>
                  <a:srgbClr val="FFFFFF"/>
                </a:solidFill>
              </a:rPr>
              <a:t> 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rPr>
              <a:t>http://www.snapsurveys.com/blog/what-is-the-difference-between-qualitative-research-and-quantitative-research/</a:t>
            </a:r>
          </a:p>
        </p:txBody>
      </p:sp>
      <p:sp>
        <p:nvSpPr>
          <p:cNvPr id="8" name="Slide Number Placeholder 7"/>
          <p:cNvSpPr>
            <a:spLocks noGrp="1"/>
          </p:cNvSpPr>
          <p:nvPr>
            <p:ph type="sldNum" sz="quarter" idx="4294967295"/>
          </p:nvPr>
        </p:nvSpPr>
        <p:spPr/>
        <p:txBody>
          <a:bodyPr/>
          <a:lstStyle/>
          <a:p>
            <a:fld id="{970F0956-5B8E-40B4-A8DD-F75AA1D26018}" type="slidenum">
              <a:rPr lang="en-US" smtClean="0"/>
              <a:pPr/>
              <a:t>22</a:t>
            </a:fld>
            <a:endParaRPr lang="en-US"/>
          </a:p>
        </p:txBody>
      </p:sp>
      <p:sp>
        <p:nvSpPr>
          <p:cNvPr id="9" name="TextBox 8">
            <a:extLst>
              <a:ext uri="{FF2B5EF4-FFF2-40B4-BE49-F238E27FC236}">
                <a16:creationId xmlns:a16="http://schemas.microsoft.com/office/drawing/2014/main" id="{9AC9A757-C239-4E6B-AFA8-88F0BB4E347F}"/>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184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qualitative and mixed methods</a:t>
            </a:r>
          </a:p>
        </p:txBody>
      </p:sp>
      <p:graphicFrame>
        <p:nvGraphicFramePr>
          <p:cNvPr id="4" name="Content Placeholder 3"/>
          <p:cNvGraphicFramePr>
            <a:graphicFrameLocks noGrp="1"/>
          </p:cNvGraphicFramePr>
          <p:nvPr>
            <p:ph idx="1"/>
            <p:extLst/>
          </p:nvPr>
        </p:nvGraphicFramePr>
        <p:xfrm>
          <a:off x="685800" y="2514600"/>
          <a:ext cx="7772400" cy="3997960"/>
        </p:xfrm>
        <a:graphic>
          <a:graphicData uri="http://schemas.openxmlformats.org/drawingml/2006/table">
            <a:tbl>
              <a:tblPr firstRow="1" bandRow="1">
                <a:tableStyleId>{1FECB4D8-DB02-4DC6-A0A2-4F2EBAE1DC90}</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r>
                        <a:rPr lang="en-US" sz="1600" dirty="0">
                          <a:solidFill>
                            <a:schemeClr val="tx1"/>
                          </a:solidFill>
                        </a:rPr>
                        <a:t>Quantitative methods</a:t>
                      </a:r>
                    </a:p>
                  </a:txBody>
                  <a:tcPr/>
                </a:tc>
                <a:tc>
                  <a:txBody>
                    <a:bodyPr/>
                    <a:lstStyle/>
                    <a:p>
                      <a:r>
                        <a:rPr lang="en-US" sz="1600" dirty="0">
                          <a:solidFill>
                            <a:schemeClr val="tx1"/>
                          </a:solidFill>
                        </a:rPr>
                        <a:t>Qualitative methods</a:t>
                      </a:r>
                    </a:p>
                  </a:txBody>
                  <a:tcPr/>
                </a:tc>
                <a:tc>
                  <a:txBody>
                    <a:bodyPr/>
                    <a:lstStyle/>
                    <a:p>
                      <a:r>
                        <a:rPr lang="en-US" sz="1600" dirty="0">
                          <a:solidFill>
                            <a:schemeClr val="tx1"/>
                          </a:solidFill>
                        </a:rPr>
                        <a:t>Mixed</a:t>
                      </a:r>
                      <a:r>
                        <a:rPr lang="en-US" sz="1600" baseline="0" dirty="0">
                          <a:solidFill>
                            <a:schemeClr val="tx1"/>
                          </a:solidFill>
                        </a:rPr>
                        <a:t> methods</a:t>
                      </a:r>
                      <a:endParaRPr lang="en-US" sz="16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600" dirty="0"/>
                        <a:t>Predetermined methods</a:t>
                      </a:r>
                    </a:p>
                  </a:txBody>
                  <a:tcPr/>
                </a:tc>
                <a:tc>
                  <a:txBody>
                    <a:bodyPr/>
                    <a:lstStyle/>
                    <a:p>
                      <a:r>
                        <a:rPr lang="en-US" sz="1600" dirty="0"/>
                        <a:t>Emerging methods</a:t>
                      </a:r>
                    </a:p>
                  </a:txBody>
                  <a:tcPr/>
                </a:tc>
                <a:tc>
                  <a:txBody>
                    <a:bodyPr/>
                    <a:lstStyle/>
                    <a:p>
                      <a:r>
                        <a:rPr lang="en-US" sz="1600" dirty="0"/>
                        <a:t>Both predetermined and emerging methods</a:t>
                      </a:r>
                    </a:p>
                  </a:txBody>
                  <a:tcPr/>
                </a:tc>
                <a:extLst>
                  <a:ext uri="{0D108BD9-81ED-4DB2-BD59-A6C34878D82A}">
                    <a16:rowId xmlns:a16="http://schemas.microsoft.com/office/drawing/2014/main" val="10001"/>
                  </a:ext>
                </a:extLst>
              </a:tr>
              <a:tr h="370840">
                <a:tc>
                  <a:txBody>
                    <a:bodyPr/>
                    <a:lstStyle/>
                    <a:p>
                      <a:r>
                        <a:rPr lang="en-US" sz="1600" dirty="0"/>
                        <a:t>Instrument based questions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Open-ended questions</a:t>
                      </a:r>
                    </a:p>
                    <a:p>
                      <a:endParaRPr lang="en-US" sz="1600" dirty="0"/>
                    </a:p>
                  </a:txBody>
                  <a:tcPr/>
                </a:tc>
                <a:tc>
                  <a:txBody>
                    <a:bodyPr/>
                    <a:lstStyle/>
                    <a:p>
                      <a:r>
                        <a:rPr lang="en-US" sz="1600" dirty="0"/>
                        <a:t>Both</a:t>
                      </a:r>
                      <a:r>
                        <a:rPr lang="en-US" sz="1600" baseline="0" dirty="0"/>
                        <a:t> open- and closed-ended questions</a:t>
                      </a:r>
                      <a:endParaRPr lang="en-US" sz="1600" dirty="0"/>
                    </a:p>
                  </a:txBody>
                  <a:tcPr/>
                </a:tc>
                <a:extLst>
                  <a:ext uri="{0D108BD9-81ED-4DB2-BD59-A6C34878D82A}">
                    <a16:rowId xmlns:a16="http://schemas.microsoft.com/office/drawing/2014/main" val="10002"/>
                  </a:ext>
                </a:extLst>
              </a:tr>
              <a:tr h="370840">
                <a:tc>
                  <a:txBody>
                    <a:bodyPr/>
                    <a:lstStyle/>
                    <a:p>
                      <a:r>
                        <a:rPr lang="en-US" sz="1600" dirty="0"/>
                        <a:t>Observational data, performance</a:t>
                      </a:r>
                      <a:r>
                        <a:rPr lang="en-US" sz="1600" baseline="0" dirty="0"/>
                        <a:t> data, attitude data, and census data</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Interview</a:t>
                      </a:r>
                      <a:r>
                        <a:rPr lang="en-US" sz="1600" baseline="0" dirty="0"/>
                        <a:t> data, observation data, document data, and audiovisual data</a:t>
                      </a:r>
                      <a:endParaRPr lang="en-US" sz="1600" dirty="0"/>
                    </a:p>
                    <a:p>
                      <a:endParaRPr lang="en-US" sz="1600" dirty="0"/>
                    </a:p>
                  </a:txBody>
                  <a:tcPr/>
                </a:tc>
                <a:tc>
                  <a:txBody>
                    <a:bodyPr/>
                    <a:lstStyle/>
                    <a:p>
                      <a:r>
                        <a:rPr lang="en-US" sz="1600" dirty="0"/>
                        <a:t>Multiple forms</a:t>
                      </a:r>
                      <a:r>
                        <a:rPr lang="en-US" sz="1600" baseline="0" dirty="0"/>
                        <a:t> of data drawing on all possibilities</a:t>
                      </a:r>
                      <a:endParaRPr lang="en-US" sz="1600" dirty="0"/>
                    </a:p>
                  </a:txBody>
                  <a:tcPr/>
                </a:tc>
                <a:extLst>
                  <a:ext uri="{0D108BD9-81ED-4DB2-BD59-A6C34878D82A}">
                    <a16:rowId xmlns:a16="http://schemas.microsoft.com/office/drawing/2014/main" val="10003"/>
                  </a:ext>
                </a:extLst>
              </a:tr>
              <a:tr h="370840">
                <a:tc>
                  <a:txBody>
                    <a:bodyPr/>
                    <a:lstStyle/>
                    <a:p>
                      <a:r>
                        <a:rPr lang="en-US" sz="1600" dirty="0"/>
                        <a:t>Statistical analysis</a:t>
                      </a:r>
                    </a:p>
                  </a:txBody>
                  <a:tcPr/>
                </a:tc>
                <a:tc>
                  <a:txBody>
                    <a:bodyPr/>
                    <a:lstStyle/>
                    <a:p>
                      <a:r>
                        <a:rPr lang="en-US" sz="1600" dirty="0"/>
                        <a:t>Text and image analysis</a:t>
                      </a:r>
                    </a:p>
                  </a:txBody>
                  <a:tcPr/>
                </a:tc>
                <a:tc>
                  <a:txBody>
                    <a:bodyPr/>
                    <a:lstStyle/>
                    <a:p>
                      <a:r>
                        <a:rPr lang="en-US" sz="1600" dirty="0"/>
                        <a:t>Statistical and text analysis</a:t>
                      </a:r>
                    </a:p>
                  </a:txBody>
                  <a:tcPr/>
                </a:tc>
                <a:extLst>
                  <a:ext uri="{0D108BD9-81ED-4DB2-BD59-A6C34878D82A}">
                    <a16:rowId xmlns:a16="http://schemas.microsoft.com/office/drawing/2014/main" val="10004"/>
                  </a:ext>
                </a:extLst>
              </a:tr>
              <a:tr h="370840">
                <a:tc>
                  <a:txBody>
                    <a:bodyPr/>
                    <a:lstStyle/>
                    <a:p>
                      <a:r>
                        <a:rPr lang="en-US" sz="1600" dirty="0"/>
                        <a:t>Statistical</a:t>
                      </a:r>
                      <a:r>
                        <a:rPr lang="en-US" sz="1600" baseline="0" dirty="0"/>
                        <a:t> interpretation</a:t>
                      </a:r>
                      <a:endParaRPr lang="en-US" sz="1600" dirty="0"/>
                    </a:p>
                  </a:txBody>
                  <a:tcPr/>
                </a:tc>
                <a:tc>
                  <a:txBody>
                    <a:bodyPr/>
                    <a:lstStyle/>
                    <a:p>
                      <a:r>
                        <a:rPr lang="en-US" sz="1600" dirty="0"/>
                        <a:t>Themes, patterns interpretation</a:t>
                      </a:r>
                    </a:p>
                  </a:txBody>
                  <a:tcPr/>
                </a:tc>
                <a:tc>
                  <a:txBody>
                    <a:bodyPr/>
                    <a:lstStyle/>
                    <a:p>
                      <a:r>
                        <a:rPr lang="en-US" sz="1600" dirty="0"/>
                        <a:t>Integration</a:t>
                      </a:r>
                      <a:r>
                        <a:rPr lang="en-US" sz="1600" baseline="0" dirty="0"/>
                        <a:t> of multiple interpretations</a:t>
                      </a:r>
                      <a:endParaRPr lang="en-US" sz="1600" dirty="0"/>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23</a:t>
            </a:fld>
            <a:endParaRPr lang="en-US"/>
          </a:p>
        </p:txBody>
      </p:sp>
      <p:grpSp>
        <p:nvGrpSpPr>
          <p:cNvPr id="7" name="Group 6">
            <a:extLst>
              <a:ext uri="{FF2B5EF4-FFF2-40B4-BE49-F238E27FC236}">
                <a16:creationId xmlns:a16="http://schemas.microsoft.com/office/drawing/2014/main" id="{385A1B33-8667-465F-97AE-2142A81ADC8D}"/>
              </a:ext>
            </a:extLst>
          </p:cNvPr>
          <p:cNvGrpSpPr/>
          <p:nvPr/>
        </p:nvGrpSpPr>
        <p:grpSpPr>
          <a:xfrm>
            <a:off x="5867125" y="1524000"/>
            <a:ext cx="2591075" cy="4988560"/>
            <a:chOff x="5867125" y="1524000"/>
            <a:chExt cx="2591075" cy="4988560"/>
          </a:xfrm>
        </p:grpSpPr>
        <p:sp>
          <p:nvSpPr>
            <p:cNvPr id="5" name="TextBox 4">
              <a:extLst>
                <a:ext uri="{FF2B5EF4-FFF2-40B4-BE49-F238E27FC236}">
                  <a16:creationId xmlns:a16="http://schemas.microsoft.com/office/drawing/2014/main" id="{FBA0401D-7FC5-4FA6-8F8F-076FABAFC061}"/>
                </a:ext>
              </a:extLst>
            </p:cNvPr>
            <p:cNvSpPr txBox="1"/>
            <p:nvPr/>
          </p:nvSpPr>
          <p:spPr>
            <a:xfrm>
              <a:off x="5867125" y="1560493"/>
              <a:ext cx="2591075" cy="954107"/>
            </a:xfrm>
            <a:prstGeom prst="rect">
              <a:avLst/>
            </a:prstGeom>
            <a:solidFill>
              <a:schemeClr val="bg1"/>
            </a:solidFill>
          </p:spPr>
          <p:txBody>
            <a:bodyPr wrap="square" rtlCol="0">
              <a:spAutoFit/>
            </a:bodyPr>
            <a:lstStyle/>
            <a:p>
              <a:r>
                <a:rPr lang="en-US" sz="2800" dirty="0">
                  <a:solidFill>
                    <a:srgbClr val="FF0000"/>
                  </a:solidFill>
                </a:rPr>
                <a:t>Required for</a:t>
              </a:r>
            </a:p>
            <a:p>
              <a:r>
                <a:rPr lang="en-US" sz="2800" dirty="0">
                  <a:solidFill>
                    <a:srgbClr val="FF0000"/>
                  </a:solidFill>
                </a:rPr>
                <a:t>your proposal</a:t>
              </a:r>
            </a:p>
          </p:txBody>
        </p:sp>
        <p:sp>
          <p:nvSpPr>
            <p:cNvPr id="6" name="Rectangle 5">
              <a:extLst>
                <a:ext uri="{FF2B5EF4-FFF2-40B4-BE49-F238E27FC236}">
                  <a16:creationId xmlns:a16="http://schemas.microsoft.com/office/drawing/2014/main" id="{4B5E4F96-3E83-4D1B-AE51-782B7700BE26}"/>
                </a:ext>
              </a:extLst>
            </p:cNvPr>
            <p:cNvSpPr/>
            <p:nvPr/>
          </p:nvSpPr>
          <p:spPr bwMode="auto">
            <a:xfrm>
              <a:off x="5867400" y="1524000"/>
              <a:ext cx="2590800" cy="498856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8" name="TextBox 7">
            <a:extLst>
              <a:ext uri="{FF2B5EF4-FFF2-40B4-BE49-F238E27FC236}">
                <a16:creationId xmlns:a16="http://schemas.microsoft.com/office/drawing/2014/main" id="{59F991CA-005B-4B3C-B823-ABC53998A44C}"/>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55790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24</a:t>
            </a:fld>
            <a:endParaRPr lang="en-US"/>
          </a:p>
        </p:txBody>
      </p:sp>
      <p:sp>
        <p:nvSpPr>
          <p:cNvPr id="6" name="TextBox 5">
            <a:extLst>
              <a:ext uri="{FF2B5EF4-FFF2-40B4-BE49-F238E27FC236}">
                <a16:creationId xmlns:a16="http://schemas.microsoft.com/office/drawing/2014/main" id="{A51429CE-0DC8-462F-AB9F-415EE3010C69}"/>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151279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294140"/>
            <a:ext cx="9067800" cy="523220"/>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25</a:t>
            </a:fld>
            <a:endParaRPr lang="en-US"/>
          </a:p>
        </p:txBody>
      </p:sp>
      <p:sp>
        <p:nvSpPr>
          <p:cNvPr id="6" name="TextBox 5">
            <a:extLst>
              <a:ext uri="{FF2B5EF4-FFF2-40B4-BE49-F238E27FC236}">
                <a16:creationId xmlns:a16="http://schemas.microsoft.com/office/drawing/2014/main" id="{0E6218FD-F9E1-496A-80D2-726945C27CF7}"/>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11108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(1.4)</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Determine which variables are relevant to the question.</a:t>
            </a:r>
          </a:p>
          <a:p>
            <a:pPr marL="457200" indent="-457200"/>
            <a:endParaRPr lang="en-US" sz="2200" i="1" dirty="0">
              <a:solidFill>
                <a:srgbClr val="FFFF00"/>
              </a:solidFill>
            </a:endParaRPr>
          </a:p>
        </p:txBody>
      </p:sp>
      <p:sp>
        <p:nvSpPr>
          <p:cNvPr id="2" name="Rectangle 1"/>
          <p:cNvSpPr/>
          <p:nvPr/>
        </p:nvSpPr>
        <p:spPr bwMode="auto">
          <a:xfrm>
            <a:off x="609600" y="6136192"/>
            <a:ext cx="7239000" cy="3810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26</a:t>
            </a:fld>
            <a:endParaRPr lang="en-US"/>
          </a:p>
        </p:txBody>
      </p:sp>
      <p:sp>
        <p:nvSpPr>
          <p:cNvPr id="6" name="TextBox 5">
            <a:extLst>
              <a:ext uri="{FF2B5EF4-FFF2-40B4-BE49-F238E27FC236}">
                <a16:creationId xmlns:a16="http://schemas.microsoft.com/office/drawing/2014/main" id="{807B66E5-0C59-4F8B-8347-C0B1992D401E}"/>
              </a:ext>
            </a:extLst>
          </p:cNvPr>
          <p:cNvSpPr txBox="1"/>
          <p:nvPr/>
        </p:nvSpPr>
        <p:spPr>
          <a:xfrm>
            <a:off x="7321809" y="64413"/>
            <a:ext cx="1757212" cy="584775"/>
          </a:xfrm>
          <a:prstGeom prst="rect">
            <a:avLst/>
          </a:prstGeom>
          <a:noFill/>
          <a:ln w="38100">
            <a:solidFill>
              <a:schemeClr val="bg1"/>
            </a:solidFill>
          </a:ln>
        </p:spPr>
        <p:txBody>
          <a:bodyPr wrap="none" rtlCol="0">
            <a:spAutoFit/>
          </a:bodyPr>
          <a:lstStyle/>
          <a:p>
            <a:r>
              <a:rPr lang="en-US" dirty="0">
                <a:solidFill>
                  <a:schemeClr val="bg1"/>
                </a:solidFill>
              </a:rPr>
              <a:t>A3/3.2.a)</a:t>
            </a:r>
          </a:p>
        </p:txBody>
      </p:sp>
    </p:spTree>
    <p:extLst>
      <p:ext uri="{BB962C8B-B14F-4D97-AF65-F5344CB8AC3E}">
        <p14:creationId xmlns:p14="http://schemas.microsoft.com/office/powerpoint/2010/main" val="14026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hypothesis</a:t>
            </a:r>
          </a:p>
        </p:txBody>
      </p:sp>
      <p:sp>
        <p:nvSpPr>
          <p:cNvPr id="3" name="Content Placeholder 2"/>
          <p:cNvSpPr>
            <a:spLocks noGrp="1"/>
          </p:cNvSpPr>
          <p:nvPr>
            <p:ph idx="1"/>
          </p:nvPr>
        </p:nvSpPr>
        <p:spPr>
          <a:xfrm>
            <a:off x="228600" y="1525788"/>
            <a:ext cx="8686800" cy="4953000"/>
          </a:xfrm>
        </p:spPr>
        <p:txBody>
          <a:bodyPr/>
          <a:lstStyle/>
          <a:p>
            <a:pPr>
              <a:buFont typeface="Arial" panose="020B0604020202020204" pitchFamily="34" charset="0"/>
              <a:buChar char="•"/>
            </a:pPr>
            <a:r>
              <a:rPr lang="en-US" dirty="0"/>
              <a:t>A </a:t>
            </a:r>
            <a:r>
              <a:rPr lang="en-US" b="1" dirty="0"/>
              <a:t>statistical hypothesis</a:t>
            </a:r>
            <a:r>
              <a:rPr lang="en-US" dirty="0"/>
              <a:t> is an assumption about a ‘</a:t>
            </a:r>
            <a:r>
              <a:rPr lang="en-US" i="1" dirty="0"/>
              <a:t>population parameter</a:t>
            </a:r>
            <a:r>
              <a:rPr lang="en-US" dirty="0"/>
              <a:t>’, i.e. a measurable characteristic of a population, such as a mean or a standard deviation. </a:t>
            </a:r>
          </a:p>
          <a:p>
            <a:pPr>
              <a:buFont typeface="Arial" panose="020B0604020202020204" pitchFamily="34" charset="0"/>
              <a:buChar char="•"/>
            </a:pPr>
            <a:r>
              <a:rPr lang="en-US" dirty="0"/>
              <a:t>This assumption may or may not be true. </a:t>
            </a:r>
          </a:p>
          <a:p>
            <a:pPr>
              <a:buFont typeface="Arial" panose="020B0604020202020204" pitchFamily="34" charset="0"/>
              <a:buChar char="•"/>
            </a:pPr>
            <a:r>
              <a:rPr lang="en-US" b="1" dirty="0"/>
              <a:t>Hypothesis testing</a:t>
            </a:r>
            <a:r>
              <a:rPr lang="en-US" dirty="0"/>
              <a:t> refers to the </a:t>
            </a:r>
            <a:r>
              <a:rPr lang="en-US" b="1" u="sng" dirty="0"/>
              <a:t>formal procedures</a:t>
            </a:r>
            <a:r>
              <a:rPr lang="en-US" b="1" dirty="0"/>
              <a:t> </a:t>
            </a:r>
            <a:r>
              <a:rPr lang="en-US" dirty="0"/>
              <a:t>used by statisticians to accept or reject statistical hypotheses.</a:t>
            </a:r>
          </a:p>
          <a:p>
            <a:pPr>
              <a:buFont typeface="Arial" panose="020B0604020202020204" pitchFamily="34" charset="0"/>
              <a:buChar char="•"/>
            </a:pPr>
            <a:r>
              <a:rPr lang="en-US" dirty="0"/>
              <a:t>The best way to determine whether a statistical hypothesis is true:</a:t>
            </a:r>
          </a:p>
          <a:p>
            <a:pPr lvl="1">
              <a:buFont typeface="Arial" panose="020B0604020202020204" pitchFamily="34" charset="0"/>
              <a:buChar char="•"/>
            </a:pPr>
            <a:r>
              <a:rPr lang="en-US" dirty="0"/>
              <a:t>Examine the entire population, or </a:t>
            </a:r>
          </a:p>
          <a:p>
            <a:pPr lvl="1">
              <a:buFont typeface="Arial" panose="020B0604020202020204" pitchFamily="34" charset="0"/>
              <a:buChar char="•"/>
            </a:pPr>
            <a:r>
              <a:rPr lang="en-US" dirty="0"/>
              <a:t>Examine a random sample from the population. </a:t>
            </a:r>
          </a:p>
          <a:p>
            <a:pPr lvl="2">
              <a:buFont typeface="Arial" panose="020B0604020202020204" pitchFamily="34" charset="0"/>
              <a:buChar char="•"/>
            </a:pPr>
            <a:r>
              <a:rPr lang="en-US" b="1" dirty="0"/>
              <a:t>If sample data are not consistent with the statistical hypothesis, the hypothesis is rejected.</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rPr>
              <a:t>http://stattrek.com/hypothesis-test/hypothesis-testing.aspx</a:t>
            </a:r>
          </a:p>
        </p:txBody>
      </p:sp>
      <p:sp>
        <p:nvSpPr>
          <p:cNvPr id="5" name="Slide Number Placeholder 4"/>
          <p:cNvSpPr>
            <a:spLocks noGrp="1"/>
          </p:cNvSpPr>
          <p:nvPr>
            <p:ph type="sldNum" sz="quarter" idx="10"/>
          </p:nvPr>
        </p:nvSpPr>
        <p:spPr/>
        <p:txBody>
          <a:bodyPr/>
          <a:lstStyle/>
          <a:p>
            <a:fld id="{E275BFA4-CA6D-4892-8C0A-6B14E134BD5D}" type="slidenum">
              <a:rPr lang="en-US" smtClean="0"/>
              <a:pPr/>
              <a:t>27</a:t>
            </a:fld>
            <a:endParaRPr lang="en-US"/>
          </a:p>
        </p:txBody>
      </p:sp>
      <p:sp>
        <p:nvSpPr>
          <p:cNvPr id="6" name="TextBox 5">
            <a:extLst>
              <a:ext uri="{FF2B5EF4-FFF2-40B4-BE49-F238E27FC236}">
                <a16:creationId xmlns:a16="http://schemas.microsoft.com/office/drawing/2014/main" id="{076D6073-DCFE-4E99-BCF7-9DAEFD7F04D1}"/>
              </a:ext>
            </a:extLst>
          </p:cNvPr>
          <p:cNvSpPr txBox="1"/>
          <p:nvPr/>
        </p:nvSpPr>
        <p:spPr>
          <a:xfrm>
            <a:off x="7310588" y="64413"/>
            <a:ext cx="1779654" cy="584775"/>
          </a:xfrm>
          <a:prstGeom prst="rect">
            <a:avLst/>
          </a:prstGeom>
          <a:noFill/>
          <a:ln w="38100">
            <a:solidFill>
              <a:schemeClr val="bg1"/>
            </a:solidFill>
          </a:ln>
        </p:spPr>
        <p:txBody>
          <a:bodyPr wrap="none" rtlCol="0">
            <a:spAutoFit/>
          </a:bodyPr>
          <a:lstStyle/>
          <a:p>
            <a:r>
              <a:rPr lang="en-US" dirty="0">
                <a:solidFill>
                  <a:schemeClr val="bg1"/>
                </a:solidFill>
              </a:rPr>
              <a:t>A3/3.2.b)</a:t>
            </a:r>
          </a:p>
        </p:txBody>
      </p:sp>
    </p:spTree>
    <p:extLst>
      <p:ext uri="{BB962C8B-B14F-4D97-AF65-F5344CB8AC3E}">
        <p14:creationId xmlns:p14="http://schemas.microsoft.com/office/powerpoint/2010/main" val="11182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statistical hypotheses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Statistical null hypothesis</a:t>
            </a:r>
            <a:r>
              <a:rPr lang="en-US" dirty="0"/>
              <a:t>. </a:t>
            </a:r>
          </a:p>
          <a:p>
            <a:pPr lvl="1">
              <a:buFont typeface="Arial" panose="020B0604020202020204" pitchFamily="34" charset="0"/>
              <a:buChar char="•"/>
            </a:pPr>
            <a:r>
              <a:rPr lang="en-US" dirty="0"/>
              <a:t>the hypothesis that sample observations result purely from chance;</a:t>
            </a:r>
          </a:p>
          <a:p>
            <a:pPr lvl="1">
              <a:buFont typeface="Arial" panose="020B0604020202020204" pitchFamily="34" charset="0"/>
              <a:buChar char="•"/>
            </a:pPr>
            <a:r>
              <a:rPr lang="en-US" dirty="0"/>
              <a:t>notation: H</a:t>
            </a:r>
            <a:r>
              <a:rPr lang="en-US" baseline="-25000" dirty="0"/>
              <a:t>0</a:t>
            </a:r>
            <a:br>
              <a:rPr lang="en-US" dirty="0"/>
            </a:br>
            <a:endParaRPr lang="en-US" dirty="0"/>
          </a:p>
          <a:p>
            <a:pPr>
              <a:buFont typeface="Arial" panose="020B0604020202020204" pitchFamily="34" charset="0"/>
              <a:buChar char="•"/>
            </a:pPr>
            <a:r>
              <a:rPr lang="en-US" b="1" dirty="0"/>
              <a:t>Statistical alternative hypothesis</a:t>
            </a:r>
            <a:r>
              <a:rPr lang="en-US" dirty="0"/>
              <a:t>. </a:t>
            </a:r>
          </a:p>
          <a:p>
            <a:pPr lvl="1">
              <a:buFont typeface="Arial" panose="020B0604020202020204" pitchFamily="34" charset="0"/>
              <a:buChar char="•"/>
            </a:pPr>
            <a:r>
              <a:rPr lang="en-US" dirty="0"/>
              <a:t>the hypothesis that sample observations are influenced by some non-random cause;</a:t>
            </a:r>
          </a:p>
          <a:p>
            <a:pPr lvl="1">
              <a:buFont typeface="Arial" panose="020B0604020202020204" pitchFamily="34" charset="0"/>
              <a:buChar char="•"/>
            </a:pPr>
            <a:r>
              <a:rPr lang="en-US" dirty="0"/>
              <a:t>notation: H</a:t>
            </a:r>
            <a:r>
              <a:rPr lang="en-US" baseline="-25000" dirty="0"/>
              <a:t>1</a:t>
            </a:r>
            <a:r>
              <a:rPr lang="en-US" dirty="0"/>
              <a:t> or H</a:t>
            </a:r>
            <a:r>
              <a:rPr lang="en-US" baseline="-25000" dirty="0"/>
              <a:t>a</a:t>
            </a:r>
            <a:r>
              <a:rPr lang="en-US" dirty="0"/>
              <a:t>.</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rPr>
              <a:t>http://stattrek.com/hypothesis-test/hypothesis-testing.aspx</a:t>
            </a:r>
          </a:p>
        </p:txBody>
      </p:sp>
      <p:sp>
        <p:nvSpPr>
          <p:cNvPr id="5" name="Slide Number Placeholder 4"/>
          <p:cNvSpPr>
            <a:spLocks noGrp="1"/>
          </p:cNvSpPr>
          <p:nvPr>
            <p:ph type="sldNum" sz="quarter" idx="10"/>
          </p:nvPr>
        </p:nvSpPr>
        <p:spPr/>
        <p:txBody>
          <a:bodyPr/>
          <a:lstStyle/>
          <a:p>
            <a:fld id="{E275BFA4-CA6D-4892-8C0A-6B14E134BD5D}" type="slidenum">
              <a:rPr lang="en-US" smtClean="0"/>
              <a:pPr/>
              <a:t>28</a:t>
            </a:fld>
            <a:endParaRPr lang="en-US"/>
          </a:p>
        </p:txBody>
      </p:sp>
      <p:sp>
        <p:nvSpPr>
          <p:cNvPr id="6" name="TextBox 5">
            <a:extLst>
              <a:ext uri="{FF2B5EF4-FFF2-40B4-BE49-F238E27FC236}">
                <a16:creationId xmlns:a16="http://schemas.microsoft.com/office/drawing/2014/main" id="{907DD0FC-1452-4E57-BCD1-ECB2E8868AF6}"/>
              </a:ext>
            </a:extLst>
          </p:cNvPr>
          <p:cNvSpPr txBox="1"/>
          <p:nvPr/>
        </p:nvSpPr>
        <p:spPr>
          <a:xfrm>
            <a:off x="7310588" y="64413"/>
            <a:ext cx="1779654" cy="584775"/>
          </a:xfrm>
          <a:prstGeom prst="rect">
            <a:avLst/>
          </a:prstGeom>
          <a:noFill/>
          <a:ln w="38100">
            <a:solidFill>
              <a:schemeClr val="bg1"/>
            </a:solidFill>
          </a:ln>
        </p:spPr>
        <p:txBody>
          <a:bodyPr wrap="none" rtlCol="0">
            <a:spAutoFit/>
          </a:bodyPr>
          <a:lstStyle/>
          <a:p>
            <a:r>
              <a:rPr lang="en-US" dirty="0">
                <a:solidFill>
                  <a:schemeClr val="bg1"/>
                </a:solidFill>
              </a:rPr>
              <a:t>A3/3.2.b)</a:t>
            </a:r>
          </a:p>
        </p:txBody>
      </p:sp>
    </p:spTree>
    <p:extLst>
      <p:ext uri="{BB962C8B-B14F-4D97-AF65-F5344CB8AC3E}">
        <p14:creationId xmlns:p14="http://schemas.microsoft.com/office/powerpoint/2010/main" val="3852646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0ACB-6A5D-4238-984B-041DB2E80A13}"/>
              </a:ext>
            </a:extLst>
          </p:cNvPr>
          <p:cNvSpPr>
            <a:spLocks noGrp="1"/>
          </p:cNvSpPr>
          <p:nvPr>
            <p:ph type="title"/>
          </p:nvPr>
        </p:nvSpPr>
        <p:spPr/>
        <p:txBody>
          <a:bodyPr/>
          <a:lstStyle/>
          <a:p>
            <a:r>
              <a:rPr lang="en-US" dirty="0"/>
              <a:t>Theoretical linkage</a:t>
            </a:r>
          </a:p>
        </p:txBody>
      </p:sp>
      <p:sp>
        <p:nvSpPr>
          <p:cNvPr id="3" name="Content Placeholder 2">
            <a:extLst>
              <a:ext uri="{FF2B5EF4-FFF2-40B4-BE49-F238E27FC236}">
                <a16:creationId xmlns:a16="http://schemas.microsoft.com/office/drawing/2014/main" id="{2B5D5B81-A45A-4F34-B174-ADD9FB4998C6}"/>
              </a:ext>
            </a:extLst>
          </p:cNvPr>
          <p:cNvSpPr>
            <a:spLocks noGrp="1"/>
          </p:cNvSpPr>
          <p:nvPr>
            <p:ph idx="1"/>
          </p:nvPr>
        </p:nvSpPr>
        <p:spPr/>
        <p:txBody>
          <a:bodyPr/>
          <a:lstStyle/>
          <a:p>
            <a:pPr>
              <a:buFont typeface="Arial" panose="020B0604020202020204" pitchFamily="34" charset="0"/>
              <a:buChar char="•"/>
            </a:pPr>
            <a:r>
              <a:rPr lang="en-ZA" dirty="0"/>
              <a:t>Should explain </a:t>
            </a:r>
            <a:r>
              <a:rPr lang="en-ZA" sz="8800" dirty="0"/>
              <a:t>WHY</a:t>
            </a:r>
            <a:r>
              <a:rPr lang="en-ZA" dirty="0"/>
              <a:t> you believe your alternate hypothesis is correct and the null to be rejected.</a:t>
            </a:r>
          </a:p>
          <a:p>
            <a:pPr>
              <a:buFont typeface="Arial" panose="020B0604020202020204" pitchFamily="34" charset="0"/>
              <a:buChar char="•"/>
            </a:pPr>
            <a:endParaRPr lang="en-ZA" dirty="0"/>
          </a:p>
          <a:p>
            <a:pPr>
              <a:buFont typeface="Arial" panose="020B0604020202020204" pitchFamily="34" charset="0"/>
              <a:buChar char="•"/>
            </a:pPr>
            <a:r>
              <a:rPr lang="en-ZA" dirty="0"/>
              <a:t>Should describe how your independent variables, dependent variables and bias variables used in your theory are related to each other, so that the dependent variables corollate with the independent variables in the way claimed by your alternative hypothesis. Therefore, all these variables need to be described in your variable description section.</a:t>
            </a:r>
            <a:endParaRPr lang="en-US" dirty="0"/>
          </a:p>
        </p:txBody>
      </p:sp>
      <p:sp>
        <p:nvSpPr>
          <p:cNvPr id="4" name="Slide Number Placeholder 3">
            <a:extLst>
              <a:ext uri="{FF2B5EF4-FFF2-40B4-BE49-F238E27FC236}">
                <a16:creationId xmlns:a16="http://schemas.microsoft.com/office/drawing/2014/main" id="{7AF55CF8-287C-45D0-BC3D-E683BC146674}"/>
              </a:ext>
            </a:extLst>
          </p:cNvPr>
          <p:cNvSpPr>
            <a:spLocks noGrp="1"/>
          </p:cNvSpPr>
          <p:nvPr>
            <p:ph type="sldNum" sz="quarter" idx="4"/>
          </p:nvPr>
        </p:nvSpPr>
        <p:spPr/>
        <p:txBody>
          <a:bodyPr/>
          <a:lstStyle/>
          <a:p>
            <a:fld id="{90E28097-5348-46F4-A68E-6A0338650D1F}" type="slidenum">
              <a:rPr lang="en-US" smtClean="0"/>
              <a:pPr/>
              <a:t>29</a:t>
            </a:fld>
            <a:endParaRPr lang="en-US"/>
          </a:p>
        </p:txBody>
      </p:sp>
      <p:sp>
        <p:nvSpPr>
          <p:cNvPr id="5" name="TextBox 4">
            <a:extLst>
              <a:ext uri="{FF2B5EF4-FFF2-40B4-BE49-F238E27FC236}">
                <a16:creationId xmlns:a16="http://schemas.microsoft.com/office/drawing/2014/main" id="{8A98C5FE-B119-4687-8279-017063843365}"/>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A3/3.2.c)</a:t>
            </a:r>
          </a:p>
        </p:txBody>
      </p:sp>
      <p:sp>
        <p:nvSpPr>
          <p:cNvPr id="6" name="Slide Number Placeholder 2">
            <a:extLst>
              <a:ext uri="{FF2B5EF4-FFF2-40B4-BE49-F238E27FC236}">
                <a16:creationId xmlns:a16="http://schemas.microsoft.com/office/drawing/2014/main" id="{EED8CC1E-7F7A-4F24-8CEC-5F651697B8A8}"/>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29</a:t>
            </a:fld>
            <a:endParaRPr lang="en-US" dirty="0"/>
          </a:p>
        </p:txBody>
      </p:sp>
    </p:spTree>
    <p:extLst>
      <p:ext uri="{BB962C8B-B14F-4D97-AF65-F5344CB8AC3E}">
        <p14:creationId xmlns:p14="http://schemas.microsoft.com/office/powerpoint/2010/main" val="256956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3" descr="demoor">
            <a:extLst>
              <a:ext uri="{FF2B5EF4-FFF2-40B4-BE49-F238E27FC236}">
                <a16:creationId xmlns:a16="http://schemas.microsoft.com/office/drawing/2014/main" id="{6AE64B00-E8EF-42D7-BDE5-C9A2DE5DA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8" y="4960980"/>
            <a:ext cx="1038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 descr="Smith">
            <a:extLst>
              <a:ext uri="{FF2B5EF4-FFF2-40B4-BE49-F238E27FC236}">
                <a16:creationId xmlns:a16="http://schemas.microsoft.com/office/drawing/2014/main" id="{DFB052F5-04AD-4EA6-A857-4FC3CB846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2274" y="4848097"/>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07AF82F6-7B7C-4766-894B-B9C0EE75CC23}"/>
              </a:ext>
            </a:extLst>
          </p:cNvPr>
          <p:cNvGrpSpPr/>
          <p:nvPr/>
        </p:nvGrpSpPr>
        <p:grpSpPr>
          <a:xfrm>
            <a:off x="107287" y="657268"/>
            <a:ext cx="1877748" cy="1687221"/>
            <a:chOff x="107287" y="657268"/>
            <a:chExt cx="1877748" cy="1687221"/>
          </a:xfrm>
        </p:grpSpPr>
        <p:pic>
          <p:nvPicPr>
            <p:cNvPr id="56" name="Picture 27" descr="thumbnail">
              <a:extLst>
                <a:ext uri="{FF2B5EF4-FFF2-40B4-BE49-F238E27FC236}">
                  <a16:creationId xmlns:a16="http://schemas.microsoft.com/office/drawing/2014/main" id="{81993135-F15A-4BDD-95E3-F004D1EA43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87" y="702775"/>
              <a:ext cx="1122218" cy="164171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A128F96-080D-4B03-98BF-9BFA6AB98BEE}"/>
                </a:ext>
              </a:extLst>
            </p:cNvPr>
            <p:cNvSpPr txBox="1"/>
            <p:nvPr/>
          </p:nvSpPr>
          <p:spPr>
            <a:xfrm>
              <a:off x="1205654" y="657268"/>
              <a:ext cx="779381" cy="430887"/>
            </a:xfrm>
            <a:prstGeom prst="rect">
              <a:avLst/>
            </a:prstGeom>
            <a:noFill/>
          </p:spPr>
          <p:txBody>
            <a:bodyPr wrap="none" rtlCol="0">
              <a:spAutoFit/>
            </a:bodyPr>
            <a:lstStyle/>
            <a:p>
              <a:pPr algn="l"/>
              <a:r>
                <a:rPr lang="en-US" sz="1100" b="0" dirty="0">
                  <a:solidFill>
                    <a:schemeClr val="bg1"/>
                  </a:solidFill>
                </a:rPr>
                <a:t>Paul</a:t>
              </a:r>
            </a:p>
            <a:p>
              <a:pPr algn="l"/>
              <a:r>
                <a:rPr lang="en-US" sz="1100" b="0" dirty="0" err="1">
                  <a:solidFill>
                    <a:schemeClr val="bg1"/>
                  </a:solidFill>
                </a:rPr>
                <a:t>Kluyskens</a:t>
              </a:r>
              <a:endParaRPr lang="en-US" sz="1100" b="0" dirty="0">
                <a:solidFill>
                  <a:schemeClr val="bg1"/>
                </a:solidFill>
              </a:endParaRPr>
            </a:p>
          </p:txBody>
        </p:sp>
      </p:grpSp>
      <p:sp>
        <p:nvSpPr>
          <p:cNvPr id="60" name="TextBox 59">
            <a:extLst>
              <a:ext uri="{FF2B5EF4-FFF2-40B4-BE49-F238E27FC236}">
                <a16:creationId xmlns:a16="http://schemas.microsoft.com/office/drawing/2014/main" id="{E4B77C3C-3851-4074-BC6A-4B63ABABF8FA}"/>
              </a:ext>
            </a:extLst>
          </p:cNvPr>
          <p:cNvSpPr txBox="1"/>
          <p:nvPr/>
        </p:nvSpPr>
        <p:spPr>
          <a:xfrm>
            <a:off x="1180331" y="5965025"/>
            <a:ext cx="654346" cy="430887"/>
          </a:xfrm>
          <a:prstGeom prst="rect">
            <a:avLst/>
          </a:prstGeom>
          <a:noFill/>
        </p:spPr>
        <p:txBody>
          <a:bodyPr wrap="none" rtlCol="0">
            <a:spAutoFit/>
          </a:bodyPr>
          <a:lstStyle/>
          <a:p>
            <a:pPr algn="l"/>
            <a:r>
              <a:rPr lang="en-US" sz="1100" b="0" dirty="0">
                <a:solidFill>
                  <a:schemeClr val="bg1"/>
                </a:solidFill>
              </a:rPr>
              <a:t>Georges</a:t>
            </a:r>
          </a:p>
          <a:p>
            <a:pPr algn="l"/>
            <a:r>
              <a:rPr lang="en-US" sz="1100" b="0" dirty="0" err="1">
                <a:solidFill>
                  <a:schemeClr val="bg1"/>
                </a:solidFill>
              </a:rPr>
              <a:t>Demoor</a:t>
            </a:r>
            <a:endParaRPr lang="en-US" sz="1100" b="0" dirty="0">
              <a:solidFill>
                <a:schemeClr val="bg1"/>
              </a:solidFill>
            </a:endParaRPr>
          </a:p>
        </p:txBody>
      </p:sp>
      <p:sp>
        <p:nvSpPr>
          <p:cNvPr id="61" name="TextBox 60">
            <a:extLst>
              <a:ext uri="{FF2B5EF4-FFF2-40B4-BE49-F238E27FC236}">
                <a16:creationId xmlns:a16="http://schemas.microsoft.com/office/drawing/2014/main" id="{352A72E1-01E0-475A-A1C4-AF1368954D2C}"/>
              </a:ext>
            </a:extLst>
          </p:cNvPr>
          <p:cNvSpPr txBox="1"/>
          <p:nvPr/>
        </p:nvSpPr>
        <p:spPr>
          <a:xfrm>
            <a:off x="7258922" y="6074645"/>
            <a:ext cx="519694" cy="430887"/>
          </a:xfrm>
          <a:prstGeom prst="rect">
            <a:avLst/>
          </a:prstGeom>
          <a:noFill/>
        </p:spPr>
        <p:txBody>
          <a:bodyPr wrap="none" rtlCol="0">
            <a:spAutoFit/>
          </a:bodyPr>
          <a:lstStyle/>
          <a:p>
            <a:pPr algn="l"/>
            <a:r>
              <a:rPr lang="en-US" sz="1100" b="0" dirty="0">
                <a:solidFill>
                  <a:schemeClr val="bg1"/>
                </a:solidFill>
              </a:rPr>
              <a:t>Barry</a:t>
            </a:r>
          </a:p>
          <a:p>
            <a:pPr algn="l"/>
            <a:r>
              <a:rPr lang="en-US" sz="1100" b="0" dirty="0">
                <a:solidFill>
                  <a:schemeClr val="bg1"/>
                </a:solidFill>
              </a:rPr>
              <a:t>Smith</a:t>
            </a:r>
          </a:p>
        </p:txBody>
      </p:sp>
      <p:pic>
        <p:nvPicPr>
          <p:cNvPr id="2" name="Picture 1"/>
          <p:cNvPicPr>
            <a:picLocks noChangeAspect="1"/>
          </p:cNvPicPr>
          <p:nvPr/>
        </p:nvPicPr>
        <p:blipFill>
          <a:blip r:embed="rId7"/>
          <a:stretch>
            <a:fillRect/>
          </a:stretch>
        </p:blipFill>
        <p:spPr>
          <a:xfrm>
            <a:off x="5838031" y="1324663"/>
            <a:ext cx="1936750" cy="748169"/>
          </a:xfrm>
          <a:prstGeom prst="rect">
            <a:avLst/>
          </a:prstGeom>
        </p:spPr>
      </p:pic>
      <p:pic>
        <p:nvPicPr>
          <p:cNvPr id="8198" name="Picture 9" descr="trans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2619" y="2789238"/>
            <a:ext cx="1806575"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201" name="Group 12"/>
          <p:cNvGrpSpPr>
            <a:grpSpLocks/>
          </p:cNvGrpSpPr>
          <p:nvPr/>
        </p:nvGrpSpPr>
        <p:grpSpPr bwMode="auto">
          <a:xfrm>
            <a:off x="3355975" y="914400"/>
            <a:ext cx="1976438" cy="1930400"/>
            <a:chOff x="2736" y="720"/>
            <a:chExt cx="1245" cy="1216"/>
          </a:xfrm>
        </p:grpSpPr>
        <p:pic>
          <p:nvPicPr>
            <p:cNvPr id="8224" name="Picture 13" descr="cb-bab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6" y="720"/>
              <a:ext cx="65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14"/>
            <p:cNvSpPr txBox="1">
              <a:spLocks noChangeArrowheads="1"/>
            </p:cNvSpPr>
            <p:nvPr/>
          </p:nvSpPr>
          <p:spPr bwMode="auto">
            <a:xfrm>
              <a:off x="2782" y="1645"/>
              <a:ext cx="11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  1959</a:t>
              </a:r>
              <a:r>
                <a:rPr lang="nl-BE" altLang="en-US" sz="2400" dirty="0">
                  <a:solidFill>
                    <a:srgbClr val="FF3300"/>
                  </a:solidFill>
                  <a:cs typeface="Times New Roman" panose="02020603050405020304" pitchFamily="18" charset="0"/>
                </a:rPr>
                <a:t>     </a:t>
              </a:r>
              <a:r>
                <a:rPr lang="nl-BE" altLang="en-US" sz="2400" dirty="0">
                  <a:solidFill>
                    <a:schemeClr val="bg1"/>
                  </a:solidFill>
                  <a:cs typeface="Times New Roman" panose="02020603050405020304" pitchFamily="18" charset="0"/>
                </a:rPr>
                <a:t>- </a:t>
              </a:r>
              <a:r>
                <a:rPr lang="nl-BE" altLang="en-US" sz="2400" dirty="0">
                  <a:solidFill>
                    <a:srgbClr val="FF3300"/>
                  </a:solidFill>
                  <a:cs typeface="Times New Roman" panose="02020603050405020304" pitchFamily="18" charset="0"/>
                </a:rPr>
                <a:t>     </a:t>
              </a:r>
              <a:endParaRPr lang="nl-NL" altLang="en-US" sz="2400" dirty="0">
                <a:solidFill>
                  <a:srgbClr val="FF3300"/>
                </a:solidFill>
                <a:cs typeface="Times New Roman" panose="02020603050405020304" pitchFamily="18" charset="0"/>
              </a:endParaRPr>
            </a:p>
          </p:txBody>
        </p:sp>
      </p:grpSp>
      <p:pic>
        <p:nvPicPr>
          <p:cNvPr id="8202" name="Picture 15" descr="Bikit (2938 byt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667000"/>
            <a:ext cx="1447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Rami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0625" y="3810000"/>
            <a:ext cx="1447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7" descr="logo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8900" y="4971712"/>
            <a:ext cx="152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05" name="Object 18"/>
          <p:cNvGraphicFramePr>
            <a:graphicFrameLocks noChangeAspect="1"/>
          </p:cNvGraphicFramePr>
          <p:nvPr>
            <p:extLst/>
          </p:nvPr>
        </p:nvGraphicFramePr>
        <p:xfrm>
          <a:off x="4217988" y="5121275"/>
          <a:ext cx="1143000" cy="577850"/>
        </p:xfrm>
        <a:graphic>
          <a:graphicData uri="http://schemas.openxmlformats.org/presentationml/2006/ole">
            <mc:AlternateContent xmlns:mc="http://schemas.openxmlformats.org/markup-compatibility/2006">
              <mc:Choice xmlns:v="urn:schemas-microsoft-com:vml" Requires="v">
                <p:oleObj spid="_x0000_s359472" name="Photo Editor-foto" r:id="rId13" imgW="809738" imgH="409632" progId="MSPhotoEd.3">
                  <p:embed/>
                </p:oleObj>
              </mc:Choice>
              <mc:Fallback>
                <p:oleObj name="Photo Editor-foto" r:id="rId13" imgW="809738" imgH="409632" progId="MSPhotoEd.3">
                  <p:embed/>
                  <p:pic>
                    <p:nvPicPr>
                      <p:cNvPr id="8205"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7988" y="5121275"/>
                        <a:ext cx="114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06" name="Picture 19" descr="eco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1819" y="3575050"/>
            <a:ext cx="1371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descr="IFOMIS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2737" y="46482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1"/>
          <p:cNvSpPr txBox="1">
            <a:spLocks noChangeArrowheads="1"/>
          </p:cNvSpPr>
          <p:nvPr/>
        </p:nvSpPr>
        <p:spPr bwMode="auto">
          <a:xfrm>
            <a:off x="1981200" y="205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1977</a:t>
            </a:r>
            <a:endParaRPr lang="nl-NL" altLang="en-US" sz="2400">
              <a:solidFill>
                <a:schemeClr val="bg1"/>
              </a:solidFill>
              <a:cs typeface="Times New Roman" panose="02020603050405020304" pitchFamily="18" charset="0"/>
            </a:endParaRPr>
          </a:p>
        </p:txBody>
      </p:sp>
      <p:sp>
        <p:nvSpPr>
          <p:cNvPr id="8209" name="Text Box 22"/>
          <p:cNvSpPr txBox="1">
            <a:spLocks noChangeArrowheads="1"/>
          </p:cNvSpPr>
          <p:nvPr/>
        </p:nvSpPr>
        <p:spPr bwMode="auto">
          <a:xfrm>
            <a:off x="815736" y="33353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1989</a:t>
            </a:r>
            <a:endParaRPr lang="nl-NL" altLang="en-US" sz="2400" dirty="0">
              <a:solidFill>
                <a:schemeClr val="bg1"/>
              </a:solidFill>
              <a:cs typeface="Times New Roman" panose="02020603050405020304" pitchFamily="18" charset="0"/>
            </a:endParaRPr>
          </a:p>
        </p:txBody>
      </p:sp>
      <p:sp>
        <p:nvSpPr>
          <p:cNvPr id="8210" name="Text Box 23"/>
          <p:cNvSpPr txBox="1">
            <a:spLocks noChangeArrowheads="1"/>
          </p:cNvSpPr>
          <p:nvPr/>
        </p:nvSpPr>
        <p:spPr bwMode="auto">
          <a:xfrm>
            <a:off x="1514237" y="441466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1992</a:t>
            </a:r>
            <a:endParaRPr lang="nl-NL" altLang="en-US" sz="2400" dirty="0">
              <a:solidFill>
                <a:schemeClr val="bg1"/>
              </a:solidFill>
              <a:cs typeface="Times New Roman" panose="02020603050405020304" pitchFamily="18" charset="0"/>
            </a:endParaRPr>
          </a:p>
        </p:txBody>
      </p:sp>
      <p:sp>
        <p:nvSpPr>
          <p:cNvPr id="8211" name="Text Box 24"/>
          <p:cNvSpPr txBox="1">
            <a:spLocks noChangeArrowheads="1"/>
          </p:cNvSpPr>
          <p:nvPr/>
        </p:nvSpPr>
        <p:spPr bwMode="auto">
          <a:xfrm>
            <a:off x="4392613" y="5660687"/>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1998</a:t>
            </a:r>
            <a:endParaRPr lang="nl-NL" altLang="en-US" sz="2400" dirty="0">
              <a:solidFill>
                <a:schemeClr val="bg1"/>
              </a:solidFill>
              <a:cs typeface="Times New Roman" panose="02020603050405020304" pitchFamily="18" charset="0"/>
            </a:endParaRPr>
          </a:p>
        </p:txBody>
      </p:sp>
      <p:sp>
        <p:nvSpPr>
          <p:cNvPr id="8212" name="Text Box 25"/>
          <p:cNvSpPr txBox="1">
            <a:spLocks noChangeArrowheads="1"/>
          </p:cNvSpPr>
          <p:nvPr/>
        </p:nvSpPr>
        <p:spPr bwMode="auto">
          <a:xfrm>
            <a:off x="5744528" y="53943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2002</a:t>
            </a:r>
            <a:endParaRPr lang="nl-NL" altLang="en-US" sz="2400" dirty="0">
              <a:solidFill>
                <a:schemeClr val="bg1"/>
              </a:solidFill>
              <a:cs typeface="Times New Roman" panose="02020603050405020304" pitchFamily="18" charset="0"/>
            </a:endParaRPr>
          </a:p>
        </p:txBody>
      </p:sp>
      <p:sp>
        <p:nvSpPr>
          <p:cNvPr id="8213" name="Text Box 26"/>
          <p:cNvSpPr txBox="1">
            <a:spLocks noChangeArrowheads="1"/>
          </p:cNvSpPr>
          <p:nvPr/>
        </p:nvSpPr>
        <p:spPr bwMode="auto">
          <a:xfrm>
            <a:off x="7090886" y="43656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2004</a:t>
            </a:r>
            <a:endParaRPr lang="nl-NL" altLang="en-US" sz="2400" dirty="0">
              <a:solidFill>
                <a:schemeClr val="bg1"/>
              </a:solidFill>
              <a:cs typeface="Times New Roman" panose="02020603050405020304" pitchFamily="18" charset="0"/>
            </a:endParaRPr>
          </a:p>
        </p:txBody>
      </p:sp>
      <p:pic>
        <p:nvPicPr>
          <p:cNvPr id="8214" name="Picture 27" descr="ru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1295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31819" y="2201864"/>
            <a:ext cx="1643062"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AutoShape 29"/>
          <p:cNvSpPr>
            <a:spLocks noChangeArrowheads="1"/>
          </p:cNvSpPr>
          <p:nvPr/>
        </p:nvSpPr>
        <p:spPr bwMode="auto">
          <a:xfrm flipV="1">
            <a:off x="609600" y="838200"/>
            <a:ext cx="8001000" cy="5486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0392 h 21600"/>
            </a:gdLst>
            <a:ahLst/>
            <a:cxnLst>
              <a:cxn ang="T8">
                <a:pos x="T0" y="T1"/>
              </a:cxn>
              <a:cxn ang="T9">
                <a:pos x="T2" y="T3"/>
              </a:cxn>
              <a:cxn ang="T10">
                <a:pos x="T4" y="T5"/>
              </a:cxn>
              <a:cxn ang="T11">
                <a:pos x="T6" y="T7"/>
              </a:cxn>
            </a:cxnLst>
            <a:rect l="T12" t="T13" r="T14" b="T15"/>
            <a:pathLst>
              <a:path w="21600" h="21600">
                <a:moveTo>
                  <a:pt x="7701" y="20661"/>
                </a:moveTo>
                <a:cubicBezTo>
                  <a:pt x="3393" y="19307"/>
                  <a:pt x="463" y="15315"/>
                  <a:pt x="463" y="10800"/>
                </a:cubicBezTo>
                <a:cubicBezTo>
                  <a:pt x="463" y="5091"/>
                  <a:pt x="5091" y="463"/>
                  <a:pt x="10800" y="463"/>
                </a:cubicBezTo>
                <a:cubicBezTo>
                  <a:pt x="16508" y="463"/>
                  <a:pt x="21137" y="5091"/>
                  <a:pt x="21137" y="10800"/>
                </a:cubicBezTo>
                <a:cubicBezTo>
                  <a:pt x="21137" y="15315"/>
                  <a:pt x="18206" y="19307"/>
                  <a:pt x="13898" y="20661"/>
                </a:cubicBezTo>
                <a:lnTo>
                  <a:pt x="14037" y="21103"/>
                </a:lnTo>
                <a:cubicBezTo>
                  <a:pt x="18538" y="19689"/>
                  <a:pt x="21600" y="15517"/>
                  <a:pt x="21600" y="10800"/>
                </a:cubicBezTo>
                <a:cubicBezTo>
                  <a:pt x="21600" y="4835"/>
                  <a:pt x="16764" y="0"/>
                  <a:pt x="10800" y="0"/>
                </a:cubicBezTo>
                <a:cubicBezTo>
                  <a:pt x="4835" y="0"/>
                  <a:pt x="0" y="4835"/>
                  <a:pt x="0" y="10800"/>
                </a:cubicBezTo>
                <a:cubicBezTo>
                  <a:pt x="-1" y="15517"/>
                  <a:pt x="3061" y="19689"/>
                  <a:pt x="7562" y="21103"/>
                </a:cubicBezTo>
                <a:lnTo>
                  <a:pt x="7701" y="20661"/>
                </a:lnTo>
                <a:close/>
              </a:path>
            </a:pathLst>
          </a:custGeom>
          <a:gradFill rotWithShape="0">
            <a:gsLst>
              <a:gs pos="0">
                <a:srgbClr val="66FF33"/>
              </a:gs>
              <a:gs pos="100000">
                <a:srgbClr val="FF0000"/>
              </a:gs>
            </a:gsLst>
            <a:lin ang="2700000" scaled="1"/>
          </a:gradFill>
          <a:ln w="9525">
            <a:solidFill>
              <a:schemeClr val="tx1"/>
            </a:solidFill>
            <a:miter lim="800000"/>
            <a:headEnd/>
            <a:tailEnd/>
          </a:ln>
        </p:spPr>
        <p:txBody>
          <a:bodyPr wrap="none" anchor="ctr"/>
          <a:lstStyle/>
          <a:p>
            <a:endParaRPr lang="en-US"/>
          </a:p>
        </p:txBody>
      </p:sp>
      <p:sp>
        <p:nvSpPr>
          <p:cNvPr id="8217" name="AutoShape 30"/>
          <p:cNvSpPr>
            <a:spLocks noChangeArrowheads="1"/>
          </p:cNvSpPr>
          <p:nvPr/>
        </p:nvSpPr>
        <p:spPr bwMode="auto">
          <a:xfrm rot="891021">
            <a:off x="5695950" y="923925"/>
            <a:ext cx="381000" cy="228600"/>
          </a:xfrm>
          <a:prstGeom prst="leftArrow">
            <a:avLst>
              <a:gd name="adj1" fmla="val 50000"/>
              <a:gd name="adj2" fmla="val 41667"/>
            </a:avLst>
          </a:prstGeom>
          <a:gradFill rotWithShape="1">
            <a:gsLst>
              <a:gs pos="0">
                <a:srgbClr val="74DC3A"/>
              </a:gs>
              <a:gs pos="100000">
                <a:srgbClr val="AAE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8218" name="Text Box 31"/>
          <p:cNvSpPr txBox="1">
            <a:spLocks noChangeArrowheads="1"/>
          </p:cNvSpPr>
          <p:nvPr/>
        </p:nvSpPr>
        <p:spPr bwMode="auto">
          <a:xfrm>
            <a:off x="6128067" y="31877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2006</a:t>
            </a:r>
            <a:endParaRPr lang="nl-NL" altLang="en-US" sz="2400" dirty="0">
              <a:solidFill>
                <a:schemeClr val="bg1"/>
              </a:solidFill>
              <a:cs typeface="Times New Roman" panose="02020603050405020304" pitchFamily="18" charset="0"/>
            </a:endParaRPr>
          </a:p>
        </p:txBody>
      </p:sp>
      <p:pic>
        <p:nvPicPr>
          <p:cNvPr id="8219" name="Picture 32" descr="ub_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23894" y="2868612"/>
            <a:ext cx="838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33"/>
          <p:cNvSpPr txBox="1">
            <a:spLocks noChangeArrowheads="1"/>
          </p:cNvSpPr>
          <p:nvPr/>
        </p:nvSpPr>
        <p:spPr bwMode="auto">
          <a:xfrm>
            <a:off x="1425337" y="561147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1993</a:t>
            </a:r>
            <a:endParaRPr lang="nl-NL" altLang="en-US" sz="2400" dirty="0">
              <a:solidFill>
                <a:schemeClr val="bg1"/>
              </a:solidFill>
              <a:cs typeface="Times New Roman" panose="02020603050405020304" pitchFamily="18" charset="0"/>
            </a:endParaRPr>
          </a:p>
        </p:txBody>
      </p:sp>
      <p:sp>
        <p:nvSpPr>
          <p:cNvPr id="8221" name="Text Box 34"/>
          <p:cNvSpPr txBox="1">
            <a:spLocks noChangeArrowheads="1"/>
          </p:cNvSpPr>
          <p:nvPr/>
        </p:nvSpPr>
        <p:spPr bwMode="auto">
          <a:xfrm>
            <a:off x="34290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1995</a:t>
            </a:r>
            <a:endParaRPr lang="nl-NL" altLang="en-US" sz="2400">
              <a:solidFill>
                <a:schemeClr val="bg1"/>
              </a:solidFill>
              <a:cs typeface="Times New Roman" panose="02020603050405020304" pitchFamily="18" charset="0"/>
            </a:endParaRPr>
          </a:p>
        </p:txBody>
      </p:sp>
      <p:pic>
        <p:nvPicPr>
          <p:cNvPr id="8222" name="Picture 35" descr="Logo PROREC-BE">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44825" y="4933612"/>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31"/>
          <p:cNvSpPr txBox="1">
            <a:spLocks noChangeArrowheads="1"/>
          </p:cNvSpPr>
          <p:nvPr/>
        </p:nvSpPr>
        <p:spPr bwMode="auto">
          <a:xfrm>
            <a:off x="6028594" y="24279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2012</a:t>
            </a:r>
            <a:endParaRPr lang="nl-NL" altLang="en-US" sz="2400" dirty="0">
              <a:solidFill>
                <a:schemeClr val="bg1"/>
              </a:solidFill>
              <a:cs typeface="Times New Roman" panose="02020603050405020304" pitchFamily="18" charset="0"/>
            </a:endParaRPr>
          </a:p>
        </p:txBody>
      </p:sp>
      <p:sp>
        <p:nvSpPr>
          <p:cNvPr id="37" name="Text Box 31"/>
          <p:cNvSpPr txBox="1">
            <a:spLocks noChangeArrowheads="1"/>
          </p:cNvSpPr>
          <p:nvPr/>
        </p:nvSpPr>
        <p:spPr bwMode="auto">
          <a:xfrm>
            <a:off x="5838031" y="198467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2014</a:t>
            </a:r>
            <a:endParaRPr lang="nl-NL" altLang="en-US" sz="2400" dirty="0">
              <a:solidFill>
                <a:schemeClr val="bg1"/>
              </a:solidFill>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3</a:t>
            </a:fld>
            <a:endParaRPr lang="en-US" altLang="en-US"/>
          </a:p>
        </p:txBody>
      </p:sp>
      <p:sp>
        <p:nvSpPr>
          <p:cNvPr id="47" name="AutoShape 11">
            <a:extLst>
              <a:ext uri="{FF2B5EF4-FFF2-40B4-BE49-F238E27FC236}">
                <a16:creationId xmlns:a16="http://schemas.microsoft.com/office/drawing/2014/main" id="{00C27457-EED3-4B22-AF75-41F9025D3140}"/>
              </a:ext>
            </a:extLst>
          </p:cNvPr>
          <p:cNvSpPr>
            <a:spLocks noGrp="1" noChangeArrowheads="1"/>
          </p:cNvSpPr>
          <p:nvPr>
            <p:ph type="title"/>
          </p:nvPr>
        </p:nvSpPr>
        <p:spPr>
          <a:xfrm>
            <a:off x="3200400" y="2990850"/>
            <a:ext cx="2819400" cy="1041400"/>
          </a:xfrm>
        </p:spPr>
        <p:txBody>
          <a:bodyPr/>
          <a:lstStyle/>
          <a:p>
            <a:pPr algn="ctr" eaLnBrk="1" hangingPunct="1"/>
            <a:r>
              <a:rPr lang="nl-BE" altLang="en-US" sz="2800" dirty="0"/>
              <a:t>Educational &amp; </a:t>
            </a:r>
            <a:r>
              <a:rPr lang="nl-BE" altLang="en-US" sz="2800" dirty="0">
                <a:solidFill>
                  <a:schemeClr val="bg1"/>
                </a:solidFill>
              </a:rPr>
              <a:t>professional </a:t>
            </a:r>
            <a:r>
              <a:rPr lang="nl-BE" altLang="en-US" sz="2800" dirty="0"/>
              <a:t>environments</a:t>
            </a:r>
            <a:endParaRPr lang="nl-NL" altLang="en-US" sz="2800" dirty="0">
              <a:solidFill>
                <a:schemeClr val="bg1"/>
              </a:solidFill>
            </a:endParaRPr>
          </a:p>
        </p:txBody>
      </p:sp>
      <p:grpSp>
        <p:nvGrpSpPr>
          <p:cNvPr id="10" name="Group 9">
            <a:extLst>
              <a:ext uri="{FF2B5EF4-FFF2-40B4-BE49-F238E27FC236}">
                <a16:creationId xmlns:a16="http://schemas.microsoft.com/office/drawing/2014/main" id="{33FAB3DD-311B-4F2D-A3AB-395A09F0F21D}"/>
              </a:ext>
            </a:extLst>
          </p:cNvPr>
          <p:cNvGrpSpPr/>
          <p:nvPr/>
        </p:nvGrpSpPr>
        <p:grpSpPr>
          <a:xfrm>
            <a:off x="7162800" y="685800"/>
            <a:ext cx="1846502" cy="1387032"/>
            <a:chOff x="7162800" y="685800"/>
            <a:chExt cx="1846502" cy="1524606"/>
          </a:xfrm>
        </p:grpSpPr>
        <p:pic>
          <p:nvPicPr>
            <p:cNvPr id="7" name="Picture 6">
              <a:extLst>
                <a:ext uri="{FF2B5EF4-FFF2-40B4-BE49-F238E27FC236}">
                  <a16:creationId xmlns:a16="http://schemas.microsoft.com/office/drawing/2014/main" id="{712BEBAD-1CB8-4101-AEF0-ABC440B24D3C}"/>
                </a:ext>
              </a:extLst>
            </p:cNvPr>
            <p:cNvPicPr>
              <a:picLocks noChangeAspect="1"/>
            </p:cNvPicPr>
            <p:nvPr/>
          </p:nvPicPr>
          <p:blipFill>
            <a:blip r:embed="rId24"/>
            <a:stretch>
              <a:fillRect/>
            </a:stretch>
          </p:blipFill>
          <p:spPr>
            <a:xfrm>
              <a:off x="7985722" y="700089"/>
              <a:ext cx="1023580" cy="1510317"/>
            </a:xfrm>
            <a:prstGeom prst="rect">
              <a:avLst/>
            </a:prstGeom>
          </p:spPr>
        </p:pic>
        <p:sp>
          <p:nvSpPr>
            <p:cNvPr id="62" name="TextBox 61">
              <a:extLst>
                <a:ext uri="{FF2B5EF4-FFF2-40B4-BE49-F238E27FC236}">
                  <a16:creationId xmlns:a16="http://schemas.microsoft.com/office/drawing/2014/main" id="{F59A77AC-48C8-4F40-9141-2D1D0DD3CA13}"/>
                </a:ext>
              </a:extLst>
            </p:cNvPr>
            <p:cNvSpPr txBox="1"/>
            <p:nvPr/>
          </p:nvSpPr>
          <p:spPr>
            <a:xfrm>
              <a:off x="7162800" y="685800"/>
              <a:ext cx="809837" cy="430887"/>
            </a:xfrm>
            <a:prstGeom prst="rect">
              <a:avLst/>
            </a:prstGeom>
            <a:noFill/>
          </p:spPr>
          <p:txBody>
            <a:bodyPr wrap="none" rtlCol="0">
              <a:spAutoFit/>
            </a:bodyPr>
            <a:lstStyle/>
            <a:p>
              <a:pPr algn="r"/>
              <a:r>
                <a:rPr lang="en-US" sz="1100" b="0" dirty="0">
                  <a:solidFill>
                    <a:schemeClr val="bg1"/>
                  </a:solidFill>
                </a:rPr>
                <a:t>Alan</a:t>
              </a:r>
            </a:p>
            <a:p>
              <a:pPr algn="r"/>
              <a:r>
                <a:rPr lang="en-US" sz="1100" b="0" dirty="0" err="1">
                  <a:solidFill>
                    <a:schemeClr val="bg1"/>
                  </a:solidFill>
                </a:rPr>
                <a:t>Ruttenberg</a:t>
              </a:r>
              <a:endParaRPr lang="en-US" sz="1100" b="0" dirty="0">
                <a:solidFill>
                  <a:schemeClr val="bg1"/>
                </a:solidFill>
              </a:endParaRPr>
            </a:p>
          </p:txBody>
        </p:sp>
      </p:grpSp>
      <p:pic>
        <p:nvPicPr>
          <p:cNvPr id="6" name="Picture 5">
            <a:extLst>
              <a:ext uri="{FF2B5EF4-FFF2-40B4-BE49-F238E27FC236}">
                <a16:creationId xmlns:a16="http://schemas.microsoft.com/office/drawing/2014/main" id="{FDACFC46-AD42-4B8C-B5DA-0E023DD6155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29660" y="941369"/>
            <a:ext cx="1006365" cy="1370157"/>
          </a:xfrm>
          <a:prstGeom prst="rect">
            <a:avLst/>
          </a:prstGeom>
          <a:ln w="28575">
            <a:solidFill>
              <a:srgbClr val="FFFFCC"/>
            </a:solidFill>
          </a:ln>
        </p:spPr>
      </p:pic>
    </p:spTree>
    <p:extLst>
      <p:ext uri="{BB962C8B-B14F-4D97-AF65-F5344CB8AC3E}">
        <p14:creationId xmlns:p14="http://schemas.microsoft.com/office/powerpoint/2010/main" val="3544218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396B-F469-46F9-88E4-D690350BF7DB}"/>
              </a:ext>
            </a:extLst>
          </p:cNvPr>
          <p:cNvSpPr>
            <a:spLocks noGrp="1"/>
          </p:cNvSpPr>
          <p:nvPr>
            <p:ph type="title"/>
          </p:nvPr>
        </p:nvSpPr>
        <p:spPr/>
        <p:txBody>
          <a:bodyPr/>
          <a:lstStyle/>
          <a:p>
            <a:r>
              <a:rPr lang="en-US" dirty="0"/>
              <a:t>Operational linkage</a:t>
            </a:r>
          </a:p>
        </p:txBody>
      </p:sp>
      <p:sp>
        <p:nvSpPr>
          <p:cNvPr id="3" name="Content Placeholder 2">
            <a:extLst>
              <a:ext uri="{FF2B5EF4-FFF2-40B4-BE49-F238E27FC236}">
                <a16:creationId xmlns:a16="http://schemas.microsoft.com/office/drawing/2014/main" id="{079C5476-8211-4D10-9BB2-8CA38CAB6E24}"/>
              </a:ext>
            </a:extLst>
          </p:cNvPr>
          <p:cNvSpPr>
            <a:spLocks noGrp="1"/>
          </p:cNvSpPr>
          <p:nvPr>
            <p:ph idx="1"/>
          </p:nvPr>
        </p:nvSpPr>
        <p:spPr/>
        <p:txBody>
          <a:bodyPr/>
          <a:lstStyle/>
          <a:p>
            <a:pPr>
              <a:buFont typeface="Arial" panose="020B0604020202020204" pitchFamily="34" charset="0"/>
              <a:buChar char="•"/>
            </a:pPr>
            <a:r>
              <a:rPr lang="en-ZA" dirty="0"/>
              <a:t>should describe </a:t>
            </a:r>
            <a:r>
              <a:rPr lang="en-ZA" sz="8000" dirty="0"/>
              <a:t>WHY</a:t>
            </a:r>
            <a:r>
              <a:rPr lang="en-ZA" dirty="0"/>
              <a:t> you believe that </a:t>
            </a:r>
            <a:r>
              <a:rPr lang="en-ZA" b="1" u="sng" dirty="0"/>
              <a:t>the way you measure your variables </a:t>
            </a:r>
            <a:r>
              <a:rPr lang="en-ZA" dirty="0"/>
              <a:t>will lead to observing the effect in the way that you predicted </a:t>
            </a:r>
            <a:r>
              <a:rPr lang="en-ZA" sz="6600" dirty="0"/>
              <a:t>as described and motivated</a:t>
            </a:r>
            <a:r>
              <a:rPr lang="en-ZA" dirty="0"/>
              <a:t> in the theoretical linkage. </a:t>
            </a:r>
            <a:endParaRPr lang="en-US" dirty="0"/>
          </a:p>
        </p:txBody>
      </p:sp>
      <p:sp>
        <p:nvSpPr>
          <p:cNvPr id="4" name="Slide Number Placeholder 3">
            <a:extLst>
              <a:ext uri="{FF2B5EF4-FFF2-40B4-BE49-F238E27FC236}">
                <a16:creationId xmlns:a16="http://schemas.microsoft.com/office/drawing/2014/main" id="{CAA3403B-3F37-4767-B519-46124DBA040D}"/>
              </a:ext>
            </a:extLst>
          </p:cNvPr>
          <p:cNvSpPr>
            <a:spLocks noGrp="1"/>
          </p:cNvSpPr>
          <p:nvPr>
            <p:ph type="sldNum" sz="quarter" idx="4"/>
          </p:nvPr>
        </p:nvSpPr>
        <p:spPr/>
        <p:txBody>
          <a:bodyPr/>
          <a:lstStyle/>
          <a:p>
            <a:fld id="{90E28097-5348-46F4-A68E-6A0338650D1F}" type="slidenum">
              <a:rPr lang="en-US" smtClean="0"/>
              <a:pPr/>
              <a:t>30</a:t>
            </a:fld>
            <a:endParaRPr lang="en-US"/>
          </a:p>
        </p:txBody>
      </p:sp>
      <p:sp>
        <p:nvSpPr>
          <p:cNvPr id="5" name="TextBox 4">
            <a:extLst>
              <a:ext uri="{FF2B5EF4-FFF2-40B4-BE49-F238E27FC236}">
                <a16:creationId xmlns:a16="http://schemas.microsoft.com/office/drawing/2014/main" id="{BF3F2F38-5718-49D3-9AE4-28F0808C1265}"/>
              </a:ext>
            </a:extLst>
          </p:cNvPr>
          <p:cNvSpPr txBox="1"/>
          <p:nvPr/>
        </p:nvSpPr>
        <p:spPr>
          <a:xfrm>
            <a:off x="7292758" y="61401"/>
            <a:ext cx="1779654" cy="584775"/>
          </a:xfrm>
          <a:prstGeom prst="rect">
            <a:avLst/>
          </a:prstGeom>
          <a:noFill/>
          <a:ln w="38100">
            <a:solidFill>
              <a:schemeClr val="bg1"/>
            </a:solidFill>
          </a:ln>
        </p:spPr>
        <p:txBody>
          <a:bodyPr wrap="none" rtlCol="0">
            <a:spAutoFit/>
          </a:bodyPr>
          <a:lstStyle/>
          <a:p>
            <a:r>
              <a:rPr lang="en-US" dirty="0">
                <a:solidFill>
                  <a:schemeClr val="bg1"/>
                </a:solidFill>
              </a:rPr>
              <a:t>A3/3.2.d)</a:t>
            </a:r>
          </a:p>
        </p:txBody>
      </p:sp>
      <p:sp>
        <p:nvSpPr>
          <p:cNvPr id="6" name="Slide Number Placeholder 2">
            <a:extLst>
              <a:ext uri="{FF2B5EF4-FFF2-40B4-BE49-F238E27FC236}">
                <a16:creationId xmlns:a16="http://schemas.microsoft.com/office/drawing/2014/main" id="{BF9AD27F-9E37-4A1D-BA4C-2680214BD959}"/>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30</a:t>
            </a:fld>
            <a:endParaRPr lang="en-US" dirty="0"/>
          </a:p>
        </p:txBody>
      </p:sp>
    </p:spTree>
    <p:extLst>
      <p:ext uri="{BB962C8B-B14F-4D97-AF65-F5344CB8AC3E}">
        <p14:creationId xmlns:p14="http://schemas.microsoft.com/office/powerpoint/2010/main" val="38111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i="1" dirty="0"/>
              <a:t>Operational Linkage</a:t>
            </a:r>
            <a:r>
              <a:rPr lang="en-US" dirty="0"/>
              <a:t>’</a:t>
            </a:r>
          </a:p>
        </p:txBody>
      </p:sp>
      <p:sp>
        <p:nvSpPr>
          <p:cNvPr id="3" name="Content Placeholder 2"/>
          <p:cNvSpPr>
            <a:spLocks noGrp="1"/>
          </p:cNvSpPr>
          <p:nvPr>
            <p:ph idx="1"/>
          </p:nvPr>
        </p:nvSpPr>
        <p:spPr>
          <a:xfrm>
            <a:off x="2133600" y="1676400"/>
            <a:ext cx="6781800" cy="4953000"/>
          </a:xfrm>
        </p:spPr>
        <p:txBody>
          <a:bodyPr/>
          <a:lstStyle/>
          <a:p>
            <a:pPr>
              <a:buFont typeface="Arial" panose="020B0604020202020204" pitchFamily="34" charset="0"/>
              <a:buChar char="•"/>
            </a:pPr>
            <a:r>
              <a:rPr lang="en-US" sz="2000" dirty="0"/>
              <a:t>The </a:t>
            </a:r>
            <a:r>
              <a:rPr lang="en-US" sz="2000" i="1" dirty="0"/>
              <a:t>operational linkage </a:t>
            </a:r>
            <a:r>
              <a:rPr lang="en-US" sz="2000" dirty="0"/>
              <a:t>provides the means of testing the probable truth or falsity of the corresponding relationship between variables. </a:t>
            </a:r>
          </a:p>
          <a:p>
            <a:pPr>
              <a:buFont typeface="Arial" panose="020B0604020202020204" pitchFamily="34" charset="0"/>
              <a:buChar char="•"/>
            </a:pPr>
            <a:r>
              <a:rPr lang="en-US" sz="2000" dirty="0"/>
              <a:t>This distinguishes a scientific relationship, which must be shown to be true in the “measurement world” of observations, from an “a priori” relationship.</a:t>
            </a:r>
          </a:p>
          <a:p>
            <a:pPr>
              <a:buFont typeface="Arial" panose="020B0604020202020204" pitchFamily="34" charset="0"/>
              <a:buChar char="•"/>
            </a:pPr>
            <a:r>
              <a:rPr lang="en-US" sz="2000" dirty="0"/>
              <a:t>The operational linkage allows us to determine objectively if two concepts/constructs </a:t>
            </a:r>
            <a:r>
              <a:rPr lang="en-US" sz="2000" dirty="0" err="1"/>
              <a:t>covary</a:t>
            </a:r>
            <a:r>
              <a:rPr lang="en-US" sz="2000" dirty="0"/>
              <a:t>, by telling us </a:t>
            </a:r>
            <a:r>
              <a:rPr lang="en-US" sz="2000" i="1" dirty="0"/>
              <a:t>how </a:t>
            </a:r>
            <a:r>
              <a:rPr lang="en-US" sz="2000" dirty="0"/>
              <a:t>measured changes in one variable should be associated with measured changes in the other.</a:t>
            </a:r>
          </a:p>
          <a:p>
            <a:pPr>
              <a:buFont typeface="Arial" panose="020B0604020202020204" pitchFamily="34" charset="0"/>
              <a:buChar char="•"/>
            </a:pPr>
            <a:r>
              <a:rPr lang="en-US" sz="2000" dirty="0"/>
              <a:t>By determining if the two variables </a:t>
            </a:r>
            <a:r>
              <a:rPr lang="en-US" sz="2000" dirty="0" err="1"/>
              <a:t>covary</a:t>
            </a:r>
            <a:r>
              <a:rPr lang="en-US" sz="2000" dirty="0"/>
              <a:t> in the way described by the operational linkage, we can test the probable truth of the scientific relationship.</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31</a:t>
            </a:fld>
            <a:endParaRPr lang="en-US"/>
          </a:p>
        </p:txBody>
      </p:sp>
      <p:pic>
        <p:nvPicPr>
          <p:cNvPr id="6" name="Picture 5">
            <a:extLst>
              <a:ext uri="{FF2B5EF4-FFF2-40B4-BE49-F238E27FC236}">
                <a16:creationId xmlns:a16="http://schemas.microsoft.com/office/drawing/2014/main" id="{281B243D-8F72-41A7-A890-993D14395D80}"/>
              </a:ext>
            </a:extLst>
          </p:cNvPr>
          <p:cNvPicPr>
            <a:picLocks noChangeAspect="1"/>
          </p:cNvPicPr>
          <p:nvPr/>
        </p:nvPicPr>
        <p:blipFill>
          <a:blip r:embed="rId2"/>
          <a:stretch>
            <a:fillRect/>
          </a:stretch>
        </p:blipFill>
        <p:spPr>
          <a:xfrm>
            <a:off x="22412" y="2051611"/>
            <a:ext cx="2157984" cy="3806952"/>
          </a:xfrm>
          <a:prstGeom prst="rect">
            <a:avLst/>
          </a:prstGeom>
        </p:spPr>
      </p:pic>
      <p:sp>
        <p:nvSpPr>
          <p:cNvPr id="7" name="TextBox 6">
            <a:extLst>
              <a:ext uri="{FF2B5EF4-FFF2-40B4-BE49-F238E27FC236}">
                <a16:creationId xmlns:a16="http://schemas.microsoft.com/office/drawing/2014/main" id="{B1CA6BA8-45CD-4D0D-B7BB-9B421E794997}"/>
              </a:ext>
            </a:extLst>
          </p:cNvPr>
          <p:cNvSpPr txBox="1"/>
          <p:nvPr/>
        </p:nvSpPr>
        <p:spPr>
          <a:xfrm>
            <a:off x="7292758" y="61401"/>
            <a:ext cx="1779654" cy="584775"/>
          </a:xfrm>
          <a:prstGeom prst="rect">
            <a:avLst/>
          </a:prstGeom>
          <a:noFill/>
          <a:ln w="38100">
            <a:solidFill>
              <a:schemeClr val="bg1"/>
            </a:solidFill>
          </a:ln>
        </p:spPr>
        <p:txBody>
          <a:bodyPr wrap="none" rtlCol="0">
            <a:spAutoFit/>
          </a:bodyPr>
          <a:lstStyle/>
          <a:p>
            <a:r>
              <a:rPr lang="en-US" dirty="0">
                <a:solidFill>
                  <a:schemeClr val="bg1"/>
                </a:solidFill>
              </a:rPr>
              <a:t>A3/3.2.d)</a:t>
            </a:r>
          </a:p>
        </p:txBody>
      </p:sp>
    </p:spTree>
    <p:extLst>
      <p:ext uri="{BB962C8B-B14F-4D97-AF65-F5344CB8AC3E}">
        <p14:creationId xmlns:p14="http://schemas.microsoft.com/office/powerpoint/2010/main" val="8299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a:extLst>
              <a:ext uri="{FF2B5EF4-FFF2-40B4-BE49-F238E27FC236}">
                <a16:creationId xmlns:a16="http://schemas.microsoft.com/office/drawing/2014/main" id="{30E9EE90-1680-4007-9B38-FB41BA92086C}"/>
              </a:ext>
            </a:extLst>
          </p:cNvPr>
          <p:cNvSpPr txBox="1"/>
          <p:nvPr/>
        </p:nvSpPr>
        <p:spPr>
          <a:xfrm>
            <a:off x="7333030" y="64413"/>
            <a:ext cx="1734770" cy="584775"/>
          </a:xfrm>
          <a:prstGeom prst="rect">
            <a:avLst/>
          </a:prstGeom>
          <a:noFill/>
          <a:ln w="38100">
            <a:solidFill>
              <a:schemeClr val="bg1"/>
            </a:solidFill>
          </a:ln>
        </p:spPr>
        <p:txBody>
          <a:bodyPr wrap="none" rtlCol="0">
            <a:spAutoFit/>
          </a:bodyPr>
          <a:lstStyle/>
          <a:p>
            <a:r>
              <a:rPr lang="en-US" dirty="0">
                <a:solidFill>
                  <a:schemeClr val="bg1"/>
                </a:solidFill>
              </a:rPr>
              <a:t>A3/3.3.e)</a:t>
            </a:r>
          </a:p>
        </p:txBody>
      </p:sp>
      <p:sp>
        <p:nvSpPr>
          <p:cNvPr id="6" name="Slide Number Placeholder 2">
            <a:extLst>
              <a:ext uri="{FF2B5EF4-FFF2-40B4-BE49-F238E27FC236}">
                <a16:creationId xmlns:a16="http://schemas.microsoft.com/office/drawing/2014/main" id="{E0C1A76B-FBA8-4A6D-89F4-BA58DAF082E6}"/>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32</a:t>
            </a:fld>
            <a:endParaRPr lang="en-US" dirty="0"/>
          </a:p>
        </p:txBody>
      </p:sp>
    </p:spTree>
    <p:extLst>
      <p:ext uri="{BB962C8B-B14F-4D97-AF65-F5344CB8AC3E}">
        <p14:creationId xmlns:p14="http://schemas.microsoft.com/office/powerpoint/2010/main" val="2843136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272-9C97-42B5-9F34-1BFC7F59335A}"/>
              </a:ext>
            </a:extLst>
          </p:cNvPr>
          <p:cNvSpPr>
            <a:spLocks noGrp="1"/>
          </p:cNvSpPr>
          <p:nvPr>
            <p:ph type="title"/>
          </p:nvPr>
        </p:nvSpPr>
        <p:spPr/>
        <p:txBody>
          <a:bodyPr/>
          <a:lstStyle/>
          <a:p>
            <a:r>
              <a:rPr lang="en-US" dirty="0"/>
              <a:t>COREQ (</a:t>
            </a:r>
            <a:r>
              <a:rPr lang="en-US" dirty="0" err="1"/>
              <a:t>COnsolidated</a:t>
            </a:r>
            <a:r>
              <a:rPr lang="en-US" dirty="0"/>
              <a:t> criteria for </a:t>
            </a:r>
            <a:r>
              <a:rPr lang="en-US" dirty="0" err="1"/>
              <a:t>REporting</a:t>
            </a:r>
            <a:r>
              <a:rPr lang="en-US" dirty="0"/>
              <a:t> Qualitative research) Checklist</a:t>
            </a:r>
          </a:p>
        </p:txBody>
      </p:sp>
      <p:sp>
        <p:nvSpPr>
          <p:cNvPr id="3" name="Content Placeholder 2">
            <a:extLst>
              <a:ext uri="{FF2B5EF4-FFF2-40B4-BE49-F238E27FC236}">
                <a16:creationId xmlns:a16="http://schemas.microsoft.com/office/drawing/2014/main" id="{0B6796DE-8CF6-42BE-BF50-18877D99CA21}"/>
              </a:ext>
            </a:extLst>
          </p:cNvPr>
          <p:cNvSpPr>
            <a:spLocks noGrp="1"/>
          </p:cNvSpPr>
          <p:nvPr>
            <p:ph idx="1"/>
          </p:nvPr>
        </p:nvSpPr>
        <p:spPr>
          <a:xfrm>
            <a:off x="228600" y="2286000"/>
            <a:ext cx="8686800" cy="4343400"/>
          </a:xfrm>
        </p:spPr>
        <p:txBody>
          <a:bodyPr/>
          <a:lstStyle/>
          <a:p>
            <a:pPr>
              <a:buFont typeface="Arial" panose="020B0604020202020204" pitchFamily="34" charset="0"/>
              <a:buChar char="•"/>
            </a:pPr>
            <a:r>
              <a:rPr lang="en-US" dirty="0"/>
              <a:t>Covers:</a:t>
            </a:r>
          </a:p>
          <a:p>
            <a:pPr lvl="1">
              <a:buFont typeface="Arial" panose="020B0604020202020204" pitchFamily="34" charset="0"/>
              <a:buChar char="•"/>
            </a:pPr>
            <a:r>
              <a:rPr lang="en-US" sz="2200" dirty="0"/>
              <a:t>Research team and reflexivity</a:t>
            </a:r>
          </a:p>
          <a:p>
            <a:pPr lvl="1">
              <a:buFont typeface="Arial" panose="020B0604020202020204" pitchFamily="34" charset="0"/>
              <a:buChar char="•"/>
            </a:pPr>
            <a:r>
              <a:rPr lang="en-US" sz="2200" dirty="0"/>
              <a:t>Study design</a:t>
            </a:r>
          </a:p>
          <a:p>
            <a:pPr lvl="1">
              <a:buFont typeface="Arial" panose="020B0604020202020204" pitchFamily="34" charset="0"/>
              <a:buChar char="•"/>
            </a:pPr>
            <a:r>
              <a:rPr lang="en-US" sz="2200" dirty="0"/>
              <a:t>Analysis and findings</a:t>
            </a:r>
          </a:p>
          <a:p>
            <a:pPr>
              <a:buFont typeface="Arial" panose="020B0604020202020204" pitchFamily="34" charset="0"/>
              <a:buChar char="•"/>
            </a:pPr>
            <a:r>
              <a:rPr lang="en-US" dirty="0" err="1"/>
              <a:t>Origine</a:t>
            </a:r>
            <a:r>
              <a:rPr lang="en-US" dirty="0"/>
              <a:t>: </a:t>
            </a:r>
          </a:p>
          <a:p>
            <a:pPr marL="857250" lvl="2" indent="0">
              <a:buNone/>
            </a:pPr>
            <a:r>
              <a:rPr lang="en-US" sz="1800" dirty="0"/>
              <a:t>Tong A, Sainsbury P, Craig J. </a:t>
            </a:r>
          </a:p>
          <a:p>
            <a:pPr marL="857250" lvl="2" indent="0">
              <a:buNone/>
            </a:pPr>
            <a:r>
              <a:rPr lang="en-US" sz="1800" dirty="0"/>
              <a:t>Consolidated criteria for reporting qualitative research (COREQ): a 32-item checklist for interviews and focus groups. </a:t>
            </a:r>
          </a:p>
          <a:p>
            <a:pPr marL="857250" lvl="2" indent="0">
              <a:buNone/>
            </a:pPr>
            <a:r>
              <a:rPr lang="en-US" sz="1800" dirty="0"/>
              <a:t>International Journal for Quality in Health Care. 2007. Volume 19, Number 6: pp. 349 – 357.</a:t>
            </a:r>
          </a:p>
          <a:p>
            <a:pPr>
              <a:buFont typeface="Arial" panose="020B0604020202020204" pitchFamily="34" charset="0"/>
              <a:buChar char="•"/>
            </a:pPr>
            <a:r>
              <a:rPr lang="en-US" dirty="0"/>
              <a:t>Required for publishing papers in certain journals.</a:t>
            </a:r>
          </a:p>
        </p:txBody>
      </p:sp>
      <p:sp>
        <p:nvSpPr>
          <p:cNvPr id="4" name="Rectangle 3">
            <a:extLst>
              <a:ext uri="{FF2B5EF4-FFF2-40B4-BE49-F238E27FC236}">
                <a16:creationId xmlns:a16="http://schemas.microsoft.com/office/drawing/2014/main" id="{7E8ED84C-EFE2-47DF-83BE-549C02A37EAE}"/>
              </a:ext>
            </a:extLst>
          </p:cNvPr>
          <p:cNvSpPr/>
          <p:nvPr/>
        </p:nvSpPr>
        <p:spPr>
          <a:xfrm>
            <a:off x="304800" y="6273225"/>
            <a:ext cx="8839200" cy="584775"/>
          </a:xfrm>
          <a:prstGeom prst="rect">
            <a:avLst/>
          </a:prstGeom>
        </p:spPr>
        <p:txBody>
          <a:bodyPr wrap="square">
            <a:spAutoFit/>
          </a:bodyPr>
          <a:lstStyle/>
          <a:p>
            <a:pPr algn="r"/>
            <a:r>
              <a:rPr lang="en-US" sz="1600" b="0" dirty="0">
                <a:solidFill>
                  <a:schemeClr val="bg1"/>
                </a:solidFill>
                <a:hlinkClick r:id="rId2"/>
              </a:rPr>
              <a:t>https://content.sph.harvard.edu/wwwhsph/sites/2448/2021/02/Consolidated-criteria-for-reporting-qualitative-research-COREQ.pdf</a:t>
            </a:r>
            <a:r>
              <a:rPr lang="en-US" sz="1600" b="0" dirty="0">
                <a:solidFill>
                  <a:schemeClr val="bg1"/>
                </a:solidFill>
              </a:rPr>
              <a:t> </a:t>
            </a:r>
          </a:p>
        </p:txBody>
      </p:sp>
      <p:sp>
        <p:nvSpPr>
          <p:cNvPr id="5" name="TextBox 4">
            <a:extLst>
              <a:ext uri="{FF2B5EF4-FFF2-40B4-BE49-F238E27FC236}">
                <a16:creationId xmlns:a16="http://schemas.microsoft.com/office/drawing/2014/main" id="{3084890E-A5BD-4E4F-9C3E-11A3D295A395}"/>
              </a:ext>
            </a:extLst>
          </p:cNvPr>
          <p:cNvSpPr txBox="1"/>
          <p:nvPr/>
        </p:nvSpPr>
        <p:spPr>
          <a:xfrm>
            <a:off x="7333030" y="64413"/>
            <a:ext cx="1734770" cy="584775"/>
          </a:xfrm>
          <a:prstGeom prst="rect">
            <a:avLst/>
          </a:prstGeom>
          <a:noFill/>
          <a:ln w="38100">
            <a:solidFill>
              <a:schemeClr val="bg1"/>
            </a:solidFill>
          </a:ln>
        </p:spPr>
        <p:txBody>
          <a:bodyPr wrap="none" rtlCol="0">
            <a:spAutoFit/>
          </a:bodyPr>
          <a:lstStyle/>
          <a:p>
            <a:r>
              <a:rPr lang="en-US" dirty="0">
                <a:solidFill>
                  <a:schemeClr val="bg1"/>
                </a:solidFill>
              </a:rPr>
              <a:t>A3/3.3.e)</a:t>
            </a:r>
          </a:p>
        </p:txBody>
      </p:sp>
      <p:sp>
        <p:nvSpPr>
          <p:cNvPr id="6" name="Slide Number Placeholder 2">
            <a:extLst>
              <a:ext uri="{FF2B5EF4-FFF2-40B4-BE49-F238E27FC236}">
                <a16:creationId xmlns:a16="http://schemas.microsoft.com/office/drawing/2014/main" id="{FD0EC9CC-B9E3-49CF-98AB-F5F39DCCCDFF}"/>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33</a:t>
            </a:fld>
            <a:endParaRPr lang="en-US" dirty="0"/>
          </a:p>
        </p:txBody>
      </p:sp>
    </p:spTree>
    <p:extLst>
      <p:ext uri="{BB962C8B-B14F-4D97-AF65-F5344CB8AC3E}">
        <p14:creationId xmlns:p14="http://schemas.microsoft.com/office/powerpoint/2010/main" val="3130717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Pre-defined</a:t>
            </a:r>
            <a:r>
              <a:rPr lang="en-US" dirty="0"/>
              <a:t> perspectives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Perspective label</a:t>
            </a:r>
            <a:r>
              <a:rPr lang="en-US" dirty="0"/>
              <a:t>:</a:t>
            </a:r>
          </a:p>
          <a:p>
            <a:pPr lvl="1">
              <a:buFont typeface="Arial" panose="020B0604020202020204" pitchFamily="34" charset="0"/>
              <a:buChar char="•"/>
            </a:pPr>
            <a:r>
              <a:rPr lang="en-US" sz="2000" dirty="0"/>
              <a:t>Short term that functions as a name to identify the perspective in communications about the research.</a:t>
            </a:r>
          </a:p>
          <a:p>
            <a:pPr>
              <a:buFont typeface="Arial" panose="020B0604020202020204" pitchFamily="34" charset="0"/>
              <a:buChar char="•"/>
            </a:pPr>
            <a:r>
              <a:rPr lang="en-US" u="sng" dirty="0"/>
              <a:t>Theoretical </a:t>
            </a:r>
            <a:r>
              <a:rPr lang="en-US" b="1" u="sng" dirty="0"/>
              <a:t>definition</a:t>
            </a:r>
            <a:r>
              <a:rPr lang="en-US" dirty="0"/>
              <a:t>:</a:t>
            </a:r>
          </a:p>
          <a:p>
            <a:pPr lvl="1">
              <a:buFont typeface="Arial" panose="020B0604020202020204" pitchFamily="34" charset="0"/>
              <a:buChar char="•"/>
            </a:pPr>
            <a:r>
              <a:rPr lang="en-US" sz="2000" dirty="0"/>
              <a:t>Description that specifies what sort of </a:t>
            </a:r>
            <a:r>
              <a:rPr lang="en-US" sz="2000" dirty="0" err="1"/>
              <a:t>PoR</a:t>
            </a:r>
            <a:r>
              <a:rPr lang="en-US" sz="2000" dirty="0"/>
              <a:t> the defining researcher carved out through the perspective.</a:t>
            </a:r>
          </a:p>
          <a:p>
            <a:pPr>
              <a:buFont typeface="Arial" panose="020B0604020202020204" pitchFamily="34" charset="0"/>
              <a:buChar char="•"/>
            </a:pPr>
            <a:r>
              <a:rPr lang="en-US" u="sng" dirty="0"/>
              <a:t>Operational </a:t>
            </a:r>
            <a:r>
              <a:rPr lang="en-US" b="1" u="sng" dirty="0"/>
              <a:t>definition</a:t>
            </a:r>
            <a:r>
              <a:rPr lang="en-US" dirty="0"/>
              <a:t>:</a:t>
            </a:r>
          </a:p>
          <a:p>
            <a:pPr lvl="1">
              <a:buFont typeface="Arial" panose="020B0604020202020204" pitchFamily="34" charset="0"/>
              <a:buChar char="•"/>
            </a:pPr>
            <a:r>
              <a:rPr lang="en-US" sz="2000" dirty="0"/>
              <a:t>Description intended to allow other researchers </a:t>
            </a:r>
          </a:p>
          <a:p>
            <a:pPr lvl="2">
              <a:buFont typeface="Arial" panose="020B0604020202020204" pitchFamily="34" charset="0"/>
              <a:buChar char="•"/>
            </a:pPr>
            <a:r>
              <a:rPr lang="en-US" dirty="0"/>
              <a:t>(a) to observe (in case of concepts) the intended </a:t>
            </a:r>
            <a:r>
              <a:rPr lang="en-US" dirty="0" err="1"/>
              <a:t>PoRs</a:t>
            </a:r>
            <a:r>
              <a:rPr lang="en-US" dirty="0"/>
              <a:t> from the very same perspective objectively or,</a:t>
            </a:r>
          </a:p>
          <a:p>
            <a:pPr lvl="2">
              <a:buFont typeface="Arial" panose="020B0604020202020204" pitchFamily="34" charset="0"/>
              <a:buChar char="•"/>
            </a:pPr>
            <a:r>
              <a:rPr lang="en-US" dirty="0"/>
              <a:t>(b) to build (in case of constructs) the perspective in exactly the same way as intended.   </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34</a:t>
            </a:fld>
            <a:endParaRPr lang="en-US"/>
          </a:p>
        </p:txBody>
      </p:sp>
      <p:sp>
        <p:nvSpPr>
          <p:cNvPr id="6" name="TextBox 5">
            <a:extLst>
              <a:ext uri="{FF2B5EF4-FFF2-40B4-BE49-F238E27FC236}">
                <a16:creationId xmlns:a16="http://schemas.microsoft.com/office/drawing/2014/main" id="{5D086E41-17EB-44BF-9C30-20E61BC1EC0F}"/>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A3/3.4.c)</a:t>
            </a:r>
          </a:p>
        </p:txBody>
      </p:sp>
    </p:spTree>
    <p:extLst>
      <p:ext uri="{BB962C8B-B14F-4D97-AF65-F5344CB8AC3E}">
        <p14:creationId xmlns:p14="http://schemas.microsoft.com/office/powerpoint/2010/main" val="32674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definition’ and</a:t>
            </a:r>
            <a:br>
              <a:rPr lang="en-US" dirty="0"/>
            </a:br>
            <a:r>
              <a:rPr lang="en-US" dirty="0"/>
              <a:t>‘Theoretical linkage’</a:t>
            </a:r>
          </a:p>
        </p:txBody>
      </p:sp>
      <p:sp>
        <p:nvSpPr>
          <p:cNvPr id="3" name="Content Placeholder 2"/>
          <p:cNvSpPr>
            <a:spLocks noGrp="1"/>
          </p:cNvSpPr>
          <p:nvPr>
            <p:ph idx="1"/>
          </p:nvPr>
        </p:nvSpPr>
        <p:spPr>
          <a:xfrm>
            <a:off x="3810000" y="2133600"/>
            <a:ext cx="5105400" cy="4495800"/>
          </a:xfrm>
        </p:spPr>
        <p:txBody>
          <a:bodyPr/>
          <a:lstStyle/>
          <a:p>
            <a:pPr>
              <a:buFont typeface="Arial" panose="020B0604020202020204" pitchFamily="34" charset="0"/>
              <a:buChar char="•"/>
            </a:pPr>
            <a:r>
              <a:rPr lang="en-US" sz="2000" dirty="0"/>
              <a:t>The ‘</a:t>
            </a:r>
            <a:r>
              <a:rPr lang="en-US" sz="2000" i="1" dirty="0"/>
              <a:t>theoretical definition</a:t>
            </a:r>
            <a:r>
              <a:rPr lang="en-US" sz="2000" dirty="0"/>
              <a:t>’: </a:t>
            </a:r>
          </a:p>
          <a:p>
            <a:pPr lvl="1">
              <a:buFont typeface="Arial" panose="020B0604020202020204" pitchFamily="34" charset="0"/>
              <a:buChar char="•"/>
            </a:pPr>
            <a:r>
              <a:rPr lang="en-US" sz="2000" dirty="0"/>
              <a:t>is a … description that specifies what sort of </a:t>
            </a:r>
            <a:r>
              <a:rPr lang="en-US" sz="2000" dirty="0" err="1"/>
              <a:t>PoR</a:t>
            </a:r>
            <a:r>
              <a:rPr lang="en-US" sz="2000" dirty="0"/>
              <a:t> the defining researcher carved out through the perspective.</a:t>
            </a:r>
          </a:p>
          <a:p>
            <a:pPr lvl="1">
              <a:buFont typeface="Arial" panose="020B0604020202020204" pitchFamily="34" charset="0"/>
              <a:buChar char="•"/>
            </a:pPr>
            <a:r>
              <a:rPr lang="en-US" sz="2000" dirty="0"/>
              <a:t>explains the nature of a </a:t>
            </a:r>
            <a:r>
              <a:rPr lang="en-US" sz="2000" dirty="0" err="1"/>
              <a:t>PoR</a:t>
            </a:r>
            <a:r>
              <a:rPr lang="en-US" sz="2000" dirty="0"/>
              <a:t> observed through a perspective. </a:t>
            </a:r>
          </a:p>
          <a:p>
            <a:pPr>
              <a:buFont typeface="Arial" panose="020B0604020202020204" pitchFamily="34" charset="0"/>
              <a:buChar char="•"/>
            </a:pPr>
            <a:r>
              <a:rPr lang="en-US" sz="2000" dirty="0"/>
              <a:t>The ‘</a:t>
            </a:r>
            <a:r>
              <a:rPr lang="en-US" sz="2000" i="1" dirty="0"/>
              <a:t>theoretical linkage’:</a:t>
            </a:r>
          </a:p>
          <a:p>
            <a:pPr lvl="1">
              <a:buFont typeface="Arial" panose="020B0604020202020204" pitchFamily="34" charset="0"/>
              <a:buChar char="•"/>
            </a:pPr>
            <a:r>
              <a:rPr lang="en-US" sz="2000" dirty="0"/>
              <a:t>provides the justification for the posited causation within the theory;</a:t>
            </a:r>
          </a:p>
          <a:p>
            <a:pPr lvl="1">
              <a:buFont typeface="Arial" panose="020B0604020202020204" pitchFamily="34" charset="0"/>
              <a:buChar char="•"/>
            </a:pPr>
            <a:r>
              <a:rPr lang="en-US" sz="2000" dirty="0"/>
              <a:t>explains, as the product of a rational process, the nature of a relationship between two concepts/ constructs.</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35</a:t>
            </a:fld>
            <a:endParaRPr lang="en-US"/>
          </a:p>
        </p:txBody>
      </p:sp>
      <p:pic>
        <p:nvPicPr>
          <p:cNvPr id="18" name="Picture 17">
            <a:extLst>
              <a:ext uri="{FF2B5EF4-FFF2-40B4-BE49-F238E27FC236}">
                <a16:creationId xmlns:a16="http://schemas.microsoft.com/office/drawing/2014/main" id="{15A9FCFC-A5EA-4D69-A933-9C7478A7C366}"/>
              </a:ext>
            </a:extLst>
          </p:cNvPr>
          <p:cNvPicPr>
            <a:picLocks noChangeAspect="1"/>
          </p:cNvPicPr>
          <p:nvPr/>
        </p:nvPicPr>
        <p:blipFill>
          <a:blip r:embed="rId2"/>
          <a:stretch>
            <a:fillRect/>
          </a:stretch>
        </p:blipFill>
        <p:spPr>
          <a:xfrm>
            <a:off x="0" y="2493264"/>
            <a:ext cx="4133160" cy="3602736"/>
          </a:xfrm>
          <a:prstGeom prst="rect">
            <a:avLst/>
          </a:prstGeom>
        </p:spPr>
      </p:pic>
      <p:sp>
        <p:nvSpPr>
          <p:cNvPr id="6" name="TextBox 5">
            <a:extLst>
              <a:ext uri="{FF2B5EF4-FFF2-40B4-BE49-F238E27FC236}">
                <a16:creationId xmlns:a16="http://schemas.microsoft.com/office/drawing/2014/main" id="{A28C352B-C2C1-40AA-8CB7-A8F40E2C1CC4}"/>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A3/3.4.c)</a:t>
            </a:r>
          </a:p>
        </p:txBody>
      </p:sp>
    </p:spTree>
    <p:extLst>
      <p:ext uri="{BB962C8B-B14F-4D97-AF65-F5344CB8AC3E}">
        <p14:creationId xmlns:p14="http://schemas.microsoft.com/office/powerpoint/2010/main" val="70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operational definitions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Must contain </a:t>
            </a:r>
            <a:r>
              <a:rPr lang="en-US" u="sng" dirty="0"/>
              <a:t>instructions</a:t>
            </a:r>
            <a:r>
              <a:rPr lang="en-US" dirty="0"/>
              <a:t> as precisely as possible for observations/calculations to be done </a:t>
            </a:r>
            <a:r>
              <a:rPr lang="en-US" dirty="0" err="1"/>
              <a:t>repeatably</a:t>
            </a:r>
            <a:r>
              <a:rPr lang="en-US" dirty="0"/>
              <a:t> and objectively;</a:t>
            </a:r>
          </a:p>
          <a:p>
            <a:pPr>
              <a:buFont typeface="Arial" panose="020B0604020202020204" pitchFamily="34" charset="0"/>
              <a:buChar char="•"/>
            </a:pPr>
            <a:r>
              <a:rPr lang="en-US" dirty="0"/>
              <a:t>Must specify: </a:t>
            </a:r>
          </a:p>
          <a:p>
            <a:pPr lvl="1">
              <a:buFont typeface="Arial" panose="020B0604020202020204" pitchFamily="34" charset="0"/>
              <a:buChar char="•"/>
            </a:pPr>
            <a:r>
              <a:rPr lang="en-US" dirty="0"/>
              <a:t>how observations are to be done, and calculations or logical combinations to be performed,</a:t>
            </a:r>
          </a:p>
          <a:p>
            <a:pPr lvl="1">
              <a:buFont typeface="Arial" panose="020B0604020202020204" pitchFamily="34" charset="0"/>
              <a:buChar char="•"/>
            </a:pPr>
            <a:r>
              <a:rPr lang="en-US" dirty="0"/>
              <a:t>units of measurements,</a:t>
            </a:r>
          </a:p>
          <a:p>
            <a:pPr lvl="1">
              <a:buFont typeface="Arial" panose="020B0604020202020204" pitchFamily="34" charset="0"/>
              <a:buChar char="•"/>
            </a:pPr>
            <a:r>
              <a:rPr lang="en-US" dirty="0"/>
              <a:t>level of measurement:</a:t>
            </a:r>
          </a:p>
          <a:p>
            <a:pPr lvl="2">
              <a:buFont typeface="Arial" panose="020B0604020202020204" pitchFamily="34" charset="0"/>
              <a:buChar char="•"/>
            </a:pPr>
            <a:r>
              <a:rPr lang="en-US" dirty="0"/>
              <a:t>categorical , … ?</a:t>
            </a:r>
          </a:p>
          <a:p>
            <a:pPr>
              <a:buFont typeface="Arial" panose="020B0604020202020204" pitchFamily="34" charset="0"/>
              <a:buChar char="•"/>
            </a:pPr>
            <a:r>
              <a:rPr lang="en-US" dirty="0"/>
              <a:t>Correspondence between theoretical and operational definition establishes the validity of the measurements.</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36</a:t>
            </a:fld>
            <a:endParaRPr lang="en-US"/>
          </a:p>
        </p:txBody>
      </p:sp>
      <p:sp>
        <p:nvSpPr>
          <p:cNvPr id="6" name="TextBox 5">
            <a:extLst>
              <a:ext uri="{FF2B5EF4-FFF2-40B4-BE49-F238E27FC236}">
                <a16:creationId xmlns:a16="http://schemas.microsoft.com/office/drawing/2014/main" id="{8980DBB4-A55D-4773-A217-8AC33F3AA2A8}"/>
              </a:ext>
            </a:extLst>
          </p:cNvPr>
          <p:cNvSpPr txBox="1"/>
          <p:nvPr/>
        </p:nvSpPr>
        <p:spPr>
          <a:xfrm>
            <a:off x="7292758" y="61401"/>
            <a:ext cx="1779654" cy="584775"/>
          </a:xfrm>
          <a:prstGeom prst="rect">
            <a:avLst/>
          </a:prstGeom>
          <a:noFill/>
          <a:ln w="38100">
            <a:solidFill>
              <a:schemeClr val="bg1"/>
            </a:solidFill>
          </a:ln>
        </p:spPr>
        <p:txBody>
          <a:bodyPr wrap="none" rtlCol="0">
            <a:spAutoFit/>
          </a:bodyPr>
          <a:lstStyle/>
          <a:p>
            <a:r>
              <a:rPr lang="en-US" dirty="0">
                <a:solidFill>
                  <a:schemeClr val="bg1"/>
                </a:solidFill>
              </a:rPr>
              <a:t>A3/3.4.d)</a:t>
            </a:r>
          </a:p>
        </p:txBody>
      </p:sp>
    </p:spTree>
    <p:extLst>
      <p:ext uri="{BB962C8B-B14F-4D97-AF65-F5344CB8AC3E}">
        <p14:creationId xmlns:p14="http://schemas.microsoft.com/office/powerpoint/2010/main" val="334702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 &amp; level of measurement</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Nominal</a:t>
            </a:r>
            <a:r>
              <a:rPr lang="en-US" dirty="0"/>
              <a:t> (=categorical):</a:t>
            </a:r>
          </a:p>
          <a:p>
            <a:pPr lvl="2">
              <a:spcBef>
                <a:spcPts val="0"/>
              </a:spcBef>
              <a:buFont typeface="Arial" panose="020B0604020202020204" pitchFamily="34" charset="0"/>
              <a:buChar char="•"/>
            </a:pPr>
            <a:r>
              <a:rPr lang="en-US" dirty="0"/>
              <a:t>e.g.: shape = round, square, oval, …</a:t>
            </a:r>
          </a:p>
          <a:p>
            <a:pPr lvl="2">
              <a:spcBef>
                <a:spcPts val="0"/>
              </a:spcBef>
              <a:buFont typeface="Arial" panose="020B0604020202020204" pitchFamily="34" charset="0"/>
              <a:buChar char="•"/>
            </a:pPr>
            <a:r>
              <a:rPr lang="en-US" dirty="0"/>
              <a:t>Only comparison is (in)equality,</a:t>
            </a:r>
          </a:p>
          <a:p>
            <a:pPr lvl="2">
              <a:spcBef>
                <a:spcPts val="0"/>
              </a:spcBef>
              <a:buFont typeface="Arial" panose="020B0604020202020204" pitchFamily="34" charset="0"/>
              <a:buChar char="•"/>
            </a:pPr>
            <a:r>
              <a:rPr lang="en-US" dirty="0"/>
              <a:t>Special type: binary.</a:t>
            </a:r>
          </a:p>
          <a:p>
            <a:pPr>
              <a:buFont typeface="Arial" panose="020B0604020202020204" pitchFamily="34" charset="0"/>
              <a:buChar char="•"/>
            </a:pPr>
            <a:r>
              <a:rPr lang="en-US" u="sng" dirty="0"/>
              <a:t>Ordinal</a:t>
            </a:r>
            <a:r>
              <a:rPr lang="en-US" dirty="0"/>
              <a:t> (=rank):</a:t>
            </a:r>
          </a:p>
          <a:p>
            <a:pPr lvl="2">
              <a:spcBef>
                <a:spcPts val="0"/>
              </a:spcBef>
              <a:buFont typeface="Arial" panose="020B0604020202020204" pitchFamily="34" charset="0"/>
              <a:buChar char="•"/>
            </a:pPr>
            <a:r>
              <a:rPr lang="en-US" dirty="0"/>
              <a:t>Ranking order between values,</a:t>
            </a:r>
          </a:p>
          <a:p>
            <a:pPr lvl="2">
              <a:spcBef>
                <a:spcPts val="0"/>
              </a:spcBef>
              <a:buFont typeface="Arial" panose="020B0604020202020204" pitchFamily="34" charset="0"/>
              <a:buChar char="•"/>
            </a:pPr>
            <a:r>
              <a:rPr lang="en-US" dirty="0"/>
              <a:t>e.g.: like most, like somewhat, neutral, dislike somewhat, …</a:t>
            </a:r>
          </a:p>
          <a:p>
            <a:pPr>
              <a:buFont typeface="Arial" panose="020B0604020202020204" pitchFamily="34" charset="0"/>
              <a:buChar char="•"/>
            </a:pPr>
            <a:r>
              <a:rPr lang="en-US" u="sng" dirty="0"/>
              <a:t>Interval</a:t>
            </a:r>
            <a:r>
              <a:rPr lang="en-US" dirty="0"/>
              <a:t>:</a:t>
            </a:r>
          </a:p>
          <a:p>
            <a:pPr lvl="2">
              <a:spcBef>
                <a:spcPts val="0"/>
              </a:spcBef>
              <a:buFont typeface="Arial" panose="020B0604020202020204" pitchFamily="34" charset="0"/>
              <a:buChar char="•"/>
            </a:pPr>
            <a:r>
              <a:rPr lang="en-US" dirty="0"/>
              <a:t>Ranked with equal distance between values, </a:t>
            </a:r>
          </a:p>
          <a:p>
            <a:pPr lvl="2">
              <a:spcBef>
                <a:spcPts val="0"/>
              </a:spcBef>
              <a:buFont typeface="Arial" panose="020B0604020202020204" pitchFamily="34" charset="0"/>
              <a:buChar char="•"/>
            </a:pPr>
            <a:r>
              <a:rPr lang="en-US" dirty="0"/>
              <a:t>Null-point is arbitrary.</a:t>
            </a:r>
          </a:p>
          <a:p>
            <a:pPr lvl="2">
              <a:spcBef>
                <a:spcPts val="0"/>
              </a:spcBef>
              <a:buFont typeface="Arial" panose="020B0604020202020204" pitchFamily="34" charset="0"/>
              <a:buChar char="•"/>
            </a:pPr>
            <a:r>
              <a:rPr lang="en-US" dirty="0"/>
              <a:t>e.g.: temperature in Celsius or Fahrenheit.</a:t>
            </a:r>
          </a:p>
          <a:p>
            <a:pPr>
              <a:buFont typeface="Arial" panose="020B0604020202020204" pitchFamily="34" charset="0"/>
              <a:buChar char="•"/>
            </a:pPr>
            <a:r>
              <a:rPr lang="en-US" u="sng" dirty="0"/>
              <a:t>Ratio</a:t>
            </a:r>
            <a:r>
              <a:rPr lang="en-US" dirty="0"/>
              <a:t>:</a:t>
            </a:r>
          </a:p>
          <a:p>
            <a:pPr lvl="2">
              <a:spcBef>
                <a:spcPts val="0"/>
              </a:spcBef>
              <a:buFont typeface="Arial" panose="020B0604020202020204" pitchFamily="34" charset="0"/>
              <a:buChar char="•"/>
            </a:pPr>
            <a:r>
              <a:rPr lang="en-US" dirty="0"/>
              <a:t>Ratios between pairs of values are meaningful,</a:t>
            </a:r>
          </a:p>
          <a:p>
            <a:pPr lvl="2">
              <a:spcBef>
                <a:spcPts val="0"/>
              </a:spcBef>
              <a:buFont typeface="Arial" panose="020B0604020202020204" pitchFamily="34" charset="0"/>
              <a:buChar char="•"/>
            </a:pPr>
            <a:r>
              <a:rPr lang="en-US" dirty="0"/>
              <a:t>Absolute null-point.</a:t>
            </a:r>
          </a:p>
          <a:p>
            <a:pPr lvl="2">
              <a:spcBef>
                <a:spcPts val="0"/>
              </a:spcBef>
              <a:buFont typeface="Arial" panose="020B0604020202020204" pitchFamily="34" charset="0"/>
              <a:buChar char="•"/>
            </a:pPr>
            <a:r>
              <a:rPr lang="en-US" dirty="0"/>
              <a:t>e.g.: temperature in Kelvin.</a:t>
            </a:r>
          </a:p>
          <a:p>
            <a:pPr marL="914400" lvl="2" indent="0">
              <a:buNone/>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37</a:t>
            </a:fld>
            <a:endParaRPr lang="en-US"/>
          </a:p>
        </p:txBody>
      </p:sp>
      <p:sp>
        <p:nvSpPr>
          <p:cNvPr id="5" name="TextBox 4">
            <a:extLst>
              <a:ext uri="{FF2B5EF4-FFF2-40B4-BE49-F238E27FC236}">
                <a16:creationId xmlns:a16="http://schemas.microsoft.com/office/drawing/2014/main" id="{0CC943F8-F721-4FA0-B3B6-3A90C5331FB6}"/>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A3/3.4.e)</a:t>
            </a:r>
          </a:p>
        </p:txBody>
      </p:sp>
    </p:spTree>
    <p:extLst>
      <p:ext uri="{BB962C8B-B14F-4D97-AF65-F5344CB8AC3E}">
        <p14:creationId xmlns:p14="http://schemas.microsoft.com/office/powerpoint/2010/main" val="222172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9C14DF-7D04-43C7-A9BE-820DE7E27806}"/>
              </a:ext>
            </a:extLst>
          </p:cNvPr>
          <p:cNvSpPr/>
          <p:nvPr/>
        </p:nvSpPr>
        <p:spPr bwMode="auto">
          <a:xfrm>
            <a:off x="152400" y="1650124"/>
            <a:ext cx="8686800" cy="480958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28E6AE06-12F0-4EE1-957F-A7745D33D09E}"/>
              </a:ext>
            </a:extLst>
          </p:cNvPr>
          <p:cNvSpPr>
            <a:spLocks noGrp="1"/>
          </p:cNvSpPr>
          <p:nvPr>
            <p:ph type="title"/>
          </p:nvPr>
        </p:nvSpPr>
        <p:spPr>
          <a:xfrm>
            <a:off x="0" y="762000"/>
            <a:ext cx="9144000" cy="762000"/>
          </a:xfrm>
        </p:spPr>
        <p:txBody>
          <a:bodyPr/>
          <a:lstStyle/>
          <a:p>
            <a:r>
              <a:rPr lang="en-US" dirty="0"/>
              <a:t>Data types and statistical analysis (preview)</a:t>
            </a:r>
          </a:p>
        </p:txBody>
      </p:sp>
      <p:sp>
        <p:nvSpPr>
          <p:cNvPr id="4" name="Slide Number Placeholder 3">
            <a:extLst>
              <a:ext uri="{FF2B5EF4-FFF2-40B4-BE49-F238E27FC236}">
                <a16:creationId xmlns:a16="http://schemas.microsoft.com/office/drawing/2014/main" id="{4BF134CE-5C1E-47AF-96AC-C1C9F6BAE0A4}"/>
              </a:ext>
            </a:extLst>
          </p:cNvPr>
          <p:cNvSpPr>
            <a:spLocks noGrp="1"/>
          </p:cNvSpPr>
          <p:nvPr>
            <p:ph type="sldNum" sz="quarter" idx="10"/>
          </p:nvPr>
        </p:nvSpPr>
        <p:spPr/>
        <p:txBody>
          <a:bodyPr/>
          <a:lstStyle/>
          <a:p>
            <a:fld id="{E275BFA4-CA6D-4892-8C0A-6B14E134BD5D}" type="slidenum">
              <a:rPr lang="en-US" smtClean="0"/>
              <a:pPr/>
              <a:t>38</a:t>
            </a:fld>
            <a:endParaRPr lang="en-US"/>
          </a:p>
        </p:txBody>
      </p:sp>
      <p:pic>
        <p:nvPicPr>
          <p:cNvPr id="5" name="Picture 4">
            <a:extLst>
              <a:ext uri="{FF2B5EF4-FFF2-40B4-BE49-F238E27FC236}">
                <a16:creationId xmlns:a16="http://schemas.microsoft.com/office/drawing/2014/main" id="{6644BBCC-0982-4D2E-BAA0-864F22228CBD}"/>
              </a:ext>
            </a:extLst>
          </p:cNvPr>
          <p:cNvPicPr>
            <a:picLocks noChangeAspect="1"/>
          </p:cNvPicPr>
          <p:nvPr/>
        </p:nvPicPr>
        <p:blipFill>
          <a:blip r:embed="rId2"/>
          <a:stretch>
            <a:fillRect/>
          </a:stretch>
        </p:blipFill>
        <p:spPr>
          <a:xfrm>
            <a:off x="228600" y="1650124"/>
            <a:ext cx="7696200" cy="2209800"/>
          </a:xfrm>
          <a:prstGeom prst="rect">
            <a:avLst/>
          </a:prstGeom>
        </p:spPr>
      </p:pic>
      <p:pic>
        <p:nvPicPr>
          <p:cNvPr id="7" name="Picture 6">
            <a:extLst>
              <a:ext uri="{FF2B5EF4-FFF2-40B4-BE49-F238E27FC236}">
                <a16:creationId xmlns:a16="http://schemas.microsoft.com/office/drawing/2014/main" id="{0E782287-1250-4432-AFF3-5C8751AB437F}"/>
              </a:ext>
            </a:extLst>
          </p:cNvPr>
          <p:cNvPicPr>
            <a:picLocks noChangeAspect="1"/>
          </p:cNvPicPr>
          <p:nvPr/>
        </p:nvPicPr>
        <p:blipFill rotWithShape="1">
          <a:blip r:embed="rId3"/>
          <a:srcRect l="62081" t="-1428" r="-21892" b="1428"/>
          <a:stretch/>
        </p:blipFill>
        <p:spPr>
          <a:xfrm>
            <a:off x="2514600" y="4022824"/>
            <a:ext cx="7543800" cy="2209800"/>
          </a:xfrm>
          <a:prstGeom prst="rect">
            <a:avLst/>
          </a:prstGeom>
        </p:spPr>
      </p:pic>
      <p:pic>
        <p:nvPicPr>
          <p:cNvPr id="6" name="Picture 5">
            <a:extLst>
              <a:ext uri="{FF2B5EF4-FFF2-40B4-BE49-F238E27FC236}">
                <a16:creationId xmlns:a16="http://schemas.microsoft.com/office/drawing/2014/main" id="{75605999-9A02-4883-9709-3F2D100C4552}"/>
              </a:ext>
            </a:extLst>
          </p:cNvPr>
          <p:cNvPicPr>
            <a:picLocks noChangeAspect="1"/>
          </p:cNvPicPr>
          <p:nvPr/>
        </p:nvPicPr>
        <p:blipFill rotWithShape="1">
          <a:blip r:embed="rId3"/>
          <a:srcRect l="4" r="82195"/>
          <a:stretch/>
        </p:blipFill>
        <p:spPr>
          <a:xfrm>
            <a:off x="228600" y="4055378"/>
            <a:ext cx="2286000" cy="2209800"/>
          </a:xfrm>
          <a:prstGeom prst="rect">
            <a:avLst/>
          </a:prstGeom>
        </p:spPr>
      </p:pic>
      <p:sp>
        <p:nvSpPr>
          <p:cNvPr id="9" name="Rectangle 8">
            <a:extLst>
              <a:ext uri="{FF2B5EF4-FFF2-40B4-BE49-F238E27FC236}">
                <a16:creationId xmlns:a16="http://schemas.microsoft.com/office/drawing/2014/main" id="{3982E18F-3E47-474A-9A3B-FEAA3D5A4DBD}"/>
              </a:ext>
            </a:extLst>
          </p:cNvPr>
          <p:cNvSpPr/>
          <p:nvPr/>
        </p:nvSpPr>
        <p:spPr>
          <a:xfrm>
            <a:off x="1224189" y="6504801"/>
            <a:ext cx="7848600" cy="276999"/>
          </a:xfrm>
          <a:prstGeom prst="rect">
            <a:avLst/>
          </a:prstGeom>
        </p:spPr>
        <p:txBody>
          <a:bodyPr wrap="square">
            <a:spAutoFit/>
          </a:bodyPr>
          <a:lstStyle/>
          <a:p>
            <a:r>
              <a:rPr lang="en-US" sz="1200" b="0" dirty="0">
                <a:solidFill>
                  <a:schemeClr val="bg1"/>
                </a:solidFill>
              </a:rPr>
              <a:t>Zhang F and Hughes C. Reporting standards for clinical and translational research. Glob Clin </a:t>
            </a:r>
            <a:r>
              <a:rPr lang="en-US" sz="1200" b="0" dirty="0" err="1">
                <a:solidFill>
                  <a:schemeClr val="bg1"/>
                </a:solidFill>
              </a:rPr>
              <a:t>Transl</a:t>
            </a:r>
            <a:r>
              <a:rPr lang="en-US" sz="1200" b="0" dirty="0">
                <a:solidFill>
                  <a:schemeClr val="bg1"/>
                </a:solidFill>
              </a:rPr>
              <a:t> Res. 2019; 1(2): 69-73</a:t>
            </a:r>
          </a:p>
        </p:txBody>
      </p:sp>
      <p:sp>
        <p:nvSpPr>
          <p:cNvPr id="10" name="TextBox 9">
            <a:extLst>
              <a:ext uri="{FF2B5EF4-FFF2-40B4-BE49-F238E27FC236}">
                <a16:creationId xmlns:a16="http://schemas.microsoft.com/office/drawing/2014/main" id="{B146ECB9-9CA9-4949-8981-1D286232DB1A}"/>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A3/3.4.e)</a:t>
            </a:r>
          </a:p>
        </p:txBody>
      </p:sp>
    </p:spTree>
    <p:extLst>
      <p:ext uri="{BB962C8B-B14F-4D97-AF65-F5344CB8AC3E}">
        <p14:creationId xmlns:p14="http://schemas.microsoft.com/office/powerpoint/2010/main" val="224280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classification of bias types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bias</a:t>
            </a:r>
            <a:r>
              <a:rPr lang="en-US" dirty="0"/>
              <a:t>: </a:t>
            </a:r>
          </a:p>
          <a:p>
            <a:pPr lvl="1">
              <a:buFont typeface="Arial" panose="020B0604020202020204" pitchFamily="34" charset="0"/>
              <a:buChar char="•"/>
            </a:pPr>
            <a:r>
              <a:rPr lang="en-US" sz="2000" dirty="0"/>
              <a:t>distortion that results from the method by which referents are selected into the study population,</a:t>
            </a:r>
          </a:p>
          <a:p>
            <a:pPr lvl="1">
              <a:buFont typeface="Arial" panose="020B0604020202020204" pitchFamily="34" charset="0"/>
              <a:buChar char="•"/>
            </a:pPr>
            <a:endParaRPr lang="en-US" sz="1000" dirty="0"/>
          </a:p>
          <a:p>
            <a:pPr>
              <a:buFont typeface="Arial" panose="020B0604020202020204" pitchFamily="34" charset="0"/>
              <a:buChar char="•"/>
            </a:pPr>
            <a:r>
              <a:rPr lang="en-US" u="sng" dirty="0"/>
              <a:t>Information bias </a:t>
            </a:r>
            <a:r>
              <a:rPr lang="en-US" dirty="0"/>
              <a:t>(also called misclassification bias):</a:t>
            </a:r>
          </a:p>
          <a:p>
            <a:pPr lvl="1">
              <a:buFont typeface="Arial" panose="020B0604020202020204" pitchFamily="34" charset="0"/>
              <a:buChar char="•"/>
            </a:pPr>
            <a:r>
              <a:rPr lang="en-US" sz="2000" dirty="0"/>
              <a:t>distortion that results from </a:t>
            </a:r>
          </a:p>
          <a:p>
            <a:pPr lvl="2">
              <a:buFont typeface="Arial" panose="020B0604020202020204" pitchFamily="34" charset="0"/>
              <a:buChar char="•"/>
            </a:pPr>
            <a:r>
              <a:rPr lang="en-US" dirty="0"/>
              <a:t>inaccuracies in the representation of referent characteristics,</a:t>
            </a:r>
          </a:p>
          <a:p>
            <a:pPr lvl="2">
              <a:buFont typeface="Arial" panose="020B0604020202020204" pitchFamily="34" charset="0"/>
              <a:buChar char="•"/>
            </a:pPr>
            <a:r>
              <a:rPr lang="en-US" dirty="0"/>
              <a:t>incorrect classification therefrom,</a:t>
            </a:r>
          </a:p>
          <a:p>
            <a:pPr lvl="2">
              <a:buFont typeface="Arial" panose="020B0604020202020204" pitchFamily="34" charset="0"/>
              <a:buChar char="•"/>
            </a:pPr>
            <a:endParaRPr lang="en-US" sz="1000" dirty="0"/>
          </a:p>
          <a:p>
            <a:pPr>
              <a:buFont typeface="Arial" panose="020B0604020202020204" pitchFamily="34" charset="0"/>
              <a:buChar char="•"/>
            </a:pPr>
            <a:r>
              <a:rPr lang="en-US" u="sng" dirty="0"/>
              <a:t>Confounding bias</a:t>
            </a:r>
            <a:r>
              <a:rPr lang="en-US" dirty="0"/>
              <a:t>: </a:t>
            </a:r>
          </a:p>
          <a:p>
            <a:pPr lvl="1">
              <a:buFont typeface="Arial" panose="020B0604020202020204" pitchFamily="34" charset="0"/>
              <a:buChar char="•"/>
            </a:pPr>
            <a:r>
              <a:rPr lang="en-US" sz="2000" dirty="0"/>
              <a:t>distortion in the interpretation of representations due to failure to take into account the effect of non-represented portions of reality other than the represented referent(s).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39</a:t>
            </a:fld>
            <a:endParaRPr lang="en-US"/>
          </a:p>
        </p:txBody>
      </p:sp>
      <p:sp>
        <p:nvSpPr>
          <p:cNvPr id="5" name="Rectangle 4"/>
          <p:cNvSpPr/>
          <p:nvPr/>
        </p:nvSpPr>
        <p:spPr>
          <a:xfrm>
            <a:off x="2133600" y="6320135"/>
            <a:ext cx="6934200" cy="461665"/>
          </a:xfrm>
          <a:prstGeom prst="rect">
            <a:avLst/>
          </a:prstGeom>
        </p:spPr>
        <p:txBody>
          <a:bodyPr wrap="square">
            <a:spAutoFit/>
          </a:bodyPr>
          <a:lstStyle/>
          <a:p>
            <a:pPr algn="r"/>
            <a:r>
              <a:rPr lang="en-US" sz="1200" b="0" dirty="0">
                <a:solidFill>
                  <a:schemeClr val="bg1"/>
                </a:solidFill>
                <a:latin typeface="+mj-lt"/>
              </a:rPr>
              <a:t>Adapted from: </a:t>
            </a:r>
            <a:r>
              <a:rPr lang="en-US" sz="1200" b="0" dirty="0" err="1">
                <a:solidFill>
                  <a:schemeClr val="bg1"/>
                </a:solidFill>
                <a:latin typeface="+mj-lt"/>
              </a:rPr>
              <a:t>Kleinbaum</a:t>
            </a:r>
            <a:r>
              <a:rPr lang="en-US" sz="1200" b="0" dirty="0">
                <a:solidFill>
                  <a:schemeClr val="bg1"/>
                </a:solidFill>
                <a:latin typeface="+mj-lt"/>
              </a:rPr>
              <a:t> DG, </a:t>
            </a:r>
            <a:r>
              <a:rPr lang="en-US" sz="1200" b="0" dirty="0" err="1">
                <a:solidFill>
                  <a:schemeClr val="bg1"/>
                </a:solidFill>
                <a:latin typeface="+mj-lt"/>
              </a:rPr>
              <a:t>Kupper</a:t>
            </a:r>
            <a:r>
              <a:rPr lang="en-US" sz="1200" b="0" dirty="0">
                <a:solidFill>
                  <a:schemeClr val="bg1"/>
                </a:solidFill>
                <a:latin typeface="+mj-lt"/>
              </a:rPr>
              <a:t> LL, Morgenstern H. Epidemiologic research. Belmont, CA: Lifetime Learning Publications, 1982.</a:t>
            </a:r>
            <a:endParaRPr lang="en-US" sz="1200" dirty="0">
              <a:solidFill>
                <a:schemeClr val="bg1"/>
              </a:solidFill>
              <a:latin typeface="+mj-lt"/>
            </a:endParaRPr>
          </a:p>
        </p:txBody>
      </p:sp>
      <p:sp>
        <p:nvSpPr>
          <p:cNvPr id="6" name="TextBox 5">
            <a:extLst>
              <a:ext uri="{FF2B5EF4-FFF2-40B4-BE49-F238E27FC236}">
                <a16:creationId xmlns:a16="http://schemas.microsoft.com/office/drawing/2014/main" id="{1D741BFE-046C-41F7-9FCA-C2B0C0AFCD97}"/>
              </a:ext>
            </a:extLst>
          </p:cNvPr>
          <p:cNvSpPr txBox="1"/>
          <p:nvPr/>
        </p:nvSpPr>
        <p:spPr>
          <a:xfrm>
            <a:off x="7379517" y="58353"/>
            <a:ext cx="1688283" cy="584775"/>
          </a:xfrm>
          <a:prstGeom prst="rect">
            <a:avLst/>
          </a:prstGeom>
          <a:noFill/>
          <a:ln w="38100">
            <a:solidFill>
              <a:schemeClr val="bg1"/>
            </a:solidFill>
          </a:ln>
        </p:spPr>
        <p:txBody>
          <a:bodyPr wrap="none" rtlCol="0">
            <a:spAutoFit/>
          </a:bodyPr>
          <a:lstStyle/>
          <a:p>
            <a:r>
              <a:rPr lang="en-US" dirty="0">
                <a:solidFill>
                  <a:schemeClr val="bg1"/>
                </a:solidFill>
              </a:rPr>
              <a:t>A4/3.5.f)</a:t>
            </a:r>
          </a:p>
        </p:txBody>
      </p:sp>
    </p:spTree>
    <p:extLst>
      <p:ext uri="{BB962C8B-B14F-4D97-AF65-F5344CB8AC3E}">
        <p14:creationId xmlns:p14="http://schemas.microsoft.com/office/powerpoint/2010/main" val="41046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and applications covered</a:t>
            </a: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4</a:t>
            </a:fld>
            <a:endParaRPr lang="en-US" altLang="en-US"/>
          </a:p>
        </p:txBody>
      </p:sp>
      <p:sp>
        <p:nvSpPr>
          <p:cNvPr id="7" name="Text Box 4"/>
          <p:cNvSpPr txBox="1">
            <a:spLocks noChangeArrowheads="1"/>
          </p:cNvSpPr>
          <p:nvPr/>
        </p:nvSpPr>
        <p:spPr bwMode="auto">
          <a:xfrm>
            <a:off x="1863725" y="5894388"/>
            <a:ext cx="930275" cy="376238"/>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Biology</a:t>
            </a:r>
          </a:p>
        </p:txBody>
      </p:sp>
      <p:grpSp>
        <p:nvGrpSpPr>
          <p:cNvPr id="8" name="Group 5"/>
          <p:cNvGrpSpPr>
            <a:grpSpLocks/>
          </p:cNvGrpSpPr>
          <p:nvPr/>
        </p:nvGrpSpPr>
        <p:grpSpPr bwMode="auto">
          <a:xfrm>
            <a:off x="1538288" y="3127375"/>
            <a:ext cx="7481887" cy="3143250"/>
            <a:chOff x="969" y="2256"/>
            <a:chExt cx="4713" cy="1980"/>
          </a:xfrm>
        </p:grpSpPr>
        <p:sp>
          <p:nvSpPr>
            <p:cNvPr id="9" name="Rectangle 6"/>
            <p:cNvSpPr>
              <a:spLocks noChangeArrowheads="1"/>
            </p:cNvSpPr>
            <p:nvPr/>
          </p:nvSpPr>
          <p:spPr bwMode="auto">
            <a:xfrm>
              <a:off x="4080" y="2256"/>
              <a:ext cx="1248" cy="1296"/>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7"/>
            <p:cNvSpPr txBox="1">
              <a:spLocks noChangeArrowheads="1"/>
            </p:cNvSpPr>
            <p:nvPr/>
          </p:nvSpPr>
          <p:spPr bwMode="auto">
            <a:xfrm>
              <a:off x="1830" y="2976"/>
              <a:ext cx="954" cy="410"/>
            </a:xfrm>
            <a:prstGeom prst="rect">
              <a:avLst/>
            </a:prstGeom>
            <a:gradFill rotWithShape="1">
              <a:gsLst>
                <a:gs pos="0">
                  <a:srgbClr val="FF6600"/>
                </a:gs>
                <a:gs pos="100000">
                  <a:schemeClr val="accent2"/>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Translational</a:t>
              </a:r>
            </a:p>
            <a:p>
              <a:r>
                <a:rPr lang="en-US" altLang="en-US" sz="1800">
                  <a:solidFill>
                    <a:schemeClr val="bg1"/>
                  </a:solidFill>
                </a:rPr>
                <a:t>Research</a:t>
              </a:r>
            </a:p>
          </p:txBody>
        </p:sp>
        <p:sp>
          <p:nvSpPr>
            <p:cNvPr id="11" name="Text Box 8"/>
            <p:cNvSpPr txBox="1">
              <a:spLocks noChangeArrowheads="1"/>
            </p:cNvSpPr>
            <p:nvPr/>
          </p:nvSpPr>
          <p:spPr bwMode="auto">
            <a:xfrm>
              <a:off x="4848" y="3744"/>
              <a:ext cx="834" cy="410"/>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Defense &amp;</a:t>
              </a:r>
            </a:p>
            <a:p>
              <a:r>
                <a:rPr lang="en-US" altLang="en-US" sz="1800">
                  <a:solidFill>
                    <a:schemeClr val="bg1"/>
                  </a:solidFill>
                </a:rPr>
                <a:t>Intelligence</a:t>
              </a:r>
            </a:p>
          </p:txBody>
        </p:sp>
        <p:sp>
          <p:nvSpPr>
            <p:cNvPr id="12" name="Text Box 9"/>
            <p:cNvSpPr txBox="1">
              <a:spLocks noChangeArrowheads="1"/>
            </p:cNvSpPr>
            <p:nvPr/>
          </p:nvSpPr>
          <p:spPr bwMode="auto">
            <a:xfrm>
              <a:off x="2350" y="3999"/>
              <a:ext cx="1010"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Pharmacology</a:t>
              </a:r>
            </a:p>
          </p:txBody>
        </p:sp>
        <p:sp>
          <p:nvSpPr>
            <p:cNvPr id="13" name="Text Box 10"/>
            <p:cNvSpPr txBox="1">
              <a:spLocks noChangeArrowheads="1"/>
            </p:cNvSpPr>
            <p:nvPr/>
          </p:nvSpPr>
          <p:spPr bwMode="auto">
            <a:xfrm>
              <a:off x="2196" y="3552"/>
              <a:ext cx="1322"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Pharmacogenomics</a:t>
              </a:r>
            </a:p>
          </p:txBody>
        </p:sp>
        <p:sp>
          <p:nvSpPr>
            <p:cNvPr id="14" name="Text Box 11"/>
            <p:cNvSpPr txBox="1">
              <a:spLocks noChangeArrowheads="1"/>
            </p:cNvSpPr>
            <p:nvPr/>
          </p:nvSpPr>
          <p:spPr bwMode="auto">
            <a:xfrm>
              <a:off x="3792" y="3744"/>
              <a:ext cx="834" cy="410"/>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Performing</a:t>
              </a:r>
            </a:p>
            <a:p>
              <a:r>
                <a:rPr lang="en-US" altLang="en-US" sz="1800">
                  <a:solidFill>
                    <a:schemeClr val="bg1"/>
                  </a:solidFill>
                </a:rPr>
                <a:t>Arts</a:t>
              </a:r>
            </a:p>
          </p:txBody>
        </p:sp>
        <p:cxnSp>
          <p:nvCxnSpPr>
            <p:cNvPr id="15" name="AutoShape 12"/>
            <p:cNvCxnSpPr>
              <a:cxnSpLocks noChangeShapeType="1"/>
              <a:stCxn id="34" idx="0"/>
              <a:endCxn id="10" idx="1"/>
            </p:cNvCxnSpPr>
            <p:nvPr/>
          </p:nvCxnSpPr>
          <p:spPr bwMode="auto">
            <a:xfrm flipV="1">
              <a:off x="969" y="3181"/>
              <a:ext cx="861" cy="37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3"/>
            <p:cNvCxnSpPr>
              <a:cxnSpLocks noChangeShapeType="1"/>
              <a:stCxn id="7" idx="0"/>
              <a:endCxn id="10" idx="2"/>
            </p:cNvCxnSpPr>
            <p:nvPr/>
          </p:nvCxnSpPr>
          <p:spPr bwMode="auto">
            <a:xfrm flipV="1">
              <a:off x="1467" y="3386"/>
              <a:ext cx="840" cy="61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4"/>
            <p:cNvCxnSpPr>
              <a:cxnSpLocks noChangeShapeType="1"/>
              <a:stCxn id="7" idx="0"/>
              <a:endCxn id="13" idx="1"/>
            </p:cNvCxnSpPr>
            <p:nvPr/>
          </p:nvCxnSpPr>
          <p:spPr bwMode="auto">
            <a:xfrm flipV="1">
              <a:off x="1467" y="3671"/>
              <a:ext cx="729" cy="328"/>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5"/>
            <p:cNvCxnSpPr>
              <a:cxnSpLocks noChangeShapeType="1"/>
              <a:stCxn id="12" idx="0"/>
              <a:endCxn id="13" idx="2"/>
            </p:cNvCxnSpPr>
            <p:nvPr/>
          </p:nvCxnSpPr>
          <p:spPr bwMode="auto">
            <a:xfrm flipV="1">
              <a:off x="2855" y="3789"/>
              <a:ext cx="2" cy="210"/>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6"/>
            <p:cNvCxnSpPr>
              <a:cxnSpLocks noChangeShapeType="1"/>
              <a:stCxn id="9" idx="1"/>
              <a:endCxn id="10" idx="3"/>
            </p:cNvCxnSpPr>
            <p:nvPr/>
          </p:nvCxnSpPr>
          <p:spPr bwMode="auto">
            <a:xfrm flipH="1">
              <a:off x="2784" y="2904"/>
              <a:ext cx="1296" cy="27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7"/>
            <p:cNvCxnSpPr>
              <a:cxnSpLocks noChangeShapeType="1"/>
              <a:stCxn id="9" idx="1"/>
              <a:endCxn id="13" idx="0"/>
            </p:cNvCxnSpPr>
            <p:nvPr/>
          </p:nvCxnSpPr>
          <p:spPr bwMode="auto">
            <a:xfrm flipH="1">
              <a:off x="2857" y="2904"/>
              <a:ext cx="1223" cy="648"/>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8"/>
            <p:cNvCxnSpPr>
              <a:cxnSpLocks noChangeShapeType="1"/>
              <a:stCxn id="9" idx="2"/>
              <a:endCxn id="14" idx="0"/>
            </p:cNvCxnSpPr>
            <p:nvPr/>
          </p:nvCxnSpPr>
          <p:spPr bwMode="auto">
            <a:xfrm flipH="1">
              <a:off x="4209" y="3552"/>
              <a:ext cx="495" cy="19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9"/>
            <p:cNvCxnSpPr>
              <a:cxnSpLocks noChangeShapeType="1"/>
              <a:stCxn id="9" idx="2"/>
              <a:endCxn id="11" idx="0"/>
            </p:cNvCxnSpPr>
            <p:nvPr/>
          </p:nvCxnSpPr>
          <p:spPr bwMode="auto">
            <a:xfrm>
              <a:off x="4704" y="3552"/>
              <a:ext cx="561" cy="19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Text Box 21"/>
          <p:cNvSpPr txBox="1">
            <a:spLocks noChangeArrowheads="1"/>
          </p:cNvSpPr>
          <p:nvPr/>
        </p:nvSpPr>
        <p:spPr bwMode="auto">
          <a:xfrm>
            <a:off x="3048000" y="2060575"/>
            <a:ext cx="1260475" cy="376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Linguistics</a:t>
            </a:r>
          </a:p>
        </p:txBody>
      </p:sp>
      <p:sp>
        <p:nvSpPr>
          <p:cNvPr id="25" name="Text Box 22"/>
          <p:cNvSpPr txBox="1">
            <a:spLocks noChangeArrowheads="1"/>
          </p:cNvSpPr>
          <p:nvPr/>
        </p:nvSpPr>
        <p:spPr bwMode="auto">
          <a:xfrm>
            <a:off x="1457325" y="2593975"/>
            <a:ext cx="2895600" cy="376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tx1"/>
                </a:solidFill>
              </a:rPr>
              <a:t>Computational Linguistics</a:t>
            </a:r>
          </a:p>
        </p:txBody>
      </p:sp>
      <p:sp>
        <p:nvSpPr>
          <p:cNvPr id="26" name="Text Box 23"/>
          <p:cNvSpPr txBox="1">
            <a:spLocks noChangeArrowheads="1"/>
          </p:cNvSpPr>
          <p:nvPr/>
        </p:nvSpPr>
        <p:spPr bwMode="auto">
          <a:xfrm>
            <a:off x="1566863" y="3355975"/>
            <a:ext cx="2676525" cy="650875"/>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Medical Natural</a:t>
            </a:r>
          </a:p>
          <a:p>
            <a:r>
              <a:rPr lang="en-US" altLang="en-US" sz="1800">
                <a:solidFill>
                  <a:schemeClr val="tx1"/>
                </a:solidFill>
              </a:rPr>
              <a:t>Language Understanding</a:t>
            </a:r>
          </a:p>
        </p:txBody>
      </p:sp>
      <p:cxnSp>
        <p:nvCxnSpPr>
          <p:cNvPr id="27" name="AutoShape 24"/>
          <p:cNvCxnSpPr>
            <a:cxnSpLocks noChangeShapeType="1"/>
            <a:stCxn id="24" idx="1"/>
            <a:endCxn id="25" idx="0"/>
          </p:cNvCxnSpPr>
          <p:nvPr/>
        </p:nvCxnSpPr>
        <p:spPr bwMode="auto">
          <a:xfrm flipH="1">
            <a:off x="2905125" y="2249488"/>
            <a:ext cx="142875" cy="34448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25"/>
          <p:cNvCxnSpPr>
            <a:cxnSpLocks noChangeShapeType="1"/>
            <a:stCxn id="33" idx="2"/>
            <a:endCxn id="25" idx="0"/>
          </p:cNvCxnSpPr>
          <p:nvPr/>
        </p:nvCxnSpPr>
        <p:spPr bwMode="auto">
          <a:xfrm>
            <a:off x="1049338" y="2132013"/>
            <a:ext cx="1855787" cy="4619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26"/>
          <p:cNvCxnSpPr>
            <a:cxnSpLocks noChangeShapeType="1"/>
            <a:stCxn id="25" idx="2"/>
            <a:endCxn id="26" idx="0"/>
          </p:cNvCxnSpPr>
          <p:nvPr/>
        </p:nvCxnSpPr>
        <p:spPr bwMode="auto">
          <a:xfrm>
            <a:off x="2905125" y="2970213"/>
            <a:ext cx="0" cy="3857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7"/>
          <p:cNvCxnSpPr>
            <a:cxnSpLocks noChangeShapeType="1"/>
            <a:stCxn id="34" idx="0"/>
            <a:endCxn id="26" idx="2"/>
          </p:cNvCxnSpPr>
          <p:nvPr/>
        </p:nvCxnSpPr>
        <p:spPr bwMode="auto">
          <a:xfrm flipV="1">
            <a:off x="1538288" y="4006850"/>
            <a:ext cx="1366837" cy="1177925"/>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28"/>
          <p:cNvCxnSpPr>
            <a:cxnSpLocks noChangeShapeType="1"/>
            <a:stCxn id="35" idx="1"/>
            <a:endCxn id="26" idx="3"/>
          </p:cNvCxnSpPr>
          <p:nvPr/>
        </p:nvCxnSpPr>
        <p:spPr bwMode="auto">
          <a:xfrm flipH="1">
            <a:off x="4243388" y="1941513"/>
            <a:ext cx="1138237" cy="174148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30"/>
          <p:cNvSpPr txBox="1">
            <a:spLocks noChangeArrowheads="1"/>
          </p:cNvSpPr>
          <p:nvPr/>
        </p:nvSpPr>
        <p:spPr bwMode="auto">
          <a:xfrm>
            <a:off x="381000" y="1755775"/>
            <a:ext cx="1336675" cy="376238"/>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Informatics</a:t>
            </a:r>
          </a:p>
        </p:txBody>
      </p:sp>
      <p:sp>
        <p:nvSpPr>
          <p:cNvPr id="34" name="Text Box 31"/>
          <p:cNvSpPr txBox="1">
            <a:spLocks noChangeArrowheads="1"/>
          </p:cNvSpPr>
          <p:nvPr/>
        </p:nvSpPr>
        <p:spPr bwMode="auto">
          <a:xfrm>
            <a:off x="990600" y="5184775"/>
            <a:ext cx="1095375" cy="376238"/>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Medicine</a:t>
            </a:r>
          </a:p>
        </p:txBody>
      </p:sp>
      <p:sp>
        <p:nvSpPr>
          <p:cNvPr id="35" name="Text Box 32"/>
          <p:cNvSpPr txBox="1">
            <a:spLocks noChangeArrowheads="1"/>
          </p:cNvSpPr>
          <p:nvPr/>
        </p:nvSpPr>
        <p:spPr bwMode="auto">
          <a:xfrm>
            <a:off x="5381625" y="1752600"/>
            <a:ext cx="2828925" cy="376238"/>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Knowledge Representation</a:t>
            </a:r>
          </a:p>
        </p:txBody>
      </p:sp>
      <p:cxnSp>
        <p:nvCxnSpPr>
          <p:cNvPr id="36" name="AutoShape 33"/>
          <p:cNvCxnSpPr>
            <a:cxnSpLocks noChangeShapeType="1"/>
            <a:stCxn id="33" idx="3"/>
            <a:endCxn id="35" idx="1"/>
          </p:cNvCxnSpPr>
          <p:nvPr/>
        </p:nvCxnSpPr>
        <p:spPr bwMode="auto">
          <a:xfrm flipV="1">
            <a:off x="1717675" y="1941513"/>
            <a:ext cx="3663950" cy="3175"/>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34"/>
          <p:cNvSpPr txBox="1">
            <a:spLocks noChangeArrowheads="1"/>
          </p:cNvSpPr>
          <p:nvPr/>
        </p:nvSpPr>
        <p:spPr bwMode="auto">
          <a:xfrm>
            <a:off x="152400" y="4117975"/>
            <a:ext cx="1711325" cy="650875"/>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Electronic</a:t>
            </a:r>
          </a:p>
          <a:p>
            <a:r>
              <a:rPr lang="en-US" altLang="en-US" sz="1800">
                <a:solidFill>
                  <a:schemeClr val="tx1"/>
                </a:solidFill>
              </a:rPr>
              <a:t>Health Records</a:t>
            </a:r>
          </a:p>
        </p:txBody>
      </p:sp>
      <p:cxnSp>
        <p:nvCxnSpPr>
          <p:cNvPr id="38" name="AutoShape 35"/>
          <p:cNvCxnSpPr>
            <a:cxnSpLocks noChangeShapeType="1"/>
            <a:stCxn id="33" idx="2"/>
            <a:endCxn id="37" idx="0"/>
          </p:cNvCxnSpPr>
          <p:nvPr/>
        </p:nvCxnSpPr>
        <p:spPr bwMode="auto">
          <a:xfrm flipH="1">
            <a:off x="1008063" y="2132013"/>
            <a:ext cx="41275" cy="198596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36"/>
          <p:cNvCxnSpPr>
            <a:cxnSpLocks noChangeShapeType="1"/>
            <a:stCxn id="34" idx="0"/>
            <a:endCxn id="37" idx="2"/>
          </p:cNvCxnSpPr>
          <p:nvPr/>
        </p:nvCxnSpPr>
        <p:spPr bwMode="auto">
          <a:xfrm flipH="1" flipV="1">
            <a:off x="1008063" y="4768850"/>
            <a:ext cx="530225" cy="415925"/>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38"/>
          <p:cNvSpPr txBox="1">
            <a:spLocks noChangeArrowheads="1"/>
          </p:cNvSpPr>
          <p:nvPr/>
        </p:nvSpPr>
        <p:spPr bwMode="auto">
          <a:xfrm>
            <a:off x="6902450" y="4419609"/>
            <a:ext cx="1095375" cy="765165"/>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Referent</a:t>
            </a:r>
          </a:p>
          <a:p>
            <a:r>
              <a:rPr lang="en-US" altLang="en-US" sz="1800">
                <a:solidFill>
                  <a:schemeClr val="tx1"/>
                </a:solidFill>
              </a:rPr>
              <a:t>Tracking</a:t>
            </a:r>
          </a:p>
        </p:txBody>
      </p:sp>
      <p:cxnSp>
        <p:nvCxnSpPr>
          <p:cNvPr id="42" name="AutoShape 39"/>
          <p:cNvCxnSpPr>
            <a:cxnSpLocks noChangeShapeType="1"/>
            <a:stCxn id="47" idx="2"/>
            <a:endCxn id="41" idx="0"/>
          </p:cNvCxnSpPr>
          <p:nvPr/>
        </p:nvCxnSpPr>
        <p:spPr bwMode="auto">
          <a:xfrm>
            <a:off x="7450138" y="3930650"/>
            <a:ext cx="0" cy="488959"/>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40"/>
          <p:cNvCxnSpPr>
            <a:cxnSpLocks noChangeShapeType="1"/>
            <a:stCxn id="41" idx="3"/>
            <a:endCxn id="37" idx="1"/>
          </p:cNvCxnSpPr>
          <p:nvPr/>
        </p:nvCxnSpPr>
        <p:spPr bwMode="auto">
          <a:xfrm flipH="1" flipV="1">
            <a:off x="152400" y="4469998"/>
            <a:ext cx="7845425" cy="332194"/>
          </a:xfrm>
          <a:prstGeom prst="bentConnector5">
            <a:avLst>
              <a:gd name="adj1" fmla="val -13828"/>
              <a:gd name="adj2" fmla="val -507193"/>
              <a:gd name="adj3" fmla="val 101219"/>
            </a:avLst>
          </a:prstGeom>
          <a:noFill/>
          <a:ln w="190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 Box 42"/>
          <p:cNvSpPr txBox="1">
            <a:spLocks noChangeArrowheads="1"/>
          </p:cNvSpPr>
          <p:nvPr/>
        </p:nvSpPr>
        <p:spPr bwMode="auto">
          <a:xfrm>
            <a:off x="7696200" y="2517775"/>
            <a:ext cx="1273175" cy="376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Philosophy</a:t>
            </a:r>
          </a:p>
        </p:txBody>
      </p:sp>
      <p:sp>
        <p:nvSpPr>
          <p:cNvPr id="46" name="Text Box 43"/>
          <p:cNvSpPr txBox="1">
            <a:spLocks noChangeArrowheads="1"/>
          </p:cNvSpPr>
          <p:nvPr/>
        </p:nvSpPr>
        <p:spPr bwMode="auto">
          <a:xfrm>
            <a:off x="6248400" y="2517775"/>
            <a:ext cx="1095375" cy="376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Ontology</a:t>
            </a:r>
          </a:p>
        </p:txBody>
      </p:sp>
      <p:sp>
        <p:nvSpPr>
          <p:cNvPr id="47" name="Text Box 44"/>
          <p:cNvSpPr txBox="1">
            <a:spLocks noChangeArrowheads="1"/>
          </p:cNvSpPr>
          <p:nvPr/>
        </p:nvSpPr>
        <p:spPr bwMode="auto">
          <a:xfrm>
            <a:off x="6629400" y="3279775"/>
            <a:ext cx="1641475" cy="650875"/>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Realism-Based</a:t>
            </a:r>
          </a:p>
          <a:p>
            <a:r>
              <a:rPr lang="en-US" altLang="en-US" sz="1800">
                <a:solidFill>
                  <a:schemeClr val="tx1"/>
                </a:solidFill>
              </a:rPr>
              <a:t>Ontology</a:t>
            </a:r>
          </a:p>
        </p:txBody>
      </p:sp>
      <p:cxnSp>
        <p:nvCxnSpPr>
          <p:cNvPr id="48" name="AutoShape 45"/>
          <p:cNvCxnSpPr>
            <a:cxnSpLocks noChangeShapeType="1"/>
            <a:stCxn id="45" idx="2"/>
            <a:endCxn id="47" idx="0"/>
          </p:cNvCxnSpPr>
          <p:nvPr/>
        </p:nvCxnSpPr>
        <p:spPr bwMode="auto">
          <a:xfrm flipH="1">
            <a:off x="7450138" y="2894013"/>
            <a:ext cx="882650" cy="3857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46"/>
          <p:cNvCxnSpPr>
            <a:cxnSpLocks noChangeShapeType="1"/>
            <a:stCxn id="35" idx="2"/>
            <a:endCxn id="46" idx="0"/>
          </p:cNvCxnSpPr>
          <p:nvPr/>
        </p:nvCxnSpPr>
        <p:spPr bwMode="auto">
          <a:xfrm>
            <a:off x="6796088" y="2074863"/>
            <a:ext cx="0" cy="44291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47"/>
          <p:cNvCxnSpPr>
            <a:cxnSpLocks noChangeShapeType="1"/>
            <a:stCxn id="46" idx="2"/>
            <a:endCxn id="47" idx="0"/>
          </p:cNvCxnSpPr>
          <p:nvPr/>
        </p:nvCxnSpPr>
        <p:spPr bwMode="auto">
          <a:xfrm>
            <a:off x="6796088" y="2894013"/>
            <a:ext cx="654050" cy="3857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48"/>
          <p:cNvCxnSpPr>
            <a:cxnSpLocks noChangeShapeType="1"/>
            <a:stCxn id="47" idx="1"/>
            <a:endCxn id="26" idx="3"/>
          </p:cNvCxnSpPr>
          <p:nvPr/>
        </p:nvCxnSpPr>
        <p:spPr bwMode="auto">
          <a:xfrm flipH="1">
            <a:off x="4243388" y="3605213"/>
            <a:ext cx="2386012" cy="22225"/>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ounded Rectangle 4"/>
          <p:cNvSpPr/>
          <p:nvPr/>
        </p:nvSpPr>
        <p:spPr bwMode="auto">
          <a:xfrm>
            <a:off x="5943600" y="2249488"/>
            <a:ext cx="3200400" cy="3008312"/>
          </a:xfrm>
          <a:prstGeom prst="roundRect">
            <a:avLst>
              <a:gd name="adj" fmla="val 19535"/>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54025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bias through management plans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Essential elements of your method’s section:</a:t>
            </a:r>
          </a:p>
          <a:p>
            <a:pPr lvl="1">
              <a:buFont typeface="Arial" panose="020B0604020202020204" pitchFamily="34" charset="0"/>
              <a:buChar char="•"/>
            </a:pPr>
            <a:r>
              <a:rPr lang="en-US" dirty="0"/>
              <a:t>explain the procedures or extras steps to be taken to minimize the risk of bias. </a:t>
            </a:r>
          </a:p>
          <a:p>
            <a:pPr lvl="2">
              <a:buFont typeface="Arial" panose="020B0604020202020204" pitchFamily="34" charset="0"/>
              <a:buChar char="•"/>
            </a:pPr>
            <a:r>
              <a:rPr lang="en-US" dirty="0"/>
              <a:t>The procedures or protections put into place to reduce the risk of bias are often called “controls.” </a:t>
            </a:r>
          </a:p>
          <a:p>
            <a:pPr lvl="1">
              <a:buFont typeface="Arial" panose="020B0604020202020204" pitchFamily="34" charset="0"/>
              <a:buChar char="•"/>
            </a:pPr>
            <a:r>
              <a:rPr lang="en-US" dirty="0"/>
              <a:t>Explain how they are tailored to your specific study and/or sponsor and/or your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
        <p:nvSpPr>
          <p:cNvPr id="6" name="TextBox 5">
            <a:extLst>
              <a:ext uri="{FF2B5EF4-FFF2-40B4-BE49-F238E27FC236}">
                <a16:creationId xmlns:a16="http://schemas.microsoft.com/office/drawing/2014/main" id="{9C8D51AC-2568-4E34-9F55-E791C4D309DD}"/>
              </a:ext>
            </a:extLst>
          </p:cNvPr>
          <p:cNvSpPr txBox="1"/>
          <p:nvPr/>
        </p:nvSpPr>
        <p:spPr>
          <a:xfrm>
            <a:off x="7345053" y="58353"/>
            <a:ext cx="1757212" cy="584775"/>
          </a:xfrm>
          <a:prstGeom prst="rect">
            <a:avLst/>
          </a:prstGeom>
          <a:noFill/>
          <a:ln w="38100">
            <a:solidFill>
              <a:schemeClr val="bg1"/>
            </a:solidFill>
          </a:ln>
        </p:spPr>
        <p:txBody>
          <a:bodyPr wrap="none" rtlCol="0">
            <a:spAutoFit/>
          </a:bodyPr>
          <a:lstStyle/>
          <a:p>
            <a:r>
              <a:rPr lang="en-US" dirty="0">
                <a:solidFill>
                  <a:schemeClr val="bg1"/>
                </a:solidFill>
              </a:rPr>
              <a:t>A4/3.5.g)</a:t>
            </a:r>
          </a:p>
        </p:txBody>
      </p:sp>
    </p:spTree>
    <p:extLst>
      <p:ext uri="{BB962C8B-B14F-4D97-AF65-F5344CB8AC3E}">
        <p14:creationId xmlns:p14="http://schemas.microsoft.com/office/powerpoint/2010/main" val="335745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determination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Consider all important baseline variables to be measured and how they are to be measured before research starts:</a:t>
            </a:r>
          </a:p>
          <a:p>
            <a:pPr lvl="1">
              <a:buFont typeface="Arial" panose="020B0604020202020204" pitchFamily="34" charset="0"/>
              <a:buChar char="•"/>
            </a:pPr>
            <a:r>
              <a:rPr lang="en-US" dirty="0"/>
              <a:t>Demographic characteristics (age, sex, height, weight, </a:t>
            </a:r>
            <a:r>
              <a:rPr lang="en-US" dirty="0" err="1"/>
              <a:t>etc</a:t>
            </a:r>
            <a:r>
              <a:rPr lang="en-US" dirty="0"/>
              <a:t>),</a:t>
            </a:r>
          </a:p>
          <a:p>
            <a:pPr lvl="1">
              <a:buFont typeface="Arial" panose="020B0604020202020204" pitchFamily="34" charset="0"/>
              <a:buChar char="•"/>
            </a:pPr>
            <a:r>
              <a:rPr lang="en-US" dirty="0"/>
              <a:t>Known factors that predict the outcome (potential confounders),</a:t>
            </a:r>
          </a:p>
          <a:p>
            <a:pPr lvl="1">
              <a:buFont typeface="Arial" panose="020B0604020202020204" pitchFamily="34" charset="0"/>
              <a:buChar char="•"/>
            </a:pPr>
            <a:r>
              <a:rPr lang="en-US" dirty="0"/>
              <a:t>Factors that predict or alter the risk of adverse reactions,</a:t>
            </a:r>
          </a:p>
          <a:p>
            <a:pPr lvl="1">
              <a:buFont typeface="Arial" panose="020B0604020202020204" pitchFamily="34" charset="0"/>
              <a:buChar char="•"/>
            </a:pPr>
            <a:r>
              <a:rPr lang="en-US" dirty="0"/>
              <a:t>Stratification factors,</a:t>
            </a:r>
          </a:p>
          <a:p>
            <a:pPr lvl="1">
              <a:buFont typeface="Arial" panose="020B0604020202020204" pitchFamily="34" charset="0"/>
              <a:buChar char="•"/>
            </a:pPr>
            <a:r>
              <a:rPr lang="en-US" dirty="0"/>
              <a:t>Pre-specified subgroups.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
        <p:nvSpPr>
          <p:cNvPr id="5" name="Rectangle 4"/>
          <p:cNvSpPr/>
          <p:nvPr/>
        </p:nvSpPr>
        <p:spPr>
          <a:xfrm>
            <a:off x="1104900" y="6197025"/>
            <a:ext cx="7924800" cy="584775"/>
          </a:xfrm>
          <a:prstGeom prst="rect">
            <a:avLst/>
          </a:prstGeom>
        </p:spPr>
        <p:txBody>
          <a:bodyPr wrap="square">
            <a:spAutoFit/>
          </a:bodyPr>
          <a:lstStyle/>
          <a:p>
            <a:pPr algn="r"/>
            <a:r>
              <a:rPr lang="en-US" sz="1600" b="0" dirty="0">
                <a:solidFill>
                  <a:schemeClr val="bg1"/>
                </a:solidFill>
              </a:rPr>
              <a:t>Burgess DC, </a:t>
            </a:r>
            <a:r>
              <a:rPr lang="en-US" sz="1600" b="0" dirty="0" err="1">
                <a:solidFill>
                  <a:schemeClr val="bg1"/>
                </a:solidFill>
              </a:rPr>
              <a:t>Gebski</a:t>
            </a:r>
            <a:r>
              <a:rPr lang="en-US" sz="1600" b="0" dirty="0">
                <a:solidFill>
                  <a:schemeClr val="bg1"/>
                </a:solidFill>
              </a:rPr>
              <a:t> VJ, </a:t>
            </a:r>
            <a:r>
              <a:rPr lang="en-US" sz="1600" b="0" dirty="0" err="1">
                <a:solidFill>
                  <a:schemeClr val="bg1"/>
                </a:solidFill>
              </a:rPr>
              <a:t>Keech</a:t>
            </a:r>
            <a:r>
              <a:rPr lang="en-US" sz="1600" b="0" dirty="0">
                <a:solidFill>
                  <a:schemeClr val="bg1"/>
                </a:solidFill>
              </a:rPr>
              <a:t> AC. Baseline data in clinical trials.</a:t>
            </a:r>
          </a:p>
          <a:p>
            <a:pPr algn="r"/>
            <a:r>
              <a:rPr lang="en-US" sz="1600" b="0" dirty="0">
                <a:solidFill>
                  <a:schemeClr val="bg1"/>
                </a:solidFill>
              </a:rPr>
              <a:t>Med J Aust. 2003 Jul 21;179(2):105-7.</a:t>
            </a:r>
          </a:p>
        </p:txBody>
      </p:sp>
      <p:sp>
        <p:nvSpPr>
          <p:cNvPr id="6" name="TextBox 5">
            <a:extLst>
              <a:ext uri="{FF2B5EF4-FFF2-40B4-BE49-F238E27FC236}">
                <a16:creationId xmlns:a16="http://schemas.microsoft.com/office/drawing/2014/main" id="{D900C29B-218C-4FD3-AF59-6A92DD8873F3}"/>
              </a:ext>
            </a:extLst>
          </p:cNvPr>
          <p:cNvSpPr txBox="1"/>
          <p:nvPr/>
        </p:nvSpPr>
        <p:spPr>
          <a:xfrm>
            <a:off x="7333832" y="58353"/>
            <a:ext cx="1779654" cy="584775"/>
          </a:xfrm>
          <a:prstGeom prst="rect">
            <a:avLst/>
          </a:prstGeom>
          <a:noFill/>
          <a:ln w="38100">
            <a:solidFill>
              <a:schemeClr val="bg1"/>
            </a:solidFill>
          </a:ln>
        </p:spPr>
        <p:txBody>
          <a:bodyPr wrap="none" rtlCol="0">
            <a:spAutoFit/>
          </a:bodyPr>
          <a:lstStyle/>
          <a:p>
            <a:r>
              <a:rPr lang="en-US" dirty="0">
                <a:solidFill>
                  <a:schemeClr val="bg1"/>
                </a:solidFill>
              </a:rPr>
              <a:t>A4/3.5.h)</a:t>
            </a:r>
          </a:p>
        </p:txBody>
      </p:sp>
    </p:spTree>
    <p:extLst>
      <p:ext uri="{BB962C8B-B14F-4D97-AF65-F5344CB8AC3E}">
        <p14:creationId xmlns:p14="http://schemas.microsoft.com/office/powerpoint/2010/main" val="29943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Baseline Data</a:t>
            </a:r>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42</a:t>
            </a:fld>
            <a:endParaRPr lang="en-US"/>
          </a:p>
        </p:txBody>
      </p:sp>
      <p:sp>
        <p:nvSpPr>
          <p:cNvPr id="5" name="TextBox 4">
            <a:extLst>
              <a:ext uri="{FF2B5EF4-FFF2-40B4-BE49-F238E27FC236}">
                <a16:creationId xmlns:a16="http://schemas.microsoft.com/office/drawing/2014/main" id="{F0B5EB3F-0A4A-4857-8837-D64ACD164D9A}"/>
              </a:ext>
            </a:extLst>
          </p:cNvPr>
          <p:cNvSpPr txBox="1"/>
          <p:nvPr/>
        </p:nvSpPr>
        <p:spPr>
          <a:xfrm>
            <a:off x="7333832" y="58353"/>
            <a:ext cx="1779654" cy="584775"/>
          </a:xfrm>
          <a:prstGeom prst="rect">
            <a:avLst/>
          </a:prstGeom>
          <a:noFill/>
          <a:ln w="38100">
            <a:solidFill>
              <a:schemeClr val="bg1"/>
            </a:solidFill>
          </a:ln>
        </p:spPr>
        <p:txBody>
          <a:bodyPr wrap="none" rtlCol="0">
            <a:spAutoFit/>
          </a:bodyPr>
          <a:lstStyle/>
          <a:p>
            <a:r>
              <a:rPr lang="en-US" dirty="0">
                <a:solidFill>
                  <a:schemeClr val="bg1"/>
                </a:solidFill>
              </a:rPr>
              <a:t>A4/3.5.h)</a:t>
            </a:r>
          </a:p>
        </p:txBody>
      </p:sp>
    </p:spTree>
    <p:extLst>
      <p:ext uri="{BB962C8B-B14F-4D97-AF65-F5344CB8AC3E}">
        <p14:creationId xmlns:p14="http://schemas.microsoft.com/office/powerpoint/2010/main" val="615953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806D-A2CB-4E62-AEB5-D7788799C218}"/>
              </a:ext>
            </a:extLst>
          </p:cNvPr>
          <p:cNvSpPr>
            <a:spLocks noGrp="1"/>
          </p:cNvSpPr>
          <p:nvPr>
            <p:ph type="title"/>
          </p:nvPr>
        </p:nvSpPr>
        <p:spPr/>
        <p:txBody>
          <a:bodyPr/>
          <a:lstStyle/>
          <a:p>
            <a:r>
              <a:rPr lang="en-US" dirty="0"/>
              <a:t>Data tables</a:t>
            </a:r>
          </a:p>
        </p:txBody>
      </p:sp>
      <p:sp>
        <p:nvSpPr>
          <p:cNvPr id="3" name="Content Placeholder 2">
            <a:extLst>
              <a:ext uri="{FF2B5EF4-FFF2-40B4-BE49-F238E27FC236}">
                <a16:creationId xmlns:a16="http://schemas.microsoft.com/office/drawing/2014/main" id="{D5E8F121-4F8E-458F-BB31-A61A0E56E1C4}"/>
              </a:ext>
            </a:extLst>
          </p:cNvPr>
          <p:cNvSpPr>
            <a:spLocks noGrp="1"/>
          </p:cNvSpPr>
          <p:nvPr>
            <p:ph idx="1"/>
          </p:nvPr>
        </p:nvSpPr>
        <p:spPr/>
        <p:txBody>
          <a:bodyPr/>
          <a:lstStyle/>
          <a:p>
            <a:pPr>
              <a:buFont typeface="Arial" panose="020B0604020202020204" pitchFamily="34" charset="0"/>
              <a:buChar char="•"/>
            </a:pPr>
            <a:r>
              <a:rPr lang="en-US" dirty="0"/>
              <a:t>Each row should contain one or more results of observations, each result expressed as an individual value for the corresponding variable.</a:t>
            </a:r>
          </a:p>
          <a:p>
            <a:pPr>
              <a:buFont typeface="Arial" panose="020B0604020202020204" pitchFamily="34" charset="0"/>
              <a:buChar char="•"/>
            </a:pPr>
            <a:r>
              <a:rPr lang="en-US" dirty="0"/>
              <a:t>Each row should refer to at least:  </a:t>
            </a:r>
          </a:p>
          <a:p>
            <a:pPr lvl="1">
              <a:buFont typeface="Arial" panose="020B0604020202020204" pitchFamily="34" charset="0"/>
              <a:buChar char="•"/>
            </a:pPr>
            <a:r>
              <a:rPr lang="en-US" dirty="0"/>
              <a:t>an individual subject from your cohorts</a:t>
            </a:r>
          </a:p>
          <a:p>
            <a:pPr lvl="1">
              <a:buFont typeface="Arial" panose="020B0604020202020204" pitchFamily="34" charset="0"/>
              <a:buChar char="•"/>
            </a:pPr>
            <a:r>
              <a:rPr lang="en-US" dirty="0"/>
              <a:t>a specific time or time-period at or over which the observations have been made.</a:t>
            </a:r>
          </a:p>
          <a:p>
            <a:pPr>
              <a:buFont typeface="Arial" panose="020B0604020202020204" pitchFamily="34" charset="0"/>
              <a:buChar char="•"/>
            </a:pPr>
            <a:r>
              <a:rPr lang="en-US" dirty="0"/>
              <a:t>The operational definition of the variable should explain:</a:t>
            </a:r>
          </a:p>
          <a:p>
            <a:pPr lvl="1">
              <a:buFont typeface="Arial" panose="020B0604020202020204" pitchFamily="34" charset="0"/>
              <a:buChar char="•"/>
            </a:pPr>
            <a:r>
              <a:rPr lang="en-US" dirty="0"/>
              <a:t>how values for observations are obtained,</a:t>
            </a:r>
          </a:p>
          <a:p>
            <a:pPr lvl="1">
              <a:buFont typeface="Arial" panose="020B0604020202020204" pitchFamily="34" charset="0"/>
              <a:buChar char="•"/>
            </a:pPr>
            <a:r>
              <a:rPr lang="en-US" dirty="0"/>
              <a:t>be consistent with the overall methodology.</a:t>
            </a:r>
          </a:p>
        </p:txBody>
      </p:sp>
      <p:sp>
        <p:nvSpPr>
          <p:cNvPr id="6" name="Slide Number Placeholder 3">
            <a:extLst>
              <a:ext uri="{FF2B5EF4-FFF2-40B4-BE49-F238E27FC236}">
                <a16:creationId xmlns:a16="http://schemas.microsoft.com/office/drawing/2014/main" id="{8798D877-9528-479B-8FF1-428C44787DCB}"/>
              </a:ext>
            </a:extLst>
          </p:cNvPr>
          <p:cNvSpPr>
            <a:spLocks noGrp="1"/>
          </p:cNvSpPr>
          <p:nvPr>
            <p:ph type="sldNum" sz="quarter" idx="10"/>
          </p:nvPr>
        </p:nvSpPr>
        <p:spPr>
          <a:xfrm>
            <a:off x="4482" y="6491456"/>
            <a:ext cx="452718" cy="365125"/>
          </a:xfrm>
        </p:spPr>
        <p:txBody>
          <a:bodyPr/>
          <a:lstStyle/>
          <a:p>
            <a:fld id="{970F0956-5B8E-40B4-A8DD-F75AA1D26018}" type="slidenum">
              <a:rPr lang="en-US" smtClean="0"/>
              <a:pPr/>
              <a:t>43</a:t>
            </a:fld>
            <a:endParaRPr lang="en-US"/>
          </a:p>
        </p:txBody>
      </p:sp>
      <p:sp>
        <p:nvSpPr>
          <p:cNvPr id="7" name="TextBox 6">
            <a:extLst>
              <a:ext uri="{FF2B5EF4-FFF2-40B4-BE49-F238E27FC236}">
                <a16:creationId xmlns:a16="http://schemas.microsoft.com/office/drawing/2014/main" id="{6B972A9D-A63C-4571-A1FC-282433666B15}"/>
              </a:ext>
            </a:extLst>
          </p:cNvPr>
          <p:cNvSpPr txBox="1"/>
          <p:nvPr/>
        </p:nvSpPr>
        <p:spPr>
          <a:xfrm>
            <a:off x="7772400" y="58353"/>
            <a:ext cx="1313180" cy="584775"/>
          </a:xfrm>
          <a:prstGeom prst="rect">
            <a:avLst/>
          </a:prstGeom>
          <a:noFill/>
          <a:ln w="38100">
            <a:solidFill>
              <a:schemeClr val="bg1"/>
            </a:solidFill>
          </a:ln>
        </p:spPr>
        <p:txBody>
          <a:bodyPr wrap="none" rtlCol="0">
            <a:spAutoFit/>
          </a:bodyPr>
          <a:lstStyle/>
          <a:p>
            <a:r>
              <a:rPr lang="en-US" dirty="0">
                <a:solidFill>
                  <a:schemeClr val="bg1"/>
                </a:solidFill>
              </a:rPr>
              <a:t>A3/3.6</a:t>
            </a:r>
          </a:p>
        </p:txBody>
      </p:sp>
    </p:spTree>
    <p:extLst>
      <p:ext uri="{BB962C8B-B14F-4D97-AF65-F5344CB8AC3E}">
        <p14:creationId xmlns:p14="http://schemas.microsoft.com/office/powerpoint/2010/main" val="2171596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D1C-8C54-48FF-8FB2-1F9015E9A9A7}"/>
              </a:ext>
            </a:extLst>
          </p:cNvPr>
          <p:cNvSpPr>
            <a:spLocks noGrp="1"/>
          </p:cNvSpPr>
          <p:nvPr>
            <p:ph type="title"/>
          </p:nvPr>
        </p:nvSpPr>
        <p:spPr>
          <a:xfrm>
            <a:off x="5791200" y="762000"/>
            <a:ext cx="3124200" cy="762000"/>
          </a:xfrm>
        </p:spPr>
        <p:txBody>
          <a:bodyPr/>
          <a:lstStyle/>
          <a:p>
            <a:r>
              <a:rPr lang="en-US" dirty="0"/>
              <a:t>Variable types and hypothesis testing</a:t>
            </a:r>
          </a:p>
        </p:txBody>
      </p:sp>
      <p:sp>
        <p:nvSpPr>
          <p:cNvPr id="3" name="Content Placeholder 2">
            <a:extLst>
              <a:ext uri="{FF2B5EF4-FFF2-40B4-BE49-F238E27FC236}">
                <a16:creationId xmlns:a16="http://schemas.microsoft.com/office/drawing/2014/main" id="{24D9E851-D7B9-4573-9E11-751270754F37}"/>
              </a:ext>
            </a:extLst>
          </p:cNvPr>
          <p:cNvSpPr>
            <a:spLocks noGrp="1"/>
          </p:cNvSpPr>
          <p:nvPr>
            <p:ph idx="1"/>
          </p:nvPr>
        </p:nvSpPr>
        <p:spPr>
          <a:xfrm>
            <a:off x="6172200" y="5402317"/>
            <a:ext cx="2514600" cy="685800"/>
          </a:xfrm>
        </p:spPr>
        <p:txBody>
          <a:bodyPr/>
          <a:lstStyle/>
          <a:p>
            <a:r>
              <a:rPr lang="en-US" sz="1400" dirty="0">
                <a:hlinkClick r:id="rId2">
                  <a:extLst>
                    <a:ext uri="{A12FA001-AC4F-418D-AE19-62706E023703}">
                      <ahyp:hlinkClr xmlns:ahyp="http://schemas.microsoft.com/office/drawing/2018/hyperlinkcolor" val="tx"/>
                    </a:ext>
                  </a:extLst>
                </a:hlinkClick>
              </a:rPr>
              <a:t>https://stats.idre.ucla.edu/other/mult-pkg/whatstat/</a:t>
            </a:r>
            <a:endParaRPr lang="en-US" sz="1400" dirty="0"/>
          </a:p>
          <a:p>
            <a:endParaRPr lang="en-US" sz="1400" dirty="0"/>
          </a:p>
        </p:txBody>
      </p:sp>
      <p:pic>
        <p:nvPicPr>
          <p:cNvPr id="4" name="Picture 3">
            <a:extLst>
              <a:ext uri="{FF2B5EF4-FFF2-40B4-BE49-F238E27FC236}">
                <a16:creationId xmlns:a16="http://schemas.microsoft.com/office/drawing/2014/main" id="{09B26AA1-52E2-4067-8BB5-CF59E3E2339F}"/>
              </a:ext>
            </a:extLst>
          </p:cNvPr>
          <p:cNvPicPr>
            <a:picLocks noChangeAspect="1"/>
          </p:cNvPicPr>
          <p:nvPr/>
        </p:nvPicPr>
        <p:blipFill>
          <a:blip r:embed="rId3"/>
          <a:stretch>
            <a:fillRect/>
          </a:stretch>
        </p:blipFill>
        <p:spPr>
          <a:xfrm>
            <a:off x="190500" y="638175"/>
            <a:ext cx="5600700" cy="5762625"/>
          </a:xfrm>
          <a:prstGeom prst="rect">
            <a:avLst/>
          </a:prstGeom>
        </p:spPr>
      </p:pic>
      <p:sp>
        <p:nvSpPr>
          <p:cNvPr id="5" name="Rectangle 4">
            <a:extLst>
              <a:ext uri="{FF2B5EF4-FFF2-40B4-BE49-F238E27FC236}">
                <a16:creationId xmlns:a16="http://schemas.microsoft.com/office/drawing/2014/main" id="{5FE1C4D7-C361-4BF0-943A-0A8955319364}"/>
              </a:ext>
            </a:extLst>
          </p:cNvPr>
          <p:cNvSpPr/>
          <p:nvPr/>
        </p:nvSpPr>
        <p:spPr>
          <a:xfrm>
            <a:off x="514350" y="6475511"/>
            <a:ext cx="4572000" cy="307777"/>
          </a:xfrm>
          <a:prstGeom prst="rect">
            <a:avLst/>
          </a:prstGeom>
        </p:spPr>
        <p:txBody>
          <a:bodyPr>
            <a:spAutoFit/>
          </a:bodyPr>
          <a:lstStyle/>
          <a:p>
            <a:r>
              <a:rPr lang="en-US" sz="1400" b="0" dirty="0">
                <a:solidFill>
                  <a:schemeClr val="bg1"/>
                </a:solidFill>
              </a:rPr>
              <a:t>https://www.scribbr.com/statistics/statistical-tests/</a:t>
            </a:r>
          </a:p>
        </p:txBody>
      </p:sp>
      <p:sp>
        <p:nvSpPr>
          <p:cNvPr id="6" name="TextBox 5">
            <a:extLst>
              <a:ext uri="{FF2B5EF4-FFF2-40B4-BE49-F238E27FC236}">
                <a16:creationId xmlns:a16="http://schemas.microsoft.com/office/drawing/2014/main" id="{CA9FD5B4-53A4-4623-8F3D-B893693A4330}"/>
              </a:ext>
            </a:extLst>
          </p:cNvPr>
          <p:cNvSpPr txBox="1"/>
          <p:nvPr/>
        </p:nvSpPr>
        <p:spPr>
          <a:xfrm>
            <a:off x="7754620" y="58353"/>
            <a:ext cx="1313180" cy="584775"/>
          </a:xfrm>
          <a:prstGeom prst="rect">
            <a:avLst/>
          </a:prstGeom>
          <a:noFill/>
          <a:ln w="38100">
            <a:solidFill>
              <a:schemeClr val="bg1"/>
            </a:solidFill>
          </a:ln>
        </p:spPr>
        <p:txBody>
          <a:bodyPr wrap="none" rtlCol="0">
            <a:spAutoFit/>
          </a:bodyPr>
          <a:lstStyle/>
          <a:p>
            <a:r>
              <a:rPr lang="en-US" dirty="0">
                <a:solidFill>
                  <a:schemeClr val="bg1"/>
                </a:solidFill>
              </a:rPr>
              <a:t>A4/3.7</a:t>
            </a:r>
          </a:p>
        </p:txBody>
      </p:sp>
      <p:sp>
        <p:nvSpPr>
          <p:cNvPr id="7" name="Slide Number Placeholder 2">
            <a:extLst>
              <a:ext uri="{FF2B5EF4-FFF2-40B4-BE49-F238E27FC236}">
                <a16:creationId xmlns:a16="http://schemas.microsoft.com/office/drawing/2014/main" id="{3E9B7107-770C-45BF-8C33-A501E1077219}"/>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44</a:t>
            </a:fld>
            <a:endParaRPr lang="en-US" dirty="0"/>
          </a:p>
        </p:txBody>
      </p:sp>
    </p:spTree>
    <p:extLst>
      <p:ext uri="{BB962C8B-B14F-4D97-AF65-F5344CB8AC3E}">
        <p14:creationId xmlns:p14="http://schemas.microsoft.com/office/powerpoint/2010/main" val="4064460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7D-FC30-4349-8322-5ED6B5790E5D}"/>
              </a:ext>
            </a:extLst>
          </p:cNvPr>
          <p:cNvSpPr>
            <a:spLocks noGrp="1"/>
          </p:cNvSpPr>
          <p:nvPr>
            <p:ph type="title"/>
          </p:nvPr>
        </p:nvSpPr>
        <p:spPr>
          <a:xfrm>
            <a:off x="228600" y="609600"/>
            <a:ext cx="8686800" cy="762000"/>
          </a:xfrm>
        </p:spPr>
        <p:txBody>
          <a:bodyPr/>
          <a:lstStyle/>
          <a:p>
            <a:r>
              <a:rPr lang="en-US" dirty="0"/>
              <a:t>Population</a:t>
            </a:r>
          </a:p>
        </p:txBody>
      </p:sp>
      <p:sp>
        <p:nvSpPr>
          <p:cNvPr id="3" name="Content Placeholder 2">
            <a:extLst>
              <a:ext uri="{FF2B5EF4-FFF2-40B4-BE49-F238E27FC236}">
                <a16:creationId xmlns:a16="http://schemas.microsoft.com/office/drawing/2014/main" id="{5632CAC9-30FF-424D-866B-A72EBCEAF5ED}"/>
              </a:ext>
            </a:extLst>
          </p:cNvPr>
          <p:cNvSpPr>
            <a:spLocks noGrp="1"/>
          </p:cNvSpPr>
          <p:nvPr>
            <p:ph idx="1"/>
          </p:nvPr>
        </p:nvSpPr>
        <p:spPr>
          <a:xfrm>
            <a:off x="228600" y="1295400"/>
            <a:ext cx="8686800" cy="4953000"/>
          </a:xfrm>
        </p:spPr>
        <p:txBody>
          <a:bodyPr/>
          <a:lstStyle/>
          <a:p>
            <a:pPr>
              <a:buFont typeface="Arial" panose="020B0604020202020204" pitchFamily="34" charset="0"/>
              <a:buChar char="•"/>
            </a:pPr>
            <a:r>
              <a:rPr lang="en-US" dirty="0"/>
              <a:t>The total group of interest to be studied:</a:t>
            </a:r>
          </a:p>
          <a:p>
            <a:pPr lvl="1">
              <a:buFont typeface="Arial" panose="020B0604020202020204" pitchFamily="34" charset="0"/>
              <a:buChar char="•"/>
            </a:pPr>
            <a:r>
              <a:rPr lang="en-US" sz="2200" dirty="0"/>
              <a:t>All instances of type X which … </a:t>
            </a:r>
          </a:p>
          <a:p>
            <a:pPr lvl="2">
              <a:buFont typeface="Arial" panose="020B0604020202020204" pitchFamily="34" charset="0"/>
              <a:buChar char="•"/>
            </a:pPr>
            <a:r>
              <a:rPr lang="en-US" dirty="0"/>
              <a:t>All students registered in BMI504 Spring 2025</a:t>
            </a:r>
          </a:p>
          <a:p>
            <a:pPr lvl="2">
              <a:buFont typeface="Arial" panose="020B0604020202020204" pitchFamily="34" charset="0"/>
              <a:buChar char="•"/>
            </a:pPr>
            <a:r>
              <a:rPr lang="en-US" dirty="0"/>
              <a:t>All students registered at UB Spring 2020 </a:t>
            </a:r>
          </a:p>
          <a:p>
            <a:pPr lvl="1">
              <a:buFont typeface="Arial" panose="020B0604020202020204" pitchFamily="34" charset="0"/>
              <a:buChar char="•"/>
            </a:pPr>
            <a:r>
              <a:rPr lang="en-US" sz="2200" dirty="0"/>
              <a:t>Instances of any types, including ‘events’</a:t>
            </a:r>
          </a:p>
          <a:p>
            <a:pPr>
              <a:buFont typeface="Arial" panose="020B0604020202020204" pitchFamily="34" charset="0"/>
              <a:buChar char="•"/>
            </a:pPr>
            <a:r>
              <a:rPr lang="en-US" dirty="0"/>
              <a:t>What is of interest: ‘</a:t>
            </a:r>
            <a:r>
              <a:rPr lang="en-US" i="1" dirty="0"/>
              <a:t>variables</a:t>
            </a:r>
            <a:r>
              <a:rPr lang="en-US" dirty="0"/>
              <a:t>’</a:t>
            </a:r>
          </a:p>
          <a:p>
            <a:pPr lvl="1">
              <a:buFont typeface="Arial" panose="020B0604020202020204" pitchFamily="34" charset="0"/>
              <a:buChar char="•"/>
            </a:pPr>
            <a:r>
              <a:rPr lang="en-US" sz="2200" dirty="0"/>
              <a:t>= measurable characteristic that (1) describes some entity and (2) can vary from one entity to another, or within one entity over time.</a:t>
            </a:r>
          </a:p>
          <a:p>
            <a:pPr lvl="1">
              <a:buFont typeface="Arial" panose="020B0604020202020204" pitchFamily="34" charset="0"/>
              <a:buChar char="•"/>
            </a:pPr>
            <a:r>
              <a:rPr lang="en-US" sz="2200" dirty="0"/>
              <a:t>E.g. gender, IQ, country of origin, BMI, …</a:t>
            </a:r>
          </a:p>
          <a:p>
            <a:pPr>
              <a:buFont typeface="Arial" panose="020B0604020202020204" pitchFamily="34" charset="0"/>
              <a:buChar char="•"/>
            </a:pPr>
            <a:r>
              <a:rPr lang="en-US" dirty="0"/>
              <a:t>Populations are described by quantities called ‘</a:t>
            </a:r>
            <a:r>
              <a:rPr lang="en-US" i="1" dirty="0"/>
              <a:t>parameters</a:t>
            </a:r>
            <a:r>
              <a:rPr lang="en-US" dirty="0"/>
              <a:t>’</a:t>
            </a:r>
          </a:p>
          <a:p>
            <a:pPr lvl="1">
              <a:buFont typeface="Arial" panose="020B0604020202020204" pitchFamily="34" charset="0"/>
              <a:buChar char="•"/>
            </a:pPr>
            <a:r>
              <a:rPr lang="en-US" sz="2200" dirty="0"/>
              <a:t>The population’s mean length, the population’s variance in country of origin,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F14C2383-1EFC-4DC0-93F6-726446522D39}"/>
              </a:ext>
            </a:extLst>
          </p:cNvPr>
          <p:cNvSpPr txBox="1"/>
          <p:nvPr/>
        </p:nvSpPr>
        <p:spPr>
          <a:xfrm>
            <a:off x="7959803" y="58353"/>
            <a:ext cx="1107997" cy="584775"/>
          </a:xfrm>
          <a:prstGeom prst="rect">
            <a:avLst/>
          </a:prstGeom>
          <a:noFill/>
          <a:ln w="38100">
            <a:solidFill>
              <a:schemeClr val="bg1"/>
            </a:solidFill>
          </a:ln>
        </p:spPr>
        <p:txBody>
          <a:bodyPr wrap="none" rtlCol="0">
            <a:spAutoFit/>
          </a:bodyPr>
          <a:lstStyle/>
          <a:p>
            <a:r>
              <a:rPr lang="en-US" dirty="0">
                <a:solidFill>
                  <a:schemeClr val="bg1"/>
                </a:solidFill>
              </a:rPr>
              <a:t>A4/4.</a:t>
            </a:r>
          </a:p>
        </p:txBody>
      </p:sp>
      <p:sp>
        <p:nvSpPr>
          <p:cNvPr id="5" name="Slide Number Placeholder 2">
            <a:extLst>
              <a:ext uri="{FF2B5EF4-FFF2-40B4-BE49-F238E27FC236}">
                <a16:creationId xmlns:a16="http://schemas.microsoft.com/office/drawing/2014/main" id="{1C6214C6-FA48-4FB9-B43C-716B7049DE01}"/>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45</a:t>
            </a:fld>
            <a:endParaRPr lang="en-US" dirty="0"/>
          </a:p>
        </p:txBody>
      </p:sp>
    </p:spTree>
    <p:extLst>
      <p:ext uri="{BB962C8B-B14F-4D97-AF65-F5344CB8AC3E}">
        <p14:creationId xmlns:p14="http://schemas.microsoft.com/office/powerpoint/2010/main" val="23965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0" y="1676400"/>
            <a:ext cx="2971800" cy="4953000"/>
          </a:xfrm>
        </p:spPr>
        <p:txBody>
          <a:bodyPr/>
          <a:lstStyle/>
          <a:p>
            <a:pPr marL="514350" indent="-514350">
              <a:buFont typeface="+mj-lt"/>
              <a:buAutoNum type="alphaUcPeriod"/>
            </a:pPr>
            <a:r>
              <a:rPr lang="en-US" sz="2800" dirty="0"/>
              <a:t>As </a:t>
            </a:r>
            <a:r>
              <a:rPr lang="en-US" sz="2800" i="1" dirty="0"/>
              <a:t>mass noun</a:t>
            </a:r>
            <a:r>
              <a:rPr lang="en-US" sz="2800" dirty="0"/>
              <a:t>:</a:t>
            </a:r>
          </a:p>
          <a:p>
            <a:pPr marL="0" lvl="2" indent="0">
              <a:buNone/>
            </a:pPr>
            <a:r>
              <a:rPr lang="en-US" dirty="0"/>
              <a:t>a branch of mathematics dealing with the collection, analysis, interpretation, and presentation of masses of numerical data.</a:t>
            </a:r>
          </a:p>
          <a:p>
            <a:pPr lvl="2">
              <a:buFont typeface="+mj-lt"/>
              <a:buAutoNum type="alphaUcPeriod"/>
            </a:pPr>
            <a:endParaRPr lang="en-US" sz="1000"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p:txBody>
      </p:sp>
      <p:pic>
        <p:nvPicPr>
          <p:cNvPr id="358402" name="Picture 2" descr="Image35759.PNG">
            <a:extLst>
              <a:ext uri="{FF2B5EF4-FFF2-40B4-BE49-F238E27FC236}">
                <a16:creationId xmlns:a16="http://schemas.microsoft.com/office/drawing/2014/main" id="{0CC8BC3F-66A5-4F46-BB58-FAC74037C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1676400"/>
            <a:ext cx="5972175"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C2C086-C14B-4B94-95D3-8DF87EB035D1}"/>
              </a:ext>
            </a:extLst>
          </p:cNvPr>
          <p:cNvSpPr/>
          <p:nvPr/>
        </p:nvSpPr>
        <p:spPr>
          <a:xfrm>
            <a:off x="3033714" y="6334780"/>
            <a:ext cx="5972175" cy="523220"/>
          </a:xfrm>
          <a:prstGeom prst="rect">
            <a:avLst/>
          </a:prstGeom>
        </p:spPr>
        <p:txBody>
          <a:bodyPr wrap="square">
            <a:spAutoFit/>
          </a:bodyPr>
          <a:lstStyle/>
          <a:p>
            <a:pPr algn="r"/>
            <a:r>
              <a:rPr lang="en-US" sz="1400" b="0" dirty="0">
                <a:solidFill>
                  <a:schemeClr val="bg1"/>
                </a:solidFill>
                <a:latin typeface="proxima-nova"/>
              </a:rPr>
              <a:t>Diane Kiernan. Natural Resources Biometrics. https://textbooks.opensuny.org/natural-resources-biometrics/.</a:t>
            </a:r>
            <a:endParaRPr lang="en-US" sz="1400" b="0" dirty="0">
              <a:solidFill>
                <a:schemeClr val="bg1"/>
              </a:solidFill>
            </a:endParaRPr>
          </a:p>
        </p:txBody>
      </p:sp>
      <p:sp>
        <p:nvSpPr>
          <p:cNvPr id="6" name="TextBox 5">
            <a:extLst>
              <a:ext uri="{FF2B5EF4-FFF2-40B4-BE49-F238E27FC236}">
                <a16:creationId xmlns:a16="http://schemas.microsoft.com/office/drawing/2014/main" id="{27F7C570-4EFA-4932-865A-A70D026E1B47}"/>
              </a:ext>
            </a:extLst>
          </p:cNvPr>
          <p:cNvSpPr txBox="1"/>
          <p:nvPr/>
        </p:nvSpPr>
        <p:spPr>
          <a:xfrm>
            <a:off x="7959803" y="58353"/>
            <a:ext cx="1107997" cy="584775"/>
          </a:xfrm>
          <a:prstGeom prst="rect">
            <a:avLst/>
          </a:prstGeom>
          <a:noFill/>
          <a:ln w="38100">
            <a:solidFill>
              <a:schemeClr val="bg1"/>
            </a:solidFill>
          </a:ln>
        </p:spPr>
        <p:txBody>
          <a:bodyPr wrap="none" rtlCol="0">
            <a:spAutoFit/>
          </a:bodyPr>
          <a:lstStyle/>
          <a:p>
            <a:r>
              <a:rPr lang="en-US" dirty="0">
                <a:solidFill>
                  <a:schemeClr val="bg1"/>
                </a:solidFill>
              </a:rPr>
              <a:t>A4/4.</a:t>
            </a:r>
          </a:p>
        </p:txBody>
      </p:sp>
      <p:sp>
        <p:nvSpPr>
          <p:cNvPr id="7" name="Slide Number Placeholder 2">
            <a:extLst>
              <a:ext uri="{FF2B5EF4-FFF2-40B4-BE49-F238E27FC236}">
                <a16:creationId xmlns:a16="http://schemas.microsoft.com/office/drawing/2014/main" id="{93934D3A-E64C-4743-A12F-9CCECC2B9531}"/>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46</a:t>
            </a:fld>
            <a:endParaRPr lang="en-US" dirty="0"/>
          </a:p>
        </p:txBody>
      </p:sp>
    </p:spTree>
    <p:extLst>
      <p:ext uri="{BB962C8B-B14F-4D97-AF65-F5344CB8AC3E}">
        <p14:creationId xmlns:p14="http://schemas.microsoft.com/office/powerpoint/2010/main" val="17181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Selection of study participants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47</a:t>
            </a:fld>
            <a:endParaRPr lang="en-US"/>
          </a:p>
        </p:txBody>
      </p:sp>
      <p:pic>
        <p:nvPicPr>
          <p:cNvPr id="5" name="Picture 4"/>
          <p:cNvPicPr>
            <a:picLocks noChangeAspect="1"/>
          </p:cNvPicPr>
          <p:nvPr/>
        </p:nvPicPr>
        <p:blipFill>
          <a:blip r:embed="rId2"/>
          <a:stretch>
            <a:fillRect/>
          </a:stretch>
        </p:blipFill>
        <p:spPr>
          <a:xfrm>
            <a:off x="152400" y="1295400"/>
            <a:ext cx="8839200" cy="5243512"/>
          </a:xfrm>
          <a:prstGeom prst="rect">
            <a:avLst/>
          </a:prstGeom>
        </p:spPr>
      </p:pic>
      <p:sp>
        <p:nvSpPr>
          <p:cNvPr id="6" name="Rectangle 5"/>
          <p:cNvSpPr/>
          <p:nvPr/>
        </p:nvSpPr>
        <p:spPr>
          <a:xfrm>
            <a:off x="4482" y="6520032"/>
            <a:ext cx="9139518" cy="307777"/>
          </a:xfrm>
          <a:prstGeom prst="rect">
            <a:avLst/>
          </a:prstGeom>
        </p:spPr>
        <p:txBody>
          <a:bodyPr wrap="square">
            <a:spAutoFit/>
          </a:bodyPr>
          <a:lstStyle/>
          <a:p>
            <a:pPr algn="r"/>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
        <p:nvSpPr>
          <p:cNvPr id="7" name="TextBox 6">
            <a:extLst>
              <a:ext uri="{FF2B5EF4-FFF2-40B4-BE49-F238E27FC236}">
                <a16:creationId xmlns:a16="http://schemas.microsoft.com/office/drawing/2014/main" id="{3300C8B5-3ADA-4DB7-B9B8-53D0B6CB1658}"/>
              </a:ext>
            </a:extLst>
          </p:cNvPr>
          <p:cNvSpPr txBox="1"/>
          <p:nvPr/>
        </p:nvSpPr>
        <p:spPr>
          <a:xfrm>
            <a:off x="7959803" y="58353"/>
            <a:ext cx="1107997" cy="584775"/>
          </a:xfrm>
          <a:prstGeom prst="rect">
            <a:avLst/>
          </a:prstGeom>
          <a:noFill/>
          <a:ln w="38100">
            <a:solidFill>
              <a:schemeClr val="bg1"/>
            </a:solidFill>
          </a:ln>
        </p:spPr>
        <p:txBody>
          <a:bodyPr wrap="none" rtlCol="0">
            <a:spAutoFit/>
          </a:bodyPr>
          <a:lstStyle/>
          <a:p>
            <a:r>
              <a:rPr lang="en-US" dirty="0">
                <a:solidFill>
                  <a:schemeClr val="bg1"/>
                </a:solidFill>
              </a:rPr>
              <a:t>A4/4.</a:t>
            </a:r>
          </a:p>
        </p:txBody>
      </p:sp>
    </p:spTree>
    <p:extLst>
      <p:ext uri="{BB962C8B-B14F-4D97-AF65-F5344CB8AC3E}">
        <p14:creationId xmlns:p14="http://schemas.microsoft.com/office/powerpoint/2010/main" val="2939287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98A-F1A2-4C32-8E00-E80EB13D5F18}"/>
              </a:ext>
            </a:extLst>
          </p:cNvPr>
          <p:cNvSpPr>
            <a:spLocks noGrp="1"/>
          </p:cNvSpPr>
          <p:nvPr>
            <p:ph type="title"/>
          </p:nvPr>
        </p:nvSpPr>
        <p:spPr/>
        <p:txBody>
          <a:bodyPr/>
          <a:lstStyle/>
          <a:p>
            <a:r>
              <a:rPr lang="en-US" dirty="0"/>
              <a:t>Cohort selection criteria</a:t>
            </a:r>
          </a:p>
        </p:txBody>
      </p:sp>
      <p:sp>
        <p:nvSpPr>
          <p:cNvPr id="3" name="Content Placeholder 2">
            <a:extLst>
              <a:ext uri="{FF2B5EF4-FFF2-40B4-BE49-F238E27FC236}">
                <a16:creationId xmlns:a16="http://schemas.microsoft.com/office/drawing/2014/main" id="{78AA2B78-78F1-4E79-B4D8-C5674924EE05}"/>
              </a:ext>
            </a:extLst>
          </p:cNvPr>
          <p:cNvSpPr>
            <a:spLocks noGrp="1"/>
          </p:cNvSpPr>
          <p:nvPr>
            <p:ph idx="1"/>
          </p:nvPr>
        </p:nvSpPr>
        <p:spPr/>
        <p:txBody>
          <a:bodyPr/>
          <a:lstStyle/>
          <a:p>
            <a:pPr>
              <a:buFont typeface="Arial" panose="020B0604020202020204" pitchFamily="34" charset="0"/>
              <a:buChar char="•"/>
            </a:pPr>
            <a:r>
              <a:rPr lang="en-US" dirty="0"/>
              <a:t>Inclusion criteria: </a:t>
            </a:r>
          </a:p>
          <a:p>
            <a:pPr lvl="1">
              <a:buFont typeface="Arial" panose="020B0604020202020204" pitchFamily="34" charset="0"/>
              <a:buChar char="•"/>
            </a:pPr>
            <a:r>
              <a:rPr lang="en-US" dirty="0"/>
              <a:t>necessary conditions to participate.</a:t>
            </a:r>
          </a:p>
          <a:p>
            <a:pPr>
              <a:buFont typeface="Arial" panose="020B0604020202020204" pitchFamily="34" charset="0"/>
              <a:buChar char="•"/>
            </a:pPr>
            <a:r>
              <a:rPr lang="en-US" dirty="0"/>
              <a:t>Exclusion criteria: </a:t>
            </a:r>
          </a:p>
          <a:p>
            <a:pPr lvl="1">
              <a:buFont typeface="Arial" panose="020B0604020202020204" pitchFamily="34" charset="0"/>
              <a:buChar char="•"/>
            </a:pPr>
            <a:r>
              <a:rPr lang="en-US" dirty="0"/>
              <a:t>conditions sufficient to reject subjects that satisfy the inclusion criteria</a:t>
            </a:r>
          </a:p>
          <a:p>
            <a:pPr lvl="1">
              <a:buFont typeface="Arial" panose="020B0604020202020204" pitchFamily="34" charset="0"/>
              <a:buChar char="•"/>
            </a:pPr>
            <a:r>
              <a:rPr lang="en-US" dirty="0"/>
              <a:t>they are NOT the negation of the inclusion criteria</a:t>
            </a:r>
          </a:p>
        </p:txBody>
      </p:sp>
      <p:sp>
        <p:nvSpPr>
          <p:cNvPr id="4" name="Slide Number Placeholder 3">
            <a:extLst>
              <a:ext uri="{FF2B5EF4-FFF2-40B4-BE49-F238E27FC236}">
                <a16:creationId xmlns:a16="http://schemas.microsoft.com/office/drawing/2014/main" id="{DADF66C4-56C3-4A5D-8F2F-854A74E6316A}"/>
              </a:ext>
            </a:extLst>
          </p:cNvPr>
          <p:cNvSpPr>
            <a:spLocks noGrp="1"/>
          </p:cNvSpPr>
          <p:nvPr>
            <p:ph type="sldNum" sz="quarter" idx="4"/>
          </p:nvPr>
        </p:nvSpPr>
        <p:spPr/>
        <p:txBody>
          <a:bodyPr/>
          <a:lstStyle/>
          <a:p>
            <a:fld id="{90E28097-5348-46F4-A68E-6A0338650D1F}" type="slidenum">
              <a:rPr lang="en-US" smtClean="0"/>
              <a:pPr/>
              <a:t>48</a:t>
            </a:fld>
            <a:endParaRPr lang="en-US"/>
          </a:p>
        </p:txBody>
      </p:sp>
      <p:sp>
        <p:nvSpPr>
          <p:cNvPr id="5" name="TextBox 4">
            <a:extLst>
              <a:ext uri="{FF2B5EF4-FFF2-40B4-BE49-F238E27FC236}">
                <a16:creationId xmlns:a16="http://schemas.microsoft.com/office/drawing/2014/main" id="{1981034A-87A6-4D6A-9E3F-CD3836C4ED8F}"/>
              </a:ext>
            </a:extLst>
          </p:cNvPr>
          <p:cNvSpPr txBox="1"/>
          <p:nvPr/>
        </p:nvSpPr>
        <p:spPr>
          <a:xfrm>
            <a:off x="7772400" y="58353"/>
            <a:ext cx="1313181" cy="584775"/>
          </a:xfrm>
          <a:prstGeom prst="rect">
            <a:avLst/>
          </a:prstGeom>
          <a:noFill/>
          <a:ln w="38100">
            <a:solidFill>
              <a:schemeClr val="bg1"/>
            </a:solidFill>
          </a:ln>
        </p:spPr>
        <p:txBody>
          <a:bodyPr wrap="none" rtlCol="0">
            <a:spAutoFit/>
          </a:bodyPr>
          <a:lstStyle/>
          <a:p>
            <a:r>
              <a:rPr lang="en-US" dirty="0">
                <a:solidFill>
                  <a:schemeClr val="bg1"/>
                </a:solidFill>
              </a:rPr>
              <a:t>A4/4.1</a:t>
            </a:r>
          </a:p>
        </p:txBody>
      </p:sp>
      <p:sp>
        <p:nvSpPr>
          <p:cNvPr id="6" name="Slide Number Placeholder 2">
            <a:extLst>
              <a:ext uri="{FF2B5EF4-FFF2-40B4-BE49-F238E27FC236}">
                <a16:creationId xmlns:a16="http://schemas.microsoft.com/office/drawing/2014/main" id="{5C2D35AD-3EB1-425A-BC41-1845C07FF3C2}"/>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48</a:t>
            </a:fld>
            <a:endParaRPr lang="en-US" dirty="0"/>
          </a:p>
        </p:txBody>
      </p:sp>
    </p:spTree>
    <p:extLst>
      <p:ext uri="{BB962C8B-B14F-4D97-AF65-F5344CB8AC3E}">
        <p14:creationId xmlns:p14="http://schemas.microsoft.com/office/powerpoint/2010/main" val="749027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A65-DA98-4129-8933-32C319576DFD}"/>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a16="http://schemas.microsoft.com/office/drawing/2014/main" id="{8D0E9C3D-9FFB-4612-871A-CD097739797A}"/>
              </a:ext>
            </a:extLst>
          </p:cNvPr>
          <p:cNvSpPr>
            <a:spLocks noGrp="1"/>
          </p:cNvSpPr>
          <p:nvPr>
            <p:ph idx="1"/>
          </p:nvPr>
        </p:nvSpPr>
        <p:spPr/>
        <p:txBody>
          <a:bodyPr/>
          <a:lstStyle/>
          <a:p>
            <a:pPr>
              <a:buFont typeface="Arial" panose="020B0604020202020204" pitchFamily="34" charset="0"/>
              <a:buChar char="•"/>
            </a:pPr>
            <a:r>
              <a:rPr lang="en-US" dirty="0"/>
              <a:t>Subsets of data drawn from a population</a:t>
            </a:r>
          </a:p>
        </p:txBody>
      </p:sp>
      <p:sp>
        <p:nvSpPr>
          <p:cNvPr id="4" name="Rectangle 3">
            <a:extLst>
              <a:ext uri="{FF2B5EF4-FFF2-40B4-BE49-F238E27FC236}">
                <a16:creationId xmlns:a16="http://schemas.microsoft.com/office/drawing/2014/main" id="{AB8E74B9-B9F3-43F9-B363-F41EF8C29950}"/>
              </a:ext>
            </a:extLst>
          </p:cNvPr>
          <p:cNvSpPr/>
          <p:nvPr/>
        </p:nvSpPr>
        <p:spPr bwMode="auto">
          <a:xfrm>
            <a:off x="15240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8F004A2-AC5D-4EE9-B446-ED52D2503DB1}"/>
              </a:ext>
            </a:extLst>
          </p:cNvPr>
          <p:cNvSpPr/>
          <p:nvPr/>
        </p:nvSpPr>
        <p:spPr bwMode="auto">
          <a:xfrm>
            <a:off x="609600" y="3352800"/>
            <a:ext cx="609600"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34BF0A8E-C65D-4B28-B58C-A8315EC5C834}"/>
              </a:ext>
            </a:extLst>
          </p:cNvPr>
          <p:cNvSpPr/>
          <p:nvPr/>
        </p:nvSpPr>
        <p:spPr bwMode="auto">
          <a:xfrm>
            <a:off x="1447800" y="2781300"/>
            <a:ext cx="914400"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24F4EDA3-557C-41BB-9D3A-AEA240492AEA}"/>
              </a:ext>
            </a:extLst>
          </p:cNvPr>
          <p:cNvSpPr/>
          <p:nvPr/>
        </p:nvSpPr>
        <p:spPr bwMode="auto">
          <a:xfrm>
            <a:off x="2590800" y="49530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4453F5FB-4A9A-4186-AD08-9BD7AE525AEE}"/>
              </a:ext>
            </a:extLst>
          </p:cNvPr>
          <p:cNvSpPr/>
          <p:nvPr/>
        </p:nvSpPr>
        <p:spPr bwMode="auto">
          <a:xfrm>
            <a:off x="3733800" y="3429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DDE49F5B-EAF2-46AB-B473-91A6E380293F}"/>
              </a:ext>
            </a:extLst>
          </p:cNvPr>
          <p:cNvSpPr/>
          <p:nvPr/>
        </p:nvSpPr>
        <p:spPr bwMode="auto">
          <a:xfrm>
            <a:off x="76200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EB92DA65-E5A5-403B-9AAB-0FBFD8D45039}"/>
              </a:ext>
            </a:extLst>
          </p:cNvPr>
          <p:cNvSpPr/>
          <p:nvPr/>
        </p:nvSpPr>
        <p:spPr bwMode="auto">
          <a:xfrm>
            <a:off x="176276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a:extLst>
              <a:ext uri="{FF2B5EF4-FFF2-40B4-BE49-F238E27FC236}">
                <a16:creationId xmlns:a16="http://schemas.microsoft.com/office/drawing/2014/main" id="{15FD358E-837D-40B4-96C7-219F7AFEA26A}"/>
              </a:ext>
            </a:extLst>
          </p:cNvPr>
          <p:cNvCxnSpPr>
            <a:cxnSpLocks/>
            <a:stCxn id="10" idx="0"/>
            <a:endCxn id="8" idx="0"/>
          </p:cNvCxnSpPr>
          <p:nvPr/>
        </p:nvCxnSpPr>
        <p:spPr bwMode="auto">
          <a:xfrm flipV="1">
            <a:off x="1905000" y="34290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9ED881A2-2015-458F-9A08-313DA619D50F}"/>
              </a:ext>
            </a:extLst>
          </p:cNvPr>
          <p:cNvCxnSpPr>
            <a:cxnSpLocks/>
            <a:stCxn id="10" idx="4"/>
            <a:endCxn id="8" idx="4"/>
          </p:cNvCxnSpPr>
          <p:nvPr/>
        </p:nvCxnSpPr>
        <p:spPr bwMode="auto">
          <a:xfrm>
            <a:off x="1905000" y="42672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373C68BE-8F15-4D5F-B908-867670AB37DB}"/>
              </a:ext>
            </a:extLst>
          </p:cNvPr>
          <p:cNvCxnSpPr>
            <a:cxnSpLocks/>
            <a:stCxn id="9" idx="0"/>
            <a:endCxn id="7" idx="0"/>
          </p:cNvCxnSpPr>
          <p:nvPr/>
        </p:nvCxnSpPr>
        <p:spPr bwMode="auto">
          <a:xfrm>
            <a:off x="883920" y="4495800"/>
            <a:ext cx="2011680" cy="4572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20" name="Straight Connector 19">
            <a:extLst>
              <a:ext uri="{FF2B5EF4-FFF2-40B4-BE49-F238E27FC236}">
                <a16:creationId xmlns:a16="http://schemas.microsoft.com/office/drawing/2014/main" id="{C60C9DB5-F485-4A3D-B168-03E62B523D10}"/>
              </a:ext>
            </a:extLst>
          </p:cNvPr>
          <p:cNvCxnSpPr>
            <a:cxnSpLocks/>
            <a:stCxn id="9" idx="4"/>
            <a:endCxn id="7" idx="4"/>
          </p:cNvCxnSpPr>
          <p:nvPr/>
        </p:nvCxnSpPr>
        <p:spPr bwMode="auto">
          <a:xfrm>
            <a:off x="883920" y="4953000"/>
            <a:ext cx="2011680" cy="11430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23" name="Content Placeholder 2">
            <a:extLst>
              <a:ext uri="{FF2B5EF4-FFF2-40B4-BE49-F238E27FC236}">
                <a16:creationId xmlns:a16="http://schemas.microsoft.com/office/drawing/2014/main" id="{E68912EE-C3DC-46CB-A5CE-BF5A046B7B23}"/>
              </a:ext>
            </a:extLst>
          </p:cNvPr>
          <p:cNvSpPr txBox="1">
            <a:spLocks/>
          </p:cNvSpPr>
          <p:nvPr/>
        </p:nvSpPr>
        <p:spPr>
          <a:xfrm>
            <a:off x="4602480" y="2286000"/>
            <a:ext cx="4465320" cy="4495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1800" kern="0" dirty="0"/>
              <a:t>Descriptive </a:t>
            </a:r>
            <a:r>
              <a:rPr lang="en-US" sz="1800" i="1" kern="0" dirty="0"/>
              <a:t>statistics</a:t>
            </a:r>
            <a:r>
              <a:rPr lang="en-US" sz="1800" kern="0" dirty="0"/>
              <a:t> (sample mean, sample variance, …) describe the </a:t>
            </a:r>
            <a:r>
              <a:rPr lang="en-US" sz="1800" i="1" kern="0" dirty="0"/>
              <a:t>samples</a:t>
            </a:r>
            <a:r>
              <a:rPr lang="en-US" sz="1800" kern="0" dirty="0"/>
              <a:t>.</a:t>
            </a:r>
          </a:p>
          <a:p>
            <a:pPr>
              <a:buFont typeface="Arial" panose="020B0604020202020204" pitchFamily="34" charset="0"/>
              <a:buChar char="•"/>
            </a:pPr>
            <a:r>
              <a:rPr lang="en-US" sz="1800" kern="0" dirty="0"/>
              <a:t>Only the </a:t>
            </a:r>
            <a:r>
              <a:rPr lang="en-US" sz="1800" i="1" kern="0" dirty="0"/>
              <a:t>statistics</a:t>
            </a:r>
            <a:r>
              <a:rPr lang="en-US" sz="1800" kern="0" dirty="0"/>
              <a:t> of </a:t>
            </a:r>
            <a:r>
              <a:rPr lang="en-US" sz="1800" kern="0" dirty="0">
                <a:solidFill>
                  <a:srgbClr val="FFFF00"/>
                </a:solidFill>
              </a:rPr>
              <a:t>completely representative samples</a:t>
            </a:r>
            <a:r>
              <a:rPr lang="en-US" sz="1800" kern="0" dirty="0"/>
              <a:t> provide for accurate </a:t>
            </a:r>
            <a:r>
              <a:rPr lang="en-US" sz="1800" i="1" kern="0" dirty="0"/>
              <a:t>parameters</a:t>
            </a:r>
            <a:r>
              <a:rPr lang="en-US" sz="1800" kern="0" dirty="0"/>
              <a:t> (population mean, …).</a:t>
            </a:r>
          </a:p>
          <a:p>
            <a:pPr lvl="1">
              <a:buFont typeface="Arial" panose="020B0604020202020204" pitchFamily="34" charset="0"/>
              <a:buChar char="•"/>
            </a:pPr>
            <a:r>
              <a:rPr lang="en-US" sz="1800" kern="0" dirty="0"/>
              <a:t>Statistics </a:t>
            </a:r>
            <a:r>
              <a:rPr lang="en-US" sz="1800" kern="0" dirty="0">
                <a:sym typeface="Wingdings" panose="05000000000000000000" pitchFamily="2" charset="2"/>
              </a:rPr>
              <a:t> parameter </a:t>
            </a:r>
            <a:r>
              <a:rPr lang="en-US" sz="1800" i="1" kern="0" dirty="0">
                <a:sym typeface="Wingdings" panose="05000000000000000000" pitchFamily="2" charset="2"/>
              </a:rPr>
              <a:t>estimates</a:t>
            </a:r>
          </a:p>
          <a:p>
            <a:pPr lvl="1">
              <a:buFont typeface="Arial" panose="020B0604020202020204" pitchFamily="34" charset="0"/>
              <a:buChar char="•"/>
            </a:pPr>
            <a:r>
              <a:rPr lang="en-US" sz="1800" kern="0" dirty="0"/>
              <a:t>How good are the estimates?</a:t>
            </a:r>
          </a:p>
          <a:p>
            <a:pPr lvl="1">
              <a:buFont typeface="Arial" panose="020B0604020202020204" pitchFamily="34" charset="0"/>
              <a:buChar char="•"/>
            </a:pPr>
            <a:r>
              <a:rPr lang="en-US" sz="1800" kern="0" dirty="0"/>
              <a:t>If the statistics about the same variables in distinct samples are distinct, are then the parameters for these variables distinct in the populations the samples are drawn from?</a:t>
            </a:r>
          </a:p>
          <a:p>
            <a:pPr>
              <a:buFont typeface="Arial" panose="020B0604020202020204" pitchFamily="34" charset="0"/>
              <a:buChar char="•"/>
            </a:pPr>
            <a:endParaRPr lang="en-US" sz="1800" kern="0" dirty="0"/>
          </a:p>
        </p:txBody>
      </p:sp>
      <p:sp>
        <p:nvSpPr>
          <p:cNvPr id="16" name="TextBox 15">
            <a:extLst>
              <a:ext uri="{FF2B5EF4-FFF2-40B4-BE49-F238E27FC236}">
                <a16:creationId xmlns:a16="http://schemas.microsoft.com/office/drawing/2014/main" id="{A0030E0E-9471-433D-820B-7D965468C18F}"/>
              </a:ext>
            </a:extLst>
          </p:cNvPr>
          <p:cNvSpPr txBox="1"/>
          <p:nvPr/>
        </p:nvSpPr>
        <p:spPr>
          <a:xfrm>
            <a:off x="7345053" y="58353"/>
            <a:ext cx="1757212" cy="584775"/>
          </a:xfrm>
          <a:prstGeom prst="rect">
            <a:avLst/>
          </a:prstGeom>
          <a:noFill/>
          <a:ln w="38100">
            <a:solidFill>
              <a:schemeClr val="bg1"/>
            </a:solidFill>
          </a:ln>
        </p:spPr>
        <p:txBody>
          <a:bodyPr wrap="none" rtlCol="0">
            <a:spAutoFit/>
          </a:bodyPr>
          <a:lstStyle/>
          <a:p>
            <a:r>
              <a:rPr lang="en-US" dirty="0">
                <a:solidFill>
                  <a:schemeClr val="bg1"/>
                </a:solidFill>
              </a:rPr>
              <a:t>A4/4.3.a)</a:t>
            </a:r>
          </a:p>
        </p:txBody>
      </p:sp>
      <p:sp>
        <p:nvSpPr>
          <p:cNvPr id="18" name="Slide Number Placeholder 4">
            <a:extLst>
              <a:ext uri="{FF2B5EF4-FFF2-40B4-BE49-F238E27FC236}">
                <a16:creationId xmlns:a16="http://schemas.microsoft.com/office/drawing/2014/main" id="{416F4BBE-5436-4A50-B727-A6F52267159B}"/>
              </a:ext>
            </a:extLst>
          </p:cNvPr>
          <p:cNvSpPr>
            <a:spLocks noGrp="1"/>
          </p:cNvSpPr>
          <p:nvPr>
            <p:ph type="sldNum" sz="quarter" idx="10"/>
          </p:nvPr>
        </p:nvSpPr>
        <p:spPr>
          <a:xfrm>
            <a:off x="4482" y="6491456"/>
            <a:ext cx="452718" cy="365125"/>
          </a:xfrm>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3148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Student Introductions</a:t>
            </a: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Name.</a:t>
            </a:r>
          </a:p>
          <a:p>
            <a:pPr>
              <a:buFont typeface="Arial" panose="020B0604020202020204" pitchFamily="34" charset="0"/>
              <a:buChar char="•"/>
            </a:pPr>
            <a:r>
              <a:rPr lang="en-US" dirty="0"/>
              <a:t>What did you do prior and relevant to starting your current curriculum?</a:t>
            </a:r>
          </a:p>
          <a:p>
            <a:pPr>
              <a:buFont typeface="Arial" panose="020B0604020202020204" pitchFamily="34" charset="0"/>
              <a:buChar char="•"/>
            </a:pPr>
            <a:r>
              <a:rPr lang="en-US" dirty="0"/>
              <a:t>What is your current curriculum / program?</a:t>
            </a:r>
          </a:p>
          <a:p>
            <a:pPr>
              <a:buFont typeface="Arial" panose="020B0604020202020204" pitchFamily="34" charset="0"/>
              <a:buChar char="•"/>
            </a:pPr>
            <a:r>
              <a:rPr lang="en-US" dirty="0"/>
              <a:t>Why did you pick the current program?</a:t>
            </a:r>
          </a:p>
          <a:p>
            <a:pPr>
              <a:buFont typeface="Arial" panose="020B0604020202020204" pitchFamily="34" charset="0"/>
              <a:buChar char="•"/>
            </a:pPr>
            <a:r>
              <a:rPr lang="en-US" dirty="0"/>
              <a:t>What are your career objectives?</a:t>
            </a:r>
          </a:p>
          <a:p>
            <a:pPr>
              <a:buFont typeface="Arial" panose="020B0604020202020204" pitchFamily="34" charset="0"/>
              <a:buChar char="•"/>
            </a:pPr>
            <a:r>
              <a:rPr lang="en-US" dirty="0"/>
              <a:t>For non-BMI-students: why did you pick this course?</a:t>
            </a:r>
          </a:p>
          <a:p>
            <a:pPr>
              <a:buFont typeface="Arial" panose="020B0604020202020204" pitchFamily="34" charset="0"/>
              <a:buChar char="•"/>
            </a:pPr>
            <a:r>
              <a:rPr lang="en-US" dirty="0"/>
              <a:t>What are you expecting from this course?</a:t>
            </a: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5</a:t>
            </a:fld>
            <a:endParaRPr lang="en-US" altLang="en-US"/>
          </a:p>
        </p:txBody>
      </p:sp>
    </p:spTree>
    <p:extLst>
      <p:ext uri="{BB962C8B-B14F-4D97-AF65-F5344CB8AC3E}">
        <p14:creationId xmlns:p14="http://schemas.microsoft.com/office/powerpoint/2010/main" val="2346310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a:t>
            </a:r>
            <a:r>
              <a:rPr lang="en-US" dirty="0"/>
              <a:t> </a:t>
            </a:r>
            <a:r>
              <a:rPr lang="en-US" sz="1600" dirty="0"/>
              <a:t>(in combination with others)</a:t>
            </a:r>
          </a:p>
          <a:p>
            <a:pPr>
              <a:buFont typeface="Arial" panose="020B0604020202020204" pitchFamily="34" charset="0"/>
              <a:buChar char="•"/>
            </a:pPr>
            <a:r>
              <a:rPr lang="en-US" u="sng" dirty="0"/>
              <a:t>Stratified</a:t>
            </a:r>
            <a:r>
              <a:rPr lang="en-US" dirty="0"/>
              <a:t>: </a:t>
            </a:r>
          </a:p>
          <a:p>
            <a:pPr lvl="1">
              <a:buFont typeface="Arial" panose="020B0604020202020204" pitchFamily="34" charset="0"/>
              <a:buChar char="•"/>
            </a:pPr>
            <a:r>
              <a:rPr lang="en-US" sz="2000" dirty="0"/>
              <a:t>the population is partitioned into non-overlapping groups (‘strata’) and a sample is selected by some design within each stratum.</a:t>
            </a:r>
          </a:p>
          <a:p>
            <a:pPr lvl="3">
              <a:buFont typeface="Arial" panose="020B0604020202020204" pitchFamily="34" charset="0"/>
              <a:buChar char="•"/>
            </a:pPr>
            <a:r>
              <a:rPr lang="en-US" sz="1600" dirty="0">
                <a:hlinkClick r:id="rId2"/>
              </a:rPr>
              <a:t>https://onlinecourses.science.psu.edu/stat506/node/27</a:t>
            </a:r>
            <a:endParaRPr lang="en-US" sz="1600" dirty="0"/>
          </a:p>
          <a:p>
            <a:pPr>
              <a:buFont typeface="Arial" panose="020B0604020202020204" pitchFamily="34" charset="0"/>
              <a:buChar char="•"/>
            </a:pPr>
            <a:r>
              <a:rPr lang="en-US" u="sng" dirty="0"/>
              <a:t>Clustered</a:t>
            </a:r>
            <a:r>
              <a:rPr lang="en-US" dirty="0"/>
              <a:t>: focus on a specific subpopulation;</a:t>
            </a:r>
          </a:p>
          <a:p>
            <a:pPr>
              <a:buFont typeface="Arial" panose="020B0604020202020204" pitchFamily="34" charset="0"/>
              <a:buChar char="•"/>
            </a:pPr>
            <a:r>
              <a:rPr lang="en-US" u="sng" dirty="0"/>
              <a:t>Judgment-based</a:t>
            </a:r>
            <a:r>
              <a:rPr lang="en-US" dirty="0"/>
              <a:t>: focus on subpopulations with specific knowledge or perspective.</a:t>
            </a:r>
          </a:p>
          <a:p>
            <a:pPr>
              <a:buFont typeface="Arial" panose="020B0604020202020204" pitchFamily="34" charset="0"/>
              <a:buChar char="•"/>
            </a:pPr>
            <a:r>
              <a:rPr lang="en-US" u="sng" dirty="0"/>
              <a:t>Convenience-based</a:t>
            </a:r>
            <a:r>
              <a:rPr lang="en-US" dirty="0"/>
              <a:t>.</a:t>
            </a:r>
          </a:p>
          <a:p>
            <a:pPr>
              <a:buFont typeface="Arial" panose="020B0604020202020204" pitchFamily="34" charset="0"/>
              <a:buChar char="•"/>
            </a:pPr>
            <a:r>
              <a:rPr lang="en-US" u="sng" dirty="0"/>
              <a:t>Opportunity-based</a:t>
            </a:r>
            <a:r>
              <a:rPr lang="en-US" dirty="0"/>
              <a:t>.</a:t>
            </a:r>
          </a:p>
          <a:p>
            <a:pPr>
              <a:buFont typeface="Arial" panose="020B0604020202020204" pitchFamily="34" charset="0"/>
              <a:buChar char="•"/>
            </a:pPr>
            <a:r>
              <a:rPr lang="en-US" u="sng" dirty="0"/>
              <a:t>Snowball</a:t>
            </a:r>
            <a:r>
              <a:rPr lang="en-US" dirty="0"/>
              <a:t>: e.g. suggestions by other interviewees.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50</a:t>
            </a:fld>
            <a:endParaRPr lang="en-US"/>
          </a:p>
        </p:txBody>
      </p:sp>
      <p:sp>
        <p:nvSpPr>
          <p:cNvPr id="6" name="TextBox 5">
            <a:extLst>
              <a:ext uri="{FF2B5EF4-FFF2-40B4-BE49-F238E27FC236}">
                <a16:creationId xmlns:a16="http://schemas.microsoft.com/office/drawing/2014/main" id="{45F8A9D8-5D30-4D34-A597-C67894C09B69}"/>
              </a:ext>
            </a:extLst>
          </p:cNvPr>
          <p:cNvSpPr txBox="1"/>
          <p:nvPr/>
        </p:nvSpPr>
        <p:spPr>
          <a:xfrm>
            <a:off x="7345053" y="58353"/>
            <a:ext cx="1757212" cy="584775"/>
          </a:xfrm>
          <a:prstGeom prst="rect">
            <a:avLst/>
          </a:prstGeom>
          <a:noFill/>
          <a:ln w="38100">
            <a:solidFill>
              <a:schemeClr val="bg1"/>
            </a:solidFill>
          </a:ln>
        </p:spPr>
        <p:txBody>
          <a:bodyPr wrap="none" rtlCol="0">
            <a:spAutoFit/>
          </a:bodyPr>
          <a:lstStyle/>
          <a:p>
            <a:r>
              <a:rPr lang="en-US" dirty="0">
                <a:solidFill>
                  <a:schemeClr val="bg1"/>
                </a:solidFill>
              </a:rPr>
              <a:t>A4/4.3.a)</a:t>
            </a:r>
          </a:p>
        </p:txBody>
      </p:sp>
    </p:spTree>
    <p:extLst>
      <p:ext uri="{BB962C8B-B14F-4D97-AF65-F5344CB8AC3E}">
        <p14:creationId xmlns:p14="http://schemas.microsoft.com/office/powerpoint/2010/main" val="1256656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51</a:t>
            </a:fld>
            <a:endParaRPr lang="en-US" dirty="0"/>
          </a:p>
        </p:txBody>
      </p:sp>
      <p:sp>
        <p:nvSpPr>
          <p:cNvPr id="5" name="TextBox 4">
            <a:extLst>
              <a:ext uri="{FF2B5EF4-FFF2-40B4-BE49-F238E27FC236}">
                <a16:creationId xmlns:a16="http://schemas.microsoft.com/office/drawing/2014/main" id="{56DD3B15-A020-48CD-A6E2-82BEC9782676}"/>
              </a:ext>
            </a:extLst>
          </p:cNvPr>
          <p:cNvSpPr txBox="1"/>
          <p:nvPr/>
        </p:nvSpPr>
        <p:spPr>
          <a:xfrm>
            <a:off x="7333832" y="58353"/>
            <a:ext cx="1779654" cy="584775"/>
          </a:xfrm>
          <a:prstGeom prst="rect">
            <a:avLst/>
          </a:prstGeom>
          <a:noFill/>
          <a:ln w="38100">
            <a:solidFill>
              <a:schemeClr val="bg1"/>
            </a:solidFill>
          </a:ln>
        </p:spPr>
        <p:txBody>
          <a:bodyPr wrap="none" rtlCol="0">
            <a:spAutoFit/>
          </a:bodyPr>
          <a:lstStyle/>
          <a:p>
            <a:r>
              <a:rPr lang="en-US" dirty="0">
                <a:solidFill>
                  <a:schemeClr val="bg1"/>
                </a:solidFill>
              </a:rPr>
              <a:t>A4/4.3.b)</a:t>
            </a:r>
          </a:p>
        </p:txBody>
      </p:sp>
    </p:spTree>
    <p:extLst>
      <p:ext uri="{BB962C8B-B14F-4D97-AF65-F5344CB8AC3E}">
        <p14:creationId xmlns:p14="http://schemas.microsoft.com/office/powerpoint/2010/main" val="182423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3647"/>
            <a:ext cx="8686800" cy="762000"/>
          </a:xfrm>
        </p:spPr>
        <p:txBody>
          <a:bodyPr/>
          <a:lstStyle/>
          <a:p>
            <a:r>
              <a:rPr lang="en-US" dirty="0"/>
              <a:t>Blinding</a:t>
            </a:r>
          </a:p>
        </p:txBody>
      </p:sp>
      <p:sp>
        <p:nvSpPr>
          <p:cNvPr id="3" name="Content Placeholder 2"/>
          <p:cNvSpPr>
            <a:spLocks noGrp="1"/>
          </p:cNvSpPr>
          <p:nvPr>
            <p:ph idx="1"/>
          </p:nvPr>
        </p:nvSpPr>
        <p:spPr>
          <a:xfrm>
            <a:off x="228600" y="1618047"/>
            <a:ext cx="8686800" cy="4953000"/>
          </a:xfrm>
        </p:spPr>
        <p:txBody>
          <a:bodyPr/>
          <a:lstStyle/>
          <a:p>
            <a:pPr>
              <a:buFont typeface="Arial" panose="020B0604020202020204" pitchFamily="34" charset="0"/>
              <a:buChar char="•"/>
            </a:pPr>
            <a:r>
              <a:rPr lang="en-US" dirty="0"/>
              <a:t>Of who:</a:t>
            </a:r>
          </a:p>
          <a:p>
            <a:pPr lvl="1">
              <a:buFont typeface="Arial" panose="020B0604020202020204" pitchFamily="34" charset="0"/>
              <a:buChar char="•"/>
            </a:pPr>
            <a:r>
              <a:rPr lang="en-US" dirty="0"/>
              <a:t>single: 	   study subjects;</a:t>
            </a:r>
          </a:p>
          <a:p>
            <a:pPr lvl="1">
              <a:buFont typeface="Arial" panose="020B0604020202020204" pitchFamily="34" charset="0"/>
              <a:buChar char="•"/>
            </a:pPr>
            <a:r>
              <a:rPr lang="en-US" dirty="0"/>
              <a:t>double:	   subjects plus investigators;</a:t>
            </a:r>
          </a:p>
          <a:p>
            <a:pPr lvl="1">
              <a:buFont typeface="Arial" panose="020B0604020202020204" pitchFamily="34" charset="0"/>
              <a:buChar char="•"/>
            </a:pPr>
            <a:r>
              <a:rPr lang="en-US" dirty="0"/>
              <a:t>triple: 	   subjects, investigators, evaluators, sponsors.</a:t>
            </a:r>
          </a:p>
          <a:p>
            <a:pPr>
              <a:buFont typeface="Arial" panose="020B0604020202020204" pitchFamily="34" charset="0"/>
              <a:buChar char="•"/>
            </a:pPr>
            <a:r>
              <a:rPr lang="en-US" dirty="0"/>
              <a:t>Not often possible:</a:t>
            </a:r>
          </a:p>
          <a:p>
            <a:pPr lvl="1">
              <a:buFont typeface="Arial" panose="020B0604020202020204" pitchFamily="34" charset="0"/>
              <a:buChar char="•"/>
            </a:pPr>
            <a:r>
              <a:rPr lang="en-US" dirty="0"/>
              <a:t>Ethical (no fake surgery)</a:t>
            </a:r>
          </a:p>
          <a:p>
            <a:pPr lvl="1">
              <a:buFont typeface="Arial" panose="020B0604020202020204" pitchFamily="34" charset="0"/>
              <a:buChar char="•"/>
            </a:pPr>
            <a:r>
              <a:rPr lang="en-US" dirty="0"/>
              <a:t>Different side effects of two compared treatments</a:t>
            </a:r>
          </a:p>
          <a:p>
            <a:pPr lvl="1">
              <a:buFont typeface="Arial" panose="020B0604020202020204" pitchFamily="34" charset="0"/>
              <a:buChar char="•"/>
            </a:pPr>
            <a:r>
              <a:rPr lang="en-US" dirty="0"/>
              <a:t>Different routes of administration</a:t>
            </a:r>
          </a:p>
          <a:p>
            <a:pPr lvl="2">
              <a:buFont typeface="Arial" panose="020B0604020202020204" pitchFamily="34" charset="0"/>
              <a:buChar char="•"/>
            </a:pPr>
            <a:r>
              <a:rPr lang="en-US" dirty="0"/>
              <a:t>Can be canceled out by ‘double dummy’ approach</a:t>
            </a:r>
          </a:p>
          <a:p>
            <a:pPr>
              <a:buFont typeface="Arial" panose="020B0604020202020204" pitchFamily="34" charset="0"/>
              <a:buChar char="•"/>
            </a:pPr>
            <a:r>
              <a:rPr lang="en-US" dirty="0"/>
              <a:t>Requires evaluation of the success of the blinding.</a:t>
            </a:r>
          </a:p>
        </p:txBody>
      </p:sp>
      <p:sp>
        <p:nvSpPr>
          <p:cNvPr id="4" name="Slide Number Placeholder 3"/>
          <p:cNvSpPr>
            <a:spLocks noGrp="1"/>
          </p:cNvSpPr>
          <p:nvPr>
            <p:ph type="sldNum" sz="quarter" idx="10"/>
          </p:nvPr>
        </p:nvSpPr>
        <p:spPr>
          <a:xfrm>
            <a:off x="76200" y="6205922"/>
            <a:ext cx="2057400" cy="365125"/>
          </a:xfrm>
        </p:spPr>
        <p:txBody>
          <a:bodyPr/>
          <a:lstStyle/>
          <a:p>
            <a:fld id="{B7A43C5A-ACB8-4C0A-8D74-C2E9796A15BB}" type="slidenum">
              <a:rPr lang="en-US" smtClean="0"/>
              <a:pPr/>
              <a:t>52</a:t>
            </a:fld>
            <a:endParaRPr lang="en-US" dirty="0"/>
          </a:p>
        </p:txBody>
      </p:sp>
      <p:sp>
        <p:nvSpPr>
          <p:cNvPr id="5" name="Rectangle 4"/>
          <p:cNvSpPr/>
          <p:nvPr/>
        </p:nvSpPr>
        <p:spPr>
          <a:xfrm>
            <a:off x="0" y="6491870"/>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6" name="TextBox 5">
            <a:extLst>
              <a:ext uri="{FF2B5EF4-FFF2-40B4-BE49-F238E27FC236}">
                <a16:creationId xmlns:a16="http://schemas.microsoft.com/office/drawing/2014/main" id="{A894E0F4-438B-4B4C-A325-A5727B2F4028}"/>
              </a:ext>
            </a:extLst>
          </p:cNvPr>
          <p:cNvSpPr txBox="1"/>
          <p:nvPr/>
        </p:nvSpPr>
        <p:spPr>
          <a:xfrm>
            <a:off x="7356274" y="0"/>
            <a:ext cx="1734770" cy="584775"/>
          </a:xfrm>
          <a:prstGeom prst="rect">
            <a:avLst/>
          </a:prstGeom>
          <a:noFill/>
          <a:ln w="38100">
            <a:solidFill>
              <a:schemeClr val="bg1"/>
            </a:solidFill>
          </a:ln>
        </p:spPr>
        <p:txBody>
          <a:bodyPr wrap="none" rtlCol="0">
            <a:spAutoFit/>
          </a:bodyPr>
          <a:lstStyle/>
          <a:p>
            <a:r>
              <a:rPr lang="en-US" dirty="0">
                <a:solidFill>
                  <a:schemeClr val="bg1"/>
                </a:solidFill>
              </a:rPr>
              <a:t>A4/4.3.c)</a:t>
            </a:r>
          </a:p>
        </p:txBody>
      </p:sp>
    </p:spTree>
    <p:extLst>
      <p:ext uri="{BB962C8B-B14F-4D97-AF65-F5344CB8AC3E}">
        <p14:creationId xmlns:p14="http://schemas.microsoft.com/office/powerpoint/2010/main" val="2322818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group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Goal: discriminate the effects caused by the study 		   intervention from effects due to other factors.</a:t>
            </a:r>
          </a:p>
          <a:p>
            <a:pPr lvl="3">
              <a:buFont typeface="Arial" panose="020B0604020202020204" pitchFamily="34" charset="0"/>
              <a:buChar char="•"/>
            </a:pPr>
            <a:r>
              <a:rPr lang="en-US" dirty="0"/>
              <a:t>natural history of the disease, patient or clinician expectations, the effects of other interventions, …</a:t>
            </a:r>
          </a:p>
          <a:p>
            <a:pPr>
              <a:buFont typeface="Arial" panose="020B0604020202020204" pitchFamily="34" charset="0"/>
              <a:buChar char="•"/>
            </a:pPr>
            <a:r>
              <a:rPr lang="en-US" dirty="0"/>
              <a:t>Types:</a:t>
            </a:r>
          </a:p>
          <a:p>
            <a:pPr lvl="1">
              <a:buFont typeface="Arial" panose="020B0604020202020204" pitchFamily="34" charset="0"/>
              <a:buChar char="•"/>
            </a:pPr>
            <a:r>
              <a:rPr lang="en-US" dirty="0"/>
              <a:t>historical controls: data from previous studies</a:t>
            </a:r>
          </a:p>
          <a:p>
            <a:pPr lvl="2">
              <a:buFont typeface="Arial" panose="020B0604020202020204" pitchFamily="34" charset="0"/>
              <a:buChar char="•"/>
            </a:pPr>
            <a:r>
              <a:rPr lang="en-US" dirty="0"/>
              <a:t>Randomization not possible </a:t>
            </a:r>
            <a:r>
              <a:rPr lang="en-US" dirty="0">
                <a:sym typeface="Wingdings" panose="05000000000000000000" pitchFamily="2" charset="2"/>
              </a:rPr>
              <a:t> more bias risk</a:t>
            </a:r>
            <a:endParaRPr lang="en-US" dirty="0"/>
          </a:p>
          <a:p>
            <a:pPr lvl="1">
              <a:buFont typeface="Arial" panose="020B0604020202020204" pitchFamily="34" charset="0"/>
              <a:buChar char="•"/>
            </a:pPr>
            <a:r>
              <a:rPr lang="en-US" dirty="0"/>
              <a:t>placebo/sham controls</a:t>
            </a:r>
          </a:p>
          <a:p>
            <a:pPr lvl="1">
              <a:buFont typeface="Arial" panose="020B0604020202020204" pitchFamily="34" charset="0"/>
              <a:buChar char="•"/>
            </a:pPr>
            <a:r>
              <a:rPr lang="en-US" dirty="0"/>
              <a:t>active controls: comparison to intervention with known outcomes</a:t>
            </a:r>
          </a:p>
          <a:p>
            <a:pPr lvl="2">
              <a:buFont typeface="Arial" panose="020B0604020202020204" pitchFamily="34" charset="0"/>
              <a:buChar char="•"/>
            </a:pPr>
            <a:r>
              <a:rPr lang="en-US" dirty="0"/>
              <a:t>‘non-inferiority’ studies.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53</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6" name="TextBox 5">
            <a:extLst>
              <a:ext uri="{FF2B5EF4-FFF2-40B4-BE49-F238E27FC236}">
                <a16:creationId xmlns:a16="http://schemas.microsoft.com/office/drawing/2014/main" id="{613ED9CF-40CA-49D8-9E34-C0B4665A34E5}"/>
              </a:ext>
            </a:extLst>
          </p:cNvPr>
          <p:cNvSpPr txBox="1"/>
          <p:nvPr/>
        </p:nvSpPr>
        <p:spPr>
          <a:xfrm>
            <a:off x="7333832" y="58353"/>
            <a:ext cx="1779654" cy="584775"/>
          </a:xfrm>
          <a:prstGeom prst="rect">
            <a:avLst/>
          </a:prstGeom>
          <a:noFill/>
          <a:ln w="38100">
            <a:solidFill>
              <a:schemeClr val="bg1"/>
            </a:solidFill>
          </a:ln>
        </p:spPr>
        <p:txBody>
          <a:bodyPr wrap="none" rtlCol="0">
            <a:spAutoFit/>
          </a:bodyPr>
          <a:lstStyle/>
          <a:p>
            <a:r>
              <a:rPr lang="en-US" dirty="0">
                <a:solidFill>
                  <a:schemeClr val="bg1"/>
                </a:solidFill>
              </a:rPr>
              <a:t>A4/4.3.d)</a:t>
            </a:r>
          </a:p>
        </p:txBody>
      </p:sp>
    </p:spTree>
    <p:extLst>
      <p:ext uri="{BB962C8B-B14F-4D97-AF65-F5344CB8AC3E}">
        <p14:creationId xmlns:p14="http://schemas.microsoft.com/office/powerpoint/2010/main" val="806795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sample size determination</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Formulate null and alternative hypotheses.</a:t>
            </a:r>
          </a:p>
          <a:p>
            <a:pPr lvl="2">
              <a:buFont typeface="Arial" panose="020B0604020202020204" pitchFamily="34" charset="0"/>
              <a:buChar char="•"/>
            </a:pPr>
            <a:r>
              <a:rPr lang="en-US" dirty="0"/>
              <a:t>‘minimum clinically relevant difference’.</a:t>
            </a:r>
          </a:p>
          <a:p>
            <a:pPr marL="457200" indent="-457200">
              <a:buFont typeface="+mj-lt"/>
              <a:buAutoNum type="arabicPeriod"/>
            </a:pPr>
            <a:r>
              <a:rPr lang="en-US" sz="2000" dirty="0"/>
              <a:t>Select type I and type II errors.</a:t>
            </a:r>
          </a:p>
          <a:p>
            <a:pPr marL="457200" indent="-457200">
              <a:buFont typeface="+mj-lt"/>
              <a:buAutoNum type="arabicPeriod"/>
            </a:pPr>
            <a:r>
              <a:rPr lang="en-US" sz="2000" dirty="0"/>
              <a:t>Obtain estimates of quantities that may be needed (e.g., estimates of variation or a control group response rate), through:</a:t>
            </a:r>
          </a:p>
          <a:p>
            <a:pPr marL="1257300" lvl="2" indent="-457200"/>
            <a:r>
              <a:rPr lang="en-US" dirty="0"/>
              <a:t>searching the literature for prior data</a:t>
            </a:r>
          </a:p>
          <a:p>
            <a:pPr marL="1257300" lvl="2" indent="-457200"/>
            <a:r>
              <a:rPr lang="en-US" dirty="0"/>
              <a:t>running pilot studies.</a:t>
            </a:r>
          </a:p>
          <a:p>
            <a:pPr marL="457200" indent="-457200">
              <a:buFont typeface="+mj-lt"/>
              <a:buAutoNum type="arabicPeriod"/>
            </a:pPr>
            <a:r>
              <a:rPr lang="en-US" sz="2000" dirty="0"/>
              <a:t>Select the minimum sample size such that two conditions hold: </a:t>
            </a:r>
          </a:p>
          <a:p>
            <a:pPr marL="1257300" lvl="2" indent="-457200"/>
            <a:r>
              <a:rPr lang="en-US" dirty="0"/>
              <a:t>if the null hypothesis is true then the probability of incorrectly rejecting is no more than the selected Type I error rate, and</a:t>
            </a:r>
          </a:p>
          <a:p>
            <a:pPr marL="1257300" lvl="2" indent="-457200"/>
            <a:r>
              <a:rPr lang="en-US" dirty="0"/>
              <a:t>if the alternative hypothesis is true then the probability of incorrectly failing to reject is no more than the selected Type II error.</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54</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6" name="TextBox 5">
            <a:extLst>
              <a:ext uri="{FF2B5EF4-FFF2-40B4-BE49-F238E27FC236}">
                <a16:creationId xmlns:a16="http://schemas.microsoft.com/office/drawing/2014/main" id="{17A80AE3-F3EB-4B08-8F48-06761B99A249}"/>
              </a:ext>
            </a:extLst>
          </p:cNvPr>
          <p:cNvSpPr txBox="1"/>
          <p:nvPr/>
        </p:nvSpPr>
        <p:spPr>
          <a:xfrm>
            <a:off x="7647432" y="73593"/>
            <a:ext cx="1415772" cy="584775"/>
          </a:xfrm>
          <a:prstGeom prst="rect">
            <a:avLst/>
          </a:prstGeom>
          <a:noFill/>
          <a:ln w="38100">
            <a:solidFill>
              <a:schemeClr val="bg1"/>
            </a:solidFill>
          </a:ln>
        </p:spPr>
        <p:txBody>
          <a:bodyPr wrap="none" rtlCol="0">
            <a:spAutoFit/>
          </a:bodyPr>
          <a:lstStyle/>
          <a:p>
            <a:r>
              <a:rPr lang="en-US" dirty="0">
                <a:solidFill>
                  <a:schemeClr val="bg1"/>
                </a:solidFill>
              </a:rPr>
              <a:t>A4/4.4.</a:t>
            </a:r>
          </a:p>
        </p:txBody>
      </p:sp>
    </p:spTree>
    <p:extLst>
      <p:ext uri="{BB962C8B-B14F-4D97-AF65-F5344CB8AC3E}">
        <p14:creationId xmlns:p14="http://schemas.microsoft.com/office/powerpoint/2010/main" val="7264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Discussion on possible </a:t>
            </a:r>
            <a:br>
              <a:rPr lang="en-US" dirty="0"/>
            </a:br>
            <a:r>
              <a:rPr lang="en-US" dirty="0"/>
              <a:t>research topics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222554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end goal: a research proposal!</a:t>
            </a:r>
          </a:p>
        </p:txBody>
      </p:sp>
      <p:sp>
        <p:nvSpPr>
          <p:cNvPr id="3" name="Content Placeholder 2"/>
          <p:cNvSpPr>
            <a:spLocks noGrp="1"/>
          </p:cNvSpPr>
          <p:nvPr>
            <p:ph idx="1"/>
          </p:nvPr>
        </p:nvSpPr>
        <p:spPr>
          <a:xfrm>
            <a:off x="234696" y="1371600"/>
            <a:ext cx="8686800" cy="4953000"/>
          </a:xfrm>
        </p:spPr>
        <p:txBody>
          <a:bodyPr/>
          <a:lstStyle/>
          <a:p>
            <a:pPr>
              <a:buFont typeface="Arial" panose="020B0604020202020204" pitchFamily="34" charset="0"/>
              <a:buChar char="•"/>
            </a:pPr>
            <a:r>
              <a:rPr lang="en-US" dirty="0"/>
              <a:t>You need to write a research proposal for a narrow topic: </a:t>
            </a:r>
          </a:p>
          <a:p>
            <a:pPr lvl="1">
              <a:buFont typeface="Arial" panose="020B0604020202020204" pitchFamily="34" charset="0"/>
              <a:buChar char="•"/>
            </a:pPr>
            <a:r>
              <a:rPr lang="en-US" sz="1800" dirty="0"/>
              <a:t>that is of interest to you,</a:t>
            </a:r>
          </a:p>
          <a:p>
            <a:pPr lvl="1">
              <a:buFont typeface="Arial" panose="020B0604020202020204" pitchFamily="34" charset="0"/>
              <a:buChar char="•"/>
            </a:pPr>
            <a:r>
              <a:rPr lang="en-US" sz="1800" dirty="0"/>
              <a:t>that, </a:t>
            </a:r>
            <a:r>
              <a:rPr lang="en-US" sz="1800" u="sng" dirty="0"/>
              <a:t>for BMI students</a:t>
            </a:r>
            <a:r>
              <a:rPr lang="en-US" sz="1800" dirty="0"/>
              <a:t>, fits the learning objectives of the BMI program,</a:t>
            </a:r>
          </a:p>
          <a:p>
            <a:pPr lvl="3">
              <a:buFont typeface="Arial" panose="020B0604020202020204" pitchFamily="34" charset="0"/>
              <a:buChar char="•"/>
            </a:pPr>
            <a:r>
              <a:rPr lang="en-US" sz="1400" dirty="0">
                <a:hlinkClick r:id="rId2" action="ppaction://hlinkfile"/>
              </a:rPr>
              <a:t>BMI504-Spring2025-topic-requirements.pdf</a:t>
            </a:r>
            <a:endParaRPr lang="en-US" sz="1400" dirty="0"/>
          </a:p>
          <a:p>
            <a:pPr lvl="1">
              <a:buFont typeface="Arial" panose="020B0604020202020204" pitchFamily="34" charset="0"/>
              <a:buChar char="•"/>
            </a:pPr>
            <a:r>
              <a:rPr lang="en-US" sz="1800" dirty="0"/>
              <a:t>for which you propose a </a:t>
            </a:r>
            <a:r>
              <a:rPr lang="en-US" sz="1800" u="sng" dirty="0"/>
              <a:t>mixed method</a:t>
            </a:r>
            <a:r>
              <a:rPr lang="en-US" sz="1800" dirty="0"/>
              <a:t> design.</a:t>
            </a:r>
          </a:p>
          <a:p>
            <a:pPr>
              <a:buFont typeface="Arial" panose="020B0604020202020204" pitchFamily="34" charset="0"/>
              <a:buChar char="•"/>
            </a:pPr>
            <a:r>
              <a:rPr lang="en-US" dirty="0"/>
              <a:t>Time line:</a:t>
            </a:r>
          </a:p>
          <a:p>
            <a:pPr lvl="1">
              <a:buFont typeface="Arial" panose="020B0604020202020204" pitchFamily="34" charset="0"/>
              <a:buChar char="•"/>
              <a:tabLst>
                <a:tab pos="1371600" algn="l"/>
              </a:tabLst>
            </a:pPr>
            <a:r>
              <a:rPr lang="en-US" sz="1800" dirty="0"/>
              <a:t>A0	Jan 30:	Suggestions for research topic		</a:t>
            </a:r>
          </a:p>
          <a:p>
            <a:pPr lvl="1">
              <a:buFont typeface="Arial" panose="020B0604020202020204" pitchFamily="34" charset="0"/>
              <a:buChar char="•"/>
              <a:tabLst>
                <a:tab pos="1376363" algn="l"/>
              </a:tabLst>
            </a:pPr>
            <a:r>
              <a:rPr lang="en-US" sz="1800" dirty="0"/>
              <a:t>A1	(Feb 17):	A1-section (problem, objective, purpose…)	 (2.5% A6) </a:t>
            </a:r>
          </a:p>
          <a:p>
            <a:pPr lvl="1">
              <a:buFont typeface="Arial" panose="020B0604020202020204" pitchFamily="34" charset="0"/>
              <a:buChar char="•"/>
              <a:tabLst>
                <a:tab pos="1376363" algn="l"/>
              </a:tabLst>
            </a:pPr>
            <a:r>
              <a:rPr lang="en-US" sz="1800" dirty="0"/>
              <a:t>A2	(Mar 2): 	Mixed method, significance, PICOTT, …	 (6.5% A6)</a:t>
            </a:r>
          </a:p>
          <a:p>
            <a:pPr lvl="1">
              <a:buFont typeface="Arial" panose="020B0604020202020204" pitchFamily="34" charset="0"/>
              <a:buChar char="•"/>
              <a:tabLst>
                <a:tab pos="1376363" algn="l"/>
              </a:tabLst>
            </a:pPr>
            <a:r>
              <a:rPr lang="en-US" sz="1800" dirty="0"/>
              <a:t>A3	(Mar 24):	hypotheses, detailed methods, variables, …	 (23%  A6)</a:t>
            </a:r>
          </a:p>
          <a:p>
            <a:pPr lvl="1">
              <a:buFont typeface="Arial" panose="020B0604020202020204" pitchFamily="34" charset="0"/>
              <a:buChar char="•"/>
              <a:tabLst>
                <a:tab pos="1376363" algn="l"/>
              </a:tabLst>
            </a:pPr>
            <a:r>
              <a:rPr lang="en-US" sz="1800" dirty="0"/>
              <a:t>A4	(Apr 6)!!!: 	Data tables, cohorts, bias, stats, …		 (18%  A6)</a:t>
            </a:r>
          </a:p>
          <a:p>
            <a:pPr lvl="1">
              <a:buFont typeface="Arial" panose="020B0604020202020204" pitchFamily="34" charset="0"/>
              <a:buChar char="•"/>
              <a:tabLst>
                <a:tab pos="1376363" algn="l"/>
              </a:tabLst>
            </a:pPr>
            <a:r>
              <a:rPr lang="en-US" sz="1800" b="1" dirty="0"/>
              <a:t>A5	Apr 25: 	Relevant statistical exercise		 (5%   FS)</a:t>
            </a:r>
          </a:p>
          <a:p>
            <a:pPr lvl="1">
              <a:buFont typeface="Arial" panose="020B0604020202020204" pitchFamily="34" charset="0"/>
              <a:buChar char="•"/>
              <a:tabLst>
                <a:tab pos="1376363" algn="l"/>
              </a:tabLst>
            </a:pPr>
            <a:r>
              <a:rPr lang="en-US" sz="1800" b="1" dirty="0"/>
              <a:t>A7	Apr 28: 	</a:t>
            </a:r>
            <a:r>
              <a:rPr lang="en-US" sz="1800" b="1" dirty="0" err="1"/>
              <a:t>Powerpoint</a:t>
            </a:r>
            <a:r>
              <a:rPr lang="en-US" sz="1800" b="1" dirty="0"/>
              <a:t> for final presentation 		 (5%   FS)</a:t>
            </a:r>
          </a:p>
          <a:p>
            <a:pPr lvl="1">
              <a:buFont typeface="Arial" panose="020B0604020202020204" pitchFamily="34" charset="0"/>
              <a:buChar char="•"/>
              <a:tabLst>
                <a:tab pos="1376363" algn="l"/>
              </a:tabLst>
            </a:pPr>
            <a:r>
              <a:rPr lang="en-US" sz="1800" b="1" dirty="0"/>
              <a:t>A8	May 1:	Oral presentation			 (10% FS)</a:t>
            </a:r>
          </a:p>
          <a:p>
            <a:pPr lvl="1">
              <a:buFont typeface="Arial" panose="020B0604020202020204" pitchFamily="34" charset="0"/>
              <a:buChar char="•"/>
            </a:pPr>
            <a:r>
              <a:rPr lang="en-US" sz="1800" b="1" dirty="0"/>
              <a:t>A6     May 6: 	Research proposal complete 		 (50% FS)</a:t>
            </a:r>
          </a:p>
          <a:p>
            <a:pPr lvl="1">
              <a:buFont typeface="Arial" panose="020B0604020202020204" pitchFamily="34" charset="0"/>
              <a:buChar char="•"/>
            </a:pPr>
            <a:r>
              <a:rPr lang="en-US" sz="1800" b="1" dirty="0"/>
              <a:t>         May 8:</a:t>
            </a:r>
            <a:r>
              <a:rPr lang="en-US" sz="1800" dirty="0"/>
              <a:t>	Final Exam				 (30%  FS)</a:t>
            </a:r>
            <a:endParaRPr lang="en-US" sz="1800" b="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cxnSp>
        <p:nvCxnSpPr>
          <p:cNvPr id="6" name="Straight Connector 5">
            <a:extLst>
              <a:ext uri="{FF2B5EF4-FFF2-40B4-BE49-F238E27FC236}">
                <a16:creationId xmlns:a16="http://schemas.microsoft.com/office/drawing/2014/main" id="{2B1347D2-01BA-4610-B56E-EA26BC169322}"/>
              </a:ext>
            </a:extLst>
          </p:cNvPr>
          <p:cNvCxnSpPr/>
          <p:nvPr/>
        </p:nvCxnSpPr>
        <p:spPr bwMode="auto">
          <a:xfrm>
            <a:off x="762000" y="5151120"/>
            <a:ext cx="8001000" cy="0"/>
          </a:xfrm>
          <a:prstGeom prst="line">
            <a:avLst/>
          </a:prstGeom>
          <a:solidFill>
            <a:schemeClr val="accent1"/>
          </a:solidFill>
          <a:ln w="9525" cap="flat" cmpd="sng" algn="ctr">
            <a:solidFill>
              <a:schemeClr val="bg1"/>
            </a:solidFill>
            <a:prstDash val="dash"/>
            <a:round/>
            <a:headEnd type="none" w="med" len="med"/>
            <a:tailEnd type="none" w="med" len="med"/>
          </a:ln>
          <a:effectLst/>
        </p:spPr>
      </p:cxnSp>
    </p:spTree>
    <p:extLst>
      <p:ext uri="{BB962C8B-B14F-4D97-AF65-F5344CB8AC3E}">
        <p14:creationId xmlns:p14="http://schemas.microsoft.com/office/powerpoint/2010/main" val="12837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research requirements BMI / PhD</a:t>
            </a:r>
          </a:p>
        </p:txBody>
      </p:sp>
      <p:sp>
        <p:nvSpPr>
          <p:cNvPr id="6" name="Content Placeholder 5"/>
          <p:cNvSpPr>
            <a:spLocks noGrp="1"/>
          </p:cNvSpPr>
          <p:nvPr>
            <p:ph idx="1"/>
          </p:nvPr>
        </p:nvSpPr>
        <p:spPr>
          <a:xfrm>
            <a:off x="228600" y="1676400"/>
            <a:ext cx="8686800" cy="2971800"/>
          </a:xfrm>
        </p:spPr>
        <p:txBody>
          <a:bodyPr/>
          <a:lstStyle/>
          <a:p>
            <a:pPr>
              <a:buFont typeface="Arial" panose="020B0604020202020204" pitchFamily="34" charset="0"/>
              <a:buChar char="•"/>
            </a:pPr>
            <a:r>
              <a:rPr lang="en-US" sz="2000" b="1" dirty="0"/>
              <a:t>All PhD students</a:t>
            </a:r>
            <a:r>
              <a:rPr lang="en-US" sz="2000" dirty="0"/>
              <a:t>:</a:t>
            </a:r>
          </a:p>
          <a:p>
            <a:pPr lvl="1">
              <a:buFont typeface="Arial" panose="020B0604020202020204" pitchFamily="34" charset="0"/>
              <a:buChar char="•"/>
            </a:pPr>
            <a:r>
              <a:rPr lang="en-US" sz="2000" dirty="0"/>
              <a:t>Must write a thesis about original and novel research advancing the state of the art in their domain.</a:t>
            </a:r>
          </a:p>
          <a:p>
            <a:pPr>
              <a:buFont typeface="Arial" panose="020B0604020202020204" pitchFamily="34" charset="0"/>
              <a:buChar char="•"/>
            </a:pPr>
            <a:r>
              <a:rPr lang="en-US" sz="2000" b="1" dirty="0"/>
              <a:t>BMI PhD students</a:t>
            </a:r>
            <a:r>
              <a:rPr lang="en-US" sz="2000" dirty="0"/>
              <a:t>: </a:t>
            </a:r>
          </a:p>
          <a:p>
            <a:pPr lvl="1">
              <a:buFont typeface="Arial" panose="020B0604020202020204" pitchFamily="34" charset="0"/>
              <a:buChar char="•"/>
            </a:pPr>
            <a:r>
              <a:rPr lang="en-US" sz="2000" dirty="0"/>
              <a:t>Must write a thesis proposal as their qualifying exam for PhD candidacy.</a:t>
            </a:r>
          </a:p>
          <a:p>
            <a:pPr lvl="1">
              <a:buFont typeface="Arial" panose="020B0604020202020204" pitchFamily="34" charset="0"/>
              <a:buChar char="•"/>
            </a:pPr>
            <a:r>
              <a:rPr lang="en-US" sz="2000" dirty="0"/>
              <a:t>Funded students, or students hoping to be funded should do this in the form of a NIH F-award.</a:t>
            </a:r>
          </a:p>
          <a:p>
            <a:pPr>
              <a:buFont typeface="Arial" panose="020B0604020202020204" pitchFamily="34" charset="0"/>
              <a:buChar char="•"/>
            </a:pPr>
            <a:r>
              <a:rPr lang="en-US" sz="2000" b="1" dirty="0"/>
              <a:t>BMI MSc students</a:t>
            </a:r>
            <a:r>
              <a:rPr lang="en-US" sz="2000" dirty="0"/>
              <a:t>: must write a MSc thesis (T) or perform research in a Final Practicum Project (P) depending on their concentration: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484591363"/>
              </p:ext>
            </p:extLst>
          </p:nvPr>
        </p:nvGraphicFramePr>
        <p:xfrm>
          <a:off x="609600" y="5288280"/>
          <a:ext cx="8229600" cy="111252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672812193"/>
                    </a:ext>
                  </a:extLst>
                </a:gridCol>
                <a:gridCol w="3200400">
                  <a:extLst>
                    <a:ext uri="{9D8B030D-6E8A-4147-A177-3AD203B41FA5}">
                      <a16:colId xmlns:a16="http://schemas.microsoft.com/office/drawing/2014/main" val="941659032"/>
                    </a:ext>
                  </a:extLst>
                </a:gridCol>
              </a:tblGrid>
              <a:tr h="370840">
                <a:tc>
                  <a:txBody>
                    <a:bodyPr/>
                    <a:lstStyle/>
                    <a:p>
                      <a:r>
                        <a:rPr lang="en-US" b="0" dirty="0">
                          <a:solidFill>
                            <a:schemeClr val="bg1"/>
                          </a:solidFill>
                        </a:rPr>
                        <a:t>General BMI:                                                   T or 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solidFill>
                            <a:schemeClr val="bg1"/>
                          </a:solidFill>
                        </a:rPr>
                        <a:t>Public Health Informatics:   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19564"/>
                  </a:ext>
                </a:extLst>
              </a:tr>
              <a:tr h="370840">
                <a:tc>
                  <a:txBody>
                    <a:bodyPr/>
                    <a:lstStyle/>
                    <a:p>
                      <a:r>
                        <a:rPr lang="en-US" b="0" dirty="0">
                          <a:solidFill>
                            <a:schemeClr val="bg1"/>
                          </a:solidFill>
                        </a:rPr>
                        <a:t>Clinical Informatics/Decision Support:     T or 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solidFill>
                            <a:schemeClr val="bg1"/>
                          </a:solidFill>
                        </a:rPr>
                        <a:t>Biomedical Ontology:            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656968"/>
                  </a:ext>
                </a:extLst>
              </a:tr>
              <a:tr h="370840">
                <a:tc>
                  <a:txBody>
                    <a:bodyPr/>
                    <a:lstStyle/>
                    <a:p>
                      <a:r>
                        <a:rPr lang="en-US" b="0" dirty="0">
                          <a:solidFill>
                            <a:schemeClr val="bg1"/>
                          </a:solidFill>
                        </a:rPr>
                        <a:t>Bioinformatics/Translational Informatics: 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solidFill>
                            <a:schemeClr val="bg1"/>
                          </a:solidFill>
                        </a:rPr>
                        <a:t>Sociotechnical &amp; HCD:          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075961"/>
                  </a:ext>
                </a:extLst>
              </a:tr>
            </a:tbl>
          </a:graphicData>
        </a:graphic>
      </p:graphicFrame>
    </p:spTree>
    <p:extLst>
      <p:ext uri="{BB962C8B-B14F-4D97-AF65-F5344CB8AC3E}">
        <p14:creationId xmlns:p14="http://schemas.microsoft.com/office/powerpoint/2010/main" val="245079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a:noFill/>
        </p:spPr>
        <p:txBody>
          <a:bodyPr/>
          <a:lstStyle/>
          <a:p>
            <a:pPr>
              <a:buFont typeface="Arial" panose="020B0604020202020204" pitchFamily="34" charset="0"/>
              <a:buChar char="•"/>
            </a:pPr>
            <a:r>
              <a:rPr lang="en-US" sz="2200" dirty="0"/>
              <a:t>The syllabus is the go-to document for all that needs to be done:</a:t>
            </a:r>
          </a:p>
          <a:p>
            <a:pPr lvl="2">
              <a:buFont typeface="Arial" panose="020B0604020202020204" pitchFamily="34" charset="0"/>
              <a:buChar char="•"/>
            </a:pPr>
            <a:r>
              <a:rPr lang="en-US" dirty="0"/>
              <a:t>Assignments, (in-class tests), required readings, …</a:t>
            </a:r>
          </a:p>
          <a:p>
            <a:pPr>
              <a:buFont typeface="Arial" panose="020B0604020202020204" pitchFamily="34" charset="0"/>
              <a:buChar char="•"/>
            </a:pPr>
            <a:r>
              <a:rPr lang="en-US" sz="2200" dirty="0"/>
              <a:t>Any dispute that might arise during the course will be arbitrated by what is in the syllabus or in slides presented during the course, including what was recorded on video:</a:t>
            </a:r>
          </a:p>
          <a:p>
            <a:pPr lvl="2">
              <a:buFont typeface="Arial" panose="020B0604020202020204" pitchFamily="34" charset="0"/>
              <a:buChar char="•"/>
            </a:pPr>
            <a:r>
              <a:rPr lang="en-US" dirty="0"/>
              <a:t>Read the </a:t>
            </a:r>
            <a:r>
              <a:rPr lang="en-US" dirty="0">
                <a:hlinkClick r:id="rId2" action="ppaction://hlinkfile"/>
              </a:rPr>
              <a:t>syllabus</a:t>
            </a:r>
            <a:r>
              <a:rPr lang="en-US" dirty="0"/>
              <a:t> through THIS WEEK and provide comments about any unclarity by email PRIOR TO CLASS C2! </a:t>
            </a:r>
          </a:p>
          <a:p>
            <a:pPr>
              <a:buFont typeface="Arial" panose="020B0604020202020204" pitchFamily="34" charset="0"/>
              <a:buChar char="•"/>
            </a:pPr>
            <a:r>
              <a:rPr lang="en-US" sz="2200" dirty="0"/>
              <a:t>Links to required readings are provided in the syllabus.</a:t>
            </a:r>
          </a:p>
          <a:p>
            <a:pPr>
              <a:buFont typeface="Arial" panose="020B0604020202020204" pitchFamily="34" charset="0"/>
              <a:buChar char="•"/>
            </a:pPr>
            <a:r>
              <a:rPr lang="en-US" sz="2200" dirty="0"/>
              <a:t>Slides of presentations will be made available </a:t>
            </a:r>
            <a:r>
              <a:rPr lang="en-US" sz="2200" b="1" i="1" dirty="0"/>
              <a:t>after</a:t>
            </a:r>
            <a:r>
              <a:rPr lang="en-US" sz="2200" dirty="0"/>
              <a:t> the class in UB Box</a:t>
            </a:r>
            <a:endParaRPr lang="en-US" dirty="0"/>
          </a:p>
          <a:p>
            <a:pPr>
              <a:buFont typeface="Arial" panose="020B0604020202020204" pitchFamily="34" charset="0"/>
              <a:buChar char="•"/>
            </a:pPr>
            <a:r>
              <a:rPr lang="en-US" sz="2200" dirty="0"/>
              <a:t>Be present and on time.</a:t>
            </a:r>
          </a:p>
          <a:p>
            <a:pPr>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25393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p>
        </p:txBody>
      </p:sp>
      <p:sp>
        <p:nvSpPr>
          <p:cNvPr id="3" name="Content Placeholder 2"/>
          <p:cNvSpPr>
            <a:spLocks noGrp="1"/>
          </p:cNvSpPr>
          <p:nvPr>
            <p:ph idx="1"/>
          </p:nvPr>
        </p:nvSpPr>
        <p:spPr/>
        <p:txBody>
          <a:bodyPr/>
          <a:lstStyle/>
          <a:p>
            <a:pPr lvl="0">
              <a:spcBef>
                <a:spcPts val="1200"/>
              </a:spcBef>
              <a:buFont typeface="Arial" panose="020B0604020202020204" pitchFamily="34" charset="0"/>
              <a:buChar char="•"/>
            </a:pPr>
            <a:r>
              <a:rPr lang="en-US" sz="2000" dirty="0"/>
              <a:t>A1 … A4: voluntary, floating deadline but not later than April 6, commented ones each!</a:t>
            </a:r>
          </a:p>
          <a:p>
            <a:pPr lvl="0">
              <a:spcBef>
                <a:spcPts val="1200"/>
              </a:spcBef>
              <a:buFont typeface="Arial" panose="020B0604020202020204" pitchFamily="34" charset="0"/>
              <a:buChar char="•"/>
            </a:pPr>
            <a:r>
              <a:rPr lang="en-US" sz="2000" dirty="0"/>
              <a:t>All assignments need to be completed prior to the deadline specified in the course schedule and submitted to </a:t>
            </a:r>
            <a:r>
              <a:rPr lang="en-US" sz="2000" dirty="0">
                <a:hlinkClick r:id="rId2"/>
              </a:rPr>
              <a:t>UB Box </a:t>
            </a:r>
            <a:r>
              <a:rPr lang="en-US" sz="2000" b="1" i="1" dirty="0"/>
              <a:t>as a Microsoft Word document</a:t>
            </a:r>
            <a:r>
              <a:rPr lang="en-US" sz="2000" dirty="0"/>
              <a:t>. </a:t>
            </a:r>
            <a:r>
              <a:rPr lang="en-US" sz="2000" b="1" dirty="0"/>
              <a:t>No Google doc links or any other link to a cloud server</a:t>
            </a:r>
            <a:r>
              <a:rPr lang="en-US" sz="2000" dirty="0"/>
              <a:t>. </a:t>
            </a:r>
          </a:p>
          <a:p>
            <a:pPr lvl="0">
              <a:spcBef>
                <a:spcPts val="1200"/>
              </a:spcBef>
              <a:buFont typeface="Arial" panose="020B0604020202020204" pitchFamily="34" charset="0"/>
              <a:buChar char="•"/>
            </a:pPr>
            <a:r>
              <a:rPr lang="en-US" sz="2000" dirty="0"/>
              <a:t>The filename should be formatted as this: BMI504-[number of the assignment]-[your UBIT name]. </a:t>
            </a:r>
          </a:p>
          <a:p>
            <a:pPr lvl="1">
              <a:spcBef>
                <a:spcPts val="1200"/>
              </a:spcBef>
              <a:buFont typeface="Arial" panose="020B0604020202020204" pitchFamily="34" charset="0"/>
              <a:buChar char="•"/>
            </a:pPr>
            <a:r>
              <a:rPr lang="en-US" sz="2000" dirty="0"/>
              <a:t>For example, if the course director were a student: </a:t>
            </a:r>
          </a:p>
          <a:p>
            <a:pPr marL="457200" lvl="1" indent="0">
              <a:spcBef>
                <a:spcPts val="1200"/>
              </a:spcBef>
              <a:buNone/>
            </a:pPr>
            <a:r>
              <a:rPr lang="en-US" sz="2000" dirty="0"/>
              <a:t>	“BMI504-A1-ceusters.docx”. </a:t>
            </a:r>
          </a:p>
          <a:p>
            <a:pPr lvl="0">
              <a:spcBef>
                <a:spcPts val="1200"/>
              </a:spcBef>
              <a:buFont typeface="Arial" panose="020B0604020202020204" pitchFamily="34" charset="0"/>
              <a:buChar char="•"/>
            </a:pPr>
            <a:r>
              <a:rPr lang="en-US" sz="2000" dirty="0"/>
              <a:t>The first line in the document should always be your full name (first and last name).</a:t>
            </a:r>
          </a:p>
          <a:p>
            <a:pPr lvl="0">
              <a:spcBef>
                <a:spcPts val="1200"/>
              </a:spcBef>
              <a:buFont typeface="Arial" panose="020B0604020202020204" pitchFamily="34" charset="0"/>
              <a:buChar char="•"/>
            </a:pPr>
            <a:r>
              <a:rPr lang="en-US" sz="2000" dirty="0"/>
              <a:t>Whenever you send me an email in relation to the class, the subject line must start with “BMI504:”.</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2168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33370</TotalTime>
  <Words>5010</Words>
  <Application>Microsoft Office PowerPoint</Application>
  <PresentationFormat>On-screen Show (4:3)</PresentationFormat>
  <Paragraphs>639</Paragraphs>
  <Slides>55</Slides>
  <Notes>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71" baseType="lpstr">
      <vt:lpstr>Batang</vt:lpstr>
      <vt:lpstr>ＭＳ Ｐゴシック</vt:lpstr>
      <vt:lpstr>AdvPTimesB</vt:lpstr>
      <vt:lpstr>Arial</vt:lpstr>
      <vt:lpstr>Arial Unicode MS</vt:lpstr>
      <vt:lpstr>FuturaStd-Book</vt:lpstr>
      <vt:lpstr>Galliard</vt:lpstr>
      <vt:lpstr>Georgia</vt:lpstr>
      <vt:lpstr>proxima-nova</vt:lpstr>
      <vt:lpstr>Times</vt:lpstr>
      <vt:lpstr>Times New Roman</vt:lpstr>
      <vt:lpstr>Trebuchet MS</vt:lpstr>
      <vt:lpstr>Verdana</vt:lpstr>
      <vt:lpstr>Wingdings</vt:lpstr>
      <vt:lpstr>2014-Indianapolis</vt:lpstr>
      <vt:lpstr>Photo Editor-foto</vt:lpstr>
      <vt:lpstr>Statistical data analysis and research methods BMI504  Course 16249 – Spring 2025   </vt:lpstr>
      <vt:lpstr>Class structure (C1)</vt:lpstr>
      <vt:lpstr>Educational &amp; professional environments</vt:lpstr>
      <vt:lpstr>Research and applications covered</vt:lpstr>
      <vt:lpstr>Student Introductions</vt:lpstr>
      <vt:lpstr>Course end goal: a research proposal!</vt:lpstr>
      <vt:lpstr>Why: research requirements BMI / PhD</vt:lpstr>
      <vt:lpstr>Housekeeping</vt:lpstr>
      <vt:lpstr>Assignments</vt:lpstr>
      <vt:lpstr>Homework for next week !!!</vt:lpstr>
      <vt:lpstr>Writing a research proposal for this course</vt:lpstr>
      <vt:lpstr>Mandatory layout and style conventions</vt:lpstr>
      <vt:lpstr>Framing the research question</vt:lpstr>
      <vt:lpstr>Evidence Based Research Question Types</vt:lpstr>
      <vt:lpstr>Specific strategy: PICO(TT) Framework</vt:lpstr>
      <vt:lpstr>PowerPoint Presentation</vt:lpstr>
      <vt:lpstr>Be aware</vt:lpstr>
      <vt:lpstr>Research design types</vt:lpstr>
      <vt:lpstr>Some purposes of mixed methods</vt:lpstr>
      <vt:lpstr>Criteria for choosing an MM design</vt:lpstr>
      <vt:lpstr>Usefulness features per Ioannidis</vt:lpstr>
      <vt:lpstr>Quantitative research (QNR)</vt:lpstr>
      <vt:lpstr>Quantitative, qualitative and mixed methods</vt:lpstr>
      <vt:lpstr>Mixed methods research</vt:lpstr>
      <vt:lpstr>Good Reporting of A Mixed Methods Study (GRAMMS) </vt:lpstr>
      <vt:lpstr>Steps in data analysis (1.4)</vt:lpstr>
      <vt:lpstr>Statistical hypothesis</vt:lpstr>
      <vt:lpstr>Two types of statistical hypotheses</vt:lpstr>
      <vt:lpstr>Theoretical linkage</vt:lpstr>
      <vt:lpstr>Operational linkage</vt:lpstr>
      <vt:lpstr>‘Operational Linkage’</vt:lpstr>
      <vt:lpstr>Types of Data Collection in QLRM </vt:lpstr>
      <vt:lpstr>COREQ (COnsolidated criteria for REporting Qualitative research) Checklist</vt:lpstr>
      <vt:lpstr>Pre-defined perspectives</vt:lpstr>
      <vt:lpstr>‘Theoretical definition’ and ‘Theoretical linkage’</vt:lpstr>
      <vt:lpstr>Requirements for operational definitions</vt:lpstr>
      <vt:lpstr>Variables &amp; level of measurement</vt:lpstr>
      <vt:lpstr>Data types and statistical analysis (preview)</vt:lpstr>
      <vt:lpstr>Mainstream classification of bias types</vt:lpstr>
      <vt:lpstr>Fight bias through management plans</vt:lpstr>
      <vt:lpstr>Baseline determination</vt:lpstr>
      <vt:lpstr>Table of Baseline Data</vt:lpstr>
      <vt:lpstr>Data tables</vt:lpstr>
      <vt:lpstr>Variable types and hypothesis testing</vt:lpstr>
      <vt:lpstr>Population</vt:lpstr>
      <vt:lpstr>‘Statistics’</vt:lpstr>
      <vt:lpstr>Selection of study participants</vt:lpstr>
      <vt:lpstr>Cohort selection criteria</vt:lpstr>
      <vt:lpstr>Sample</vt:lpstr>
      <vt:lpstr>Sampling methods</vt:lpstr>
      <vt:lpstr>Randomization</vt:lpstr>
      <vt:lpstr>Blinding</vt:lpstr>
      <vt:lpstr>Control group selection</vt:lpstr>
      <vt:lpstr>Steps in sample size determination</vt:lpstr>
      <vt:lpstr>Discussion on possible  research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1350</cp:revision>
  <dcterms:created xsi:type="dcterms:W3CDTF">1601-01-01T00:00:00Z</dcterms:created>
  <dcterms:modified xsi:type="dcterms:W3CDTF">2025-01-23T18:45:33Z</dcterms:modified>
</cp:coreProperties>
</file>