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9"/>
  </p:notesMasterIdLst>
  <p:sldIdLst>
    <p:sldId id="1414" r:id="rId2"/>
    <p:sldId id="1427" r:id="rId3"/>
    <p:sldId id="1428" r:id="rId4"/>
    <p:sldId id="1425" r:id="rId5"/>
    <p:sldId id="1416" r:id="rId6"/>
    <p:sldId id="1267" r:id="rId7"/>
    <p:sldId id="1274" r:id="rId8"/>
    <p:sldId id="1324" r:id="rId9"/>
    <p:sldId id="1417" r:id="rId10"/>
    <p:sldId id="1418" r:id="rId11"/>
    <p:sldId id="1338" r:id="rId12"/>
    <p:sldId id="1348" r:id="rId13"/>
    <p:sldId id="1349" r:id="rId14"/>
    <p:sldId id="1350" r:id="rId15"/>
    <p:sldId id="1351" r:id="rId16"/>
    <p:sldId id="1352" r:id="rId17"/>
    <p:sldId id="1353" r:id="rId18"/>
    <p:sldId id="1354" r:id="rId19"/>
    <p:sldId id="1355" r:id="rId20"/>
    <p:sldId id="1356" r:id="rId21"/>
    <p:sldId id="1357" r:id="rId22"/>
    <p:sldId id="1358" r:id="rId23"/>
    <p:sldId id="1359" r:id="rId24"/>
    <p:sldId id="1360" r:id="rId25"/>
    <p:sldId id="1361" r:id="rId26"/>
    <p:sldId id="1362" r:id="rId27"/>
    <p:sldId id="1363" r:id="rId28"/>
    <p:sldId id="1364" r:id="rId29"/>
    <p:sldId id="1401" r:id="rId30"/>
    <p:sldId id="1402" r:id="rId31"/>
    <p:sldId id="1403" r:id="rId32"/>
    <p:sldId id="1404" r:id="rId33"/>
    <p:sldId id="1405" r:id="rId34"/>
    <p:sldId id="1366" r:id="rId35"/>
    <p:sldId id="1386" r:id="rId36"/>
    <p:sldId id="1387" r:id="rId37"/>
    <p:sldId id="1388" r:id="rId38"/>
    <p:sldId id="1389" r:id="rId39"/>
    <p:sldId id="1419" r:id="rId40"/>
    <p:sldId id="1424" r:id="rId41"/>
    <p:sldId id="1420" r:id="rId42"/>
    <p:sldId id="1421" r:id="rId43"/>
    <p:sldId id="1390" r:id="rId44"/>
    <p:sldId id="1391" r:id="rId45"/>
    <p:sldId id="1392" r:id="rId46"/>
    <p:sldId id="1393" r:id="rId47"/>
    <p:sldId id="1394" r:id="rId48"/>
    <p:sldId id="1396" r:id="rId49"/>
    <p:sldId id="1397" r:id="rId50"/>
    <p:sldId id="1422" r:id="rId51"/>
    <p:sldId id="1398" r:id="rId52"/>
    <p:sldId id="1399" r:id="rId53"/>
    <p:sldId id="1400" r:id="rId54"/>
    <p:sldId id="1395" r:id="rId55"/>
    <p:sldId id="1113" r:id="rId56"/>
    <p:sldId id="1099" r:id="rId57"/>
    <p:sldId id="1100" r:id="rId58"/>
    <p:sldId id="1326" r:id="rId59"/>
    <p:sldId id="1246" r:id="rId60"/>
    <p:sldId id="1247" r:id="rId61"/>
    <p:sldId id="1305" r:id="rId62"/>
    <p:sldId id="1248" r:id="rId63"/>
    <p:sldId id="949" r:id="rId64"/>
    <p:sldId id="1406" r:id="rId65"/>
    <p:sldId id="1407" r:id="rId66"/>
    <p:sldId id="1408" r:id="rId67"/>
    <p:sldId id="1409" r:id="rId68"/>
    <p:sldId id="1411" r:id="rId69"/>
    <p:sldId id="1412" r:id="rId70"/>
    <p:sldId id="1410" r:id="rId71"/>
    <p:sldId id="1413" r:id="rId72"/>
    <p:sldId id="1375" r:id="rId73"/>
    <p:sldId id="1337" r:id="rId74"/>
    <p:sldId id="1376" r:id="rId75"/>
    <p:sldId id="1377" r:id="rId76"/>
    <p:sldId id="1378" r:id="rId77"/>
    <p:sldId id="1379" r:id="rId78"/>
    <p:sldId id="1380" r:id="rId79"/>
    <p:sldId id="1340" r:id="rId80"/>
    <p:sldId id="1381" r:id="rId81"/>
    <p:sldId id="1382" r:id="rId82"/>
    <p:sldId id="1383" r:id="rId83"/>
    <p:sldId id="1384" r:id="rId84"/>
    <p:sldId id="1385" r:id="rId85"/>
    <p:sldId id="1330" r:id="rId86"/>
    <p:sldId id="1415" r:id="rId87"/>
    <p:sldId id="1426"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105" d="100"/>
          <a:sy n="105"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82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14</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68</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69</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19</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22</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24</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38</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39</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43</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63</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FontTx/>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0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0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2 – Jan 30, 2025</a:t>
            </a:r>
          </a:p>
          <a:p>
            <a:pPr marL="0" indent="0">
              <a:buNone/>
            </a:pPr>
            <a:r>
              <a:rPr lang="en-US" b="1" dirty="0"/>
              <a:t>Fundamentals of Science and Research</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204338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091003"/>
              </p:ext>
            </p:extLst>
          </p:nvPr>
        </p:nvGraphicFramePr>
        <p:xfrm>
          <a:off x="1142998" y="1793240"/>
          <a:ext cx="6781802" cy="148336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653162514"/>
                    </a:ext>
                  </a:extLst>
                </a:gridCol>
                <a:gridCol w="1143000">
                  <a:extLst>
                    <a:ext uri="{9D8B030D-6E8A-4147-A177-3AD203B41FA5}">
                      <a16:colId xmlns:a16="http://schemas.microsoft.com/office/drawing/2014/main" val="66467398"/>
                    </a:ext>
                  </a:extLst>
                </a:gridCol>
                <a:gridCol w="2057400">
                  <a:extLst>
                    <a:ext uri="{9D8B030D-6E8A-4147-A177-3AD203B41FA5}">
                      <a16:colId xmlns:a16="http://schemas.microsoft.com/office/drawing/2014/main" val="1860278243"/>
                    </a:ext>
                  </a:extLst>
                </a:gridCol>
                <a:gridCol w="1828801">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rowSpan="2">
                  <a:txBody>
                    <a:bodyPr/>
                    <a:lstStyle/>
                    <a:p>
                      <a:pPr algn="ctr"/>
                      <a:r>
                        <a:rPr lang="en-US" b="1" dirty="0">
                          <a:solidFill>
                            <a:schemeClr val="bg1"/>
                          </a:solidFill>
                        </a:rPr>
                        <a:t>Hypothesis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Correct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v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Wrong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
        <p:nvSpPr>
          <p:cNvPr id="7" name="TextBox 6"/>
          <p:cNvSpPr txBox="1"/>
          <p:nvPr/>
        </p:nvSpPr>
        <p:spPr>
          <a:xfrm>
            <a:off x="127509" y="3551822"/>
            <a:ext cx="8835047" cy="584775"/>
          </a:xfrm>
          <a:prstGeom prst="rect">
            <a:avLst/>
          </a:prstGeom>
          <a:noFill/>
        </p:spPr>
        <p:txBody>
          <a:bodyPr wrap="none" rtlCol="0">
            <a:spAutoFit/>
          </a:bodyPr>
          <a:lstStyle/>
          <a:p>
            <a:r>
              <a:rPr lang="en-US" b="0" dirty="0">
                <a:solidFill>
                  <a:schemeClr val="bg1"/>
                </a:solidFill>
              </a:rPr>
              <a:t>‘agrees with experiment’ = </a:t>
            </a:r>
            <a:r>
              <a:rPr lang="en-US" u="sng" dirty="0">
                <a:solidFill>
                  <a:schemeClr val="bg1"/>
                </a:solidFill>
              </a:rPr>
              <a:t>repeated</a:t>
            </a:r>
            <a:r>
              <a:rPr lang="en-US" b="0" dirty="0">
                <a:solidFill>
                  <a:schemeClr val="bg1"/>
                </a:solidFill>
              </a:rPr>
              <a:t> experiments !!!</a:t>
            </a:r>
          </a:p>
        </p:txBody>
      </p:sp>
      <p:graphicFrame>
        <p:nvGraphicFramePr>
          <p:cNvPr id="8" name="Content Placeholder 5"/>
          <p:cNvGraphicFramePr>
            <a:graphicFrameLocks/>
          </p:cNvGraphicFramePr>
          <p:nvPr>
            <p:extLst>
              <p:ext uri="{D42A27DB-BD31-4B8C-83A1-F6EECF244321}">
                <p14:modId xmlns:p14="http://schemas.microsoft.com/office/powerpoint/2010/main" val="2172967092"/>
              </p:ext>
            </p:extLst>
          </p:nvPr>
        </p:nvGraphicFramePr>
        <p:xfrm>
          <a:off x="439947" y="4531359"/>
          <a:ext cx="8458200" cy="1483360"/>
        </p:xfrm>
        <a:graphic>
          <a:graphicData uri="http://schemas.openxmlformats.org/drawingml/2006/table">
            <a:tbl>
              <a:tblPr firstRow="1" bandRow="1">
                <a:tableStyleId>{5C22544A-7EE6-4342-B048-85BDC9FD1C3A}</a:tableStyleId>
              </a:tblPr>
              <a:tblGrid>
                <a:gridCol w="2261820">
                  <a:extLst>
                    <a:ext uri="{9D8B030D-6E8A-4147-A177-3AD203B41FA5}">
                      <a16:colId xmlns:a16="http://schemas.microsoft.com/office/drawing/2014/main" val="2653162514"/>
                    </a:ext>
                  </a:extLst>
                </a:gridCol>
                <a:gridCol w="2175033">
                  <a:extLst>
                    <a:ext uri="{9D8B030D-6E8A-4147-A177-3AD203B41FA5}">
                      <a16:colId xmlns:a16="http://schemas.microsoft.com/office/drawing/2014/main" val="66467398"/>
                    </a:ext>
                  </a:extLst>
                </a:gridCol>
                <a:gridCol w="762000">
                  <a:extLst>
                    <a:ext uri="{9D8B030D-6E8A-4147-A177-3AD203B41FA5}">
                      <a16:colId xmlns:a16="http://schemas.microsoft.com/office/drawing/2014/main" val="1403024256"/>
                    </a:ext>
                  </a:extLst>
                </a:gridCol>
                <a:gridCol w="1752600">
                  <a:extLst>
                    <a:ext uri="{9D8B030D-6E8A-4147-A177-3AD203B41FA5}">
                      <a16:colId xmlns:a16="http://schemas.microsoft.com/office/drawing/2014/main" val="1860278243"/>
                    </a:ext>
                  </a:extLst>
                </a:gridCol>
                <a:gridCol w="1506747">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hundred-fold 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a:txBody>
                    <a:bodyPr/>
                    <a:lstStyle/>
                    <a:p>
                      <a:pPr algn="ctr"/>
                      <a:r>
                        <a:rPr lang="en-US" b="1" dirty="0">
                          <a:solidFill>
                            <a:schemeClr val="bg1"/>
                          </a:solidFill>
                        </a:rPr>
                        <a:t>Hypothesis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c</a:t>
                      </a:r>
                      <a:r>
                        <a:rPr lang="en-US" b="1" dirty="0">
                          <a:solidFill>
                            <a:schemeClr val="bg1"/>
                          </a:solidFill>
                        </a:rPr>
                        <a:t>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a:txBody>
                    <a:bodyPr/>
                    <a:lstStyle/>
                    <a:p>
                      <a:pPr algn="ctr"/>
                      <a:r>
                        <a:rPr lang="en-US" b="1" dirty="0">
                          <a:solidFill>
                            <a:schemeClr val="bg1"/>
                          </a:solidFill>
                        </a:rPr>
                        <a:t>Hypothesis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w</a:t>
                      </a:r>
                      <a:r>
                        <a:rPr lang="en-US" b="1" dirty="0">
                          <a:solidFill>
                            <a:schemeClr val="bg1"/>
                          </a:solidFill>
                        </a:rPr>
                        <a:t>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Tree>
    <p:extLst>
      <p:ext uri="{BB962C8B-B14F-4D97-AF65-F5344CB8AC3E}">
        <p14:creationId xmlns:p14="http://schemas.microsoft.com/office/powerpoint/2010/main" val="2864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use(</a:t>
            </a:r>
            <a:r>
              <a:rPr lang="en-US" dirty="0" err="1"/>
              <a:t>ful</a:t>
            </a:r>
            <a:r>
              <a:rPr lang="en-US" dirty="0"/>
              <a:t>/less)?</a:t>
            </a:r>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81162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127547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206793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Measurement, and Meaning</a:t>
            </a:r>
          </a:p>
          <a:p>
            <a:pPr>
              <a:spcBef>
                <a:spcPts val="0"/>
              </a:spcBef>
            </a:pPr>
            <a:r>
              <a:rPr lang="en-US" sz="1800" dirty="0"/>
              <a:t>Classical Empiricism</a:t>
            </a:r>
          </a:p>
          <a:p>
            <a:pPr>
              <a:spcBef>
                <a:spcPts val="0"/>
              </a:spcBef>
            </a:pPr>
            <a:r>
              <a:rPr lang="en-US" sz="1800" dirty="0"/>
              <a:t>Logical Positivism and 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t>Discovery and 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Cause Back in "Because"</a:t>
            </a:r>
          </a:p>
          <a:p>
            <a:pPr>
              <a:spcBef>
                <a:spcPts val="0"/>
              </a:spcBef>
            </a:pPr>
            <a:r>
              <a:rPr lang="en-US" sz="1800" kern="0" dirty="0"/>
              <a:t>Probability, Pragmatics, and Unification</a:t>
            </a:r>
          </a:p>
          <a:p>
            <a:pPr>
              <a:spcBef>
                <a:spcPts val="0"/>
              </a:spcBef>
            </a:pPr>
            <a:r>
              <a:rPr lang="en-US" sz="1800" kern="0" dirty="0"/>
              <a:t>Laws and Regularities</a:t>
            </a:r>
          </a:p>
          <a:p>
            <a:pPr>
              <a:spcBef>
                <a:spcPts val="0"/>
              </a:spcBef>
            </a:pPr>
            <a:r>
              <a:rPr lang="en-US" sz="1800" kern="0" dirty="0"/>
              <a:t>Laws and 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Reference</a:t>
            </a:r>
          </a:p>
          <a:p>
            <a:pPr>
              <a:spcBef>
                <a:spcPts val="0"/>
              </a:spcBef>
            </a:pPr>
            <a:r>
              <a:rPr lang="en-US" sz="1800" kern="0" dirty="0"/>
              <a:t>Scientific Realism </a:t>
            </a:r>
          </a:p>
          <a:p>
            <a:pPr>
              <a:spcBef>
                <a:spcPts val="0"/>
              </a:spcBef>
            </a:pPr>
            <a:r>
              <a:rPr lang="en-US" sz="1800" kern="0" dirty="0"/>
              <a:t>Success, Experience, and Explanation</a:t>
            </a:r>
          </a:p>
          <a:p>
            <a:pPr>
              <a:spcBef>
                <a:spcPts val="0"/>
              </a:spcBef>
            </a:pPr>
            <a:r>
              <a:rPr lang="en-US" sz="1800" kern="0" dirty="0"/>
              <a:t>Realism and Naturalism </a:t>
            </a:r>
          </a:p>
          <a:p>
            <a:pPr>
              <a:spcBef>
                <a:spcPts val="0"/>
              </a:spcBef>
            </a:pPr>
            <a:r>
              <a:rPr lang="en-US" sz="1800" kern="0" dirty="0"/>
              <a:t>Values and 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a:t>Topics in </a:t>
            </a:r>
            <a:r>
              <a:rPr lang="en-US" sz="2800" dirty="0" err="1"/>
              <a:t>PhyS</a:t>
            </a:r>
            <a:endParaRPr lang="en-US" sz="2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64431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(1)</a:t>
            </a:r>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361928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(1)</a:t>
            </a:r>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a:t>3a</a:t>
            </a:r>
            <a:r>
              <a:rPr lang="en-US" sz="2800" dirty="0"/>
              <a:t> :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a:solidFill>
                  <a:srgbClr val="FFFF00"/>
                </a:solidFill>
              </a:rPr>
              <a:t>method</a:t>
            </a:r>
          </a:p>
          <a:p>
            <a:pPr marL="0" indent="0"/>
            <a:r>
              <a:rPr lang="en-US" sz="2800" i="1" dirty="0"/>
              <a:t>	</a:t>
            </a:r>
          </a:p>
          <a:p>
            <a:pPr marL="0" indent="0"/>
            <a:r>
              <a:rPr lang="en-US" sz="2800" i="1" dirty="0"/>
              <a:t>3b</a:t>
            </a:r>
            <a:r>
              <a:rPr lang="en-US" sz="2800" dirty="0"/>
              <a:t> :  such knowledge or such a system of knowledge concerned with the physical world and its phenomena: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(2)</a:t>
            </a:r>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387345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355057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Empiricism</a:t>
            </a:r>
          </a:p>
          <a:p>
            <a:pPr>
              <a:spcBef>
                <a:spcPts val="0"/>
              </a:spcBef>
            </a:pPr>
            <a:r>
              <a:rPr lang="en-US" sz="1800" dirty="0"/>
              <a:t>Logical Positivism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t>Realism and Naturalism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599" y="875062"/>
            <a:ext cx="6238875" cy="954107"/>
          </a:xfrm>
          <a:prstGeom prst="rect">
            <a:avLst/>
          </a:prstGeom>
          <a:solidFill>
            <a:srgbClr val="0070C0"/>
          </a:solidFill>
        </p:spPr>
        <p:txBody>
          <a:bodyPr wrap="square">
            <a:spAutoFit/>
          </a:bodyPr>
          <a:lstStyle/>
          <a:p>
            <a:r>
              <a:rPr lang="en-US" sz="2800" b="0" dirty="0">
                <a:solidFill>
                  <a:srgbClr val="FFFF00"/>
                </a:solidFill>
              </a:rPr>
              <a:t>What question is asked for which these keywords are part of adequate answers? </a:t>
            </a:r>
          </a:p>
        </p:txBody>
      </p:sp>
      <p:sp>
        <p:nvSpPr>
          <p:cNvPr id="7" name="Slide Number Placeholder 6"/>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316145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r>
              <a:rPr lang="en-US" sz="1400" dirty="0">
                <a:hlinkClick r:id="rId2"/>
              </a:rPr>
              <a:t>https://www.ncbi.nlm.nih.gov/pmc/articles/PMC4131153/pdf/13752_2014_Article_166.pdf</a:t>
            </a:r>
            <a:r>
              <a:rPr lang="en-US" sz="1400" dirty="0"/>
              <a:t> </a:t>
            </a:r>
          </a:p>
          <a:p>
            <a:pPr lvl="0"/>
            <a:r>
              <a:rPr lang="en-US" sz="2000" dirty="0"/>
              <a:t>	</a:t>
            </a:r>
            <a:r>
              <a:rPr lang="en-US" sz="2000" dirty="0">
                <a:solidFill>
                  <a:srgbClr val="FFFF00"/>
                </a:solidFill>
              </a:rPr>
              <a:t>Questions ?</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39169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(2)</a:t>
            </a:r>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71253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67101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a:t>if 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a:t>Television 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http://www.don-lindsay-archive.org/skeptic/arguments</a:t>
            </a:r>
            <a:r>
              <a:rPr lang="en-US" sz="2000">
                <a:solidFill>
                  <a:schemeClr val="bg1"/>
                </a:solidFill>
                <a:hlinkClick r:id="rId2"/>
              </a:rPr>
              <a:t>.html</a:t>
            </a:r>
            <a:r>
              <a:rPr lang="en-US" sz="2000">
                <a:solidFill>
                  <a:schemeClr val="bg1"/>
                </a:solidFill>
              </a:rPr>
              <a:t> </a:t>
            </a:r>
            <a:endParaRPr lang="en-US" sz="20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26037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a:t>
            </a:r>
            <a:r>
              <a:rPr lang="en-US" sz="1800" dirty="0">
                <a:solidFill>
                  <a:srgbClr val="FF6600"/>
                </a:solidFill>
              </a:rPr>
              <a:t>Empiricism</a:t>
            </a:r>
          </a:p>
          <a:p>
            <a:pPr>
              <a:spcBef>
                <a:spcPts val="0"/>
              </a:spcBef>
            </a:pPr>
            <a:r>
              <a:rPr lang="en-US" sz="1800" dirty="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solidFill>
                  <a:srgbClr val="FF6600"/>
                </a:solidFill>
              </a:rPr>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a:t>
            </a:r>
            <a:r>
              <a:rPr lang="en-US" sz="1800" dirty="0">
                <a:solidFill>
                  <a:srgbClr val="FF6600"/>
                </a:solidFill>
              </a:rPr>
              <a:t>Postmodernism</a:t>
            </a:r>
            <a:r>
              <a:rPr lang="en-US" sz="1800" dirty="0"/>
              <a:t>,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a:t>
            </a:r>
            <a:r>
              <a:rPr lang="en-US" sz="1800" kern="0" dirty="0">
                <a:solidFill>
                  <a:srgbClr val="FF6600"/>
                </a:solidFill>
              </a:rPr>
              <a:t>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solidFill>
                  <a:srgbClr val="FF6600"/>
                </a:solidFill>
              </a:rPr>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solidFill>
                  <a:srgbClr val="FF6600"/>
                </a:solidFill>
              </a:rPr>
              <a:t>Realism</a:t>
            </a:r>
            <a:r>
              <a:rPr lang="en-US" sz="1800" kern="0" dirty="0"/>
              <a:t> and </a:t>
            </a:r>
            <a:r>
              <a:rPr lang="en-US" sz="1800" kern="0" dirty="0">
                <a:solidFill>
                  <a:srgbClr val="FF6600"/>
                </a:solidFill>
              </a:rPr>
              <a:t>Naturalism</a:t>
            </a:r>
            <a:r>
              <a:rPr lang="en-US" sz="1800" kern="0" dirty="0"/>
              <a:t>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599" y="872704"/>
            <a:ext cx="6238875" cy="954107"/>
          </a:xfrm>
          <a:prstGeom prst="rect">
            <a:avLst/>
          </a:prstGeom>
          <a:solidFill>
            <a:schemeClr val="bg1"/>
          </a:solidFill>
        </p:spPr>
        <p:txBody>
          <a:bodyPr wrap="square">
            <a:spAutoFit/>
          </a:bodyPr>
          <a:lstStyle/>
          <a:p>
            <a:r>
              <a:rPr lang="en-US" sz="2800" b="0" dirty="0">
                <a:solidFill>
                  <a:srgbClr val="FF0000"/>
                </a:solidFill>
              </a:rPr>
              <a:t>What question is asked for which these keywords are part of adequate answers? </a:t>
            </a:r>
          </a:p>
        </p:txBody>
      </p:sp>
      <p:sp>
        <p:nvSpPr>
          <p:cNvPr id="6" name="Slide Number Placeholder 5"/>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76620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(3)</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Is there a single basic method of science? If there are several, 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5168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or more?</a:t>
            </a:r>
          </a:p>
        </p:txBody>
      </p:sp>
      <p:sp>
        <p:nvSpPr>
          <p:cNvPr id="5" name="Content Placeholder 4"/>
          <p:cNvSpPr>
            <a:spLocks noGrp="1"/>
          </p:cNvSpPr>
          <p:nvPr>
            <p:ph idx="1"/>
          </p:nvPr>
        </p:nvSpPr>
        <p:spPr/>
        <p:txBody>
          <a:bodyPr/>
          <a:lstStyle/>
          <a:p>
            <a:pPr algn="ctr"/>
            <a:r>
              <a:rPr lang="en-US" sz="4400" dirty="0"/>
              <a:t>Philoso</a:t>
            </a:r>
            <a:r>
              <a:rPr lang="en-US" sz="4400" b="1" i="1" u="sng" dirty="0"/>
              <a:t>phy</a:t>
            </a:r>
            <a:r>
              <a:rPr lang="en-US" sz="4400" dirty="0"/>
              <a:t> of Science (</a:t>
            </a:r>
            <a:r>
              <a:rPr lang="en-US" sz="4400" dirty="0" err="1"/>
              <a:t>PhyS</a:t>
            </a:r>
            <a:r>
              <a:rPr lang="en-US" sz="4400" dirty="0"/>
              <a:t>)</a:t>
            </a:r>
          </a:p>
          <a:p>
            <a:pPr algn="ctr"/>
            <a:endParaRPr lang="en-US" dirty="0"/>
          </a:p>
          <a:p>
            <a:pPr algn="ctr"/>
            <a:r>
              <a:rPr lang="en-US" dirty="0"/>
              <a:t>versus</a:t>
            </a:r>
          </a:p>
          <a:p>
            <a:pPr algn="ctr"/>
            <a:endParaRPr lang="en-US" dirty="0"/>
          </a:p>
          <a:p>
            <a:pPr algn="ctr"/>
            <a:r>
              <a:rPr lang="en-US" sz="4400" dirty="0"/>
              <a:t>Philoso</a:t>
            </a:r>
            <a:r>
              <a:rPr lang="en-US" sz="4400" b="1" i="1" u="sng" dirty="0"/>
              <a:t>phies</a:t>
            </a:r>
            <a:r>
              <a:rPr lang="en-US" sz="4400" dirty="0"/>
              <a:t> of Science (</a:t>
            </a:r>
            <a:r>
              <a:rPr lang="en-US" sz="4400" dirty="0" err="1"/>
              <a:t>PhieS</a:t>
            </a:r>
            <a:r>
              <a:rPr lang="en-US" sz="44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74918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philosophies of science</a:t>
            </a:r>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370643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(4)</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t>•	Is science the best way to know about the world? </a:t>
            </a:r>
          </a:p>
          <a:p>
            <a:r>
              <a:rPr lang="en-US" sz="2000" dirty="0"/>
              <a:t>•	Is science compatible with religion, or do they conflict? If they conflict, which one should we believe?</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B740-A855-4998-8132-57F6400E6AB9}"/>
              </a:ext>
            </a:extLst>
          </p:cNvPr>
          <p:cNvSpPr>
            <a:spLocks noGrp="1"/>
          </p:cNvSpPr>
          <p:nvPr>
            <p:ph type="title"/>
          </p:nvPr>
        </p:nvSpPr>
        <p:spPr/>
        <p:txBody>
          <a:bodyPr/>
          <a:lstStyle/>
          <a:p>
            <a:r>
              <a:rPr lang="en-US" dirty="0"/>
              <a:t>Ok, you tell me:</a:t>
            </a:r>
          </a:p>
        </p:txBody>
      </p:sp>
      <p:sp>
        <p:nvSpPr>
          <p:cNvPr id="3" name="Content Placeholder 2">
            <a:extLst>
              <a:ext uri="{FF2B5EF4-FFF2-40B4-BE49-F238E27FC236}">
                <a16:creationId xmlns:a16="http://schemas.microsoft.com/office/drawing/2014/main" id="{EA1F352C-D08B-4D97-90DD-2921C4D1EF9A}"/>
              </a:ext>
            </a:extLst>
          </p:cNvPr>
          <p:cNvSpPr>
            <a:spLocks noGrp="1"/>
          </p:cNvSpPr>
          <p:nvPr>
            <p:ph idx="1"/>
          </p:nvPr>
        </p:nvSpPr>
        <p:spPr/>
        <p:txBody>
          <a:bodyPr/>
          <a:lstStyle/>
          <a:p>
            <a:pPr>
              <a:buFont typeface="Arial" panose="020B0604020202020204" pitchFamily="34" charset="0"/>
              <a:buChar char="•"/>
            </a:pPr>
            <a:r>
              <a:rPr lang="en-US" sz="1800" dirty="0"/>
              <a:t>Three concepts:</a:t>
            </a:r>
          </a:p>
          <a:p>
            <a:pPr lvl="1">
              <a:buFont typeface="Arial" panose="020B0604020202020204" pitchFamily="34" charset="0"/>
              <a:buChar char="•"/>
            </a:pPr>
            <a:r>
              <a:rPr lang="en-US" sz="1800" dirty="0"/>
              <a:t>(1) reality, (2) observation (of that reality), and (3) understanding (of that observation of that reality).</a:t>
            </a:r>
          </a:p>
          <a:p>
            <a:pPr>
              <a:buFont typeface="Arial" panose="020B0604020202020204" pitchFamily="34" charset="0"/>
              <a:buChar char="•"/>
            </a:pPr>
            <a:r>
              <a:rPr lang="en-US" sz="1800" dirty="0"/>
              <a:t>Three hypotheses:</a:t>
            </a:r>
          </a:p>
          <a:p>
            <a:pPr lvl="1">
              <a:buFont typeface="Arial" panose="020B0604020202020204" pitchFamily="34" charset="0"/>
              <a:buChar char="•"/>
            </a:pPr>
            <a:r>
              <a:rPr lang="en-US" sz="1800" dirty="0"/>
              <a:t>(1) reality is observable, (2) observation is understandable, and (3) understanding is falsifiable.</a:t>
            </a:r>
          </a:p>
          <a:p>
            <a:pPr>
              <a:buFont typeface="Arial" panose="020B0604020202020204" pitchFamily="34" charset="0"/>
              <a:buChar char="•"/>
            </a:pPr>
            <a:r>
              <a:rPr lang="en-US" sz="1800" dirty="0"/>
              <a:t>Three principles:</a:t>
            </a:r>
          </a:p>
          <a:p>
            <a:pPr lvl="1">
              <a:buFont typeface="Arial" panose="020B0604020202020204" pitchFamily="34" charset="0"/>
              <a:buChar char="•"/>
            </a:pPr>
            <a:r>
              <a:rPr lang="en-US" sz="1800" dirty="0"/>
              <a:t>(1) Observation is Maximally Objective, (2) Understanding is Maximally Intelligible, (3) Understanding is Coherent </a:t>
            </a:r>
            <a:r>
              <a:rPr lang="en-US" sz="1400" dirty="0"/>
              <a:t>(Without Paradoxes of Contradiction)</a:t>
            </a:r>
            <a:r>
              <a:rPr lang="en-US" sz="1800" dirty="0"/>
              <a:t> and Complete </a:t>
            </a:r>
            <a:r>
              <a:rPr lang="en-US" sz="1400" dirty="0"/>
              <a:t>(Without Paradoxes of Incompleteness)</a:t>
            </a:r>
          </a:p>
          <a:p>
            <a:pPr>
              <a:buFont typeface="Arial" panose="020B0604020202020204" pitchFamily="34" charset="0"/>
              <a:buChar char="•"/>
            </a:pPr>
            <a:r>
              <a:rPr lang="en-US" sz="1800" dirty="0"/>
              <a:t>Three benefits:</a:t>
            </a:r>
          </a:p>
          <a:p>
            <a:pPr lvl="1">
              <a:buFont typeface="Arial" panose="020B0604020202020204" pitchFamily="34" charset="0"/>
              <a:buChar char="•"/>
            </a:pPr>
            <a:r>
              <a:rPr lang="en-US" sz="1800" dirty="0"/>
              <a:t>(1) universality, (2) </a:t>
            </a:r>
            <a:r>
              <a:rPr lang="en-US" sz="1800" dirty="0" err="1"/>
              <a:t>anticipatability</a:t>
            </a:r>
            <a:r>
              <a:rPr lang="en-US" sz="1800" dirty="0"/>
              <a:t>, and (3) progress.</a:t>
            </a:r>
          </a:p>
          <a:p>
            <a:pPr>
              <a:buFont typeface="Arial" panose="020B0604020202020204" pitchFamily="34" charset="0"/>
              <a:buChar char="•"/>
            </a:pPr>
            <a:r>
              <a:rPr lang="en-US" sz="1800" dirty="0"/>
              <a:t>Three intellectual joys:</a:t>
            </a:r>
          </a:p>
          <a:p>
            <a:pPr lvl="1">
              <a:buFont typeface="Arial" panose="020B0604020202020204" pitchFamily="34" charset="0"/>
              <a:buChar char="•"/>
            </a:pPr>
            <a:r>
              <a:rPr lang="en-US" sz="1800" dirty="0"/>
              <a:t>(1) through stimulus, (2) through conversation, and (3) through understanding</a:t>
            </a:r>
          </a:p>
        </p:txBody>
      </p:sp>
      <p:sp>
        <p:nvSpPr>
          <p:cNvPr id="4" name="Slide Number Placeholder 3">
            <a:extLst>
              <a:ext uri="{FF2B5EF4-FFF2-40B4-BE49-F238E27FC236}">
                <a16:creationId xmlns:a16="http://schemas.microsoft.com/office/drawing/2014/main" id="{574F4232-3584-405B-8F27-FD245A158A52}"/>
              </a:ext>
            </a:extLst>
          </p:cNvPr>
          <p:cNvSpPr>
            <a:spLocks noGrp="1"/>
          </p:cNvSpPr>
          <p:nvPr>
            <p:ph type="sldNum" sz="quarter" idx="10"/>
          </p:nvPr>
        </p:nvSpPr>
        <p:spPr/>
        <p:txBody>
          <a:bodyPr/>
          <a:lstStyle/>
          <a:p>
            <a:fld id="{970F0956-5B8E-40B4-A8DD-F75AA1D26018}" type="slidenum">
              <a:rPr lang="en-US" smtClean="0"/>
              <a:pPr/>
              <a:t>3</a:t>
            </a:fld>
            <a:endParaRPr lang="en-US"/>
          </a:p>
        </p:txBody>
      </p:sp>
      <p:sp>
        <p:nvSpPr>
          <p:cNvPr id="5" name="Rectangle 4">
            <a:extLst>
              <a:ext uri="{FF2B5EF4-FFF2-40B4-BE49-F238E27FC236}">
                <a16:creationId xmlns:a16="http://schemas.microsoft.com/office/drawing/2014/main" id="{694843FB-3649-44C4-9E39-4774364501B0}"/>
              </a:ext>
            </a:extLst>
          </p:cNvPr>
          <p:cNvSpPr/>
          <p:nvPr/>
        </p:nvSpPr>
        <p:spPr bwMode="auto">
          <a:xfrm>
            <a:off x="762000" y="20574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6" name="Rectangle 5">
            <a:extLst>
              <a:ext uri="{FF2B5EF4-FFF2-40B4-BE49-F238E27FC236}">
                <a16:creationId xmlns:a16="http://schemas.microsoft.com/office/drawing/2014/main" id="{4500F6F9-69D7-47A9-8362-956679180D3F}"/>
              </a:ext>
            </a:extLst>
          </p:cNvPr>
          <p:cNvSpPr/>
          <p:nvPr/>
        </p:nvSpPr>
        <p:spPr bwMode="auto">
          <a:xfrm>
            <a:off x="762000" y="29718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7" name="Rectangle 6">
            <a:extLst>
              <a:ext uri="{FF2B5EF4-FFF2-40B4-BE49-F238E27FC236}">
                <a16:creationId xmlns:a16="http://schemas.microsoft.com/office/drawing/2014/main" id="{86AF6AA6-BAB0-458F-AD37-9DA2325899C6}"/>
              </a:ext>
            </a:extLst>
          </p:cNvPr>
          <p:cNvSpPr/>
          <p:nvPr/>
        </p:nvSpPr>
        <p:spPr bwMode="auto">
          <a:xfrm>
            <a:off x="762000" y="3962400"/>
            <a:ext cx="81534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8" name="Rectangle 7">
            <a:extLst>
              <a:ext uri="{FF2B5EF4-FFF2-40B4-BE49-F238E27FC236}">
                <a16:creationId xmlns:a16="http://schemas.microsoft.com/office/drawing/2014/main" id="{6C83A5B9-58D1-460F-AC56-0437C402D33C}"/>
              </a:ext>
            </a:extLst>
          </p:cNvPr>
          <p:cNvSpPr/>
          <p:nvPr/>
        </p:nvSpPr>
        <p:spPr bwMode="auto">
          <a:xfrm>
            <a:off x="762000" y="5029200"/>
            <a:ext cx="8153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9" name="Rectangle 8">
            <a:extLst>
              <a:ext uri="{FF2B5EF4-FFF2-40B4-BE49-F238E27FC236}">
                <a16:creationId xmlns:a16="http://schemas.microsoft.com/office/drawing/2014/main" id="{54B5183F-44CC-475B-9848-1DDB16615937}"/>
              </a:ext>
            </a:extLst>
          </p:cNvPr>
          <p:cNvSpPr/>
          <p:nvPr/>
        </p:nvSpPr>
        <p:spPr bwMode="auto">
          <a:xfrm>
            <a:off x="762000" y="58293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grpSp>
        <p:nvGrpSpPr>
          <p:cNvPr id="16" name="Group 15">
            <a:extLst>
              <a:ext uri="{FF2B5EF4-FFF2-40B4-BE49-F238E27FC236}">
                <a16:creationId xmlns:a16="http://schemas.microsoft.com/office/drawing/2014/main" id="{7863C858-6F2C-4403-B53B-70AAC685D770}"/>
              </a:ext>
            </a:extLst>
          </p:cNvPr>
          <p:cNvGrpSpPr/>
          <p:nvPr/>
        </p:nvGrpSpPr>
        <p:grpSpPr>
          <a:xfrm>
            <a:off x="1332344" y="1676399"/>
            <a:ext cx="1752600" cy="4084781"/>
            <a:chOff x="1332344" y="1676399"/>
            <a:chExt cx="1752600" cy="4084781"/>
          </a:xfrm>
        </p:grpSpPr>
        <p:sp>
          <p:nvSpPr>
            <p:cNvPr id="10" name="Rectangle 9">
              <a:extLst>
                <a:ext uri="{FF2B5EF4-FFF2-40B4-BE49-F238E27FC236}">
                  <a16:creationId xmlns:a16="http://schemas.microsoft.com/office/drawing/2014/main" id="{22D4926F-EE60-4F6A-9A79-2CAB582A3443}"/>
                </a:ext>
              </a:extLst>
            </p:cNvPr>
            <p:cNvSpPr/>
            <p:nvPr/>
          </p:nvSpPr>
          <p:spPr bwMode="auto">
            <a:xfrm>
              <a:off x="1332344" y="1676399"/>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1" name="Rectangle 10">
              <a:extLst>
                <a:ext uri="{FF2B5EF4-FFF2-40B4-BE49-F238E27FC236}">
                  <a16:creationId xmlns:a16="http://schemas.microsoft.com/office/drawing/2014/main" id="{9FFB3AB9-856F-417C-ACF2-79E99DDDFEE3}"/>
                </a:ext>
              </a:extLst>
            </p:cNvPr>
            <p:cNvSpPr/>
            <p:nvPr/>
          </p:nvSpPr>
          <p:spPr bwMode="auto">
            <a:xfrm>
              <a:off x="1332344" y="2627744"/>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2" name="Rectangle 11">
              <a:extLst>
                <a:ext uri="{FF2B5EF4-FFF2-40B4-BE49-F238E27FC236}">
                  <a16:creationId xmlns:a16="http://schemas.microsoft.com/office/drawing/2014/main" id="{63D4C0DF-B5BC-4A04-994B-1462B11340CA}"/>
                </a:ext>
              </a:extLst>
            </p:cNvPr>
            <p:cNvSpPr/>
            <p:nvPr/>
          </p:nvSpPr>
          <p:spPr bwMode="auto">
            <a:xfrm>
              <a:off x="1332344" y="3579091"/>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3" name="Rectangle 12">
              <a:extLst>
                <a:ext uri="{FF2B5EF4-FFF2-40B4-BE49-F238E27FC236}">
                  <a16:creationId xmlns:a16="http://schemas.microsoft.com/office/drawing/2014/main" id="{6514DFC5-B1D3-4A27-89FC-E1AF6C642ADE}"/>
                </a:ext>
              </a:extLst>
            </p:cNvPr>
            <p:cNvSpPr/>
            <p:nvPr/>
          </p:nvSpPr>
          <p:spPr bwMode="auto">
            <a:xfrm>
              <a:off x="1332344" y="4724400"/>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4" name="Rectangle 13">
              <a:extLst>
                <a:ext uri="{FF2B5EF4-FFF2-40B4-BE49-F238E27FC236}">
                  <a16:creationId xmlns:a16="http://schemas.microsoft.com/office/drawing/2014/main" id="{F99ABDAE-6729-4EB9-BF4D-9A6F4F57D542}"/>
                </a:ext>
              </a:extLst>
            </p:cNvPr>
            <p:cNvSpPr/>
            <p:nvPr/>
          </p:nvSpPr>
          <p:spPr bwMode="auto">
            <a:xfrm>
              <a:off x="1332344" y="5454071"/>
              <a:ext cx="17526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grpSp>
      <p:sp>
        <p:nvSpPr>
          <p:cNvPr id="15" name="Rectangle 14">
            <a:extLst>
              <a:ext uri="{FF2B5EF4-FFF2-40B4-BE49-F238E27FC236}">
                <a16:creationId xmlns:a16="http://schemas.microsoft.com/office/drawing/2014/main" id="{AAB201EB-D4AF-4A79-A05B-8515FD4B1C65}"/>
              </a:ext>
            </a:extLst>
          </p:cNvPr>
          <p:cNvSpPr/>
          <p:nvPr/>
        </p:nvSpPr>
        <p:spPr>
          <a:xfrm>
            <a:off x="609600" y="6474023"/>
            <a:ext cx="8458200" cy="307777"/>
          </a:xfrm>
          <a:prstGeom prst="rect">
            <a:avLst/>
          </a:prstGeom>
        </p:spPr>
        <p:txBody>
          <a:bodyPr wrap="square">
            <a:spAutoFit/>
          </a:bodyPr>
          <a:lstStyle/>
          <a:p>
            <a:pPr indent="-1588" algn="r"/>
            <a:r>
              <a:rPr lang="en-US" sz="1400" b="0" dirty="0" err="1">
                <a:solidFill>
                  <a:schemeClr val="bg1"/>
                </a:solidFill>
              </a:rPr>
              <a:t>Wagensberg</a:t>
            </a:r>
            <a:r>
              <a:rPr lang="en-US" sz="1400" b="0" dirty="0">
                <a:solidFill>
                  <a:schemeClr val="bg1"/>
                </a:solidFill>
              </a:rPr>
              <a:t>, J., </a:t>
            </a:r>
            <a:r>
              <a:rPr lang="en-US" sz="1400" b="0" i="1" dirty="0">
                <a:solidFill>
                  <a:schemeClr val="bg1"/>
                </a:solidFill>
              </a:rPr>
              <a:t>On the Existence and Uniqueness of the Scientific Method.</a:t>
            </a:r>
            <a:r>
              <a:rPr lang="en-US" sz="1400" b="0" dirty="0">
                <a:solidFill>
                  <a:schemeClr val="bg1"/>
                </a:solidFill>
              </a:rPr>
              <a:t> Biol Theory, 2014. 9(3): p. 331-346.</a:t>
            </a:r>
          </a:p>
        </p:txBody>
      </p:sp>
    </p:spTree>
    <p:extLst>
      <p:ext uri="{BB962C8B-B14F-4D97-AF65-F5344CB8AC3E}">
        <p14:creationId xmlns:p14="http://schemas.microsoft.com/office/powerpoint/2010/main" val="25655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(5)</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a:t>Feynman’s answer</a:t>
            </a:r>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185829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(6)</a:t>
            </a:r>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How to differentiate from pseudo-science?</a:t>
            </a:r>
          </a:p>
          <a:p>
            <a:r>
              <a:rPr lang="en-US" sz="2000" dirty="0">
                <a:solidFill>
                  <a:srgbClr val="0070C0"/>
                </a:solidFill>
              </a:rPr>
              <a:t>•	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p>
          <a:p>
            <a:r>
              <a:rPr lang="en-US" sz="2000" dirty="0"/>
              <a:t>•	Is there a single basic method of science? If there are several, what makes them all "scientific"? </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21983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a:solidFill>
                  <a:srgbClr val="FFFF00"/>
                </a:solidFill>
              </a:rPr>
              <a:t>How to differentiate from pseudo-science?</a:t>
            </a:r>
          </a:p>
          <a:p>
            <a:r>
              <a:rPr lang="en-US" sz="2000" dirty="0"/>
              <a:t>•	Is there a single basic method of science? If there are several, what makes them all "scientific"? </a:t>
            </a:r>
            <a:r>
              <a:rPr lang="en-US" sz="2000" dirty="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130685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‘Ontology’</a:t>
            </a:r>
          </a:p>
        </p:txBody>
      </p:sp>
      <p:sp>
        <p:nvSpPr>
          <p:cNvPr id="3" name="Subtitle 2"/>
          <p:cNvSpPr>
            <a:spLocks noGrp="1"/>
          </p:cNvSpPr>
          <p:nvPr>
            <p:ph type="subTitle" idx="1"/>
          </p:nvPr>
        </p:nvSpPr>
        <p:spPr/>
        <p:txBody>
          <a:bodyPr/>
          <a:lstStyle/>
          <a:p>
            <a:r>
              <a:rPr lang="en-US" dirty="0"/>
              <a:t>Helps scientists to determine and describe what sorts of entities their research is intended to be directed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notions of ‘ontology’ as a study</a:t>
            </a:r>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(O1)	the study of ontological commitment, i.e. what we or others are committed to,</a:t>
            </a:r>
          </a:p>
          <a:p>
            <a:pPr marL="803275" indent="-803275"/>
            <a:r>
              <a:rPr lang="en-US" dirty="0"/>
              <a:t>(O2) 	the study of what there is,</a:t>
            </a:r>
          </a:p>
          <a:p>
            <a:pPr marL="803275" indent="-803275"/>
            <a:r>
              <a:rPr lang="en-US" dirty="0"/>
              <a:t>(O3) 	the study of the most general features of what there is, and how the things there are relate to each other in the metaphysically most general ways,</a:t>
            </a:r>
          </a:p>
          <a:p>
            <a:pPr marL="803275" indent="-803275"/>
            <a:r>
              <a:rPr lang="en-US" dirty="0"/>
              <a:t>(O4) 	the 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3498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Realism</a:t>
            </a:r>
          </a:p>
        </p:txBody>
      </p:sp>
      <p:sp>
        <p:nvSpPr>
          <p:cNvPr id="3" name="Content Placeholder 2"/>
          <p:cNvSpPr>
            <a:spLocks noGrp="1"/>
          </p:cNvSpPr>
          <p:nvPr>
            <p:ph idx="1"/>
          </p:nvPr>
        </p:nvSpPr>
        <p:spPr>
          <a:xfrm>
            <a:off x="228600" y="1676400"/>
            <a:ext cx="8686800" cy="3733800"/>
          </a:xfrm>
        </p:spPr>
        <p:txBody>
          <a:bodyPr/>
          <a:lstStyle/>
          <a:p>
            <a:r>
              <a:rPr lang="en-US" b="1" dirty="0"/>
              <a:t>Generic Realism (on some subject matter)</a:t>
            </a:r>
            <a:r>
              <a:rPr lang="en-US" dirty="0"/>
              <a:t>: </a:t>
            </a:r>
          </a:p>
          <a:p>
            <a:br>
              <a:rPr lang="en-US" dirty="0"/>
            </a:br>
            <a:r>
              <a:rPr lang="en-US" i="1" dirty="0"/>
              <a:t>a</a:t>
            </a:r>
            <a:r>
              <a:rPr lang="en-US" dirty="0"/>
              <a:t>, </a:t>
            </a:r>
            <a:r>
              <a:rPr lang="en-US" i="1" dirty="0"/>
              <a:t>b</a:t>
            </a:r>
            <a:r>
              <a:rPr lang="en-US" dirty="0"/>
              <a:t>, and </a:t>
            </a:r>
            <a:r>
              <a:rPr lang="en-US" i="1" dirty="0"/>
              <a:t>c</a:t>
            </a:r>
            <a:r>
              <a:rPr lang="en-US" dirty="0"/>
              <a:t> and so on exist, </a:t>
            </a:r>
          </a:p>
          <a:p>
            <a:r>
              <a:rPr lang="en-US" dirty="0"/>
              <a:t>	and 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2081244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38</a:t>
            </a:fld>
            <a:endParaRPr lang="en-US"/>
          </a:p>
        </p:txBody>
      </p:sp>
      <p:sp>
        <p:nvSpPr>
          <p:cNvPr id="3" name="TextBox 2"/>
          <p:cNvSpPr txBox="1"/>
          <p:nvPr/>
        </p:nvSpPr>
        <p:spPr>
          <a:xfrm>
            <a:off x="0" y="5739825"/>
            <a:ext cx="3991798" cy="584775"/>
          </a:xfrm>
          <a:prstGeom prst="rect">
            <a:avLst/>
          </a:prstGeom>
          <a:noFill/>
        </p:spPr>
        <p:txBody>
          <a:bodyPr wrap="none" rtlCol="0">
            <a:spAutoFit/>
          </a:bodyPr>
          <a:lstStyle/>
          <a:p>
            <a:r>
              <a:rPr lang="en-US" dirty="0">
                <a:solidFill>
                  <a:srgbClr val="FFFF00"/>
                </a:solidFill>
              </a:rPr>
              <a:t>This sounds familiar?</a:t>
            </a:r>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This sounds familiar?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3558" name="Rectangle 6"/>
          <p:cNvSpPr>
            <a:spLocks noChangeArrowheads="1"/>
          </p:cNvSpPr>
          <p:nvPr/>
        </p:nvSpPr>
        <p:spPr bwMode="auto">
          <a:xfrm>
            <a:off x="3352800" y="5759297"/>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39</a:t>
            </a:fld>
            <a:endParaRPr lang="en-US"/>
          </a:p>
        </p:txBody>
      </p:sp>
      <p:pic>
        <p:nvPicPr>
          <p:cNvPr id="3" name="Picture 2"/>
          <p:cNvPicPr>
            <a:picLocks noChangeAspect="1"/>
          </p:cNvPicPr>
          <p:nvPr/>
        </p:nvPicPr>
        <p:blipFill>
          <a:blip r:embed="rId4"/>
          <a:stretch>
            <a:fillRect/>
          </a:stretch>
        </p:blipFill>
        <p:spPr>
          <a:xfrm>
            <a:off x="381978" y="1371600"/>
            <a:ext cx="2513622" cy="4490100"/>
          </a:xfrm>
          <a:prstGeom prst="rect">
            <a:avLst/>
          </a:prstGeom>
        </p:spPr>
      </p:pic>
      <p:sp>
        <p:nvSpPr>
          <p:cNvPr id="4" name="Rectangle 3"/>
          <p:cNvSpPr/>
          <p:nvPr/>
        </p:nvSpPr>
        <p:spPr>
          <a:xfrm>
            <a:off x="214223" y="5872104"/>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solidFill>
                  <a:schemeClr val="accent2">
                    <a:lumMod val="60000"/>
                    <a:lumOff val="40000"/>
                  </a:schemeClr>
                </a:solidFill>
              </a:rPr>
              <a:t>a) Required reading</a:t>
            </a:r>
          </a:p>
          <a:p>
            <a:pPr indent="-1588"/>
            <a:r>
              <a:rPr lang="en-US" sz="2000" b="1" dirty="0">
                <a:solidFill>
                  <a:schemeClr val="accent2">
                    <a:lumMod val="60000"/>
                    <a:lumOff val="40000"/>
                  </a:schemeClr>
                </a:solidFill>
              </a:rPr>
              <a:t>R2</a:t>
            </a:r>
            <a:r>
              <a:rPr lang="en-US" sz="2000" dirty="0">
                <a:solidFill>
                  <a:schemeClr val="accent2">
                    <a:lumMod val="60000"/>
                    <a:lumOff val="40000"/>
                  </a:schemeClr>
                </a:solidFill>
              </a:rPr>
              <a:t>	</a:t>
            </a:r>
            <a:r>
              <a:rPr lang="en-US" sz="2000" dirty="0" err="1">
                <a:solidFill>
                  <a:schemeClr val="accent2">
                    <a:lumMod val="60000"/>
                    <a:lumOff val="40000"/>
                  </a:schemeClr>
                </a:solidFill>
              </a:rPr>
              <a:t>Wagensberg</a:t>
            </a:r>
            <a:r>
              <a:rPr lang="en-US" sz="2000" dirty="0">
                <a:solidFill>
                  <a:schemeClr val="accent2">
                    <a:lumMod val="60000"/>
                    <a:lumOff val="40000"/>
                  </a:schemeClr>
                </a:solidFill>
              </a:rPr>
              <a:t>, J., </a:t>
            </a:r>
            <a:r>
              <a:rPr lang="en-US" sz="2000" i="1" dirty="0">
                <a:solidFill>
                  <a:schemeClr val="accent2">
                    <a:lumMod val="60000"/>
                    <a:lumOff val="40000"/>
                  </a:schemeClr>
                </a:solidFill>
              </a:rPr>
              <a:t>On the Existence and Uniqueness of the Scientific Method.</a:t>
            </a:r>
            <a:r>
              <a:rPr lang="en-US" sz="2000" dirty="0">
                <a:solidFill>
                  <a:schemeClr val="accent2">
                    <a:lumMod val="60000"/>
                    <a:lumOff val="40000"/>
                  </a:schemeClr>
                </a:solidFill>
              </a:rPr>
              <a:t> Biol Theory, 2014. </a:t>
            </a:r>
            <a:r>
              <a:rPr lang="en-US" sz="2000" b="1" dirty="0">
                <a:solidFill>
                  <a:schemeClr val="accent2">
                    <a:lumMod val="60000"/>
                    <a:lumOff val="40000"/>
                  </a:schemeClr>
                </a:solidFill>
              </a:rPr>
              <a:t>9</a:t>
            </a:r>
            <a:r>
              <a:rPr lang="en-US" sz="2000" dirty="0">
                <a:solidFill>
                  <a:schemeClr val="accent2">
                    <a:lumMod val="60000"/>
                    <a:lumOff val="40000"/>
                  </a:schemeClr>
                </a:solidFill>
              </a:rPr>
              <a:t>(3): p. 331-346.</a:t>
            </a:r>
          </a:p>
          <a:p>
            <a:r>
              <a:rPr lang="en-US" sz="2000" dirty="0">
                <a:solidFill>
                  <a:schemeClr val="accent2">
                    <a:lumMod val="60000"/>
                    <a:lumOff val="40000"/>
                  </a:schemeClr>
                </a:solidFill>
              </a:rPr>
              <a:t>	</a:t>
            </a:r>
            <a:r>
              <a:rPr lang="en-US" sz="1400"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https://www.ncbi.nlm.nih.gov/pmc/articles/PMC4131153/pdf/13752_2014_Article_166.pdf</a:t>
            </a:r>
            <a:r>
              <a:rPr lang="en-US" sz="1400" dirty="0">
                <a:solidFill>
                  <a:schemeClr val="accent2">
                    <a:lumMod val="60000"/>
                    <a:lumOff val="40000"/>
                  </a:schemeClr>
                </a:solidFill>
              </a:rPr>
              <a:t> </a:t>
            </a:r>
          </a:p>
          <a:p>
            <a:pPr lvl="0"/>
            <a:r>
              <a:rPr lang="en-US" sz="2000" dirty="0"/>
              <a:t>	</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one of the detailed learning objectives for biomedical informaticists described in the document ‘</a:t>
            </a:r>
            <a:r>
              <a:rPr lang="en-US" sz="2000" b="1" i="1" dirty="0"/>
              <a:t>BMI504-Spring2025-topic-requirements.pdf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64194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i="1" dirty="0"/>
              <a:t>‘The concept of observation can be summed up as a construction achieved by means of differences between similar </a:t>
            </a:r>
            <a:r>
              <a:rPr lang="en-US" sz="2200" b="1" i="1" u="sng" dirty="0"/>
              <a:t>realities</a:t>
            </a:r>
            <a:r>
              <a:rPr lang="en-US" sz="2200" i="1" dirty="0"/>
              <a:t>’.</a:t>
            </a:r>
          </a:p>
          <a:p>
            <a:pPr>
              <a:buFont typeface="Arial" panose="020B0604020202020204" pitchFamily="34" charset="0"/>
              <a:buChar char="•"/>
            </a:pPr>
            <a:r>
              <a:rPr lang="en-US" sz="2200" i="1" dirty="0"/>
              <a:t>‘Understanding can be defined as a construction achieved by similarities between different </a:t>
            </a:r>
            <a:r>
              <a:rPr lang="en-US" sz="2200" b="1" i="1" u="sng" dirty="0"/>
              <a:t>realities</a:t>
            </a:r>
            <a:r>
              <a:rPr lang="en-US" sz="2200" i="1" dirty="0"/>
              <a:t>’.</a:t>
            </a:r>
          </a:p>
          <a:p>
            <a:pPr>
              <a:buFont typeface="Arial" panose="020B0604020202020204" pitchFamily="34" charset="0"/>
              <a:buChar char="•"/>
            </a:pPr>
            <a:r>
              <a:rPr lang="en-US" sz="2200" i="1" dirty="0"/>
              <a:t>‘The SM that we are trying to design should be applied to observable </a:t>
            </a:r>
            <a:r>
              <a:rPr lang="en-US" sz="2200" b="1" i="1" u="sng" dirty="0"/>
              <a:t>realities</a:t>
            </a:r>
            <a:r>
              <a:rPr lang="en-US" sz="2200" i="1" dirty="0"/>
              <a:t>, understandable observations, and understanding not shielded in advance against what may occur in reality.’</a:t>
            </a:r>
          </a:p>
          <a:p>
            <a:pPr>
              <a:buFont typeface="Arial" panose="020B0604020202020204" pitchFamily="34" charset="0"/>
              <a:buChar char="•"/>
            </a:pPr>
            <a:endParaRPr lang="en-US" sz="2200" i="1" dirty="0"/>
          </a:p>
          <a:p>
            <a:pPr>
              <a:buFont typeface="Arial" panose="020B0604020202020204" pitchFamily="34" charset="0"/>
              <a:buChar char="•"/>
            </a:pPr>
            <a:endParaRPr lang="en-US" sz="2200" i="1" dirty="0"/>
          </a:p>
          <a:p>
            <a:pPr marL="0" indent="0"/>
            <a:r>
              <a:rPr lang="en-US" sz="2200" dirty="0"/>
              <a:t>Does </a:t>
            </a:r>
            <a:r>
              <a:rPr lang="en-US" sz="2200" dirty="0" err="1"/>
              <a:t>Wagensberg</a:t>
            </a:r>
            <a:r>
              <a:rPr lang="en-US" sz="2200" dirty="0"/>
              <a:t> believe in the existence of multiple realities rather than the one postulated for in Ontological Realism?</a:t>
            </a:r>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
        <p:nvSpPr>
          <p:cNvPr id="5" name="Rectangle 4"/>
          <p:cNvSpPr/>
          <p:nvPr/>
        </p:nvSpPr>
        <p:spPr>
          <a:xfrm>
            <a:off x="1371600" y="5105400"/>
            <a:ext cx="73295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2943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3520531"/>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a:t>Interplay of reality, sensing perceiving and interpreting</a:t>
            </a:r>
          </a:p>
        </p:txBody>
      </p:sp>
    </p:spTree>
    <p:extLst>
      <p:ext uri="{BB962C8B-B14F-4D97-AF65-F5344CB8AC3E}">
        <p14:creationId xmlns:p14="http://schemas.microsoft.com/office/powerpoint/2010/main" val="3794503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endParaRPr lang="en-US" altLang="en-US" sz="2000" dirty="0">
              <a:solidFill>
                <a:srgbClr val="FFFF00"/>
              </a:solidFill>
            </a:endParaRPr>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p>
          <a:p>
            <a:pPr lvl="2">
              <a:lnSpc>
                <a:spcPct val="90000"/>
              </a:lnSpc>
            </a:pPr>
            <a:endParaRPr lang="en-US" altLang="en-US" dirty="0"/>
          </a:p>
          <a:p>
            <a:pPr lvl="3">
              <a:lnSpc>
                <a:spcPct val="90000"/>
              </a:lnSpc>
            </a:pPr>
            <a:r>
              <a:rPr lang="en-US" altLang="en-US" b="1" i="1" u="sng" dirty="0">
                <a:solidFill>
                  <a:srgbClr val="FFFF00"/>
                </a:solidFill>
              </a:rPr>
              <a:t>ontology</a:t>
            </a:r>
            <a:endParaRPr lang="en-US" altLang="en-US" dirty="0">
              <a:solidFill>
                <a:srgbClr val="FFFF00"/>
              </a:solidFill>
            </a:endParaRPr>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p>
          <a:p>
            <a:pPr lvl="2">
              <a:lnSpc>
                <a:spcPct val="90000"/>
              </a:lnSpc>
            </a:pP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2851332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r>
              <a:rPr lang="en-US" altLang="en-US" sz="2000" dirty="0"/>
              <a:t> (no plural) is the study of what entities exist and how they relate to each other;</a:t>
            </a:r>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r>
              <a:rPr lang="en-US" altLang="en-US" sz="2000" dirty="0"/>
              <a:t> </a:t>
            </a:r>
            <a:r>
              <a:rPr lang="en-US" altLang="en-US" sz="2000" dirty="0">
                <a:sym typeface="Wingdings" panose="05000000000000000000" pitchFamily="2" charset="2"/>
              </a:rPr>
              <a:t> studies ‘</a:t>
            </a:r>
            <a:r>
              <a:rPr lang="en-US" altLang="en-US" sz="2000" i="1" dirty="0">
                <a:sym typeface="Wingdings" panose="05000000000000000000" pitchFamily="2" charset="2"/>
              </a:rPr>
              <a:t>how</a:t>
            </a:r>
            <a:r>
              <a:rPr lang="en-US" altLang="en-US" sz="2000" dirty="0">
                <a:sym typeface="Wingdings" panose="05000000000000000000" pitchFamily="2" charset="2"/>
              </a:rPr>
              <a:t> is the world?’</a:t>
            </a:r>
            <a:endParaRPr lang="en-US" altLang="en-US" sz="2000" dirty="0"/>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r>
              <a:rPr lang="en-US" altLang="en-US" b="1" u="sng" dirty="0"/>
              <a:t> </a:t>
            </a:r>
            <a:r>
              <a:rPr lang="en-US" altLang="en-US" dirty="0">
                <a:sym typeface="Wingdings" panose="05000000000000000000" pitchFamily="2" charset="2"/>
              </a:rPr>
              <a:t> studies general principles and ‘laws’ about the world</a:t>
            </a:r>
            <a:endParaRPr lang="en-US" altLang="en-US" dirty="0"/>
          </a:p>
          <a:p>
            <a:pPr lvl="3">
              <a:lnSpc>
                <a:spcPct val="90000"/>
              </a:lnSpc>
            </a:pPr>
            <a:r>
              <a:rPr lang="en-US" altLang="en-US" b="1" i="1" u="sng" dirty="0">
                <a:solidFill>
                  <a:srgbClr val="FFFF00"/>
                </a:solidFill>
              </a:rPr>
              <a:t>ontology</a:t>
            </a:r>
            <a:r>
              <a:rPr lang="en-US" altLang="en-US" dirty="0"/>
              <a:t> </a:t>
            </a:r>
            <a:r>
              <a:rPr lang="en-US" altLang="en-US" dirty="0">
                <a:sym typeface="Wingdings" panose="05000000000000000000" pitchFamily="2" charset="2"/>
              </a:rPr>
              <a:t> studies what type of entities exist in the world</a:t>
            </a:r>
            <a:endParaRPr lang="en-US" altLang="en-US" dirty="0"/>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r>
              <a:rPr lang="en-US" altLang="en-US" b="1" i="1" u="sng" dirty="0"/>
              <a:t> </a:t>
            </a:r>
            <a:r>
              <a:rPr lang="en-US" altLang="en-US" dirty="0">
                <a:sym typeface="Wingdings" panose="05000000000000000000" pitchFamily="2" charset="2"/>
              </a:rPr>
              <a:t> focuses on specific principles and entities </a:t>
            </a: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 the study of how we can come to know about what exists.</a:t>
            </a:r>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928294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Distinct questions. What type are they of?</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45</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p:txBody>
          <a:bodyPr/>
          <a:lstStyle/>
          <a:p>
            <a:r>
              <a:rPr lang="en-US" dirty="0"/>
              <a:t>Three dimensions:</a:t>
            </a:r>
          </a:p>
          <a:p>
            <a:pPr>
              <a:buFont typeface="Arial" panose="020B0604020202020204" pitchFamily="34" charset="0"/>
              <a:buChar char="•"/>
            </a:pPr>
            <a:r>
              <a:rPr lang="en-US" b="1" u="sng" dirty="0"/>
              <a:t>Metaphysically</a:t>
            </a:r>
            <a:r>
              <a:rPr lang="en-US" dirty="0"/>
              <a:t>: commits to the mind-independent existence of the world investigated by the sciences.</a:t>
            </a:r>
          </a:p>
          <a:p>
            <a:pPr>
              <a:buFont typeface="Arial" panose="020B0604020202020204" pitchFamily="34" charset="0"/>
              <a:buChar char="•"/>
            </a:pPr>
            <a:r>
              <a:rPr lang="en-US" b="1" u="sng" dirty="0"/>
              <a:t>Semantically</a:t>
            </a:r>
            <a:r>
              <a:rPr lang="en-US" dirty="0"/>
              <a:t>: commits to a literal interpretation of scientific claims about the world. Claims about scientific entities, processes, properties, and relations, whether they be observable or unobservable, should be construed literally as having truth values, whether true or false. </a:t>
            </a:r>
          </a:p>
          <a:p>
            <a:pPr>
              <a:buFont typeface="Arial" panose="020B0604020202020204" pitchFamily="34" charset="0"/>
              <a:buChar char="•"/>
            </a:pPr>
            <a:r>
              <a:rPr lang="en-US" b="1" u="sng" dirty="0"/>
              <a:t>Epistemologically</a:t>
            </a:r>
            <a:r>
              <a:rPr lang="en-US" dirty="0"/>
              <a:t>: commits 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0482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a:t>Our 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409692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Never forget:</a:t>
            </a:r>
            <a:br>
              <a:rPr lang="en-US" dirty="0"/>
            </a:br>
            <a:br>
              <a:rPr lang="en-US" dirty="0"/>
            </a:br>
            <a:r>
              <a:rPr lang="en-US" dirty="0"/>
              <a:t>What are the four essential distinctions made in </a:t>
            </a:r>
            <a:br>
              <a:rPr lang="en-US" dirty="0"/>
            </a:br>
            <a:r>
              <a:rPr lang="en-US" dirty="0"/>
              <a:t>realism-based ontology?</a:t>
            </a:r>
          </a:p>
        </p:txBody>
      </p:sp>
      <p:sp>
        <p:nvSpPr>
          <p:cNvPr id="3" name="Slide Number Placeholder 2"/>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147374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9" name="Group 8"/>
          <p:cNvGrpSpPr/>
          <p:nvPr/>
        </p:nvGrpSpPr>
        <p:grpSpPr>
          <a:xfrm>
            <a:off x="228600" y="2607027"/>
            <a:ext cx="5936168" cy="1583973"/>
            <a:chOff x="228600" y="2607027"/>
            <a:chExt cx="5936168" cy="1583973"/>
          </a:xfrm>
        </p:grpSpPr>
        <p:sp>
          <p:nvSpPr>
            <p:cNvPr id="14" name="Oval 13"/>
            <p:cNvSpPr/>
            <p:nvPr/>
          </p:nvSpPr>
          <p:spPr bwMode="auto">
            <a:xfrm>
              <a:off x="228600" y="32766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8" name="Group 7"/>
            <p:cNvGrpSpPr/>
            <p:nvPr/>
          </p:nvGrpSpPr>
          <p:grpSpPr>
            <a:xfrm>
              <a:off x="346710" y="2607027"/>
              <a:ext cx="5818058" cy="1583973"/>
              <a:chOff x="346710" y="2607027"/>
              <a:chExt cx="5818058" cy="1583973"/>
            </a:xfrm>
          </p:grpSpPr>
          <p:sp>
            <p:nvSpPr>
              <p:cNvPr id="12" name="Up-Down Arrow 11"/>
              <p:cNvSpPr/>
              <p:nvPr/>
            </p:nvSpPr>
            <p:spPr bwMode="auto">
              <a:xfrm>
                <a:off x="836682" y="2607027"/>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46710" y="3276600"/>
                <a:ext cx="389851" cy="584775"/>
              </a:xfrm>
              <a:prstGeom prst="rect">
                <a:avLst/>
              </a:prstGeom>
              <a:noFill/>
            </p:spPr>
            <p:txBody>
              <a:bodyPr wrap="none" rtlCol="0">
                <a:spAutoFit/>
              </a:bodyPr>
              <a:lstStyle/>
              <a:p>
                <a:r>
                  <a:rPr lang="en-US" dirty="0"/>
                  <a:t>1</a:t>
                </a:r>
              </a:p>
            </p:txBody>
          </p:sp>
          <p:sp>
            <p:nvSpPr>
              <p:cNvPr id="16" name="TextBox 15"/>
              <p:cNvSpPr txBox="1"/>
              <p:nvPr/>
            </p:nvSpPr>
            <p:spPr>
              <a:xfrm>
                <a:off x="1177954" y="3515389"/>
                <a:ext cx="4986814" cy="584775"/>
              </a:xfrm>
              <a:prstGeom prst="rect">
                <a:avLst/>
              </a:prstGeom>
              <a:noFill/>
            </p:spPr>
            <p:txBody>
              <a:bodyPr wrap="none" rtlCol="0">
                <a:spAutoFit/>
              </a:bodyPr>
              <a:lstStyle/>
              <a:p>
                <a:r>
                  <a:rPr lang="en-US" dirty="0">
                    <a:solidFill>
                      <a:schemeClr val="bg1"/>
                    </a:solidFill>
                  </a:rPr>
                  <a:t>Reality </a:t>
                </a:r>
                <a:r>
                  <a:rPr lang="en-US" dirty="0">
                    <a:solidFill>
                      <a:schemeClr val="bg1"/>
                    </a:solidFill>
                    <a:sym typeface="Wingdings" panose="05000000000000000000" pitchFamily="2" charset="2"/>
                  </a:rPr>
                  <a:t> representation</a:t>
                </a:r>
                <a:endParaRPr lang="en-US" dirty="0">
                  <a:solidFill>
                    <a:schemeClr val="bg1"/>
                  </a:solidFill>
                </a:endParaRP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206292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a:t>Today’s topics</a:t>
            </a:r>
          </a:p>
        </p:txBody>
      </p:sp>
      <p:sp>
        <p:nvSpPr>
          <p:cNvPr id="3" name="Subtitle 2"/>
          <p:cNvSpPr>
            <a:spLocks noGrp="1"/>
          </p:cNvSpPr>
          <p:nvPr>
            <p:ph type="subTitle" idx="1"/>
          </p:nvPr>
        </p:nvSpPr>
        <p:spPr>
          <a:xfrm>
            <a:off x="1371600" y="3200400"/>
            <a:ext cx="6400800" cy="2438400"/>
          </a:xfrm>
        </p:spPr>
        <p:txBody>
          <a:bodyPr/>
          <a:lstStyle/>
          <a:p>
            <a:pPr marL="457200" indent="-457200" algn="l">
              <a:buClr>
                <a:schemeClr val="bg1"/>
              </a:buClr>
              <a:buFont typeface="+mj-lt"/>
              <a:buAutoNum type="arabicPeriod"/>
            </a:pPr>
            <a:r>
              <a:rPr lang="en-US" dirty="0"/>
              <a:t>Philosophy of science</a:t>
            </a:r>
          </a:p>
          <a:p>
            <a:pPr marL="457200" indent="-457200" algn="l">
              <a:buClr>
                <a:schemeClr val="bg1"/>
              </a:buClr>
              <a:buFont typeface="+mj-lt"/>
              <a:buAutoNum type="arabicPeriod"/>
            </a:pPr>
            <a:r>
              <a:rPr lang="en-US" dirty="0"/>
              <a:t>Ontology</a:t>
            </a:r>
          </a:p>
          <a:p>
            <a:pPr marL="457200" indent="-457200" algn="l">
              <a:buClr>
                <a:schemeClr val="bg1"/>
              </a:buClr>
              <a:buFont typeface="+mj-lt"/>
              <a:buAutoNum type="arabicPeriod"/>
            </a:pPr>
            <a:r>
              <a:rPr lang="en-US" dirty="0"/>
              <a:t>Research</a:t>
            </a:r>
          </a:p>
          <a:p>
            <a:pPr marL="457200" indent="-457200" algn="l">
              <a:buClr>
                <a:schemeClr val="bg1"/>
              </a:buClr>
              <a:buFont typeface="+mj-lt"/>
              <a:buAutoNum type="arabicPeriod"/>
            </a:pPr>
            <a:endParaRPr lang="en-US" dirty="0"/>
          </a:p>
          <a:p>
            <a:pPr marL="457200" indent="-457200" algn="l">
              <a:buClr>
                <a:schemeClr val="bg1"/>
              </a:buClr>
              <a:buFont typeface="+mj-lt"/>
              <a:buAutoNum type="arabicPeriod"/>
            </a:pPr>
            <a:r>
              <a:rPr lang="en-US" dirty="0"/>
              <a:t>Presentation of proposal topic ideas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001482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in light of the previous</a:t>
            </a:r>
          </a:p>
        </p:txBody>
      </p:sp>
      <p:sp>
        <p:nvSpPr>
          <p:cNvPr id="3" name="Content Placeholder 2"/>
          <p:cNvSpPr>
            <a:spLocks noGrp="1"/>
          </p:cNvSpPr>
          <p:nvPr>
            <p:ph idx="1"/>
          </p:nvPr>
        </p:nvSpPr>
        <p:spPr/>
        <p:txBody>
          <a:bodyPr/>
          <a:lstStyle/>
          <a:p>
            <a:pPr marL="0" indent="0"/>
            <a:r>
              <a:rPr lang="en-US" i="1" dirty="0"/>
              <a:t>‘However, some things are not scientifically understandable. In the case of a mystical experience, scientific comprehension seems unattainable. The experience in itself is perceivable, yet planning an observation is practically impossible—how can one define a universe of observation with an unrepeatable slice of reality?’</a:t>
            </a:r>
          </a:p>
          <a:p>
            <a:pPr marL="0" indent="0"/>
            <a:endParaRPr lang="en-US" i="1" dirty="0"/>
          </a:p>
          <a:p>
            <a:pPr marL="0" indent="0"/>
            <a:endParaRPr lang="en-US" i="1" dirty="0"/>
          </a:p>
          <a:p>
            <a:pPr marL="0" indent="0"/>
            <a:r>
              <a:rPr lang="en-US" i="1" dirty="0"/>
              <a:t>‘Perception’ </a:t>
            </a:r>
            <a:r>
              <a:rPr lang="en-US" dirty="0"/>
              <a:t>for </a:t>
            </a:r>
            <a:r>
              <a:rPr lang="en-US" dirty="0" err="1"/>
              <a:t>Wagensberg</a:t>
            </a:r>
            <a:r>
              <a:rPr lang="en-US" dirty="0"/>
              <a:t> is ‘in some language of the brain’, thus representation. Representations are not always accurate.</a:t>
            </a:r>
            <a:endParaRPr lang="en-US" i="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
        <p:nvSpPr>
          <p:cNvPr id="5" name="Rectangle 4"/>
          <p:cNvSpPr/>
          <p:nvPr/>
        </p:nvSpPr>
        <p:spPr>
          <a:xfrm>
            <a:off x="1581341" y="4014400"/>
            <a:ext cx="75581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334.</a:t>
            </a:r>
            <a:endParaRPr lang="en-US" sz="1200" b="0" dirty="0">
              <a:solidFill>
                <a:schemeClr val="bg1"/>
              </a:solidFill>
            </a:endParaRPr>
          </a:p>
        </p:txBody>
      </p:sp>
    </p:spTree>
    <p:extLst>
      <p:ext uri="{BB962C8B-B14F-4D97-AF65-F5344CB8AC3E}">
        <p14:creationId xmlns:p14="http://schemas.microsoft.com/office/powerpoint/2010/main" val="24193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19" name="Parallelogram 18"/>
          <p:cNvSpPr/>
          <p:nvPr/>
        </p:nvSpPr>
        <p:spPr bwMode="auto">
          <a:xfrm flipH="1">
            <a:off x="2438400" y="4627526"/>
            <a:ext cx="5715000" cy="762000"/>
          </a:xfrm>
          <a:prstGeom prst="parallelogram">
            <a:avLst>
              <a:gd name="adj" fmla="val 66798"/>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149469" y="1644162"/>
            <a:ext cx="8932567" cy="5029200"/>
            <a:chOff x="149469" y="1644162"/>
            <a:chExt cx="8932567" cy="5029200"/>
          </a:xfrm>
        </p:grpSpPr>
        <p:sp>
          <p:nvSpPr>
            <p:cNvPr id="6" name="Freeform 5"/>
            <p:cNvSpPr/>
            <p:nvPr/>
          </p:nvSpPr>
          <p:spPr bwMode="auto">
            <a:xfrm>
              <a:off x="149469" y="1644162"/>
              <a:ext cx="8897816" cy="5029200"/>
            </a:xfrm>
            <a:custGeom>
              <a:avLst/>
              <a:gdLst>
                <a:gd name="connsiteX0" fmla="*/ 26377 w 8897816"/>
                <a:gd name="connsiteY0" fmla="*/ 0 h 5029200"/>
                <a:gd name="connsiteX1" fmla="*/ 6778869 w 8897816"/>
                <a:gd name="connsiteY1" fmla="*/ 17584 h 5029200"/>
                <a:gd name="connsiteX2" fmla="*/ 8827477 w 8897816"/>
                <a:gd name="connsiteY2" fmla="*/ 1943100 h 5029200"/>
                <a:gd name="connsiteX3" fmla="*/ 8897816 w 8897816"/>
                <a:gd name="connsiteY3" fmla="*/ 5029200 h 5029200"/>
                <a:gd name="connsiteX4" fmla="*/ 1556239 w 8897816"/>
                <a:gd name="connsiteY4" fmla="*/ 5002823 h 5029200"/>
                <a:gd name="connsiteX5" fmla="*/ 0 w 8897816"/>
                <a:gd name="connsiteY5" fmla="*/ 2558561 h 5029200"/>
                <a:gd name="connsiteX6" fmla="*/ 26377 w 8897816"/>
                <a:gd name="connsiteY6"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7816" h="5029200">
                  <a:moveTo>
                    <a:pt x="26377" y="0"/>
                  </a:moveTo>
                  <a:lnTo>
                    <a:pt x="6778869" y="17584"/>
                  </a:lnTo>
                  <a:lnTo>
                    <a:pt x="8827477" y="1943100"/>
                  </a:lnTo>
                  <a:lnTo>
                    <a:pt x="8897816" y="5029200"/>
                  </a:lnTo>
                  <a:lnTo>
                    <a:pt x="1556239" y="5002823"/>
                  </a:lnTo>
                  <a:lnTo>
                    <a:pt x="0" y="2558561"/>
                  </a:lnTo>
                  <a:lnTo>
                    <a:pt x="26377" y="0"/>
                  </a:lnTo>
                  <a:close/>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3362887">
              <a:off x="8098791" y="3372111"/>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p:cNvSpPr txBox="1"/>
            <p:nvPr/>
          </p:nvSpPr>
          <p:spPr>
            <a:xfrm>
              <a:off x="3228688" y="3544499"/>
              <a:ext cx="4851008" cy="584775"/>
            </a:xfrm>
            <a:prstGeom prst="rect">
              <a:avLst/>
            </a:prstGeom>
            <a:noFill/>
          </p:spPr>
          <p:txBody>
            <a:bodyPr wrap="none" rtlCol="0">
              <a:spAutoFit/>
            </a:bodyPr>
            <a:lstStyle/>
            <a:p>
              <a:r>
                <a:rPr lang="en-US" dirty="0">
                  <a:solidFill>
                    <a:schemeClr val="bg1"/>
                  </a:solidFill>
                </a:rPr>
                <a:t>Ontology </a:t>
              </a:r>
              <a:r>
                <a:rPr lang="en-US" dirty="0">
                  <a:solidFill>
                    <a:schemeClr val="bg1"/>
                  </a:solidFill>
                  <a:sym typeface="Wingdings" panose="05000000000000000000" pitchFamily="2" charset="2"/>
                </a:rPr>
                <a:t> </a:t>
              </a:r>
              <a:r>
                <a:rPr lang="en-US" i="1" dirty="0">
                  <a:solidFill>
                    <a:schemeClr val="bg1"/>
                  </a:solidFill>
                  <a:sym typeface="Wingdings" panose="05000000000000000000" pitchFamily="2" charset="2"/>
                </a:rPr>
                <a:t>an</a:t>
              </a:r>
              <a:r>
                <a:rPr lang="en-US" dirty="0">
                  <a:solidFill>
                    <a:schemeClr val="bg1"/>
                  </a:solidFill>
                  <a:sym typeface="Wingdings" panose="05000000000000000000" pitchFamily="2" charset="2"/>
                </a:rPr>
                <a:t> ontology</a:t>
              </a:r>
              <a:endParaRPr lang="en-US" dirty="0">
                <a:solidFill>
                  <a:schemeClr val="bg1"/>
                </a:solidFill>
              </a:endParaRPr>
            </a:p>
          </p:txBody>
        </p:sp>
        <p:grpSp>
          <p:nvGrpSpPr>
            <p:cNvPr id="11" name="Group 10"/>
            <p:cNvGrpSpPr/>
            <p:nvPr/>
          </p:nvGrpSpPr>
          <p:grpSpPr>
            <a:xfrm>
              <a:off x="8234389" y="4322726"/>
              <a:ext cx="609600" cy="609600"/>
              <a:chOff x="1296813" y="3159930"/>
              <a:chExt cx="609600" cy="609600"/>
            </a:xfrm>
          </p:grpSpPr>
          <p:sp>
            <p:nvSpPr>
              <p:cNvPr id="20" name="Oval 19"/>
              <p:cNvSpPr/>
              <p:nvPr/>
            </p:nvSpPr>
            <p:spPr bwMode="auto">
              <a:xfrm>
                <a:off x="1296813" y="315993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1419442" y="3172342"/>
                <a:ext cx="389851" cy="584775"/>
              </a:xfrm>
              <a:prstGeom prst="rect">
                <a:avLst/>
              </a:prstGeom>
              <a:noFill/>
            </p:spPr>
            <p:txBody>
              <a:bodyPr wrap="none" rtlCol="0">
                <a:spAutoFit/>
              </a:bodyPr>
              <a:lstStyle/>
              <a:p>
                <a:r>
                  <a:rPr lang="en-US" dirty="0"/>
                  <a:t>2</a:t>
                </a: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14428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22" name="Up-Down Arrow 21"/>
          <p:cNvSpPr/>
          <p:nvPr/>
        </p:nvSpPr>
        <p:spPr bwMode="auto">
          <a:xfrm rot="8749735">
            <a:off x="1778129" y="5029545"/>
            <a:ext cx="382518" cy="14413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66675" y="5232833"/>
            <a:ext cx="389851" cy="584775"/>
          </a:xfrm>
          <a:prstGeom prst="rect">
            <a:avLst/>
          </a:prstGeom>
          <a:noFill/>
        </p:spPr>
        <p:txBody>
          <a:bodyPr wrap="none" rtlCol="0">
            <a:spAutoFit/>
          </a:bodyPr>
          <a:lstStyle/>
          <a:p>
            <a:r>
              <a:rPr lang="en-US" dirty="0"/>
              <a:t>3</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250083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3" name="Group 2"/>
          <p:cNvGrpSpPr/>
          <p:nvPr/>
        </p:nvGrpSpPr>
        <p:grpSpPr>
          <a:xfrm>
            <a:off x="4648200" y="3665725"/>
            <a:ext cx="609600" cy="619944"/>
            <a:chOff x="2153454" y="5212467"/>
            <a:chExt cx="609600" cy="619944"/>
          </a:xfrm>
        </p:grpSpPr>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54536" y="5212467"/>
              <a:ext cx="389851" cy="584775"/>
            </a:xfrm>
            <a:prstGeom prst="rect">
              <a:avLst/>
            </a:prstGeom>
            <a:noFill/>
          </p:spPr>
          <p:txBody>
            <a:bodyPr wrap="none" rtlCol="0">
              <a:spAutoFit/>
            </a:bodyPr>
            <a:lstStyle/>
            <a:p>
              <a:r>
                <a:rPr lang="en-US" dirty="0"/>
                <a:t>4</a:t>
              </a:r>
            </a:p>
          </p:txBody>
        </p:sp>
      </p:grpSp>
      <p:sp>
        <p:nvSpPr>
          <p:cNvPr id="25" name="Up-Down Arrow 24"/>
          <p:cNvSpPr/>
          <p:nvPr/>
        </p:nvSpPr>
        <p:spPr bwMode="auto">
          <a:xfrm rot="5400000">
            <a:off x="4758528" y="4019940"/>
            <a:ext cx="382518" cy="9079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2268028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‘Research’</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a:solidFill>
                  <a:srgbClr val="1FE115"/>
                </a:solidFill>
              </a:rPr>
              <a:t>Keywords?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3564649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1089779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1961916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418433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Elements of Philosophy of Science</a:t>
            </a:r>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2050987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a:t>Laws of Medicine</a:t>
            </a:r>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a:t>I had never expected medicine to be such a lawless, uncertain world.</a:t>
            </a:r>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390539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Interpretivism</a:t>
            </a:r>
          </a:p>
          <a:p>
            <a:r>
              <a:rPr lang="en-US" dirty="0"/>
              <a:t>	</a:t>
            </a:r>
            <a:r>
              <a:rPr lang="en-US" i="1" dirty="0"/>
              <a:t>Order of the social world follows from how humans understand their situation and act upon it.</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3207582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worldviews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a:solidFill>
                            <a:schemeClr val="tx1"/>
                          </a:solidFill>
                        </a:rPr>
                        <a:t>Positivism</a:t>
                      </a:r>
                    </a:p>
                  </a:txBody>
                  <a:tcPr/>
                </a:tc>
                <a:tc>
                  <a:txBody>
                    <a:bodyPr/>
                    <a:lstStyle/>
                    <a:p>
                      <a:r>
                        <a:rPr lang="en-US" b="1" i="0" dirty="0">
                          <a:solidFill>
                            <a:schemeClr val="tx1"/>
                          </a:solidFill>
                        </a:rPr>
                        <a:t>Constructivism</a:t>
                      </a: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a:t>Determination</a:t>
                      </a:r>
                    </a:p>
                    <a:p>
                      <a:pPr marL="285750" indent="-285750">
                        <a:buFont typeface="Arial"/>
                        <a:buChar char="•"/>
                      </a:pPr>
                      <a:r>
                        <a:rPr lang="en-US" dirty="0"/>
                        <a:t>Reductionism</a:t>
                      </a:r>
                    </a:p>
                    <a:p>
                      <a:pPr marL="285750" indent="-285750">
                        <a:buFont typeface="Arial"/>
                        <a:buChar char="•"/>
                      </a:pPr>
                      <a:r>
                        <a:rPr lang="en-US" dirty="0"/>
                        <a:t>Empirical</a:t>
                      </a:r>
                      <a:r>
                        <a:rPr lang="en-US" baseline="0" dirty="0"/>
                        <a:t> observation and measurement</a:t>
                      </a:r>
                    </a:p>
                    <a:p>
                      <a:pPr marL="285750" indent="-285750">
                        <a:buFont typeface="Arial"/>
                        <a:buChar char="•"/>
                      </a:pPr>
                      <a:r>
                        <a:rPr lang="en-US" baseline="0" dirty="0"/>
                        <a:t>Theory verification</a:t>
                      </a:r>
                      <a:endParaRPr lang="en-US" dirty="0"/>
                    </a:p>
                  </a:txBody>
                  <a:tcPr/>
                </a:tc>
                <a:tc>
                  <a:txBody>
                    <a:bodyPr/>
                    <a:lstStyle/>
                    <a:p>
                      <a:pPr marL="285750" indent="-285750">
                        <a:buFont typeface="Arial"/>
                        <a:buChar char="•"/>
                      </a:pPr>
                      <a:r>
                        <a:rPr lang="en-US" dirty="0"/>
                        <a:t>Understanding</a:t>
                      </a:r>
                    </a:p>
                    <a:p>
                      <a:pPr marL="285750" indent="-285750">
                        <a:buFont typeface="Arial"/>
                        <a:buChar char="•"/>
                      </a:pPr>
                      <a:r>
                        <a:rPr lang="en-US" dirty="0"/>
                        <a:t>Multiple participant meanings</a:t>
                      </a:r>
                    </a:p>
                    <a:p>
                      <a:pPr marL="285750" indent="-285750">
                        <a:buFont typeface="Arial"/>
                        <a:buChar char="•"/>
                      </a:pPr>
                      <a:r>
                        <a:rPr lang="en-US" dirty="0"/>
                        <a:t>Social and historical construction</a:t>
                      </a:r>
                    </a:p>
                    <a:p>
                      <a:pPr marL="285750" indent="-285750">
                        <a:buFont typeface="Arial"/>
                        <a:buChar char="•"/>
                      </a:pPr>
                      <a:r>
                        <a:rPr lang="en-US" dirty="0"/>
                        <a:t>Theory generation</a:t>
                      </a:r>
                    </a:p>
                  </a:txBody>
                  <a:tcPr/>
                </a:tc>
                <a:extLst>
                  <a:ext uri="{0D108BD9-81ED-4DB2-BD59-A6C34878D82A}">
                    <a16:rowId xmlns:a16="http://schemas.microsoft.com/office/drawing/2014/main" val="10001"/>
                  </a:ext>
                </a:extLst>
              </a:tr>
              <a:tr h="471100">
                <a:tc>
                  <a:txBody>
                    <a:bodyPr/>
                    <a:lstStyle/>
                    <a:p>
                      <a:r>
                        <a:rPr lang="en-US" b="1" dirty="0"/>
                        <a:t>Transformative</a:t>
                      </a:r>
                    </a:p>
                  </a:txBody>
                  <a:tcPr/>
                </a:tc>
                <a:tc>
                  <a:txBody>
                    <a:bodyPr/>
                    <a:lstStyle/>
                    <a:p>
                      <a:r>
                        <a:rPr lang="en-US" b="1" dirty="0"/>
                        <a:t>Pragmatism</a:t>
                      </a:r>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a:t>Political agenda</a:t>
                      </a:r>
                    </a:p>
                    <a:p>
                      <a:pPr marL="285750" indent="-285750">
                        <a:buFont typeface="Arial"/>
                        <a:buChar char="•"/>
                      </a:pPr>
                      <a:r>
                        <a:rPr lang="en-US" dirty="0"/>
                        <a:t>Change-oriented</a:t>
                      </a:r>
                    </a:p>
                  </a:txBody>
                  <a:tcPr/>
                </a:tc>
                <a:tc>
                  <a:txBody>
                    <a:bodyPr/>
                    <a:lstStyle/>
                    <a:p>
                      <a:pPr marL="285750" indent="-285750">
                        <a:buFont typeface="Arial"/>
                        <a:buChar char="•"/>
                      </a:pPr>
                      <a:r>
                        <a:rPr lang="en-US" dirty="0"/>
                        <a:t>Consequences of actions</a:t>
                      </a:r>
                    </a:p>
                    <a:p>
                      <a:pPr marL="285750" indent="-285750">
                        <a:buFont typeface="Arial"/>
                        <a:buChar char="•"/>
                      </a:pPr>
                      <a:r>
                        <a:rPr lang="en-US" dirty="0"/>
                        <a:t>Problem-centered</a:t>
                      </a:r>
                    </a:p>
                    <a:p>
                      <a:pPr marL="285750" indent="-285750">
                        <a:buFont typeface="Arial"/>
                        <a:buChar char="•"/>
                      </a:pPr>
                      <a:r>
                        <a:rPr lang="en-US" dirty="0"/>
                        <a:t>Real-world practice oriented</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a:solidFill>
                  <a:schemeClr val="bg1"/>
                </a:solidFill>
                <a:latin typeface="Trebuchet MS"/>
                <a:cs typeface="Trebuchet MS"/>
              </a:rPr>
              <a:t>Creswell, Research Design, Los Angeles, 2014</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2794396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63</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3489789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2109317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Tree>
    <p:extLst>
      <p:ext uri="{BB962C8B-B14F-4D97-AF65-F5344CB8AC3E}">
        <p14:creationId xmlns:p14="http://schemas.microsoft.com/office/powerpoint/2010/main" val="111780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67</a:t>
            </a:fld>
            <a:endParaRPr lang="en-US" altLang="en-US"/>
          </a:p>
        </p:txBody>
      </p:sp>
    </p:spTree>
    <p:extLst>
      <p:ext uri="{BB962C8B-B14F-4D97-AF65-F5344CB8AC3E}">
        <p14:creationId xmlns:p14="http://schemas.microsoft.com/office/powerpoint/2010/main" val="3256305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68</a:t>
            </a:fld>
            <a:endParaRPr lang="en-US" altLang="en-US"/>
          </a:p>
        </p:txBody>
      </p:sp>
    </p:spTree>
    <p:extLst>
      <p:ext uri="{BB962C8B-B14F-4D97-AF65-F5344CB8AC3E}">
        <p14:creationId xmlns:p14="http://schemas.microsoft.com/office/powerpoint/2010/main" val="177551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1FE115"/>
                </a:solidFill>
              </a:rPr>
              <a:t>Ontology</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69</a:t>
            </a:fld>
            <a:endParaRPr lang="en-US" altLang="en-US"/>
          </a:p>
        </p:txBody>
      </p:sp>
    </p:spTree>
    <p:extLst>
      <p:ext uri="{BB962C8B-B14F-4D97-AF65-F5344CB8AC3E}">
        <p14:creationId xmlns:p14="http://schemas.microsoft.com/office/powerpoint/2010/main" val="25854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3051249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2895720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71</a:t>
            </a:fld>
            <a:endParaRPr lang="en-US"/>
          </a:p>
        </p:txBody>
      </p:sp>
      <p:grpSp>
        <p:nvGrpSpPr>
          <p:cNvPr id="26" name="Group 25">
            <a:extLst>
              <a:ext uri="{FF2B5EF4-FFF2-40B4-BE49-F238E27FC236}">
                <a16:creationId xmlns:a16="http://schemas.microsoft.com/office/drawing/2014/main" id="{31F5CC82-B321-4A01-8C44-D9919D4E6379}"/>
              </a:ext>
            </a:extLst>
          </p:cNvPr>
          <p:cNvGrpSpPr/>
          <p:nvPr/>
        </p:nvGrpSpPr>
        <p:grpSpPr>
          <a:xfrm>
            <a:off x="4034752" y="1889999"/>
            <a:ext cx="4492064" cy="2925489"/>
            <a:chOff x="4034752" y="1889999"/>
            <a:chExt cx="4492064" cy="2925489"/>
          </a:xfrm>
        </p:grpSpPr>
        <p:sp>
          <p:nvSpPr>
            <p:cNvPr id="23" name="Arrow: Circular 22">
              <a:extLst>
                <a:ext uri="{FF2B5EF4-FFF2-40B4-BE49-F238E27FC236}">
                  <a16:creationId xmlns:a16="http://schemas.microsoft.com/office/drawing/2014/main" id="{50978D92-A17B-4DE6-ABD3-D95A907659DA}"/>
                </a:ext>
              </a:extLst>
            </p:cNvPr>
            <p:cNvSpPr/>
            <p:nvPr/>
          </p:nvSpPr>
          <p:spPr bwMode="auto">
            <a:xfrm flipH="1" flipV="1">
              <a:off x="4034752" y="1889999"/>
              <a:ext cx="4492064" cy="2925489"/>
            </a:xfrm>
            <a:prstGeom prst="circularArrow">
              <a:avLst>
                <a:gd name="adj1" fmla="val 9268"/>
                <a:gd name="adj2" fmla="val 683811"/>
                <a:gd name="adj3" fmla="val 20544806"/>
                <a:gd name="adj4" fmla="val 801052"/>
                <a:gd name="adj5" fmla="val 891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4B1A2B9C-8D60-4615-AA3F-90DA3039F1CA}"/>
                </a:ext>
              </a:extLst>
            </p:cNvPr>
            <p:cNvCxnSpPr/>
            <p:nvPr/>
          </p:nvCxnSpPr>
          <p:spPr bwMode="auto">
            <a:xfrm>
              <a:off x="4192659" y="2013526"/>
              <a:ext cx="4263954" cy="264195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7294D212-F76B-42D4-A5E6-AA95FBA9896A}"/>
                </a:ext>
              </a:extLst>
            </p:cNvPr>
            <p:cNvCxnSpPr>
              <a:cxnSpLocks/>
            </p:cNvCxnSpPr>
            <p:nvPr/>
          </p:nvCxnSpPr>
          <p:spPr bwMode="auto">
            <a:xfrm flipH="1">
              <a:off x="4165455" y="2002892"/>
              <a:ext cx="4263954" cy="2641956"/>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42332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‘The Scientific Method’</a:t>
            </a:r>
          </a:p>
        </p:txBody>
      </p:sp>
      <p:sp>
        <p:nvSpPr>
          <p:cNvPr id="3" name="Subtitle 2"/>
          <p:cNvSpPr>
            <a:spLocks noGrp="1"/>
          </p:cNvSpPr>
          <p:nvPr>
            <p:ph type="subTitle" idx="1"/>
          </p:nvPr>
        </p:nvSpPr>
        <p:spPr/>
        <p:txBody>
          <a:bodyPr/>
          <a:lstStyle/>
          <a:p>
            <a:r>
              <a:rPr lang="en-US" dirty="0"/>
              <a:t>A name for a quite generally accepted </a:t>
            </a:r>
            <a:r>
              <a:rPr lang="en-US" b="1" i="1" u="sng" dirty="0"/>
              <a:t>research</a:t>
            </a:r>
            <a:r>
              <a:rPr lang="en-US" dirty="0"/>
              <a:t>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225099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 language</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a:t>
            </a:r>
            <a:r>
              <a:rPr lang="en-US" sz="2800" dirty="0">
                <a:solidFill>
                  <a:srgbClr val="1FE115"/>
                </a:solidFill>
              </a:rPr>
              <a:t>data</a:t>
            </a:r>
            <a:r>
              <a:rPr lang="en-US" sz="2800" dirty="0"/>
              <a:t> through observation and experiment, and </a:t>
            </a:r>
          </a:p>
          <a:p>
            <a:pPr lvl="1">
              <a:buFont typeface="Arial" panose="020B0604020202020204" pitchFamily="34" charset="0"/>
              <a:buChar char="•"/>
            </a:pPr>
            <a:r>
              <a:rPr lang="en-US" sz="2800" dirty="0"/>
              <a:t>the formulation and testing of </a:t>
            </a:r>
            <a:r>
              <a:rPr lang="en-US" sz="2800" dirty="0">
                <a:solidFill>
                  <a:srgbClr val="1FE115"/>
                </a:solidFill>
              </a:rPr>
              <a:t>hypotheses.</a:t>
            </a: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5346165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657815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(2)</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3337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8" name="Slide Number Placeholder 7"/>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3564228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49635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801029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p:txBody>
          <a:bodyPr/>
          <a:lstStyle/>
          <a:p>
            <a:r>
              <a:rPr lang="en-US" dirty="0"/>
              <a:t>Nagel’s 3-step conception:</a:t>
            </a:r>
          </a:p>
          <a:p>
            <a:pPr marL="457200" indent="-457200">
              <a:buFont typeface="+mj-lt"/>
              <a:buAutoNum type="arabicPeriod"/>
            </a:pPr>
            <a:r>
              <a:rPr lang="en-US" dirty="0"/>
              <a:t>realize (or postulate) that our perceptions are caused by the actions of things on us, through their effects on our bodies. </a:t>
            </a:r>
          </a:p>
          <a:p>
            <a:pPr marL="457200" indent="-457200">
              <a:buFont typeface="+mj-lt"/>
              <a:buAutoNum type="arabicPeriod"/>
            </a:pPr>
            <a:r>
              <a:rPr lang="en-US" dirty="0"/>
              <a:t>realize (or postulate) that since the same properties that cause perceptions in us also have effects on other things and can exist without causing any perceptions at all, their true nature must be detachable from their perspectival appearance and need not resemble it. </a:t>
            </a:r>
          </a:p>
          <a:p>
            <a:pPr marL="457200" indent="-457200">
              <a:buFont typeface="+mj-lt"/>
              <a:buAutoNum type="arabicPeriod"/>
            </a:pPr>
            <a:r>
              <a:rPr lang="en-US" dirty="0"/>
              <a:t>form 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3551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238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2335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theses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Value-Free Ideal (VFI): </a:t>
            </a:r>
          </a:p>
          <a:p>
            <a:pPr lvl="2">
              <a:buFont typeface="Arial" panose="020B0604020202020204" pitchFamily="34" charset="0"/>
              <a:buChar char="•"/>
            </a:pPr>
            <a:r>
              <a:rPr lang="en-US" dirty="0"/>
              <a:t>Scientists 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a:t>scientific objectivity is characterized by absence of contextual values and by exclusive commitment to epistemic values in scientific reasoning.</a:t>
            </a:r>
          </a:p>
          <a:p>
            <a:pPr>
              <a:buFont typeface="Arial" panose="020B0604020202020204" pitchFamily="34" charset="0"/>
              <a:buChar char="•"/>
            </a:pPr>
            <a:r>
              <a:rPr lang="en-US" dirty="0"/>
              <a:t>Value-Neutrality Thesis (VNT): </a:t>
            </a:r>
          </a:p>
          <a:p>
            <a:pPr lvl="2">
              <a:buFont typeface="Arial" panose="020B0604020202020204" pitchFamily="34" charset="0"/>
              <a:buChar char="•"/>
            </a:pPr>
            <a:r>
              <a:rPr lang="en-US" dirty="0"/>
              <a:t>Scientists can—at least in principle—gather evidence and assess/accept theories without making contextual value judgments.</a:t>
            </a:r>
          </a:p>
          <a:p>
            <a:pPr>
              <a:buFont typeface="Arial" panose="020B0604020202020204" pitchFamily="34" charset="0"/>
              <a:buChar char="•"/>
            </a:pPr>
            <a:r>
              <a:rPr lang="en-US" dirty="0"/>
              <a:t>Value-Laden Thesis (VLT): </a:t>
            </a:r>
          </a:p>
          <a:p>
            <a:pPr lvl="2">
              <a:buFont typeface="Arial" panose="020B0604020202020204" pitchFamily="34" charset="0"/>
              <a:buChar char="•"/>
            </a:pPr>
            <a:r>
              <a:rPr lang="en-US" dirty="0"/>
              <a:t>Scientists 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5319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p>
          <a:p>
            <a:pPr>
              <a:buFont typeface="Arial" panose="020B0604020202020204" pitchFamily="34" charset="0"/>
              <a:buChar char="•"/>
            </a:pPr>
            <a:r>
              <a:rPr lang="en-US" dirty="0"/>
              <a:t>‘Evidence’ = analyses of the results of randomized controlled trials (RCTs) which attempt to eliminate selection bias. </a:t>
            </a:r>
          </a:p>
          <a:p>
            <a:pPr>
              <a:buFont typeface="Arial" panose="020B0604020202020204" pitchFamily="34" charset="0"/>
              <a:buChar char="•"/>
            </a:pPr>
            <a:r>
              <a:rPr lang="en-US" dirty="0"/>
              <a:t>Judgment still required to assess the extent to which a patient is similar to the study subjects!</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1810612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br>
              <a:rPr lang="en-US" dirty="0"/>
            </a:b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23513040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Assignment for next week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reading:</a:t>
            </a:r>
          </a:p>
          <a:p>
            <a:pPr lvl="1">
              <a:buFont typeface="Arial" panose="020B0604020202020204" pitchFamily="34" charset="0"/>
              <a:buChar char="•"/>
            </a:pPr>
            <a:r>
              <a:rPr lang="en-US" b="1" dirty="0"/>
              <a:t>R3</a:t>
            </a:r>
            <a:r>
              <a:rPr lang="en-US" dirty="0"/>
              <a:t> Ioannidis, J.P., Why most published research findings are false. </a:t>
            </a:r>
            <a:r>
              <a:rPr lang="en-US" dirty="0" err="1"/>
              <a:t>PLoS</a:t>
            </a:r>
            <a:r>
              <a:rPr lang="en-US" dirty="0"/>
              <a:t> Med, 2005. 2(8): p. e124.</a:t>
            </a:r>
          </a:p>
          <a:p>
            <a:pPr lvl="1">
              <a:buFont typeface="Arial" panose="020B0604020202020204" pitchFamily="34" charset="0"/>
              <a:buChar char="•"/>
            </a:pPr>
            <a:r>
              <a:rPr lang="en-US" dirty="0"/>
              <a:t>https://www.ncbi.nlm.nih.gov/pubmed/16060722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26284923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692BA-FD9C-4656-A03E-5125463AB99A}"/>
              </a:ext>
            </a:extLst>
          </p:cNvPr>
          <p:cNvSpPr>
            <a:spLocks noGrp="1"/>
          </p:cNvSpPr>
          <p:nvPr>
            <p:ph type="ctrTitle"/>
          </p:nvPr>
        </p:nvSpPr>
        <p:spPr/>
        <p:txBody>
          <a:bodyPr/>
          <a:lstStyle/>
          <a:p>
            <a:br>
              <a:rPr lang="en-US" dirty="0"/>
            </a:br>
            <a:r>
              <a:rPr lang="en-US" dirty="0"/>
              <a:t>Students will report on their pre-class assignment and explain their ideas, each presentation followed by discussion. </a:t>
            </a:r>
            <a:br>
              <a:rPr lang="en-US" dirty="0"/>
            </a:br>
            <a:endParaRPr lang="en-US" dirty="0"/>
          </a:p>
        </p:txBody>
      </p:sp>
      <p:sp>
        <p:nvSpPr>
          <p:cNvPr id="4" name="Slide Number Placeholder 3">
            <a:extLst>
              <a:ext uri="{FF2B5EF4-FFF2-40B4-BE49-F238E27FC236}">
                <a16:creationId xmlns:a16="http://schemas.microsoft.com/office/drawing/2014/main" id="{AA7AAAD5-8414-445C-81BE-E8081154829C}"/>
              </a:ext>
            </a:extLst>
          </p:cNvPr>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167001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takeaways, one question </a:t>
            </a:r>
          </a:p>
        </p:txBody>
      </p:sp>
      <p:sp>
        <p:nvSpPr>
          <p:cNvPr id="3" name="Content Placeholder 2"/>
          <p:cNvSpPr>
            <a:spLocks noGrp="1"/>
          </p:cNvSpPr>
          <p:nvPr>
            <p:ph idx="1"/>
          </p:nvPr>
        </p:nvSpPr>
        <p:spPr/>
        <p:txBody>
          <a:bodyPr/>
          <a:lstStyle/>
          <a:p>
            <a:r>
              <a:rPr lang="en-US" dirty="0"/>
              <a:t>Takeaways:</a:t>
            </a:r>
          </a:p>
          <a:p>
            <a:pPr>
              <a:buFont typeface="Arial" panose="020B0604020202020204" pitchFamily="34" charset="0"/>
              <a:buChar char="•"/>
            </a:pPr>
            <a:r>
              <a:rPr lang="en-US" dirty="0"/>
              <a:t>Science is about finding ‘laws’ </a:t>
            </a:r>
            <a:r>
              <a:rPr lang="en-US" dirty="0">
                <a:sym typeface="Wingdings" panose="05000000000000000000" pitchFamily="2" charset="2"/>
              </a:rPr>
              <a:t> what is generic in reality.</a:t>
            </a:r>
          </a:p>
          <a:p>
            <a:pPr>
              <a:buFont typeface="Arial" panose="020B0604020202020204" pitchFamily="34" charset="0"/>
              <a:buChar char="•"/>
            </a:pPr>
            <a:r>
              <a:rPr lang="en-US" dirty="0">
                <a:sym typeface="Wingdings" panose="05000000000000000000" pitchFamily="2" charset="2"/>
              </a:rPr>
              <a:t>If a putative law (= hypothesis (‘guess’ ?) ) does not agree with experiment, the hypothesis is wrong!</a:t>
            </a:r>
          </a:p>
          <a:p>
            <a:endParaRPr lang="en-US" dirty="0">
              <a:sym typeface="Wingdings" panose="05000000000000000000" pitchFamily="2" charset="2"/>
            </a:endParaRPr>
          </a:p>
          <a:p>
            <a:r>
              <a:rPr lang="en-US" dirty="0">
                <a:sym typeface="Wingdings" panose="05000000000000000000" pitchFamily="2" charset="2"/>
              </a:rPr>
              <a:t>Question:</a:t>
            </a:r>
          </a:p>
          <a:p>
            <a:pPr marL="457200" indent="-457200">
              <a:buFont typeface="Arial" panose="020B0604020202020204" pitchFamily="34" charset="0"/>
              <a:buChar char="•"/>
            </a:pPr>
            <a:r>
              <a:rPr lang="en-US" dirty="0">
                <a:sym typeface="Wingdings" panose="05000000000000000000" pitchFamily="2" charset="2"/>
              </a:rPr>
              <a:t>If the outcome of an experiment does agree with a hypothesis, is the hypothesis then correct?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pic>
        <p:nvPicPr>
          <p:cNvPr id="6" name="Picture 5">
            <a:extLst>
              <a:ext uri="{FF2B5EF4-FFF2-40B4-BE49-F238E27FC236}">
                <a16:creationId xmlns:a16="http://schemas.microsoft.com/office/drawing/2014/main" id="{B2CEF83A-E157-404F-832C-74B51AD173F9}"/>
              </a:ext>
            </a:extLst>
          </p:cNvPr>
          <p:cNvPicPr>
            <a:picLocks noChangeAspect="1"/>
          </p:cNvPicPr>
          <p:nvPr/>
        </p:nvPicPr>
        <p:blipFill>
          <a:blip r:embed="rId2"/>
          <a:stretch>
            <a:fillRect/>
          </a:stretch>
        </p:blipFill>
        <p:spPr>
          <a:xfrm>
            <a:off x="4876800" y="2975991"/>
            <a:ext cx="1476375" cy="428625"/>
          </a:xfrm>
          <a:prstGeom prst="rect">
            <a:avLst/>
          </a:prstGeom>
        </p:spPr>
      </p:pic>
    </p:spTree>
    <p:extLst>
      <p:ext uri="{BB962C8B-B14F-4D97-AF65-F5344CB8AC3E}">
        <p14:creationId xmlns:p14="http://schemas.microsoft.com/office/powerpoint/2010/main" val="3053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32373</TotalTime>
  <Words>6156</Words>
  <Application>Microsoft Office PowerPoint</Application>
  <PresentationFormat>On-screen Show (4:3)</PresentationFormat>
  <Paragraphs>822</Paragraphs>
  <Slides>87</Slides>
  <Notes>17</Notes>
  <HiddenSlides>1</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2" baseType="lpstr">
      <vt:lpstr>Batang</vt:lpstr>
      <vt:lpstr>ＭＳ Ｐゴシック</vt:lpstr>
      <vt:lpstr>92lrdexkxeqpuxoo</vt:lpstr>
      <vt:lpstr>AdvP41153C</vt:lpstr>
      <vt:lpstr>Arial</vt:lpstr>
      <vt:lpstr>Arial Unicode MS</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16249 – Spring 2025   </vt:lpstr>
      <vt:lpstr>Pre-class assignment</vt:lpstr>
      <vt:lpstr>Ok, you tell me:</vt:lpstr>
      <vt:lpstr>Pre-class assignment</vt:lpstr>
      <vt:lpstr>Today’s topics</vt:lpstr>
      <vt:lpstr>Elements of Philosophy of Science</vt:lpstr>
      <vt:lpstr>Philosophy of Science </vt:lpstr>
      <vt:lpstr>Philosophy of science</vt:lpstr>
      <vt:lpstr>Two takeaways, one question </vt:lpstr>
      <vt:lpstr>Confusion matrix</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This sounds familiar?</vt:lpstr>
      <vt:lpstr>However …</vt:lpstr>
      <vt:lpstr>Perception / Observation</vt:lpstr>
      <vt:lpstr>Interplay of reality, sensing perceiving and interpreting</vt:lpstr>
      <vt:lpstr>Relevant disciplines and theories</vt:lpstr>
      <vt:lpstr>Relevant disciplines and theories</vt:lpstr>
      <vt:lpstr>Distinct questions. What type are they of?</vt:lpstr>
      <vt:lpstr>Scientific Realism</vt:lpstr>
      <vt:lpstr>Scientific Realism</vt:lpstr>
      <vt:lpstr>Never forget:  What are the four essential distinctions made in  realism-based ontology?</vt:lpstr>
      <vt:lpstr>Four distinctions in realism-based ontology</vt:lpstr>
      <vt:lpstr>Explain in light of the previous</vt:lpstr>
      <vt:lpstr>Four distinctions in realism-based ontology</vt:lpstr>
      <vt:lpstr>Four distinctions in realism-based ontology</vt:lpstr>
      <vt:lpstr>Four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 </vt:lpstr>
      <vt:lpstr>!!! Assignment for next week !!!</vt:lpstr>
      <vt:lpstr> Students will report on their pre-class assignment and explain their ideas, each presentation followed by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1242</cp:revision>
  <dcterms:created xsi:type="dcterms:W3CDTF">1601-01-01T00:00:00Z</dcterms:created>
  <dcterms:modified xsi:type="dcterms:W3CDTF">2025-01-27T15:49:35Z</dcterms:modified>
</cp:coreProperties>
</file>