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80"/>
  </p:notesMasterIdLst>
  <p:sldIdLst>
    <p:sldId id="1245" r:id="rId2"/>
    <p:sldId id="1557" r:id="rId3"/>
    <p:sldId id="1558" r:id="rId4"/>
    <p:sldId id="1508" r:id="rId5"/>
    <p:sldId id="1465" r:id="rId6"/>
    <p:sldId id="1467" r:id="rId7"/>
    <p:sldId id="1470" r:id="rId8"/>
    <p:sldId id="1466" r:id="rId9"/>
    <p:sldId id="1468" r:id="rId10"/>
    <p:sldId id="1473" r:id="rId11"/>
    <p:sldId id="1474" r:id="rId12"/>
    <p:sldId id="1472" r:id="rId13"/>
    <p:sldId id="1475" r:id="rId14"/>
    <p:sldId id="1476" r:id="rId15"/>
    <p:sldId id="1481" r:id="rId16"/>
    <p:sldId id="1425" r:id="rId17"/>
    <p:sldId id="1482" r:id="rId18"/>
    <p:sldId id="1480" r:id="rId19"/>
    <p:sldId id="1439" r:id="rId20"/>
    <p:sldId id="1428" r:id="rId21"/>
    <p:sldId id="1484" r:id="rId22"/>
    <p:sldId id="1485" r:id="rId23"/>
    <p:sldId id="1486" r:id="rId24"/>
    <p:sldId id="1487" r:id="rId25"/>
    <p:sldId id="1488" r:id="rId26"/>
    <p:sldId id="1504" r:id="rId27"/>
    <p:sldId id="1555" r:id="rId28"/>
    <p:sldId id="1505" r:id="rId29"/>
    <p:sldId id="1506" r:id="rId30"/>
    <p:sldId id="1507" r:id="rId31"/>
    <p:sldId id="1489" r:id="rId32"/>
    <p:sldId id="1430" r:id="rId33"/>
    <p:sldId id="1431" r:id="rId34"/>
    <p:sldId id="1433" r:id="rId35"/>
    <p:sldId id="1559" r:id="rId36"/>
    <p:sldId id="1432" r:id="rId37"/>
    <p:sldId id="1441" r:id="rId38"/>
    <p:sldId id="1442" r:id="rId39"/>
    <p:sldId id="1434" r:id="rId40"/>
    <p:sldId id="1435" r:id="rId41"/>
    <p:sldId id="1436" r:id="rId42"/>
    <p:sldId id="1437" r:id="rId43"/>
    <p:sldId id="1490" r:id="rId44"/>
    <p:sldId id="1491" r:id="rId45"/>
    <p:sldId id="1496" r:id="rId46"/>
    <p:sldId id="1497" r:id="rId47"/>
    <p:sldId id="1509" r:id="rId48"/>
    <p:sldId id="1510" r:id="rId49"/>
    <p:sldId id="1511" r:id="rId50"/>
    <p:sldId id="1512" r:id="rId51"/>
    <p:sldId id="1513" r:id="rId52"/>
    <p:sldId id="1514" r:id="rId53"/>
    <p:sldId id="1515" r:id="rId54"/>
    <p:sldId id="1516" r:id="rId55"/>
    <p:sldId id="1547" r:id="rId56"/>
    <p:sldId id="1548" r:id="rId57"/>
    <p:sldId id="1549" r:id="rId58"/>
    <p:sldId id="1550" r:id="rId59"/>
    <p:sldId id="1518" r:id="rId60"/>
    <p:sldId id="1519" r:id="rId61"/>
    <p:sldId id="1520" r:id="rId62"/>
    <p:sldId id="1521" r:id="rId63"/>
    <p:sldId id="1523" r:id="rId64"/>
    <p:sldId id="1524" r:id="rId65"/>
    <p:sldId id="1525" r:id="rId66"/>
    <p:sldId id="1526" r:id="rId67"/>
    <p:sldId id="1527" r:id="rId68"/>
    <p:sldId id="1528" r:id="rId69"/>
    <p:sldId id="1552" r:id="rId70"/>
    <p:sldId id="1529" r:id="rId71"/>
    <p:sldId id="1530" r:id="rId72"/>
    <p:sldId id="1560" r:id="rId73"/>
    <p:sldId id="1612" r:id="rId74"/>
    <p:sldId id="1531" r:id="rId75"/>
    <p:sldId id="1554" r:id="rId76"/>
    <p:sldId id="1553" r:id="rId77"/>
    <p:sldId id="1532" r:id="rId78"/>
    <p:sldId id="1533" r:id="rId7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6600"/>
    <a:srgbClr val="000000"/>
    <a:srgbClr val="00B0F0"/>
    <a:srgbClr val="FF0000"/>
    <a:srgbClr val="16165D"/>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6455" autoAdjust="0"/>
  </p:normalViewPr>
  <p:slideViewPr>
    <p:cSldViewPr>
      <p:cViewPr varScale="1">
        <p:scale>
          <a:sx n="91" d="100"/>
          <a:sy n="91" d="100"/>
        </p:scale>
        <p:origin x="18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0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17</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36</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1129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921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7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7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22412" y="6459706"/>
            <a:ext cx="434788" cy="365125"/>
          </a:xfrm>
          <a:prstGeom prst="rect">
            <a:avLst/>
          </a:prstGeom>
        </p:spPr>
        <p:txBody>
          <a:bodyPr vert="horz" lIns="91440" tIns="45720" rIns="91440" bIns="45720" rtlCol="0" anchor="ctr"/>
          <a:lstStyle>
            <a:lvl1pPr algn="r">
              <a:defRPr sz="1200">
                <a:solidFill>
                  <a:schemeClr val="bg1"/>
                </a:solidFill>
              </a:defRPr>
            </a:lvl1pPr>
          </a:lstStyle>
          <a:p>
            <a:fld id="{E275BFA4-CA6D-4892-8C0A-6B14E134BD5D}"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laingeets.medium.com/pet-peeves-1-the-usage-of-would-in-indian-english-e43c0c9594d"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371/journal.pone.0154556.g001"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5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February 27, 2025</a:t>
            </a:r>
          </a:p>
          <a:p>
            <a:r>
              <a:rPr lang="en-US" dirty="0"/>
              <a:t>Introduction to data analysis of </a:t>
            </a:r>
          </a:p>
          <a:p>
            <a:r>
              <a:rPr lang="en-US" dirty="0"/>
              <a:t>quantitative and qualitative variables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hypothesis</a:t>
            </a:r>
          </a:p>
        </p:txBody>
      </p:sp>
      <p:sp>
        <p:nvSpPr>
          <p:cNvPr id="3" name="Content Placeholder 2"/>
          <p:cNvSpPr>
            <a:spLocks noGrp="1"/>
          </p:cNvSpPr>
          <p:nvPr>
            <p:ph idx="1"/>
          </p:nvPr>
        </p:nvSpPr>
        <p:spPr>
          <a:xfrm>
            <a:off x="228600" y="1525788"/>
            <a:ext cx="8686800" cy="4953000"/>
          </a:xfrm>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a:t>
            </a:r>
            <a:r>
              <a:rPr lang="en-US" dirty="0">
                <a:solidFill>
                  <a:srgbClr val="FFFF00"/>
                </a:solidFill>
              </a:rPr>
              <a:t>population</a:t>
            </a:r>
            <a:r>
              <a:rPr lang="en-US" dirty="0"/>
              <a:t>, such as a mean or a standard deviation. </a:t>
            </a:r>
          </a:p>
          <a:p>
            <a:pPr>
              <a:buFont typeface="Arial" panose="020B0604020202020204" pitchFamily="34" charset="0"/>
              <a:buChar char="•"/>
            </a:pPr>
            <a:r>
              <a:rPr lang="en-US" dirty="0"/>
              <a:t>This assumption may or may not be true. </a:t>
            </a:r>
          </a:p>
          <a:p>
            <a:pPr>
              <a:buFont typeface="Arial" panose="020B0604020202020204" pitchFamily="34" charset="0"/>
              <a:buChar char="•"/>
            </a:pPr>
            <a:r>
              <a:rPr lang="en-US" b="1" dirty="0"/>
              <a:t>Hypothesis testing</a:t>
            </a:r>
            <a:r>
              <a:rPr lang="en-US" dirty="0"/>
              <a:t> refers to the </a:t>
            </a:r>
            <a:r>
              <a:rPr lang="en-US" b="1" u="sng" dirty="0"/>
              <a:t>formal procedures</a:t>
            </a:r>
            <a:r>
              <a:rPr lang="en-US" b="1" dirty="0"/>
              <a:t> </a:t>
            </a:r>
            <a:r>
              <a:rPr lang="en-US" dirty="0"/>
              <a:t>used by statisticians to accept or reject statistical hypotheses.</a:t>
            </a:r>
          </a:p>
          <a:p>
            <a:pPr>
              <a:buFont typeface="Arial" panose="020B0604020202020204" pitchFamily="34" charset="0"/>
              <a:buChar char="•"/>
            </a:pPr>
            <a:r>
              <a:rPr lang="en-US" dirty="0"/>
              <a:t>The best way to determine whether a statistical hypothesis is true:</a:t>
            </a:r>
          </a:p>
          <a:p>
            <a:pPr lvl="1">
              <a:buFont typeface="Arial" panose="020B0604020202020204" pitchFamily="34" charset="0"/>
              <a:buChar char="•"/>
            </a:pPr>
            <a:r>
              <a:rPr lang="en-US" dirty="0"/>
              <a:t>Examine the entire population, or </a:t>
            </a:r>
          </a:p>
          <a:p>
            <a:pPr lvl="1">
              <a:buFont typeface="Arial" panose="020B0604020202020204" pitchFamily="34" charset="0"/>
              <a:buChar char="•"/>
            </a:pPr>
            <a:r>
              <a:rPr lang="en-US" dirty="0"/>
              <a:t>Examine a </a:t>
            </a:r>
            <a:r>
              <a:rPr lang="en-US" dirty="0">
                <a:solidFill>
                  <a:srgbClr val="FFFF00"/>
                </a:solidFill>
              </a:rPr>
              <a:t>random sample from the population</a:t>
            </a:r>
            <a:r>
              <a:rPr lang="en-US" dirty="0"/>
              <a:t>. </a:t>
            </a:r>
          </a:p>
          <a:p>
            <a:pPr lvl="2">
              <a:buFont typeface="Arial" panose="020B0604020202020204" pitchFamily="34" charset="0"/>
              <a:buChar char="•"/>
            </a:pPr>
            <a:r>
              <a:rPr lang="en-US" b="1" dirty="0"/>
              <a:t>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
        <p:nvSpPr>
          <p:cNvPr id="5" name="Slide Number Placeholder 4"/>
          <p:cNvSpPr>
            <a:spLocks noGrp="1"/>
          </p:cNvSpPr>
          <p:nvPr>
            <p:ph type="sldNum" sz="quarter" idx="10"/>
          </p:nvPr>
        </p:nvSpPr>
        <p:spPr/>
        <p:txBody>
          <a:bodyPr/>
          <a:lstStyle/>
          <a:p>
            <a:fld id="{E275BFA4-CA6D-4892-8C0A-6B14E134BD5D}" type="slidenum">
              <a:rPr lang="en-US" smtClean="0"/>
              <a:pPr/>
              <a:t>10</a:t>
            </a:fld>
            <a:endParaRPr lang="en-US"/>
          </a:p>
        </p:txBody>
      </p:sp>
    </p:spTree>
    <p:extLst>
      <p:ext uri="{BB962C8B-B14F-4D97-AF65-F5344CB8AC3E}">
        <p14:creationId xmlns:p14="http://schemas.microsoft.com/office/powerpoint/2010/main" val="111825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statistical hypotheses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Statistical null hypothesis</a:t>
            </a:r>
            <a:r>
              <a:rPr lang="en-US" dirty="0"/>
              <a:t>. </a:t>
            </a:r>
          </a:p>
          <a:p>
            <a:pPr lvl="1">
              <a:buFont typeface="Arial" panose="020B0604020202020204" pitchFamily="34" charset="0"/>
              <a:buChar char="•"/>
            </a:pPr>
            <a:r>
              <a:rPr lang="en-US" dirty="0"/>
              <a:t>the hypothesis that sample observations result purely from chance;</a:t>
            </a:r>
          </a:p>
          <a:p>
            <a:pPr lvl="1">
              <a:buFont typeface="Arial" panose="020B0604020202020204" pitchFamily="34" charset="0"/>
              <a:buChar char="•"/>
            </a:pPr>
            <a:r>
              <a:rPr lang="en-US" dirty="0"/>
              <a:t>notation: H</a:t>
            </a:r>
            <a:r>
              <a:rPr lang="en-US" baseline="-25000" dirty="0"/>
              <a:t>0</a:t>
            </a:r>
            <a:br>
              <a:rPr lang="en-US" dirty="0"/>
            </a:br>
            <a:endParaRPr lang="en-US" dirty="0"/>
          </a:p>
          <a:p>
            <a:pPr>
              <a:buFont typeface="Arial" panose="020B0604020202020204" pitchFamily="34" charset="0"/>
              <a:buChar char="•"/>
            </a:pPr>
            <a:r>
              <a:rPr lang="en-US" b="1" dirty="0"/>
              <a:t>Statistical alternative hypothesis</a:t>
            </a:r>
            <a:r>
              <a:rPr lang="en-US" dirty="0"/>
              <a:t>. </a:t>
            </a:r>
          </a:p>
          <a:p>
            <a:pPr lvl="1">
              <a:buFont typeface="Arial" panose="020B0604020202020204" pitchFamily="34" charset="0"/>
              <a:buChar char="•"/>
            </a:pPr>
            <a:r>
              <a:rPr lang="en-US" dirty="0"/>
              <a:t>the hypothesis that sample observations are influenced by some non-random cause;</a:t>
            </a:r>
          </a:p>
          <a:p>
            <a:pPr lvl="1">
              <a:buFont typeface="Arial" panose="020B0604020202020204" pitchFamily="34" charset="0"/>
              <a:buChar char="•"/>
            </a:pPr>
            <a:r>
              <a:rPr lang="en-US" dirty="0"/>
              <a:t>notation: H</a:t>
            </a:r>
            <a:r>
              <a:rPr lang="en-US" baseline="-25000" dirty="0"/>
              <a:t>1</a:t>
            </a:r>
            <a:r>
              <a:rPr lang="en-US" dirty="0"/>
              <a:t> or H</a:t>
            </a:r>
            <a:r>
              <a:rPr lang="en-US" baseline="-25000" dirty="0"/>
              <a:t>a</a:t>
            </a:r>
            <a:r>
              <a:rPr lang="en-US" dirty="0"/>
              <a:t>.</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
        <p:nvSpPr>
          <p:cNvPr id="5" name="Slide Number Placeholder 4"/>
          <p:cNvSpPr>
            <a:spLocks noGrp="1"/>
          </p:cNvSpPr>
          <p:nvPr>
            <p:ph type="sldNum" sz="quarter" idx="10"/>
          </p:nvPr>
        </p:nvSpPr>
        <p:spPr/>
        <p:txBody>
          <a:bodyPr/>
          <a:lstStyle/>
          <a:p>
            <a:fld id="{E275BFA4-CA6D-4892-8C0A-6B14E134BD5D}" type="slidenum">
              <a:rPr lang="en-US" smtClean="0"/>
              <a:pPr/>
              <a:t>11</a:t>
            </a:fld>
            <a:endParaRPr lang="en-US"/>
          </a:p>
        </p:txBody>
      </p:sp>
      <p:sp>
        <p:nvSpPr>
          <p:cNvPr id="7" name="TextBox 6">
            <a:extLst>
              <a:ext uri="{FF2B5EF4-FFF2-40B4-BE49-F238E27FC236}">
                <a16:creationId xmlns:a16="http://schemas.microsoft.com/office/drawing/2014/main" id="{67BAB689-F272-4416-945A-43EC7C817464}"/>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38526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12</a:t>
            </a:fld>
            <a:endParaRPr lang="en-US"/>
          </a:p>
        </p:txBody>
      </p:sp>
    </p:spTree>
    <p:extLst>
      <p:ext uri="{BB962C8B-B14F-4D97-AF65-F5344CB8AC3E}">
        <p14:creationId xmlns:p14="http://schemas.microsoft.com/office/powerpoint/2010/main" val="412180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t>
            </a:r>
            <a:r>
              <a:rPr lang="en-US" sz="2200" i="1" u="sng" dirty="0">
                <a:solidFill>
                  <a:srgbClr val="FFFF00"/>
                </a:solidFill>
              </a:rPr>
              <a:t>average heart rate</a:t>
            </a:r>
            <a:r>
              <a:rPr lang="en-US" sz="2200" i="1" dirty="0">
                <a:solidFill>
                  <a:srgbClr val="FFFF00"/>
                </a:solidFill>
              </a:rPr>
              <a:t> observed in a </a:t>
            </a:r>
            <a:r>
              <a:rPr lang="en-US" sz="2200" i="1" u="sng" dirty="0">
                <a:solidFill>
                  <a:srgbClr val="FFFF00"/>
                </a:solidFill>
              </a:rPr>
              <a:t>sample of individuals working out</a:t>
            </a:r>
            <a:r>
              <a:rPr lang="en-US" sz="2200" i="1" dirty="0">
                <a:solidFill>
                  <a:srgbClr val="FFFF00"/>
                </a:solidFill>
              </a:rPr>
              <a:t> is the same as in a </a:t>
            </a:r>
            <a:r>
              <a:rPr lang="en-US" sz="2200" i="1" u="sng" dirty="0">
                <a:solidFill>
                  <a:srgbClr val="FFFF00"/>
                </a:solidFill>
              </a:rPr>
              <a:t>sample of individuals being at rest</a:t>
            </a:r>
            <a:r>
              <a:rPr lang="en-US" sz="2200" i="1" dirty="0">
                <a:solidFill>
                  <a:srgbClr val="FFFF00"/>
                </a:solidFill>
              </a:rPr>
              <a:t>.</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13</a:t>
            </a:fld>
            <a:endParaRPr lang="en-US"/>
          </a:p>
        </p:txBody>
      </p:sp>
      <p:sp>
        <p:nvSpPr>
          <p:cNvPr id="3" name="TextBox 2">
            <a:extLst>
              <a:ext uri="{FF2B5EF4-FFF2-40B4-BE49-F238E27FC236}">
                <a16:creationId xmlns:a16="http://schemas.microsoft.com/office/drawing/2014/main" id="{1B0CB871-8AD0-4B05-953C-84A018786CA1}"/>
              </a:ext>
            </a:extLst>
          </p:cNvPr>
          <p:cNvSpPr txBox="1"/>
          <p:nvPr/>
        </p:nvSpPr>
        <p:spPr>
          <a:xfrm>
            <a:off x="1314506" y="6096000"/>
            <a:ext cx="6714530" cy="461665"/>
          </a:xfrm>
          <a:prstGeom prst="rect">
            <a:avLst/>
          </a:prstGeom>
          <a:noFill/>
        </p:spPr>
        <p:txBody>
          <a:bodyPr wrap="none" rtlCol="0">
            <a:spAutoFit/>
          </a:bodyPr>
          <a:lstStyle/>
          <a:p>
            <a:r>
              <a:rPr lang="en-US" sz="2400" dirty="0">
                <a:solidFill>
                  <a:srgbClr val="1FE115"/>
                </a:solidFill>
                <a:sym typeface="Wingdings" panose="05000000000000000000" pitchFamily="2" charset="2"/>
              </a:rPr>
              <a:t> PICOTT  population and comparison facets !!!</a:t>
            </a:r>
            <a:endParaRPr lang="en-US" sz="2400" dirty="0">
              <a:solidFill>
                <a:srgbClr val="1FE115"/>
              </a:solidFill>
            </a:endParaRPr>
          </a:p>
        </p:txBody>
      </p:sp>
    </p:spTree>
    <p:extLst>
      <p:ext uri="{BB962C8B-B14F-4D97-AF65-F5344CB8AC3E}">
        <p14:creationId xmlns:p14="http://schemas.microsoft.com/office/powerpoint/2010/main" val="4208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a:t>
            </a:r>
            <a:r>
              <a:rPr lang="en-US" sz="2200" i="1" u="sng" dirty="0">
                <a:solidFill>
                  <a:srgbClr val="FFFF00"/>
                </a:solidFill>
              </a:rPr>
              <a:t>influences</a:t>
            </a:r>
            <a:r>
              <a:rPr lang="en-US" sz="2200" i="1" dirty="0">
                <a:solidFill>
                  <a:srgbClr val="FFFF00"/>
                </a:solidFill>
              </a:rPr>
              <a:t>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1FE115"/>
                </a:solidFill>
              </a:rPr>
              <a:t>the average heart rate observed in … ?</a:t>
            </a:r>
          </a:p>
        </p:txBody>
      </p:sp>
      <p:sp>
        <p:nvSpPr>
          <p:cNvPr id="2" name="TextBox 1"/>
          <p:cNvSpPr txBox="1"/>
          <p:nvPr/>
        </p:nvSpPr>
        <p:spPr>
          <a:xfrm>
            <a:off x="5334000" y="1752600"/>
            <a:ext cx="1274451" cy="430887"/>
          </a:xfrm>
          <a:prstGeom prst="rect">
            <a:avLst/>
          </a:prstGeom>
          <a:noFill/>
        </p:spPr>
        <p:txBody>
          <a:bodyPr wrap="none" rtlCol="0">
            <a:spAutoFit/>
          </a:bodyPr>
          <a:lstStyle/>
          <a:p>
            <a:r>
              <a:rPr lang="en-US" sz="2200" i="1" u="sng" dirty="0">
                <a:solidFill>
                  <a:srgbClr val="1FE115"/>
                </a:solidFill>
              </a:rPr>
              <a:t>increases</a:t>
            </a:r>
          </a:p>
        </p:txBody>
      </p:sp>
      <p:sp>
        <p:nvSpPr>
          <p:cNvPr id="6" name="TextBox 5"/>
          <p:cNvSpPr txBox="1"/>
          <p:nvPr/>
        </p:nvSpPr>
        <p:spPr>
          <a:xfrm>
            <a:off x="6917984" y="3200400"/>
            <a:ext cx="1154482" cy="430887"/>
          </a:xfrm>
          <a:prstGeom prst="rect">
            <a:avLst/>
          </a:prstGeom>
          <a:noFill/>
        </p:spPr>
        <p:txBody>
          <a:bodyPr wrap="none" rtlCol="0">
            <a:spAutoFit/>
          </a:bodyPr>
          <a:lstStyle/>
          <a:p>
            <a:r>
              <a:rPr lang="en-US" sz="2200" i="1" u="sng" dirty="0">
                <a:solidFill>
                  <a:srgbClr val="1FE115"/>
                </a:solidFill>
              </a:rPr>
              <a:t>increase</a:t>
            </a:r>
          </a:p>
        </p:txBody>
      </p:sp>
      <p:cxnSp>
        <p:nvCxnSpPr>
          <p:cNvPr id="7" name="Straight Connector 6"/>
          <p:cNvCxnSpPr/>
          <p:nvPr/>
        </p:nvCxnSpPr>
        <p:spPr bwMode="auto">
          <a:xfrm>
            <a:off x="50292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flipV="1">
            <a:off x="51816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67056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flipV="1">
            <a:off x="68580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E275BFA4-CA6D-4892-8C0A-6B14E134BD5D}" type="slidenum">
              <a:rPr lang="en-US" smtClean="0"/>
              <a:pPr/>
              <a:t>14</a:t>
            </a:fld>
            <a:endParaRPr lang="en-US"/>
          </a:p>
        </p:txBody>
      </p:sp>
    </p:spTree>
    <p:extLst>
      <p:ext uri="{BB962C8B-B14F-4D97-AF65-F5344CB8AC3E}">
        <p14:creationId xmlns:p14="http://schemas.microsoft.com/office/powerpoint/2010/main" val="389991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a:xfrm>
            <a:off x="228600" y="1676400"/>
            <a:ext cx="8686800" cy="4495800"/>
          </a:xfrm>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2" name="Rectangle 1"/>
          <p:cNvSpPr/>
          <p:nvPr/>
        </p:nvSpPr>
        <p:spPr bwMode="auto">
          <a:xfrm>
            <a:off x="4521760" y="5065208"/>
            <a:ext cx="29718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7391400" y="4503003"/>
            <a:ext cx="492444" cy="830997"/>
          </a:xfrm>
          <a:prstGeom prst="rect">
            <a:avLst/>
          </a:prstGeom>
          <a:noFill/>
        </p:spPr>
        <p:txBody>
          <a:bodyPr wrap="none" rtlCol="0">
            <a:spAutoFit/>
          </a:bodyPr>
          <a:lstStyle/>
          <a:p>
            <a:r>
              <a:rPr lang="en-US" sz="4800" dirty="0">
                <a:solidFill>
                  <a:srgbClr val="FF6600"/>
                </a:solidFill>
              </a:rPr>
              <a:t>?</a:t>
            </a:r>
          </a:p>
        </p:txBody>
      </p:sp>
      <p:sp>
        <p:nvSpPr>
          <p:cNvPr id="6" name="Slide Number Placeholder 5"/>
          <p:cNvSpPr>
            <a:spLocks noGrp="1"/>
          </p:cNvSpPr>
          <p:nvPr>
            <p:ph type="sldNum" sz="quarter" idx="10"/>
          </p:nvPr>
        </p:nvSpPr>
        <p:spPr/>
        <p:txBody>
          <a:bodyPr/>
          <a:lstStyle/>
          <a:p>
            <a:fld id="{E275BFA4-CA6D-4892-8C0A-6B14E134BD5D}" type="slidenum">
              <a:rPr lang="en-US" smtClean="0"/>
              <a:pPr/>
              <a:t>15</a:t>
            </a:fld>
            <a:endParaRPr lang="en-US"/>
          </a:p>
        </p:txBody>
      </p:sp>
    </p:spTree>
    <p:extLst>
      <p:ext uri="{BB962C8B-B14F-4D97-AF65-F5344CB8AC3E}">
        <p14:creationId xmlns:p14="http://schemas.microsoft.com/office/powerpoint/2010/main" val="334164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Remember ontology: what is out there ?</a:t>
            </a:r>
            <a:br>
              <a:rPr lang="en-US" altLang="en-US" dirty="0"/>
            </a:br>
            <a:endParaRPr lang="en-US" altLang="en-US" dirty="0"/>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u="sng" dirty="0">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16</a:t>
            </a:fld>
            <a:endParaRPr lang="en-US"/>
          </a:p>
        </p:txBody>
      </p:sp>
    </p:spTree>
    <p:extLst>
      <p:ext uri="{BB962C8B-B14F-4D97-AF65-F5344CB8AC3E}">
        <p14:creationId xmlns:p14="http://schemas.microsoft.com/office/powerpoint/2010/main" val="72460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1997373" y="4963048"/>
            <a:ext cx="50708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a:latin typeface="+mn-lt"/>
              </a:rPr>
              <a:t>‘</a:t>
            </a:r>
            <a:r>
              <a:rPr lang="en-US" altLang="en-US" sz="3600" i="1" kern="0" dirty="0">
                <a:latin typeface="+mn-lt"/>
              </a:rPr>
              <a:t>Average heart rate</a:t>
            </a:r>
            <a:r>
              <a:rPr lang="en-US" altLang="en-US" sz="3600" kern="0" dirty="0">
                <a:latin typeface="+mn-lt"/>
              </a:rPr>
              <a:t>’</a:t>
            </a:r>
          </a:p>
        </p:txBody>
      </p:sp>
      <p:cxnSp>
        <p:nvCxnSpPr>
          <p:cNvPr id="4" name="Straight Arrow Connector 3"/>
          <p:cNvCxnSpPr>
            <a:stCxn id="15" idx="0"/>
            <a:endCxn id="11267" idx="2"/>
          </p:cNvCxnSpPr>
          <p:nvPr/>
        </p:nvCxnSpPr>
        <p:spPr bwMode="auto">
          <a:xfrm flipH="1" flipV="1">
            <a:off x="1409700" y="3641461"/>
            <a:ext cx="3123073" cy="13215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15" idx="0"/>
            <a:endCxn id="26" idx="2"/>
          </p:cNvCxnSpPr>
          <p:nvPr/>
        </p:nvCxnSpPr>
        <p:spPr bwMode="auto">
          <a:xfrm flipV="1">
            <a:off x="4532773" y="3657600"/>
            <a:ext cx="10902"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Straight Arrow Connector 30"/>
          <p:cNvCxnSpPr>
            <a:stCxn id="15" idx="0"/>
            <a:endCxn id="25" idx="2"/>
          </p:cNvCxnSpPr>
          <p:nvPr/>
        </p:nvCxnSpPr>
        <p:spPr bwMode="auto">
          <a:xfrm flipV="1">
            <a:off x="4532773" y="3657600"/>
            <a:ext cx="3231690"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1" name="TextBox 20"/>
          <p:cNvSpPr txBox="1"/>
          <p:nvPr/>
        </p:nvSpPr>
        <p:spPr>
          <a:xfrm>
            <a:off x="2052602" y="3962400"/>
            <a:ext cx="466795" cy="769441"/>
          </a:xfrm>
          <a:prstGeom prst="rect">
            <a:avLst/>
          </a:prstGeom>
          <a:noFill/>
        </p:spPr>
        <p:txBody>
          <a:bodyPr wrap="none" rtlCol="0">
            <a:spAutoFit/>
          </a:bodyPr>
          <a:lstStyle/>
          <a:p>
            <a:r>
              <a:rPr lang="en-US" sz="4400" dirty="0">
                <a:solidFill>
                  <a:schemeClr val="bg1"/>
                </a:solidFill>
              </a:rPr>
              <a:t>?</a:t>
            </a:r>
          </a:p>
        </p:txBody>
      </p:sp>
      <p:sp>
        <p:nvSpPr>
          <p:cNvPr id="35" name="TextBox 34"/>
          <p:cNvSpPr txBox="1"/>
          <p:nvPr/>
        </p:nvSpPr>
        <p:spPr>
          <a:xfrm>
            <a:off x="6848405" y="3962400"/>
            <a:ext cx="466795" cy="769441"/>
          </a:xfrm>
          <a:prstGeom prst="rect">
            <a:avLst/>
          </a:prstGeom>
          <a:noFill/>
        </p:spPr>
        <p:txBody>
          <a:bodyPr wrap="none" rtlCol="0">
            <a:spAutoFit/>
          </a:bodyPr>
          <a:lstStyle/>
          <a:p>
            <a:r>
              <a:rPr lang="en-US" sz="4400" dirty="0">
                <a:solidFill>
                  <a:schemeClr val="bg1"/>
                </a:solidFill>
              </a:rPr>
              <a:t>?</a:t>
            </a:r>
          </a:p>
        </p:txBody>
      </p:sp>
      <p:sp>
        <p:nvSpPr>
          <p:cNvPr id="36" name="TextBox 35"/>
          <p:cNvSpPr txBox="1"/>
          <p:nvPr/>
        </p:nvSpPr>
        <p:spPr>
          <a:xfrm>
            <a:off x="4114800" y="3962400"/>
            <a:ext cx="466795" cy="769441"/>
          </a:xfrm>
          <a:prstGeom prst="rect">
            <a:avLst/>
          </a:prstGeom>
          <a:noFill/>
        </p:spPr>
        <p:txBody>
          <a:bodyPr wrap="none" rtlCol="0">
            <a:spAutoFit/>
          </a:bodyPr>
          <a:lstStyle/>
          <a:p>
            <a:r>
              <a:rPr lang="en-US" sz="4400" dirty="0">
                <a:solidFill>
                  <a:schemeClr val="bg1"/>
                </a:solidFill>
              </a:rPr>
              <a:t>?</a:t>
            </a:r>
          </a:p>
        </p:txBody>
      </p:sp>
      <p:grpSp>
        <p:nvGrpSpPr>
          <p:cNvPr id="22" name="Group 21"/>
          <p:cNvGrpSpPr/>
          <p:nvPr/>
        </p:nvGrpSpPr>
        <p:grpSpPr>
          <a:xfrm>
            <a:off x="2057400" y="4088487"/>
            <a:ext cx="990600" cy="331113"/>
            <a:chOff x="5029200" y="2183487"/>
            <a:chExt cx="990600" cy="331113"/>
          </a:xfrm>
        </p:grpSpPr>
        <p:cxnSp>
          <p:nvCxnSpPr>
            <p:cNvPr id="37" name="Straight Connector 36"/>
            <p:cNvCxnSpPr/>
            <p:nvPr/>
          </p:nvCxnSpPr>
          <p:spPr bwMode="auto">
            <a:xfrm>
              <a:off x="5029200" y="2183487"/>
              <a:ext cx="838200" cy="331113"/>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5181600" y="2183487"/>
              <a:ext cx="838200" cy="331113"/>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2" name="Slide Number Placeholder 1"/>
          <p:cNvSpPr>
            <a:spLocks noGrp="1"/>
          </p:cNvSpPr>
          <p:nvPr>
            <p:ph type="sldNum" sz="quarter" idx="10"/>
          </p:nvPr>
        </p:nvSpPr>
        <p:spPr/>
        <p:txBody>
          <a:bodyPr/>
          <a:lstStyle/>
          <a:p>
            <a:fld id="{E275BFA4-CA6D-4892-8C0A-6B14E134BD5D}" type="slidenum">
              <a:rPr lang="en-US" smtClean="0"/>
              <a:pPr/>
              <a:t>17</a:t>
            </a:fld>
            <a:endParaRPr lang="en-US"/>
          </a:p>
        </p:txBody>
      </p:sp>
    </p:spTree>
    <p:extLst>
      <p:ext uri="{BB962C8B-B14F-4D97-AF65-F5344CB8AC3E}">
        <p14:creationId xmlns:p14="http://schemas.microsoft.com/office/powerpoint/2010/main" val="27950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Determine which variables are relevant to the question.</a:t>
            </a:r>
          </a:p>
          <a:p>
            <a:pPr marL="457200" indent="-457200"/>
            <a:endParaRPr lang="en-US" sz="2200" i="1" dirty="0">
              <a:solidFill>
                <a:srgbClr val="FFFF00"/>
              </a:solidFill>
            </a:endParaRPr>
          </a:p>
        </p:txBody>
      </p:sp>
      <p:sp>
        <p:nvSpPr>
          <p:cNvPr id="2" name="Rectangle 1"/>
          <p:cNvSpPr/>
          <p:nvPr/>
        </p:nvSpPr>
        <p:spPr bwMode="auto">
          <a:xfrm>
            <a:off x="609600" y="6136192"/>
            <a:ext cx="72390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18</a:t>
            </a:fld>
            <a:endParaRPr lang="en-US"/>
          </a:p>
        </p:txBody>
      </p:sp>
    </p:spTree>
    <p:extLst>
      <p:ext uri="{BB962C8B-B14F-4D97-AF65-F5344CB8AC3E}">
        <p14:creationId xmlns:p14="http://schemas.microsoft.com/office/powerpoint/2010/main" val="14026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p>
        </p:txBody>
      </p:sp>
      <p:sp>
        <p:nvSpPr>
          <p:cNvPr id="3" name="Content Placeholder 2"/>
          <p:cNvSpPr>
            <a:spLocks noGrp="1"/>
          </p:cNvSpPr>
          <p:nvPr>
            <p:ph idx="1"/>
          </p:nvPr>
        </p:nvSpPr>
        <p:spPr>
          <a:xfrm>
            <a:off x="215900" y="1695450"/>
            <a:ext cx="8686800" cy="2057400"/>
          </a:xfrm>
        </p:spPr>
        <p:txBody>
          <a:bodyPr/>
          <a:lstStyle/>
          <a:p>
            <a:pPr>
              <a:buFont typeface="Arial" panose="020B0604020202020204" pitchFamily="34" charset="0"/>
              <a:buChar char="•"/>
            </a:pPr>
            <a:r>
              <a:rPr lang="en-US" dirty="0"/>
              <a:t>‘</a:t>
            </a:r>
            <a:r>
              <a:rPr lang="en-US" b="1" u="sng" dirty="0"/>
              <a:t>Perspective</a:t>
            </a:r>
            <a:r>
              <a:rPr lang="en-US" dirty="0"/>
              <a:t>’</a:t>
            </a:r>
          </a:p>
          <a:p>
            <a:pPr lvl="1">
              <a:buFont typeface="Arial" panose="020B0604020202020204" pitchFamily="34" charset="0"/>
              <a:buChar char="•"/>
            </a:pPr>
            <a:r>
              <a:rPr lang="en-US" dirty="0"/>
              <a:t>A Cognitive Representation resulting from an interpretive process driven by relatively systematic observations of a Portion of Reality (</a:t>
            </a:r>
            <a:r>
              <a:rPr lang="en-US" dirty="0" err="1"/>
              <a:t>PoR</a:t>
            </a:r>
            <a:r>
              <a:rPr lang="en-US" dirty="0"/>
              <a:t>).</a:t>
            </a:r>
          </a:p>
        </p:txBody>
      </p:sp>
      <p:sp>
        <p:nvSpPr>
          <p:cNvPr id="4" name="Content Placeholder 2"/>
          <p:cNvSpPr txBox="1">
            <a:spLocks/>
          </p:cNvSpPr>
          <p:nvPr/>
        </p:nvSpPr>
        <p:spPr>
          <a:xfrm>
            <a:off x="152400" y="5124450"/>
            <a:ext cx="8686800" cy="1295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t>‘</a:t>
            </a:r>
            <a:r>
              <a:rPr lang="en-US" b="1" u="sng" kern="0" dirty="0"/>
              <a:t>Construct</a:t>
            </a:r>
            <a:r>
              <a:rPr lang="en-US" kern="0" dirty="0"/>
              <a:t>’</a:t>
            </a:r>
          </a:p>
          <a:p>
            <a:pPr lvl="1">
              <a:buFont typeface="Arial" panose="020B0604020202020204" pitchFamily="34" charset="0"/>
              <a:buChar char="•"/>
            </a:pPr>
            <a:r>
              <a:rPr lang="en-US" kern="0" dirty="0"/>
              <a:t>A perspective built from the logical combination of a number of concepts.</a:t>
            </a:r>
            <a:endParaRPr lang="en-US" sz="1000" i="1" kern="0" dirty="0"/>
          </a:p>
        </p:txBody>
      </p:sp>
      <p:sp>
        <p:nvSpPr>
          <p:cNvPr id="5" name="Content Placeholder 2"/>
          <p:cNvSpPr txBox="1">
            <a:spLocks/>
          </p:cNvSpPr>
          <p:nvPr/>
        </p:nvSpPr>
        <p:spPr>
          <a:xfrm>
            <a:off x="152400" y="3600450"/>
            <a:ext cx="8686800" cy="1524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t>‘</a:t>
            </a:r>
            <a:r>
              <a:rPr lang="en-US" b="1" u="sng" kern="0" dirty="0"/>
              <a:t>Concept</a:t>
            </a:r>
            <a:r>
              <a:rPr lang="en-US" kern="0" dirty="0"/>
              <a:t>’</a:t>
            </a:r>
          </a:p>
          <a:p>
            <a:pPr lvl="1">
              <a:buFont typeface="Arial" panose="020B0604020202020204" pitchFamily="34" charset="0"/>
              <a:buChar char="•"/>
            </a:pPr>
            <a:r>
              <a:rPr lang="en-US" kern="0" dirty="0"/>
              <a:t>A perspective drawn from </a:t>
            </a:r>
            <a:r>
              <a:rPr lang="en-US" u="sng" kern="0" dirty="0"/>
              <a:t>observing</a:t>
            </a:r>
            <a:r>
              <a:rPr lang="en-US" kern="0" dirty="0"/>
              <a:t> a number of </a:t>
            </a:r>
            <a:r>
              <a:rPr lang="en-US" kern="0" dirty="0" err="1"/>
              <a:t>PoRs</a:t>
            </a:r>
            <a:r>
              <a:rPr lang="en-US" kern="0" dirty="0"/>
              <a:t> in a relatively similar, comparable and standardized way.</a:t>
            </a:r>
          </a:p>
          <a:p>
            <a:pPr marL="346075" indent="0"/>
            <a:endParaRPr lang="en-US" sz="1000" i="1" kern="0" dirty="0"/>
          </a:p>
        </p:txBody>
      </p:sp>
      <p:sp>
        <p:nvSpPr>
          <p:cNvPr id="6" name="Slide Number Placeholder 5"/>
          <p:cNvSpPr>
            <a:spLocks noGrp="1"/>
          </p:cNvSpPr>
          <p:nvPr>
            <p:ph type="sldNum" sz="quarter" idx="10"/>
          </p:nvPr>
        </p:nvSpPr>
        <p:spPr/>
        <p:txBody>
          <a:bodyPr/>
          <a:lstStyle/>
          <a:p>
            <a:fld id="{E275BFA4-CA6D-4892-8C0A-6B14E134BD5D}" type="slidenum">
              <a:rPr lang="en-US" smtClean="0"/>
              <a:pPr/>
              <a:t>19</a:t>
            </a:fld>
            <a:endParaRPr lang="en-US"/>
          </a:p>
        </p:txBody>
      </p:sp>
    </p:spTree>
    <p:extLst>
      <p:ext uri="{BB962C8B-B14F-4D97-AF65-F5344CB8AC3E}">
        <p14:creationId xmlns:p14="http://schemas.microsoft.com/office/powerpoint/2010/main" val="166986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BBDE3-1C12-420E-B1D4-E98514E1E0A6}"/>
              </a:ext>
            </a:extLst>
          </p:cNvPr>
          <p:cNvSpPr>
            <a:spLocks noGrp="1"/>
          </p:cNvSpPr>
          <p:nvPr>
            <p:ph type="title"/>
          </p:nvPr>
        </p:nvSpPr>
        <p:spPr/>
        <p:txBody>
          <a:bodyPr/>
          <a:lstStyle/>
          <a:p>
            <a:r>
              <a:rPr lang="en-US" dirty="0"/>
              <a:t>Keep in mind</a:t>
            </a:r>
          </a:p>
        </p:txBody>
      </p:sp>
      <p:sp>
        <p:nvSpPr>
          <p:cNvPr id="6" name="Content Placeholder 5">
            <a:extLst>
              <a:ext uri="{FF2B5EF4-FFF2-40B4-BE49-F238E27FC236}">
                <a16:creationId xmlns:a16="http://schemas.microsoft.com/office/drawing/2014/main" id="{D3A28B79-4938-4B24-BA89-09D39E585A23}"/>
              </a:ext>
            </a:extLst>
          </p:cNvPr>
          <p:cNvSpPr>
            <a:spLocks noGrp="1"/>
          </p:cNvSpPr>
          <p:nvPr>
            <p:ph idx="1"/>
          </p:nvPr>
        </p:nvSpPr>
        <p:spPr/>
        <p:txBody>
          <a:bodyPr/>
          <a:lstStyle/>
          <a:p>
            <a:pPr>
              <a:buFont typeface="Arial" panose="020B0604020202020204" pitchFamily="34" charset="0"/>
              <a:buChar char="•"/>
            </a:pPr>
            <a:r>
              <a:rPr lang="en-US" dirty="0"/>
              <a:t>Introduction: one page maximum!</a:t>
            </a:r>
          </a:p>
          <a:p>
            <a:pPr>
              <a:buFont typeface="Arial" panose="020B0604020202020204" pitchFamily="34" charset="0"/>
              <a:buChar char="•"/>
            </a:pPr>
            <a:r>
              <a:rPr lang="en-US" dirty="0"/>
              <a:t>Be specific: </a:t>
            </a:r>
          </a:p>
          <a:p>
            <a:pPr lvl="1">
              <a:buFont typeface="Arial" panose="020B0604020202020204" pitchFamily="34" charset="0"/>
              <a:buChar char="•"/>
            </a:pPr>
            <a:r>
              <a:rPr lang="en-US" dirty="0"/>
              <a:t>No “may”, “can”, “would”, …, but … I WILL DO …</a:t>
            </a:r>
          </a:p>
        </p:txBody>
      </p:sp>
      <p:sp>
        <p:nvSpPr>
          <p:cNvPr id="4" name="Slide Number Placeholder 3">
            <a:extLst>
              <a:ext uri="{FF2B5EF4-FFF2-40B4-BE49-F238E27FC236}">
                <a16:creationId xmlns:a16="http://schemas.microsoft.com/office/drawing/2014/main" id="{BFC6E24B-FC62-4BE6-B6FF-294EDC7EB595}"/>
              </a:ext>
            </a:extLst>
          </p:cNvPr>
          <p:cNvSpPr>
            <a:spLocks noGrp="1"/>
          </p:cNvSpPr>
          <p:nvPr>
            <p:ph type="sldNum" sz="quarter" idx="10"/>
          </p:nvPr>
        </p:nvSpPr>
        <p:spPr/>
        <p:txBody>
          <a:bodyPr/>
          <a:lstStyle/>
          <a:p>
            <a:fld id="{E275BFA4-CA6D-4892-8C0A-6B14E134BD5D}" type="slidenum">
              <a:rPr lang="en-US" smtClean="0"/>
              <a:pPr/>
              <a:t>2</a:t>
            </a:fld>
            <a:endParaRPr lang="en-US"/>
          </a:p>
        </p:txBody>
      </p:sp>
    </p:spTree>
    <p:extLst>
      <p:ext uri="{BB962C8B-B14F-4D97-AF65-F5344CB8AC3E}">
        <p14:creationId xmlns:p14="http://schemas.microsoft.com/office/powerpoint/2010/main" val="21555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Perspective label</a:t>
            </a:r>
            <a:r>
              <a:rPr lang="en-US" dirty="0"/>
              <a:t>:</a:t>
            </a:r>
          </a:p>
          <a:p>
            <a:pPr lvl="1">
              <a:buFont typeface="Arial" panose="020B0604020202020204" pitchFamily="34" charset="0"/>
              <a:buChar char="•"/>
            </a:pPr>
            <a:r>
              <a:rPr lang="en-US" sz="2000" dirty="0"/>
              <a:t>Short term that functions as a name to identify the perspective in communications about the research.</a:t>
            </a:r>
          </a:p>
          <a:p>
            <a:pPr>
              <a:buFont typeface="Arial" panose="020B0604020202020204" pitchFamily="34" charset="0"/>
              <a:buChar char="•"/>
            </a:pPr>
            <a:r>
              <a:rPr lang="en-US" u="sng" dirty="0"/>
              <a:t>Theoretical </a:t>
            </a:r>
            <a:r>
              <a:rPr lang="en-US" b="1" u="sng" dirty="0"/>
              <a:t>definition</a:t>
            </a:r>
            <a:r>
              <a:rPr lang="en-US" dirty="0"/>
              <a:t>:</a:t>
            </a:r>
          </a:p>
          <a:p>
            <a:pPr lvl="1">
              <a:buFont typeface="Arial" panose="020B0604020202020204" pitchFamily="34" charset="0"/>
              <a:buChar char="•"/>
            </a:pPr>
            <a:r>
              <a:rPr lang="en-US" sz="2000" dirty="0"/>
              <a:t>Description that specifies what sort of </a:t>
            </a:r>
            <a:r>
              <a:rPr lang="en-US" sz="2000" dirty="0" err="1"/>
              <a:t>PoR</a:t>
            </a:r>
            <a:r>
              <a:rPr lang="en-US" sz="2000" dirty="0"/>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20</a:t>
            </a:fld>
            <a:endParaRPr lang="en-US"/>
          </a:p>
        </p:txBody>
      </p:sp>
    </p:spTree>
    <p:extLst>
      <p:ext uri="{BB962C8B-B14F-4D97-AF65-F5344CB8AC3E}">
        <p14:creationId xmlns:p14="http://schemas.microsoft.com/office/powerpoint/2010/main" val="15961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a:t>
            </a:r>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21</a:t>
            </a:fld>
            <a:endParaRPr lang="en-US"/>
          </a:p>
        </p:txBody>
      </p:sp>
    </p:spTree>
    <p:extLst>
      <p:ext uri="{BB962C8B-B14F-4D97-AF65-F5344CB8AC3E}">
        <p14:creationId xmlns:p14="http://schemas.microsoft.com/office/powerpoint/2010/main" val="22608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22</a:t>
            </a:fld>
            <a:endParaRPr lang="en-US"/>
          </a:p>
        </p:txBody>
      </p:sp>
    </p:spTree>
    <p:extLst>
      <p:ext uri="{BB962C8B-B14F-4D97-AF65-F5344CB8AC3E}">
        <p14:creationId xmlns:p14="http://schemas.microsoft.com/office/powerpoint/2010/main" val="419924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23</a:t>
            </a:fld>
            <a:endParaRPr lang="en-US"/>
          </a:p>
        </p:txBody>
      </p:sp>
    </p:spTree>
    <p:extLst>
      <p:ext uri="{BB962C8B-B14F-4D97-AF65-F5344CB8AC3E}">
        <p14:creationId xmlns:p14="http://schemas.microsoft.com/office/powerpoint/2010/main" val="227633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Kinds of variables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Can be classified along several axes, but most importantly:</a:t>
            </a:r>
          </a:p>
          <a:p>
            <a:pPr lvl="1">
              <a:buFont typeface="Arial" panose="020B0604020202020204" pitchFamily="34" charset="0"/>
              <a:buChar char="•"/>
            </a:pPr>
            <a:r>
              <a:rPr lang="en-US" dirty="0"/>
              <a:t>Dependent versus independent,</a:t>
            </a:r>
          </a:p>
          <a:p>
            <a:pPr lvl="1">
              <a:buFont typeface="Arial" panose="020B0604020202020204" pitchFamily="34" charset="0"/>
              <a:buChar char="•"/>
            </a:pPr>
            <a:r>
              <a:rPr lang="en-US" dirty="0"/>
              <a:t>Level of measurement,</a:t>
            </a:r>
          </a:p>
          <a:p>
            <a:pPr lvl="1">
              <a:buFont typeface="Arial" panose="020B0604020202020204" pitchFamily="34" charset="0"/>
              <a:buChar char="•"/>
            </a:pPr>
            <a:r>
              <a:rPr lang="en-US" dirty="0"/>
              <a:t>Discrete or continuous.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24</a:t>
            </a:fld>
            <a:endParaRPr lang="en-US"/>
          </a:p>
        </p:txBody>
      </p:sp>
      <p:sp>
        <p:nvSpPr>
          <p:cNvPr id="5" name="TextBox 4">
            <a:extLst>
              <a:ext uri="{FF2B5EF4-FFF2-40B4-BE49-F238E27FC236}">
                <a16:creationId xmlns:a16="http://schemas.microsoft.com/office/drawing/2014/main" id="{20240AB9-BE36-4A45-B924-EA1267E0BE0A}"/>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410900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&amp; level of measurement</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Nominal</a:t>
            </a:r>
            <a:r>
              <a:rPr lang="en-US" dirty="0"/>
              <a:t> (=categorical):</a:t>
            </a:r>
          </a:p>
          <a:p>
            <a:pPr lvl="2">
              <a:spcBef>
                <a:spcPts val="0"/>
              </a:spcBef>
              <a:buFont typeface="Arial" panose="020B0604020202020204" pitchFamily="34" charset="0"/>
              <a:buChar char="•"/>
            </a:pPr>
            <a:r>
              <a:rPr lang="en-US" dirty="0"/>
              <a:t>e.g.: shape = round, square, oval, …</a:t>
            </a:r>
          </a:p>
          <a:p>
            <a:pPr lvl="2">
              <a:spcBef>
                <a:spcPts val="0"/>
              </a:spcBef>
              <a:buFont typeface="Arial" panose="020B0604020202020204" pitchFamily="34" charset="0"/>
              <a:buChar char="•"/>
            </a:pPr>
            <a:r>
              <a:rPr lang="en-US" dirty="0"/>
              <a:t>Only comparison is (in)equality,</a:t>
            </a:r>
          </a:p>
          <a:p>
            <a:pPr lvl="2">
              <a:spcBef>
                <a:spcPts val="0"/>
              </a:spcBef>
              <a:buFont typeface="Arial" panose="020B0604020202020204" pitchFamily="34" charset="0"/>
              <a:buChar char="•"/>
            </a:pPr>
            <a:r>
              <a:rPr lang="en-US" dirty="0"/>
              <a:t>Special type: binary.</a:t>
            </a:r>
          </a:p>
          <a:p>
            <a:pPr>
              <a:buFont typeface="Arial" panose="020B0604020202020204" pitchFamily="34" charset="0"/>
              <a:buChar char="•"/>
            </a:pPr>
            <a:r>
              <a:rPr lang="en-US" u="sng" dirty="0"/>
              <a:t>Ordinal</a:t>
            </a:r>
            <a:r>
              <a:rPr lang="en-US" dirty="0"/>
              <a:t> (=rank):</a:t>
            </a:r>
          </a:p>
          <a:p>
            <a:pPr lvl="2">
              <a:spcBef>
                <a:spcPts val="0"/>
              </a:spcBef>
              <a:buFont typeface="Arial" panose="020B0604020202020204" pitchFamily="34" charset="0"/>
              <a:buChar char="•"/>
            </a:pPr>
            <a:r>
              <a:rPr lang="en-US" dirty="0"/>
              <a:t>Ranking order between values,</a:t>
            </a:r>
          </a:p>
          <a:p>
            <a:pPr lvl="2">
              <a:spcBef>
                <a:spcPts val="0"/>
              </a:spcBef>
              <a:buFont typeface="Arial" panose="020B0604020202020204" pitchFamily="34" charset="0"/>
              <a:buChar char="•"/>
            </a:pPr>
            <a:r>
              <a:rPr lang="en-US" dirty="0"/>
              <a:t>e.g.: like most, like somewhat, neutral, dislike somewhat, …</a:t>
            </a:r>
          </a:p>
          <a:p>
            <a:pPr>
              <a:buFont typeface="Arial" panose="020B0604020202020204" pitchFamily="34" charset="0"/>
              <a:buChar char="•"/>
            </a:pPr>
            <a:r>
              <a:rPr lang="en-US" u="sng" dirty="0"/>
              <a:t>Interval</a:t>
            </a:r>
            <a:r>
              <a:rPr lang="en-US" dirty="0"/>
              <a:t>:</a:t>
            </a:r>
          </a:p>
          <a:p>
            <a:pPr lvl="2">
              <a:spcBef>
                <a:spcPts val="0"/>
              </a:spcBef>
              <a:buFont typeface="Arial" panose="020B0604020202020204" pitchFamily="34" charset="0"/>
              <a:buChar char="•"/>
            </a:pPr>
            <a:r>
              <a:rPr lang="en-US" dirty="0"/>
              <a:t>Ranked with equal distance between values, </a:t>
            </a:r>
          </a:p>
          <a:p>
            <a:pPr lvl="2">
              <a:spcBef>
                <a:spcPts val="0"/>
              </a:spcBef>
              <a:buFont typeface="Arial" panose="020B0604020202020204" pitchFamily="34" charset="0"/>
              <a:buChar char="•"/>
            </a:pPr>
            <a:r>
              <a:rPr lang="en-US" dirty="0"/>
              <a:t>Null-point is arbitrary.</a:t>
            </a:r>
          </a:p>
          <a:p>
            <a:pPr lvl="2">
              <a:spcBef>
                <a:spcPts val="0"/>
              </a:spcBef>
              <a:buFont typeface="Arial" panose="020B0604020202020204" pitchFamily="34" charset="0"/>
              <a:buChar char="•"/>
            </a:pPr>
            <a:r>
              <a:rPr lang="en-US" dirty="0"/>
              <a:t>e.g.: temperature in Celsius or Fahrenheit.</a:t>
            </a:r>
          </a:p>
          <a:p>
            <a:pPr>
              <a:buFont typeface="Arial" panose="020B0604020202020204" pitchFamily="34" charset="0"/>
              <a:buChar char="•"/>
            </a:pPr>
            <a:r>
              <a:rPr lang="en-US" u="sng" dirty="0"/>
              <a:t>Ratio</a:t>
            </a:r>
            <a:r>
              <a:rPr lang="en-US" dirty="0"/>
              <a:t>:</a:t>
            </a:r>
          </a:p>
          <a:p>
            <a:pPr lvl="2">
              <a:spcBef>
                <a:spcPts val="0"/>
              </a:spcBef>
              <a:buFont typeface="Arial" panose="020B0604020202020204" pitchFamily="34" charset="0"/>
              <a:buChar char="•"/>
            </a:pPr>
            <a:r>
              <a:rPr lang="en-US" dirty="0"/>
              <a:t>Ratios between pairs of values are meaningful,</a:t>
            </a:r>
          </a:p>
          <a:p>
            <a:pPr lvl="2">
              <a:spcBef>
                <a:spcPts val="0"/>
              </a:spcBef>
              <a:buFont typeface="Arial" panose="020B0604020202020204" pitchFamily="34" charset="0"/>
              <a:buChar char="•"/>
            </a:pPr>
            <a:r>
              <a:rPr lang="en-US" dirty="0"/>
              <a:t>Absolute null-point.</a:t>
            </a:r>
          </a:p>
          <a:p>
            <a:pPr lvl="2">
              <a:spcBef>
                <a:spcPts val="0"/>
              </a:spcBef>
              <a:buFont typeface="Arial" panose="020B0604020202020204" pitchFamily="34" charset="0"/>
              <a:buChar char="•"/>
            </a:pPr>
            <a:r>
              <a:rPr lang="en-US" dirty="0"/>
              <a:t>e.g.: temperature in Kelvin.</a:t>
            </a:r>
          </a:p>
          <a:p>
            <a:pPr marL="914400" lvl="2" indent="0">
              <a:buNone/>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25</a:t>
            </a:fld>
            <a:endParaRPr lang="en-US"/>
          </a:p>
        </p:txBody>
      </p:sp>
      <p:sp>
        <p:nvSpPr>
          <p:cNvPr id="6" name="TextBox 5">
            <a:extLst>
              <a:ext uri="{FF2B5EF4-FFF2-40B4-BE49-F238E27FC236}">
                <a16:creationId xmlns:a16="http://schemas.microsoft.com/office/drawing/2014/main" id="{EA62298D-5111-4B0A-B14C-32CDA31C105B}"/>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22217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measurement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3" name="Slide Number Placeholder 2"/>
          <p:cNvSpPr>
            <a:spLocks noGrp="1"/>
          </p:cNvSpPr>
          <p:nvPr>
            <p:ph type="sldNum" sz="quarter" idx="10"/>
          </p:nvPr>
        </p:nvSpPr>
        <p:spPr/>
        <p:txBody>
          <a:bodyPr/>
          <a:lstStyle/>
          <a:p>
            <a:fld id="{E275BFA4-CA6D-4892-8C0A-6B14E134BD5D}" type="slidenum">
              <a:rPr lang="en-US" smtClean="0"/>
              <a:pPr/>
              <a:t>26</a:t>
            </a:fld>
            <a:endParaRPr lang="en-US"/>
          </a:p>
        </p:txBody>
      </p:sp>
      <p:sp>
        <p:nvSpPr>
          <p:cNvPr id="6" name="TextBox 5">
            <a:extLst>
              <a:ext uri="{FF2B5EF4-FFF2-40B4-BE49-F238E27FC236}">
                <a16:creationId xmlns:a16="http://schemas.microsoft.com/office/drawing/2014/main" id="{0D78406D-2C16-4D7E-A65B-36AB6FFE2290}"/>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
        <p:nvSpPr>
          <p:cNvPr id="7" name="TextBox 6">
            <a:extLst>
              <a:ext uri="{FF2B5EF4-FFF2-40B4-BE49-F238E27FC236}">
                <a16:creationId xmlns:a16="http://schemas.microsoft.com/office/drawing/2014/main" id="{93543B63-4D43-420C-B686-0A400D65D34B}"/>
              </a:ext>
            </a:extLst>
          </p:cNvPr>
          <p:cNvSpPr txBox="1"/>
          <p:nvPr/>
        </p:nvSpPr>
        <p:spPr>
          <a:xfrm>
            <a:off x="7092553" y="743608"/>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7445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14DF-7D04-43C7-A9BE-820DE7E27806}"/>
              </a:ext>
            </a:extLst>
          </p:cNvPr>
          <p:cNvSpPr/>
          <p:nvPr/>
        </p:nvSpPr>
        <p:spPr bwMode="auto">
          <a:xfrm>
            <a:off x="152400" y="1650124"/>
            <a:ext cx="8686800" cy="48095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28E6AE06-12F0-4EE1-957F-A7745D33D09E}"/>
              </a:ext>
            </a:extLst>
          </p:cNvPr>
          <p:cNvSpPr>
            <a:spLocks noGrp="1"/>
          </p:cNvSpPr>
          <p:nvPr>
            <p:ph type="title"/>
          </p:nvPr>
        </p:nvSpPr>
        <p:spPr>
          <a:xfrm>
            <a:off x="0" y="762000"/>
            <a:ext cx="9144000" cy="762000"/>
          </a:xfrm>
        </p:spPr>
        <p:txBody>
          <a:bodyPr/>
          <a:lstStyle/>
          <a:p>
            <a:r>
              <a:rPr lang="en-US" dirty="0"/>
              <a:t>Data types and statistical analysis (preview)</a:t>
            </a:r>
          </a:p>
        </p:txBody>
      </p:sp>
      <p:sp>
        <p:nvSpPr>
          <p:cNvPr id="4" name="Slide Number Placeholder 3">
            <a:extLst>
              <a:ext uri="{FF2B5EF4-FFF2-40B4-BE49-F238E27FC236}">
                <a16:creationId xmlns:a16="http://schemas.microsoft.com/office/drawing/2014/main" id="{4BF134CE-5C1E-47AF-96AC-C1C9F6BAE0A4}"/>
              </a:ext>
            </a:extLst>
          </p:cNvPr>
          <p:cNvSpPr>
            <a:spLocks noGrp="1"/>
          </p:cNvSpPr>
          <p:nvPr>
            <p:ph type="sldNum" sz="quarter" idx="10"/>
          </p:nvPr>
        </p:nvSpPr>
        <p:spPr/>
        <p:txBody>
          <a:bodyPr/>
          <a:lstStyle/>
          <a:p>
            <a:fld id="{E275BFA4-CA6D-4892-8C0A-6B14E134BD5D}" type="slidenum">
              <a:rPr lang="en-US" smtClean="0"/>
              <a:pPr/>
              <a:t>27</a:t>
            </a:fld>
            <a:endParaRPr lang="en-US"/>
          </a:p>
        </p:txBody>
      </p:sp>
      <p:pic>
        <p:nvPicPr>
          <p:cNvPr id="5" name="Picture 4">
            <a:extLst>
              <a:ext uri="{FF2B5EF4-FFF2-40B4-BE49-F238E27FC236}">
                <a16:creationId xmlns:a16="http://schemas.microsoft.com/office/drawing/2014/main" id="{6644BBCC-0982-4D2E-BAA0-864F22228CBD}"/>
              </a:ext>
            </a:extLst>
          </p:cNvPr>
          <p:cNvPicPr>
            <a:picLocks noChangeAspect="1"/>
          </p:cNvPicPr>
          <p:nvPr/>
        </p:nvPicPr>
        <p:blipFill>
          <a:blip r:embed="rId2"/>
          <a:stretch>
            <a:fillRect/>
          </a:stretch>
        </p:blipFill>
        <p:spPr>
          <a:xfrm>
            <a:off x="228600" y="1650124"/>
            <a:ext cx="7696200" cy="2209800"/>
          </a:xfrm>
          <a:prstGeom prst="rect">
            <a:avLst/>
          </a:prstGeom>
        </p:spPr>
      </p:pic>
      <p:pic>
        <p:nvPicPr>
          <p:cNvPr id="7" name="Picture 6">
            <a:extLst>
              <a:ext uri="{FF2B5EF4-FFF2-40B4-BE49-F238E27FC236}">
                <a16:creationId xmlns:a16="http://schemas.microsoft.com/office/drawing/2014/main" id="{0E782287-1250-4432-AFF3-5C8751AB437F}"/>
              </a:ext>
            </a:extLst>
          </p:cNvPr>
          <p:cNvPicPr>
            <a:picLocks noChangeAspect="1"/>
          </p:cNvPicPr>
          <p:nvPr/>
        </p:nvPicPr>
        <p:blipFill rotWithShape="1">
          <a:blip r:embed="rId3"/>
          <a:srcRect l="62081" t="-1428" r="-21892" b="1428"/>
          <a:stretch/>
        </p:blipFill>
        <p:spPr>
          <a:xfrm>
            <a:off x="2514600" y="4022824"/>
            <a:ext cx="7543800" cy="2209800"/>
          </a:xfrm>
          <a:prstGeom prst="rect">
            <a:avLst/>
          </a:prstGeom>
        </p:spPr>
      </p:pic>
      <p:pic>
        <p:nvPicPr>
          <p:cNvPr id="6" name="Picture 5">
            <a:extLst>
              <a:ext uri="{FF2B5EF4-FFF2-40B4-BE49-F238E27FC236}">
                <a16:creationId xmlns:a16="http://schemas.microsoft.com/office/drawing/2014/main" id="{75605999-9A02-4883-9709-3F2D100C4552}"/>
              </a:ext>
            </a:extLst>
          </p:cNvPr>
          <p:cNvPicPr>
            <a:picLocks noChangeAspect="1"/>
          </p:cNvPicPr>
          <p:nvPr/>
        </p:nvPicPr>
        <p:blipFill rotWithShape="1">
          <a:blip r:embed="rId3"/>
          <a:srcRect l="4" r="82195"/>
          <a:stretch/>
        </p:blipFill>
        <p:spPr>
          <a:xfrm>
            <a:off x="228600" y="4055378"/>
            <a:ext cx="2286000" cy="2209800"/>
          </a:xfrm>
          <a:prstGeom prst="rect">
            <a:avLst/>
          </a:prstGeom>
        </p:spPr>
      </p:pic>
      <p:sp>
        <p:nvSpPr>
          <p:cNvPr id="9" name="Rectangle 8">
            <a:extLst>
              <a:ext uri="{FF2B5EF4-FFF2-40B4-BE49-F238E27FC236}">
                <a16:creationId xmlns:a16="http://schemas.microsoft.com/office/drawing/2014/main" id="{3982E18F-3E47-474A-9A3B-FEAA3D5A4DBD}"/>
              </a:ext>
            </a:extLst>
          </p:cNvPr>
          <p:cNvSpPr/>
          <p:nvPr/>
        </p:nvSpPr>
        <p:spPr>
          <a:xfrm>
            <a:off x="1224189" y="6504801"/>
            <a:ext cx="7848600" cy="276999"/>
          </a:xfrm>
          <a:prstGeom prst="rect">
            <a:avLst/>
          </a:prstGeom>
        </p:spPr>
        <p:txBody>
          <a:bodyPr wrap="square">
            <a:spAutoFit/>
          </a:bodyPr>
          <a:lstStyle/>
          <a:p>
            <a:r>
              <a:rPr lang="en-US" sz="1200" b="0" dirty="0">
                <a:solidFill>
                  <a:schemeClr val="bg1"/>
                </a:solidFill>
              </a:rPr>
              <a:t>Zhang F and Hughes C. Reporting standards for clinical and translational research. Glob Clin </a:t>
            </a:r>
            <a:r>
              <a:rPr lang="en-US" sz="1200" b="0" dirty="0" err="1">
                <a:solidFill>
                  <a:schemeClr val="bg1"/>
                </a:solidFill>
              </a:rPr>
              <a:t>Transl</a:t>
            </a:r>
            <a:r>
              <a:rPr lang="en-US" sz="1200" b="0" dirty="0">
                <a:solidFill>
                  <a:schemeClr val="bg1"/>
                </a:solidFill>
              </a:rPr>
              <a:t> Res. 2019; 1(2): 69-73</a:t>
            </a:r>
          </a:p>
        </p:txBody>
      </p:sp>
    </p:spTree>
    <p:extLst>
      <p:ext uri="{BB962C8B-B14F-4D97-AF65-F5344CB8AC3E}">
        <p14:creationId xmlns:p14="http://schemas.microsoft.com/office/powerpoint/2010/main" val="2242809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275BFA4-CA6D-4892-8C0A-6B14E134BD5D}" type="slidenum">
              <a:rPr lang="en-US" smtClean="0"/>
              <a:pPr/>
              <a:t>28</a:t>
            </a:fld>
            <a:endParaRPr lang="en-US"/>
          </a:p>
        </p:txBody>
      </p:sp>
    </p:spTree>
    <p:extLst>
      <p:ext uri="{BB962C8B-B14F-4D97-AF65-F5344CB8AC3E}">
        <p14:creationId xmlns:p14="http://schemas.microsoft.com/office/powerpoint/2010/main" val="313843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Nominal</a:t>
            </a:r>
            <a:r>
              <a:rPr lang="en-US" dirty="0"/>
              <a:t>:</a:t>
            </a:r>
          </a:p>
          <a:p>
            <a:pPr lvl="1">
              <a:buFont typeface="Arial" panose="020B0604020202020204" pitchFamily="34" charset="0"/>
              <a:buChar char="•"/>
            </a:pPr>
            <a:r>
              <a:rPr lang="en-US" dirty="0"/>
              <a:t>AM versus PM  (binary)</a:t>
            </a:r>
          </a:p>
          <a:p>
            <a:pPr>
              <a:buFont typeface="Arial" panose="020B0604020202020204" pitchFamily="34" charset="0"/>
              <a:buChar char="•"/>
            </a:pPr>
            <a:r>
              <a:rPr lang="en-US" u="sng" dirty="0"/>
              <a:t>Ordinal</a:t>
            </a:r>
            <a:r>
              <a:rPr lang="en-US" dirty="0"/>
              <a:t>:</a:t>
            </a:r>
          </a:p>
          <a:p>
            <a:pPr lvl="1">
              <a:buFont typeface="Arial" panose="020B0604020202020204" pitchFamily="34" charset="0"/>
              <a:buChar char="•"/>
            </a:pPr>
            <a:r>
              <a:rPr lang="en-US" dirty="0"/>
              <a:t>Night – dawn – morning – noon – afternoon – dusk</a:t>
            </a:r>
          </a:p>
          <a:p>
            <a:pPr>
              <a:buFont typeface="Arial" panose="020B0604020202020204" pitchFamily="34" charset="0"/>
              <a:buChar char="•"/>
            </a:pPr>
            <a:r>
              <a:rPr lang="en-US" u="sng" dirty="0"/>
              <a:t>Interval</a:t>
            </a:r>
            <a:r>
              <a:rPr lang="en-US" dirty="0"/>
              <a:t>:</a:t>
            </a:r>
          </a:p>
          <a:p>
            <a:pPr lvl="1">
              <a:buFont typeface="Arial" panose="020B0604020202020204" pitchFamily="34" charset="0"/>
              <a:buChar char="•"/>
            </a:pPr>
            <a:r>
              <a:rPr lang="en-US" dirty="0"/>
              <a:t>12 AM, 1 AM, 2AM, …</a:t>
            </a:r>
          </a:p>
          <a:p>
            <a:pPr>
              <a:buFont typeface="Arial" panose="020B0604020202020204" pitchFamily="34" charset="0"/>
              <a:buChar char="•"/>
            </a:pPr>
            <a:r>
              <a:rPr lang="en-US" u="sng" dirty="0"/>
              <a:t>Ratio</a:t>
            </a:r>
            <a:r>
              <a:rPr lang="en-US" dirty="0"/>
              <a:t>:</a:t>
            </a:r>
          </a:p>
          <a:p>
            <a:pPr lvl="1">
              <a:buFont typeface="Arial" panose="020B0604020202020204" pitchFamily="34" charset="0"/>
              <a:buChar char="•"/>
            </a:pPr>
            <a:r>
              <a:rPr lang="en-US" dirty="0"/>
              <a:t>Take 12AM as absolute zero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29</a:t>
            </a:fld>
            <a:endParaRPr lang="en-US"/>
          </a:p>
        </p:txBody>
      </p:sp>
    </p:spTree>
    <p:extLst>
      <p:ext uri="{BB962C8B-B14F-4D97-AF65-F5344CB8AC3E}">
        <p14:creationId xmlns:p14="http://schemas.microsoft.com/office/powerpoint/2010/main" val="425697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4E6F-B582-4102-9FB4-9487E0FB63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6F2B4-C6D9-4577-94AF-C9317DABA5D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8F8A5D7-7D3D-477F-B9BB-B0B82FCB13AD}"/>
              </a:ext>
            </a:extLst>
          </p:cNvPr>
          <p:cNvSpPr>
            <a:spLocks noGrp="1"/>
          </p:cNvSpPr>
          <p:nvPr>
            <p:ph type="sldNum" sz="quarter" idx="10"/>
          </p:nvPr>
        </p:nvSpPr>
        <p:spPr/>
        <p:txBody>
          <a:bodyPr/>
          <a:lstStyle/>
          <a:p>
            <a:fld id="{E275BFA4-CA6D-4892-8C0A-6B14E134BD5D}" type="slidenum">
              <a:rPr lang="en-US" smtClean="0"/>
              <a:pPr/>
              <a:t>3</a:t>
            </a:fld>
            <a:endParaRPr lang="en-US"/>
          </a:p>
        </p:txBody>
      </p:sp>
      <p:pic>
        <p:nvPicPr>
          <p:cNvPr id="5" name="Picture 4">
            <a:extLst>
              <a:ext uri="{FF2B5EF4-FFF2-40B4-BE49-F238E27FC236}">
                <a16:creationId xmlns:a16="http://schemas.microsoft.com/office/drawing/2014/main" id="{B3594180-77DF-4AF5-ABCB-C99FB85D8419}"/>
              </a:ext>
            </a:extLst>
          </p:cNvPr>
          <p:cNvPicPr>
            <a:picLocks noChangeAspect="1"/>
          </p:cNvPicPr>
          <p:nvPr/>
        </p:nvPicPr>
        <p:blipFill>
          <a:blip r:embed="rId2"/>
          <a:stretch>
            <a:fillRect/>
          </a:stretch>
        </p:blipFill>
        <p:spPr>
          <a:xfrm>
            <a:off x="0" y="533901"/>
            <a:ext cx="9144000" cy="6324099"/>
          </a:xfrm>
          <a:prstGeom prst="rect">
            <a:avLst/>
          </a:prstGeom>
        </p:spPr>
      </p:pic>
      <p:sp>
        <p:nvSpPr>
          <p:cNvPr id="6" name="Rectangle 5">
            <a:extLst>
              <a:ext uri="{FF2B5EF4-FFF2-40B4-BE49-F238E27FC236}">
                <a16:creationId xmlns:a16="http://schemas.microsoft.com/office/drawing/2014/main" id="{72601B62-F8F2-43A1-972E-C5426F90BAFE}"/>
              </a:ext>
            </a:extLst>
          </p:cNvPr>
          <p:cNvSpPr/>
          <p:nvPr/>
        </p:nvSpPr>
        <p:spPr>
          <a:xfrm>
            <a:off x="5558736" y="5565647"/>
            <a:ext cx="3558988" cy="830997"/>
          </a:xfrm>
          <a:prstGeom prst="rect">
            <a:avLst/>
          </a:prstGeom>
          <a:solidFill>
            <a:schemeClr val="bg1"/>
          </a:solidFill>
        </p:spPr>
        <p:txBody>
          <a:bodyPr wrap="square">
            <a:spAutoFit/>
          </a:bodyPr>
          <a:lstStyle/>
          <a:p>
            <a:r>
              <a:rPr lang="en-US" sz="1600" dirty="0">
                <a:hlinkClick r:id="rId3"/>
              </a:rPr>
              <a:t>https://plaingeets.medium.com/pet-peeves-1-the-usage-of-would-in-indian-english-e43c0c9594d</a:t>
            </a:r>
            <a:r>
              <a:rPr lang="en-US" sz="1600" dirty="0"/>
              <a:t> </a:t>
            </a:r>
          </a:p>
        </p:txBody>
      </p:sp>
    </p:spTree>
    <p:extLst>
      <p:ext uri="{BB962C8B-B14F-4D97-AF65-F5344CB8AC3E}">
        <p14:creationId xmlns:p14="http://schemas.microsoft.com/office/powerpoint/2010/main" val="3117158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select?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275BFA4-CA6D-4892-8C0A-6B14E134BD5D}" type="slidenum">
              <a:rPr lang="en-US" smtClean="0"/>
              <a:pPr/>
              <a:t>30</a:t>
            </a:fld>
            <a:endParaRPr lang="en-US"/>
          </a:p>
        </p:txBody>
      </p:sp>
    </p:spTree>
    <p:extLst>
      <p:ext uri="{BB962C8B-B14F-4D97-AF65-F5344CB8AC3E}">
        <p14:creationId xmlns:p14="http://schemas.microsoft.com/office/powerpoint/2010/main" val="140493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00B0F0"/>
                </a:solidFill>
              </a:rPr>
              <a:t>Perspective label</a:t>
            </a:r>
            <a:r>
              <a:rPr lang="en-US" dirty="0">
                <a:solidFill>
                  <a:srgbClr val="00B0F0"/>
                </a:solidFill>
              </a:rPr>
              <a:t>:</a:t>
            </a:r>
          </a:p>
          <a:p>
            <a:pPr lvl="1">
              <a:buFont typeface="Arial" panose="020B0604020202020204" pitchFamily="34" charset="0"/>
              <a:buChar char="•"/>
            </a:pPr>
            <a:r>
              <a:rPr lang="en-US" sz="2000" dirty="0">
                <a:solidFill>
                  <a:srgbClr val="00B0F0"/>
                </a:solidFill>
              </a:rPr>
              <a:t>Short term that functions as a name to identify the perspective in communications about the research.</a:t>
            </a:r>
          </a:p>
          <a:p>
            <a:pPr>
              <a:buFont typeface="Arial" panose="020B0604020202020204" pitchFamily="34" charset="0"/>
              <a:buChar char="•"/>
            </a:pPr>
            <a:r>
              <a:rPr lang="en-US" u="sng" dirty="0">
                <a:solidFill>
                  <a:srgbClr val="00B0F0"/>
                </a:solidFill>
              </a:rPr>
              <a:t>Theoretical </a:t>
            </a:r>
            <a:r>
              <a:rPr lang="en-US" b="1" u="sng" dirty="0">
                <a:solidFill>
                  <a:srgbClr val="00B0F0"/>
                </a:solidFill>
              </a:rPr>
              <a:t>definition</a:t>
            </a:r>
            <a:r>
              <a:rPr lang="en-US" dirty="0">
                <a:solidFill>
                  <a:srgbClr val="00B0F0"/>
                </a:solidFill>
              </a:rPr>
              <a:t>:</a:t>
            </a:r>
          </a:p>
          <a:p>
            <a:pPr lvl="1">
              <a:buFont typeface="Arial" panose="020B0604020202020204" pitchFamily="34" charset="0"/>
              <a:buChar char="•"/>
            </a:pPr>
            <a:r>
              <a:rPr lang="en-US" sz="2000" dirty="0">
                <a:solidFill>
                  <a:srgbClr val="00B0F0"/>
                </a:solidFill>
              </a:rPr>
              <a:t>Description that specifies what sort of </a:t>
            </a:r>
            <a:r>
              <a:rPr lang="en-US" sz="2000" dirty="0" err="1">
                <a:solidFill>
                  <a:srgbClr val="00B0F0"/>
                </a:solidFill>
              </a:rPr>
              <a:t>PoR</a:t>
            </a:r>
            <a:r>
              <a:rPr lang="en-US" sz="2000" dirty="0">
                <a:solidFill>
                  <a:srgbClr val="00B0F0"/>
                </a:solidFill>
              </a:rPr>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31</a:t>
            </a:fld>
            <a:endParaRPr lang="en-US"/>
          </a:p>
        </p:txBody>
      </p:sp>
    </p:spTree>
    <p:extLst>
      <p:ext uri="{BB962C8B-B14F-4D97-AF65-F5344CB8AC3E}">
        <p14:creationId xmlns:p14="http://schemas.microsoft.com/office/powerpoint/2010/main" val="418356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operational definitions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Must contain </a:t>
            </a:r>
            <a:r>
              <a:rPr lang="en-US" u="sng" dirty="0"/>
              <a:t>instructions</a:t>
            </a:r>
            <a:r>
              <a:rPr lang="en-US" dirty="0"/>
              <a:t> as precisely as possible for observations/calculations to be done repeatably and objectively;</a:t>
            </a:r>
          </a:p>
          <a:p>
            <a:pPr>
              <a:buFont typeface="Arial" panose="020B0604020202020204" pitchFamily="34" charset="0"/>
              <a:buChar char="•"/>
            </a:pPr>
            <a:r>
              <a:rPr lang="en-US" dirty="0"/>
              <a:t>Must specify: </a:t>
            </a:r>
          </a:p>
          <a:p>
            <a:pPr lvl="1">
              <a:buFont typeface="Arial" panose="020B0604020202020204" pitchFamily="34" charset="0"/>
              <a:buChar char="•"/>
            </a:pPr>
            <a:r>
              <a:rPr lang="en-US" dirty="0"/>
              <a:t>how observations are to be done, and calculations or logical combinations to be performed,</a:t>
            </a:r>
          </a:p>
          <a:p>
            <a:pPr lvl="1">
              <a:buFont typeface="Arial" panose="020B0604020202020204" pitchFamily="34" charset="0"/>
              <a:buChar char="•"/>
            </a:pPr>
            <a:r>
              <a:rPr lang="en-US" dirty="0"/>
              <a:t>units of measurements,</a:t>
            </a:r>
          </a:p>
          <a:p>
            <a:pPr lvl="1">
              <a:buFont typeface="Arial" panose="020B0604020202020204" pitchFamily="34" charset="0"/>
              <a:buChar char="•"/>
            </a:pPr>
            <a:r>
              <a:rPr lang="en-US" dirty="0"/>
              <a:t>level of measurement:</a:t>
            </a:r>
          </a:p>
          <a:p>
            <a:pPr lvl="2">
              <a:buFont typeface="Arial" panose="020B0604020202020204" pitchFamily="34" charset="0"/>
              <a:buChar char="•"/>
            </a:pPr>
            <a:r>
              <a:rPr lang="en-US" dirty="0"/>
              <a:t>categorical , … ?</a:t>
            </a:r>
          </a:p>
          <a:p>
            <a:pPr>
              <a:buFont typeface="Arial" panose="020B0604020202020204" pitchFamily="34" charset="0"/>
              <a:buChar char="•"/>
            </a:pPr>
            <a:r>
              <a:rPr lang="en-US" dirty="0"/>
              <a:t>Correspondence between theoretical and operational definition establishes the validity of the measurements.</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32</a:t>
            </a:fld>
            <a:endParaRPr lang="en-US"/>
          </a:p>
        </p:txBody>
      </p:sp>
      <p:sp>
        <p:nvSpPr>
          <p:cNvPr id="6" name="TextBox 5">
            <a:extLst>
              <a:ext uri="{FF2B5EF4-FFF2-40B4-BE49-F238E27FC236}">
                <a16:creationId xmlns:a16="http://schemas.microsoft.com/office/drawing/2014/main" id="{A499EBD2-027F-44E9-A37E-9F3B81DCA2D9}"/>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33470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8600" y="1524000"/>
            <a:ext cx="8763000" cy="4953000"/>
          </a:xfrm>
        </p:spPr>
        <p:txBody>
          <a:bodyPr/>
          <a:lstStyle/>
          <a:p>
            <a:pPr>
              <a:buFont typeface="Arial" panose="020B0604020202020204" pitchFamily="34" charset="0"/>
              <a:buChar char="•"/>
              <a:tabLst>
                <a:tab pos="1311275" algn="l"/>
              </a:tabLst>
            </a:pPr>
            <a:r>
              <a:rPr lang="en-US" sz="2000" u="sng" dirty="0"/>
              <a:t>Variable</a:t>
            </a:r>
            <a:r>
              <a:rPr lang="en-US" sz="2000" dirty="0"/>
              <a:t>: SPPC</a:t>
            </a:r>
          </a:p>
          <a:p>
            <a:pPr>
              <a:buFont typeface="Arial" panose="020B0604020202020204" pitchFamily="34" charset="0"/>
              <a:buChar char="•"/>
              <a:tabLst>
                <a:tab pos="1311275" algn="l"/>
              </a:tabLst>
            </a:pPr>
            <a:r>
              <a:rPr lang="en-US" sz="2000" u="sng" dirty="0"/>
              <a:t>Label</a:t>
            </a:r>
            <a:r>
              <a:rPr lang="en-US" sz="2000" dirty="0"/>
              <a:t>: </a:t>
            </a:r>
            <a:r>
              <a:rPr lang="en-US" sz="2000" i="1" dirty="0"/>
              <a:t>Satisfaction with Primary Physician Communication</a:t>
            </a:r>
          </a:p>
          <a:p>
            <a:pPr>
              <a:buFont typeface="Arial" panose="020B0604020202020204" pitchFamily="34" charset="0"/>
              <a:buChar char="•"/>
              <a:tabLst>
                <a:tab pos="1311275" algn="l"/>
              </a:tabLst>
            </a:pPr>
            <a:r>
              <a:rPr lang="en-US" sz="2000" u="sng" dirty="0"/>
              <a:t>Theoretical definition</a:t>
            </a:r>
            <a:r>
              <a:rPr lang="en-US" sz="2000" dirty="0"/>
              <a:t>: extent to which the subject is satisfied with the communication with his primary physician.</a:t>
            </a:r>
          </a:p>
          <a:p>
            <a:pPr>
              <a:buFont typeface="Arial" panose="020B0604020202020204" pitchFamily="34" charset="0"/>
              <a:buChar char="•"/>
            </a:pPr>
            <a:r>
              <a:rPr lang="en-US" sz="2000" u="sng" dirty="0"/>
              <a:t>Operational definition 1</a:t>
            </a:r>
            <a:r>
              <a:rPr lang="en-US" sz="2000" dirty="0"/>
              <a:t> (</a:t>
            </a:r>
            <a:r>
              <a:rPr lang="en-US" sz="2000" i="1" dirty="0"/>
              <a:t>nominal</a:t>
            </a:r>
            <a:r>
              <a:rPr lang="en-US" sz="2000"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YES    or    (b) NO</a:t>
            </a:r>
          </a:p>
          <a:p>
            <a:pPr>
              <a:buFont typeface="Arial" panose="020B0604020202020204" pitchFamily="34" charset="0"/>
              <a:buChar char="•"/>
            </a:pPr>
            <a:r>
              <a:rPr lang="en-US" sz="2000" u="sng" dirty="0"/>
              <a:t>Operational definition 2</a:t>
            </a:r>
            <a:r>
              <a:rPr lang="en-US" sz="2000" dirty="0"/>
              <a:t> (</a:t>
            </a:r>
            <a:r>
              <a:rPr lang="en-US" sz="2000" i="1" dirty="0"/>
              <a:t>ordinal</a:t>
            </a:r>
            <a:r>
              <a:rPr lang="en-US" sz="2000"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very satisfactory		(d) somewhat unsatisfactory</a:t>
            </a:r>
          </a:p>
          <a:p>
            <a:pPr marL="914400" lvl="2" indent="233363">
              <a:buNone/>
            </a:pPr>
            <a:r>
              <a:rPr lang="en-US" dirty="0"/>
              <a:t>(b) somewhat satisfactory	(e) very unsatisfactory</a:t>
            </a:r>
          </a:p>
          <a:p>
            <a:pPr marL="914400" lvl="2" indent="233363">
              <a:buNone/>
            </a:pPr>
            <a:r>
              <a:rPr lang="en-US" dirty="0"/>
              <a:t>(c) 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2819399" y="6386175"/>
            <a:ext cx="632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33</a:t>
            </a:fld>
            <a:endParaRPr lang="en-US"/>
          </a:p>
        </p:txBody>
      </p:sp>
      <p:sp>
        <p:nvSpPr>
          <p:cNvPr id="6" name="TextBox 5">
            <a:extLst>
              <a:ext uri="{FF2B5EF4-FFF2-40B4-BE49-F238E27FC236}">
                <a16:creationId xmlns:a16="http://schemas.microsoft.com/office/drawing/2014/main" id="{7DFC80DA-CD90-40C8-8E2D-58A86A646A54}"/>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18472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sz="1800" u="sng" dirty="0">
                <a:solidFill>
                  <a:srgbClr val="1FE115"/>
                </a:solidFill>
              </a:rPr>
              <a:t>Variable</a:t>
            </a:r>
            <a:r>
              <a:rPr lang="en-US" sz="1800" dirty="0"/>
              <a:t>: SPPC</a:t>
            </a:r>
          </a:p>
          <a:p>
            <a:pPr>
              <a:buFont typeface="Arial" panose="020B0604020202020204" pitchFamily="34" charset="0"/>
              <a:buChar char="•"/>
              <a:tabLst>
                <a:tab pos="1311275" algn="l"/>
              </a:tabLst>
            </a:pPr>
            <a:r>
              <a:rPr lang="en-US" sz="1800" u="sng" dirty="0"/>
              <a:t>Label</a:t>
            </a:r>
            <a:r>
              <a:rPr lang="en-US" sz="1800" dirty="0"/>
              <a:t>: </a:t>
            </a:r>
            <a:r>
              <a:rPr lang="en-US" sz="1800" i="1" dirty="0"/>
              <a:t>Satisfaction with Primary Physician Communication</a:t>
            </a:r>
          </a:p>
          <a:p>
            <a:pPr>
              <a:buFont typeface="Arial" panose="020B0604020202020204" pitchFamily="34" charset="0"/>
              <a:buChar char="•"/>
              <a:tabLst>
                <a:tab pos="1311275" algn="l"/>
              </a:tabLst>
            </a:pPr>
            <a:r>
              <a:rPr lang="en-US" sz="1800" u="sng" dirty="0"/>
              <a:t>Theoretical definition</a:t>
            </a:r>
            <a:r>
              <a:rPr lang="en-US" sz="1800" dirty="0"/>
              <a:t>: extend to which the subject is satisfied with the communication with his primary physician.</a:t>
            </a:r>
          </a:p>
          <a:p>
            <a:pPr>
              <a:buFont typeface="Arial" panose="020B0604020202020204" pitchFamily="34" charset="0"/>
              <a:buChar char="•"/>
            </a:pPr>
            <a:r>
              <a:rPr lang="en-US" sz="1800" u="sng" dirty="0"/>
              <a:t>Operational definition 1</a:t>
            </a:r>
            <a:r>
              <a:rPr lang="en-US" sz="1800" dirty="0"/>
              <a:t> (</a:t>
            </a:r>
            <a:r>
              <a:rPr lang="en-US" sz="1800" i="1" dirty="0"/>
              <a:t>nominal</a:t>
            </a:r>
            <a:r>
              <a:rPr lang="en-US" sz="1800"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a:t>
            </a:r>
            <a:r>
              <a:rPr lang="en-US" dirty="0">
                <a:solidFill>
                  <a:srgbClr val="FFC000"/>
                </a:solidFill>
              </a:rPr>
              <a:t>YES</a:t>
            </a:r>
            <a:r>
              <a:rPr lang="en-US" dirty="0"/>
              <a:t>    or    (b) </a:t>
            </a:r>
            <a:r>
              <a:rPr lang="en-US" dirty="0">
                <a:solidFill>
                  <a:srgbClr val="FFC000"/>
                </a:solidFill>
              </a:rPr>
              <a:t>NO</a:t>
            </a:r>
          </a:p>
          <a:p>
            <a:pPr>
              <a:buFont typeface="Arial" panose="020B0604020202020204" pitchFamily="34" charset="0"/>
              <a:buChar char="•"/>
            </a:pPr>
            <a:r>
              <a:rPr lang="en-US" sz="1800" u="sng" dirty="0"/>
              <a:t>Operational definition 2</a:t>
            </a:r>
            <a:r>
              <a:rPr lang="en-US" sz="1800" dirty="0"/>
              <a:t> (</a:t>
            </a:r>
            <a:r>
              <a:rPr lang="en-US" sz="1800" i="1" dirty="0"/>
              <a:t>ordinal</a:t>
            </a:r>
            <a:r>
              <a:rPr lang="en-US" sz="1800"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a:t>
            </a:r>
            <a:r>
              <a:rPr lang="en-US" dirty="0">
                <a:solidFill>
                  <a:srgbClr val="FFC000"/>
                </a:solidFill>
              </a:rPr>
              <a:t>very satisfactory</a:t>
            </a:r>
            <a:r>
              <a:rPr lang="en-US" dirty="0"/>
              <a:t>		(d) </a:t>
            </a:r>
            <a:r>
              <a:rPr lang="en-US" dirty="0">
                <a:solidFill>
                  <a:srgbClr val="FFC000"/>
                </a:solidFill>
              </a:rPr>
              <a:t>somewhat unsatisfactory</a:t>
            </a:r>
          </a:p>
          <a:p>
            <a:pPr marL="914400" lvl="2" indent="233363">
              <a:buNone/>
            </a:pPr>
            <a:r>
              <a:rPr lang="en-US" dirty="0"/>
              <a:t>(b) </a:t>
            </a:r>
            <a:r>
              <a:rPr lang="en-US" dirty="0">
                <a:solidFill>
                  <a:srgbClr val="FFC000"/>
                </a:solidFill>
              </a:rPr>
              <a:t>somewhat satisfactory</a:t>
            </a:r>
            <a:r>
              <a:rPr lang="en-US" dirty="0"/>
              <a:t>	(e) </a:t>
            </a:r>
            <a:r>
              <a:rPr lang="en-US" dirty="0">
                <a:solidFill>
                  <a:srgbClr val="FFC000"/>
                </a:solidFill>
              </a:rPr>
              <a:t>very unsatisfactory</a:t>
            </a:r>
          </a:p>
          <a:p>
            <a:pPr marL="914400" lvl="2" indent="233363">
              <a:buNone/>
            </a:pPr>
            <a:r>
              <a:rPr lang="en-US" dirty="0"/>
              <a:t>(c) </a:t>
            </a:r>
            <a:r>
              <a:rPr lang="en-US" dirty="0">
                <a:solidFill>
                  <a:srgbClr val="FFC000"/>
                </a:solidFill>
              </a:rPr>
              <a:t>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3962399" y="6230782"/>
            <a:ext cx="51816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 </a:t>
            </a:r>
            <a:r>
              <a:rPr lang="en-US" altLang="en-US" sz="1200" b="0" dirty="0">
                <a:solidFill>
                  <a:schemeClr val="bg1"/>
                </a:solidFill>
                <a:latin typeface="+mn-lt"/>
              </a:rPr>
              <a:t>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TextBox 4"/>
          <p:cNvSpPr txBox="1"/>
          <p:nvPr/>
        </p:nvSpPr>
        <p:spPr>
          <a:xfrm>
            <a:off x="6324600" y="1676400"/>
            <a:ext cx="1050288" cy="461665"/>
          </a:xfrm>
          <a:prstGeom prst="rect">
            <a:avLst/>
          </a:prstGeom>
          <a:noFill/>
        </p:spPr>
        <p:txBody>
          <a:bodyPr wrap="none" rtlCol="0">
            <a:spAutoFit/>
          </a:bodyPr>
          <a:lstStyle/>
          <a:p>
            <a:r>
              <a:rPr lang="en-US" sz="2400" b="0" dirty="0">
                <a:solidFill>
                  <a:srgbClr val="FFC000"/>
                </a:solidFill>
                <a:latin typeface="Trebuchet MS" panose="020B0603020202020204" pitchFamily="34" charset="0"/>
              </a:rPr>
              <a:t>values</a:t>
            </a:r>
          </a:p>
        </p:txBody>
      </p:sp>
      <p:sp>
        <p:nvSpPr>
          <p:cNvPr id="6" name="TextBox 5"/>
          <p:cNvSpPr txBox="1"/>
          <p:nvPr/>
        </p:nvSpPr>
        <p:spPr>
          <a:xfrm>
            <a:off x="3082778" y="1676400"/>
            <a:ext cx="2938625" cy="461665"/>
          </a:xfrm>
          <a:prstGeom prst="rect">
            <a:avLst/>
          </a:prstGeom>
          <a:noFill/>
        </p:spPr>
        <p:txBody>
          <a:bodyPr wrap="none" rtlCol="0">
            <a:spAutoFit/>
          </a:bodyPr>
          <a:lstStyle/>
          <a:p>
            <a:r>
              <a:rPr lang="en-US" sz="2400" b="0" dirty="0">
                <a:solidFill>
                  <a:srgbClr val="FF6600"/>
                </a:solidFill>
                <a:latin typeface="Trebuchet MS" panose="020B0603020202020204" pitchFamily="34" charset="0"/>
              </a:rPr>
              <a:t>exhibits variation in</a:t>
            </a:r>
          </a:p>
        </p:txBody>
      </p:sp>
      <p:sp>
        <p:nvSpPr>
          <p:cNvPr id="7" name="Slide Number Placeholder 6"/>
          <p:cNvSpPr>
            <a:spLocks noGrp="1"/>
          </p:cNvSpPr>
          <p:nvPr>
            <p:ph type="sldNum" sz="quarter" idx="10"/>
          </p:nvPr>
        </p:nvSpPr>
        <p:spPr/>
        <p:txBody>
          <a:bodyPr/>
          <a:lstStyle/>
          <a:p>
            <a:fld id="{E275BFA4-CA6D-4892-8C0A-6B14E134BD5D}" type="slidenum">
              <a:rPr lang="en-US" smtClean="0"/>
              <a:pPr/>
              <a:t>34</a:t>
            </a:fld>
            <a:endParaRPr lang="en-US"/>
          </a:p>
        </p:txBody>
      </p:sp>
    </p:spTree>
    <p:extLst>
      <p:ext uri="{BB962C8B-B14F-4D97-AF65-F5344CB8AC3E}">
        <p14:creationId xmlns:p14="http://schemas.microsoft.com/office/powerpoint/2010/main" val="999648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F7D6-9D83-4E1F-8480-C323D7470F7D}"/>
              </a:ext>
            </a:extLst>
          </p:cNvPr>
          <p:cNvSpPr>
            <a:spLocks noGrp="1"/>
          </p:cNvSpPr>
          <p:nvPr>
            <p:ph type="title"/>
          </p:nvPr>
        </p:nvSpPr>
        <p:spPr/>
        <p:txBody>
          <a:bodyPr/>
          <a:lstStyle/>
          <a:p>
            <a:r>
              <a:rPr lang="en-US" dirty="0"/>
              <a:t>For your surveys (Q/I/F)</a:t>
            </a:r>
          </a:p>
        </p:txBody>
      </p:sp>
      <p:sp>
        <p:nvSpPr>
          <p:cNvPr id="3" name="Content Placeholder 2">
            <a:extLst>
              <a:ext uri="{FF2B5EF4-FFF2-40B4-BE49-F238E27FC236}">
                <a16:creationId xmlns:a16="http://schemas.microsoft.com/office/drawing/2014/main" id="{3BB91159-78BA-4D4C-8CEE-BE5686357F27}"/>
              </a:ext>
            </a:extLst>
          </p:cNvPr>
          <p:cNvSpPr>
            <a:spLocks noGrp="1"/>
          </p:cNvSpPr>
          <p:nvPr>
            <p:ph idx="1"/>
          </p:nvPr>
        </p:nvSpPr>
        <p:spPr/>
        <p:txBody>
          <a:bodyPr/>
          <a:lstStyle/>
          <a:p>
            <a:pPr>
              <a:buFont typeface="Arial" panose="020B0604020202020204" pitchFamily="34" charset="0"/>
              <a:buChar char="•"/>
            </a:pPr>
            <a:r>
              <a:rPr lang="en-US" dirty="0"/>
              <a:t>Provide THREE questions, </a:t>
            </a:r>
          </a:p>
          <a:p>
            <a:pPr>
              <a:buFont typeface="Arial" panose="020B0604020202020204" pitchFamily="34" charset="0"/>
              <a:buChar char="•"/>
            </a:pPr>
            <a:r>
              <a:rPr lang="en-US" dirty="0"/>
              <a:t>each one resulting in one variable,</a:t>
            </a:r>
          </a:p>
          <a:p>
            <a:pPr>
              <a:buFont typeface="Arial" panose="020B0604020202020204" pitchFamily="34" charset="0"/>
              <a:buChar char="•"/>
            </a:pPr>
            <a:r>
              <a:rPr lang="en-US" dirty="0"/>
              <a:t>each variable being of a distinct measurement type (nominal, …)</a:t>
            </a:r>
          </a:p>
          <a:p>
            <a:pPr>
              <a:buFont typeface="Arial" panose="020B0604020202020204" pitchFamily="34" charset="0"/>
              <a:buChar char="•"/>
            </a:pPr>
            <a:r>
              <a:rPr lang="en-US" dirty="0"/>
              <a:t>each variable described in the format provided in the proposal skeleton document.</a:t>
            </a:r>
          </a:p>
        </p:txBody>
      </p:sp>
      <p:sp>
        <p:nvSpPr>
          <p:cNvPr id="4" name="Slide Number Placeholder 3">
            <a:extLst>
              <a:ext uri="{FF2B5EF4-FFF2-40B4-BE49-F238E27FC236}">
                <a16:creationId xmlns:a16="http://schemas.microsoft.com/office/drawing/2014/main" id="{DBC8F25D-C00B-4828-A973-2EE0C461F96C}"/>
              </a:ext>
            </a:extLst>
          </p:cNvPr>
          <p:cNvSpPr>
            <a:spLocks noGrp="1"/>
          </p:cNvSpPr>
          <p:nvPr>
            <p:ph type="sldNum" sz="quarter" idx="10"/>
          </p:nvPr>
        </p:nvSpPr>
        <p:spPr/>
        <p:txBody>
          <a:bodyPr/>
          <a:lstStyle/>
          <a:p>
            <a:fld id="{E275BFA4-CA6D-4892-8C0A-6B14E134BD5D}" type="slidenum">
              <a:rPr lang="en-US" smtClean="0"/>
              <a:pPr/>
              <a:t>35</a:t>
            </a:fld>
            <a:endParaRPr lang="en-US"/>
          </a:p>
        </p:txBody>
      </p:sp>
    </p:spTree>
    <p:extLst>
      <p:ext uri="{BB962C8B-B14F-4D97-AF65-F5344CB8AC3E}">
        <p14:creationId xmlns:p14="http://schemas.microsoft.com/office/powerpoint/2010/main" val="1112435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Relationship with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0" y="3696017"/>
            <a:ext cx="24384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 ‘in focus’</a:t>
            </a:r>
          </a:p>
          <a:p>
            <a:pPr marL="168275" lvl="1" indent="0" algn="ctr">
              <a:buNone/>
            </a:pPr>
            <a:r>
              <a:rPr lang="en-US" altLang="en-US" sz="2000" b="1" i="1" kern="0" dirty="0">
                <a:latin typeface="+mn-lt"/>
              </a:rPr>
              <a:t>unit of analysis</a:t>
            </a:r>
          </a:p>
        </p:txBody>
      </p:sp>
      <p:sp>
        <p:nvSpPr>
          <p:cNvPr id="14" name="Content Placeholder 23"/>
          <p:cNvSpPr txBox="1">
            <a:spLocks/>
          </p:cNvSpPr>
          <p:nvPr/>
        </p:nvSpPr>
        <p:spPr>
          <a:xfrm>
            <a:off x="2133600" y="3696016"/>
            <a:ext cx="4572000" cy="186658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r>
              <a:rPr lang="en-US" altLang="en-US" sz="2000" kern="0" dirty="0">
                <a:latin typeface="+mn-lt"/>
              </a:rPr>
              <a:t>Label</a:t>
            </a:r>
          </a:p>
          <a:p>
            <a:pPr marL="168275" lvl="1" indent="0" algn="ctr">
              <a:buNone/>
            </a:pPr>
            <a:endParaRPr lang="en-US" altLang="en-US" sz="2000" kern="0" dirty="0">
              <a:latin typeface="+mn-lt"/>
            </a:endParaRPr>
          </a:p>
          <a:p>
            <a:pPr marL="168275" lvl="1" indent="0" algn="ctr">
              <a:buNone/>
            </a:pPr>
            <a:r>
              <a:rPr lang="en-US" altLang="en-US" sz="2000" kern="0" dirty="0">
                <a:latin typeface="+mn-lt"/>
              </a:rPr>
              <a:t>Definitions:</a:t>
            </a: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p:txBody>
      </p:sp>
      <p:sp>
        <p:nvSpPr>
          <p:cNvPr id="16" name="Content Placeholder 23"/>
          <p:cNvSpPr txBox="1">
            <a:spLocks/>
          </p:cNvSpPr>
          <p:nvPr/>
        </p:nvSpPr>
        <p:spPr>
          <a:xfrm>
            <a:off x="2164796" y="5293545"/>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latin typeface="+mn-lt"/>
              </a:rPr>
              <a:t>Theoretical </a:t>
            </a:r>
          </a:p>
          <a:p>
            <a:pPr marL="168275" lvl="1" indent="0">
              <a:buNone/>
            </a:pPr>
            <a:r>
              <a:rPr lang="en-US" altLang="en-US" sz="2000" kern="0" dirty="0">
                <a:latin typeface="+mn-lt"/>
              </a:rPr>
              <a:t>definition</a:t>
            </a:r>
          </a:p>
        </p:txBody>
      </p:sp>
      <p:sp>
        <p:nvSpPr>
          <p:cNvPr id="17" name="Content Placeholder 23"/>
          <p:cNvSpPr txBox="1">
            <a:spLocks/>
          </p:cNvSpPr>
          <p:nvPr/>
        </p:nvSpPr>
        <p:spPr>
          <a:xfrm>
            <a:off x="4998720" y="5293545"/>
            <a:ext cx="1706880" cy="76641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Operational </a:t>
            </a:r>
          </a:p>
          <a:p>
            <a:pPr marL="168275" lvl="1" indent="0" algn="ctr">
              <a:buNone/>
            </a:pPr>
            <a:r>
              <a:rPr lang="en-US" altLang="en-US" sz="2000" kern="0" dirty="0">
                <a:latin typeface="+mn-lt"/>
              </a:rPr>
              <a:t>definition</a:t>
            </a:r>
          </a:p>
        </p:txBody>
      </p:sp>
      <p:cxnSp>
        <p:nvCxnSpPr>
          <p:cNvPr id="3" name="Elbow Connector 2"/>
          <p:cNvCxnSpPr>
            <a:stCxn id="13" idx="2"/>
            <a:endCxn id="16" idx="1"/>
          </p:cNvCxnSpPr>
          <p:nvPr/>
        </p:nvCxnSpPr>
        <p:spPr bwMode="auto">
          <a:xfrm rot="16200000" flipH="1">
            <a:off x="1217958" y="4725642"/>
            <a:ext cx="948081" cy="945596"/>
          </a:xfrm>
          <a:prstGeom prst="bentConnector2">
            <a:avLst/>
          </a:prstGeom>
          <a:solidFill>
            <a:schemeClr val="accent1"/>
          </a:solidFill>
          <a:ln w="38100" cap="flat" cmpd="sng" algn="ctr">
            <a:solidFill>
              <a:srgbClr val="FFC000"/>
            </a:solidFill>
            <a:prstDash val="solid"/>
            <a:round/>
            <a:headEnd type="triangle"/>
            <a:tailEnd type="triangle"/>
          </a:ln>
          <a:effectLst/>
        </p:spPr>
      </p:cxnSp>
      <p:cxnSp>
        <p:nvCxnSpPr>
          <p:cNvPr id="5" name="Elbow Connector 4"/>
          <p:cNvCxnSpPr>
            <a:stCxn id="17" idx="3"/>
            <a:endCxn id="15" idx="2"/>
          </p:cNvCxnSpPr>
          <p:nvPr/>
        </p:nvCxnSpPr>
        <p:spPr bwMode="auto">
          <a:xfrm flipV="1">
            <a:off x="6705600" y="4572000"/>
            <a:ext cx="1066800" cy="1104755"/>
          </a:xfrm>
          <a:prstGeom prst="bentConnector2">
            <a:avLst/>
          </a:prstGeom>
          <a:solidFill>
            <a:schemeClr val="accent1"/>
          </a:solidFill>
          <a:ln w="38100" cap="flat" cmpd="sng" algn="ctr">
            <a:solidFill>
              <a:srgbClr val="FFC000"/>
            </a:solidFill>
            <a:prstDash val="solid"/>
            <a:round/>
            <a:headEnd type="triangle"/>
            <a:tailEnd type="triangle"/>
          </a:ln>
          <a:effectLst/>
        </p:spPr>
      </p:cxnSp>
      <p:sp>
        <p:nvSpPr>
          <p:cNvPr id="24" name="Content Placeholder 23"/>
          <p:cNvSpPr txBox="1">
            <a:spLocks/>
          </p:cNvSpPr>
          <p:nvPr/>
        </p:nvSpPr>
        <p:spPr>
          <a:xfrm>
            <a:off x="158595" y="5426101"/>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solidFill>
                  <a:srgbClr val="FFC000"/>
                </a:solidFill>
                <a:latin typeface="+mn-lt"/>
              </a:rPr>
              <a:t>Face validity</a:t>
            </a:r>
          </a:p>
        </p:txBody>
      </p:sp>
      <p:sp>
        <p:nvSpPr>
          <p:cNvPr id="27" name="Content Placeholder 23"/>
          <p:cNvSpPr txBox="1">
            <a:spLocks/>
          </p:cNvSpPr>
          <p:nvPr/>
        </p:nvSpPr>
        <p:spPr>
          <a:xfrm>
            <a:off x="6742787" y="5691327"/>
            <a:ext cx="2020213"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r">
              <a:buNone/>
            </a:pPr>
            <a:r>
              <a:rPr lang="en-US" altLang="en-US" sz="2000" kern="0" dirty="0">
                <a:solidFill>
                  <a:srgbClr val="FFC000"/>
                </a:solidFill>
                <a:latin typeface="+mn-lt"/>
              </a:rPr>
              <a:t>Measurement validity</a:t>
            </a:r>
          </a:p>
        </p:txBody>
      </p:sp>
      <p:sp>
        <p:nvSpPr>
          <p:cNvPr id="28" name="Rectangle 1"/>
          <p:cNvSpPr>
            <a:spLocks noChangeArrowheads="1"/>
          </p:cNvSpPr>
          <p:nvPr/>
        </p:nvSpPr>
        <p:spPr bwMode="auto">
          <a:xfrm>
            <a:off x="0" y="6324600"/>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l"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2" name="Slide Number Placeholder 1"/>
          <p:cNvSpPr>
            <a:spLocks noGrp="1"/>
          </p:cNvSpPr>
          <p:nvPr>
            <p:ph type="sldNum" sz="quarter" idx="10"/>
          </p:nvPr>
        </p:nvSpPr>
        <p:spPr/>
        <p:txBody>
          <a:bodyPr/>
          <a:lstStyle/>
          <a:p>
            <a:fld id="{E275BFA4-CA6D-4892-8C0A-6B14E134BD5D}" type="slidenum">
              <a:rPr lang="en-US" smtClean="0"/>
              <a:pPr/>
              <a:t>36</a:t>
            </a:fld>
            <a:endParaRPr lang="en-US"/>
          </a:p>
        </p:txBody>
      </p:sp>
    </p:spTree>
    <p:extLst>
      <p:ext uri="{BB962C8B-B14F-4D97-AF65-F5344CB8AC3E}">
        <p14:creationId xmlns:p14="http://schemas.microsoft.com/office/powerpoint/2010/main" val="352294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a:t>
            </a:r>
            <a:r>
              <a:rPr lang="en-US" dirty="0" err="1"/>
              <a:t>IsA</a:t>
            </a:r>
            <a:r>
              <a:rPr lang="en-US" dirty="0"/>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600200"/>
            <a:ext cx="8835390" cy="4650205"/>
          </a:xfrm>
        </p:spPr>
      </p:pic>
      <p:sp>
        <p:nvSpPr>
          <p:cNvPr id="3" name="Rectangle 2"/>
          <p:cNvSpPr/>
          <p:nvPr/>
        </p:nvSpPr>
        <p:spPr>
          <a:xfrm>
            <a:off x="2211705" y="6316445"/>
            <a:ext cx="6856095" cy="461665"/>
          </a:xfrm>
          <a:prstGeom prst="rect">
            <a:avLst/>
          </a:prstGeom>
        </p:spPr>
        <p:txBody>
          <a:bodyPr wrap="square">
            <a:spAutoFit/>
          </a:bodyPr>
          <a:lstStyle/>
          <a:p>
            <a:pPr algn="r"/>
            <a:r>
              <a:rPr lang="en-US" sz="1200" dirty="0">
                <a:solidFill>
                  <a:schemeClr val="bg1"/>
                </a:solidFill>
              </a:rPr>
              <a:t>A. </a:t>
            </a:r>
            <a:r>
              <a:rPr lang="en-US" sz="1200" dirty="0" err="1">
                <a:solidFill>
                  <a:schemeClr val="bg1"/>
                </a:solidFill>
              </a:rPr>
              <a:t>Bandrowski</a:t>
            </a:r>
            <a:r>
              <a:rPr lang="en-US" sz="1200" dirty="0">
                <a:solidFill>
                  <a:schemeClr val="bg1"/>
                </a:solidFill>
              </a:rPr>
              <a:t> et. Al. The Ontology for Biomedical Investigations. </a:t>
            </a:r>
            <a:r>
              <a:rPr lang="en-US" sz="1200" dirty="0" err="1">
                <a:solidFill>
                  <a:schemeClr val="bg1"/>
                </a:solidFill>
              </a:rPr>
              <a:t>PlosOne</a:t>
            </a:r>
            <a:r>
              <a:rPr lang="en-US" sz="1200" dirty="0">
                <a:solidFill>
                  <a:schemeClr val="bg1"/>
                </a:solidFill>
              </a:rPr>
              <a:t>. 2016. </a:t>
            </a:r>
            <a:r>
              <a:rPr lang="en-US" sz="1200" dirty="0">
                <a:solidFill>
                  <a:schemeClr val="bg1"/>
                </a:solidFill>
                <a:hlinkClick r:id="rId3"/>
              </a:rPr>
              <a:t>http://dx.doi.org/10.1371/journal.pone.0154556.g001</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E275BFA4-CA6D-4892-8C0A-6B14E134BD5D}" type="slidenum">
              <a:rPr lang="en-US" smtClean="0"/>
              <a:pPr/>
              <a:t>37</a:t>
            </a:fld>
            <a:endParaRPr lang="en-US"/>
          </a:p>
        </p:txBody>
      </p:sp>
    </p:spTree>
    <p:extLst>
      <p:ext uri="{BB962C8B-B14F-4D97-AF65-F5344CB8AC3E}">
        <p14:creationId xmlns:p14="http://schemas.microsoft.com/office/powerpoint/2010/main" val="129612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a:t>
            </a:r>
            <a:r>
              <a:rPr lang="en-US" dirty="0" err="1"/>
              <a:t>IsA</a:t>
            </a:r>
            <a:r>
              <a:rPr lang="en-US" dirty="0"/>
              <a:t> …?</a:t>
            </a:r>
          </a:p>
        </p:txBody>
      </p:sp>
      <p:pic>
        <p:nvPicPr>
          <p:cNvPr id="4" name="Content Placeholder 3"/>
          <p:cNvPicPr>
            <a:picLocks noGrp="1" noChangeAspect="1"/>
          </p:cNvPicPr>
          <p:nvPr>
            <p:ph idx="1"/>
          </p:nvPr>
        </p:nvPicPr>
        <p:blipFill>
          <a:blip r:embed="rId2"/>
          <a:stretch>
            <a:fillRect/>
          </a:stretch>
        </p:blipFill>
        <p:spPr>
          <a:xfrm>
            <a:off x="97258" y="1676400"/>
            <a:ext cx="8943070" cy="3962400"/>
          </a:xfrm>
          <a:prstGeom prst="rect">
            <a:avLst/>
          </a:prstGeom>
        </p:spPr>
      </p:pic>
      <p:grpSp>
        <p:nvGrpSpPr>
          <p:cNvPr id="9" name="Group 8"/>
          <p:cNvGrpSpPr/>
          <p:nvPr/>
        </p:nvGrpSpPr>
        <p:grpSpPr>
          <a:xfrm>
            <a:off x="97258" y="2971800"/>
            <a:ext cx="8943070" cy="2799080"/>
            <a:chOff x="97258" y="2971800"/>
            <a:chExt cx="8943070" cy="2799080"/>
          </a:xfrm>
        </p:grpSpPr>
        <p:sp>
          <p:nvSpPr>
            <p:cNvPr id="5" name="Rectangle 4"/>
            <p:cNvSpPr/>
            <p:nvPr/>
          </p:nvSpPr>
          <p:spPr bwMode="auto">
            <a:xfrm>
              <a:off x="2895600" y="2971800"/>
              <a:ext cx="6144728" cy="266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97258" y="5618480"/>
              <a:ext cx="894307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Freeform 6"/>
            <p:cNvSpPr/>
            <p:nvPr/>
          </p:nvSpPr>
          <p:spPr bwMode="auto">
            <a:xfrm>
              <a:off x="2555913" y="3514381"/>
              <a:ext cx="421395" cy="981419"/>
            </a:xfrm>
            <a:custGeom>
              <a:avLst/>
              <a:gdLst>
                <a:gd name="connsiteX0" fmla="*/ 79873 w 421395"/>
                <a:gd name="connsiteY0" fmla="*/ 0 h 856561"/>
                <a:gd name="connsiteX1" fmla="*/ 0 w 421395"/>
                <a:gd name="connsiteY1" fmla="*/ 63347 h 856561"/>
                <a:gd name="connsiteX2" fmla="*/ 11017 w 421395"/>
                <a:gd name="connsiteY2" fmla="*/ 851053 h 856561"/>
                <a:gd name="connsiteX3" fmla="*/ 421395 w 421395"/>
                <a:gd name="connsiteY3" fmla="*/ 856561 h 856561"/>
                <a:gd name="connsiteX4" fmla="*/ 402116 w 421395"/>
                <a:gd name="connsiteY4" fmla="*/ 11017 h 856561"/>
                <a:gd name="connsiteX5" fmla="*/ 79873 w 421395"/>
                <a:gd name="connsiteY5" fmla="*/ 0 h 8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395" h="856561">
                  <a:moveTo>
                    <a:pt x="79873" y="0"/>
                  </a:moveTo>
                  <a:lnTo>
                    <a:pt x="0" y="63347"/>
                  </a:lnTo>
                  <a:lnTo>
                    <a:pt x="11017" y="851053"/>
                  </a:lnTo>
                  <a:lnTo>
                    <a:pt x="421395" y="856561"/>
                  </a:lnTo>
                  <a:lnTo>
                    <a:pt x="402116" y="11017"/>
                  </a:lnTo>
                  <a:lnTo>
                    <a:pt x="79873"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874002" y="5424898"/>
              <a:ext cx="152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4602886" y="2971800"/>
            <a:ext cx="4160114" cy="1422975"/>
            <a:chOff x="4602886" y="2971800"/>
            <a:chExt cx="4160114" cy="1422975"/>
          </a:xfrm>
        </p:grpSpPr>
        <p:sp>
          <p:nvSpPr>
            <p:cNvPr id="10" name="TextBox 9"/>
            <p:cNvSpPr txBox="1"/>
            <p:nvPr/>
          </p:nvSpPr>
          <p:spPr>
            <a:xfrm>
              <a:off x="4602886" y="3810000"/>
              <a:ext cx="4160114" cy="584775"/>
            </a:xfrm>
            <a:prstGeom prst="rect">
              <a:avLst/>
            </a:prstGeom>
            <a:solidFill>
              <a:srgbClr val="FFFF00"/>
            </a:solidFill>
            <a:ln w="38100">
              <a:solidFill>
                <a:srgbClr val="00B0F0"/>
              </a:solidFill>
            </a:ln>
          </p:spPr>
          <p:txBody>
            <a:bodyPr wrap="none" rtlCol="0">
              <a:spAutoFit/>
            </a:bodyPr>
            <a:lstStyle/>
            <a:p>
              <a:r>
                <a:rPr lang="en-US" dirty="0"/>
                <a:t>Operational Definition</a:t>
              </a:r>
            </a:p>
          </p:txBody>
        </p:sp>
        <p:cxnSp>
          <p:nvCxnSpPr>
            <p:cNvPr id="12" name="Straight Arrow Connector 11"/>
            <p:cNvCxnSpPr>
              <a:stCxn id="10" idx="0"/>
            </p:cNvCxnSpPr>
            <p:nvPr/>
          </p:nvCxnSpPr>
          <p:spPr bwMode="auto">
            <a:xfrm flipV="1">
              <a:off x="6682943" y="2971800"/>
              <a:ext cx="1394257" cy="83820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grpSp>
      <p:sp>
        <p:nvSpPr>
          <p:cNvPr id="3" name="Slide Number Placeholder 2"/>
          <p:cNvSpPr>
            <a:spLocks noGrp="1"/>
          </p:cNvSpPr>
          <p:nvPr>
            <p:ph type="sldNum" sz="quarter" idx="10"/>
          </p:nvPr>
        </p:nvSpPr>
        <p:spPr/>
        <p:txBody>
          <a:bodyPr/>
          <a:lstStyle/>
          <a:p>
            <a:fld id="{E275BFA4-CA6D-4892-8C0A-6B14E134BD5D}" type="slidenum">
              <a:rPr lang="en-US" smtClean="0"/>
              <a:pPr/>
              <a:t>38</a:t>
            </a:fld>
            <a:endParaRPr lang="en-US"/>
          </a:p>
        </p:txBody>
      </p:sp>
    </p:spTree>
    <p:extLst>
      <p:ext uri="{BB962C8B-B14F-4D97-AF65-F5344CB8AC3E}">
        <p14:creationId xmlns:p14="http://schemas.microsoft.com/office/powerpoint/2010/main" val="52707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age’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275BFA4-CA6D-4892-8C0A-6B14E134BD5D}" type="slidenum">
              <a:rPr lang="en-US" smtClean="0"/>
              <a:pPr/>
              <a:t>39</a:t>
            </a:fld>
            <a:endParaRPr lang="en-US"/>
          </a:p>
        </p:txBody>
      </p:sp>
    </p:spTree>
    <p:extLst>
      <p:ext uri="{BB962C8B-B14F-4D97-AF65-F5344CB8AC3E}">
        <p14:creationId xmlns:p14="http://schemas.microsoft.com/office/powerpoint/2010/main" val="218700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a:t>
            </a:r>
            <a:r>
              <a:rPr lang="en-US" dirty="0">
                <a:solidFill>
                  <a:srgbClr val="FFFF00"/>
                </a:solidFill>
              </a:rPr>
              <a:t>: this class</a:t>
            </a:r>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http://www.biostathandbook.com/</a:t>
            </a:r>
          </a:p>
        </p:txBody>
      </p:sp>
      <p:sp>
        <p:nvSpPr>
          <p:cNvPr id="6" name="Rectangle 5"/>
          <p:cNvSpPr/>
          <p:nvPr/>
        </p:nvSpPr>
        <p:spPr bwMode="auto">
          <a:xfrm>
            <a:off x="152400" y="1716592"/>
            <a:ext cx="8763000" cy="1447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52400" y="3164392"/>
            <a:ext cx="8763000" cy="320712"/>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4</a:t>
            </a:fld>
            <a:endParaRPr lang="en-US"/>
          </a:p>
        </p:txBody>
      </p:sp>
    </p:spTree>
    <p:extLst>
      <p:ext uri="{BB962C8B-B14F-4D97-AF65-F5344CB8AC3E}">
        <p14:creationId xmlns:p14="http://schemas.microsoft.com/office/powerpoint/2010/main" val="190994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age’ ?</a:t>
            </a:r>
          </a:p>
        </p:txBody>
      </p:sp>
      <p:pic>
        <p:nvPicPr>
          <p:cNvPr id="4" name="Content Placeholder 3"/>
          <p:cNvPicPr>
            <a:picLocks noGrp="1" noChangeAspect="1"/>
          </p:cNvPicPr>
          <p:nvPr>
            <p:ph idx="1"/>
          </p:nvPr>
        </p:nvPicPr>
        <p:blipFill>
          <a:blip r:embed="rId2"/>
          <a:stretch>
            <a:fillRect/>
          </a:stretch>
        </p:blipFill>
        <p:spPr>
          <a:xfrm>
            <a:off x="71120" y="1676399"/>
            <a:ext cx="8996680" cy="5129463"/>
          </a:xfrm>
          <a:prstGeom prst="rect">
            <a:avLst/>
          </a:prstGeom>
        </p:spPr>
      </p:pic>
      <p:sp>
        <p:nvSpPr>
          <p:cNvPr id="5" name="Rectangle 4"/>
          <p:cNvSpPr/>
          <p:nvPr/>
        </p:nvSpPr>
        <p:spPr bwMode="auto">
          <a:xfrm>
            <a:off x="762000" y="6019800"/>
            <a:ext cx="79248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209800" y="1430179"/>
            <a:ext cx="4572000" cy="246221"/>
          </a:xfrm>
          <a:prstGeom prst="rect">
            <a:avLst/>
          </a:prstGeom>
        </p:spPr>
        <p:txBody>
          <a:bodyPr>
            <a:spAutoFit/>
          </a:bodyPr>
          <a:lstStyle/>
          <a:p>
            <a:r>
              <a:rPr lang="en-US" sz="1000" dirty="0">
                <a:solidFill>
                  <a:schemeClr val="bg1"/>
                </a:solidFill>
              </a:rPr>
              <a:t>https://ndar.nih.gov/data_structure.html?short_name=grit01</a:t>
            </a:r>
          </a:p>
        </p:txBody>
      </p:sp>
      <p:sp>
        <p:nvSpPr>
          <p:cNvPr id="3" name="Slide Number Placeholder 2"/>
          <p:cNvSpPr>
            <a:spLocks noGrp="1"/>
          </p:cNvSpPr>
          <p:nvPr>
            <p:ph type="sldNum" sz="quarter" idx="10"/>
          </p:nvPr>
        </p:nvSpPr>
        <p:spPr/>
        <p:txBody>
          <a:bodyPr/>
          <a:lstStyle/>
          <a:p>
            <a:fld id="{E275BFA4-CA6D-4892-8C0A-6B14E134BD5D}" type="slidenum">
              <a:rPr lang="en-US" smtClean="0"/>
              <a:pPr/>
              <a:t>40</a:t>
            </a:fld>
            <a:endParaRPr lang="en-US"/>
          </a:p>
        </p:txBody>
      </p:sp>
    </p:spTree>
    <p:extLst>
      <p:ext uri="{BB962C8B-B14F-4D97-AF65-F5344CB8AC3E}">
        <p14:creationId xmlns:p14="http://schemas.microsoft.com/office/powerpoint/2010/main" val="4286097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age’ under the Grit perspective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Label</a:t>
            </a:r>
            <a:r>
              <a:rPr lang="en-US" dirty="0"/>
              <a:t>: interview age</a:t>
            </a:r>
          </a:p>
          <a:p>
            <a:pPr>
              <a:buFont typeface="Arial" panose="020B0604020202020204" pitchFamily="34" charset="0"/>
              <a:buChar char="•"/>
            </a:pPr>
            <a:r>
              <a:rPr lang="en-US" u="sng" dirty="0"/>
              <a:t>Theoretical definition</a:t>
            </a:r>
            <a:r>
              <a:rPr lang="en-US" dirty="0"/>
              <a:t> (?):</a:t>
            </a:r>
          </a:p>
          <a:p>
            <a:pPr marL="857250" lvl="2" indent="0">
              <a:buNone/>
            </a:pPr>
            <a:r>
              <a:rPr lang="en-US" sz="2400" i="1" dirty="0"/>
              <a:t>Age in months at the time of the interview / test / sampling / imaging.</a:t>
            </a:r>
          </a:p>
          <a:p>
            <a:pPr>
              <a:buFont typeface="Arial" panose="020B0604020202020204" pitchFamily="34" charset="0"/>
              <a:buChar char="•"/>
            </a:pPr>
            <a:r>
              <a:rPr lang="en-US" u="sng" dirty="0"/>
              <a:t>Operational definition</a:t>
            </a:r>
            <a:r>
              <a:rPr lang="en-US" dirty="0"/>
              <a:t> (?):</a:t>
            </a:r>
          </a:p>
          <a:p>
            <a:pPr marL="800100" lvl="2" indent="0">
              <a:buNone/>
            </a:pPr>
            <a:r>
              <a:rPr lang="en-US" sz="2400" i="1" dirty="0"/>
              <a:t>Age is rounded to chronological month. If the research participant is 15-days-old at time of interview, the appropriate value would be 0 months. If the participant is 16-days-old, the value would be 1 month.</a:t>
            </a:r>
          </a:p>
          <a:p>
            <a:pPr marL="800100" lvl="2" indent="0">
              <a:buNone/>
            </a:pPr>
            <a:r>
              <a:rPr lang="en-US" sz="2400" i="1" dirty="0"/>
              <a:t>Range: 0 -1260     [0 – 105 years] </a:t>
            </a:r>
          </a:p>
        </p:txBody>
      </p:sp>
      <p:sp>
        <p:nvSpPr>
          <p:cNvPr id="4" name="Rectangle 3"/>
          <p:cNvSpPr/>
          <p:nvPr/>
        </p:nvSpPr>
        <p:spPr>
          <a:xfrm>
            <a:off x="3657600" y="6477000"/>
            <a:ext cx="5334000" cy="307777"/>
          </a:xfrm>
          <a:prstGeom prst="rect">
            <a:avLst/>
          </a:prstGeom>
        </p:spPr>
        <p:txBody>
          <a:bodyPr wrap="square">
            <a:spAutoFit/>
          </a:bodyPr>
          <a:lstStyle/>
          <a:p>
            <a:pPr algn="r"/>
            <a:r>
              <a:rPr lang="en-US" sz="1400" dirty="0">
                <a:solidFill>
                  <a:schemeClr val="bg1"/>
                </a:solidFill>
              </a:rPr>
              <a:t>https://ndar.nih.gov/data_structure.html?short_name=grit01</a:t>
            </a:r>
          </a:p>
        </p:txBody>
      </p:sp>
      <p:sp>
        <p:nvSpPr>
          <p:cNvPr id="5" name="Slide Number Placeholder 4"/>
          <p:cNvSpPr>
            <a:spLocks noGrp="1"/>
          </p:cNvSpPr>
          <p:nvPr>
            <p:ph type="sldNum" sz="quarter" idx="10"/>
          </p:nvPr>
        </p:nvSpPr>
        <p:spPr/>
        <p:txBody>
          <a:bodyPr/>
          <a:lstStyle/>
          <a:p>
            <a:fld id="{E275BFA4-CA6D-4892-8C0A-6B14E134BD5D}" type="slidenum">
              <a:rPr lang="en-US" smtClean="0"/>
              <a:pPr/>
              <a:t>41</a:t>
            </a:fld>
            <a:endParaRPr lang="en-US"/>
          </a:p>
        </p:txBody>
      </p:sp>
    </p:spTree>
    <p:extLst>
      <p:ext uri="{BB962C8B-B14F-4D97-AF65-F5344CB8AC3E}">
        <p14:creationId xmlns:p14="http://schemas.microsoft.com/office/powerpoint/2010/main" val="1565713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14400"/>
            <a:ext cx="9144000" cy="5943600"/>
          </a:xfrm>
          <a:prstGeom prst="rect">
            <a:avLst/>
          </a:prstGeom>
        </p:spPr>
      </p:pic>
      <p:sp>
        <p:nvSpPr>
          <p:cNvPr id="5" name="Rectangle 4"/>
          <p:cNvSpPr/>
          <p:nvPr/>
        </p:nvSpPr>
        <p:spPr>
          <a:xfrm>
            <a:off x="1559560" y="584200"/>
            <a:ext cx="6248400" cy="307777"/>
          </a:xfrm>
          <a:prstGeom prst="rect">
            <a:avLst/>
          </a:prstGeom>
        </p:spPr>
        <p:txBody>
          <a:bodyPr wrap="square">
            <a:spAutoFit/>
          </a:bodyPr>
          <a:lstStyle/>
          <a:p>
            <a:r>
              <a:rPr lang="en-US" sz="1400" dirty="0">
                <a:solidFill>
                  <a:schemeClr val="bg1"/>
                </a:solidFill>
              </a:rPr>
              <a:t>https://ndar.nih.gov/data_structure.html?short_name=grit01</a:t>
            </a:r>
          </a:p>
        </p:txBody>
      </p:sp>
      <p:sp>
        <p:nvSpPr>
          <p:cNvPr id="2" name="Rectangle 1"/>
          <p:cNvSpPr/>
          <p:nvPr/>
        </p:nvSpPr>
        <p:spPr bwMode="auto">
          <a:xfrm>
            <a:off x="0" y="2971800"/>
            <a:ext cx="88392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42</a:t>
            </a:fld>
            <a:endParaRPr lang="en-US"/>
          </a:p>
        </p:txBody>
      </p:sp>
    </p:spTree>
    <p:extLst>
      <p:ext uri="{BB962C8B-B14F-4D97-AF65-F5344CB8AC3E}">
        <p14:creationId xmlns:p14="http://schemas.microsoft.com/office/powerpoint/2010/main" val="1950292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43</a:t>
            </a:fld>
            <a:endParaRPr lang="en-US"/>
          </a:p>
        </p:txBody>
      </p:sp>
    </p:spTree>
    <p:extLst>
      <p:ext uri="{BB962C8B-B14F-4D97-AF65-F5344CB8AC3E}">
        <p14:creationId xmlns:p14="http://schemas.microsoft.com/office/powerpoint/2010/main" val="14716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857250" lvl="1" indent="-284163"/>
            <a:r>
              <a:rPr lang="en-US" sz="2200" dirty="0">
                <a:solidFill>
                  <a:srgbClr val="FFFF00"/>
                </a:solidFill>
              </a:rPr>
              <a:t>heart rate: ratio</a:t>
            </a:r>
          </a:p>
          <a:p>
            <a:pPr marL="857250" lvl="1" indent="-284163"/>
            <a:r>
              <a:rPr lang="en-US" sz="2200" dirty="0">
                <a:solidFill>
                  <a:srgbClr val="FFFF00"/>
                </a:solidFill>
              </a:rPr>
              <a:t>physical exercise: ???</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44</a:t>
            </a:fld>
            <a:endParaRPr lang="en-US"/>
          </a:p>
        </p:txBody>
      </p:sp>
    </p:spTree>
    <p:extLst>
      <p:ext uri="{BB962C8B-B14F-4D97-AF65-F5344CB8AC3E}">
        <p14:creationId xmlns:p14="http://schemas.microsoft.com/office/powerpoint/2010/main" val="2305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for ‘heart rate’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a:t>Variable</a:t>
            </a:r>
            <a:r>
              <a:rPr lang="en-US" dirty="0"/>
              <a:t>: HR</a:t>
            </a:r>
          </a:p>
          <a:p>
            <a:pPr>
              <a:buFont typeface="Arial" panose="020B0604020202020204" pitchFamily="34" charset="0"/>
              <a:buChar char="•"/>
              <a:tabLst>
                <a:tab pos="1311275" algn="l"/>
              </a:tabLst>
            </a:pPr>
            <a:r>
              <a:rPr lang="en-US" u="sng" dirty="0"/>
              <a:t>Label</a:t>
            </a:r>
            <a:r>
              <a:rPr lang="en-US" dirty="0"/>
              <a:t>: </a:t>
            </a:r>
            <a:r>
              <a:rPr lang="en-US" i="1" dirty="0"/>
              <a:t>Heart rate</a:t>
            </a:r>
          </a:p>
          <a:p>
            <a:pPr>
              <a:buFont typeface="Arial" panose="020B0604020202020204" pitchFamily="34" charset="0"/>
              <a:buChar char="•"/>
            </a:pPr>
            <a:r>
              <a:rPr lang="en-US" u="sng" dirty="0"/>
              <a:t>Operational definition:</a:t>
            </a:r>
            <a:r>
              <a:rPr lang="en-US" dirty="0"/>
              <a:t> (</a:t>
            </a:r>
            <a:r>
              <a:rPr lang="en-US" i="1" dirty="0"/>
              <a:t>interval </a:t>
            </a:r>
            <a:r>
              <a:rPr lang="en-US" dirty="0"/>
              <a:t>level of measurement)</a:t>
            </a:r>
          </a:p>
          <a:p>
            <a:pPr lvl="2" indent="-339725">
              <a:buFont typeface="Arial" panose="020B0604020202020204" pitchFamily="34" charset="0"/>
              <a:buChar char="•"/>
            </a:pPr>
            <a:r>
              <a:rPr lang="en-US" dirty="0"/>
              <a:t>Heart rate of a subject connected to a heart rate monitor as displayed on that monitor at a specific moment in time.</a:t>
            </a:r>
            <a:endParaRPr lang="en-US" i="1" dirty="0"/>
          </a:p>
          <a:p>
            <a:pPr lvl="2" indent="-339725">
              <a:buFont typeface="Arial" panose="020B0604020202020204" pitchFamily="34" charset="0"/>
              <a:buChar char="•"/>
            </a:pPr>
            <a:r>
              <a:rPr lang="en-US" dirty="0"/>
              <a:t>Values: integers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740397"/>
            <a:ext cx="4419600" cy="2889003"/>
          </a:xfrm>
          <a:prstGeom prst="rect">
            <a:avLst/>
          </a:prstGeom>
        </p:spPr>
      </p:pic>
      <p:sp>
        <p:nvSpPr>
          <p:cNvPr id="6" name="Rectangle 5"/>
          <p:cNvSpPr/>
          <p:nvPr/>
        </p:nvSpPr>
        <p:spPr>
          <a:xfrm>
            <a:off x="3962400" y="6571790"/>
            <a:ext cx="4572000" cy="276999"/>
          </a:xfrm>
          <a:prstGeom prst="rect">
            <a:avLst/>
          </a:prstGeom>
        </p:spPr>
        <p:txBody>
          <a:bodyPr>
            <a:spAutoFit/>
          </a:bodyPr>
          <a:lstStyle/>
          <a:p>
            <a:r>
              <a:rPr lang="en-US" sz="1200" dirty="0">
                <a:solidFill>
                  <a:schemeClr val="bg1"/>
                </a:solidFill>
              </a:rPr>
              <a:t>http://www.surgeryencyclopedia.com/A-Ce/Cardiac-Monitor.html</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45</a:t>
            </a:fld>
            <a:endParaRPr lang="en-US"/>
          </a:p>
        </p:txBody>
      </p:sp>
    </p:spTree>
    <p:extLst>
      <p:ext uri="{BB962C8B-B14F-4D97-AF65-F5344CB8AC3E}">
        <p14:creationId xmlns:p14="http://schemas.microsoft.com/office/powerpoint/2010/main" val="30763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Operational definition for ‘physical exercise’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a:t>Variable</a:t>
            </a:r>
            <a:r>
              <a:rPr lang="en-US" dirty="0"/>
              <a:t>: PE</a:t>
            </a:r>
          </a:p>
          <a:p>
            <a:pPr>
              <a:buFont typeface="Arial" panose="020B0604020202020204" pitchFamily="34" charset="0"/>
              <a:buChar char="•"/>
              <a:tabLst>
                <a:tab pos="1311275" algn="l"/>
              </a:tabLst>
            </a:pPr>
            <a:r>
              <a:rPr lang="en-US" u="sng" dirty="0"/>
              <a:t>Label</a:t>
            </a:r>
            <a:r>
              <a:rPr lang="en-US" dirty="0"/>
              <a:t>: </a:t>
            </a:r>
            <a:r>
              <a:rPr lang="en-US" i="1" dirty="0"/>
              <a:t>Physical exercise</a:t>
            </a:r>
          </a:p>
          <a:p>
            <a:pPr>
              <a:buFont typeface="Arial" panose="020B0604020202020204" pitchFamily="34" charset="0"/>
              <a:buChar char="•"/>
            </a:pPr>
            <a:r>
              <a:rPr lang="en-US" u="sng" dirty="0"/>
              <a:t>Operational definition:</a:t>
            </a:r>
            <a:r>
              <a:rPr lang="en-US" dirty="0"/>
              <a:t> (</a:t>
            </a:r>
            <a:r>
              <a:rPr lang="en-US" i="1" dirty="0"/>
              <a:t>interval </a:t>
            </a:r>
            <a:r>
              <a:rPr lang="en-US" dirty="0"/>
              <a:t>level of measurement)</a:t>
            </a:r>
          </a:p>
          <a:p>
            <a:pPr lvl="2" indent="-339725">
              <a:buFont typeface="Arial" panose="020B0604020202020204" pitchFamily="34" charset="0"/>
              <a:buChar char="•"/>
            </a:pPr>
            <a:r>
              <a:rPr lang="en-US" dirty="0"/>
              <a:t>Level of resistance at which the elliptical on which the subject is running is set at a specific moment in time.</a:t>
            </a:r>
            <a:endParaRPr lang="en-US" i="1" dirty="0"/>
          </a:p>
          <a:p>
            <a:pPr lvl="2" indent="-339725">
              <a:buFont typeface="Arial" panose="020B0604020202020204" pitchFamily="34" charset="0"/>
              <a:buChar char="•"/>
            </a:pPr>
            <a:r>
              <a:rPr lang="en-US" dirty="0"/>
              <a:t>Values: integers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46</a:t>
            </a:fld>
            <a:endParaRPr lang="en-US"/>
          </a:p>
        </p:txBody>
      </p:sp>
    </p:spTree>
    <p:extLst>
      <p:ext uri="{BB962C8B-B14F-4D97-AF65-F5344CB8AC3E}">
        <p14:creationId xmlns:p14="http://schemas.microsoft.com/office/powerpoint/2010/main" val="1233709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(1.6)</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857250" lvl="1" indent="-284163"/>
            <a:r>
              <a:rPr lang="en-US" sz="2200" dirty="0">
                <a:solidFill>
                  <a:srgbClr val="FFFF00"/>
                </a:solidFill>
              </a:rPr>
              <a:t>heart rate: ratio</a:t>
            </a:r>
          </a:p>
          <a:p>
            <a:pPr marL="857250" lvl="1" indent="-284163"/>
            <a:r>
              <a:rPr lang="en-US" sz="2200" dirty="0">
                <a:solidFill>
                  <a:srgbClr val="FFFF00"/>
                </a:solidFill>
              </a:rPr>
              <a:t>physical exercise: ???</a:t>
            </a:r>
          </a:p>
          <a:p>
            <a:pPr marL="457200" indent="-457200">
              <a:buFont typeface="+mj-lt"/>
              <a:buAutoNum type="arabicPeriod"/>
            </a:pPr>
            <a:r>
              <a:rPr lang="en-US" sz="2200" dirty="0"/>
              <a:t>‘</a:t>
            </a:r>
            <a:r>
              <a:rPr lang="en-US" sz="2200" i="1" dirty="0"/>
              <a:t>Design an experiment that controls or randomizes the confounding variables</a:t>
            </a:r>
            <a:r>
              <a:rPr lang="en-US" sz="2200" dirty="0"/>
              <a:t>’.</a:t>
            </a:r>
          </a:p>
          <a:p>
            <a:pPr marL="0" indent="0"/>
            <a:endParaRPr lang="en-US" sz="2200" dirty="0"/>
          </a:p>
          <a:p>
            <a:pPr marL="457200" indent="-457200"/>
            <a:endParaRPr lang="en-US" sz="2200" i="1" dirty="0">
              <a:solidFill>
                <a:srgbClr val="FFFF00"/>
              </a:solidFill>
            </a:endParaRPr>
          </a:p>
        </p:txBody>
      </p:sp>
      <p:sp>
        <p:nvSpPr>
          <p:cNvPr id="2" name="Rectangle 1"/>
          <p:cNvSpPr/>
          <p:nvPr/>
        </p:nvSpPr>
        <p:spPr bwMode="auto">
          <a:xfrm>
            <a:off x="228600" y="5867400"/>
            <a:ext cx="7620000" cy="762000"/>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47</a:t>
            </a:fld>
            <a:endParaRPr lang="en-US"/>
          </a:p>
        </p:txBody>
      </p:sp>
    </p:spTree>
    <p:extLst>
      <p:ext uri="{BB962C8B-B14F-4D97-AF65-F5344CB8AC3E}">
        <p14:creationId xmlns:p14="http://schemas.microsoft.com/office/powerpoint/2010/main" val="3170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a:t>
            </a:r>
            <a:r>
              <a:rPr lang="en-US" u="sng" dirty="0"/>
              <a:t>variables</a:t>
            </a:r>
          </a:p>
        </p:txBody>
      </p:sp>
      <p:sp>
        <p:nvSpPr>
          <p:cNvPr id="3" name="Content Placeholder 2"/>
          <p:cNvSpPr>
            <a:spLocks noGrp="1"/>
          </p:cNvSpPr>
          <p:nvPr>
            <p:ph idx="1"/>
          </p:nvPr>
        </p:nvSpPr>
        <p:spPr/>
        <p:txBody>
          <a:bodyPr/>
          <a:lstStyle/>
          <a:p>
            <a:pPr marL="457200" indent="-457200">
              <a:buFont typeface="+mj-lt"/>
              <a:buAutoNum type="arabicPeriod"/>
            </a:pPr>
            <a:r>
              <a:rPr lang="en-US" dirty="0"/>
              <a:t>No relationship:</a:t>
            </a:r>
          </a:p>
          <a:p>
            <a:pPr marL="400050" lvl="1" indent="0">
              <a:buNone/>
            </a:pPr>
            <a:r>
              <a:rPr lang="en-US" dirty="0"/>
              <a:t>	‘</a:t>
            </a:r>
            <a:r>
              <a:rPr lang="en-US" i="1" dirty="0"/>
              <a:t>person length</a:t>
            </a:r>
            <a:r>
              <a:rPr lang="en-US" dirty="0"/>
              <a:t>’		‘</a:t>
            </a:r>
            <a:r>
              <a:rPr lang="en-US" i="1" dirty="0">
                <a:effectLst>
                  <a:outerShdw blurRad="38100" dist="38100" dir="2700000" algn="tl">
                    <a:srgbClr val="000000">
                      <a:alpha val="43137"/>
                    </a:srgbClr>
                  </a:outerShdw>
                </a:effectLst>
              </a:rPr>
              <a:t>body temperature</a:t>
            </a:r>
            <a:r>
              <a:rPr lang="en-US" dirty="0"/>
              <a:t>’</a:t>
            </a:r>
          </a:p>
          <a:p>
            <a:pPr marL="400050" lvl="1" indent="0">
              <a:buNone/>
            </a:pPr>
            <a:endParaRPr lang="en-US" sz="800" dirty="0"/>
          </a:p>
          <a:p>
            <a:pPr marL="457200" indent="-457200">
              <a:buFont typeface="+mj-lt"/>
              <a:buAutoNum type="arabicPeriod"/>
            </a:pPr>
            <a:r>
              <a:rPr lang="en-US" dirty="0"/>
              <a:t>Covariance relationship:</a:t>
            </a:r>
          </a:p>
          <a:p>
            <a:pPr marL="800100" lvl="2" indent="0">
              <a:buNone/>
            </a:pPr>
            <a:r>
              <a:rPr lang="en-US" dirty="0"/>
              <a:t>a change in one variable is associated with a change in another variable (in whatever way)</a:t>
            </a:r>
          </a:p>
          <a:p>
            <a:pPr marL="800100" lvl="2" indent="0">
              <a:buNone/>
            </a:pPr>
            <a:endParaRPr lang="en-US" sz="800" dirty="0"/>
          </a:p>
          <a:p>
            <a:pPr marL="800100" lvl="2" indent="0">
              <a:buNone/>
            </a:pPr>
            <a:r>
              <a:rPr lang="en-US" sz="2400" dirty="0"/>
              <a:t>‘</a:t>
            </a:r>
            <a:r>
              <a:rPr lang="en-US" sz="2400" i="1" dirty="0"/>
              <a:t>person</a:t>
            </a:r>
            <a:r>
              <a:rPr lang="en-US" sz="2400" dirty="0"/>
              <a:t> </a:t>
            </a:r>
            <a:r>
              <a:rPr lang="en-US" sz="2400" i="1" dirty="0"/>
              <a:t>length</a:t>
            </a:r>
            <a:r>
              <a:rPr lang="en-US" sz="2400" dirty="0"/>
              <a:t>’			‘</a:t>
            </a:r>
            <a:r>
              <a:rPr lang="en-US" sz="2400" i="1" dirty="0"/>
              <a:t>person</a:t>
            </a:r>
            <a:r>
              <a:rPr lang="en-US" sz="2400" dirty="0"/>
              <a:t> </a:t>
            </a:r>
            <a:r>
              <a:rPr lang="en-US" sz="2400" i="1" dirty="0"/>
              <a:t>mass</a:t>
            </a:r>
            <a:r>
              <a:rPr lang="en-US" sz="2400" dirty="0"/>
              <a:t>’</a:t>
            </a:r>
          </a:p>
          <a:p>
            <a:pPr marL="800100" lvl="2" indent="0">
              <a:buNone/>
            </a:pPr>
            <a:endParaRPr lang="en-US" sz="800" dirty="0"/>
          </a:p>
          <a:p>
            <a:pPr marL="514350" indent="-514350">
              <a:buFont typeface="+mj-lt"/>
              <a:buAutoNum type="arabicPeriod"/>
            </a:pPr>
            <a:r>
              <a:rPr lang="en-US" dirty="0"/>
              <a:t>Causal relationship:</a:t>
            </a:r>
          </a:p>
          <a:p>
            <a:pPr marL="800100" lvl="2" indent="0">
              <a:buNone/>
            </a:pPr>
            <a:r>
              <a:rPr lang="en-US" dirty="0"/>
              <a:t>a change in one variable brings about a change in another variable (in whatever way)</a:t>
            </a:r>
          </a:p>
          <a:p>
            <a:pPr marL="800100" lvl="2" indent="0">
              <a:buNone/>
            </a:pPr>
            <a:endParaRPr lang="en-US" sz="800" dirty="0"/>
          </a:p>
          <a:p>
            <a:pPr marL="800100" lvl="2" indent="0">
              <a:buNone/>
            </a:pPr>
            <a:r>
              <a:rPr lang="en-US" sz="2400" dirty="0"/>
              <a:t>‘</a:t>
            </a:r>
            <a:r>
              <a:rPr lang="en-US" sz="2400" i="1" dirty="0"/>
              <a:t>physical</a:t>
            </a:r>
            <a:r>
              <a:rPr lang="en-US" sz="2400" dirty="0"/>
              <a:t> </a:t>
            </a:r>
            <a:r>
              <a:rPr lang="en-US" sz="2400" i="1" dirty="0"/>
              <a:t>exercise</a:t>
            </a:r>
            <a:r>
              <a:rPr lang="en-US" sz="2400" dirty="0"/>
              <a:t>’			‘</a:t>
            </a:r>
            <a:r>
              <a:rPr lang="en-US" sz="2400" i="1" dirty="0"/>
              <a:t>heart rate</a:t>
            </a:r>
            <a:r>
              <a:rPr lang="en-US" sz="2400" dirty="0"/>
              <a:t>’</a:t>
            </a:r>
          </a:p>
          <a:p>
            <a:pPr marL="800100" lvl="2" indent="0">
              <a:buNone/>
            </a:pPr>
            <a:r>
              <a:rPr lang="en-US" sz="1800" dirty="0"/>
              <a:t>cause / independent variable	     effect / dependent variable</a:t>
            </a:r>
          </a:p>
          <a:p>
            <a:pPr marL="800100" lvl="2" indent="0">
              <a:buNone/>
            </a:pPr>
            <a:endParaRPr lang="en-US" dirty="0"/>
          </a:p>
        </p:txBody>
      </p:sp>
      <p:cxnSp>
        <p:nvCxnSpPr>
          <p:cNvPr id="5" name="Straight Arrow Connector 4"/>
          <p:cNvCxnSpPr/>
          <p:nvPr/>
        </p:nvCxnSpPr>
        <p:spPr bwMode="auto">
          <a:xfrm>
            <a:off x="3581400" y="4216688"/>
            <a:ext cx="1905000" cy="0"/>
          </a:xfrm>
          <a:prstGeom prst="straightConnector1">
            <a:avLst/>
          </a:prstGeom>
          <a:solidFill>
            <a:schemeClr val="accent1"/>
          </a:solidFill>
          <a:ln w="38100" cap="flat" cmpd="sng" algn="ctr">
            <a:solidFill>
              <a:schemeClr val="bg1"/>
            </a:solidFill>
            <a:prstDash val="solid"/>
            <a:round/>
            <a:headEnd type="triangle" w="med" len="med"/>
            <a:tailEnd type="triangle" w="med" len="med"/>
          </a:ln>
          <a:effectLst/>
        </p:spPr>
      </p:cxnSp>
      <p:sp>
        <p:nvSpPr>
          <p:cNvPr id="6" name="TextBox 5"/>
          <p:cNvSpPr txBox="1"/>
          <p:nvPr/>
        </p:nvSpPr>
        <p:spPr>
          <a:xfrm>
            <a:off x="4362648" y="3733800"/>
            <a:ext cx="418704" cy="584775"/>
          </a:xfrm>
          <a:prstGeom prst="rect">
            <a:avLst/>
          </a:prstGeom>
          <a:noFill/>
        </p:spPr>
        <p:txBody>
          <a:bodyPr wrap="none" rtlCol="0">
            <a:spAutoFit/>
          </a:bodyPr>
          <a:lstStyle/>
          <a:p>
            <a:r>
              <a:rPr lang="en-US" dirty="0">
                <a:solidFill>
                  <a:schemeClr val="bg1"/>
                </a:solidFill>
              </a:rPr>
              <a:t>+</a:t>
            </a:r>
          </a:p>
        </p:txBody>
      </p:sp>
      <p:cxnSp>
        <p:nvCxnSpPr>
          <p:cNvPr id="7" name="Straight Arrow Connector 6"/>
          <p:cNvCxnSpPr/>
          <p:nvPr/>
        </p:nvCxnSpPr>
        <p:spPr bwMode="auto">
          <a:xfrm>
            <a:off x="3810000" y="6070313"/>
            <a:ext cx="1905000" cy="0"/>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8" name="TextBox 7"/>
          <p:cNvSpPr txBox="1"/>
          <p:nvPr/>
        </p:nvSpPr>
        <p:spPr>
          <a:xfrm>
            <a:off x="4466213" y="5587425"/>
            <a:ext cx="668774" cy="584775"/>
          </a:xfrm>
          <a:prstGeom prst="rect">
            <a:avLst/>
          </a:prstGeom>
          <a:noFill/>
        </p:spPr>
        <p:txBody>
          <a:bodyPr wrap="none" rtlCol="0">
            <a:spAutoFit/>
          </a:bodyPr>
          <a:lstStyle/>
          <a:p>
            <a:r>
              <a:rPr lang="en-US" dirty="0">
                <a:solidFill>
                  <a:schemeClr val="bg1"/>
                </a:solidFill>
              </a:rPr>
              <a: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48</a:t>
            </a:fld>
            <a:endParaRPr lang="en-US"/>
          </a:p>
        </p:txBody>
      </p:sp>
    </p:spTree>
    <p:extLst>
      <p:ext uri="{BB962C8B-B14F-4D97-AF65-F5344CB8AC3E}">
        <p14:creationId xmlns:p14="http://schemas.microsoft.com/office/powerpoint/2010/main" val="3796428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Non-experimental design</a:t>
            </a:r>
            <a:r>
              <a:rPr lang="en-US" dirty="0"/>
              <a:t>:</a:t>
            </a:r>
          </a:p>
          <a:p>
            <a:pPr lvl="1">
              <a:buFont typeface="Arial" panose="020B0604020202020204" pitchFamily="34" charset="0"/>
              <a:buChar char="•"/>
            </a:pPr>
            <a:r>
              <a:rPr lang="en-US" dirty="0"/>
              <a:t>compare people who signed up for a program vs. people who did not sign up for any program. </a:t>
            </a:r>
          </a:p>
          <a:p>
            <a:pPr lvl="1">
              <a:buFont typeface="Arial" panose="020B0604020202020204" pitchFamily="34" charset="0"/>
              <a:buChar char="•"/>
            </a:pPr>
            <a:r>
              <a:rPr lang="en-US" dirty="0"/>
              <a:t>people who sign up may be different from those who don’t sign up.</a:t>
            </a:r>
          </a:p>
          <a:p>
            <a:pPr>
              <a:buFont typeface="Arial" panose="020B0604020202020204" pitchFamily="34" charset="0"/>
              <a:buChar char="•"/>
            </a:pPr>
            <a:endParaRPr lang="en-US" dirty="0"/>
          </a:p>
          <a:p>
            <a:pPr>
              <a:buFont typeface="Arial" panose="020B0604020202020204" pitchFamily="34" charset="0"/>
              <a:buChar char="•"/>
            </a:pPr>
            <a:r>
              <a:rPr lang="en-US" u="sng" dirty="0"/>
              <a:t>Experimental design</a:t>
            </a:r>
            <a:r>
              <a:rPr lang="en-US" dirty="0"/>
              <a:t>:</a:t>
            </a:r>
          </a:p>
          <a:p>
            <a:pPr lvl="1">
              <a:buFont typeface="Arial" panose="020B0604020202020204" pitchFamily="34" charset="0"/>
              <a:buChar char="•"/>
            </a:pPr>
            <a:r>
              <a:rPr lang="en-US" dirty="0"/>
              <a:t>Researcher randomly </a:t>
            </a:r>
            <a:r>
              <a:rPr lang="en-US" b="1" i="1" dirty="0"/>
              <a:t>assigns</a:t>
            </a:r>
            <a:r>
              <a:rPr lang="en-US" dirty="0"/>
              <a:t> people with alcoholism to treatment or no treatment </a:t>
            </a:r>
          </a:p>
          <a:p>
            <a:pPr lvl="1">
              <a:buFont typeface="Arial" panose="020B0604020202020204" pitchFamily="34" charset="0"/>
              <a:buChar char="•"/>
            </a:pPr>
            <a:r>
              <a:rPr lang="en-US" dirty="0"/>
              <a:t>Determination of cause and </a:t>
            </a:r>
            <a:r>
              <a:rPr lang="en-US"/>
              <a:t>effect variable.</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49</a:t>
            </a:fld>
            <a:endParaRPr lang="en-US"/>
          </a:p>
        </p:txBody>
      </p:sp>
    </p:spTree>
    <p:extLst>
      <p:ext uri="{BB962C8B-B14F-4D97-AF65-F5344CB8AC3E}">
        <p14:creationId xmlns:p14="http://schemas.microsoft.com/office/powerpoint/2010/main" val="170490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(1.1)</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t>e.g.: Does physical exercise influences heart rate ?</a:t>
            </a:r>
          </a:p>
          <a:p>
            <a:pPr marL="400050" lvl="1" indent="0" algn="ctr">
              <a:buNone/>
            </a:pPr>
            <a:endParaRPr lang="en-US" sz="2200" dirty="0"/>
          </a:p>
          <a:p>
            <a:pPr marL="400050" lvl="1" indent="0" algn="ctr">
              <a:buNone/>
            </a:pPr>
            <a:r>
              <a:rPr lang="en-US" sz="2200" dirty="0"/>
              <a:t>or ?</a:t>
            </a:r>
          </a:p>
          <a:p>
            <a:pPr lvl="1" indent="-342900"/>
            <a:endParaRPr lang="en-US" sz="2200" i="1" dirty="0"/>
          </a:p>
          <a:p>
            <a:pPr lvl="1" indent="-342900"/>
            <a:endParaRPr lang="en-US" sz="2200" i="1" dirty="0"/>
          </a:p>
          <a:p>
            <a:pPr lvl="1" indent="-342900"/>
            <a:endParaRPr lang="en-US" sz="2200" i="1" dirty="0"/>
          </a:p>
          <a:p>
            <a:pPr lvl="1" indent="-342900"/>
            <a:endParaRPr lang="en-US" sz="2200" i="1"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5</a:t>
            </a:fld>
            <a:endParaRPr lang="en-US"/>
          </a:p>
        </p:txBody>
      </p:sp>
    </p:spTree>
    <p:extLst>
      <p:ext uri="{BB962C8B-B14F-4D97-AF65-F5344CB8AC3E}">
        <p14:creationId xmlns:p14="http://schemas.microsoft.com/office/powerpoint/2010/main" val="3738700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the definition of ‘research’</a:t>
            </a:r>
          </a:p>
        </p:txBody>
      </p:sp>
      <p:sp>
        <p:nvSpPr>
          <p:cNvPr id="2" name="Slide Number Placeholder 1"/>
          <p:cNvSpPr>
            <a:spLocks noGrp="1"/>
          </p:cNvSpPr>
          <p:nvPr>
            <p:ph type="sldNum" sz="quarter" idx="10"/>
          </p:nvPr>
        </p:nvSpPr>
        <p:spPr/>
        <p:txBody>
          <a:bodyPr/>
          <a:lstStyle/>
          <a:p>
            <a:fld id="{E275BFA4-CA6D-4892-8C0A-6B14E134BD5D}" type="slidenum">
              <a:rPr lang="en-US" smtClean="0"/>
              <a:pPr/>
              <a:t>50</a:t>
            </a:fld>
            <a:endParaRPr lang="en-US"/>
          </a:p>
        </p:txBody>
      </p:sp>
    </p:spTree>
    <p:extLst>
      <p:ext uri="{BB962C8B-B14F-4D97-AF65-F5344CB8AC3E}">
        <p14:creationId xmlns:p14="http://schemas.microsoft.com/office/powerpoint/2010/main" val="345018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the 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6629400" y="3810000"/>
            <a:ext cx="990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10"/>
          </p:nvPr>
        </p:nvSpPr>
        <p:spPr/>
        <p:txBody>
          <a:bodyPr/>
          <a:lstStyle/>
          <a:p>
            <a:fld id="{E275BFA4-CA6D-4892-8C0A-6B14E134BD5D}" type="slidenum">
              <a:rPr lang="en-US" smtClean="0"/>
              <a:pPr/>
              <a:t>51</a:t>
            </a:fld>
            <a:endParaRPr lang="en-US"/>
          </a:p>
        </p:txBody>
      </p:sp>
    </p:spTree>
    <p:extLst>
      <p:ext uri="{BB962C8B-B14F-4D97-AF65-F5344CB8AC3E}">
        <p14:creationId xmlns:p14="http://schemas.microsoft.com/office/powerpoint/2010/main" val="8064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‘Scientific Laws’: a matter of relationships</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76624"/>
            <a:ext cx="3368675" cy="1547776"/>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228600" y="3696017"/>
            <a:ext cx="19050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a:t>
            </a:r>
          </a:p>
          <a:p>
            <a:pPr marL="168275" lvl="1" indent="0" algn="ctr">
              <a:buNone/>
            </a:pPr>
            <a:r>
              <a:rPr lang="en-US" altLang="en-US" sz="2000" kern="0" dirty="0">
                <a:latin typeface="+mn-lt"/>
              </a:rPr>
              <a:t>‘in focus’</a:t>
            </a:r>
          </a:p>
          <a:p>
            <a:pPr marL="168275" lvl="1" indent="0" algn="ctr">
              <a:buNone/>
            </a:pPr>
            <a:endParaRPr lang="en-US" altLang="en-US" sz="2000" kern="0" dirty="0">
              <a:latin typeface="+mn-lt"/>
            </a:endParaRPr>
          </a:p>
        </p:txBody>
      </p:sp>
      <p:sp>
        <p:nvSpPr>
          <p:cNvPr id="14" name="Content Placeholder 23"/>
          <p:cNvSpPr txBox="1">
            <a:spLocks/>
          </p:cNvSpPr>
          <p:nvPr/>
        </p:nvSpPr>
        <p:spPr>
          <a:xfrm>
            <a:off x="2133600" y="3696016"/>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a:p>
            <a:pPr marL="168275" lvl="1" indent="-168275" algn="ctr">
              <a:buNone/>
            </a:pPr>
            <a:endParaRPr lang="en-US" altLang="en-US" sz="2000" kern="0" dirty="0">
              <a:latin typeface="+mn-lt"/>
            </a:endParaRPr>
          </a:p>
        </p:txBody>
      </p:sp>
      <p:grpSp>
        <p:nvGrpSpPr>
          <p:cNvPr id="9" name="Group 8"/>
          <p:cNvGrpSpPr/>
          <p:nvPr/>
        </p:nvGrpSpPr>
        <p:grpSpPr>
          <a:xfrm>
            <a:off x="97466" y="5029200"/>
            <a:ext cx="4038396" cy="1569660"/>
            <a:chOff x="97466" y="5029200"/>
            <a:chExt cx="4038396" cy="1569660"/>
          </a:xfrm>
        </p:grpSpPr>
        <p:sp>
          <p:nvSpPr>
            <p:cNvPr id="2" name="Rectangle 1"/>
            <p:cNvSpPr/>
            <p:nvPr/>
          </p:nvSpPr>
          <p:spPr>
            <a:xfrm>
              <a:off x="97466" y="5029200"/>
              <a:ext cx="2209800" cy="1569660"/>
            </a:xfrm>
            <a:prstGeom prst="rect">
              <a:avLst/>
            </a:prstGeom>
          </p:spPr>
          <p:txBody>
            <a:bodyPr wrap="square">
              <a:spAutoFit/>
            </a:bodyPr>
            <a:lstStyle/>
            <a:p>
              <a:pPr marL="0" lvl="1"/>
              <a:r>
                <a:rPr lang="en-US" altLang="en-US" sz="2400" b="0" kern="0" dirty="0">
                  <a:solidFill>
                    <a:schemeClr val="bg1"/>
                  </a:solidFill>
                </a:rPr>
                <a:t>Working out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Heart rate</a:t>
              </a:r>
            </a:p>
          </p:txBody>
        </p:sp>
        <p:sp>
          <p:nvSpPr>
            <p:cNvPr id="4" name="Up-Down Arrow 3"/>
            <p:cNvSpPr/>
            <p:nvPr/>
          </p:nvSpPr>
          <p:spPr bwMode="auto">
            <a:xfrm>
              <a:off x="10668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Content Placeholder 23"/>
            <p:cNvSpPr txBox="1">
              <a:spLocks/>
            </p:cNvSpPr>
            <p:nvPr/>
          </p:nvSpPr>
          <p:spPr>
            <a:xfrm>
              <a:off x="1075664" y="5486400"/>
              <a:ext cx="3060198"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 </a:t>
              </a:r>
              <a:r>
                <a:rPr lang="en-US" altLang="en-US" sz="2000" kern="0" dirty="0">
                  <a:solidFill>
                    <a:srgbClr val="1FE115"/>
                  </a:solidFill>
                  <a:latin typeface="+mn-lt"/>
                </a:rPr>
                <a:t>in reality </a:t>
              </a:r>
              <a:r>
                <a:rPr lang="en-US" altLang="en-US" sz="2000" kern="0" dirty="0">
                  <a:latin typeface="+mn-lt"/>
                </a:rPr>
                <a:t>(‘</a:t>
              </a:r>
              <a:r>
                <a:rPr lang="en-US" altLang="en-US" sz="2000" i="1" kern="0" dirty="0">
                  <a:latin typeface="+mn-lt"/>
                </a:rPr>
                <a:t>a priori relationship</a:t>
              </a:r>
              <a:r>
                <a:rPr lang="en-US" altLang="en-US" sz="2000" kern="0" dirty="0">
                  <a:latin typeface="+mn-lt"/>
                </a:rPr>
                <a:t>’)</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2" name="Group 11"/>
          <p:cNvGrpSpPr/>
          <p:nvPr/>
        </p:nvGrpSpPr>
        <p:grpSpPr>
          <a:xfrm>
            <a:off x="5147728" y="4678816"/>
            <a:ext cx="3700406" cy="1938992"/>
            <a:chOff x="5147728" y="4678816"/>
            <a:chExt cx="3700406" cy="1938992"/>
          </a:xfrm>
        </p:grpSpPr>
        <p:sp>
          <p:nvSpPr>
            <p:cNvPr id="23" name="Rectangle 22"/>
            <p:cNvSpPr/>
            <p:nvPr/>
          </p:nvSpPr>
          <p:spPr>
            <a:xfrm>
              <a:off x="6638334" y="4678816"/>
              <a:ext cx="2209800" cy="1938992"/>
            </a:xfrm>
            <a:prstGeom prst="rect">
              <a:avLst/>
            </a:prstGeom>
          </p:spPr>
          <p:txBody>
            <a:bodyPr wrap="square">
              <a:spAutoFit/>
            </a:bodyPr>
            <a:lstStyle/>
            <a:p>
              <a:pPr marL="0" lvl="1"/>
              <a:r>
                <a:rPr lang="en-US" altLang="en-US" sz="2400" b="0" kern="0" dirty="0">
                  <a:solidFill>
                    <a:schemeClr val="bg1"/>
                  </a:solidFill>
                </a:rPr>
                <a:t>‘</a:t>
              </a:r>
              <a:r>
                <a:rPr lang="en-US" altLang="en-US" sz="2400" b="0" i="1" kern="0" dirty="0">
                  <a:solidFill>
                    <a:schemeClr val="bg1"/>
                  </a:solidFill>
                </a:rPr>
                <a:t>Physical</a:t>
              </a:r>
            </a:p>
            <a:p>
              <a:pPr marL="0" lvl="1"/>
              <a:r>
                <a:rPr lang="en-US" altLang="en-US" sz="2400" b="0" i="1" kern="0" dirty="0">
                  <a:solidFill>
                    <a:schemeClr val="bg1"/>
                  </a:solidFill>
                </a:rPr>
                <a:t>Exercise</a:t>
              </a:r>
              <a:r>
                <a:rPr lang="en-US" altLang="en-US" sz="2400" b="0" kern="0" dirty="0">
                  <a:solidFill>
                    <a:schemeClr val="bg1"/>
                  </a:solidFill>
                </a:rPr>
                <a: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a:t>
              </a:r>
              <a:r>
                <a:rPr lang="en-US" altLang="en-US" sz="2400" b="0" i="1" kern="0" dirty="0">
                  <a:solidFill>
                    <a:schemeClr val="bg1"/>
                  </a:solidFill>
                </a:rPr>
                <a:t>Heart</a:t>
              </a:r>
              <a:r>
                <a:rPr lang="en-US" altLang="en-US" sz="2400" b="0" kern="0" dirty="0">
                  <a:solidFill>
                    <a:schemeClr val="bg1"/>
                  </a:solidFill>
                </a:rPr>
                <a:t> </a:t>
              </a:r>
              <a:r>
                <a:rPr lang="en-US" altLang="en-US" sz="2400" b="0" i="1" kern="0" dirty="0">
                  <a:solidFill>
                    <a:schemeClr val="bg1"/>
                  </a:solidFill>
                </a:rPr>
                <a:t>rate</a:t>
              </a:r>
              <a:r>
                <a:rPr lang="en-US" altLang="en-US" sz="2400" b="0" kern="0" dirty="0">
                  <a:solidFill>
                    <a:schemeClr val="bg1"/>
                  </a:solidFill>
                </a:rPr>
                <a:t>’</a:t>
              </a:r>
            </a:p>
          </p:txBody>
        </p:sp>
        <p:sp>
          <p:nvSpPr>
            <p:cNvPr id="29" name="Up-Down Arrow 28"/>
            <p:cNvSpPr/>
            <p:nvPr/>
          </p:nvSpPr>
          <p:spPr bwMode="auto">
            <a:xfrm>
              <a:off x="76200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Content Placeholder 23"/>
            <p:cNvSpPr txBox="1">
              <a:spLocks/>
            </p:cNvSpPr>
            <p:nvPr/>
          </p:nvSpPr>
          <p:spPr>
            <a:xfrm>
              <a:off x="5147728" y="5490839"/>
              <a:ext cx="2472272"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Relationships </a:t>
              </a:r>
              <a:r>
                <a:rPr lang="en-US" altLang="en-US" sz="2000" kern="0" dirty="0">
                  <a:solidFill>
                    <a:srgbClr val="1FE115"/>
                  </a:solidFill>
                  <a:latin typeface="+mn-lt"/>
                </a:rPr>
                <a:t>between variables</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8" name="Group 17"/>
          <p:cNvGrpSpPr/>
          <p:nvPr/>
        </p:nvGrpSpPr>
        <p:grpSpPr>
          <a:xfrm>
            <a:off x="2133600" y="4476137"/>
            <a:ext cx="4572000" cy="1031528"/>
            <a:chOff x="2133600" y="4476137"/>
            <a:chExt cx="4572000" cy="1031528"/>
          </a:xfrm>
        </p:grpSpPr>
        <p:sp>
          <p:nvSpPr>
            <p:cNvPr id="8" name="Freeform 7"/>
            <p:cNvSpPr/>
            <p:nvPr/>
          </p:nvSpPr>
          <p:spPr bwMode="auto">
            <a:xfrm>
              <a:off x="2286000" y="4476137"/>
              <a:ext cx="4284921" cy="1031528"/>
            </a:xfrm>
            <a:custGeom>
              <a:avLst/>
              <a:gdLst>
                <a:gd name="connsiteX0" fmla="*/ 0 w 4284921"/>
                <a:gd name="connsiteY0" fmla="*/ 967733 h 1031528"/>
                <a:gd name="connsiteX1" fmla="*/ 2222205 w 4284921"/>
                <a:gd name="connsiteY1" fmla="*/ 170 h 1031528"/>
                <a:gd name="connsiteX2" fmla="*/ 4284921 w 4284921"/>
                <a:gd name="connsiteY2" fmla="*/ 1031528 h 1031528"/>
              </a:gdLst>
              <a:ahLst/>
              <a:cxnLst>
                <a:cxn ang="0">
                  <a:pos x="connsiteX0" y="connsiteY0"/>
                </a:cxn>
                <a:cxn ang="0">
                  <a:pos x="connsiteX1" y="connsiteY1"/>
                </a:cxn>
                <a:cxn ang="0">
                  <a:pos x="connsiteX2" y="connsiteY2"/>
                </a:cxn>
              </a:cxnLst>
              <a:rect l="l" t="t" r="r" b="b"/>
              <a:pathLst>
                <a:path w="4284921" h="1031528">
                  <a:moveTo>
                    <a:pt x="0" y="967733"/>
                  </a:moveTo>
                  <a:cubicBezTo>
                    <a:pt x="754026" y="478635"/>
                    <a:pt x="1508052" y="-10462"/>
                    <a:pt x="2222205" y="170"/>
                  </a:cubicBezTo>
                  <a:cubicBezTo>
                    <a:pt x="2936358" y="10802"/>
                    <a:pt x="3949996" y="840142"/>
                    <a:pt x="4284921" y="1031528"/>
                  </a:cubicBezTo>
                </a:path>
              </a:pathLst>
            </a:custGeom>
            <a:noFill/>
            <a:ln w="28575" cap="flat" cmpd="sng" algn="ctr">
              <a:solidFill>
                <a:srgbClr val="1FE115"/>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Content Placeholder 23"/>
            <p:cNvSpPr txBox="1">
              <a:spLocks/>
            </p:cNvSpPr>
            <p:nvPr/>
          </p:nvSpPr>
          <p:spPr>
            <a:xfrm>
              <a:off x="2133600" y="4724400"/>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solidFill>
                    <a:srgbClr val="1FE115"/>
                  </a:solidFill>
                  <a:latin typeface="+mn-lt"/>
                </a:rPr>
                <a:t>How are these</a:t>
              </a:r>
            </a:p>
            <a:p>
              <a:pPr marL="168275" lvl="1" indent="0" algn="ctr">
                <a:buNone/>
              </a:pPr>
              <a:r>
                <a:rPr lang="en-US" altLang="en-US" sz="2000" kern="0" dirty="0">
                  <a:solidFill>
                    <a:srgbClr val="1FE115"/>
                  </a:solidFill>
                  <a:latin typeface="+mn-lt"/>
                </a:rPr>
                <a:t>related?</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52</a:t>
            </a:fld>
            <a:endParaRPr lang="en-US"/>
          </a:p>
        </p:txBody>
      </p:sp>
    </p:spTree>
    <p:extLst>
      <p:ext uri="{BB962C8B-B14F-4D97-AF65-F5344CB8AC3E}">
        <p14:creationId xmlns:p14="http://schemas.microsoft.com/office/powerpoint/2010/main" val="2398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Heart rate during exercise trained/untrained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sp>
        <p:nvSpPr>
          <p:cNvPr id="3" name="Slide Number Placeholder 2"/>
          <p:cNvSpPr>
            <a:spLocks noGrp="1"/>
          </p:cNvSpPr>
          <p:nvPr>
            <p:ph type="sldNum" sz="quarter" idx="10"/>
          </p:nvPr>
        </p:nvSpPr>
        <p:spPr/>
        <p:txBody>
          <a:bodyPr/>
          <a:lstStyle/>
          <a:p>
            <a:fld id="{E275BFA4-CA6D-4892-8C0A-6B14E134BD5D}" type="slidenum">
              <a:rPr lang="en-US" smtClean="0"/>
              <a:pPr/>
              <a:t>53</a:t>
            </a:fld>
            <a:endParaRPr lang="en-US"/>
          </a:p>
        </p:txBody>
      </p:sp>
    </p:spTree>
    <p:extLst>
      <p:ext uri="{BB962C8B-B14F-4D97-AF65-F5344CB8AC3E}">
        <p14:creationId xmlns:p14="http://schemas.microsoft.com/office/powerpoint/2010/main" val="3808118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2" name="TextBox 1"/>
          <p:cNvSpPr txBox="1"/>
          <p:nvPr/>
        </p:nvSpPr>
        <p:spPr>
          <a:xfrm>
            <a:off x="102160" y="1763952"/>
            <a:ext cx="8915400" cy="1015663"/>
          </a:xfrm>
          <a:prstGeom prst="rect">
            <a:avLst/>
          </a:prstGeom>
          <a:solidFill>
            <a:schemeClr val="bg1"/>
          </a:solidFill>
        </p:spPr>
        <p:txBody>
          <a:bodyPr wrap="square" rtlCol="0">
            <a:spAutoFit/>
          </a:bodyPr>
          <a:lstStyle/>
          <a:p>
            <a:r>
              <a:rPr lang="en-US" sz="3000" dirty="0"/>
              <a:t>If you fail to reject a statistical null hypothesis, is that enough evidence for the null hypothesis to be true?</a:t>
            </a:r>
          </a:p>
        </p:txBody>
      </p:sp>
      <p:sp>
        <p:nvSpPr>
          <p:cNvPr id="3" name="Slide Number Placeholder 2"/>
          <p:cNvSpPr>
            <a:spLocks noGrp="1"/>
          </p:cNvSpPr>
          <p:nvPr>
            <p:ph type="sldNum" sz="quarter" idx="10"/>
          </p:nvPr>
        </p:nvSpPr>
        <p:spPr/>
        <p:txBody>
          <a:bodyPr/>
          <a:lstStyle/>
          <a:p>
            <a:fld id="{E275BFA4-CA6D-4892-8C0A-6B14E134BD5D}" type="slidenum">
              <a:rPr lang="en-US" smtClean="0"/>
              <a:pPr/>
              <a:t>54</a:t>
            </a:fld>
            <a:endParaRPr lang="en-US"/>
          </a:p>
        </p:txBody>
      </p:sp>
    </p:spTree>
    <p:extLst>
      <p:ext uri="{BB962C8B-B14F-4D97-AF65-F5344CB8AC3E}">
        <p14:creationId xmlns:p14="http://schemas.microsoft.com/office/powerpoint/2010/main" val="4279830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 the research question</a:t>
            </a:r>
          </a:p>
        </p:txBody>
      </p:sp>
      <p:sp>
        <p:nvSpPr>
          <p:cNvPr id="6" name="Content Placeholder 5"/>
          <p:cNvSpPr>
            <a:spLocks noGrp="1"/>
          </p:cNvSpPr>
          <p:nvPr>
            <p:ph idx="1"/>
          </p:nvPr>
        </p:nvSpPr>
        <p:spPr/>
        <p:txBody>
          <a:bodyPr/>
          <a:lstStyle/>
          <a:p>
            <a:pPr marL="0" indent="0"/>
            <a:r>
              <a:rPr lang="en-US" dirty="0"/>
              <a:t>Two general strategies:</a:t>
            </a:r>
          </a:p>
          <a:p>
            <a:pPr marL="457200" indent="-457200">
              <a:buFont typeface="+mj-lt"/>
              <a:buAutoNum type="arabicPeriod"/>
            </a:pPr>
            <a:r>
              <a:rPr lang="en-US" dirty="0"/>
              <a:t>hypothesis testing:</a:t>
            </a:r>
          </a:p>
          <a:p>
            <a:pPr lvl="1">
              <a:buFont typeface="Arial" panose="020B0604020202020204" pitchFamily="34" charset="0"/>
              <a:buChar char="•"/>
            </a:pPr>
            <a:r>
              <a:rPr lang="en-US" sz="2000" dirty="0"/>
              <a:t>researchers construct a null hypothesis (“no effect” or “no difference”) and an alternative hypothesis;</a:t>
            </a:r>
          </a:p>
          <a:p>
            <a:pPr lvl="1">
              <a:buFont typeface="Arial" panose="020B0604020202020204" pitchFamily="34" charset="0"/>
              <a:buChar char="•"/>
            </a:pPr>
            <a:r>
              <a:rPr lang="en-US" sz="2000" dirty="0"/>
              <a:t>evidence is sought to disprove the null and/or support the alternative hypothesis. </a:t>
            </a:r>
          </a:p>
          <a:p>
            <a:pPr marL="457200" indent="-457200">
              <a:buFont typeface="+mj-lt"/>
              <a:buAutoNum type="arabicPeriod"/>
            </a:pPr>
            <a:r>
              <a:rPr lang="en-US" dirty="0"/>
              <a:t>Estimation: </a:t>
            </a:r>
          </a:p>
          <a:p>
            <a:pPr lvl="1">
              <a:buFont typeface="Arial" panose="020B0604020202020204" pitchFamily="34" charset="0"/>
              <a:buChar char="•"/>
            </a:pPr>
            <a:r>
              <a:rPr lang="en-US" dirty="0"/>
              <a:t>Compute differences in some outcome for two different events with appropriate precision;</a:t>
            </a:r>
          </a:p>
          <a:p>
            <a:pPr lvl="1">
              <a:buFont typeface="Arial" panose="020B0604020202020204" pitchFamily="34" charset="0"/>
              <a:buChar char="•"/>
            </a:pPr>
            <a:r>
              <a:rPr lang="en-US" dirty="0"/>
              <a:t>Appropriate precision is measured by the width of a confidence interval of the difference between the outcomes in the two groups.</a:t>
            </a:r>
          </a:p>
        </p:txBody>
      </p:sp>
      <p:sp>
        <p:nvSpPr>
          <p:cNvPr id="7" name="Rectangle 6"/>
          <p:cNvSpPr/>
          <p:nvPr/>
        </p:nvSpPr>
        <p:spPr>
          <a:xfrm>
            <a:off x="0" y="6324600"/>
            <a:ext cx="9143998" cy="523220"/>
          </a:xfrm>
          <a:prstGeom prst="rect">
            <a:avLst/>
          </a:prstGeom>
        </p:spPr>
        <p:txBody>
          <a:bodyPr wrap="square">
            <a:spAutoFit/>
          </a:bodyPr>
          <a:lstStyle/>
          <a:p>
            <a:pPr algn="r"/>
            <a:r>
              <a:rPr lang="en-US" sz="1400" b="0" dirty="0">
                <a:solidFill>
                  <a:schemeClr val="bg1"/>
                </a:solidFill>
              </a:rPr>
              <a:t>Evans SR. Fundamentals of clinical trial design. </a:t>
            </a:r>
          </a:p>
          <a:p>
            <a:pPr algn="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8" name="Slide Number Placeholder 8">
            <a:extLst>
              <a:ext uri="{FF2B5EF4-FFF2-40B4-BE49-F238E27FC236}">
                <a16:creationId xmlns:a16="http://schemas.microsoft.com/office/drawing/2014/main" id="{24007644-1BF1-4C36-9E5E-00BE036739A2}"/>
              </a:ext>
            </a:extLst>
          </p:cNvPr>
          <p:cNvSpPr>
            <a:spLocks noGrp="1"/>
          </p:cNvSpPr>
          <p:nvPr>
            <p:ph type="sldNum" sz="quarter" idx="10"/>
          </p:nvPr>
        </p:nvSpPr>
        <p:spPr>
          <a:xfrm>
            <a:off x="22412" y="6459706"/>
            <a:ext cx="434788" cy="365125"/>
          </a:xfrm>
        </p:spPr>
        <p:txBody>
          <a:bodyPr/>
          <a:lstStyle/>
          <a:p>
            <a:fld id="{E275BFA4-CA6D-4892-8C0A-6B14E134BD5D}" type="slidenum">
              <a:rPr lang="en-US" smtClean="0"/>
              <a:pPr/>
              <a:t>55</a:t>
            </a:fld>
            <a:endParaRPr lang="en-US"/>
          </a:p>
        </p:txBody>
      </p:sp>
    </p:spTree>
    <p:extLst>
      <p:ext uri="{BB962C8B-B14F-4D97-AF65-F5344CB8AC3E}">
        <p14:creationId xmlns:p14="http://schemas.microsoft.com/office/powerpoint/2010/main" val="26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148329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Medicine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Intervention/Therapy</a:t>
            </a:r>
          </a:p>
          <a:p>
            <a:pPr>
              <a:buFont typeface="Arial" panose="020B0604020202020204" pitchFamily="34" charset="0"/>
              <a:buChar char="•"/>
            </a:pPr>
            <a:r>
              <a:rPr lang="en-US" sz="2800" dirty="0"/>
              <a:t>Etiology</a:t>
            </a:r>
          </a:p>
          <a:p>
            <a:pPr>
              <a:buFont typeface="Arial" panose="020B0604020202020204" pitchFamily="34" charset="0"/>
              <a:buChar char="•"/>
            </a:pPr>
            <a:r>
              <a:rPr lang="en-US" sz="2800" dirty="0"/>
              <a:t>Diagnosis</a:t>
            </a:r>
          </a:p>
          <a:p>
            <a:pPr>
              <a:buFont typeface="Arial" panose="020B0604020202020204" pitchFamily="34" charset="0"/>
              <a:buChar char="•"/>
            </a:pPr>
            <a:r>
              <a:rPr lang="en-US" sz="2800" dirty="0"/>
              <a:t>Prognosis/Prediction</a:t>
            </a:r>
          </a:p>
          <a:p>
            <a:pPr>
              <a:buFont typeface="Arial" panose="020B0604020202020204" pitchFamily="34" charset="0"/>
              <a:buChar char="•"/>
            </a:pPr>
            <a:r>
              <a:rPr lang="en-US" sz="2800" dirty="0"/>
              <a:t>Meaning</a:t>
            </a:r>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rPr>
              <a:t>https://www.aaacn.org/sites/default/files/documents/misc-docs/1e_PICOT_Questions_template.pdf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2281082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614732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a:off x="3221383" y="4899235"/>
              <a:ext cx="320921" cy="584775"/>
            </a:xfrm>
            <a:prstGeom prst="rect">
              <a:avLst/>
            </a:prstGeom>
            <a:noFill/>
          </p:spPr>
          <p:txBody>
            <a:bodyPr wrap="none" rtlCol="0">
              <a:spAutoFit/>
            </a:bodyPr>
            <a:lstStyle/>
            <a:p>
              <a:r>
                <a:rPr lang="en-US" dirty="0">
                  <a:solidFill>
                    <a:schemeClr val="bg1"/>
                  </a:solidFill>
                </a:rPr>
                <a:t>-</a:t>
              </a: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59</a:t>
            </a:fld>
            <a:endParaRPr lang="en-US"/>
          </a:p>
        </p:txBody>
      </p:sp>
    </p:spTree>
    <p:extLst>
      <p:ext uri="{BB962C8B-B14F-4D97-AF65-F5344CB8AC3E}">
        <p14:creationId xmlns:p14="http://schemas.microsoft.com/office/powerpoint/2010/main" val="14172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(1.1)</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t>e.g.: Does physical exercise influences heart rate ?</a:t>
            </a:r>
          </a:p>
          <a:p>
            <a:pPr marL="400050" lvl="1" indent="0" algn="ctr">
              <a:buNone/>
            </a:pPr>
            <a:endParaRPr lang="en-US" sz="2200" dirty="0"/>
          </a:p>
          <a:p>
            <a:pPr marL="400050" lvl="1" indent="0" algn="ctr">
              <a:buNone/>
            </a:pPr>
            <a:r>
              <a:rPr lang="en-US" sz="2200" dirty="0"/>
              <a:t>or ?</a:t>
            </a:r>
          </a:p>
          <a:p>
            <a:pPr lvl="1" indent="-342900"/>
            <a:endParaRPr lang="en-US" sz="2200" i="1" dirty="0"/>
          </a:p>
          <a:p>
            <a:pPr lvl="1" indent="-342900"/>
            <a:endParaRPr lang="en-US" sz="2200" i="1" dirty="0"/>
          </a:p>
          <a:p>
            <a:pPr lvl="1" indent="-342900"/>
            <a:r>
              <a:rPr lang="en-US" sz="2200" i="1" dirty="0"/>
              <a:t>Does physical exercise </a:t>
            </a:r>
            <a:r>
              <a:rPr lang="en-US" sz="2200" i="1" u="sng" dirty="0"/>
              <a:t>increases</a:t>
            </a:r>
            <a:r>
              <a:rPr lang="en-US" sz="2200" i="1" dirty="0"/>
              <a:t> heart rate ?</a:t>
            </a:r>
          </a:p>
          <a:p>
            <a:pPr lvl="1" indent="-342900"/>
            <a:r>
              <a:rPr lang="en-US" sz="2200" i="1" dirty="0"/>
              <a:t>Does doing physical exercise influences heart rate </a:t>
            </a:r>
            <a:r>
              <a:rPr lang="en-US" sz="2200" i="1" u="sng" dirty="0"/>
              <a:t>while doing the exercise</a:t>
            </a:r>
            <a:r>
              <a:rPr lang="en-US" sz="2200" i="1" dirty="0"/>
              <a:t>?</a:t>
            </a:r>
          </a:p>
          <a:p>
            <a:pPr lvl="1" indent="-342900"/>
            <a:r>
              <a:rPr lang="en-US" sz="2200" i="1" dirty="0"/>
              <a:t>Does doing </a:t>
            </a:r>
            <a:r>
              <a:rPr lang="en-US" sz="2200" i="1" u="sng" dirty="0"/>
              <a:t>regular physical exercise</a:t>
            </a:r>
            <a:r>
              <a:rPr lang="en-US" sz="2200" i="1" dirty="0"/>
              <a:t> influences heart rate </a:t>
            </a:r>
            <a:r>
              <a:rPr lang="en-US" sz="2200" i="1" u="sng" dirty="0"/>
              <a:t>at rest</a:t>
            </a:r>
            <a:r>
              <a:rPr lang="en-US" sz="2200" i="1" dirty="0"/>
              <a:t>?</a:t>
            </a:r>
          </a:p>
          <a:p>
            <a:pPr lvl="1" indent="-342900"/>
            <a:endParaRPr lang="en-US" sz="2200" i="1" dirty="0"/>
          </a:p>
          <a:p>
            <a:pPr lvl="1" indent="-342900"/>
            <a:endParaRPr lang="en-US" sz="2200" i="1"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6</a:t>
            </a:fld>
            <a:endParaRPr lang="en-US"/>
          </a:p>
        </p:txBody>
      </p:sp>
    </p:spTree>
    <p:extLst>
      <p:ext uri="{BB962C8B-B14F-4D97-AF65-F5344CB8AC3E}">
        <p14:creationId xmlns:p14="http://schemas.microsoft.com/office/powerpoint/2010/main" val="749417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a:solidFill>
                    <a:srgbClr val="1FE115"/>
                  </a:solidFill>
                </a:rPr>
                <a:t>theory</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60</a:t>
            </a:fld>
            <a:endParaRPr lang="en-US"/>
          </a:p>
        </p:txBody>
      </p:sp>
      <p:sp>
        <p:nvSpPr>
          <p:cNvPr id="31" name="TextBox 30">
            <a:extLst>
              <a:ext uri="{FF2B5EF4-FFF2-40B4-BE49-F238E27FC236}">
                <a16:creationId xmlns:a16="http://schemas.microsoft.com/office/drawing/2014/main" id="{0540ECCF-5851-4C61-8B35-47AAE0DE9848}"/>
              </a:ext>
            </a:extLst>
          </p:cNvPr>
          <p:cNvSpPr txBox="1"/>
          <p:nvPr/>
        </p:nvSpPr>
        <p:spPr>
          <a:xfrm>
            <a:off x="3354538" y="4899235"/>
            <a:ext cx="320921"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30763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a:solidFill>
                    <a:srgbClr val="1FE115"/>
                  </a:solidFill>
                </a:rPr>
                <a:t>theory</a:t>
              </a:r>
            </a:p>
          </p:txBody>
        </p:sp>
      </p:grpSp>
      <p:pic>
        <p:nvPicPr>
          <p:cNvPr id="30" name="Picture 29"/>
          <p:cNvPicPr>
            <a:picLocks noChangeAspect="1"/>
          </p:cNvPicPr>
          <p:nvPr/>
        </p:nvPicPr>
        <p:blipFill>
          <a:blip r:embed="rId4"/>
          <a:stretch>
            <a:fillRect/>
          </a:stretch>
        </p:blipFill>
        <p:spPr>
          <a:xfrm>
            <a:off x="4421273" y="2714230"/>
            <a:ext cx="1095375" cy="1352550"/>
          </a:xfrm>
          <a:prstGeom prst="rect">
            <a:avLst/>
          </a:prstGeom>
        </p:spPr>
      </p:pic>
      <p:sp>
        <p:nvSpPr>
          <p:cNvPr id="3" name="Slide Number Placeholder 2"/>
          <p:cNvSpPr>
            <a:spLocks noGrp="1"/>
          </p:cNvSpPr>
          <p:nvPr>
            <p:ph type="sldNum" sz="quarter" idx="10"/>
          </p:nvPr>
        </p:nvSpPr>
        <p:spPr/>
        <p:txBody>
          <a:bodyPr/>
          <a:lstStyle/>
          <a:p>
            <a:fld id="{E275BFA4-CA6D-4892-8C0A-6B14E134BD5D}" type="slidenum">
              <a:rPr lang="en-US" smtClean="0"/>
              <a:pPr/>
              <a:t>61</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702876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pic>
        <p:nvPicPr>
          <p:cNvPr id="30" name="Picture 29"/>
          <p:cNvPicPr>
            <a:picLocks noChangeAspect="1"/>
          </p:cNvPicPr>
          <p:nvPr/>
        </p:nvPicPr>
        <p:blipFill>
          <a:blip r:embed="rId4"/>
          <a:stretch>
            <a:fillRect/>
          </a:stretch>
        </p:blipFill>
        <p:spPr>
          <a:xfrm>
            <a:off x="4421273" y="2714230"/>
            <a:ext cx="1095375" cy="1352550"/>
          </a:xfrm>
          <a:prstGeom prst="rect">
            <a:avLst/>
          </a:prstGeom>
        </p:spPr>
      </p:pic>
      <p:sp>
        <p:nvSpPr>
          <p:cNvPr id="17" name="Rectangle 16"/>
          <p:cNvSpPr/>
          <p:nvPr/>
        </p:nvSpPr>
        <p:spPr>
          <a:xfrm>
            <a:off x="396960" y="5867400"/>
            <a:ext cx="8442240" cy="830997"/>
          </a:xfrm>
          <a:prstGeom prst="rect">
            <a:avLst/>
          </a:prstGeom>
        </p:spPr>
        <p:txBody>
          <a:bodyPr wrap="square">
            <a:spAutoFit/>
          </a:bodyPr>
          <a:lstStyle/>
          <a:p>
            <a:r>
              <a:rPr lang="en-US" sz="2400" b="0" i="1" dirty="0">
                <a:solidFill>
                  <a:srgbClr val="1FE115"/>
                </a:solidFill>
              </a:rPr>
              <a:t>The lesser preselection of tested relationships, the less likely research results are true.</a:t>
            </a:r>
          </a:p>
        </p:txBody>
      </p:sp>
      <p:sp>
        <p:nvSpPr>
          <p:cNvPr id="3" name="Slide Number Placeholder 2"/>
          <p:cNvSpPr>
            <a:spLocks noGrp="1"/>
          </p:cNvSpPr>
          <p:nvPr>
            <p:ph type="sldNum" sz="quarter" idx="10"/>
          </p:nvPr>
        </p:nvSpPr>
        <p:spPr/>
        <p:txBody>
          <a:bodyPr/>
          <a:lstStyle/>
          <a:p>
            <a:fld id="{E275BFA4-CA6D-4892-8C0A-6B14E134BD5D}" type="slidenum">
              <a:rPr lang="en-US" smtClean="0"/>
              <a:pPr/>
              <a:t>62</a:t>
            </a:fld>
            <a:endParaRPr lang="en-US"/>
          </a:p>
        </p:txBody>
      </p:sp>
      <p:pic>
        <p:nvPicPr>
          <p:cNvPr id="4" name="Picture 3">
            <a:extLst>
              <a:ext uri="{FF2B5EF4-FFF2-40B4-BE49-F238E27FC236}">
                <a16:creationId xmlns:a16="http://schemas.microsoft.com/office/drawing/2014/main" id="{910A5987-EDD4-4BA7-83A6-31E0ECCA955F}"/>
              </a:ext>
            </a:extLst>
          </p:cNvPr>
          <p:cNvPicPr>
            <a:picLocks noChangeAspect="1"/>
          </p:cNvPicPr>
          <p:nvPr/>
        </p:nvPicPr>
        <p:blipFill>
          <a:blip r:embed="rId5"/>
          <a:stretch>
            <a:fillRect/>
          </a:stretch>
        </p:blipFill>
        <p:spPr>
          <a:xfrm>
            <a:off x="76200" y="3014567"/>
            <a:ext cx="8723376" cy="3049159"/>
          </a:xfrm>
          <a:prstGeom prst="rect">
            <a:avLst/>
          </a:prstGeom>
        </p:spPr>
      </p:pic>
    </p:spTree>
    <p:extLst>
      <p:ext uri="{BB962C8B-B14F-4D97-AF65-F5344CB8AC3E}">
        <p14:creationId xmlns:p14="http://schemas.microsoft.com/office/powerpoint/2010/main" val="105423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else from             is relevant here?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pic>
        <p:nvPicPr>
          <p:cNvPr id="6" name="Picture 5"/>
          <p:cNvPicPr>
            <a:picLocks noChangeAspect="1"/>
          </p:cNvPicPr>
          <p:nvPr/>
        </p:nvPicPr>
        <p:blipFill>
          <a:blip r:embed="rId3"/>
          <a:stretch>
            <a:fillRect/>
          </a:stretch>
        </p:blipFill>
        <p:spPr>
          <a:xfrm>
            <a:off x="3951131" y="609600"/>
            <a:ext cx="925669" cy="1143000"/>
          </a:xfrm>
          <a:prstGeom prst="rect">
            <a:avLst/>
          </a:prstGeom>
        </p:spPr>
      </p:pic>
      <p:sp>
        <p:nvSpPr>
          <p:cNvPr id="8" name="Rectangle 7"/>
          <p:cNvSpPr/>
          <p:nvPr/>
        </p:nvSpPr>
        <p:spPr>
          <a:xfrm>
            <a:off x="4044235" y="3351074"/>
            <a:ext cx="2356565" cy="1754326"/>
          </a:xfrm>
          <a:prstGeom prst="rect">
            <a:avLst/>
          </a:prstGeom>
        </p:spPr>
        <p:txBody>
          <a:bodyPr wrap="square">
            <a:spAutoFit/>
          </a:bodyPr>
          <a:lstStyle/>
          <a:p>
            <a:r>
              <a:rPr lang="en-US" sz="1800" dirty="0">
                <a:solidFill>
                  <a:srgbClr val="FF0000"/>
                </a:solidFill>
              </a:rPr>
              <a:t>Studies are less likely true when there is greater flexibility in designs,  definitions, outcomes and analytical modes</a:t>
            </a:r>
          </a:p>
        </p:txBody>
      </p:sp>
      <p:sp>
        <p:nvSpPr>
          <p:cNvPr id="3" name="Slide Number Placeholder 2"/>
          <p:cNvSpPr>
            <a:spLocks noGrp="1"/>
          </p:cNvSpPr>
          <p:nvPr>
            <p:ph type="sldNum" sz="quarter" idx="10"/>
          </p:nvPr>
        </p:nvSpPr>
        <p:spPr/>
        <p:txBody>
          <a:bodyPr/>
          <a:lstStyle/>
          <a:p>
            <a:fld id="{E275BFA4-CA6D-4892-8C0A-6B14E134BD5D}" type="slidenum">
              <a:rPr lang="en-US" smtClean="0"/>
              <a:pPr/>
              <a:t>63</a:t>
            </a:fld>
            <a:endParaRPr lang="en-US"/>
          </a:p>
        </p:txBody>
      </p:sp>
    </p:spTree>
    <p:extLst>
      <p:ext uri="{BB962C8B-B14F-4D97-AF65-F5344CB8AC3E}">
        <p14:creationId xmlns:p14="http://schemas.microsoft.com/office/powerpoint/2010/main" val="1866185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64</a:t>
            </a:fld>
            <a:endParaRPr lang="en-US"/>
          </a:p>
        </p:txBody>
      </p:sp>
    </p:spTree>
    <p:extLst>
      <p:ext uri="{BB962C8B-B14F-4D97-AF65-F5344CB8AC3E}">
        <p14:creationId xmlns:p14="http://schemas.microsoft.com/office/powerpoint/2010/main" val="2192299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dirty="0"/>
          </a:p>
          <a:p>
            <a:pPr marL="800100" lvl="2" indent="0">
              <a:buNone/>
            </a:pPr>
            <a:r>
              <a:rPr lang="en-US" dirty="0"/>
              <a:t>The units of analysis within which effort intensity and heart rate are observed are …</a:t>
            </a:r>
          </a:p>
          <a:p>
            <a:pPr marL="800100" lvl="2" indent="0">
              <a:buNone/>
            </a:pPr>
            <a:endParaRPr lang="en-US" dirty="0"/>
          </a:p>
          <a:p>
            <a:pPr marL="800100" lvl="2" indent="0">
              <a:buNone/>
            </a:pPr>
            <a:r>
              <a:rPr lang="en-US" dirty="0"/>
              <a:t>			specific human beings (or animals)</a:t>
            </a:r>
          </a:p>
          <a:p>
            <a:pPr marL="800100" lvl="2" indent="0">
              <a:buNone/>
            </a:pPr>
            <a:endParaRPr lang="en-US" sz="800"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65</a:t>
            </a:fld>
            <a:endParaRPr lang="en-US"/>
          </a:p>
        </p:txBody>
      </p:sp>
    </p:spTree>
    <p:extLst>
      <p:ext uri="{BB962C8B-B14F-4D97-AF65-F5344CB8AC3E}">
        <p14:creationId xmlns:p14="http://schemas.microsoft.com/office/powerpoint/2010/main" val="12579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66</a:t>
            </a:fld>
            <a:endParaRPr lang="en-US"/>
          </a:p>
        </p:txBody>
      </p:sp>
    </p:spTree>
    <p:extLst>
      <p:ext uri="{BB962C8B-B14F-4D97-AF65-F5344CB8AC3E}">
        <p14:creationId xmlns:p14="http://schemas.microsoft.com/office/powerpoint/2010/main" val="1268952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531" y="3581400"/>
            <a:ext cx="2980021" cy="2652375"/>
          </a:xfrm>
          <a:prstGeom prst="rect">
            <a:avLst/>
          </a:prstGeom>
        </p:spPr>
      </p:pic>
      <p:sp>
        <p:nvSpPr>
          <p:cNvPr id="6" name="Rectangle 5"/>
          <p:cNvSpPr/>
          <p:nvPr/>
        </p:nvSpPr>
        <p:spPr>
          <a:xfrm>
            <a:off x="4669552" y="3783568"/>
            <a:ext cx="4169648" cy="738664"/>
          </a:xfrm>
          <a:prstGeom prst="rect">
            <a:avLst/>
          </a:prstGeom>
        </p:spPr>
        <p:txBody>
          <a:bodyPr wrap="square">
            <a:spAutoFit/>
          </a:bodyPr>
          <a:lstStyle/>
          <a:p>
            <a:pPr algn="l"/>
            <a:r>
              <a:rPr lang="en-US" sz="1400" b="0" dirty="0" err="1">
                <a:solidFill>
                  <a:schemeClr val="bg1"/>
                </a:solidFill>
              </a:rPr>
              <a:t>Ekblom</a:t>
            </a:r>
            <a:r>
              <a:rPr lang="en-US" sz="1400" b="0" dirty="0">
                <a:solidFill>
                  <a:schemeClr val="bg1"/>
                </a:solidFill>
              </a:rPr>
              <a:t>, B. P.-O. </a:t>
            </a:r>
            <a:r>
              <a:rPr lang="en-US" sz="1400" b="0" dirty="0" err="1">
                <a:solidFill>
                  <a:schemeClr val="bg1"/>
                </a:solidFill>
              </a:rPr>
              <a:t>Åstrand</a:t>
            </a:r>
            <a:r>
              <a:rPr lang="en-US" sz="1400" b="0" dirty="0">
                <a:solidFill>
                  <a:schemeClr val="bg1"/>
                </a:solidFill>
              </a:rPr>
              <a:t>, B. </a:t>
            </a:r>
            <a:r>
              <a:rPr lang="en-US" sz="1400" b="0" dirty="0" err="1">
                <a:solidFill>
                  <a:schemeClr val="bg1"/>
                </a:solidFill>
              </a:rPr>
              <a:t>Saltin</a:t>
            </a:r>
            <a:r>
              <a:rPr lang="en-US" sz="1400" b="0" dirty="0">
                <a:solidFill>
                  <a:schemeClr val="bg1"/>
                </a:solidFill>
              </a:rPr>
              <a:t>, J. Stenberg and B. </a:t>
            </a:r>
            <a:r>
              <a:rPr lang="en-US" sz="1400" b="0" dirty="0" err="1">
                <a:solidFill>
                  <a:schemeClr val="bg1"/>
                </a:solidFill>
              </a:rPr>
              <a:t>Wallström</a:t>
            </a:r>
            <a:r>
              <a:rPr lang="en-US" sz="1400" b="0" dirty="0">
                <a:solidFill>
                  <a:schemeClr val="bg1"/>
                </a:solidFill>
              </a:rPr>
              <a:t>. Effect of training on circulatory response to exercise. </a:t>
            </a:r>
            <a:r>
              <a:rPr lang="en-US" sz="1400" b="0" i="1" dirty="0">
                <a:solidFill>
                  <a:schemeClr val="bg1"/>
                </a:solidFill>
              </a:rPr>
              <a:t>J. Appl. Physiol.</a:t>
            </a:r>
            <a:r>
              <a:rPr lang="en-US" sz="1400" b="0" dirty="0">
                <a:solidFill>
                  <a:schemeClr val="bg1"/>
                </a:solidFill>
              </a:rPr>
              <a:t> 24:518-528, 1968.</a:t>
            </a:r>
          </a:p>
        </p:txBody>
      </p:sp>
      <p:sp>
        <p:nvSpPr>
          <p:cNvPr id="7" name="Slide Number Placeholder 6"/>
          <p:cNvSpPr>
            <a:spLocks noGrp="1"/>
          </p:cNvSpPr>
          <p:nvPr>
            <p:ph type="sldNum" sz="quarter" idx="10"/>
          </p:nvPr>
        </p:nvSpPr>
        <p:spPr/>
        <p:txBody>
          <a:bodyPr/>
          <a:lstStyle/>
          <a:p>
            <a:fld id="{E275BFA4-CA6D-4892-8C0A-6B14E134BD5D}" type="slidenum">
              <a:rPr lang="en-US" smtClean="0"/>
              <a:pPr/>
              <a:t>67</a:t>
            </a:fld>
            <a:endParaRPr lang="en-US"/>
          </a:p>
        </p:txBody>
      </p:sp>
    </p:spTree>
    <p:extLst>
      <p:ext uri="{BB962C8B-B14F-4D97-AF65-F5344CB8AC3E}">
        <p14:creationId xmlns:p14="http://schemas.microsoft.com/office/powerpoint/2010/main" val="2753022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a:p>
            <a:pPr marL="457200" indent="-457200">
              <a:buFont typeface="+mj-lt"/>
              <a:buAutoNum type="arabicPeriod"/>
            </a:pPr>
            <a:r>
              <a:rPr lang="en-US" dirty="0"/>
              <a:t>Temporal ordering:</a:t>
            </a:r>
          </a:p>
          <a:p>
            <a:pPr marL="800100" lvl="2" indent="0">
              <a:buNone/>
            </a:pPr>
            <a:r>
              <a:rPr lang="en-US" dirty="0"/>
              <a:t>a change in the cause variable must happen </a:t>
            </a:r>
            <a:r>
              <a:rPr lang="en-US" i="1" dirty="0"/>
              <a:t>before </a:t>
            </a:r>
            <a:r>
              <a:rPr lang="en-US" dirty="0"/>
              <a:t>the related change in the effect variable.</a:t>
            </a:r>
          </a:p>
          <a:p>
            <a:pPr marL="800100" lvl="2" indent="0">
              <a:buNone/>
            </a:pPr>
            <a:endParaRPr lang="en-US" sz="800" dirty="0"/>
          </a:p>
          <a:p>
            <a:pPr marL="457200" indent="-457200">
              <a:buFont typeface="+mj-lt"/>
              <a:buAutoNum type="arabicPeriod"/>
            </a:pPr>
            <a:r>
              <a:rPr lang="en-US" dirty="0"/>
              <a:t>Necessary connection:</a:t>
            </a:r>
          </a:p>
          <a:p>
            <a:pPr marL="800100" lvl="2" indent="0">
              <a:buNone/>
            </a:pPr>
            <a:r>
              <a:rPr lang="en-US" dirty="0"/>
              <a:t>A </a:t>
            </a:r>
            <a:r>
              <a:rPr lang="en-US" u="sng" dirty="0"/>
              <a:t>statement</a:t>
            </a:r>
            <a:r>
              <a:rPr lang="en-US" dirty="0"/>
              <a:t> – the ‘</a:t>
            </a:r>
            <a:r>
              <a:rPr lang="en-US" i="1" dirty="0"/>
              <a:t>theoretical linkage’ </a:t>
            </a:r>
            <a:r>
              <a:rPr lang="en-US" dirty="0"/>
              <a:t>or ‘</a:t>
            </a:r>
            <a:r>
              <a:rPr lang="en-US" i="1" dirty="0"/>
              <a:t>theoretical rationale’ </a:t>
            </a:r>
            <a:r>
              <a:rPr lang="en-US" dirty="0"/>
              <a:t>- providing the justification for the posited causation within the theory.</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68</a:t>
            </a:fld>
            <a:endParaRPr lang="en-US"/>
          </a:p>
        </p:txBody>
      </p:sp>
    </p:spTree>
    <p:extLst>
      <p:ext uri="{BB962C8B-B14F-4D97-AF65-F5344CB8AC3E}">
        <p14:creationId xmlns:p14="http://schemas.microsoft.com/office/powerpoint/2010/main" val="36889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0092-A28A-42E9-95E7-A3AF7EBD7FCE}"/>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85773262-2690-432D-A539-EF39D3151393}"/>
              </a:ext>
            </a:extLst>
          </p:cNvPr>
          <p:cNvSpPr>
            <a:spLocks noGrp="1"/>
          </p:cNvSpPr>
          <p:nvPr>
            <p:ph idx="1"/>
          </p:nvPr>
        </p:nvSpPr>
        <p:spPr/>
        <p:txBody>
          <a:bodyPr/>
          <a:lstStyle/>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 reflect your research question(s)</a:t>
            </a:r>
          </a:p>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a:t>
            </a:r>
          </a:p>
          <a:p>
            <a:pPr lvl="1">
              <a:buFont typeface="Arial" panose="020B0604020202020204" pitchFamily="34" charset="0"/>
              <a:buChar char="•"/>
            </a:pPr>
            <a:r>
              <a:rPr lang="en-US" dirty="0"/>
              <a:t>be expressed explicitly in terms of a causal relationship</a:t>
            </a:r>
          </a:p>
          <a:p>
            <a:pPr lvl="1">
              <a:buFont typeface="Arial" panose="020B0604020202020204" pitchFamily="34" charset="0"/>
              <a:buChar char="•"/>
            </a:pPr>
            <a:r>
              <a:rPr lang="en-US" dirty="0"/>
              <a:t>be motivated for why you assume such relationship</a:t>
            </a:r>
          </a:p>
          <a:p>
            <a:pPr>
              <a:buFont typeface="Arial" panose="020B0604020202020204" pitchFamily="34" charset="0"/>
              <a:buChar char="•"/>
            </a:pPr>
            <a:r>
              <a:rPr lang="en-US" dirty="0"/>
              <a:t>All your variables must be motivated and described in relation to the research questions, including ‘intermediate variables’ specified in your theory (theoretical linkage)</a:t>
            </a:r>
          </a:p>
          <a:p>
            <a:pPr>
              <a:buFont typeface="Arial" panose="020B0604020202020204" pitchFamily="34" charset="0"/>
              <a:buChar char="•"/>
            </a:pPr>
            <a:r>
              <a:rPr lang="en-US" dirty="0"/>
              <a:t>The set of your variables is the minimal set required to be able to accept/reject the null hypothesis.</a:t>
            </a:r>
          </a:p>
        </p:txBody>
      </p:sp>
      <p:sp>
        <p:nvSpPr>
          <p:cNvPr id="4" name="Slide Number Placeholder 3">
            <a:extLst>
              <a:ext uri="{FF2B5EF4-FFF2-40B4-BE49-F238E27FC236}">
                <a16:creationId xmlns:a16="http://schemas.microsoft.com/office/drawing/2014/main" id="{0AD9082F-E70C-44CB-B47F-B9A00351F79D}"/>
              </a:ext>
            </a:extLst>
          </p:cNvPr>
          <p:cNvSpPr>
            <a:spLocks noGrp="1"/>
          </p:cNvSpPr>
          <p:nvPr>
            <p:ph type="sldNum" sz="quarter" idx="10"/>
          </p:nvPr>
        </p:nvSpPr>
        <p:spPr/>
        <p:txBody>
          <a:bodyPr/>
          <a:lstStyle/>
          <a:p>
            <a:fld id="{E275BFA4-CA6D-4892-8C0A-6B14E134BD5D}" type="slidenum">
              <a:rPr lang="en-US" smtClean="0"/>
              <a:pPr/>
              <a:t>69</a:t>
            </a:fld>
            <a:endParaRPr lang="en-US"/>
          </a:p>
        </p:txBody>
      </p:sp>
    </p:spTree>
    <p:extLst>
      <p:ext uri="{BB962C8B-B14F-4D97-AF65-F5344CB8AC3E}">
        <p14:creationId xmlns:p14="http://schemas.microsoft.com/office/powerpoint/2010/main" val="187608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(1.2)</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alternative hypothesis:</a:t>
            </a:r>
          </a:p>
          <a:p>
            <a:pPr lvl="1">
              <a:buFont typeface="Arial" panose="020B0604020202020204" pitchFamily="34" charset="0"/>
              <a:buChar char="•"/>
            </a:pPr>
            <a:r>
              <a:rPr lang="en-US" sz="2200" dirty="0"/>
              <a:t>Null hypothesis: </a:t>
            </a:r>
          </a:p>
          <a:p>
            <a:pPr lvl="2">
              <a:buFont typeface="Arial" panose="020B0604020202020204" pitchFamily="34" charset="0"/>
              <a:buChar char="•"/>
            </a:pPr>
            <a:r>
              <a:rPr lang="en-US" sz="2200" i="1" dirty="0">
                <a:solidFill>
                  <a:srgbClr val="FFFF00"/>
                </a:solidFill>
              </a:rPr>
              <a:t> 									</a:t>
            </a:r>
          </a:p>
          <a:p>
            <a:pPr lvl="1">
              <a:buFont typeface="Arial" panose="020B0604020202020204" pitchFamily="34" charset="0"/>
              <a:buChar char="•"/>
            </a:pPr>
            <a:r>
              <a:rPr lang="en-US" sz="2200" dirty="0"/>
              <a:t>Alternative hypothesis:</a:t>
            </a:r>
          </a:p>
          <a:p>
            <a:pPr lvl="2">
              <a:buFont typeface="Arial" panose="020B0604020202020204" pitchFamily="34" charset="0"/>
              <a:buChar char="•"/>
            </a:pPr>
            <a:r>
              <a:rPr lang="en-US" sz="2200" i="1" dirty="0">
                <a:solidFill>
                  <a:srgbClr val="FFFF00"/>
                </a:solidFill>
              </a:rPr>
              <a:t> </a:t>
            </a: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7</a:t>
            </a:fld>
            <a:endParaRPr lang="en-US"/>
          </a:p>
        </p:txBody>
      </p:sp>
    </p:spTree>
    <p:extLst>
      <p:ext uri="{BB962C8B-B14F-4D97-AF65-F5344CB8AC3E}">
        <p14:creationId xmlns:p14="http://schemas.microsoft.com/office/powerpoint/2010/main" val="33957123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The ‘</a:t>
            </a:r>
            <a:r>
              <a:rPr lang="en-US" i="1" dirty="0"/>
              <a:t>theoretical definition</a:t>
            </a:r>
            <a:r>
              <a:rPr lang="en-US" dirty="0"/>
              <a:t>’: </a:t>
            </a:r>
          </a:p>
          <a:p>
            <a:pPr lvl="1">
              <a:buFont typeface="Arial" panose="020B0604020202020204" pitchFamily="34" charset="0"/>
              <a:buChar char="•"/>
            </a:pPr>
            <a:r>
              <a:rPr lang="en-US" dirty="0"/>
              <a:t>Is a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70</a:t>
            </a:fld>
            <a:endParaRPr lang="en-US"/>
          </a:p>
        </p:txBody>
      </p:sp>
      <p:sp>
        <p:nvSpPr>
          <p:cNvPr id="5" name="TextBox 4">
            <a:extLst>
              <a:ext uri="{FF2B5EF4-FFF2-40B4-BE49-F238E27FC236}">
                <a16:creationId xmlns:a16="http://schemas.microsoft.com/office/drawing/2014/main" id="{C49790DF-873E-49AF-90DE-F4141B119F86}"/>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20873646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3810000" y="2133600"/>
            <a:ext cx="5105400" cy="4495800"/>
          </a:xfrm>
        </p:spPr>
        <p:txBody>
          <a:bodyPr/>
          <a:lstStyle/>
          <a:p>
            <a:pPr>
              <a:buFont typeface="Arial" panose="020B0604020202020204" pitchFamily="34" charset="0"/>
              <a:buChar char="•"/>
            </a:pPr>
            <a:r>
              <a:rPr lang="en-US" sz="2000" dirty="0"/>
              <a:t>The ‘</a:t>
            </a:r>
            <a:r>
              <a:rPr lang="en-US" sz="2000" i="1" dirty="0"/>
              <a:t>theoretical definition</a:t>
            </a:r>
            <a:r>
              <a:rPr lang="en-US" sz="2000" dirty="0"/>
              <a:t>’: </a:t>
            </a:r>
          </a:p>
          <a:p>
            <a:pPr lvl="1">
              <a:buFont typeface="Arial" panose="020B0604020202020204" pitchFamily="34" charset="0"/>
              <a:buChar char="•"/>
            </a:pPr>
            <a:r>
              <a:rPr lang="en-US" sz="2000" dirty="0"/>
              <a:t>is a … description that specifies what sort of </a:t>
            </a:r>
            <a:r>
              <a:rPr lang="en-US" sz="2000" dirty="0" err="1"/>
              <a:t>PoR</a:t>
            </a:r>
            <a:r>
              <a:rPr lang="en-US" sz="2000" dirty="0"/>
              <a:t> the defining researcher carved out through the perspective.</a:t>
            </a:r>
          </a:p>
          <a:p>
            <a:pPr lvl="1">
              <a:buFont typeface="Arial" panose="020B0604020202020204" pitchFamily="34" charset="0"/>
              <a:buChar char="•"/>
            </a:pPr>
            <a:r>
              <a:rPr lang="en-US" sz="2000" dirty="0"/>
              <a:t>explains the nature of a </a:t>
            </a:r>
            <a:r>
              <a:rPr lang="en-US" sz="2000" dirty="0" err="1"/>
              <a:t>PoR</a:t>
            </a:r>
            <a:r>
              <a:rPr lang="en-US" sz="2000" dirty="0"/>
              <a:t> observed through a perspective. </a:t>
            </a:r>
          </a:p>
          <a:p>
            <a:pPr>
              <a:buFont typeface="Arial" panose="020B0604020202020204" pitchFamily="34" charset="0"/>
              <a:buChar char="•"/>
            </a:pPr>
            <a:r>
              <a:rPr lang="en-US" sz="2000" dirty="0"/>
              <a:t>The ‘</a:t>
            </a:r>
            <a:r>
              <a:rPr lang="en-US" sz="2000" i="1" dirty="0"/>
              <a:t>theoretical linkage’:</a:t>
            </a:r>
          </a:p>
          <a:p>
            <a:pPr lvl="1">
              <a:buFont typeface="Arial" panose="020B0604020202020204" pitchFamily="34" charset="0"/>
              <a:buChar char="•"/>
            </a:pPr>
            <a:r>
              <a:rPr lang="en-US" sz="2000" dirty="0"/>
              <a:t>provides the justification for the posited causation within the theory;</a:t>
            </a:r>
          </a:p>
          <a:p>
            <a:pPr lvl="1">
              <a:buFont typeface="Arial" panose="020B0604020202020204" pitchFamily="34" charset="0"/>
              <a:buChar char="•"/>
            </a:pPr>
            <a:r>
              <a:rPr lang="en-US" sz="2000" dirty="0"/>
              <a:t>explains, as the product of a rational process, the nature of a relationship between two concepts/ constructs.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71</a:t>
            </a:fld>
            <a:endParaRPr lang="en-US"/>
          </a:p>
        </p:txBody>
      </p:sp>
      <p:pic>
        <p:nvPicPr>
          <p:cNvPr id="18" name="Picture 17">
            <a:extLst>
              <a:ext uri="{FF2B5EF4-FFF2-40B4-BE49-F238E27FC236}">
                <a16:creationId xmlns:a16="http://schemas.microsoft.com/office/drawing/2014/main" id="{15A9FCFC-A5EA-4D69-A933-9C7478A7C366}"/>
              </a:ext>
            </a:extLst>
          </p:cNvPr>
          <p:cNvPicPr>
            <a:picLocks noChangeAspect="1"/>
          </p:cNvPicPr>
          <p:nvPr/>
        </p:nvPicPr>
        <p:blipFill>
          <a:blip r:embed="rId2"/>
          <a:stretch>
            <a:fillRect/>
          </a:stretch>
        </p:blipFill>
        <p:spPr>
          <a:xfrm>
            <a:off x="0" y="2493264"/>
            <a:ext cx="4133160" cy="3602736"/>
          </a:xfrm>
          <a:prstGeom prst="rect">
            <a:avLst/>
          </a:prstGeom>
        </p:spPr>
      </p:pic>
      <p:sp>
        <p:nvSpPr>
          <p:cNvPr id="6" name="TextBox 5">
            <a:extLst>
              <a:ext uri="{FF2B5EF4-FFF2-40B4-BE49-F238E27FC236}">
                <a16:creationId xmlns:a16="http://schemas.microsoft.com/office/drawing/2014/main" id="{06693E36-DF6C-4237-8FE0-CC55E920153D}"/>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70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5D0C-389F-43B0-B4DB-08FFFD594004}"/>
              </a:ext>
            </a:extLst>
          </p:cNvPr>
          <p:cNvSpPr>
            <a:spLocks noGrp="1"/>
          </p:cNvSpPr>
          <p:nvPr>
            <p:ph type="title"/>
          </p:nvPr>
        </p:nvSpPr>
        <p:spPr/>
        <p:txBody>
          <a:bodyPr/>
          <a:lstStyle/>
          <a:p>
            <a:r>
              <a:rPr lang="en-US" dirty="0"/>
              <a:t>Warning !!!</a:t>
            </a:r>
          </a:p>
        </p:txBody>
      </p:sp>
      <p:sp>
        <p:nvSpPr>
          <p:cNvPr id="3" name="Content Placeholder 2">
            <a:extLst>
              <a:ext uri="{FF2B5EF4-FFF2-40B4-BE49-F238E27FC236}">
                <a16:creationId xmlns:a16="http://schemas.microsoft.com/office/drawing/2014/main" id="{9C1861A1-5BFE-4FD2-B6BE-C5D14F424E4D}"/>
              </a:ext>
            </a:extLst>
          </p:cNvPr>
          <p:cNvSpPr>
            <a:spLocks noGrp="1"/>
          </p:cNvSpPr>
          <p:nvPr>
            <p:ph idx="1"/>
          </p:nvPr>
        </p:nvSpPr>
        <p:spPr>
          <a:xfrm>
            <a:off x="5257800" y="1676400"/>
            <a:ext cx="3657600" cy="4953000"/>
          </a:xfrm>
          <a:solidFill>
            <a:srgbClr val="FF0000"/>
          </a:solidFill>
        </p:spPr>
        <p:txBody>
          <a:bodyPr/>
          <a:lstStyle/>
          <a:p>
            <a:r>
              <a:rPr lang="en-US" dirty="0"/>
              <a:t>DO NOT COPY JUST THIS LITTLE GRAPH AND REPLACE THE TERMS WITH SOME OF YOUR VARIABLES!!!</a:t>
            </a:r>
          </a:p>
          <a:p>
            <a:r>
              <a:rPr lang="en-US" dirty="0"/>
              <a:t>THE GRAPH NEEDS TO INCLUDE ALL VARIABLES THAT MAKE YOUR THEORY BELIEVABLE.</a:t>
            </a:r>
          </a:p>
        </p:txBody>
      </p:sp>
      <p:sp>
        <p:nvSpPr>
          <p:cNvPr id="4" name="Slide Number Placeholder 3">
            <a:extLst>
              <a:ext uri="{FF2B5EF4-FFF2-40B4-BE49-F238E27FC236}">
                <a16:creationId xmlns:a16="http://schemas.microsoft.com/office/drawing/2014/main" id="{F74692D5-EC94-4545-A029-9521CE96D108}"/>
              </a:ext>
            </a:extLst>
          </p:cNvPr>
          <p:cNvSpPr>
            <a:spLocks noGrp="1"/>
          </p:cNvSpPr>
          <p:nvPr>
            <p:ph type="sldNum" sz="quarter" idx="10"/>
          </p:nvPr>
        </p:nvSpPr>
        <p:spPr/>
        <p:txBody>
          <a:bodyPr/>
          <a:lstStyle/>
          <a:p>
            <a:fld id="{E275BFA4-CA6D-4892-8C0A-6B14E134BD5D}" type="slidenum">
              <a:rPr lang="en-US" smtClean="0"/>
              <a:pPr/>
              <a:t>72</a:t>
            </a:fld>
            <a:endParaRPr lang="en-US"/>
          </a:p>
        </p:txBody>
      </p:sp>
      <p:pic>
        <p:nvPicPr>
          <p:cNvPr id="5" name="Picture 4">
            <a:extLst>
              <a:ext uri="{FF2B5EF4-FFF2-40B4-BE49-F238E27FC236}">
                <a16:creationId xmlns:a16="http://schemas.microsoft.com/office/drawing/2014/main" id="{3910EFF4-F8DF-4FED-B215-931674205424}"/>
              </a:ext>
            </a:extLst>
          </p:cNvPr>
          <p:cNvPicPr>
            <a:picLocks noChangeAspect="1"/>
          </p:cNvPicPr>
          <p:nvPr/>
        </p:nvPicPr>
        <p:blipFill>
          <a:blip r:embed="rId2"/>
          <a:stretch>
            <a:fillRect/>
          </a:stretch>
        </p:blipFill>
        <p:spPr>
          <a:xfrm>
            <a:off x="239806" y="1905000"/>
            <a:ext cx="4133160" cy="3602736"/>
          </a:xfrm>
          <a:prstGeom prst="rect">
            <a:avLst/>
          </a:prstGeom>
        </p:spPr>
      </p:pic>
    </p:spTree>
    <p:extLst>
      <p:ext uri="{BB962C8B-B14F-4D97-AF65-F5344CB8AC3E}">
        <p14:creationId xmlns:p14="http://schemas.microsoft.com/office/powerpoint/2010/main" val="1355916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73</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2954380" y="1680147"/>
            <a:ext cx="3332066" cy="707886"/>
          </a:xfrm>
          <a:prstGeom prst="rect">
            <a:avLst/>
          </a:prstGeom>
          <a:noFill/>
        </p:spPr>
        <p:txBody>
          <a:bodyPr wrap="none" rtlCol="0">
            <a:spAutoFit/>
          </a:bodyPr>
          <a:lstStyle/>
          <a:p>
            <a:r>
              <a:rPr lang="en-US" sz="2000" dirty="0">
                <a:solidFill>
                  <a:schemeClr val="bg1"/>
                </a:solidFill>
              </a:rPr>
              <a:t>Theory supporting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AF49A62E-62BB-4779-8E53-FB54976E62B2}"/>
              </a:ext>
            </a:extLst>
          </p:cNvPr>
          <p:cNvSpPr/>
          <p:nvPr/>
        </p:nvSpPr>
        <p:spPr bwMode="auto">
          <a:xfrm>
            <a:off x="663815" y="5272738"/>
            <a:ext cx="1415569"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imes" pitchFamily="122" charset="0"/>
              </a:rPr>
              <a:t>measured</a:t>
            </a:r>
          </a:p>
        </p:txBody>
      </p:sp>
      <p:sp>
        <p:nvSpPr>
          <p:cNvPr id="37" name="Rectangle 36">
            <a:extLst>
              <a:ext uri="{FF2B5EF4-FFF2-40B4-BE49-F238E27FC236}">
                <a16:creationId xmlns:a16="http://schemas.microsoft.com/office/drawing/2014/main" id="{439ABE96-BCDA-4451-92ED-A24ACA1CC1F6}"/>
              </a:ext>
            </a:extLst>
          </p:cNvPr>
          <p:cNvSpPr/>
          <p:nvPr/>
        </p:nvSpPr>
        <p:spPr bwMode="auto">
          <a:xfrm>
            <a:off x="7091155" y="5233481"/>
            <a:ext cx="1415569"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imes" pitchFamily="122" charset="0"/>
              </a:rPr>
              <a:t>measured</a:t>
            </a:r>
          </a:p>
        </p:txBody>
      </p:sp>
      <p:sp>
        <p:nvSpPr>
          <p:cNvPr id="38" name="Rectangle 37">
            <a:extLst>
              <a:ext uri="{FF2B5EF4-FFF2-40B4-BE49-F238E27FC236}">
                <a16:creationId xmlns:a16="http://schemas.microsoft.com/office/drawing/2014/main" id="{044F06C5-9883-48F2-B6E0-A5E018CBC2AD}"/>
              </a:ext>
            </a:extLst>
          </p:cNvPr>
          <p:cNvSpPr/>
          <p:nvPr/>
        </p:nvSpPr>
        <p:spPr bwMode="auto">
          <a:xfrm>
            <a:off x="2125962" y="5218543"/>
            <a:ext cx="5088761"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Times" pitchFamily="122" charset="0"/>
              </a:rPr>
              <a:t>Pre-established or </a:t>
            </a:r>
          </a:p>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Times" pitchFamily="122" charset="0"/>
              </a:rPr>
              <a:t>hypothesized and not measurable</a:t>
            </a:r>
          </a:p>
        </p:txBody>
      </p:sp>
    </p:spTree>
    <p:extLst>
      <p:ext uri="{BB962C8B-B14F-4D97-AF65-F5344CB8AC3E}">
        <p14:creationId xmlns:p14="http://schemas.microsoft.com/office/powerpoint/2010/main" val="3027779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133600" y="1676400"/>
            <a:ext cx="6781800" cy="4953000"/>
          </a:xfrm>
        </p:spPr>
        <p:txBody>
          <a:bodyPr/>
          <a:lstStyle/>
          <a:p>
            <a:pPr>
              <a:buFont typeface="Arial" panose="020B0604020202020204" pitchFamily="34" charset="0"/>
              <a:buChar char="•"/>
            </a:pPr>
            <a:r>
              <a:rPr lang="en-US" sz="2000" dirty="0"/>
              <a:t>The </a:t>
            </a:r>
            <a:r>
              <a:rPr lang="en-US" sz="2000" i="1" dirty="0"/>
              <a:t>operational linkage </a:t>
            </a:r>
            <a:r>
              <a:rPr lang="en-US" sz="2000" dirty="0"/>
              <a:t>provides the means of testing the probable truth or falsity of the corresponding relationship between variables. </a:t>
            </a:r>
          </a:p>
          <a:p>
            <a:pPr>
              <a:buFont typeface="Arial" panose="020B0604020202020204" pitchFamily="34" charset="0"/>
              <a:buChar char="•"/>
            </a:pPr>
            <a:r>
              <a:rPr lang="en-US" sz="2000" dirty="0"/>
              <a:t>This distinguishes a scientific relationship, which must be shown to be true in the “</a:t>
            </a:r>
            <a:r>
              <a:rPr lang="en-US" sz="2000" dirty="0">
                <a:solidFill>
                  <a:srgbClr val="FFFF00"/>
                </a:solidFill>
              </a:rPr>
              <a:t>measurement world</a:t>
            </a:r>
            <a:r>
              <a:rPr lang="en-US" sz="2000" dirty="0"/>
              <a:t>” of observations, from an </a:t>
            </a:r>
            <a:r>
              <a:rPr lang="en-US" sz="2000" dirty="0">
                <a:solidFill>
                  <a:srgbClr val="FFFF00"/>
                </a:solidFill>
              </a:rPr>
              <a:t>“a priori” relationship</a:t>
            </a:r>
            <a:r>
              <a:rPr lang="en-US" sz="2000" dirty="0"/>
              <a:t>.</a:t>
            </a:r>
          </a:p>
          <a:p>
            <a:pPr>
              <a:buFont typeface="Arial" panose="020B0604020202020204" pitchFamily="34" charset="0"/>
              <a:buChar char="•"/>
            </a:pPr>
            <a:r>
              <a:rPr lang="en-US" sz="2000" dirty="0"/>
              <a:t>The operational linkage allows us to determine objectively if two concepts/constructs </a:t>
            </a:r>
            <a:r>
              <a:rPr lang="en-US" sz="2000" dirty="0" err="1"/>
              <a:t>covary</a:t>
            </a:r>
            <a:r>
              <a:rPr lang="en-US" sz="2000" dirty="0"/>
              <a:t>, by telling us </a:t>
            </a:r>
            <a:r>
              <a:rPr lang="en-US" sz="2000" i="1" dirty="0">
                <a:solidFill>
                  <a:srgbClr val="FFFF00"/>
                </a:solidFill>
              </a:rPr>
              <a:t>how</a:t>
            </a:r>
            <a:r>
              <a:rPr lang="en-US" sz="2000" i="1" dirty="0"/>
              <a:t> </a:t>
            </a:r>
            <a:r>
              <a:rPr lang="en-US" sz="2000" dirty="0"/>
              <a:t>measured changes in one variable should be associated with measured changes in the other.</a:t>
            </a:r>
          </a:p>
          <a:p>
            <a:pPr>
              <a:buFont typeface="Arial" panose="020B0604020202020204" pitchFamily="34" charset="0"/>
              <a:buChar char="•"/>
            </a:pPr>
            <a:r>
              <a:rPr lang="en-US" sz="2000" dirty="0"/>
              <a:t>By determining if the two variables </a:t>
            </a:r>
            <a:r>
              <a:rPr lang="en-US" sz="2000" dirty="0" err="1"/>
              <a:t>covary</a:t>
            </a:r>
            <a:r>
              <a:rPr lang="en-US" sz="2000" dirty="0"/>
              <a:t> in the way described by the operational linkage, we can test the probable truth of the scientific relationship.</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74</a:t>
            </a:fld>
            <a:endParaRPr lang="en-US"/>
          </a:p>
        </p:txBody>
      </p:sp>
      <p:pic>
        <p:nvPicPr>
          <p:cNvPr id="6" name="Picture 5">
            <a:extLst>
              <a:ext uri="{FF2B5EF4-FFF2-40B4-BE49-F238E27FC236}">
                <a16:creationId xmlns:a16="http://schemas.microsoft.com/office/drawing/2014/main" id="{281B243D-8F72-41A7-A890-993D14395D80}"/>
              </a:ext>
            </a:extLst>
          </p:cNvPr>
          <p:cNvPicPr>
            <a:picLocks noChangeAspect="1"/>
          </p:cNvPicPr>
          <p:nvPr/>
        </p:nvPicPr>
        <p:blipFill>
          <a:blip r:embed="rId2"/>
          <a:stretch>
            <a:fillRect/>
          </a:stretch>
        </p:blipFill>
        <p:spPr>
          <a:xfrm>
            <a:off x="22412" y="2051611"/>
            <a:ext cx="2157984" cy="3806952"/>
          </a:xfrm>
          <a:prstGeom prst="rect">
            <a:avLst/>
          </a:prstGeom>
        </p:spPr>
      </p:pic>
      <p:sp>
        <p:nvSpPr>
          <p:cNvPr id="7" name="TextBox 6">
            <a:extLst>
              <a:ext uri="{FF2B5EF4-FFF2-40B4-BE49-F238E27FC236}">
                <a16:creationId xmlns:a16="http://schemas.microsoft.com/office/drawing/2014/main" id="{18AF5B67-5472-4AC5-847E-8E51B022DECB}"/>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8299370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7029033" y="2743200"/>
            <a:ext cx="1539203" cy="954107"/>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Physical</a:t>
            </a:r>
          </a:p>
          <a:p>
            <a:r>
              <a:rPr lang="en-US" sz="2800" b="0" i="1" dirty="0">
                <a:solidFill>
                  <a:srgbClr val="FFFF00"/>
                </a:solidFill>
              </a:rPr>
              <a:t>exercise</a:t>
            </a:r>
            <a:r>
              <a:rPr lang="en-US" sz="2800" b="0" dirty="0">
                <a:solidFill>
                  <a:srgbClr val="FFFF00"/>
                </a:solidFill>
              </a:rPr>
              <a:t>’</a:t>
            </a:r>
          </a:p>
        </p:txBody>
      </p:sp>
      <p:sp>
        <p:nvSpPr>
          <p:cNvPr id="5" name="TextBox 4"/>
          <p:cNvSpPr txBox="1"/>
          <p:nvPr/>
        </p:nvSpPr>
        <p:spPr>
          <a:xfrm>
            <a:off x="6834266" y="5801380"/>
            <a:ext cx="1928734" cy="523220"/>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Heart</a:t>
            </a:r>
            <a:r>
              <a:rPr lang="en-US" sz="2800" b="0" dirty="0">
                <a:solidFill>
                  <a:srgbClr val="FFFF00"/>
                </a:solidFill>
              </a:rPr>
              <a:t> </a:t>
            </a:r>
            <a:r>
              <a:rPr lang="en-US" sz="2800" b="0" i="1" dirty="0">
                <a:solidFill>
                  <a:srgbClr val="FFFF00"/>
                </a:solidFill>
              </a:rPr>
              <a:t>rate</a:t>
            </a:r>
            <a:r>
              <a:rPr lang="en-US" sz="2800" b="0" dirty="0">
                <a:solidFill>
                  <a:srgbClr val="FFFF00"/>
                </a:solidFill>
              </a:rPr>
              <a:t>’</a:t>
            </a:r>
          </a:p>
        </p:txBody>
      </p:sp>
      <p:cxnSp>
        <p:nvCxnSpPr>
          <p:cNvPr id="6" name="Straight Arrow Connector 5"/>
          <p:cNvCxnSpPr>
            <a:stCxn id="4" idx="2"/>
          </p:cNvCxnSpPr>
          <p:nvPr/>
        </p:nvCxnSpPr>
        <p:spPr bwMode="auto">
          <a:xfrm flipH="1">
            <a:off x="7798627" y="3697307"/>
            <a:ext cx="8" cy="1789093"/>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sp>
        <p:nvSpPr>
          <p:cNvPr id="7" name="TextBox 6"/>
          <p:cNvSpPr txBox="1"/>
          <p:nvPr/>
        </p:nvSpPr>
        <p:spPr>
          <a:xfrm rot="5400000">
            <a:off x="7906487" y="4184165"/>
            <a:ext cx="418704" cy="584775"/>
          </a:xfrm>
          <a:prstGeom prst="rect">
            <a:avLst/>
          </a:prstGeom>
          <a:noFill/>
        </p:spPr>
        <p:txBody>
          <a:bodyPr wrap="none" rtlCol="0">
            <a:spAutoFit/>
          </a:bodyPr>
          <a:lstStyle/>
          <a:p>
            <a:r>
              <a:rPr lang="en-US" dirty="0">
                <a:solidFill>
                  <a:srgbClr val="FFFF00"/>
                </a:solidFill>
              </a:rPr>
              <a:t>+</a:t>
            </a: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t>References</a:t>
            </a:r>
            <a:endParaRPr lang="en-US" altLang="en-US" b="0" kern="0" dirty="0"/>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chemeClr val="bg1"/>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rgbClr val="1FE115"/>
                  </a:solidFill>
                </a:rPr>
                <a:t>Physical exercise</a:t>
              </a:r>
              <a:endParaRPr lang="en-US" sz="2800" b="0" i="1" dirty="0">
                <a:solidFill>
                  <a:srgbClr val="1FE115"/>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rgbClr val="1FE115"/>
                  </a:solidFill>
                </a:rPr>
                <a:t>Heart rate</a:t>
              </a:r>
            </a:p>
            <a:p>
              <a:r>
                <a:rPr lang="en-US" sz="2800" b="0" dirty="0">
                  <a:solidFill>
                    <a:srgbClr val="1FE115"/>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rgbClr val="FFC000"/>
                  </a:solidFill>
                </a:rPr>
                <a:t>Heart</a:t>
              </a:r>
            </a:p>
            <a:p>
              <a:r>
                <a:rPr lang="en-US" sz="2800" b="0" dirty="0">
                  <a:solidFill>
                    <a:srgbClr val="FFC000"/>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rgbClr val="FFC000"/>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rgbClr val="FFC000"/>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rgbClr val="FFC000"/>
                  </a:solidFill>
                </a:rPr>
                <a:t>Heart rate</a:t>
              </a:r>
            </a:p>
            <a:p>
              <a:r>
                <a:rPr lang="en-US" sz="2800" b="0" dirty="0">
                  <a:solidFill>
                    <a:srgbClr val="FFC000"/>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rgbClr val="FFC000"/>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75</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rgbClr val="FFC000"/>
                </a:solidFill>
              </a:rPr>
              <a:t>-</a:t>
            </a:r>
          </a:p>
        </p:txBody>
      </p:sp>
      <p:sp>
        <p:nvSpPr>
          <p:cNvPr id="16" name="TextBox 15">
            <a:extLst>
              <a:ext uri="{FF2B5EF4-FFF2-40B4-BE49-F238E27FC236}">
                <a16:creationId xmlns:a16="http://schemas.microsoft.com/office/drawing/2014/main" id="{8768A7DF-864B-4656-8C05-CEA4671B4491}"/>
              </a:ext>
            </a:extLst>
          </p:cNvPr>
          <p:cNvSpPr txBox="1"/>
          <p:nvPr/>
        </p:nvSpPr>
        <p:spPr>
          <a:xfrm>
            <a:off x="4622604" y="2871808"/>
            <a:ext cx="1569661" cy="461665"/>
          </a:xfrm>
          <a:prstGeom prst="rect">
            <a:avLst/>
          </a:prstGeom>
          <a:noFill/>
          <a:ln>
            <a:solidFill>
              <a:schemeClr val="bg1"/>
            </a:solidFill>
          </a:ln>
        </p:spPr>
        <p:txBody>
          <a:bodyPr wrap="none" rtlCol="0">
            <a:spAutoFit/>
          </a:bodyPr>
          <a:lstStyle/>
          <a:p>
            <a:r>
              <a:rPr lang="en-US" sz="2400" b="0" dirty="0">
                <a:solidFill>
                  <a:srgbClr val="1FE115"/>
                </a:solidFill>
              </a:rPr>
              <a:t>Hypothesis</a:t>
            </a:r>
          </a:p>
        </p:txBody>
      </p:sp>
      <p:sp>
        <p:nvSpPr>
          <p:cNvPr id="33" name="TextBox 32">
            <a:extLst>
              <a:ext uri="{FF2B5EF4-FFF2-40B4-BE49-F238E27FC236}">
                <a16:creationId xmlns:a16="http://schemas.microsoft.com/office/drawing/2014/main" id="{1C70146F-B420-457A-B0FD-F978769ABE0C}"/>
              </a:ext>
            </a:extLst>
          </p:cNvPr>
          <p:cNvSpPr txBox="1"/>
          <p:nvPr/>
        </p:nvSpPr>
        <p:spPr>
          <a:xfrm>
            <a:off x="4552840" y="4074523"/>
            <a:ext cx="2563523" cy="461665"/>
          </a:xfrm>
          <a:prstGeom prst="rect">
            <a:avLst/>
          </a:prstGeom>
          <a:noFill/>
          <a:ln>
            <a:solidFill>
              <a:schemeClr val="bg1"/>
            </a:solidFill>
          </a:ln>
        </p:spPr>
        <p:txBody>
          <a:bodyPr wrap="none" rtlCol="0">
            <a:spAutoFit/>
          </a:bodyPr>
          <a:lstStyle/>
          <a:p>
            <a:r>
              <a:rPr lang="en-US" sz="2400" b="0" dirty="0">
                <a:solidFill>
                  <a:srgbClr val="FFC000"/>
                </a:solidFill>
              </a:rPr>
              <a:t>Theoretical linkage</a:t>
            </a:r>
          </a:p>
        </p:txBody>
      </p:sp>
      <p:sp>
        <p:nvSpPr>
          <p:cNvPr id="36" name="TextBox 35">
            <a:extLst>
              <a:ext uri="{FF2B5EF4-FFF2-40B4-BE49-F238E27FC236}">
                <a16:creationId xmlns:a16="http://schemas.microsoft.com/office/drawing/2014/main" id="{53715029-4F48-4041-80BB-AB269D278F38}"/>
              </a:ext>
            </a:extLst>
          </p:cNvPr>
          <p:cNvSpPr txBox="1"/>
          <p:nvPr/>
        </p:nvSpPr>
        <p:spPr>
          <a:xfrm>
            <a:off x="4980747" y="5150989"/>
            <a:ext cx="2616422" cy="461665"/>
          </a:xfrm>
          <a:prstGeom prst="rect">
            <a:avLst/>
          </a:prstGeom>
          <a:noFill/>
          <a:ln>
            <a:solidFill>
              <a:schemeClr val="bg1"/>
            </a:solidFill>
          </a:ln>
        </p:spPr>
        <p:txBody>
          <a:bodyPr wrap="none" rtlCol="0">
            <a:spAutoFit/>
          </a:bodyPr>
          <a:lstStyle/>
          <a:p>
            <a:r>
              <a:rPr lang="en-US" sz="2400" b="0" dirty="0">
                <a:solidFill>
                  <a:srgbClr val="FFFF00"/>
                </a:solidFill>
              </a:rPr>
              <a:t>Operational linkage</a:t>
            </a:r>
          </a:p>
        </p:txBody>
      </p:sp>
    </p:spTree>
    <p:extLst>
      <p:ext uri="{BB962C8B-B14F-4D97-AF65-F5344CB8AC3E}">
        <p14:creationId xmlns:p14="http://schemas.microsoft.com/office/powerpoint/2010/main" val="2820181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C5D8-B25E-44D3-BB40-86BCE14A9AC7}"/>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FCF66FEA-5116-4E04-8E5A-1D5C35F5D5DB}"/>
              </a:ext>
            </a:extLst>
          </p:cNvPr>
          <p:cNvSpPr>
            <a:spLocks noGrp="1"/>
          </p:cNvSpPr>
          <p:nvPr>
            <p:ph idx="1"/>
          </p:nvPr>
        </p:nvSpPr>
        <p:spPr/>
        <p:txBody>
          <a:bodyPr/>
          <a:lstStyle/>
          <a:p>
            <a:r>
              <a:rPr lang="en-US" dirty="0"/>
              <a:t>For each of your </a:t>
            </a:r>
            <a:r>
              <a:rPr lang="en-US" dirty="0" err="1"/>
              <a:t>hypothes</a:t>
            </a:r>
            <a:r>
              <a:rPr lang="en-US" dirty="0"/>
              <a:t>(e)(</a:t>
            </a:r>
            <a:r>
              <a:rPr lang="en-US" dirty="0" err="1"/>
              <a:t>i</a:t>
            </a:r>
            <a:r>
              <a:rPr lang="en-US" dirty="0"/>
              <a:t>)s, you </a:t>
            </a:r>
            <a:r>
              <a:rPr lang="en-US" sz="6000" dirty="0" err="1"/>
              <a:t>MUST</a:t>
            </a:r>
            <a:r>
              <a:rPr lang="en-US" dirty="0" err="1"/>
              <a:t>provide</a:t>
            </a:r>
            <a:r>
              <a:rPr lang="en-US" dirty="0"/>
              <a:t>:</a:t>
            </a:r>
          </a:p>
          <a:p>
            <a:r>
              <a:rPr lang="en-US" dirty="0"/>
              <a:t>The corresponding theoretical definition of each variable</a:t>
            </a:r>
          </a:p>
          <a:p>
            <a:r>
              <a:rPr lang="en-US" dirty="0"/>
              <a:t>The theoretical linkage</a:t>
            </a:r>
          </a:p>
          <a:p>
            <a:r>
              <a:rPr lang="en-US" dirty="0"/>
              <a:t>The operational linkage</a:t>
            </a:r>
          </a:p>
          <a:p>
            <a:endParaRPr lang="en-US" dirty="0"/>
          </a:p>
          <a:p>
            <a:r>
              <a:rPr lang="en-US" dirty="0"/>
              <a:t>Each one of them in a concise description which contains the relevant necessary and sufficient information about the role of the variables described in detail.</a:t>
            </a:r>
          </a:p>
        </p:txBody>
      </p:sp>
      <p:sp>
        <p:nvSpPr>
          <p:cNvPr id="4" name="Slide Number Placeholder 3">
            <a:extLst>
              <a:ext uri="{FF2B5EF4-FFF2-40B4-BE49-F238E27FC236}">
                <a16:creationId xmlns:a16="http://schemas.microsoft.com/office/drawing/2014/main" id="{0469DF7B-C670-40D4-88EB-D6742A88F8E7}"/>
              </a:ext>
            </a:extLst>
          </p:cNvPr>
          <p:cNvSpPr>
            <a:spLocks noGrp="1"/>
          </p:cNvSpPr>
          <p:nvPr>
            <p:ph type="sldNum" sz="quarter" idx="10"/>
          </p:nvPr>
        </p:nvSpPr>
        <p:spPr/>
        <p:txBody>
          <a:bodyPr/>
          <a:lstStyle/>
          <a:p>
            <a:fld id="{E275BFA4-CA6D-4892-8C0A-6B14E134BD5D}" type="slidenum">
              <a:rPr lang="en-US" smtClean="0"/>
              <a:pPr/>
              <a:t>76</a:t>
            </a:fld>
            <a:endParaRPr lang="en-US"/>
          </a:p>
        </p:txBody>
      </p:sp>
    </p:spTree>
    <p:extLst>
      <p:ext uri="{BB962C8B-B14F-4D97-AF65-F5344CB8AC3E}">
        <p14:creationId xmlns:p14="http://schemas.microsoft.com/office/powerpoint/2010/main" val="3401723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28600" y="5303850"/>
            <a:ext cx="8686800" cy="1325549"/>
          </a:xfrm>
        </p:spPr>
        <p:txBody>
          <a:bodyPr/>
          <a:lstStyle/>
          <a:p>
            <a:pPr marL="0" indent="0"/>
            <a:r>
              <a:rPr lang="en-US" sz="2000" dirty="0"/>
              <a:t>This operational linkage tells us that a linear, positive relationship will be observed between the speed at which a person runs on an elliptical and the heart rate: as speed increases, heart rate will increase at a steady rate.</a:t>
            </a:r>
          </a:p>
        </p:txBody>
      </p:sp>
      <p:grpSp>
        <p:nvGrpSpPr>
          <p:cNvPr id="7" name="Group 6"/>
          <p:cNvGrpSpPr/>
          <p:nvPr/>
        </p:nvGrpSpPr>
        <p:grpSpPr>
          <a:xfrm>
            <a:off x="762006" y="1666088"/>
            <a:ext cx="7696201" cy="3210712"/>
            <a:chOff x="761999" y="1666088"/>
            <a:chExt cx="7696201" cy="3495676"/>
          </a:xfrm>
        </p:grpSpPr>
        <p:pic>
          <p:nvPicPr>
            <p:cNvPr id="5" name="Picture 4"/>
            <p:cNvPicPr>
              <a:picLocks noChangeAspect="1"/>
            </p:cNvPicPr>
            <p:nvPr/>
          </p:nvPicPr>
          <p:blipFill>
            <a:blip r:embed="rId2"/>
            <a:stretch>
              <a:fillRect/>
            </a:stretch>
          </p:blipFill>
          <p:spPr>
            <a:xfrm>
              <a:off x="761999" y="1666088"/>
              <a:ext cx="3223557" cy="3495675"/>
            </a:xfrm>
            <a:prstGeom prst="rect">
              <a:avLst/>
            </a:prstGeom>
          </p:spPr>
        </p:pic>
        <p:pic>
          <p:nvPicPr>
            <p:cNvPr id="6" name="Picture 5"/>
            <p:cNvPicPr>
              <a:picLocks noChangeAspect="1"/>
            </p:cNvPicPr>
            <p:nvPr/>
          </p:nvPicPr>
          <p:blipFill>
            <a:blip r:embed="rId3"/>
            <a:stretch>
              <a:fillRect/>
            </a:stretch>
          </p:blipFill>
          <p:spPr>
            <a:xfrm>
              <a:off x="4981575" y="1666089"/>
              <a:ext cx="3476625" cy="3495675"/>
            </a:xfrm>
            <a:prstGeom prst="rect">
              <a:avLst/>
            </a:prstGeom>
          </p:spPr>
        </p:pic>
      </p:grpSp>
      <p:sp>
        <p:nvSpPr>
          <p:cNvPr id="8" name="Rectangle 7"/>
          <p:cNvSpPr/>
          <p:nvPr/>
        </p:nvSpPr>
        <p:spPr>
          <a:xfrm>
            <a:off x="2286000" y="4840792"/>
            <a:ext cx="4572000" cy="276999"/>
          </a:xfrm>
          <a:prstGeom prst="rect">
            <a:avLst/>
          </a:prstGeom>
        </p:spPr>
        <p:txBody>
          <a:bodyPr>
            <a:spAutoFit/>
          </a:bodyPr>
          <a:lstStyle/>
          <a:p>
            <a:r>
              <a:rPr lang="en-US" sz="1200" dirty="0">
                <a:solidFill>
                  <a:schemeClr val="bg1"/>
                </a:solidFill>
              </a:rPr>
              <a:t>http://www.biostathandbook.com/linearregression.html</a:t>
            </a:r>
          </a:p>
        </p:txBody>
      </p:sp>
      <p:sp>
        <p:nvSpPr>
          <p:cNvPr id="9"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77</a:t>
            </a:fld>
            <a:endParaRPr lang="en-US"/>
          </a:p>
        </p:txBody>
      </p:sp>
    </p:spTree>
    <p:extLst>
      <p:ext uri="{BB962C8B-B14F-4D97-AF65-F5344CB8AC3E}">
        <p14:creationId xmlns:p14="http://schemas.microsoft.com/office/powerpoint/2010/main" val="1487321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operational linkage to hypothesis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operational linkage predicts the way in which the measured variables should behave. Its test of truth goes beyond simple logical deduction, and must include observation (previous studies) of the real world. </a:t>
            </a:r>
          </a:p>
          <a:p>
            <a:pPr>
              <a:buFont typeface="Arial" panose="020B0604020202020204" pitchFamily="34" charset="0"/>
              <a:buChar char="•"/>
            </a:pPr>
            <a:r>
              <a:rPr lang="en-US" dirty="0"/>
              <a:t>The vehicles for this observation are the operational definitions of variables in the “measurement world.”</a:t>
            </a:r>
          </a:p>
          <a:p>
            <a:pPr>
              <a:buFont typeface="Arial" panose="020B0604020202020204" pitchFamily="34" charset="0"/>
              <a:buChar char="•"/>
            </a:pPr>
            <a:r>
              <a:rPr lang="en-US" dirty="0"/>
              <a:t>We derive hypotheses from the operational linkages. </a:t>
            </a:r>
          </a:p>
          <a:p>
            <a:pPr>
              <a:buFont typeface="Arial" panose="020B0604020202020204" pitchFamily="34" charset="0"/>
              <a:buChar char="•"/>
            </a:pPr>
            <a:r>
              <a:rPr lang="en-US" dirty="0"/>
              <a:t>Hypotheses are verbal statements that specify how the variables, as defined by operational definitions, should be associated with one another if the theoretical linkage is, in fact, correct.</a:t>
            </a:r>
          </a:p>
          <a:p>
            <a:pPr>
              <a:buFont typeface="Arial" panose="020B0604020202020204" pitchFamily="34" charset="0"/>
              <a:buChar char="•"/>
            </a:pPr>
            <a:r>
              <a:rPr lang="en-US" dirty="0"/>
              <a:t>If they don’t do so, they should be revised!</a:t>
            </a:r>
          </a:p>
        </p:txBody>
      </p:sp>
      <p:sp>
        <p:nvSpPr>
          <p:cNvPr id="4" name="Slide Number Placeholder 3"/>
          <p:cNvSpPr>
            <a:spLocks noGrp="1"/>
          </p:cNvSpPr>
          <p:nvPr>
            <p:ph type="sldNum" sz="quarter" idx="10"/>
          </p:nvPr>
        </p:nvSpPr>
        <p:spPr/>
        <p:txBody>
          <a:bodyPr/>
          <a:lstStyle/>
          <a:p>
            <a:fld id="{E275BFA4-CA6D-4892-8C0A-6B14E134BD5D}" type="slidenum">
              <a:rPr lang="en-US" smtClean="0"/>
              <a:pPr/>
              <a:t>78</a:t>
            </a:fld>
            <a:endParaRPr lang="en-US"/>
          </a:p>
        </p:txBody>
      </p:sp>
    </p:spTree>
    <p:extLst>
      <p:ext uri="{BB962C8B-B14F-4D97-AF65-F5344CB8AC3E}">
        <p14:creationId xmlns:p14="http://schemas.microsoft.com/office/powerpoint/2010/main" val="3958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(1.2)</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alternative hypothesis:</a:t>
            </a:r>
          </a:p>
          <a:p>
            <a:pPr lvl="1">
              <a:buFont typeface="Arial" panose="020B0604020202020204" pitchFamily="34" charset="0"/>
              <a:buChar char="•"/>
            </a:pPr>
            <a:r>
              <a:rPr lang="en-US" sz="2200" dirty="0"/>
              <a:t>Null hypothesis: </a:t>
            </a:r>
          </a:p>
          <a:p>
            <a:pPr lvl="2">
              <a:buFont typeface="Arial" panose="020B0604020202020204" pitchFamily="34" charset="0"/>
              <a:buChar char="•"/>
            </a:pPr>
            <a:r>
              <a:rPr lang="en-US" sz="2200" i="1" dirty="0">
                <a:solidFill>
                  <a:srgbClr val="FFFF00"/>
                </a:solidFill>
              </a:rPr>
              <a:t>Physical exercise does not influence heart rate while doing the exercise.</a:t>
            </a:r>
          </a:p>
          <a:p>
            <a:pPr lvl="1">
              <a:buFont typeface="Arial" panose="020B0604020202020204" pitchFamily="34" charset="0"/>
              <a:buChar char="•"/>
            </a:pPr>
            <a:r>
              <a:rPr lang="en-US" sz="2200" dirty="0"/>
              <a:t>Alternative hypothesis:</a:t>
            </a:r>
          </a:p>
          <a:p>
            <a:pPr lvl="2">
              <a:buFont typeface="Arial" panose="020B0604020202020204" pitchFamily="34" charset="0"/>
              <a:buChar char="•"/>
            </a:pPr>
            <a:r>
              <a:rPr lang="en-US" sz="2200" i="1" dirty="0">
                <a:solidFill>
                  <a:srgbClr val="FFFF00"/>
                </a:solidFill>
              </a:rPr>
              <a:t>Physical exercise does influence heart rate while doing the exercise.</a:t>
            </a: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8</a:t>
            </a:fld>
            <a:endParaRPr lang="en-US"/>
          </a:p>
        </p:txBody>
      </p:sp>
    </p:spTree>
    <p:extLst>
      <p:ext uri="{BB962C8B-B14F-4D97-AF65-F5344CB8AC3E}">
        <p14:creationId xmlns:p14="http://schemas.microsoft.com/office/powerpoint/2010/main" val="67924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endParaRPr lang="en-US" sz="2200" dirty="0"/>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p:txBody>
      </p:sp>
      <p:sp>
        <p:nvSpPr>
          <p:cNvPr id="2" name="Slide Number Placeholder 1"/>
          <p:cNvSpPr>
            <a:spLocks noGrp="1"/>
          </p:cNvSpPr>
          <p:nvPr>
            <p:ph type="sldNum" sz="quarter" idx="10"/>
          </p:nvPr>
        </p:nvSpPr>
        <p:spPr/>
        <p:txBody>
          <a:bodyPr/>
          <a:lstStyle/>
          <a:p>
            <a:fld id="{E275BFA4-CA6D-4892-8C0A-6B14E134BD5D}" type="slidenum">
              <a:rPr lang="en-US" smtClean="0"/>
              <a:pPr/>
              <a:t>9</a:t>
            </a:fld>
            <a:endParaRPr lang="en-US"/>
          </a:p>
        </p:txBody>
      </p:sp>
    </p:spTree>
    <p:extLst>
      <p:ext uri="{BB962C8B-B14F-4D97-AF65-F5344CB8AC3E}">
        <p14:creationId xmlns:p14="http://schemas.microsoft.com/office/powerpoint/2010/main" val="6834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35022</TotalTime>
  <Words>5323</Words>
  <Application>Microsoft Office PowerPoint</Application>
  <PresentationFormat>On-screen Show (4:3)</PresentationFormat>
  <Paragraphs>743</Paragraphs>
  <Slides>78</Slides>
  <Notes>3</Notes>
  <HiddenSlides>9</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0" baseType="lpstr">
      <vt:lpstr>Batang</vt:lpstr>
      <vt:lpstr>ＭＳ Ｐゴシック</vt:lpstr>
      <vt:lpstr>Arial</vt:lpstr>
      <vt:lpstr>Arial Unicode MS</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16249 – Spring 2025</vt:lpstr>
      <vt:lpstr>Keep in mind</vt:lpstr>
      <vt:lpstr>PowerPoint Presentation</vt:lpstr>
      <vt:lpstr>Steps in data analysis: this class</vt:lpstr>
      <vt:lpstr>Steps in data analysis (1.1)</vt:lpstr>
      <vt:lpstr>Steps in data analysis (1.1)</vt:lpstr>
      <vt:lpstr>Steps in data analysis (1.2)</vt:lpstr>
      <vt:lpstr>Steps in data analysis (1.2)</vt:lpstr>
      <vt:lpstr>Steps in data analysis (1.3)</vt:lpstr>
      <vt:lpstr>Statistical hypothesis</vt:lpstr>
      <vt:lpstr>Two types of statistical hypotheses</vt:lpstr>
      <vt:lpstr>Steps in data analysis (1.3)</vt:lpstr>
      <vt:lpstr>Steps in data analysis (1.3)</vt:lpstr>
      <vt:lpstr>Steps in data analysis (1.3)</vt:lpstr>
      <vt:lpstr>Steps in data analysis (1.3)</vt:lpstr>
      <vt:lpstr>Remember ontology: what is out there ? </vt:lpstr>
      <vt:lpstr>Data and Reality</vt:lpstr>
      <vt:lpstr>Steps in data analysis (1.4)</vt:lpstr>
      <vt:lpstr>Remember …</vt:lpstr>
      <vt:lpstr>Pre-defined perspectives</vt:lpstr>
      <vt:lpstr>Steps in data analysis (1.4)</vt:lpstr>
      <vt:lpstr>Steps in data analysis (1.4)</vt:lpstr>
      <vt:lpstr>Steps in data analysis (1.5)</vt:lpstr>
      <vt:lpstr>Kinds of variables</vt:lpstr>
      <vt:lpstr>Variables &amp; level of measurement</vt:lpstr>
      <vt:lpstr>Levels of measurement</vt:lpstr>
      <vt:lpstr>Data types and statistical analysis (preview)</vt:lpstr>
      <vt:lpstr>Time ?</vt:lpstr>
      <vt:lpstr>Time</vt:lpstr>
      <vt:lpstr>Which one to select?</vt:lpstr>
      <vt:lpstr>Pre-defined perspectives</vt:lpstr>
      <vt:lpstr>Requirements for operational definitions</vt:lpstr>
      <vt:lpstr>Example</vt:lpstr>
      <vt:lpstr>Example</vt:lpstr>
      <vt:lpstr>For your surveys (Q/I/F)</vt:lpstr>
      <vt:lpstr>Relationship with reality</vt:lpstr>
      <vt:lpstr>Operational definition IsA …?</vt:lpstr>
      <vt:lpstr>Operational definition IsA …?</vt:lpstr>
      <vt:lpstr>‘Interview age’ ?</vt:lpstr>
      <vt:lpstr>‘Interview age’ ?</vt:lpstr>
      <vt:lpstr>‘Interview age’ under the Grit perspective</vt:lpstr>
      <vt:lpstr>PowerPoint Presentation</vt:lpstr>
      <vt:lpstr>Steps in data analysis (1.5)</vt:lpstr>
      <vt:lpstr>Steps in data analysis (1.5)</vt:lpstr>
      <vt:lpstr>Operational definition for ‘heart rate’</vt:lpstr>
      <vt:lpstr>Operational definition for ‘physical exercise’</vt:lpstr>
      <vt:lpstr>Steps in data analysis (1.6)</vt:lpstr>
      <vt:lpstr>Relationships between variables</vt:lpstr>
      <vt:lpstr>Experiment</vt:lpstr>
      <vt:lpstr>Remember the definition of ‘research’</vt:lpstr>
      <vt:lpstr>Remember the definition of ‘research’</vt:lpstr>
      <vt:lpstr>‘Scientific Laws’: a matter of relationships</vt:lpstr>
      <vt:lpstr>Heart rate during exercise trained/untrained</vt:lpstr>
      <vt:lpstr>Remember: steps in data analysis (1.3)</vt:lpstr>
      <vt:lpstr>Framing the research question</vt:lpstr>
      <vt:lpstr>Specific strategy: PICO(TT) Framework</vt:lpstr>
      <vt:lpstr>Evidence Based Medicine question types</vt:lpstr>
      <vt:lpstr>PowerPoint Presentation</vt:lpstr>
      <vt:lpstr>Observed relationships and reality</vt:lpstr>
      <vt:lpstr>Observed relationships and reality</vt:lpstr>
      <vt:lpstr>Observed relationships and reality</vt:lpstr>
      <vt:lpstr>Observed relationships and reality</vt:lpstr>
      <vt:lpstr>What else from             is relevant here?</vt:lpstr>
      <vt:lpstr>Requirements for causal relationships</vt:lpstr>
      <vt:lpstr>Requirements for causal relationships</vt:lpstr>
      <vt:lpstr>Requirements for causal relationships</vt:lpstr>
      <vt:lpstr>Requirements for causal relationships</vt:lpstr>
      <vt:lpstr>Requirements for causal relationships</vt:lpstr>
      <vt:lpstr>Be aware</vt:lpstr>
      <vt:lpstr>‘Theoretical definition’ and ‘Theoretical linkage’</vt:lpstr>
      <vt:lpstr>‘Theoretical definition’ and ‘Theoretical linkage’</vt:lpstr>
      <vt:lpstr>Warning !!!</vt:lpstr>
      <vt:lpstr>Variables in your proposal</vt:lpstr>
      <vt:lpstr>‘Operational Linkage’</vt:lpstr>
      <vt:lpstr>Observed relationships and reality</vt:lpstr>
      <vt:lpstr>Be aware</vt:lpstr>
      <vt:lpstr>‘Operational Linkage’</vt:lpstr>
      <vt:lpstr>From operational linkage to hypothesis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1398</cp:revision>
  <dcterms:created xsi:type="dcterms:W3CDTF">1601-01-01T00:00:00Z</dcterms:created>
  <dcterms:modified xsi:type="dcterms:W3CDTF">2025-02-24T21:55:30Z</dcterms:modified>
</cp:coreProperties>
</file>