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72"/>
  </p:notesMasterIdLst>
  <p:sldIdLst>
    <p:sldId id="1721" r:id="rId2"/>
    <p:sldId id="1661" r:id="rId3"/>
    <p:sldId id="1596" r:id="rId4"/>
    <p:sldId id="1597" r:id="rId5"/>
    <p:sldId id="1638" r:id="rId6"/>
    <p:sldId id="1660" r:id="rId7"/>
    <p:sldId id="1659" r:id="rId8"/>
    <p:sldId id="1698" r:id="rId9"/>
    <p:sldId id="1607" r:id="rId10"/>
    <p:sldId id="1609" r:id="rId11"/>
    <p:sldId id="1699" r:id="rId12"/>
    <p:sldId id="1701" r:id="rId13"/>
    <p:sldId id="1723" r:id="rId14"/>
    <p:sldId id="1724" r:id="rId15"/>
    <p:sldId id="1725" r:id="rId16"/>
    <p:sldId id="1727" r:id="rId17"/>
    <p:sldId id="1598" r:id="rId18"/>
    <p:sldId id="1655" r:id="rId19"/>
    <p:sldId id="1712" r:id="rId20"/>
    <p:sldId id="1713" r:id="rId21"/>
    <p:sldId id="1714" r:id="rId22"/>
    <p:sldId id="1613" r:id="rId23"/>
    <p:sldId id="1611" r:id="rId24"/>
    <p:sldId id="1719" r:id="rId25"/>
    <p:sldId id="1720" r:id="rId26"/>
    <p:sldId id="1728" r:id="rId27"/>
    <p:sldId id="1702" r:id="rId28"/>
    <p:sldId id="1614" r:id="rId29"/>
    <p:sldId id="1703" r:id="rId30"/>
    <p:sldId id="1641" r:id="rId31"/>
    <p:sldId id="1642" r:id="rId32"/>
    <p:sldId id="1647" r:id="rId33"/>
    <p:sldId id="1646" r:id="rId34"/>
    <p:sldId id="1686" r:id="rId35"/>
    <p:sldId id="1684" r:id="rId36"/>
    <p:sldId id="1688" r:id="rId37"/>
    <p:sldId id="1687" r:id="rId38"/>
    <p:sldId id="1708" r:id="rId39"/>
    <p:sldId id="1634" r:id="rId40"/>
    <p:sldId id="1706" r:id="rId41"/>
    <p:sldId id="1705" r:id="rId42"/>
    <p:sldId id="1615" r:id="rId43"/>
    <p:sldId id="1631" r:id="rId44"/>
    <p:sldId id="1633" r:id="rId45"/>
    <p:sldId id="1649" r:id="rId46"/>
    <p:sldId id="1690" r:id="rId47"/>
    <p:sldId id="1650" r:id="rId48"/>
    <p:sldId id="1651" r:id="rId49"/>
    <p:sldId id="1632" r:id="rId50"/>
    <p:sldId id="1685" r:id="rId51"/>
    <p:sldId id="1689" r:id="rId52"/>
    <p:sldId id="1640" r:id="rId53"/>
    <p:sldId id="1707" r:id="rId54"/>
    <p:sldId id="1608" r:id="rId55"/>
    <p:sldId id="1619" r:id="rId56"/>
    <p:sldId id="1618" r:id="rId57"/>
    <p:sldId id="1620" r:id="rId58"/>
    <p:sldId id="1704" r:id="rId59"/>
    <p:sldId id="1648" r:id="rId60"/>
    <p:sldId id="1645" r:id="rId61"/>
    <p:sldId id="1639" r:id="rId62"/>
    <p:sldId id="1643" r:id="rId63"/>
    <p:sldId id="1612" r:id="rId64"/>
    <p:sldId id="1644" r:id="rId65"/>
    <p:sldId id="1693" r:id="rId66"/>
    <p:sldId id="1621" r:id="rId67"/>
    <p:sldId id="1622" r:id="rId68"/>
    <p:sldId id="1729" r:id="rId69"/>
    <p:sldId id="1623" r:id="rId70"/>
    <p:sldId id="1730" r:id="rId7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1FE115"/>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91" d="100"/>
          <a:sy n="91" d="100"/>
        </p:scale>
        <p:origin x="185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58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18</a:t>
            </a:fld>
            <a:endParaRPr lang="en-US"/>
          </a:p>
        </p:txBody>
      </p:sp>
    </p:spTree>
    <p:extLst>
      <p:ext uri="{BB962C8B-B14F-4D97-AF65-F5344CB8AC3E}">
        <p14:creationId xmlns:p14="http://schemas.microsoft.com/office/powerpoint/2010/main" val="2445562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a:solidFill>
                  <a:schemeClr val="tx1"/>
                </a:solidFill>
              </a:rPr>
              <a:t>Selecting the appropriate study design: Case–control and cohort study designs</a:t>
            </a:r>
          </a:p>
          <a:p>
            <a:pPr marL="0" marR="0" fontAlgn="t">
              <a:spcBef>
                <a:spcPts val="0"/>
              </a:spcBef>
              <a:spcAft>
                <a:spcPts val="0"/>
              </a:spcAft>
            </a:pPr>
            <a:r>
              <a:rPr lang="en-US" dirty="0">
                <a:solidFill>
                  <a:schemeClr val="tx1"/>
                </a:solidFill>
              </a:rPr>
              <a:t>A </a:t>
            </a:r>
            <a:r>
              <a:rPr lang="en-US" dirty="0" err="1">
                <a:solidFill>
                  <a:schemeClr val="tx1"/>
                </a:solidFill>
              </a:rPr>
              <a:t>Omair</a:t>
            </a:r>
            <a:r>
              <a:rPr lang="en-US" dirty="0">
                <a:solidFill>
                  <a:schemeClr val="tx1"/>
                </a:solidFill>
              </a:rPr>
              <a:t> - Journal of Health Specialties, 2016</a:t>
            </a:r>
            <a:endParaRPr lang="en-US"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61</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study design is a matched case-control study because this study divided participants into two groups including a case group: a group of patients admitted to hospital with angina pectoris and a control group: a group pf patients admitted to a fracture clinic. The two groups were compared and were questioned about their watching in the past. In addition, the two group were matched by age and sex</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67</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The study design is a cohort study because the study was investigated the relationship between meat processing and skin disease in a group of individuals (employees) who shared common characteristics (a meat processing plant). The researchers defined the selected group of subject by exposure status and the amount and length of exposure measured at start of the investigation, and followed-up subjects to indicate relationship between frequency of exposure and occurrence of disease.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69</a:t>
            </a:fld>
            <a:endParaRPr lang="en-US"/>
          </a:p>
        </p:txBody>
      </p:sp>
    </p:spTree>
    <p:extLst>
      <p:ext uri="{BB962C8B-B14F-4D97-AF65-F5344CB8AC3E}">
        <p14:creationId xmlns:p14="http://schemas.microsoft.com/office/powerpoint/2010/main" val="856703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www.ncbi.nlm.nih.gov/books/NBK431098/" TargetMode="External"/><Relationship Id="rId2" Type="http://schemas.openxmlformats.org/officeDocument/2006/relationships/hyperlink" Target="https://sph.unc.edu/wp-content/uploads/sites/112/2015/07/nciph_ERIC5.pdf" TargetMode="External"/><Relationship Id="rId1" Type="http://schemas.openxmlformats.org/officeDocument/2006/relationships/slideLayout" Target="../slideLayouts/slideLayout4.xml"/><Relationship Id="rId5" Type="http://schemas.openxmlformats.org/officeDocument/2006/relationships/hyperlink" Target="https://www.semanticscholar.org/paper/What-does-the-odds-ratio-estimate-in-a-case-control-Pearce-Pearce/e8e7ae49af151c79d175965ad177ac8b89f19403" TargetMode="External"/><Relationship Id="rId4" Type="http://schemas.openxmlformats.org/officeDocument/2006/relationships/hyperlink" Target="https://www.researchgate.net/post/How_does_one_correctly_interpret_odds_ratio_from_case-control_studies"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1371600" y="4267200"/>
            <a:ext cx="6400800" cy="1752600"/>
          </a:xfrm>
        </p:spPr>
        <p:txBody>
          <a:bodyPr/>
          <a:lstStyle/>
          <a:p>
            <a:r>
              <a:rPr lang="en-US" dirty="0"/>
              <a:t>Class 7 – March 6, 2025</a:t>
            </a:r>
          </a:p>
          <a:p>
            <a:r>
              <a:rPr lang="en-US" dirty="0"/>
              <a:t>Clinical Trial Design</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Slide Number Placeholder 6"/>
          <p:cNvSpPr>
            <a:spLocks noGrp="1"/>
          </p:cNvSpPr>
          <p:nvPr>
            <p:ph type="sldNum" sz="quarter" idx="10"/>
          </p:nvPr>
        </p:nvSpPr>
        <p:spPr/>
        <p:txBody>
          <a:bodyPr/>
          <a:lstStyle/>
          <a:p>
            <a:fld id="{B7A43C5A-ACB8-4C0A-8D74-C2E9796A15BB}" type="slidenum">
              <a:rPr lang="en-US" smtClean="0"/>
              <a:pPr/>
              <a:t>1</a:t>
            </a:fld>
            <a:endParaRPr lang="en-US"/>
          </a:p>
        </p:txBody>
      </p:sp>
    </p:spTree>
    <p:extLst>
      <p:ext uri="{BB962C8B-B14F-4D97-AF65-F5344CB8AC3E}">
        <p14:creationId xmlns:p14="http://schemas.microsoft.com/office/powerpoint/2010/main" val="1564111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Studies of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Meta-analysis:</a:t>
            </a:r>
          </a:p>
          <a:p>
            <a:pPr lvl="1">
              <a:buFont typeface="Arial" panose="020B0604020202020204" pitchFamily="34" charset="0"/>
              <a:buChar char="•"/>
            </a:pPr>
            <a:r>
              <a:rPr lang="en-US" dirty="0"/>
              <a:t>A study using statistical techniques to summarize the results of several studies in a single weighted estimate, in which more weight is given to results of studies with more events and sometimes to studies of higher quality.</a:t>
            </a:r>
          </a:p>
          <a:p>
            <a:pPr>
              <a:buFont typeface="Arial" panose="020B0604020202020204" pitchFamily="34" charset="0"/>
              <a:buChar char="•"/>
            </a:pPr>
            <a:r>
              <a:rPr lang="en-US" dirty="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p>
          <a:p>
            <a:pPr lvl="1">
              <a:buFont typeface="Arial" panose="020B0604020202020204" pitchFamily="34" charset="0"/>
              <a:buChar char="•"/>
            </a:pPr>
            <a:r>
              <a:rPr lang="en-US" dirty="0"/>
              <a:t>It can, but need not, involve meta-analysis. </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10</a:t>
            </a:fld>
            <a:endParaRPr lang="en-US"/>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11</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Clinical Trials</a:t>
            </a:r>
          </a:p>
          <a:p>
            <a:r>
              <a:rPr lang="en-US" dirty="0"/>
              <a:t>(</a:t>
            </a:r>
            <a:r>
              <a:rPr lang="en-US" dirty="0" err="1"/>
              <a:t>strictu</a:t>
            </a:r>
            <a:r>
              <a:rPr lang="en-US" dirty="0"/>
              <a:t> </a:t>
            </a:r>
            <a:r>
              <a:rPr lang="en-US" dirty="0" err="1"/>
              <a:t>sensu</a:t>
            </a:r>
            <a:r>
              <a:rPr lang="en-US" dirty="0"/>
              <a: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12</a:t>
            </a:fld>
            <a:endParaRPr lang="en-US"/>
          </a:p>
        </p:txBody>
      </p:sp>
    </p:spTree>
    <p:extLst>
      <p:ext uri="{BB962C8B-B14F-4D97-AF65-F5344CB8AC3E}">
        <p14:creationId xmlns:p14="http://schemas.microsoft.com/office/powerpoint/2010/main" val="378646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5496"/>
              </p:ext>
            </p:extLst>
          </p:nvPr>
        </p:nvGraphicFramePr>
        <p:xfrm>
          <a:off x="152399" y="1863256"/>
          <a:ext cx="8991599" cy="3733800"/>
        </p:xfrm>
        <a:graphic>
          <a:graphicData uri="http://schemas.openxmlformats.org/drawingml/2006/table">
            <a:tbl>
              <a:tblPr/>
              <a:tblGrid>
                <a:gridCol w="5486401">
                  <a:extLst>
                    <a:ext uri="{9D8B030D-6E8A-4147-A177-3AD203B41FA5}">
                      <a16:colId xmlns:a16="http://schemas.microsoft.com/office/drawing/2014/main" val="20000"/>
                    </a:ext>
                  </a:extLst>
                </a:gridCol>
                <a:gridCol w="3505198">
                  <a:extLst>
                    <a:ext uri="{9D8B030D-6E8A-4147-A177-3AD203B41FA5}">
                      <a16:colId xmlns:a16="http://schemas.microsoft.com/office/drawing/2014/main" val="20001"/>
                    </a:ext>
                  </a:extLst>
                </a:gridCol>
              </a:tblGrid>
              <a:tr h="37338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a:t>
                      </a:r>
                      <a:r>
                        <a:rPr lang="en-US" sz="2000" dirty="0">
                          <a:solidFill>
                            <a:srgbClr val="FFFF00"/>
                          </a:solidFill>
                        </a:rPr>
                        <a:t>used to </a:t>
                      </a:r>
                      <a:r>
                        <a:rPr lang="en-US" sz="2000" b="0" dirty="0">
                          <a:solidFill>
                            <a:srgbClr val="FFFF00"/>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4"/>
          <p:cNvSpPr/>
          <p:nvPr/>
        </p:nvSpPr>
        <p:spPr>
          <a:xfrm>
            <a:off x="5410203" y="5052536"/>
            <a:ext cx="3581398" cy="738664"/>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13</a:t>
            </a:fld>
            <a:endParaRPr lang="en-US"/>
          </a:p>
        </p:txBody>
      </p:sp>
      <p:pic>
        <p:nvPicPr>
          <p:cNvPr id="6" name="Picture 5">
            <a:extLst>
              <a:ext uri="{FF2B5EF4-FFF2-40B4-BE49-F238E27FC236}">
                <a16:creationId xmlns:a16="http://schemas.microsoft.com/office/drawing/2014/main" id="{2668A18E-61C7-4CD3-9BAB-7DA3367BF3E9}"/>
              </a:ext>
            </a:extLst>
          </p:cNvPr>
          <p:cNvPicPr>
            <a:picLocks noChangeAspect="1"/>
          </p:cNvPicPr>
          <p:nvPr/>
        </p:nvPicPr>
        <p:blipFill>
          <a:blip r:embed="rId2"/>
          <a:stretch>
            <a:fillRect/>
          </a:stretch>
        </p:blipFill>
        <p:spPr>
          <a:xfrm>
            <a:off x="228600" y="2299862"/>
            <a:ext cx="5000731" cy="2554722"/>
          </a:xfrm>
          <a:prstGeom prst="rect">
            <a:avLst/>
          </a:prstGeom>
        </p:spPr>
      </p:pic>
    </p:spTree>
    <p:extLst>
      <p:ext uri="{BB962C8B-B14F-4D97-AF65-F5344CB8AC3E}">
        <p14:creationId xmlns:p14="http://schemas.microsoft.com/office/powerpoint/2010/main" val="263068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3805297"/>
              </p:ext>
            </p:extLst>
          </p:nvPr>
        </p:nvGraphicFramePr>
        <p:xfrm>
          <a:off x="152399" y="1447800"/>
          <a:ext cx="8991599" cy="2346402"/>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a:t>
                      </a:r>
                      <a:r>
                        <a:rPr lang="en-US" sz="2000" dirty="0">
                          <a:solidFill>
                            <a:srgbClr val="FFFF00"/>
                          </a:solidFill>
                        </a:rPr>
                        <a:t>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4"/>
          <p:cNvSpPr/>
          <p:nvPr/>
        </p:nvSpPr>
        <p:spPr>
          <a:xfrm>
            <a:off x="5105400" y="6324600"/>
            <a:ext cx="3909646" cy="430887"/>
          </a:xfrm>
          <a:prstGeom prst="rect">
            <a:avLst/>
          </a:prstGeom>
        </p:spPr>
        <p:txBody>
          <a:bodyPr wrap="square">
            <a:spAutoFit/>
          </a:bodyPr>
          <a:lstStyle/>
          <a:p>
            <a:pPr algn="r"/>
            <a:r>
              <a:rPr lang="en-US" sz="1100" b="0" dirty="0">
                <a:solidFill>
                  <a:schemeClr val="bg1"/>
                </a:solidFill>
              </a:rPr>
              <a:t>Evans SR. Fundamentals of clinical trial design. </a:t>
            </a:r>
            <a:r>
              <a:rPr lang="en-US" sz="1100" b="0" i="1" dirty="0">
                <a:solidFill>
                  <a:schemeClr val="bg1"/>
                </a:solidFill>
              </a:rPr>
              <a:t>Journal of experimental stroke &amp; translational medicine</a:t>
            </a:r>
            <a:r>
              <a:rPr lang="en-US" sz="1100" b="0" dirty="0">
                <a:solidFill>
                  <a:schemeClr val="bg1"/>
                </a:solidFill>
              </a:rPr>
              <a:t>. 2010;3(1):19-27.</a:t>
            </a:r>
            <a:endParaRPr lang="en-US" sz="11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14</a:t>
            </a:fld>
            <a:endParaRPr lang="en-US"/>
          </a:p>
        </p:txBody>
      </p:sp>
      <p:pic>
        <p:nvPicPr>
          <p:cNvPr id="6" name="Picture 5">
            <a:extLst>
              <a:ext uri="{FF2B5EF4-FFF2-40B4-BE49-F238E27FC236}">
                <a16:creationId xmlns:a16="http://schemas.microsoft.com/office/drawing/2014/main" id="{F52958BC-7817-43D7-AE83-619391F356F7}"/>
              </a:ext>
            </a:extLst>
          </p:cNvPr>
          <p:cNvPicPr>
            <a:picLocks noChangeAspect="1"/>
          </p:cNvPicPr>
          <p:nvPr/>
        </p:nvPicPr>
        <p:blipFill>
          <a:blip r:embed="rId2"/>
          <a:stretch>
            <a:fillRect/>
          </a:stretch>
        </p:blipFill>
        <p:spPr>
          <a:xfrm>
            <a:off x="76200" y="3756505"/>
            <a:ext cx="5105400" cy="3011932"/>
          </a:xfrm>
          <a:prstGeom prst="rect">
            <a:avLst/>
          </a:prstGeom>
        </p:spPr>
      </p:pic>
    </p:spTree>
    <p:extLst>
      <p:ext uri="{BB962C8B-B14F-4D97-AF65-F5344CB8AC3E}">
        <p14:creationId xmlns:p14="http://schemas.microsoft.com/office/powerpoint/2010/main" val="226454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87254"/>
              </p:ext>
            </p:extLst>
          </p:nvPr>
        </p:nvGraphicFramePr>
        <p:xfrm>
          <a:off x="152399" y="1447800"/>
          <a:ext cx="8991599" cy="3675256"/>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a:solidFill>
                            <a:schemeClr val="bg1"/>
                          </a:solidFill>
                        </a:rPr>
                        <a:t>Trials typically conducted to investigate a dose response relationship, identify an optimal dose, and to investigate safety issues.</a:t>
                      </a:r>
                      <a:endParaRPr lang="en-US" sz="2000" dirty="0">
                        <a:solidFill>
                          <a:schemeClr val="bg1"/>
                        </a:solidFill>
                      </a:endParaRP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a:solidFill>
                            <a:schemeClr val="bg1"/>
                          </a:solidFill>
                        </a:rPr>
                        <a:t>Phase III</a:t>
                      </a:r>
                      <a:endParaRPr lang="en-US" sz="2000" b="1" dirty="0">
                        <a:solidFill>
                          <a:schemeClr val="bg1"/>
                        </a:solidFill>
                      </a:endParaRPr>
                    </a:p>
                  </a:txBody>
                  <a:tcPr marL="60402" marR="60402" marT="30201" marB="30201">
                    <a:lnL>
                      <a:noFill/>
                    </a:lnL>
                    <a:lnR>
                      <a:noFill/>
                    </a:lnR>
                    <a:lnT>
                      <a:noFill/>
                    </a:lnT>
                    <a:lnB>
                      <a:noFill/>
                    </a:lnB>
                  </a:tcPr>
                </a:tc>
                <a:tc>
                  <a:txBody>
                    <a:bodyPr/>
                    <a:lstStyle/>
                    <a:p>
                      <a:pPr algn="l"/>
                      <a:r>
                        <a:rPr lang="en-US" sz="2000" dirty="0">
                          <a:solidFill>
                            <a:schemeClr val="bg1"/>
                          </a:solidFill>
                        </a:rPr>
                        <a:t>Generally large trials (i.e., many study participants) designed to </a:t>
                      </a:r>
                      <a:r>
                        <a:rPr lang="en-US" sz="2000" dirty="0">
                          <a:solidFill>
                            <a:srgbClr val="FFFF00"/>
                          </a:solidFill>
                        </a:rPr>
                        <a:t>“confirm” efficacy of an intervention</a:t>
                      </a:r>
                      <a:r>
                        <a:rPr lang="en-US" sz="2000" dirty="0">
                          <a:solidFill>
                            <a:schemeClr val="bg1"/>
                          </a:solidFill>
                        </a:rPr>
                        <a:t>.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15</a:t>
            </a:fld>
            <a:endParaRPr lang="en-US"/>
          </a:p>
        </p:txBody>
      </p:sp>
    </p:spTree>
    <p:extLst>
      <p:ext uri="{BB962C8B-B14F-4D97-AF65-F5344CB8AC3E}">
        <p14:creationId xmlns:p14="http://schemas.microsoft.com/office/powerpoint/2010/main" val="416951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AAC7-66FB-4858-B0F0-39FB1E8C6F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9F44B9-0803-49B5-8A98-00F856202F0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596D6D4-A769-4228-9880-CD367DEEC2D2}"/>
              </a:ext>
            </a:extLst>
          </p:cNvPr>
          <p:cNvSpPr>
            <a:spLocks noGrp="1"/>
          </p:cNvSpPr>
          <p:nvPr>
            <p:ph type="sldNum" sz="quarter" idx="10"/>
          </p:nvPr>
        </p:nvSpPr>
        <p:spPr/>
        <p:txBody>
          <a:bodyPr/>
          <a:lstStyle/>
          <a:p>
            <a:fld id="{B7A43C5A-ACB8-4C0A-8D74-C2E9796A15BB}" type="slidenum">
              <a:rPr lang="en-US" smtClean="0"/>
              <a:pPr/>
              <a:t>16</a:t>
            </a:fld>
            <a:endParaRPr lang="en-US"/>
          </a:p>
        </p:txBody>
      </p:sp>
      <p:pic>
        <p:nvPicPr>
          <p:cNvPr id="5" name="Picture 4">
            <a:extLst>
              <a:ext uri="{FF2B5EF4-FFF2-40B4-BE49-F238E27FC236}">
                <a16:creationId xmlns:a16="http://schemas.microsoft.com/office/drawing/2014/main" id="{4D8BE7D1-A892-4F5F-A39B-B789D1C9C0FF}"/>
              </a:ext>
            </a:extLst>
          </p:cNvPr>
          <p:cNvPicPr>
            <a:picLocks noChangeAspect="1"/>
          </p:cNvPicPr>
          <p:nvPr/>
        </p:nvPicPr>
        <p:blipFill>
          <a:blip r:embed="rId2"/>
          <a:stretch>
            <a:fillRect/>
          </a:stretch>
        </p:blipFill>
        <p:spPr>
          <a:xfrm>
            <a:off x="819150" y="762000"/>
            <a:ext cx="7181850" cy="5953125"/>
          </a:xfrm>
          <a:prstGeom prst="rect">
            <a:avLst/>
          </a:prstGeom>
        </p:spPr>
      </p:pic>
    </p:spTree>
    <p:extLst>
      <p:ext uri="{BB962C8B-B14F-4D97-AF65-F5344CB8AC3E}">
        <p14:creationId xmlns:p14="http://schemas.microsoft.com/office/powerpoint/2010/main" val="305160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Clinical trials: from discovery to application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38083922"/>
              </p:ext>
            </p:extLst>
          </p:nvPr>
        </p:nvGraphicFramePr>
        <p:xfrm>
          <a:off x="152399" y="1447800"/>
          <a:ext cx="8991599" cy="5004110"/>
        </p:xfrm>
        <a:graphic>
          <a:graphicData uri="http://schemas.openxmlformats.org/drawingml/2006/table">
            <a:tbl>
              <a:tblPr/>
              <a:tblGrid>
                <a:gridCol w="1498601">
                  <a:extLst>
                    <a:ext uri="{9D8B030D-6E8A-4147-A177-3AD203B41FA5}">
                      <a16:colId xmlns:a16="http://schemas.microsoft.com/office/drawing/2014/main" val="20000"/>
                    </a:ext>
                  </a:extLst>
                </a:gridCol>
                <a:gridCol w="7492998">
                  <a:extLst>
                    <a:ext uri="{9D8B030D-6E8A-4147-A177-3AD203B41FA5}">
                      <a16:colId xmlns:a16="http://schemas.microsoft.com/office/drawing/2014/main" val="20001"/>
                    </a:ext>
                  </a:extLst>
                </a:gridCol>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0"/>
                  </a:ext>
                </a:extLst>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extLst>
                  <a:ext uri="{0D108BD9-81ED-4DB2-BD59-A6C34878D82A}">
                    <a16:rowId xmlns:a16="http://schemas.microsoft.com/office/drawing/2014/main" val="10001"/>
                  </a:ext>
                </a:extLst>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extLst>
                  <a:ext uri="{0D108BD9-81ED-4DB2-BD59-A6C34878D82A}">
                    <a16:rowId xmlns:a16="http://schemas.microsoft.com/office/drawing/2014/main" val="10002"/>
                  </a:ext>
                </a:extLst>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a:t>
                      </a:r>
                      <a:r>
                        <a:rPr lang="en-US" sz="2000" dirty="0">
                          <a:solidFill>
                            <a:srgbClr val="FFFF00"/>
                          </a:solidFill>
                        </a:rPr>
                        <a:t>marketing purposes and to gain broader experience with the intervention</a:t>
                      </a:r>
                      <a:r>
                        <a:rPr lang="en-US" sz="2000" dirty="0">
                          <a:solidFill>
                            <a:schemeClr val="bg1"/>
                          </a:solidFill>
                        </a:rPr>
                        <a:t>.</a:t>
                      </a:r>
                    </a:p>
                  </a:txBody>
                  <a:tcPr marL="60402" marR="60402" marT="30201" marB="30201">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17</a:t>
            </a:fld>
            <a:endParaRPr lang="en-US"/>
          </a:p>
        </p:txBody>
      </p:sp>
    </p:spTree>
    <p:extLst>
      <p:ext uri="{BB962C8B-B14F-4D97-AF65-F5344CB8AC3E}">
        <p14:creationId xmlns:p14="http://schemas.microsoft.com/office/powerpoint/2010/main" val="289360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a:t>‘</a:t>
            </a:r>
            <a:r>
              <a:rPr lang="en-US" sz="2200" i="1" dirty="0"/>
              <a:t>A research study in which one or more human subjects are  pro-</a:t>
            </a:r>
            <a:r>
              <a:rPr lang="en-US" sz="2200" i="1" dirty="0" err="1"/>
              <a:t>spectively</a:t>
            </a:r>
            <a:r>
              <a:rPr lang="en-US" sz="2200" i="1" dirty="0"/>
              <a:t> assigned to one or more interventions (which may in-</a:t>
            </a:r>
            <a:r>
              <a:rPr lang="en-US" sz="2200" i="1" dirty="0" err="1"/>
              <a:t>clude</a:t>
            </a:r>
            <a:r>
              <a:rPr lang="en-US" sz="2200" i="1" dirty="0"/>
              <a:t> placebo or other control) to evaluate the effects of those interventions on health-related biomedical or behavioral outcomes</a:t>
            </a:r>
            <a:r>
              <a:rPr lang="en-US" sz="2200" dirty="0"/>
              <a:t>’. </a:t>
            </a:r>
            <a:r>
              <a:rPr lang="en-US" dirty="0"/>
              <a:t>	</a:t>
            </a:r>
          </a:p>
          <a:p>
            <a:pPr marL="0" indent="0"/>
            <a:r>
              <a:rPr lang="en-US" dirty="0"/>
              <a:t>If the answer to all following questions is “yes,” then the clinical study is a clinical trial according to the NIH definition.</a:t>
            </a:r>
          </a:p>
          <a:p>
            <a:pPr marL="857250" lvl="1" indent="-457200">
              <a:buFont typeface="+mj-lt"/>
              <a:buAutoNum type="arabicPeriod"/>
            </a:pPr>
            <a:r>
              <a:rPr lang="en-US" sz="2000" dirty="0"/>
              <a:t>Does the study involve human participants?</a:t>
            </a:r>
          </a:p>
          <a:p>
            <a:pPr marL="857250" lvl="1" indent="-457200">
              <a:buFont typeface="+mj-lt"/>
              <a:buAutoNum type="arabicPeriod"/>
            </a:pPr>
            <a:r>
              <a:rPr lang="en-US" sz="2000" dirty="0"/>
              <a:t>Are the participants prospectively assigned to an intervention?</a:t>
            </a:r>
          </a:p>
          <a:p>
            <a:pPr marL="857250" lvl="1" indent="-457200">
              <a:buFont typeface="+mj-lt"/>
              <a:buAutoNum type="arabicPeriod"/>
            </a:pPr>
            <a:r>
              <a:rPr lang="en-US" sz="2000" dirty="0"/>
              <a:t>Is the study designed to evaluate the effect of the intervention on the participants?</a:t>
            </a:r>
          </a:p>
          <a:p>
            <a:pPr marL="857250" lvl="1" indent="-457200">
              <a:buFont typeface="+mj-lt"/>
              <a:buAutoNum type="arabicPeriod"/>
            </a:pPr>
            <a:r>
              <a:rPr lang="en-US" sz="2000" dirty="0"/>
              <a:t>Is the effect being evaluated a health-related biomedical or behavioral outcome?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18</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clinical trial?</a:t>
            </a:r>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19</a:t>
            </a:fld>
            <a:endParaRPr lang="en-US"/>
          </a:p>
        </p:txBody>
      </p:sp>
    </p:spTree>
    <p:extLst>
      <p:ext uri="{BB962C8B-B14F-4D97-AF65-F5344CB8AC3E}">
        <p14:creationId xmlns:p14="http://schemas.microsoft.com/office/powerpoint/2010/main" val="2463170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Background</a:t>
            </a:r>
          </a:p>
        </p:txBody>
      </p:sp>
      <p:sp>
        <p:nvSpPr>
          <p:cNvPr id="6" name="Subtitle 5"/>
          <p:cNvSpPr>
            <a:spLocks noGrp="1"/>
          </p:cNvSpPr>
          <p:nvPr>
            <p:ph type="subTitle" idx="1"/>
          </p:nvPr>
        </p:nvSpPr>
        <p:spPr/>
        <p:txBody>
          <a:bodyPr/>
          <a:lstStyle/>
          <a:p>
            <a:r>
              <a:rPr lang="en-US" dirty="0"/>
              <a:t>Evidence Based Medicine</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a:t>
            </a:fld>
            <a:endParaRPr lang="en-US"/>
          </a:p>
        </p:txBody>
      </p:sp>
    </p:spTree>
    <p:extLst>
      <p:ext uri="{BB962C8B-B14F-4D97-AF65-F5344CB8AC3E}">
        <p14:creationId xmlns:p14="http://schemas.microsoft.com/office/powerpoint/2010/main" val="507164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a:t>Does the study involve human participants? </a:t>
            </a:r>
          </a:p>
          <a:p>
            <a:pPr lvl="1">
              <a:buFont typeface="Arial" panose="020B0604020202020204" pitchFamily="34" charset="0"/>
              <a:buChar char="•"/>
            </a:pPr>
            <a:r>
              <a:rPr lang="en-US" sz="2000" dirty="0"/>
              <a:t>Yes, the study involves human participants. </a:t>
            </a:r>
          </a:p>
          <a:p>
            <a:pPr>
              <a:buFont typeface="Arial" panose="020B0604020202020204" pitchFamily="34" charset="0"/>
              <a:buChar char="•"/>
            </a:pPr>
            <a:r>
              <a:rPr lang="en-US" sz="2000" b="1" dirty="0"/>
              <a:t>Are the participants prospectively assigned to an intervention? </a:t>
            </a:r>
          </a:p>
          <a:p>
            <a:pPr lvl="1">
              <a:buFont typeface="Arial" panose="020B0604020202020204" pitchFamily="34" charset="0"/>
              <a:buChar char="•"/>
            </a:pPr>
            <a:r>
              <a:rPr lang="en-US" sz="2000" dirty="0"/>
              <a:t>Yes, the participants are prospectively assigned to receive an intervention, the investigational drug or placebo. </a:t>
            </a:r>
          </a:p>
          <a:p>
            <a:pPr>
              <a:buFont typeface="Arial" panose="020B0604020202020204" pitchFamily="34" charset="0"/>
              <a:buChar char="•"/>
            </a:pPr>
            <a:r>
              <a:rPr lang="en-US" sz="2000" b="1"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effect of the investigational drug on the participants’ symptoms. </a:t>
            </a:r>
          </a:p>
          <a:p>
            <a:pPr>
              <a:buFont typeface="Arial" panose="020B0604020202020204" pitchFamily="34" charset="0"/>
              <a:buChar char="•"/>
            </a:pPr>
            <a:r>
              <a:rPr lang="en-US" sz="2000" b="1" dirty="0"/>
              <a:t>Is the effect being evaluated a health-related biomedical or behavioral outcome? </a:t>
            </a:r>
          </a:p>
          <a:p>
            <a:pPr lvl="1">
              <a:buFont typeface="Arial" panose="020B0604020202020204" pitchFamily="34" charset="0"/>
              <a:buChar char="•"/>
            </a:pPr>
            <a:r>
              <a:rPr lang="en-US" sz="2000" dirty="0"/>
              <a:t>Yes,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The study involves the recruitment of research participants with disease X to receive either an investigational drug or a placebo. It is designed to evaluate the efficacy of the investigational drug to relieve disease symptoms. </a:t>
            </a:r>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a:t>Does the study involve human participants? </a:t>
            </a:r>
          </a:p>
          <a:p>
            <a:pPr lvl="1">
              <a:buFont typeface="Arial" panose="020B0604020202020204" pitchFamily="34" charset="0"/>
              <a:buChar char="•"/>
            </a:pPr>
            <a:r>
              <a:rPr lang="en-US" sz="2000" dirty="0"/>
              <a:t>Yes, children are human participants.</a:t>
            </a:r>
          </a:p>
          <a:p>
            <a:pPr>
              <a:buFont typeface="Arial" panose="020B0604020202020204" pitchFamily="34" charset="0"/>
              <a:buChar char="•"/>
            </a:pPr>
            <a:r>
              <a:rPr lang="en-US" sz="2000" dirty="0"/>
              <a:t>Are the participants prospectively assigned to an intervention? </a:t>
            </a:r>
          </a:p>
          <a:p>
            <a:pPr lvl="1">
              <a:buFont typeface="Arial" panose="020B0604020202020204" pitchFamily="34" charset="0"/>
              <a:buChar char="•"/>
            </a:pPr>
            <a:r>
              <a:rPr lang="en-US" sz="2000" dirty="0"/>
              <a:t>Yes, the participants are prospectively assigned to see different advertisements.</a:t>
            </a:r>
          </a:p>
          <a:p>
            <a:pPr>
              <a:buFont typeface="Arial" panose="020B0604020202020204" pitchFamily="34" charset="0"/>
              <a:buChar char="•"/>
            </a:pPr>
            <a:r>
              <a:rPr lang="en-US" sz="2000" dirty="0"/>
              <a:t>Is the study designed to evaluate the effect of the intervention on the participants? </a:t>
            </a:r>
          </a:p>
          <a:p>
            <a:pPr lvl="1">
              <a:buFont typeface="Arial" panose="020B0604020202020204" pitchFamily="34" charset="0"/>
              <a:buChar char="•"/>
            </a:pPr>
            <a:r>
              <a:rPr lang="en-US" sz="2000" dirty="0"/>
              <a:t>Yes, the study is designed to evaluate the advertisements.</a:t>
            </a:r>
          </a:p>
          <a:p>
            <a:pPr>
              <a:buFont typeface="Arial" panose="020B0604020202020204" pitchFamily="34" charset="0"/>
              <a:buChar char="•"/>
            </a:pPr>
            <a:r>
              <a:rPr lang="en-US" sz="2000" dirty="0"/>
              <a:t>Is the effect being evaluated a health-related biomedical or behavioral outcome? </a:t>
            </a:r>
          </a:p>
          <a:p>
            <a:pPr lvl="1">
              <a:buFont typeface="Arial" panose="020B0604020202020204" pitchFamily="34" charset="0"/>
              <a:buChar char="•"/>
            </a:pPr>
            <a:r>
              <a:rPr lang="en-US" sz="2000" dirty="0"/>
              <a:t>No,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Controlled</a:t>
            </a:r>
            <a:r>
              <a:rPr lang="en-US" dirty="0"/>
              <a:t> Clinical Trial</a:t>
            </a:r>
          </a:p>
        </p:txBody>
      </p:sp>
      <p:sp>
        <p:nvSpPr>
          <p:cNvPr id="3" name="Content Placeholder 2"/>
          <p:cNvSpPr>
            <a:spLocks noGrp="1"/>
          </p:cNvSpPr>
          <p:nvPr>
            <p:ph idx="1"/>
          </p:nvPr>
        </p:nvSpPr>
        <p:spPr/>
        <p:txBody>
          <a:bodyPr/>
          <a:lstStyle/>
          <a:p>
            <a:pPr marL="0" indent="0"/>
            <a:r>
              <a:rPr lang="en-US" dirty="0"/>
              <a:t>Clinical trial in which </a:t>
            </a:r>
            <a:r>
              <a:rPr lang="en-US" dirty="0">
                <a:solidFill>
                  <a:srgbClr val="FFFF00"/>
                </a:solidFill>
              </a:rPr>
              <a:t>participants are assigned to two or more different treatment groups</a:t>
            </a:r>
            <a:r>
              <a:rPr lang="en-US" i="1" u="sng" dirty="0">
                <a:solidFill>
                  <a:srgbClr val="FFFF00"/>
                </a:solidFill>
              </a:rPr>
              <a:t> by a method other than random allocation</a:t>
            </a:r>
            <a:r>
              <a:rPr lang="en-US" dirty="0"/>
              <a:t>. </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Tree>
    <p:extLst>
      <p:ext uri="{BB962C8B-B14F-4D97-AF65-F5344CB8AC3E}">
        <p14:creationId xmlns:p14="http://schemas.microsoft.com/office/powerpoint/2010/main" val="3411296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Randomized</a:t>
            </a:r>
            <a:r>
              <a:rPr lang="en-US" dirty="0"/>
              <a:t> Clinical Trial</a:t>
            </a:r>
          </a:p>
        </p:txBody>
      </p:sp>
      <p:sp>
        <p:nvSpPr>
          <p:cNvPr id="3" name="Content Placeholder 2"/>
          <p:cNvSpPr>
            <a:spLocks noGrp="1"/>
          </p:cNvSpPr>
          <p:nvPr>
            <p:ph idx="1"/>
          </p:nvPr>
        </p:nvSpPr>
        <p:spPr/>
        <p:txBody>
          <a:bodyPr/>
          <a:lstStyle/>
          <a:p>
            <a:pPr marL="0" indent="0"/>
            <a:r>
              <a:rPr lang="en-US" dirty="0"/>
              <a:t>A clinical trial in which </a:t>
            </a:r>
            <a:r>
              <a:rPr lang="en-US" dirty="0">
                <a:solidFill>
                  <a:srgbClr val="FFFF00"/>
                </a:solidFill>
              </a:rPr>
              <a:t>participants are randomly assigned to two or more groups</a:t>
            </a:r>
            <a:r>
              <a:rPr lang="en-US" dirty="0"/>
              <a:t>: </a:t>
            </a:r>
          </a:p>
          <a:p>
            <a:pPr>
              <a:buFont typeface="Arial" panose="020B0604020202020204" pitchFamily="34" charset="0"/>
              <a:buChar char="•"/>
            </a:pPr>
            <a:r>
              <a:rPr lang="en-US" dirty="0"/>
              <a:t>the experimental group: receiving an intervention that is being tested and</a:t>
            </a:r>
          </a:p>
          <a:p>
            <a:pPr>
              <a:buFont typeface="Arial" panose="020B0604020202020204" pitchFamily="34" charset="0"/>
              <a:buChar char="•"/>
            </a:pPr>
            <a:r>
              <a:rPr lang="en-US" dirty="0"/>
              <a:t>the comparison (aka control group) receiving an alternative treatment or placebo.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23</a:t>
            </a:fld>
            <a:endParaRPr lang="en-US"/>
          </a:p>
        </p:txBody>
      </p:sp>
    </p:spTree>
    <p:extLst>
      <p:ext uri="{BB962C8B-B14F-4D97-AF65-F5344CB8AC3E}">
        <p14:creationId xmlns:p14="http://schemas.microsoft.com/office/powerpoint/2010/main" val="2723228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Factorial Designs</a:t>
            </a:r>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a:t>Perhaps two different </a:t>
            </a:r>
            <a:r>
              <a:rPr lang="en-US" dirty="0" err="1"/>
              <a:t>dosings</a:t>
            </a:r>
            <a:r>
              <a:rPr lang="en-US" dirty="0"/>
              <a:t> of the same drug can be tested for efficacy</a:t>
            </a:r>
          </a:p>
          <a:p>
            <a:pPr lvl="1"/>
            <a:r>
              <a:rPr lang="en-US" dirty="0" err="1"/>
              <a:t>Clopidogrel</a:t>
            </a:r>
            <a:r>
              <a:rPr lang="en-US" dirty="0"/>
              <a:t> standard vs double dose</a:t>
            </a:r>
          </a:p>
          <a:p>
            <a:pPr lvl="1"/>
            <a:r>
              <a:rPr lang="en-US" dirty="0" err="1"/>
              <a:t>Clopidogrel</a:t>
            </a:r>
            <a:r>
              <a:rPr lang="en-US" dirty="0"/>
              <a:t> plus ASA vs </a:t>
            </a:r>
            <a:r>
              <a:rPr lang="en-US" dirty="0" err="1"/>
              <a:t>Clopidogrel</a:t>
            </a:r>
            <a:r>
              <a:rPr lang="en-US" dirty="0"/>
              <a:t> alone vs ASA alone</a:t>
            </a:r>
          </a:p>
          <a:p>
            <a:pPr lvl="1"/>
            <a:r>
              <a:rPr lang="en-US" dirty="0" err="1"/>
              <a:t>Clopidogrel</a:t>
            </a:r>
            <a:r>
              <a:rPr lang="en-US" dirty="0"/>
              <a:t> with high dose ASA vs </a:t>
            </a:r>
            <a:r>
              <a:rPr lang="en-US" dirty="0" err="1"/>
              <a:t>Clopidogrel</a:t>
            </a:r>
            <a:r>
              <a:rPr lang="en-US" dirty="0"/>
              <a:t> with low dose ASA</a:t>
            </a:r>
          </a:p>
          <a:p>
            <a:pPr lvl="2"/>
            <a:r>
              <a:rPr lang="en-US" dirty="0"/>
              <a:t>Should be no direct interaction of ASA and </a:t>
            </a:r>
            <a:r>
              <a:rPr lang="en-US" dirty="0" err="1"/>
              <a:t>Clopidogrel</a:t>
            </a:r>
            <a:r>
              <a:rPr lang="en-US" dirty="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
        <p:nvSpPr>
          <p:cNvPr id="5" name="Slide Number Placeholder 4"/>
          <p:cNvSpPr>
            <a:spLocks noGrp="1"/>
          </p:cNvSpPr>
          <p:nvPr>
            <p:ph type="sldNum" sz="quarter" idx="10"/>
          </p:nvPr>
        </p:nvSpPr>
        <p:spPr/>
        <p:txBody>
          <a:bodyPr/>
          <a:lstStyle/>
          <a:p>
            <a:fld id="{B7A43C5A-ACB8-4C0A-8D74-C2E9796A15BB}" type="slidenum">
              <a:rPr lang="en-US" smtClean="0"/>
              <a:pPr/>
              <a:t>24</a:t>
            </a:fld>
            <a:endParaRPr lang="en-US"/>
          </a:p>
        </p:txBody>
      </p:sp>
    </p:spTree>
    <p:extLst>
      <p:ext uri="{BB962C8B-B14F-4D97-AF65-F5344CB8AC3E}">
        <p14:creationId xmlns:p14="http://schemas.microsoft.com/office/powerpoint/2010/main" val="368400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N-of-1 studies</a:t>
            </a:r>
          </a:p>
        </p:txBody>
      </p:sp>
      <p:sp>
        <p:nvSpPr>
          <p:cNvPr id="3" name="Content Placeholder 2"/>
          <p:cNvSpPr>
            <a:spLocks noGrp="1"/>
          </p:cNvSpPr>
          <p:nvPr>
            <p:ph idx="1"/>
          </p:nvPr>
        </p:nvSpPr>
        <p:spPr/>
        <p:txBody>
          <a:bodyPr/>
          <a:lstStyle/>
          <a:p>
            <a:pPr marL="624078" indent="-514350">
              <a:buFont typeface="+mj-lt"/>
              <a:buAutoNum type="arabicPeriod"/>
            </a:pPr>
            <a:r>
              <a:rPr lang="en-US" dirty="0"/>
              <a:t>Select a patient for whom you want to know whether some treatment is the correct treatment for him.</a:t>
            </a:r>
          </a:p>
          <a:p>
            <a:pPr marL="624078" indent="-514350">
              <a:buFont typeface="+mj-lt"/>
              <a:buAutoNum type="arabicPeriod"/>
            </a:pPr>
            <a:r>
              <a:rPr lang="en-US" dirty="0"/>
              <a:t>You measure the baseline state (e.g. BP).</a:t>
            </a:r>
          </a:p>
          <a:p>
            <a:pPr marL="624078" indent="-514350">
              <a:buFont typeface="+mj-lt"/>
              <a:buAutoNum type="arabicPeriod"/>
            </a:pPr>
            <a:r>
              <a:rPr lang="en-US" dirty="0"/>
              <a:t>You give the treatment and then measure the outcome (e.g. BP).</a:t>
            </a:r>
          </a:p>
          <a:p>
            <a:pPr marL="624078" indent="-514350">
              <a:buFont typeface="+mj-lt"/>
              <a:buAutoNum type="arabicPeriod"/>
            </a:pPr>
            <a:r>
              <a:rPr lang="en-US" dirty="0"/>
              <a:t>Then you take him off the treatment and measure the outcome (e.g. BP).</a:t>
            </a:r>
          </a:p>
          <a:p>
            <a:pPr marL="624078" indent="-514350">
              <a:buFont typeface="+mj-lt"/>
              <a:buAutoNum type="arabicPeriod"/>
            </a:pPr>
            <a:r>
              <a:rPr lang="en-US" dirty="0"/>
              <a:t>Then you repeat steps 3 and 4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25</a:t>
            </a:fld>
            <a:endParaRPr lang="en-US"/>
          </a:p>
        </p:txBody>
      </p:sp>
    </p:spTree>
    <p:extLst>
      <p:ext uri="{BB962C8B-B14F-4D97-AF65-F5344CB8AC3E}">
        <p14:creationId xmlns:p14="http://schemas.microsoft.com/office/powerpoint/2010/main" val="177909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A1BD-80F3-4CC0-85A8-DF5826A92B0D}"/>
              </a:ext>
            </a:extLst>
          </p:cNvPr>
          <p:cNvSpPr>
            <a:spLocks noGrp="1"/>
          </p:cNvSpPr>
          <p:nvPr>
            <p:ph type="title"/>
          </p:nvPr>
        </p:nvSpPr>
        <p:spPr/>
        <p:txBody>
          <a:bodyPr/>
          <a:lstStyle/>
          <a:p>
            <a:r>
              <a:rPr lang="en-US" dirty="0"/>
              <a:t>N-of-1 for treatment selection</a:t>
            </a:r>
          </a:p>
        </p:txBody>
      </p:sp>
      <p:sp>
        <p:nvSpPr>
          <p:cNvPr id="4" name="Slide Number Placeholder 3">
            <a:extLst>
              <a:ext uri="{FF2B5EF4-FFF2-40B4-BE49-F238E27FC236}">
                <a16:creationId xmlns:a16="http://schemas.microsoft.com/office/drawing/2014/main" id="{570C20AB-1B37-4333-887E-A47F60CA8A39}"/>
              </a:ext>
            </a:extLst>
          </p:cNvPr>
          <p:cNvSpPr>
            <a:spLocks noGrp="1"/>
          </p:cNvSpPr>
          <p:nvPr>
            <p:ph type="sldNum" sz="quarter" idx="10"/>
          </p:nvPr>
        </p:nvSpPr>
        <p:spPr/>
        <p:txBody>
          <a:bodyPr/>
          <a:lstStyle/>
          <a:p>
            <a:fld id="{B7A43C5A-ACB8-4C0A-8D74-C2E9796A15BB}" type="slidenum">
              <a:rPr lang="en-US" smtClean="0"/>
              <a:pPr/>
              <a:t>26</a:t>
            </a:fld>
            <a:endParaRPr lang="en-US"/>
          </a:p>
        </p:txBody>
      </p:sp>
      <p:pic>
        <p:nvPicPr>
          <p:cNvPr id="5" name="Picture 4">
            <a:extLst>
              <a:ext uri="{FF2B5EF4-FFF2-40B4-BE49-F238E27FC236}">
                <a16:creationId xmlns:a16="http://schemas.microsoft.com/office/drawing/2014/main" id="{99F4CB5F-133A-4D70-A6BD-20AD6E32471A}"/>
              </a:ext>
            </a:extLst>
          </p:cNvPr>
          <p:cNvPicPr>
            <a:picLocks noChangeAspect="1"/>
          </p:cNvPicPr>
          <p:nvPr/>
        </p:nvPicPr>
        <p:blipFill>
          <a:blip r:embed="rId2"/>
          <a:stretch>
            <a:fillRect/>
          </a:stretch>
        </p:blipFill>
        <p:spPr>
          <a:xfrm>
            <a:off x="133350" y="1490663"/>
            <a:ext cx="8877300" cy="4943475"/>
          </a:xfrm>
          <a:prstGeom prst="rect">
            <a:avLst/>
          </a:prstGeom>
        </p:spPr>
      </p:pic>
      <p:sp>
        <p:nvSpPr>
          <p:cNvPr id="6" name="Rectangle 5">
            <a:extLst>
              <a:ext uri="{FF2B5EF4-FFF2-40B4-BE49-F238E27FC236}">
                <a16:creationId xmlns:a16="http://schemas.microsoft.com/office/drawing/2014/main" id="{B07F1E9C-9B58-4B37-9F11-D2434FE0D8BA}"/>
              </a:ext>
            </a:extLst>
          </p:cNvPr>
          <p:cNvSpPr/>
          <p:nvPr/>
        </p:nvSpPr>
        <p:spPr>
          <a:xfrm>
            <a:off x="4114800" y="6451375"/>
            <a:ext cx="4953000" cy="338554"/>
          </a:xfrm>
          <a:prstGeom prst="rect">
            <a:avLst/>
          </a:prstGeom>
        </p:spPr>
        <p:txBody>
          <a:bodyPr wrap="square">
            <a:spAutoFit/>
          </a:bodyPr>
          <a:lstStyle/>
          <a:p>
            <a:r>
              <a:rPr lang="en-US" sz="1600" b="0" dirty="0">
                <a:solidFill>
                  <a:schemeClr val="bg1"/>
                </a:solidFill>
              </a:rPr>
              <a:t>https://www.ncbi.nlm.nih.gov/pmc/articles/PMC3118090/</a:t>
            </a:r>
          </a:p>
        </p:txBody>
      </p:sp>
    </p:spTree>
    <p:extLst>
      <p:ext uri="{BB962C8B-B14F-4D97-AF65-F5344CB8AC3E}">
        <p14:creationId xmlns:p14="http://schemas.microsoft.com/office/powerpoint/2010/main" val="264173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Cohort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27</a:t>
            </a:fld>
            <a:endParaRPr lang="en-US"/>
          </a:p>
        </p:txBody>
      </p:sp>
    </p:spTree>
    <p:extLst>
      <p:ext uri="{BB962C8B-B14F-4D97-AF65-F5344CB8AC3E}">
        <p14:creationId xmlns:p14="http://schemas.microsoft.com/office/powerpoint/2010/main" val="3504681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dirty="0">
                <a:solidFill>
                  <a:srgbClr val="FFFF00"/>
                </a:solidFill>
              </a:rPr>
              <a:t>non-experimental</a:t>
            </a:r>
            <a:r>
              <a:rPr lang="en-US" dirty="0"/>
              <a:t> study design that follows one or more cohorts.</a:t>
            </a:r>
          </a:p>
          <a:p>
            <a:pPr>
              <a:buFont typeface="Arial" panose="020B0604020202020204" pitchFamily="34" charset="0"/>
              <a:buChar char="•"/>
            </a:pPr>
            <a:r>
              <a:rPr lang="en-US" dirty="0"/>
              <a:t>A cohort = a group of individuals, usually 100 or more in size, who share a common characteristic, </a:t>
            </a:r>
          </a:p>
          <a:p>
            <a:pPr lvl="2">
              <a:buFont typeface="Arial" panose="020B0604020202020204" pitchFamily="34" charset="0"/>
              <a:buChar char="•"/>
            </a:pPr>
            <a:r>
              <a:rPr lang="en-US" dirty="0"/>
              <a:t>e.g. smokers, workers in a lead smelter, people born in the same year, or all enrollees of a specific health insurance plan</a:t>
            </a:r>
          </a:p>
          <a:p>
            <a:pPr>
              <a:buFont typeface="Arial" panose="020B0604020202020204" pitchFamily="34" charset="0"/>
              <a:buChar char="•"/>
            </a:pPr>
            <a:r>
              <a:rPr lang="en-US" dirty="0"/>
              <a:t>Looks at how events differ among people </a:t>
            </a:r>
            <a:r>
              <a:rPr lang="en-US" dirty="0">
                <a:solidFill>
                  <a:srgbClr val="FFFF00"/>
                </a:solidFill>
              </a:rPr>
              <a:t>within the group</a:t>
            </a:r>
            <a:r>
              <a:rPr lang="en-US" dirty="0"/>
              <a:t>.</a:t>
            </a:r>
          </a:p>
          <a:p>
            <a:pPr>
              <a:buFont typeface="Arial" panose="020B0604020202020204" pitchFamily="34" charset="0"/>
              <a:buChar char="•"/>
            </a:pPr>
            <a:r>
              <a:rPr lang="en-US" dirty="0"/>
              <a:t>A study that examines a cohort, which differs in respect to exposure to some suspected risk factor (e.g. smoking), is useful for trying to ascertain whether exposure is likely to cause specified events (e.g. lung cancer).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Tree>
    <p:extLst>
      <p:ext uri="{BB962C8B-B14F-4D97-AF65-F5344CB8AC3E}">
        <p14:creationId xmlns:p14="http://schemas.microsoft.com/office/powerpoint/2010/main" val="2446391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29</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Evidence-based medicine (EBM) steps</a:t>
            </a:r>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a:t>ASK</a:t>
            </a:r>
            <a:r>
              <a:rPr lang="en-US" dirty="0"/>
              <a:t> 	Convert the need for information into a 	focused clinical question. </a:t>
            </a:r>
          </a:p>
          <a:p>
            <a:pPr marL="512763" indent="-512763">
              <a:buAutoNum type="arabicPeriod"/>
              <a:tabLst>
                <a:tab pos="2170113" algn="l"/>
              </a:tabLst>
            </a:pPr>
            <a:r>
              <a:rPr lang="en-US" b="1" dirty="0"/>
              <a:t>ACQUIRE 	</a:t>
            </a:r>
            <a:r>
              <a:rPr lang="en-US" dirty="0"/>
              <a:t>Track down the best evidence with which to	answer that question.</a:t>
            </a:r>
          </a:p>
          <a:p>
            <a:pPr marL="512763" indent="-512763">
              <a:buFont typeface="+mj-lt"/>
              <a:buAutoNum type="arabicPeriod"/>
              <a:tabLst>
                <a:tab pos="2170113" algn="l"/>
              </a:tabLst>
            </a:pPr>
            <a:r>
              <a:rPr lang="en-US" b="1" dirty="0"/>
              <a:t>APPRAISE</a:t>
            </a:r>
            <a:r>
              <a:rPr lang="en-US" dirty="0"/>
              <a:t>	Critically appraise the evidence for its 	validity, impact, and applicability.</a:t>
            </a:r>
          </a:p>
          <a:p>
            <a:pPr marL="512763" indent="-512763">
              <a:buFont typeface="+mj-lt"/>
              <a:buAutoNum type="arabicPeriod"/>
              <a:tabLst>
                <a:tab pos="2170113" algn="l"/>
              </a:tabLst>
            </a:pPr>
            <a:r>
              <a:rPr lang="en-US" b="1" dirty="0"/>
              <a:t>APPLY	</a:t>
            </a:r>
            <a:r>
              <a:rPr lang="en-US" dirty="0"/>
              <a:t>Integrate the evidence with your clinical 	expertise and your patient's characteristics 	and values. </a:t>
            </a:r>
          </a:p>
          <a:p>
            <a:pPr marL="512763" indent="-512763">
              <a:buFont typeface="+mj-lt"/>
              <a:buAutoNum type="arabicPeriod"/>
              <a:tabLst>
                <a:tab pos="2170113" algn="l"/>
              </a:tabLst>
            </a:pPr>
            <a:r>
              <a:rPr lang="en-US" b="1" dirty="0"/>
              <a:t>ASSESS	</a:t>
            </a:r>
            <a:r>
              <a:rPr lang="en-US" dirty="0"/>
              <a:t>Assess 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3</a:t>
            </a:fld>
            <a:endParaRPr lang="en-US"/>
          </a:p>
        </p:txBody>
      </p:sp>
    </p:spTree>
    <p:extLst>
      <p:ext uri="{BB962C8B-B14F-4D97-AF65-F5344CB8AC3E}">
        <p14:creationId xmlns:p14="http://schemas.microsoft.com/office/powerpoint/2010/main" val="3754615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Advantages:  </a:t>
            </a:r>
          </a:p>
          <a:p>
            <a:pPr lvl="1">
              <a:buFont typeface="Arial" panose="020B0604020202020204" pitchFamily="34" charset="0"/>
              <a:buChar char="•"/>
            </a:pPr>
            <a:r>
              <a:rPr lang="en-US" dirty="0"/>
              <a:t>Gather data regarding sequence of events; can assess causality </a:t>
            </a:r>
          </a:p>
          <a:p>
            <a:pPr lvl="1">
              <a:buFont typeface="Arial" panose="020B0604020202020204" pitchFamily="34" charset="0"/>
              <a:buChar char="•"/>
            </a:pPr>
            <a:r>
              <a:rPr lang="en-US" dirty="0"/>
              <a:t>Examine multiple outcomes for a given exposure </a:t>
            </a:r>
          </a:p>
          <a:p>
            <a:pPr lvl="1">
              <a:buFont typeface="Arial" panose="020B0604020202020204" pitchFamily="34" charset="0"/>
              <a:buChar char="•"/>
            </a:pPr>
            <a:r>
              <a:rPr lang="en-US" dirty="0"/>
              <a:t>Good for investigating rare exposures </a:t>
            </a:r>
          </a:p>
          <a:p>
            <a:pPr lvl="1">
              <a:buFont typeface="Arial" panose="020B0604020202020204" pitchFamily="34" charset="0"/>
              <a:buChar char="•"/>
            </a:pPr>
            <a:r>
              <a:rPr lang="en-US" dirty="0"/>
              <a:t>Can 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30</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sz="2000" dirty="0"/>
              <a:t>Large numbers of subjects are required to study rare exposures; </a:t>
            </a:r>
          </a:p>
          <a:p>
            <a:pPr lvl="1">
              <a:buFont typeface="Arial" panose="020B0604020202020204" pitchFamily="34" charset="0"/>
              <a:buChar char="•"/>
            </a:pPr>
            <a:r>
              <a:rPr lang="en-US" sz="2000"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May be expensive to conduct; </a:t>
            </a:r>
          </a:p>
          <a:p>
            <a:pPr lvl="1">
              <a:buFont typeface="Arial" panose="020B0604020202020204" pitchFamily="34" charset="0"/>
              <a:buChar char="•"/>
            </a:pPr>
            <a:r>
              <a:rPr lang="en-US" dirty="0"/>
              <a:t>May require long durations for follow-up; </a:t>
            </a:r>
          </a:p>
          <a:p>
            <a:pPr lvl="1">
              <a:buFont typeface="Arial" panose="020B0604020202020204" pitchFamily="34" charset="0"/>
              <a:buChar char="•"/>
            </a:pPr>
            <a:r>
              <a:rPr lang="en-US" dirty="0"/>
              <a:t>Maintaining follow-up may be difficult;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Selection of cohort study participants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Define the selected group of subjects by exposure status at the start of the investigation. </a:t>
            </a:r>
          </a:p>
          <a:p>
            <a:pPr>
              <a:buFont typeface="Arial" panose="020B0604020202020204" pitchFamily="34" charset="0"/>
              <a:buChar char="•"/>
            </a:pPr>
            <a:endParaRPr lang="en-US" dirty="0"/>
          </a:p>
          <a:p>
            <a:pPr>
              <a:buFont typeface="Arial" panose="020B0604020202020204" pitchFamily="34" charset="0"/>
              <a:buChar char="•"/>
            </a:pPr>
            <a:r>
              <a:rPr lang="en-US" dirty="0"/>
              <a:t>Have both the exposed and unexposed groups be selected from the same source population.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Selection of participants in cohort studies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79981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35</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a:t>Evaluation</a:t>
            </a:r>
          </a:p>
        </p:txBody>
      </p:sp>
    </p:spTree>
    <p:extLst>
      <p:ext uri="{BB962C8B-B14F-4D97-AF65-F5344CB8AC3E}">
        <p14:creationId xmlns:p14="http://schemas.microsoft.com/office/powerpoint/2010/main" val="327831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a:t>What Odds Ratio (OR) and Risk Ratio (RR)  tell you</a:t>
            </a:r>
          </a:p>
        </p:txBody>
      </p:sp>
      <p:sp>
        <p:nvSpPr>
          <p:cNvPr id="3" name="Content Placeholder 2"/>
          <p:cNvSpPr>
            <a:spLocks noGrp="1"/>
          </p:cNvSpPr>
          <p:nvPr>
            <p:ph idx="1"/>
          </p:nvPr>
        </p:nvSpPr>
        <p:spPr/>
        <p:txBody>
          <a:bodyPr/>
          <a:lstStyle/>
          <a:p>
            <a:pPr marL="457200" indent="-457200">
              <a:buFont typeface="+mj-lt"/>
              <a:buAutoNum type="arabicPeriod"/>
            </a:pPr>
            <a:r>
              <a:rPr lang="en-US" dirty="0"/>
              <a:t>That there IS a relationship between exposure and outcome when the OR </a:t>
            </a:r>
            <a:r>
              <a:rPr lang="en-US" dirty="0" err="1"/>
              <a:t>or</a:t>
            </a:r>
            <a:r>
              <a:rPr lang="en-US" dirty="0"/>
              <a:t> RR </a:t>
            </a:r>
            <a:r>
              <a:rPr lang="en-US" i="1" dirty="0"/>
              <a:t>is clearly more than 1.0 or less than 1.0</a:t>
            </a:r>
            <a:r>
              <a:rPr lang="en-US" dirty="0"/>
              <a:t>, </a:t>
            </a:r>
          </a:p>
          <a:p>
            <a:pPr marL="457200" indent="-457200">
              <a:buFont typeface="+mj-lt"/>
              <a:buAutoNum type="arabicPeriod"/>
            </a:pPr>
            <a:r>
              <a:rPr lang="en-US" dirty="0"/>
              <a:t>The DIRECTION of the effect: </a:t>
            </a:r>
          </a:p>
          <a:p>
            <a:pPr lvl="1"/>
            <a:r>
              <a:rPr lang="en-US" dirty="0"/>
              <a:t>if AD greater than BC (OR &gt; 1.0) then the exposure is more likely to lead to illness, </a:t>
            </a:r>
          </a:p>
          <a:p>
            <a:pPr lvl="1"/>
            <a:r>
              <a:rPr lang="en-US" dirty="0"/>
              <a:t>if BC is greater than AD (OR&lt; 1.0) the exposure is ‘protective’ against illness. </a:t>
            </a:r>
          </a:p>
          <a:p>
            <a:pPr marL="457200" indent="-457200">
              <a:buFont typeface="+mj-lt"/>
              <a:buAutoNum type="arabicPeriod"/>
            </a:pPr>
            <a:r>
              <a:rPr lang="en-US" dirty="0"/>
              <a:t>The SIZE or STRENGTH of the effect: the actual OR </a:t>
            </a:r>
            <a:r>
              <a:rPr lang="en-US" dirty="0" err="1"/>
              <a:t>or</a:t>
            </a:r>
            <a:r>
              <a:rPr lang="en-US" dirty="0"/>
              <a:t> RR value itself, read as the number of times one group is more likely to be ill than the other group.</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36</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 (OR) or Risk Ratio (RR) ?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It’s never wrong to use OR, but RR is preferred when you have the </a:t>
            </a:r>
            <a:r>
              <a:rPr lang="en-US" i="1" dirty="0"/>
              <a:t>true incidence rate</a:t>
            </a:r>
            <a:r>
              <a:rPr lang="en-US" dirty="0"/>
              <a:t> for both exposure groups.</a:t>
            </a:r>
          </a:p>
          <a:p>
            <a:pPr lvl="1">
              <a:buFont typeface="Arial" panose="020B0604020202020204" pitchFamily="34" charset="0"/>
              <a:buChar char="•"/>
            </a:pPr>
            <a:r>
              <a:rPr lang="en-US" dirty="0"/>
              <a:t>This is ONLY possible where you start with healthy exposed groups and follow them through time. </a:t>
            </a:r>
          </a:p>
          <a:p>
            <a:pPr lvl="1">
              <a:buFont typeface="Arial" panose="020B0604020202020204" pitchFamily="34" charset="0"/>
              <a:buChar char="•"/>
            </a:pPr>
            <a:r>
              <a:rPr lang="en-US" dirty="0"/>
              <a:t>You do NOT have this when you begin with some ill people (cases) and quickly assemble some non-ill people for comparison (as in a case control study).</a:t>
            </a:r>
          </a:p>
          <a:p>
            <a:pPr>
              <a:buFont typeface="Arial" panose="020B0604020202020204" pitchFamily="34" charset="0"/>
              <a:buChar char="•"/>
            </a:pPr>
            <a:r>
              <a:rPr lang="en-US" dirty="0"/>
              <a:t>OR is used for rare or uncommon diseases because you cannot realistically assemble ‘exposed’ and ‘non-exposed’ groups (as for RR).</a:t>
            </a:r>
          </a:p>
          <a:p>
            <a:pPr>
              <a:buFont typeface="Arial" panose="020B0604020202020204" pitchFamily="34" charset="0"/>
              <a:buChar char="•"/>
            </a:pPr>
            <a:r>
              <a:rPr lang="en-US" dirty="0"/>
              <a:t>Neither OR </a:t>
            </a:r>
            <a:r>
              <a:rPr lang="en-US" dirty="0" err="1"/>
              <a:t>or</a:t>
            </a:r>
            <a:r>
              <a:rPr lang="en-US" dirty="0"/>
              <a:t> RR are particularly reliable where the cell sizes are 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37</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Cross-sectional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38</a:t>
            </a:fld>
            <a:endParaRPr lang="en-US"/>
          </a:p>
        </p:txBody>
      </p:sp>
    </p:spTree>
    <p:extLst>
      <p:ext uri="{BB962C8B-B14F-4D97-AF65-F5344CB8AC3E}">
        <p14:creationId xmlns:p14="http://schemas.microsoft.com/office/powerpoint/2010/main" val="2425168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Cross-sectional study</a:t>
            </a:r>
          </a:p>
        </p:txBody>
      </p:sp>
      <p:sp>
        <p:nvSpPr>
          <p:cNvPr id="3" name="Content Placeholder 2"/>
          <p:cNvSpPr>
            <a:spLocks noGrp="1"/>
          </p:cNvSpPr>
          <p:nvPr>
            <p:ph idx="1"/>
          </p:nvPr>
        </p:nvSpPr>
        <p:spPr>
          <a:xfrm>
            <a:off x="228600" y="1676400"/>
            <a:ext cx="8686800" cy="1524000"/>
          </a:xfrm>
        </p:spPr>
        <p:txBody>
          <a:bodyPr/>
          <a:lstStyle/>
          <a:p>
            <a:pPr marL="0" indent="0"/>
            <a:r>
              <a:rPr lang="en-US" dirty="0"/>
              <a:t>An 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39</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a:t>Not all evidence is created equal:</a:t>
            </a:r>
          </a:p>
          <a:p>
            <a:pPr lvl="1" indent="-342900"/>
            <a:r>
              <a:rPr lang="en-US" dirty="0"/>
              <a:t>A hierarchy of evidence guides clinical decision-making.</a:t>
            </a:r>
          </a:p>
          <a:p>
            <a:pPr lvl="1" indent="-342900"/>
            <a:endParaRPr lang="en-US" dirty="0"/>
          </a:p>
          <a:p>
            <a:pPr marL="457200" indent="-457200">
              <a:buFont typeface="+mj-lt"/>
              <a:buAutoNum type="arabicPeriod"/>
            </a:pPr>
            <a:r>
              <a:rPr lang="en-US" b="1" dirty="0"/>
              <a:t>Evidence alone is never enough:</a:t>
            </a:r>
          </a:p>
          <a:p>
            <a:pPr lvl="1" indent="-342900"/>
            <a:r>
              <a:rPr lang="en-US" dirty="0"/>
              <a:t>Competent 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
        <p:nvSpPr>
          <p:cNvPr id="5" name="Slide Number Placeholder 4"/>
          <p:cNvSpPr>
            <a:spLocks noGrp="1"/>
          </p:cNvSpPr>
          <p:nvPr>
            <p:ph type="sldNum" sz="quarter" idx="10"/>
          </p:nvPr>
        </p:nvSpPr>
        <p:spPr/>
        <p:txBody>
          <a:bodyPr/>
          <a:lstStyle/>
          <a:p>
            <a:fld id="{B7A43C5A-ACB8-4C0A-8D74-C2E9796A15BB}" type="slidenum">
              <a:rPr lang="en-US" smtClean="0"/>
              <a:pPr/>
              <a:t>4</a:t>
            </a:fld>
            <a:endParaRPr lang="en-US"/>
          </a:p>
        </p:txBody>
      </p:sp>
    </p:spTree>
    <p:extLst>
      <p:ext uri="{BB962C8B-B14F-4D97-AF65-F5344CB8AC3E}">
        <p14:creationId xmlns:p14="http://schemas.microsoft.com/office/powerpoint/2010/main" val="31494741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Cross-sectional design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40</a:t>
            </a:fld>
            <a:endParaRPr lang="en-US"/>
          </a:p>
        </p:txBody>
      </p:sp>
    </p:spTree>
    <p:extLst>
      <p:ext uri="{BB962C8B-B14F-4D97-AF65-F5344CB8AC3E}">
        <p14:creationId xmlns:p14="http://schemas.microsoft.com/office/powerpoint/2010/main" val="2798641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1209813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Examine two groups: </a:t>
            </a:r>
          </a:p>
          <a:p>
            <a:pPr lvl="1">
              <a:buFont typeface="Arial" panose="020B0604020202020204" pitchFamily="34" charset="0"/>
              <a:buChar char="•"/>
            </a:pPr>
            <a:r>
              <a:rPr lang="en-US" dirty="0"/>
              <a:t>One group of people who have experienced an event (= some outcome, usually an adverse event) and,</a:t>
            </a:r>
          </a:p>
          <a:p>
            <a:pPr lvl="1">
              <a:buFont typeface="Arial" panose="020B0604020202020204" pitchFamily="34" charset="0"/>
              <a:buChar char="•"/>
            </a:pPr>
            <a:r>
              <a:rPr lang="en-US" dirty="0"/>
              <a:t>Another group of people who have not experienced the same outcome. </a:t>
            </a:r>
          </a:p>
          <a:p>
            <a:pPr>
              <a:buFont typeface="Arial" panose="020B0604020202020204" pitchFamily="34" charset="0"/>
              <a:buChar char="•"/>
            </a:pPr>
            <a:r>
              <a:rPr lang="en-US" dirty="0"/>
              <a:t>Look at how exposure to suspect (usually noxious) agents differed between the two groups. </a:t>
            </a:r>
          </a:p>
          <a:p>
            <a:pPr>
              <a:buFont typeface="Arial" panose="020B0604020202020204" pitchFamily="34" charset="0"/>
              <a:buChar char="•"/>
            </a:pPr>
            <a:r>
              <a:rPr lang="en-US" dirty="0"/>
              <a:t>This type of study design is most useful for trying to ascertain the cause of rare events, such as rare cancers.</a:t>
            </a:r>
          </a:p>
          <a:p>
            <a:pPr>
              <a:buFont typeface="Arial" panose="020B0604020202020204" pitchFamily="34" charset="0"/>
              <a:buChar char="•"/>
            </a:pPr>
            <a:r>
              <a:rPr lang="en-US" dirty="0"/>
              <a:t>Aims 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Synonyms:</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a:t>Compares patients who have a disease or outcome of interest (cases) with patients who do not have the disease or outcome (controls), </a:t>
            </a:r>
          </a:p>
          <a:p>
            <a:pPr>
              <a:buFont typeface="Arial" panose="020B0604020202020204" pitchFamily="34" charset="0"/>
              <a:buChar char="•"/>
            </a:pPr>
            <a:r>
              <a:rPr lang="en-US" sz="2000" dirty="0"/>
              <a:t>Retrospective comparison of 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Are observational:</a:t>
            </a:r>
          </a:p>
          <a:p>
            <a:pPr lvl="1">
              <a:buFont typeface="Arial" panose="020B0604020202020204" pitchFamily="34" charset="0"/>
              <a:buChar char="•"/>
            </a:pPr>
            <a:r>
              <a:rPr lang="en-US" sz="2000" dirty="0"/>
              <a:t>no intervention is attempted,</a:t>
            </a:r>
          </a:p>
          <a:p>
            <a:pPr lvl="1">
              <a:buFont typeface="Arial" panose="020B0604020202020204" pitchFamily="34" charset="0"/>
              <a:buChar char="•"/>
            </a:pPr>
            <a:r>
              <a:rPr lang="en-US" sz="2000" dirty="0"/>
              <a:t>no attempt is made to alter the course of the disease. </a:t>
            </a:r>
          </a:p>
          <a:p>
            <a:pPr>
              <a:buFont typeface="Arial" panose="020B0604020202020204" pitchFamily="34" charset="0"/>
              <a:buChar char="•"/>
            </a:pPr>
            <a:r>
              <a:rPr lang="en-US" sz="2000" dirty="0"/>
              <a:t>The proportion of cases in the entire population-at-risk is unknown:</a:t>
            </a:r>
          </a:p>
          <a:p>
            <a:pPr marL="457200" lvl="1" indent="0">
              <a:buNone/>
            </a:pPr>
            <a:r>
              <a:rPr lang="en-US" sz="2000" dirty="0">
                <a:sym typeface="Wingdings" panose="05000000000000000000" pitchFamily="2" charset="2"/>
              </a:rPr>
              <a:t> </a:t>
            </a:r>
            <a:r>
              <a:rPr lang="en-US" sz="2000" dirty="0"/>
              <a:t>Designed 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43</a:t>
            </a:fld>
            <a:endParaRPr lang="en-US"/>
          </a:p>
        </p:txBody>
      </p:sp>
    </p:spTree>
    <p:extLst>
      <p:ext uri="{BB962C8B-B14F-4D97-AF65-F5344CB8AC3E}">
        <p14:creationId xmlns:p14="http://schemas.microsoft.com/office/powerpoint/2010/main" val="2470583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44</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a:t>ERIC Notebook. Case Control Studies (Second Edition No. 5)</a:t>
            </a:r>
          </a:p>
        </p:txBody>
      </p:sp>
    </p:spTree>
    <p:extLst>
      <p:ext uri="{BB962C8B-B14F-4D97-AF65-F5344CB8AC3E}">
        <p14:creationId xmlns:p14="http://schemas.microsoft.com/office/powerpoint/2010/main" val="3971271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Case selection in case control studies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45</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selection alternatives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cases: </a:t>
            </a:r>
          </a:p>
          <a:p>
            <a:pPr lvl="1">
              <a:buFont typeface="Arial" panose="020B0604020202020204" pitchFamily="34" charset="0"/>
              <a:buChar char="•"/>
            </a:pPr>
            <a:r>
              <a:rPr lang="en-US" dirty="0"/>
              <a:t>persons who were existing cases of the health outcome or disease during the observation period.</a:t>
            </a:r>
          </a:p>
          <a:p>
            <a:pPr lvl="2">
              <a:buFont typeface="Arial" panose="020B0604020202020204" pitchFamily="34" charset="0"/>
              <a:buChar char="•"/>
            </a:pPr>
            <a:r>
              <a:rPr lang="en-US" dirty="0">
                <a:sym typeface="Wingdings" panose="05000000000000000000" pitchFamily="2" charset="2"/>
              </a:rPr>
              <a:t> </a:t>
            </a:r>
            <a:r>
              <a:rPr lang="en-US" dirty="0"/>
              <a:t>prevalence odds ratio, which will be influenced by the incidence rate and survival or migration out of the prevalence pool of cases, and thus does not estimate the rate ratio. </a:t>
            </a:r>
          </a:p>
          <a:p>
            <a:pPr>
              <a:buFont typeface="Arial" panose="020B0604020202020204" pitchFamily="34" charset="0"/>
              <a:buChar char="•"/>
            </a:pPr>
            <a:r>
              <a:rPr lang="en-US" dirty="0"/>
              <a:t>Incident cases:</a:t>
            </a:r>
          </a:p>
          <a:p>
            <a:pPr lvl="1">
              <a:buFont typeface="Arial" panose="020B0604020202020204" pitchFamily="34" charset="0"/>
              <a:buChar char="•"/>
            </a:pPr>
            <a:r>
              <a:rPr lang="en-US" dirty="0"/>
              <a:t>persons who newly develop the health outcome or disease during the observation period. </a:t>
            </a:r>
          </a:p>
          <a:p>
            <a:pPr lvl="2">
              <a:buFont typeface="Arial" panose="020B0604020202020204" pitchFamily="34" charset="0"/>
              <a:buChar char="•"/>
            </a:pPr>
            <a:r>
              <a:rPr lang="en-US" dirty="0"/>
              <a:t>prevalence is influenced by both incidence and duration. </a:t>
            </a:r>
          </a:p>
          <a:p>
            <a:pPr>
              <a:buFont typeface="Arial" panose="020B0604020202020204" pitchFamily="34" charset="0"/>
              <a:buChar char="•"/>
            </a:pPr>
            <a:r>
              <a:rPr lang="en-US" sz="2000" dirty="0"/>
              <a:t>For cause of disease studies incident cases are preferred as they are more informative about factors that lead up to the development of disease rather than factors that affect duration.</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selection in case-control studies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Most demanding aspects of a case-control study. </a:t>
            </a:r>
          </a:p>
          <a:p>
            <a:pPr>
              <a:buFont typeface="Arial" panose="020B0604020202020204" pitchFamily="34" charset="0"/>
              <a:buChar char="•"/>
            </a:pPr>
            <a:r>
              <a:rPr lang="en-US" dirty="0"/>
              <a:t>The distribution of exposure should be the same among cases and controls; </a:t>
            </a:r>
          </a:p>
          <a:p>
            <a:pPr lvl="1">
              <a:buFont typeface="Arial" panose="020B0604020202020204" pitchFamily="34" charset="0"/>
              <a:buChar char="•"/>
            </a:pPr>
            <a:r>
              <a:rPr lang="en-US" dirty="0">
                <a:sym typeface="Wingdings" panose="05000000000000000000" pitchFamily="2" charset="2"/>
              </a:rPr>
              <a:t></a:t>
            </a:r>
            <a:r>
              <a:rPr lang="en-US" dirty="0"/>
              <a:t> both cases and controls should stem from the same source population. </a:t>
            </a:r>
          </a:p>
          <a:p>
            <a:pPr>
              <a:buFont typeface="Arial" panose="020B0604020202020204" pitchFamily="34" charset="0"/>
              <a:buChar char="•"/>
            </a:pPr>
            <a:r>
              <a:rPr lang="en-US" dirty="0"/>
              <a:t>The control group may also be an at-risk population, with the potential to develop the outcome. </a:t>
            </a:r>
          </a:p>
          <a:p>
            <a:pPr>
              <a:buFont typeface="Arial" panose="020B0604020202020204" pitchFamily="34" charset="0"/>
              <a:buChar char="•"/>
            </a:pPr>
            <a:r>
              <a:rPr lang="en-US" dirty="0"/>
              <a:t>Because 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Matched case-control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attempts to ensure comparability between cases and controls.</a:t>
            </a:r>
          </a:p>
          <a:p>
            <a:pPr>
              <a:buFont typeface="Arial" panose="020B0604020202020204" pitchFamily="34" charset="0"/>
              <a:buChar char="•"/>
            </a:pPr>
            <a:r>
              <a:rPr lang="en-US" dirty="0"/>
              <a:t>Goal: reduce variability and systematic differences attributable to background variables and confounders:</a:t>
            </a:r>
          </a:p>
          <a:p>
            <a:pPr lvl="2">
              <a:buFont typeface="Arial" panose="020B0604020202020204" pitchFamily="34" charset="0"/>
              <a:buChar char="•"/>
            </a:pPr>
            <a:r>
              <a:rPr lang="en-US" dirty="0"/>
              <a:t>Background variables: variables that are not of interest to the investigator.</a:t>
            </a:r>
          </a:p>
          <a:p>
            <a:pPr lvl="2">
              <a:buFont typeface="Arial" panose="020B0604020202020204" pitchFamily="34" charset="0"/>
              <a:buChar char="•"/>
            </a:pPr>
            <a:r>
              <a:rPr lang="en-US" dirty="0"/>
              <a:t>Confounders: variables associated with the risk factor which may potentially be a cause of the outcome. </a:t>
            </a:r>
          </a:p>
          <a:p>
            <a:pPr>
              <a:buFont typeface="Arial" panose="020B0604020202020204" pitchFamily="34" charset="0"/>
              <a:buChar char="•"/>
            </a:pPr>
            <a:r>
              <a:rPr lang="en-US" dirty="0"/>
              <a:t>Each case is typically paired individually with a control subject with respect to the background variables and confounders </a:t>
            </a:r>
            <a:r>
              <a:rPr lang="en-US" dirty="0">
                <a:sym typeface="Wingdings" panose="05000000000000000000" pitchFamily="2" charset="2"/>
              </a:rPr>
              <a:t> ‘individual matching’.</a:t>
            </a:r>
          </a:p>
          <a:p>
            <a:pPr lvl="1">
              <a:buFont typeface="Arial" panose="020B0604020202020204" pitchFamily="34" charset="0"/>
              <a:buChar char="•"/>
            </a:pPr>
            <a:r>
              <a:rPr lang="en-US" dirty="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difficult</a:t>
            </a:r>
          </a:p>
          <a:p>
            <a:pPr marL="512763" indent="-280988">
              <a:buFont typeface="Arial" panose="020B0604020202020204" pitchFamily="34" charset="0"/>
              <a:buChar char="•"/>
            </a:pPr>
            <a:r>
              <a:rPr lang="en-US" sz="2000" dirty="0"/>
              <a:t>cannot determine prevalence nor incidence of disease nor the risk factors as the subjects are generally collected by purposive sampling.</a:t>
            </a:r>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a:extLst>
              <a:ext uri="{FF2B5EF4-FFF2-40B4-BE49-F238E27FC236}">
                <a16:creationId xmlns:a16="http://schemas.microsoft.com/office/drawing/2014/main" id="{62F8D03A-BC9D-45A3-A0CE-E5C0BC4545E6}"/>
              </a:ext>
            </a:extLst>
          </p:cNvPr>
          <p:cNvSpPr/>
          <p:nvPr/>
        </p:nvSpPr>
        <p:spPr bwMode="auto">
          <a:xfrm>
            <a:off x="457200" y="2514600"/>
            <a:ext cx="1066800" cy="3352800"/>
          </a:xfrm>
          <a:prstGeom prst="triangl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a:t>Level of evidence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extLst>
                    <a:ext uri="{9D8B030D-6E8A-4147-A177-3AD203B41FA5}">
                      <a16:colId xmlns:a16="http://schemas.microsoft.com/office/drawing/2014/main" val="20000"/>
                    </a:ext>
                  </a:extLst>
                </a:gridCol>
                <a:gridCol w="7315199">
                  <a:extLst>
                    <a:ext uri="{9D8B030D-6E8A-4147-A177-3AD203B41FA5}">
                      <a16:colId xmlns:a16="http://schemas.microsoft.com/office/drawing/2014/main" val="20001"/>
                    </a:ext>
                  </a:extLst>
                </a:gridCol>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50</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 of Odds Ratio</a:t>
            </a:r>
          </a:p>
        </p:txBody>
      </p:sp>
      <p:sp>
        <p:nvSpPr>
          <p:cNvPr id="3" name="Content Placeholder 2"/>
          <p:cNvSpPr>
            <a:spLocks noGrp="1"/>
          </p:cNvSpPr>
          <p:nvPr>
            <p:ph idx="1"/>
          </p:nvPr>
        </p:nvSpPr>
        <p:spPr/>
        <p:txBody>
          <a:bodyPr/>
          <a:lstStyle/>
          <a:p>
            <a:endParaRPr lang="en-US" dirty="0"/>
          </a:p>
          <a:p>
            <a:r>
              <a:rPr lang="en-US" dirty="0"/>
              <a:t>OR = 1 	Odds of disease is the same for exposed and 			unexposed </a:t>
            </a:r>
          </a:p>
          <a:p>
            <a:r>
              <a:rPr lang="en-US" dirty="0"/>
              <a:t>OR &gt; 1 	Exposure increases odds of disease </a:t>
            </a:r>
          </a:p>
          <a:p>
            <a:r>
              <a:rPr lang="en-US" dirty="0"/>
              <a:t>OR &lt; 1 	Exposure reduces odds of disease</a:t>
            </a:r>
          </a:p>
          <a:p>
            <a:endParaRPr lang="en-US" dirty="0"/>
          </a:p>
          <a:p>
            <a:r>
              <a:rPr lang="en-US" dirty="0"/>
              <a:t>References for odds ratio interpretation in case-control:</a:t>
            </a:r>
          </a:p>
          <a:p>
            <a:r>
              <a:rPr lang="en-US" sz="1800" dirty="0">
                <a:hlinkClick r:id="rId2"/>
              </a:rPr>
              <a:t>https://sph.unc.edu/wp-content/uploads/sites/112/2015/07/nciph_ERIC5.pdf</a:t>
            </a:r>
            <a:endParaRPr lang="en-US" sz="1800" dirty="0"/>
          </a:p>
          <a:p>
            <a:r>
              <a:rPr lang="en-US" sz="1800" dirty="0">
                <a:hlinkClick r:id="rId3"/>
              </a:rPr>
              <a:t>https://www.ncbi.nlm.nih.gov/books/NBK431098/</a:t>
            </a:r>
            <a:r>
              <a:rPr lang="en-US" sz="1800" dirty="0"/>
              <a:t> </a:t>
            </a:r>
          </a:p>
          <a:p>
            <a:r>
              <a:rPr lang="en-US" dirty="0"/>
              <a:t>But some discussion on differing views:</a:t>
            </a:r>
          </a:p>
          <a:p>
            <a:r>
              <a:rPr lang="en-US" sz="1400" dirty="0">
                <a:hlinkClick r:id="rId4"/>
              </a:rPr>
              <a:t>https://www.researchgate.net/post/How_does_one_correctly_interpret_odds_ratio_from_case-control_studies</a:t>
            </a:r>
            <a:endParaRPr lang="en-US" sz="1400" dirty="0"/>
          </a:p>
          <a:p>
            <a:r>
              <a:rPr lang="en-US" sz="1400" dirty="0">
                <a:hlinkClick r:id="rId5"/>
              </a:rPr>
              <a:t>https://www.semanticscholar.org/paper/What-does-the-odds-ratio-estimate-in-a-case-control-Pearce-Pearce/e8e7ae49af151c79d175965ad177ac8b89f19403</a:t>
            </a:r>
            <a:r>
              <a:rPr lang="en-US" sz="1400" dirty="0"/>
              <a:t> </a:t>
            </a:r>
          </a:p>
          <a:p>
            <a:r>
              <a:rPr lang="en-US" sz="1400" dirty="0"/>
              <a:t>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51</a:t>
            </a:fld>
            <a:endParaRPr lang="en-US"/>
          </a:p>
        </p:txBody>
      </p:sp>
    </p:spTree>
    <p:extLst>
      <p:ext uri="{BB962C8B-B14F-4D97-AF65-F5344CB8AC3E}">
        <p14:creationId xmlns:p14="http://schemas.microsoft.com/office/powerpoint/2010/main" val="3534582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the difference in the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It 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52</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Case series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Tree>
    <p:extLst>
      <p:ext uri="{BB962C8B-B14F-4D97-AF65-F5344CB8AC3E}">
        <p14:creationId xmlns:p14="http://schemas.microsoft.com/office/powerpoint/2010/main" val="4270566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Analysis of series of people with 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a:t>Settings (1):</a:t>
            </a:r>
          </a:p>
          <a:p>
            <a:pPr lvl="1">
              <a:buFont typeface="Arial" panose="020B0604020202020204" pitchFamily="34" charset="0"/>
              <a:buChar char="•"/>
            </a:pPr>
            <a:r>
              <a:rPr lang="en-US" dirty="0"/>
              <a:t>Initial reports of a new diagnosis or innovative treatment. </a:t>
            </a:r>
          </a:p>
          <a:p>
            <a:pPr lvl="2">
              <a:buFont typeface="Arial" panose="020B0604020202020204" pitchFamily="34" charset="0"/>
              <a:buChar char="•"/>
            </a:pPr>
            <a:r>
              <a:rPr lang="en-US" dirty="0"/>
              <a:t>e.g.: the recovery and complication rates after a treatment or procedure.</a:t>
            </a:r>
          </a:p>
          <a:p>
            <a:pPr lvl="2">
              <a:buFont typeface="Arial" panose="020B0604020202020204" pitchFamily="34" charset="0"/>
              <a:buChar char="•"/>
            </a:pPr>
            <a:r>
              <a:rPr lang="en-US" dirty="0"/>
              <a:t>Not to be used for treatment efficacy!</a:t>
            </a:r>
          </a:p>
          <a:p>
            <a:pPr lvl="1">
              <a:buFont typeface="Arial" panose="020B0604020202020204" pitchFamily="34" charset="0"/>
              <a:buChar char="•"/>
            </a:pPr>
            <a:r>
              <a:rPr lang="en-US" dirty="0"/>
              <a:t>Describing the natural history of a condition.</a:t>
            </a:r>
          </a:p>
          <a:p>
            <a:pPr lvl="1">
              <a:buFont typeface="Arial" panose="020B0604020202020204" pitchFamily="34" charset="0"/>
              <a:buChar char="•"/>
            </a:pPr>
            <a:r>
              <a:rPr lang="en-US" dirty="0"/>
              <a:t>Single physician or hospital reports of outcomes.</a:t>
            </a:r>
          </a:p>
          <a:p>
            <a:pPr lvl="1">
              <a:buFont typeface="Arial" panose="020B0604020202020204" pitchFamily="34" charset="0"/>
              <a:buChar char="•"/>
            </a:pPr>
            <a:r>
              <a:rPr lang="en-US" dirty="0"/>
              <a:t>Multi-institutional 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9280769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 settings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a:t>Toxicities of Therapies</a:t>
            </a:r>
          </a:p>
          <a:p>
            <a:pPr lvl="1">
              <a:buFont typeface="Arial" panose="020B0604020202020204" pitchFamily="34" charset="0"/>
              <a:buChar char="•"/>
            </a:pPr>
            <a:r>
              <a:rPr lang="en-US" dirty="0"/>
              <a:t>Recognition of Epidemics</a:t>
            </a:r>
          </a:p>
          <a:p>
            <a:pPr lvl="1">
              <a:buFont typeface="Arial" panose="020B0604020202020204" pitchFamily="34" charset="0"/>
              <a:buChar char="•"/>
            </a:pPr>
            <a:r>
              <a:rPr lang="en-US" dirty="0"/>
              <a:t>Initial Identification of Previously Unrecognized Syndromes</a:t>
            </a:r>
          </a:p>
          <a:p>
            <a:pPr>
              <a:buFont typeface="Arial" panose="020B0604020202020204" pitchFamily="34" charset="0"/>
              <a:buChar char="•"/>
            </a:pPr>
            <a:r>
              <a:rPr lang="en-US" dirty="0"/>
              <a:t>Studying 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55</a:t>
            </a:fld>
            <a:endParaRPr lang="en-US"/>
          </a:p>
        </p:txBody>
      </p:sp>
    </p:spTree>
    <p:extLst>
      <p:ext uri="{BB962C8B-B14F-4D97-AF65-F5344CB8AC3E}">
        <p14:creationId xmlns:p14="http://schemas.microsoft.com/office/powerpoint/2010/main" val="2065204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good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Clearly defined question.</a:t>
            </a:r>
          </a:p>
          <a:p>
            <a:pPr>
              <a:buFont typeface="Arial" panose="020B0604020202020204" pitchFamily="34" charset="0"/>
              <a:buChar char="•"/>
            </a:pPr>
            <a:r>
              <a:rPr lang="en-US" dirty="0"/>
              <a:t>Well-described study population.</a:t>
            </a:r>
          </a:p>
          <a:p>
            <a:pPr>
              <a:buFont typeface="Arial" panose="020B0604020202020204" pitchFamily="34" charset="0"/>
              <a:buChar char="•"/>
            </a:pPr>
            <a:r>
              <a:rPr lang="en-US" dirty="0"/>
              <a:t>Well-described intervention.</a:t>
            </a:r>
          </a:p>
          <a:p>
            <a:pPr>
              <a:buFont typeface="Arial" panose="020B0604020202020204" pitchFamily="34" charset="0"/>
              <a:buChar char="•"/>
            </a:pPr>
            <a:r>
              <a:rPr lang="en-US" dirty="0"/>
              <a:t>Use of validated outcome measures.</a:t>
            </a:r>
          </a:p>
          <a:p>
            <a:pPr>
              <a:buFont typeface="Arial" panose="020B0604020202020204" pitchFamily="34" charset="0"/>
              <a:buChar char="•"/>
            </a:pPr>
            <a:r>
              <a:rPr lang="en-US" dirty="0"/>
              <a:t>Appropriate statistical analyses.</a:t>
            </a:r>
          </a:p>
          <a:p>
            <a:pPr>
              <a:buFont typeface="Arial" panose="020B0604020202020204" pitchFamily="34" charset="0"/>
              <a:buChar char="•"/>
            </a:pPr>
            <a:r>
              <a:rPr lang="en-US" dirty="0"/>
              <a:t>Well-described results.</a:t>
            </a:r>
          </a:p>
          <a:p>
            <a:pPr>
              <a:buFont typeface="Arial" panose="020B0604020202020204" pitchFamily="34" charset="0"/>
              <a:buChar char="•"/>
            </a:pPr>
            <a:r>
              <a:rPr lang="en-US" dirty="0"/>
              <a:t>Discussion/conclusions supported by data.</a:t>
            </a:r>
          </a:p>
          <a:p>
            <a:pPr>
              <a:buFont typeface="Arial" panose="020B0604020202020204" pitchFamily="34" charset="0"/>
              <a:buChar char="•"/>
            </a:pPr>
            <a:r>
              <a:rPr lang="en-US" dirty="0"/>
              <a:t>Funding source acknowledged.</a:t>
            </a:r>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a:solidFill>
                  <a:schemeClr val="bg1"/>
                </a:solidFill>
              </a:rPr>
              <a:t>Carey TS, Boden SD.  A critical guide to case series reports. Spine (</a:t>
            </a:r>
            <a:r>
              <a:rPr lang="en-US" sz="1400" b="0" dirty="0" err="1">
                <a:solidFill>
                  <a:schemeClr val="bg1"/>
                </a:solidFill>
              </a:rPr>
              <a:t>Phila</a:t>
            </a:r>
            <a:r>
              <a:rPr lang="en-US" sz="1400" b="0" dirty="0">
                <a:solidFill>
                  <a:schemeClr val="bg1"/>
                </a:solidFill>
              </a:rPr>
              <a:t> Pa 1976). 2003 Aug 1;28(15):1631-4. https://www.ncbi.nlm.nih.gov/pubmed/12897483</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56</a:t>
            </a:fld>
            <a:endParaRPr lang="en-US"/>
          </a:p>
        </p:txBody>
      </p:sp>
    </p:spTree>
    <p:extLst>
      <p:ext uri="{BB962C8B-B14F-4D97-AF65-F5344CB8AC3E}">
        <p14:creationId xmlns:p14="http://schemas.microsoft.com/office/powerpoint/2010/main" val="30831975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Explicitly describe:</a:t>
            </a:r>
          </a:p>
          <a:p>
            <a:pPr lvl="1">
              <a:buFont typeface="Arial" panose="020B0604020202020204" pitchFamily="34" charset="0"/>
              <a:buChar char="•"/>
            </a:pPr>
            <a:r>
              <a:rPr lang="en-US" sz="2000" dirty="0"/>
              <a:t>The hypothesis/hypotheses under consideration</a:t>
            </a:r>
          </a:p>
          <a:p>
            <a:pPr lvl="1">
              <a:buFont typeface="Arial" panose="020B0604020202020204" pitchFamily="34" charset="0"/>
              <a:buChar char="•"/>
            </a:pPr>
            <a:r>
              <a:rPr lang="en-US" sz="2000" dirty="0"/>
              <a:t>Eligibility criteria for subjects in the report</a:t>
            </a:r>
          </a:p>
          <a:p>
            <a:pPr lvl="1">
              <a:buFont typeface="Arial" panose="020B0604020202020204" pitchFamily="34" charset="0"/>
              <a:buChar char="•"/>
            </a:pPr>
            <a:r>
              <a:rPr lang="en-US" sz="2000" dirty="0"/>
              <a:t>How treatments were administered or potential risk factors defined</a:t>
            </a:r>
          </a:p>
          <a:p>
            <a:pPr>
              <a:buFont typeface="Arial" panose="020B0604020202020204" pitchFamily="34" charset="0"/>
              <a:buChar char="•"/>
            </a:pPr>
            <a:r>
              <a:rPr lang="en-US" sz="2000" dirty="0"/>
              <a:t>Compare observed results to those in an appropriate external comparison group; discuss potential biases arising from such comparison</a:t>
            </a:r>
          </a:p>
          <a:p>
            <a:pPr>
              <a:buFont typeface="Arial" panose="020B0604020202020204" pitchFamily="34" charset="0"/>
              <a:buChar char="•"/>
            </a:pPr>
            <a:r>
              <a:rPr lang="en-US" sz="2000" dirty="0"/>
              <a:t>Perform appropriate statistics, ensuring that assumptions of the statistical methods are reasonable in this setting</a:t>
            </a:r>
          </a:p>
          <a:p>
            <a:pPr>
              <a:buFont typeface="Arial" panose="020B0604020202020204" pitchFamily="34" charset="0"/>
              <a:buChar char="•"/>
            </a:pPr>
            <a:r>
              <a:rPr lang="en-US" sz="2000" dirty="0"/>
              <a:t>Discuss the biological plausibility of the hypothesis in light of the report's observations</a:t>
            </a:r>
          </a:p>
          <a:p>
            <a:pPr>
              <a:buFont typeface="Arial" panose="020B0604020202020204" pitchFamily="34" charset="0"/>
              <a:buChar char="•"/>
            </a:pPr>
            <a:r>
              <a:rPr lang="en-US" sz="2000" dirty="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literature.</a:t>
            </a:r>
          </a:p>
          <a:p>
            <a:pPr algn="r"/>
            <a:r>
              <a:rPr lang="en-US" sz="1400" b="0" dirty="0">
                <a:solidFill>
                  <a:schemeClr val="bg1"/>
                </a:solidFill>
              </a:rPr>
              <a:t>Am J </a:t>
            </a:r>
            <a:r>
              <a:rPr lang="en-US" sz="1400" b="0" dirty="0" err="1">
                <a:solidFill>
                  <a:schemeClr val="bg1"/>
                </a:solidFill>
              </a:rPr>
              <a:t>Ophthalmol</a:t>
            </a:r>
            <a:r>
              <a:rPr lang="en-US" sz="1400" b="0" dirty="0">
                <a:solidFill>
                  <a:schemeClr val="bg1"/>
                </a:solidFill>
              </a:rPr>
              <a:t>. 2011;151(1):7-10.e1.</a:t>
            </a:r>
          </a:p>
        </p:txBody>
      </p:sp>
      <p:sp>
        <p:nvSpPr>
          <p:cNvPr id="5" name="Slide Number Placeholder 4"/>
          <p:cNvSpPr>
            <a:spLocks noGrp="1"/>
          </p:cNvSpPr>
          <p:nvPr>
            <p:ph type="sldNum" sz="quarter" idx="10"/>
          </p:nvPr>
        </p:nvSpPr>
        <p:spPr/>
        <p:txBody>
          <a:bodyPr/>
          <a:lstStyle/>
          <a:p>
            <a:fld id="{B7A43C5A-ACB8-4C0A-8D74-C2E9796A15BB}" type="slidenum">
              <a:rPr lang="en-US" smtClean="0"/>
              <a:pPr/>
              <a:t>57</a:t>
            </a:fld>
            <a:endParaRPr lang="en-US"/>
          </a:p>
        </p:txBody>
      </p:sp>
    </p:spTree>
    <p:extLst>
      <p:ext uri="{BB962C8B-B14F-4D97-AF65-F5344CB8AC3E}">
        <p14:creationId xmlns:p14="http://schemas.microsoft.com/office/powerpoint/2010/main" val="223139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r>
              <a:rPr lang="en-US" dirty="0"/>
              <a:t>Comparisons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Tree>
    <p:extLst>
      <p:ext uri="{BB962C8B-B14F-4D97-AF65-F5344CB8AC3E}">
        <p14:creationId xmlns:p14="http://schemas.microsoft.com/office/powerpoint/2010/main" val="26798686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a:t>
            </a:r>
            <a:r>
              <a:rPr lang="en-US" sz="2000" dirty="0">
                <a:solidFill>
                  <a:srgbClr val="FFFF00"/>
                </a:solidFill>
              </a:rPr>
              <a:t>outcome status</a:t>
            </a:r>
            <a:r>
              <a:rPr lang="en-US" sz="2000" dirty="0"/>
              <a:t> 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Once outcome status is identified and subjects are categorized as cases, controls (subjects without the outcome) are selected.</a:t>
            </a:r>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a:t>define the selected group of subjects by </a:t>
            </a:r>
            <a:r>
              <a:rPr lang="en-US" sz="2000" dirty="0">
                <a:solidFill>
                  <a:srgbClr val="FFFF00"/>
                </a:solidFill>
              </a:rPr>
              <a:t>exposure status </a:t>
            </a:r>
            <a:r>
              <a:rPr lang="en-US" sz="2000" dirty="0"/>
              <a:t>at the start of the investigation.</a:t>
            </a:r>
          </a:p>
          <a:p>
            <a:pPr>
              <a:buFont typeface="Arial" panose="020B0604020202020204" pitchFamily="34" charset="0"/>
              <a:buChar char="•"/>
            </a:pPr>
            <a:endParaRPr lang="en-US" sz="2000" dirty="0"/>
          </a:p>
          <a:p>
            <a:pPr>
              <a:buFont typeface="Arial" panose="020B0604020202020204" pitchFamily="34" charset="0"/>
              <a:buChar char="•"/>
            </a:pPr>
            <a:r>
              <a:rPr lang="en-US" sz="2000" dirty="0"/>
              <a:t>Subjects who are not at risk for developing the outcome should be excluded from the study</a:t>
            </a:r>
          </a:p>
          <a:p>
            <a:pPr>
              <a:buFont typeface="Arial" panose="020B0604020202020204" pitchFamily="34" charset="0"/>
              <a:buChar char="•"/>
            </a:pPr>
            <a:endParaRPr lang="en-US" sz="2000" dirty="0"/>
          </a:p>
          <a:p>
            <a:pPr>
              <a:buFont typeface="Arial" panose="020B0604020202020204" pitchFamily="34" charset="0"/>
              <a:buChar char="•"/>
            </a:pPr>
            <a:endParaRPr lang="en-US" sz="1100" dirty="0"/>
          </a:p>
          <a:p>
            <a:pPr>
              <a:buFont typeface="Arial" panose="020B0604020202020204" pitchFamily="34" charset="0"/>
              <a:buChar char="•"/>
            </a:pPr>
            <a:endParaRPr lang="en-US" sz="2000" dirty="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a:t>Case Control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Is medical research that involves human subjects.</a:t>
            </a:r>
          </a:p>
          <a:p>
            <a:pPr>
              <a:buFont typeface="Arial" panose="020B0604020202020204" pitchFamily="34" charset="0"/>
              <a:buChar char="•"/>
            </a:pPr>
            <a:r>
              <a:rPr lang="en-US" dirty="0"/>
              <a:t>Types of clinical research include:</a:t>
            </a:r>
          </a:p>
          <a:p>
            <a:pPr lvl="1">
              <a:buFont typeface="Arial" panose="020B0604020202020204" pitchFamily="34" charset="0"/>
              <a:buChar char="•"/>
            </a:pPr>
            <a:r>
              <a:rPr lang="en-US" sz="2200" dirty="0"/>
              <a:t>Epidemiological: </a:t>
            </a:r>
          </a:p>
          <a:p>
            <a:pPr lvl="2">
              <a:spcBef>
                <a:spcPts val="0"/>
              </a:spcBef>
              <a:buFont typeface="Arial" panose="020B0604020202020204" pitchFamily="34" charset="0"/>
              <a:buChar char="•"/>
            </a:pPr>
            <a:r>
              <a:rPr lang="en-US" dirty="0"/>
              <a:t>improves the understanding of a disease by studying patterns, causes, and effects of health and disease in specific groups.</a:t>
            </a:r>
          </a:p>
          <a:p>
            <a:pPr lvl="1">
              <a:buFont typeface="Arial" panose="020B0604020202020204" pitchFamily="34" charset="0"/>
              <a:buChar char="•"/>
            </a:pPr>
            <a:r>
              <a:rPr lang="en-US" sz="2200" dirty="0"/>
              <a:t>Behavioral: </a:t>
            </a:r>
          </a:p>
          <a:p>
            <a:pPr lvl="2">
              <a:spcBef>
                <a:spcPts val="0"/>
              </a:spcBef>
              <a:buFont typeface="Arial" panose="020B0604020202020204" pitchFamily="34" charset="0"/>
              <a:buChar char="•"/>
            </a:pPr>
            <a:r>
              <a:rPr lang="en-US" dirty="0"/>
              <a:t>improves the understanding of human behavior and how it relates to health and disease.</a:t>
            </a:r>
          </a:p>
          <a:p>
            <a:pPr lvl="1">
              <a:buFont typeface="Arial" panose="020B0604020202020204" pitchFamily="34" charset="0"/>
              <a:buChar char="•"/>
            </a:pPr>
            <a:r>
              <a:rPr lang="en-US" sz="2200" dirty="0"/>
              <a:t>Health services: </a:t>
            </a:r>
          </a:p>
          <a:p>
            <a:pPr lvl="2">
              <a:spcBef>
                <a:spcPts val="0"/>
              </a:spcBef>
              <a:buFont typeface="Arial" panose="020B0604020202020204" pitchFamily="34" charset="0"/>
              <a:buChar char="•"/>
            </a:pPr>
            <a:r>
              <a:rPr lang="en-US" dirty="0"/>
              <a:t>looks 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a:t>Clinical trials: </a:t>
            </a:r>
          </a:p>
          <a:p>
            <a:pPr lvl="2">
              <a:spcBef>
                <a:spcPts val="0"/>
              </a:spcBef>
              <a:buFont typeface="Arial" panose="020B0604020202020204" pitchFamily="34" charset="0"/>
              <a:buChar char="•"/>
            </a:pPr>
            <a:r>
              <a:rPr lang="en-US" dirty="0"/>
              <a:t>evaluate 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60</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a:t>Cohort study</a:t>
            </a:r>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a:t>Case-control study</a:t>
            </a:r>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versus cohort</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61</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
        <p:nvSpPr>
          <p:cNvPr id="3" name="Rectangle 2">
            <a:extLst>
              <a:ext uri="{FF2B5EF4-FFF2-40B4-BE49-F238E27FC236}">
                <a16:creationId xmlns:a16="http://schemas.microsoft.com/office/drawing/2014/main" id="{BF7D125D-4694-4BE4-B1CF-ED3B8AC4075A}"/>
              </a:ext>
            </a:extLst>
          </p:cNvPr>
          <p:cNvSpPr/>
          <p:nvPr/>
        </p:nvSpPr>
        <p:spPr bwMode="auto">
          <a:xfrm>
            <a:off x="5715000" y="-6350"/>
            <a:ext cx="3133725" cy="25515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a:extLst>
              <a:ext uri="{FF2B5EF4-FFF2-40B4-BE49-F238E27FC236}">
                <a16:creationId xmlns:a16="http://schemas.microsoft.com/office/drawing/2014/main" id="{65D64F29-2C64-44AB-BF63-DA82187F2984}"/>
              </a:ext>
            </a:extLst>
          </p:cNvPr>
          <p:cNvSpPr/>
          <p:nvPr/>
        </p:nvSpPr>
        <p:spPr bwMode="auto">
          <a:xfrm>
            <a:off x="5791199" y="3478642"/>
            <a:ext cx="2438401" cy="227668"/>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09446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Case-control / Cross-sectional / Cohort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62</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r>
                        <a:rPr lang="en-US" sz="1600" b="1" i="0" u="sng" strike="noStrike" kern="1200" baseline="0" dirty="0">
                          <a:solidFill>
                            <a:schemeClr val="bg1"/>
                          </a:solidFill>
                          <a:latin typeface="+mn-lt"/>
                          <a:ea typeface="+mn-ea"/>
                          <a:cs typeface="+mn-cs"/>
                        </a:rPr>
                        <a:t>Therapy/ Treatment </a:t>
                      </a:r>
                    </a:p>
                    <a:p>
                      <a:r>
                        <a:rPr lang="en-US" sz="1600" b="0" i="0" u="none" strike="noStrike" kern="1200" baseline="0" dirty="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Double-Blind </a:t>
                      </a:r>
                    </a:p>
                    <a:p>
                      <a:r>
                        <a:rPr lang="en-US" sz="1600" b="0" i="0" u="none" strike="noStrike" kern="1200" baseline="0" dirty="0">
                          <a:solidFill>
                            <a:schemeClr val="bg1"/>
                          </a:solidFill>
                          <a:latin typeface="+mn-lt"/>
                          <a:ea typeface="+mn-ea"/>
                          <a:cs typeface="+mn-cs"/>
                        </a:rPr>
                        <a:t>       Randomized 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600" b="1" i="0" u="sng" strike="noStrike" kern="1200" baseline="0" dirty="0">
                          <a:solidFill>
                            <a:schemeClr val="bg1"/>
                          </a:solidFill>
                          <a:latin typeface="+mn-lt"/>
                          <a:ea typeface="+mn-ea"/>
                          <a:cs typeface="+mn-cs"/>
                        </a:rPr>
                        <a:t>Diagnosis</a:t>
                      </a:r>
                      <a:r>
                        <a:rPr lang="en-US" sz="1600" b="0" i="0" u="none" strike="noStrike" kern="1200" baseline="0" dirty="0">
                          <a:solidFill>
                            <a:schemeClr val="bg1"/>
                          </a:solidFill>
                          <a:latin typeface="+mn-lt"/>
                          <a:ea typeface="+mn-ea"/>
                          <a:cs typeface="+mn-cs"/>
                        </a:rPr>
                        <a:t> </a:t>
                      </a:r>
                    </a:p>
                    <a:p>
                      <a:r>
                        <a:rPr lang="en-US" sz="1600" b="0" i="0" u="none" strike="noStrike" kern="1200" baseline="0" dirty="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Controlled Trial </a:t>
                      </a:r>
                    </a:p>
                    <a:p>
                      <a:r>
                        <a:rPr lang="en-US" sz="1600" b="0" i="0" u="none" strike="noStrike" kern="1200" baseline="0" dirty="0">
                          <a:solidFill>
                            <a:schemeClr val="bg1"/>
                          </a:solidFill>
                          <a:latin typeface="+mn-lt"/>
                          <a:ea typeface="+mn-ea"/>
                          <a:cs typeface="+mn-cs"/>
                        </a:rPr>
                        <a:t>Systematic Review</a:t>
                      </a:r>
                    </a:p>
                    <a:p>
                      <a:r>
                        <a:rPr lang="en-US" sz="1600" b="0" i="0" u="none" strike="noStrike" kern="1200" baseline="0" dirty="0" err="1">
                          <a:solidFill>
                            <a:schemeClr val="bg1"/>
                          </a:solidFill>
                          <a:latin typeface="+mn-lt"/>
                          <a:ea typeface="+mn-ea"/>
                          <a:cs typeface="+mn-cs"/>
                        </a:rPr>
                        <a:t>Meta Analysis</a:t>
                      </a:r>
                      <a:r>
                        <a:rPr lang="en-US" sz="1600" b="0" i="0" u="none" strike="noStrike" kern="1200" baseline="0" dirty="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sz="1600" b="1" i="0" u="sng" strike="noStrike" kern="1200" baseline="0" dirty="0">
                          <a:solidFill>
                            <a:schemeClr val="bg1"/>
                          </a:solidFill>
                          <a:latin typeface="+mn-lt"/>
                          <a:ea typeface="+mn-ea"/>
                          <a:cs typeface="+mn-cs"/>
                        </a:rPr>
                        <a:t>Prognosis </a:t>
                      </a:r>
                    </a:p>
                    <a:p>
                      <a:r>
                        <a:rPr lang="en-US" sz="1600" b="0" i="0" u="none" strike="noStrike" kern="1200" baseline="0" dirty="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r>
                        <a:rPr lang="en-US" sz="1600" b="0" i="0" u="none" strike="noStrike" kern="1200" baseline="0" dirty="0">
                          <a:solidFill>
                            <a:schemeClr val="bg1"/>
                          </a:solidFill>
                          <a:latin typeface="+mn-lt"/>
                          <a:ea typeface="+mn-ea"/>
                          <a:cs typeface="+mn-cs"/>
                        </a:rPr>
                        <a:t>Case Control, </a:t>
                      </a:r>
                    </a:p>
                    <a:p>
                      <a:r>
                        <a:rPr lang="en-US" sz="1600" b="0" i="0" u="none" strike="noStrike" kern="1200" baseline="0" dirty="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sz="1600" b="1" i="0" u="sng" strike="noStrike" kern="1200" baseline="0" dirty="0">
                          <a:solidFill>
                            <a:schemeClr val="bg1"/>
                          </a:solidFill>
                          <a:latin typeface="+mn-lt"/>
                          <a:ea typeface="+mn-ea"/>
                          <a:cs typeface="+mn-cs"/>
                        </a:rPr>
                        <a:t>Harm/ Etiology </a:t>
                      </a:r>
                    </a:p>
                    <a:p>
                      <a:r>
                        <a:rPr lang="en-US" sz="1600" b="0" i="0" u="none" strike="noStrike" kern="1200" baseline="0" dirty="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US" sz="1600" b="1" i="0" u="sng" strike="noStrike" kern="1200" baseline="0" dirty="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 </a:t>
                      </a:r>
                    </a:p>
                    <a:p>
                      <a:r>
                        <a:rPr lang="en-US" sz="1600" b="0" i="0" u="none" strike="noStrike" kern="1200" baseline="0" dirty="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r>
                        <a:rPr lang="en-US" sz="1600" b="1" i="0" u="sng" strike="noStrike" kern="1200" baseline="0" dirty="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a:solidFill>
                  <a:schemeClr val="bg1"/>
                </a:solidFill>
              </a:rPr>
              <a:t>Adapted from: Sackett et al. Evidence-Based Medicine: How to Practice and Teach EBM, 2000</a:t>
            </a:r>
            <a:endParaRPr lang="en-US" sz="1200" dirty="0">
              <a:solidFill>
                <a:schemeClr val="bg1"/>
              </a:solidFill>
            </a:endParaRPr>
          </a:p>
        </p:txBody>
      </p:sp>
      <p:sp>
        <p:nvSpPr>
          <p:cNvPr id="3" name="Slide Number Placeholder 2"/>
          <p:cNvSpPr>
            <a:spLocks noGrp="1"/>
          </p:cNvSpPr>
          <p:nvPr>
            <p:ph type="sldNum" sz="quarter" idx="10"/>
          </p:nvPr>
        </p:nvSpPr>
        <p:spPr/>
        <p:txBody>
          <a:bodyPr/>
          <a:lstStyle/>
          <a:p>
            <a:fld id="{B7A43C5A-ACB8-4C0A-8D74-C2E9796A15BB}" type="slidenum">
              <a:rPr lang="en-US" smtClean="0"/>
              <a:pPr/>
              <a:t>63</a:t>
            </a:fld>
            <a:endParaRPr lang="en-US"/>
          </a:p>
        </p:txBody>
      </p:sp>
    </p:spTree>
    <p:extLst>
      <p:ext uri="{BB962C8B-B14F-4D97-AF65-F5344CB8AC3E}">
        <p14:creationId xmlns:p14="http://schemas.microsoft.com/office/powerpoint/2010/main" val="2474572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sp>
        <p:nvSpPr>
          <p:cNvPr id="3" name="Content Placeholder 2"/>
          <p:cNvSpPr>
            <a:spLocks noGrp="1"/>
          </p:cNvSpPr>
          <p:nvPr>
            <p:ph idx="1"/>
          </p:nvPr>
        </p:nvSpPr>
        <p:spPr>
          <a:xfrm>
            <a:off x="685800" y="1905000"/>
            <a:ext cx="8458200" cy="4038600"/>
          </a:xfrm>
        </p:spPr>
        <p:txBody>
          <a:bodyPr/>
          <a:lstStyle/>
          <a:p>
            <a:r>
              <a:rPr lang="en-US" b="1" dirty="0"/>
              <a:t>Objective 		  Common design</a:t>
            </a:r>
          </a:p>
          <a:p>
            <a:endParaRPr lang="en-US" b="1" dirty="0"/>
          </a:p>
          <a:p>
            <a:r>
              <a:rPr lang="en-US" dirty="0"/>
              <a:t>Prevalence 		  Cross sectional</a:t>
            </a:r>
          </a:p>
          <a:p>
            <a:r>
              <a:rPr lang="en-US" dirty="0"/>
              <a:t>Incidence 		  Cohort</a:t>
            </a:r>
          </a:p>
          <a:p>
            <a:r>
              <a:rPr lang="en-US" dirty="0"/>
              <a:t>Cause			  in order of reliability:</a:t>
            </a:r>
          </a:p>
          <a:p>
            <a:r>
              <a:rPr lang="en-US" dirty="0"/>
              <a:t>				    cohort, case-control, cross sectional</a:t>
            </a:r>
          </a:p>
          <a:p>
            <a:r>
              <a:rPr lang="en-US" dirty="0"/>
              <a:t>Prognosis 		  Cohort</a:t>
            </a:r>
          </a:p>
          <a:p>
            <a:r>
              <a:rPr lang="en-US" dirty="0"/>
              <a:t>Treatment effect 	  Controlled 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p>
          <a:p>
            <a:pPr algn="r"/>
            <a:r>
              <a:rPr lang="en-US" sz="1400" b="0" dirty="0">
                <a:solidFill>
                  <a:schemeClr val="bg1"/>
                </a:solidFill>
              </a:rPr>
              <a:t>Research design II: Cohort, cross sectional, and case-control studies. </a:t>
            </a:r>
          </a:p>
          <a:p>
            <a:pPr algn="r"/>
            <a:r>
              <a:rPr lang="en-US" sz="1400" b="0" dirty="0">
                <a:solidFill>
                  <a:schemeClr val="bg1"/>
                </a:solidFill>
              </a:rPr>
              <a:t>Emergency Medicine Journal 20 (1): 54–60.</a:t>
            </a:r>
          </a:p>
        </p:txBody>
      </p:sp>
    </p:spTree>
    <p:extLst>
      <p:ext uri="{BB962C8B-B14F-4D97-AF65-F5344CB8AC3E}">
        <p14:creationId xmlns:p14="http://schemas.microsoft.com/office/powerpoint/2010/main" val="14777815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65</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III. An Introduction to Clinical Trials: Design Issues.</a:t>
            </a: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Example questions for the final exam</a:t>
            </a:r>
          </a:p>
        </p:txBody>
      </p:sp>
      <p:sp>
        <p:nvSpPr>
          <p:cNvPr id="5" name="Subtitle 4"/>
          <p:cNvSpPr>
            <a:spLocks noGrp="1"/>
          </p:cNvSpPr>
          <p:nvPr>
            <p:ph type="subTitle" idx="1"/>
          </p:nvPr>
        </p:nvSpPr>
        <p:spPr/>
        <p:txBody>
          <a:bodyPr/>
          <a:lstStyle/>
          <a:p>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66</a:t>
            </a:fld>
            <a:endParaRPr lang="en-US"/>
          </a:p>
        </p:txBody>
      </p:sp>
    </p:spTree>
    <p:extLst>
      <p:ext uri="{BB962C8B-B14F-4D97-AF65-F5344CB8AC3E}">
        <p14:creationId xmlns:p14="http://schemas.microsoft.com/office/powerpoint/2010/main" val="7505397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Q1. What is the study design? Explain.</a:t>
            </a:r>
          </a:p>
        </p:txBody>
      </p:sp>
      <p:sp>
        <p:nvSpPr>
          <p:cNvPr id="3" name="Content Placeholder 2"/>
          <p:cNvSpPr>
            <a:spLocks noGrp="1"/>
          </p:cNvSpPr>
          <p:nvPr>
            <p:ph idx="1"/>
          </p:nvPr>
        </p:nvSpPr>
        <p:spPr/>
        <p:txBody>
          <a:bodyPr/>
          <a:lstStyle/>
          <a:p>
            <a:pPr marL="0" indent="0"/>
            <a:r>
              <a:rPr lang="en-US" dirty="0"/>
              <a:t>To investigate the relationship between watching horror movies and angina pectoris, a group of patients admitted to hospital with angina pectoris were questioned about their watching habits. </a:t>
            </a:r>
          </a:p>
          <a:p>
            <a:pPr marL="0" indent="0"/>
            <a:r>
              <a:rPr lang="en-US" dirty="0"/>
              <a:t>A group of age and sex matched patients admitted to a fracture clinic were also questioned about their movie watching behavior  using an identical protocol.</a:t>
            </a:r>
          </a:p>
          <a:p>
            <a:pPr marL="0" indent="0"/>
            <a:r>
              <a:rPr lang="en-US" dirty="0"/>
              <a:t>The two groups were compared.</a:t>
            </a:r>
          </a:p>
          <a:p>
            <a:pPr marL="0" indent="0"/>
            <a:endParaRPr lang="en-US" dirty="0"/>
          </a:p>
          <a:p>
            <a:pPr marL="0" indent="0"/>
            <a:endParaRPr lang="en-US" dirty="0"/>
          </a:p>
          <a:p>
            <a:pPr marL="0" indent="0"/>
            <a:r>
              <a:rPr lang="en-US" dirty="0"/>
              <a:t>Scoring: correct design  5p      correct explanation 10p</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Tree>
    <p:extLst>
      <p:ext uri="{BB962C8B-B14F-4D97-AF65-F5344CB8AC3E}">
        <p14:creationId xmlns:p14="http://schemas.microsoft.com/office/powerpoint/2010/main" val="742651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14C7-6CEA-4F62-A50F-83C6BFD9A8F5}"/>
              </a:ext>
            </a:extLst>
          </p:cNvPr>
          <p:cNvSpPr>
            <a:spLocks noGrp="1"/>
          </p:cNvSpPr>
          <p:nvPr>
            <p:ph type="title"/>
          </p:nvPr>
        </p:nvSpPr>
        <p:spPr/>
        <p:txBody>
          <a:bodyPr/>
          <a:lstStyle/>
          <a:p>
            <a:r>
              <a:rPr lang="en-US" dirty="0"/>
              <a:t>Answer Q1</a:t>
            </a:r>
          </a:p>
        </p:txBody>
      </p:sp>
      <p:sp>
        <p:nvSpPr>
          <p:cNvPr id="3" name="Content Placeholder 2">
            <a:extLst>
              <a:ext uri="{FF2B5EF4-FFF2-40B4-BE49-F238E27FC236}">
                <a16:creationId xmlns:a16="http://schemas.microsoft.com/office/drawing/2014/main" id="{91ED96CB-264F-4615-BFD1-64543F6B3D9A}"/>
              </a:ext>
            </a:extLst>
          </p:cNvPr>
          <p:cNvSpPr>
            <a:spLocks noGrp="1"/>
          </p:cNvSpPr>
          <p:nvPr>
            <p:ph idx="1"/>
          </p:nvPr>
        </p:nvSpPr>
        <p:spPr/>
        <p:txBody>
          <a:bodyPr/>
          <a:lstStyle/>
          <a:p>
            <a:r>
              <a:rPr lang="en-US" dirty="0"/>
              <a:t>The study design is a </a:t>
            </a:r>
            <a:r>
              <a:rPr lang="en-US" dirty="0">
                <a:solidFill>
                  <a:srgbClr val="FFFF00"/>
                </a:solidFill>
              </a:rPr>
              <a:t>matched case-control </a:t>
            </a:r>
            <a:r>
              <a:rPr lang="en-US" dirty="0"/>
              <a:t>study because:</a:t>
            </a:r>
          </a:p>
          <a:p>
            <a:pPr>
              <a:buFont typeface="Arial" panose="020B0604020202020204" pitchFamily="34" charset="0"/>
              <a:buChar char="•"/>
            </a:pPr>
            <a:r>
              <a:rPr lang="en-US" dirty="0"/>
              <a:t>this study divided participants into two groups including </a:t>
            </a:r>
          </a:p>
          <a:p>
            <a:pPr lvl="1">
              <a:buFont typeface="Arial" panose="020B0604020202020204" pitchFamily="34" charset="0"/>
              <a:buChar char="•"/>
            </a:pPr>
            <a:r>
              <a:rPr lang="en-US" dirty="0"/>
              <a:t>a case group: a group of patients admitted to hospital with angina pectoris and </a:t>
            </a:r>
          </a:p>
          <a:p>
            <a:pPr lvl="1">
              <a:buFont typeface="Arial" panose="020B0604020202020204" pitchFamily="34" charset="0"/>
              <a:buChar char="•"/>
            </a:pPr>
            <a:r>
              <a:rPr lang="en-US" dirty="0"/>
              <a:t>a control group: a group pf patients admitted to a fracture clinic. </a:t>
            </a:r>
          </a:p>
          <a:p>
            <a:pPr>
              <a:buFont typeface="Arial" panose="020B0604020202020204" pitchFamily="34" charset="0"/>
              <a:buChar char="•"/>
            </a:pPr>
            <a:r>
              <a:rPr lang="en-US" dirty="0"/>
              <a:t>The two groups were compared and were questioned about their watching in the </a:t>
            </a:r>
            <a:r>
              <a:rPr lang="en-US" dirty="0">
                <a:solidFill>
                  <a:srgbClr val="FFFF00"/>
                </a:solidFill>
              </a:rPr>
              <a:t>past</a:t>
            </a:r>
            <a:r>
              <a:rPr lang="en-US" dirty="0"/>
              <a:t>. </a:t>
            </a:r>
          </a:p>
          <a:p>
            <a:pPr>
              <a:buFont typeface="Arial" panose="020B0604020202020204" pitchFamily="34" charset="0"/>
              <a:buChar char="•"/>
            </a:pPr>
            <a:r>
              <a:rPr lang="en-US" dirty="0"/>
              <a:t>In addition, the two group were </a:t>
            </a:r>
            <a:r>
              <a:rPr lang="en-US" dirty="0">
                <a:solidFill>
                  <a:srgbClr val="FFFF00"/>
                </a:solidFill>
              </a:rPr>
              <a:t>matched by age and sex</a:t>
            </a:r>
          </a:p>
          <a:p>
            <a:endParaRPr lang="en-US" dirty="0"/>
          </a:p>
        </p:txBody>
      </p:sp>
      <p:sp>
        <p:nvSpPr>
          <p:cNvPr id="4" name="Slide Number Placeholder 3">
            <a:extLst>
              <a:ext uri="{FF2B5EF4-FFF2-40B4-BE49-F238E27FC236}">
                <a16:creationId xmlns:a16="http://schemas.microsoft.com/office/drawing/2014/main" id="{3D4E955E-D0D6-4E8D-8B3D-10BE3C521F71}"/>
              </a:ext>
            </a:extLst>
          </p:cNvPr>
          <p:cNvSpPr>
            <a:spLocks noGrp="1"/>
          </p:cNvSpPr>
          <p:nvPr>
            <p:ph type="sldNum" sz="quarter" idx="10"/>
          </p:nvPr>
        </p:nvSpPr>
        <p:spPr/>
        <p:txBody>
          <a:bodyPr/>
          <a:lstStyle/>
          <a:p>
            <a:fld id="{B7A43C5A-ACB8-4C0A-8D74-C2E9796A15BB}" type="slidenum">
              <a:rPr lang="en-US" smtClean="0"/>
              <a:pPr/>
              <a:t>68</a:t>
            </a:fld>
            <a:endParaRPr lang="en-US"/>
          </a:p>
        </p:txBody>
      </p:sp>
    </p:spTree>
    <p:extLst>
      <p:ext uri="{BB962C8B-B14F-4D97-AF65-F5344CB8AC3E}">
        <p14:creationId xmlns:p14="http://schemas.microsoft.com/office/powerpoint/2010/main" val="130410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Q2. 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meat processing and skin disease, all employees at a meat processing plant were questioned about their exposure to raw meat and bones, and the amount and length of exposure measured. </a:t>
            </a:r>
          </a:p>
          <a:p>
            <a:pPr>
              <a:buFont typeface="Arial" panose="020B0604020202020204" pitchFamily="34" charset="0"/>
              <a:buChar char="•"/>
            </a:pPr>
            <a:r>
              <a:rPr lang="en-US" dirty="0"/>
              <a:t>These subjects were monitored frequently for exposure and occurrence of disease, and after 8 years the researchers examined the death certificates for all deceased employees.</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Tree>
    <p:extLst>
      <p:ext uri="{BB962C8B-B14F-4D97-AF65-F5344CB8AC3E}">
        <p14:creationId xmlns:p14="http://schemas.microsoft.com/office/powerpoint/2010/main" val="241086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EBM terminology is not standardized !</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CC75-CF1A-47DF-9FBD-EEC5B6F12286}"/>
              </a:ext>
            </a:extLst>
          </p:cNvPr>
          <p:cNvSpPr>
            <a:spLocks noGrp="1"/>
          </p:cNvSpPr>
          <p:nvPr>
            <p:ph type="title"/>
          </p:nvPr>
        </p:nvSpPr>
        <p:spPr/>
        <p:txBody>
          <a:bodyPr/>
          <a:lstStyle/>
          <a:p>
            <a:r>
              <a:rPr lang="en-US" dirty="0"/>
              <a:t>Answer Q2</a:t>
            </a:r>
          </a:p>
        </p:txBody>
      </p:sp>
      <p:sp>
        <p:nvSpPr>
          <p:cNvPr id="3" name="Content Placeholder 2">
            <a:extLst>
              <a:ext uri="{FF2B5EF4-FFF2-40B4-BE49-F238E27FC236}">
                <a16:creationId xmlns:a16="http://schemas.microsoft.com/office/drawing/2014/main" id="{177E50C1-C3BF-49B9-98F7-ED83867E2FD4}"/>
              </a:ext>
            </a:extLst>
          </p:cNvPr>
          <p:cNvSpPr>
            <a:spLocks noGrp="1"/>
          </p:cNvSpPr>
          <p:nvPr>
            <p:ph idx="1"/>
          </p:nvPr>
        </p:nvSpPr>
        <p:spPr/>
        <p:txBody>
          <a:bodyPr/>
          <a:lstStyle/>
          <a:p>
            <a:r>
              <a:rPr lang="en-US" dirty="0"/>
              <a:t>The study design is a </a:t>
            </a:r>
            <a:r>
              <a:rPr lang="en-US" dirty="0">
                <a:solidFill>
                  <a:srgbClr val="FFFF00"/>
                </a:solidFill>
              </a:rPr>
              <a:t>cohort study</a:t>
            </a:r>
            <a:r>
              <a:rPr lang="en-US" dirty="0"/>
              <a:t> because </a:t>
            </a:r>
          </a:p>
          <a:p>
            <a:pPr>
              <a:buFont typeface="Arial" panose="020B0604020202020204" pitchFamily="34" charset="0"/>
              <a:buChar char="•"/>
            </a:pPr>
            <a:r>
              <a:rPr lang="en-US" dirty="0"/>
              <a:t>the study investigated the relationship between meat processing and skin disease in a </a:t>
            </a:r>
            <a:r>
              <a:rPr lang="en-US" dirty="0">
                <a:solidFill>
                  <a:srgbClr val="FFFF00"/>
                </a:solidFill>
              </a:rPr>
              <a:t>group of individuals (employees) who shared common characteristics </a:t>
            </a:r>
            <a:r>
              <a:rPr lang="en-US" dirty="0"/>
              <a:t>(a meat processing plant). </a:t>
            </a:r>
          </a:p>
          <a:p>
            <a:pPr>
              <a:buFont typeface="Arial" panose="020B0604020202020204" pitchFamily="34" charset="0"/>
              <a:buChar char="•"/>
            </a:pPr>
            <a:r>
              <a:rPr lang="en-US" dirty="0"/>
              <a:t>The researchers </a:t>
            </a:r>
            <a:r>
              <a:rPr lang="en-US" dirty="0">
                <a:solidFill>
                  <a:srgbClr val="FFFF00"/>
                </a:solidFill>
              </a:rPr>
              <a:t>defined the selected group of subject by exposure status </a:t>
            </a:r>
            <a:r>
              <a:rPr lang="en-US" dirty="0"/>
              <a:t>and the amount and length of exposure measured at </a:t>
            </a:r>
            <a:r>
              <a:rPr lang="en-US" dirty="0">
                <a:solidFill>
                  <a:srgbClr val="FFFF00"/>
                </a:solidFill>
              </a:rPr>
              <a:t>start</a:t>
            </a:r>
            <a:r>
              <a:rPr lang="en-US" dirty="0"/>
              <a:t> of the investigation, and </a:t>
            </a:r>
          </a:p>
          <a:p>
            <a:pPr>
              <a:buFont typeface="Arial" panose="020B0604020202020204" pitchFamily="34" charset="0"/>
              <a:buChar char="•"/>
            </a:pPr>
            <a:r>
              <a:rPr lang="en-US" dirty="0">
                <a:solidFill>
                  <a:srgbClr val="FFFF00"/>
                </a:solidFill>
              </a:rPr>
              <a:t>followed-up subjects </a:t>
            </a:r>
            <a:r>
              <a:rPr lang="en-US" dirty="0"/>
              <a:t>to indicate relationship between frequency of exposure and occurrence of disease.</a:t>
            </a:r>
          </a:p>
          <a:p>
            <a:endParaRPr lang="en-US" dirty="0"/>
          </a:p>
        </p:txBody>
      </p:sp>
      <p:sp>
        <p:nvSpPr>
          <p:cNvPr id="4" name="Slide Number Placeholder 3">
            <a:extLst>
              <a:ext uri="{FF2B5EF4-FFF2-40B4-BE49-F238E27FC236}">
                <a16:creationId xmlns:a16="http://schemas.microsoft.com/office/drawing/2014/main" id="{29520E2B-B3F9-47C9-8FD9-901CB0AB86B4}"/>
              </a:ext>
            </a:extLst>
          </p:cNvPr>
          <p:cNvSpPr>
            <a:spLocks noGrp="1"/>
          </p:cNvSpPr>
          <p:nvPr>
            <p:ph type="sldNum" sz="quarter" idx="10"/>
          </p:nvPr>
        </p:nvSpPr>
        <p:spPr/>
        <p:txBody>
          <a:bodyPr/>
          <a:lstStyle/>
          <a:p>
            <a:fld id="{B7A43C5A-ACB8-4C0A-8D74-C2E9796A15BB}" type="slidenum">
              <a:rPr lang="en-US" smtClean="0"/>
              <a:pPr/>
              <a:t>70</a:t>
            </a:fld>
            <a:endParaRPr lang="en-US"/>
          </a:p>
        </p:txBody>
      </p:sp>
    </p:spTree>
    <p:extLst>
      <p:ext uri="{BB962C8B-B14F-4D97-AF65-F5344CB8AC3E}">
        <p14:creationId xmlns:p14="http://schemas.microsoft.com/office/powerpoint/2010/main" val="5559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Study designs</a:t>
            </a:r>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Tree>
    <p:extLst>
      <p:ext uri="{BB962C8B-B14F-4D97-AF65-F5344CB8AC3E}">
        <p14:creationId xmlns:p14="http://schemas.microsoft.com/office/powerpoint/2010/main" val="150819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
        <p:nvSpPr>
          <p:cNvPr id="3" name="Slide Number Placeholder 2"/>
          <p:cNvSpPr>
            <a:spLocks noGrp="1"/>
          </p:cNvSpPr>
          <p:nvPr>
            <p:ph type="sldNum" sz="quarter" idx="10"/>
          </p:nvPr>
        </p:nvSpPr>
        <p:spPr/>
        <p:txBody>
          <a:bodyPr/>
          <a:lstStyle/>
          <a:p>
            <a:fld id="{B7A43C5A-ACB8-4C0A-8D74-C2E9796A15BB}" type="slidenum">
              <a:rPr lang="en-US" smtClean="0"/>
              <a:pPr/>
              <a:t>9</a:t>
            </a:fld>
            <a:endParaRPr lang="en-US"/>
          </a:p>
        </p:txBody>
      </p:sp>
    </p:spTree>
    <p:extLst>
      <p:ext uri="{BB962C8B-B14F-4D97-AF65-F5344CB8AC3E}">
        <p14:creationId xmlns:p14="http://schemas.microsoft.com/office/powerpoint/2010/main" val="3425819356"/>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38601</TotalTime>
  <Words>4729</Words>
  <Application>Microsoft Office PowerPoint</Application>
  <PresentationFormat>On-screen Show (4:3)</PresentationFormat>
  <Paragraphs>486</Paragraphs>
  <Slides>70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ＭＳ Ｐゴシック</vt:lpstr>
      <vt:lpstr>Arial</vt:lpstr>
      <vt:lpstr>Arial Unicode MS</vt:lpstr>
      <vt:lpstr>Georgia</vt:lpstr>
      <vt:lpstr>Times</vt:lpstr>
      <vt:lpstr>Times New Roman</vt:lpstr>
      <vt:lpstr>Trebuchet MS</vt:lpstr>
      <vt:lpstr>Wingdings</vt:lpstr>
      <vt:lpstr>2014-Indianapolis</vt:lpstr>
      <vt:lpstr>Statistical data analysis and research methods BMI504  Course 16249 – Spring 2025  </vt:lpstr>
      <vt:lpstr>Background</vt:lpstr>
      <vt:lpstr>Evidence-based medicine (EBM) steps</vt:lpstr>
      <vt:lpstr>Two Cardinal Rules of EBM </vt:lpstr>
      <vt:lpstr>Level of evidence</vt:lpstr>
      <vt:lpstr>Clinical research </vt:lpstr>
      <vt:lpstr>EBM terminology is not standardized !</vt:lpstr>
      <vt:lpstr>Study designs</vt:lpstr>
      <vt:lpstr>PowerPoint Presentation</vt:lpstr>
      <vt:lpstr>Studies of studies</vt:lpstr>
      <vt:lpstr>Appraising systematic reviews</vt:lpstr>
      <vt:lpstr>Study designs</vt:lpstr>
      <vt:lpstr>Clinical trials: from discovery to application</vt:lpstr>
      <vt:lpstr>Clinical trials: from discovery to application</vt:lpstr>
      <vt:lpstr>Clinical trials: from discovery to application</vt:lpstr>
      <vt:lpstr>PowerPoint Presentation</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Clinical Trial</vt:lpstr>
      <vt:lpstr>Factorial Designs</vt:lpstr>
      <vt:lpstr>N-of-1 studies</vt:lpstr>
      <vt:lpstr>N-of-1 for treatment selection</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Example questions for the final exam</vt:lpstr>
      <vt:lpstr>Q1. What is the study design? Explain.</vt:lpstr>
      <vt:lpstr>Answer Q1</vt:lpstr>
      <vt:lpstr>Q2. What is the study design? Explain.</vt:lpstr>
      <vt:lpstr>Answer Q2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1609</cp:revision>
  <dcterms:created xsi:type="dcterms:W3CDTF">1601-01-01T00:00:00Z</dcterms:created>
  <dcterms:modified xsi:type="dcterms:W3CDTF">2025-03-03T21:58:06Z</dcterms:modified>
</cp:coreProperties>
</file>