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84"/>
  </p:notesMasterIdLst>
  <p:sldIdLst>
    <p:sldId id="1245" r:id="rId2"/>
    <p:sldId id="1307" r:id="rId3"/>
    <p:sldId id="1380" r:id="rId4"/>
    <p:sldId id="1445" r:id="rId5"/>
    <p:sldId id="1316" r:id="rId6"/>
    <p:sldId id="1332" r:id="rId7"/>
    <p:sldId id="1333" r:id="rId8"/>
    <p:sldId id="1435" r:id="rId9"/>
    <p:sldId id="1418" r:id="rId10"/>
    <p:sldId id="1419" r:id="rId11"/>
    <p:sldId id="1317" r:id="rId12"/>
    <p:sldId id="1423" r:id="rId13"/>
    <p:sldId id="1434" r:id="rId14"/>
    <p:sldId id="1375" r:id="rId15"/>
    <p:sldId id="1460" r:id="rId16"/>
    <p:sldId id="1417" r:id="rId17"/>
    <p:sldId id="1421" r:id="rId18"/>
    <p:sldId id="1346" r:id="rId19"/>
    <p:sldId id="1422" r:id="rId20"/>
    <p:sldId id="1446" r:id="rId21"/>
    <p:sldId id="1427" r:id="rId22"/>
    <p:sldId id="1328" r:id="rId23"/>
    <p:sldId id="1428" r:id="rId24"/>
    <p:sldId id="1429" r:id="rId25"/>
    <p:sldId id="1437" r:id="rId26"/>
    <p:sldId id="1447" r:id="rId27"/>
    <p:sldId id="1438" r:id="rId28"/>
    <p:sldId id="1431" r:id="rId29"/>
    <p:sldId id="1430" r:id="rId30"/>
    <p:sldId id="1432" r:id="rId31"/>
    <p:sldId id="1382" r:id="rId32"/>
    <p:sldId id="1458" r:id="rId33"/>
    <p:sldId id="1433" r:id="rId34"/>
    <p:sldId id="1426" r:id="rId35"/>
    <p:sldId id="1318" r:id="rId36"/>
    <p:sldId id="1326" r:id="rId37"/>
    <p:sldId id="1439" r:id="rId38"/>
    <p:sldId id="1448" r:id="rId39"/>
    <p:sldId id="1343" r:id="rId40"/>
    <p:sldId id="1347" r:id="rId41"/>
    <p:sldId id="1348" r:id="rId42"/>
    <p:sldId id="1319" r:id="rId43"/>
    <p:sldId id="1329" r:id="rId44"/>
    <p:sldId id="1342" r:id="rId45"/>
    <p:sldId id="1337" r:id="rId46"/>
    <p:sldId id="1338" r:id="rId47"/>
    <p:sldId id="1339" r:id="rId48"/>
    <p:sldId id="1340" r:id="rId49"/>
    <p:sldId id="1341" r:id="rId50"/>
    <p:sldId id="1336" r:id="rId51"/>
    <p:sldId id="1330" r:id="rId52"/>
    <p:sldId id="1349" r:id="rId53"/>
    <p:sldId id="1455" r:id="rId54"/>
    <p:sldId id="1344" r:id="rId55"/>
    <p:sldId id="1325" r:id="rId56"/>
    <p:sldId id="1353" r:id="rId57"/>
    <p:sldId id="1354" r:id="rId58"/>
    <p:sldId id="1355" r:id="rId59"/>
    <p:sldId id="1356" r:id="rId60"/>
    <p:sldId id="1357" r:id="rId61"/>
    <p:sldId id="1358" r:id="rId62"/>
    <p:sldId id="1359" r:id="rId63"/>
    <p:sldId id="1360" r:id="rId64"/>
    <p:sldId id="1376" r:id="rId65"/>
    <p:sldId id="1377" r:id="rId66"/>
    <p:sldId id="1327" r:id="rId67"/>
    <p:sldId id="1320" r:id="rId68"/>
    <p:sldId id="1350" r:id="rId69"/>
    <p:sldId id="1352" r:id="rId70"/>
    <p:sldId id="1321" r:id="rId71"/>
    <p:sldId id="1351" r:id="rId72"/>
    <p:sldId id="1331" r:id="rId73"/>
    <p:sldId id="1334" r:id="rId74"/>
    <p:sldId id="1456" r:id="rId75"/>
    <p:sldId id="1461" r:id="rId76"/>
    <p:sldId id="1335" r:id="rId77"/>
    <p:sldId id="1345" r:id="rId78"/>
    <p:sldId id="1322" r:id="rId79"/>
    <p:sldId id="1323" r:id="rId80"/>
    <p:sldId id="1378" r:id="rId81"/>
    <p:sldId id="1454" r:id="rId82"/>
    <p:sldId id="1386" r:id="rId8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92398" autoAdjust="0"/>
  </p:normalViewPr>
  <p:slideViewPr>
    <p:cSldViewPr>
      <p:cViewPr varScale="1">
        <p:scale>
          <a:sx n="97" d="100"/>
          <a:sy n="97" d="100"/>
        </p:scale>
        <p:origin x="165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5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5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online+survey+tools+for+research"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urveyking.com/blog/survey-tools-for-academic-research/"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cmag.com/roundup/339397/the-best-online-survey-tool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www.qualtrics.com/blog/three-tips-for-effectively-using-scale-point-question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pubmed.ncbi.nlm.nih.gov/31138143/"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https://content.sph.harvard.edu/wwwhsph/sites/2448/2021/02/Consolidated-criteria-for-reporting-qualitative-research-COREQ.pdf"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a:t>Qualitative </a:t>
            </a:r>
            <a:r>
              <a:rPr lang="en-US" dirty="0"/>
              <a:t>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a:t>
            </a:r>
            <a:r>
              <a:rPr lang="en-US" altLang="en-US" sz="2800" u="sng" dirty="0">
                <a:latin typeface="Times New Roman" panose="02020603050405020304" pitchFamily="18" charset="0"/>
                <a:cs typeface="Times New Roman" panose="02020603050405020304" pitchFamily="18" charset="0"/>
              </a:rPr>
              <a:t>questions</a:t>
            </a:r>
            <a:r>
              <a:rPr lang="en-US" altLang="en-US" sz="2800" dirty="0">
                <a:latin typeface="Times New Roman" panose="02020603050405020304" pitchFamily="18" charset="0"/>
                <a:cs typeface="Times New Roman" panose="02020603050405020304" pitchFamily="18" charset="0"/>
              </a:rPr>
              <a:t>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22774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a:xfrm>
            <a:off x="228600" y="1676400"/>
            <a:ext cx="8856980" cy="4953000"/>
          </a:xfrm>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t>
            </a:r>
            <a:r>
              <a:rPr lang="en-US" altLang="en-US" sz="2800" dirty="0">
                <a:solidFill>
                  <a:srgbClr val="FFFF00"/>
                </a:solidFill>
                <a:latin typeface="Times New Roman" panose="02020603050405020304" pitchFamily="18" charset="0"/>
                <a:cs typeface="Times New Roman" panose="02020603050405020304" pitchFamily="18" charset="0"/>
              </a:rPr>
              <a:t>aims of the survey</a:t>
            </a:r>
            <a:r>
              <a:rPr lang="en-US" altLang="en-US" sz="2800" dirty="0">
                <a:latin typeface="Times New Roman" panose="02020603050405020304" pitchFamily="18" charset="0"/>
                <a:cs typeface="Times New Roman" panose="02020603050405020304" pitchFamily="18" charset="0"/>
              </a:rPr>
              <a:t>.</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a:t>
            </a:r>
            <a:r>
              <a:rPr lang="en-US" altLang="en-US" sz="2800" dirty="0">
                <a:solidFill>
                  <a:srgbClr val="FFFF00"/>
                </a:solidFill>
                <a:latin typeface="Times New Roman" panose="02020603050405020304" pitchFamily="18" charset="0"/>
                <a:cs typeface="Times New Roman" panose="02020603050405020304" pitchFamily="18" charset="0"/>
              </a:rPr>
              <a:t>data elements to be collected</a:t>
            </a:r>
            <a:r>
              <a:rPr lang="en-US" altLang="en-US" sz="2800" dirty="0">
                <a:latin typeface="Times New Roman" panose="02020603050405020304" pitchFamily="18" charset="0"/>
                <a:cs typeface="Times New Roman" panose="02020603050405020304" pitchFamily="18" charset="0"/>
              </a:rPr>
              <a:t>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a:t>
            </a:r>
            <a:r>
              <a:rPr lang="en-US" altLang="en-US" sz="2800" dirty="0">
                <a:solidFill>
                  <a:srgbClr val="FFFF00"/>
                </a:solidFill>
                <a:latin typeface="Times New Roman" panose="02020603050405020304" pitchFamily="18" charset="0"/>
                <a:cs typeface="Times New Roman" panose="02020603050405020304" pitchFamily="18" charset="0"/>
              </a:rPr>
              <a:t>identify already validated questionnaires</a:t>
            </a:r>
            <a:r>
              <a:rPr lang="en-US" altLang="en-US" sz="2800" dirty="0">
                <a:latin typeface="Times New Roman" panose="02020603050405020304" pitchFamily="18" charset="0"/>
                <a:cs typeface="Times New Roman" panose="02020603050405020304" pitchFamily="18" charset="0"/>
              </a:rPr>
              <a:t> that use these or similar data elements.</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Compose a draft </a:t>
            </a:r>
            <a:r>
              <a:rPr lang="en-US" altLang="en-US" sz="2800" dirty="0">
                <a:latin typeface="Times New Roman" panose="02020603050405020304" pitchFamily="18" charset="0"/>
                <a:cs typeface="Times New Roman" panose="02020603050405020304" pitchFamily="18" charset="0"/>
              </a:rPr>
              <a:t>of the questionnaire.</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Solicit some advice</a:t>
            </a:r>
            <a:r>
              <a:rPr lang="en-US" altLang="en-US" sz="2800" dirty="0">
                <a:latin typeface="Times New Roman" panose="02020603050405020304" pitchFamily="18" charset="0"/>
                <a:cs typeface="Times New Roman" panose="02020603050405020304" pitchFamily="18" charset="0"/>
              </a:rPr>
              <a:t> on the draft and </a:t>
            </a:r>
            <a:r>
              <a:rPr lang="en-US" altLang="en-US" sz="2800" dirty="0">
                <a:solidFill>
                  <a:srgbClr val="FFFF00"/>
                </a:solidFill>
                <a:latin typeface="Times New Roman" panose="02020603050405020304" pitchFamily="18" charset="0"/>
                <a:cs typeface="Times New Roman" panose="02020603050405020304" pitchFamily="18" charset="0"/>
              </a:rPr>
              <a:t>adjust</a:t>
            </a:r>
            <a:r>
              <a:rPr lang="en-US" altLang="en-US" sz="2800" dirty="0">
                <a:latin typeface="Times New Roman" panose="02020603050405020304" pitchFamily="18" charset="0"/>
                <a:cs typeface="Times New Roman" panose="02020603050405020304" pitchFamily="18" charset="0"/>
              </a:rPr>
              <a:t> accordingly.</a:t>
            </a:r>
          </a:p>
          <a:p>
            <a:pPr marL="495300" indent="-495300">
              <a:buFont typeface="Wingdings" panose="05000000000000000000" pitchFamily="2" charset="2"/>
              <a:buAutoNum type="arabicPeriod"/>
            </a:pPr>
            <a:r>
              <a:rPr lang="en-US" altLang="en-US" sz="2800" dirty="0">
                <a:solidFill>
                  <a:srgbClr val="FFFF00"/>
                </a:solidFill>
                <a:latin typeface="Times New Roman" panose="02020603050405020304" pitchFamily="18" charset="0"/>
                <a:cs typeface="Times New Roman" panose="02020603050405020304" pitchFamily="18" charset="0"/>
              </a:rPr>
              <a:t>Test it out </a:t>
            </a:r>
            <a:r>
              <a:rPr lang="en-US" altLang="en-US" sz="2800" dirty="0">
                <a:latin typeface="Times New Roman" panose="02020603050405020304" pitchFamily="18" charset="0"/>
                <a:cs typeface="Times New Roman" panose="02020603050405020304" pitchFamily="18" charset="0"/>
              </a:rPr>
              <a:t>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193166" y="4074855"/>
            <a:ext cx="6722234" cy="2554545"/>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concretely worked out in the proposal!!!</a:t>
            </a:r>
          </a:p>
        </p:txBody>
      </p:sp>
      <p:sp>
        <p:nvSpPr>
          <p:cNvPr id="5" name="TextBox 4">
            <a:extLst>
              <a:ext uri="{FF2B5EF4-FFF2-40B4-BE49-F238E27FC236}">
                <a16:creationId xmlns:a16="http://schemas.microsoft.com/office/drawing/2014/main" id="{3A7C6644-1F13-4131-9A11-6D3BB5F6A38A}"/>
              </a:ext>
            </a:extLst>
          </p:cNvPr>
          <p:cNvSpPr txBox="1"/>
          <p:nvPr/>
        </p:nvSpPr>
        <p:spPr>
          <a:xfrm>
            <a:off x="7772400" y="61080"/>
            <a:ext cx="1313180" cy="584775"/>
          </a:xfrm>
          <a:prstGeom prst="rect">
            <a:avLst/>
          </a:prstGeom>
          <a:noFill/>
          <a:ln w="38100">
            <a:solidFill>
              <a:schemeClr val="bg1"/>
            </a:solidFill>
          </a:ln>
        </p:spPr>
        <p:txBody>
          <a:bodyPr wrap="none" rtlCol="0">
            <a:spAutoFit/>
          </a:bodyPr>
          <a:lstStyle/>
          <a:p>
            <a:r>
              <a:rPr lang="en-US" dirty="0">
                <a:solidFill>
                  <a:schemeClr val="bg1"/>
                </a:solidFill>
              </a:rPr>
              <a:t>A3/3.1</a:t>
            </a:r>
          </a:p>
        </p:txBody>
      </p:sp>
    </p:spTree>
    <p:extLst>
      <p:ext uri="{BB962C8B-B14F-4D97-AF65-F5344CB8AC3E}">
        <p14:creationId xmlns:p14="http://schemas.microsoft.com/office/powerpoint/2010/main" val="23481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3" name="Picture 2">
            <a:extLst>
              <a:ext uri="{FF2B5EF4-FFF2-40B4-BE49-F238E27FC236}">
                <a16:creationId xmlns:a16="http://schemas.microsoft.com/office/drawing/2014/main" id="{2CC1924C-3739-4F42-9C8F-6EEC642B8274}"/>
              </a:ext>
            </a:extLst>
          </p:cNvPr>
          <p:cNvPicPr>
            <a:picLocks noChangeAspect="1"/>
          </p:cNvPicPr>
          <p:nvPr/>
        </p:nvPicPr>
        <p:blipFill>
          <a:blip r:embed="rId2"/>
          <a:stretch>
            <a:fillRect/>
          </a:stretch>
        </p:blipFill>
        <p:spPr>
          <a:xfrm>
            <a:off x="0" y="1452797"/>
            <a:ext cx="9144000" cy="5400287"/>
          </a:xfrm>
          <a:prstGeom prst="rect">
            <a:avLst/>
          </a:prstGeom>
        </p:spPr>
      </p:pic>
      <p:sp>
        <p:nvSpPr>
          <p:cNvPr id="6" name="Rectangle 5">
            <a:extLst>
              <a:ext uri="{FF2B5EF4-FFF2-40B4-BE49-F238E27FC236}">
                <a16:creationId xmlns:a16="http://schemas.microsoft.com/office/drawing/2014/main" id="{AFE15B09-66F2-4346-9F04-70C0A1F77BC8}"/>
              </a:ext>
            </a:extLst>
          </p:cNvPr>
          <p:cNvSpPr/>
          <p:nvPr/>
        </p:nvSpPr>
        <p:spPr>
          <a:xfrm>
            <a:off x="3505200" y="1600200"/>
            <a:ext cx="5486400" cy="307777"/>
          </a:xfrm>
          <a:prstGeom prst="rect">
            <a:avLst/>
          </a:prstGeom>
        </p:spPr>
        <p:txBody>
          <a:bodyPr wrap="square">
            <a:spAutoFit/>
          </a:bodyPr>
          <a:lstStyle/>
          <a:p>
            <a:r>
              <a:rPr lang="en-US" sz="1400" b="0" dirty="0">
                <a:hlinkClick r:id="rId3"/>
              </a:rPr>
              <a:t>https://www.google.com/search?q=online+survey+tools+for+research</a:t>
            </a:r>
            <a:r>
              <a:rPr lang="en-US" sz="1400" b="0" dirty="0"/>
              <a:t> </a:t>
            </a:r>
          </a:p>
        </p:txBody>
      </p:sp>
    </p:spTree>
    <p:extLst>
      <p:ext uri="{BB962C8B-B14F-4D97-AF65-F5344CB8AC3E}">
        <p14:creationId xmlns:p14="http://schemas.microsoft.com/office/powerpoint/2010/main" val="406055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96DE-D533-4A58-9B11-FD15884132E4}"/>
              </a:ext>
            </a:extLst>
          </p:cNvPr>
          <p:cNvSpPr>
            <a:spLocks noGrp="1"/>
          </p:cNvSpPr>
          <p:nvPr>
            <p:ph type="title"/>
          </p:nvPr>
        </p:nvSpPr>
        <p:spPr>
          <a:xfrm>
            <a:off x="0" y="609600"/>
            <a:ext cx="9139084" cy="609600"/>
          </a:xfrm>
          <a:solidFill>
            <a:schemeClr val="bg1"/>
          </a:solidFill>
        </p:spPr>
        <p:txBody>
          <a:bodyPr/>
          <a:lstStyle/>
          <a:p>
            <a:r>
              <a:rPr lang="en-US" sz="2000" dirty="0">
                <a:hlinkClick r:id="rId2"/>
              </a:rPr>
              <a:t>https://www.surveyking.com/blog/survey-tools-for-academic-research/</a:t>
            </a:r>
            <a:r>
              <a:rPr lang="en-US" sz="2000" dirty="0"/>
              <a:t> </a:t>
            </a:r>
          </a:p>
        </p:txBody>
      </p:sp>
      <p:sp>
        <p:nvSpPr>
          <p:cNvPr id="3" name="Content Placeholder 2">
            <a:extLst>
              <a:ext uri="{FF2B5EF4-FFF2-40B4-BE49-F238E27FC236}">
                <a16:creationId xmlns:a16="http://schemas.microsoft.com/office/drawing/2014/main" id="{FC4C65AB-CF38-40B8-971B-56B31814A66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36A5742-1A87-4E76-AC8F-8F20390BC50C}"/>
              </a:ext>
            </a:extLst>
          </p:cNvPr>
          <p:cNvPicPr>
            <a:picLocks noChangeAspect="1"/>
          </p:cNvPicPr>
          <p:nvPr/>
        </p:nvPicPr>
        <p:blipFill>
          <a:blip r:embed="rId3"/>
          <a:stretch>
            <a:fillRect/>
          </a:stretch>
        </p:blipFill>
        <p:spPr>
          <a:xfrm>
            <a:off x="4916" y="1066800"/>
            <a:ext cx="9144000" cy="5791200"/>
          </a:xfrm>
          <a:prstGeom prst="rect">
            <a:avLst/>
          </a:prstGeom>
        </p:spPr>
      </p:pic>
    </p:spTree>
    <p:extLst>
      <p:ext uri="{BB962C8B-B14F-4D97-AF65-F5344CB8AC3E}">
        <p14:creationId xmlns:p14="http://schemas.microsoft.com/office/powerpoint/2010/main" val="289070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77022"/>
            <a:ext cx="9144001" cy="6280978"/>
          </a:xfrm>
          <a:prstGeom prst="rect">
            <a:avLst/>
          </a:prstGeom>
        </p:spPr>
      </p:pic>
      <p:sp>
        <p:nvSpPr>
          <p:cNvPr id="5" name="Rectangle 4"/>
          <p:cNvSpPr/>
          <p:nvPr/>
        </p:nvSpPr>
        <p:spPr>
          <a:xfrm>
            <a:off x="3810000" y="1628001"/>
            <a:ext cx="5257800" cy="276999"/>
          </a:xfrm>
          <a:prstGeom prst="rect">
            <a:avLst/>
          </a:prstGeom>
        </p:spPr>
        <p:txBody>
          <a:bodyPr wrap="square">
            <a:spAutoFit/>
          </a:bodyPr>
          <a:lstStyle/>
          <a:p>
            <a:pPr algn="r"/>
            <a:r>
              <a:rPr lang="en-US" sz="1200" dirty="0">
                <a:hlinkClick r:id="rId3"/>
              </a:rPr>
              <a:t>https://www.pcmag.com/roundup/339397/the-best-online-survey-tools</a:t>
            </a:r>
            <a:r>
              <a:rPr lang="en-US" sz="1200" dirty="0"/>
              <a:t> </a:t>
            </a:r>
          </a:p>
        </p:txBody>
      </p:sp>
    </p:spTree>
    <p:extLst>
      <p:ext uri="{BB962C8B-B14F-4D97-AF65-F5344CB8AC3E}">
        <p14:creationId xmlns:p14="http://schemas.microsoft.com/office/powerpoint/2010/main" val="189460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C8.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sz="2200" dirty="0"/>
              <a:t>lecture on common qualitative data collection methods (Document Review, Observation, Interview (face-to-face), Focus Group Discussion, Ethnography,…)</a:t>
            </a:r>
          </a:p>
          <a:p>
            <a:pPr marL="914400" lvl="1" indent="-457200">
              <a:buFont typeface="+mj-lt"/>
              <a:buAutoNum type="alphaLcParenR"/>
            </a:pPr>
            <a:r>
              <a:rPr lang="en-US" sz="2200" dirty="0"/>
              <a:t>Time permitting: discussion of the research proposals in light of a).</a:t>
            </a:r>
          </a:p>
          <a:p>
            <a:pPr marL="346075" indent="-288925">
              <a:buFont typeface="Arial" panose="020B0604020202020204" pitchFamily="34" charset="0"/>
              <a:buChar char="•"/>
            </a:pPr>
            <a:r>
              <a:rPr lang="en-US" b="1" u="sng" dirty="0"/>
              <a:t>Post-class assignments:</a:t>
            </a:r>
          </a:p>
          <a:p>
            <a:pPr marL="914400" lvl="1" indent="-457200">
              <a:buFont typeface="+mj-lt"/>
              <a:buAutoNum type="alphaLcParenR"/>
            </a:pPr>
            <a:r>
              <a:rPr lang="en-US" sz="2000" dirty="0"/>
              <a:t>R7 Delgado-Rodriguez, M. and J. </a:t>
            </a:r>
            <a:r>
              <a:rPr lang="en-US" sz="2000" dirty="0" err="1"/>
              <a:t>Llorca</a:t>
            </a:r>
            <a:r>
              <a:rPr lang="en-US" sz="2000" dirty="0"/>
              <a:t>, Bias. J Epidemiol Community Health, 2004. 58(8): p. 635-41.</a:t>
            </a:r>
          </a:p>
          <a:p>
            <a:pPr marL="857250" lvl="2" indent="0">
              <a:buNone/>
            </a:pPr>
            <a:r>
              <a:rPr lang="en-US" sz="1600" dirty="0"/>
              <a:t> https://jech.bmj.com/content/58/8/635 [7]</a:t>
            </a:r>
          </a:p>
          <a:p>
            <a:pPr marL="914400" lvl="1" indent="-457200">
              <a:buFont typeface="+mj-lt"/>
              <a:buAutoNum type="alphaLcParenR"/>
            </a:pPr>
            <a:r>
              <a:rPr lang="en-US" sz="2000" dirty="0"/>
              <a:t>SUGGESTED: A3: Complete the sections marked ‘A3’ in the ProposalSkeleton2025 document. Preferred submission date: March 24 – noon.</a:t>
            </a:r>
          </a:p>
        </p:txBody>
      </p:sp>
    </p:spTree>
    <p:extLst>
      <p:ext uri="{BB962C8B-B14F-4D97-AF65-F5344CB8AC3E}">
        <p14:creationId xmlns:p14="http://schemas.microsoft.com/office/powerpoint/2010/main" val="68064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BF7749-91AB-46ED-8CB1-61BEC8232C24}"/>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your research proposal requires or includes a questionnaire, I want to read in your proposal your arguments for WHY you believe the data collected will be valid, reliable, … !!!</a:t>
            </a:r>
          </a:p>
        </p:txBody>
      </p:sp>
      <p:sp>
        <p:nvSpPr>
          <p:cNvPr id="5" name="TextBox 4">
            <a:extLst>
              <a:ext uri="{FF2B5EF4-FFF2-40B4-BE49-F238E27FC236}">
                <a16:creationId xmlns:a16="http://schemas.microsoft.com/office/drawing/2014/main" id="{D0C21858-6B9F-4043-BA3D-8A5C73E8CC6A}"/>
              </a:ext>
            </a:extLst>
          </p:cNvPr>
          <p:cNvSpPr txBox="1"/>
          <p:nvPr/>
        </p:nvSpPr>
        <p:spPr>
          <a:xfrm>
            <a:off x="7772400" y="61080"/>
            <a:ext cx="1313181" cy="584775"/>
          </a:xfrm>
          <a:prstGeom prst="rect">
            <a:avLst/>
          </a:prstGeom>
          <a:noFill/>
          <a:ln w="38100">
            <a:solidFill>
              <a:schemeClr val="bg1"/>
            </a:solidFill>
          </a:ln>
        </p:spPr>
        <p:txBody>
          <a:bodyPr wrap="none" rtlCol="0">
            <a:spAutoFit/>
          </a:bodyPr>
          <a:lstStyle/>
          <a:p>
            <a:r>
              <a:rPr lang="en-US" dirty="0">
                <a:solidFill>
                  <a:schemeClr val="bg1"/>
                </a:solidFill>
              </a:rPr>
              <a:t>A3/3.4</a:t>
            </a:r>
          </a:p>
        </p:txBody>
      </p:sp>
    </p:spTree>
    <p:extLst>
      <p:ext uri="{BB962C8B-B14F-4D97-AF65-F5344CB8AC3E}">
        <p14:creationId xmlns:p14="http://schemas.microsoft.com/office/powerpoint/2010/main" val="18705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
        <p:nvSpPr>
          <p:cNvPr id="5" name="TextBox 4">
            <a:extLst>
              <a:ext uri="{FF2B5EF4-FFF2-40B4-BE49-F238E27FC236}">
                <a16:creationId xmlns:a16="http://schemas.microsoft.com/office/drawing/2014/main" id="{13F4751C-AA24-421C-85BD-18A4426BFF3A}"/>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 use an existing validated rating scale, give lit. reference of the validation. If you create one, describe the concrete steps you will take to demonstrate validity and reliability (who, when, how, …) !!!</a:t>
            </a:r>
          </a:p>
        </p:txBody>
      </p:sp>
    </p:spTree>
    <p:extLst>
      <p:ext uri="{BB962C8B-B14F-4D97-AF65-F5344CB8AC3E}">
        <p14:creationId xmlns:p14="http://schemas.microsoft.com/office/powerpoint/2010/main" val="5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differences between the two rating scales below?</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204892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hlinkClick r:id="rId4"/>
              </a:rPr>
              <a:t>https://www.qualtrics.com/blog/three-tips-for-effectively-using-scale-point-questions/</a:t>
            </a:r>
            <a:r>
              <a:rPr lang="en-US" sz="1400" b="0" dirty="0">
                <a:solidFill>
                  <a:schemeClr val="bg1"/>
                </a:solidFill>
              </a:rPr>
              <a:t> </a:t>
            </a:r>
          </a:p>
        </p:txBody>
      </p:sp>
    </p:spTree>
    <p:extLst>
      <p:ext uri="{BB962C8B-B14F-4D97-AF65-F5344CB8AC3E}">
        <p14:creationId xmlns:p14="http://schemas.microsoft.com/office/powerpoint/2010/main" val="349314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
        <p:nvSpPr>
          <p:cNvPr id="6" name="TextBox 5">
            <a:extLst>
              <a:ext uri="{FF2B5EF4-FFF2-40B4-BE49-F238E27FC236}">
                <a16:creationId xmlns:a16="http://schemas.microsoft.com/office/drawing/2014/main" id="{8A56D0B3-AE06-4A16-AF18-459697F74F60}"/>
              </a:ext>
            </a:extLst>
          </p:cNvPr>
          <p:cNvSpPr txBox="1"/>
          <p:nvPr/>
        </p:nvSpPr>
        <p:spPr>
          <a:xfrm>
            <a:off x="2940786" y="4799371"/>
            <a:ext cx="3262432" cy="1077218"/>
          </a:xfrm>
          <a:prstGeom prst="rect">
            <a:avLst/>
          </a:prstGeom>
          <a:noFill/>
          <a:ln w="38100">
            <a:solidFill>
              <a:schemeClr val="bg1"/>
            </a:solidFill>
          </a:ln>
        </p:spPr>
        <p:txBody>
          <a:bodyPr wrap="none" rtlCol="0">
            <a:spAutoFit/>
          </a:bodyPr>
          <a:lstStyle/>
          <a:p>
            <a:pPr algn="l"/>
            <a:r>
              <a:rPr lang="en-US" dirty="0">
                <a:solidFill>
                  <a:schemeClr val="bg1"/>
                </a:solidFill>
              </a:rPr>
              <a:t>A3/3.3 –  3.4 – 3.6</a:t>
            </a:r>
          </a:p>
          <a:p>
            <a:pPr algn="l"/>
            <a:r>
              <a:rPr lang="en-US" dirty="0">
                <a:solidFill>
                  <a:schemeClr val="bg1"/>
                </a:solidFill>
              </a:rPr>
              <a:t>A4/3.5</a:t>
            </a:r>
          </a:p>
        </p:txBody>
      </p:sp>
    </p:spTree>
    <p:extLst>
      <p:ext uri="{BB962C8B-B14F-4D97-AF65-F5344CB8AC3E}">
        <p14:creationId xmlns:p14="http://schemas.microsoft.com/office/powerpoint/2010/main" val="2914322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biomedical informaticist.”</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biomedical informaticist, do you think you can improve EHR designs?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machine learning is overrated-what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the dangers of Artificial Intelligence?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038600" y="6324600"/>
            <a:ext cx="49022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Adapted </a:t>
            </a:r>
            <a:r>
              <a:rPr lang="en-US" sz="1200" b="0" dirty="0" err="1">
                <a:solidFill>
                  <a:srgbClr val="FFFFFF"/>
                </a:solidFill>
                <a:latin typeface="Arial" panose="020B0604020202020204" pitchFamily="34" charset="0"/>
              </a:rPr>
              <a:t>from:Joan</a:t>
            </a:r>
            <a:r>
              <a:rPr lang="en-US" sz="1200" b="0" dirty="0">
                <a:solidFill>
                  <a:srgbClr val="FFFFFF"/>
                </a:solidFill>
                <a:latin typeface="Arial" panose="020B0604020202020204" pitchFamily="34" charset="0"/>
              </a:rPr>
              <a:t>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biomedical informaticist, do you think you can improve EHR designs?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machine learning is overrated-what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the dangers of Artificial Intelligence?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a:p>
            <a:pPr marL="0" indent="0"/>
            <a:r>
              <a:rPr lang="en-US" dirty="0">
                <a:solidFill>
                  <a:srgbClr val="FFFF00"/>
                </a:solidFill>
              </a:rPr>
              <a:t>One of these questions has a serious problem. Which one and why?</a:t>
            </a:r>
          </a:p>
        </p:txBody>
      </p:sp>
      <p:sp>
        <p:nvSpPr>
          <p:cNvPr id="4" name="Rectangle 3"/>
          <p:cNvSpPr/>
          <p:nvPr/>
        </p:nvSpPr>
        <p:spPr>
          <a:xfrm>
            <a:off x="4038600" y="6324600"/>
            <a:ext cx="49022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Adapted </a:t>
            </a:r>
            <a:r>
              <a:rPr lang="en-US" sz="1200" b="0" dirty="0" err="1">
                <a:solidFill>
                  <a:srgbClr val="FFFFFF"/>
                </a:solidFill>
                <a:latin typeface="Arial" panose="020B0604020202020204" pitchFamily="34" charset="0"/>
              </a:rPr>
              <a:t>from:Joan</a:t>
            </a:r>
            <a:r>
              <a:rPr lang="en-US" sz="1200" b="0" dirty="0">
                <a:solidFill>
                  <a:srgbClr val="FFFFFF"/>
                </a:solidFill>
                <a:latin typeface="Arial" panose="020B0604020202020204" pitchFamily="34" charset="0"/>
              </a:rPr>
              <a:t>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
        <p:nvSpPr>
          <p:cNvPr id="5" name="Rectangle 4">
            <a:extLst>
              <a:ext uri="{FF2B5EF4-FFF2-40B4-BE49-F238E27FC236}">
                <a16:creationId xmlns:a16="http://schemas.microsoft.com/office/drawing/2014/main" id="{5D909B48-C8EA-423B-B374-224ECEFD3C8C}"/>
              </a:ext>
            </a:extLst>
          </p:cNvPr>
          <p:cNvSpPr/>
          <p:nvPr/>
        </p:nvSpPr>
        <p:spPr bwMode="auto">
          <a:xfrm>
            <a:off x="990600" y="4038600"/>
            <a:ext cx="7924800" cy="685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6554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8604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252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Can you name and describe some current methods and tools to develop biomedical ontologies?</a:t>
            </a:r>
          </a:p>
          <a:p>
            <a:pPr marL="457200" indent="-457200">
              <a:buFont typeface="+mj-lt"/>
              <a:buAutoNum type="arabicPeriod"/>
            </a:pPr>
            <a:r>
              <a:rPr lang="en-US" dirty="0"/>
              <a:t>What, if any, are characteristics in these methods and tools that contribute positively or negatively to the quality of these ontologies?</a:t>
            </a:r>
          </a:p>
          <a:p>
            <a:pPr marL="457200" indent="-457200">
              <a:buFont typeface="+mj-lt"/>
              <a:buAutoNum type="arabicPeriod"/>
            </a:pPr>
            <a:r>
              <a:rPr lang="en-US" dirty="0"/>
              <a:t>Do you approve or disapprove of some of the current methods and tools?</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4</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734410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00552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594836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Observations</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843136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009022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449EF-7D59-4AD0-BA38-E1A0C776DC17}"/>
              </a:ext>
            </a:extLst>
          </p:cNvPr>
          <p:cNvPicPr>
            <a:picLocks noChangeAspect="1"/>
          </p:cNvPicPr>
          <p:nvPr/>
        </p:nvPicPr>
        <p:blipFill>
          <a:blip r:embed="rId2"/>
          <a:stretch>
            <a:fillRect/>
          </a:stretch>
        </p:blipFill>
        <p:spPr>
          <a:xfrm>
            <a:off x="0" y="609600"/>
            <a:ext cx="9144000" cy="6248400"/>
          </a:xfrm>
          <a:prstGeom prst="rect">
            <a:avLst/>
          </a:prstGeom>
        </p:spPr>
      </p:pic>
      <p:sp>
        <p:nvSpPr>
          <p:cNvPr id="4" name="Rectangle 3">
            <a:extLst>
              <a:ext uri="{FF2B5EF4-FFF2-40B4-BE49-F238E27FC236}">
                <a16:creationId xmlns:a16="http://schemas.microsoft.com/office/drawing/2014/main" id="{B3829AD8-C694-415C-BE41-D4C11BEF7484}"/>
              </a:ext>
            </a:extLst>
          </p:cNvPr>
          <p:cNvSpPr/>
          <p:nvPr/>
        </p:nvSpPr>
        <p:spPr>
          <a:xfrm>
            <a:off x="-152400" y="6211669"/>
            <a:ext cx="9296400" cy="646331"/>
          </a:xfrm>
          <a:prstGeom prst="rect">
            <a:avLst/>
          </a:prstGeom>
        </p:spPr>
        <p:txBody>
          <a:bodyPr wrap="square">
            <a:spAutoFit/>
          </a:bodyPr>
          <a:lstStyle/>
          <a:p>
            <a:r>
              <a:rPr lang="en-US" sz="1200" b="0" dirty="0">
                <a:solidFill>
                  <a:schemeClr val="tx1"/>
                </a:solidFill>
                <a:latin typeface="BlinkMacSystemFont"/>
              </a:rPr>
              <a:t>Del </a:t>
            </a:r>
            <a:r>
              <a:rPr lang="en-US" sz="1200" b="0" dirty="0" err="1">
                <a:solidFill>
                  <a:schemeClr val="tx1"/>
                </a:solidFill>
                <a:latin typeface="BlinkMacSystemFont"/>
              </a:rPr>
              <a:t>Hoyo</a:t>
            </a:r>
            <a:r>
              <a:rPr lang="en-US" sz="1200" b="0" dirty="0">
                <a:solidFill>
                  <a:schemeClr val="tx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tx1"/>
                </a:solidFill>
                <a:latin typeface="BlinkMacSystemFont"/>
              </a:rPr>
              <a:t>doi</a:t>
            </a:r>
            <a:r>
              <a:rPr lang="en-US" sz="1200" b="0" dirty="0">
                <a:solidFill>
                  <a:schemeClr val="tx1"/>
                </a:solidFill>
                <a:latin typeface="BlinkMacSystemFont"/>
              </a:rPr>
              <a:t>: 10.3390/ijerph17061871. PMID: 32183103; PMCID: PMC7143635. </a:t>
            </a:r>
            <a:r>
              <a:rPr lang="en-US" sz="1200" dirty="0">
                <a:solidFill>
                  <a:schemeClr val="tx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tx1"/>
                </a:solidFill>
              </a:rPr>
              <a:t> </a:t>
            </a:r>
          </a:p>
        </p:txBody>
      </p:sp>
    </p:spTree>
    <p:extLst>
      <p:ext uri="{BB962C8B-B14F-4D97-AF65-F5344CB8AC3E}">
        <p14:creationId xmlns:p14="http://schemas.microsoft.com/office/powerpoint/2010/main" val="26420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303131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9492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7658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701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1942D991-2072-421E-BEFE-4861F762D1B4}"/>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443746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38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9FF31A43-5B99-48C0-BC18-E1B747B3B6AA}"/>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66424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19398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45D78884-883D-420C-92F0-57DDD2AE8A53}"/>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2414640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830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0635B976-57E2-4F50-B899-E29D7820BA05}"/>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74278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Observations</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Tree>
    <p:extLst>
      <p:ext uri="{BB962C8B-B14F-4D97-AF65-F5344CB8AC3E}">
        <p14:creationId xmlns:p14="http://schemas.microsoft.com/office/powerpoint/2010/main" val="4183164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7774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15667B6C-B4A7-4644-8886-69CEE447EC06}"/>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035528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3350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CB0FD2EA-016A-4BA5-AB86-462551E18B8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1660236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98306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5" name="Title 1">
            <a:extLst>
              <a:ext uri="{FF2B5EF4-FFF2-40B4-BE49-F238E27FC236}">
                <a16:creationId xmlns:a16="http://schemas.microsoft.com/office/drawing/2014/main" id="{F30D94FF-CCD3-4530-B6BB-1F08DB803BFC}"/>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434929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605880"/>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223849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Questionnaire   Personal</a:t>
            </a:r>
          </a:p>
          <a:p>
            <a:r>
              <a:rPr lang="en-US" dirty="0"/>
              <a:t>								</a:t>
            </a:r>
            <a:r>
              <a:rPr lang="en-US"/>
              <a:t>       Interview</a:t>
            </a:r>
            <a:endParaRPr lang="en-US" dirty="0"/>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3962400" y="4648199"/>
            <a:ext cx="380999" cy="1600200"/>
          </a:xfrm>
          <a:prstGeom prst="bentUpArrow">
            <a:avLst>
              <a:gd name="adj1" fmla="val 25000"/>
              <a:gd name="adj2" fmla="val 41484"/>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057899" y="5219700"/>
            <a:ext cx="457202" cy="1295401"/>
          </a:xfrm>
          <a:prstGeom prst="bentUpArrow">
            <a:avLst>
              <a:gd name="adj1" fmla="val 25000"/>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295721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07114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598565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642963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C5F0-3BF0-4926-B962-4C080A688FBB}"/>
              </a:ext>
            </a:extLst>
          </p:cNvPr>
          <p:cNvSpPr>
            <a:spLocks noGrp="1"/>
          </p:cNvSpPr>
          <p:nvPr>
            <p:ph type="title"/>
          </p:nvPr>
        </p:nvSpPr>
        <p:spPr/>
        <p:txBody>
          <a:bodyPr/>
          <a:lstStyle/>
          <a:p>
            <a:r>
              <a:rPr lang="en-US" dirty="0"/>
              <a:t>Coding tree example</a:t>
            </a:r>
          </a:p>
        </p:txBody>
      </p:sp>
      <p:pic>
        <p:nvPicPr>
          <p:cNvPr id="4" name="Picture 3">
            <a:extLst>
              <a:ext uri="{FF2B5EF4-FFF2-40B4-BE49-F238E27FC236}">
                <a16:creationId xmlns:a16="http://schemas.microsoft.com/office/drawing/2014/main" id="{2BC8E200-8585-4437-AECF-31B59CE43897}"/>
              </a:ext>
            </a:extLst>
          </p:cNvPr>
          <p:cNvPicPr>
            <a:picLocks noChangeAspect="1"/>
          </p:cNvPicPr>
          <p:nvPr/>
        </p:nvPicPr>
        <p:blipFill>
          <a:blip r:embed="rId2"/>
          <a:stretch>
            <a:fillRect/>
          </a:stretch>
        </p:blipFill>
        <p:spPr>
          <a:xfrm>
            <a:off x="0" y="1524000"/>
            <a:ext cx="9144000" cy="4529215"/>
          </a:xfrm>
          <a:prstGeom prst="rect">
            <a:avLst/>
          </a:prstGeom>
        </p:spPr>
      </p:pic>
      <p:sp>
        <p:nvSpPr>
          <p:cNvPr id="5" name="Rectangle 4">
            <a:extLst>
              <a:ext uri="{FF2B5EF4-FFF2-40B4-BE49-F238E27FC236}">
                <a16:creationId xmlns:a16="http://schemas.microsoft.com/office/drawing/2014/main" id="{66A8B19D-9331-4A5F-91F5-8304DAB5C6B2}"/>
              </a:ext>
            </a:extLst>
          </p:cNvPr>
          <p:cNvSpPr/>
          <p:nvPr/>
        </p:nvSpPr>
        <p:spPr>
          <a:xfrm>
            <a:off x="-152400" y="6090251"/>
            <a:ext cx="9296400" cy="646331"/>
          </a:xfrm>
          <a:prstGeom prst="rect">
            <a:avLst/>
          </a:prstGeom>
        </p:spPr>
        <p:txBody>
          <a:bodyPr wrap="square">
            <a:spAutoFit/>
          </a:bodyPr>
          <a:lstStyle/>
          <a:p>
            <a:r>
              <a:rPr lang="en-US" sz="1200" b="0" dirty="0">
                <a:solidFill>
                  <a:schemeClr val="bg1"/>
                </a:solidFill>
                <a:latin typeface="BlinkMacSystemFont"/>
              </a:rPr>
              <a:t>Del </a:t>
            </a:r>
            <a:r>
              <a:rPr lang="en-US" sz="1200" b="0" dirty="0" err="1">
                <a:solidFill>
                  <a:schemeClr val="bg1"/>
                </a:solidFill>
                <a:latin typeface="BlinkMacSystemFont"/>
              </a:rPr>
              <a:t>Hoyo</a:t>
            </a:r>
            <a:r>
              <a:rPr lang="en-US" sz="1200" b="0" dirty="0">
                <a:solidFill>
                  <a:schemeClr val="bg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bg1"/>
                </a:solidFill>
                <a:latin typeface="BlinkMacSystemFont"/>
              </a:rPr>
              <a:t>doi</a:t>
            </a:r>
            <a:r>
              <a:rPr lang="en-US" sz="1200" b="0" dirty="0">
                <a:solidFill>
                  <a:schemeClr val="bg1"/>
                </a:solidFill>
                <a:latin typeface="BlinkMacSystemFont"/>
              </a:rPr>
              <a:t>: 10.3390/ijerph17061871. PMID: 32183103; PMCID: PMC7143635. </a:t>
            </a:r>
            <a:r>
              <a:rPr lang="en-US" sz="1200" dirty="0">
                <a:solidFill>
                  <a:schemeClr val="bg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bg1"/>
                </a:solidFill>
              </a:rPr>
              <a:t> </a:t>
            </a:r>
          </a:p>
        </p:txBody>
      </p:sp>
    </p:spTree>
    <p:extLst>
      <p:ext uri="{BB962C8B-B14F-4D97-AF65-F5344CB8AC3E}">
        <p14:creationId xmlns:p14="http://schemas.microsoft.com/office/powerpoint/2010/main" val="2551259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6F00-35DB-4F33-81EE-2D9BFB5E723A}"/>
              </a:ext>
            </a:extLst>
          </p:cNvPr>
          <p:cNvSpPr>
            <a:spLocks noGrp="1"/>
          </p:cNvSpPr>
          <p:nvPr>
            <p:ph type="title"/>
          </p:nvPr>
        </p:nvSpPr>
        <p:spPr/>
        <p:txBody>
          <a:bodyPr/>
          <a:lstStyle/>
          <a:p>
            <a:r>
              <a:rPr lang="en-US" dirty="0"/>
              <a:t>Other coding tree example</a:t>
            </a:r>
          </a:p>
        </p:txBody>
      </p:sp>
      <p:pic>
        <p:nvPicPr>
          <p:cNvPr id="4" name="Picture 3">
            <a:extLst>
              <a:ext uri="{FF2B5EF4-FFF2-40B4-BE49-F238E27FC236}">
                <a16:creationId xmlns:a16="http://schemas.microsoft.com/office/drawing/2014/main" id="{84491CEC-3C0C-4825-8E27-62336C5354DD}"/>
              </a:ext>
            </a:extLst>
          </p:cNvPr>
          <p:cNvPicPr>
            <a:picLocks noChangeAspect="1"/>
          </p:cNvPicPr>
          <p:nvPr/>
        </p:nvPicPr>
        <p:blipFill>
          <a:blip r:embed="rId2"/>
          <a:stretch>
            <a:fillRect/>
          </a:stretch>
        </p:blipFill>
        <p:spPr>
          <a:xfrm>
            <a:off x="0" y="1487129"/>
            <a:ext cx="9144000" cy="4950028"/>
          </a:xfrm>
          <a:prstGeom prst="rect">
            <a:avLst/>
          </a:prstGeom>
        </p:spPr>
      </p:pic>
      <p:sp>
        <p:nvSpPr>
          <p:cNvPr id="5" name="Rectangle 4">
            <a:extLst>
              <a:ext uri="{FF2B5EF4-FFF2-40B4-BE49-F238E27FC236}">
                <a16:creationId xmlns:a16="http://schemas.microsoft.com/office/drawing/2014/main" id="{EEFE3EAC-09C8-4BEE-B18B-5DADD6311B30}"/>
              </a:ext>
            </a:extLst>
          </p:cNvPr>
          <p:cNvSpPr/>
          <p:nvPr/>
        </p:nvSpPr>
        <p:spPr>
          <a:xfrm>
            <a:off x="4419600" y="6477145"/>
            <a:ext cx="4572000" cy="338554"/>
          </a:xfrm>
          <a:prstGeom prst="rect">
            <a:avLst/>
          </a:prstGeom>
        </p:spPr>
        <p:txBody>
          <a:bodyPr>
            <a:spAutoFit/>
          </a:bodyPr>
          <a:lstStyle/>
          <a:p>
            <a:pPr algn="r"/>
            <a:r>
              <a:rPr lang="en-US" sz="1600" b="0" dirty="0">
                <a:solidFill>
                  <a:schemeClr val="bg1"/>
                </a:solidFill>
                <a:hlinkClick r:id="rId3"/>
              </a:rPr>
              <a:t>https://pubmed.ncbi.nlm.nih.gov/31138143/</a:t>
            </a:r>
            <a:r>
              <a:rPr lang="en-US" sz="1600" b="0" dirty="0">
                <a:solidFill>
                  <a:schemeClr val="bg1"/>
                </a:solidFill>
              </a:rPr>
              <a:t> </a:t>
            </a:r>
          </a:p>
        </p:txBody>
      </p:sp>
    </p:spTree>
    <p:extLst>
      <p:ext uri="{BB962C8B-B14F-4D97-AF65-F5344CB8AC3E}">
        <p14:creationId xmlns:p14="http://schemas.microsoft.com/office/powerpoint/2010/main" val="1745580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4101415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603279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14661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Observations</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Tree>
    <p:extLst>
      <p:ext uri="{BB962C8B-B14F-4D97-AF65-F5344CB8AC3E}">
        <p14:creationId xmlns:p14="http://schemas.microsoft.com/office/powerpoint/2010/main" val="2708228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04800" y="6273225"/>
            <a:ext cx="8839200" cy="584775"/>
          </a:xfrm>
          <a:prstGeom prst="rect">
            <a:avLst/>
          </a:prstGeom>
        </p:spPr>
        <p:txBody>
          <a:bodyPr wrap="square">
            <a:spAutoFit/>
          </a:bodyPr>
          <a:lstStyle/>
          <a:p>
            <a:pPr algn="r"/>
            <a:r>
              <a:rPr lang="en-US" sz="1600" b="0" dirty="0">
                <a:solidFill>
                  <a:schemeClr val="bg1"/>
                </a:solidFill>
                <a:hlinkClick r:id="rId2"/>
              </a:rPr>
              <a:t>https://content.sph.harvard.edu/wwwhsph/sites/2448/2021/02/Consolidated-criteria-for-reporting-qualitative-research-COREQ.pdf</a:t>
            </a:r>
            <a:r>
              <a:rPr lang="en-US" sz="1600" b="0" dirty="0">
                <a:solidFill>
                  <a:schemeClr val="bg1"/>
                </a:solidFill>
              </a:rPr>
              <a:t> </a:t>
            </a:r>
          </a:p>
        </p:txBody>
      </p:sp>
    </p:spTree>
    <p:extLst>
      <p:ext uri="{BB962C8B-B14F-4D97-AF65-F5344CB8AC3E}">
        <p14:creationId xmlns:p14="http://schemas.microsoft.com/office/powerpoint/2010/main" val="3130717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t>
            </a:r>
            <a:r>
              <a:rPr lang="en-US" sz="2800" i="1" u="sng" dirty="0">
                <a:latin typeface="Times New Roman" panose="02020603050405020304" pitchFamily="18" charset="0"/>
                <a:cs typeface="Times New Roman" panose="02020603050405020304" pitchFamily="18" charset="0"/>
              </a:rPr>
              <a:t>a fraction of the population</a:t>
            </a:r>
            <a:r>
              <a:rPr lang="en-US" sz="2800" dirty="0">
                <a:latin typeface="Times New Roman" panose="02020603050405020304" pitchFamily="18" charset="0"/>
                <a:cs typeface="Times New Roman" panose="02020603050405020304" pitchFamily="18" charset="0"/>
              </a:rPr>
              <a:t>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t>
            </a:r>
            <a:r>
              <a:rPr lang="en-US" sz="2800" i="1" u="sng" dirty="0">
                <a:latin typeface="Times New Roman" panose="02020603050405020304" pitchFamily="18" charset="0"/>
                <a:cs typeface="Times New Roman" panose="02020603050405020304" pitchFamily="18" charset="0"/>
              </a:rPr>
              <a:t>all members of some population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u="sng"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27638</TotalTime>
  <Words>6091</Words>
  <Application>Microsoft Office PowerPoint</Application>
  <PresentationFormat>On-screen Show (4:3)</PresentationFormat>
  <Paragraphs>842</Paragraphs>
  <Slides>82</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7" baseType="lpstr">
      <vt:lpstr>Batang</vt:lpstr>
      <vt:lpstr>ＭＳ Ｐゴシック</vt:lpstr>
      <vt:lpstr>Arial</vt:lpstr>
      <vt:lpstr>Arial Unicode MS</vt:lpstr>
      <vt:lpstr>BlinkMacSystemFont</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16249 – Spring 2025</vt:lpstr>
      <vt:lpstr>C8. Qualitative research methods: theory and data collection methods </vt:lpstr>
      <vt:lpstr>Qualitative Research (QLR) Methods (QLRM)</vt:lpstr>
      <vt:lpstr>Quantitative research (QNR)</vt:lpstr>
      <vt:lpstr>Types of Data Collection in QLRM </vt:lpstr>
      <vt:lpstr>Types of Data Collection in QLRM </vt:lpstr>
      <vt:lpstr>Types of Data Collection in QLRM </vt:lpstr>
      <vt:lpstr>Types of Data Collection in QLRM </vt:lpstr>
      <vt:lpstr>Survey</vt:lpstr>
      <vt:lpstr>Survey Goals</vt:lpstr>
      <vt:lpstr>Types of Data Collection in QRM </vt:lpstr>
      <vt:lpstr>Steps for questionnaire-based surveys</vt:lpstr>
      <vt:lpstr>Distribution and roll out</vt:lpstr>
      <vt:lpstr>Web surveys, anything more popular?</vt:lpstr>
      <vt:lpstr>https://www.surveyking.com/blog/survey-tools-for-academic-research/ </vt:lpstr>
      <vt:lpstr>PowerPoint Presentation</vt:lpstr>
      <vt:lpstr>Questionnaire characteristics</vt:lpstr>
      <vt:lpstr>Pros and cons of questionnaires</vt:lpstr>
      <vt:lpstr>Good Questionnaires </vt:lpstr>
      <vt:lpstr>Good Questionnaires </vt:lpstr>
      <vt:lpstr>Good Questions</vt:lpstr>
      <vt:lpstr>Questions (generally) to be avoided</vt:lpstr>
      <vt:lpstr>Closed questions</vt:lpstr>
      <vt:lpstr>Rating scale questions</vt:lpstr>
      <vt:lpstr>Rating scale requirements</vt:lpstr>
      <vt:lpstr>Two major types</vt:lpstr>
      <vt:lpstr>Number of scale points</vt:lpstr>
      <vt:lpstr>Rank-order questions</vt:lpstr>
      <vt:lpstr>Branching questions</vt:lpstr>
      <vt:lpstr>Open-ended questions</vt:lpstr>
      <vt:lpstr>Some types of open-ended questions</vt:lpstr>
      <vt:lpstr>Some types of open-ended questions</vt:lpstr>
      <vt:lpstr>Other survey question types</vt:lpstr>
      <vt:lpstr>Avoiding Bias</vt:lpstr>
      <vt:lpstr>Types of Data Collection in QRM </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PowerPoint Presentation</vt:lpstr>
      <vt:lpstr>Matrix for Assessing Level of Consensus</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Pros and cons of pre-existing document studies</vt:lpstr>
      <vt:lpstr>Data extraction</vt:lpstr>
      <vt:lpstr>Data extraction: code assignment</vt:lpstr>
      <vt:lpstr>Coding tree example</vt:lpstr>
      <vt:lpstr>Other coding tree example</vt:lpstr>
      <vt:lpstr>Coding tree development and use</vt:lpstr>
      <vt:lpstr>‘Old style’ relationships</vt:lpstr>
      <vt:lpstr>Types of Data Collection in QRM </vt:lpstr>
      <vt:lpstr>Types of Data Collection in QRM </vt:lpstr>
      <vt:lpstr>More on Ethnography</vt:lpstr>
      <vt:lpstr>COREQ (COnsolidated criteria for REporting Qualitative research) Checklist</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1306</cp:revision>
  <dcterms:created xsi:type="dcterms:W3CDTF">1601-01-01T00:00:00Z</dcterms:created>
  <dcterms:modified xsi:type="dcterms:W3CDTF">2025-03-13T17:22:56Z</dcterms:modified>
</cp:coreProperties>
</file>