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6" r:id="rId1"/>
  </p:sldMasterIdLst>
  <p:notesMasterIdLst>
    <p:notesMasterId r:id="rId104"/>
  </p:notesMasterIdLst>
  <p:sldIdLst>
    <p:sldId id="1251" r:id="rId2"/>
    <p:sldId id="1429" r:id="rId3"/>
    <p:sldId id="1581" r:id="rId4"/>
    <p:sldId id="1603" r:id="rId5"/>
    <p:sldId id="1538" r:id="rId6"/>
    <p:sldId id="1586" r:id="rId7"/>
    <p:sldId id="1526" r:id="rId8"/>
    <p:sldId id="1617" r:id="rId9"/>
    <p:sldId id="1616" r:id="rId10"/>
    <p:sldId id="1614" r:id="rId11"/>
    <p:sldId id="1613" r:id="rId12"/>
    <p:sldId id="1615" r:id="rId13"/>
    <p:sldId id="1602" r:id="rId14"/>
    <p:sldId id="1543" r:id="rId15"/>
    <p:sldId id="1618" r:id="rId16"/>
    <p:sldId id="1532" r:id="rId17"/>
    <p:sldId id="1619" r:id="rId18"/>
    <p:sldId id="1536" r:id="rId19"/>
    <p:sldId id="1590" r:id="rId20"/>
    <p:sldId id="1591" r:id="rId21"/>
    <p:sldId id="1592" r:id="rId22"/>
    <p:sldId id="1593" r:id="rId23"/>
    <p:sldId id="1594" r:id="rId24"/>
    <p:sldId id="1534" r:id="rId25"/>
    <p:sldId id="1620" r:id="rId26"/>
    <p:sldId id="1512" r:id="rId27"/>
    <p:sldId id="1535" r:id="rId28"/>
    <p:sldId id="1541" r:id="rId29"/>
    <p:sldId id="1588" r:id="rId30"/>
    <p:sldId id="1496" r:id="rId31"/>
    <p:sldId id="1498" r:id="rId32"/>
    <p:sldId id="1513" r:id="rId33"/>
    <p:sldId id="1516" r:id="rId34"/>
    <p:sldId id="1517" r:id="rId35"/>
    <p:sldId id="1610" r:id="rId36"/>
    <p:sldId id="1519" r:id="rId37"/>
    <p:sldId id="1520" r:id="rId38"/>
    <p:sldId id="1521" r:id="rId39"/>
    <p:sldId id="1522" r:id="rId40"/>
    <p:sldId id="1523" r:id="rId41"/>
    <p:sldId id="1524" r:id="rId42"/>
    <p:sldId id="1525" r:id="rId43"/>
    <p:sldId id="1604" r:id="rId44"/>
    <p:sldId id="1621" r:id="rId45"/>
    <p:sldId id="1605" r:id="rId46"/>
    <p:sldId id="1500" r:id="rId47"/>
    <p:sldId id="1501" r:id="rId48"/>
    <p:sldId id="1502" r:id="rId49"/>
    <p:sldId id="1503" r:id="rId50"/>
    <p:sldId id="1504" r:id="rId51"/>
    <p:sldId id="1505" r:id="rId52"/>
    <p:sldId id="1506" r:id="rId53"/>
    <p:sldId id="1507" r:id="rId54"/>
    <p:sldId id="1508" r:id="rId55"/>
    <p:sldId id="1509" r:id="rId56"/>
    <p:sldId id="1587" r:id="rId57"/>
    <p:sldId id="1528" r:id="rId58"/>
    <p:sldId id="1544" r:id="rId59"/>
    <p:sldId id="1545" r:id="rId60"/>
    <p:sldId id="1547" r:id="rId61"/>
    <p:sldId id="1548" r:id="rId62"/>
    <p:sldId id="1549" r:id="rId63"/>
    <p:sldId id="1550" r:id="rId64"/>
    <p:sldId id="1607" r:id="rId65"/>
    <p:sldId id="1608" r:id="rId66"/>
    <p:sldId id="1551" r:id="rId67"/>
    <p:sldId id="1552" r:id="rId68"/>
    <p:sldId id="1553" r:id="rId69"/>
    <p:sldId id="1554" r:id="rId70"/>
    <p:sldId id="1555" r:id="rId71"/>
    <p:sldId id="1556" r:id="rId72"/>
    <p:sldId id="1557" r:id="rId73"/>
    <p:sldId id="1558" r:id="rId74"/>
    <p:sldId id="1559" r:id="rId75"/>
    <p:sldId id="1560" r:id="rId76"/>
    <p:sldId id="1622" r:id="rId77"/>
    <p:sldId id="1561" r:id="rId78"/>
    <p:sldId id="1623" r:id="rId79"/>
    <p:sldId id="1542" r:id="rId80"/>
    <p:sldId id="1510" r:id="rId81"/>
    <p:sldId id="1562" r:id="rId82"/>
    <p:sldId id="1563" r:id="rId83"/>
    <p:sldId id="1564" r:id="rId84"/>
    <p:sldId id="1565" r:id="rId85"/>
    <p:sldId id="1566" r:id="rId86"/>
    <p:sldId id="1567" r:id="rId87"/>
    <p:sldId id="1568" r:id="rId88"/>
    <p:sldId id="1569" r:id="rId89"/>
    <p:sldId id="1570" r:id="rId90"/>
    <p:sldId id="1571" r:id="rId91"/>
    <p:sldId id="1572" r:id="rId92"/>
    <p:sldId id="1573" r:id="rId93"/>
    <p:sldId id="1574" r:id="rId94"/>
    <p:sldId id="1575" r:id="rId95"/>
    <p:sldId id="1576" r:id="rId96"/>
    <p:sldId id="1577" r:id="rId97"/>
    <p:sldId id="1578" r:id="rId98"/>
    <p:sldId id="1609" r:id="rId99"/>
    <p:sldId id="1612" r:id="rId100"/>
    <p:sldId id="1579" r:id="rId101"/>
    <p:sldId id="1580" r:id="rId102"/>
    <p:sldId id="1595" r:id="rId10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E115"/>
    <a:srgbClr val="A2CCE8"/>
    <a:srgbClr val="AAE600"/>
    <a:srgbClr val="FF0000"/>
    <a:srgbClr val="003399"/>
    <a:srgbClr val="000000"/>
    <a:srgbClr val="16165D"/>
    <a:srgbClr val="FF66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2" autoAdjust="0"/>
    <p:restoredTop sz="93623" autoAdjust="0"/>
  </p:normalViewPr>
  <p:slideViewPr>
    <p:cSldViewPr>
      <p:cViewPr varScale="1">
        <p:scale>
          <a:sx n="69" d="100"/>
          <a:sy n="69" d="100"/>
        </p:scale>
        <p:origin x="118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8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05ACA9-A27D-4159-B806-94BE96EB6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982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http://www.nss.gov.au/nss/home.nsf/pages/Sample+size+calculator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05ACA9-A27D-4159-B806-94BE96EB69B2}" type="slidenum">
              <a:rPr lang="en-US" smtClean="0"/>
              <a:pPr>
                <a:defRPr/>
              </a:pPr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0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04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Trebuchet MS"/>
                <a:cs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8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/>
          <p:cNvCxnSpPr>
            <a:cxnSpLocks noChangeShapeType="1"/>
          </p:cNvCxnSpPr>
          <p:nvPr/>
        </p:nvCxnSpPr>
        <p:spPr bwMode="auto">
          <a:xfrm>
            <a:off x="762000" y="3733800"/>
            <a:ext cx="7772400" cy="1588"/>
          </a:xfrm>
          <a:prstGeom prst="line">
            <a:avLst/>
          </a:prstGeom>
          <a:noFill/>
          <a:ln w="9525">
            <a:solidFill>
              <a:schemeClr val="bg1"/>
            </a:solidFill>
            <a:prstDash val="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3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3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Trebuchet MS"/>
                <a:cs typeface="Trebuchet M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482" y="6491456"/>
            <a:ext cx="452718" cy="365125"/>
          </a:xfrm>
        </p:spPr>
        <p:txBody>
          <a:bodyPr/>
          <a:lstStyle/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4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defRPr b="0" i="1">
                <a:solidFill>
                  <a:schemeClr val="bg1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24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599"/>
            <a:ext cx="8229600" cy="100647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5376"/>
            <a:ext cx="4040188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5601"/>
            <a:ext cx="4040188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 b="0" i="0">
                <a:solidFill>
                  <a:schemeClr val="bg1"/>
                </a:solidFill>
                <a:latin typeface="Trebuchet MS"/>
                <a:cs typeface="Trebuchet MS"/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buFontTx/>
              <a:buNone/>
              <a:defRPr sz="1600" b="0" i="1">
                <a:solidFill>
                  <a:schemeClr val="bg1"/>
                </a:solidFill>
                <a:latin typeface="Trebuchet MS"/>
                <a:cs typeface="Trebuchet M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5376"/>
            <a:ext cx="4041775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1"/>
            <a:ext cx="4041775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Tx/>
              <a:buNone/>
              <a:defRPr sz="1600" i="1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482" y="6491456"/>
            <a:ext cx="452718" cy="365125"/>
          </a:xfrm>
        </p:spPr>
        <p:txBody>
          <a:bodyPr/>
          <a:lstStyle/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7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295400"/>
          </a:xfrm>
          <a:prstGeom prst="rect">
            <a:avLst/>
          </a:prstGeom>
          <a:solidFill>
            <a:srgbClr val="E59C00"/>
          </a:solidFill>
        </p:spPr>
        <p:txBody>
          <a:bodyPr anchor="b"/>
          <a:lstStyle>
            <a:lvl1pPr algn="l">
              <a:defRPr sz="2000" b="1" i="0"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1"/>
            <a:ext cx="5111750" cy="495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buClrTx/>
              <a:buFont typeface="Arial"/>
              <a:buChar char="•"/>
              <a:defRPr sz="28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2000" b="0" i="1">
                <a:latin typeface="Trebuchet MS"/>
                <a:cs typeface="Trebuchet M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482" y="6491456"/>
            <a:ext cx="452718" cy="365125"/>
          </a:xfrm>
        </p:spPr>
        <p:txBody>
          <a:bodyPr/>
          <a:lstStyle/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5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0"/>
            <a:ext cx="533400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143000"/>
            <a:ext cx="5334000" cy="3429000"/>
          </a:xfrm>
          <a:prstGeom prst="rect">
            <a:avLst/>
          </a:prstGeom>
          <a:solidFill>
            <a:schemeClr val="bg2"/>
          </a:solidFill>
          <a:ln w="5080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101600" dir="2700000">
              <a:schemeClr val="tx1">
                <a:alpha val="31000"/>
              </a:schemeClr>
            </a:outerShdw>
          </a:effectLst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138738"/>
            <a:ext cx="5334000" cy="804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482" y="6491456"/>
            <a:ext cx="452718" cy="365125"/>
          </a:xfrm>
        </p:spPr>
        <p:txBody>
          <a:bodyPr/>
          <a:lstStyle/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solidFill>
            <a:srgbClr val="00004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308" name="Photo Editor-foto" r:id="rId3" imgW="7621064" imgH="1009791" progId="MSPhotoEd.3">
                  <p:embed/>
                </p:oleObj>
              </mc:Choice>
              <mc:Fallback>
                <p:oleObj name="Photo Editor-foto" r:id="rId3" imgW="7621064" imgH="100979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9" name="Object 20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309" name="Photo Editor-foto" r:id="rId5" imgW="7621064" imgH="1009791" progId="MSPhotoEd.3">
                  <p:embed/>
                </p:oleObj>
              </mc:Choice>
              <mc:Fallback>
                <p:oleObj name="Photo Editor-foto" r:id="rId5" imgW="7621064" imgH="100979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AutoShape 25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981200"/>
            <a:ext cx="88392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B4125-E3D1-4ED8-8187-4993DEAD49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1" name="Slide Number Placeholder 3"/>
          <p:cNvSpPr txBox="1">
            <a:spLocks/>
          </p:cNvSpPr>
          <p:nvPr userDrawn="1"/>
        </p:nvSpPr>
        <p:spPr>
          <a:xfrm>
            <a:off x="4482" y="6491456"/>
            <a:ext cx="4527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8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town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206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482" y="6491456"/>
            <a:ext cx="4527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70F0956-5B8E-40B4-A8DD-F75AA1D26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5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122" charset="-128"/>
          <a:cs typeface="ＭＳ Ｐゴシック" pitchFamily="12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defRPr sz="2400">
          <a:solidFill>
            <a:schemeClr val="bg1"/>
          </a:solidFill>
          <a:latin typeface="+mn-lt"/>
          <a:ea typeface="ＭＳ Ｐゴシック" pitchFamily="122" charset="-128"/>
          <a:cs typeface="ＭＳ Ｐゴシック" pitchFamily="12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33"/>
        </a:buClr>
        <a:buSzPct val="80000"/>
        <a:buFont typeface="Times" charset="0"/>
        <a:buChar char="•"/>
        <a:defRPr sz="2400">
          <a:solidFill>
            <a:schemeClr val="bg1"/>
          </a:solidFill>
          <a:latin typeface="+mn-lt"/>
          <a:ea typeface="ＭＳ Ｐゴシック" pitchFamily="12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95000"/>
        <a:buFont typeface="Times" charset="0"/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1532046419301194" TargetMode="External"/><Relationship Id="rId3" Type="http://schemas.openxmlformats.org/officeDocument/2006/relationships/hyperlink" Target="https://www.sciencedirect.com/science/article/pii/S1532046419302369" TargetMode="External"/><Relationship Id="rId7" Type="http://schemas.openxmlformats.org/officeDocument/2006/relationships/hyperlink" Target="https://www.sciencedirect.com/science/article/pii/S1532046419302072" TargetMode="External"/><Relationship Id="rId2" Type="http://schemas.openxmlformats.org/officeDocument/2006/relationships/hyperlink" Target="https://www.sciencedirect.com/science/article/pii/S153204642030007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ciencedirect.com/science/article/pii/S1532046419302254" TargetMode="External"/><Relationship Id="rId5" Type="http://schemas.openxmlformats.org/officeDocument/2006/relationships/hyperlink" Target="https://www.sciencedirect.com/science/article/pii/S1532046419301960" TargetMode="External"/><Relationship Id="rId4" Type="http://schemas.openxmlformats.org/officeDocument/2006/relationships/hyperlink" Target="https://www.sciencedirect.com/science/article/pii/S153204641930244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library.vcu.edu/humphrey/journal-club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library.vcu.edu/humphrey/journal-club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obotics.cs.tamu.edu/RSS2015NegativeResults/pmed.0020124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jsu.edu/people/mark.vanselst/courses/psyc120/s2/Cosby-c4-Research-Fundamentals.pdf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sychology.wikia.org/wiki/Prior_probability" TargetMode="External"/><Relationship Id="rId2" Type="http://schemas.openxmlformats.org/officeDocument/2006/relationships/hyperlink" Target="https://matthew-brett.github.io/teaching/ioannidis_2005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doingbayesiandataanalysis.blogspot.com/2013/01/bayesian-disease-diagnosis-with.html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ceur-ws.org/Vol-1515/regular10.pdf" TargetMode="Externa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hjournal.biomedcentral.com/articles/10.1186/s12940-019-0556-5" TargetMode="External"/><Relationship Id="rId2" Type="http://schemas.openxmlformats.org/officeDocument/2006/relationships/hyperlink" Target="http://journals.plos.org/plosmedicine/article?id=10.1371/journal.pmed.1002049" TargetMode="Externa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nd.org/pubs/technical_reports/TR718.html" TargetMode="Externa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80/00986280701291317" TargetMode="Externa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3835035/" TargetMode="External"/><Relationship Id="rId2" Type="http://schemas.openxmlformats.org/officeDocument/2006/relationships/hyperlink" Target="https://hbr.org/2017/06/a-refresher-on-ab-testing" TargetMode="Externa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courses.science.psu.edu/stat506/node/27" TargetMode="Externa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evanmiller.org/ab-testing/" TargetMode="External"/><Relationship Id="rId4" Type="http://schemas.openxmlformats.org/officeDocument/2006/relationships/image" Target="../media/image1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clincalc.com/stats/samplesize.aspx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/>
          <a:lstStyle/>
          <a:p>
            <a:r>
              <a:rPr lang="en-US" dirty="0"/>
              <a:t>Statistical data analysis and</a:t>
            </a:r>
            <a:br>
              <a:rPr lang="en-US" dirty="0"/>
            </a:br>
            <a:r>
              <a:rPr lang="en-US" dirty="0"/>
              <a:t>research methods</a:t>
            </a:r>
            <a:br>
              <a:rPr lang="en-US" dirty="0"/>
            </a:br>
            <a: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BMI504</a:t>
            </a:r>
            <a:b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br>
              <a:rPr lang="en-US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sz="2800" dirty="0"/>
              <a:t>Course 15735 – Spring 2026</a:t>
            </a: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endParaRPr lang="en-US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/>
          <a:p>
            <a:r>
              <a:rPr lang="en-US" dirty="0"/>
              <a:t>Class 3 – Feb 5, 2026</a:t>
            </a:r>
          </a:p>
          <a:p>
            <a:r>
              <a:rPr lang="en-US" dirty="0"/>
              <a:t>Parameters for research designs</a:t>
            </a:r>
          </a:p>
          <a:p>
            <a:endParaRPr lang="en-US" dirty="0"/>
          </a:p>
          <a:p>
            <a:r>
              <a:rPr lang="en-US" dirty="0"/>
              <a:t>Werner CEUSTERS, MD</a:t>
            </a:r>
          </a:p>
        </p:txBody>
      </p:sp>
    </p:spTree>
    <p:extLst>
      <p:ext uri="{BB962C8B-B14F-4D97-AF65-F5344CB8AC3E}">
        <p14:creationId xmlns:p14="http://schemas.microsoft.com/office/powerpoint/2010/main" val="803156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762000"/>
            <a:ext cx="9139518" cy="762000"/>
          </a:xfrm>
        </p:spPr>
        <p:txBody>
          <a:bodyPr/>
          <a:lstStyle/>
          <a:p>
            <a:r>
              <a:rPr lang="en-US" dirty="0"/>
              <a:t>Distinct research purpose </a:t>
            </a:r>
            <a:r>
              <a:rPr lang="en-US" dirty="0">
                <a:sym typeface="Wingdings" panose="05000000000000000000" pitchFamily="2" charset="2"/>
              </a:rPr>
              <a:t> distinct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describe and understand some phenomenon in its natural 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Descriptive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look for an association among variables by studying the situation without managing any intervention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Observational or Epidemiological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determine the effect of a specified intervention (e.g., protocol, method, or treatment) managed by the investigator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Experimental Trial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90800" y="6553200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</a:rPr>
              <a:t>Adapted from: Research Design Algorithm developed by the American Dietetic Association, 2010</a:t>
            </a:r>
          </a:p>
        </p:txBody>
      </p:sp>
    </p:spTree>
    <p:extLst>
      <p:ext uri="{BB962C8B-B14F-4D97-AF65-F5344CB8AC3E}">
        <p14:creationId xmlns:p14="http://schemas.microsoft.com/office/powerpoint/2010/main" val="252467920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determination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Consider all important baseline variables to be measured and how they are to be measured before treatment starts: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Demographic characteristics (age, sex, height, weight, </a:t>
            </a:r>
            <a:r>
              <a:rPr lang="en-US" dirty="0" err="1"/>
              <a:t>etc</a:t>
            </a:r>
            <a:r>
              <a:rPr lang="en-US" dirty="0"/>
              <a:t>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Known factors that predict the outcome (potential confounders),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Factors that predict or alter the risk of adverse reactions,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Stratification factors,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Pre-specified subgroups.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100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04900" y="6197025"/>
            <a:ext cx="792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0" dirty="0">
                <a:solidFill>
                  <a:schemeClr val="bg1"/>
                </a:solidFill>
              </a:rPr>
              <a:t>Burgess DC, </a:t>
            </a:r>
            <a:r>
              <a:rPr lang="en-US" sz="1600" b="0" dirty="0" err="1">
                <a:solidFill>
                  <a:schemeClr val="bg1"/>
                </a:solidFill>
              </a:rPr>
              <a:t>Gebski</a:t>
            </a:r>
            <a:r>
              <a:rPr lang="en-US" sz="1600" b="0" dirty="0">
                <a:solidFill>
                  <a:schemeClr val="bg1"/>
                </a:solidFill>
              </a:rPr>
              <a:t> VJ, </a:t>
            </a:r>
            <a:r>
              <a:rPr lang="en-US" sz="1600" b="0" dirty="0" err="1">
                <a:solidFill>
                  <a:schemeClr val="bg1"/>
                </a:solidFill>
              </a:rPr>
              <a:t>Keech</a:t>
            </a:r>
            <a:r>
              <a:rPr lang="en-US" sz="1600" b="0" dirty="0">
                <a:solidFill>
                  <a:schemeClr val="bg1"/>
                </a:solidFill>
              </a:rPr>
              <a:t> AC. Baseline data in clinical trials.</a:t>
            </a:r>
          </a:p>
          <a:p>
            <a:pPr algn="r"/>
            <a:r>
              <a:rPr lang="en-US" sz="1600" b="0" dirty="0">
                <a:solidFill>
                  <a:schemeClr val="bg1"/>
                </a:solidFill>
              </a:rPr>
              <a:t>Med J Aust. 2003 Jul 21;179(2):105-7.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36897A-9FBA-42AA-B1E6-84E3F6B23A7A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A4/3.5</a:t>
            </a:r>
          </a:p>
        </p:txBody>
      </p:sp>
    </p:spTree>
    <p:extLst>
      <p:ext uri="{BB962C8B-B14F-4D97-AF65-F5344CB8AC3E}">
        <p14:creationId xmlns:p14="http://schemas.microsoft.com/office/powerpoint/2010/main" val="299438612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Baseline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Table describing the characteristics of the intervention and control groups before the trial begins</a:t>
            </a:r>
          </a:p>
          <a:p>
            <a:r>
              <a:rPr lang="en-US" dirty="0"/>
              <a:t>Variables</a:t>
            </a:r>
          </a:p>
          <a:p>
            <a:pPr lvl="1"/>
            <a:r>
              <a:rPr lang="en-US" dirty="0"/>
              <a:t>Demographics (age, gender, race, ethnicity, etc.)</a:t>
            </a:r>
          </a:p>
          <a:p>
            <a:pPr lvl="1"/>
            <a:r>
              <a:rPr lang="en-US" dirty="0"/>
              <a:t>Lab Values </a:t>
            </a:r>
          </a:p>
          <a:p>
            <a:pPr lvl="1"/>
            <a:r>
              <a:rPr lang="en-US" dirty="0"/>
              <a:t>Diagnoses</a:t>
            </a:r>
          </a:p>
          <a:p>
            <a:pPr lvl="1"/>
            <a:r>
              <a:rPr lang="en-US" dirty="0"/>
              <a:t>Severity of illness scores (any risk factors for the primary outcome)</a:t>
            </a:r>
          </a:p>
          <a:p>
            <a:pPr lvl="1"/>
            <a:r>
              <a:rPr lang="en-US" dirty="0"/>
              <a:t>Abnormal cut offs for values</a:t>
            </a:r>
          </a:p>
          <a:p>
            <a:pPr lvl="1"/>
            <a:r>
              <a:rPr lang="en-US" dirty="0"/>
              <a:t>Combined values as needed for composite measures</a:t>
            </a:r>
          </a:p>
          <a:p>
            <a:pPr lvl="1"/>
            <a:r>
              <a:rPr lang="en-US" dirty="0"/>
              <a:t>Comparison of the intervention and control groups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101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3F270-5591-496D-81C5-3333C0B0F880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A4/3.5</a:t>
            </a:r>
          </a:p>
        </p:txBody>
      </p:sp>
    </p:spTree>
    <p:extLst>
      <p:ext uri="{BB962C8B-B14F-4D97-AF65-F5344CB8AC3E}">
        <p14:creationId xmlns:p14="http://schemas.microsoft.com/office/powerpoint/2010/main" val="61595336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last questions?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81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762000"/>
            <a:ext cx="9139518" cy="762000"/>
          </a:xfrm>
        </p:spPr>
        <p:txBody>
          <a:bodyPr/>
          <a:lstStyle/>
          <a:p>
            <a:r>
              <a:rPr lang="en-US" dirty="0"/>
              <a:t>Distinct research purpose </a:t>
            </a:r>
            <a:r>
              <a:rPr lang="en-US" dirty="0">
                <a:sym typeface="Wingdings" panose="05000000000000000000" pitchFamily="2" charset="2"/>
              </a:rPr>
              <a:t> distinct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describe and understand some phenomenon in its natural 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Descriptive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look for an association among variables by studying the situation without managing any intervention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Observational or Epidemiological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determine the effect of a specified intervention (e.g., protocol, method, or treatment) managed by the investigator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Experimental Trial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validate a test, tool or diagnostic method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Diagnostic, Validity or Reliability Study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90800" y="6553200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</a:rPr>
              <a:t>Adapted from: Research Design Algorithm developed by the American Dietetic Association, 2010</a:t>
            </a:r>
          </a:p>
        </p:txBody>
      </p:sp>
    </p:spTree>
    <p:extLst>
      <p:ext uri="{BB962C8B-B14F-4D97-AF65-F5344CB8AC3E}">
        <p14:creationId xmlns:p14="http://schemas.microsoft.com/office/powerpoint/2010/main" val="607968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762000"/>
            <a:ext cx="9139518" cy="762000"/>
          </a:xfrm>
        </p:spPr>
        <p:txBody>
          <a:bodyPr/>
          <a:lstStyle/>
          <a:p>
            <a:r>
              <a:rPr lang="en-US" dirty="0"/>
              <a:t>Distinct research purpose </a:t>
            </a:r>
            <a:r>
              <a:rPr lang="en-US" dirty="0">
                <a:sym typeface="Wingdings" panose="05000000000000000000" pitchFamily="2" charset="2"/>
              </a:rPr>
              <a:t> distinct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describe and understand some phenomenon in its natural 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Descriptive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look for an association among variables by studying the situation without managing any intervention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Observational or Epidemiological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determine the effect of a specified intervention (e.g., protocol, method, or treatment) managed by the investigator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Experimental Trial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validate a test, tool or diagnostic method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Diagnostic, Validity or Reliability Study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90800" y="6553200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</a:rPr>
              <a:t>Adapted from: Research Design Algorithm developed by the American Dietetic Association, 2010</a:t>
            </a:r>
          </a:p>
        </p:txBody>
      </p:sp>
      <p:grpSp>
        <p:nvGrpSpPr>
          <p:cNvPr id="6" name="Group 5" descr="decorative red bars indicating that descriptive, observational and epidemiological studies are not allowed for the proposals of tudents in this course.">
            <a:extLst>
              <a:ext uri="{FF2B5EF4-FFF2-40B4-BE49-F238E27FC236}">
                <a16:creationId xmlns:a16="http://schemas.microsoft.com/office/drawing/2014/main" id="{1407978A-7BD8-4305-9747-E4E5309D630E}"/>
              </a:ext>
            </a:extLst>
          </p:cNvPr>
          <p:cNvGrpSpPr/>
          <p:nvPr/>
        </p:nvGrpSpPr>
        <p:grpSpPr>
          <a:xfrm>
            <a:off x="1905000" y="2133600"/>
            <a:ext cx="2658894" cy="2122251"/>
            <a:chOff x="1905000" y="2133600"/>
            <a:chExt cx="2658894" cy="212225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E59BB81-86A3-4EE0-8217-FF8BE085AC99}"/>
                </a:ext>
              </a:extLst>
            </p:cNvPr>
            <p:cNvGrpSpPr/>
            <p:nvPr/>
          </p:nvGrpSpPr>
          <p:grpSpPr>
            <a:xfrm>
              <a:off x="1905000" y="2133600"/>
              <a:ext cx="1676400" cy="838200"/>
              <a:chOff x="1905000" y="2133600"/>
              <a:chExt cx="1676400" cy="83820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AD2F9796-F847-48E9-A66A-B7D094C2220E}"/>
                  </a:ext>
                </a:extLst>
              </p:cNvPr>
              <p:cNvCxnSpPr/>
              <p:nvPr/>
            </p:nvCxnSpPr>
            <p:spPr bwMode="auto">
              <a:xfrm>
                <a:off x="1905000" y="2133600"/>
                <a:ext cx="1676400" cy="83820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A7396AEA-AE2F-40C1-BAF8-83FFA91B7E5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905000" y="2133600"/>
                <a:ext cx="1676400" cy="83820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1B691F2-AB23-4B19-8322-05057430ECBE}"/>
                </a:ext>
              </a:extLst>
            </p:cNvPr>
            <p:cNvGrpSpPr/>
            <p:nvPr/>
          </p:nvGrpSpPr>
          <p:grpSpPr>
            <a:xfrm>
              <a:off x="2887494" y="3417651"/>
              <a:ext cx="1676400" cy="838200"/>
              <a:chOff x="1905000" y="2133600"/>
              <a:chExt cx="1676400" cy="838200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EBBB480-0B7F-4F48-8188-D74B4F7130BB}"/>
                  </a:ext>
                </a:extLst>
              </p:cNvPr>
              <p:cNvCxnSpPr/>
              <p:nvPr/>
            </p:nvCxnSpPr>
            <p:spPr bwMode="auto">
              <a:xfrm>
                <a:off x="1905000" y="2133600"/>
                <a:ext cx="1676400" cy="83820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E3978E8-5160-47E1-8BA1-02A7A0A3B07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905000" y="2133600"/>
                <a:ext cx="1676400" cy="83820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60992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Biomedical Informatics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5105400"/>
          </a:xfrm>
          <a:solidFill>
            <a:schemeClr val="tx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2"/>
              </a:rPr>
              <a:t>Systematic comparison of the protein-protein interaction databases from a user's perspective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3"/>
              </a:rPr>
              <a:t>Inter-observer agreement and reliability assessment for observational studies of clinical work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4"/>
              </a:rPr>
              <a:t>Sex, obesity, diabetes, and exposure to particulate matter among patients with severe asthma: Scientific insights from a comparative analysis of open clinical data sources during a five-day hackathon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5"/>
              </a:rPr>
              <a:t>An empirical study on prediction of population health through social media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6"/>
              </a:rPr>
              <a:t>Comparing information extraction techniques for low-prevalence concepts: The case of insulin rejection by patients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7"/>
              </a:rPr>
              <a:t>Tracking a moving user in indoor environments using Bluetooth low energy beacons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hlinkClick r:id="rId8"/>
              </a:rPr>
              <a:t>Creating synthetic patient data to support the design and evaluation of novel health information technology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90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sz="3400" dirty="0"/>
              <a:t>Design partially determines level of evidence</a:t>
            </a:r>
          </a:p>
        </p:txBody>
      </p:sp>
      <p:pic>
        <p:nvPicPr>
          <p:cNvPr id="4" name="Content Placeholder 3" descr="Decorative picture showing the increasing level of evidence provided by studies of specific designs, i.e. from lowest evidence to highest: observational studies (case reports &lt; case control &lt; cohort studies), experimental studies (quasi-experimental studies &lt; randomized control trials), and finally studies of studies (systematic reviews &lt; meta-analyses)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04" y="1508090"/>
            <a:ext cx="6963992" cy="4953000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76800" y="6461090"/>
            <a:ext cx="42571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  <a:hlinkClick r:id="rId3"/>
              </a:rPr>
              <a:t>https://guides.library.vcu.edu/humphrey/journal-club</a:t>
            </a:r>
            <a:r>
              <a:rPr lang="en-US" sz="1400" b="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219200" y="1676400"/>
            <a:ext cx="2209800" cy="39624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433471" y="1676400"/>
            <a:ext cx="17812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Evidence</a:t>
            </a:r>
          </a:p>
          <a:p>
            <a:r>
              <a:rPr lang="en-US" dirty="0">
                <a:solidFill>
                  <a:schemeClr val="tx1"/>
                </a:solidFill>
              </a:rPr>
              <a:t>level</a:t>
            </a:r>
          </a:p>
        </p:txBody>
      </p:sp>
    </p:spTree>
    <p:extLst>
      <p:ext uri="{BB962C8B-B14F-4D97-AF65-F5344CB8AC3E}">
        <p14:creationId xmlns:p14="http://schemas.microsoft.com/office/powerpoint/2010/main" val="2861857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sz="3400" dirty="0"/>
              <a:t>Design partially determines level of evidence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04" y="1508090"/>
            <a:ext cx="6963992" cy="4953000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76800" y="6461090"/>
            <a:ext cx="42571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  <a:hlinkClick r:id="rId3"/>
              </a:rPr>
              <a:t>https://guides.library.vcu.edu/humphrey/journal-club</a:t>
            </a:r>
            <a:r>
              <a:rPr lang="en-US" sz="1400" b="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219200" y="1676400"/>
            <a:ext cx="2209800" cy="39624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433471" y="1676400"/>
            <a:ext cx="17812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Evidence</a:t>
            </a:r>
          </a:p>
          <a:p>
            <a:r>
              <a:rPr lang="en-US" dirty="0">
                <a:solidFill>
                  <a:schemeClr val="tx1"/>
                </a:solidFill>
              </a:rPr>
              <a:t>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A945A5-9840-4BD9-BFEB-6ECA0F638CDE}"/>
              </a:ext>
            </a:extLst>
          </p:cNvPr>
          <p:cNvGrpSpPr/>
          <p:nvPr/>
        </p:nvGrpSpPr>
        <p:grpSpPr>
          <a:xfrm>
            <a:off x="2610256" y="1795909"/>
            <a:ext cx="2286000" cy="4674606"/>
            <a:chOff x="2610256" y="1795909"/>
            <a:chExt cx="2286000" cy="4674606"/>
          </a:xfrm>
        </p:grpSpPr>
        <p:grpSp>
          <p:nvGrpSpPr>
            <p:cNvPr id="3" name="Group 2" descr="Visual indication that for this course case reports and studies of studies are NOT allowed and randomized control trials prefered.">
              <a:extLst>
                <a:ext uri="{FF2B5EF4-FFF2-40B4-BE49-F238E27FC236}">
                  <a16:creationId xmlns:a16="http://schemas.microsoft.com/office/drawing/2014/main" id="{B2E89366-2C76-4F63-BDAA-2AC6E78377C6}"/>
                </a:ext>
              </a:extLst>
            </p:cNvPr>
            <p:cNvGrpSpPr/>
            <p:nvPr/>
          </p:nvGrpSpPr>
          <p:grpSpPr>
            <a:xfrm>
              <a:off x="2610256" y="1795909"/>
              <a:ext cx="2286000" cy="4674606"/>
              <a:chOff x="2610256" y="1795909"/>
              <a:chExt cx="2286000" cy="467460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B9756EF-378F-464D-9139-303ED093C6D6}"/>
                  </a:ext>
                </a:extLst>
              </p:cNvPr>
              <p:cNvGrpSpPr/>
              <p:nvPr/>
            </p:nvGrpSpPr>
            <p:grpSpPr>
              <a:xfrm>
                <a:off x="2953795" y="1795909"/>
                <a:ext cx="1676400" cy="838200"/>
                <a:chOff x="1905000" y="2133600"/>
                <a:chExt cx="1676400" cy="838200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579BA467-3110-48D3-9A52-B0E8FF842E96}"/>
                    </a:ext>
                  </a:extLst>
                </p:cNvPr>
                <p:cNvCxnSpPr/>
                <p:nvPr/>
              </p:nvCxnSpPr>
              <p:spPr bwMode="auto">
                <a:xfrm>
                  <a:off x="1905000" y="2133600"/>
                  <a:ext cx="1676400" cy="838200"/>
                </a:xfrm>
                <a:prstGeom prst="line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57FED546-C8BC-48D7-AD7C-E1EE24B6E31C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1905000" y="2133600"/>
                  <a:ext cx="1676400" cy="838200"/>
                </a:xfrm>
                <a:prstGeom prst="line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E5AF758-4965-4F28-AE0B-3932845012C1}"/>
                  </a:ext>
                </a:extLst>
              </p:cNvPr>
              <p:cNvGrpSpPr/>
              <p:nvPr/>
            </p:nvGrpSpPr>
            <p:grpSpPr>
              <a:xfrm>
                <a:off x="2963523" y="5632315"/>
                <a:ext cx="1676400" cy="838200"/>
                <a:chOff x="1905000" y="2133600"/>
                <a:chExt cx="1676400" cy="838200"/>
              </a:xfrm>
            </p:grpSpPr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5A2AFC7B-83A4-4069-B641-FB8A1BF1AD69}"/>
                    </a:ext>
                  </a:extLst>
                </p:cNvPr>
                <p:cNvCxnSpPr/>
                <p:nvPr/>
              </p:nvCxnSpPr>
              <p:spPr bwMode="auto">
                <a:xfrm>
                  <a:off x="1905000" y="2133600"/>
                  <a:ext cx="1676400" cy="838200"/>
                </a:xfrm>
                <a:prstGeom prst="line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C6DC7B3-5C31-47C1-B0AA-58D959F00221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1905000" y="2133600"/>
                  <a:ext cx="1676400" cy="838200"/>
                </a:xfrm>
                <a:prstGeom prst="line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25E6A47-52E1-4FB0-B414-66CB0774A7AD}"/>
                  </a:ext>
                </a:extLst>
              </p:cNvPr>
              <p:cNvSpPr/>
              <p:nvPr/>
            </p:nvSpPr>
            <p:spPr bwMode="auto">
              <a:xfrm>
                <a:off x="2610256" y="2895600"/>
                <a:ext cx="2286000" cy="762000"/>
              </a:xfrm>
              <a:prstGeom prst="ellipse">
                <a:avLst/>
              </a:prstGeom>
              <a:noFill/>
              <a:ln w="28575" cap="flat" cmpd="sng" algn="ctr">
                <a:solidFill>
                  <a:srgbClr val="1FE11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endParaRPr>
              </a:p>
            </p:txBody>
          </p: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C9BB4EF-65D7-44BF-BD5E-CF58F7020BC3}"/>
                </a:ext>
              </a:extLst>
            </p:cNvPr>
            <p:cNvCxnSpPr/>
            <p:nvPr/>
          </p:nvCxnSpPr>
          <p:spPr bwMode="auto">
            <a:xfrm>
              <a:off x="2921634" y="3586609"/>
              <a:ext cx="1676400" cy="838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EB0044A-695F-4E16-9C69-28645FE089F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921634" y="3586609"/>
              <a:ext cx="1676400" cy="838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18082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Design: what and what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plans and procedures for research that span the steps from broad assumptions to detailed methods of data collection, analysis, and interpretation.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76328" y="6435213"/>
            <a:ext cx="5039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latin typeface="Trebuchet MS"/>
                <a:cs typeface="Trebuchet MS"/>
              </a:rPr>
              <a:t>Adapted from: Creswell, Research Design, Los Angeles, 2014</a:t>
            </a:r>
          </a:p>
        </p:txBody>
      </p:sp>
    </p:spTree>
    <p:extLst>
      <p:ext uri="{BB962C8B-B14F-4D97-AF65-F5344CB8AC3E}">
        <p14:creationId xmlns:p14="http://schemas.microsoft.com/office/powerpoint/2010/main" val="3444441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Design: what and what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plans and procedures for research that span the steps from broad assumptions to detailed methods of data collection, analysis, and interpretation.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Decision to select a design</a:t>
            </a:r>
            <a:r>
              <a:rPr lang="en-US" dirty="0"/>
              <a:t> must be informed by: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research problem</a:t>
            </a:r>
            <a:r>
              <a:rPr lang="en-US" dirty="0"/>
              <a:t>, esp. its nature,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worldviews</a:t>
            </a:r>
            <a:r>
              <a:rPr lang="en-US" dirty="0"/>
              <a:t>: the philosophical assumptions the researcher brings to the study;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methodology</a:t>
            </a:r>
            <a:r>
              <a:rPr lang="en-US" dirty="0"/>
              <a:t>: procedures of inquiry (quantitative / qualitative / mixed)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research methods</a:t>
            </a:r>
            <a:r>
              <a:rPr lang="en-US" dirty="0"/>
              <a:t>: how to conduct data collection, analysis, and interpretation.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76328" y="6435213"/>
            <a:ext cx="5039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latin typeface="Trebuchet MS"/>
                <a:cs typeface="Trebuchet MS"/>
              </a:rPr>
              <a:t>Adapted from: Creswell, Research Design, Los Angeles, 2014</a:t>
            </a:r>
          </a:p>
        </p:txBody>
      </p:sp>
    </p:spTree>
    <p:extLst>
      <p:ext uri="{BB962C8B-B14F-4D97-AF65-F5344CB8AC3E}">
        <p14:creationId xmlns:p14="http://schemas.microsoft.com/office/powerpoint/2010/main" val="3865044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versus methodology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173126"/>
              </p:ext>
            </p:extLst>
          </p:nvPr>
        </p:nvGraphicFramePr>
        <p:xfrm>
          <a:off x="228600" y="1676400"/>
          <a:ext cx="8686800" cy="2295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3928311304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1236250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design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methodology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92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end-product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What kind of study is being planned and what kind of results are aimed at.  E.g.  Historical - comparative study, interpretive approach OR exploratory study, inductive and deductive etc.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1607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47800" y="6491456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Adapted from Dr Brian van </a:t>
            </a:r>
            <a:r>
              <a:rPr lang="en-US" sz="1400" b="0" dirty="0" err="1">
                <a:solidFill>
                  <a:schemeClr val="bg1"/>
                </a:solidFill>
              </a:rPr>
              <a:t>Wyk</a:t>
            </a:r>
            <a:r>
              <a:rPr lang="en-US" sz="1400" b="0" dirty="0">
                <a:solidFill>
                  <a:schemeClr val="bg1"/>
                </a:solidFill>
              </a:rPr>
              <a:t>. Research design and methods; Part I.</a:t>
            </a:r>
          </a:p>
        </p:txBody>
      </p:sp>
    </p:spTree>
    <p:extLst>
      <p:ext uri="{BB962C8B-B14F-4D97-AF65-F5344CB8AC3E}">
        <p14:creationId xmlns:p14="http://schemas.microsoft.com/office/powerpoint/2010/main" val="485918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versus methodology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176534"/>
              </p:ext>
            </p:extLst>
          </p:nvPr>
        </p:nvGraphicFramePr>
        <p:xfrm>
          <a:off x="228600" y="1676400"/>
          <a:ext cx="8686800" cy="2295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3928311304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1236250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design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methodology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92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end-product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What kind of study is being planned and what kind of results are aimed at.  E.g.  Historical - comparative study, interpretive approach OR exploratory study, inductive and deductive etc.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research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process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and the kind of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tools and procedures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 be used. E.g.  Document analysis, survey methods, analysis of existing (secondary) data/statistics etc.)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1607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EA5F3D-F50E-41C8-AAA0-E8851DDB783F}"/>
              </a:ext>
            </a:extLst>
          </p:cNvPr>
          <p:cNvSpPr/>
          <p:nvPr/>
        </p:nvSpPr>
        <p:spPr>
          <a:xfrm>
            <a:off x="1447800" y="6491456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Adapted from Dr Brian van </a:t>
            </a:r>
            <a:r>
              <a:rPr lang="en-US" sz="1400" b="0" dirty="0" err="1">
                <a:solidFill>
                  <a:schemeClr val="bg1"/>
                </a:solidFill>
              </a:rPr>
              <a:t>Wyk</a:t>
            </a:r>
            <a:r>
              <a:rPr lang="en-US" sz="1400" b="0" dirty="0">
                <a:solidFill>
                  <a:schemeClr val="bg1"/>
                </a:solidFill>
              </a:rPr>
              <a:t>. Research design and methods; Part I.</a:t>
            </a:r>
          </a:p>
        </p:txBody>
      </p:sp>
    </p:spTree>
    <p:extLst>
      <p:ext uri="{BB962C8B-B14F-4D97-AF65-F5344CB8AC3E}">
        <p14:creationId xmlns:p14="http://schemas.microsoft.com/office/powerpoint/2010/main" val="348964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11D18-FFC8-4AD7-BE36-63F29A7A78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The slides in this set may not to be distributed, shared with, or shown to anybody else than the students registered for this course, i.e. BMI504-2026.</a:t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4EB33-BB9E-4998-BBC3-07CDF0B9A1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94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versus methodology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648804"/>
              </p:ext>
            </p:extLst>
          </p:nvPr>
        </p:nvGraphicFramePr>
        <p:xfrm>
          <a:off x="228600" y="1676400"/>
          <a:ext cx="8686800" cy="3301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3928311304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1236250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design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methodology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92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end-product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What kind of study is being planned and what kind of results are aimed at.  E.g.  Historical - comparative study, interpretive approach OR exploratory study, inductive and deductive etc.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research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process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and the kind of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tools and procedures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 be used. E.g.  Document analysis, survey methods, analysis of existing (secondary) data/statistics etc.)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16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Point of departure (driven by) =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problem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or question.  </a:t>
                      </a:r>
                    </a:p>
                    <a:p>
                      <a:pPr algn="l" fontAlgn="b"/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62049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791413-36DE-4B33-9C26-0008F0F6E409}"/>
              </a:ext>
            </a:extLst>
          </p:cNvPr>
          <p:cNvSpPr/>
          <p:nvPr/>
        </p:nvSpPr>
        <p:spPr>
          <a:xfrm>
            <a:off x="1447800" y="6491456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Adapted from Dr Brian van </a:t>
            </a:r>
            <a:r>
              <a:rPr lang="en-US" sz="1400" b="0" dirty="0" err="1">
                <a:solidFill>
                  <a:schemeClr val="bg1"/>
                </a:solidFill>
              </a:rPr>
              <a:t>Wyk</a:t>
            </a:r>
            <a:r>
              <a:rPr lang="en-US" sz="1400" b="0" dirty="0">
                <a:solidFill>
                  <a:schemeClr val="bg1"/>
                </a:solidFill>
              </a:rPr>
              <a:t>. Research design and methods; Part I.</a:t>
            </a:r>
          </a:p>
        </p:txBody>
      </p:sp>
    </p:spTree>
    <p:extLst>
      <p:ext uri="{BB962C8B-B14F-4D97-AF65-F5344CB8AC3E}">
        <p14:creationId xmlns:p14="http://schemas.microsoft.com/office/powerpoint/2010/main" val="592345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versus methodology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48341"/>
              </p:ext>
            </p:extLst>
          </p:nvPr>
        </p:nvGraphicFramePr>
        <p:xfrm>
          <a:off x="228600" y="1676400"/>
          <a:ext cx="8686800" cy="3301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3928311304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1236250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design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methodology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92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end-product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What kind of study is being planned and what kind of results are aimed at.  E.g.  Historical - comparative study, interpretive approach OR exploratory study, inductive and deductive etc.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research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process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and the kind of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tools and procedures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 be used. E.g.  Document analysis, survey methods, analysis of existing (secondary) data/statistics etc.)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16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Point of departure (driven by) =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problem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or question.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Point of departure (driven by) = Specific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tasks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(data collection or sampling) at hand.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62049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36364A-F6BE-4FBD-BAED-6B9B8B6AF608}"/>
              </a:ext>
            </a:extLst>
          </p:cNvPr>
          <p:cNvSpPr/>
          <p:nvPr/>
        </p:nvSpPr>
        <p:spPr>
          <a:xfrm>
            <a:off x="1447800" y="6491456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Adapted from Dr Brian van </a:t>
            </a:r>
            <a:r>
              <a:rPr lang="en-US" sz="1400" b="0" dirty="0" err="1">
                <a:solidFill>
                  <a:schemeClr val="bg1"/>
                </a:solidFill>
              </a:rPr>
              <a:t>Wyk</a:t>
            </a:r>
            <a:r>
              <a:rPr lang="en-US" sz="1400" b="0" dirty="0">
                <a:solidFill>
                  <a:schemeClr val="bg1"/>
                </a:solidFill>
              </a:rPr>
              <a:t>. Research design and methods; Part I.</a:t>
            </a:r>
          </a:p>
        </p:txBody>
      </p:sp>
    </p:spTree>
    <p:extLst>
      <p:ext uri="{BB962C8B-B14F-4D97-AF65-F5344CB8AC3E}">
        <p14:creationId xmlns:p14="http://schemas.microsoft.com/office/powerpoint/2010/main" val="2337723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versus methodology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719553"/>
              </p:ext>
            </p:extLst>
          </p:nvPr>
        </p:nvGraphicFramePr>
        <p:xfrm>
          <a:off x="228600" y="1676400"/>
          <a:ext cx="8686800" cy="4612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3928311304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1236250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design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methodology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92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end-product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What kind of study is being planned and what kind of results are aimed at.  E.g.  Historical - comparative study, interpretive approach OR exploratory study, inductive and deductive etc.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research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process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and the kind of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tools and procedures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 be used. E.g.  Document analysis, survey methods, analysis of existing (secondary) data/statistics etc.)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16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Point of departure (driven by) =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problem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or question.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Point of departure (driven by) = Specific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tasks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(data collection or sampling) at hand.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620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logic of research: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What evidence is required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 address the question adequately?  </a:t>
                      </a:r>
                    </a:p>
                    <a:p>
                      <a:pPr algn="l" fontAlgn="b"/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97968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965740-1062-419A-BD46-BD722B7248DC}"/>
              </a:ext>
            </a:extLst>
          </p:cNvPr>
          <p:cNvSpPr/>
          <p:nvPr/>
        </p:nvSpPr>
        <p:spPr>
          <a:xfrm>
            <a:off x="1447800" y="6491456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Adapted from Dr Brian van </a:t>
            </a:r>
            <a:r>
              <a:rPr lang="en-US" sz="1400" b="0" dirty="0" err="1">
                <a:solidFill>
                  <a:schemeClr val="bg1"/>
                </a:solidFill>
              </a:rPr>
              <a:t>Wyk</a:t>
            </a:r>
            <a:r>
              <a:rPr lang="en-US" sz="1400" b="0" dirty="0">
                <a:solidFill>
                  <a:schemeClr val="bg1"/>
                </a:solidFill>
              </a:rPr>
              <a:t>. Research design and methods; Part I.</a:t>
            </a:r>
          </a:p>
        </p:txBody>
      </p:sp>
    </p:spTree>
    <p:extLst>
      <p:ext uri="{BB962C8B-B14F-4D97-AF65-F5344CB8AC3E}">
        <p14:creationId xmlns:p14="http://schemas.microsoft.com/office/powerpoint/2010/main" val="2247544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versus methodology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7092630"/>
              </p:ext>
            </p:extLst>
          </p:nvPr>
        </p:nvGraphicFramePr>
        <p:xfrm>
          <a:off x="228600" y="1676400"/>
          <a:ext cx="8686800" cy="4612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3928311304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1236250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design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methodology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92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end-product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What kind of study is being planned and what kind of results are aimed at.  E.g.  Historical - comparative study, interpretive approach OR exploratory study, inductive and deductive etc.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research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process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and the kind of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tools and procedures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 be used. E.g.  Document analysis, survey methods, analysis of existing (secondary) data/statistics etc.)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16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Point of departure (driven by) =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Research problem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or question.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Point of departure (driven by) = Specific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tasks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(data collection or sampling) at hand.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620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logic of research: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What evidence is required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 address the question adequately? 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Focuses on the individual (not linear) </a:t>
                      </a:r>
                      <a:r>
                        <a:rPr lang="en-US" sz="2000" b="0" i="0" u="sng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steps in the research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process and the most ‘objective’ (unbiased) procedures to be employed.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97968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10BA19-86D1-4C8E-A185-670869B7C182}"/>
              </a:ext>
            </a:extLst>
          </p:cNvPr>
          <p:cNvSpPr/>
          <p:nvPr/>
        </p:nvSpPr>
        <p:spPr>
          <a:xfrm>
            <a:off x="1447800" y="6491456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Adapted from Dr Brian van </a:t>
            </a:r>
            <a:r>
              <a:rPr lang="en-US" sz="1400" b="0" dirty="0" err="1">
                <a:solidFill>
                  <a:schemeClr val="bg1"/>
                </a:solidFill>
              </a:rPr>
              <a:t>Wyk</a:t>
            </a:r>
            <a:r>
              <a:rPr lang="en-US" sz="1400" b="0" dirty="0">
                <a:solidFill>
                  <a:schemeClr val="bg1"/>
                </a:solidFill>
              </a:rPr>
              <a:t>. Research design and methods; Part I.</a:t>
            </a:r>
          </a:p>
        </p:txBody>
      </p:sp>
    </p:spTree>
    <p:extLst>
      <p:ext uri="{BB962C8B-B14F-4D97-AF65-F5344CB8AC3E}">
        <p14:creationId xmlns:p14="http://schemas.microsoft.com/office/powerpoint/2010/main" val="1466399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Design: what and why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Specifies: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required data,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methods to be used to collect and analyze this data, and how this contributes to answering the research question.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48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Design: what and why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Specifies: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required data,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methods to be used to collect and analyze this data, and how this contributes to answering the research question.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Different design logics are used for different types of study, e.g. based on purpose of the inquiry: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Exploration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Description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Explanation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Prediction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Evaluation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History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62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scientific research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Specify the question you are asking.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Put the question in the form of a null hypothesis and alternative hypothesis.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Put the question in the form of a statistical null hypothesis and alternative hypothesis.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Determine which variables are relevant to the question.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Determine what kind of variable each one is.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Design an experiment that controls or randomizes the confounding variables.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Based on the number of variables, the kinds of variables, the expected fit to the parametric assumptions, and the hypothesis to be tested, choose the best statistical test to use.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Do a power analysis to determine a good sample size for the experiment.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Do the experiment.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Examine the data to see if it meets the assumptions of the statistical test you chose. If it doesn't, choose a more appropriate test.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Apply the statistical test you chose, and interpret the results.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Communicate your results effectively, usually with a graph or table.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8600" y="6443246"/>
            <a:ext cx="8839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0" dirty="0">
                <a:solidFill>
                  <a:schemeClr val="bg1"/>
                </a:solidFill>
              </a:rPr>
              <a:t>John H. McDonald. The Handbook of Biological Statistics ©. 2014. http://www.biostathandbook.com/</a:t>
            </a:r>
          </a:p>
        </p:txBody>
      </p:sp>
      <p:sp>
        <p:nvSpPr>
          <p:cNvPr id="6" name="Rectangle 5" descr="Box indicating that the first 8 steps need to be addressed in the proposal">
            <a:extLst>
              <a:ext uri="{FF2B5EF4-FFF2-40B4-BE49-F238E27FC236}">
                <a16:creationId xmlns:a16="http://schemas.microsoft.com/office/drawing/2014/main" id="{8CC37519-617F-47C2-8F5F-740D4FBC6AC7}"/>
              </a:ext>
            </a:extLst>
          </p:cNvPr>
          <p:cNvSpPr/>
          <p:nvPr/>
        </p:nvSpPr>
        <p:spPr bwMode="auto">
          <a:xfrm>
            <a:off x="228600" y="1676400"/>
            <a:ext cx="8610600" cy="2895600"/>
          </a:xfrm>
          <a:prstGeom prst="rect">
            <a:avLst/>
          </a:prstGeom>
          <a:noFill/>
          <a:ln w="28575" cap="flat" cmpd="sng" algn="ctr">
            <a:solidFill>
              <a:srgbClr val="1FE11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7" name="Rectangle 6" descr="Box indicating that steps 9 to 12 can only partly or not at all be covered in the proposal.">
            <a:extLst>
              <a:ext uri="{FF2B5EF4-FFF2-40B4-BE49-F238E27FC236}">
                <a16:creationId xmlns:a16="http://schemas.microsoft.com/office/drawing/2014/main" id="{BB1F7871-0CBF-4E48-91A8-CF7CAFE4CE59}"/>
              </a:ext>
            </a:extLst>
          </p:cNvPr>
          <p:cNvSpPr/>
          <p:nvPr/>
        </p:nvSpPr>
        <p:spPr bwMode="auto">
          <a:xfrm>
            <a:off x="228600" y="4620210"/>
            <a:ext cx="8610600" cy="139959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98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Generating primary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surveys, experiments, case studies, program evaluation, ethnographic studies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Analyzing existing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text data: discourse analysis, content analysis, textual criticism, historical studies, 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numeric data: secondary data analysis, statistical modelling.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51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perspective of what is studied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28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38200" y="1980306"/>
            <a:ext cx="7331331" cy="3963072"/>
            <a:chOff x="1273896" y="2176181"/>
            <a:chExt cx="7331331" cy="3963072"/>
          </a:xfrm>
        </p:grpSpPr>
        <p:sp>
          <p:nvSpPr>
            <p:cNvPr id="5" name="Rectangle 4"/>
            <p:cNvSpPr/>
            <p:nvPr/>
          </p:nvSpPr>
          <p:spPr bwMode="auto">
            <a:xfrm>
              <a:off x="1273896" y="2176853"/>
              <a:ext cx="2438400" cy="3962400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728427" y="2176853"/>
              <a:ext cx="2438400" cy="3962400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166827" y="2176853"/>
              <a:ext cx="2438400" cy="3962400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14995" y="2176181"/>
              <a:ext cx="9364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Past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81643" y="2176181"/>
              <a:ext cx="14997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Present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595761" y="2176181"/>
              <a:ext cx="13842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Future</a:t>
              </a:r>
            </a:p>
          </p:txBody>
        </p:sp>
      </p:grpSp>
      <p:sp>
        <p:nvSpPr>
          <p:cNvPr id="12" name="Oval 11"/>
          <p:cNvSpPr/>
          <p:nvPr/>
        </p:nvSpPr>
        <p:spPr bwMode="auto">
          <a:xfrm>
            <a:off x="3189642" y="2861537"/>
            <a:ext cx="228600" cy="22860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189642" y="3806419"/>
            <a:ext cx="228600" cy="22860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619970" y="4821220"/>
            <a:ext cx="228600" cy="22860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cxnSp>
        <p:nvCxnSpPr>
          <p:cNvPr id="16" name="Straight Arrow Connector 15"/>
          <p:cNvCxnSpPr>
            <a:stCxn id="12" idx="6"/>
          </p:cNvCxnSpPr>
          <p:nvPr/>
        </p:nvCxnSpPr>
        <p:spPr bwMode="auto">
          <a:xfrm>
            <a:off x="3418242" y="2975837"/>
            <a:ext cx="231288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429000" y="3918474"/>
            <a:ext cx="3962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1657570" y="4935520"/>
            <a:ext cx="3962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137516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Major methodologies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83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/>
          <a:lstStyle/>
          <a:p>
            <a:r>
              <a:rPr lang="en-US" dirty="0"/>
              <a:t>Pre-lecture reading test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Content Placeholder 4" descr="Decorative compilation of pictures of John Ioannid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012950"/>
            <a:ext cx="4467225" cy="4286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876800" y="1981200"/>
            <a:ext cx="4038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bg1"/>
                </a:solidFill>
                <a:ea typeface="SimSun" panose="02010600030101010101" pitchFamily="2" charset="-122"/>
              </a:rPr>
              <a:t>John P. A. Ioannidis</a:t>
            </a:r>
            <a:r>
              <a:rPr lang="en-US" sz="2800" b="0" dirty="0">
                <a:solidFill>
                  <a:schemeClr val="bg1"/>
                </a:solidFill>
                <a:ea typeface="SimSun" panose="02010600030101010101" pitchFamily="2" charset="-122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b="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schemeClr val="bg1"/>
                </a:solidFill>
                <a:ea typeface="SimSun" panose="02010600030101010101" pitchFamily="2" charset="-122"/>
              </a:rPr>
              <a:t>Why Most Published Research Findings Are False.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b="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schemeClr val="bg1"/>
                </a:solidFill>
                <a:ea typeface="SimSun" panose="02010600030101010101" pitchFamily="2" charset="-122"/>
              </a:rPr>
              <a:t>PLOS Medicine 2005;2(8):e124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b="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b="0" dirty="0">
              <a:solidFill>
                <a:schemeClr val="bg1"/>
              </a:solidFill>
              <a:ea typeface="SimSun" panose="02010600030101010101" pitchFamily="2" charset="-122"/>
            </a:endParaRPr>
          </a:p>
          <a:p>
            <a:r>
              <a:rPr lang="en-US" sz="1400" b="0" dirty="0">
                <a:solidFill>
                  <a:schemeClr val="bg1"/>
                </a:solidFill>
                <a:ea typeface="SimSun" panose="02010600030101010101" pitchFamily="2" charset="-122"/>
                <a:hlinkClick r:id="rId3"/>
              </a:rPr>
              <a:t>http://robotics.cs.tamu.edu/RSS2015NegativeResults/pmed.0020124.pdf</a:t>
            </a:r>
            <a:r>
              <a:rPr lang="en-US" sz="1400" b="0" dirty="0">
                <a:solidFill>
                  <a:schemeClr val="bg1"/>
                </a:solidFill>
                <a:ea typeface="SimSun" panose="02010600030101010101" pitchFamily="2" charset="-122"/>
              </a:rPr>
              <a:t> </a:t>
            </a:r>
            <a:endParaRPr lang="en-US" sz="1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640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1143000"/>
          </a:xfrm>
        </p:spPr>
        <p:txBody>
          <a:bodyPr/>
          <a:lstStyle/>
          <a:p>
            <a:r>
              <a:rPr lang="en-US" dirty="0"/>
              <a:t>In natural sciences and social sciences, </a:t>
            </a:r>
            <a:r>
              <a:rPr lang="en-US" b="1" dirty="0"/>
              <a:t>quantitative research</a:t>
            </a:r>
            <a:r>
              <a:rPr lang="en-US" dirty="0"/>
              <a:t> is the systematic empirical investigation of observable phenomena via </a:t>
            </a:r>
            <a:r>
              <a:rPr lang="en-US" dirty="0">
                <a:solidFill>
                  <a:srgbClr val="AAE600"/>
                </a:solidFill>
              </a:rPr>
              <a:t>statistical, mathematical or computational techniques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65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1143000"/>
          </a:xfrm>
        </p:spPr>
        <p:txBody>
          <a:bodyPr/>
          <a:lstStyle/>
          <a:p>
            <a:r>
              <a:rPr lang="en-US" dirty="0"/>
              <a:t>In natural sciences and social sciences, </a:t>
            </a:r>
            <a:r>
              <a:rPr lang="en-US" b="1" dirty="0"/>
              <a:t>quantitative research</a:t>
            </a:r>
            <a:r>
              <a:rPr lang="en-US" dirty="0"/>
              <a:t> is the systematic empirical investigation of observable phenomena via </a:t>
            </a:r>
            <a:r>
              <a:rPr lang="en-US" dirty="0">
                <a:solidFill>
                  <a:srgbClr val="AAE600"/>
                </a:solidFill>
              </a:rPr>
              <a:t>statistical, mathematical or computational techniques</a:t>
            </a:r>
            <a:r>
              <a:rPr lang="en-US" dirty="0"/>
              <a:t>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3810000"/>
            <a:ext cx="8686800" cy="762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0" i="0">
                <a:solidFill>
                  <a:schemeClr val="bg1"/>
                </a:solidFill>
                <a:latin typeface="Georgia"/>
                <a:ea typeface="ＭＳ Ｐゴシック" pitchFamily="122" charset="-128"/>
                <a:cs typeface="Georgi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9pPr>
          </a:lstStyle>
          <a:p>
            <a:r>
              <a:rPr lang="en-US" kern="0" dirty="0">
                <a:solidFill>
                  <a:srgbClr val="FFFFFF"/>
                </a:solidFill>
              </a:rPr>
              <a:t>Qualitative research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4648200"/>
            <a:ext cx="8686800" cy="11430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>
              <a:buClr>
                <a:srgbClr val="FFFFFF"/>
              </a:buClr>
            </a:pPr>
            <a:r>
              <a:rPr lang="en-US" b="1" dirty="0">
                <a:solidFill>
                  <a:srgbClr val="FFFFFF"/>
                </a:solidFill>
              </a:rPr>
              <a:t>Qualitative Research</a:t>
            </a:r>
            <a:r>
              <a:rPr lang="en-US" dirty="0">
                <a:solidFill>
                  <a:srgbClr val="FFFFFF"/>
                </a:solidFill>
              </a:rPr>
              <a:t> is primarily </a:t>
            </a:r>
            <a:r>
              <a:rPr lang="en-US" dirty="0">
                <a:solidFill>
                  <a:srgbClr val="AAE600"/>
                </a:solidFill>
              </a:rPr>
              <a:t>exploratory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b="1" dirty="0">
                <a:solidFill>
                  <a:srgbClr val="FFFFFF"/>
                </a:solidFill>
              </a:rPr>
              <a:t>research</a:t>
            </a:r>
            <a:r>
              <a:rPr lang="en-US" dirty="0">
                <a:solidFill>
                  <a:srgbClr val="FFFFFF"/>
                </a:solidFill>
              </a:rPr>
              <a:t> used to gain an understanding of </a:t>
            </a:r>
            <a:r>
              <a:rPr lang="en-US" dirty="0">
                <a:solidFill>
                  <a:srgbClr val="AAE600"/>
                </a:solidFill>
              </a:rPr>
              <a:t>underlying reasons, opinions, and motivations</a:t>
            </a:r>
            <a:r>
              <a:rPr lang="en-US" dirty="0">
                <a:solidFill>
                  <a:srgbClr val="FFFFFF"/>
                </a:solidFill>
              </a:rPr>
              <a:t>. It provides insights into the problem or helps to develop ideas or hypotheses for potential quantitative </a:t>
            </a:r>
            <a:r>
              <a:rPr lang="en-US" b="1" dirty="0">
                <a:solidFill>
                  <a:srgbClr val="FFFFFF"/>
                </a:solidFill>
              </a:rPr>
              <a:t>research.</a:t>
            </a:r>
            <a:endParaRPr lang="en-US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01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‘Variable’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363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Why (as </a:t>
            </a:r>
            <a:r>
              <a:rPr lang="en-US" dirty="0" err="1">
                <a:solidFill>
                  <a:srgbClr val="FFFF00"/>
                </a:solidFill>
              </a:rPr>
              <a:t>ontologist</a:t>
            </a:r>
            <a:r>
              <a:rPr lang="en-US" dirty="0">
                <a:solidFill>
                  <a:srgbClr val="FFFF00"/>
                </a:solidFill>
              </a:rPr>
              <a:t>) would I not agree with the following description?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23473" y="6507480"/>
            <a:ext cx="75205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hlinkClick r:id="rId2"/>
              </a:rPr>
              <a:t>http://www.sjsu.edu/people/mark.vanselst/courses/psyc120/s2/Cosby-c4-Research-Fundamentals.pdf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0FD58B5-DD53-4562-976A-5A92E4D63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3962400"/>
          </a:xfrm>
        </p:spPr>
        <p:txBody>
          <a:bodyPr/>
          <a:lstStyle/>
          <a:p>
            <a:r>
              <a:rPr lang="en-US" i="1" dirty="0"/>
              <a:t>What is a variable? </a:t>
            </a:r>
          </a:p>
          <a:p>
            <a:r>
              <a:rPr lang="en-US" i="1" dirty="0"/>
              <a:t>	• variable – any event, situation, behavior, or individual characteristic that varies </a:t>
            </a:r>
          </a:p>
          <a:p>
            <a:r>
              <a:rPr lang="en-US" i="1" dirty="0"/>
              <a:t>• sounds kind of vague… </a:t>
            </a:r>
          </a:p>
          <a:p>
            <a:r>
              <a:rPr lang="en-US" i="1" dirty="0"/>
              <a:t>	What does that mean? </a:t>
            </a:r>
          </a:p>
          <a:p>
            <a:r>
              <a:rPr lang="en-US" i="1" dirty="0"/>
              <a:t>	Examples? </a:t>
            </a:r>
          </a:p>
          <a:p>
            <a:r>
              <a:rPr lang="en-US" i="1" dirty="0"/>
              <a:t>	• age, gender, stress, anger, reaction time, perceived distance </a:t>
            </a:r>
          </a:p>
          <a:p>
            <a:r>
              <a:rPr lang="en-US" i="1" dirty="0"/>
              <a:t>• must have at least 2 values</a:t>
            </a:r>
          </a:p>
        </p:txBody>
      </p:sp>
    </p:spTree>
    <p:extLst>
      <p:ext uri="{BB962C8B-B14F-4D97-AF65-F5344CB8AC3E}">
        <p14:creationId xmlns:p14="http://schemas.microsoft.com/office/powerpoint/2010/main" val="12055895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‘Variable’</a:t>
            </a:r>
            <a:br>
              <a:rPr lang="en-US" dirty="0"/>
            </a:br>
            <a:r>
              <a:rPr lang="en-US" sz="1400" dirty="0"/>
              <a:t>(in research, not in logic)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648200"/>
          </a:xfrm>
        </p:spPr>
        <p:txBody>
          <a:bodyPr/>
          <a:lstStyle/>
          <a:p>
            <a:pPr marL="0" indent="0" algn="ctr"/>
            <a:r>
              <a:rPr lang="en-US" dirty="0"/>
              <a:t>How the word should be used (my tentative definition grounded in realism-based ontology):</a:t>
            </a:r>
          </a:p>
          <a:p>
            <a:endParaRPr lang="en-US" dirty="0"/>
          </a:p>
          <a:p>
            <a:pPr marL="0" indent="0" algn="ctr"/>
            <a:r>
              <a:rPr lang="en-US" i="1" dirty="0"/>
              <a:t>Symbol used by an author to denote </a:t>
            </a:r>
          </a:p>
          <a:p>
            <a:pPr marL="0" indent="0" algn="ctr"/>
            <a:r>
              <a:rPr lang="en-US" i="1" dirty="0"/>
              <a:t>some pre-defined perspective P on portions of reality (</a:t>
            </a:r>
            <a:r>
              <a:rPr lang="en-US" i="1" dirty="0" err="1"/>
              <a:t>PoR</a:t>
            </a:r>
            <a:r>
              <a:rPr lang="en-US" i="1" dirty="0"/>
              <a:t>)</a:t>
            </a:r>
          </a:p>
          <a:p>
            <a:pPr marL="0" indent="0" algn="ctr"/>
            <a:r>
              <a:rPr lang="en-US" i="1" dirty="0"/>
              <a:t> whereby P allows these </a:t>
            </a:r>
            <a:r>
              <a:rPr lang="en-US" i="1" dirty="0" err="1"/>
              <a:t>PoRs</a:t>
            </a:r>
            <a:r>
              <a:rPr lang="en-US" i="1" dirty="0"/>
              <a:t> to be described</a:t>
            </a:r>
          </a:p>
          <a:p>
            <a:pPr marL="0" indent="0" algn="ctr"/>
            <a:r>
              <a:rPr lang="en-US" i="1" dirty="0"/>
              <a:t> in a comparable and standardized way.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049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‘Variable’</a:t>
            </a:r>
            <a:br>
              <a:rPr lang="en-US" dirty="0"/>
            </a:br>
            <a:r>
              <a:rPr lang="en-US" sz="1400" dirty="0"/>
              <a:t>(in research, not in logic)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648200"/>
          </a:xfrm>
        </p:spPr>
        <p:txBody>
          <a:bodyPr/>
          <a:lstStyle/>
          <a:p>
            <a:pPr marL="0" indent="0" algn="ctr"/>
            <a:r>
              <a:rPr lang="en-US" dirty="0"/>
              <a:t>How the word should be used (my tentative definition grounded in realism-based ontology):</a:t>
            </a:r>
          </a:p>
          <a:p>
            <a:endParaRPr lang="en-US" dirty="0"/>
          </a:p>
          <a:p>
            <a:pPr marL="0" indent="0" algn="ctr"/>
            <a:r>
              <a:rPr lang="en-US" i="1" dirty="0"/>
              <a:t>Symbol used by an author to denote </a:t>
            </a:r>
          </a:p>
          <a:p>
            <a:pPr marL="0" indent="0" algn="ctr"/>
            <a:r>
              <a:rPr lang="en-US" i="1" dirty="0"/>
              <a:t>some </a:t>
            </a:r>
            <a:r>
              <a:rPr lang="en-US" i="1" u="sng" dirty="0"/>
              <a:t>pre-defined perspective</a:t>
            </a:r>
            <a:r>
              <a:rPr lang="en-US" i="1" dirty="0"/>
              <a:t> P on portions of reality (</a:t>
            </a:r>
            <a:r>
              <a:rPr lang="en-US" i="1" dirty="0" err="1"/>
              <a:t>PoR</a:t>
            </a:r>
            <a:r>
              <a:rPr lang="en-US" i="1" dirty="0"/>
              <a:t>)</a:t>
            </a:r>
          </a:p>
          <a:p>
            <a:pPr marL="0" indent="0" algn="ctr"/>
            <a:r>
              <a:rPr lang="en-US" i="1" dirty="0"/>
              <a:t> whereby P allows these </a:t>
            </a:r>
            <a:r>
              <a:rPr lang="en-US" i="1" dirty="0" err="1"/>
              <a:t>PoRs</a:t>
            </a:r>
            <a:r>
              <a:rPr lang="en-US" i="1" dirty="0"/>
              <a:t> to be described</a:t>
            </a:r>
          </a:p>
          <a:p>
            <a:pPr marL="0" indent="0" algn="ctr"/>
            <a:r>
              <a:rPr lang="en-US" i="1" dirty="0"/>
              <a:t> in a comparable and standardized way.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55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‘Pre-defined perspectives’: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b="1" u="sng" dirty="0"/>
              <a:t>Concept</a:t>
            </a:r>
            <a:r>
              <a:rPr lang="en-US" dirty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perspective drawn from </a:t>
            </a:r>
            <a:r>
              <a:rPr lang="en-US" u="sng" dirty="0"/>
              <a:t>observing</a:t>
            </a:r>
            <a:r>
              <a:rPr lang="en-US" dirty="0"/>
              <a:t> a number of </a:t>
            </a:r>
            <a:r>
              <a:rPr lang="en-US" dirty="0" err="1"/>
              <a:t>PoRs</a:t>
            </a:r>
            <a:r>
              <a:rPr lang="en-US" dirty="0"/>
              <a:t> in a relatively similar, comparable and standardized way.</a:t>
            </a:r>
          </a:p>
          <a:p>
            <a:pPr marL="346075" indent="0"/>
            <a:endParaRPr lang="en-US" sz="1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472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‘Pre-defined perspectives’: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b="1" u="sng" dirty="0"/>
              <a:t>Concept</a:t>
            </a:r>
            <a:r>
              <a:rPr lang="en-US" dirty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perspective drawn from </a:t>
            </a:r>
            <a:r>
              <a:rPr lang="en-US" u="sng" dirty="0"/>
              <a:t>observing</a:t>
            </a:r>
            <a:r>
              <a:rPr lang="en-US" dirty="0"/>
              <a:t> a number of </a:t>
            </a:r>
            <a:r>
              <a:rPr lang="en-US" dirty="0" err="1"/>
              <a:t>PoRs</a:t>
            </a:r>
            <a:r>
              <a:rPr lang="en-US" dirty="0"/>
              <a:t> in a relatively similar, comparable and standardized way.</a:t>
            </a:r>
          </a:p>
          <a:p>
            <a:pPr marL="346075" indent="0"/>
            <a:endParaRPr lang="en-US" sz="1000" i="1" dirty="0"/>
          </a:p>
          <a:p>
            <a:pPr marL="346075" indent="0"/>
            <a:r>
              <a:rPr lang="en-US" sz="2000" i="1" dirty="0"/>
              <a:t>‘The critical term here is “observed”, because it means that there is a direct link between the concept (the abstraction) and its referents (the reality).</a:t>
            </a:r>
          </a:p>
          <a:p>
            <a:pPr marL="346075" indent="0"/>
            <a:r>
              <a:rPr lang="en-US" sz="2000" i="1" dirty="0"/>
              <a:t>For instance, we can observe a number of particular instances where individuals receive varying amounts of money for the work they have done over a given period of time. From these particulars we distill an abstraction and label it “income”. </a:t>
            </a:r>
          </a:p>
          <a:p>
            <a:pPr marL="346075" indent="0"/>
            <a:r>
              <a:rPr lang="en-US" sz="2000" i="1" dirty="0"/>
              <a:t>Similarly, we observe individuals and find some of them short, some tall and more of them in between; from these observations we generate the concept “height”.’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46709" y="6478508"/>
            <a:ext cx="649729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eaLnBrk="0" hangingPunct="0"/>
            <a:r>
              <a:rPr lang="en-US" sz="1200" b="0" i="1" dirty="0">
                <a:solidFill>
                  <a:schemeClr val="bg1"/>
                </a:solidFill>
                <a:latin typeface="+mn-lt"/>
              </a:rPr>
              <a:t>James H. Watt and </a:t>
            </a:r>
            <a:r>
              <a:rPr lang="en-US" sz="1200" b="0" i="1" dirty="0" err="1">
                <a:solidFill>
                  <a:schemeClr val="bg1"/>
                </a:solidFill>
                <a:latin typeface="+mn-lt"/>
              </a:rPr>
              <a:t>Sjef</a:t>
            </a:r>
            <a:r>
              <a:rPr lang="en-US" sz="1200" b="0" i="1" dirty="0">
                <a:solidFill>
                  <a:schemeClr val="bg1"/>
                </a:solidFill>
                <a:latin typeface="+mn-lt"/>
              </a:rPr>
              <a:t> van den Berg.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Research Methods For Communication Science. 2002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3048000"/>
            <a:ext cx="91541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666764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‘Pre-defined perspectives’: construct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1295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b="1" u="sng" dirty="0"/>
              <a:t>Construct</a:t>
            </a:r>
            <a:r>
              <a:rPr lang="en-US" dirty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perspective built from the logical combination of a number of concepts.</a:t>
            </a:r>
            <a:endParaRPr lang="en-US" sz="10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752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‘Pre-defined perspectives’: construct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1295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b="1" u="sng" dirty="0"/>
              <a:t>Construct</a:t>
            </a:r>
            <a:r>
              <a:rPr lang="en-US" dirty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perspective built from the logical combination of a number of concepts.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Example: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Source credibility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Expertise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Formal education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Experience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Status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Job title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Dress mode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Objectivity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Involvement in outcome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000" i="1" dirty="0"/>
          </a:p>
          <a:p>
            <a:pPr lvl="1">
              <a:buFont typeface="Arial" panose="020B0604020202020204" pitchFamily="34" charset="0"/>
              <a:buChar char="•"/>
            </a:pPr>
            <a:endParaRPr lang="en-US" sz="1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43368" y="5586239"/>
            <a:ext cx="2667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eaLnBrk="0" hangingPunct="0"/>
            <a:r>
              <a:rPr lang="en-US" sz="1200" b="0" i="1" dirty="0">
                <a:solidFill>
                  <a:schemeClr val="bg1"/>
                </a:solidFill>
                <a:latin typeface="+mn-lt"/>
              </a:rPr>
              <a:t>James H. Watt and </a:t>
            </a:r>
            <a:r>
              <a:rPr lang="en-US" sz="1200" b="0" i="1" dirty="0" err="1">
                <a:solidFill>
                  <a:schemeClr val="bg1"/>
                </a:solidFill>
                <a:latin typeface="+mn-lt"/>
              </a:rPr>
              <a:t>Sjef</a:t>
            </a:r>
            <a:r>
              <a:rPr lang="en-US" sz="1200" b="0" i="1" dirty="0">
                <a:solidFill>
                  <a:schemeClr val="bg1"/>
                </a:solidFill>
                <a:latin typeface="+mn-lt"/>
              </a:rPr>
              <a:t> van den Berg.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Research Methods For Communication Science. 2002.</a:t>
            </a:r>
          </a:p>
          <a:p>
            <a:pPr lvl="0" algn="r" eaLnBrk="0" hangingPunct="0"/>
            <a:r>
              <a:rPr lang="en-US" altLang="en-US" sz="1200" b="0" dirty="0">
                <a:solidFill>
                  <a:schemeClr val="bg1"/>
                </a:solidFill>
                <a:latin typeface="+mn-lt"/>
              </a:rPr>
              <a:t>Part 1, Chapter 2, Elements of Scientific Theories: Concepts and Definitions. P12.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 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0" y="2971800"/>
            <a:ext cx="91541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4A74F2A-3F6C-41B2-B9AA-F27125D453D3}"/>
              </a:ext>
            </a:extLst>
          </p:cNvPr>
          <p:cNvSpPr txBox="1"/>
          <p:nvPr/>
        </p:nvSpPr>
        <p:spPr>
          <a:xfrm>
            <a:off x="6324600" y="64413"/>
            <a:ext cx="2771913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A3/3.4 //A4/3.5</a:t>
            </a:r>
          </a:p>
        </p:txBody>
      </p:sp>
    </p:spTree>
    <p:extLst>
      <p:ext uri="{BB962C8B-B14F-4D97-AF65-F5344CB8AC3E}">
        <p14:creationId xmlns:p14="http://schemas.microsoft.com/office/powerpoint/2010/main" val="3394449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490654-3864-4C2B-BEA2-49E0FDADA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references re Ioannidis 2005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42DD10-EDA2-4042-91DC-5C097E976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Reconstruction of the analysis: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https://matthew-brett.github.io/teaching/ioannidis_2005.html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and assessment of prior probabilities: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https://psychology.wikia.org/wiki/Prior_probability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http://doingbayesiandataanalysis.blogspot.com/2013/01/bayesian-disease-diagnosis-with.html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FD1B4-91F0-42F3-B8F1-177FEED7AA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100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‘Perspective’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267200"/>
            <a:ext cx="8686800" cy="2057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b="1" u="sng" dirty="0"/>
              <a:t>Perspective</a:t>
            </a:r>
            <a:r>
              <a:rPr lang="en-US" dirty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Cognitive Representation resulting from an interpretive process driven by relatively systematic observations of a </a:t>
            </a:r>
            <a:r>
              <a:rPr lang="en-US" dirty="0" err="1"/>
              <a:t>PoR.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8600" y="1676400"/>
            <a:ext cx="8686800" cy="1295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kern="0"/>
              <a:t>‘</a:t>
            </a:r>
            <a:r>
              <a:rPr lang="en-US" b="1" u="sng" kern="0"/>
              <a:t>Construct</a:t>
            </a:r>
            <a:r>
              <a:rPr lang="en-US" kern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kern="0"/>
              <a:t>A perspective built from the logical combination of a number of concepts.</a:t>
            </a:r>
            <a:endParaRPr lang="en-US" sz="1000" i="1" ker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2971800"/>
            <a:ext cx="8686800" cy="15240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kern="0" dirty="0"/>
              <a:t>‘</a:t>
            </a:r>
            <a:r>
              <a:rPr lang="en-US" b="1" u="sng" kern="0" dirty="0"/>
              <a:t>Concept</a:t>
            </a:r>
            <a:r>
              <a:rPr lang="en-US" kern="0" dirty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kern="0" dirty="0"/>
              <a:t>A perspective drawn from </a:t>
            </a:r>
            <a:r>
              <a:rPr lang="en-US" u="sng" kern="0" dirty="0"/>
              <a:t>observing</a:t>
            </a:r>
            <a:r>
              <a:rPr lang="en-US" kern="0" dirty="0"/>
              <a:t> a number of </a:t>
            </a:r>
            <a:r>
              <a:rPr lang="en-US" kern="0" dirty="0" err="1"/>
              <a:t>PoRs</a:t>
            </a:r>
            <a:r>
              <a:rPr lang="en-US" kern="0" dirty="0"/>
              <a:t> in a relatively similar, comparable and standardized way.</a:t>
            </a:r>
          </a:p>
          <a:p>
            <a:pPr marL="346075" indent="0"/>
            <a:endParaRPr lang="en-US" sz="1000" i="1" kern="0" dirty="0"/>
          </a:p>
        </p:txBody>
      </p:sp>
    </p:spTree>
    <p:extLst>
      <p:ext uri="{BB962C8B-B14F-4D97-AF65-F5344CB8AC3E}">
        <p14:creationId xmlns:p14="http://schemas.microsoft.com/office/powerpoint/2010/main" val="3133818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Representation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2397" y="1676400"/>
          <a:ext cx="8839202" cy="4312920"/>
        </p:xfrm>
        <a:graphic>
          <a:graphicData uri="http://schemas.openxmlformats.org/drawingml/2006/table">
            <a:tbl>
              <a:tblPr/>
              <a:tblGrid>
                <a:gridCol w="2362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6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INFORMATION CONTENT ENTITY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An ENTITY which is (1) GENERICALLY DEPENDENT on (2) some MATERIAL ENTITY and which is (3) concretized by a QUALITY (a) inhering in the MATERIAL ENTITY and (b) that is_about some PORTION OF REALITY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INFORMATION QUALITY ENTITY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A REPRESENTATION that is the concretization of some INFORMATION CONTENT ENTITY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REPRESENTATION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A QUALITY which is_about or is intended to be about a PORTION OF REALITY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MENTAL QUALITY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A QUALITY which specifically depends on an ANATOMICAL STRUCTURE in the cognitive system of an organism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COGNITIVE REPRESENTATION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 REPRESENTATION which is a MENTAL QUALITY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" y="6096000"/>
            <a:ext cx="8991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Smith B, Ceusters W. </a:t>
            </a:r>
            <a:r>
              <a:rPr lang="en-US" sz="1400" i="1" dirty="0" err="1">
                <a:solidFill>
                  <a:schemeClr val="bg1"/>
                </a:solidFill>
              </a:rPr>
              <a:t>Aboutness</a:t>
            </a:r>
            <a:r>
              <a:rPr lang="en-US" sz="1400" i="1" dirty="0">
                <a:solidFill>
                  <a:schemeClr val="bg1"/>
                </a:solidFill>
              </a:rPr>
              <a:t>: Towards Foundations for the Information Artifact Ontology. In: Proceedings of the Sixth International Conference on Biomedical Ontology: July 27-30, 2015; </a:t>
            </a:r>
            <a:r>
              <a:rPr lang="en-US" sz="1400" i="1" dirty="0" err="1">
                <a:solidFill>
                  <a:schemeClr val="bg1"/>
                </a:solidFill>
              </a:rPr>
              <a:t>Lisboa</a:t>
            </a:r>
            <a:r>
              <a:rPr lang="en-US" sz="1400" i="1" dirty="0">
                <a:solidFill>
                  <a:schemeClr val="bg1"/>
                </a:solidFill>
              </a:rPr>
              <a:t>, Portugal. 2015. Available at: </a:t>
            </a:r>
            <a:r>
              <a:rPr lang="en-US" sz="1400" i="1" dirty="0">
                <a:solidFill>
                  <a:schemeClr val="bg1"/>
                </a:solidFill>
                <a:hlinkClick r:id="rId2"/>
              </a:rPr>
              <a:t>http://ceur-ws.org/Vol-1515/regular10.pdf</a:t>
            </a:r>
            <a:r>
              <a:rPr lang="en-US" sz="1400" i="1" dirty="0">
                <a:solidFill>
                  <a:schemeClr val="bg1"/>
                </a:solidFill>
              </a:rPr>
              <a:t>. Accessed 24 Aug 2016.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524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/>
              <a:t>Pre-defined</a:t>
            </a:r>
            <a:r>
              <a:rPr lang="en-US" dirty="0"/>
              <a:t> perspectives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Perspective label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Short term that functions as a name to identify the perspective in communications about the research.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Theoretical </a:t>
            </a:r>
            <a:r>
              <a:rPr lang="en-US" b="1" u="sng" dirty="0"/>
              <a:t>definition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Description that specifies what sort of </a:t>
            </a:r>
            <a:r>
              <a:rPr lang="en-US" sz="2000" dirty="0" err="1"/>
              <a:t>PoR</a:t>
            </a:r>
            <a:r>
              <a:rPr lang="en-US" sz="2000" dirty="0"/>
              <a:t> the defining researcher carved out through the perspective.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Operational </a:t>
            </a:r>
            <a:r>
              <a:rPr lang="en-US" b="1" u="sng" dirty="0"/>
              <a:t>definition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Description intended to allow other researchers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(a) to observe (in case of concepts) the intended </a:t>
            </a:r>
            <a:r>
              <a:rPr lang="en-US" dirty="0" err="1"/>
              <a:t>PoRs</a:t>
            </a:r>
            <a:r>
              <a:rPr lang="en-US" dirty="0"/>
              <a:t> from the very same perspective objectively or,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(b) to build (in case of constructs) the perspective in exactly the same way as intended.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1" y="6386175"/>
            <a:ext cx="8534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eaLnBrk="0" hangingPunct="0"/>
            <a:r>
              <a:rPr lang="en-US" sz="1200" dirty="0">
                <a:solidFill>
                  <a:schemeClr val="bg1"/>
                </a:solidFill>
                <a:latin typeface="+mn-lt"/>
              </a:rPr>
              <a:t>Adapted from:    </a:t>
            </a:r>
            <a:r>
              <a:rPr lang="en-US" sz="1200" b="0" i="1" dirty="0">
                <a:solidFill>
                  <a:schemeClr val="bg1"/>
                </a:solidFill>
                <a:latin typeface="+mn-lt"/>
              </a:rPr>
              <a:t>James H. Watt and </a:t>
            </a:r>
            <a:r>
              <a:rPr lang="en-US" sz="1200" b="0" i="1" dirty="0" err="1">
                <a:solidFill>
                  <a:schemeClr val="bg1"/>
                </a:solidFill>
                <a:latin typeface="+mn-lt"/>
              </a:rPr>
              <a:t>Sjef</a:t>
            </a:r>
            <a:r>
              <a:rPr lang="en-US" sz="1200" b="0" i="1" dirty="0">
                <a:solidFill>
                  <a:schemeClr val="bg1"/>
                </a:solidFill>
                <a:latin typeface="+mn-lt"/>
              </a:rPr>
              <a:t> van den Berg.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Research Methods For Communication Science. 2002</a:t>
            </a:r>
          </a:p>
          <a:p>
            <a:pPr lvl="0" algn="r" eaLnBrk="0" hangingPunct="0"/>
            <a:r>
              <a:rPr lang="en-US" altLang="en-US" sz="1200" b="0" dirty="0">
                <a:solidFill>
                  <a:schemeClr val="bg1"/>
                </a:solidFill>
                <a:latin typeface="+mn-lt"/>
              </a:rPr>
              <a:t> http://www.cios.org/readbook/rmcs/rmcs.htm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740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FD044-E6C1-4D99-A2A7-40E5E861A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Construct/concept appropriateness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76BDC8-7436-4B62-970C-F9D248D1F6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54D971-5509-496B-B857-F4F5D4851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16" y="1514681"/>
            <a:ext cx="8763000" cy="47973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BFB515-FDC5-4106-9342-5FAE4CF0C72F}"/>
              </a:ext>
            </a:extLst>
          </p:cNvPr>
          <p:cNvSpPr/>
          <p:nvPr/>
        </p:nvSpPr>
        <p:spPr>
          <a:xfrm>
            <a:off x="457200" y="6312017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  <a:latin typeface="Georgia" panose="02040502050405020303" pitchFamily="18" charset="0"/>
              </a:rPr>
              <a:t>Caroline Stone. A Defense and Definition of Construct Validity in Psychology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Georgia" panose="02040502050405020303" pitchFamily="18" charset="0"/>
              </a:rPr>
              <a:t>Philosophy of Science, vol 86:5, 11 December 2019.</a:t>
            </a:r>
            <a:endParaRPr lang="en-US" sz="1200" b="0" i="0" dirty="0"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445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FD044-E6C1-4D99-A2A7-40E5E861A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Construct/concept appropriateness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53501-6520-4B74-84E9-7736C96C1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Construct validity</a:t>
            </a:r>
            <a:r>
              <a:rPr lang="en-US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measure, m, of some construct, C, is construct valid if and only if we are sufficiently justified in believing m tracks C.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Construct legitimacy</a:t>
            </a:r>
            <a:r>
              <a:rPr lang="en-US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construct, C, is legitimate if and only if the theory that posits C is sufficiently justified.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76BDC8-7436-4B62-970C-F9D248D1F6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BFB515-FDC5-4106-9342-5FAE4CF0C72F}"/>
              </a:ext>
            </a:extLst>
          </p:cNvPr>
          <p:cNvSpPr/>
          <p:nvPr/>
        </p:nvSpPr>
        <p:spPr>
          <a:xfrm>
            <a:off x="457200" y="6312017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  <a:latin typeface="Georgia" panose="02040502050405020303" pitchFamily="18" charset="0"/>
              </a:rPr>
              <a:t>Caroline Stone. A Defense and Definition of Construct Validity in Psychology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Georgia" panose="02040502050405020303" pitchFamily="18" charset="0"/>
              </a:rPr>
              <a:t>Philosophy of Science, vol 86:5, 11 December 2019.</a:t>
            </a:r>
            <a:endParaRPr lang="en-US" sz="1200" b="0" i="0" dirty="0"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311FD1-639E-46B7-9AD5-470275E52221}"/>
              </a:ext>
            </a:extLst>
          </p:cNvPr>
          <p:cNvSpPr txBox="1"/>
          <p:nvPr/>
        </p:nvSpPr>
        <p:spPr>
          <a:xfrm>
            <a:off x="6324600" y="64413"/>
            <a:ext cx="2771913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A3/3.4 //A4/3.5</a:t>
            </a:r>
          </a:p>
        </p:txBody>
      </p:sp>
    </p:spTree>
    <p:extLst>
      <p:ext uri="{BB962C8B-B14F-4D97-AF65-F5344CB8AC3E}">
        <p14:creationId xmlns:p14="http://schemas.microsoft.com/office/powerpoint/2010/main" val="25560720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FD044-E6C1-4D99-A2A7-40E5E861A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Construct/concept appropriateness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53501-6520-4B74-84E9-7736C96C1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Construct validity</a:t>
            </a:r>
            <a:r>
              <a:rPr lang="en-US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measure, m, of some construct, C, is construct valid if and only if we are sufficiently justified in believing m tracks C.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Construct legitimacy</a:t>
            </a:r>
            <a:r>
              <a:rPr lang="en-US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construct, C, is legitimate if and only if the theory that posits C is sufficiently justified.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76BDC8-7436-4B62-970C-F9D248D1F6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BFB515-FDC5-4106-9342-5FAE4CF0C72F}"/>
              </a:ext>
            </a:extLst>
          </p:cNvPr>
          <p:cNvSpPr/>
          <p:nvPr/>
        </p:nvSpPr>
        <p:spPr>
          <a:xfrm>
            <a:off x="457200" y="6312017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  <a:latin typeface="Georgia" panose="02040502050405020303" pitchFamily="18" charset="0"/>
              </a:rPr>
              <a:t>Caroline Stone. A Defense and Definition of Construct Validity in Psychology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Georgia" panose="02040502050405020303" pitchFamily="18" charset="0"/>
              </a:rPr>
              <a:t>Philosophy of Science, vol 86:5, 11 December 2019.</a:t>
            </a:r>
            <a:endParaRPr lang="en-US" sz="1200" b="0" i="0" dirty="0"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467981-AE0B-418F-A66A-AC3226507841}"/>
              </a:ext>
            </a:extLst>
          </p:cNvPr>
          <p:cNvSpPr txBox="1"/>
          <p:nvPr/>
        </p:nvSpPr>
        <p:spPr>
          <a:xfrm>
            <a:off x="561351" y="5358655"/>
            <a:ext cx="802129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Such justifications MUST be in the proposal!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311FD1-639E-46B7-9AD5-470275E52221}"/>
              </a:ext>
            </a:extLst>
          </p:cNvPr>
          <p:cNvSpPr txBox="1"/>
          <p:nvPr/>
        </p:nvSpPr>
        <p:spPr>
          <a:xfrm>
            <a:off x="6324600" y="64413"/>
            <a:ext cx="2771913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A3/3.4 //A4/3.5</a:t>
            </a:r>
          </a:p>
        </p:txBody>
      </p:sp>
    </p:spTree>
    <p:extLst>
      <p:ext uri="{BB962C8B-B14F-4D97-AF65-F5344CB8AC3E}">
        <p14:creationId xmlns:p14="http://schemas.microsoft.com/office/powerpoint/2010/main" val="248889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‘Variable’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‘Variable’ is an ambiguous term: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Above, in ‘</a:t>
            </a:r>
            <a:r>
              <a:rPr lang="en-US" i="1" dirty="0"/>
              <a:t>looking at variables in the </a:t>
            </a:r>
            <a:r>
              <a:rPr lang="en-US" i="1" dirty="0">
                <a:solidFill>
                  <a:srgbClr val="AAE600"/>
                </a:solidFill>
              </a:rPr>
              <a:t>natural setting</a:t>
            </a:r>
            <a:r>
              <a:rPr lang="en-US" dirty="0"/>
              <a:t>’, it is used to denote observable entities in reality.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0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‘Observable’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‘Observable’ is an ambiguous term: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i="1" dirty="0"/>
              <a:t>a property or object is observable (</a:t>
            </a:r>
            <a:r>
              <a:rPr lang="en-US" i="1" u="sng" dirty="0"/>
              <a:t>in the philosopher’s sense</a:t>
            </a:r>
            <a:r>
              <a:rPr lang="en-US" i="1" dirty="0"/>
              <a:t>) if it can be perceived directly, where directness of observation precludes the use of technical artifacts and inferences</a:t>
            </a:r>
            <a:r>
              <a:rPr lang="en-US" dirty="0"/>
              <a:t>’.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i="1" u="sng" dirty="0"/>
              <a:t>the physicist</a:t>
            </a:r>
            <a:r>
              <a:rPr lang="en-US" i="1" dirty="0"/>
              <a:t>, by contrast, would also count quantitative magnitudes that can be measured in a ‘relatively simple, direct way’ as observable. Hence, the physicist views such quantities as temperature, pressure and intensity of electric current as observable.</a:t>
            </a:r>
            <a:r>
              <a:rPr lang="en-US" dirty="0"/>
              <a:t>’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" y="6238260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Andreas, Holger, "Theoretical Terms in Science", </a:t>
            </a:r>
            <a:r>
              <a:rPr lang="en-US" sz="1400" b="0" i="1" dirty="0">
                <a:solidFill>
                  <a:schemeClr val="bg1"/>
                </a:solidFill>
              </a:rPr>
              <a:t>The Stanford Encyclopedia of Philosophy </a:t>
            </a:r>
            <a:r>
              <a:rPr lang="en-US" sz="1400" b="0" dirty="0">
                <a:solidFill>
                  <a:schemeClr val="bg1"/>
                </a:solidFill>
              </a:rPr>
              <a:t>(Fall 2017 Edition), </a:t>
            </a:r>
          </a:p>
          <a:p>
            <a:pPr algn="r"/>
            <a:r>
              <a:rPr lang="en-US" sz="1400" b="0" dirty="0">
                <a:solidFill>
                  <a:schemeClr val="bg1"/>
                </a:solidFill>
              </a:rPr>
              <a:t>Edward N. </a:t>
            </a:r>
            <a:r>
              <a:rPr lang="en-US" sz="1400" b="0" dirty="0" err="1">
                <a:solidFill>
                  <a:schemeClr val="bg1"/>
                </a:solidFill>
              </a:rPr>
              <a:t>Zalta</a:t>
            </a:r>
            <a:r>
              <a:rPr lang="en-US" sz="1400" b="0" dirty="0">
                <a:solidFill>
                  <a:schemeClr val="bg1"/>
                </a:solidFill>
              </a:rPr>
              <a:t> (ed.), https://plato.stanford.edu/archives/fall2017/entries/theoretical-terms-science/. </a:t>
            </a:r>
          </a:p>
        </p:txBody>
      </p:sp>
    </p:spTree>
    <p:extLst>
      <p:ext uri="{BB962C8B-B14F-4D97-AF65-F5344CB8AC3E}">
        <p14:creationId xmlns:p14="http://schemas.microsoft.com/office/powerpoint/2010/main" val="205521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‘Variable’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‘Variable’ is an ambiguous term: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In phrases such as ‘</a:t>
            </a:r>
            <a:r>
              <a:rPr lang="en-US" i="1" dirty="0"/>
              <a:t>looking at variables in the </a:t>
            </a:r>
            <a:r>
              <a:rPr lang="en-US" i="1" dirty="0">
                <a:solidFill>
                  <a:srgbClr val="AAE600"/>
                </a:solidFill>
              </a:rPr>
              <a:t>natural setting </a:t>
            </a:r>
            <a:r>
              <a:rPr lang="en-US" i="1" dirty="0"/>
              <a:t>in which they are found</a:t>
            </a:r>
            <a:r>
              <a:rPr lang="en-US" dirty="0"/>
              <a:t>’, the term is used to denote observable entities in reality.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More often, it is used to denote a syntactic element in one or other formal language, e.g.</a:t>
            </a:r>
          </a:p>
          <a:p>
            <a:pPr lvl="2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E = mc</a:t>
            </a:r>
            <a:r>
              <a:rPr lang="en-US" baseline="30000" dirty="0"/>
              <a:t>2</a:t>
            </a:r>
          </a:p>
          <a:p>
            <a:pPr lvl="3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‘E’ and ‘m’ are variables,</a:t>
            </a:r>
          </a:p>
          <a:p>
            <a:pPr lvl="3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‘c’ is a constant.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3691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vs. quantitative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Qualitative research emphasizes the importance of looking at variables in the </a:t>
            </a:r>
            <a:r>
              <a:rPr lang="en-US" dirty="0">
                <a:solidFill>
                  <a:srgbClr val="AAE600"/>
                </a:solidFill>
              </a:rPr>
              <a:t>natural setting </a:t>
            </a:r>
            <a:r>
              <a:rPr lang="en-US" dirty="0"/>
              <a:t>in which they are found. Interaction between variables is important. 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Detailed data is gathered through open ended questions that provide direct quotations. </a:t>
            </a:r>
            <a:r>
              <a:rPr lang="en-US" dirty="0">
                <a:solidFill>
                  <a:srgbClr val="AAE600"/>
                </a:solidFill>
              </a:rPr>
              <a:t>The interviewer is an integral part of the investigation</a:t>
            </a:r>
            <a:r>
              <a:rPr lang="en-US" dirty="0"/>
              <a:t> (Jacob, 1988). 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This differs from quantitative research which attempts to gather data by </a:t>
            </a:r>
            <a:r>
              <a:rPr lang="en-US" dirty="0">
                <a:solidFill>
                  <a:srgbClr val="AAE600"/>
                </a:solidFill>
              </a:rPr>
              <a:t>objective</a:t>
            </a:r>
            <a:r>
              <a:rPr lang="en-US" dirty="0"/>
              <a:t> methods to provide information about relations, comparisons, and predictions and attempts to </a:t>
            </a:r>
            <a:r>
              <a:rPr lang="en-US" dirty="0">
                <a:solidFill>
                  <a:srgbClr val="AAE600"/>
                </a:solidFill>
              </a:rPr>
              <a:t>remove the investigator from the investigation</a:t>
            </a:r>
            <a:r>
              <a:rPr lang="en-US" dirty="0"/>
              <a:t> (Smith, 1983).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29000" y="6504801"/>
            <a:ext cx="5715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http://www.okstate.edu/ag/agedcm4h/academic/aged5980a/5980/newpage21.htm</a:t>
            </a:r>
          </a:p>
        </p:txBody>
      </p:sp>
    </p:spTree>
    <p:extLst>
      <p:ext uri="{BB962C8B-B14F-4D97-AF65-F5344CB8AC3E}">
        <p14:creationId xmlns:p14="http://schemas.microsoft.com/office/powerpoint/2010/main" val="195917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Assignments for next week</a:t>
            </a:r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Required readings: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b="1" dirty="0"/>
              <a:t>R4</a:t>
            </a:r>
            <a:r>
              <a:rPr lang="en-US" sz="1800" dirty="0"/>
              <a:t>. Ioannidis, J.P., Why Most Clinical Research Is Not Useful. </a:t>
            </a:r>
            <a:r>
              <a:rPr lang="en-US" sz="1800" dirty="0" err="1"/>
              <a:t>PLoS</a:t>
            </a:r>
            <a:r>
              <a:rPr lang="en-US" sz="1800" dirty="0"/>
              <a:t> Med, 	   	   2016. 13(6): p. e1002049.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hlinkClick r:id="rId2"/>
              </a:rPr>
              <a:t>http://journals.plos.org/plosmedicine/article?id=10.1371/journal.pmed.1002049</a:t>
            </a:r>
            <a:r>
              <a:rPr lang="en-US" sz="14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b="1" dirty="0"/>
              <a:t>R5</a:t>
            </a:r>
            <a:r>
              <a:rPr lang="en-US" sz="1800" dirty="0"/>
              <a:t>. </a:t>
            </a:r>
            <a:r>
              <a:rPr lang="en-US" sz="1800" dirty="0" err="1"/>
              <a:t>Ozonoff</a:t>
            </a:r>
            <a:r>
              <a:rPr lang="en-US" sz="1800" dirty="0"/>
              <a:t>, D.M. and P. </a:t>
            </a:r>
            <a:r>
              <a:rPr lang="en-US" sz="1800" dirty="0" err="1"/>
              <a:t>Grandjean</a:t>
            </a:r>
            <a:r>
              <a:rPr lang="en-US" sz="1800" dirty="0"/>
              <a:t>, What is useful research? The good, 	    the bad, and the stable. Environ Health, 2020. 19(1): p. 2.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https://ehjournal.biomedcentral.com/articles/10.1186/s12940-019-0556-5</a:t>
            </a:r>
            <a:r>
              <a:rPr lang="en-US" sz="1400" dirty="0"/>
              <a:t> 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On the basis of the lectures thus far and papers </a:t>
            </a:r>
            <a:r>
              <a:rPr lang="en-US" b="1" dirty="0"/>
              <a:t>R4</a:t>
            </a:r>
            <a:r>
              <a:rPr lang="en-US" dirty="0"/>
              <a:t> and </a:t>
            </a:r>
            <a:r>
              <a:rPr lang="en-US" b="1" dirty="0"/>
              <a:t>R5</a:t>
            </a:r>
            <a:r>
              <a:rPr lang="en-US" dirty="0"/>
              <a:t> reflect further on concrete topics for your research proposal, and pick one for presentation and detailed discussion during C4.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261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qualitative research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50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28600" y="1524000"/>
          <a:ext cx="8610600" cy="4937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dirty="0">
                          <a:effectLst/>
                        </a:rPr>
                        <a:t>Purpose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b="0" u="sng" dirty="0">
                          <a:effectLst/>
                        </a:rPr>
                        <a:t>Understanding</a:t>
                      </a:r>
                      <a:r>
                        <a:rPr lang="en-US" sz="1800" b="0" dirty="0">
                          <a:effectLst/>
                        </a:rPr>
                        <a:t> - Seeks to understand people’s interpretations.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dirty="0">
                          <a:effectLst/>
                        </a:rPr>
                        <a:t>Reality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Dynamic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[in an odd sense]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– ‘</a:t>
                      </a:r>
                      <a:r>
                        <a:rPr lang="en-US" sz="1800" i="1" dirty="0">
                          <a:solidFill>
                            <a:schemeClr val="bg1"/>
                          </a:solidFill>
                          <a:effectLst/>
                        </a:rPr>
                        <a:t>Reality changes with changes in people’s perceptions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’.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>
                          <a:effectLst/>
                        </a:rPr>
                        <a:t>Viewpoint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Insider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- Reality is what people perceive it to be.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dirty="0">
                          <a:effectLst/>
                        </a:rPr>
                        <a:t>Values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Value bound 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- Values will have an impact and should be understood and taken into account when conducting and reporting research.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>
                          <a:effectLst/>
                        </a:rPr>
                        <a:t>Focus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Holistic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- A total or complete picture is sought.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>
                          <a:effectLst/>
                        </a:rPr>
                        <a:t>Orientation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Discovery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- Theories and hypotheses are evolved from data as collected.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>
                          <a:effectLst/>
                        </a:rPr>
                        <a:t>Data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Subjective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- Data are perceptions of the people in the environment.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>
                          <a:effectLst/>
                        </a:rPr>
                        <a:t>Instrumentation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Human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- The human person is the primary collection instrument.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>
                          <a:effectLst/>
                        </a:rPr>
                        <a:t>Conditions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Naturalistic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- Investigations are conducted under natural conditions.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Results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solidFill>
                            <a:schemeClr val="bg1"/>
                          </a:solidFill>
                          <a:effectLst/>
                        </a:rPr>
                        <a:t>Valid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[if done </a:t>
                      </a:r>
                      <a:r>
                        <a:rPr lang="en-US" sz="1800" dirty="0" err="1">
                          <a:solidFill>
                            <a:srgbClr val="FFFF00"/>
                          </a:solidFill>
                          <a:effectLst/>
                        </a:rPr>
                        <a:t>lege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00"/>
                          </a:solidFill>
                          <a:effectLst/>
                        </a:rPr>
                        <a:t>artis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]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- The focus is on design and procedures to gain "real," "rich," and "deep" data.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52400" y="6504801"/>
            <a:ext cx="899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FFFFFF"/>
                </a:solidFill>
              </a:rPr>
              <a:t>http://www.okstate.edu/ag/agedcm4h/academic/aged5980a/5980/newpage21.htm       ‘</a:t>
            </a:r>
            <a:r>
              <a:rPr lang="en-US" sz="1200" dirty="0">
                <a:solidFill>
                  <a:srgbClr val="FFFF00"/>
                </a:solidFill>
              </a:rPr>
              <a:t>[…]</a:t>
            </a:r>
            <a:r>
              <a:rPr lang="en-US" sz="1200" dirty="0">
                <a:solidFill>
                  <a:srgbClr val="FFFFFF"/>
                </a:solidFill>
              </a:rPr>
              <a:t>’: my comments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3B4B1F-96E3-4D19-A1DF-41A91389CDC0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A3/3.3</a:t>
            </a:r>
          </a:p>
        </p:txBody>
      </p:sp>
    </p:spTree>
    <p:extLst>
      <p:ext uri="{BB962C8B-B14F-4D97-AF65-F5344CB8AC3E}">
        <p14:creationId xmlns:p14="http://schemas.microsoft.com/office/powerpoint/2010/main" val="32913204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Research Foundations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Although reality is objectively the way it is, it is/should not be observed or experienced in one single agreed upon way.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Interpretations</a:t>
            </a:r>
            <a:r>
              <a:rPr lang="en-US" dirty="0"/>
              <a:t> are socially constructed by individuals in their interaction with their </a:t>
            </a:r>
            <a:r>
              <a:rPr lang="en-US" u="sng" dirty="0"/>
              <a:t>local</a:t>
            </a:r>
            <a:r>
              <a:rPr lang="en-US" dirty="0"/>
              <a:t> reality. 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Therefore, there are </a:t>
            </a:r>
            <a:r>
              <a:rPr lang="en-US" dirty="0">
                <a:solidFill>
                  <a:srgbClr val="FFFF00"/>
                </a:solidFill>
              </a:rPr>
              <a:t>multiple interpretations </a:t>
            </a:r>
            <a:r>
              <a:rPr lang="en-US" dirty="0"/>
              <a:t>of reality that are in flux and that change over time.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Qualitative researchers are interested in understanding what those interpretations are at a particular point in time and in a particular context.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The purpose is NOT to predict.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E2F535-3C58-44A4-9941-5BF174A7F667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A3/3.3</a:t>
            </a:r>
          </a:p>
        </p:txBody>
      </p:sp>
    </p:spTree>
    <p:extLst>
      <p:ext uri="{BB962C8B-B14F-4D97-AF65-F5344CB8AC3E}">
        <p14:creationId xmlns:p14="http://schemas.microsoft.com/office/powerpoint/2010/main" val="350060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qualitative study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1" u="sng" dirty="0"/>
              <a:t>Ethnography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Portrait of people-study of the story and culture of a group usually to develop cultural awareness and sensitivity;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u="sng" dirty="0"/>
              <a:t>Phenomenology</a:t>
            </a:r>
            <a:r>
              <a:rPr lang="en-US" b="1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Study of individual’s lived experiences of events-e.g. the experience of AIDS care;</a:t>
            </a:r>
            <a:r>
              <a:rPr lang="en-US" sz="2000" dirty="0"/>
              <a:t>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u="sng" dirty="0"/>
              <a:t>Grounded Theory</a:t>
            </a:r>
            <a:r>
              <a:rPr lang="en-US" sz="2000" b="1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Going beyond adding to the existing body of knowledge-developing a new theory about a phenomenon-theory grounded on data;</a:t>
            </a:r>
            <a:r>
              <a:rPr lang="en-US" dirty="0"/>
              <a:t>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u="sng" dirty="0"/>
              <a:t>Participatory action research</a:t>
            </a:r>
            <a:r>
              <a:rPr lang="en-US" sz="2000" b="1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Individuals </a:t>
            </a:r>
            <a:r>
              <a:rPr lang="en-US" sz="1800" dirty="0">
                <a:latin typeface="Times" panose="02020603050405020304" pitchFamily="18" charset="0"/>
                <a:cs typeface="Times" panose="02020603050405020304" pitchFamily="18" charset="0"/>
              </a:rPr>
              <a:t>&amp;</a:t>
            </a:r>
            <a:r>
              <a:rPr lang="en-US" sz="1800" dirty="0"/>
              <a:t> groups researching their own personal beings, socio-cultural settings and experiences;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u="sng" dirty="0"/>
              <a:t>Case study</a:t>
            </a:r>
            <a:r>
              <a:rPr lang="en-US" sz="2000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In-depth investigation of a single or small number of units at a point (over a period) in time.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68800" y="63246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Joan LaFrance.</a:t>
            </a:r>
            <a:r>
              <a:rPr lang="en-US" sz="12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Fundamentals of Qualitative Research. AIHEC NARCH Meeting Din</a:t>
            </a:r>
            <a:r>
              <a:rPr lang="az-Cyrl-AZ" sz="1200" b="0" dirty="0">
                <a:solidFill>
                  <a:srgbClr val="FFFFFF"/>
                </a:solidFill>
                <a:latin typeface="Arial" panose="020B0604020202020204" pitchFamily="34" charset="0"/>
              </a:rPr>
              <a:t>ѐ</a:t>
            </a:r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College. June 25, 2015</a:t>
            </a: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ABCB5-9C79-49A0-A742-30E977965039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A3/3.1</a:t>
            </a:r>
          </a:p>
        </p:txBody>
      </p:sp>
    </p:spTree>
    <p:extLst>
      <p:ext uri="{BB962C8B-B14F-4D97-AF65-F5344CB8AC3E}">
        <p14:creationId xmlns:p14="http://schemas.microsoft.com/office/powerpoint/2010/main" val="227296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notes are crucial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Field notes: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are transcribed notes or the written account derived from data collected during observations.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Generally consist of two parts: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i="1" u="sng" dirty="0"/>
              <a:t>descriptive</a:t>
            </a:r>
            <a:r>
              <a:rPr lang="en-US" dirty="0"/>
              <a:t> in which the observer attempts to capture a word-picture of the setting, actions and conversations; and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i="1" u="sng" dirty="0"/>
              <a:t>reflective</a:t>
            </a:r>
            <a:r>
              <a:rPr lang="en-US" dirty="0"/>
              <a:t> in which the observer records thoughts, ideas, questions and concerns based on the observations and interviews.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Should be written as soon as possible after the observation and/or interviews.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68800" y="63246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Joan LaFrance.</a:t>
            </a:r>
            <a:r>
              <a:rPr lang="en-US" sz="12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Fundamentals of Qualitative Research. AIHEC NARCH Meeting Din</a:t>
            </a:r>
            <a:r>
              <a:rPr lang="az-Cyrl-AZ" sz="1200" b="0" dirty="0">
                <a:solidFill>
                  <a:srgbClr val="FFFFFF"/>
                </a:solidFill>
                <a:latin typeface="Arial" panose="020B0604020202020204" pitchFamily="34" charset="0"/>
              </a:rPr>
              <a:t>ѐ</a:t>
            </a:r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College. June 25, 2015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452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Reduction becomes a need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Qualitative studies produce a wealth of data but not all of it is meaningful. Identify and focus in on what is meaningful.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Transform the data into a simplified format that can be understood in the context of the research questions.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When trying to discern what is meaningful data always refer back to the research questions and use them as a framework.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Hone in on specific patterns and themes of interest while not focusing on other aspects of the data.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68800" y="63246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Joan LaFrance.</a:t>
            </a:r>
            <a:r>
              <a:rPr lang="en-US" sz="12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Fundamentals of Qualitative Research. AIHEC NARCH Meeting Din</a:t>
            </a:r>
            <a:r>
              <a:rPr lang="az-Cyrl-AZ" sz="1200" b="0" dirty="0">
                <a:solidFill>
                  <a:srgbClr val="FFFFFF"/>
                </a:solidFill>
                <a:latin typeface="Arial" panose="020B0604020202020204" pitchFamily="34" charset="0"/>
              </a:rPr>
              <a:t>ѐ</a:t>
            </a:r>
            <a:r>
              <a:rPr lang="en-US" sz="1200" b="0" dirty="0">
                <a:solidFill>
                  <a:srgbClr val="FFFFFF"/>
                </a:solidFill>
                <a:latin typeface="Arial" panose="020B0604020202020204" pitchFamily="34" charset="0"/>
              </a:rPr>
              <a:t>College. June 25, 2015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1594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Data Collection in QLRM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Survey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Interviews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Focus groups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Observation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(Data) extraction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Secondary data 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Ethnography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0" indent="0"/>
            <a:r>
              <a:rPr lang="en-US" sz="2800" dirty="0">
                <a:sym typeface="Wingdings" panose="05000000000000000000" pitchFamily="2" charset="2"/>
              </a:rPr>
              <a:t> Covered in detail in C6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6320135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  <a:latin typeface="FuturaStd-Book"/>
              </a:rPr>
              <a:t>MC. Harrell &amp; MA. Bradley. Data Collection Methods: Semi-Structured Interviews and Focus Groups. RAND Corporation 2009. </a:t>
            </a:r>
            <a:r>
              <a:rPr lang="en-US" sz="1200" b="0" dirty="0">
                <a:solidFill>
                  <a:schemeClr val="bg1"/>
                </a:solidFill>
                <a:latin typeface="FuturaStd-Book"/>
                <a:hlinkClick r:id="rId2"/>
              </a:rPr>
              <a:t>http://www.rand.org/pubs/technical_reports/TR718.html</a:t>
            </a:r>
            <a:r>
              <a:rPr lang="en-US" sz="1200" b="0" dirty="0">
                <a:solidFill>
                  <a:schemeClr val="bg1"/>
                </a:solidFill>
                <a:latin typeface="FuturaStd-Book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12139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Some methods in research design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299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sz="3600" dirty="0"/>
              <a:t>H </a:t>
            </a:r>
            <a:r>
              <a:rPr lang="en-US" sz="3600" dirty="0" err="1"/>
              <a:t>ypothesize</a:t>
            </a:r>
            <a:r>
              <a:rPr lang="en-US" sz="3600" dirty="0"/>
              <a:t> </a:t>
            </a:r>
          </a:p>
          <a:p>
            <a:pPr marL="0" indent="0"/>
            <a:r>
              <a:rPr lang="en-US" sz="3600" dirty="0"/>
              <a:t>O </a:t>
            </a:r>
            <a:r>
              <a:rPr lang="en-US" sz="3600" dirty="0" err="1"/>
              <a:t>perationalize</a:t>
            </a:r>
            <a:r>
              <a:rPr lang="en-US" sz="3600" dirty="0"/>
              <a:t> </a:t>
            </a:r>
          </a:p>
          <a:p>
            <a:pPr marL="0" indent="0"/>
            <a:r>
              <a:rPr lang="en-US" sz="3600" dirty="0"/>
              <a:t>M </a:t>
            </a:r>
            <a:r>
              <a:rPr lang="en-US" sz="3600" dirty="0" err="1"/>
              <a:t>easure</a:t>
            </a:r>
            <a:r>
              <a:rPr lang="en-US" sz="3600" dirty="0"/>
              <a:t> </a:t>
            </a:r>
          </a:p>
          <a:p>
            <a:pPr marL="0" indent="0"/>
            <a:r>
              <a:rPr lang="en-US" sz="3600" dirty="0"/>
              <a:t>E valuate </a:t>
            </a:r>
          </a:p>
          <a:p>
            <a:pPr marL="0" indent="0"/>
            <a:r>
              <a:rPr lang="en-US" sz="3600" dirty="0"/>
              <a:t>R </a:t>
            </a:r>
            <a:r>
              <a:rPr lang="en-US" sz="3600" dirty="0" err="1"/>
              <a:t>eplicate</a:t>
            </a:r>
            <a:r>
              <a:rPr lang="en-US" sz="3600" dirty="0"/>
              <a:t>, revise, report.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16915" y="5939949"/>
            <a:ext cx="76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JL. </a:t>
            </a:r>
            <a:r>
              <a:rPr lang="en-US" sz="1400" dirty="0" err="1">
                <a:solidFill>
                  <a:schemeClr val="bg1"/>
                </a:solidFill>
              </a:rPr>
              <a:t>Lakin</a:t>
            </a:r>
            <a:r>
              <a:rPr lang="en-US" sz="1400" dirty="0">
                <a:solidFill>
                  <a:schemeClr val="bg1"/>
                </a:solidFill>
              </a:rPr>
              <a:t>, RB </a:t>
            </a:r>
            <a:r>
              <a:rPr lang="en-US" sz="1400" dirty="0" err="1">
                <a:solidFill>
                  <a:schemeClr val="bg1"/>
                </a:solidFill>
              </a:rPr>
              <a:t>Giesler</a:t>
            </a:r>
            <a:r>
              <a:rPr lang="en-US" sz="1400" dirty="0">
                <a:solidFill>
                  <a:schemeClr val="bg1"/>
                </a:solidFill>
              </a:rPr>
              <a:t>, KA. Morris, JR. </a:t>
            </a:r>
            <a:r>
              <a:rPr lang="en-US" sz="1400" dirty="0" err="1">
                <a:solidFill>
                  <a:schemeClr val="bg1"/>
                </a:solidFill>
              </a:rPr>
              <a:t>Vosmik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HOMER as an Acronym for the Scientific Method </a:t>
            </a: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April 1, 2007.  </a:t>
            </a:r>
            <a:r>
              <a:rPr lang="en-US" sz="1400" dirty="0">
                <a:solidFill>
                  <a:schemeClr val="bg1"/>
                </a:solidFill>
                <a:hlinkClick r:id="rId2"/>
              </a:rPr>
              <a:t>https://doi.org/10.1080/00986280701291317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39358" y="1676400"/>
            <a:ext cx="457200" cy="32766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573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(Relatively) Common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Research question formulation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Standardization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Randomization and stratification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Blinding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of placebos/shams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Control group selection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Population selection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Endpoint selection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Protocol adherence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Sample size determination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3246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49645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S1. Question formulation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Precise formulation of the purpose of the study.</a:t>
            </a:r>
          </a:p>
          <a:p>
            <a:r>
              <a:rPr lang="en-US" dirty="0"/>
              <a:t>Strategies for framing the question.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49AD3-07F8-40EC-8A83-094B519AF38B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A1/1.1</a:t>
            </a:r>
          </a:p>
        </p:txBody>
      </p:sp>
    </p:spTree>
    <p:extLst>
      <p:ext uri="{BB962C8B-B14F-4D97-AF65-F5344CB8AC3E}">
        <p14:creationId xmlns:p14="http://schemas.microsoft.com/office/powerpoint/2010/main" val="2987890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</a:t>
            </a:r>
            <a:br>
              <a:rPr lang="en-US" dirty="0"/>
            </a:br>
            <a:r>
              <a:rPr lang="en-US" dirty="0"/>
              <a:t>Parameters for research designs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882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 the research question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/>
              <a:t>Two general strategies: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hypothesis testing: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researchers construct a null hypothesis (“no effect” or “no difference”) and an alternative hypothesis;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evidence is sought to disprove the null and/or support the alternative hypothesis.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Estimation: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Compute differences in some outcome for two different events with appropriate precision;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Appropriate precision is measured by the width of a confidence interval of the difference between the outcomes in the two groups.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3246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B888FA7-4048-4C66-A09A-7D7AAF254ADA}"/>
              </a:ext>
            </a:extLst>
          </p:cNvPr>
          <p:cNvGrpSpPr/>
          <p:nvPr/>
        </p:nvGrpSpPr>
        <p:grpSpPr>
          <a:xfrm>
            <a:off x="228601" y="2057400"/>
            <a:ext cx="8839201" cy="1905000"/>
            <a:chOff x="4701143" y="1524000"/>
            <a:chExt cx="3757058" cy="190500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823862-A867-4CF8-91BD-1B8C6D824F9A}"/>
                </a:ext>
              </a:extLst>
            </p:cNvPr>
            <p:cNvSpPr txBox="1"/>
            <p:nvPr/>
          </p:nvSpPr>
          <p:spPr>
            <a:xfrm>
              <a:off x="6093845" y="1560493"/>
              <a:ext cx="2364355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Required for your proposal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CA5E7C-EDC8-4949-8B3A-3B16918CB406}"/>
                </a:ext>
              </a:extLst>
            </p:cNvPr>
            <p:cNvSpPr/>
            <p:nvPr/>
          </p:nvSpPr>
          <p:spPr bwMode="auto">
            <a:xfrm>
              <a:off x="4701143" y="1524000"/>
              <a:ext cx="3757058" cy="1905000"/>
            </a:xfrm>
            <a:prstGeom prst="rect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strategy: PICO(TT) Framework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9389" y="1447800"/>
          <a:ext cx="8772211" cy="5168262"/>
        </p:xfrm>
        <a:graphic>
          <a:graphicData uri="http://schemas.openxmlformats.org/drawingml/2006/table">
            <a:tbl>
              <a:tblPr/>
              <a:tblGrid>
                <a:gridCol w="54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4484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P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Patient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Population of patients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Problem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What is the best way to briefly describe this patient population or situation?</a:t>
                      </a:r>
                    </a:p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E.g. pregnant women over 40 with preeclampsia, adolescent boys 13-15, etc. 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141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I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Intervention 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(therapy or test)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What is the intervention?</a:t>
                      </a:r>
                    </a:p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E.g. a drug, a questionnaire, a test, a procedure, etc.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2312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Comparison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Is there an alternative intervention to compare to?</a:t>
                      </a:r>
                    </a:p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E.g. placebo, current standard of care, another therapy, etc. 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141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Outcome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Include specific patient-oriented outcomes</a:t>
                      </a:r>
                    </a:p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E.g. morbidity, quality of life, etc.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4047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Time for completion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Used to identify the time/duration for your data collection or for assessing your outcome.</a:t>
                      </a:r>
                    </a:p>
                    <a:p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I.e. how long before you are to see that the intervention is having a positive impact OR the time in which the intervention will be delivered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Type of study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What is the ideal study design to answer this question? What type of study design do you realistically anticipate finding?</a:t>
                      </a:r>
                    </a:p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E.g. randomized-controlled trial, systematic reviews, etc.</a:t>
                      </a:r>
                    </a:p>
                  </a:txBody>
                  <a:tcPr marL="25797" marR="25797" marT="12898" marB="12898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F85123-B3BA-419D-963F-DF72B7E3C652}"/>
              </a:ext>
            </a:extLst>
          </p:cNvPr>
          <p:cNvSpPr/>
          <p:nvPr/>
        </p:nvSpPr>
        <p:spPr bwMode="auto">
          <a:xfrm>
            <a:off x="3429000" y="2428672"/>
            <a:ext cx="5495611" cy="685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" pitchFamily="122" charset="0"/>
              </a:rPr>
              <a:t>For the proposal: a BMI application or process!!!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F737F5-B672-4CFC-86DE-0BDBCC4A5705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A1/1.1</a:t>
            </a:r>
          </a:p>
        </p:txBody>
      </p:sp>
    </p:spTree>
    <p:extLst>
      <p:ext uri="{BB962C8B-B14F-4D97-AF65-F5344CB8AC3E}">
        <p14:creationId xmlns:p14="http://schemas.microsoft.com/office/powerpoint/2010/main" val="14832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 Based Medicine question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Intervention/Therapy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Etiology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Diagnosis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Prognosis/Prediction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Meaning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66800" y="6462300"/>
            <a:ext cx="79750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https://www.aaacn.org/sites/default/files/documents/misc-docs/1e_PICOT_Questions_template.pdf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11B0AD-05FB-4677-9422-9AB48B49470B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A1/1.1</a:t>
            </a:r>
          </a:p>
        </p:txBody>
      </p:sp>
    </p:spTree>
    <p:extLst>
      <p:ext uri="{BB962C8B-B14F-4D97-AF65-F5344CB8AC3E}">
        <p14:creationId xmlns:p14="http://schemas.microsoft.com/office/powerpoint/2010/main" val="22810820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33600" y="646230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FF0000"/>
                </a:solidFill>
              </a:rPr>
              <a:t>https://www.aaacn.org/sites/default/files/documents/misc-docs/1e_PICOT_Questions_template.pdf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390FE-B47B-42DE-BCE3-72275A0CB8CB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A1/1.1</a:t>
            </a:r>
          </a:p>
        </p:txBody>
      </p:sp>
    </p:spTree>
    <p:extLst>
      <p:ext uri="{BB962C8B-B14F-4D97-AF65-F5344CB8AC3E}">
        <p14:creationId xmlns:p14="http://schemas.microsoft.com/office/powerpoint/2010/main" val="6147320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F411-833B-425F-9B21-EEE56794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examples in BMI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836DA-78DF-4787-9B8E-2597529DA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 user satisfaction scores among clinicians using EHR systems improve more when they receive training from an experienced clinician-user than from a vendor trainer?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 patients whose providers use extensive narrative clinical notes in addition to structured clinical reporting have better outcomes than with structured clinical reporting alone?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Does managing a problem list using SNOMED CT offers better perspectives for clinical decision support than managing it by means of ICD-9-CM?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For nurses working in acute care settings, what is the effect of using an EHR for documentation on time spent at the bedside providing patient care?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974E9-0745-4A92-9781-B999A26955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FF3E5-3D98-4E2A-8656-1AA547475DDB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A1/1.1</a:t>
            </a:r>
          </a:p>
        </p:txBody>
      </p:sp>
    </p:spTree>
    <p:extLst>
      <p:ext uri="{BB962C8B-B14F-4D97-AF65-F5344CB8AC3E}">
        <p14:creationId xmlns:p14="http://schemas.microsoft.com/office/powerpoint/2010/main" val="3885844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B624-042B-4822-8116-951D315B4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case for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26AAA-6FB0-4B6D-8DD9-1345F7CC7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‘A/B’ testing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way to compare two versions of something to figure out which performs better. 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https://hbr.org/2017/06/a-refresher-on-ab-testing</a:t>
            </a:r>
            <a:r>
              <a:rPr lang="en-US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Example in BMI: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https://pubmed.ncbi.nlm.nih.gov/33835035/</a:t>
            </a:r>
            <a:r>
              <a:rPr lang="en-US" dirty="0"/>
              <a:t>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a revised CDS influenza alert was tested against usual care CDS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test 3 versions (financial, quality, regulatory) of text supporting tobacco cessation alerts.</a:t>
            </a:r>
          </a:p>
          <a:p>
            <a:pPr lvl="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20CEF-32A1-42FE-8C7E-41D4A5C633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01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S2.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Goal: minimize variation.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Strategies: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construct consistent and uniform endpoint definitions which are as much as possible objectively measurable;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central labs/evaluators to eliminate between-lab/ between-evaluator variation;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very precise evaluation manuals;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Training of evaluators.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310368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AF9A81-F05F-4737-95C6-54162C1AF7B2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</a:t>
            </a:r>
          </a:p>
        </p:txBody>
      </p:sp>
    </p:spTree>
    <p:extLst>
      <p:ext uri="{BB962C8B-B14F-4D97-AF65-F5344CB8AC3E}">
        <p14:creationId xmlns:p14="http://schemas.microsoft.com/office/powerpoint/2010/main" val="31930171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762000"/>
          </a:xfrm>
        </p:spPr>
        <p:txBody>
          <a:bodyPr/>
          <a:lstStyle/>
          <a:p>
            <a:r>
              <a:rPr lang="en-US" dirty="0"/>
              <a:t>S3. Randomization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Goal: minimizing treatment selection bias;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assignment to treated group not based on prognostic factors;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prevents confounding of the treatment effects with other prognostic variables.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Strategies: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u="sng" dirty="0"/>
              <a:t>Simple</a:t>
            </a:r>
            <a:r>
              <a:rPr lang="en-US" sz="2000" dirty="0"/>
              <a:t>: flip a coin for each subject.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u="sng" dirty="0"/>
              <a:t>Constrained</a:t>
            </a:r>
            <a:r>
              <a:rPr lang="en-US" sz="2000" dirty="0"/>
              <a:t>: subjects pick token (T or </a:t>
            </a:r>
            <a:r>
              <a:rPr lang="en-US" sz="2000" dirty="0" err="1"/>
              <a:t>nT</a:t>
            </a:r>
            <a:r>
              <a:rPr lang="en-US" sz="2000" dirty="0"/>
              <a:t>) from a bag.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u="sng" dirty="0"/>
              <a:t>Adaptive</a:t>
            </a:r>
            <a:r>
              <a:rPr lang="en-US" sz="2000" dirty="0"/>
              <a:t>, several schemas, e.g.: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pick token from bag to determine group, put it back, add one token from opposite category, or,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pick from bag, give selected treatment, if treatment successful add two tokens of same treatment to bag, otherwise, one of each.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u="sng" dirty="0"/>
              <a:t>Stratified</a:t>
            </a:r>
            <a:r>
              <a:rPr lang="en-US" sz="2000" dirty="0"/>
              <a:t>: create treatment groups that are balanced with respect to confounding (prognostic) variables.</a:t>
            </a:r>
          </a:p>
          <a:p>
            <a:pPr marL="0" indent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1DF8C3-275E-4DA2-B2F6-E6BB731FB432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A4/4.3.b)</a:t>
            </a:r>
          </a:p>
        </p:txBody>
      </p:sp>
    </p:spTree>
    <p:extLst>
      <p:ext uri="{BB962C8B-B14F-4D97-AF65-F5344CB8AC3E}">
        <p14:creationId xmlns:p14="http://schemas.microsoft.com/office/powerpoint/2010/main" val="182423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able showing a eandomized factorial design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9144000" cy="629306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9B6D5E-D68B-44CA-BE07-C5C8AB769E6F}"/>
              </a:ext>
            </a:extLst>
          </p:cNvPr>
          <p:cNvSpPr txBox="1"/>
          <p:nvPr/>
        </p:nvSpPr>
        <p:spPr>
          <a:xfrm>
            <a:off x="8077200" y="71841"/>
            <a:ext cx="1005403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</a:t>
            </a:r>
          </a:p>
        </p:txBody>
      </p:sp>
    </p:spTree>
    <p:extLst>
      <p:ext uri="{BB962C8B-B14F-4D97-AF65-F5344CB8AC3E}">
        <p14:creationId xmlns:p14="http://schemas.microsoft.com/office/powerpoint/2010/main" val="1661320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Stratified randomization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BD411-D833-4751-9FA2-52C724D5C3F9}"/>
              </a:ext>
            </a:extLst>
          </p:cNvPr>
          <p:cNvSpPr txBox="1"/>
          <p:nvPr/>
        </p:nvSpPr>
        <p:spPr>
          <a:xfrm>
            <a:off x="8077200" y="71841"/>
            <a:ext cx="1005403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1FAAAC-39F2-4ABF-A162-6EAE499D2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1000 subjects selected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Stratify by gender: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600 males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Stratify by age: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360 young / 240 old      (</a:t>
            </a:r>
            <a:r>
              <a:rPr lang="en-US" dirty="0" err="1"/>
              <a:t>ym</a:t>
            </a:r>
            <a:r>
              <a:rPr lang="en-US" dirty="0"/>
              <a:t> / om)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400 females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Stratify by age: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dirty="0"/>
              <a:t>300 young / 100 old	   (</a:t>
            </a:r>
            <a:r>
              <a:rPr lang="en-US" dirty="0" err="1"/>
              <a:t>yf</a:t>
            </a:r>
            <a:r>
              <a:rPr lang="en-US" dirty="0"/>
              <a:t> / of)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Randomize each subgroup: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Cohort1: 180 </a:t>
            </a:r>
            <a:r>
              <a:rPr lang="en-US" dirty="0" err="1"/>
              <a:t>ym</a:t>
            </a:r>
            <a:r>
              <a:rPr lang="en-US" dirty="0"/>
              <a:t> 120 om 150 </a:t>
            </a:r>
            <a:r>
              <a:rPr lang="en-US" dirty="0" err="1"/>
              <a:t>yf</a:t>
            </a:r>
            <a:r>
              <a:rPr lang="en-US" dirty="0"/>
              <a:t> 50 of   (=500)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Cohort2: 180 </a:t>
            </a:r>
            <a:r>
              <a:rPr lang="en-US" dirty="0" err="1"/>
              <a:t>ym</a:t>
            </a:r>
            <a:r>
              <a:rPr lang="en-US" dirty="0"/>
              <a:t> 120 om 150 </a:t>
            </a:r>
            <a:r>
              <a:rPr lang="en-US" dirty="0" err="1"/>
              <a:t>yf</a:t>
            </a:r>
            <a:r>
              <a:rPr lang="en-US" dirty="0"/>
              <a:t> 50 of   (=500)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30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Research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ensure that the data obtained enables the researcher to effectively address the research problem logically and as unambiguously as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155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S4. Blinding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Of who: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single: 	   study subjects;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double:	   subjects plus investigators;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triple: 	   subjects, investigators, evaluators, sponsors.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Not often possible: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Ethical (no fake surgery)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Different side effects of two compared treatments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Different routes of administration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Can be canceled out by ‘double dummy’ approach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Requires evaluation of the success of the blinding.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64275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320585-701B-47CC-B8D7-124292DFE627}"/>
              </a:ext>
            </a:extLst>
          </p:cNvPr>
          <p:cNvSpPr txBox="1"/>
          <p:nvPr/>
        </p:nvSpPr>
        <p:spPr>
          <a:xfrm>
            <a:off x="7310588" y="64413"/>
            <a:ext cx="1734770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A4/4.3.c)</a:t>
            </a:r>
          </a:p>
        </p:txBody>
      </p:sp>
    </p:spTree>
    <p:extLst>
      <p:ext uri="{BB962C8B-B14F-4D97-AF65-F5344CB8AC3E}">
        <p14:creationId xmlns:p14="http://schemas.microsoft.com/office/powerpoint/2010/main" val="23228185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S5. Use of placebos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Sometimes costly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Sometimes impossible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surgery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device testing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May have treatment effects, most often with patient-reported outcomes.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3246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299734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S6. Control group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Goal: discriminate the effects caused by the study 		   intervention from effects due to other factors.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natural history of the disease, patient or clinician expectations, the effects of other interventions, 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Types: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historical controls: data from previous studies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Randomization not possible </a:t>
            </a:r>
            <a:r>
              <a:rPr lang="en-US" dirty="0">
                <a:sym typeface="Wingdings" panose="05000000000000000000" pitchFamily="2" charset="2"/>
              </a:rPr>
              <a:t> more bias risk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placebo/sham controls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active controls: comparison to intervention with known outcomes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‘non-inferiority’ studies.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1B5D13-F8B7-4509-BB0D-0BA999423CAA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8067953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selection of a control group depends on: </a:t>
            </a:r>
          </a:p>
          <a:p>
            <a:pPr lvl="1" indent="-341313">
              <a:buFont typeface="Arial" panose="020B0604020202020204" pitchFamily="34" charset="0"/>
              <a:buChar char="•"/>
            </a:pPr>
            <a:r>
              <a:rPr lang="en-US" sz="2000" dirty="0"/>
              <a:t>the research question, </a:t>
            </a:r>
          </a:p>
          <a:p>
            <a:pPr lvl="1" indent="-341313">
              <a:buFont typeface="Arial" panose="020B0604020202020204" pitchFamily="34" charset="0"/>
              <a:buChar char="•"/>
            </a:pPr>
            <a:r>
              <a:rPr lang="en-US" sz="2000" dirty="0"/>
              <a:t>ethical constraints, </a:t>
            </a:r>
          </a:p>
          <a:p>
            <a:pPr lvl="1" indent="-341313">
              <a:buFont typeface="Arial" panose="020B0604020202020204" pitchFamily="34" charset="0"/>
              <a:buChar char="•"/>
            </a:pPr>
            <a:r>
              <a:rPr lang="en-US" sz="2000" dirty="0"/>
              <a:t>the feasibility of blinding, </a:t>
            </a:r>
          </a:p>
          <a:p>
            <a:pPr lvl="1" indent="-341313">
              <a:buFont typeface="Arial" panose="020B0604020202020204" pitchFamily="34" charset="0"/>
              <a:buChar char="•"/>
            </a:pPr>
            <a:r>
              <a:rPr lang="en-US" sz="2000" dirty="0"/>
              <a:t>the availability of quality data, and </a:t>
            </a:r>
          </a:p>
          <a:p>
            <a:pPr lvl="1" indent="-341313">
              <a:buFont typeface="Arial" panose="020B0604020202020204" pitchFamily="34" charset="0"/>
              <a:buChar char="•"/>
            </a:pPr>
            <a:r>
              <a:rPr lang="en-US" sz="2000" dirty="0"/>
              <a:t>the ability to recruit participants.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EA5FDC-B5A9-4433-9C58-968EA5B46954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4059893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and cross-over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		A</a:t>
            </a:r>
          </a:p>
          <a:p>
            <a:endParaRPr lang="en-US" dirty="0"/>
          </a:p>
          <a:p>
            <a:r>
              <a:rPr lang="en-US" dirty="0"/>
              <a:t>				B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Cross-over		A			A</a:t>
            </a:r>
          </a:p>
          <a:p>
            <a:endParaRPr lang="en-US" dirty="0"/>
          </a:p>
          <a:p>
            <a:r>
              <a:rPr lang="en-US" dirty="0"/>
              <a:t>				B			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74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838200" y="2667000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2183840" y="2133600"/>
            <a:ext cx="0" cy="10668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2183840" y="2133600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2183840" y="3180304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838200" y="4876800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2183840" y="4343400"/>
            <a:ext cx="0" cy="10668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2183840" y="4343400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2183840" y="5390104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5029200" y="4363496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5029200" y="5410200"/>
            <a:ext cx="1295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3733800" y="4363496"/>
            <a:ext cx="1143000" cy="104670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ash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3733800" y="4343400"/>
            <a:ext cx="1143000" cy="104670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ysDash"/>
            <a:round/>
            <a:headEnd type="none" w="med" len="med"/>
            <a:tailEnd type="triangle" w="med" len="med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CD1D8EB-D63B-4293-AE21-C859ECF26BC5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27236286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control </a:t>
            </a:r>
            <a:r>
              <a:rPr lang="en-US" dirty="0">
                <a:sym typeface="Wingdings" panose="05000000000000000000" pitchFamily="2" charset="2"/>
              </a:rPr>
              <a:t> Quasi-experimental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form of experimental research used extensively in the social sciences and psychology.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Mainly useful for measuring social variables.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inherent weaknesses in the methodology do not undermine the validity of the data, as long as they are recognized and allowed for during the whole experimental process.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Quasi experiments resemble quantitative and qualitative experiments, but lack random allocation of groups or proper controls, so firm statistical analysis can be very difficult.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800600" y="654377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https://explorable.com/quasi-experimental-design</a:t>
            </a:r>
          </a:p>
        </p:txBody>
      </p:sp>
    </p:spTree>
    <p:extLst>
      <p:ext uri="{BB962C8B-B14F-4D97-AF65-F5344CB8AC3E}">
        <p14:creationId xmlns:p14="http://schemas.microsoft.com/office/powerpoint/2010/main" val="12476232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control </a:t>
            </a:r>
            <a:r>
              <a:rPr lang="en-US" dirty="0">
                <a:sym typeface="Wingdings" panose="05000000000000000000" pitchFamily="2" charset="2"/>
              </a:rPr>
              <a:t> Quasi-experimental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form of experimental research used extensively in the social sciences and psychology.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Mainly useful for measuring social variables.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inherent weaknesses in the methodology do not undermine the validity of the data, as long as they are recognized and allowed for during the whole experimental process.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Quasi experiments resemble quantitative and qualitative experiments, but lack random allocation of groups or proper controls, so firm statistical analysis can be very difficult.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800600" y="654377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0" dirty="0">
                <a:solidFill>
                  <a:schemeClr val="bg1"/>
                </a:solidFill>
              </a:rPr>
              <a:t>https://explorable.com/quasi-experimental-design</a:t>
            </a:r>
          </a:p>
        </p:txBody>
      </p:sp>
      <p:grpSp>
        <p:nvGrpSpPr>
          <p:cNvPr id="10" name="Group 9" descr="Decorative red lines indicating quasi-experimental designs are not allowed in proposals for this course.">
            <a:extLst>
              <a:ext uri="{FF2B5EF4-FFF2-40B4-BE49-F238E27FC236}">
                <a16:creationId xmlns:a16="http://schemas.microsoft.com/office/drawing/2014/main" id="{46535589-7C0A-4CF9-8120-CD58ACE5A35A}"/>
              </a:ext>
            </a:extLst>
          </p:cNvPr>
          <p:cNvGrpSpPr/>
          <p:nvPr/>
        </p:nvGrpSpPr>
        <p:grpSpPr>
          <a:xfrm>
            <a:off x="990600" y="1442734"/>
            <a:ext cx="7010400" cy="4272266"/>
            <a:chOff x="990600" y="1442734"/>
            <a:chExt cx="7010400" cy="427226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84CD9D-3C4C-4D57-AFB9-E98C424D3510}"/>
                </a:ext>
              </a:extLst>
            </p:cNvPr>
            <p:cNvCxnSpPr/>
            <p:nvPr/>
          </p:nvCxnSpPr>
          <p:spPr bwMode="auto">
            <a:xfrm flipV="1">
              <a:off x="990600" y="1449219"/>
              <a:ext cx="6400800" cy="4265781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7B46E18-32B4-48E0-B8BB-75D57B0FA9B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00200" y="1442734"/>
              <a:ext cx="6400800" cy="4265781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955057-E42D-47B5-9841-73260A898318}"/>
                </a:ext>
              </a:extLst>
            </p:cNvPr>
            <p:cNvSpPr txBox="1"/>
            <p:nvPr/>
          </p:nvSpPr>
          <p:spPr>
            <a:xfrm>
              <a:off x="3314562" y="2819400"/>
              <a:ext cx="2591075" cy="9309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Not allowed</a:t>
              </a:r>
            </a:p>
            <a:p>
              <a:r>
                <a:rPr lang="en-US" sz="2800" dirty="0">
                  <a:solidFill>
                    <a:srgbClr val="FF0000"/>
                  </a:solidFill>
                </a:rPr>
                <a:t>for this course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07533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S7. Population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Determined by the study objective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Homogenous and small versus diverse and large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Response variation and effect isolation versus impact of intervention on society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Entry criteria considerations: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Participant safety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Reduction of variation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Prevention of bias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Eliminate confounding comorbidities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C7267C-2063-4C6B-9A8C-7D28C96F5A06}"/>
              </a:ext>
            </a:extLst>
          </p:cNvPr>
          <p:cNvSpPr txBox="1"/>
          <p:nvPr/>
        </p:nvSpPr>
        <p:spPr>
          <a:xfrm>
            <a:off x="8062397" y="64413"/>
            <a:ext cx="1005403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</a:t>
            </a:r>
          </a:p>
        </p:txBody>
      </p:sp>
    </p:spTree>
    <p:extLst>
      <p:ext uri="{BB962C8B-B14F-4D97-AF65-F5344CB8AC3E}">
        <p14:creationId xmlns:p14="http://schemas.microsoft.com/office/powerpoint/2010/main" val="40725520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S7. Population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Determined by the study objective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Homogenous and small versus diverse and large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Response variation and effect isolation versus impact of intervention on society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C7267C-2063-4C6B-9A8C-7D28C96F5A06}"/>
              </a:ext>
            </a:extLst>
          </p:cNvPr>
          <p:cNvSpPr txBox="1"/>
          <p:nvPr/>
        </p:nvSpPr>
        <p:spPr>
          <a:xfrm>
            <a:off x="8062397" y="64413"/>
            <a:ext cx="1005403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</a:t>
            </a:r>
          </a:p>
        </p:txBody>
      </p:sp>
    </p:spTree>
    <p:extLst>
      <p:ext uri="{BB962C8B-B14F-4D97-AF65-F5344CB8AC3E}">
        <p14:creationId xmlns:p14="http://schemas.microsoft.com/office/powerpoint/2010/main" val="75691919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762000"/>
          </a:xfrm>
        </p:spPr>
        <p:txBody>
          <a:bodyPr/>
          <a:lstStyle/>
          <a:p>
            <a:r>
              <a:rPr lang="en-US" dirty="0"/>
              <a:t>Selection of study participants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79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95400"/>
            <a:ext cx="8839200" cy="52435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82" y="6520032"/>
            <a:ext cx="9139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Song JW, Chung KC. Observational studies: Cohort and case-control studies. </a:t>
            </a:r>
            <a:r>
              <a:rPr lang="en-US" sz="1400" b="0" dirty="0" err="1">
                <a:solidFill>
                  <a:schemeClr val="bg1"/>
                </a:solidFill>
              </a:rPr>
              <a:t>Plast</a:t>
            </a:r>
            <a:r>
              <a:rPr lang="en-US" sz="1400" b="0" dirty="0">
                <a:solidFill>
                  <a:schemeClr val="bg1"/>
                </a:solidFill>
              </a:rPr>
              <a:t> </a:t>
            </a:r>
            <a:r>
              <a:rPr lang="en-US" sz="1400" b="0" dirty="0" err="1">
                <a:solidFill>
                  <a:schemeClr val="bg1"/>
                </a:solidFill>
              </a:rPr>
              <a:t>Reconstr</a:t>
            </a:r>
            <a:r>
              <a:rPr lang="en-US" sz="1400" b="0" dirty="0">
                <a:solidFill>
                  <a:schemeClr val="bg1"/>
                </a:solidFill>
              </a:rPr>
              <a:t> </a:t>
            </a:r>
            <a:r>
              <a:rPr lang="en-US" sz="1400" b="0" dirty="0" err="1">
                <a:solidFill>
                  <a:schemeClr val="bg1"/>
                </a:solidFill>
              </a:rPr>
              <a:t>Surg</a:t>
            </a:r>
            <a:r>
              <a:rPr lang="en-US" sz="1400" b="0" dirty="0">
                <a:solidFill>
                  <a:schemeClr val="bg1"/>
                </a:solidFill>
              </a:rPr>
              <a:t> 2010;126:2234-42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7021CF-8923-47BD-A2F5-8FA51B9DBB2C}"/>
              </a:ext>
            </a:extLst>
          </p:cNvPr>
          <p:cNvSpPr txBox="1"/>
          <p:nvPr/>
        </p:nvSpPr>
        <p:spPr>
          <a:xfrm>
            <a:off x="7350664" y="64413"/>
            <a:ext cx="1654619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A4/4.1-2</a:t>
            </a:r>
          </a:p>
        </p:txBody>
      </p:sp>
    </p:spTree>
    <p:extLst>
      <p:ext uri="{BB962C8B-B14F-4D97-AF65-F5344CB8AC3E}">
        <p14:creationId xmlns:p14="http://schemas.microsoft.com/office/powerpoint/2010/main" val="293928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762000"/>
            <a:ext cx="9139518" cy="762000"/>
          </a:xfrm>
        </p:spPr>
        <p:txBody>
          <a:bodyPr/>
          <a:lstStyle/>
          <a:p>
            <a:r>
              <a:rPr lang="en-US" dirty="0"/>
              <a:t>Distinct research purpose </a:t>
            </a:r>
            <a:r>
              <a:rPr lang="en-US" dirty="0">
                <a:sym typeface="Wingdings" panose="05000000000000000000" pitchFamily="2" charset="2"/>
              </a:rPr>
              <a:t> distinct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describe and understand some phenomenon in its natural 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Descriptive Study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90800" y="6553200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</a:rPr>
              <a:t>Adapted from: Research Design Algorithm developed by the American Dietetic Association, 2010</a:t>
            </a:r>
          </a:p>
        </p:txBody>
      </p:sp>
    </p:spTree>
    <p:extLst>
      <p:ext uri="{BB962C8B-B14F-4D97-AF65-F5344CB8AC3E}">
        <p14:creationId xmlns:p14="http://schemas.microsoft.com/office/powerpoint/2010/main" val="1692201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Random</a:t>
            </a:r>
            <a:r>
              <a:rPr lang="en-US" dirty="0"/>
              <a:t> </a:t>
            </a:r>
            <a:r>
              <a:rPr lang="en-US" sz="1600" dirty="0"/>
              <a:t>(in combination with others)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Stratified</a:t>
            </a:r>
            <a:r>
              <a:rPr lang="en-US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the population is partitioned into non-overlapping groups (‘strata’) and a sample is selected by some design within each stratum.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>
                <a:hlinkClick r:id="rId2"/>
              </a:rPr>
              <a:t>https://onlinecourses.science.psu.edu/stat506/node/27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Clustered</a:t>
            </a:r>
            <a:r>
              <a:rPr lang="en-US" dirty="0"/>
              <a:t>: focus on a specific subpopulation;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Judgment-based</a:t>
            </a:r>
            <a:r>
              <a:rPr lang="en-US" dirty="0"/>
              <a:t>: focus on subpopulations with specific knowledge or perspective.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Convenience-based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Opportunity-based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Snowball</a:t>
            </a:r>
            <a:r>
              <a:rPr lang="en-US" dirty="0"/>
              <a:t>: e.g. suggestions by other interviewees.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6320135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  <a:latin typeface="FuturaStd-Book"/>
              </a:rPr>
              <a:t>MC. Harrell &amp; MA. Bradley. Data Collection Methods: Semi-Structured Interviews and Focus Groups. RAND Corporation 2009. http://www.rand.org/pubs/technical_reports/TR718.html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B2F5D3-539E-476C-AAC0-072ABB85F682}"/>
              </a:ext>
            </a:extLst>
          </p:cNvPr>
          <p:cNvSpPr txBox="1"/>
          <p:nvPr/>
        </p:nvSpPr>
        <p:spPr>
          <a:xfrm>
            <a:off x="7299366" y="64413"/>
            <a:ext cx="1757212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A4/4.3.a)</a:t>
            </a:r>
          </a:p>
        </p:txBody>
      </p:sp>
    </p:spTree>
    <p:extLst>
      <p:ext uri="{BB962C8B-B14F-4D97-AF65-F5344CB8AC3E}">
        <p14:creationId xmlns:p14="http://schemas.microsoft.com/office/powerpoint/2010/main" val="12566565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S8. Endpoint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Desiderata for endpoints: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(clinically) relevant,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interpretable,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sensitive to the effects of intervention,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practical and affordable to measure in an unbiased manner,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Objective endpoints better than subjective endpoints 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Characterized as one of the variable types (nominal, …)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81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676932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S8. Composite endpoints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sz="2000" dirty="0"/>
              <a:t>An intervention can have effects on several important endpoints. Composite endpoints combine a number of endpoints into a single measure.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Possible advantages: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more completed characterization of intervention effects higher power and resulting smaller sample sizes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may reduce the bias due to competing risks and informative censoring.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avoid the multiplicity issue of evaluating endpoints individually.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Possible disadvantages: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significance of composite does not imply significance of components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significance of components does not imply significance of the composite.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interpretation can be challenging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Intervention effects for different components can go in different directions.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82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852346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S8. Surrogate endpoints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 surrogate endpoint is a measure that is predictive of the event but takes a shorter time to observe.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The definitive endpoint often measures some benefit whereas the surrogate endpoint tracks the progress or extent of some phenomenon.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Surrogate endpoints could also be used when the definitive end-point is too expensive or difficult to measure, or not ethical to measure.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u="sng" dirty="0"/>
              <a:t>Criteria</a:t>
            </a:r>
            <a:r>
              <a:rPr lang="en-US" sz="2000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the marker is predictive of the event,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the intervention effect on the outcome manifests itself entirely through its effect on the marker.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significant correlation does not necessarily imply that a marker will be an acceptable surrogate.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7145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surrogate endpoints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Typically increase statistical power compared to clinical outcomes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Surrogate outcomes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often continuous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measured repeatedly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less contamination by competing comorbidities if the study duration is short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Clinical outcomes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often categorical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surveillance till outcome occurs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156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surrogate endpoints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Can involve complex, technical procedures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procedures sometimes new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procedures become obsolete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many technical and analytic issues, often unapparent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Missing values are commonplace.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Potential for bias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missing values occur in the sickest people,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informative censoring, that is, loss of follow up data potentially related to treatment assignment.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103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S9. Protocol adherence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Goal: limit missing data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Strategies: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Create simple trial;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Intension to treat (ITT) model;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Training of investigators;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Explanation and motivation for patients.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188075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86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148073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S10. Steps in sample size determination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Formulate null and alternative hypotheses.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‘minimum relevant difference’.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Select type I and type II errors.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87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A0B84E-90B8-4BB8-92B8-839EFE5BDE75}"/>
              </a:ext>
            </a:extLst>
          </p:cNvPr>
          <p:cNvSpPr txBox="1"/>
          <p:nvPr/>
        </p:nvSpPr>
        <p:spPr>
          <a:xfrm>
            <a:off x="7754619" y="64413"/>
            <a:ext cx="1313181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A4/4.4</a:t>
            </a:r>
          </a:p>
        </p:txBody>
      </p:sp>
    </p:spTree>
    <p:extLst>
      <p:ext uri="{BB962C8B-B14F-4D97-AF65-F5344CB8AC3E}">
        <p14:creationId xmlns:p14="http://schemas.microsoft.com/office/powerpoint/2010/main" val="427247468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Probabilities w.r.t. null hypothesis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42835" y="1600200"/>
          <a:ext cx="8686800" cy="4141992"/>
        </p:xfrm>
        <a:graphic>
          <a:graphicData uri="http://schemas.openxmlformats.org/drawingml/2006/table">
            <a:tbl>
              <a:tblPr/>
              <a:tblGrid>
                <a:gridCol w="2576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587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Null Hypothesis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Claim that an investigator desires to disprove. 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467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The probability of rejecting a null hypothesis when it should be rejected. 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467"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Type I Error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The probability of rejecting the null hypothesis when it should not be rejected (i.e., a false positive). 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467"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Type II Error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The probability of failing to reject the null hypothesis when it should be rejected (i.e., a false negative). Type II error is the compliment of “power”. </a:t>
                      </a:r>
                    </a:p>
                  </a:txBody>
                  <a:tcPr marL="29659" marR="29659" marT="14829" marB="1482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88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6C4B71-679A-4F52-9251-84DF729CDCC2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34244026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superiority trial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Superiority trial:	trial designed to show that a new treatment is superior to another one, typically a placebo.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Power: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The probability of identifying a treatment effect when indeed a true treatment effect exists.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Type I Error: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The probability of (incorrectly) identifying a treatment effect when indeed a true treatment effect does not exist.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Type II Error: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The probability of failing to identifying a treatment effect when indeed a true treatment effect exists.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89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3CF985-813A-4FBB-9FB8-7F6C02D50EA3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328897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762000"/>
            <a:ext cx="9139518" cy="762000"/>
          </a:xfrm>
        </p:spPr>
        <p:txBody>
          <a:bodyPr/>
          <a:lstStyle/>
          <a:p>
            <a:r>
              <a:rPr lang="en-US" dirty="0"/>
              <a:t>Distinct research purpose </a:t>
            </a:r>
            <a:r>
              <a:rPr lang="en-US" dirty="0">
                <a:sym typeface="Wingdings" panose="05000000000000000000" pitchFamily="2" charset="2"/>
              </a:rPr>
              <a:t> distinct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describe and understand some phenomenon in its natural 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Descriptive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look for an association among variables by studying the situation without managing any intervention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Observational or Epidemiological Study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90800" y="6553200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</a:rPr>
              <a:t>Adapted from: Research Design Algorithm developed by the American Dietetic Association, 2010</a:t>
            </a:r>
          </a:p>
        </p:txBody>
      </p:sp>
    </p:spTree>
    <p:extLst>
      <p:ext uri="{BB962C8B-B14F-4D97-AF65-F5344CB8AC3E}">
        <p14:creationId xmlns:p14="http://schemas.microsoft.com/office/powerpoint/2010/main" val="39580842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I and type II errors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905000"/>
          <a:ext cx="8686800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Reality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bg1"/>
                          </a:solidFill>
                        </a:rPr>
                        <a:t>Observation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Treatment has no effect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Treatment has effect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Treatment is effective</a:t>
                      </a:r>
                    </a:p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H</a:t>
                      </a:r>
                      <a:r>
                        <a:rPr lang="en-US" sz="2300" baseline="-25000" dirty="0">
                          <a:solidFill>
                            <a:schemeClr val="bg1"/>
                          </a:solidFill>
                        </a:rPr>
                        <a:t>0</a:t>
                      </a:r>
                      <a:r>
                        <a:rPr lang="en-US" sz="2300" baseline="0" dirty="0">
                          <a:solidFill>
                            <a:schemeClr val="bg1"/>
                          </a:solidFill>
                        </a:rPr>
                        <a:t> is rejected</a:t>
                      </a:r>
                      <a:endParaRPr lang="en-US" sz="2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Type I (or α)  error</a:t>
                      </a:r>
                    </a:p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(falsely reject H</a:t>
                      </a:r>
                      <a:r>
                        <a:rPr lang="en-US" sz="2300" baseline="-25000" dirty="0">
                          <a:solidFill>
                            <a:schemeClr val="bg1"/>
                          </a:solidFill>
                        </a:rPr>
                        <a:t>0</a:t>
                      </a: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α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Correct conclusion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(reject H</a:t>
                      </a:r>
                      <a:r>
                        <a:rPr lang="en-US" sz="2300" baseline="-25000" dirty="0">
                          <a:solidFill>
                            <a:schemeClr val="bg1"/>
                          </a:solidFill>
                        </a:rPr>
                        <a:t>0</a:t>
                      </a: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1-</a:t>
                      </a:r>
                      <a:r>
                        <a:rPr lang="el-GR" sz="2300" dirty="0">
                          <a:solidFill>
                            <a:schemeClr val="bg1"/>
                          </a:solidFill>
                        </a:rPr>
                        <a:t>β</a:t>
                      </a: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 (= study power)</a:t>
                      </a:r>
                    </a:p>
                    <a:p>
                      <a:endParaRPr lang="en-US" sz="2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Treatment has no effect</a:t>
                      </a:r>
                    </a:p>
                    <a:p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H</a:t>
                      </a:r>
                      <a:r>
                        <a:rPr lang="en-US" sz="2300" baseline="-25000" dirty="0">
                          <a:solidFill>
                            <a:schemeClr val="bg1"/>
                          </a:solidFill>
                        </a:rPr>
                        <a:t>0</a:t>
                      </a: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 is accepted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Correct conclusion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(accept H</a:t>
                      </a:r>
                      <a:r>
                        <a:rPr lang="en-US" sz="2300" baseline="-25000" dirty="0">
                          <a:solidFill>
                            <a:schemeClr val="bg1"/>
                          </a:solidFill>
                        </a:rPr>
                        <a:t>0</a:t>
                      </a: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1-α</a:t>
                      </a:r>
                    </a:p>
                    <a:p>
                      <a:endParaRPr lang="en-US" sz="2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Type II (or </a:t>
                      </a:r>
                      <a:r>
                        <a:rPr lang="el-GR" sz="2300" dirty="0">
                          <a:solidFill>
                            <a:schemeClr val="bg1"/>
                          </a:solidFill>
                        </a:rPr>
                        <a:t>β</a:t>
                      </a: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) error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(falsely accept H</a:t>
                      </a:r>
                      <a:r>
                        <a:rPr lang="en-US" sz="2300" baseline="-25000" dirty="0">
                          <a:solidFill>
                            <a:schemeClr val="bg1"/>
                          </a:solidFill>
                        </a:rPr>
                        <a:t>0</a:t>
                      </a:r>
                      <a:r>
                        <a:rPr lang="en-US" sz="23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300" dirty="0">
                          <a:solidFill>
                            <a:schemeClr val="bg1"/>
                          </a:solidFill>
                        </a:rPr>
                        <a:t>β</a:t>
                      </a:r>
                      <a:endParaRPr lang="en-US" sz="2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90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91049" y="6400800"/>
            <a:ext cx="87177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latin typeface="+mj-lt"/>
              </a:rPr>
              <a:t>Jerrold </a:t>
            </a:r>
            <a:r>
              <a:rPr lang="en-US" sz="1400" b="0" dirty="0" err="1">
                <a:solidFill>
                  <a:schemeClr val="bg1"/>
                </a:solidFill>
                <a:latin typeface="+mj-lt"/>
              </a:rPr>
              <a:t>Lerman</a:t>
            </a:r>
            <a:r>
              <a:rPr lang="en-US" sz="1400" b="0" dirty="0">
                <a:solidFill>
                  <a:schemeClr val="bg1"/>
                </a:solidFill>
                <a:latin typeface="+mj-lt"/>
              </a:rPr>
              <a:t>. Study design in clinical research: sample size estimation and power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EDCFC0-1048-4BCF-926B-20CC4CA55164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5825520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Depends on four critical quantities: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type I and type II error rates (α and β)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population variance (σ²), and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effect size (ES),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i.e. the amount by which we would expect two treatments to differ, or the difference that would be clinically worthwhile.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‘minimum clinically relevant difference’.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91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006062-570B-41D2-B0A1-5FE178C453C3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31464216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S10. Steps in sample size determination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Formulate null and alternative hypotheses.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‘minimum clinically relevant difference’.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Select type I and type II errors.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92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01AEF1-D206-469E-ACC7-0027B892A3C8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107633880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type I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Typically set at 5%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Consider using a smaller Type I error (e.g. 1%)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when a safe and effective intervention already exists, 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when the new intervention appears to be “risky”.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a larger Type I error (e.g. 10%)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when a safe and effective intervention does not exist and,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when the new intervention appears to have low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93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AE54C-684A-419B-85FB-625FF6F23592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12492637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type II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Typically Type II error is set at 10–20%.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of lower Type II error (e.g. 10%):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When evaluating a new intervention for a serious disease that has no effective treatment.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of higher Type II error (e.g. 20%)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when effective alternative interventions are available.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94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1C66C1-7813-4455-842A-561C4818FD1F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16239994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S10. Steps in sample size determination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Formulate null and alternative hypotheses.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‘minimum clinically relevant difference’.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Select type I and type II errors.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Obtain estimates of quantities that may be needed (e.g., estimates of variation or a control group response rate), through:</a:t>
            </a:r>
          </a:p>
          <a:p>
            <a:pPr marL="1257300" lvl="2" indent="-457200"/>
            <a:r>
              <a:rPr lang="en-US" dirty="0"/>
              <a:t>searching the literature for prior data</a:t>
            </a:r>
          </a:p>
          <a:p>
            <a:pPr marL="1257300" lvl="2" indent="-457200"/>
            <a:r>
              <a:rPr lang="en-US" dirty="0"/>
              <a:t>running pilot studies.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Select the minimum sample size such that two conditions hold: </a:t>
            </a:r>
          </a:p>
          <a:p>
            <a:pPr marL="1257300" lvl="2" indent="-457200"/>
            <a:r>
              <a:rPr lang="en-US" dirty="0"/>
              <a:t>if the null hypothesis is true then the probability of incorrectly rejecting is no more than the selected Type I error rate, and</a:t>
            </a:r>
          </a:p>
          <a:p>
            <a:pPr marL="1257300" lvl="2" indent="-457200"/>
            <a:r>
              <a:rPr lang="en-US" dirty="0"/>
              <a:t>if the alternative hypothesis is true then the probability of incorrectly failing to reject is no more than the selected Type II error.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95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895570-6A59-44B7-8373-6BAD11F08688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72644877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S10. Alternative sample size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Identify a primary quantity to be estimated (e.g. between-group difference in the mean response);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Estimate it with acceptable precision;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Compute the sample size so that there is a high probability that this quantity is estimated with acceptable precision as measured by, e.g. the width of the confidence interval for the between-group difference in means.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248400"/>
            <a:ext cx="2057400" cy="365125"/>
          </a:xfrm>
        </p:spPr>
        <p:txBody>
          <a:bodyPr/>
          <a:lstStyle/>
          <a:p>
            <a:fld id="{B7A43C5A-ACB8-4C0A-8D74-C2E9796A15BB}" type="slidenum">
              <a:rPr lang="en-US" smtClean="0"/>
              <a:pPr/>
              <a:t>96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50223"/>
            <a:ext cx="914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</a:rPr>
              <a:t>Evans SR. Fundamentals of clinical trial design. </a:t>
            </a:r>
            <a:r>
              <a:rPr lang="en-US" sz="1400" b="0" i="1" dirty="0">
                <a:solidFill>
                  <a:schemeClr val="bg1"/>
                </a:solidFill>
              </a:rPr>
              <a:t>Journal of experimental stroke &amp; translational medicine</a:t>
            </a:r>
            <a:r>
              <a:rPr lang="en-US" sz="1400" b="0" dirty="0">
                <a:solidFill>
                  <a:schemeClr val="bg1"/>
                </a:solidFill>
              </a:rPr>
              <a:t>. 2010;3(1):19-27.</a:t>
            </a:r>
            <a:endParaRPr lang="en-US" sz="1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6B9028-DABD-4FD6-A465-2FED3F2C46D2}"/>
              </a:ext>
            </a:extLst>
          </p:cNvPr>
          <p:cNvSpPr txBox="1"/>
          <p:nvPr/>
        </p:nvSpPr>
        <p:spPr>
          <a:xfrm>
            <a:off x="7288146" y="64413"/>
            <a:ext cx="1779654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A4/4.3.d)</a:t>
            </a:r>
          </a:p>
        </p:txBody>
      </p:sp>
    </p:spTree>
    <p:extLst>
      <p:ext uri="{BB962C8B-B14F-4D97-AF65-F5344CB8AC3E}">
        <p14:creationId xmlns:p14="http://schemas.microsoft.com/office/powerpoint/2010/main" val="26188992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43C5A-ACB8-4C0A-8D74-C2E9796A15BB}" type="slidenum">
              <a:rPr lang="en-US" smtClean="0"/>
              <a:pPr/>
              <a:t>97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09600"/>
            <a:ext cx="9144001" cy="624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6E2931-9DF1-4B6E-A62B-26711C156D43}"/>
              </a:ext>
            </a:extLst>
          </p:cNvPr>
          <p:cNvSpPr/>
          <p:nvPr/>
        </p:nvSpPr>
        <p:spPr>
          <a:xfrm>
            <a:off x="4535563" y="65560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http://www.nss.gov.au/nss/home.nsf/pages/Sample+size+calculator</a:t>
            </a:r>
          </a:p>
        </p:txBody>
      </p:sp>
    </p:spTree>
    <p:extLst>
      <p:ext uri="{BB962C8B-B14F-4D97-AF65-F5344CB8AC3E}">
        <p14:creationId xmlns:p14="http://schemas.microsoft.com/office/powerpoint/2010/main" val="260651975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6E4C3-966B-4282-81FC-C2EE25252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F103B-7727-48F9-BEF1-8ACEB7BB2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B9CCF-67B7-47C9-B1F0-EF5E2D0041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98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927C6A-0DDE-478C-BF99-FDB8AC0B2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33412"/>
            <a:ext cx="9144000" cy="1019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75D57F-7742-4155-8CF4-3F960B222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323975"/>
            <a:ext cx="9143999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B0BADC-BCCE-4A29-B546-61087CCBC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05967"/>
            <a:ext cx="9139518" cy="465203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7626F95-D6D0-4BF2-B296-7B547A98C8BB}"/>
              </a:ext>
            </a:extLst>
          </p:cNvPr>
          <p:cNvSpPr/>
          <p:nvPr/>
        </p:nvSpPr>
        <p:spPr bwMode="auto">
          <a:xfrm>
            <a:off x="2590800" y="1805901"/>
            <a:ext cx="4038600" cy="3423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E2A44D-CB0B-4561-A855-D2A7271C1DA0}"/>
              </a:ext>
            </a:extLst>
          </p:cNvPr>
          <p:cNvSpPr/>
          <p:nvPr/>
        </p:nvSpPr>
        <p:spPr>
          <a:xfrm>
            <a:off x="457200" y="1748135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5"/>
              </a:rPr>
              <a:t>https://www.evanmiller.org/ab-testing/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641531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85611-8676-4623-90E6-3C4986659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D33AF-DBF2-475E-8A31-E70ACC1BB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76245-43FB-4789-BA0B-D0714419F6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99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909472-7A37-46C8-9F0A-470A243A5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E16653-EAAC-440F-977B-FE5B77250CDA}"/>
              </a:ext>
            </a:extLst>
          </p:cNvPr>
          <p:cNvSpPr/>
          <p:nvPr/>
        </p:nvSpPr>
        <p:spPr>
          <a:xfrm>
            <a:off x="4686300" y="104458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00" dirty="0">
                <a:hlinkClick r:id="rId3"/>
              </a:rPr>
              <a:t>https://clincalc.com/stats/samplesize.aspx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797774"/>
      </p:ext>
    </p:extLst>
  </p:cSld>
  <p:clrMapOvr>
    <a:masterClrMapping/>
  </p:clrMapOvr>
</p:sld>
</file>

<file path=ppt/theme/theme1.xml><?xml version="1.0" encoding="utf-8"?>
<a:theme xmlns:a="http://schemas.openxmlformats.org/drawingml/2006/main" name="2014-Indianapolis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F00"/>
      </a:hlink>
      <a:folHlink>
        <a:srgbClr val="FFFF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35523</TotalTime>
  <Words>7732</Words>
  <Application>Microsoft Office PowerPoint</Application>
  <PresentationFormat>On-screen Show (4:3)</PresentationFormat>
  <Paragraphs>893</Paragraphs>
  <Slides>102</Slides>
  <Notes>1</Notes>
  <HiddenSlides>5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14" baseType="lpstr">
      <vt:lpstr>Batang</vt:lpstr>
      <vt:lpstr>Arial</vt:lpstr>
      <vt:lpstr>Arial Unicode MS</vt:lpstr>
      <vt:lpstr>Calibri</vt:lpstr>
      <vt:lpstr>FuturaStd-Book</vt:lpstr>
      <vt:lpstr>Georgia</vt:lpstr>
      <vt:lpstr>Times</vt:lpstr>
      <vt:lpstr>Times New Roman</vt:lpstr>
      <vt:lpstr>Trebuchet MS</vt:lpstr>
      <vt:lpstr>Verdana</vt:lpstr>
      <vt:lpstr>2014-Indianapolis</vt:lpstr>
      <vt:lpstr>Photo Editor-foto</vt:lpstr>
      <vt:lpstr>Statistical data analysis and research methods BMI504  Course 15735 – Spring 2026   </vt:lpstr>
      <vt:lpstr>The slides in this set may not to be distributed, shared with, or shown to anybody else than the students registered for this course, i.e. BMI504-2026. </vt:lpstr>
      <vt:lpstr>Pre-lecture reading test</vt:lpstr>
      <vt:lpstr>Useful references re Ioannidis 2005</vt:lpstr>
      <vt:lpstr>Assignments for next week</vt:lpstr>
      <vt:lpstr>Lecture Parameters for research designs</vt:lpstr>
      <vt:lpstr>Goal of Research Design</vt:lpstr>
      <vt:lpstr>Distinct research purpose  distinct design</vt:lpstr>
      <vt:lpstr>Distinct research purpose  distinct design</vt:lpstr>
      <vt:lpstr>Distinct research purpose  distinct design</vt:lpstr>
      <vt:lpstr>Distinct research purpose  distinct design</vt:lpstr>
      <vt:lpstr>Distinct research purpose  distinct design</vt:lpstr>
      <vt:lpstr>Biomedical Informatics Examples</vt:lpstr>
      <vt:lpstr>Design partially determines level of evidence</vt:lpstr>
      <vt:lpstr>Design partially determines level of evidence</vt:lpstr>
      <vt:lpstr>Research Design: what and what parts</vt:lpstr>
      <vt:lpstr>Research Design: what and what parts</vt:lpstr>
      <vt:lpstr>Design versus methodology</vt:lpstr>
      <vt:lpstr>Design versus methodology</vt:lpstr>
      <vt:lpstr>Design versus methodology</vt:lpstr>
      <vt:lpstr>Design versus methodology</vt:lpstr>
      <vt:lpstr>Design versus methodology</vt:lpstr>
      <vt:lpstr>Design versus methodology</vt:lpstr>
      <vt:lpstr>Research Design: what and why</vt:lpstr>
      <vt:lpstr>Research Design: what and why</vt:lpstr>
      <vt:lpstr>Steps in scientific research</vt:lpstr>
      <vt:lpstr>Data orientation</vt:lpstr>
      <vt:lpstr>Time perspective of what is studied</vt:lpstr>
      <vt:lpstr>Major methodologies</vt:lpstr>
      <vt:lpstr>Quantitative research</vt:lpstr>
      <vt:lpstr>Quantitative research</vt:lpstr>
      <vt:lpstr>‘Variable’</vt:lpstr>
      <vt:lpstr>Why (as ontologist) would I not agree with the following description?</vt:lpstr>
      <vt:lpstr>‘Variable’ (in research, not in logic)</vt:lpstr>
      <vt:lpstr>‘Variable’ (in research, not in logic)</vt:lpstr>
      <vt:lpstr>‘Pre-defined perspectives’: concept</vt:lpstr>
      <vt:lpstr>‘Pre-defined perspectives’: concept</vt:lpstr>
      <vt:lpstr>‘Pre-defined perspectives’: construct</vt:lpstr>
      <vt:lpstr>‘Pre-defined perspectives’: construct</vt:lpstr>
      <vt:lpstr>‘Perspective’</vt:lpstr>
      <vt:lpstr>Cognitive Representation</vt:lpstr>
      <vt:lpstr>Pre-defined perspectives</vt:lpstr>
      <vt:lpstr>Construct/concept appropriateness (1)</vt:lpstr>
      <vt:lpstr>Construct/concept appropriateness (2)</vt:lpstr>
      <vt:lpstr>Construct/concept appropriateness (2)</vt:lpstr>
      <vt:lpstr>‘Variable’</vt:lpstr>
      <vt:lpstr>‘Observable’</vt:lpstr>
      <vt:lpstr>‘Variable’</vt:lpstr>
      <vt:lpstr>Qualitative vs. quantitative research</vt:lpstr>
      <vt:lpstr>Characteristics of qualitative research</vt:lpstr>
      <vt:lpstr>Qualitative Research Foundations</vt:lpstr>
      <vt:lpstr>Different types of qualitative study design</vt:lpstr>
      <vt:lpstr>Field notes are crucial</vt:lpstr>
      <vt:lpstr>Data Reduction becomes a need </vt:lpstr>
      <vt:lpstr>Types of Data Collection in QLRM </vt:lpstr>
      <vt:lpstr>Some methods in research design</vt:lpstr>
      <vt:lpstr>The Scientific Method</vt:lpstr>
      <vt:lpstr>(Relatively) Common Strategies</vt:lpstr>
      <vt:lpstr>S1. Question formulation</vt:lpstr>
      <vt:lpstr>Framing the research question</vt:lpstr>
      <vt:lpstr>Specific strategy: PICO(TT) Framework</vt:lpstr>
      <vt:lpstr>Evidence Based Medicine question types</vt:lpstr>
      <vt:lpstr>PowerPoint Presentation</vt:lpstr>
      <vt:lpstr>Some examples in BMI research</vt:lpstr>
      <vt:lpstr>Special case for comparison</vt:lpstr>
      <vt:lpstr>S2. Standardization</vt:lpstr>
      <vt:lpstr>S3. Randomization</vt:lpstr>
      <vt:lpstr>PowerPoint Presentation</vt:lpstr>
      <vt:lpstr>Stratified randomization</vt:lpstr>
      <vt:lpstr>S4. Blinding</vt:lpstr>
      <vt:lpstr>S5. Use of placebos</vt:lpstr>
      <vt:lpstr>S6. Control group selection</vt:lpstr>
      <vt:lpstr>Control groups</vt:lpstr>
      <vt:lpstr>Parallel and cross-over</vt:lpstr>
      <vt:lpstr>No control  Quasi-experimental design</vt:lpstr>
      <vt:lpstr>No control  Quasi-experimental design</vt:lpstr>
      <vt:lpstr>S7. Population selection</vt:lpstr>
      <vt:lpstr>S7. Population selection</vt:lpstr>
      <vt:lpstr>Selection of study participants</vt:lpstr>
      <vt:lpstr>Sampling methods</vt:lpstr>
      <vt:lpstr>S8. Endpoint selection</vt:lpstr>
      <vt:lpstr>S8. Composite endpoints</vt:lpstr>
      <vt:lpstr>S8. Surrogate endpoints</vt:lpstr>
      <vt:lpstr>Advantages of surrogate endpoints</vt:lpstr>
      <vt:lpstr>Disadvantages of surrogate endpoints</vt:lpstr>
      <vt:lpstr>S9. Protocol adherence</vt:lpstr>
      <vt:lpstr>S10. Steps in sample size determination</vt:lpstr>
      <vt:lpstr>Probabilities w.r.t. null hypothesis</vt:lpstr>
      <vt:lpstr>Example: superiority trial</vt:lpstr>
      <vt:lpstr>Type I and type II errors</vt:lpstr>
      <vt:lpstr>Sample size</vt:lpstr>
      <vt:lpstr>S10. Steps in sample size determination</vt:lpstr>
      <vt:lpstr>Select type I error</vt:lpstr>
      <vt:lpstr>Select type II error</vt:lpstr>
      <vt:lpstr>S10. Steps in sample size determination</vt:lpstr>
      <vt:lpstr>S10. Alternative sample size method</vt:lpstr>
      <vt:lpstr>PowerPoint Presentation</vt:lpstr>
      <vt:lpstr>PowerPoint Presentation</vt:lpstr>
      <vt:lpstr>PowerPoint Presentation</vt:lpstr>
      <vt:lpstr>Baseline determination</vt:lpstr>
      <vt:lpstr>Table of Baseline Data</vt:lpstr>
      <vt:lpstr>Any last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seannos</dc:creator>
  <cp:lastModifiedBy>Werner Ceusters</cp:lastModifiedBy>
  <cp:revision>1389</cp:revision>
  <dcterms:created xsi:type="dcterms:W3CDTF">1601-01-01T00:00:00Z</dcterms:created>
  <dcterms:modified xsi:type="dcterms:W3CDTF">2026-02-05T17:31:05Z</dcterms:modified>
</cp:coreProperties>
</file>