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026" r:id="rId1"/>
  </p:sldMasterIdLst>
  <p:notesMasterIdLst>
    <p:notesMasterId r:id="rId62"/>
  </p:notesMasterIdLst>
  <p:sldIdLst>
    <p:sldId id="1394" r:id="rId2"/>
    <p:sldId id="1429" r:id="rId3"/>
    <p:sldId id="1288" r:id="rId4"/>
    <p:sldId id="1346" r:id="rId5"/>
    <p:sldId id="1554" r:id="rId6"/>
    <p:sldId id="1307" r:id="rId7"/>
    <p:sldId id="1310" r:id="rId8"/>
    <p:sldId id="1311" r:id="rId9"/>
    <p:sldId id="1325" r:id="rId10"/>
    <p:sldId id="1314" r:id="rId11"/>
    <p:sldId id="1316" r:id="rId12"/>
    <p:sldId id="1318" r:id="rId13"/>
    <p:sldId id="1556" r:id="rId14"/>
    <p:sldId id="1319" r:id="rId15"/>
    <p:sldId id="1551" r:id="rId16"/>
    <p:sldId id="1320" r:id="rId17"/>
    <p:sldId id="1322" r:id="rId18"/>
    <p:sldId id="1324" r:id="rId19"/>
    <p:sldId id="1330" r:id="rId20"/>
    <p:sldId id="1331" r:id="rId21"/>
    <p:sldId id="1332" r:id="rId22"/>
    <p:sldId id="1333" r:id="rId23"/>
    <p:sldId id="1387" r:id="rId24"/>
    <p:sldId id="1388" r:id="rId25"/>
    <p:sldId id="1389" r:id="rId26"/>
    <p:sldId id="1390" r:id="rId27"/>
    <p:sldId id="1391" r:id="rId28"/>
    <p:sldId id="1392" r:id="rId29"/>
    <p:sldId id="1557" r:id="rId30"/>
    <p:sldId id="1345" r:id="rId31"/>
    <p:sldId id="1334" r:id="rId32"/>
    <p:sldId id="1340" r:id="rId33"/>
    <p:sldId id="1393" r:id="rId34"/>
    <p:sldId id="1328" r:id="rId35"/>
    <p:sldId id="1347" r:id="rId36"/>
    <p:sldId id="1349" r:id="rId37"/>
    <p:sldId id="1350" r:id="rId38"/>
    <p:sldId id="1353" r:id="rId39"/>
    <p:sldId id="1354" r:id="rId40"/>
    <p:sldId id="1355" r:id="rId41"/>
    <p:sldId id="1553" r:id="rId42"/>
    <p:sldId id="1356" r:id="rId43"/>
    <p:sldId id="1358" r:id="rId44"/>
    <p:sldId id="1367" r:id="rId45"/>
    <p:sldId id="1360" r:id="rId46"/>
    <p:sldId id="1361" r:id="rId47"/>
    <p:sldId id="1362" r:id="rId48"/>
    <p:sldId id="1363" r:id="rId49"/>
    <p:sldId id="1364" r:id="rId50"/>
    <p:sldId id="1365" r:id="rId51"/>
    <p:sldId id="1366" r:id="rId52"/>
    <p:sldId id="1329" r:id="rId53"/>
    <p:sldId id="1368" r:id="rId54"/>
    <p:sldId id="1369" r:id="rId55"/>
    <p:sldId id="1374" r:id="rId56"/>
    <p:sldId id="1381" r:id="rId57"/>
    <p:sldId id="1382" r:id="rId58"/>
    <p:sldId id="1383" r:id="rId59"/>
    <p:sldId id="1384" r:id="rId60"/>
    <p:sldId id="1386" r:id="rId61"/>
  </p:sldIdLst>
  <p:sldSz cx="9144000" cy="6858000" type="screen4x3"/>
  <p:notesSz cx="6858000" cy="9144000"/>
  <p:defaultTextStyle>
    <a:defPPr>
      <a:defRPr lang="en-US"/>
    </a:defPPr>
    <a:lvl1pPr algn="ctr" rtl="0" fontAlgn="base">
      <a:spcBef>
        <a:spcPct val="0"/>
      </a:spcBef>
      <a:spcAft>
        <a:spcPct val="0"/>
      </a:spcAft>
      <a:defRPr sz="3200" b="1" kern="1200">
        <a:solidFill>
          <a:srgbClr val="000066"/>
        </a:solidFill>
        <a:latin typeface="Times New Roman" pitchFamily="18" charset="0"/>
        <a:ea typeface="+mn-ea"/>
        <a:cs typeface="+mn-cs"/>
      </a:defRPr>
    </a:lvl1pPr>
    <a:lvl2pPr marL="457200" algn="ctr" rtl="0" fontAlgn="base">
      <a:spcBef>
        <a:spcPct val="0"/>
      </a:spcBef>
      <a:spcAft>
        <a:spcPct val="0"/>
      </a:spcAft>
      <a:defRPr sz="3200" b="1" kern="1200">
        <a:solidFill>
          <a:srgbClr val="000066"/>
        </a:solidFill>
        <a:latin typeface="Times New Roman" pitchFamily="18" charset="0"/>
        <a:ea typeface="+mn-ea"/>
        <a:cs typeface="+mn-cs"/>
      </a:defRPr>
    </a:lvl2pPr>
    <a:lvl3pPr marL="914400" algn="ctr" rtl="0" fontAlgn="base">
      <a:spcBef>
        <a:spcPct val="0"/>
      </a:spcBef>
      <a:spcAft>
        <a:spcPct val="0"/>
      </a:spcAft>
      <a:defRPr sz="3200" b="1" kern="1200">
        <a:solidFill>
          <a:srgbClr val="000066"/>
        </a:solidFill>
        <a:latin typeface="Times New Roman" pitchFamily="18" charset="0"/>
        <a:ea typeface="+mn-ea"/>
        <a:cs typeface="+mn-cs"/>
      </a:defRPr>
    </a:lvl3pPr>
    <a:lvl4pPr marL="1371600" algn="ctr" rtl="0" fontAlgn="base">
      <a:spcBef>
        <a:spcPct val="0"/>
      </a:spcBef>
      <a:spcAft>
        <a:spcPct val="0"/>
      </a:spcAft>
      <a:defRPr sz="3200" b="1" kern="1200">
        <a:solidFill>
          <a:srgbClr val="000066"/>
        </a:solidFill>
        <a:latin typeface="Times New Roman" pitchFamily="18" charset="0"/>
        <a:ea typeface="+mn-ea"/>
        <a:cs typeface="+mn-cs"/>
      </a:defRPr>
    </a:lvl4pPr>
    <a:lvl5pPr marL="1828800" algn="ctr" rtl="0" fontAlgn="base">
      <a:spcBef>
        <a:spcPct val="0"/>
      </a:spcBef>
      <a:spcAft>
        <a:spcPct val="0"/>
      </a:spcAft>
      <a:defRPr sz="3200" b="1" kern="1200">
        <a:solidFill>
          <a:srgbClr val="000066"/>
        </a:solidFill>
        <a:latin typeface="Times New Roman" pitchFamily="18" charset="0"/>
        <a:ea typeface="+mn-ea"/>
        <a:cs typeface="+mn-cs"/>
      </a:defRPr>
    </a:lvl5pPr>
    <a:lvl6pPr marL="2286000" algn="l" defTabSz="914400" rtl="0" eaLnBrk="1" latinLnBrk="0" hangingPunct="1">
      <a:defRPr sz="3200" b="1" kern="1200">
        <a:solidFill>
          <a:srgbClr val="000066"/>
        </a:solidFill>
        <a:latin typeface="Times New Roman" pitchFamily="18" charset="0"/>
        <a:ea typeface="+mn-ea"/>
        <a:cs typeface="+mn-cs"/>
      </a:defRPr>
    </a:lvl6pPr>
    <a:lvl7pPr marL="2743200" algn="l" defTabSz="914400" rtl="0" eaLnBrk="1" latinLnBrk="0" hangingPunct="1">
      <a:defRPr sz="3200" b="1" kern="1200">
        <a:solidFill>
          <a:srgbClr val="000066"/>
        </a:solidFill>
        <a:latin typeface="Times New Roman" pitchFamily="18" charset="0"/>
        <a:ea typeface="+mn-ea"/>
        <a:cs typeface="+mn-cs"/>
      </a:defRPr>
    </a:lvl7pPr>
    <a:lvl8pPr marL="3200400" algn="l" defTabSz="914400" rtl="0" eaLnBrk="1" latinLnBrk="0" hangingPunct="1">
      <a:defRPr sz="3200" b="1" kern="1200">
        <a:solidFill>
          <a:srgbClr val="000066"/>
        </a:solidFill>
        <a:latin typeface="Times New Roman" pitchFamily="18" charset="0"/>
        <a:ea typeface="+mn-ea"/>
        <a:cs typeface="+mn-cs"/>
      </a:defRPr>
    </a:lvl8pPr>
    <a:lvl9pPr marL="3657600" algn="l" defTabSz="914400" rtl="0" eaLnBrk="1" latinLnBrk="0" hangingPunct="1">
      <a:defRPr sz="3200" b="1" kern="1200">
        <a:solidFill>
          <a:srgbClr val="000066"/>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1FE115"/>
    <a:srgbClr val="AAE600"/>
    <a:srgbClr val="A2CCE8"/>
    <a:srgbClr val="000000"/>
    <a:srgbClr val="16165D"/>
    <a:srgbClr val="FF6600"/>
    <a:srgbClr val="99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833" autoAdjust="0"/>
    <p:restoredTop sz="86455" autoAdjust="0"/>
  </p:normalViewPr>
  <p:slideViewPr>
    <p:cSldViewPr>
      <p:cViewPr varScale="1">
        <p:scale>
          <a:sx n="63" d="100"/>
          <a:sy n="63" d="100"/>
        </p:scale>
        <p:origin x="1155"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279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b="0">
                <a:solidFill>
                  <a:schemeClr val="tx1"/>
                </a:solidFill>
              </a:defRPr>
            </a:lvl1pPr>
          </a:lstStyle>
          <a:p>
            <a:pPr>
              <a:defRPr/>
            </a:pPr>
            <a:endParaRPr lang="en-US"/>
          </a:p>
        </p:txBody>
      </p:sp>
      <p:sp>
        <p:nvSpPr>
          <p:cNvPr id="8195"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solidFill>
                  <a:schemeClr val="tx1"/>
                </a:solidFill>
              </a:defRPr>
            </a:lvl1pPr>
          </a:lstStyle>
          <a:p>
            <a:pPr>
              <a:defRPr/>
            </a:pPr>
            <a:endParaRPr lang="en-US"/>
          </a:p>
        </p:txBody>
      </p:sp>
      <p:sp>
        <p:nvSpPr>
          <p:cNvPr id="17613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8197"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nl-NL" noProof="0"/>
              <a:t>Klik om de opmaakprofielen van de modeltekst te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8198"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b="0">
                <a:solidFill>
                  <a:schemeClr val="tx1"/>
                </a:solidFill>
              </a:defRPr>
            </a:lvl1pPr>
          </a:lstStyle>
          <a:p>
            <a:pPr>
              <a:defRPr/>
            </a:pPr>
            <a:endParaRPr lang="en-US"/>
          </a:p>
        </p:txBody>
      </p:sp>
      <p:sp>
        <p:nvSpPr>
          <p:cNvPr id="8199"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solidFill>
                  <a:schemeClr val="tx1"/>
                </a:solidFill>
              </a:defRPr>
            </a:lvl1pPr>
          </a:lstStyle>
          <a:p>
            <a:pPr>
              <a:defRPr/>
            </a:pPr>
            <a:fld id="{1305ACA9-A27D-4159-B806-94BE96EB69B2}" type="slidenum">
              <a:rPr lang="en-US"/>
              <a:pPr>
                <a:defRPr/>
              </a:pPr>
              <a:t>‹#›</a:t>
            </a:fld>
            <a:endParaRPr lang="en-US"/>
          </a:p>
        </p:txBody>
      </p:sp>
    </p:spTree>
    <p:extLst>
      <p:ext uri="{BB962C8B-B14F-4D97-AF65-F5344CB8AC3E}">
        <p14:creationId xmlns:p14="http://schemas.microsoft.com/office/powerpoint/2010/main" val="82759825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305ACA9-A27D-4159-B806-94BE96EB69B2}" type="slidenum">
              <a:rPr lang="en-US" smtClean="0"/>
              <a:pPr>
                <a:defRPr/>
              </a:pPr>
              <a:t>13</a:t>
            </a:fld>
            <a:endParaRPr lang="en-US"/>
          </a:p>
        </p:txBody>
      </p:sp>
    </p:spTree>
    <p:extLst>
      <p:ext uri="{BB962C8B-B14F-4D97-AF65-F5344CB8AC3E}">
        <p14:creationId xmlns:p14="http://schemas.microsoft.com/office/powerpoint/2010/main" val="17176179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vmlDrawing" Target="../drawings/vmlDrawing1.vml"/><Relationship Id="rId5" Type="http://schemas.openxmlformats.org/officeDocument/2006/relationships/oleObject" Target="../embeddings/oleObject2.bin"/><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6702E1E0-462E-42B5-A359-A648340C9DAE}" type="slidenum">
              <a:rPr lang="en-US" smtClean="0"/>
              <a:pPr/>
              <a:t>‹#›</a:t>
            </a:fld>
            <a:endParaRPr lang="en-US"/>
          </a:p>
        </p:txBody>
      </p:sp>
    </p:spTree>
    <p:extLst>
      <p:ext uri="{BB962C8B-B14F-4D97-AF65-F5344CB8AC3E}">
        <p14:creationId xmlns:p14="http://schemas.microsoft.com/office/powerpoint/2010/main" val="15495042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28600" y="1012825"/>
            <a:ext cx="8686800" cy="1174750"/>
          </a:xfrm>
          <a:prstGeom prst="roundRect">
            <a:avLst>
              <a:gd name="adj" fmla="val 16667"/>
            </a:avLst>
          </a:prstGeom>
        </p:spPr>
        <p:txBody>
          <a:bodyPr/>
          <a:lstStyle/>
          <a:p>
            <a:r>
              <a:rPr lang="en-US"/>
              <a:t>Click to edit Master title style</a:t>
            </a:r>
          </a:p>
        </p:txBody>
      </p:sp>
      <p:sp>
        <p:nvSpPr>
          <p:cNvPr id="3" name="Rectangle 5"/>
          <p:cNvSpPr>
            <a:spLocks noGrp="1" noChangeArrowheads="1"/>
          </p:cNvSpPr>
          <p:nvPr>
            <p:ph type="sldNum" sz="quarter" idx="10"/>
          </p:nvPr>
        </p:nvSpPr>
        <p:spPr>
          <a:xfrm>
            <a:off x="7239000" y="6553200"/>
            <a:ext cx="1905000" cy="304800"/>
          </a:xfrm>
          <a:prstGeom prst="rect">
            <a:avLst/>
          </a:prstGeom>
          <a:ln/>
        </p:spPr>
        <p:txBody>
          <a:bodyPr/>
          <a:lstStyle>
            <a:lvl1pPr>
              <a:defRPr/>
            </a:lvl1pPr>
          </a:lstStyle>
          <a:p>
            <a:fld id="{F41BC1FE-425B-4D41-9768-47500E60C2C6}" type="slidenum">
              <a:rPr lang="en-US" altLang="en-US"/>
              <a:pPr/>
              <a:t>‹#›</a:t>
            </a:fld>
            <a:endParaRPr lang="en-US" altLang="en-US"/>
          </a:p>
        </p:txBody>
      </p:sp>
    </p:spTree>
    <p:extLst>
      <p:ext uri="{BB962C8B-B14F-4D97-AF65-F5344CB8AC3E}">
        <p14:creationId xmlns:p14="http://schemas.microsoft.com/office/powerpoint/2010/main" val="32953970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lvl1pPr algn="ctr">
              <a:defRPr>
                <a:latin typeface="Georgia"/>
              </a:defRPr>
            </a:lvl1p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b="0" i="0">
                <a:latin typeface="Trebuchet MS"/>
                <a:cs typeface="Trebuchet MS"/>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dirty="0"/>
          </a:p>
        </p:txBody>
      </p:sp>
      <p:sp>
        <p:nvSpPr>
          <p:cNvPr id="4" name="Slide Number Placeholder 3"/>
          <p:cNvSpPr>
            <a:spLocks noGrp="1"/>
          </p:cNvSpPr>
          <p:nvPr>
            <p:ph type="sldNum" sz="quarter" idx="10"/>
          </p:nvPr>
        </p:nvSpPr>
        <p:spPr/>
        <p:txBody>
          <a:bodyPr/>
          <a:lstStyle/>
          <a:p>
            <a:fld id="{6702E1E0-462E-42B5-A359-A648340C9DAE}" type="slidenum">
              <a:rPr lang="en-US" smtClean="0"/>
              <a:pPr/>
              <a:t>‹#›</a:t>
            </a:fld>
            <a:endParaRPr lang="en-US"/>
          </a:p>
        </p:txBody>
      </p:sp>
    </p:spTree>
    <p:extLst>
      <p:ext uri="{BB962C8B-B14F-4D97-AF65-F5344CB8AC3E}">
        <p14:creationId xmlns:p14="http://schemas.microsoft.com/office/powerpoint/2010/main" val="3094482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cxnSp>
        <p:nvCxnSpPr>
          <p:cNvPr id="4" name="Straight Connector 10"/>
          <p:cNvCxnSpPr>
            <a:cxnSpLocks noChangeShapeType="1"/>
          </p:cNvCxnSpPr>
          <p:nvPr/>
        </p:nvCxnSpPr>
        <p:spPr bwMode="auto">
          <a:xfrm>
            <a:off x="762000" y="3733800"/>
            <a:ext cx="7772400" cy="1588"/>
          </a:xfrm>
          <a:prstGeom prst="line">
            <a:avLst/>
          </a:prstGeom>
          <a:noFill/>
          <a:ln w="9525">
            <a:solidFill>
              <a:schemeClr val="bg1"/>
            </a:solidFill>
            <a:prstDash val="dot"/>
            <a:round/>
            <a:headEnd/>
            <a:tailEnd/>
          </a:ln>
        </p:spPr>
      </p:cxnSp>
      <p:sp>
        <p:nvSpPr>
          <p:cNvPr id="2" name="Title 1"/>
          <p:cNvSpPr>
            <a:spLocks noGrp="1"/>
          </p:cNvSpPr>
          <p:nvPr>
            <p:ph type="title"/>
          </p:nvPr>
        </p:nvSpPr>
        <p:spPr>
          <a:xfrm>
            <a:off x="722313" y="3743325"/>
            <a:ext cx="7772400" cy="1362075"/>
          </a:xfrm>
          <a:prstGeom prst="rect">
            <a:avLst/>
          </a:prstGeom>
        </p:spPr>
        <p:txBody>
          <a:bodyPr anchor="t"/>
          <a:lstStyle>
            <a:lvl1pPr algn="l">
              <a:defRPr sz="4000" b="0" i="0" cap="all">
                <a:latin typeface="Georgia"/>
                <a:cs typeface="Georgia"/>
              </a:defRPr>
            </a:lvl1pPr>
          </a:lstStyle>
          <a:p>
            <a:r>
              <a:rPr lang="en-US"/>
              <a:t>Click to edit Master title style</a:t>
            </a:r>
            <a:endParaRPr lang="en-US" dirty="0"/>
          </a:p>
        </p:txBody>
      </p:sp>
      <p:sp>
        <p:nvSpPr>
          <p:cNvPr id="3" name="Text Placeholder 2"/>
          <p:cNvSpPr>
            <a:spLocks noGrp="1"/>
          </p:cNvSpPr>
          <p:nvPr>
            <p:ph type="body" idx="1"/>
          </p:nvPr>
        </p:nvSpPr>
        <p:spPr>
          <a:xfrm>
            <a:off x="722313" y="2243138"/>
            <a:ext cx="7772400" cy="1500187"/>
          </a:xfrm>
          <a:prstGeom prst="rect">
            <a:avLst/>
          </a:prstGeom>
        </p:spPr>
        <p:txBody>
          <a:bodyPr anchor="b"/>
          <a:lstStyle>
            <a:lvl1pPr marL="0" indent="0">
              <a:buNone/>
              <a:defRPr sz="2000" b="0" i="0">
                <a:latin typeface="Trebuchet MS"/>
                <a:cs typeface="Trebuchet MS"/>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5" name="Slide Number Placeholder 4"/>
          <p:cNvSpPr>
            <a:spLocks noGrp="1"/>
          </p:cNvSpPr>
          <p:nvPr>
            <p:ph type="sldNum" sz="quarter" idx="10"/>
          </p:nvPr>
        </p:nvSpPr>
        <p:spPr/>
        <p:txBody>
          <a:bodyPr/>
          <a:lstStyle/>
          <a:p>
            <a:fld id="{6702E1E0-462E-42B5-A359-A648340C9DAE}" type="slidenum">
              <a:rPr lang="en-US" smtClean="0"/>
              <a:pPr/>
              <a:t>‹#›</a:t>
            </a:fld>
            <a:endParaRPr lang="en-US"/>
          </a:p>
        </p:txBody>
      </p:sp>
    </p:spTree>
    <p:extLst>
      <p:ext uri="{BB962C8B-B14F-4D97-AF65-F5344CB8AC3E}">
        <p14:creationId xmlns:p14="http://schemas.microsoft.com/office/powerpoint/2010/main" val="2339341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0"/>
            <a:ext cx="8686800" cy="762000"/>
          </a:xfrm>
          <a:prstGeom prst="rect">
            <a:avLst/>
          </a:prstGeom>
        </p:spPr>
        <p:txBody>
          <a:bodyPr/>
          <a:lstStyle>
            <a:lvl1pPr algn="ctr">
              <a:defRPr b="0" i="0">
                <a:latin typeface="Georgia"/>
                <a:cs typeface="Georgia"/>
              </a:defRPr>
            </a:lvl1pPr>
          </a:lstStyle>
          <a:p>
            <a:r>
              <a:rPr lang="en-US"/>
              <a:t>Click to edit Master title style</a:t>
            </a:r>
            <a:endParaRPr lang="en-US" dirty="0"/>
          </a:p>
        </p:txBody>
      </p:sp>
      <p:sp>
        <p:nvSpPr>
          <p:cNvPr id="3" name="Content Placeholder 2"/>
          <p:cNvSpPr>
            <a:spLocks noGrp="1"/>
          </p:cNvSpPr>
          <p:nvPr>
            <p:ph idx="1"/>
          </p:nvPr>
        </p:nvSpPr>
        <p:spPr>
          <a:xfrm>
            <a:off x="228600" y="1676400"/>
            <a:ext cx="8686800" cy="4953000"/>
          </a:xfrm>
          <a:prstGeom prst="rect">
            <a:avLst/>
          </a:prstGeom>
        </p:spPr>
        <p:txBody>
          <a:bodyPr/>
          <a:lstStyle>
            <a:lvl1pPr>
              <a:buClr>
                <a:schemeClr val="bg1"/>
              </a:buClr>
              <a:defRPr b="0" i="0">
                <a:solidFill>
                  <a:schemeClr val="bg1"/>
                </a:solidFill>
                <a:latin typeface="Trebuchet MS"/>
                <a:cs typeface="Trebuchet MS"/>
              </a:defRPr>
            </a:lvl1pPr>
            <a:lvl2pPr>
              <a:buClr>
                <a:schemeClr val="bg1"/>
              </a:buClr>
              <a:defRPr lang="en-US" sz="2400" b="0" i="0" dirty="0" smtClean="0">
                <a:solidFill>
                  <a:schemeClr val="bg1"/>
                </a:solidFill>
                <a:latin typeface="Trebuchet MS"/>
                <a:ea typeface="ＭＳ Ｐゴシック" pitchFamily="122" charset="-128"/>
                <a:cs typeface="Trebuchet MS"/>
              </a:defRPr>
            </a:lvl2pPr>
            <a:lvl3pPr>
              <a:buClr>
                <a:schemeClr val="bg1"/>
              </a:buClr>
              <a:defRPr b="0" i="0">
                <a:solidFill>
                  <a:schemeClr val="bg1"/>
                </a:solidFill>
                <a:latin typeface="Trebuchet MS"/>
                <a:cs typeface="Trebuchet MS"/>
              </a:defRPr>
            </a:lvl3pPr>
            <a:lvl4pPr>
              <a:buClr>
                <a:schemeClr val="bg1"/>
              </a:buClr>
              <a:defRPr b="0" i="0">
                <a:solidFill>
                  <a:schemeClr val="bg1"/>
                </a:solidFill>
                <a:latin typeface="Trebuchet MS"/>
                <a:cs typeface="Trebuchet MS"/>
              </a:defRPr>
            </a:lvl4pPr>
            <a:lvl5pPr>
              <a:buClr>
                <a:schemeClr val="bg1"/>
              </a:buClr>
              <a:defRPr b="0" i="1">
                <a:solidFill>
                  <a:schemeClr val="bg1"/>
                </a:solidFill>
                <a:latin typeface="Trebuchet MS"/>
                <a:cs typeface="Trebuchet M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p:cNvSpPr>
            <a:spLocks noGrp="1"/>
          </p:cNvSpPr>
          <p:nvPr>
            <p:ph type="sldNum" sz="quarter" idx="10"/>
          </p:nvPr>
        </p:nvSpPr>
        <p:spPr/>
        <p:txBody>
          <a:bodyPr/>
          <a:lstStyle/>
          <a:p>
            <a:fld id="{6702E1E0-462E-42B5-A359-A648340C9DAE}" type="slidenum">
              <a:rPr lang="en-US" smtClean="0"/>
              <a:pPr/>
              <a:t>‹#›</a:t>
            </a:fld>
            <a:endParaRPr lang="en-US"/>
          </a:p>
        </p:txBody>
      </p:sp>
    </p:spTree>
    <p:extLst>
      <p:ext uri="{BB962C8B-B14F-4D97-AF65-F5344CB8AC3E}">
        <p14:creationId xmlns:p14="http://schemas.microsoft.com/office/powerpoint/2010/main" val="11134665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1066800"/>
            <a:ext cx="7772400" cy="1143000"/>
          </a:xfrm>
          <a:prstGeom prst="rect">
            <a:avLst/>
          </a:prstGeom>
        </p:spPr>
        <p:txBody>
          <a:bodyPr/>
          <a:lstStyle>
            <a:lvl1pPr>
              <a:defRPr b="0" i="0">
                <a:latin typeface="Georgia"/>
                <a:cs typeface="Georgia"/>
              </a:defRPr>
            </a:lvl1pPr>
          </a:lstStyle>
          <a:p>
            <a:r>
              <a:rPr lang="en-US"/>
              <a:t>Click to edit Master title style</a:t>
            </a:r>
            <a:endParaRPr lang="en-US" dirty="0"/>
          </a:p>
        </p:txBody>
      </p:sp>
      <p:sp>
        <p:nvSpPr>
          <p:cNvPr id="3" name="Content Placeholder 2"/>
          <p:cNvSpPr>
            <a:spLocks noGrp="1"/>
          </p:cNvSpPr>
          <p:nvPr>
            <p:ph sz="half" idx="1"/>
          </p:nvPr>
        </p:nvSpPr>
        <p:spPr>
          <a:xfrm>
            <a:off x="685800" y="2438400"/>
            <a:ext cx="3810000" cy="3505200"/>
          </a:xfrm>
          <a:prstGeom prst="rect">
            <a:avLst/>
          </a:prstGeom>
        </p:spPr>
        <p:txBody>
          <a:bodyPr/>
          <a:lstStyle>
            <a:lvl1pPr>
              <a:defRPr sz="2800" b="0" i="0">
                <a:latin typeface="Trebuchet MS"/>
                <a:cs typeface="Trebuchet MS"/>
              </a:defRPr>
            </a:lvl1pPr>
            <a:lvl2pPr>
              <a:buClrTx/>
              <a:buFont typeface="Arial"/>
              <a:buChar char="•"/>
              <a:defRPr sz="2400" b="0" i="0">
                <a:latin typeface="Trebuchet MS"/>
                <a:cs typeface="Trebuchet MS"/>
              </a:defRPr>
            </a:lvl2pPr>
            <a:lvl3pPr>
              <a:buClrTx/>
              <a:buFont typeface="Arial"/>
              <a:buChar char="•"/>
              <a:defRPr sz="2000" b="0" i="0">
                <a:latin typeface="Trebuchet MS"/>
                <a:cs typeface="Trebuchet MS"/>
              </a:defRPr>
            </a:lvl3pPr>
            <a:lvl4pPr>
              <a:buClrTx/>
              <a:buFont typeface="Arial"/>
              <a:buChar char="•"/>
              <a:defRPr sz="1800" b="0" i="0">
                <a:latin typeface="Trebuchet MS"/>
                <a:cs typeface="Trebuchet MS"/>
              </a:defRPr>
            </a:lvl4pPr>
            <a:lvl5pPr>
              <a:buClr>
                <a:srgbClr val="ECD63F"/>
              </a:buClr>
              <a:buFontTx/>
              <a:buNone/>
              <a:defRPr sz="1800" b="0" i="1">
                <a:latin typeface="Trebuchet MS"/>
                <a:cs typeface="Trebuchet MS"/>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2438400"/>
            <a:ext cx="3810000" cy="3505200"/>
          </a:xfrm>
          <a:prstGeom prst="rect">
            <a:avLst/>
          </a:prstGeom>
        </p:spPr>
        <p:txBody>
          <a:bodyPr/>
          <a:lstStyle>
            <a:lvl1pPr>
              <a:defRPr sz="2800" b="0" i="0">
                <a:latin typeface="Trebuchet MS"/>
                <a:cs typeface="Trebuchet MS"/>
              </a:defRPr>
            </a:lvl1pPr>
            <a:lvl2pPr>
              <a:buClrTx/>
              <a:buFont typeface="Arial"/>
              <a:buChar char="•"/>
              <a:defRPr sz="2400" b="0" i="0">
                <a:latin typeface="Trebuchet MS"/>
                <a:cs typeface="Trebuchet MS"/>
              </a:defRPr>
            </a:lvl2pPr>
            <a:lvl3pPr>
              <a:buClrTx/>
              <a:buFont typeface="Arial"/>
              <a:buChar char="•"/>
              <a:defRPr sz="2000" b="0" i="0">
                <a:latin typeface="Trebuchet MS"/>
                <a:cs typeface="Trebuchet MS"/>
              </a:defRPr>
            </a:lvl3pPr>
            <a:lvl4pPr>
              <a:buClrTx/>
              <a:buFont typeface="Arial"/>
              <a:buChar char="•"/>
              <a:defRPr sz="1800" b="0" i="0">
                <a:latin typeface="Trebuchet MS"/>
                <a:cs typeface="Trebuchet MS"/>
              </a:defRPr>
            </a:lvl4pPr>
            <a:lvl5pPr>
              <a:buClr>
                <a:srgbClr val="ECD63F"/>
              </a:buClr>
              <a:buFontTx/>
              <a:buNone/>
              <a:defRPr sz="1800" b="0" i="1">
                <a:latin typeface="Trebuchet MS"/>
                <a:cs typeface="Trebuchet MS"/>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p:cNvSpPr>
            <a:spLocks noGrp="1"/>
          </p:cNvSpPr>
          <p:nvPr>
            <p:ph type="sldNum" sz="quarter" idx="10"/>
          </p:nvPr>
        </p:nvSpPr>
        <p:spPr/>
        <p:txBody>
          <a:bodyPr/>
          <a:lstStyle/>
          <a:p>
            <a:fld id="{6702E1E0-462E-42B5-A359-A648340C9DAE}" type="slidenum">
              <a:rPr lang="en-US" smtClean="0"/>
              <a:pPr/>
              <a:t>‹#›</a:t>
            </a:fld>
            <a:endParaRPr lang="en-US"/>
          </a:p>
        </p:txBody>
      </p:sp>
    </p:spTree>
    <p:extLst>
      <p:ext uri="{BB962C8B-B14F-4D97-AF65-F5344CB8AC3E}">
        <p14:creationId xmlns:p14="http://schemas.microsoft.com/office/powerpoint/2010/main" val="14112439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990599"/>
            <a:ext cx="8229600" cy="1006475"/>
          </a:xfrm>
          <a:prstGeom prst="rect">
            <a:avLst/>
          </a:prstGeom>
        </p:spPr>
        <p:txBody>
          <a:bodyPr/>
          <a:lstStyle>
            <a:lvl1pPr>
              <a:defRPr b="0" i="0">
                <a:latin typeface="Georgia"/>
                <a:cs typeface="Georgia"/>
              </a:defRPr>
            </a:lvl1pPr>
          </a:lstStyle>
          <a:p>
            <a:r>
              <a:rPr lang="en-US"/>
              <a:t>Click to edit Master title style</a:t>
            </a:r>
            <a:endParaRPr lang="en-US" dirty="0"/>
          </a:p>
        </p:txBody>
      </p:sp>
      <p:sp>
        <p:nvSpPr>
          <p:cNvPr id="3" name="Text Placeholder 2"/>
          <p:cNvSpPr>
            <a:spLocks noGrp="1"/>
          </p:cNvSpPr>
          <p:nvPr>
            <p:ph type="body" idx="1"/>
          </p:nvPr>
        </p:nvSpPr>
        <p:spPr>
          <a:xfrm>
            <a:off x="457200" y="2315376"/>
            <a:ext cx="4040188" cy="438935"/>
          </a:xfrm>
          <a:prstGeom prst="rect">
            <a:avLst/>
          </a:prstGeom>
        </p:spPr>
        <p:txBody>
          <a:bodyPr anchor="b"/>
          <a:lstStyle>
            <a:lvl1pPr marL="0" indent="0">
              <a:buNone/>
              <a:defRPr sz="2400" b="1" i="0">
                <a:latin typeface="Trebuchet MS"/>
                <a:cs typeface="Trebuchet M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895601"/>
            <a:ext cx="4040188" cy="3124200"/>
          </a:xfrm>
          <a:prstGeom prst="rect">
            <a:avLst/>
          </a:prstGeom>
        </p:spPr>
        <p:txBody>
          <a:bodyPr/>
          <a:lstStyle>
            <a:lvl1pPr>
              <a:buClr>
                <a:schemeClr val="bg1"/>
              </a:buClr>
              <a:defRPr sz="2400" b="0" i="0">
                <a:solidFill>
                  <a:schemeClr val="bg1"/>
                </a:solidFill>
                <a:latin typeface="Trebuchet MS"/>
                <a:cs typeface="Trebuchet MS"/>
              </a:defRPr>
            </a:lvl1pPr>
            <a:lvl2pPr>
              <a:buClr>
                <a:schemeClr val="bg1"/>
              </a:buClr>
              <a:buFont typeface="Arial"/>
              <a:buChar char="•"/>
              <a:defRPr sz="2000" b="0" i="0">
                <a:solidFill>
                  <a:schemeClr val="bg1"/>
                </a:solidFill>
                <a:latin typeface="Trebuchet MS"/>
                <a:cs typeface="Trebuchet MS"/>
              </a:defRPr>
            </a:lvl2pPr>
            <a:lvl3pPr>
              <a:buClr>
                <a:schemeClr val="bg1"/>
              </a:buClr>
              <a:buFont typeface="Arial"/>
              <a:buChar char="•"/>
              <a:defRPr sz="1800" b="0" i="0">
                <a:solidFill>
                  <a:schemeClr val="bg1"/>
                </a:solidFill>
                <a:latin typeface="Trebuchet MS"/>
                <a:cs typeface="Trebuchet MS"/>
              </a:defRPr>
            </a:lvl3pPr>
            <a:lvl4pPr>
              <a:buClr>
                <a:schemeClr val="bg1"/>
              </a:buClr>
              <a:buFont typeface="Arial"/>
              <a:buChar char="•"/>
              <a:defRPr sz="1600" b="0" i="0">
                <a:solidFill>
                  <a:schemeClr val="bg1"/>
                </a:solidFill>
                <a:latin typeface="Trebuchet MS"/>
                <a:cs typeface="Trebuchet MS"/>
              </a:defRPr>
            </a:lvl4pPr>
            <a:lvl5pPr>
              <a:buClr>
                <a:schemeClr val="bg1"/>
              </a:buClr>
              <a:buFontTx/>
              <a:buNone/>
              <a:defRPr sz="1600" b="0" i="1">
                <a:solidFill>
                  <a:schemeClr val="bg1"/>
                </a:solidFill>
                <a:latin typeface="Trebuchet MS"/>
                <a:cs typeface="Trebuchet MS"/>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2315376"/>
            <a:ext cx="4041775" cy="438935"/>
          </a:xfrm>
          <a:prstGeom prst="rect">
            <a:avLst/>
          </a:prstGeom>
        </p:spPr>
        <p:txBody>
          <a:bodyPr anchor="b"/>
          <a:lstStyle>
            <a:lvl1pPr marL="0" indent="0">
              <a:buNone/>
              <a:defRPr sz="2400" b="1" i="0">
                <a:latin typeface="Trebuchet MS"/>
                <a:cs typeface="Trebuchet M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895601"/>
            <a:ext cx="4041775" cy="3124200"/>
          </a:xfrm>
          <a:prstGeom prst="rect">
            <a:avLst/>
          </a:prstGeom>
        </p:spPr>
        <p:txBody>
          <a:bodyPr/>
          <a:lstStyle>
            <a:lvl1pPr>
              <a:buClr>
                <a:schemeClr val="bg1"/>
              </a:buClr>
              <a:defRPr sz="2400">
                <a:solidFill>
                  <a:schemeClr val="bg1"/>
                </a:solidFill>
              </a:defRPr>
            </a:lvl1pPr>
            <a:lvl2pPr>
              <a:buClr>
                <a:schemeClr val="bg1"/>
              </a:buClr>
              <a:buFont typeface="Arial"/>
              <a:buChar char="•"/>
              <a:defRPr sz="2000">
                <a:solidFill>
                  <a:schemeClr val="bg1"/>
                </a:solidFill>
              </a:defRPr>
            </a:lvl2pPr>
            <a:lvl3pPr>
              <a:buClr>
                <a:schemeClr val="bg1"/>
              </a:buClr>
              <a:buFont typeface="Arial"/>
              <a:buChar char="•"/>
              <a:defRPr sz="1800">
                <a:solidFill>
                  <a:schemeClr val="bg1"/>
                </a:solidFill>
              </a:defRPr>
            </a:lvl3pPr>
            <a:lvl4pPr>
              <a:buClr>
                <a:schemeClr val="bg1"/>
              </a:buClr>
              <a:buFont typeface="Arial"/>
              <a:buChar char="•"/>
              <a:defRPr sz="1600">
                <a:solidFill>
                  <a:schemeClr val="bg1"/>
                </a:solidFill>
              </a:defRPr>
            </a:lvl4pPr>
            <a:lvl5pPr>
              <a:buClr>
                <a:schemeClr val="bg1"/>
              </a:buClr>
              <a:buFontTx/>
              <a:buNone/>
              <a:defRPr sz="1600" i="1">
                <a:solidFill>
                  <a:schemeClr val="bg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0"/>
          </p:nvPr>
        </p:nvSpPr>
        <p:spPr/>
        <p:txBody>
          <a:bodyPr/>
          <a:lstStyle/>
          <a:p>
            <a:fld id="{6702E1E0-462E-42B5-A359-A648340C9DAE}" type="slidenum">
              <a:rPr lang="en-US" smtClean="0"/>
              <a:pPr/>
              <a:t>‹#›</a:t>
            </a:fld>
            <a:endParaRPr lang="en-US"/>
          </a:p>
        </p:txBody>
      </p:sp>
    </p:spTree>
    <p:extLst>
      <p:ext uri="{BB962C8B-B14F-4D97-AF65-F5344CB8AC3E}">
        <p14:creationId xmlns:p14="http://schemas.microsoft.com/office/powerpoint/2010/main" val="519277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800"/>
            <a:ext cx="3008313" cy="1295400"/>
          </a:xfrm>
          <a:prstGeom prst="rect">
            <a:avLst/>
          </a:prstGeom>
          <a:solidFill>
            <a:srgbClr val="E59C00"/>
          </a:solidFill>
        </p:spPr>
        <p:txBody>
          <a:bodyPr anchor="b"/>
          <a:lstStyle>
            <a:lvl1pPr algn="l">
              <a:defRPr sz="2000" b="1" i="0">
                <a:latin typeface="Trebuchet MS"/>
                <a:cs typeface="Trebuchet MS"/>
              </a:defRPr>
            </a:lvl1pPr>
          </a:lstStyle>
          <a:p>
            <a:r>
              <a:rPr lang="en-US"/>
              <a:t>Click to edit Master title style</a:t>
            </a:r>
            <a:endParaRPr lang="en-US" dirty="0"/>
          </a:p>
        </p:txBody>
      </p:sp>
      <p:sp>
        <p:nvSpPr>
          <p:cNvPr id="3" name="Content Placeholder 2"/>
          <p:cNvSpPr>
            <a:spLocks noGrp="1"/>
          </p:cNvSpPr>
          <p:nvPr>
            <p:ph idx="1"/>
          </p:nvPr>
        </p:nvSpPr>
        <p:spPr>
          <a:xfrm>
            <a:off x="3575050" y="1066801"/>
            <a:ext cx="5111750" cy="4953000"/>
          </a:xfrm>
          <a:prstGeom prst="rect">
            <a:avLst/>
          </a:prstGeom>
        </p:spPr>
        <p:txBody>
          <a:bodyPr/>
          <a:lstStyle>
            <a:lvl1pPr>
              <a:defRPr sz="3200">
                <a:latin typeface="Georgia"/>
                <a:cs typeface="Georgia"/>
              </a:defRPr>
            </a:lvl1pPr>
            <a:lvl2pPr>
              <a:buClrTx/>
              <a:buFont typeface="Arial"/>
              <a:buChar char="•"/>
              <a:defRPr sz="2800" b="0" i="0">
                <a:latin typeface="Trebuchet MS"/>
                <a:cs typeface="Trebuchet MS"/>
              </a:defRPr>
            </a:lvl2pPr>
            <a:lvl3pPr>
              <a:buClrTx/>
              <a:buFont typeface="Arial"/>
              <a:buChar char="•"/>
              <a:defRPr sz="2400" b="0" i="0">
                <a:latin typeface="Trebuchet MS"/>
                <a:cs typeface="Trebuchet MS"/>
              </a:defRPr>
            </a:lvl3pPr>
            <a:lvl4pPr>
              <a:buClrTx/>
              <a:buFont typeface="Arial"/>
              <a:buChar char="•"/>
              <a:defRPr sz="2000" b="0" i="0">
                <a:latin typeface="Trebuchet MS"/>
                <a:cs typeface="Trebuchet MS"/>
              </a:defRPr>
            </a:lvl4pPr>
            <a:lvl5pPr>
              <a:buClr>
                <a:srgbClr val="ECD63F"/>
              </a:buClr>
              <a:buFontTx/>
              <a:buNone/>
              <a:defRPr sz="2000" b="0" i="1">
                <a:latin typeface="Trebuchet MS"/>
                <a:cs typeface="Trebuchet MS"/>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514600"/>
            <a:ext cx="3008313" cy="3505200"/>
          </a:xfrm>
          <a:prstGeom prst="rect">
            <a:avLst/>
          </a:prstGeom>
        </p:spPr>
        <p:txBody>
          <a:bodyPr/>
          <a:lstStyle>
            <a:lvl1pPr marL="0" indent="0">
              <a:buNone/>
              <a:defRPr sz="1400" b="0" i="0">
                <a:latin typeface="Trebuchet MS"/>
                <a:cs typeface="Trebuchet M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p>
            <a:fld id="{6702E1E0-462E-42B5-A359-A648340C9DAE}" type="slidenum">
              <a:rPr lang="en-US" smtClean="0"/>
              <a:pPr/>
              <a:t>‹#›</a:t>
            </a:fld>
            <a:endParaRPr lang="en-US"/>
          </a:p>
        </p:txBody>
      </p:sp>
    </p:spTree>
    <p:extLst>
      <p:ext uri="{BB962C8B-B14F-4D97-AF65-F5344CB8AC3E}">
        <p14:creationId xmlns:p14="http://schemas.microsoft.com/office/powerpoint/2010/main" val="937853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4572000"/>
            <a:ext cx="5334000" cy="566738"/>
          </a:xfrm>
          <a:prstGeom prst="rect">
            <a:avLst/>
          </a:prstGeom>
        </p:spPr>
        <p:txBody>
          <a:bodyPr anchor="b"/>
          <a:lstStyle>
            <a:lvl1pPr algn="ctr">
              <a:defRPr sz="2000" b="0" i="0">
                <a:latin typeface="Georgia"/>
                <a:cs typeface="Georgia"/>
              </a:defRPr>
            </a:lvl1pPr>
          </a:lstStyle>
          <a:p>
            <a:r>
              <a:rPr lang="en-US"/>
              <a:t>Click to edit Master title style</a:t>
            </a:r>
            <a:endParaRPr lang="en-US" dirty="0"/>
          </a:p>
        </p:txBody>
      </p:sp>
      <p:sp>
        <p:nvSpPr>
          <p:cNvPr id="3" name="Picture Placeholder 2"/>
          <p:cNvSpPr>
            <a:spLocks noGrp="1"/>
          </p:cNvSpPr>
          <p:nvPr>
            <p:ph type="pic" idx="1"/>
          </p:nvPr>
        </p:nvSpPr>
        <p:spPr>
          <a:xfrm>
            <a:off x="1828800" y="1143000"/>
            <a:ext cx="5334000" cy="3429000"/>
          </a:xfrm>
          <a:prstGeom prst="rect">
            <a:avLst/>
          </a:prstGeom>
          <a:solidFill>
            <a:schemeClr val="bg2"/>
          </a:solidFill>
          <a:ln w="50800" cap="flat" cmpd="sng" algn="ctr">
            <a:solidFill>
              <a:schemeClr val="bg1"/>
            </a:solidFill>
            <a:prstDash val="solid"/>
            <a:miter lim="800000"/>
            <a:headEnd type="none" w="med" len="med"/>
            <a:tailEnd type="none" w="med" len="med"/>
          </a:ln>
          <a:effectLst>
            <a:outerShdw blurRad="152400" dist="101600" dir="2700000">
              <a:schemeClr val="tx1">
                <a:alpha val="31000"/>
              </a:schemeClr>
            </a:outerShdw>
          </a:effectLst>
        </p:spPr>
        <p:txBody>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828800" y="5138738"/>
            <a:ext cx="5334000" cy="804862"/>
          </a:xfrm>
          <a:prstGeom prst="rect">
            <a:avLst/>
          </a:prstGeom>
        </p:spPr>
        <p:txBody>
          <a:bodyPr/>
          <a:lstStyle>
            <a:lvl1pPr marL="0" indent="0" algn="ctr">
              <a:buNone/>
              <a:defRPr sz="1400" b="0" i="0">
                <a:latin typeface="Trebuchet MS"/>
                <a:cs typeface="Trebuchet M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4247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bl">
  <p:cSld name="Title and Table">
    <p:spTree>
      <p:nvGrpSpPr>
        <p:cNvPr id="1" name=""/>
        <p:cNvGrpSpPr/>
        <p:nvPr/>
      </p:nvGrpSpPr>
      <p:grpSpPr>
        <a:xfrm>
          <a:off x="0" y="0"/>
          <a:ext cx="0" cy="0"/>
          <a:chOff x="0" y="0"/>
          <a:chExt cx="0" cy="0"/>
        </a:xfrm>
      </p:grpSpPr>
      <p:sp>
        <p:nvSpPr>
          <p:cNvPr id="4" name="Rectangle 18"/>
          <p:cNvSpPr>
            <a:spLocks noChangeArrowheads="1"/>
          </p:cNvSpPr>
          <p:nvPr/>
        </p:nvSpPr>
        <p:spPr bwMode="auto">
          <a:xfrm>
            <a:off x="0" y="1066800"/>
            <a:ext cx="9144000" cy="5791200"/>
          </a:xfrm>
          <a:prstGeom prst="rect">
            <a:avLst/>
          </a:prstGeom>
          <a:gradFill rotWithShape="0">
            <a:gsLst>
              <a:gs pos="0">
                <a:srgbClr val="000042"/>
              </a:gs>
              <a:gs pos="100000">
                <a:srgbClr val="151555"/>
              </a:gs>
            </a:gsLst>
            <a:lin ang="2700000" scaled="1"/>
          </a:gradFill>
          <a:ln w="9525">
            <a:noFill/>
            <a:miter lim="800000"/>
            <a:headEnd/>
            <a:tailEnd/>
          </a:ln>
          <a:effectLst/>
        </p:spPr>
        <p:txBody>
          <a:bodyPr wrap="none" anchor="ctr"/>
          <a:lstStyle/>
          <a:p>
            <a:pPr>
              <a:defRPr/>
            </a:pPr>
            <a:endParaRPr lang="en-US"/>
          </a:p>
        </p:txBody>
      </p:sp>
      <p:sp>
        <p:nvSpPr>
          <p:cNvPr id="5" name="Rectangle 19"/>
          <p:cNvSpPr>
            <a:spLocks noChangeArrowheads="1"/>
          </p:cNvSpPr>
          <p:nvPr/>
        </p:nvSpPr>
        <p:spPr bwMode="auto">
          <a:xfrm>
            <a:off x="0" y="1066800"/>
            <a:ext cx="9144000" cy="5791200"/>
          </a:xfrm>
          <a:prstGeom prst="rect">
            <a:avLst/>
          </a:prstGeom>
          <a:solidFill>
            <a:srgbClr val="000042"/>
          </a:solidFill>
          <a:ln w="9525">
            <a:noFill/>
            <a:miter lim="800000"/>
            <a:headEnd/>
            <a:tailEnd/>
          </a:ln>
          <a:effectLst/>
        </p:spPr>
        <p:txBody>
          <a:bodyPr wrap="none" anchor="ctr"/>
          <a:lstStyle/>
          <a:p>
            <a:pPr>
              <a:defRPr/>
            </a:pPr>
            <a:endParaRPr lang="en-US"/>
          </a:p>
        </p:txBody>
      </p:sp>
      <p:sp>
        <p:nvSpPr>
          <p:cNvPr id="6" name="Rectangle 2"/>
          <p:cNvSpPr>
            <a:spLocks noChangeArrowheads="1"/>
          </p:cNvSpPr>
          <p:nvPr/>
        </p:nvSpPr>
        <p:spPr bwMode="auto">
          <a:xfrm>
            <a:off x="0" y="1066800"/>
            <a:ext cx="9144000" cy="5791200"/>
          </a:xfrm>
          <a:prstGeom prst="rect">
            <a:avLst/>
          </a:prstGeom>
          <a:gradFill rotWithShape="0">
            <a:gsLst>
              <a:gs pos="0">
                <a:srgbClr val="000042"/>
              </a:gs>
              <a:gs pos="100000">
                <a:srgbClr val="151555"/>
              </a:gs>
            </a:gsLst>
            <a:lin ang="2700000" scaled="1"/>
          </a:gradFill>
          <a:ln w="9525">
            <a:noFill/>
            <a:miter lim="800000"/>
            <a:headEnd/>
            <a:tailEnd/>
          </a:ln>
          <a:effectLst/>
        </p:spPr>
        <p:txBody>
          <a:bodyPr wrap="none" anchor="ctr"/>
          <a:lstStyle/>
          <a:p>
            <a:pPr>
              <a:defRPr/>
            </a:pPr>
            <a:endParaRPr lang="en-US"/>
          </a:p>
        </p:txBody>
      </p:sp>
      <p:sp>
        <p:nvSpPr>
          <p:cNvPr id="7" name="Rectangle 3"/>
          <p:cNvSpPr>
            <a:spLocks noChangeArrowheads="1"/>
          </p:cNvSpPr>
          <p:nvPr/>
        </p:nvSpPr>
        <p:spPr bwMode="auto">
          <a:xfrm>
            <a:off x="0" y="1066800"/>
            <a:ext cx="9144000" cy="5791200"/>
          </a:xfrm>
          <a:prstGeom prst="rect">
            <a:avLst/>
          </a:prstGeom>
          <a:noFill/>
          <a:ln w="9525">
            <a:noFill/>
            <a:miter lim="800000"/>
            <a:headEnd/>
            <a:tailEnd/>
          </a:ln>
          <a:effectLst/>
        </p:spPr>
        <p:txBody>
          <a:bodyPr wrap="none" anchor="ctr"/>
          <a:lstStyle/>
          <a:p>
            <a:pPr>
              <a:defRPr/>
            </a:pPr>
            <a:endParaRPr lang="en-US"/>
          </a:p>
        </p:txBody>
      </p:sp>
      <p:graphicFrame>
        <p:nvGraphicFramePr>
          <p:cNvPr id="8" name="Object 6"/>
          <p:cNvGraphicFramePr>
            <a:graphicFrameLocks noChangeAspect="1"/>
          </p:cNvGraphicFramePr>
          <p:nvPr/>
        </p:nvGraphicFramePr>
        <p:xfrm>
          <a:off x="0" y="0"/>
          <a:ext cx="9144000" cy="1130300"/>
        </p:xfrm>
        <a:graphic>
          <a:graphicData uri="http://schemas.openxmlformats.org/presentationml/2006/ole">
            <mc:AlternateContent xmlns:mc="http://schemas.openxmlformats.org/markup-compatibility/2006">
              <mc:Choice xmlns:v="urn:schemas-microsoft-com:vml" Requires="v">
                <p:oleObj spid="_x0000_s358048" name="Photo Editor-foto" r:id="rId3" imgW="7621064" imgH="1009791" progId="MSPhotoEd.3">
                  <p:embed/>
                </p:oleObj>
              </mc:Choice>
              <mc:Fallback>
                <p:oleObj name="Photo Editor-foto" r:id="rId3" imgW="7621064" imgH="1009791" progId="MSPhotoEd.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1130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Text Box 7"/>
          <p:cNvSpPr txBox="1">
            <a:spLocks noChangeArrowheads="1"/>
          </p:cNvSpPr>
          <p:nvPr/>
        </p:nvSpPr>
        <p:spPr bwMode="auto">
          <a:xfrm>
            <a:off x="1828800" y="71438"/>
            <a:ext cx="4191000" cy="1128712"/>
          </a:xfrm>
          <a:prstGeom prst="rect">
            <a:avLst/>
          </a:prstGeom>
          <a:noFill/>
          <a:ln w="9525">
            <a:noFill/>
            <a:miter lim="800000"/>
            <a:headEnd/>
            <a:tailEnd/>
          </a:ln>
          <a:effectLst/>
        </p:spPr>
        <p:txBody>
          <a:bodyPr>
            <a:spAutoFit/>
          </a:bodyPr>
          <a:lstStyle/>
          <a:p>
            <a:pPr algn="l">
              <a:defRPr/>
            </a:pPr>
            <a:r>
              <a:rPr lang="nl-BE" sz="2000">
                <a:solidFill>
                  <a:schemeClr val="bg1"/>
                </a:solidFill>
                <a:latin typeface="Batang" pitchFamily="18" charset="-127"/>
              </a:rPr>
              <a:t>New York State </a:t>
            </a:r>
          </a:p>
          <a:p>
            <a:pPr algn="l">
              <a:defRPr/>
            </a:pPr>
            <a:r>
              <a:rPr lang="nl-BE" sz="2000">
                <a:solidFill>
                  <a:schemeClr val="bg1"/>
                </a:solidFill>
                <a:latin typeface="Batang" pitchFamily="18" charset="-127"/>
              </a:rPr>
              <a:t>Center of Excellence in Bioinformatics &amp; Life Sciences</a:t>
            </a:r>
          </a:p>
          <a:p>
            <a:pPr algn="l">
              <a:defRPr/>
            </a:pPr>
            <a:endParaRPr lang="nl-BE" sz="800">
              <a:solidFill>
                <a:schemeClr val="bg1"/>
              </a:solidFill>
              <a:latin typeface="Batang" pitchFamily="18" charset="-127"/>
            </a:endParaRPr>
          </a:p>
        </p:txBody>
      </p:sp>
      <p:grpSp>
        <p:nvGrpSpPr>
          <p:cNvPr id="10" name="Group 8"/>
          <p:cNvGrpSpPr>
            <a:grpSpLocks/>
          </p:cNvGrpSpPr>
          <p:nvPr/>
        </p:nvGrpSpPr>
        <p:grpSpPr bwMode="auto">
          <a:xfrm>
            <a:off x="152400" y="152400"/>
            <a:ext cx="1752600" cy="838200"/>
            <a:chOff x="720" y="1440"/>
            <a:chExt cx="1104" cy="576"/>
          </a:xfrm>
        </p:grpSpPr>
        <p:sp>
          <p:nvSpPr>
            <p:cNvPr id="11" name="AutoShape 9"/>
            <p:cNvSpPr>
              <a:spLocks noChangeArrowheads="1"/>
            </p:cNvSpPr>
            <p:nvPr/>
          </p:nvSpPr>
          <p:spPr bwMode="auto">
            <a:xfrm>
              <a:off x="820" y="1449"/>
              <a:ext cx="352" cy="269"/>
            </a:xfrm>
            <a:prstGeom prst="parallelogram">
              <a:avLst>
                <a:gd name="adj" fmla="val 32714"/>
              </a:avLst>
            </a:prstGeom>
            <a:solidFill>
              <a:schemeClr val="bg1"/>
            </a:solidFill>
            <a:ln w="28575">
              <a:solidFill>
                <a:schemeClr val="bg2"/>
              </a:solidFill>
              <a:miter lim="800000"/>
              <a:headEnd/>
              <a:tailEnd/>
            </a:ln>
            <a:effectLst/>
          </p:spPr>
          <p:txBody>
            <a:bodyPr wrap="none" anchor="ctr"/>
            <a:lstStyle/>
            <a:p>
              <a:pPr>
                <a:defRPr/>
              </a:pPr>
              <a:endParaRPr lang="en-US"/>
            </a:p>
          </p:txBody>
        </p:sp>
        <p:sp>
          <p:nvSpPr>
            <p:cNvPr id="12" name="AutoShape 10"/>
            <p:cNvSpPr>
              <a:spLocks noChangeArrowheads="1"/>
            </p:cNvSpPr>
            <p:nvPr/>
          </p:nvSpPr>
          <p:spPr bwMode="auto">
            <a:xfrm>
              <a:off x="1123" y="1449"/>
              <a:ext cx="352" cy="269"/>
            </a:xfrm>
            <a:prstGeom prst="parallelogram">
              <a:avLst>
                <a:gd name="adj" fmla="val 32714"/>
              </a:avLst>
            </a:prstGeom>
            <a:solidFill>
              <a:schemeClr val="bg1"/>
            </a:solidFill>
            <a:ln w="28575">
              <a:solidFill>
                <a:srgbClr val="1E2082"/>
              </a:solidFill>
              <a:miter lim="800000"/>
              <a:headEnd/>
              <a:tailEnd/>
            </a:ln>
            <a:effectLst/>
          </p:spPr>
          <p:txBody>
            <a:bodyPr wrap="none" anchor="ctr"/>
            <a:lstStyle/>
            <a:p>
              <a:pPr>
                <a:defRPr/>
              </a:pPr>
              <a:endParaRPr lang="en-US"/>
            </a:p>
          </p:txBody>
        </p:sp>
        <p:sp>
          <p:nvSpPr>
            <p:cNvPr id="13" name="AutoShape 11"/>
            <p:cNvSpPr>
              <a:spLocks noChangeArrowheads="1"/>
            </p:cNvSpPr>
            <p:nvPr/>
          </p:nvSpPr>
          <p:spPr bwMode="auto">
            <a:xfrm>
              <a:off x="1424" y="1449"/>
              <a:ext cx="352" cy="269"/>
            </a:xfrm>
            <a:prstGeom prst="parallelogram">
              <a:avLst>
                <a:gd name="adj" fmla="val 32714"/>
              </a:avLst>
            </a:prstGeom>
            <a:solidFill>
              <a:schemeClr val="bg1"/>
            </a:solidFill>
            <a:ln w="28575">
              <a:solidFill>
                <a:schemeClr val="bg2"/>
              </a:solidFill>
              <a:miter lim="800000"/>
              <a:headEnd/>
              <a:tailEnd/>
            </a:ln>
            <a:effectLst/>
          </p:spPr>
          <p:txBody>
            <a:bodyPr wrap="none" anchor="ctr"/>
            <a:lstStyle/>
            <a:p>
              <a:pPr>
                <a:defRPr/>
              </a:pPr>
              <a:endParaRPr lang="en-US"/>
            </a:p>
          </p:txBody>
        </p:sp>
        <p:sp>
          <p:nvSpPr>
            <p:cNvPr id="14" name="AutoShape 12"/>
            <p:cNvSpPr>
              <a:spLocks noChangeArrowheads="1"/>
            </p:cNvSpPr>
            <p:nvPr/>
          </p:nvSpPr>
          <p:spPr bwMode="auto">
            <a:xfrm>
              <a:off x="720" y="1761"/>
              <a:ext cx="352" cy="255"/>
            </a:xfrm>
            <a:prstGeom prst="parallelogram">
              <a:avLst>
                <a:gd name="adj" fmla="val 34510"/>
              </a:avLst>
            </a:prstGeom>
            <a:solidFill>
              <a:schemeClr val="bg1"/>
            </a:solidFill>
            <a:ln w="28575">
              <a:solidFill>
                <a:srgbClr val="1E2082"/>
              </a:solidFill>
              <a:miter lim="800000"/>
              <a:headEnd/>
              <a:tailEnd/>
            </a:ln>
            <a:effectLst/>
          </p:spPr>
          <p:txBody>
            <a:bodyPr wrap="none" anchor="ctr"/>
            <a:lstStyle/>
            <a:p>
              <a:pPr>
                <a:defRPr/>
              </a:pPr>
              <a:endParaRPr lang="en-US"/>
            </a:p>
          </p:txBody>
        </p:sp>
        <p:sp>
          <p:nvSpPr>
            <p:cNvPr id="15" name="AutoShape 13"/>
            <p:cNvSpPr>
              <a:spLocks noChangeArrowheads="1"/>
            </p:cNvSpPr>
            <p:nvPr/>
          </p:nvSpPr>
          <p:spPr bwMode="auto">
            <a:xfrm>
              <a:off x="1021" y="1761"/>
              <a:ext cx="352" cy="255"/>
            </a:xfrm>
            <a:prstGeom prst="parallelogram">
              <a:avLst>
                <a:gd name="adj" fmla="val 34510"/>
              </a:avLst>
            </a:prstGeom>
            <a:solidFill>
              <a:schemeClr val="bg1"/>
            </a:solidFill>
            <a:ln w="28575">
              <a:solidFill>
                <a:schemeClr val="bg2"/>
              </a:solidFill>
              <a:miter lim="800000"/>
              <a:headEnd/>
              <a:tailEnd/>
            </a:ln>
            <a:effectLst/>
          </p:spPr>
          <p:txBody>
            <a:bodyPr wrap="none" anchor="ctr"/>
            <a:lstStyle/>
            <a:p>
              <a:pPr>
                <a:defRPr/>
              </a:pPr>
              <a:endParaRPr lang="en-US"/>
            </a:p>
          </p:txBody>
        </p:sp>
        <p:sp>
          <p:nvSpPr>
            <p:cNvPr id="16" name="AutoShape 14"/>
            <p:cNvSpPr>
              <a:spLocks noChangeArrowheads="1"/>
            </p:cNvSpPr>
            <p:nvPr/>
          </p:nvSpPr>
          <p:spPr bwMode="auto">
            <a:xfrm>
              <a:off x="1324" y="1761"/>
              <a:ext cx="352" cy="255"/>
            </a:xfrm>
            <a:prstGeom prst="parallelogram">
              <a:avLst>
                <a:gd name="adj" fmla="val 34510"/>
              </a:avLst>
            </a:prstGeom>
            <a:solidFill>
              <a:schemeClr val="bg2"/>
            </a:solidFill>
            <a:ln w="28575">
              <a:solidFill>
                <a:srgbClr val="1E2082"/>
              </a:solidFill>
              <a:miter lim="800000"/>
              <a:headEnd/>
              <a:tailEnd/>
            </a:ln>
            <a:effectLst/>
          </p:spPr>
          <p:txBody>
            <a:bodyPr wrap="none" anchor="ctr"/>
            <a:lstStyle/>
            <a:p>
              <a:pPr>
                <a:defRPr/>
              </a:pPr>
              <a:endParaRPr lang="en-US"/>
            </a:p>
          </p:txBody>
        </p:sp>
        <p:sp>
          <p:nvSpPr>
            <p:cNvPr id="17" name="Rectangle 15"/>
            <p:cNvSpPr>
              <a:spLocks noChangeArrowheads="1"/>
            </p:cNvSpPr>
            <p:nvPr/>
          </p:nvSpPr>
          <p:spPr bwMode="auto">
            <a:xfrm>
              <a:off x="864" y="1440"/>
              <a:ext cx="960" cy="314"/>
            </a:xfrm>
            <a:prstGeom prst="rect">
              <a:avLst/>
            </a:prstGeom>
            <a:noFill/>
            <a:ln w="9525">
              <a:noFill/>
              <a:miter lim="800000"/>
              <a:headEnd/>
              <a:tailEnd/>
            </a:ln>
            <a:effectLst/>
          </p:spPr>
          <p:txBody>
            <a:bodyPr>
              <a:spAutoFit/>
            </a:bodyPr>
            <a:lstStyle/>
            <a:p>
              <a:pPr algn="l">
                <a:defRPr/>
              </a:pPr>
              <a:r>
                <a:rPr lang="nl-BE">
                  <a:solidFill>
                    <a:srgbClr val="153C8B"/>
                  </a:solidFill>
                  <a:latin typeface="Verdana" pitchFamily="34" charset="0"/>
                </a:rPr>
                <a:t>R  </a:t>
              </a:r>
              <a:r>
                <a:rPr lang="nl-BE" sz="1600">
                  <a:solidFill>
                    <a:srgbClr val="153C8B"/>
                  </a:solidFill>
                  <a:latin typeface="Verdana" pitchFamily="34" charset="0"/>
                </a:rPr>
                <a:t> </a:t>
              </a:r>
              <a:r>
                <a:rPr lang="nl-BE">
                  <a:solidFill>
                    <a:srgbClr val="153C8B"/>
                  </a:solidFill>
                  <a:latin typeface="Verdana" pitchFamily="34" charset="0"/>
                </a:rPr>
                <a:t>T  U</a:t>
              </a:r>
              <a:endParaRPr lang="en-US">
                <a:solidFill>
                  <a:srgbClr val="153C8B"/>
                </a:solidFill>
                <a:latin typeface="Verdana" pitchFamily="34" charset="0"/>
              </a:endParaRPr>
            </a:p>
          </p:txBody>
        </p:sp>
      </p:grpSp>
      <p:sp>
        <p:nvSpPr>
          <p:cNvPr id="18" name="Line 16"/>
          <p:cNvSpPr>
            <a:spLocks noChangeShapeType="1"/>
          </p:cNvSpPr>
          <p:nvPr/>
        </p:nvSpPr>
        <p:spPr bwMode="auto">
          <a:xfrm>
            <a:off x="0" y="1143000"/>
            <a:ext cx="9144000" cy="0"/>
          </a:xfrm>
          <a:prstGeom prst="line">
            <a:avLst/>
          </a:prstGeom>
          <a:noFill/>
          <a:ln w="9525">
            <a:solidFill>
              <a:schemeClr val="bg1"/>
            </a:solidFill>
            <a:round/>
            <a:headEnd/>
            <a:tailEnd/>
          </a:ln>
          <a:effectLst/>
        </p:spPr>
        <p:txBody>
          <a:bodyPr anchor="ctr"/>
          <a:lstStyle/>
          <a:p>
            <a:pPr>
              <a:defRPr/>
            </a:pPr>
            <a:endParaRPr lang="en-US"/>
          </a:p>
        </p:txBody>
      </p:sp>
      <p:graphicFrame>
        <p:nvGraphicFramePr>
          <p:cNvPr id="19" name="Object 20"/>
          <p:cNvGraphicFramePr>
            <a:graphicFrameLocks noChangeAspect="1"/>
          </p:cNvGraphicFramePr>
          <p:nvPr/>
        </p:nvGraphicFramePr>
        <p:xfrm>
          <a:off x="0" y="0"/>
          <a:ext cx="9144000" cy="1130300"/>
        </p:xfrm>
        <a:graphic>
          <a:graphicData uri="http://schemas.openxmlformats.org/presentationml/2006/ole">
            <mc:AlternateContent xmlns:mc="http://schemas.openxmlformats.org/markup-compatibility/2006">
              <mc:Choice xmlns:v="urn:schemas-microsoft-com:vml" Requires="v">
                <p:oleObj spid="_x0000_s358049" name="Photo Editor-foto" r:id="rId5" imgW="7621064" imgH="1009791" progId="MSPhotoEd.3">
                  <p:embed/>
                </p:oleObj>
              </mc:Choice>
              <mc:Fallback>
                <p:oleObj name="Photo Editor-foto" r:id="rId5" imgW="7621064" imgH="1009791" progId="MSPhotoEd.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1130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 name="Text Box 21"/>
          <p:cNvSpPr txBox="1">
            <a:spLocks noChangeArrowheads="1"/>
          </p:cNvSpPr>
          <p:nvPr/>
        </p:nvSpPr>
        <p:spPr bwMode="auto">
          <a:xfrm>
            <a:off x="1828800" y="71438"/>
            <a:ext cx="4191000" cy="1128712"/>
          </a:xfrm>
          <a:prstGeom prst="rect">
            <a:avLst/>
          </a:prstGeom>
          <a:noFill/>
          <a:ln w="9525">
            <a:noFill/>
            <a:miter lim="800000"/>
            <a:headEnd/>
            <a:tailEnd/>
          </a:ln>
          <a:effectLst/>
        </p:spPr>
        <p:txBody>
          <a:bodyPr>
            <a:spAutoFit/>
          </a:bodyPr>
          <a:lstStyle/>
          <a:p>
            <a:pPr algn="l">
              <a:defRPr/>
            </a:pPr>
            <a:r>
              <a:rPr lang="nl-BE" sz="2000">
                <a:solidFill>
                  <a:schemeClr val="bg1"/>
                </a:solidFill>
                <a:latin typeface="Batang" pitchFamily="18" charset="-127"/>
              </a:rPr>
              <a:t>New York State </a:t>
            </a:r>
          </a:p>
          <a:p>
            <a:pPr algn="l">
              <a:defRPr/>
            </a:pPr>
            <a:r>
              <a:rPr lang="nl-BE" sz="2000">
                <a:solidFill>
                  <a:schemeClr val="bg1"/>
                </a:solidFill>
                <a:latin typeface="Batang" pitchFamily="18" charset="-127"/>
              </a:rPr>
              <a:t>Center of Excellence in Bioinformatics &amp; Life Sciences</a:t>
            </a:r>
          </a:p>
          <a:p>
            <a:pPr algn="l">
              <a:defRPr/>
            </a:pPr>
            <a:endParaRPr lang="nl-BE" sz="800">
              <a:solidFill>
                <a:schemeClr val="bg1"/>
              </a:solidFill>
              <a:latin typeface="Batang" pitchFamily="18" charset="-127"/>
            </a:endParaRPr>
          </a:p>
        </p:txBody>
      </p:sp>
      <p:grpSp>
        <p:nvGrpSpPr>
          <p:cNvPr id="21" name="Group 22"/>
          <p:cNvGrpSpPr>
            <a:grpSpLocks/>
          </p:cNvGrpSpPr>
          <p:nvPr/>
        </p:nvGrpSpPr>
        <p:grpSpPr bwMode="auto">
          <a:xfrm>
            <a:off x="152400" y="152400"/>
            <a:ext cx="1752600" cy="838200"/>
            <a:chOff x="720" y="1440"/>
            <a:chExt cx="1104" cy="576"/>
          </a:xfrm>
        </p:grpSpPr>
        <p:sp>
          <p:nvSpPr>
            <p:cNvPr id="22" name="AutoShape 23"/>
            <p:cNvSpPr>
              <a:spLocks noChangeArrowheads="1"/>
            </p:cNvSpPr>
            <p:nvPr/>
          </p:nvSpPr>
          <p:spPr bwMode="auto">
            <a:xfrm>
              <a:off x="820" y="1449"/>
              <a:ext cx="352" cy="269"/>
            </a:xfrm>
            <a:prstGeom prst="parallelogram">
              <a:avLst>
                <a:gd name="adj" fmla="val 32714"/>
              </a:avLst>
            </a:prstGeom>
            <a:solidFill>
              <a:schemeClr val="bg1"/>
            </a:solidFill>
            <a:ln w="28575">
              <a:solidFill>
                <a:schemeClr val="bg2"/>
              </a:solidFill>
              <a:miter lim="800000"/>
              <a:headEnd/>
              <a:tailEnd/>
            </a:ln>
            <a:effectLst/>
          </p:spPr>
          <p:txBody>
            <a:bodyPr wrap="none" anchor="ctr"/>
            <a:lstStyle/>
            <a:p>
              <a:pPr>
                <a:defRPr/>
              </a:pPr>
              <a:endParaRPr lang="en-US"/>
            </a:p>
          </p:txBody>
        </p:sp>
        <p:sp>
          <p:nvSpPr>
            <p:cNvPr id="23" name="AutoShape 24"/>
            <p:cNvSpPr>
              <a:spLocks noChangeArrowheads="1"/>
            </p:cNvSpPr>
            <p:nvPr/>
          </p:nvSpPr>
          <p:spPr bwMode="auto">
            <a:xfrm>
              <a:off x="1123" y="1449"/>
              <a:ext cx="352" cy="269"/>
            </a:xfrm>
            <a:prstGeom prst="parallelogram">
              <a:avLst>
                <a:gd name="adj" fmla="val 32714"/>
              </a:avLst>
            </a:prstGeom>
            <a:solidFill>
              <a:schemeClr val="bg1"/>
            </a:solidFill>
            <a:ln w="28575">
              <a:solidFill>
                <a:srgbClr val="1E2082"/>
              </a:solidFill>
              <a:miter lim="800000"/>
              <a:headEnd/>
              <a:tailEnd/>
            </a:ln>
            <a:effectLst/>
          </p:spPr>
          <p:txBody>
            <a:bodyPr wrap="none" anchor="ctr"/>
            <a:lstStyle/>
            <a:p>
              <a:pPr>
                <a:defRPr/>
              </a:pPr>
              <a:endParaRPr lang="en-US"/>
            </a:p>
          </p:txBody>
        </p:sp>
        <p:sp>
          <p:nvSpPr>
            <p:cNvPr id="24" name="AutoShape 25"/>
            <p:cNvSpPr>
              <a:spLocks noChangeArrowheads="1"/>
            </p:cNvSpPr>
            <p:nvPr/>
          </p:nvSpPr>
          <p:spPr bwMode="auto">
            <a:xfrm>
              <a:off x="1424" y="1449"/>
              <a:ext cx="352" cy="269"/>
            </a:xfrm>
            <a:prstGeom prst="parallelogram">
              <a:avLst>
                <a:gd name="adj" fmla="val 32714"/>
              </a:avLst>
            </a:prstGeom>
            <a:solidFill>
              <a:schemeClr val="bg1"/>
            </a:solidFill>
            <a:ln w="28575">
              <a:solidFill>
                <a:schemeClr val="bg2"/>
              </a:solidFill>
              <a:miter lim="800000"/>
              <a:headEnd/>
              <a:tailEnd/>
            </a:ln>
            <a:effectLst/>
          </p:spPr>
          <p:txBody>
            <a:bodyPr wrap="none" anchor="ctr"/>
            <a:lstStyle/>
            <a:p>
              <a:pPr>
                <a:defRPr/>
              </a:pPr>
              <a:endParaRPr lang="en-US"/>
            </a:p>
          </p:txBody>
        </p:sp>
        <p:sp>
          <p:nvSpPr>
            <p:cNvPr id="25" name="AutoShape 26"/>
            <p:cNvSpPr>
              <a:spLocks noChangeArrowheads="1"/>
            </p:cNvSpPr>
            <p:nvPr/>
          </p:nvSpPr>
          <p:spPr bwMode="auto">
            <a:xfrm>
              <a:off x="720" y="1761"/>
              <a:ext cx="352" cy="255"/>
            </a:xfrm>
            <a:prstGeom prst="parallelogram">
              <a:avLst>
                <a:gd name="adj" fmla="val 34510"/>
              </a:avLst>
            </a:prstGeom>
            <a:solidFill>
              <a:schemeClr val="bg1"/>
            </a:solidFill>
            <a:ln w="28575">
              <a:solidFill>
                <a:srgbClr val="1E2082"/>
              </a:solidFill>
              <a:miter lim="800000"/>
              <a:headEnd/>
              <a:tailEnd/>
            </a:ln>
            <a:effectLst/>
          </p:spPr>
          <p:txBody>
            <a:bodyPr wrap="none" anchor="ctr"/>
            <a:lstStyle/>
            <a:p>
              <a:pPr>
                <a:defRPr/>
              </a:pPr>
              <a:endParaRPr lang="en-US"/>
            </a:p>
          </p:txBody>
        </p:sp>
        <p:sp>
          <p:nvSpPr>
            <p:cNvPr id="26" name="AutoShape 27"/>
            <p:cNvSpPr>
              <a:spLocks noChangeArrowheads="1"/>
            </p:cNvSpPr>
            <p:nvPr/>
          </p:nvSpPr>
          <p:spPr bwMode="auto">
            <a:xfrm>
              <a:off x="1021" y="1761"/>
              <a:ext cx="352" cy="255"/>
            </a:xfrm>
            <a:prstGeom prst="parallelogram">
              <a:avLst>
                <a:gd name="adj" fmla="val 34510"/>
              </a:avLst>
            </a:prstGeom>
            <a:solidFill>
              <a:schemeClr val="bg1"/>
            </a:solidFill>
            <a:ln w="28575">
              <a:solidFill>
                <a:schemeClr val="bg2"/>
              </a:solidFill>
              <a:miter lim="800000"/>
              <a:headEnd/>
              <a:tailEnd/>
            </a:ln>
            <a:effectLst/>
          </p:spPr>
          <p:txBody>
            <a:bodyPr wrap="none" anchor="ctr"/>
            <a:lstStyle/>
            <a:p>
              <a:pPr>
                <a:defRPr/>
              </a:pPr>
              <a:endParaRPr lang="en-US"/>
            </a:p>
          </p:txBody>
        </p:sp>
        <p:sp>
          <p:nvSpPr>
            <p:cNvPr id="27" name="AutoShape 28"/>
            <p:cNvSpPr>
              <a:spLocks noChangeArrowheads="1"/>
            </p:cNvSpPr>
            <p:nvPr/>
          </p:nvSpPr>
          <p:spPr bwMode="auto">
            <a:xfrm>
              <a:off x="1324" y="1761"/>
              <a:ext cx="352" cy="255"/>
            </a:xfrm>
            <a:prstGeom prst="parallelogram">
              <a:avLst>
                <a:gd name="adj" fmla="val 34510"/>
              </a:avLst>
            </a:prstGeom>
            <a:solidFill>
              <a:schemeClr val="bg2"/>
            </a:solidFill>
            <a:ln w="28575">
              <a:solidFill>
                <a:srgbClr val="1E2082"/>
              </a:solidFill>
              <a:miter lim="800000"/>
              <a:headEnd/>
              <a:tailEnd/>
            </a:ln>
            <a:effectLst/>
          </p:spPr>
          <p:txBody>
            <a:bodyPr wrap="none" anchor="ctr"/>
            <a:lstStyle/>
            <a:p>
              <a:pPr>
                <a:defRPr/>
              </a:pPr>
              <a:endParaRPr lang="en-US"/>
            </a:p>
          </p:txBody>
        </p:sp>
        <p:sp>
          <p:nvSpPr>
            <p:cNvPr id="28" name="Rectangle 29"/>
            <p:cNvSpPr>
              <a:spLocks noChangeArrowheads="1"/>
            </p:cNvSpPr>
            <p:nvPr/>
          </p:nvSpPr>
          <p:spPr bwMode="auto">
            <a:xfrm>
              <a:off x="864" y="1440"/>
              <a:ext cx="960" cy="314"/>
            </a:xfrm>
            <a:prstGeom prst="rect">
              <a:avLst/>
            </a:prstGeom>
            <a:noFill/>
            <a:ln w="9525">
              <a:noFill/>
              <a:miter lim="800000"/>
              <a:headEnd/>
              <a:tailEnd/>
            </a:ln>
            <a:effectLst/>
          </p:spPr>
          <p:txBody>
            <a:bodyPr>
              <a:spAutoFit/>
            </a:bodyPr>
            <a:lstStyle/>
            <a:p>
              <a:pPr algn="l">
                <a:defRPr/>
              </a:pPr>
              <a:r>
                <a:rPr lang="nl-BE">
                  <a:solidFill>
                    <a:srgbClr val="153C8B"/>
                  </a:solidFill>
                  <a:latin typeface="Verdana" pitchFamily="34" charset="0"/>
                </a:rPr>
                <a:t>R  </a:t>
              </a:r>
              <a:r>
                <a:rPr lang="nl-BE" sz="1600">
                  <a:solidFill>
                    <a:srgbClr val="153C8B"/>
                  </a:solidFill>
                  <a:latin typeface="Verdana" pitchFamily="34" charset="0"/>
                </a:rPr>
                <a:t> </a:t>
              </a:r>
              <a:r>
                <a:rPr lang="nl-BE">
                  <a:solidFill>
                    <a:srgbClr val="153C8B"/>
                  </a:solidFill>
                  <a:latin typeface="Verdana" pitchFamily="34" charset="0"/>
                </a:rPr>
                <a:t>T  U</a:t>
              </a:r>
              <a:endParaRPr lang="en-US">
                <a:solidFill>
                  <a:srgbClr val="153C8B"/>
                </a:solidFill>
                <a:latin typeface="Verdana" pitchFamily="34" charset="0"/>
              </a:endParaRPr>
            </a:p>
          </p:txBody>
        </p:sp>
      </p:grpSp>
      <p:sp>
        <p:nvSpPr>
          <p:cNvPr id="29" name="Line 30"/>
          <p:cNvSpPr>
            <a:spLocks noChangeShapeType="1"/>
          </p:cNvSpPr>
          <p:nvPr/>
        </p:nvSpPr>
        <p:spPr bwMode="auto">
          <a:xfrm>
            <a:off x="0" y="1143000"/>
            <a:ext cx="9144000" cy="0"/>
          </a:xfrm>
          <a:prstGeom prst="line">
            <a:avLst/>
          </a:prstGeom>
          <a:noFill/>
          <a:ln w="9525">
            <a:solidFill>
              <a:schemeClr val="bg1"/>
            </a:solidFill>
            <a:round/>
            <a:headEnd/>
            <a:tailEnd/>
          </a:ln>
          <a:effectLst/>
        </p:spPr>
        <p:txBody>
          <a:bodyPr anchor="ctr"/>
          <a:lstStyle/>
          <a:p>
            <a:pPr>
              <a:defRPr/>
            </a:pPr>
            <a:endParaRPr lang="en-US"/>
          </a:p>
        </p:txBody>
      </p:sp>
      <p:sp>
        <p:nvSpPr>
          <p:cNvPr id="2" name="Title 1"/>
          <p:cNvSpPr>
            <a:spLocks noGrp="1"/>
          </p:cNvSpPr>
          <p:nvPr>
            <p:ph type="title"/>
          </p:nvPr>
        </p:nvSpPr>
        <p:spPr>
          <a:xfrm>
            <a:off x="228600" y="1012825"/>
            <a:ext cx="8686800" cy="1174750"/>
          </a:xfrm>
          <a:prstGeom prst="roundRect">
            <a:avLst>
              <a:gd name="adj" fmla="val 16667"/>
            </a:avLst>
          </a:prstGeom>
        </p:spPr>
        <p:txBody>
          <a:bodyPr/>
          <a:lstStyle/>
          <a:p>
            <a:r>
              <a:rPr lang="en-US"/>
              <a:t>Click to edit Master title style</a:t>
            </a:r>
          </a:p>
        </p:txBody>
      </p:sp>
      <p:sp>
        <p:nvSpPr>
          <p:cNvPr id="3" name="Table Placeholder 2"/>
          <p:cNvSpPr>
            <a:spLocks noGrp="1"/>
          </p:cNvSpPr>
          <p:nvPr>
            <p:ph type="tbl" idx="1"/>
          </p:nvPr>
        </p:nvSpPr>
        <p:spPr>
          <a:xfrm>
            <a:off x="152400" y="1981200"/>
            <a:ext cx="8839200" cy="4724400"/>
          </a:xfrm>
          <a:prstGeom prst="rect">
            <a:avLst/>
          </a:prstGeom>
        </p:spPr>
        <p:txBody>
          <a:bodyPr/>
          <a:lstStyle/>
          <a:p>
            <a:pPr lvl="0"/>
            <a:r>
              <a:rPr lang="en-US" noProof="0"/>
              <a:t>Click icon to add table</a:t>
            </a:r>
          </a:p>
        </p:txBody>
      </p:sp>
      <p:sp>
        <p:nvSpPr>
          <p:cNvPr id="30" name="Slide Number Placeholder 3"/>
          <p:cNvSpPr>
            <a:spLocks noGrp="1"/>
          </p:cNvSpPr>
          <p:nvPr>
            <p:ph type="sldNum" sz="quarter" idx="10"/>
          </p:nvPr>
        </p:nvSpPr>
        <p:spPr>
          <a:xfrm>
            <a:off x="7239000" y="6553200"/>
            <a:ext cx="1905000" cy="304800"/>
          </a:xfrm>
          <a:prstGeom prst="rect">
            <a:avLst/>
          </a:prstGeom>
        </p:spPr>
        <p:txBody>
          <a:bodyPr/>
          <a:lstStyle>
            <a:lvl1pPr>
              <a:defRPr/>
            </a:lvl1pPr>
          </a:lstStyle>
          <a:p>
            <a:pPr>
              <a:defRPr/>
            </a:pPr>
            <a:fld id="{2BFB4125-E3D1-4ED8-8187-4993DEAD497C}" type="slidenum">
              <a:rPr lang="en-US" smtClean="0"/>
              <a:pPr>
                <a:defRPr/>
              </a:pPr>
              <a:t>‹#›</a:t>
            </a:fld>
            <a:endParaRPr lang="en-US"/>
          </a:p>
        </p:txBody>
      </p:sp>
    </p:spTree>
    <p:extLst>
      <p:ext uri="{BB962C8B-B14F-4D97-AF65-F5344CB8AC3E}">
        <p14:creationId xmlns:p14="http://schemas.microsoft.com/office/powerpoint/2010/main" val="19915834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downtown.jpg"/>
          <p:cNvPicPr>
            <a:picLocks noChangeAspect="1"/>
          </p:cNvPicPr>
          <p:nvPr/>
        </p:nvPicPr>
        <p:blipFill>
          <a:blip r:embed="rId12"/>
          <a:srcRect/>
          <a:stretch>
            <a:fillRect/>
          </a:stretch>
        </p:blipFill>
        <p:spPr bwMode="auto">
          <a:xfrm>
            <a:off x="0" y="0"/>
            <a:ext cx="9144000" cy="6858000"/>
          </a:xfrm>
          <a:prstGeom prst="rect">
            <a:avLst/>
          </a:prstGeom>
          <a:noFill/>
          <a:ln w="9525">
            <a:noFill/>
            <a:miter lim="800000"/>
            <a:headEnd/>
            <a:tailEnd/>
          </a:ln>
        </p:spPr>
      </p:pic>
      <p:sp>
        <p:nvSpPr>
          <p:cNvPr id="2" name="Rectangle 1"/>
          <p:cNvSpPr/>
          <p:nvPr/>
        </p:nvSpPr>
        <p:spPr bwMode="auto">
          <a:xfrm>
            <a:off x="0" y="609600"/>
            <a:ext cx="9144000" cy="6248400"/>
          </a:xfrm>
          <a:prstGeom prst="rect">
            <a:avLst/>
          </a:prstGeom>
          <a:solidFill>
            <a:srgbClr val="002060">
              <a:alpha val="6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3" name="Slide Number Placeholder 2"/>
          <p:cNvSpPr>
            <a:spLocks noGrp="1"/>
          </p:cNvSpPr>
          <p:nvPr>
            <p:ph type="sldNum" sz="quarter" idx="4"/>
          </p:nvPr>
        </p:nvSpPr>
        <p:spPr>
          <a:xfrm>
            <a:off x="0" y="6492875"/>
            <a:ext cx="381000" cy="365125"/>
          </a:xfrm>
          <a:prstGeom prst="rect">
            <a:avLst/>
          </a:prstGeom>
        </p:spPr>
        <p:txBody>
          <a:bodyPr vert="horz" lIns="91440" tIns="45720" rIns="91440" bIns="45720" rtlCol="0" anchor="ctr"/>
          <a:lstStyle>
            <a:lvl1pPr algn="r">
              <a:defRPr sz="1200">
                <a:solidFill>
                  <a:schemeClr val="bg1"/>
                </a:solidFill>
              </a:defRPr>
            </a:lvl1pPr>
          </a:lstStyle>
          <a:p>
            <a:fld id="{6702E1E0-462E-42B5-A359-A648340C9DAE}" type="slidenum">
              <a:rPr lang="en-US" smtClean="0"/>
              <a:pPr/>
              <a:t>‹#›</a:t>
            </a:fld>
            <a:endParaRPr lang="en-US"/>
          </a:p>
        </p:txBody>
      </p:sp>
    </p:spTree>
    <p:extLst>
      <p:ext uri="{BB962C8B-B14F-4D97-AF65-F5344CB8AC3E}">
        <p14:creationId xmlns:p14="http://schemas.microsoft.com/office/powerpoint/2010/main" val="1387459220"/>
      </p:ext>
    </p:extLst>
  </p:cSld>
  <p:clrMap bg1="lt1" tx1="dk1" bg2="lt2" tx2="dk2" accent1="accent1" accent2="accent2" accent3="accent3" accent4="accent4" accent5="accent5" accent6="accent6" hlink="hlink" folHlink="folHlink"/>
  <p:sldLayoutIdLst>
    <p:sldLayoutId id="2147484027" r:id="rId1"/>
    <p:sldLayoutId id="2147484028" r:id="rId2"/>
    <p:sldLayoutId id="2147484029" r:id="rId3"/>
    <p:sldLayoutId id="2147484030" r:id="rId4"/>
    <p:sldLayoutId id="2147484031" r:id="rId5"/>
    <p:sldLayoutId id="2147484032" r:id="rId6"/>
    <p:sldLayoutId id="2147484033" r:id="rId7"/>
    <p:sldLayoutId id="2147484034" r:id="rId8"/>
    <p:sldLayoutId id="2147484035" r:id="rId9"/>
    <p:sldLayoutId id="2147484036" r:id="rId10"/>
  </p:sldLayoutIdLst>
  <p:hf hdr="0" ftr="0" dt="0"/>
  <p:txStyles>
    <p:titleStyle>
      <a:lvl1pPr algn="l" rtl="0" eaLnBrk="1" fontAlgn="base" hangingPunct="1">
        <a:spcBef>
          <a:spcPct val="0"/>
        </a:spcBef>
        <a:spcAft>
          <a:spcPct val="0"/>
        </a:spcAft>
        <a:defRPr sz="3600">
          <a:solidFill>
            <a:schemeClr val="bg1"/>
          </a:solidFill>
          <a:latin typeface="+mj-lt"/>
          <a:ea typeface="ＭＳ Ｐゴシック" pitchFamily="122" charset="-128"/>
          <a:cs typeface="ＭＳ Ｐゴシック" pitchFamily="122" charset="-128"/>
        </a:defRPr>
      </a:lvl1pPr>
      <a:lvl2pPr algn="l" rtl="0" eaLnBrk="1" fontAlgn="base" hangingPunct="1">
        <a:spcBef>
          <a:spcPct val="0"/>
        </a:spcBef>
        <a:spcAft>
          <a:spcPct val="0"/>
        </a:spcAft>
        <a:defRPr sz="3600">
          <a:solidFill>
            <a:schemeClr val="bg1"/>
          </a:solidFill>
          <a:latin typeface="Georgia" pitchFamily="125" charset="0"/>
          <a:ea typeface="ＭＳ Ｐゴシック" pitchFamily="122" charset="-128"/>
          <a:cs typeface="ＭＳ Ｐゴシック" pitchFamily="122" charset="-128"/>
        </a:defRPr>
      </a:lvl2pPr>
      <a:lvl3pPr algn="l" rtl="0" eaLnBrk="1" fontAlgn="base" hangingPunct="1">
        <a:spcBef>
          <a:spcPct val="0"/>
        </a:spcBef>
        <a:spcAft>
          <a:spcPct val="0"/>
        </a:spcAft>
        <a:defRPr sz="3600">
          <a:solidFill>
            <a:schemeClr val="bg1"/>
          </a:solidFill>
          <a:latin typeface="Georgia" pitchFamily="125" charset="0"/>
          <a:ea typeface="ＭＳ Ｐゴシック" pitchFamily="122" charset="-128"/>
          <a:cs typeface="ＭＳ Ｐゴシック" pitchFamily="122" charset="-128"/>
        </a:defRPr>
      </a:lvl3pPr>
      <a:lvl4pPr algn="l" rtl="0" eaLnBrk="1" fontAlgn="base" hangingPunct="1">
        <a:spcBef>
          <a:spcPct val="0"/>
        </a:spcBef>
        <a:spcAft>
          <a:spcPct val="0"/>
        </a:spcAft>
        <a:defRPr sz="3600">
          <a:solidFill>
            <a:schemeClr val="bg1"/>
          </a:solidFill>
          <a:latin typeface="Georgia" pitchFamily="125" charset="0"/>
          <a:ea typeface="ＭＳ Ｐゴシック" pitchFamily="122" charset="-128"/>
          <a:cs typeface="ＭＳ Ｐゴシック" pitchFamily="122" charset="-128"/>
        </a:defRPr>
      </a:lvl4pPr>
      <a:lvl5pPr algn="l" rtl="0" eaLnBrk="1" fontAlgn="base" hangingPunct="1">
        <a:spcBef>
          <a:spcPct val="0"/>
        </a:spcBef>
        <a:spcAft>
          <a:spcPct val="0"/>
        </a:spcAft>
        <a:defRPr sz="3600">
          <a:solidFill>
            <a:schemeClr val="bg1"/>
          </a:solidFill>
          <a:latin typeface="Georgia" pitchFamily="125" charset="0"/>
          <a:ea typeface="ＭＳ Ｐゴシック" pitchFamily="122" charset="-128"/>
          <a:cs typeface="ＭＳ Ｐゴシック" pitchFamily="122" charset="-128"/>
        </a:defRPr>
      </a:lvl5pPr>
      <a:lvl6pPr marL="457200" algn="l" rtl="0" eaLnBrk="1" fontAlgn="base" hangingPunct="1">
        <a:spcBef>
          <a:spcPct val="0"/>
        </a:spcBef>
        <a:spcAft>
          <a:spcPct val="0"/>
        </a:spcAft>
        <a:defRPr sz="3600">
          <a:solidFill>
            <a:schemeClr val="bg1"/>
          </a:solidFill>
          <a:latin typeface="Times" pitchFamily="122" charset="0"/>
        </a:defRPr>
      </a:lvl6pPr>
      <a:lvl7pPr marL="914400" algn="l" rtl="0" eaLnBrk="1" fontAlgn="base" hangingPunct="1">
        <a:spcBef>
          <a:spcPct val="0"/>
        </a:spcBef>
        <a:spcAft>
          <a:spcPct val="0"/>
        </a:spcAft>
        <a:defRPr sz="3600">
          <a:solidFill>
            <a:schemeClr val="bg1"/>
          </a:solidFill>
          <a:latin typeface="Times" pitchFamily="122" charset="0"/>
        </a:defRPr>
      </a:lvl7pPr>
      <a:lvl8pPr marL="1371600" algn="l" rtl="0" eaLnBrk="1" fontAlgn="base" hangingPunct="1">
        <a:spcBef>
          <a:spcPct val="0"/>
        </a:spcBef>
        <a:spcAft>
          <a:spcPct val="0"/>
        </a:spcAft>
        <a:defRPr sz="3600">
          <a:solidFill>
            <a:schemeClr val="bg1"/>
          </a:solidFill>
          <a:latin typeface="Times" pitchFamily="122" charset="0"/>
        </a:defRPr>
      </a:lvl8pPr>
      <a:lvl9pPr marL="1828800" algn="l" rtl="0" eaLnBrk="1" fontAlgn="base" hangingPunct="1">
        <a:spcBef>
          <a:spcPct val="0"/>
        </a:spcBef>
        <a:spcAft>
          <a:spcPct val="0"/>
        </a:spcAft>
        <a:defRPr sz="3600">
          <a:solidFill>
            <a:schemeClr val="bg1"/>
          </a:solidFill>
          <a:latin typeface="Times" pitchFamily="122" charset="0"/>
        </a:defRPr>
      </a:lvl9pPr>
    </p:titleStyle>
    <p:bodyStyle>
      <a:lvl1pPr marL="342900" indent="-342900" algn="l" rtl="0" eaLnBrk="1" fontAlgn="base" hangingPunct="1">
        <a:spcBef>
          <a:spcPct val="20000"/>
        </a:spcBef>
        <a:spcAft>
          <a:spcPct val="0"/>
        </a:spcAft>
        <a:buClr>
          <a:srgbClr val="FF6600"/>
        </a:buClr>
        <a:defRPr sz="2400">
          <a:solidFill>
            <a:schemeClr val="bg1"/>
          </a:solidFill>
          <a:latin typeface="+mn-lt"/>
          <a:ea typeface="ＭＳ Ｐゴシック" pitchFamily="122" charset="-128"/>
          <a:cs typeface="ＭＳ Ｐゴシック" pitchFamily="122" charset="-128"/>
        </a:defRPr>
      </a:lvl1pPr>
      <a:lvl2pPr marL="742950" indent="-285750" algn="l" rtl="0" eaLnBrk="1" fontAlgn="base" hangingPunct="1">
        <a:spcBef>
          <a:spcPct val="20000"/>
        </a:spcBef>
        <a:spcAft>
          <a:spcPct val="0"/>
        </a:spcAft>
        <a:buClr>
          <a:srgbClr val="FF6633"/>
        </a:buClr>
        <a:buSzPct val="80000"/>
        <a:buFont typeface="Times" charset="0"/>
        <a:buChar char="•"/>
        <a:defRPr sz="2400">
          <a:solidFill>
            <a:schemeClr val="bg1"/>
          </a:solidFill>
          <a:latin typeface="+mn-lt"/>
          <a:ea typeface="ＭＳ Ｐゴシック" pitchFamily="122" charset="-128"/>
        </a:defRPr>
      </a:lvl2pPr>
      <a:lvl3pPr marL="1143000" indent="-228600" algn="l" rtl="0" eaLnBrk="1" fontAlgn="base" hangingPunct="1">
        <a:spcBef>
          <a:spcPct val="20000"/>
        </a:spcBef>
        <a:spcAft>
          <a:spcPct val="0"/>
        </a:spcAft>
        <a:buClr>
          <a:srgbClr val="FF6600"/>
        </a:buClr>
        <a:buChar char="•"/>
        <a:defRPr sz="2000">
          <a:solidFill>
            <a:schemeClr val="bg1"/>
          </a:solidFill>
          <a:latin typeface="+mn-lt"/>
          <a:ea typeface="ＭＳ Ｐゴシック" pitchFamily="122" charset="-128"/>
        </a:defRPr>
      </a:lvl3pPr>
      <a:lvl4pPr marL="1600200" indent="-228600" algn="l" rtl="0" eaLnBrk="1" fontAlgn="base" hangingPunct="1">
        <a:spcBef>
          <a:spcPct val="20000"/>
        </a:spcBef>
        <a:spcAft>
          <a:spcPct val="0"/>
        </a:spcAft>
        <a:buClr>
          <a:srgbClr val="FF6600"/>
        </a:buClr>
        <a:buSzPct val="95000"/>
        <a:buFont typeface="Times" charset="0"/>
        <a:buChar char="•"/>
        <a:defRPr sz="2000">
          <a:solidFill>
            <a:schemeClr val="bg1"/>
          </a:solidFill>
          <a:latin typeface="+mn-lt"/>
          <a:ea typeface="ＭＳ Ｐゴシック" pitchFamily="122" charset="-128"/>
        </a:defRPr>
      </a:lvl4pPr>
      <a:lvl5pPr marL="20574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hyperlink" Target="https://www.thieme-connect.com/products/ejournals/html/10.1055/s-0040-1718582" TargetMode="Externa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hyperlink" Target="https://pubmed.ncbi.nlm.nih.gov/20967495/" TargetMode="Externa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5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 Id="rId5" Type="http://schemas.openxmlformats.org/officeDocument/2006/relationships/image" Target="../media/image17.png"/><Relationship Id="rId4" Type="http://schemas.openxmlformats.org/officeDocument/2006/relationships/image" Target="../media/image16.png"/></Relationships>
</file>

<file path=ppt/slides/_rels/slide5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19200"/>
            <a:ext cx="7772400" cy="1470025"/>
          </a:xfrm>
        </p:spPr>
        <p:txBody>
          <a:bodyPr/>
          <a:lstStyle/>
          <a:p>
            <a:r>
              <a:rPr lang="en-US" dirty="0"/>
              <a:t>Statistical data analysis and</a:t>
            </a:r>
            <a:br>
              <a:rPr lang="en-US" dirty="0"/>
            </a:br>
            <a:r>
              <a:rPr lang="en-US" dirty="0"/>
              <a:t>research methods</a:t>
            </a:r>
            <a:br>
              <a:rPr lang="en-US" dirty="0"/>
            </a:br>
            <a:r>
              <a:rPr lang="en-US" sz="2800" dirty="0">
                <a:latin typeface="Arial Unicode MS" panose="020B0604020202020204" pitchFamily="34" charset="-128"/>
                <a:ea typeface="Arial Unicode MS" panose="020B0604020202020204" pitchFamily="34" charset="-128"/>
                <a:cs typeface="Arial Unicode MS" panose="020B0604020202020204" pitchFamily="34" charset="-128"/>
              </a:rPr>
              <a:t>BMI504</a:t>
            </a:r>
            <a:br>
              <a:rPr lang="en-US" sz="2800" dirty="0">
                <a:latin typeface="Arial Unicode MS" panose="020B0604020202020204" pitchFamily="34" charset="-128"/>
                <a:ea typeface="Arial Unicode MS" panose="020B0604020202020204" pitchFamily="34" charset="-128"/>
                <a:cs typeface="Arial Unicode MS" panose="020B0604020202020204" pitchFamily="34" charset="-128"/>
              </a:rPr>
            </a:br>
            <a:r>
              <a:rPr lang="en-US" sz="2800" dirty="0"/>
              <a:t>Course 15735 – Spring 2026</a:t>
            </a:r>
            <a:br>
              <a:rPr lang="en-US" sz="2800" dirty="0"/>
            </a:br>
            <a:br>
              <a:rPr lang="en-US" sz="2800" dirty="0"/>
            </a:br>
            <a:endParaRPr lang="en-US" sz="28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 name="Subtitle 2"/>
          <p:cNvSpPr>
            <a:spLocks noGrp="1"/>
          </p:cNvSpPr>
          <p:nvPr>
            <p:ph type="subTitle" idx="1"/>
          </p:nvPr>
        </p:nvSpPr>
        <p:spPr/>
        <p:txBody>
          <a:bodyPr/>
          <a:lstStyle/>
          <a:p>
            <a:r>
              <a:rPr lang="en-US" dirty="0"/>
              <a:t>Class 5 – February 19, 2026</a:t>
            </a:r>
          </a:p>
          <a:p>
            <a:r>
              <a:rPr lang="en-US" dirty="0"/>
              <a:t>Mixed methods: integration of quantitative and qualitative methods </a:t>
            </a:r>
          </a:p>
          <a:p>
            <a:endParaRPr lang="en-US" dirty="0"/>
          </a:p>
          <a:p>
            <a:r>
              <a:rPr lang="en-US" dirty="0"/>
              <a:t>Werner CEUSTERS</a:t>
            </a:r>
          </a:p>
        </p:txBody>
      </p:sp>
      <p:grpSp>
        <p:nvGrpSpPr>
          <p:cNvPr id="4" name="Group 3"/>
          <p:cNvGrpSpPr/>
          <p:nvPr/>
        </p:nvGrpSpPr>
        <p:grpSpPr>
          <a:xfrm>
            <a:off x="-152400" y="609600"/>
            <a:ext cx="9296400" cy="466726"/>
            <a:chOff x="-152400" y="609600"/>
            <a:chExt cx="9296400" cy="466726"/>
          </a:xfrm>
        </p:grpSpPr>
        <p:sp>
          <p:nvSpPr>
            <p:cNvPr id="5" name="Rectangle 4"/>
            <p:cNvSpPr/>
            <p:nvPr/>
          </p:nvSpPr>
          <p:spPr bwMode="auto">
            <a:xfrm>
              <a:off x="5562600" y="609600"/>
              <a:ext cx="3581400" cy="46672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pic>
          <p:nvPicPr>
            <p:cNvPr id="6" name="Picture 6" descr="Jacobs School of Medicine and Biomedical Sciences 1-line locku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609600"/>
              <a:ext cx="6477000" cy="46672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097332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Quality criteria for research proposals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061154627"/>
              </p:ext>
            </p:extLst>
          </p:nvPr>
        </p:nvGraphicFramePr>
        <p:xfrm>
          <a:off x="228600" y="1676400"/>
          <a:ext cx="8686800" cy="3657600"/>
        </p:xfrm>
        <a:graphic>
          <a:graphicData uri="http://schemas.openxmlformats.org/drawingml/2006/table">
            <a:tbl>
              <a:tblPr firstRow="1" bandRow="1">
                <a:tableStyleId>{5C22544A-7EE6-4342-B048-85BDC9FD1C3A}</a:tableStyleId>
              </a:tblPr>
              <a:tblGrid>
                <a:gridCol w="3429000">
                  <a:extLst>
                    <a:ext uri="{9D8B030D-6E8A-4147-A177-3AD203B41FA5}">
                      <a16:colId xmlns:a16="http://schemas.microsoft.com/office/drawing/2014/main" val="20000"/>
                    </a:ext>
                  </a:extLst>
                </a:gridCol>
                <a:gridCol w="457200">
                  <a:extLst>
                    <a:ext uri="{9D8B030D-6E8A-4147-A177-3AD203B41FA5}">
                      <a16:colId xmlns:a16="http://schemas.microsoft.com/office/drawing/2014/main" val="20001"/>
                    </a:ext>
                  </a:extLst>
                </a:gridCol>
                <a:gridCol w="4800600">
                  <a:extLst>
                    <a:ext uri="{9D8B030D-6E8A-4147-A177-3AD203B41FA5}">
                      <a16:colId xmlns:a16="http://schemas.microsoft.com/office/drawing/2014/main" val="20002"/>
                    </a:ext>
                  </a:extLst>
                </a:gridCol>
              </a:tblGrid>
              <a:tr h="370840">
                <a:tc>
                  <a:txBody>
                    <a:bodyPr/>
                    <a:lstStyle/>
                    <a:p>
                      <a:r>
                        <a:rPr lang="en-US" sz="2400" b="0" dirty="0">
                          <a:solidFill>
                            <a:schemeClr val="bg1"/>
                          </a:solidFill>
                          <a:latin typeface="Trebuchet MS" panose="020B0603020202020204" pitchFamily="34" charset="0"/>
                        </a:rPr>
                        <a:t>Worthy</a:t>
                      </a:r>
                      <a:r>
                        <a:rPr lang="en-US" sz="2400" b="0" baseline="0" dirty="0">
                          <a:solidFill>
                            <a:schemeClr val="bg1"/>
                          </a:solidFill>
                          <a:latin typeface="Trebuchet MS" panose="020B0603020202020204" pitchFamily="34" charset="0"/>
                        </a:rPr>
                        <a:t> topic</a:t>
                      </a:r>
                      <a:endParaRPr lang="en-US" sz="2400" b="0" dirty="0">
                        <a:solidFill>
                          <a:schemeClr val="bg1"/>
                        </a:solidFill>
                        <a:latin typeface="Trebuchet MS" panose="020B0603020202020204" pitchFamily="34" charset="0"/>
                      </a:endParaRPr>
                    </a:p>
                  </a:txBody>
                  <a:tcPr>
                    <a:lnR w="12700" cap="flat" cmpd="sng" algn="ctr">
                      <a:noFill/>
                      <a:prstDash val="solid"/>
                      <a:round/>
                      <a:headEnd type="none" w="med" len="med"/>
                      <a:tailEnd type="none" w="med" len="med"/>
                    </a:lnR>
                    <a:lnB w="12700" cap="flat" cmpd="sng" algn="ctr">
                      <a:solidFill>
                        <a:schemeClr val="bg1"/>
                      </a:solidFill>
                      <a:prstDash val="solid"/>
                      <a:round/>
                      <a:headEnd type="none" w="med" len="med"/>
                      <a:tailEnd type="none" w="med" len="med"/>
                    </a:lnB>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noFill/>
                  </a:tcPr>
                </a:tc>
                <a:tc rowSpan="8">
                  <a:txBody>
                    <a:bodyPr/>
                    <a:lstStyle/>
                    <a:p>
                      <a:r>
                        <a:rPr lang="en-US" sz="2000" b="0" dirty="0">
                          <a:solidFill>
                            <a:schemeClr val="bg1"/>
                          </a:solidFill>
                          <a:latin typeface="Trebuchet MS" panose="020B0603020202020204" pitchFamily="34" charset="0"/>
                        </a:rPr>
                        <a:t>Is the proposals characterized by:</a:t>
                      </a:r>
                    </a:p>
                    <a:p>
                      <a:endParaRPr lang="en-US" sz="2000" b="0" dirty="0">
                        <a:solidFill>
                          <a:schemeClr val="bg1"/>
                        </a:solidFill>
                        <a:latin typeface="Trebuchet MS" panose="020B0603020202020204" pitchFamily="34" charset="0"/>
                      </a:endParaRPr>
                    </a:p>
                    <a:p>
                      <a:pPr marL="342900" indent="-342900">
                        <a:buFont typeface="Arial" panose="020B0604020202020204" pitchFamily="34" charset="0"/>
                        <a:buChar char="•"/>
                      </a:pPr>
                      <a:r>
                        <a:rPr lang="en-US" sz="2000" b="0" dirty="0">
                          <a:solidFill>
                            <a:schemeClr val="bg1"/>
                          </a:solidFill>
                          <a:latin typeface="Trebuchet MS" panose="020B0603020202020204" pitchFamily="34" charset="0"/>
                        </a:rPr>
                        <a:t>self-reflexivity about subjective values, biases, and inclinations of the researcher(s);</a:t>
                      </a:r>
                    </a:p>
                    <a:p>
                      <a:pPr marL="342900" indent="-342900">
                        <a:buFont typeface="Arial" panose="020B0604020202020204" pitchFamily="34" charset="0"/>
                        <a:buChar char="•"/>
                      </a:pPr>
                      <a:endParaRPr lang="en-US" sz="2000" b="0" dirty="0">
                        <a:solidFill>
                          <a:schemeClr val="bg1"/>
                        </a:solidFill>
                        <a:latin typeface="Trebuchet MS" panose="020B0603020202020204" pitchFamily="34" charset="0"/>
                      </a:endParaRPr>
                    </a:p>
                    <a:p>
                      <a:pPr marL="342900" indent="-342900">
                        <a:buFont typeface="Arial" panose="020B0604020202020204" pitchFamily="34" charset="0"/>
                        <a:buChar char="•"/>
                      </a:pPr>
                      <a:r>
                        <a:rPr lang="en-US" sz="2000" b="0" dirty="0">
                          <a:solidFill>
                            <a:schemeClr val="bg1"/>
                          </a:solidFill>
                          <a:latin typeface="Trebuchet MS" panose="020B0603020202020204" pitchFamily="34" charset="0"/>
                        </a:rPr>
                        <a:t>transparency about the methods and challenges?</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0000"/>
                  </a:ext>
                </a:extLst>
              </a:tr>
              <a:tr h="370840">
                <a:tc>
                  <a:txBody>
                    <a:bodyPr/>
                    <a:lstStyle/>
                    <a:p>
                      <a:r>
                        <a:rPr lang="en-US" sz="2400" b="0" dirty="0">
                          <a:solidFill>
                            <a:schemeClr val="bg1"/>
                          </a:solidFill>
                          <a:latin typeface="Trebuchet MS" panose="020B0603020202020204" pitchFamily="34" charset="0"/>
                        </a:rPr>
                        <a:t>Rich rigor</a:t>
                      </a:r>
                    </a:p>
                  </a:txBody>
                  <a:tcPr>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noFill/>
                  </a:tcPr>
                </a:tc>
                <a:tc vMerge="1">
                  <a:txBody>
                    <a:bodyPr/>
                    <a:lstStyle/>
                    <a:p>
                      <a:endParaRPr lang="en-US" sz="2400" b="0" dirty="0">
                        <a:solidFill>
                          <a:schemeClr val="bg1"/>
                        </a:solidFill>
                        <a:latin typeface="Trebuchet MS" panose="020B0603020202020204" pitchFamily="34" charset="0"/>
                      </a:endParaRPr>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noFill/>
                  </a:tcPr>
                </a:tc>
                <a:extLst>
                  <a:ext uri="{0D108BD9-81ED-4DB2-BD59-A6C34878D82A}">
                    <a16:rowId xmlns:a16="http://schemas.microsoft.com/office/drawing/2014/main" val="10001"/>
                  </a:ext>
                </a:extLst>
              </a:tr>
              <a:tr h="370840">
                <a:tc>
                  <a:txBody>
                    <a:bodyPr/>
                    <a:lstStyle/>
                    <a:p>
                      <a:r>
                        <a:rPr lang="en-US" sz="2400" b="0" dirty="0">
                          <a:solidFill>
                            <a:schemeClr val="bg1"/>
                          </a:solidFill>
                          <a:latin typeface="Trebuchet MS" panose="020B0603020202020204" pitchFamily="34" charset="0"/>
                        </a:rPr>
                        <a:t>Sincerity</a:t>
                      </a:r>
                    </a:p>
                  </a:txBody>
                  <a:tcPr>
                    <a:lnR w="12700" cap="flat" cmpd="sng" algn="ctr">
                      <a:noFill/>
                      <a:prstDash val="solid"/>
                      <a:round/>
                      <a:headEnd type="none" w="med" len="med"/>
                      <a:tailEnd type="none" w="med" len="med"/>
                    </a:lnR>
                    <a:noFill/>
                  </a:tcPr>
                </a:tc>
                <a:tc>
                  <a:txBody>
                    <a:bodyPr/>
                    <a:lstStyle/>
                    <a:p>
                      <a:r>
                        <a:rPr lang="en-US" sz="2400" b="0" dirty="0">
                          <a:solidFill>
                            <a:schemeClr val="bg1"/>
                          </a:solidFill>
                          <a:latin typeface="Trebuchet MS" panose="020B0603020202020204" pitchFamily="34" charset="0"/>
                          <a:sym typeface="Wingdings" panose="05000000000000000000" pitchFamily="2" charset="2"/>
                        </a:rPr>
                        <a:t></a:t>
                      </a:r>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2"/>
                  </a:ext>
                </a:extLst>
              </a:tr>
              <a:tr h="370840">
                <a:tc>
                  <a:txBody>
                    <a:bodyPr/>
                    <a:lstStyle/>
                    <a:p>
                      <a:r>
                        <a:rPr lang="en-US" sz="2400" b="0" dirty="0">
                          <a:solidFill>
                            <a:schemeClr val="bg1"/>
                          </a:solidFill>
                          <a:latin typeface="Trebuchet MS" panose="020B0603020202020204" pitchFamily="34" charset="0"/>
                        </a:rPr>
                        <a:t>Credibility</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3"/>
                  </a:ext>
                </a:extLst>
              </a:tr>
              <a:tr h="370840">
                <a:tc>
                  <a:txBody>
                    <a:bodyPr/>
                    <a:lstStyle/>
                    <a:p>
                      <a:r>
                        <a:rPr lang="en-US" sz="2400" b="0" dirty="0">
                          <a:solidFill>
                            <a:schemeClr val="bg1"/>
                          </a:solidFill>
                          <a:latin typeface="Trebuchet MS" panose="020B0603020202020204" pitchFamily="34" charset="0"/>
                        </a:rPr>
                        <a:t>Resonance</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4"/>
                  </a:ext>
                </a:extLst>
              </a:tr>
              <a:tr h="370840">
                <a:tc>
                  <a:txBody>
                    <a:bodyPr/>
                    <a:lstStyle/>
                    <a:p>
                      <a:r>
                        <a:rPr lang="en-US" sz="2400" b="0" dirty="0">
                          <a:solidFill>
                            <a:schemeClr val="bg1"/>
                          </a:solidFill>
                          <a:latin typeface="Trebuchet MS" panose="020B0603020202020204" pitchFamily="34" charset="0"/>
                        </a:rPr>
                        <a:t>Significant contribution</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5"/>
                  </a:ext>
                </a:extLst>
              </a:tr>
              <a:tr h="370840">
                <a:tc>
                  <a:txBody>
                    <a:bodyPr/>
                    <a:lstStyle/>
                    <a:p>
                      <a:r>
                        <a:rPr lang="en-US" sz="2400" b="0" dirty="0">
                          <a:solidFill>
                            <a:schemeClr val="bg1"/>
                          </a:solidFill>
                          <a:latin typeface="Trebuchet MS" panose="020B0603020202020204" pitchFamily="34" charset="0"/>
                        </a:rPr>
                        <a:t>Ethical</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6"/>
                  </a:ext>
                </a:extLst>
              </a:tr>
              <a:tr h="370840">
                <a:tc>
                  <a:txBody>
                    <a:bodyPr/>
                    <a:lstStyle/>
                    <a:p>
                      <a:r>
                        <a:rPr lang="en-US" sz="2400" b="0" dirty="0">
                          <a:solidFill>
                            <a:schemeClr val="bg1"/>
                          </a:solidFill>
                          <a:latin typeface="Trebuchet MS" panose="020B0603020202020204" pitchFamily="34" charset="0"/>
                        </a:rPr>
                        <a:t>Meaningful coherence</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7"/>
                  </a:ext>
                </a:extLst>
              </a:tr>
            </a:tbl>
          </a:graphicData>
        </a:graphic>
      </p:graphicFrame>
      <p:sp>
        <p:nvSpPr>
          <p:cNvPr id="7" name="Rectangle 6"/>
          <p:cNvSpPr/>
          <p:nvPr/>
        </p:nvSpPr>
        <p:spPr>
          <a:xfrm>
            <a:off x="1185626" y="6172200"/>
            <a:ext cx="7882174" cy="584775"/>
          </a:xfrm>
          <a:prstGeom prst="rect">
            <a:avLst/>
          </a:prstGeom>
        </p:spPr>
        <p:txBody>
          <a:bodyPr wrap="square">
            <a:spAutoFit/>
          </a:bodyPr>
          <a:lstStyle/>
          <a:p>
            <a:pPr algn="r"/>
            <a:r>
              <a:rPr lang="en-US" sz="1600" b="0" dirty="0">
                <a:solidFill>
                  <a:schemeClr val="bg1"/>
                </a:solidFill>
              </a:rPr>
              <a:t>Sarah J. Tracy. Qualitative Quality: Eight “Big-Tent”</a:t>
            </a:r>
          </a:p>
          <a:p>
            <a:pPr algn="r"/>
            <a:r>
              <a:rPr lang="en-US" sz="1600" b="0" dirty="0">
                <a:solidFill>
                  <a:schemeClr val="bg1"/>
                </a:solidFill>
              </a:rPr>
              <a:t>Criteria for Excellent Qualitative Research. Qualitative Inquiry 2010;16(10):837–851.</a:t>
            </a:r>
          </a:p>
        </p:txBody>
      </p:sp>
      <p:sp>
        <p:nvSpPr>
          <p:cNvPr id="3" name="Slide Number Placeholder 2"/>
          <p:cNvSpPr>
            <a:spLocks noGrp="1"/>
          </p:cNvSpPr>
          <p:nvPr>
            <p:ph type="sldNum" sz="quarter" idx="10"/>
          </p:nvPr>
        </p:nvSpPr>
        <p:spPr/>
        <p:txBody>
          <a:bodyPr/>
          <a:lstStyle/>
          <a:p>
            <a:fld id="{6702E1E0-462E-42B5-A359-A648340C9DAE}" type="slidenum">
              <a:rPr lang="en-US" smtClean="0"/>
              <a:pPr/>
              <a:t>10</a:t>
            </a:fld>
            <a:endParaRPr lang="en-US"/>
          </a:p>
        </p:txBody>
      </p:sp>
      <p:sp>
        <p:nvSpPr>
          <p:cNvPr id="6" name="TextBox 5">
            <a:extLst>
              <a:ext uri="{FF2B5EF4-FFF2-40B4-BE49-F238E27FC236}">
                <a16:creationId xmlns:a16="http://schemas.microsoft.com/office/drawing/2014/main" id="{AC797813-A2B3-4D2D-A20D-337B74B8BDA0}"/>
              </a:ext>
            </a:extLst>
          </p:cNvPr>
          <p:cNvSpPr txBox="1"/>
          <p:nvPr/>
        </p:nvSpPr>
        <p:spPr>
          <a:xfrm>
            <a:off x="7754619" y="64413"/>
            <a:ext cx="1313181" cy="584775"/>
          </a:xfrm>
          <a:prstGeom prst="rect">
            <a:avLst/>
          </a:prstGeom>
          <a:noFill/>
          <a:ln w="38100">
            <a:solidFill>
              <a:schemeClr val="bg1"/>
            </a:solidFill>
          </a:ln>
        </p:spPr>
        <p:txBody>
          <a:bodyPr wrap="none" rtlCol="0">
            <a:spAutoFit/>
          </a:bodyPr>
          <a:lstStyle/>
          <a:p>
            <a:r>
              <a:rPr lang="en-US" dirty="0">
                <a:solidFill>
                  <a:schemeClr val="bg1"/>
                </a:solidFill>
              </a:rPr>
              <a:t>A4/4.5</a:t>
            </a:r>
          </a:p>
        </p:txBody>
      </p:sp>
    </p:spTree>
    <p:extLst>
      <p:ext uri="{BB962C8B-B14F-4D97-AF65-F5344CB8AC3E}">
        <p14:creationId xmlns:p14="http://schemas.microsoft.com/office/powerpoint/2010/main" val="36547359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Quality criteria for research proposals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952754899"/>
              </p:ext>
            </p:extLst>
          </p:nvPr>
        </p:nvGraphicFramePr>
        <p:xfrm>
          <a:off x="228600" y="1676400"/>
          <a:ext cx="8686800" cy="3657600"/>
        </p:xfrm>
        <a:graphic>
          <a:graphicData uri="http://schemas.openxmlformats.org/drawingml/2006/table">
            <a:tbl>
              <a:tblPr firstRow="1" bandRow="1">
                <a:tableStyleId>{5C22544A-7EE6-4342-B048-85BDC9FD1C3A}</a:tableStyleId>
              </a:tblPr>
              <a:tblGrid>
                <a:gridCol w="3429000">
                  <a:extLst>
                    <a:ext uri="{9D8B030D-6E8A-4147-A177-3AD203B41FA5}">
                      <a16:colId xmlns:a16="http://schemas.microsoft.com/office/drawing/2014/main" val="20000"/>
                    </a:ext>
                  </a:extLst>
                </a:gridCol>
                <a:gridCol w="457200">
                  <a:extLst>
                    <a:ext uri="{9D8B030D-6E8A-4147-A177-3AD203B41FA5}">
                      <a16:colId xmlns:a16="http://schemas.microsoft.com/office/drawing/2014/main" val="20001"/>
                    </a:ext>
                  </a:extLst>
                </a:gridCol>
                <a:gridCol w="4800600">
                  <a:extLst>
                    <a:ext uri="{9D8B030D-6E8A-4147-A177-3AD203B41FA5}">
                      <a16:colId xmlns:a16="http://schemas.microsoft.com/office/drawing/2014/main" val="20002"/>
                    </a:ext>
                  </a:extLst>
                </a:gridCol>
              </a:tblGrid>
              <a:tr h="370840">
                <a:tc>
                  <a:txBody>
                    <a:bodyPr/>
                    <a:lstStyle/>
                    <a:p>
                      <a:r>
                        <a:rPr lang="en-US" sz="2400" b="0" dirty="0">
                          <a:solidFill>
                            <a:schemeClr val="bg1"/>
                          </a:solidFill>
                          <a:latin typeface="Trebuchet MS" panose="020B0603020202020204" pitchFamily="34" charset="0"/>
                        </a:rPr>
                        <a:t>Worthy</a:t>
                      </a:r>
                      <a:r>
                        <a:rPr lang="en-US" sz="2400" b="0" baseline="0" dirty="0">
                          <a:solidFill>
                            <a:schemeClr val="bg1"/>
                          </a:solidFill>
                          <a:latin typeface="Trebuchet MS" panose="020B0603020202020204" pitchFamily="34" charset="0"/>
                        </a:rPr>
                        <a:t> topic</a:t>
                      </a:r>
                      <a:endParaRPr lang="en-US" sz="2400" b="0" dirty="0">
                        <a:solidFill>
                          <a:schemeClr val="bg1"/>
                        </a:solidFill>
                        <a:latin typeface="Trebuchet MS" panose="020B0603020202020204" pitchFamily="34" charset="0"/>
                      </a:endParaRPr>
                    </a:p>
                  </a:txBody>
                  <a:tcPr>
                    <a:lnR w="12700" cap="flat" cmpd="sng" algn="ctr">
                      <a:noFill/>
                      <a:prstDash val="solid"/>
                      <a:round/>
                      <a:headEnd type="none" w="med" len="med"/>
                      <a:tailEnd type="none" w="med" len="med"/>
                    </a:lnR>
                    <a:lnB w="12700" cap="flat" cmpd="sng" algn="ctr">
                      <a:solidFill>
                        <a:schemeClr val="bg1"/>
                      </a:solidFill>
                      <a:prstDash val="solid"/>
                      <a:round/>
                      <a:headEnd type="none" w="med" len="med"/>
                      <a:tailEnd type="none" w="med" len="med"/>
                    </a:lnB>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noFill/>
                  </a:tcPr>
                </a:tc>
                <a:tc rowSpan="8">
                  <a:txBody>
                    <a:bodyPr/>
                    <a:lstStyle/>
                    <a:p>
                      <a:r>
                        <a:rPr lang="en-US" sz="2000" b="0" dirty="0">
                          <a:solidFill>
                            <a:schemeClr val="bg1"/>
                          </a:solidFill>
                          <a:latin typeface="Trebuchet MS" panose="020B0603020202020204" pitchFamily="34" charset="0"/>
                        </a:rPr>
                        <a:t>Is the research marked by:</a:t>
                      </a:r>
                    </a:p>
                    <a:p>
                      <a:endParaRPr lang="en-US" sz="2000" b="0" dirty="0">
                        <a:solidFill>
                          <a:schemeClr val="bg1"/>
                        </a:solidFill>
                        <a:latin typeface="Trebuchet MS" panose="020B0603020202020204" pitchFamily="34" charset="0"/>
                      </a:endParaRPr>
                    </a:p>
                    <a:p>
                      <a:pPr marL="342900" indent="-342900">
                        <a:buFont typeface="Arial" panose="020B0604020202020204" pitchFamily="34" charset="0"/>
                        <a:buChar char="•"/>
                      </a:pPr>
                      <a:r>
                        <a:rPr lang="en-US" sz="2000" b="0" dirty="0">
                          <a:solidFill>
                            <a:schemeClr val="bg1"/>
                          </a:solidFill>
                          <a:latin typeface="Trebuchet MS" panose="020B0603020202020204" pitchFamily="34" charset="0"/>
                        </a:rPr>
                        <a:t>thick description, concrete detail, explication of tacit (</a:t>
                      </a:r>
                      <a:r>
                        <a:rPr lang="en-US" sz="2000" b="0" dirty="0" err="1">
                          <a:solidFill>
                            <a:schemeClr val="bg1"/>
                          </a:solidFill>
                          <a:latin typeface="Trebuchet MS" panose="020B0603020202020204" pitchFamily="34" charset="0"/>
                        </a:rPr>
                        <a:t>nontextual</a:t>
                      </a:r>
                      <a:r>
                        <a:rPr lang="en-US" sz="2000" b="0" dirty="0">
                          <a:solidFill>
                            <a:schemeClr val="bg1"/>
                          </a:solidFill>
                          <a:latin typeface="Trebuchet MS" panose="020B0603020202020204" pitchFamily="34" charset="0"/>
                        </a:rPr>
                        <a:t>) knowledge, and </a:t>
                      </a:r>
                      <a:r>
                        <a:rPr lang="en-US" sz="2000" b="0" i="1" dirty="0">
                          <a:solidFill>
                            <a:schemeClr val="bg1"/>
                          </a:solidFill>
                          <a:latin typeface="Trebuchet MS" panose="020B0603020202020204" pitchFamily="34" charset="0"/>
                        </a:rPr>
                        <a:t>showing</a:t>
                      </a:r>
                      <a:r>
                        <a:rPr lang="en-US" sz="2000" b="0" dirty="0">
                          <a:solidFill>
                            <a:schemeClr val="bg1"/>
                          </a:solidFill>
                          <a:latin typeface="Trebuchet MS" panose="020B0603020202020204" pitchFamily="34" charset="0"/>
                        </a:rPr>
                        <a:t> rather than </a:t>
                      </a:r>
                      <a:r>
                        <a:rPr lang="en-US" sz="2000" b="0" i="1" dirty="0">
                          <a:solidFill>
                            <a:schemeClr val="bg1"/>
                          </a:solidFill>
                          <a:latin typeface="Trebuchet MS" panose="020B0603020202020204" pitchFamily="34" charset="0"/>
                        </a:rPr>
                        <a:t>telling</a:t>
                      </a:r>
                      <a:r>
                        <a:rPr lang="en-US" sz="2000" b="0" dirty="0">
                          <a:solidFill>
                            <a:schemeClr val="bg1"/>
                          </a:solidFill>
                          <a:latin typeface="Trebuchet MS" panose="020B0603020202020204" pitchFamily="34" charset="0"/>
                        </a:rPr>
                        <a:t>;</a:t>
                      </a:r>
                    </a:p>
                    <a:p>
                      <a:pPr marL="342900" indent="-342900">
                        <a:buFont typeface="Arial" panose="020B0604020202020204" pitchFamily="34" charset="0"/>
                        <a:buChar char="•"/>
                      </a:pPr>
                      <a:endParaRPr lang="en-US" sz="2000" b="0" dirty="0">
                        <a:solidFill>
                          <a:schemeClr val="bg1"/>
                        </a:solidFill>
                        <a:latin typeface="Trebuchet MS" panose="020B0603020202020204" pitchFamily="34" charset="0"/>
                      </a:endParaRPr>
                    </a:p>
                    <a:p>
                      <a:pPr marL="342900" indent="-342900">
                        <a:buFont typeface="Arial" panose="020B0604020202020204" pitchFamily="34" charset="0"/>
                        <a:buChar char="•"/>
                      </a:pPr>
                      <a:r>
                        <a:rPr lang="en-US" sz="2000" b="0" dirty="0">
                          <a:solidFill>
                            <a:schemeClr val="bg1"/>
                          </a:solidFill>
                          <a:latin typeface="Trebuchet MS" panose="020B0603020202020204" pitchFamily="34" charset="0"/>
                        </a:rPr>
                        <a:t>triangulation or crystallization;</a:t>
                      </a:r>
                    </a:p>
                    <a:p>
                      <a:pPr marL="342900" indent="-342900">
                        <a:buFont typeface="Arial" panose="020B0604020202020204" pitchFamily="34" charset="0"/>
                        <a:buChar char="•"/>
                      </a:pPr>
                      <a:endParaRPr lang="en-US" sz="800" b="0" dirty="0">
                        <a:solidFill>
                          <a:schemeClr val="bg1"/>
                        </a:solidFill>
                        <a:latin typeface="Trebuchet MS" panose="020B0603020202020204" pitchFamily="34" charset="0"/>
                      </a:endParaRPr>
                    </a:p>
                    <a:p>
                      <a:pPr marL="342900" indent="-342900">
                        <a:buFont typeface="Arial" panose="020B0604020202020204" pitchFamily="34" charset="0"/>
                        <a:buChar char="•"/>
                      </a:pPr>
                      <a:r>
                        <a:rPr lang="en-US" sz="2000" b="0" dirty="0" err="1">
                          <a:solidFill>
                            <a:schemeClr val="bg1"/>
                          </a:solidFill>
                          <a:latin typeface="Trebuchet MS" panose="020B0603020202020204" pitchFamily="34" charset="0"/>
                        </a:rPr>
                        <a:t>multivocality</a:t>
                      </a:r>
                      <a:r>
                        <a:rPr lang="en-US" sz="2000" b="0" dirty="0">
                          <a:solidFill>
                            <a:schemeClr val="bg1"/>
                          </a:solidFill>
                          <a:latin typeface="Trebuchet MS" panose="020B0603020202020204" pitchFamily="34" charset="0"/>
                        </a:rPr>
                        <a:t>;</a:t>
                      </a:r>
                    </a:p>
                    <a:p>
                      <a:pPr marL="342900" indent="-342900">
                        <a:buFont typeface="Arial" panose="020B0604020202020204" pitchFamily="34" charset="0"/>
                        <a:buChar char="•"/>
                      </a:pPr>
                      <a:endParaRPr lang="en-US" sz="800" b="0" dirty="0">
                        <a:solidFill>
                          <a:schemeClr val="bg1"/>
                        </a:solidFill>
                        <a:latin typeface="Trebuchet MS" panose="020B0603020202020204" pitchFamily="34" charset="0"/>
                      </a:endParaRPr>
                    </a:p>
                    <a:p>
                      <a:pPr marL="342900" indent="-342900">
                        <a:buFont typeface="Arial" panose="020B0604020202020204" pitchFamily="34" charset="0"/>
                        <a:buChar char="•"/>
                      </a:pPr>
                      <a:r>
                        <a:rPr lang="en-US" sz="2000" b="0" dirty="0">
                          <a:solidFill>
                            <a:schemeClr val="bg1"/>
                          </a:solidFill>
                          <a:latin typeface="Trebuchet MS" panose="020B0603020202020204" pitchFamily="34" charset="0"/>
                        </a:rPr>
                        <a:t>member reflections.</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0000"/>
                  </a:ext>
                </a:extLst>
              </a:tr>
              <a:tr h="370840">
                <a:tc>
                  <a:txBody>
                    <a:bodyPr/>
                    <a:lstStyle/>
                    <a:p>
                      <a:r>
                        <a:rPr lang="en-US" sz="2400" b="0" dirty="0">
                          <a:solidFill>
                            <a:schemeClr val="bg1"/>
                          </a:solidFill>
                          <a:latin typeface="Trebuchet MS" panose="020B0603020202020204" pitchFamily="34" charset="0"/>
                        </a:rPr>
                        <a:t>Rich rigor</a:t>
                      </a:r>
                    </a:p>
                  </a:txBody>
                  <a:tcPr>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noFill/>
                  </a:tcPr>
                </a:tc>
                <a:tc vMerge="1">
                  <a:txBody>
                    <a:bodyPr/>
                    <a:lstStyle/>
                    <a:p>
                      <a:endParaRPr lang="en-US" sz="2400" b="0" dirty="0">
                        <a:solidFill>
                          <a:schemeClr val="bg1"/>
                        </a:solidFill>
                        <a:latin typeface="Trebuchet MS" panose="020B0603020202020204" pitchFamily="34" charset="0"/>
                      </a:endParaRPr>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noFill/>
                  </a:tcPr>
                </a:tc>
                <a:extLst>
                  <a:ext uri="{0D108BD9-81ED-4DB2-BD59-A6C34878D82A}">
                    <a16:rowId xmlns:a16="http://schemas.microsoft.com/office/drawing/2014/main" val="10001"/>
                  </a:ext>
                </a:extLst>
              </a:tr>
              <a:tr h="370840">
                <a:tc>
                  <a:txBody>
                    <a:bodyPr/>
                    <a:lstStyle/>
                    <a:p>
                      <a:r>
                        <a:rPr lang="en-US" sz="2400" b="0" dirty="0">
                          <a:solidFill>
                            <a:schemeClr val="bg1"/>
                          </a:solidFill>
                          <a:latin typeface="Trebuchet MS" panose="020B0603020202020204" pitchFamily="34" charset="0"/>
                        </a:rPr>
                        <a:t>Sincerity</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2"/>
                  </a:ext>
                </a:extLst>
              </a:tr>
              <a:tr h="370840">
                <a:tc>
                  <a:txBody>
                    <a:bodyPr/>
                    <a:lstStyle/>
                    <a:p>
                      <a:r>
                        <a:rPr lang="en-US" sz="2400" b="0" dirty="0">
                          <a:solidFill>
                            <a:schemeClr val="bg1"/>
                          </a:solidFill>
                          <a:latin typeface="Trebuchet MS" panose="020B0603020202020204" pitchFamily="34" charset="0"/>
                        </a:rPr>
                        <a:t>Credibility</a:t>
                      </a:r>
                    </a:p>
                  </a:txBody>
                  <a:tcPr>
                    <a:lnR w="12700" cap="flat" cmpd="sng" algn="ctr">
                      <a:noFill/>
                      <a:prstDash val="solid"/>
                      <a:round/>
                      <a:headEnd type="none" w="med" len="med"/>
                      <a:tailEnd type="none" w="med" len="med"/>
                    </a:lnR>
                    <a:noFill/>
                  </a:tcPr>
                </a:tc>
                <a:tc>
                  <a:txBody>
                    <a:bodyPr/>
                    <a:lstStyle/>
                    <a:p>
                      <a:r>
                        <a:rPr lang="en-US" sz="2400" b="0" dirty="0">
                          <a:solidFill>
                            <a:schemeClr val="bg1"/>
                          </a:solidFill>
                          <a:latin typeface="Trebuchet MS" panose="020B0603020202020204" pitchFamily="34" charset="0"/>
                          <a:sym typeface="Wingdings" panose="05000000000000000000" pitchFamily="2" charset="2"/>
                        </a:rPr>
                        <a:t></a:t>
                      </a:r>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3"/>
                  </a:ext>
                </a:extLst>
              </a:tr>
              <a:tr h="370840">
                <a:tc>
                  <a:txBody>
                    <a:bodyPr/>
                    <a:lstStyle/>
                    <a:p>
                      <a:r>
                        <a:rPr lang="en-US" sz="2400" b="0" dirty="0">
                          <a:solidFill>
                            <a:schemeClr val="bg1"/>
                          </a:solidFill>
                          <a:latin typeface="Trebuchet MS" panose="020B0603020202020204" pitchFamily="34" charset="0"/>
                        </a:rPr>
                        <a:t>Resonance</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4"/>
                  </a:ext>
                </a:extLst>
              </a:tr>
              <a:tr h="370840">
                <a:tc>
                  <a:txBody>
                    <a:bodyPr/>
                    <a:lstStyle/>
                    <a:p>
                      <a:r>
                        <a:rPr lang="en-US" sz="2400" b="0" dirty="0">
                          <a:solidFill>
                            <a:schemeClr val="bg1"/>
                          </a:solidFill>
                          <a:latin typeface="Trebuchet MS" panose="020B0603020202020204" pitchFamily="34" charset="0"/>
                        </a:rPr>
                        <a:t>Significant contribution</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5"/>
                  </a:ext>
                </a:extLst>
              </a:tr>
              <a:tr h="370840">
                <a:tc>
                  <a:txBody>
                    <a:bodyPr/>
                    <a:lstStyle/>
                    <a:p>
                      <a:r>
                        <a:rPr lang="en-US" sz="2400" b="0" dirty="0">
                          <a:solidFill>
                            <a:schemeClr val="bg1"/>
                          </a:solidFill>
                          <a:latin typeface="Trebuchet MS" panose="020B0603020202020204" pitchFamily="34" charset="0"/>
                        </a:rPr>
                        <a:t>Ethical</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6"/>
                  </a:ext>
                </a:extLst>
              </a:tr>
              <a:tr h="370840">
                <a:tc>
                  <a:txBody>
                    <a:bodyPr/>
                    <a:lstStyle/>
                    <a:p>
                      <a:r>
                        <a:rPr lang="en-US" sz="2400" b="0" dirty="0">
                          <a:solidFill>
                            <a:schemeClr val="bg1"/>
                          </a:solidFill>
                          <a:latin typeface="Trebuchet MS" panose="020B0603020202020204" pitchFamily="34" charset="0"/>
                        </a:rPr>
                        <a:t>Meaningful coherence</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7"/>
                  </a:ext>
                </a:extLst>
              </a:tr>
            </a:tbl>
          </a:graphicData>
        </a:graphic>
      </p:graphicFrame>
      <p:sp>
        <p:nvSpPr>
          <p:cNvPr id="7" name="Rectangle 6"/>
          <p:cNvSpPr/>
          <p:nvPr/>
        </p:nvSpPr>
        <p:spPr>
          <a:xfrm>
            <a:off x="1185626" y="6172200"/>
            <a:ext cx="7882174" cy="584775"/>
          </a:xfrm>
          <a:prstGeom prst="rect">
            <a:avLst/>
          </a:prstGeom>
        </p:spPr>
        <p:txBody>
          <a:bodyPr wrap="square">
            <a:spAutoFit/>
          </a:bodyPr>
          <a:lstStyle/>
          <a:p>
            <a:pPr algn="r"/>
            <a:r>
              <a:rPr lang="en-US" sz="1600" b="0" dirty="0">
                <a:solidFill>
                  <a:schemeClr val="bg1"/>
                </a:solidFill>
              </a:rPr>
              <a:t>Sarah J. Tracy. Qualitative Quality: Eight “Big-Tent”</a:t>
            </a:r>
          </a:p>
          <a:p>
            <a:pPr algn="r"/>
            <a:r>
              <a:rPr lang="en-US" sz="1600" b="0" dirty="0">
                <a:solidFill>
                  <a:schemeClr val="bg1"/>
                </a:solidFill>
              </a:rPr>
              <a:t>Criteria for Excellent Qualitative Research. Qualitative Inquiry 2010;16(10):837–851.</a:t>
            </a:r>
          </a:p>
        </p:txBody>
      </p:sp>
      <p:sp>
        <p:nvSpPr>
          <p:cNvPr id="3" name="Slide Number Placeholder 2"/>
          <p:cNvSpPr>
            <a:spLocks noGrp="1"/>
          </p:cNvSpPr>
          <p:nvPr>
            <p:ph type="sldNum" sz="quarter" idx="10"/>
          </p:nvPr>
        </p:nvSpPr>
        <p:spPr/>
        <p:txBody>
          <a:bodyPr/>
          <a:lstStyle/>
          <a:p>
            <a:fld id="{6702E1E0-462E-42B5-A359-A648340C9DAE}" type="slidenum">
              <a:rPr lang="en-US" smtClean="0"/>
              <a:pPr/>
              <a:t>11</a:t>
            </a:fld>
            <a:endParaRPr lang="en-US"/>
          </a:p>
        </p:txBody>
      </p:sp>
    </p:spTree>
    <p:extLst>
      <p:ext uri="{BB962C8B-B14F-4D97-AF65-F5344CB8AC3E}">
        <p14:creationId xmlns:p14="http://schemas.microsoft.com/office/powerpoint/2010/main" val="2574358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Quality criteria for research proposals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34659972"/>
              </p:ext>
            </p:extLst>
          </p:nvPr>
        </p:nvGraphicFramePr>
        <p:xfrm>
          <a:off x="228600" y="1676400"/>
          <a:ext cx="8686800" cy="3657600"/>
        </p:xfrm>
        <a:graphic>
          <a:graphicData uri="http://schemas.openxmlformats.org/drawingml/2006/table">
            <a:tbl>
              <a:tblPr firstRow="1" bandRow="1">
                <a:tableStyleId>{5C22544A-7EE6-4342-B048-85BDC9FD1C3A}</a:tableStyleId>
              </a:tblPr>
              <a:tblGrid>
                <a:gridCol w="3429000">
                  <a:extLst>
                    <a:ext uri="{9D8B030D-6E8A-4147-A177-3AD203B41FA5}">
                      <a16:colId xmlns:a16="http://schemas.microsoft.com/office/drawing/2014/main" val="20000"/>
                    </a:ext>
                  </a:extLst>
                </a:gridCol>
                <a:gridCol w="457200">
                  <a:extLst>
                    <a:ext uri="{9D8B030D-6E8A-4147-A177-3AD203B41FA5}">
                      <a16:colId xmlns:a16="http://schemas.microsoft.com/office/drawing/2014/main" val="20001"/>
                    </a:ext>
                  </a:extLst>
                </a:gridCol>
                <a:gridCol w="4800600">
                  <a:extLst>
                    <a:ext uri="{9D8B030D-6E8A-4147-A177-3AD203B41FA5}">
                      <a16:colId xmlns:a16="http://schemas.microsoft.com/office/drawing/2014/main" val="20002"/>
                    </a:ext>
                  </a:extLst>
                </a:gridCol>
              </a:tblGrid>
              <a:tr h="370840">
                <a:tc>
                  <a:txBody>
                    <a:bodyPr/>
                    <a:lstStyle/>
                    <a:p>
                      <a:r>
                        <a:rPr lang="en-US" sz="2400" b="0" dirty="0">
                          <a:solidFill>
                            <a:schemeClr val="bg1"/>
                          </a:solidFill>
                          <a:latin typeface="Trebuchet MS" panose="020B0603020202020204" pitchFamily="34" charset="0"/>
                        </a:rPr>
                        <a:t>Worthy</a:t>
                      </a:r>
                      <a:r>
                        <a:rPr lang="en-US" sz="2400" b="0" baseline="0" dirty="0">
                          <a:solidFill>
                            <a:schemeClr val="bg1"/>
                          </a:solidFill>
                          <a:latin typeface="Trebuchet MS" panose="020B0603020202020204" pitchFamily="34" charset="0"/>
                        </a:rPr>
                        <a:t> topic</a:t>
                      </a:r>
                      <a:endParaRPr lang="en-US" sz="2400" b="0" dirty="0">
                        <a:solidFill>
                          <a:schemeClr val="bg1"/>
                        </a:solidFill>
                        <a:latin typeface="Trebuchet MS" panose="020B0603020202020204" pitchFamily="34" charset="0"/>
                      </a:endParaRPr>
                    </a:p>
                  </a:txBody>
                  <a:tcPr>
                    <a:lnR w="12700" cap="flat" cmpd="sng" algn="ctr">
                      <a:noFill/>
                      <a:prstDash val="solid"/>
                      <a:round/>
                      <a:headEnd type="none" w="med" len="med"/>
                      <a:tailEnd type="none" w="med" len="med"/>
                    </a:lnR>
                    <a:lnB w="12700" cap="flat" cmpd="sng" algn="ctr">
                      <a:solidFill>
                        <a:schemeClr val="bg1"/>
                      </a:solidFill>
                      <a:prstDash val="solid"/>
                      <a:round/>
                      <a:headEnd type="none" w="med" len="med"/>
                      <a:tailEnd type="none" w="med" len="med"/>
                    </a:lnB>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noFill/>
                  </a:tcPr>
                </a:tc>
                <a:tc rowSpan="8">
                  <a:txBody>
                    <a:bodyPr/>
                    <a:lstStyle/>
                    <a:p>
                      <a:r>
                        <a:rPr lang="en-US" sz="2000" b="0" dirty="0">
                          <a:solidFill>
                            <a:schemeClr val="bg1"/>
                          </a:solidFill>
                          <a:latin typeface="Trebuchet MS" panose="020B0603020202020204" pitchFamily="34" charset="0"/>
                        </a:rPr>
                        <a:t>Does the research influence, affect, or move particular readers or a variety of audiences through:</a:t>
                      </a:r>
                    </a:p>
                    <a:p>
                      <a:endParaRPr lang="en-US" sz="2000" b="0" dirty="0">
                        <a:solidFill>
                          <a:schemeClr val="bg1"/>
                        </a:solidFill>
                        <a:latin typeface="Trebuchet MS" panose="020B0603020202020204" pitchFamily="34" charset="0"/>
                      </a:endParaRPr>
                    </a:p>
                    <a:p>
                      <a:pPr marL="342900" indent="-342900">
                        <a:buFont typeface="Arial" panose="020B0604020202020204" pitchFamily="34" charset="0"/>
                        <a:buChar char="•"/>
                      </a:pPr>
                      <a:r>
                        <a:rPr lang="en-US" sz="2000" b="0" dirty="0">
                          <a:solidFill>
                            <a:schemeClr val="bg1"/>
                          </a:solidFill>
                          <a:latin typeface="Trebuchet MS" panose="020B0603020202020204" pitchFamily="34" charset="0"/>
                        </a:rPr>
                        <a:t>aesthetic, evocative representation,</a:t>
                      </a:r>
                    </a:p>
                    <a:p>
                      <a:pPr marL="342900" indent="-342900">
                        <a:buFont typeface="Arial" panose="020B0604020202020204" pitchFamily="34" charset="0"/>
                        <a:buChar char="•"/>
                      </a:pPr>
                      <a:endParaRPr lang="en-US" sz="2000" b="0" dirty="0">
                        <a:solidFill>
                          <a:schemeClr val="bg1"/>
                        </a:solidFill>
                        <a:latin typeface="Trebuchet MS" panose="020B0603020202020204" pitchFamily="34" charset="0"/>
                      </a:endParaRPr>
                    </a:p>
                    <a:p>
                      <a:pPr marL="342900" indent="-342900">
                        <a:buFont typeface="Arial" panose="020B0604020202020204" pitchFamily="34" charset="0"/>
                        <a:buChar char="•"/>
                      </a:pPr>
                      <a:r>
                        <a:rPr lang="en-US" sz="2000" b="0" dirty="0">
                          <a:solidFill>
                            <a:schemeClr val="bg1"/>
                          </a:solidFill>
                          <a:latin typeface="Trebuchet MS" panose="020B0603020202020204" pitchFamily="34" charset="0"/>
                        </a:rPr>
                        <a:t>naturalistic generalizations,</a:t>
                      </a:r>
                    </a:p>
                    <a:p>
                      <a:pPr marL="342900" indent="-342900">
                        <a:buFont typeface="Arial" panose="020B0604020202020204" pitchFamily="34" charset="0"/>
                        <a:buChar char="•"/>
                      </a:pPr>
                      <a:endParaRPr lang="en-US" sz="2000" b="0" dirty="0">
                        <a:solidFill>
                          <a:schemeClr val="bg1"/>
                        </a:solidFill>
                        <a:latin typeface="Trebuchet MS" panose="020B0603020202020204" pitchFamily="34" charset="0"/>
                      </a:endParaRPr>
                    </a:p>
                    <a:p>
                      <a:pPr marL="342900" indent="-342900">
                        <a:buFont typeface="Arial" panose="020B0604020202020204" pitchFamily="34" charset="0"/>
                        <a:buChar char="•"/>
                      </a:pPr>
                      <a:r>
                        <a:rPr lang="en-US" sz="2000" b="0" dirty="0">
                          <a:solidFill>
                            <a:schemeClr val="bg1"/>
                          </a:solidFill>
                          <a:latin typeface="Trebuchet MS" panose="020B0603020202020204" pitchFamily="34" charset="0"/>
                        </a:rPr>
                        <a:t>transferable findings.</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0000"/>
                  </a:ext>
                </a:extLst>
              </a:tr>
              <a:tr h="370840">
                <a:tc>
                  <a:txBody>
                    <a:bodyPr/>
                    <a:lstStyle/>
                    <a:p>
                      <a:r>
                        <a:rPr lang="en-US" sz="2400" b="0" dirty="0">
                          <a:solidFill>
                            <a:schemeClr val="bg1"/>
                          </a:solidFill>
                          <a:latin typeface="Trebuchet MS" panose="020B0603020202020204" pitchFamily="34" charset="0"/>
                        </a:rPr>
                        <a:t>Rich rigor</a:t>
                      </a:r>
                    </a:p>
                  </a:txBody>
                  <a:tcPr>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noFill/>
                  </a:tcPr>
                </a:tc>
                <a:tc vMerge="1">
                  <a:txBody>
                    <a:bodyPr/>
                    <a:lstStyle/>
                    <a:p>
                      <a:endParaRPr lang="en-US" sz="2400" b="0" dirty="0">
                        <a:solidFill>
                          <a:schemeClr val="bg1"/>
                        </a:solidFill>
                        <a:latin typeface="Trebuchet MS" panose="020B0603020202020204" pitchFamily="34" charset="0"/>
                      </a:endParaRPr>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noFill/>
                  </a:tcPr>
                </a:tc>
                <a:extLst>
                  <a:ext uri="{0D108BD9-81ED-4DB2-BD59-A6C34878D82A}">
                    <a16:rowId xmlns:a16="http://schemas.microsoft.com/office/drawing/2014/main" val="10001"/>
                  </a:ext>
                </a:extLst>
              </a:tr>
              <a:tr h="370840">
                <a:tc>
                  <a:txBody>
                    <a:bodyPr/>
                    <a:lstStyle/>
                    <a:p>
                      <a:r>
                        <a:rPr lang="en-US" sz="2400" b="0" dirty="0">
                          <a:solidFill>
                            <a:schemeClr val="bg1"/>
                          </a:solidFill>
                          <a:latin typeface="Trebuchet MS" panose="020B0603020202020204" pitchFamily="34" charset="0"/>
                        </a:rPr>
                        <a:t>Sincerity</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2"/>
                  </a:ext>
                </a:extLst>
              </a:tr>
              <a:tr h="370840">
                <a:tc>
                  <a:txBody>
                    <a:bodyPr/>
                    <a:lstStyle/>
                    <a:p>
                      <a:r>
                        <a:rPr lang="en-US" sz="2400" b="0" dirty="0">
                          <a:solidFill>
                            <a:schemeClr val="bg1"/>
                          </a:solidFill>
                          <a:latin typeface="Trebuchet MS" panose="020B0603020202020204" pitchFamily="34" charset="0"/>
                        </a:rPr>
                        <a:t>Credibility</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3"/>
                  </a:ext>
                </a:extLst>
              </a:tr>
              <a:tr h="370840">
                <a:tc>
                  <a:txBody>
                    <a:bodyPr/>
                    <a:lstStyle/>
                    <a:p>
                      <a:r>
                        <a:rPr lang="en-US" sz="2400" b="0" dirty="0">
                          <a:solidFill>
                            <a:schemeClr val="bg1"/>
                          </a:solidFill>
                          <a:latin typeface="Trebuchet MS" panose="020B0603020202020204" pitchFamily="34" charset="0"/>
                        </a:rPr>
                        <a:t>Resonance</a:t>
                      </a:r>
                    </a:p>
                  </a:txBody>
                  <a:tcPr>
                    <a:lnR w="12700" cap="flat" cmpd="sng" algn="ctr">
                      <a:noFill/>
                      <a:prstDash val="solid"/>
                      <a:round/>
                      <a:headEnd type="none" w="med" len="med"/>
                      <a:tailEnd type="none" w="med" len="med"/>
                    </a:lnR>
                    <a:noFill/>
                  </a:tcPr>
                </a:tc>
                <a:tc>
                  <a:txBody>
                    <a:bodyPr/>
                    <a:lstStyle/>
                    <a:p>
                      <a:r>
                        <a:rPr lang="en-US" sz="2400" b="0" dirty="0">
                          <a:solidFill>
                            <a:schemeClr val="bg1"/>
                          </a:solidFill>
                          <a:latin typeface="Trebuchet MS" panose="020B0603020202020204" pitchFamily="34" charset="0"/>
                          <a:sym typeface="Wingdings" panose="05000000000000000000" pitchFamily="2" charset="2"/>
                        </a:rPr>
                        <a:t></a:t>
                      </a:r>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4"/>
                  </a:ext>
                </a:extLst>
              </a:tr>
              <a:tr h="370840">
                <a:tc>
                  <a:txBody>
                    <a:bodyPr/>
                    <a:lstStyle/>
                    <a:p>
                      <a:r>
                        <a:rPr lang="en-US" sz="2400" b="0" dirty="0">
                          <a:solidFill>
                            <a:schemeClr val="bg1"/>
                          </a:solidFill>
                          <a:latin typeface="Trebuchet MS" panose="020B0603020202020204" pitchFamily="34" charset="0"/>
                        </a:rPr>
                        <a:t>Significant contribution</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5"/>
                  </a:ext>
                </a:extLst>
              </a:tr>
              <a:tr h="370840">
                <a:tc>
                  <a:txBody>
                    <a:bodyPr/>
                    <a:lstStyle/>
                    <a:p>
                      <a:r>
                        <a:rPr lang="en-US" sz="2400" b="0" dirty="0">
                          <a:solidFill>
                            <a:schemeClr val="bg1"/>
                          </a:solidFill>
                          <a:latin typeface="Trebuchet MS" panose="020B0603020202020204" pitchFamily="34" charset="0"/>
                        </a:rPr>
                        <a:t>Ethical</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6"/>
                  </a:ext>
                </a:extLst>
              </a:tr>
              <a:tr h="370840">
                <a:tc>
                  <a:txBody>
                    <a:bodyPr/>
                    <a:lstStyle/>
                    <a:p>
                      <a:r>
                        <a:rPr lang="en-US" sz="2400" b="0" dirty="0">
                          <a:solidFill>
                            <a:schemeClr val="bg1"/>
                          </a:solidFill>
                          <a:latin typeface="Trebuchet MS" panose="020B0603020202020204" pitchFamily="34" charset="0"/>
                        </a:rPr>
                        <a:t>Meaningful coherence</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7"/>
                  </a:ext>
                </a:extLst>
              </a:tr>
            </a:tbl>
          </a:graphicData>
        </a:graphic>
      </p:graphicFrame>
      <p:sp>
        <p:nvSpPr>
          <p:cNvPr id="7" name="Rectangle 6"/>
          <p:cNvSpPr/>
          <p:nvPr/>
        </p:nvSpPr>
        <p:spPr>
          <a:xfrm>
            <a:off x="1185626" y="6172200"/>
            <a:ext cx="7882174" cy="584775"/>
          </a:xfrm>
          <a:prstGeom prst="rect">
            <a:avLst/>
          </a:prstGeom>
        </p:spPr>
        <p:txBody>
          <a:bodyPr wrap="square">
            <a:spAutoFit/>
          </a:bodyPr>
          <a:lstStyle/>
          <a:p>
            <a:pPr algn="r"/>
            <a:r>
              <a:rPr lang="en-US" sz="1600" b="0" dirty="0">
                <a:solidFill>
                  <a:schemeClr val="bg1"/>
                </a:solidFill>
              </a:rPr>
              <a:t>Sarah J. Tracy. Qualitative Quality: Eight “Big-Tent”</a:t>
            </a:r>
          </a:p>
          <a:p>
            <a:pPr algn="r"/>
            <a:r>
              <a:rPr lang="en-US" sz="1600" b="0" dirty="0">
                <a:solidFill>
                  <a:schemeClr val="bg1"/>
                </a:solidFill>
              </a:rPr>
              <a:t>Criteria for Excellent Qualitative Research. Qualitative Inquiry 2010;16(10):837–851.</a:t>
            </a:r>
          </a:p>
        </p:txBody>
      </p:sp>
      <p:sp>
        <p:nvSpPr>
          <p:cNvPr id="3" name="Slide Number Placeholder 2"/>
          <p:cNvSpPr>
            <a:spLocks noGrp="1"/>
          </p:cNvSpPr>
          <p:nvPr>
            <p:ph type="sldNum" sz="quarter" idx="10"/>
          </p:nvPr>
        </p:nvSpPr>
        <p:spPr/>
        <p:txBody>
          <a:bodyPr/>
          <a:lstStyle/>
          <a:p>
            <a:fld id="{6702E1E0-462E-42B5-A359-A648340C9DAE}" type="slidenum">
              <a:rPr lang="en-US" smtClean="0"/>
              <a:pPr/>
              <a:t>12</a:t>
            </a:fld>
            <a:endParaRPr lang="en-US"/>
          </a:p>
        </p:txBody>
      </p:sp>
    </p:spTree>
    <p:extLst>
      <p:ext uri="{BB962C8B-B14F-4D97-AF65-F5344CB8AC3E}">
        <p14:creationId xmlns:p14="http://schemas.microsoft.com/office/powerpoint/2010/main" val="31708268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Quality criteria for research proposals</a:t>
            </a:r>
          </a:p>
        </p:txBody>
      </p:sp>
      <p:graphicFrame>
        <p:nvGraphicFramePr>
          <p:cNvPr id="5" name="Content Placeholder 4"/>
          <p:cNvGraphicFramePr>
            <a:graphicFrameLocks noGrp="1"/>
          </p:cNvGraphicFramePr>
          <p:nvPr>
            <p:ph idx="1"/>
          </p:nvPr>
        </p:nvGraphicFramePr>
        <p:xfrm>
          <a:off x="228600" y="1676400"/>
          <a:ext cx="8686800" cy="3657600"/>
        </p:xfrm>
        <a:graphic>
          <a:graphicData uri="http://schemas.openxmlformats.org/drawingml/2006/table">
            <a:tbl>
              <a:tblPr firstRow="1" bandRow="1">
                <a:tableStyleId>{5C22544A-7EE6-4342-B048-85BDC9FD1C3A}</a:tableStyleId>
              </a:tblPr>
              <a:tblGrid>
                <a:gridCol w="3429000">
                  <a:extLst>
                    <a:ext uri="{9D8B030D-6E8A-4147-A177-3AD203B41FA5}">
                      <a16:colId xmlns:a16="http://schemas.microsoft.com/office/drawing/2014/main" val="20000"/>
                    </a:ext>
                  </a:extLst>
                </a:gridCol>
                <a:gridCol w="457200">
                  <a:extLst>
                    <a:ext uri="{9D8B030D-6E8A-4147-A177-3AD203B41FA5}">
                      <a16:colId xmlns:a16="http://schemas.microsoft.com/office/drawing/2014/main" val="20001"/>
                    </a:ext>
                  </a:extLst>
                </a:gridCol>
                <a:gridCol w="4800600">
                  <a:extLst>
                    <a:ext uri="{9D8B030D-6E8A-4147-A177-3AD203B41FA5}">
                      <a16:colId xmlns:a16="http://schemas.microsoft.com/office/drawing/2014/main" val="20002"/>
                    </a:ext>
                  </a:extLst>
                </a:gridCol>
              </a:tblGrid>
              <a:tr h="370840">
                <a:tc>
                  <a:txBody>
                    <a:bodyPr/>
                    <a:lstStyle/>
                    <a:p>
                      <a:r>
                        <a:rPr lang="en-US" sz="2400" b="0" dirty="0">
                          <a:solidFill>
                            <a:schemeClr val="bg1"/>
                          </a:solidFill>
                          <a:latin typeface="Trebuchet MS" panose="020B0603020202020204" pitchFamily="34" charset="0"/>
                        </a:rPr>
                        <a:t>Worthy</a:t>
                      </a:r>
                      <a:r>
                        <a:rPr lang="en-US" sz="2400" b="0" baseline="0" dirty="0">
                          <a:solidFill>
                            <a:schemeClr val="bg1"/>
                          </a:solidFill>
                          <a:latin typeface="Trebuchet MS" panose="020B0603020202020204" pitchFamily="34" charset="0"/>
                        </a:rPr>
                        <a:t> topic</a:t>
                      </a:r>
                      <a:endParaRPr lang="en-US" sz="2400" b="0" dirty="0">
                        <a:solidFill>
                          <a:schemeClr val="bg1"/>
                        </a:solidFill>
                        <a:latin typeface="Trebuchet MS" panose="020B0603020202020204" pitchFamily="34" charset="0"/>
                      </a:endParaRPr>
                    </a:p>
                  </a:txBody>
                  <a:tcPr>
                    <a:lnR w="12700" cap="flat" cmpd="sng" algn="ctr">
                      <a:noFill/>
                      <a:prstDash val="solid"/>
                      <a:round/>
                      <a:headEnd type="none" w="med" len="med"/>
                      <a:tailEnd type="none" w="med" len="med"/>
                    </a:lnR>
                    <a:lnB w="12700" cap="flat" cmpd="sng" algn="ctr">
                      <a:solidFill>
                        <a:schemeClr val="bg1"/>
                      </a:solidFill>
                      <a:prstDash val="solid"/>
                      <a:round/>
                      <a:headEnd type="none" w="med" len="med"/>
                      <a:tailEnd type="none" w="med" len="med"/>
                    </a:lnB>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noFill/>
                  </a:tcPr>
                </a:tc>
                <a:tc rowSpan="8">
                  <a:txBody>
                    <a:bodyPr/>
                    <a:lstStyle/>
                    <a:p>
                      <a:r>
                        <a:rPr lang="en-US" sz="2000" b="0" dirty="0">
                          <a:solidFill>
                            <a:schemeClr val="bg1"/>
                          </a:solidFill>
                          <a:latin typeface="Trebuchet MS" panose="020B0603020202020204" pitchFamily="34" charset="0"/>
                        </a:rPr>
                        <a:t>Does the research influence, affect, or move particular readers or a variety of audiences through:</a:t>
                      </a:r>
                    </a:p>
                    <a:p>
                      <a:endParaRPr lang="en-US" sz="2000" b="0" dirty="0">
                        <a:solidFill>
                          <a:schemeClr val="bg1"/>
                        </a:solidFill>
                        <a:latin typeface="Trebuchet MS" panose="020B0603020202020204" pitchFamily="34" charset="0"/>
                      </a:endParaRPr>
                    </a:p>
                    <a:p>
                      <a:pPr marL="342900" indent="-342900">
                        <a:buFont typeface="Arial" panose="020B0604020202020204" pitchFamily="34" charset="0"/>
                        <a:buChar char="•"/>
                      </a:pPr>
                      <a:r>
                        <a:rPr lang="en-US" sz="2000" b="0" dirty="0">
                          <a:solidFill>
                            <a:schemeClr val="bg1"/>
                          </a:solidFill>
                          <a:latin typeface="Trebuchet MS" panose="020B0603020202020204" pitchFamily="34" charset="0"/>
                        </a:rPr>
                        <a:t>aesthetic, evocative representation,</a:t>
                      </a:r>
                    </a:p>
                    <a:p>
                      <a:pPr marL="342900" indent="-342900">
                        <a:buFont typeface="Arial" panose="020B0604020202020204" pitchFamily="34" charset="0"/>
                        <a:buChar char="•"/>
                      </a:pPr>
                      <a:endParaRPr lang="en-US" sz="2000" b="0" dirty="0">
                        <a:solidFill>
                          <a:schemeClr val="bg1"/>
                        </a:solidFill>
                        <a:latin typeface="Trebuchet MS" panose="020B0603020202020204" pitchFamily="34" charset="0"/>
                      </a:endParaRPr>
                    </a:p>
                    <a:p>
                      <a:pPr marL="342900" indent="-342900">
                        <a:buFont typeface="Arial" panose="020B0604020202020204" pitchFamily="34" charset="0"/>
                        <a:buChar char="•"/>
                      </a:pPr>
                      <a:r>
                        <a:rPr lang="en-US" sz="2000" b="0" dirty="0">
                          <a:solidFill>
                            <a:schemeClr val="bg1"/>
                          </a:solidFill>
                          <a:latin typeface="Trebuchet MS" panose="020B0603020202020204" pitchFamily="34" charset="0"/>
                        </a:rPr>
                        <a:t>naturalistic generalizations,</a:t>
                      </a:r>
                    </a:p>
                    <a:p>
                      <a:pPr marL="342900" indent="-342900">
                        <a:buFont typeface="Arial" panose="020B0604020202020204" pitchFamily="34" charset="0"/>
                        <a:buChar char="•"/>
                      </a:pPr>
                      <a:endParaRPr lang="en-US" sz="2000" b="0" dirty="0">
                        <a:solidFill>
                          <a:schemeClr val="bg1"/>
                        </a:solidFill>
                        <a:latin typeface="Trebuchet MS" panose="020B0603020202020204" pitchFamily="34" charset="0"/>
                      </a:endParaRPr>
                    </a:p>
                    <a:p>
                      <a:pPr marL="342900" indent="-342900">
                        <a:buFont typeface="Arial" panose="020B0604020202020204" pitchFamily="34" charset="0"/>
                        <a:buChar char="•"/>
                      </a:pPr>
                      <a:r>
                        <a:rPr lang="en-US" sz="2000" b="0" dirty="0">
                          <a:solidFill>
                            <a:schemeClr val="bg1"/>
                          </a:solidFill>
                          <a:latin typeface="Trebuchet MS" panose="020B0603020202020204" pitchFamily="34" charset="0"/>
                        </a:rPr>
                        <a:t>transferable findings.</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0000"/>
                  </a:ext>
                </a:extLst>
              </a:tr>
              <a:tr h="370840">
                <a:tc>
                  <a:txBody>
                    <a:bodyPr/>
                    <a:lstStyle/>
                    <a:p>
                      <a:r>
                        <a:rPr lang="en-US" sz="2400" b="0" dirty="0">
                          <a:solidFill>
                            <a:schemeClr val="bg1"/>
                          </a:solidFill>
                          <a:latin typeface="Trebuchet MS" panose="020B0603020202020204" pitchFamily="34" charset="0"/>
                        </a:rPr>
                        <a:t>Rich rigor</a:t>
                      </a:r>
                    </a:p>
                  </a:txBody>
                  <a:tcPr>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noFill/>
                  </a:tcPr>
                </a:tc>
                <a:tc vMerge="1">
                  <a:txBody>
                    <a:bodyPr/>
                    <a:lstStyle/>
                    <a:p>
                      <a:endParaRPr lang="en-US" sz="2400" b="0" dirty="0">
                        <a:solidFill>
                          <a:schemeClr val="bg1"/>
                        </a:solidFill>
                        <a:latin typeface="Trebuchet MS" panose="020B0603020202020204" pitchFamily="34" charset="0"/>
                      </a:endParaRPr>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noFill/>
                  </a:tcPr>
                </a:tc>
                <a:extLst>
                  <a:ext uri="{0D108BD9-81ED-4DB2-BD59-A6C34878D82A}">
                    <a16:rowId xmlns:a16="http://schemas.microsoft.com/office/drawing/2014/main" val="10001"/>
                  </a:ext>
                </a:extLst>
              </a:tr>
              <a:tr h="370840">
                <a:tc>
                  <a:txBody>
                    <a:bodyPr/>
                    <a:lstStyle/>
                    <a:p>
                      <a:r>
                        <a:rPr lang="en-US" sz="2400" b="0" dirty="0">
                          <a:solidFill>
                            <a:schemeClr val="bg1"/>
                          </a:solidFill>
                          <a:latin typeface="Trebuchet MS" panose="020B0603020202020204" pitchFamily="34" charset="0"/>
                        </a:rPr>
                        <a:t>Sincerity</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2"/>
                  </a:ext>
                </a:extLst>
              </a:tr>
              <a:tr h="370840">
                <a:tc>
                  <a:txBody>
                    <a:bodyPr/>
                    <a:lstStyle/>
                    <a:p>
                      <a:r>
                        <a:rPr lang="en-US" sz="2400" b="0" dirty="0">
                          <a:solidFill>
                            <a:schemeClr val="bg1"/>
                          </a:solidFill>
                          <a:latin typeface="Trebuchet MS" panose="020B0603020202020204" pitchFamily="34" charset="0"/>
                        </a:rPr>
                        <a:t>Credibility</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3"/>
                  </a:ext>
                </a:extLst>
              </a:tr>
              <a:tr h="370840">
                <a:tc>
                  <a:txBody>
                    <a:bodyPr/>
                    <a:lstStyle/>
                    <a:p>
                      <a:r>
                        <a:rPr lang="en-US" sz="2400" b="0" dirty="0">
                          <a:solidFill>
                            <a:schemeClr val="bg1"/>
                          </a:solidFill>
                          <a:latin typeface="Trebuchet MS" panose="020B0603020202020204" pitchFamily="34" charset="0"/>
                        </a:rPr>
                        <a:t>Resonance</a:t>
                      </a:r>
                    </a:p>
                  </a:txBody>
                  <a:tcPr>
                    <a:lnR w="12700" cap="flat" cmpd="sng" algn="ctr">
                      <a:noFill/>
                      <a:prstDash val="solid"/>
                      <a:round/>
                      <a:headEnd type="none" w="med" len="med"/>
                      <a:tailEnd type="none" w="med" len="med"/>
                    </a:lnR>
                    <a:noFill/>
                  </a:tcPr>
                </a:tc>
                <a:tc>
                  <a:txBody>
                    <a:bodyPr/>
                    <a:lstStyle/>
                    <a:p>
                      <a:r>
                        <a:rPr lang="en-US" sz="2400" b="0" dirty="0">
                          <a:solidFill>
                            <a:schemeClr val="bg1"/>
                          </a:solidFill>
                          <a:latin typeface="Trebuchet MS" panose="020B0603020202020204" pitchFamily="34" charset="0"/>
                          <a:sym typeface="Wingdings" panose="05000000000000000000" pitchFamily="2" charset="2"/>
                        </a:rPr>
                        <a:t></a:t>
                      </a:r>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4"/>
                  </a:ext>
                </a:extLst>
              </a:tr>
              <a:tr h="370840">
                <a:tc>
                  <a:txBody>
                    <a:bodyPr/>
                    <a:lstStyle/>
                    <a:p>
                      <a:r>
                        <a:rPr lang="en-US" sz="2400" b="0" dirty="0">
                          <a:solidFill>
                            <a:schemeClr val="bg1"/>
                          </a:solidFill>
                          <a:latin typeface="Trebuchet MS" panose="020B0603020202020204" pitchFamily="34" charset="0"/>
                        </a:rPr>
                        <a:t>Significant contribution</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5"/>
                  </a:ext>
                </a:extLst>
              </a:tr>
              <a:tr h="370840">
                <a:tc>
                  <a:txBody>
                    <a:bodyPr/>
                    <a:lstStyle/>
                    <a:p>
                      <a:r>
                        <a:rPr lang="en-US" sz="2400" b="0" dirty="0">
                          <a:solidFill>
                            <a:schemeClr val="bg1"/>
                          </a:solidFill>
                          <a:latin typeface="Trebuchet MS" panose="020B0603020202020204" pitchFamily="34" charset="0"/>
                        </a:rPr>
                        <a:t>Ethical</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6"/>
                  </a:ext>
                </a:extLst>
              </a:tr>
              <a:tr h="370840">
                <a:tc>
                  <a:txBody>
                    <a:bodyPr/>
                    <a:lstStyle/>
                    <a:p>
                      <a:r>
                        <a:rPr lang="en-US" sz="2400" b="0" dirty="0">
                          <a:solidFill>
                            <a:schemeClr val="bg1"/>
                          </a:solidFill>
                          <a:latin typeface="Trebuchet MS" panose="020B0603020202020204" pitchFamily="34" charset="0"/>
                        </a:rPr>
                        <a:t>Meaningful coherence</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7"/>
                  </a:ext>
                </a:extLst>
              </a:tr>
            </a:tbl>
          </a:graphicData>
        </a:graphic>
      </p:graphicFrame>
      <p:sp>
        <p:nvSpPr>
          <p:cNvPr id="7" name="Rectangle 6"/>
          <p:cNvSpPr/>
          <p:nvPr/>
        </p:nvSpPr>
        <p:spPr>
          <a:xfrm>
            <a:off x="1185626" y="6172200"/>
            <a:ext cx="7882174" cy="584775"/>
          </a:xfrm>
          <a:prstGeom prst="rect">
            <a:avLst/>
          </a:prstGeom>
        </p:spPr>
        <p:txBody>
          <a:bodyPr wrap="square">
            <a:spAutoFit/>
          </a:bodyPr>
          <a:lstStyle/>
          <a:p>
            <a:pPr algn="r"/>
            <a:r>
              <a:rPr lang="en-US" sz="1600" b="0" dirty="0">
                <a:solidFill>
                  <a:schemeClr val="bg1"/>
                </a:solidFill>
              </a:rPr>
              <a:t>Sarah J. Tracy. Qualitative Quality: Eight “Big-Tent”</a:t>
            </a:r>
          </a:p>
          <a:p>
            <a:pPr algn="r"/>
            <a:r>
              <a:rPr lang="en-US" sz="1600" b="0" dirty="0">
                <a:solidFill>
                  <a:schemeClr val="bg1"/>
                </a:solidFill>
              </a:rPr>
              <a:t>Criteria for Excellent Qualitative Research. Qualitative Inquiry 2010;16(10):837–851.</a:t>
            </a:r>
          </a:p>
        </p:txBody>
      </p:sp>
      <p:sp>
        <p:nvSpPr>
          <p:cNvPr id="3" name="Slide Number Placeholder 2"/>
          <p:cNvSpPr>
            <a:spLocks noGrp="1"/>
          </p:cNvSpPr>
          <p:nvPr>
            <p:ph type="sldNum" sz="quarter" idx="10"/>
          </p:nvPr>
        </p:nvSpPr>
        <p:spPr/>
        <p:txBody>
          <a:bodyPr/>
          <a:lstStyle/>
          <a:p>
            <a:fld id="{6702E1E0-462E-42B5-A359-A648340C9DAE}" type="slidenum">
              <a:rPr lang="en-US" smtClean="0"/>
              <a:pPr/>
              <a:t>13</a:t>
            </a:fld>
            <a:endParaRPr lang="en-US"/>
          </a:p>
        </p:txBody>
      </p:sp>
      <p:grpSp>
        <p:nvGrpSpPr>
          <p:cNvPr id="10" name="Group 9">
            <a:extLst>
              <a:ext uri="{FF2B5EF4-FFF2-40B4-BE49-F238E27FC236}">
                <a16:creationId xmlns:a16="http://schemas.microsoft.com/office/drawing/2014/main" id="{59C01DE6-3286-459F-84DF-FA2A237F6047}"/>
              </a:ext>
              <a:ext uri="{C183D7F6-B498-43B3-948B-1728B52AA6E4}">
                <adec:decorative xmlns:adec="http://schemas.microsoft.com/office/drawing/2017/decorative" val="1"/>
              </a:ext>
            </a:extLst>
          </p:cNvPr>
          <p:cNvGrpSpPr/>
          <p:nvPr/>
        </p:nvGrpSpPr>
        <p:grpSpPr>
          <a:xfrm>
            <a:off x="3554381" y="2895600"/>
            <a:ext cx="5361019" cy="3276600"/>
            <a:chOff x="3554381" y="2895600"/>
            <a:chExt cx="5361019" cy="3276600"/>
          </a:xfrm>
        </p:grpSpPr>
        <p:sp>
          <p:nvSpPr>
            <p:cNvPr id="4" name="Rectangle: Rounded Corners 3">
              <a:extLst>
                <a:ext uri="{FF2B5EF4-FFF2-40B4-BE49-F238E27FC236}">
                  <a16:creationId xmlns:a16="http://schemas.microsoft.com/office/drawing/2014/main" id="{C7107F01-E0BA-4699-AA73-5EFCBC29F944}"/>
                </a:ext>
              </a:extLst>
            </p:cNvPr>
            <p:cNvSpPr/>
            <p:nvPr/>
          </p:nvSpPr>
          <p:spPr bwMode="auto">
            <a:xfrm>
              <a:off x="4419600" y="2895600"/>
              <a:ext cx="4343400" cy="457200"/>
            </a:xfrm>
            <a:prstGeom prst="round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6" name="TextBox 5">
              <a:extLst>
                <a:ext uri="{FF2B5EF4-FFF2-40B4-BE49-F238E27FC236}">
                  <a16:creationId xmlns:a16="http://schemas.microsoft.com/office/drawing/2014/main" id="{C4E3B5FA-0523-40CA-9657-3CD3EB76BEC8}"/>
                </a:ext>
              </a:extLst>
            </p:cNvPr>
            <p:cNvSpPr txBox="1"/>
            <p:nvPr/>
          </p:nvSpPr>
          <p:spPr>
            <a:xfrm>
              <a:off x="3554381" y="5341203"/>
              <a:ext cx="5361019" cy="830997"/>
            </a:xfrm>
            <a:prstGeom prst="rect">
              <a:avLst/>
            </a:prstGeom>
            <a:solidFill>
              <a:srgbClr val="FF0000"/>
            </a:solidFill>
          </p:spPr>
          <p:txBody>
            <a:bodyPr wrap="none" rtlCol="0">
              <a:spAutoFit/>
            </a:bodyPr>
            <a:lstStyle/>
            <a:p>
              <a:r>
                <a:rPr lang="en-US" sz="2400" b="0" dirty="0">
                  <a:solidFill>
                    <a:schemeClr val="bg1"/>
                  </a:solidFill>
                </a:rPr>
                <a:t>Careful though! Avoid emotional rhetoric </a:t>
              </a:r>
            </a:p>
            <a:p>
              <a:r>
                <a:rPr lang="en-US" sz="2400" b="0" dirty="0">
                  <a:solidFill>
                    <a:schemeClr val="bg1"/>
                  </a:solidFill>
                </a:rPr>
                <a:t>and for sure fallacies of argumentation!</a:t>
              </a:r>
            </a:p>
          </p:txBody>
        </p:sp>
        <p:cxnSp>
          <p:nvCxnSpPr>
            <p:cNvPr id="9" name="Straight Connector 8">
              <a:extLst>
                <a:ext uri="{FF2B5EF4-FFF2-40B4-BE49-F238E27FC236}">
                  <a16:creationId xmlns:a16="http://schemas.microsoft.com/office/drawing/2014/main" id="{BC40BFB6-AF5B-4341-A42F-B81191B340E1}"/>
                </a:ext>
              </a:extLst>
            </p:cNvPr>
            <p:cNvCxnSpPr/>
            <p:nvPr/>
          </p:nvCxnSpPr>
          <p:spPr bwMode="auto">
            <a:xfrm>
              <a:off x="8229600" y="3352800"/>
              <a:ext cx="0" cy="1981200"/>
            </a:xfrm>
            <a:prstGeom prst="line">
              <a:avLst/>
            </a:prstGeom>
            <a:solidFill>
              <a:schemeClr val="accent1"/>
            </a:solidFill>
            <a:ln w="38100" cap="flat" cmpd="sng" algn="ctr">
              <a:solidFill>
                <a:srgbClr val="FF0000"/>
              </a:solidFill>
              <a:prstDash val="solid"/>
              <a:round/>
              <a:headEnd type="none" w="med" len="med"/>
              <a:tailEnd type="none" w="med" len="med"/>
            </a:ln>
            <a:effectLst/>
          </p:spPr>
        </p:cxnSp>
      </p:grpSp>
    </p:spTree>
    <p:extLst>
      <p:ext uri="{BB962C8B-B14F-4D97-AF65-F5344CB8AC3E}">
        <p14:creationId xmlns:p14="http://schemas.microsoft.com/office/powerpoint/2010/main" val="18063218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Quality criteria for research proposals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617425390"/>
              </p:ext>
            </p:extLst>
          </p:nvPr>
        </p:nvGraphicFramePr>
        <p:xfrm>
          <a:off x="228600" y="1676400"/>
          <a:ext cx="8686800" cy="3657600"/>
        </p:xfrm>
        <a:graphic>
          <a:graphicData uri="http://schemas.openxmlformats.org/drawingml/2006/table">
            <a:tbl>
              <a:tblPr firstRow="1" bandRow="1">
                <a:tableStyleId>{5C22544A-7EE6-4342-B048-85BDC9FD1C3A}</a:tableStyleId>
              </a:tblPr>
              <a:tblGrid>
                <a:gridCol w="3429000">
                  <a:extLst>
                    <a:ext uri="{9D8B030D-6E8A-4147-A177-3AD203B41FA5}">
                      <a16:colId xmlns:a16="http://schemas.microsoft.com/office/drawing/2014/main" val="20000"/>
                    </a:ext>
                  </a:extLst>
                </a:gridCol>
                <a:gridCol w="457200">
                  <a:extLst>
                    <a:ext uri="{9D8B030D-6E8A-4147-A177-3AD203B41FA5}">
                      <a16:colId xmlns:a16="http://schemas.microsoft.com/office/drawing/2014/main" val="20001"/>
                    </a:ext>
                  </a:extLst>
                </a:gridCol>
                <a:gridCol w="4800600">
                  <a:extLst>
                    <a:ext uri="{9D8B030D-6E8A-4147-A177-3AD203B41FA5}">
                      <a16:colId xmlns:a16="http://schemas.microsoft.com/office/drawing/2014/main" val="20002"/>
                    </a:ext>
                  </a:extLst>
                </a:gridCol>
              </a:tblGrid>
              <a:tr h="370840">
                <a:tc>
                  <a:txBody>
                    <a:bodyPr/>
                    <a:lstStyle/>
                    <a:p>
                      <a:r>
                        <a:rPr lang="en-US" sz="2400" b="0" dirty="0">
                          <a:solidFill>
                            <a:schemeClr val="bg1"/>
                          </a:solidFill>
                          <a:latin typeface="Trebuchet MS" panose="020B0603020202020204" pitchFamily="34" charset="0"/>
                        </a:rPr>
                        <a:t>Worthy</a:t>
                      </a:r>
                      <a:r>
                        <a:rPr lang="en-US" sz="2400" b="0" baseline="0" dirty="0">
                          <a:solidFill>
                            <a:schemeClr val="bg1"/>
                          </a:solidFill>
                          <a:latin typeface="Trebuchet MS" panose="020B0603020202020204" pitchFamily="34" charset="0"/>
                        </a:rPr>
                        <a:t> topic</a:t>
                      </a:r>
                      <a:endParaRPr lang="en-US" sz="2400" b="0" dirty="0">
                        <a:solidFill>
                          <a:schemeClr val="bg1"/>
                        </a:solidFill>
                        <a:latin typeface="Trebuchet MS" panose="020B0603020202020204" pitchFamily="34" charset="0"/>
                      </a:endParaRPr>
                    </a:p>
                  </a:txBody>
                  <a:tcPr>
                    <a:lnR w="12700" cap="flat" cmpd="sng" algn="ctr">
                      <a:noFill/>
                      <a:prstDash val="solid"/>
                      <a:round/>
                      <a:headEnd type="none" w="med" len="med"/>
                      <a:tailEnd type="none" w="med" len="med"/>
                    </a:lnR>
                    <a:lnB w="12700" cap="flat" cmpd="sng" algn="ctr">
                      <a:solidFill>
                        <a:schemeClr val="bg1"/>
                      </a:solidFill>
                      <a:prstDash val="solid"/>
                      <a:round/>
                      <a:headEnd type="none" w="med" len="med"/>
                      <a:tailEnd type="none" w="med" len="med"/>
                    </a:lnB>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noFill/>
                  </a:tcPr>
                </a:tc>
                <a:tc rowSpan="8">
                  <a:txBody>
                    <a:bodyPr/>
                    <a:lstStyle/>
                    <a:p>
                      <a:endParaRPr lang="en-US" sz="2400" b="0" dirty="0">
                        <a:solidFill>
                          <a:schemeClr val="bg1"/>
                        </a:solidFill>
                        <a:latin typeface="Trebuchet MS" panose="020B0603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0000"/>
                  </a:ext>
                </a:extLst>
              </a:tr>
              <a:tr h="370840">
                <a:tc>
                  <a:txBody>
                    <a:bodyPr/>
                    <a:lstStyle/>
                    <a:p>
                      <a:r>
                        <a:rPr lang="en-US" sz="2400" b="0" dirty="0">
                          <a:solidFill>
                            <a:schemeClr val="bg1"/>
                          </a:solidFill>
                          <a:latin typeface="Trebuchet MS" panose="020B0603020202020204" pitchFamily="34" charset="0"/>
                        </a:rPr>
                        <a:t>Rich rigor</a:t>
                      </a:r>
                    </a:p>
                  </a:txBody>
                  <a:tcPr>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noFill/>
                  </a:tcPr>
                </a:tc>
                <a:tc vMerge="1">
                  <a:txBody>
                    <a:bodyPr/>
                    <a:lstStyle/>
                    <a:p>
                      <a:endParaRPr lang="en-US" sz="2400" b="0" dirty="0">
                        <a:solidFill>
                          <a:schemeClr val="bg1"/>
                        </a:solidFill>
                        <a:latin typeface="Trebuchet MS" panose="020B0603020202020204" pitchFamily="34" charset="0"/>
                      </a:endParaRPr>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noFill/>
                  </a:tcPr>
                </a:tc>
                <a:extLst>
                  <a:ext uri="{0D108BD9-81ED-4DB2-BD59-A6C34878D82A}">
                    <a16:rowId xmlns:a16="http://schemas.microsoft.com/office/drawing/2014/main" val="10001"/>
                  </a:ext>
                </a:extLst>
              </a:tr>
              <a:tr h="370840">
                <a:tc>
                  <a:txBody>
                    <a:bodyPr/>
                    <a:lstStyle/>
                    <a:p>
                      <a:r>
                        <a:rPr lang="en-US" sz="2400" b="0" dirty="0">
                          <a:solidFill>
                            <a:schemeClr val="bg1"/>
                          </a:solidFill>
                          <a:latin typeface="Trebuchet MS" panose="020B0603020202020204" pitchFamily="34" charset="0"/>
                        </a:rPr>
                        <a:t>Sincerity</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2"/>
                  </a:ext>
                </a:extLst>
              </a:tr>
              <a:tr h="370840">
                <a:tc>
                  <a:txBody>
                    <a:bodyPr/>
                    <a:lstStyle/>
                    <a:p>
                      <a:r>
                        <a:rPr lang="en-US" sz="2400" b="0" dirty="0">
                          <a:solidFill>
                            <a:schemeClr val="bg1"/>
                          </a:solidFill>
                          <a:latin typeface="Trebuchet MS" panose="020B0603020202020204" pitchFamily="34" charset="0"/>
                        </a:rPr>
                        <a:t>Credibility</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3"/>
                  </a:ext>
                </a:extLst>
              </a:tr>
              <a:tr h="370840">
                <a:tc>
                  <a:txBody>
                    <a:bodyPr/>
                    <a:lstStyle/>
                    <a:p>
                      <a:r>
                        <a:rPr lang="en-US" sz="2400" b="0" dirty="0">
                          <a:solidFill>
                            <a:schemeClr val="bg1"/>
                          </a:solidFill>
                          <a:latin typeface="Trebuchet MS" panose="020B0603020202020204" pitchFamily="34" charset="0"/>
                        </a:rPr>
                        <a:t>Resonance</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4"/>
                  </a:ext>
                </a:extLst>
              </a:tr>
              <a:tr h="370840">
                <a:tc>
                  <a:txBody>
                    <a:bodyPr/>
                    <a:lstStyle/>
                    <a:p>
                      <a:r>
                        <a:rPr lang="en-US" sz="2400" b="0" dirty="0">
                          <a:solidFill>
                            <a:schemeClr val="bg1"/>
                          </a:solidFill>
                          <a:latin typeface="Trebuchet MS" panose="020B0603020202020204" pitchFamily="34" charset="0"/>
                        </a:rPr>
                        <a:t>Significant contribution</a:t>
                      </a:r>
                    </a:p>
                  </a:txBody>
                  <a:tcPr>
                    <a:lnR w="12700" cap="flat" cmpd="sng" algn="ctr">
                      <a:noFill/>
                      <a:prstDash val="solid"/>
                      <a:round/>
                      <a:headEnd type="none" w="med" len="med"/>
                      <a:tailEnd type="none" w="med" len="med"/>
                    </a:lnR>
                    <a:noFill/>
                  </a:tcPr>
                </a:tc>
                <a:tc>
                  <a:txBody>
                    <a:bodyPr/>
                    <a:lstStyle/>
                    <a:p>
                      <a:r>
                        <a:rPr lang="en-US" sz="2400" b="0" dirty="0">
                          <a:solidFill>
                            <a:schemeClr val="bg1"/>
                          </a:solidFill>
                          <a:latin typeface="Trebuchet MS" panose="020B0603020202020204" pitchFamily="34" charset="0"/>
                          <a:sym typeface="Wingdings" panose="05000000000000000000" pitchFamily="2" charset="2"/>
                        </a:rPr>
                        <a:t></a:t>
                      </a:r>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5"/>
                  </a:ext>
                </a:extLst>
              </a:tr>
              <a:tr h="370840">
                <a:tc>
                  <a:txBody>
                    <a:bodyPr/>
                    <a:lstStyle/>
                    <a:p>
                      <a:r>
                        <a:rPr lang="en-US" sz="2400" b="0" dirty="0">
                          <a:solidFill>
                            <a:schemeClr val="bg1"/>
                          </a:solidFill>
                          <a:latin typeface="Trebuchet MS" panose="020B0603020202020204" pitchFamily="34" charset="0"/>
                        </a:rPr>
                        <a:t>Ethical</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6"/>
                  </a:ext>
                </a:extLst>
              </a:tr>
              <a:tr h="370840">
                <a:tc>
                  <a:txBody>
                    <a:bodyPr/>
                    <a:lstStyle/>
                    <a:p>
                      <a:r>
                        <a:rPr lang="en-US" sz="2400" b="0" dirty="0">
                          <a:solidFill>
                            <a:schemeClr val="bg1"/>
                          </a:solidFill>
                          <a:latin typeface="Trebuchet MS" panose="020B0603020202020204" pitchFamily="34" charset="0"/>
                        </a:rPr>
                        <a:t>Meaningful coherence</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7"/>
                  </a:ext>
                </a:extLst>
              </a:tr>
            </a:tbl>
          </a:graphicData>
        </a:graphic>
      </p:graphicFrame>
      <p:sp>
        <p:nvSpPr>
          <p:cNvPr id="7" name="Rectangle 6"/>
          <p:cNvSpPr/>
          <p:nvPr/>
        </p:nvSpPr>
        <p:spPr>
          <a:xfrm>
            <a:off x="1185626" y="6172200"/>
            <a:ext cx="7882174" cy="584775"/>
          </a:xfrm>
          <a:prstGeom prst="rect">
            <a:avLst/>
          </a:prstGeom>
        </p:spPr>
        <p:txBody>
          <a:bodyPr wrap="square">
            <a:spAutoFit/>
          </a:bodyPr>
          <a:lstStyle/>
          <a:p>
            <a:pPr algn="r"/>
            <a:r>
              <a:rPr lang="en-US" sz="1600" b="0" dirty="0">
                <a:solidFill>
                  <a:schemeClr val="bg1"/>
                </a:solidFill>
              </a:rPr>
              <a:t>Sarah J. Tracy. Qualitative Quality: Eight “Big-Tent”</a:t>
            </a:r>
          </a:p>
          <a:p>
            <a:pPr algn="r"/>
            <a:r>
              <a:rPr lang="en-US" sz="1600" b="0" dirty="0">
                <a:solidFill>
                  <a:schemeClr val="bg1"/>
                </a:solidFill>
              </a:rPr>
              <a:t>Criteria for Excellent Qualitative Research. Qualitative Inquiry 2010;16(10):837–851.</a:t>
            </a:r>
          </a:p>
        </p:txBody>
      </p:sp>
      <p:sp>
        <p:nvSpPr>
          <p:cNvPr id="3" name="Slide Number Placeholder 2"/>
          <p:cNvSpPr>
            <a:spLocks noGrp="1"/>
          </p:cNvSpPr>
          <p:nvPr>
            <p:ph type="sldNum" sz="quarter" idx="10"/>
          </p:nvPr>
        </p:nvSpPr>
        <p:spPr/>
        <p:txBody>
          <a:bodyPr/>
          <a:lstStyle/>
          <a:p>
            <a:fld id="{6702E1E0-462E-42B5-A359-A648340C9DAE}" type="slidenum">
              <a:rPr lang="en-US" smtClean="0"/>
              <a:pPr/>
              <a:t>14</a:t>
            </a:fld>
            <a:endParaRPr lang="en-US"/>
          </a:p>
        </p:txBody>
      </p:sp>
    </p:spTree>
    <p:extLst>
      <p:ext uri="{BB962C8B-B14F-4D97-AF65-F5344CB8AC3E}">
        <p14:creationId xmlns:p14="http://schemas.microsoft.com/office/powerpoint/2010/main" val="21353323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2BC58-134C-4464-B037-C1BE93927154}"/>
              </a:ext>
            </a:extLst>
          </p:cNvPr>
          <p:cNvSpPr>
            <a:spLocks noGrp="1"/>
          </p:cNvSpPr>
          <p:nvPr>
            <p:ph type="title"/>
          </p:nvPr>
        </p:nvSpPr>
        <p:spPr/>
        <p:txBody>
          <a:bodyPr/>
          <a:lstStyle/>
          <a:p>
            <a:r>
              <a:rPr lang="en-US" dirty="0"/>
              <a:t>Usefulness features per Ioannidis</a:t>
            </a:r>
          </a:p>
        </p:txBody>
      </p:sp>
      <p:pic>
        <p:nvPicPr>
          <p:cNvPr id="4" name="Content Placeholder 3" descr="Original picture from Ioannidis paper.">
            <a:extLst>
              <a:ext uri="{FF2B5EF4-FFF2-40B4-BE49-F238E27FC236}">
                <a16:creationId xmlns:a16="http://schemas.microsoft.com/office/drawing/2014/main" id="{A14B6443-8550-41B9-9432-BB50503952EA}"/>
              </a:ext>
            </a:extLst>
          </p:cNvPr>
          <p:cNvPicPr>
            <a:picLocks noGrp="1" noChangeAspect="1"/>
          </p:cNvPicPr>
          <p:nvPr>
            <p:ph idx="1"/>
          </p:nvPr>
        </p:nvPicPr>
        <p:blipFill>
          <a:blip r:embed="rId2"/>
          <a:stretch>
            <a:fillRect/>
          </a:stretch>
        </p:blipFill>
        <p:spPr>
          <a:xfrm>
            <a:off x="226243" y="2514600"/>
            <a:ext cx="8686800" cy="3944922"/>
          </a:xfrm>
          <a:prstGeom prst="rect">
            <a:avLst/>
          </a:prstGeom>
        </p:spPr>
      </p:pic>
      <p:sp>
        <p:nvSpPr>
          <p:cNvPr id="5" name="TextBox 4">
            <a:extLst>
              <a:ext uri="{FF2B5EF4-FFF2-40B4-BE49-F238E27FC236}">
                <a16:creationId xmlns:a16="http://schemas.microsoft.com/office/drawing/2014/main" id="{C71E89E1-75B4-4A9B-B41D-B541E13E7F0A}"/>
              </a:ext>
            </a:extLst>
          </p:cNvPr>
          <p:cNvSpPr txBox="1"/>
          <p:nvPr/>
        </p:nvSpPr>
        <p:spPr>
          <a:xfrm>
            <a:off x="381000" y="1434524"/>
            <a:ext cx="5282793" cy="584775"/>
          </a:xfrm>
          <a:prstGeom prst="rect">
            <a:avLst/>
          </a:prstGeom>
          <a:noFill/>
        </p:spPr>
        <p:txBody>
          <a:bodyPr wrap="none" rtlCol="0">
            <a:spAutoFit/>
          </a:bodyPr>
          <a:lstStyle/>
          <a:p>
            <a:r>
              <a:rPr lang="en-US" dirty="0">
                <a:solidFill>
                  <a:srgbClr val="FFFF00"/>
                </a:solidFill>
              </a:rPr>
              <a:t>Features                      Outline</a:t>
            </a:r>
          </a:p>
        </p:txBody>
      </p:sp>
      <p:sp>
        <p:nvSpPr>
          <p:cNvPr id="6" name="Arrow: Down 5">
            <a:extLst>
              <a:ext uri="{FF2B5EF4-FFF2-40B4-BE49-F238E27FC236}">
                <a16:creationId xmlns:a16="http://schemas.microsoft.com/office/drawing/2014/main" id="{62B9E233-1A66-4DB5-9E26-0E63318D8C0D}"/>
              </a:ext>
            </a:extLst>
          </p:cNvPr>
          <p:cNvSpPr/>
          <p:nvPr/>
        </p:nvSpPr>
        <p:spPr bwMode="auto">
          <a:xfrm>
            <a:off x="1066800" y="1929825"/>
            <a:ext cx="304800" cy="584775"/>
          </a:xfrm>
          <a:prstGeom prst="downArrow">
            <a:avLst/>
          </a:prstGeom>
          <a:solidFill>
            <a:srgbClr val="FFFF00"/>
          </a:solid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7" name="Arrow: Down 6">
            <a:extLst>
              <a:ext uri="{FF2B5EF4-FFF2-40B4-BE49-F238E27FC236}">
                <a16:creationId xmlns:a16="http://schemas.microsoft.com/office/drawing/2014/main" id="{4B36B463-6E0A-4669-88F6-F5BB831BD534}"/>
              </a:ext>
            </a:extLst>
          </p:cNvPr>
          <p:cNvSpPr/>
          <p:nvPr/>
        </p:nvSpPr>
        <p:spPr bwMode="auto">
          <a:xfrm>
            <a:off x="4724400" y="1929825"/>
            <a:ext cx="304800" cy="584775"/>
          </a:xfrm>
          <a:prstGeom prst="downArrow">
            <a:avLst/>
          </a:prstGeom>
          <a:solidFill>
            <a:srgbClr val="FFFF00"/>
          </a:solid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8" name="TextBox 7">
            <a:extLst>
              <a:ext uri="{FF2B5EF4-FFF2-40B4-BE49-F238E27FC236}">
                <a16:creationId xmlns:a16="http://schemas.microsoft.com/office/drawing/2014/main" id="{0F835024-F119-4E9E-BBA2-7306E315D8FF}"/>
              </a:ext>
            </a:extLst>
          </p:cNvPr>
          <p:cNvSpPr txBox="1"/>
          <p:nvPr/>
        </p:nvSpPr>
        <p:spPr>
          <a:xfrm>
            <a:off x="7754619" y="64413"/>
            <a:ext cx="1313181" cy="584775"/>
          </a:xfrm>
          <a:prstGeom prst="rect">
            <a:avLst/>
          </a:prstGeom>
          <a:noFill/>
          <a:ln w="38100">
            <a:solidFill>
              <a:schemeClr val="bg1"/>
            </a:solidFill>
          </a:ln>
        </p:spPr>
        <p:txBody>
          <a:bodyPr wrap="none" rtlCol="0">
            <a:spAutoFit/>
          </a:bodyPr>
          <a:lstStyle/>
          <a:p>
            <a:r>
              <a:rPr lang="en-US" dirty="0">
                <a:solidFill>
                  <a:schemeClr val="bg1"/>
                </a:solidFill>
              </a:rPr>
              <a:t>A2/2.3</a:t>
            </a:r>
          </a:p>
        </p:txBody>
      </p:sp>
      <p:sp>
        <p:nvSpPr>
          <p:cNvPr id="9" name="Slide Number Placeholder 2">
            <a:extLst>
              <a:ext uri="{FF2B5EF4-FFF2-40B4-BE49-F238E27FC236}">
                <a16:creationId xmlns:a16="http://schemas.microsoft.com/office/drawing/2014/main" id="{BD6AF71B-C341-4043-B856-63455DBA982B}"/>
              </a:ext>
            </a:extLst>
          </p:cNvPr>
          <p:cNvSpPr>
            <a:spLocks noGrp="1"/>
          </p:cNvSpPr>
          <p:nvPr>
            <p:ph type="sldNum" sz="quarter" idx="10"/>
          </p:nvPr>
        </p:nvSpPr>
        <p:spPr>
          <a:xfrm>
            <a:off x="0" y="6492875"/>
            <a:ext cx="381000" cy="365125"/>
          </a:xfrm>
        </p:spPr>
        <p:txBody>
          <a:bodyPr/>
          <a:lstStyle/>
          <a:p>
            <a:fld id="{6702E1E0-462E-42B5-A359-A648340C9DAE}" type="slidenum">
              <a:rPr lang="en-US" smtClean="0"/>
              <a:pPr/>
              <a:t>15</a:t>
            </a:fld>
            <a:endParaRPr lang="en-US"/>
          </a:p>
        </p:txBody>
      </p:sp>
    </p:spTree>
    <p:extLst>
      <p:ext uri="{BB962C8B-B14F-4D97-AF65-F5344CB8AC3E}">
        <p14:creationId xmlns:p14="http://schemas.microsoft.com/office/powerpoint/2010/main" val="37308171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Quality criteria for research proposals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86963165"/>
              </p:ext>
            </p:extLst>
          </p:nvPr>
        </p:nvGraphicFramePr>
        <p:xfrm>
          <a:off x="228600" y="1676400"/>
          <a:ext cx="8686800" cy="3657600"/>
        </p:xfrm>
        <a:graphic>
          <a:graphicData uri="http://schemas.openxmlformats.org/drawingml/2006/table">
            <a:tbl>
              <a:tblPr firstRow="1" bandRow="1">
                <a:tableStyleId>{5C22544A-7EE6-4342-B048-85BDC9FD1C3A}</a:tableStyleId>
              </a:tblPr>
              <a:tblGrid>
                <a:gridCol w="3429000">
                  <a:extLst>
                    <a:ext uri="{9D8B030D-6E8A-4147-A177-3AD203B41FA5}">
                      <a16:colId xmlns:a16="http://schemas.microsoft.com/office/drawing/2014/main" val="20000"/>
                    </a:ext>
                  </a:extLst>
                </a:gridCol>
                <a:gridCol w="457200">
                  <a:extLst>
                    <a:ext uri="{9D8B030D-6E8A-4147-A177-3AD203B41FA5}">
                      <a16:colId xmlns:a16="http://schemas.microsoft.com/office/drawing/2014/main" val="20001"/>
                    </a:ext>
                  </a:extLst>
                </a:gridCol>
                <a:gridCol w="4800600">
                  <a:extLst>
                    <a:ext uri="{9D8B030D-6E8A-4147-A177-3AD203B41FA5}">
                      <a16:colId xmlns:a16="http://schemas.microsoft.com/office/drawing/2014/main" val="20002"/>
                    </a:ext>
                  </a:extLst>
                </a:gridCol>
              </a:tblGrid>
              <a:tr h="370840">
                <a:tc>
                  <a:txBody>
                    <a:bodyPr/>
                    <a:lstStyle/>
                    <a:p>
                      <a:r>
                        <a:rPr lang="en-US" sz="2400" b="0" dirty="0">
                          <a:solidFill>
                            <a:schemeClr val="bg1"/>
                          </a:solidFill>
                          <a:latin typeface="Trebuchet MS" panose="020B0603020202020204" pitchFamily="34" charset="0"/>
                        </a:rPr>
                        <a:t>Worthy</a:t>
                      </a:r>
                      <a:r>
                        <a:rPr lang="en-US" sz="2400" b="0" baseline="0" dirty="0">
                          <a:solidFill>
                            <a:schemeClr val="bg1"/>
                          </a:solidFill>
                          <a:latin typeface="Trebuchet MS" panose="020B0603020202020204" pitchFamily="34" charset="0"/>
                        </a:rPr>
                        <a:t> topic</a:t>
                      </a:r>
                      <a:endParaRPr lang="en-US" sz="2400" b="0" dirty="0">
                        <a:solidFill>
                          <a:schemeClr val="bg1"/>
                        </a:solidFill>
                        <a:latin typeface="Trebuchet MS" panose="020B0603020202020204" pitchFamily="34" charset="0"/>
                      </a:endParaRPr>
                    </a:p>
                  </a:txBody>
                  <a:tcPr>
                    <a:lnR w="12700" cap="flat" cmpd="sng" algn="ctr">
                      <a:noFill/>
                      <a:prstDash val="solid"/>
                      <a:round/>
                      <a:headEnd type="none" w="med" len="med"/>
                      <a:tailEnd type="none" w="med" len="med"/>
                    </a:lnR>
                    <a:lnB w="12700" cap="flat" cmpd="sng" algn="ctr">
                      <a:solidFill>
                        <a:schemeClr val="bg1"/>
                      </a:solidFill>
                      <a:prstDash val="solid"/>
                      <a:round/>
                      <a:headEnd type="none" w="med" len="med"/>
                      <a:tailEnd type="none" w="med" len="med"/>
                    </a:lnB>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noFill/>
                  </a:tcPr>
                </a:tc>
                <a:tc rowSpan="8">
                  <a:txBody>
                    <a:bodyPr/>
                    <a:lstStyle/>
                    <a:p>
                      <a:r>
                        <a:rPr lang="en-US" sz="2000" b="0" dirty="0">
                          <a:solidFill>
                            <a:schemeClr val="bg1"/>
                          </a:solidFill>
                          <a:latin typeface="Trebuchet MS" panose="020B0603020202020204" pitchFamily="34" charset="0"/>
                        </a:rPr>
                        <a:t>Does the research provide a significant contribution:</a:t>
                      </a:r>
                    </a:p>
                    <a:p>
                      <a:endParaRPr lang="en-US" sz="2000" b="0" dirty="0">
                        <a:solidFill>
                          <a:schemeClr val="bg1"/>
                        </a:solidFill>
                        <a:latin typeface="Trebuchet MS" panose="020B0603020202020204" pitchFamily="34" charset="0"/>
                      </a:endParaRPr>
                    </a:p>
                    <a:p>
                      <a:pPr marL="342900" indent="-342900">
                        <a:buFont typeface="Arial" panose="020B0604020202020204" pitchFamily="34" charset="0"/>
                        <a:buChar char="•"/>
                      </a:pPr>
                      <a:r>
                        <a:rPr lang="en-US" sz="2000" b="0" dirty="0">
                          <a:solidFill>
                            <a:schemeClr val="bg1"/>
                          </a:solidFill>
                          <a:latin typeface="Trebuchet MS" panose="020B0603020202020204" pitchFamily="34" charset="0"/>
                        </a:rPr>
                        <a:t>Conceptually/theoretically</a:t>
                      </a:r>
                    </a:p>
                    <a:p>
                      <a:pPr marL="342900" indent="-342900">
                        <a:buFont typeface="Arial" panose="020B0604020202020204" pitchFamily="34" charset="0"/>
                        <a:buChar char="•"/>
                      </a:pPr>
                      <a:r>
                        <a:rPr lang="en-US" sz="2000" b="0" dirty="0">
                          <a:solidFill>
                            <a:schemeClr val="bg1"/>
                          </a:solidFill>
                          <a:latin typeface="Trebuchet MS" panose="020B0603020202020204" pitchFamily="34" charset="0"/>
                        </a:rPr>
                        <a:t>Practically</a:t>
                      </a:r>
                    </a:p>
                    <a:p>
                      <a:pPr marL="342900" indent="-342900">
                        <a:buFont typeface="Arial" panose="020B0604020202020204" pitchFamily="34" charset="0"/>
                        <a:buChar char="•"/>
                      </a:pPr>
                      <a:r>
                        <a:rPr lang="en-US" sz="2000" b="0" dirty="0">
                          <a:solidFill>
                            <a:schemeClr val="bg1"/>
                          </a:solidFill>
                          <a:latin typeface="Trebuchet MS" panose="020B0603020202020204" pitchFamily="34" charset="0"/>
                        </a:rPr>
                        <a:t>Morally</a:t>
                      </a:r>
                    </a:p>
                    <a:p>
                      <a:pPr marL="342900" indent="-342900">
                        <a:buFont typeface="Arial" panose="020B0604020202020204" pitchFamily="34" charset="0"/>
                        <a:buChar char="•"/>
                      </a:pPr>
                      <a:r>
                        <a:rPr lang="en-US" sz="2000" b="0" dirty="0">
                          <a:solidFill>
                            <a:schemeClr val="bg1"/>
                          </a:solidFill>
                          <a:latin typeface="Trebuchet MS" panose="020B0603020202020204" pitchFamily="34" charset="0"/>
                        </a:rPr>
                        <a:t>Methodologically</a:t>
                      </a:r>
                    </a:p>
                    <a:p>
                      <a:pPr marL="342900" indent="-342900">
                        <a:buFont typeface="Arial" panose="020B0604020202020204" pitchFamily="34" charset="0"/>
                        <a:buChar char="•"/>
                      </a:pPr>
                      <a:r>
                        <a:rPr lang="en-US" sz="2000" b="0" dirty="0">
                          <a:solidFill>
                            <a:schemeClr val="bg1"/>
                          </a:solidFill>
                          <a:latin typeface="Trebuchet MS" panose="020B0603020202020204" pitchFamily="34" charset="0"/>
                        </a:rPr>
                        <a:t>Heuristically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0000"/>
                  </a:ext>
                </a:extLst>
              </a:tr>
              <a:tr h="370840">
                <a:tc>
                  <a:txBody>
                    <a:bodyPr/>
                    <a:lstStyle/>
                    <a:p>
                      <a:r>
                        <a:rPr lang="en-US" sz="2400" b="0" dirty="0">
                          <a:solidFill>
                            <a:schemeClr val="bg1"/>
                          </a:solidFill>
                          <a:latin typeface="Trebuchet MS" panose="020B0603020202020204" pitchFamily="34" charset="0"/>
                        </a:rPr>
                        <a:t>Rich rigor</a:t>
                      </a:r>
                    </a:p>
                  </a:txBody>
                  <a:tcPr>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noFill/>
                  </a:tcPr>
                </a:tc>
                <a:tc vMerge="1">
                  <a:txBody>
                    <a:bodyPr/>
                    <a:lstStyle/>
                    <a:p>
                      <a:endParaRPr lang="en-US" sz="2400" b="0" dirty="0">
                        <a:solidFill>
                          <a:schemeClr val="bg1"/>
                        </a:solidFill>
                        <a:latin typeface="Trebuchet MS" panose="020B0603020202020204" pitchFamily="34" charset="0"/>
                      </a:endParaRPr>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noFill/>
                  </a:tcPr>
                </a:tc>
                <a:extLst>
                  <a:ext uri="{0D108BD9-81ED-4DB2-BD59-A6C34878D82A}">
                    <a16:rowId xmlns:a16="http://schemas.microsoft.com/office/drawing/2014/main" val="10001"/>
                  </a:ext>
                </a:extLst>
              </a:tr>
              <a:tr h="370840">
                <a:tc>
                  <a:txBody>
                    <a:bodyPr/>
                    <a:lstStyle/>
                    <a:p>
                      <a:r>
                        <a:rPr lang="en-US" sz="2400" b="0" dirty="0">
                          <a:solidFill>
                            <a:schemeClr val="bg1"/>
                          </a:solidFill>
                          <a:latin typeface="Trebuchet MS" panose="020B0603020202020204" pitchFamily="34" charset="0"/>
                        </a:rPr>
                        <a:t>Sincerity</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2"/>
                  </a:ext>
                </a:extLst>
              </a:tr>
              <a:tr h="370840">
                <a:tc>
                  <a:txBody>
                    <a:bodyPr/>
                    <a:lstStyle/>
                    <a:p>
                      <a:r>
                        <a:rPr lang="en-US" sz="2400" b="0" dirty="0">
                          <a:solidFill>
                            <a:schemeClr val="bg1"/>
                          </a:solidFill>
                          <a:latin typeface="Trebuchet MS" panose="020B0603020202020204" pitchFamily="34" charset="0"/>
                        </a:rPr>
                        <a:t>Credibility</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3"/>
                  </a:ext>
                </a:extLst>
              </a:tr>
              <a:tr h="370840">
                <a:tc>
                  <a:txBody>
                    <a:bodyPr/>
                    <a:lstStyle/>
                    <a:p>
                      <a:r>
                        <a:rPr lang="en-US" sz="2400" b="0" dirty="0">
                          <a:solidFill>
                            <a:schemeClr val="bg1"/>
                          </a:solidFill>
                          <a:latin typeface="Trebuchet MS" panose="020B0603020202020204" pitchFamily="34" charset="0"/>
                        </a:rPr>
                        <a:t>Resonance</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4"/>
                  </a:ext>
                </a:extLst>
              </a:tr>
              <a:tr h="370840">
                <a:tc>
                  <a:txBody>
                    <a:bodyPr/>
                    <a:lstStyle/>
                    <a:p>
                      <a:r>
                        <a:rPr lang="en-US" sz="2400" b="0" dirty="0">
                          <a:solidFill>
                            <a:schemeClr val="bg1"/>
                          </a:solidFill>
                          <a:latin typeface="Trebuchet MS" panose="020B0603020202020204" pitchFamily="34" charset="0"/>
                        </a:rPr>
                        <a:t>Significant contribution</a:t>
                      </a:r>
                    </a:p>
                  </a:txBody>
                  <a:tcPr>
                    <a:lnR w="12700" cap="flat" cmpd="sng" algn="ctr">
                      <a:noFill/>
                      <a:prstDash val="solid"/>
                      <a:round/>
                      <a:headEnd type="none" w="med" len="med"/>
                      <a:tailEnd type="none" w="med" len="med"/>
                    </a:lnR>
                    <a:noFill/>
                  </a:tcPr>
                </a:tc>
                <a:tc>
                  <a:txBody>
                    <a:bodyPr/>
                    <a:lstStyle/>
                    <a:p>
                      <a:r>
                        <a:rPr lang="en-US" sz="2400" b="0" dirty="0">
                          <a:solidFill>
                            <a:schemeClr val="bg1"/>
                          </a:solidFill>
                          <a:latin typeface="Trebuchet MS" panose="020B0603020202020204" pitchFamily="34" charset="0"/>
                          <a:sym typeface="Wingdings" panose="05000000000000000000" pitchFamily="2" charset="2"/>
                        </a:rPr>
                        <a:t></a:t>
                      </a:r>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5"/>
                  </a:ext>
                </a:extLst>
              </a:tr>
              <a:tr h="370840">
                <a:tc>
                  <a:txBody>
                    <a:bodyPr/>
                    <a:lstStyle/>
                    <a:p>
                      <a:r>
                        <a:rPr lang="en-US" sz="2400" b="0" dirty="0">
                          <a:solidFill>
                            <a:schemeClr val="bg1"/>
                          </a:solidFill>
                          <a:latin typeface="Trebuchet MS" panose="020B0603020202020204" pitchFamily="34" charset="0"/>
                        </a:rPr>
                        <a:t>Ethical</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6"/>
                  </a:ext>
                </a:extLst>
              </a:tr>
              <a:tr h="370840">
                <a:tc>
                  <a:txBody>
                    <a:bodyPr/>
                    <a:lstStyle/>
                    <a:p>
                      <a:r>
                        <a:rPr lang="en-US" sz="2400" b="0" dirty="0">
                          <a:solidFill>
                            <a:schemeClr val="bg1"/>
                          </a:solidFill>
                          <a:latin typeface="Trebuchet MS" panose="020B0603020202020204" pitchFamily="34" charset="0"/>
                        </a:rPr>
                        <a:t>Meaningful coherence</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7"/>
                  </a:ext>
                </a:extLst>
              </a:tr>
            </a:tbl>
          </a:graphicData>
        </a:graphic>
      </p:graphicFrame>
      <p:sp>
        <p:nvSpPr>
          <p:cNvPr id="7" name="Rectangle 6"/>
          <p:cNvSpPr/>
          <p:nvPr/>
        </p:nvSpPr>
        <p:spPr>
          <a:xfrm>
            <a:off x="1185626" y="6172200"/>
            <a:ext cx="7882174" cy="584775"/>
          </a:xfrm>
          <a:prstGeom prst="rect">
            <a:avLst/>
          </a:prstGeom>
        </p:spPr>
        <p:txBody>
          <a:bodyPr wrap="square">
            <a:spAutoFit/>
          </a:bodyPr>
          <a:lstStyle/>
          <a:p>
            <a:pPr algn="r"/>
            <a:r>
              <a:rPr lang="en-US" sz="1600" b="0" dirty="0">
                <a:solidFill>
                  <a:schemeClr val="bg1"/>
                </a:solidFill>
              </a:rPr>
              <a:t>Sarah J. Tracy. Qualitative Quality: Eight “Big-Tent”</a:t>
            </a:r>
          </a:p>
          <a:p>
            <a:pPr algn="r"/>
            <a:r>
              <a:rPr lang="en-US" sz="1600" b="0" dirty="0">
                <a:solidFill>
                  <a:schemeClr val="bg1"/>
                </a:solidFill>
              </a:rPr>
              <a:t>Criteria for Excellent Qualitative Research. Qualitative Inquiry 2010;16(10):837–851.</a:t>
            </a:r>
          </a:p>
        </p:txBody>
      </p:sp>
      <p:sp>
        <p:nvSpPr>
          <p:cNvPr id="3" name="Slide Number Placeholder 2"/>
          <p:cNvSpPr>
            <a:spLocks noGrp="1"/>
          </p:cNvSpPr>
          <p:nvPr>
            <p:ph type="sldNum" sz="quarter" idx="10"/>
          </p:nvPr>
        </p:nvSpPr>
        <p:spPr/>
        <p:txBody>
          <a:bodyPr/>
          <a:lstStyle/>
          <a:p>
            <a:fld id="{6702E1E0-462E-42B5-A359-A648340C9DAE}" type="slidenum">
              <a:rPr lang="en-US" smtClean="0"/>
              <a:pPr/>
              <a:t>16</a:t>
            </a:fld>
            <a:endParaRPr lang="en-US"/>
          </a:p>
        </p:txBody>
      </p:sp>
    </p:spTree>
    <p:extLst>
      <p:ext uri="{BB962C8B-B14F-4D97-AF65-F5344CB8AC3E}">
        <p14:creationId xmlns:p14="http://schemas.microsoft.com/office/powerpoint/2010/main" val="42643750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Quality criteria for research proposals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236970023"/>
              </p:ext>
            </p:extLst>
          </p:nvPr>
        </p:nvGraphicFramePr>
        <p:xfrm>
          <a:off x="228600" y="1676400"/>
          <a:ext cx="8686800" cy="3657600"/>
        </p:xfrm>
        <a:graphic>
          <a:graphicData uri="http://schemas.openxmlformats.org/drawingml/2006/table">
            <a:tbl>
              <a:tblPr firstRow="1" bandRow="1">
                <a:tableStyleId>{5C22544A-7EE6-4342-B048-85BDC9FD1C3A}</a:tableStyleId>
              </a:tblPr>
              <a:tblGrid>
                <a:gridCol w="3429000">
                  <a:extLst>
                    <a:ext uri="{9D8B030D-6E8A-4147-A177-3AD203B41FA5}">
                      <a16:colId xmlns:a16="http://schemas.microsoft.com/office/drawing/2014/main" val="20000"/>
                    </a:ext>
                  </a:extLst>
                </a:gridCol>
                <a:gridCol w="457200">
                  <a:extLst>
                    <a:ext uri="{9D8B030D-6E8A-4147-A177-3AD203B41FA5}">
                      <a16:colId xmlns:a16="http://schemas.microsoft.com/office/drawing/2014/main" val="20001"/>
                    </a:ext>
                  </a:extLst>
                </a:gridCol>
                <a:gridCol w="4800600">
                  <a:extLst>
                    <a:ext uri="{9D8B030D-6E8A-4147-A177-3AD203B41FA5}">
                      <a16:colId xmlns:a16="http://schemas.microsoft.com/office/drawing/2014/main" val="20002"/>
                    </a:ext>
                  </a:extLst>
                </a:gridCol>
              </a:tblGrid>
              <a:tr h="370840">
                <a:tc>
                  <a:txBody>
                    <a:bodyPr/>
                    <a:lstStyle/>
                    <a:p>
                      <a:r>
                        <a:rPr lang="en-US" sz="2400" b="0" dirty="0">
                          <a:solidFill>
                            <a:schemeClr val="bg1"/>
                          </a:solidFill>
                          <a:latin typeface="Trebuchet MS" panose="020B0603020202020204" pitchFamily="34" charset="0"/>
                        </a:rPr>
                        <a:t>Worthy</a:t>
                      </a:r>
                      <a:r>
                        <a:rPr lang="en-US" sz="2400" b="0" baseline="0" dirty="0">
                          <a:solidFill>
                            <a:schemeClr val="bg1"/>
                          </a:solidFill>
                          <a:latin typeface="Trebuchet MS" panose="020B0603020202020204" pitchFamily="34" charset="0"/>
                        </a:rPr>
                        <a:t> topic</a:t>
                      </a:r>
                      <a:endParaRPr lang="en-US" sz="2400" b="0" dirty="0">
                        <a:solidFill>
                          <a:schemeClr val="bg1"/>
                        </a:solidFill>
                        <a:latin typeface="Trebuchet MS" panose="020B0603020202020204" pitchFamily="34" charset="0"/>
                      </a:endParaRPr>
                    </a:p>
                  </a:txBody>
                  <a:tcPr>
                    <a:lnR w="12700" cap="flat" cmpd="sng" algn="ctr">
                      <a:noFill/>
                      <a:prstDash val="solid"/>
                      <a:round/>
                      <a:headEnd type="none" w="med" len="med"/>
                      <a:tailEnd type="none" w="med" len="med"/>
                    </a:lnR>
                    <a:lnB w="12700" cap="flat" cmpd="sng" algn="ctr">
                      <a:solidFill>
                        <a:schemeClr val="bg1"/>
                      </a:solidFill>
                      <a:prstDash val="solid"/>
                      <a:round/>
                      <a:headEnd type="none" w="med" len="med"/>
                      <a:tailEnd type="none" w="med" len="med"/>
                    </a:lnB>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noFill/>
                  </a:tcPr>
                </a:tc>
                <a:tc rowSpan="8">
                  <a:txBody>
                    <a:bodyPr/>
                    <a:lstStyle/>
                    <a:p>
                      <a:r>
                        <a:rPr lang="en-US" sz="2000" b="0" dirty="0">
                          <a:solidFill>
                            <a:schemeClr val="bg1"/>
                          </a:solidFill>
                          <a:latin typeface="Trebuchet MS" panose="020B0603020202020204" pitchFamily="34" charset="0"/>
                        </a:rPr>
                        <a:t>Does the research consider:</a:t>
                      </a:r>
                    </a:p>
                    <a:p>
                      <a:endParaRPr lang="en-US" sz="2000" b="0" dirty="0">
                        <a:solidFill>
                          <a:schemeClr val="bg1"/>
                        </a:solidFill>
                        <a:latin typeface="Trebuchet MS" panose="020B0603020202020204" pitchFamily="34" charset="0"/>
                      </a:endParaRPr>
                    </a:p>
                    <a:p>
                      <a:pPr marL="342900" indent="-342900">
                        <a:buFont typeface="Arial" panose="020B0604020202020204" pitchFamily="34" charset="0"/>
                        <a:buChar char="•"/>
                      </a:pPr>
                      <a:r>
                        <a:rPr lang="en-US" sz="2000" b="0" dirty="0">
                          <a:solidFill>
                            <a:schemeClr val="bg1"/>
                          </a:solidFill>
                          <a:latin typeface="Trebuchet MS" panose="020B0603020202020204" pitchFamily="34" charset="0"/>
                        </a:rPr>
                        <a:t>procedural ethics (such as human subjects);</a:t>
                      </a:r>
                    </a:p>
                    <a:p>
                      <a:pPr marL="342900" indent="-342900">
                        <a:buFont typeface="Arial" panose="020B0604020202020204" pitchFamily="34" charset="0"/>
                        <a:buChar char="•"/>
                      </a:pPr>
                      <a:r>
                        <a:rPr lang="en-US" sz="2000" b="0" dirty="0">
                          <a:solidFill>
                            <a:schemeClr val="bg1"/>
                          </a:solidFill>
                          <a:latin typeface="Trebuchet MS" panose="020B0603020202020204" pitchFamily="34" charset="0"/>
                        </a:rPr>
                        <a:t>situational and culturally specific ethics;</a:t>
                      </a:r>
                    </a:p>
                    <a:p>
                      <a:pPr marL="342900" indent="-342900">
                        <a:buFont typeface="Arial" panose="020B0604020202020204" pitchFamily="34" charset="0"/>
                        <a:buChar char="•"/>
                      </a:pPr>
                      <a:r>
                        <a:rPr lang="en-US" sz="2000" b="0" dirty="0">
                          <a:solidFill>
                            <a:schemeClr val="bg1"/>
                          </a:solidFill>
                          <a:latin typeface="Trebuchet MS" panose="020B0603020202020204" pitchFamily="34" charset="0"/>
                        </a:rPr>
                        <a:t>relational ethics;</a:t>
                      </a:r>
                    </a:p>
                    <a:p>
                      <a:pPr marL="342900" indent="-342900">
                        <a:buFont typeface="Arial" panose="020B0604020202020204" pitchFamily="34" charset="0"/>
                        <a:buChar char="•"/>
                      </a:pPr>
                      <a:r>
                        <a:rPr lang="en-US" sz="2000" b="0" dirty="0">
                          <a:solidFill>
                            <a:schemeClr val="bg1"/>
                          </a:solidFill>
                          <a:latin typeface="Trebuchet MS" panose="020B0603020202020204" pitchFamily="34" charset="0"/>
                        </a:rPr>
                        <a:t>exiting ethics (leaving the scene and sharing the research).</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0000"/>
                  </a:ext>
                </a:extLst>
              </a:tr>
              <a:tr h="370840">
                <a:tc>
                  <a:txBody>
                    <a:bodyPr/>
                    <a:lstStyle/>
                    <a:p>
                      <a:r>
                        <a:rPr lang="en-US" sz="2400" b="0" dirty="0">
                          <a:solidFill>
                            <a:schemeClr val="bg1"/>
                          </a:solidFill>
                          <a:latin typeface="Trebuchet MS" panose="020B0603020202020204" pitchFamily="34" charset="0"/>
                        </a:rPr>
                        <a:t>Rich rigor</a:t>
                      </a:r>
                    </a:p>
                  </a:txBody>
                  <a:tcPr>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noFill/>
                  </a:tcPr>
                </a:tc>
                <a:tc vMerge="1">
                  <a:txBody>
                    <a:bodyPr/>
                    <a:lstStyle/>
                    <a:p>
                      <a:endParaRPr lang="en-US" sz="2400" b="0" dirty="0">
                        <a:solidFill>
                          <a:schemeClr val="bg1"/>
                        </a:solidFill>
                        <a:latin typeface="Trebuchet MS" panose="020B0603020202020204" pitchFamily="34" charset="0"/>
                      </a:endParaRPr>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noFill/>
                  </a:tcPr>
                </a:tc>
                <a:extLst>
                  <a:ext uri="{0D108BD9-81ED-4DB2-BD59-A6C34878D82A}">
                    <a16:rowId xmlns:a16="http://schemas.microsoft.com/office/drawing/2014/main" val="10001"/>
                  </a:ext>
                </a:extLst>
              </a:tr>
              <a:tr h="370840">
                <a:tc>
                  <a:txBody>
                    <a:bodyPr/>
                    <a:lstStyle/>
                    <a:p>
                      <a:r>
                        <a:rPr lang="en-US" sz="2400" b="0" dirty="0">
                          <a:solidFill>
                            <a:schemeClr val="bg1"/>
                          </a:solidFill>
                          <a:latin typeface="Trebuchet MS" panose="020B0603020202020204" pitchFamily="34" charset="0"/>
                        </a:rPr>
                        <a:t>Sincerity</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2"/>
                  </a:ext>
                </a:extLst>
              </a:tr>
              <a:tr h="370840">
                <a:tc>
                  <a:txBody>
                    <a:bodyPr/>
                    <a:lstStyle/>
                    <a:p>
                      <a:r>
                        <a:rPr lang="en-US" sz="2400" b="0" dirty="0">
                          <a:solidFill>
                            <a:schemeClr val="bg1"/>
                          </a:solidFill>
                          <a:latin typeface="Trebuchet MS" panose="020B0603020202020204" pitchFamily="34" charset="0"/>
                        </a:rPr>
                        <a:t>Credibility</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3"/>
                  </a:ext>
                </a:extLst>
              </a:tr>
              <a:tr h="370840">
                <a:tc>
                  <a:txBody>
                    <a:bodyPr/>
                    <a:lstStyle/>
                    <a:p>
                      <a:r>
                        <a:rPr lang="en-US" sz="2400" b="0" dirty="0">
                          <a:solidFill>
                            <a:schemeClr val="bg1"/>
                          </a:solidFill>
                          <a:latin typeface="Trebuchet MS" panose="020B0603020202020204" pitchFamily="34" charset="0"/>
                        </a:rPr>
                        <a:t>Resonance</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4"/>
                  </a:ext>
                </a:extLst>
              </a:tr>
              <a:tr h="370840">
                <a:tc>
                  <a:txBody>
                    <a:bodyPr/>
                    <a:lstStyle/>
                    <a:p>
                      <a:r>
                        <a:rPr lang="en-US" sz="2400" b="0" dirty="0">
                          <a:solidFill>
                            <a:schemeClr val="bg1"/>
                          </a:solidFill>
                          <a:latin typeface="Trebuchet MS" panose="020B0603020202020204" pitchFamily="34" charset="0"/>
                        </a:rPr>
                        <a:t>Significant contribution</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5"/>
                  </a:ext>
                </a:extLst>
              </a:tr>
              <a:tr h="370840">
                <a:tc>
                  <a:txBody>
                    <a:bodyPr/>
                    <a:lstStyle/>
                    <a:p>
                      <a:r>
                        <a:rPr lang="en-US" sz="2400" b="0" dirty="0">
                          <a:solidFill>
                            <a:schemeClr val="bg1"/>
                          </a:solidFill>
                          <a:latin typeface="Trebuchet MS" panose="020B0603020202020204" pitchFamily="34" charset="0"/>
                        </a:rPr>
                        <a:t>Ethical</a:t>
                      </a:r>
                    </a:p>
                  </a:txBody>
                  <a:tcPr>
                    <a:lnR w="12700" cap="flat" cmpd="sng" algn="ctr">
                      <a:noFill/>
                      <a:prstDash val="solid"/>
                      <a:round/>
                      <a:headEnd type="none" w="med" len="med"/>
                      <a:tailEnd type="none" w="med" len="med"/>
                    </a:lnR>
                    <a:noFill/>
                  </a:tcPr>
                </a:tc>
                <a:tc>
                  <a:txBody>
                    <a:bodyPr/>
                    <a:lstStyle/>
                    <a:p>
                      <a:r>
                        <a:rPr lang="en-US" sz="2400" b="0" dirty="0">
                          <a:solidFill>
                            <a:schemeClr val="bg1"/>
                          </a:solidFill>
                          <a:latin typeface="Trebuchet MS" panose="020B0603020202020204" pitchFamily="34" charset="0"/>
                          <a:sym typeface="Wingdings" panose="05000000000000000000" pitchFamily="2" charset="2"/>
                        </a:rPr>
                        <a:t></a:t>
                      </a:r>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6"/>
                  </a:ext>
                </a:extLst>
              </a:tr>
              <a:tr h="370840">
                <a:tc>
                  <a:txBody>
                    <a:bodyPr/>
                    <a:lstStyle/>
                    <a:p>
                      <a:r>
                        <a:rPr lang="en-US" sz="2400" b="0" dirty="0">
                          <a:solidFill>
                            <a:schemeClr val="bg1"/>
                          </a:solidFill>
                          <a:latin typeface="Trebuchet MS" panose="020B0603020202020204" pitchFamily="34" charset="0"/>
                        </a:rPr>
                        <a:t>Meaningful coherence</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7"/>
                  </a:ext>
                </a:extLst>
              </a:tr>
            </a:tbl>
          </a:graphicData>
        </a:graphic>
      </p:graphicFrame>
      <p:sp>
        <p:nvSpPr>
          <p:cNvPr id="7" name="Rectangle 6"/>
          <p:cNvSpPr/>
          <p:nvPr/>
        </p:nvSpPr>
        <p:spPr>
          <a:xfrm>
            <a:off x="1185626" y="6172200"/>
            <a:ext cx="7882174" cy="584775"/>
          </a:xfrm>
          <a:prstGeom prst="rect">
            <a:avLst/>
          </a:prstGeom>
        </p:spPr>
        <p:txBody>
          <a:bodyPr wrap="square">
            <a:spAutoFit/>
          </a:bodyPr>
          <a:lstStyle/>
          <a:p>
            <a:pPr algn="r"/>
            <a:r>
              <a:rPr lang="en-US" sz="1600" b="0" dirty="0">
                <a:solidFill>
                  <a:schemeClr val="bg1"/>
                </a:solidFill>
              </a:rPr>
              <a:t>Sarah J. Tracy. Qualitative Quality: Eight “Big-Tent”</a:t>
            </a:r>
          </a:p>
          <a:p>
            <a:pPr algn="r"/>
            <a:r>
              <a:rPr lang="en-US" sz="1600" b="0" dirty="0">
                <a:solidFill>
                  <a:schemeClr val="bg1"/>
                </a:solidFill>
              </a:rPr>
              <a:t>Criteria for Excellent Qualitative Research. Qualitative Inquiry 2010;16(10):837–851.</a:t>
            </a:r>
          </a:p>
        </p:txBody>
      </p:sp>
      <p:sp>
        <p:nvSpPr>
          <p:cNvPr id="3" name="Slide Number Placeholder 2"/>
          <p:cNvSpPr>
            <a:spLocks noGrp="1"/>
          </p:cNvSpPr>
          <p:nvPr>
            <p:ph type="sldNum" sz="quarter" idx="10"/>
          </p:nvPr>
        </p:nvSpPr>
        <p:spPr/>
        <p:txBody>
          <a:bodyPr/>
          <a:lstStyle/>
          <a:p>
            <a:fld id="{6702E1E0-462E-42B5-A359-A648340C9DAE}" type="slidenum">
              <a:rPr lang="en-US" smtClean="0"/>
              <a:pPr/>
              <a:t>17</a:t>
            </a:fld>
            <a:endParaRPr lang="en-US"/>
          </a:p>
        </p:txBody>
      </p:sp>
    </p:spTree>
    <p:extLst>
      <p:ext uri="{BB962C8B-B14F-4D97-AF65-F5344CB8AC3E}">
        <p14:creationId xmlns:p14="http://schemas.microsoft.com/office/powerpoint/2010/main" val="15001053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Quality criteria for research proposals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135124031"/>
              </p:ext>
            </p:extLst>
          </p:nvPr>
        </p:nvGraphicFramePr>
        <p:xfrm>
          <a:off x="228600" y="1676400"/>
          <a:ext cx="8686800" cy="3657600"/>
        </p:xfrm>
        <a:graphic>
          <a:graphicData uri="http://schemas.openxmlformats.org/drawingml/2006/table">
            <a:tbl>
              <a:tblPr firstRow="1" bandRow="1">
                <a:tableStyleId>{5C22544A-7EE6-4342-B048-85BDC9FD1C3A}</a:tableStyleId>
              </a:tblPr>
              <a:tblGrid>
                <a:gridCol w="3429000">
                  <a:extLst>
                    <a:ext uri="{9D8B030D-6E8A-4147-A177-3AD203B41FA5}">
                      <a16:colId xmlns:a16="http://schemas.microsoft.com/office/drawing/2014/main" val="20000"/>
                    </a:ext>
                  </a:extLst>
                </a:gridCol>
                <a:gridCol w="457200">
                  <a:extLst>
                    <a:ext uri="{9D8B030D-6E8A-4147-A177-3AD203B41FA5}">
                      <a16:colId xmlns:a16="http://schemas.microsoft.com/office/drawing/2014/main" val="20001"/>
                    </a:ext>
                  </a:extLst>
                </a:gridCol>
                <a:gridCol w="4800600">
                  <a:extLst>
                    <a:ext uri="{9D8B030D-6E8A-4147-A177-3AD203B41FA5}">
                      <a16:colId xmlns:a16="http://schemas.microsoft.com/office/drawing/2014/main" val="20002"/>
                    </a:ext>
                  </a:extLst>
                </a:gridCol>
              </a:tblGrid>
              <a:tr h="370840">
                <a:tc>
                  <a:txBody>
                    <a:bodyPr/>
                    <a:lstStyle/>
                    <a:p>
                      <a:r>
                        <a:rPr lang="en-US" sz="2400" b="0" dirty="0">
                          <a:solidFill>
                            <a:schemeClr val="bg1"/>
                          </a:solidFill>
                          <a:latin typeface="Trebuchet MS" panose="020B0603020202020204" pitchFamily="34" charset="0"/>
                        </a:rPr>
                        <a:t>Worthy</a:t>
                      </a:r>
                      <a:r>
                        <a:rPr lang="en-US" sz="2400" b="0" baseline="0" dirty="0">
                          <a:solidFill>
                            <a:schemeClr val="bg1"/>
                          </a:solidFill>
                          <a:latin typeface="Trebuchet MS" panose="020B0603020202020204" pitchFamily="34" charset="0"/>
                        </a:rPr>
                        <a:t> topic</a:t>
                      </a:r>
                      <a:endParaRPr lang="en-US" sz="2400" b="0" dirty="0">
                        <a:solidFill>
                          <a:schemeClr val="bg1"/>
                        </a:solidFill>
                        <a:latin typeface="Trebuchet MS" panose="020B0603020202020204" pitchFamily="34" charset="0"/>
                      </a:endParaRPr>
                    </a:p>
                  </a:txBody>
                  <a:tcPr>
                    <a:lnR w="12700" cap="flat" cmpd="sng" algn="ctr">
                      <a:noFill/>
                      <a:prstDash val="solid"/>
                      <a:round/>
                      <a:headEnd type="none" w="med" len="med"/>
                      <a:tailEnd type="none" w="med" len="med"/>
                    </a:lnR>
                    <a:lnB w="12700" cap="flat" cmpd="sng" algn="ctr">
                      <a:solidFill>
                        <a:schemeClr val="bg1"/>
                      </a:solidFill>
                      <a:prstDash val="solid"/>
                      <a:round/>
                      <a:headEnd type="none" w="med" len="med"/>
                      <a:tailEnd type="none" w="med" len="med"/>
                    </a:lnB>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noFill/>
                  </a:tcPr>
                </a:tc>
                <a:tc rowSpan="8">
                  <a:txBody>
                    <a:bodyPr/>
                    <a:lstStyle/>
                    <a:p>
                      <a:r>
                        <a:rPr lang="en-US" sz="2000" b="0" dirty="0">
                          <a:solidFill>
                            <a:schemeClr val="bg1"/>
                          </a:solidFill>
                          <a:latin typeface="Trebuchet MS" panose="020B0603020202020204" pitchFamily="34" charset="0"/>
                        </a:rPr>
                        <a:t>Does the proposal:</a:t>
                      </a:r>
                    </a:p>
                    <a:p>
                      <a:endParaRPr lang="en-US" sz="2000" b="0" dirty="0">
                        <a:solidFill>
                          <a:schemeClr val="bg1"/>
                        </a:solidFill>
                        <a:latin typeface="Trebuchet MS" panose="020B0603020202020204" pitchFamily="34" charset="0"/>
                      </a:endParaRPr>
                    </a:p>
                    <a:p>
                      <a:pPr marL="342900" indent="-342900">
                        <a:buFont typeface="Arial" panose="020B0604020202020204" pitchFamily="34" charset="0"/>
                        <a:buChar char="•"/>
                      </a:pPr>
                      <a:r>
                        <a:rPr lang="en-US" sz="2000" b="0" dirty="0">
                          <a:solidFill>
                            <a:schemeClr val="bg1"/>
                          </a:solidFill>
                          <a:latin typeface="Trebuchet MS" panose="020B0603020202020204" pitchFamily="34" charset="0"/>
                        </a:rPr>
                        <a:t>contains all elements to achieve what it purports to be about?</a:t>
                      </a:r>
                    </a:p>
                    <a:p>
                      <a:pPr marL="342900" indent="-342900">
                        <a:buFont typeface="Arial" panose="020B0604020202020204" pitchFamily="34" charset="0"/>
                        <a:buChar char="•"/>
                      </a:pPr>
                      <a:r>
                        <a:rPr lang="en-US" sz="2000" b="0" dirty="0">
                          <a:solidFill>
                            <a:schemeClr val="bg1"/>
                          </a:solidFill>
                          <a:latin typeface="Trebuchet MS" panose="020B0603020202020204" pitchFamily="34" charset="0"/>
                        </a:rPr>
                        <a:t>use methods and procedures that fit its stated goals?</a:t>
                      </a:r>
                    </a:p>
                    <a:p>
                      <a:pPr marL="342900" indent="-342900">
                        <a:buFont typeface="Arial" panose="020B0604020202020204" pitchFamily="34" charset="0"/>
                        <a:buChar char="•"/>
                      </a:pPr>
                      <a:r>
                        <a:rPr lang="en-US" sz="2000" b="0" dirty="0">
                          <a:solidFill>
                            <a:schemeClr val="bg1"/>
                          </a:solidFill>
                          <a:latin typeface="Trebuchet MS" panose="020B0603020202020204" pitchFamily="34" charset="0"/>
                        </a:rPr>
                        <a:t>meaningfully interconnects literature, research questions/foci, findings, and interpretations with each other?</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0000"/>
                  </a:ext>
                </a:extLst>
              </a:tr>
              <a:tr h="370840">
                <a:tc>
                  <a:txBody>
                    <a:bodyPr/>
                    <a:lstStyle/>
                    <a:p>
                      <a:r>
                        <a:rPr lang="en-US" sz="2400" b="0" dirty="0">
                          <a:solidFill>
                            <a:schemeClr val="bg1"/>
                          </a:solidFill>
                          <a:latin typeface="Trebuchet MS" panose="020B0603020202020204" pitchFamily="34" charset="0"/>
                        </a:rPr>
                        <a:t>Rich rigor</a:t>
                      </a:r>
                    </a:p>
                  </a:txBody>
                  <a:tcPr>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noFill/>
                  </a:tcPr>
                </a:tc>
                <a:tc vMerge="1">
                  <a:txBody>
                    <a:bodyPr/>
                    <a:lstStyle/>
                    <a:p>
                      <a:endParaRPr lang="en-US" sz="2400" b="0" dirty="0">
                        <a:solidFill>
                          <a:schemeClr val="bg1"/>
                        </a:solidFill>
                        <a:latin typeface="Trebuchet MS" panose="020B0603020202020204" pitchFamily="34" charset="0"/>
                      </a:endParaRPr>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noFill/>
                  </a:tcPr>
                </a:tc>
                <a:extLst>
                  <a:ext uri="{0D108BD9-81ED-4DB2-BD59-A6C34878D82A}">
                    <a16:rowId xmlns:a16="http://schemas.microsoft.com/office/drawing/2014/main" val="10001"/>
                  </a:ext>
                </a:extLst>
              </a:tr>
              <a:tr h="370840">
                <a:tc>
                  <a:txBody>
                    <a:bodyPr/>
                    <a:lstStyle/>
                    <a:p>
                      <a:r>
                        <a:rPr lang="en-US" sz="2400" b="0" dirty="0">
                          <a:solidFill>
                            <a:schemeClr val="bg1"/>
                          </a:solidFill>
                          <a:latin typeface="Trebuchet MS" panose="020B0603020202020204" pitchFamily="34" charset="0"/>
                        </a:rPr>
                        <a:t>Sincerity</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2"/>
                  </a:ext>
                </a:extLst>
              </a:tr>
              <a:tr h="370840">
                <a:tc>
                  <a:txBody>
                    <a:bodyPr/>
                    <a:lstStyle/>
                    <a:p>
                      <a:r>
                        <a:rPr lang="en-US" sz="2400" b="0" dirty="0">
                          <a:solidFill>
                            <a:schemeClr val="bg1"/>
                          </a:solidFill>
                          <a:latin typeface="Trebuchet MS" panose="020B0603020202020204" pitchFamily="34" charset="0"/>
                        </a:rPr>
                        <a:t>Credibility</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3"/>
                  </a:ext>
                </a:extLst>
              </a:tr>
              <a:tr h="370840">
                <a:tc>
                  <a:txBody>
                    <a:bodyPr/>
                    <a:lstStyle/>
                    <a:p>
                      <a:r>
                        <a:rPr lang="en-US" sz="2400" b="0" dirty="0">
                          <a:solidFill>
                            <a:schemeClr val="bg1"/>
                          </a:solidFill>
                          <a:latin typeface="Trebuchet MS" panose="020B0603020202020204" pitchFamily="34" charset="0"/>
                        </a:rPr>
                        <a:t>Resonance</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4"/>
                  </a:ext>
                </a:extLst>
              </a:tr>
              <a:tr h="370840">
                <a:tc>
                  <a:txBody>
                    <a:bodyPr/>
                    <a:lstStyle/>
                    <a:p>
                      <a:r>
                        <a:rPr lang="en-US" sz="2400" b="0" dirty="0">
                          <a:solidFill>
                            <a:schemeClr val="bg1"/>
                          </a:solidFill>
                          <a:latin typeface="Trebuchet MS" panose="020B0603020202020204" pitchFamily="34" charset="0"/>
                        </a:rPr>
                        <a:t>Significant contribution</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5"/>
                  </a:ext>
                </a:extLst>
              </a:tr>
              <a:tr h="370840">
                <a:tc>
                  <a:txBody>
                    <a:bodyPr/>
                    <a:lstStyle/>
                    <a:p>
                      <a:r>
                        <a:rPr lang="en-US" sz="2400" b="0" dirty="0">
                          <a:solidFill>
                            <a:schemeClr val="bg1"/>
                          </a:solidFill>
                          <a:latin typeface="Trebuchet MS" panose="020B0603020202020204" pitchFamily="34" charset="0"/>
                        </a:rPr>
                        <a:t>Ethical</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6"/>
                  </a:ext>
                </a:extLst>
              </a:tr>
              <a:tr h="370840">
                <a:tc>
                  <a:txBody>
                    <a:bodyPr/>
                    <a:lstStyle/>
                    <a:p>
                      <a:r>
                        <a:rPr lang="en-US" sz="2400" b="0" dirty="0">
                          <a:solidFill>
                            <a:schemeClr val="bg1"/>
                          </a:solidFill>
                          <a:latin typeface="Trebuchet MS" panose="020B0603020202020204" pitchFamily="34" charset="0"/>
                        </a:rPr>
                        <a:t>Meaningful coherence</a:t>
                      </a:r>
                    </a:p>
                  </a:txBody>
                  <a:tcPr>
                    <a:lnR w="12700" cap="flat" cmpd="sng" algn="ctr">
                      <a:noFill/>
                      <a:prstDash val="solid"/>
                      <a:round/>
                      <a:headEnd type="none" w="med" len="med"/>
                      <a:tailEnd type="none" w="med" len="med"/>
                    </a:lnR>
                    <a:noFill/>
                  </a:tcPr>
                </a:tc>
                <a:tc>
                  <a:txBody>
                    <a:bodyPr/>
                    <a:lstStyle/>
                    <a:p>
                      <a:r>
                        <a:rPr lang="en-US" sz="2400" b="0" dirty="0">
                          <a:solidFill>
                            <a:schemeClr val="bg1"/>
                          </a:solidFill>
                          <a:latin typeface="Trebuchet MS" panose="020B0603020202020204" pitchFamily="34" charset="0"/>
                          <a:sym typeface="Wingdings" panose="05000000000000000000" pitchFamily="2" charset="2"/>
                        </a:rPr>
                        <a:t></a:t>
                      </a:r>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7"/>
                  </a:ext>
                </a:extLst>
              </a:tr>
            </a:tbl>
          </a:graphicData>
        </a:graphic>
      </p:graphicFrame>
      <p:sp>
        <p:nvSpPr>
          <p:cNvPr id="7" name="Rectangle 6"/>
          <p:cNvSpPr/>
          <p:nvPr/>
        </p:nvSpPr>
        <p:spPr>
          <a:xfrm>
            <a:off x="1185626" y="6172200"/>
            <a:ext cx="7882174" cy="584775"/>
          </a:xfrm>
          <a:prstGeom prst="rect">
            <a:avLst/>
          </a:prstGeom>
        </p:spPr>
        <p:txBody>
          <a:bodyPr wrap="square">
            <a:spAutoFit/>
          </a:bodyPr>
          <a:lstStyle/>
          <a:p>
            <a:pPr algn="r"/>
            <a:r>
              <a:rPr lang="en-US" sz="1600" b="0" dirty="0">
                <a:solidFill>
                  <a:schemeClr val="bg1"/>
                </a:solidFill>
              </a:rPr>
              <a:t>Sarah J. Tracy. Qualitative Quality: Eight “Big-Tent”</a:t>
            </a:r>
          </a:p>
          <a:p>
            <a:pPr algn="r"/>
            <a:r>
              <a:rPr lang="en-US" sz="1600" b="0" dirty="0">
                <a:solidFill>
                  <a:schemeClr val="bg1"/>
                </a:solidFill>
              </a:rPr>
              <a:t>Criteria for Excellent Qualitative Research. Qualitative Inquiry 2010;16(10):837–851.</a:t>
            </a:r>
          </a:p>
        </p:txBody>
      </p:sp>
      <p:sp>
        <p:nvSpPr>
          <p:cNvPr id="3" name="Slide Number Placeholder 2"/>
          <p:cNvSpPr>
            <a:spLocks noGrp="1"/>
          </p:cNvSpPr>
          <p:nvPr>
            <p:ph type="sldNum" sz="quarter" idx="10"/>
          </p:nvPr>
        </p:nvSpPr>
        <p:spPr/>
        <p:txBody>
          <a:bodyPr/>
          <a:lstStyle/>
          <a:p>
            <a:fld id="{6702E1E0-462E-42B5-A359-A648340C9DAE}" type="slidenum">
              <a:rPr lang="en-US" smtClean="0"/>
              <a:pPr/>
              <a:t>18</a:t>
            </a:fld>
            <a:endParaRPr lang="en-US"/>
          </a:p>
        </p:txBody>
      </p:sp>
    </p:spTree>
    <p:extLst>
      <p:ext uri="{BB962C8B-B14F-4D97-AF65-F5344CB8AC3E}">
        <p14:creationId xmlns:p14="http://schemas.microsoft.com/office/powerpoint/2010/main" val="728649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Three main types of research methods</a:t>
            </a:r>
          </a:p>
        </p:txBody>
      </p:sp>
      <p:sp>
        <p:nvSpPr>
          <p:cNvPr id="3" name="Content Placeholder 2"/>
          <p:cNvSpPr>
            <a:spLocks noGrp="1"/>
          </p:cNvSpPr>
          <p:nvPr>
            <p:ph idx="1"/>
          </p:nvPr>
        </p:nvSpPr>
        <p:spPr>
          <a:xfrm>
            <a:off x="228600" y="2133600"/>
            <a:ext cx="8686800" cy="4495800"/>
          </a:xfrm>
        </p:spPr>
        <p:txBody>
          <a:bodyPr/>
          <a:lstStyle/>
          <a:p>
            <a:pPr algn="ctr"/>
            <a:r>
              <a:rPr lang="en-US" sz="3200" dirty="0"/>
              <a:t>Qualitative methods</a:t>
            </a:r>
          </a:p>
          <a:p>
            <a:pPr algn="ctr"/>
            <a:endParaRPr lang="en-US" sz="3200" dirty="0"/>
          </a:p>
          <a:p>
            <a:pPr algn="ctr"/>
            <a:endParaRPr lang="en-US" sz="3200" dirty="0"/>
          </a:p>
          <a:p>
            <a:pPr algn="ctr"/>
            <a:r>
              <a:rPr lang="en-US" sz="3200" dirty="0"/>
              <a:t>Quantitative methods</a:t>
            </a:r>
          </a:p>
          <a:p>
            <a:pPr algn="ctr"/>
            <a:endParaRPr lang="en-US" sz="3200" dirty="0"/>
          </a:p>
          <a:p>
            <a:pPr algn="ctr"/>
            <a:endParaRPr lang="en-US" sz="3200" dirty="0"/>
          </a:p>
          <a:p>
            <a:pPr algn="ctr"/>
            <a:r>
              <a:rPr lang="en-US" sz="3200" dirty="0"/>
              <a:t>Mixed methods</a:t>
            </a:r>
          </a:p>
        </p:txBody>
      </p:sp>
      <p:sp>
        <p:nvSpPr>
          <p:cNvPr id="4" name="Slide Number Placeholder 3"/>
          <p:cNvSpPr>
            <a:spLocks noGrp="1"/>
          </p:cNvSpPr>
          <p:nvPr>
            <p:ph type="sldNum" sz="quarter" idx="10"/>
          </p:nvPr>
        </p:nvSpPr>
        <p:spPr/>
        <p:txBody>
          <a:bodyPr/>
          <a:lstStyle/>
          <a:p>
            <a:fld id="{6702E1E0-462E-42B5-A359-A648340C9DAE}" type="slidenum">
              <a:rPr lang="en-US" smtClean="0"/>
              <a:pPr/>
              <a:t>19</a:t>
            </a:fld>
            <a:endParaRPr lang="en-US"/>
          </a:p>
        </p:txBody>
      </p:sp>
    </p:spTree>
    <p:extLst>
      <p:ext uri="{BB962C8B-B14F-4D97-AF65-F5344CB8AC3E}">
        <p14:creationId xmlns:p14="http://schemas.microsoft.com/office/powerpoint/2010/main" val="21893085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C11D18-FFC8-4AD7-BE36-63F29A7A78F4}"/>
              </a:ext>
            </a:extLst>
          </p:cNvPr>
          <p:cNvSpPr>
            <a:spLocks noGrp="1"/>
          </p:cNvSpPr>
          <p:nvPr>
            <p:ph type="ctrTitle"/>
          </p:nvPr>
        </p:nvSpPr>
        <p:spPr/>
        <p:txBody>
          <a:bodyPr/>
          <a:lstStyle/>
          <a:p>
            <a:r>
              <a:rPr lang="en-US" dirty="0">
                <a:solidFill>
                  <a:srgbClr val="FFFF00"/>
                </a:solidFill>
              </a:rPr>
              <a:t>The slides in this set may not to be distributed, shared with, or shown to anybody else than the students registered for this course, i.e. BMI504-2026.</a:t>
            </a:r>
            <a:br>
              <a:rPr lang="en-US" dirty="0">
                <a:solidFill>
                  <a:srgbClr val="FFFF00"/>
                </a:solidFill>
              </a:rPr>
            </a:br>
            <a:endParaRPr lang="en-US" dirty="0"/>
          </a:p>
        </p:txBody>
      </p:sp>
      <p:sp>
        <p:nvSpPr>
          <p:cNvPr id="4" name="Slide Number Placeholder 3">
            <a:extLst>
              <a:ext uri="{FF2B5EF4-FFF2-40B4-BE49-F238E27FC236}">
                <a16:creationId xmlns:a16="http://schemas.microsoft.com/office/drawing/2014/main" id="{47B4EB33-BB9E-4998-BBC3-07CDF0B9A1A8}"/>
              </a:ext>
            </a:extLst>
          </p:cNvPr>
          <p:cNvSpPr>
            <a:spLocks noGrp="1"/>
          </p:cNvSpPr>
          <p:nvPr>
            <p:ph type="sldNum" sz="quarter" idx="10"/>
          </p:nvPr>
        </p:nvSpPr>
        <p:spPr/>
        <p:txBody>
          <a:bodyPr/>
          <a:lstStyle/>
          <a:p>
            <a:fld id="{970F0956-5B8E-40B4-A8DD-F75AA1D26018}" type="slidenum">
              <a:rPr lang="en-US" smtClean="0"/>
              <a:pPr/>
              <a:t>2</a:t>
            </a:fld>
            <a:endParaRPr lang="en-US"/>
          </a:p>
        </p:txBody>
      </p:sp>
    </p:spTree>
    <p:extLst>
      <p:ext uri="{BB962C8B-B14F-4D97-AF65-F5344CB8AC3E}">
        <p14:creationId xmlns:p14="http://schemas.microsoft.com/office/powerpoint/2010/main" val="18586944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Qualitative research</a:t>
            </a:r>
          </a:p>
        </p:txBody>
      </p:sp>
      <p:sp>
        <p:nvSpPr>
          <p:cNvPr id="3" name="Content Placeholder 2"/>
          <p:cNvSpPr>
            <a:spLocks noGrp="1"/>
          </p:cNvSpPr>
          <p:nvPr>
            <p:ph idx="1"/>
          </p:nvPr>
        </p:nvSpPr>
        <p:spPr>
          <a:xfrm>
            <a:off x="228600" y="1447800"/>
            <a:ext cx="8686800" cy="4953000"/>
          </a:xfrm>
        </p:spPr>
        <p:txBody>
          <a:bodyPr/>
          <a:lstStyle/>
          <a:p>
            <a:pPr>
              <a:buFont typeface="Arial" panose="020B0604020202020204" pitchFamily="34" charset="0"/>
              <a:buChar char="•"/>
            </a:pPr>
            <a:r>
              <a:rPr lang="en-US" b="1" u="sng" dirty="0"/>
              <a:t>Goals</a:t>
            </a:r>
            <a:r>
              <a:rPr lang="en-US" dirty="0"/>
              <a:t>:</a:t>
            </a:r>
          </a:p>
          <a:p>
            <a:pPr lvl="1">
              <a:spcBef>
                <a:spcPts val="0"/>
              </a:spcBef>
              <a:buFont typeface="Arial" panose="020B0604020202020204" pitchFamily="34" charset="0"/>
              <a:buChar char="•"/>
            </a:pPr>
            <a:r>
              <a:rPr lang="en-US" dirty="0"/>
              <a:t>exploring and </a:t>
            </a:r>
            <a:r>
              <a:rPr lang="en-US" dirty="0">
                <a:solidFill>
                  <a:srgbClr val="FFFF00"/>
                </a:solidFill>
              </a:rPr>
              <a:t>understanding the meaning </a:t>
            </a:r>
            <a:r>
              <a:rPr lang="en-US" dirty="0"/>
              <a:t>individuals or groups ascribe to a social or human problem;</a:t>
            </a:r>
          </a:p>
          <a:p>
            <a:pPr lvl="1">
              <a:spcBef>
                <a:spcPts val="0"/>
              </a:spcBef>
              <a:buFont typeface="Arial" panose="020B0604020202020204" pitchFamily="34" charset="0"/>
              <a:buChar char="•"/>
            </a:pPr>
            <a:r>
              <a:rPr lang="en-US" dirty="0"/>
              <a:t>rendering the complexity of a situation.</a:t>
            </a:r>
          </a:p>
          <a:p>
            <a:pPr>
              <a:buFont typeface="Arial" panose="020B0604020202020204" pitchFamily="34" charset="0"/>
              <a:buChar char="•"/>
            </a:pPr>
            <a:r>
              <a:rPr lang="en-US" b="1" u="sng" dirty="0"/>
              <a:t>Process of research</a:t>
            </a:r>
            <a:r>
              <a:rPr lang="en-US" dirty="0"/>
              <a:t>: </a:t>
            </a:r>
          </a:p>
          <a:p>
            <a:pPr lvl="1">
              <a:spcBef>
                <a:spcPts val="0"/>
              </a:spcBef>
              <a:buFont typeface="Arial" panose="020B0604020202020204" pitchFamily="34" charset="0"/>
              <a:buChar char="•"/>
            </a:pPr>
            <a:r>
              <a:rPr lang="en-US" dirty="0"/>
              <a:t>focus on </a:t>
            </a:r>
            <a:r>
              <a:rPr lang="en-US" dirty="0">
                <a:solidFill>
                  <a:srgbClr val="FFFF00"/>
                </a:solidFill>
              </a:rPr>
              <a:t>emerging</a:t>
            </a:r>
            <a:r>
              <a:rPr lang="en-US" dirty="0"/>
              <a:t> questions and procedures, </a:t>
            </a:r>
          </a:p>
          <a:p>
            <a:pPr lvl="1">
              <a:spcBef>
                <a:spcPts val="0"/>
              </a:spcBef>
              <a:buFont typeface="Arial" panose="020B0604020202020204" pitchFamily="34" charset="0"/>
              <a:buChar char="•"/>
            </a:pPr>
            <a:r>
              <a:rPr lang="en-US" dirty="0"/>
              <a:t>data typically collected in the </a:t>
            </a:r>
            <a:r>
              <a:rPr lang="en-US" dirty="0">
                <a:solidFill>
                  <a:srgbClr val="FFFF00"/>
                </a:solidFill>
              </a:rPr>
              <a:t>participant’s setting</a:t>
            </a:r>
            <a:r>
              <a:rPr lang="en-US" dirty="0"/>
              <a:t>, </a:t>
            </a:r>
          </a:p>
          <a:p>
            <a:pPr lvl="1">
              <a:spcBef>
                <a:spcPts val="0"/>
              </a:spcBef>
              <a:buFont typeface="Arial" panose="020B0604020202020204" pitchFamily="34" charset="0"/>
              <a:buChar char="•"/>
            </a:pPr>
            <a:r>
              <a:rPr lang="en-US" dirty="0"/>
              <a:t>data analysis </a:t>
            </a:r>
            <a:r>
              <a:rPr lang="en-US" dirty="0">
                <a:solidFill>
                  <a:srgbClr val="FFFF00"/>
                </a:solidFill>
              </a:rPr>
              <a:t>inductively</a:t>
            </a:r>
            <a:r>
              <a:rPr lang="en-US" dirty="0"/>
              <a:t> building from particulars to general themes, </a:t>
            </a:r>
          </a:p>
          <a:p>
            <a:pPr lvl="1">
              <a:spcBef>
                <a:spcPts val="0"/>
              </a:spcBef>
              <a:buFont typeface="Arial" panose="020B0604020202020204" pitchFamily="34" charset="0"/>
              <a:buChar char="•"/>
            </a:pPr>
            <a:r>
              <a:rPr lang="en-US" dirty="0"/>
              <a:t>the researcher makes </a:t>
            </a:r>
            <a:r>
              <a:rPr lang="en-US" dirty="0">
                <a:solidFill>
                  <a:srgbClr val="FFFF00"/>
                </a:solidFill>
              </a:rPr>
              <a:t>interpretations of the meaning of the data</a:t>
            </a:r>
            <a:r>
              <a:rPr lang="en-US" dirty="0"/>
              <a:t>. </a:t>
            </a:r>
          </a:p>
          <a:p>
            <a:pPr lvl="1">
              <a:spcBef>
                <a:spcPts val="0"/>
              </a:spcBef>
              <a:buFont typeface="Arial" panose="020B0604020202020204" pitchFamily="34" charset="0"/>
              <a:buChar char="•"/>
            </a:pPr>
            <a:r>
              <a:rPr lang="en-US" dirty="0"/>
              <a:t>flexible structure of research report. </a:t>
            </a:r>
          </a:p>
        </p:txBody>
      </p:sp>
      <p:sp>
        <p:nvSpPr>
          <p:cNvPr id="4" name="Rectangle 3"/>
          <p:cNvSpPr/>
          <p:nvPr/>
        </p:nvSpPr>
        <p:spPr>
          <a:xfrm>
            <a:off x="1584960" y="6197025"/>
            <a:ext cx="7543800" cy="584775"/>
          </a:xfrm>
          <a:prstGeom prst="rect">
            <a:avLst/>
          </a:prstGeom>
        </p:spPr>
        <p:txBody>
          <a:bodyPr wrap="square">
            <a:spAutoFit/>
          </a:bodyPr>
          <a:lstStyle/>
          <a:p>
            <a:pPr algn="r"/>
            <a:r>
              <a:rPr lang="en-US" sz="1600" b="0" dirty="0">
                <a:solidFill>
                  <a:schemeClr val="bg1"/>
                </a:solidFill>
              </a:rPr>
              <a:t>Creswell JW.  Research design : qualitative, quantitative, and mixed methods approaches— 4th ed. Sage Publications, 2014.</a:t>
            </a:r>
          </a:p>
        </p:txBody>
      </p:sp>
      <p:sp>
        <p:nvSpPr>
          <p:cNvPr id="5" name="Slide Number Placeholder 4"/>
          <p:cNvSpPr>
            <a:spLocks noGrp="1"/>
          </p:cNvSpPr>
          <p:nvPr>
            <p:ph type="sldNum" sz="quarter" idx="10"/>
          </p:nvPr>
        </p:nvSpPr>
        <p:spPr/>
        <p:txBody>
          <a:bodyPr/>
          <a:lstStyle/>
          <a:p>
            <a:fld id="{6702E1E0-462E-42B5-A359-A648340C9DAE}" type="slidenum">
              <a:rPr lang="en-US" smtClean="0"/>
              <a:pPr/>
              <a:t>20</a:t>
            </a:fld>
            <a:endParaRPr lang="en-US"/>
          </a:p>
        </p:txBody>
      </p:sp>
    </p:spTree>
    <p:extLst>
      <p:ext uri="{BB962C8B-B14F-4D97-AF65-F5344CB8AC3E}">
        <p14:creationId xmlns:p14="http://schemas.microsoft.com/office/powerpoint/2010/main" val="1549669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Quantitative research</a:t>
            </a:r>
          </a:p>
        </p:txBody>
      </p:sp>
      <p:sp>
        <p:nvSpPr>
          <p:cNvPr id="3" name="Content Placeholder 2"/>
          <p:cNvSpPr>
            <a:spLocks noGrp="1"/>
          </p:cNvSpPr>
          <p:nvPr>
            <p:ph idx="1"/>
          </p:nvPr>
        </p:nvSpPr>
        <p:spPr>
          <a:xfrm>
            <a:off x="228600" y="1447800"/>
            <a:ext cx="8686800" cy="4953000"/>
          </a:xfrm>
        </p:spPr>
        <p:txBody>
          <a:bodyPr/>
          <a:lstStyle/>
          <a:p>
            <a:pPr>
              <a:buFont typeface="Arial" panose="020B0604020202020204" pitchFamily="34" charset="0"/>
              <a:buChar char="•"/>
            </a:pPr>
            <a:r>
              <a:rPr lang="en-US" b="1" u="sng" dirty="0"/>
              <a:t>Goals</a:t>
            </a:r>
            <a:r>
              <a:rPr lang="en-US" dirty="0"/>
              <a:t>:</a:t>
            </a:r>
          </a:p>
          <a:p>
            <a:pPr lvl="1">
              <a:spcBef>
                <a:spcPts val="0"/>
              </a:spcBef>
              <a:buFont typeface="Arial" panose="020B0604020202020204" pitchFamily="34" charset="0"/>
              <a:buChar char="•"/>
            </a:pPr>
            <a:r>
              <a:rPr lang="en-US" dirty="0"/>
              <a:t>testing </a:t>
            </a:r>
            <a:r>
              <a:rPr lang="en-US" dirty="0">
                <a:solidFill>
                  <a:srgbClr val="FFFF00"/>
                </a:solidFill>
              </a:rPr>
              <a:t>objective</a:t>
            </a:r>
            <a:r>
              <a:rPr lang="en-US" dirty="0"/>
              <a:t> theories </a:t>
            </a:r>
            <a:r>
              <a:rPr lang="en-US" dirty="0">
                <a:solidFill>
                  <a:srgbClr val="FFFF00"/>
                </a:solidFill>
              </a:rPr>
              <a:t>deductively</a:t>
            </a:r>
            <a:r>
              <a:rPr lang="en-US" dirty="0"/>
              <a:t> by examining the relationship among variables;</a:t>
            </a:r>
          </a:p>
          <a:p>
            <a:pPr lvl="1">
              <a:spcBef>
                <a:spcPts val="0"/>
              </a:spcBef>
              <a:buFont typeface="Arial" panose="020B0604020202020204" pitchFamily="34" charset="0"/>
              <a:buChar char="•"/>
            </a:pPr>
            <a:r>
              <a:rPr lang="en-US" dirty="0"/>
              <a:t>being able to generalize and </a:t>
            </a:r>
            <a:r>
              <a:rPr lang="en-US" dirty="0">
                <a:solidFill>
                  <a:srgbClr val="FFFF00"/>
                </a:solidFill>
              </a:rPr>
              <a:t>replicate</a:t>
            </a:r>
            <a:r>
              <a:rPr lang="en-US" dirty="0"/>
              <a:t> the findings.</a:t>
            </a:r>
          </a:p>
          <a:p>
            <a:pPr>
              <a:buFont typeface="Arial" panose="020B0604020202020204" pitchFamily="34" charset="0"/>
              <a:buChar char="•"/>
            </a:pPr>
            <a:r>
              <a:rPr lang="en-US" b="1" u="sng" dirty="0"/>
              <a:t>Process of research</a:t>
            </a:r>
            <a:r>
              <a:rPr lang="en-US" dirty="0"/>
              <a:t>:</a:t>
            </a:r>
          </a:p>
          <a:p>
            <a:pPr lvl="1">
              <a:spcBef>
                <a:spcPts val="0"/>
              </a:spcBef>
              <a:buFont typeface="Arial" panose="020B0604020202020204" pitchFamily="34" charset="0"/>
              <a:buChar char="•"/>
            </a:pPr>
            <a:r>
              <a:rPr lang="en-US" dirty="0"/>
              <a:t>measuring variables, typically on instruments, so that numbered data can be analyzed using statistical procedures;</a:t>
            </a:r>
          </a:p>
          <a:p>
            <a:pPr lvl="1">
              <a:spcBef>
                <a:spcPts val="0"/>
              </a:spcBef>
              <a:buFont typeface="Arial" panose="020B0604020202020204" pitchFamily="34" charset="0"/>
              <a:buChar char="•"/>
            </a:pPr>
            <a:r>
              <a:rPr lang="en-US" dirty="0"/>
              <a:t>building in protections against bias;</a:t>
            </a:r>
          </a:p>
          <a:p>
            <a:pPr lvl="1">
              <a:spcBef>
                <a:spcPts val="0"/>
              </a:spcBef>
              <a:buFont typeface="Arial" panose="020B0604020202020204" pitchFamily="34" charset="0"/>
              <a:buChar char="•"/>
            </a:pPr>
            <a:r>
              <a:rPr lang="en-US" dirty="0"/>
              <a:t>controlling for alternative explanations.</a:t>
            </a:r>
          </a:p>
          <a:p>
            <a:pPr lvl="1">
              <a:spcBef>
                <a:spcPts val="0"/>
              </a:spcBef>
              <a:buFont typeface="Arial" panose="020B0604020202020204" pitchFamily="34" charset="0"/>
              <a:buChar char="•"/>
            </a:pPr>
            <a:r>
              <a:rPr lang="en-US" dirty="0"/>
              <a:t>the final written report has a set structure consisting of introduction, literature and theory, methods, results, and discussion. </a:t>
            </a:r>
          </a:p>
        </p:txBody>
      </p:sp>
      <p:sp>
        <p:nvSpPr>
          <p:cNvPr id="4" name="Rectangle 3"/>
          <p:cNvSpPr/>
          <p:nvPr/>
        </p:nvSpPr>
        <p:spPr>
          <a:xfrm>
            <a:off x="1584960" y="6197025"/>
            <a:ext cx="7543800" cy="584775"/>
          </a:xfrm>
          <a:prstGeom prst="rect">
            <a:avLst/>
          </a:prstGeom>
        </p:spPr>
        <p:txBody>
          <a:bodyPr wrap="square">
            <a:spAutoFit/>
          </a:bodyPr>
          <a:lstStyle/>
          <a:p>
            <a:pPr algn="r"/>
            <a:r>
              <a:rPr lang="en-US" sz="1600" b="0" dirty="0">
                <a:solidFill>
                  <a:schemeClr val="bg1"/>
                </a:solidFill>
              </a:rPr>
              <a:t>Creswell JW.  Research design : qualitative, quantitative, and mixed methods approaches— 4th ed. Sage Publications, 2014.</a:t>
            </a:r>
          </a:p>
        </p:txBody>
      </p:sp>
      <p:sp>
        <p:nvSpPr>
          <p:cNvPr id="5" name="Slide Number Placeholder 4"/>
          <p:cNvSpPr>
            <a:spLocks noGrp="1"/>
          </p:cNvSpPr>
          <p:nvPr>
            <p:ph type="sldNum" sz="quarter" idx="10"/>
          </p:nvPr>
        </p:nvSpPr>
        <p:spPr/>
        <p:txBody>
          <a:bodyPr/>
          <a:lstStyle/>
          <a:p>
            <a:fld id="{6702E1E0-462E-42B5-A359-A648340C9DAE}" type="slidenum">
              <a:rPr lang="en-US" smtClean="0"/>
              <a:pPr/>
              <a:t>21</a:t>
            </a:fld>
            <a:endParaRPr lang="en-US"/>
          </a:p>
        </p:txBody>
      </p:sp>
    </p:spTree>
    <p:extLst>
      <p:ext uri="{BB962C8B-B14F-4D97-AF65-F5344CB8AC3E}">
        <p14:creationId xmlns:p14="http://schemas.microsoft.com/office/powerpoint/2010/main" val="436801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Mixed methods research</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b="1" u="sng" dirty="0"/>
              <a:t>Goal</a:t>
            </a:r>
            <a:r>
              <a:rPr lang="en-US" dirty="0"/>
              <a:t>:</a:t>
            </a:r>
          </a:p>
          <a:p>
            <a:pPr lvl="1">
              <a:buFont typeface="Arial" panose="020B0604020202020204" pitchFamily="34" charset="0"/>
              <a:buChar char="•"/>
            </a:pPr>
            <a:r>
              <a:rPr lang="en-US" dirty="0"/>
              <a:t>Obtain a deeper and more complete understanding of a research problem than either approach alone.</a:t>
            </a:r>
          </a:p>
          <a:p>
            <a:pPr>
              <a:buFont typeface="Arial" panose="020B0604020202020204" pitchFamily="34" charset="0"/>
              <a:buChar char="•"/>
            </a:pPr>
            <a:endParaRPr lang="en-US" b="1" u="sng" dirty="0"/>
          </a:p>
          <a:p>
            <a:pPr>
              <a:buFont typeface="Arial" panose="020B0604020202020204" pitchFamily="34" charset="0"/>
              <a:buChar char="•"/>
            </a:pPr>
            <a:r>
              <a:rPr lang="en-US" b="1" u="sng" dirty="0"/>
              <a:t>Process of research</a:t>
            </a:r>
            <a:r>
              <a:rPr lang="en-US" dirty="0"/>
              <a:t>:</a:t>
            </a:r>
          </a:p>
          <a:p>
            <a:pPr lvl="1">
              <a:buFont typeface="Arial" panose="020B0604020202020204" pitchFamily="34" charset="0"/>
              <a:buChar char="•"/>
            </a:pPr>
            <a:r>
              <a:rPr lang="en-US" dirty="0"/>
              <a:t>collecting both quantitative and qualitative data,</a:t>
            </a:r>
          </a:p>
          <a:p>
            <a:pPr lvl="1">
              <a:buFont typeface="Arial" panose="020B0604020202020204" pitchFamily="34" charset="0"/>
              <a:buChar char="•"/>
            </a:pPr>
            <a:r>
              <a:rPr lang="en-US" dirty="0"/>
              <a:t>integrating the two forms of data, and </a:t>
            </a:r>
          </a:p>
          <a:p>
            <a:pPr lvl="1">
              <a:buFont typeface="Arial" panose="020B0604020202020204" pitchFamily="34" charset="0"/>
              <a:buChar char="•"/>
            </a:pPr>
            <a:r>
              <a:rPr lang="en-US" dirty="0"/>
              <a:t>using distinct designs that may involve different philosophical assumptions and theoretical frameworks.</a:t>
            </a:r>
          </a:p>
        </p:txBody>
      </p:sp>
      <p:sp>
        <p:nvSpPr>
          <p:cNvPr id="4" name="Rectangle 3"/>
          <p:cNvSpPr/>
          <p:nvPr/>
        </p:nvSpPr>
        <p:spPr>
          <a:xfrm>
            <a:off x="1584960" y="6197025"/>
            <a:ext cx="7543800" cy="584775"/>
          </a:xfrm>
          <a:prstGeom prst="rect">
            <a:avLst/>
          </a:prstGeom>
        </p:spPr>
        <p:txBody>
          <a:bodyPr wrap="square">
            <a:spAutoFit/>
          </a:bodyPr>
          <a:lstStyle/>
          <a:p>
            <a:pPr algn="r"/>
            <a:r>
              <a:rPr lang="en-US" sz="1600" b="0" dirty="0">
                <a:solidFill>
                  <a:schemeClr val="bg1"/>
                </a:solidFill>
              </a:rPr>
              <a:t>Creswell JW.  Research design : qualitative, quantitative, and mixed methods approaches— 4th ed. Sage Publications, 2014.</a:t>
            </a:r>
          </a:p>
        </p:txBody>
      </p:sp>
      <p:sp>
        <p:nvSpPr>
          <p:cNvPr id="5" name="Slide Number Placeholder 4"/>
          <p:cNvSpPr>
            <a:spLocks noGrp="1"/>
          </p:cNvSpPr>
          <p:nvPr>
            <p:ph type="sldNum" sz="quarter" idx="10"/>
          </p:nvPr>
        </p:nvSpPr>
        <p:spPr/>
        <p:txBody>
          <a:bodyPr/>
          <a:lstStyle/>
          <a:p>
            <a:fld id="{6702E1E0-462E-42B5-A359-A648340C9DAE}" type="slidenum">
              <a:rPr lang="en-US" smtClean="0"/>
              <a:pPr/>
              <a:t>22</a:t>
            </a:fld>
            <a:endParaRPr lang="en-US"/>
          </a:p>
        </p:txBody>
      </p:sp>
    </p:spTree>
    <p:extLst>
      <p:ext uri="{BB962C8B-B14F-4D97-AF65-F5344CB8AC3E}">
        <p14:creationId xmlns:p14="http://schemas.microsoft.com/office/powerpoint/2010/main" val="15127938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Some purposes of mixed methods</a:t>
            </a:r>
          </a:p>
        </p:txBody>
      </p:sp>
      <p:sp>
        <p:nvSpPr>
          <p:cNvPr id="3" name="Content Placeholder 2"/>
          <p:cNvSpPr>
            <a:spLocks noGrp="1"/>
          </p:cNvSpPr>
          <p:nvPr>
            <p:ph idx="1"/>
          </p:nvPr>
        </p:nvSpPr>
        <p:spPr>
          <a:xfrm>
            <a:off x="228600" y="1524000"/>
            <a:ext cx="8686800" cy="4953000"/>
          </a:xfrm>
        </p:spPr>
        <p:txBody>
          <a:bodyPr/>
          <a:lstStyle/>
          <a:p>
            <a:pPr>
              <a:buFont typeface="Arial" panose="020B0604020202020204" pitchFamily="34" charset="0"/>
              <a:buChar char="•"/>
            </a:pPr>
            <a:r>
              <a:rPr lang="en-US" sz="2200" b="1" u="sng" dirty="0"/>
              <a:t>Convergence</a:t>
            </a:r>
            <a:r>
              <a:rPr lang="en-US" sz="2200" dirty="0"/>
              <a:t>:</a:t>
            </a:r>
          </a:p>
        </p:txBody>
      </p:sp>
      <p:sp>
        <p:nvSpPr>
          <p:cNvPr id="4" name="Rectangle 3"/>
          <p:cNvSpPr/>
          <p:nvPr/>
        </p:nvSpPr>
        <p:spPr>
          <a:xfrm>
            <a:off x="2743200" y="6308822"/>
            <a:ext cx="6324600" cy="461665"/>
          </a:xfrm>
          <a:prstGeom prst="rect">
            <a:avLst/>
          </a:prstGeom>
        </p:spPr>
        <p:txBody>
          <a:bodyPr wrap="square">
            <a:spAutoFit/>
          </a:bodyPr>
          <a:lstStyle/>
          <a:p>
            <a:pPr algn="r"/>
            <a:r>
              <a:rPr lang="en-US" sz="1200" b="0" dirty="0" err="1">
                <a:solidFill>
                  <a:schemeClr val="bg1"/>
                </a:solidFill>
                <a:latin typeface="AdvPTimesB"/>
              </a:rPr>
              <a:t>Palinkas</a:t>
            </a:r>
            <a:r>
              <a:rPr lang="en-US" sz="1200" b="0" dirty="0">
                <a:solidFill>
                  <a:schemeClr val="bg1"/>
                </a:solidFill>
                <a:latin typeface="AdvPTimesB"/>
              </a:rPr>
              <a:t> et. al. Mixed Method Designs in Implementation Research. </a:t>
            </a:r>
          </a:p>
          <a:p>
            <a:pPr algn="r"/>
            <a:r>
              <a:rPr lang="en-US" sz="1200" b="0" dirty="0" err="1">
                <a:solidFill>
                  <a:schemeClr val="bg1"/>
                </a:solidFill>
                <a:latin typeface="AdvPTimesB"/>
              </a:rPr>
              <a:t>Adm</a:t>
            </a:r>
            <a:r>
              <a:rPr lang="en-US" sz="1200" b="0" dirty="0">
                <a:solidFill>
                  <a:schemeClr val="bg1"/>
                </a:solidFill>
                <a:latin typeface="AdvPTimesB"/>
              </a:rPr>
              <a:t> Policy </a:t>
            </a:r>
            <a:r>
              <a:rPr lang="en-US" sz="1200" b="0" dirty="0" err="1">
                <a:solidFill>
                  <a:schemeClr val="bg1"/>
                </a:solidFill>
                <a:latin typeface="AdvPTimesB"/>
              </a:rPr>
              <a:t>Ment</a:t>
            </a:r>
            <a:r>
              <a:rPr lang="en-US" sz="1200" b="0" dirty="0">
                <a:solidFill>
                  <a:schemeClr val="bg1"/>
                </a:solidFill>
                <a:latin typeface="AdvPTimesB"/>
              </a:rPr>
              <a:t> Health (2011) 38:44–53</a:t>
            </a:r>
            <a:endParaRPr lang="en-US" sz="1200" dirty="0">
              <a:solidFill>
                <a:schemeClr val="bg1"/>
              </a:solidFill>
            </a:endParaRPr>
          </a:p>
        </p:txBody>
      </p:sp>
      <p:sp>
        <p:nvSpPr>
          <p:cNvPr id="5" name="Slide Number Placeholder 4"/>
          <p:cNvSpPr>
            <a:spLocks noGrp="1"/>
          </p:cNvSpPr>
          <p:nvPr>
            <p:ph type="sldNum" sz="quarter" idx="10"/>
          </p:nvPr>
        </p:nvSpPr>
        <p:spPr/>
        <p:txBody>
          <a:bodyPr/>
          <a:lstStyle/>
          <a:p>
            <a:fld id="{6702E1E0-462E-42B5-A359-A648340C9DAE}" type="slidenum">
              <a:rPr lang="en-US" smtClean="0"/>
              <a:pPr/>
              <a:t>23</a:t>
            </a:fld>
            <a:endParaRPr lang="en-US"/>
          </a:p>
        </p:txBody>
      </p:sp>
      <p:sp>
        <p:nvSpPr>
          <p:cNvPr id="6" name="TextBox 5">
            <a:extLst>
              <a:ext uri="{FF2B5EF4-FFF2-40B4-BE49-F238E27FC236}">
                <a16:creationId xmlns:a16="http://schemas.microsoft.com/office/drawing/2014/main" id="{DBBCF7EB-ACE3-4EBB-9CCC-77121251712F}"/>
              </a:ext>
            </a:extLst>
          </p:cNvPr>
          <p:cNvSpPr txBox="1"/>
          <p:nvPr/>
        </p:nvSpPr>
        <p:spPr>
          <a:xfrm>
            <a:off x="7754619" y="64413"/>
            <a:ext cx="1313181" cy="584775"/>
          </a:xfrm>
          <a:prstGeom prst="rect">
            <a:avLst/>
          </a:prstGeom>
          <a:noFill/>
          <a:ln w="38100">
            <a:solidFill>
              <a:schemeClr val="bg1"/>
            </a:solidFill>
          </a:ln>
        </p:spPr>
        <p:txBody>
          <a:bodyPr wrap="none" rtlCol="0">
            <a:spAutoFit/>
          </a:bodyPr>
          <a:lstStyle/>
          <a:p>
            <a:r>
              <a:rPr lang="en-US" dirty="0">
                <a:solidFill>
                  <a:schemeClr val="bg1"/>
                </a:solidFill>
              </a:rPr>
              <a:t>A3/3.1</a:t>
            </a:r>
          </a:p>
        </p:txBody>
      </p:sp>
    </p:spTree>
    <p:extLst>
      <p:ext uri="{BB962C8B-B14F-4D97-AF65-F5344CB8AC3E}">
        <p14:creationId xmlns:p14="http://schemas.microsoft.com/office/powerpoint/2010/main" val="32369730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Some purposes of mixed methods</a:t>
            </a:r>
          </a:p>
        </p:txBody>
      </p:sp>
      <p:sp>
        <p:nvSpPr>
          <p:cNvPr id="3" name="Content Placeholder 2"/>
          <p:cNvSpPr>
            <a:spLocks noGrp="1"/>
          </p:cNvSpPr>
          <p:nvPr>
            <p:ph idx="1"/>
          </p:nvPr>
        </p:nvSpPr>
        <p:spPr>
          <a:xfrm>
            <a:off x="228600" y="1524000"/>
            <a:ext cx="8686800" cy="4953000"/>
          </a:xfrm>
        </p:spPr>
        <p:txBody>
          <a:bodyPr/>
          <a:lstStyle/>
          <a:p>
            <a:pPr>
              <a:buFont typeface="Arial" panose="020B0604020202020204" pitchFamily="34" charset="0"/>
              <a:buChar char="•"/>
            </a:pPr>
            <a:r>
              <a:rPr lang="en-US" sz="2200" b="1" u="sng" dirty="0"/>
              <a:t>Convergence</a:t>
            </a:r>
            <a:r>
              <a:rPr lang="en-US" sz="2200" dirty="0"/>
              <a:t>: using both types to </a:t>
            </a:r>
            <a:r>
              <a:rPr lang="en-US" sz="2200" dirty="0">
                <a:solidFill>
                  <a:srgbClr val="FFFF00"/>
                </a:solidFill>
              </a:rPr>
              <a:t>answer the same question</a:t>
            </a:r>
            <a:r>
              <a:rPr lang="en-US" sz="2200" dirty="0"/>
              <a:t>, through comparison of results to see if they reach the same conclusion (triangulation) or by converting a data set from one type into another.</a:t>
            </a:r>
          </a:p>
          <a:p>
            <a:pPr>
              <a:buFont typeface="Arial" panose="020B0604020202020204" pitchFamily="34" charset="0"/>
              <a:buChar char="•"/>
            </a:pPr>
            <a:r>
              <a:rPr lang="en-US" sz="2200" b="1" u="sng" dirty="0"/>
              <a:t>Complementarity</a:t>
            </a:r>
            <a:r>
              <a:rPr lang="en-US" sz="2200" dirty="0"/>
              <a:t>:</a:t>
            </a:r>
          </a:p>
        </p:txBody>
      </p:sp>
      <p:sp>
        <p:nvSpPr>
          <p:cNvPr id="4" name="Rectangle 3"/>
          <p:cNvSpPr/>
          <p:nvPr/>
        </p:nvSpPr>
        <p:spPr>
          <a:xfrm>
            <a:off x="2743200" y="6308822"/>
            <a:ext cx="6324600" cy="461665"/>
          </a:xfrm>
          <a:prstGeom prst="rect">
            <a:avLst/>
          </a:prstGeom>
        </p:spPr>
        <p:txBody>
          <a:bodyPr wrap="square">
            <a:spAutoFit/>
          </a:bodyPr>
          <a:lstStyle/>
          <a:p>
            <a:pPr algn="r"/>
            <a:r>
              <a:rPr lang="en-US" sz="1200" b="0" dirty="0" err="1">
                <a:solidFill>
                  <a:schemeClr val="bg1"/>
                </a:solidFill>
                <a:latin typeface="AdvPTimesB"/>
              </a:rPr>
              <a:t>Palinkas</a:t>
            </a:r>
            <a:r>
              <a:rPr lang="en-US" sz="1200" b="0" dirty="0">
                <a:solidFill>
                  <a:schemeClr val="bg1"/>
                </a:solidFill>
                <a:latin typeface="AdvPTimesB"/>
              </a:rPr>
              <a:t> et. al. Mixed Method Designs in Implementation Research. </a:t>
            </a:r>
          </a:p>
          <a:p>
            <a:pPr algn="r"/>
            <a:r>
              <a:rPr lang="en-US" sz="1200" b="0" dirty="0" err="1">
                <a:solidFill>
                  <a:schemeClr val="bg1"/>
                </a:solidFill>
                <a:latin typeface="AdvPTimesB"/>
              </a:rPr>
              <a:t>Adm</a:t>
            </a:r>
            <a:r>
              <a:rPr lang="en-US" sz="1200" b="0" dirty="0">
                <a:solidFill>
                  <a:schemeClr val="bg1"/>
                </a:solidFill>
                <a:latin typeface="AdvPTimesB"/>
              </a:rPr>
              <a:t> Policy </a:t>
            </a:r>
            <a:r>
              <a:rPr lang="en-US" sz="1200" b="0" dirty="0" err="1">
                <a:solidFill>
                  <a:schemeClr val="bg1"/>
                </a:solidFill>
                <a:latin typeface="AdvPTimesB"/>
              </a:rPr>
              <a:t>Ment</a:t>
            </a:r>
            <a:r>
              <a:rPr lang="en-US" sz="1200" b="0" dirty="0">
                <a:solidFill>
                  <a:schemeClr val="bg1"/>
                </a:solidFill>
                <a:latin typeface="AdvPTimesB"/>
              </a:rPr>
              <a:t> Health (2011) 38:44–53</a:t>
            </a:r>
            <a:endParaRPr lang="en-US" sz="1200" dirty="0">
              <a:solidFill>
                <a:schemeClr val="bg1"/>
              </a:solidFill>
            </a:endParaRPr>
          </a:p>
        </p:txBody>
      </p:sp>
      <p:sp>
        <p:nvSpPr>
          <p:cNvPr id="5" name="Slide Number Placeholder 4"/>
          <p:cNvSpPr>
            <a:spLocks noGrp="1"/>
          </p:cNvSpPr>
          <p:nvPr>
            <p:ph type="sldNum" sz="quarter" idx="10"/>
          </p:nvPr>
        </p:nvSpPr>
        <p:spPr/>
        <p:txBody>
          <a:bodyPr/>
          <a:lstStyle/>
          <a:p>
            <a:fld id="{6702E1E0-462E-42B5-A359-A648340C9DAE}" type="slidenum">
              <a:rPr lang="en-US" smtClean="0"/>
              <a:pPr/>
              <a:t>24</a:t>
            </a:fld>
            <a:endParaRPr lang="en-US"/>
          </a:p>
        </p:txBody>
      </p:sp>
      <p:sp>
        <p:nvSpPr>
          <p:cNvPr id="6" name="TextBox 5">
            <a:extLst>
              <a:ext uri="{FF2B5EF4-FFF2-40B4-BE49-F238E27FC236}">
                <a16:creationId xmlns:a16="http://schemas.microsoft.com/office/drawing/2014/main" id="{E0FC67B4-3971-4B50-8F7B-B4455F59B505}"/>
              </a:ext>
            </a:extLst>
          </p:cNvPr>
          <p:cNvSpPr txBox="1"/>
          <p:nvPr/>
        </p:nvSpPr>
        <p:spPr>
          <a:xfrm>
            <a:off x="7754619" y="64413"/>
            <a:ext cx="1313181" cy="584775"/>
          </a:xfrm>
          <a:prstGeom prst="rect">
            <a:avLst/>
          </a:prstGeom>
          <a:noFill/>
          <a:ln w="38100">
            <a:solidFill>
              <a:schemeClr val="bg1"/>
            </a:solidFill>
          </a:ln>
        </p:spPr>
        <p:txBody>
          <a:bodyPr wrap="none" rtlCol="0">
            <a:spAutoFit/>
          </a:bodyPr>
          <a:lstStyle/>
          <a:p>
            <a:r>
              <a:rPr lang="en-US" dirty="0">
                <a:solidFill>
                  <a:schemeClr val="bg1"/>
                </a:solidFill>
              </a:rPr>
              <a:t>A3/3.1</a:t>
            </a:r>
          </a:p>
        </p:txBody>
      </p:sp>
    </p:spTree>
    <p:extLst>
      <p:ext uri="{BB962C8B-B14F-4D97-AF65-F5344CB8AC3E}">
        <p14:creationId xmlns:p14="http://schemas.microsoft.com/office/powerpoint/2010/main" val="33430861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Some purposes of mixed methods</a:t>
            </a:r>
          </a:p>
        </p:txBody>
      </p:sp>
      <p:sp>
        <p:nvSpPr>
          <p:cNvPr id="3" name="Content Placeholder 2"/>
          <p:cNvSpPr>
            <a:spLocks noGrp="1"/>
          </p:cNvSpPr>
          <p:nvPr>
            <p:ph idx="1"/>
          </p:nvPr>
        </p:nvSpPr>
        <p:spPr>
          <a:xfrm>
            <a:off x="228600" y="1524000"/>
            <a:ext cx="8686800" cy="4953000"/>
          </a:xfrm>
        </p:spPr>
        <p:txBody>
          <a:bodyPr/>
          <a:lstStyle/>
          <a:p>
            <a:pPr>
              <a:buFont typeface="Arial" panose="020B0604020202020204" pitchFamily="34" charset="0"/>
              <a:buChar char="•"/>
            </a:pPr>
            <a:r>
              <a:rPr lang="en-US" sz="2200" b="1" u="sng" dirty="0"/>
              <a:t>Convergence</a:t>
            </a:r>
            <a:r>
              <a:rPr lang="en-US" sz="2200" dirty="0"/>
              <a:t>: using both types to answer the same question, through comparison of results to see if they reach the same conclusion (triangulation) or by converting a data set from one type into another.</a:t>
            </a:r>
          </a:p>
          <a:p>
            <a:pPr>
              <a:buFont typeface="Arial" panose="020B0604020202020204" pitchFamily="34" charset="0"/>
              <a:buChar char="•"/>
            </a:pPr>
            <a:r>
              <a:rPr lang="en-US" sz="2200" b="1" u="sng" dirty="0"/>
              <a:t>Complementarity</a:t>
            </a:r>
            <a:r>
              <a:rPr lang="en-US" sz="2200" dirty="0"/>
              <a:t>: using each method to </a:t>
            </a:r>
            <a:r>
              <a:rPr lang="en-US" sz="2200" dirty="0">
                <a:solidFill>
                  <a:srgbClr val="FFFF00"/>
                </a:solidFill>
              </a:rPr>
              <a:t>answer a related question</a:t>
            </a:r>
            <a:r>
              <a:rPr lang="en-US" sz="2200" dirty="0"/>
              <a:t> or series of questions for purposes of evaluation or elaboration. </a:t>
            </a:r>
          </a:p>
          <a:p>
            <a:pPr>
              <a:buFont typeface="Arial" panose="020B0604020202020204" pitchFamily="34" charset="0"/>
              <a:buChar char="•"/>
            </a:pPr>
            <a:r>
              <a:rPr lang="en-US" sz="2200" b="1" u="sng" dirty="0"/>
              <a:t>Expansion</a:t>
            </a:r>
            <a:r>
              <a:rPr lang="en-US" sz="2200" dirty="0"/>
              <a:t>:</a:t>
            </a:r>
          </a:p>
        </p:txBody>
      </p:sp>
      <p:sp>
        <p:nvSpPr>
          <p:cNvPr id="4" name="Rectangle 3"/>
          <p:cNvSpPr/>
          <p:nvPr/>
        </p:nvSpPr>
        <p:spPr>
          <a:xfrm>
            <a:off x="2743200" y="6308822"/>
            <a:ext cx="6324600" cy="461665"/>
          </a:xfrm>
          <a:prstGeom prst="rect">
            <a:avLst/>
          </a:prstGeom>
        </p:spPr>
        <p:txBody>
          <a:bodyPr wrap="square">
            <a:spAutoFit/>
          </a:bodyPr>
          <a:lstStyle/>
          <a:p>
            <a:pPr algn="r"/>
            <a:r>
              <a:rPr lang="en-US" sz="1200" b="0" dirty="0" err="1">
                <a:solidFill>
                  <a:schemeClr val="bg1"/>
                </a:solidFill>
                <a:latin typeface="AdvPTimesB"/>
              </a:rPr>
              <a:t>Palinkas</a:t>
            </a:r>
            <a:r>
              <a:rPr lang="en-US" sz="1200" b="0" dirty="0">
                <a:solidFill>
                  <a:schemeClr val="bg1"/>
                </a:solidFill>
                <a:latin typeface="AdvPTimesB"/>
              </a:rPr>
              <a:t> et. al. Mixed Method Designs in Implementation Research. </a:t>
            </a:r>
          </a:p>
          <a:p>
            <a:pPr algn="r"/>
            <a:r>
              <a:rPr lang="en-US" sz="1200" b="0" dirty="0" err="1">
                <a:solidFill>
                  <a:schemeClr val="bg1"/>
                </a:solidFill>
                <a:latin typeface="AdvPTimesB"/>
              </a:rPr>
              <a:t>Adm</a:t>
            </a:r>
            <a:r>
              <a:rPr lang="en-US" sz="1200" b="0" dirty="0">
                <a:solidFill>
                  <a:schemeClr val="bg1"/>
                </a:solidFill>
                <a:latin typeface="AdvPTimesB"/>
              </a:rPr>
              <a:t> Policy </a:t>
            </a:r>
            <a:r>
              <a:rPr lang="en-US" sz="1200" b="0" dirty="0" err="1">
                <a:solidFill>
                  <a:schemeClr val="bg1"/>
                </a:solidFill>
                <a:latin typeface="AdvPTimesB"/>
              </a:rPr>
              <a:t>Ment</a:t>
            </a:r>
            <a:r>
              <a:rPr lang="en-US" sz="1200" b="0" dirty="0">
                <a:solidFill>
                  <a:schemeClr val="bg1"/>
                </a:solidFill>
                <a:latin typeface="AdvPTimesB"/>
              </a:rPr>
              <a:t> Health (2011) 38:44–53</a:t>
            </a:r>
            <a:endParaRPr lang="en-US" sz="1200" dirty="0">
              <a:solidFill>
                <a:schemeClr val="bg1"/>
              </a:solidFill>
            </a:endParaRPr>
          </a:p>
        </p:txBody>
      </p:sp>
      <p:sp>
        <p:nvSpPr>
          <p:cNvPr id="5" name="Slide Number Placeholder 4"/>
          <p:cNvSpPr>
            <a:spLocks noGrp="1"/>
          </p:cNvSpPr>
          <p:nvPr>
            <p:ph type="sldNum" sz="quarter" idx="10"/>
          </p:nvPr>
        </p:nvSpPr>
        <p:spPr/>
        <p:txBody>
          <a:bodyPr/>
          <a:lstStyle/>
          <a:p>
            <a:fld id="{6702E1E0-462E-42B5-A359-A648340C9DAE}" type="slidenum">
              <a:rPr lang="en-US" smtClean="0"/>
              <a:pPr/>
              <a:t>25</a:t>
            </a:fld>
            <a:endParaRPr lang="en-US"/>
          </a:p>
        </p:txBody>
      </p:sp>
      <p:sp>
        <p:nvSpPr>
          <p:cNvPr id="6" name="TextBox 5">
            <a:extLst>
              <a:ext uri="{FF2B5EF4-FFF2-40B4-BE49-F238E27FC236}">
                <a16:creationId xmlns:a16="http://schemas.microsoft.com/office/drawing/2014/main" id="{207BB64B-73D7-496C-8A28-03BEBC83C3BA}"/>
              </a:ext>
            </a:extLst>
          </p:cNvPr>
          <p:cNvSpPr txBox="1"/>
          <p:nvPr/>
        </p:nvSpPr>
        <p:spPr>
          <a:xfrm>
            <a:off x="7754619" y="64413"/>
            <a:ext cx="1313181" cy="584775"/>
          </a:xfrm>
          <a:prstGeom prst="rect">
            <a:avLst/>
          </a:prstGeom>
          <a:noFill/>
          <a:ln w="38100">
            <a:solidFill>
              <a:schemeClr val="bg1"/>
            </a:solidFill>
          </a:ln>
        </p:spPr>
        <p:txBody>
          <a:bodyPr wrap="none" rtlCol="0">
            <a:spAutoFit/>
          </a:bodyPr>
          <a:lstStyle/>
          <a:p>
            <a:r>
              <a:rPr lang="en-US" dirty="0">
                <a:solidFill>
                  <a:schemeClr val="bg1"/>
                </a:solidFill>
              </a:rPr>
              <a:t>A3/3.1</a:t>
            </a:r>
          </a:p>
        </p:txBody>
      </p:sp>
    </p:spTree>
    <p:extLst>
      <p:ext uri="{BB962C8B-B14F-4D97-AF65-F5344CB8AC3E}">
        <p14:creationId xmlns:p14="http://schemas.microsoft.com/office/powerpoint/2010/main" val="9728951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Some purposes of mixed methods</a:t>
            </a:r>
          </a:p>
        </p:txBody>
      </p:sp>
      <p:sp>
        <p:nvSpPr>
          <p:cNvPr id="3" name="Content Placeholder 2"/>
          <p:cNvSpPr>
            <a:spLocks noGrp="1"/>
          </p:cNvSpPr>
          <p:nvPr>
            <p:ph idx="1"/>
          </p:nvPr>
        </p:nvSpPr>
        <p:spPr>
          <a:xfrm>
            <a:off x="228600" y="1524000"/>
            <a:ext cx="8686800" cy="4953000"/>
          </a:xfrm>
        </p:spPr>
        <p:txBody>
          <a:bodyPr/>
          <a:lstStyle/>
          <a:p>
            <a:pPr>
              <a:buFont typeface="Arial" panose="020B0604020202020204" pitchFamily="34" charset="0"/>
              <a:buChar char="•"/>
            </a:pPr>
            <a:r>
              <a:rPr lang="en-US" sz="2200" b="1" u="sng" dirty="0"/>
              <a:t>Convergence</a:t>
            </a:r>
            <a:r>
              <a:rPr lang="en-US" sz="2200" dirty="0"/>
              <a:t>: using both types to answer the same question, through comparison of results to see if they reach the same conclusion (triangulation) or by converting a data set from one type into another.</a:t>
            </a:r>
          </a:p>
          <a:p>
            <a:pPr>
              <a:buFont typeface="Arial" panose="020B0604020202020204" pitchFamily="34" charset="0"/>
              <a:buChar char="•"/>
            </a:pPr>
            <a:r>
              <a:rPr lang="en-US" sz="2200" b="1" u="sng" dirty="0"/>
              <a:t>Complementarity</a:t>
            </a:r>
            <a:r>
              <a:rPr lang="en-US" sz="2200" dirty="0"/>
              <a:t>: using each method to answer a related question or series of questions for purposes of evaluation or elaboration. </a:t>
            </a:r>
          </a:p>
          <a:p>
            <a:pPr>
              <a:buFont typeface="Arial" panose="020B0604020202020204" pitchFamily="34" charset="0"/>
              <a:buChar char="•"/>
            </a:pPr>
            <a:r>
              <a:rPr lang="en-US" sz="2200" b="1" u="sng" dirty="0"/>
              <a:t>Expansion</a:t>
            </a:r>
            <a:r>
              <a:rPr lang="en-US" sz="2200" dirty="0"/>
              <a:t>: using one type to </a:t>
            </a:r>
            <a:r>
              <a:rPr lang="en-US" sz="2200" dirty="0">
                <a:solidFill>
                  <a:srgbClr val="FFFF00"/>
                </a:solidFill>
              </a:rPr>
              <a:t>answer questions raised by the other type</a:t>
            </a:r>
            <a:r>
              <a:rPr lang="en-US" sz="2200" dirty="0"/>
              <a:t>.</a:t>
            </a:r>
          </a:p>
          <a:p>
            <a:pPr>
              <a:buFont typeface="Arial" panose="020B0604020202020204" pitchFamily="34" charset="0"/>
              <a:buChar char="•"/>
            </a:pPr>
            <a:r>
              <a:rPr lang="en-US" sz="2200" b="1" u="sng" dirty="0"/>
              <a:t>Development</a:t>
            </a:r>
            <a:r>
              <a:rPr lang="en-US" sz="2200" dirty="0"/>
              <a:t>:</a:t>
            </a:r>
          </a:p>
        </p:txBody>
      </p:sp>
      <p:sp>
        <p:nvSpPr>
          <p:cNvPr id="4" name="Rectangle 3"/>
          <p:cNvSpPr/>
          <p:nvPr/>
        </p:nvSpPr>
        <p:spPr>
          <a:xfrm>
            <a:off x="2743200" y="6308822"/>
            <a:ext cx="6324600" cy="461665"/>
          </a:xfrm>
          <a:prstGeom prst="rect">
            <a:avLst/>
          </a:prstGeom>
        </p:spPr>
        <p:txBody>
          <a:bodyPr wrap="square">
            <a:spAutoFit/>
          </a:bodyPr>
          <a:lstStyle/>
          <a:p>
            <a:pPr algn="r"/>
            <a:r>
              <a:rPr lang="en-US" sz="1200" b="0" dirty="0" err="1">
                <a:solidFill>
                  <a:schemeClr val="bg1"/>
                </a:solidFill>
                <a:latin typeface="AdvPTimesB"/>
              </a:rPr>
              <a:t>Palinkas</a:t>
            </a:r>
            <a:r>
              <a:rPr lang="en-US" sz="1200" b="0" dirty="0">
                <a:solidFill>
                  <a:schemeClr val="bg1"/>
                </a:solidFill>
                <a:latin typeface="AdvPTimesB"/>
              </a:rPr>
              <a:t> et. al. Mixed Method Designs in Implementation Research. </a:t>
            </a:r>
          </a:p>
          <a:p>
            <a:pPr algn="r"/>
            <a:r>
              <a:rPr lang="en-US" sz="1200" b="0" dirty="0" err="1">
                <a:solidFill>
                  <a:schemeClr val="bg1"/>
                </a:solidFill>
                <a:latin typeface="AdvPTimesB"/>
              </a:rPr>
              <a:t>Adm</a:t>
            </a:r>
            <a:r>
              <a:rPr lang="en-US" sz="1200" b="0" dirty="0">
                <a:solidFill>
                  <a:schemeClr val="bg1"/>
                </a:solidFill>
                <a:latin typeface="AdvPTimesB"/>
              </a:rPr>
              <a:t> Policy </a:t>
            </a:r>
            <a:r>
              <a:rPr lang="en-US" sz="1200" b="0" dirty="0" err="1">
                <a:solidFill>
                  <a:schemeClr val="bg1"/>
                </a:solidFill>
                <a:latin typeface="AdvPTimesB"/>
              </a:rPr>
              <a:t>Ment</a:t>
            </a:r>
            <a:r>
              <a:rPr lang="en-US" sz="1200" b="0" dirty="0">
                <a:solidFill>
                  <a:schemeClr val="bg1"/>
                </a:solidFill>
                <a:latin typeface="AdvPTimesB"/>
              </a:rPr>
              <a:t> Health (2011) 38:44–53</a:t>
            </a:r>
            <a:endParaRPr lang="en-US" sz="1200" dirty="0">
              <a:solidFill>
                <a:schemeClr val="bg1"/>
              </a:solidFill>
            </a:endParaRPr>
          </a:p>
        </p:txBody>
      </p:sp>
      <p:sp>
        <p:nvSpPr>
          <p:cNvPr id="5" name="Slide Number Placeholder 4"/>
          <p:cNvSpPr>
            <a:spLocks noGrp="1"/>
          </p:cNvSpPr>
          <p:nvPr>
            <p:ph type="sldNum" sz="quarter" idx="10"/>
          </p:nvPr>
        </p:nvSpPr>
        <p:spPr/>
        <p:txBody>
          <a:bodyPr/>
          <a:lstStyle/>
          <a:p>
            <a:fld id="{6702E1E0-462E-42B5-A359-A648340C9DAE}" type="slidenum">
              <a:rPr lang="en-US" smtClean="0"/>
              <a:pPr/>
              <a:t>26</a:t>
            </a:fld>
            <a:endParaRPr lang="en-US"/>
          </a:p>
        </p:txBody>
      </p:sp>
      <p:sp>
        <p:nvSpPr>
          <p:cNvPr id="6" name="TextBox 5">
            <a:extLst>
              <a:ext uri="{FF2B5EF4-FFF2-40B4-BE49-F238E27FC236}">
                <a16:creationId xmlns:a16="http://schemas.microsoft.com/office/drawing/2014/main" id="{CA091307-5323-4E59-9B45-17249FC6B89E}"/>
              </a:ext>
            </a:extLst>
          </p:cNvPr>
          <p:cNvSpPr txBox="1"/>
          <p:nvPr/>
        </p:nvSpPr>
        <p:spPr>
          <a:xfrm>
            <a:off x="7754619" y="64413"/>
            <a:ext cx="1313181" cy="584775"/>
          </a:xfrm>
          <a:prstGeom prst="rect">
            <a:avLst/>
          </a:prstGeom>
          <a:noFill/>
          <a:ln w="38100">
            <a:solidFill>
              <a:schemeClr val="bg1"/>
            </a:solidFill>
          </a:ln>
        </p:spPr>
        <p:txBody>
          <a:bodyPr wrap="none" rtlCol="0">
            <a:spAutoFit/>
          </a:bodyPr>
          <a:lstStyle/>
          <a:p>
            <a:r>
              <a:rPr lang="en-US" dirty="0">
                <a:solidFill>
                  <a:schemeClr val="bg1"/>
                </a:solidFill>
              </a:rPr>
              <a:t>A3/3.1</a:t>
            </a:r>
          </a:p>
        </p:txBody>
      </p:sp>
    </p:spTree>
    <p:extLst>
      <p:ext uri="{BB962C8B-B14F-4D97-AF65-F5344CB8AC3E}">
        <p14:creationId xmlns:p14="http://schemas.microsoft.com/office/powerpoint/2010/main" val="19110257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Some purposes of mixed methods</a:t>
            </a:r>
          </a:p>
        </p:txBody>
      </p:sp>
      <p:sp>
        <p:nvSpPr>
          <p:cNvPr id="3" name="Content Placeholder 2"/>
          <p:cNvSpPr>
            <a:spLocks noGrp="1"/>
          </p:cNvSpPr>
          <p:nvPr>
            <p:ph idx="1"/>
          </p:nvPr>
        </p:nvSpPr>
        <p:spPr>
          <a:xfrm>
            <a:off x="228600" y="1524000"/>
            <a:ext cx="8686800" cy="4953000"/>
          </a:xfrm>
        </p:spPr>
        <p:txBody>
          <a:bodyPr/>
          <a:lstStyle/>
          <a:p>
            <a:pPr>
              <a:buFont typeface="Arial" panose="020B0604020202020204" pitchFamily="34" charset="0"/>
              <a:buChar char="•"/>
            </a:pPr>
            <a:r>
              <a:rPr lang="en-US" sz="2200" b="1" u="sng" dirty="0"/>
              <a:t>Convergence</a:t>
            </a:r>
            <a:r>
              <a:rPr lang="en-US" sz="2200" dirty="0"/>
              <a:t>: using both types to answer the same question, through comparison of results to see if they reach the same conclusion (triangulation) or by converting a data set from one type into another.</a:t>
            </a:r>
          </a:p>
          <a:p>
            <a:pPr>
              <a:buFont typeface="Arial" panose="020B0604020202020204" pitchFamily="34" charset="0"/>
              <a:buChar char="•"/>
            </a:pPr>
            <a:r>
              <a:rPr lang="en-US" sz="2200" b="1" u="sng" dirty="0"/>
              <a:t>Complementarity</a:t>
            </a:r>
            <a:r>
              <a:rPr lang="en-US" sz="2200" dirty="0"/>
              <a:t>: using each method to answer a related question or series of questions for purposes of evaluation or elaboration. </a:t>
            </a:r>
          </a:p>
          <a:p>
            <a:pPr>
              <a:buFont typeface="Arial" panose="020B0604020202020204" pitchFamily="34" charset="0"/>
              <a:buChar char="•"/>
            </a:pPr>
            <a:r>
              <a:rPr lang="en-US" sz="2200" b="1" u="sng" dirty="0"/>
              <a:t>Expansion</a:t>
            </a:r>
            <a:r>
              <a:rPr lang="en-US" sz="2200" dirty="0"/>
              <a:t>: using one type to answer questions raised by the other type.</a:t>
            </a:r>
          </a:p>
          <a:p>
            <a:pPr>
              <a:buFont typeface="Arial" panose="020B0604020202020204" pitchFamily="34" charset="0"/>
              <a:buChar char="•"/>
            </a:pPr>
            <a:r>
              <a:rPr lang="en-US" sz="2200" b="1" u="sng" dirty="0"/>
              <a:t>Development</a:t>
            </a:r>
            <a:r>
              <a:rPr lang="en-US" sz="2200" dirty="0"/>
              <a:t>: using one type to </a:t>
            </a:r>
            <a:r>
              <a:rPr lang="en-US" sz="2200" dirty="0">
                <a:solidFill>
                  <a:srgbClr val="FFFF00"/>
                </a:solidFill>
              </a:rPr>
              <a:t>answer questions that will enable use of the other method to answer other questions</a:t>
            </a:r>
            <a:r>
              <a:rPr lang="en-US" sz="2200" dirty="0"/>
              <a:t>. </a:t>
            </a:r>
          </a:p>
          <a:p>
            <a:pPr>
              <a:buFont typeface="Arial" panose="020B0604020202020204" pitchFamily="34" charset="0"/>
              <a:buChar char="•"/>
            </a:pPr>
            <a:r>
              <a:rPr lang="en-US" sz="2200" b="1" u="sng" dirty="0"/>
              <a:t>Sampling</a:t>
            </a:r>
            <a:r>
              <a:rPr lang="en-US" sz="2200" dirty="0"/>
              <a:t>:</a:t>
            </a:r>
          </a:p>
        </p:txBody>
      </p:sp>
      <p:sp>
        <p:nvSpPr>
          <p:cNvPr id="4" name="Rectangle 3"/>
          <p:cNvSpPr/>
          <p:nvPr/>
        </p:nvSpPr>
        <p:spPr>
          <a:xfrm>
            <a:off x="2743200" y="6308822"/>
            <a:ext cx="6324600" cy="461665"/>
          </a:xfrm>
          <a:prstGeom prst="rect">
            <a:avLst/>
          </a:prstGeom>
        </p:spPr>
        <p:txBody>
          <a:bodyPr wrap="square">
            <a:spAutoFit/>
          </a:bodyPr>
          <a:lstStyle/>
          <a:p>
            <a:pPr algn="r"/>
            <a:r>
              <a:rPr lang="en-US" sz="1200" b="0" dirty="0" err="1">
                <a:solidFill>
                  <a:schemeClr val="bg1"/>
                </a:solidFill>
                <a:latin typeface="AdvPTimesB"/>
              </a:rPr>
              <a:t>Palinkas</a:t>
            </a:r>
            <a:r>
              <a:rPr lang="en-US" sz="1200" b="0" dirty="0">
                <a:solidFill>
                  <a:schemeClr val="bg1"/>
                </a:solidFill>
                <a:latin typeface="AdvPTimesB"/>
              </a:rPr>
              <a:t> et. al. Mixed Method Designs in Implementation Research. </a:t>
            </a:r>
          </a:p>
          <a:p>
            <a:pPr algn="r"/>
            <a:r>
              <a:rPr lang="en-US" sz="1200" b="0" dirty="0" err="1">
                <a:solidFill>
                  <a:schemeClr val="bg1"/>
                </a:solidFill>
                <a:latin typeface="AdvPTimesB"/>
              </a:rPr>
              <a:t>Adm</a:t>
            </a:r>
            <a:r>
              <a:rPr lang="en-US" sz="1200" b="0" dirty="0">
                <a:solidFill>
                  <a:schemeClr val="bg1"/>
                </a:solidFill>
                <a:latin typeface="AdvPTimesB"/>
              </a:rPr>
              <a:t> Policy </a:t>
            </a:r>
            <a:r>
              <a:rPr lang="en-US" sz="1200" b="0" dirty="0" err="1">
                <a:solidFill>
                  <a:schemeClr val="bg1"/>
                </a:solidFill>
                <a:latin typeface="AdvPTimesB"/>
              </a:rPr>
              <a:t>Ment</a:t>
            </a:r>
            <a:r>
              <a:rPr lang="en-US" sz="1200" b="0" dirty="0">
                <a:solidFill>
                  <a:schemeClr val="bg1"/>
                </a:solidFill>
                <a:latin typeface="AdvPTimesB"/>
              </a:rPr>
              <a:t> Health (2011) 38:44–53</a:t>
            </a:r>
            <a:endParaRPr lang="en-US" sz="1200" dirty="0">
              <a:solidFill>
                <a:schemeClr val="bg1"/>
              </a:solidFill>
            </a:endParaRPr>
          </a:p>
        </p:txBody>
      </p:sp>
      <p:sp>
        <p:nvSpPr>
          <p:cNvPr id="5" name="Slide Number Placeholder 4"/>
          <p:cNvSpPr>
            <a:spLocks noGrp="1"/>
          </p:cNvSpPr>
          <p:nvPr>
            <p:ph type="sldNum" sz="quarter" idx="10"/>
          </p:nvPr>
        </p:nvSpPr>
        <p:spPr/>
        <p:txBody>
          <a:bodyPr/>
          <a:lstStyle/>
          <a:p>
            <a:fld id="{6702E1E0-462E-42B5-A359-A648340C9DAE}" type="slidenum">
              <a:rPr lang="en-US" smtClean="0"/>
              <a:pPr/>
              <a:t>27</a:t>
            </a:fld>
            <a:endParaRPr lang="en-US"/>
          </a:p>
        </p:txBody>
      </p:sp>
      <p:sp>
        <p:nvSpPr>
          <p:cNvPr id="6" name="TextBox 5">
            <a:extLst>
              <a:ext uri="{FF2B5EF4-FFF2-40B4-BE49-F238E27FC236}">
                <a16:creationId xmlns:a16="http://schemas.microsoft.com/office/drawing/2014/main" id="{725B89B4-1496-4943-B913-E0F1A428F465}"/>
              </a:ext>
            </a:extLst>
          </p:cNvPr>
          <p:cNvSpPr txBox="1"/>
          <p:nvPr/>
        </p:nvSpPr>
        <p:spPr>
          <a:xfrm>
            <a:off x="7754619" y="64413"/>
            <a:ext cx="1313181" cy="584775"/>
          </a:xfrm>
          <a:prstGeom prst="rect">
            <a:avLst/>
          </a:prstGeom>
          <a:noFill/>
          <a:ln w="38100">
            <a:solidFill>
              <a:schemeClr val="bg1"/>
            </a:solidFill>
          </a:ln>
        </p:spPr>
        <p:txBody>
          <a:bodyPr wrap="none" rtlCol="0">
            <a:spAutoFit/>
          </a:bodyPr>
          <a:lstStyle/>
          <a:p>
            <a:r>
              <a:rPr lang="en-US" dirty="0">
                <a:solidFill>
                  <a:schemeClr val="bg1"/>
                </a:solidFill>
              </a:rPr>
              <a:t>A3/3.1</a:t>
            </a:r>
          </a:p>
        </p:txBody>
      </p:sp>
    </p:spTree>
    <p:extLst>
      <p:ext uri="{BB962C8B-B14F-4D97-AF65-F5344CB8AC3E}">
        <p14:creationId xmlns:p14="http://schemas.microsoft.com/office/powerpoint/2010/main" val="26538879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Some purposes of mixed methods</a:t>
            </a:r>
          </a:p>
        </p:txBody>
      </p:sp>
      <p:sp>
        <p:nvSpPr>
          <p:cNvPr id="3" name="Content Placeholder 2"/>
          <p:cNvSpPr>
            <a:spLocks noGrp="1"/>
          </p:cNvSpPr>
          <p:nvPr>
            <p:ph idx="1"/>
          </p:nvPr>
        </p:nvSpPr>
        <p:spPr>
          <a:xfrm>
            <a:off x="228600" y="1524000"/>
            <a:ext cx="8686800" cy="4953000"/>
          </a:xfrm>
        </p:spPr>
        <p:txBody>
          <a:bodyPr/>
          <a:lstStyle/>
          <a:p>
            <a:pPr>
              <a:buFont typeface="Arial" panose="020B0604020202020204" pitchFamily="34" charset="0"/>
              <a:buChar char="•"/>
            </a:pPr>
            <a:r>
              <a:rPr lang="en-US" sz="2200" b="1" u="sng" dirty="0"/>
              <a:t>Convergence</a:t>
            </a:r>
            <a:r>
              <a:rPr lang="en-US" sz="2200" dirty="0"/>
              <a:t>: using both types to answer the same question, through comparison of results to see if they reach the same conclusion (triangulation) or by converting a data set from one type into another.</a:t>
            </a:r>
          </a:p>
          <a:p>
            <a:pPr>
              <a:buFont typeface="Arial" panose="020B0604020202020204" pitchFamily="34" charset="0"/>
              <a:buChar char="•"/>
            </a:pPr>
            <a:r>
              <a:rPr lang="en-US" sz="2200" b="1" u="sng" dirty="0"/>
              <a:t>Complementarity</a:t>
            </a:r>
            <a:r>
              <a:rPr lang="en-US" sz="2200" dirty="0"/>
              <a:t>: using each method to answer a related question or series of questions for purposes of evaluation or elaboration. </a:t>
            </a:r>
          </a:p>
          <a:p>
            <a:pPr>
              <a:buFont typeface="Arial" panose="020B0604020202020204" pitchFamily="34" charset="0"/>
              <a:buChar char="•"/>
            </a:pPr>
            <a:r>
              <a:rPr lang="en-US" sz="2200" b="1" u="sng" dirty="0"/>
              <a:t>Expansion</a:t>
            </a:r>
            <a:r>
              <a:rPr lang="en-US" sz="2200" dirty="0"/>
              <a:t>: using one type to answer questions raised by the other type.</a:t>
            </a:r>
          </a:p>
          <a:p>
            <a:pPr>
              <a:buFont typeface="Arial" panose="020B0604020202020204" pitchFamily="34" charset="0"/>
              <a:buChar char="•"/>
            </a:pPr>
            <a:r>
              <a:rPr lang="en-US" sz="2200" b="1" u="sng" dirty="0"/>
              <a:t>Development</a:t>
            </a:r>
            <a:r>
              <a:rPr lang="en-US" sz="2200" dirty="0"/>
              <a:t>: using one type to answer questions that will enable use of the other method to answer other questions. </a:t>
            </a:r>
          </a:p>
          <a:p>
            <a:pPr>
              <a:buFont typeface="Arial" panose="020B0604020202020204" pitchFamily="34" charset="0"/>
              <a:buChar char="•"/>
            </a:pPr>
            <a:r>
              <a:rPr lang="en-US" sz="2200" b="1" u="sng" dirty="0"/>
              <a:t>Sampling</a:t>
            </a:r>
            <a:r>
              <a:rPr lang="en-US" sz="2200" dirty="0"/>
              <a:t>: using one type to define or identify the participant sample for collection and analysis of data representing the other type.</a:t>
            </a:r>
          </a:p>
        </p:txBody>
      </p:sp>
      <p:sp>
        <p:nvSpPr>
          <p:cNvPr id="4" name="Rectangle 3"/>
          <p:cNvSpPr/>
          <p:nvPr/>
        </p:nvSpPr>
        <p:spPr>
          <a:xfrm>
            <a:off x="2743200" y="6308822"/>
            <a:ext cx="6324600" cy="461665"/>
          </a:xfrm>
          <a:prstGeom prst="rect">
            <a:avLst/>
          </a:prstGeom>
        </p:spPr>
        <p:txBody>
          <a:bodyPr wrap="square">
            <a:spAutoFit/>
          </a:bodyPr>
          <a:lstStyle/>
          <a:p>
            <a:pPr algn="r"/>
            <a:r>
              <a:rPr lang="en-US" sz="1200" b="0" dirty="0" err="1">
                <a:solidFill>
                  <a:schemeClr val="bg1"/>
                </a:solidFill>
                <a:latin typeface="AdvPTimesB"/>
              </a:rPr>
              <a:t>Palinkas</a:t>
            </a:r>
            <a:r>
              <a:rPr lang="en-US" sz="1200" b="0" dirty="0">
                <a:solidFill>
                  <a:schemeClr val="bg1"/>
                </a:solidFill>
                <a:latin typeface="AdvPTimesB"/>
              </a:rPr>
              <a:t> et. al. Mixed Method Designs in Implementation Research. </a:t>
            </a:r>
          </a:p>
          <a:p>
            <a:pPr algn="r"/>
            <a:r>
              <a:rPr lang="en-US" sz="1200" b="0" dirty="0" err="1">
                <a:solidFill>
                  <a:schemeClr val="bg1"/>
                </a:solidFill>
                <a:latin typeface="AdvPTimesB"/>
              </a:rPr>
              <a:t>Adm</a:t>
            </a:r>
            <a:r>
              <a:rPr lang="en-US" sz="1200" b="0" dirty="0">
                <a:solidFill>
                  <a:schemeClr val="bg1"/>
                </a:solidFill>
                <a:latin typeface="AdvPTimesB"/>
              </a:rPr>
              <a:t> Policy </a:t>
            </a:r>
            <a:r>
              <a:rPr lang="en-US" sz="1200" b="0" dirty="0" err="1">
                <a:solidFill>
                  <a:schemeClr val="bg1"/>
                </a:solidFill>
                <a:latin typeface="AdvPTimesB"/>
              </a:rPr>
              <a:t>Ment</a:t>
            </a:r>
            <a:r>
              <a:rPr lang="en-US" sz="1200" b="0" dirty="0">
                <a:solidFill>
                  <a:schemeClr val="bg1"/>
                </a:solidFill>
                <a:latin typeface="AdvPTimesB"/>
              </a:rPr>
              <a:t> Health (2011) 38:44–53</a:t>
            </a:r>
            <a:endParaRPr lang="en-US" sz="1200" dirty="0">
              <a:solidFill>
                <a:schemeClr val="bg1"/>
              </a:solidFill>
            </a:endParaRPr>
          </a:p>
        </p:txBody>
      </p:sp>
      <p:sp>
        <p:nvSpPr>
          <p:cNvPr id="5" name="Slide Number Placeholder 4"/>
          <p:cNvSpPr>
            <a:spLocks noGrp="1"/>
          </p:cNvSpPr>
          <p:nvPr>
            <p:ph type="sldNum" sz="quarter" idx="10"/>
          </p:nvPr>
        </p:nvSpPr>
        <p:spPr/>
        <p:txBody>
          <a:bodyPr/>
          <a:lstStyle/>
          <a:p>
            <a:fld id="{6702E1E0-462E-42B5-A359-A648340C9DAE}" type="slidenum">
              <a:rPr lang="en-US" smtClean="0"/>
              <a:pPr/>
              <a:t>28</a:t>
            </a:fld>
            <a:endParaRPr lang="en-US"/>
          </a:p>
        </p:txBody>
      </p:sp>
    </p:spTree>
    <p:extLst>
      <p:ext uri="{BB962C8B-B14F-4D97-AF65-F5344CB8AC3E}">
        <p14:creationId xmlns:p14="http://schemas.microsoft.com/office/powerpoint/2010/main" val="18627707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Some purposes of mixed methods</a:t>
            </a:r>
          </a:p>
        </p:txBody>
      </p:sp>
      <p:sp>
        <p:nvSpPr>
          <p:cNvPr id="3" name="Content Placeholder 2"/>
          <p:cNvSpPr>
            <a:spLocks noGrp="1"/>
          </p:cNvSpPr>
          <p:nvPr>
            <p:ph idx="1"/>
          </p:nvPr>
        </p:nvSpPr>
        <p:spPr>
          <a:xfrm>
            <a:off x="228600" y="1524000"/>
            <a:ext cx="8686800" cy="4953000"/>
          </a:xfrm>
        </p:spPr>
        <p:txBody>
          <a:bodyPr/>
          <a:lstStyle/>
          <a:p>
            <a:pPr>
              <a:buFont typeface="Arial" panose="020B0604020202020204" pitchFamily="34" charset="0"/>
              <a:buChar char="•"/>
            </a:pPr>
            <a:r>
              <a:rPr lang="en-US" sz="2200" b="1" u="sng" dirty="0"/>
              <a:t>Convergence</a:t>
            </a:r>
            <a:r>
              <a:rPr lang="en-US" sz="2200" dirty="0"/>
              <a:t>: using both types to answer the same question, through comparison of results to see if they reach the same conclusion (triangulation) or by converting a data set from one type into another.</a:t>
            </a:r>
          </a:p>
          <a:p>
            <a:pPr>
              <a:buFont typeface="Arial" panose="020B0604020202020204" pitchFamily="34" charset="0"/>
              <a:buChar char="•"/>
            </a:pPr>
            <a:r>
              <a:rPr lang="en-US" sz="2200" b="1" u="sng" dirty="0"/>
              <a:t>Complementarity</a:t>
            </a:r>
            <a:r>
              <a:rPr lang="en-US" sz="2200" dirty="0"/>
              <a:t>: using each method to answer a related question or series of questions for purposes of evaluation or elaboration. </a:t>
            </a:r>
          </a:p>
          <a:p>
            <a:pPr>
              <a:buFont typeface="Arial" panose="020B0604020202020204" pitchFamily="34" charset="0"/>
              <a:buChar char="•"/>
            </a:pPr>
            <a:r>
              <a:rPr lang="en-US" sz="2200" b="1" u="sng" dirty="0"/>
              <a:t>Expansion</a:t>
            </a:r>
            <a:r>
              <a:rPr lang="en-US" sz="2200" dirty="0"/>
              <a:t>: using one type to answer questions raised by the other type.</a:t>
            </a:r>
          </a:p>
          <a:p>
            <a:pPr>
              <a:buFont typeface="Arial" panose="020B0604020202020204" pitchFamily="34" charset="0"/>
              <a:buChar char="•"/>
            </a:pPr>
            <a:r>
              <a:rPr lang="en-US" sz="2200" b="1" u="sng" dirty="0"/>
              <a:t>Development</a:t>
            </a:r>
            <a:r>
              <a:rPr lang="en-US" sz="2200" dirty="0"/>
              <a:t>: using one type to answer questions that will enable use of the other method to answer other questions. </a:t>
            </a:r>
          </a:p>
          <a:p>
            <a:pPr>
              <a:buFont typeface="Arial" panose="020B0604020202020204" pitchFamily="34" charset="0"/>
              <a:buChar char="•"/>
            </a:pPr>
            <a:r>
              <a:rPr lang="en-US" sz="2200" b="1" u="sng" dirty="0"/>
              <a:t>Sampling</a:t>
            </a:r>
            <a:r>
              <a:rPr lang="en-US" sz="2200" dirty="0"/>
              <a:t>: using one type to define or identify the participant sample for collection and analysis of data representing the other type.</a:t>
            </a:r>
          </a:p>
        </p:txBody>
      </p:sp>
      <p:sp>
        <p:nvSpPr>
          <p:cNvPr id="4" name="Rectangle 3"/>
          <p:cNvSpPr/>
          <p:nvPr/>
        </p:nvSpPr>
        <p:spPr>
          <a:xfrm>
            <a:off x="2743200" y="6308822"/>
            <a:ext cx="6324600" cy="461665"/>
          </a:xfrm>
          <a:prstGeom prst="rect">
            <a:avLst/>
          </a:prstGeom>
        </p:spPr>
        <p:txBody>
          <a:bodyPr wrap="square">
            <a:spAutoFit/>
          </a:bodyPr>
          <a:lstStyle/>
          <a:p>
            <a:pPr algn="r"/>
            <a:r>
              <a:rPr lang="en-US" sz="1200" b="0" dirty="0" err="1">
                <a:solidFill>
                  <a:schemeClr val="bg1"/>
                </a:solidFill>
                <a:latin typeface="AdvPTimesB"/>
              </a:rPr>
              <a:t>Palinkas</a:t>
            </a:r>
            <a:r>
              <a:rPr lang="en-US" sz="1200" b="0" dirty="0">
                <a:solidFill>
                  <a:schemeClr val="bg1"/>
                </a:solidFill>
                <a:latin typeface="AdvPTimesB"/>
              </a:rPr>
              <a:t> et. al. Mixed Method Designs in Implementation Research. </a:t>
            </a:r>
          </a:p>
          <a:p>
            <a:pPr algn="r"/>
            <a:r>
              <a:rPr lang="en-US" sz="1200" b="0" dirty="0" err="1">
                <a:solidFill>
                  <a:schemeClr val="bg1"/>
                </a:solidFill>
                <a:latin typeface="AdvPTimesB"/>
              </a:rPr>
              <a:t>Adm</a:t>
            </a:r>
            <a:r>
              <a:rPr lang="en-US" sz="1200" b="0" dirty="0">
                <a:solidFill>
                  <a:schemeClr val="bg1"/>
                </a:solidFill>
                <a:latin typeface="AdvPTimesB"/>
              </a:rPr>
              <a:t> Policy </a:t>
            </a:r>
            <a:r>
              <a:rPr lang="en-US" sz="1200" b="0" dirty="0" err="1">
                <a:solidFill>
                  <a:schemeClr val="bg1"/>
                </a:solidFill>
                <a:latin typeface="AdvPTimesB"/>
              </a:rPr>
              <a:t>Ment</a:t>
            </a:r>
            <a:r>
              <a:rPr lang="en-US" sz="1200" b="0" dirty="0">
                <a:solidFill>
                  <a:schemeClr val="bg1"/>
                </a:solidFill>
                <a:latin typeface="AdvPTimesB"/>
              </a:rPr>
              <a:t> Health (2011) 38:44–53</a:t>
            </a:r>
            <a:endParaRPr lang="en-US" sz="1200" dirty="0">
              <a:solidFill>
                <a:schemeClr val="bg1"/>
              </a:solidFill>
            </a:endParaRPr>
          </a:p>
        </p:txBody>
      </p:sp>
      <p:sp>
        <p:nvSpPr>
          <p:cNvPr id="5" name="Slide Number Placeholder 4"/>
          <p:cNvSpPr>
            <a:spLocks noGrp="1"/>
          </p:cNvSpPr>
          <p:nvPr>
            <p:ph type="sldNum" sz="quarter" idx="10"/>
          </p:nvPr>
        </p:nvSpPr>
        <p:spPr/>
        <p:txBody>
          <a:bodyPr/>
          <a:lstStyle/>
          <a:p>
            <a:fld id="{6702E1E0-462E-42B5-A359-A648340C9DAE}" type="slidenum">
              <a:rPr lang="en-US" smtClean="0"/>
              <a:pPr/>
              <a:t>29</a:t>
            </a:fld>
            <a:endParaRPr lang="en-US"/>
          </a:p>
        </p:txBody>
      </p:sp>
      <p:sp>
        <p:nvSpPr>
          <p:cNvPr id="6" name="TextBox 5">
            <a:extLst>
              <a:ext uri="{FF2B5EF4-FFF2-40B4-BE49-F238E27FC236}">
                <a16:creationId xmlns:a16="http://schemas.microsoft.com/office/drawing/2014/main" id="{FD77567B-AAE3-4492-BD6F-EB7A5C0F66F6}"/>
              </a:ext>
            </a:extLst>
          </p:cNvPr>
          <p:cNvSpPr txBox="1"/>
          <p:nvPr/>
        </p:nvSpPr>
        <p:spPr>
          <a:xfrm>
            <a:off x="3481318" y="374725"/>
            <a:ext cx="5560484" cy="1077218"/>
          </a:xfrm>
          <a:prstGeom prst="rect">
            <a:avLst/>
          </a:prstGeom>
          <a:solidFill>
            <a:srgbClr val="FF0000"/>
          </a:solidFill>
        </p:spPr>
        <p:txBody>
          <a:bodyPr wrap="square" rtlCol="0">
            <a:spAutoFit/>
          </a:bodyPr>
          <a:lstStyle/>
          <a:p>
            <a:r>
              <a:rPr lang="en-US" dirty="0">
                <a:solidFill>
                  <a:schemeClr val="bg1"/>
                </a:solidFill>
              </a:rPr>
              <a:t>Pick at least one purpose for your proposal and be specific!</a:t>
            </a:r>
          </a:p>
        </p:txBody>
      </p:sp>
    </p:spTree>
    <p:extLst>
      <p:ext uri="{BB962C8B-B14F-4D97-AF65-F5344CB8AC3E}">
        <p14:creationId xmlns:p14="http://schemas.microsoft.com/office/powerpoint/2010/main" val="3114219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C5. Mixed methods: integration of quantitative and qualitative methods </a:t>
            </a:r>
          </a:p>
        </p:txBody>
      </p:sp>
      <p:sp>
        <p:nvSpPr>
          <p:cNvPr id="3" name="Content Placeholder 2"/>
          <p:cNvSpPr>
            <a:spLocks noGrp="1"/>
          </p:cNvSpPr>
          <p:nvPr>
            <p:ph idx="1"/>
          </p:nvPr>
        </p:nvSpPr>
        <p:spPr>
          <a:xfrm>
            <a:off x="228600" y="2133600"/>
            <a:ext cx="8686800" cy="4495800"/>
          </a:xfrm>
        </p:spPr>
        <p:txBody>
          <a:bodyPr/>
          <a:lstStyle/>
          <a:p>
            <a:pPr>
              <a:buFont typeface="Arial" panose="020B0604020202020204" pitchFamily="34" charset="0"/>
              <a:buChar char="•"/>
            </a:pPr>
            <a:r>
              <a:rPr lang="en-US" dirty="0"/>
              <a:t>Post-class assignment (suggested reading): </a:t>
            </a:r>
          </a:p>
          <a:p>
            <a:pPr marL="457200" lvl="1" indent="0">
              <a:buNone/>
            </a:pPr>
            <a:r>
              <a:rPr lang="en-US" sz="2000" dirty="0" err="1"/>
              <a:t>Almoznino</a:t>
            </a:r>
            <a:r>
              <a:rPr lang="en-US" sz="2000" dirty="0"/>
              <a:t>, G., et al., </a:t>
            </a:r>
            <a:r>
              <a:rPr lang="en-US" sz="2000" i="1" dirty="0"/>
              <a:t>The Dental, Oral, Medical Epidemiological (DOME) Study: Protocol and Study Methods. </a:t>
            </a:r>
            <a:r>
              <a:rPr lang="en-US" sz="2000" dirty="0"/>
              <a:t>Methods Inf Med, 2020. </a:t>
            </a:r>
            <a:r>
              <a:rPr lang="en-US" sz="2000" b="1" dirty="0"/>
              <a:t>59</a:t>
            </a:r>
            <a:r>
              <a:rPr lang="en-US" sz="2000" dirty="0"/>
              <a:t>(4-05): p. 119-130.</a:t>
            </a:r>
          </a:p>
          <a:p>
            <a:r>
              <a:rPr lang="en-US" sz="1600" dirty="0">
                <a:hlinkClick r:id="rId2"/>
              </a:rPr>
              <a:t>https://www.thieme-connect.com/products/ejournals/html/10.1055/s-0040-1718582</a:t>
            </a:r>
            <a:r>
              <a:rPr lang="en-US" sz="1600" dirty="0"/>
              <a:t> </a:t>
            </a:r>
            <a:r>
              <a:rPr lang="en-US" dirty="0"/>
              <a:t> </a:t>
            </a:r>
            <a:endParaRPr lang="en-US" sz="5400" dirty="0"/>
          </a:p>
        </p:txBody>
      </p:sp>
      <p:sp>
        <p:nvSpPr>
          <p:cNvPr id="4" name="Slide Number Placeholder 3"/>
          <p:cNvSpPr>
            <a:spLocks noGrp="1"/>
          </p:cNvSpPr>
          <p:nvPr>
            <p:ph type="sldNum" sz="quarter" idx="10"/>
          </p:nvPr>
        </p:nvSpPr>
        <p:spPr/>
        <p:txBody>
          <a:bodyPr/>
          <a:lstStyle/>
          <a:p>
            <a:fld id="{6702E1E0-462E-42B5-A359-A648340C9DAE}" type="slidenum">
              <a:rPr lang="en-US" smtClean="0"/>
              <a:pPr/>
              <a:t>3</a:t>
            </a:fld>
            <a:endParaRPr lang="en-US"/>
          </a:p>
        </p:txBody>
      </p:sp>
    </p:spTree>
    <p:extLst>
      <p:ext uri="{BB962C8B-B14F-4D97-AF65-F5344CB8AC3E}">
        <p14:creationId xmlns:p14="http://schemas.microsoft.com/office/powerpoint/2010/main" val="8101238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Mixed methods view on research problem</a:t>
            </a:r>
          </a:p>
        </p:txBody>
      </p:sp>
      <p:sp>
        <p:nvSpPr>
          <p:cNvPr id="3" name="Content Placeholder 2"/>
          <p:cNvSpPr>
            <a:spLocks noGrp="1"/>
          </p:cNvSpPr>
          <p:nvPr>
            <p:ph idx="1"/>
          </p:nvPr>
        </p:nvSpPr>
        <p:spPr>
          <a:xfrm>
            <a:off x="228600" y="1447800"/>
            <a:ext cx="8839200" cy="4953000"/>
          </a:xfrm>
        </p:spPr>
        <p:txBody>
          <a:bodyPr/>
          <a:lstStyle/>
          <a:p>
            <a:pPr>
              <a:buFont typeface="Arial" panose="020B0604020202020204" pitchFamily="34" charset="0"/>
              <a:buChar char="•"/>
            </a:pPr>
            <a:r>
              <a:rPr lang="en-US" sz="2000" dirty="0"/>
              <a:t>Comparing different perspectives drawn from quantitative and qualitative data.</a:t>
            </a:r>
          </a:p>
          <a:p>
            <a:pPr>
              <a:buFont typeface="Arial" panose="020B0604020202020204" pitchFamily="34" charset="0"/>
              <a:buChar char="•"/>
            </a:pPr>
            <a:r>
              <a:rPr lang="en-US" sz="2000" dirty="0"/>
              <a:t>Explaining quantitative results with a qualitative follow-up data collection and analysis.</a:t>
            </a:r>
          </a:p>
          <a:p>
            <a:pPr>
              <a:buFont typeface="Arial" panose="020B0604020202020204" pitchFamily="34" charset="0"/>
              <a:buChar char="•"/>
            </a:pPr>
            <a:r>
              <a:rPr lang="en-US" sz="2000" dirty="0"/>
              <a:t>Developing better measurement instruments by first collecting and analyzing qualitative data and then testing the instruments in a sample.</a:t>
            </a:r>
          </a:p>
          <a:p>
            <a:pPr>
              <a:buFont typeface="Arial" panose="020B0604020202020204" pitchFamily="34" charset="0"/>
              <a:buChar char="•"/>
            </a:pPr>
            <a:r>
              <a:rPr lang="en-US" sz="2000" dirty="0"/>
              <a:t>Understanding experimental results by incorporating the perspectives of individuals.</a:t>
            </a:r>
          </a:p>
          <a:p>
            <a:pPr>
              <a:buFont typeface="Arial" panose="020B0604020202020204" pitchFamily="34" charset="0"/>
              <a:buChar char="•"/>
            </a:pPr>
            <a:r>
              <a:rPr lang="en-US" sz="2000" dirty="0"/>
              <a:t>Developing a more complete understanding of changes needed for a marginalized group through the combination of qualitative and quantitative data.</a:t>
            </a:r>
          </a:p>
          <a:p>
            <a:pPr>
              <a:buFont typeface="Arial" panose="020B0604020202020204" pitchFamily="34" charset="0"/>
              <a:buChar char="•"/>
            </a:pPr>
            <a:r>
              <a:rPr lang="en-US" sz="2000" dirty="0"/>
              <a:t>Having a better understanding the need for and impact of an intervention program through collecting both quantitative and qualitative data over time.</a:t>
            </a:r>
          </a:p>
        </p:txBody>
      </p:sp>
      <p:sp>
        <p:nvSpPr>
          <p:cNvPr id="4" name="Rectangle 3"/>
          <p:cNvSpPr/>
          <p:nvPr/>
        </p:nvSpPr>
        <p:spPr>
          <a:xfrm>
            <a:off x="1584960" y="6197025"/>
            <a:ext cx="7543800" cy="584775"/>
          </a:xfrm>
          <a:prstGeom prst="rect">
            <a:avLst/>
          </a:prstGeom>
        </p:spPr>
        <p:txBody>
          <a:bodyPr wrap="square">
            <a:spAutoFit/>
          </a:bodyPr>
          <a:lstStyle/>
          <a:p>
            <a:pPr algn="r"/>
            <a:r>
              <a:rPr lang="en-US" sz="1600" b="0" dirty="0">
                <a:solidFill>
                  <a:schemeClr val="bg1"/>
                </a:solidFill>
              </a:rPr>
              <a:t>Creswell JW.  Research design : qualitative, quantitative, and mixed methods approaches— 4th ed. Sage Publications, 2014.</a:t>
            </a:r>
          </a:p>
        </p:txBody>
      </p:sp>
      <p:sp>
        <p:nvSpPr>
          <p:cNvPr id="5" name="Slide Number Placeholder 4"/>
          <p:cNvSpPr>
            <a:spLocks noGrp="1"/>
          </p:cNvSpPr>
          <p:nvPr>
            <p:ph type="sldNum" sz="quarter" idx="10"/>
          </p:nvPr>
        </p:nvSpPr>
        <p:spPr/>
        <p:txBody>
          <a:bodyPr/>
          <a:lstStyle/>
          <a:p>
            <a:fld id="{6702E1E0-462E-42B5-A359-A648340C9DAE}" type="slidenum">
              <a:rPr lang="en-US" smtClean="0"/>
              <a:pPr/>
              <a:t>30</a:t>
            </a:fld>
            <a:endParaRPr lang="en-US"/>
          </a:p>
        </p:txBody>
      </p:sp>
    </p:spTree>
    <p:extLst>
      <p:ext uri="{BB962C8B-B14F-4D97-AF65-F5344CB8AC3E}">
        <p14:creationId xmlns:p14="http://schemas.microsoft.com/office/powerpoint/2010/main" val="963557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‘World views’</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a:t>
            </a:r>
            <a:r>
              <a:rPr lang="en-US" i="1" dirty="0"/>
              <a:t>I suggest that individuals preparing a research proposal or plan make explicit the larger philosophical ideas they espouse. This information will help explain why they chose qualitative, quantitative, or mixed methods approaches for their research</a:t>
            </a:r>
            <a:r>
              <a:rPr lang="en-US" dirty="0"/>
              <a:t>’. </a:t>
            </a:r>
          </a:p>
          <a:p>
            <a:pPr>
              <a:buFont typeface="Arial" panose="020B0604020202020204" pitchFamily="34" charset="0"/>
              <a:buChar char="•"/>
            </a:pPr>
            <a:r>
              <a:rPr lang="en-US" i="1" dirty="0"/>
              <a:t>In writing about worldviews, a proposal might include a section that addresses the following:</a:t>
            </a:r>
          </a:p>
          <a:p>
            <a:pPr lvl="1">
              <a:buFont typeface="Arial" panose="020B0604020202020204" pitchFamily="34" charset="0"/>
              <a:buChar char="•"/>
            </a:pPr>
            <a:r>
              <a:rPr lang="en-US" i="1" dirty="0"/>
              <a:t>the philosophical worldview proposed in the study,</a:t>
            </a:r>
          </a:p>
          <a:p>
            <a:pPr lvl="1">
              <a:buFont typeface="Arial" panose="020B0604020202020204" pitchFamily="34" charset="0"/>
              <a:buChar char="•"/>
            </a:pPr>
            <a:r>
              <a:rPr lang="en-US" i="1" dirty="0"/>
              <a:t>a definition of basic ideas of that worldview,</a:t>
            </a:r>
          </a:p>
          <a:p>
            <a:pPr lvl="1">
              <a:buFont typeface="Arial" panose="020B0604020202020204" pitchFamily="34" charset="0"/>
              <a:buChar char="•"/>
            </a:pPr>
            <a:r>
              <a:rPr lang="en-US" i="1" dirty="0"/>
              <a:t>how the worldview shaped their approach to research.’</a:t>
            </a:r>
          </a:p>
        </p:txBody>
      </p:sp>
      <p:sp>
        <p:nvSpPr>
          <p:cNvPr id="4" name="Rectangle 3"/>
          <p:cNvSpPr/>
          <p:nvPr/>
        </p:nvSpPr>
        <p:spPr>
          <a:xfrm>
            <a:off x="1584960" y="6197025"/>
            <a:ext cx="7543800" cy="584775"/>
          </a:xfrm>
          <a:prstGeom prst="rect">
            <a:avLst/>
          </a:prstGeom>
        </p:spPr>
        <p:txBody>
          <a:bodyPr wrap="square">
            <a:spAutoFit/>
          </a:bodyPr>
          <a:lstStyle/>
          <a:p>
            <a:pPr algn="r"/>
            <a:r>
              <a:rPr lang="en-US" sz="1600" b="0" dirty="0">
                <a:solidFill>
                  <a:schemeClr val="bg1"/>
                </a:solidFill>
              </a:rPr>
              <a:t>Creswell JW.  Research design : qualitative, quantitative, and mixed methods approaches— 4th ed. Sage Publications, 2014, p5-6.</a:t>
            </a:r>
          </a:p>
        </p:txBody>
      </p:sp>
      <p:sp>
        <p:nvSpPr>
          <p:cNvPr id="5" name="Slide Number Placeholder 4"/>
          <p:cNvSpPr>
            <a:spLocks noGrp="1"/>
          </p:cNvSpPr>
          <p:nvPr>
            <p:ph type="sldNum" sz="quarter" idx="10"/>
          </p:nvPr>
        </p:nvSpPr>
        <p:spPr/>
        <p:txBody>
          <a:bodyPr/>
          <a:lstStyle/>
          <a:p>
            <a:fld id="{6702E1E0-462E-42B5-A359-A648340C9DAE}" type="slidenum">
              <a:rPr lang="en-US" smtClean="0"/>
              <a:pPr/>
              <a:t>31</a:t>
            </a:fld>
            <a:endParaRPr lang="en-US"/>
          </a:p>
        </p:txBody>
      </p:sp>
      <p:sp>
        <p:nvSpPr>
          <p:cNvPr id="6" name="TextBox 5">
            <a:extLst>
              <a:ext uri="{FF2B5EF4-FFF2-40B4-BE49-F238E27FC236}">
                <a16:creationId xmlns:a16="http://schemas.microsoft.com/office/drawing/2014/main" id="{0BD75414-564C-47A9-89D9-736399B63A38}"/>
              </a:ext>
            </a:extLst>
          </p:cNvPr>
          <p:cNvSpPr txBox="1"/>
          <p:nvPr/>
        </p:nvSpPr>
        <p:spPr>
          <a:xfrm>
            <a:off x="7754619" y="64413"/>
            <a:ext cx="1313181" cy="584775"/>
          </a:xfrm>
          <a:prstGeom prst="rect">
            <a:avLst/>
          </a:prstGeom>
          <a:noFill/>
          <a:ln w="38100">
            <a:solidFill>
              <a:schemeClr val="bg1"/>
            </a:solidFill>
          </a:ln>
        </p:spPr>
        <p:txBody>
          <a:bodyPr wrap="none" rtlCol="0">
            <a:spAutoFit/>
          </a:bodyPr>
          <a:lstStyle/>
          <a:p>
            <a:r>
              <a:rPr lang="en-US" dirty="0">
                <a:solidFill>
                  <a:schemeClr val="bg1"/>
                </a:solidFill>
              </a:rPr>
              <a:t>A4/4.5</a:t>
            </a:r>
          </a:p>
        </p:txBody>
      </p:sp>
    </p:spTree>
    <p:extLst>
      <p:ext uri="{BB962C8B-B14F-4D97-AF65-F5344CB8AC3E}">
        <p14:creationId xmlns:p14="http://schemas.microsoft.com/office/powerpoint/2010/main" val="34730236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Research design types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64964300"/>
              </p:ext>
            </p:extLst>
          </p:nvPr>
        </p:nvGraphicFramePr>
        <p:xfrm>
          <a:off x="228600" y="1676400"/>
          <a:ext cx="8686800" cy="4206240"/>
        </p:xfrm>
        <a:graphic>
          <a:graphicData uri="http://schemas.openxmlformats.org/drawingml/2006/table">
            <a:tbl>
              <a:tblPr firstRow="1" bandRow="1">
                <a:tableStyleId>{5C22544A-7EE6-4342-B048-85BDC9FD1C3A}</a:tableStyleId>
              </a:tblPr>
              <a:tblGrid>
                <a:gridCol w="2895600">
                  <a:extLst>
                    <a:ext uri="{9D8B030D-6E8A-4147-A177-3AD203B41FA5}">
                      <a16:colId xmlns:a16="http://schemas.microsoft.com/office/drawing/2014/main" val="20000"/>
                    </a:ext>
                  </a:extLst>
                </a:gridCol>
                <a:gridCol w="2895600">
                  <a:extLst>
                    <a:ext uri="{9D8B030D-6E8A-4147-A177-3AD203B41FA5}">
                      <a16:colId xmlns:a16="http://schemas.microsoft.com/office/drawing/2014/main" val="20001"/>
                    </a:ext>
                  </a:extLst>
                </a:gridCol>
                <a:gridCol w="2895600">
                  <a:extLst>
                    <a:ext uri="{9D8B030D-6E8A-4147-A177-3AD203B41FA5}">
                      <a16:colId xmlns:a16="http://schemas.microsoft.com/office/drawing/2014/main" val="20002"/>
                    </a:ext>
                  </a:extLst>
                </a:gridCol>
              </a:tblGrid>
              <a:tr h="370840">
                <a:tc>
                  <a:txBody>
                    <a:bodyPr/>
                    <a:lstStyle/>
                    <a:p>
                      <a:pPr algn="ctr"/>
                      <a:r>
                        <a:rPr lang="en-US" sz="2400" b="1" i="0" u="none" strike="noStrike" kern="1200" baseline="0" dirty="0">
                          <a:solidFill>
                            <a:schemeClr val="tx1"/>
                          </a:solidFill>
                          <a:latin typeface="+mn-lt"/>
                          <a:ea typeface="+mn-ea"/>
                          <a:cs typeface="+mn-cs"/>
                        </a:rPr>
                        <a:t>Quantitative</a:t>
                      </a:r>
                    </a:p>
                  </a:txBody>
                  <a:tcPr/>
                </a:tc>
                <a:tc>
                  <a:txBody>
                    <a:bodyPr/>
                    <a:lstStyle/>
                    <a:p>
                      <a:pPr algn="ctr"/>
                      <a:r>
                        <a:rPr lang="en-US" sz="2400" b="1" i="0" u="none" strike="noStrike" kern="1200" baseline="0" dirty="0">
                          <a:solidFill>
                            <a:schemeClr val="tx1"/>
                          </a:solidFill>
                          <a:latin typeface="+mn-lt"/>
                          <a:ea typeface="+mn-ea"/>
                          <a:cs typeface="+mn-cs"/>
                        </a:rPr>
                        <a:t>Qualitative</a:t>
                      </a:r>
                      <a:endParaRPr lang="en-US" sz="2400" dirty="0">
                        <a:solidFill>
                          <a:schemeClr val="tx1"/>
                        </a:solidFill>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400" b="1" i="0" u="none" strike="noStrike" kern="1200" baseline="0" dirty="0">
                          <a:solidFill>
                            <a:schemeClr val="tx1"/>
                          </a:solidFill>
                          <a:latin typeface="+mn-lt"/>
                          <a:ea typeface="+mn-ea"/>
                          <a:cs typeface="+mn-cs"/>
                        </a:rPr>
                        <a:t>Mixed Methods</a:t>
                      </a:r>
                    </a:p>
                    <a:p>
                      <a:pPr algn="ctr"/>
                      <a:endParaRPr lang="en-US" sz="2400" dirty="0">
                        <a:solidFill>
                          <a:schemeClr val="tx1"/>
                        </a:solidFill>
                      </a:endParaRPr>
                    </a:p>
                  </a:txBody>
                  <a:tcPr/>
                </a:tc>
                <a:extLst>
                  <a:ext uri="{0D108BD9-81ED-4DB2-BD59-A6C34878D82A}">
                    <a16:rowId xmlns:a16="http://schemas.microsoft.com/office/drawing/2014/main" val="10000"/>
                  </a:ext>
                </a:extLst>
              </a:tr>
              <a:tr h="370840">
                <a:tc>
                  <a:txBody>
                    <a:bodyPr/>
                    <a:lstStyle/>
                    <a:p>
                      <a:pPr marL="342900" indent="-342900">
                        <a:buFont typeface="Arial" panose="020B0604020202020204" pitchFamily="34" charset="0"/>
                        <a:buChar char="•"/>
                      </a:pPr>
                      <a:r>
                        <a:rPr lang="en-US" sz="2400" b="0" i="0" u="none" strike="noStrike" kern="1200" baseline="0" dirty="0">
                          <a:solidFill>
                            <a:schemeClr val="tx1"/>
                          </a:solidFill>
                          <a:latin typeface="+mn-lt"/>
                          <a:ea typeface="+mn-ea"/>
                          <a:cs typeface="+mn-cs"/>
                        </a:rPr>
                        <a:t>Experimental designs</a:t>
                      </a:r>
                    </a:p>
                    <a:p>
                      <a:pPr marL="342900" indent="-342900">
                        <a:buFont typeface="Arial" panose="020B0604020202020204" pitchFamily="34" charset="0"/>
                        <a:buChar char="•"/>
                      </a:pPr>
                      <a:r>
                        <a:rPr lang="en-US" sz="2400" b="0" i="0" u="none" strike="noStrike" kern="1200" baseline="0" dirty="0">
                          <a:solidFill>
                            <a:schemeClr val="tx1"/>
                          </a:solidFill>
                          <a:latin typeface="+mn-lt"/>
                          <a:ea typeface="+mn-ea"/>
                          <a:cs typeface="+mn-cs"/>
                        </a:rPr>
                        <a:t>Nonexperimental designs, such as surveys</a:t>
                      </a:r>
                    </a:p>
                    <a:p>
                      <a:pPr marL="342900" indent="-342900">
                        <a:buFont typeface="Arial" panose="020B0604020202020204" pitchFamily="34" charset="0"/>
                        <a:buChar char="•"/>
                      </a:pPr>
                      <a:endParaRPr lang="en-US" sz="2400" dirty="0">
                        <a:solidFill>
                          <a:schemeClr val="tx1"/>
                        </a:solidFill>
                      </a:endParaRPr>
                    </a:p>
                  </a:txBody>
                  <a:tcPr/>
                </a:tc>
                <a:tc>
                  <a:txBody>
                    <a:bodyPr/>
                    <a:lstStyle/>
                    <a:p>
                      <a:pPr marL="342900" indent="-342900">
                        <a:buFont typeface="Arial" panose="020B0604020202020204" pitchFamily="34" charset="0"/>
                        <a:buChar char="•"/>
                      </a:pPr>
                      <a:r>
                        <a:rPr lang="en-US" sz="2400" b="0" i="0" u="none" strike="noStrike" kern="1200" baseline="0" dirty="0">
                          <a:solidFill>
                            <a:schemeClr val="tx1"/>
                          </a:solidFill>
                          <a:latin typeface="+mn-lt"/>
                          <a:ea typeface="+mn-ea"/>
                          <a:cs typeface="+mn-cs"/>
                        </a:rPr>
                        <a:t>Narrative research</a:t>
                      </a:r>
                    </a:p>
                    <a:p>
                      <a:pPr marL="342900" indent="-342900">
                        <a:buFont typeface="Arial" panose="020B0604020202020204" pitchFamily="34" charset="0"/>
                        <a:buChar char="•"/>
                      </a:pPr>
                      <a:r>
                        <a:rPr lang="en-US" sz="2400" b="0" i="0" u="none" strike="noStrike" kern="1200" baseline="0" dirty="0">
                          <a:solidFill>
                            <a:schemeClr val="tx1"/>
                          </a:solidFill>
                          <a:latin typeface="+mn-lt"/>
                          <a:ea typeface="+mn-ea"/>
                          <a:cs typeface="+mn-cs"/>
                        </a:rPr>
                        <a:t>Phenomenology</a:t>
                      </a:r>
                    </a:p>
                    <a:p>
                      <a:pPr marL="342900" indent="-342900">
                        <a:buFont typeface="Arial" panose="020B0604020202020204" pitchFamily="34" charset="0"/>
                        <a:buChar char="•"/>
                      </a:pPr>
                      <a:r>
                        <a:rPr lang="en-US" sz="2400" b="0" i="0" u="none" strike="noStrike" kern="1200" baseline="0" dirty="0">
                          <a:solidFill>
                            <a:schemeClr val="tx1"/>
                          </a:solidFill>
                          <a:latin typeface="+mn-lt"/>
                          <a:ea typeface="+mn-ea"/>
                          <a:cs typeface="+mn-cs"/>
                        </a:rPr>
                        <a:t>Grounded theory</a:t>
                      </a:r>
                    </a:p>
                    <a:p>
                      <a:pPr marL="342900" indent="-342900">
                        <a:buFont typeface="Arial" panose="020B0604020202020204" pitchFamily="34" charset="0"/>
                        <a:buChar char="•"/>
                      </a:pPr>
                      <a:r>
                        <a:rPr lang="en-US" sz="2400" b="0" i="0" u="none" strike="noStrike" kern="1200" baseline="0" dirty="0">
                          <a:solidFill>
                            <a:schemeClr val="tx1"/>
                          </a:solidFill>
                          <a:latin typeface="+mn-lt"/>
                          <a:ea typeface="+mn-ea"/>
                          <a:cs typeface="+mn-cs"/>
                        </a:rPr>
                        <a:t>Ethnographies</a:t>
                      </a:r>
                    </a:p>
                    <a:p>
                      <a:pPr marL="342900" indent="-342900">
                        <a:buFont typeface="Arial" panose="020B0604020202020204" pitchFamily="34" charset="0"/>
                        <a:buChar char="•"/>
                      </a:pPr>
                      <a:r>
                        <a:rPr lang="en-US" sz="2400" b="0" i="0" u="none" strike="noStrike" kern="1200" baseline="0" dirty="0">
                          <a:solidFill>
                            <a:schemeClr val="tx1"/>
                          </a:solidFill>
                          <a:latin typeface="+mn-lt"/>
                          <a:ea typeface="+mn-ea"/>
                          <a:cs typeface="+mn-cs"/>
                        </a:rPr>
                        <a:t>Case study</a:t>
                      </a:r>
                    </a:p>
                    <a:p>
                      <a:pPr marL="342900" indent="-342900">
                        <a:buFont typeface="Arial" panose="020B0604020202020204" pitchFamily="34" charset="0"/>
                        <a:buChar char="•"/>
                      </a:pPr>
                      <a:endParaRPr lang="en-US" sz="2400" dirty="0">
                        <a:solidFill>
                          <a:schemeClr val="tx1"/>
                        </a:solidFill>
                      </a:endParaRPr>
                    </a:p>
                  </a:txBody>
                  <a:tcPr/>
                </a:tc>
                <a:tc>
                  <a:txBody>
                    <a:bodyPr/>
                    <a:lstStyle/>
                    <a:p>
                      <a:pPr marL="342900" indent="-342900">
                        <a:buFont typeface="Arial" panose="020B0604020202020204" pitchFamily="34" charset="0"/>
                        <a:buChar char="•"/>
                      </a:pPr>
                      <a:r>
                        <a:rPr lang="en-US" sz="2400" b="0" i="0" u="none" strike="noStrike" kern="1200" baseline="0" dirty="0">
                          <a:solidFill>
                            <a:schemeClr val="tx1"/>
                          </a:solidFill>
                          <a:latin typeface="+mn-lt"/>
                          <a:ea typeface="+mn-ea"/>
                          <a:cs typeface="+mn-cs"/>
                        </a:rPr>
                        <a:t>Convergent</a:t>
                      </a:r>
                    </a:p>
                    <a:p>
                      <a:pPr marL="342900" indent="-342900">
                        <a:buFont typeface="Arial" panose="020B0604020202020204" pitchFamily="34" charset="0"/>
                        <a:buChar char="•"/>
                      </a:pPr>
                      <a:r>
                        <a:rPr lang="en-US" sz="2400" b="0" i="0" u="none" strike="noStrike" kern="1200" baseline="0" dirty="0">
                          <a:solidFill>
                            <a:schemeClr val="tx1"/>
                          </a:solidFill>
                          <a:latin typeface="+mn-lt"/>
                          <a:ea typeface="+mn-ea"/>
                          <a:cs typeface="+mn-cs"/>
                        </a:rPr>
                        <a:t>Explanatory sequential</a:t>
                      </a:r>
                    </a:p>
                    <a:p>
                      <a:pPr marL="342900" indent="-342900">
                        <a:buFont typeface="Arial" panose="020B0604020202020204" pitchFamily="34" charset="0"/>
                        <a:buChar char="•"/>
                      </a:pPr>
                      <a:r>
                        <a:rPr lang="en-US" sz="2400" b="0" i="0" u="none" strike="noStrike" kern="1200" baseline="0" dirty="0">
                          <a:solidFill>
                            <a:schemeClr val="tx1"/>
                          </a:solidFill>
                          <a:latin typeface="+mn-lt"/>
                          <a:ea typeface="+mn-ea"/>
                          <a:cs typeface="+mn-cs"/>
                        </a:rPr>
                        <a:t>Exploratory sequential</a:t>
                      </a:r>
                    </a:p>
                    <a:p>
                      <a:pPr marL="342900" indent="-342900">
                        <a:buFont typeface="Arial" panose="020B0604020202020204" pitchFamily="34" charset="0"/>
                        <a:buChar char="•"/>
                      </a:pPr>
                      <a:r>
                        <a:rPr lang="en-US" sz="2400" b="0" i="0" u="none" strike="noStrike" kern="1200" baseline="0" dirty="0">
                          <a:solidFill>
                            <a:schemeClr val="tx1"/>
                          </a:solidFill>
                          <a:latin typeface="+mn-lt"/>
                          <a:ea typeface="+mn-ea"/>
                          <a:cs typeface="+mn-cs"/>
                        </a:rPr>
                        <a:t>Transformative, embedded, or multiphase</a:t>
                      </a:r>
                      <a:endParaRPr lang="en-US" sz="2400" dirty="0">
                        <a:solidFill>
                          <a:schemeClr val="tx1"/>
                        </a:solidFill>
                      </a:endParaRPr>
                    </a:p>
                    <a:p>
                      <a:pPr marL="342900" indent="-342900">
                        <a:buFont typeface="Arial" panose="020B0604020202020204" pitchFamily="34" charset="0"/>
                        <a:buChar char="•"/>
                      </a:pPr>
                      <a:endParaRPr lang="en-US" sz="2400" dirty="0">
                        <a:solidFill>
                          <a:schemeClr val="tx1"/>
                        </a:solidFill>
                      </a:endParaRPr>
                    </a:p>
                  </a:txBody>
                  <a:tcPr/>
                </a:tc>
                <a:extLst>
                  <a:ext uri="{0D108BD9-81ED-4DB2-BD59-A6C34878D82A}">
                    <a16:rowId xmlns:a16="http://schemas.microsoft.com/office/drawing/2014/main" val="10001"/>
                  </a:ext>
                </a:extLst>
              </a:tr>
            </a:tbl>
          </a:graphicData>
        </a:graphic>
      </p:graphicFrame>
      <p:sp>
        <p:nvSpPr>
          <p:cNvPr id="5" name="Rectangle 4"/>
          <p:cNvSpPr/>
          <p:nvPr/>
        </p:nvSpPr>
        <p:spPr>
          <a:xfrm>
            <a:off x="1584960" y="6197025"/>
            <a:ext cx="7543800" cy="584775"/>
          </a:xfrm>
          <a:prstGeom prst="rect">
            <a:avLst/>
          </a:prstGeom>
        </p:spPr>
        <p:txBody>
          <a:bodyPr wrap="square">
            <a:spAutoFit/>
          </a:bodyPr>
          <a:lstStyle/>
          <a:p>
            <a:pPr algn="r"/>
            <a:r>
              <a:rPr lang="en-US" sz="1600" b="0" dirty="0">
                <a:solidFill>
                  <a:schemeClr val="bg1"/>
                </a:solidFill>
              </a:rPr>
              <a:t>Creswell JW.  Research design : qualitative, quantitative, and mixed methods approaches— 4th ed. Sage Publications, 2014, p12.</a:t>
            </a:r>
          </a:p>
        </p:txBody>
      </p:sp>
      <p:sp>
        <p:nvSpPr>
          <p:cNvPr id="3" name="Slide Number Placeholder 2"/>
          <p:cNvSpPr>
            <a:spLocks noGrp="1"/>
          </p:cNvSpPr>
          <p:nvPr>
            <p:ph type="sldNum" sz="quarter" idx="10"/>
          </p:nvPr>
        </p:nvSpPr>
        <p:spPr/>
        <p:txBody>
          <a:bodyPr/>
          <a:lstStyle/>
          <a:p>
            <a:fld id="{6702E1E0-462E-42B5-A359-A648340C9DAE}" type="slidenum">
              <a:rPr lang="en-US" smtClean="0"/>
              <a:pPr/>
              <a:t>32</a:t>
            </a:fld>
            <a:endParaRPr lang="en-US"/>
          </a:p>
        </p:txBody>
      </p:sp>
      <p:grpSp>
        <p:nvGrpSpPr>
          <p:cNvPr id="8" name="Group 7">
            <a:extLst>
              <a:ext uri="{FF2B5EF4-FFF2-40B4-BE49-F238E27FC236}">
                <a16:creationId xmlns:a16="http://schemas.microsoft.com/office/drawing/2014/main" id="{7925537E-5BA9-403B-88D9-06517CD74792}"/>
              </a:ext>
            </a:extLst>
          </p:cNvPr>
          <p:cNvGrpSpPr/>
          <p:nvPr/>
        </p:nvGrpSpPr>
        <p:grpSpPr>
          <a:xfrm>
            <a:off x="880702" y="2514600"/>
            <a:ext cx="7806098" cy="3220403"/>
            <a:chOff x="880702" y="2514600"/>
            <a:chExt cx="7806098" cy="3220403"/>
          </a:xfrm>
        </p:grpSpPr>
        <p:sp>
          <p:nvSpPr>
            <p:cNvPr id="6" name="Rectangle 5">
              <a:extLst>
                <a:ext uri="{FF2B5EF4-FFF2-40B4-BE49-F238E27FC236}">
                  <a16:creationId xmlns:a16="http://schemas.microsoft.com/office/drawing/2014/main" id="{79FB5DAF-5DED-4C0B-8972-0F09BEBF3E97}"/>
                </a:ext>
              </a:extLst>
            </p:cNvPr>
            <p:cNvSpPr/>
            <p:nvPr/>
          </p:nvSpPr>
          <p:spPr bwMode="auto">
            <a:xfrm>
              <a:off x="6019800" y="2514600"/>
              <a:ext cx="2667000" cy="3124200"/>
            </a:xfrm>
            <a:prstGeom prst="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7" name="TextBox 6">
              <a:extLst>
                <a:ext uri="{FF2B5EF4-FFF2-40B4-BE49-F238E27FC236}">
                  <a16:creationId xmlns:a16="http://schemas.microsoft.com/office/drawing/2014/main" id="{77A05307-DA94-4ED4-8B55-9D3869EC1160}"/>
                </a:ext>
              </a:extLst>
            </p:cNvPr>
            <p:cNvSpPr txBox="1"/>
            <p:nvPr/>
          </p:nvSpPr>
          <p:spPr>
            <a:xfrm>
              <a:off x="880702" y="4657785"/>
              <a:ext cx="5139099" cy="1077218"/>
            </a:xfrm>
            <a:prstGeom prst="rect">
              <a:avLst/>
            </a:prstGeom>
            <a:noFill/>
          </p:spPr>
          <p:txBody>
            <a:bodyPr wrap="none" rtlCol="0">
              <a:spAutoFit/>
            </a:bodyPr>
            <a:lstStyle/>
            <a:p>
              <a:r>
                <a:rPr lang="en-US" dirty="0">
                  <a:solidFill>
                    <a:srgbClr val="FF0000"/>
                  </a:solidFill>
                </a:rPr>
                <a:t>Be explicit in your proposal!</a:t>
              </a:r>
            </a:p>
            <a:p>
              <a:r>
                <a:rPr lang="en-US" dirty="0">
                  <a:solidFill>
                    <a:srgbClr val="FF0000"/>
                  </a:solidFill>
                </a:rPr>
                <a:t>Add adequate level </a:t>
              </a:r>
              <a:r>
                <a:rPr lang="en-US" sz="1600" dirty="0">
                  <a:solidFill>
                    <a:srgbClr val="FF0000"/>
                  </a:solidFill>
                </a:rPr>
                <a:t>(see next slides)</a:t>
              </a:r>
            </a:p>
          </p:txBody>
        </p:sp>
      </p:grpSp>
      <p:sp>
        <p:nvSpPr>
          <p:cNvPr id="9" name="TextBox 8">
            <a:extLst>
              <a:ext uri="{FF2B5EF4-FFF2-40B4-BE49-F238E27FC236}">
                <a16:creationId xmlns:a16="http://schemas.microsoft.com/office/drawing/2014/main" id="{053B2000-BE05-4EB4-9BA1-37CD4AB0278B}"/>
              </a:ext>
            </a:extLst>
          </p:cNvPr>
          <p:cNvSpPr txBox="1"/>
          <p:nvPr/>
        </p:nvSpPr>
        <p:spPr>
          <a:xfrm>
            <a:off x="7754619" y="64413"/>
            <a:ext cx="1313181" cy="584775"/>
          </a:xfrm>
          <a:prstGeom prst="rect">
            <a:avLst/>
          </a:prstGeom>
          <a:noFill/>
          <a:ln w="38100">
            <a:solidFill>
              <a:schemeClr val="bg1"/>
            </a:solidFill>
          </a:ln>
        </p:spPr>
        <p:txBody>
          <a:bodyPr wrap="none" rtlCol="0">
            <a:spAutoFit/>
          </a:bodyPr>
          <a:lstStyle/>
          <a:p>
            <a:r>
              <a:rPr lang="en-US" dirty="0">
                <a:solidFill>
                  <a:schemeClr val="bg1"/>
                </a:solidFill>
              </a:rPr>
              <a:t>A3/3.1</a:t>
            </a:r>
          </a:p>
        </p:txBody>
      </p:sp>
    </p:spTree>
    <p:extLst>
      <p:ext uri="{BB962C8B-B14F-4D97-AF65-F5344CB8AC3E}">
        <p14:creationId xmlns:p14="http://schemas.microsoft.com/office/powerpoint/2010/main" val="3362382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Working with the data sets</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u="sng" dirty="0"/>
              <a:t>Merge</a:t>
            </a:r>
            <a:r>
              <a:rPr lang="en-US" dirty="0"/>
              <a:t> </a:t>
            </a:r>
          </a:p>
          <a:p>
            <a:pPr lvl="1">
              <a:buFont typeface="Arial" panose="020B0604020202020204" pitchFamily="34" charset="0"/>
              <a:buChar char="•"/>
            </a:pPr>
            <a:r>
              <a:rPr lang="en-US" sz="2200" dirty="0"/>
              <a:t>Merge or converge the two datasets by actually bringing them together (e.g., convergence—triangulation to validate one dataset using another type of dataset)</a:t>
            </a:r>
          </a:p>
          <a:p>
            <a:pPr>
              <a:buFont typeface="Arial" panose="020B0604020202020204" pitchFamily="34" charset="0"/>
              <a:buChar char="•"/>
            </a:pPr>
            <a:r>
              <a:rPr lang="en-US" u="sng" dirty="0"/>
              <a:t>Connect</a:t>
            </a:r>
            <a:r>
              <a:rPr lang="en-US" dirty="0"/>
              <a:t> </a:t>
            </a:r>
          </a:p>
          <a:p>
            <a:pPr lvl="1">
              <a:buFont typeface="Arial" panose="020B0604020202020204" pitchFamily="34" charset="0"/>
              <a:buChar char="•"/>
            </a:pPr>
            <a:r>
              <a:rPr lang="en-US" sz="2200" dirty="0"/>
              <a:t>Have one dataset build upon another data set (e.g., complementarity—elaboration, transformation, expansion, initiation or sampling)</a:t>
            </a:r>
          </a:p>
          <a:p>
            <a:pPr>
              <a:buFont typeface="Arial" panose="020B0604020202020204" pitchFamily="34" charset="0"/>
              <a:buChar char="•"/>
            </a:pPr>
            <a:r>
              <a:rPr lang="en-US" u="sng" dirty="0"/>
              <a:t>Embed</a:t>
            </a:r>
            <a:r>
              <a:rPr lang="en-US" dirty="0"/>
              <a:t> </a:t>
            </a:r>
          </a:p>
          <a:p>
            <a:pPr lvl="1">
              <a:buFont typeface="Arial" panose="020B0604020202020204" pitchFamily="34" charset="0"/>
              <a:buChar char="•"/>
            </a:pPr>
            <a:r>
              <a:rPr lang="en-US" sz="2200" dirty="0"/>
              <a:t>Conduct one study within another so that one type of data provides a supportive role to the other dataset (e.g., complementarity—evaluation)</a:t>
            </a:r>
          </a:p>
        </p:txBody>
      </p:sp>
      <p:sp>
        <p:nvSpPr>
          <p:cNvPr id="4" name="Rectangle 3"/>
          <p:cNvSpPr/>
          <p:nvPr/>
        </p:nvSpPr>
        <p:spPr>
          <a:xfrm>
            <a:off x="2743200" y="6308822"/>
            <a:ext cx="6324600" cy="461665"/>
          </a:xfrm>
          <a:prstGeom prst="rect">
            <a:avLst/>
          </a:prstGeom>
        </p:spPr>
        <p:txBody>
          <a:bodyPr wrap="square">
            <a:spAutoFit/>
          </a:bodyPr>
          <a:lstStyle/>
          <a:p>
            <a:pPr algn="r"/>
            <a:r>
              <a:rPr lang="en-US" sz="1200" b="0" dirty="0" err="1">
                <a:solidFill>
                  <a:schemeClr val="bg1"/>
                </a:solidFill>
                <a:latin typeface="AdvPTimesB"/>
              </a:rPr>
              <a:t>Palinkas</a:t>
            </a:r>
            <a:r>
              <a:rPr lang="en-US" sz="1200" b="0" dirty="0">
                <a:solidFill>
                  <a:schemeClr val="bg1"/>
                </a:solidFill>
                <a:latin typeface="AdvPTimesB"/>
              </a:rPr>
              <a:t> et. al. Mixed Method Designs in Implementation Research. </a:t>
            </a:r>
          </a:p>
          <a:p>
            <a:pPr algn="r"/>
            <a:r>
              <a:rPr lang="en-US" sz="1200" b="0" dirty="0" err="1">
                <a:solidFill>
                  <a:schemeClr val="bg1"/>
                </a:solidFill>
                <a:latin typeface="AdvPTimesB"/>
              </a:rPr>
              <a:t>Adm</a:t>
            </a:r>
            <a:r>
              <a:rPr lang="en-US" sz="1200" b="0" dirty="0">
                <a:solidFill>
                  <a:schemeClr val="bg1"/>
                </a:solidFill>
                <a:latin typeface="AdvPTimesB"/>
              </a:rPr>
              <a:t> Policy </a:t>
            </a:r>
            <a:r>
              <a:rPr lang="en-US" sz="1200" b="0" dirty="0" err="1">
                <a:solidFill>
                  <a:schemeClr val="bg1"/>
                </a:solidFill>
                <a:latin typeface="AdvPTimesB"/>
              </a:rPr>
              <a:t>Ment</a:t>
            </a:r>
            <a:r>
              <a:rPr lang="en-US" sz="1200" b="0" dirty="0">
                <a:solidFill>
                  <a:schemeClr val="bg1"/>
                </a:solidFill>
                <a:latin typeface="AdvPTimesB"/>
              </a:rPr>
              <a:t> Health (2011) 38:44–53</a:t>
            </a:r>
            <a:endParaRPr lang="en-US" sz="1200" dirty="0">
              <a:solidFill>
                <a:schemeClr val="bg1"/>
              </a:solidFill>
            </a:endParaRPr>
          </a:p>
        </p:txBody>
      </p:sp>
      <p:sp>
        <p:nvSpPr>
          <p:cNvPr id="5" name="Slide Number Placeholder 4"/>
          <p:cNvSpPr>
            <a:spLocks noGrp="1"/>
          </p:cNvSpPr>
          <p:nvPr>
            <p:ph type="sldNum" sz="quarter" idx="10"/>
          </p:nvPr>
        </p:nvSpPr>
        <p:spPr/>
        <p:txBody>
          <a:bodyPr/>
          <a:lstStyle/>
          <a:p>
            <a:fld id="{6702E1E0-462E-42B5-A359-A648340C9DAE}" type="slidenum">
              <a:rPr lang="en-US" smtClean="0"/>
              <a:pPr/>
              <a:t>33</a:t>
            </a:fld>
            <a:endParaRPr lang="en-US"/>
          </a:p>
        </p:txBody>
      </p:sp>
      <p:sp>
        <p:nvSpPr>
          <p:cNvPr id="6" name="TextBox 5">
            <a:extLst>
              <a:ext uri="{FF2B5EF4-FFF2-40B4-BE49-F238E27FC236}">
                <a16:creationId xmlns:a16="http://schemas.microsoft.com/office/drawing/2014/main" id="{002A7FD0-B820-47BB-ABA2-6F556128B1EB}"/>
              </a:ext>
            </a:extLst>
          </p:cNvPr>
          <p:cNvSpPr txBox="1"/>
          <p:nvPr/>
        </p:nvSpPr>
        <p:spPr>
          <a:xfrm>
            <a:off x="7754619" y="64413"/>
            <a:ext cx="1313181" cy="584775"/>
          </a:xfrm>
          <a:prstGeom prst="rect">
            <a:avLst/>
          </a:prstGeom>
          <a:noFill/>
          <a:ln w="38100">
            <a:solidFill>
              <a:schemeClr val="bg1"/>
            </a:solidFill>
          </a:ln>
        </p:spPr>
        <p:txBody>
          <a:bodyPr wrap="none" rtlCol="0">
            <a:spAutoFit/>
          </a:bodyPr>
          <a:lstStyle/>
          <a:p>
            <a:r>
              <a:rPr lang="en-US" dirty="0">
                <a:solidFill>
                  <a:schemeClr val="bg1"/>
                </a:solidFill>
              </a:rPr>
              <a:t>A3/3.6</a:t>
            </a:r>
          </a:p>
        </p:txBody>
      </p:sp>
    </p:spTree>
    <p:extLst>
      <p:ext uri="{BB962C8B-B14F-4D97-AF65-F5344CB8AC3E}">
        <p14:creationId xmlns:p14="http://schemas.microsoft.com/office/powerpoint/2010/main" val="6969985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00"/>
                </a:solidFill>
              </a:rPr>
              <a:t>Convergent</a:t>
            </a:r>
            <a:r>
              <a:rPr lang="en-US" dirty="0"/>
              <a:t> parallel mixed methods (1)</a:t>
            </a:r>
            <a:br>
              <a:rPr lang="en-US" dirty="0"/>
            </a:br>
            <a:endParaRPr lang="en-US" dirty="0"/>
          </a:p>
        </p:txBody>
      </p:sp>
      <p:sp>
        <p:nvSpPr>
          <p:cNvPr id="3" name="Content Placeholder 2"/>
          <p:cNvSpPr>
            <a:spLocks noGrp="1"/>
          </p:cNvSpPr>
          <p:nvPr>
            <p:ph idx="1"/>
          </p:nvPr>
        </p:nvSpPr>
        <p:spPr>
          <a:xfrm>
            <a:off x="228600" y="4191000"/>
            <a:ext cx="8686800" cy="2133600"/>
          </a:xfrm>
        </p:spPr>
        <p:txBody>
          <a:bodyPr/>
          <a:lstStyle/>
          <a:p>
            <a:r>
              <a:rPr lang="en-US" b="1" u="sng" dirty="0"/>
              <a:t>Key assumption</a:t>
            </a:r>
            <a:r>
              <a:rPr lang="en-US" dirty="0"/>
              <a:t>: </a:t>
            </a:r>
          </a:p>
          <a:p>
            <a:pPr>
              <a:buFont typeface="Arial" panose="020B0604020202020204" pitchFamily="34" charset="0"/>
              <a:buChar char="•"/>
            </a:pPr>
            <a:r>
              <a:rPr lang="en-US" dirty="0"/>
              <a:t>Both qualitative and quantitative data provide different types of information—often detailed views of participants qualitatively and scores on instruments quantitatively—and together they yield results that should be the same.</a:t>
            </a:r>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838200" y="1524000"/>
            <a:ext cx="7460921" cy="2444750"/>
          </a:xfrm>
          <a:prstGeom prst="rect">
            <a:avLst/>
          </a:prstGeom>
          <a:solidFill>
            <a:srgbClr val="00B0F0"/>
          </a:solidFill>
        </p:spPr>
      </p:pic>
      <p:sp>
        <p:nvSpPr>
          <p:cNvPr id="5" name="Rectangle 4"/>
          <p:cNvSpPr/>
          <p:nvPr/>
        </p:nvSpPr>
        <p:spPr>
          <a:xfrm>
            <a:off x="1584960" y="6197025"/>
            <a:ext cx="7543800" cy="584775"/>
          </a:xfrm>
          <a:prstGeom prst="rect">
            <a:avLst/>
          </a:prstGeom>
        </p:spPr>
        <p:txBody>
          <a:bodyPr wrap="square">
            <a:spAutoFit/>
          </a:bodyPr>
          <a:lstStyle/>
          <a:p>
            <a:pPr algn="r"/>
            <a:r>
              <a:rPr lang="en-US" sz="1600" b="0" dirty="0">
                <a:solidFill>
                  <a:schemeClr val="bg1"/>
                </a:solidFill>
              </a:rPr>
              <a:t>Creswell JW.  Research design : qualitative, quantitative, and mixed methods approaches— 4th ed. Sage Publications, 2014.</a:t>
            </a:r>
          </a:p>
        </p:txBody>
      </p:sp>
      <p:sp>
        <p:nvSpPr>
          <p:cNvPr id="6" name="Slide Number Placeholder 5"/>
          <p:cNvSpPr>
            <a:spLocks noGrp="1"/>
          </p:cNvSpPr>
          <p:nvPr>
            <p:ph type="sldNum" sz="quarter" idx="10"/>
          </p:nvPr>
        </p:nvSpPr>
        <p:spPr/>
        <p:txBody>
          <a:bodyPr/>
          <a:lstStyle/>
          <a:p>
            <a:fld id="{6702E1E0-462E-42B5-A359-A648340C9DAE}" type="slidenum">
              <a:rPr lang="en-US" smtClean="0"/>
              <a:pPr/>
              <a:t>34</a:t>
            </a:fld>
            <a:endParaRPr lang="en-US"/>
          </a:p>
        </p:txBody>
      </p:sp>
    </p:spTree>
    <p:extLst>
      <p:ext uri="{BB962C8B-B14F-4D97-AF65-F5344CB8AC3E}">
        <p14:creationId xmlns:p14="http://schemas.microsoft.com/office/powerpoint/2010/main" val="2745542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00"/>
                </a:solidFill>
              </a:rPr>
              <a:t>Convergent</a:t>
            </a:r>
            <a:r>
              <a:rPr lang="en-US" dirty="0"/>
              <a:t> parallel mixed methods (2)</a:t>
            </a:r>
          </a:p>
        </p:txBody>
      </p:sp>
      <p:sp>
        <p:nvSpPr>
          <p:cNvPr id="3" name="Content Placeholder 2"/>
          <p:cNvSpPr>
            <a:spLocks noGrp="1"/>
          </p:cNvSpPr>
          <p:nvPr>
            <p:ph idx="1"/>
          </p:nvPr>
        </p:nvSpPr>
        <p:spPr>
          <a:xfrm>
            <a:off x="228600" y="1524000"/>
            <a:ext cx="8686800" cy="4800600"/>
          </a:xfrm>
        </p:spPr>
        <p:txBody>
          <a:bodyPr/>
          <a:lstStyle/>
          <a:p>
            <a:r>
              <a:rPr lang="en-US" b="1" u="sng" dirty="0"/>
              <a:t>Data collection</a:t>
            </a:r>
            <a:r>
              <a:rPr lang="en-US" dirty="0"/>
              <a:t>: </a:t>
            </a:r>
          </a:p>
          <a:p>
            <a:pPr>
              <a:buFont typeface="Arial" panose="020B0604020202020204" pitchFamily="34" charset="0"/>
              <a:buChar char="•"/>
            </a:pPr>
            <a:r>
              <a:rPr lang="en-US" dirty="0"/>
              <a:t>Key idea: to collect both forms of data using the same or parallel variables, constructs, or concepts.</a:t>
            </a:r>
          </a:p>
          <a:p>
            <a:pPr>
              <a:buFont typeface="Arial" panose="020B0604020202020204" pitchFamily="34" charset="0"/>
              <a:buChar char="•"/>
            </a:pPr>
            <a:r>
              <a:rPr lang="en-US" dirty="0"/>
              <a:t>Qualitative data can be interviews, observations, documents, and records of instrument data, observational checklists, or numeric records, such as census data.</a:t>
            </a:r>
          </a:p>
        </p:txBody>
      </p:sp>
      <p:sp>
        <p:nvSpPr>
          <p:cNvPr id="5" name="Rectangle 4"/>
          <p:cNvSpPr/>
          <p:nvPr/>
        </p:nvSpPr>
        <p:spPr>
          <a:xfrm>
            <a:off x="1584960" y="6197025"/>
            <a:ext cx="7543800" cy="584775"/>
          </a:xfrm>
          <a:prstGeom prst="rect">
            <a:avLst/>
          </a:prstGeom>
        </p:spPr>
        <p:txBody>
          <a:bodyPr wrap="square">
            <a:spAutoFit/>
          </a:bodyPr>
          <a:lstStyle/>
          <a:p>
            <a:pPr algn="r"/>
            <a:r>
              <a:rPr lang="en-US" sz="1600" b="0" dirty="0">
                <a:solidFill>
                  <a:schemeClr val="bg1"/>
                </a:solidFill>
              </a:rPr>
              <a:t>Creswell JW.  Research design : qualitative, quantitative, and mixed methods approaches— 4th ed. Sage Publications, 2014, p6.</a:t>
            </a:r>
          </a:p>
        </p:txBody>
      </p:sp>
      <p:sp>
        <p:nvSpPr>
          <p:cNvPr id="4" name="Slide Number Placeholder 3"/>
          <p:cNvSpPr>
            <a:spLocks noGrp="1"/>
          </p:cNvSpPr>
          <p:nvPr>
            <p:ph type="sldNum" sz="quarter" idx="10"/>
          </p:nvPr>
        </p:nvSpPr>
        <p:spPr/>
        <p:txBody>
          <a:bodyPr/>
          <a:lstStyle/>
          <a:p>
            <a:fld id="{6702E1E0-462E-42B5-A359-A648340C9DAE}" type="slidenum">
              <a:rPr lang="en-US" smtClean="0"/>
              <a:pPr/>
              <a:t>35</a:t>
            </a:fld>
            <a:endParaRPr lang="en-US"/>
          </a:p>
        </p:txBody>
      </p:sp>
    </p:spTree>
    <p:extLst>
      <p:ext uri="{BB962C8B-B14F-4D97-AF65-F5344CB8AC3E}">
        <p14:creationId xmlns:p14="http://schemas.microsoft.com/office/powerpoint/2010/main" val="15094074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00"/>
                </a:solidFill>
              </a:rPr>
              <a:t>Convergent</a:t>
            </a:r>
            <a:r>
              <a:rPr lang="en-US" dirty="0"/>
              <a:t> parallel mixed methods (3)</a:t>
            </a:r>
          </a:p>
        </p:txBody>
      </p:sp>
      <p:sp>
        <p:nvSpPr>
          <p:cNvPr id="3" name="Content Placeholder 2"/>
          <p:cNvSpPr>
            <a:spLocks noGrp="1"/>
          </p:cNvSpPr>
          <p:nvPr>
            <p:ph idx="1"/>
          </p:nvPr>
        </p:nvSpPr>
        <p:spPr>
          <a:xfrm>
            <a:off x="228600" y="1524000"/>
            <a:ext cx="8686800" cy="4953000"/>
          </a:xfrm>
        </p:spPr>
        <p:txBody>
          <a:bodyPr/>
          <a:lstStyle/>
          <a:p>
            <a:r>
              <a:rPr lang="en-US" b="1" u="sng" dirty="0"/>
              <a:t>Data analysis</a:t>
            </a:r>
            <a:r>
              <a:rPr lang="en-US" dirty="0"/>
              <a:t>:</a:t>
            </a:r>
          </a:p>
          <a:p>
            <a:pPr>
              <a:buFont typeface="Arial" panose="020B0604020202020204" pitchFamily="34" charset="0"/>
              <a:buChar char="•"/>
            </a:pPr>
            <a:r>
              <a:rPr lang="en-US" dirty="0"/>
              <a:t>Analyze databases separately and then bring together.</a:t>
            </a:r>
          </a:p>
          <a:p>
            <a:pPr>
              <a:buFont typeface="Arial" panose="020B0604020202020204" pitchFamily="34" charset="0"/>
              <a:buChar char="•"/>
            </a:pPr>
            <a:r>
              <a:rPr lang="en-US" dirty="0">
                <a:solidFill>
                  <a:srgbClr val="FFFF00"/>
                </a:solidFill>
              </a:rPr>
              <a:t>Options</a:t>
            </a:r>
            <a:r>
              <a:rPr lang="en-US" dirty="0"/>
              <a:t>:</a:t>
            </a:r>
          </a:p>
          <a:p>
            <a:pPr marL="690563" lvl="1" indent="-290513">
              <a:buFont typeface="+mj-lt"/>
              <a:buAutoNum type="arabicPeriod"/>
            </a:pPr>
            <a:r>
              <a:rPr lang="en-US" sz="2000" dirty="0"/>
              <a:t>side-by-side comparison:</a:t>
            </a:r>
          </a:p>
          <a:p>
            <a:pPr marL="1025525" lvl="2" indent="-225425"/>
            <a:r>
              <a:rPr lang="en-US" sz="1600" dirty="0"/>
              <a:t>first report the quantitative statistical results and then discuss the qualitative findings (e.g., themes) that either confirm or disconfirm the statistical results, or, </a:t>
            </a:r>
          </a:p>
          <a:p>
            <a:pPr marL="1025525" lvl="2" indent="-225425"/>
            <a:r>
              <a:rPr lang="en-US" sz="1600" dirty="0"/>
              <a:t>start with the qualitative findings and then compare them to the quantitative results.</a:t>
            </a:r>
          </a:p>
          <a:p>
            <a:pPr marL="690563" lvl="1" indent="-290513">
              <a:buFont typeface="+mj-lt"/>
              <a:buAutoNum type="arabicPeriod"/>
            </a:pPr>
            <a:r>
              <a:rPr lang="en-US" sz="2000" dirty="0"/>
              <a:t>data transformation:</a:t>
            </a:r>
          </a:p>
          <a:p>
            <a:pPr marL="1025525" lvl="2" indent="-225425"/>
            <a:r>
              <a:rPr lang="en-US" sz="1600" dirty="0"/>
              <a:t>take the qualitative themes or codes and count them (and possibly group them) to form quantitative measures.</a:t>
            </a:r>
          </a:p>
          <a:p>
            <a:pPr marL="690563" lvl="1" indent="-290513">
              <a:buFont typeface="+mj-lt"/>
              <a:buAutoNum type="arabicPeriod"/>
            </a:pPr>
            <a:r>
              <a:rPr lang="en-US" sz="2000" dirty="0"/>
              <a:t>joint display of data:</a:t>
            </a:r>
          </a:p>
          <a:p>
            <a:pPr marL="1025525" lvl="2" indent="-225425"/>
            <a:r>
              <a:rPr lang="en-US" sz="1600" dirty="0"/>
              <a:t>merge the two forms of data in a table or a graph. </a:t>
            </a:r>
            <a:endParaRPr lang="en-US" sz="2000" dirty="0"/>
          </a:p>
        </p:txBody>
      </p:sp>
      <p:sp>
        <p:nvSpPr>
          <p:cNvPr id="4" name="Rectangle 3"/>
          <p:cNvSpPr/>
          <p:nvPr/>
        </p:nvSpPr>
        <p:spPr>
          <a:xfrm>
            <a:off x="1584960" y="6197025"/>
            <a:ext cx="7543800" cy="584775"/>
          </a:xfrm>
          <a:prstGeom prst="rect">
            <a:avLst/>
          </a:prstGeom>
        </p:spPr>
        <p:txBody>
          <a:bodyPr wrap="square">
            <a:spAutoFit/>
          </a:bodyPr>
          <a:lstStyle/>
          <a:p>
            <a:pPr algn="r"/>
            <a:r>
              <a:rPr lang="en-US" sz="1600" b="0" dirty="0">
                <a:solidFill>
                  <a:schemeClr val="bg1"/>
                </a:solidFill>
              </a:rPr>
              <a:t>Creswell JW.  Research design : qualitative, quantitative, and mixed methods approaches— 4th ed. Sage Publications, 2014.</a:t>
            </a:r>
          </a:p>
        </p:txBody>
      </p:sp>
      <p:sp>
        <p:nvSpPr>
          <p:cNvPr id="5" name="Slide Number Placeholder 4"/>
          <p:cNvSpPr>
            <a:spLocks noGrp="1"/>
          </p:cNvSpPr>
          <p:nvPr>
            <p:ph type="sldNum" sz="quarter" idx="10"/>
          </p:nvPr>
        </p:nvSpPr>
        <p:spPr/>
        <p:txBody>
          <a:bodyPr/>
          <a:lstStyle/>
          <a:p>
            <a:fld id="{6702E1E0-462E-42B5-A359-A648340C9DAE}" type="slidenum">
              <a:rPr lang="en-US" smtClean="0"/>
              <a:pPr/>
              <a:t>36</a:t>
            </a:fld>
            <a:endParaRPr lang="en-US"/>
          </a:p>
        </p:txBody>
      </p:sp>
    </p:spTree>
    <p:extLst>
      <p:ext uri="{BB962C8B-B14F-4D97-AF65-F5344CB8AC3E}">
        <p14:creationId xmlns:p14="http://schemas.microsoft.com/office/powerpoint/2010/main" val="22452284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00"/>
                </a:solidFill>
              </a:rPr>
              <a:t>Convergent</a:t>
            </a:r>
            <a:r>
              <a:rPr lang="en-US" dirty="0"/>
              <a:t> parallel mixed methods (4)</a:t>
            </a:r>
          </a:p>
        </p:txBody>
      </p:sp>
      <p:sp>
        <p:nvSpPr>
          <p:cNvPr id="3" name="Content Placeholder 2"/>
          <p:cNvSpPr>
            <a:spLocks noGrp="1"/>
          </p:cNvSpPr>
          <p:nvPr>
            <p:ph idx="1"/>
          </p:nvPr>
        </p:nvSpPr>
        <p:spPr>
          <a:xfrm>
            <a:off x="228600" y="1524000"/>
            <a:ext cx="8839200" cy="4953000"/>
          </a:xfrm>
        </p:spPr>
        <p:txBody>
          <a:bodyPr/>
          <a:lstStyle/>
          <a:p>
            <a:r>
              <a:rPr lang="en-US" b="1" u="sng" dirty="0"/>
              <a:t>Drawbacks</a:t>
            </a:r>
            <a:r>
              <a:rPr lang="en-US" dirty="0"/>
              <a:t>:</a:t>
            </a:r>
          </a:p>
          <a:p>
            <a:pPr>
              <a:buFont typeface="Arial" panose="020B0604020202020204" pitchFamily="34" charset="0"/>
              <a:buChar char="•"/>
            </a:pPr>
            <a:r>
              <a:rPr lang="en-US" dirty="0"/>
              <a:t>On interpretation:</a:t>
            </a:r>
          </a:p>
          <a:p>
            <a:pPr lvl="1">
              <a:buFont typeface="Arial" panose="020B0604020202020204" pitchFamily="34" charset="0"/>
              <a:buChar char="•"/>
            </a:pPr>
            <a:r>
              <a:rPr lang="en-US" dirty="0"/>
              <a:t>the comparison may not yield a clean convergent or divergent situation:</a:t>
            </a:r>
          </a:p>
          <a:p>
            <a:pPr lvl="2">
              <a:buFont typeface="Arial" panose="020B0604020202020204" pitchFamily="34" charset="0"/>
              <a:buChar char="•"/>
            </a:pPr>
            <a:r>
              <a:rPr lang="en-US" dirty="0"/>
              <a:t>state divergence as a limitation in the study,</a:t>
            </a:r>
          </a:p>
          <a:p>
            <a:pPr marL="914400" lvl="2" indent="0">
              <a:buNone/>
            </a:pPr>
            <a:r>
              <a:rPr lang="en-US" dirty="0"/>
              <a:t> or</a:t>
            </a:r>
          </a:p>
          <a:p>
            <a:pPr lvl="2">
              <a:buFont typeface="Arial" panose="020B0604020202020204" pitchFamily="34" charset="0"/>
              <a:buChar char="•"/>
            </a:pPr>
            <a:r>
              <a:rPr lang="en-US" dirty="0"/>
              <a:t>return to the analyses and further explore the databases,</a:t>
            </a:r>
          </a:p>
          <a:p>
            <a:pPr lvl="2">
              <a:buFont typeface="Arial" panose="020B0604020202020204" pitchFamily="34" charset="0"/>
              <a:buChar char="•"/>
            </a:pPr>
            <a:r>
              <a:rPr lang="en-US" dirty="0"/>
              <a:t>collect additional information to resolve the differences, or </a:t>
            </a:r>
          </a:p>
          <a:p>
            <a:pPr lvl="2">
              <a:buFont typeface="Arial" panose="020B0604020202020204" pitchFamily="34" charset="0"/>
              <a:buChar char="•"/>
            </a:pPr>
            <a:r>
              <a:rPr lang="en-US" dirty="0"/>
              <a:t>discuss the results from one of the databases as possibly limited.</a:t>
            </a:r>
          </a:p>
          <a:p>
            <a:pPr>
              <a:buFont typeface="Arial" panose="020B0604020202020204" pitchFamily="34" charset="0"/>
              <a:buChar char="•"/>
            </a:pPr>
            <a:r>
              <a:rPr lang="en-US" dirty="0"/>
              <a:t>On validity:</a:t>
            </a:r>
          </a:p>
          <a:p>
            <a:pPr lvl="1">
              <a:buFont typeface="Arial" panose="020B0604020202020204" pitchFamily="34" charset="0"/>
              <a:buChar char="•"/>
            </a:pPr>
            <a:r>
              <a:rPr lang="en-US" sz="2000" dirty="0"/>
              <a:t>should be based on establishing both quantitative validity (e.g., construct) and qualitative validity (e.g., triangulation) for each database.</a:t>
            </a:r>
          </a:p>
        </p:txBody>
      </p:sp>
      <p:sp>
        <p:nvSpPr>
          <p:cNvPr id="4" name="Rectangle 3"/>
          <p:cNvSpPr/>
          <p:nvPr/>
        </p:nvSpPr>
        <p:spPr>
          <a:xfrm>
            <a:off x="1584960" y="6197025"/>
            <a:ext cx="7543800" cy="584775"/>
          </a:xfrm>
          <a:prstGeom prst="rect">
            <a:avLst/>
          </a:prstGeom>
        </p:spPr>
        <p:txBody>
          <a:bodyPr wrap="square">
            <a:spAutoFit/>
          </a:bodyPr>
          <a:lstStyle/>
          <a:p>
            <a:pPr algn="r"/>
            <a:r>
              <a:rPr lang="en-US" sz="1600" b="0" dirty="0">
                <a:solidFill>
                  <a:schemeClr val="bg1"/>
                </a:solidFill>
              </a:rPr>
              <a:t>Creswell JW.  Research design : qualitative, quantitative, and mixed methods approaches— 4th ed. Sage Publications, 2014.</a:t>
            </a:r>
          </a:p>
        </p:txBody>
      </p:sp>
      <p:sp>
        <p:nvSpPr>
          <p:cNvPr id="5" name="Slide Number Placeholder 4"/>
          <p:cNvSpPr>
            <a:spLocks noGrp="1"/>
          </p:cNvSpPr>
          <p:nvPr>
            <p:ph type="sldNum" sz="quarter" idx="10"/>
          </p:nvPr>
        </p:nvSpPr>
        <p:spPr/>
        <p:txBody>
          <a:bodyPr/>
          <a:lstStyle/>
          <a:p>
            <a:fld id="{6702E1E0-462E-42B5-A359-A648340C9DAE}" type="slidenum">
              <a:rPr lang="en-US" smtClean="0"/>
              <a:pPr/>
              <a:t>37</a:t>
            </a:fld>
            <a:endParaRPr lang="en-US"/>
          </a:p>
        </p:txBody>
      </p:sp>
    </p:spTree>
    <p:extLst>
      <p:ext uri="{BB962C8B-B14F-4D97-AF65-F5344CB8AC3E}">
        <p14:creationId xmlns:p14="http://schemas.microsoft.com/office/powerpoint/2010/main" val="573931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15462" y="2260313"/>
            <a:ext cx="8686800" cy="3352800"/>
          </a:xfrm>
          <a:prstGeom prst="rect">
            <a:avLst/>
          </a:prstGeom>
          <a:solidFill>
            <a:srgbClr val="00B0F0"/>
          </a:solidFill>
        </p:spPr>
      </p:pic>
      <p:sp>
        <p:nvSpPr>
          <p:cNvPr id="2" name="Title 1"/>
          <p:cNvSpPr>
            <a:spLocks noGrp="1"/>
          </p:cNvSpPr>
          <p:nvPr>
            <p:ph type="title"/>
          </p:nvPr>
        </p:nvSpPr>
        <p:spPr/>
        <p:txBody>
          <a:bodyPr/>
          <a:lstStyle/>
          <a:p>
            <a:r>
              <a:rPr lang="en-US" dirty="0">
                <a:solidFill>
                  <a:srgbClr val="FFFF00"/>
                </a:solidFill>
              </a:rPr>
              <a:t>Sequential</a:t>
            </a:r>
            <a:r>
              <a:rPr lang="en-US" dirty="0"/>
              <a:t> designs</a:t>
            </a:r>
          </a:p>
        </p:txBody>
      </p:sp>
      <p:sp>
        <p:nvSpPr>
          <p:cNvPr id="3" name="Content Placeholder 2">
            <a:extLst>
              <a:ext uri="{C183D7F6-B498-43B3-948B-1728B52AA6E4}">
                <adec:decorative xmlns:adec="http://schemas.microsoft.com/office/drawing/2017/decorative" val="1"/>
              </a:ext>
            </a:extLst>
          </p:cNvPr>
          <p:cNvSpPr>
            <a:spLocks noGrp="1"/>
          </p:cNvSpPr>
          <p:nvPr>
            <p:ph idx="1"/>
          </p:nvPr>
        </p:nvSpPr>
        <p:spPr/>
        <p:txBody>
          <a:bodyPr/>
          <a:lstStyle/>
          <a:p>
            <a:r>
              <a:rPr lang="en-US" b="1" u="sng" dirty="0"/>
              <a:t>Explanatory sequential mixed method</a:t>
            </a:r>
          </a:p>
          <a:p>
            <a:endParaRPr lang="en-US" b="1" u="sng" dirty="0"/>
          </a:p>
          <a:p>
            <a:endParaRPr lang="en-US" b="1" u="sng" dirty="0"/>
          </a:p>
          <a:p>
            <a:endParaRPr lang="en-US" b="1" u="sng" dirty="0"/>
          </a:p>
          <a:p>
            <a:endParaRPr lang="en-US" b="1" u="sng" dirty="0"/>
          </a:p>
          <a:p>
            <a:r>
              <a:rPr lang="en-US" b="1" u="sng" dirty="0"/>
              <a:t>Exploratory sequential mixed methods</a:t>
            </a:r>
          </a:p>
          <a:p>
            <a:endParaRPr lang="en-US" b="1" u="sng" dirty="0"/>
          </a:p>
        </p:txBody>
      </p:sp>
      <p:sp>
        <p:nvSpPr>
          <p:cNvPr id="5" name="Rectangle 4"/>
          <p:cNvSpPr/>
          <p:nvPr/>
        </p:nvSpPr>
        <p:spPr>
          <a:xfrm>
            <a:off x="1584960" y="6197025"/>
            <a:ext cx="7543800" cy="584775"/>
          </a:xfrm>
          <a:prstGeom prst="rect">
            <a:avLst/>
          </a:prstGeom>
        </p:spPr>
        <p:txBody>
          <a:bodyPr wrap="square">
            <a:spAutoFit/>
          </a:bodyPr>
          <a:lstStyle/>
          <a:p>
            <a:pPr algn="r"/>
            <a:r>
              <a:rPr lang="en-US" sz="1600" b="0" dirty="0">
                <a:solidFill>
                  <a:schemeClr val="bg1"/>
                </a:solidFill>
              </a:rPr>
              <a:t>Creswell JW.  Research design : qualitative, quantitative, and mixed methods approaches— 4th ed. Sage Publications, 2014.</a:t>
            </a:r>
          </a:p>
        </p:txBody>
      </p:sp>
      <p:sp>
        <p:nvSpPr>
          <p:cNvPr id="6" name="Slide Number Placeholder 5"/>
          <p:cNvSpPr>
            <a:spLocks noGrp="1"/>
          </p:cNvSpPr>
          <p:nvPr>
            <p:ph type="sldNum" sz="quarter" idx="10"/>
          </p:nvPr>
        </p:nvSpPr>
        <p:spPr/>
        <p:txBody>
          <a:bodyPr/>
          <a:lstStyle/>
          <a:p>
            <a:fld id="{6702E1E0-462E-42B5-A359-A648340C9DAE}" type="slidenum">
              <a:rPr lang="en-US" smtClean="0"/>
              <a:pPr/>
              <a:t>38</a:t>
            </a:fld>
            <a:endParaRPr lang="en-US"/>
          </a:p>
        </p:txBody>
      </p:sp>
      <p:sp>
        <p:nvSpPr>
          <p:cNvPr id="7" name="TextBox 6">
            <a:extLst>
              <a:ext uri="{FF2B5EF4-FFF2-40B4-BE49-F238E27FC236}">
                <a16:creationId xmlns:a16="http://schemas.microsoft.com/office/drawing/2014/main" id="{C9715EB3-21E4-4714-979C-5FAE02F1A8E6}"/>
              </a:ext>
            </a:extLst>
          </p:cNvPr>
          <p:cNvSpPr txBox="1"/>
          <p:nvPr/>
        </p:nvSpPr>
        <p:spPr>
          <a:xfrm>
            <a:off x="7754619" y="64413"/>
            <a:ext cx="1313181" cy="584775"/>
          </a:xfrm>
          <a:prstGeom prst="rect">
            <a:avLst/>
          </a:prstGeom>
          <a:noFill/>
          <a:ln w="38100">
            <a:solidFill>
              <a:schemeClr val="bg1"/>
            </a:solidFill>
          </a:ln>
        </p:spPr>
        <p:txBody>
          <a:bodyPr wrap="none" rtlCol="0">
            <a:spAutoFit/>
          </a:bodyPr>
          <a:lstStyle/>
          <a:p>
            <a:r>
              <a:rPr lang="en-US" dirty="0">
                <a:solidFill>
                  <a:schemeClr val="bg1"/>
                </a:solidFill>
              </a:rPr>
              <a:t>A3/3.1</a:t>
            </a:r>
          </a:p>
        </p:txBody>
      </p:sp>
    </p:spTree>
    <p:extLst>
      <p:ext uri="{BB962C8B-B14F-4D97-AF65-F5344CB8AC3E}">
        <p14:creationId xmlns:p14="http://schemas.microsoft.com/office/powerpoint/2010/main" val="34578580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00"/>
                </a:solidFill>
              </a:rPr>
              <a:t>Explanatory sequential </a:t>
            </a:r>
            <a:r>
              <a:rPr lang="en-US" dirty="0"/>
              <a:t>design</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The quantitative results: inform </a:t>
            </a:r>
          </a:p>
          <a:p>
            <a:pPr lvl="1">
              <a:buFont typeface="Arial" panose="020B0604020202020204" pitchFamily="34" charset="0"/>
              <a:buChar char="•"/>
            </a:pPr>
            <a:r>
              <a:rPr lang="en-US" sz="2000" dirty="0"/>
              <a:t>the types of participants to be purposefully selected for the qualitative phase and </a:t>
            </a:r>
          </a:p>
          <a:p>
            <a:pPr lvl="1">
              <a:buFont typeface="Arial" panose="020B0604020202020204" pitchFamily="34" charset="0"/>
              <a:buChar char="•"/>
            </a:pPr>
            <a:r>
              <a:rPr lang="en-US" sz="2000" dirty="0"/>
              <a:t>the types of questions that will be asked of the participants. </a:t>
            </a:r>
          </a:p>
          <a:p>
            <a:pPr>
              <a:buFont typeface="Arial" panose="020B0604020202020204" pitchFamily="34" charset="0"/>
              <a:buChar char="•"/>
            </a:pPr>
            <a:r>
              <a:rPr lang="en-US" dirty="0"/>
              <a:t>Intent: to have the qualitative data help explain in more detail the initial quantitative results.</a:t>
            </a:r>
          </a:p>
          <a:p>
            <a:pPr>
              <a:buFont typeface="Arial" panose="020B0604020202020204" pitchFamily="34" charset="0"/>
              <a:buChar char="•"/>
            </a:pPr>
            <a:r>
              <a:rPr lang="en-US" dirty="0"/>
              <a:t>Sampling: rigorous in the first phase and purposeful in the second one (from within the first sample).</a:t>
            </a:r>
          </a:p>
          <a:p>
            <a:pPr>
              <a:buFont typeface="Arial" panose="020B0604020202020204" pitchFamily="34" charset="0"/>
              <a:buChar char="•"/>
            </a:pPr>
            <a:r>
              <a:rPr lang="en-US" dirty="0"/>
              <a:t>Do not merge the two databases because a direct comparison of the two databases is inadequate.</a:t>
            </a:r>
          </a:p>
          <a:p>
            <a:pPr>
              <a:buFont typeface="Arial" panose="020B0604020202020204" pitchFamily="34" charset="0"/>
              <a:buChar char="•"/>
            </a:pPr>
            <a:endParaRPr lang="en-US" dirty="0"/>
          </a:p>
        </p:txBody>
      </p:sp>
      <p:sp>
        <p:nvSpPr>
          <p:cNvPr id="4" name="Rectangle 3"/>
          <p:cNvSpPr/>
          <p:nvPr/>
        </p:nvSpPr>
        <p:spPr>
          <a:xfrm>
            <a:off x="1584960" y="6197025"/>
            <a:ext cx="7543800" cy="584775"/>
          </a:xfrm>
          <a:prstGeom prst="rect">
            <a:avLst/>
          </a:prstGeom>
        </p:spPr>
        <p:txBody>
          <a:bodyPr wrap="square">
            <a:spAutoFit/>
          </a:bodyPr>
          <a:lstStyle/>
          <a:p>
            <a:pPr algn="r"/>
            <a:r>
              <a:rPr lang="en-US" sz="1600" b="0" dirty="0">
                <a:solidFill>
                  <a:schemeClr val="bg1"/>
                </a:solidFill>
              </a:rPr>
              <a:t>Creswell JW.  Research design : qualitative, quantitative, and mixed methods approaches— 4th ed. Sage Publications, 2014.</a:t>
            </a:r>
          </a:p>
        </p:txBody>
      </p:sp>
      <p:sp>
        <p:nvSpPr>
          <p:cNvPr id="5" name="Slide Number Placeholder 4"/>
          <p:cNvSpPr>
            <a:spLocks noGrp="1"/>
          </p:cNvSpPr>
          <p:nvPr>
            <p:ph type="sldNum" sz="quarter" idx="10"/>
          </p:nvPr>
        </p:nvSpPr>
        <p:spPr/>
        <p:txBody>
          <a:bodyPr/>
          <a:lstStyle/>
          <a:p>
            <a:fld id="{6702E1E0-462E-42B5-A359-A648340C9DAE}" type="slidenum">
              <a:rPr lang="en-US" smtClean="0"/>
              <a:pPr/>
              <a:t>39</a:t>
            </a:fld>
            <a:endParaRPr lang="en-US"/>
          </a:p>
        </p:txBody>
      </p:sp>
      <p:sp>
        <p:nvSpPr>
          <p:cNvPr id="6" name="TextBox 5">
            <a:extLst>
              <a:ext uri="{FF2B5EF4-FFF2-40B4-BE49-F238E27FC236}">
                <a16:creationId xmlns:a16="http://schemas.microsoft.com/office/drawing/2014/main" id="{CFDE82C0-65E5-4979-A185-9EF063FEB7E5}"/>
              </a:ext>
            </a:extLst>
          </p:cNvPr>
          <p:cNvSpPr txBox="1"/>
          <p:nvPr/>
        </p:nvSpPr>
        <p:spPr>
          <a:xfrm>
            <a:off x="7754619" y="64413"/>
            <a:ext cx="1313181" cy="584775"/>
          </a:xfrm>
          <a:prstGeom prst="rect">
            <a:avLst/>
          </a:prstGeom>
          <a:noFill/>
          <a:ln w="38100">
            <a:solidFill>
              <a:schemeClr val="bg1"/>
            </a:solidFill>
          </a:ln>
        </p:spPr>
        <p:txBody>
          <a:bodyPr wrap="none" rtlCol="0">
            <a:spAutoFit/>
          </a:bodyPr>
          <a:lstStyle/>
          <a:p>
            <a:r>
              <a:rPr lang="en-US" dirty="0">
                <a:solidFill>
                  <a:schemeClr val="bg1"/>
                </a:solidFill>
              </a:rPr>
              <a:t>A3/3.1</a:t>
            </a:r>
          </a:p>
        </p:txBody>
      </p:sp>
    </p:spTree>
    <p:extLst>
      <p:ext uri="{BB962C8B-B14F-4D97-AF65-F5344CB8AC3E}">
        <p14:creationId xmlns:p14="http://schemas.microsoft.com/office/powerpoint/2010/main" val="29016255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Basis of lecture C5</a:t>
            </a:r>
          </a:p>
        </p:txBody>
      </p:sp>
      <p:pic>
        <p:nvPicPr>
          <p:cNvPr id="4" name="Content Placeholder 3" descr="Book cover &quot;research design&quot; by John W. Creswell."/>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5800" y="1676400"/>
            <a:ext cx="3587539" cy="5085744"/>
          </a:xfrm>
          <a:ln>
            <a:noFill/>
          </a:ln>
        </p:spPr>
      </p:pic>
      <p:pic>
        <p:nvPicPr>
          <p:cNvPr id="5" name="Picture 4" descr="Back of book cover &quot;research design&quot; by John W. Creswell."/>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51633" y="1676400"/>
            <a:ext cx="3554167" cy="5085744"/>
          </a:xfrm>
          <a:prstGeom prst="rect">
            <a:avLst/>
          </a:prstGeom>
          <a:ln>
            <a:solidFill>
              <a:schemeClr val="bg1"/>
            </a:solidFill>
          </a:ln>
        </p:spPr>
      </p:pic>
      <p:sp>
        <p:nvSpPr>
          <p:cNvPr id="3" name="Slide Number Placeholder 2"/>
          <p:cNvSpPr>
            <a:spLocks noGrp="1"/>
          </p:cNvSpPr>
          <p:nvPr>
            <p:ph type="sldNum" sz="quarter" idx="10"/>
          </p:nvPr>
        </p:nvSpPr>
        <p:spPr/>
        <p:txBody>
          <a:bodyPr/>
          <a:lstStyle/>
          <a:p>
            <a:fld id="{6702E1E0-462E-42B5-A359-A648340C9DAE}" type="slidenum">
              <a:rPr lang="en-US" smtClean="0"/>
              <a:pPr/>
              <a:t>4</a:t>
            </a:fld>
            <a:endParaRPr lang="en-US"/>
          </a:p>
        </p:txBody>
      </p:sp>
    </p:spTree>
    <p:extLst>
      <p:ext uri="{BB962C8B-B14F-4D97-AF65-F5344CB8AC3E}">
        <p14:creationId xmlns:p14="http://schemas.microsoft.com/office/powerpoint/2010/main" val="19923058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00"/>
                </a:solidFill>
              </a:rPr>
              <a:t>Exploratory sequential </a:t>
            </a:r>
            <a:r>
              <a:rPr lang="en-US" dirty="0"/>
              <a:t>design (1)</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b="1" dirty="0"/>
              <a:t>Intent</a:t>
            </a:r>
            <a:r>
              <a:rPr lang="en-US" dirty="0"/>
              <a:t>: </a:t>
            </a:r>
          </a:p>
          <a:p>
            <a:pPr lvl="1">
              <a:buFont typeface="Arial" panose="020B0604020202020204" pitchFamily="34" charset="0"/>
              <a:buChar char="•"/>
            </a:pPr>
            <a:r>
              <a:rPr lang="en-US" sz="2000" dirty="0"/>
              <a:t>to develop better measurements with specific samples of populations and to see if data from a few individuals (in qualitative phase) can be generalized to a large sample of a population (in quantitative phase);</a:t>
            </a:r>
          </a:p>
          <a:p>
            <a:pPr lvl="1">
              <a:buFont typeface="Arial" panose="020B0604020202020204" pitchFamily="34" charset="0"/>
              <a:buChar char="•"/>
            </a:pPr>
            <a:r>
              <a:rPr lang="en-US" sz="2000" dirty="0"/>
              <a:t>analyze the qualitative data to develop new variables, to identify the types of scales that might exist in current instruments or to form categories of information that will be explored further in a quantitative phase.</a:t>
            </a:r>
          </a:p>
          <a:p>
            <a:pPr>
              <a:buFont typeface="Arial" panose="020B0604020202020204" pitchFamily="34" charset="0"/>
              <a:buChar char="•"/>
            </a:pPr>
            <a:r>
              <a:rPr lang="en-US" b="1" dirty="0"/>
              <a:t>Three-phase procedure</a:t>
            </a:r>
            <a:r>
              <a:rPr lang="en-US" dirty="0"/>
              <a:t>:</a:t>
            </a:r>
          </a:p>
          <a:p>
            <a:pPr marL="1257300" lvl="2" indent="-457200">
              <a:buFont typeface="+mj-lt"/>
              <a:buAutoNum type="arabicPeriod"/>
            </a:pPr>
            <a:r>
              <a:rPr lang="en-US" dirty="0"/>
              <a:t>exploratory phase </a:t>
            </a:r>
          </a:p>
          <a:p>
            <a:pPr marL="1257300" lvl="2" indent="-457200">
              <a:buFont typeface="+mj-lt"/>
              <a:buAutoNum type="arabicPeriod"/>
            </a:pPr>
            <a:r>
              <a:rPr lang="en-US" dirty="0"/>
              <a:t>instrument development, </a:t>
            </a:r>
          </a:p>
          <a:p>
            <a:pPr marL="1257300" lvl="2" indent="-457200">
              <a:buFont typeface="+mj-lt"/>
              <a:buAutoNum type="arabicPeriod"/>
            </a:pPr>
            <a:r>
              <a:rPr lang="en-US" dirty="0"/>
              <a:t>administering the instrument to a sample of a population.</a:t>
            </a:r>
          </a:p>
        </p:txBody>
      </p:sp>
      <p:sp>
        <p:nvSpPr>
          <p:cNvPr id="4" name="Rectangle 3"/>
          <p:cNvSpPr/>
          <p:nvPr/>
        </p:nvSpPr>
        <p:spPr>
          <a:xfrm>
            <a:off x="1584960" y="6197025"/>
            <a:ext cx="7543800" cy="584775"/>
          </a:xfrm>
          <a:prstGeom prst="rect">
            <a:avLst/>
          </a:prstGeom>
        </p:spPr>
        <p:txBody>
          <a:bodyPr wrap="square">
            <a:spAutoFit/>
          </a:bodyPr>
          <a:lstStyle/>
          <a:p>
            <a:pPr algn="r"/>
            <a:r>
              <a:rPr lang="en-US" sz="1600" b="0" dirty="0">
                <a:solidFill>
                  <a:schemeClr val="bg1"/>
                </a:solidFill>
              </a:rPr>
              <a:t>Creswell JW.  Research design : qualitative, quantitative, and mixed methods approaches— 4th ed. Sage Publications, 2014.</a:t>
            </a:r>
          </a:p>
        </p:txBody>
      </p:sp>
      <p:sp>
        <p:nvSpPr>
          <p:cNvPr id="5" name="Slide Number Placeholder 4"/>
          <p:cNvSpPr>
            <a:spLocks noGrp="1"/>
          </p:cNvSpPr>
          <p:nvPr>
            <p:ph type="sldNum" sz="quarter" idx="10"/>
          </p:nvPr>
        </p:nvSpPr>
        <p:spPr/>
        <p:txBody>
          <a:bodyPr/>
          <a:lstStyle/>
          <a:p>
            <a:fld id="{6702E1E0-462E-42B5-A359-A648340C9DAE}" type="slidenum">
              <a:rPr lang="en-US" smtClean="0"/>
              <a:pPr/>
              <a:t>40</a:t>
            </a:fld>
            <a:endParaRPr lang="en-US"/>
          </a:p>
        </p:txBody>
      </p:sp>
      <p:sp>
        <p:nvSpPr>
          <p:cNvPr id="6" name="TextBox 5">
            <a:extLst>
              <a:ext uri="{FF2B5EF4-FFF2-40B4-BE49-F238E27FC236}">
                <a16:creationId xmlns:a16="http://schemas.microsoft.com/office/drawing/2014/main" id="{031F5C8E-5E47-4D2C-94E1-2DB886ADAFE6}"/>
              </a:ext>
            </a:extLst>
          </p:cNvPr>
          <p:cNvSpPr txBox="1"/>
          <p:nvPr/>
        </p:nvSpPr>
        <p:spPr>
          <a:xfrm>
            <a:off x="7754619" y="64413"/>
            <a:ext cx="1313181" cy="584775"/>
          </a:xfrm>
          <a:prstGeom prst="rect">
            <a:avLst/>
          </a:prstGeom>
          <a:noFill/>
          <a:ln w="38100">
            <a:solidFill>
              <a:schemeClr val="bg1"/>
            </a:solidFill>
          </a:ln>
        </p:spPr>
        <p:txBody>
          <a:bodyPr wrap="none" rtlCol="0">
            <a:spAutoFit/>
          </a:bodyPr>
          <a:lstStyle/>
          <a:p>
            <a:r>
              <a:rPr lang="en-US" dirty="0">
                <a:solidFill>
                  <a:schemeClr val="bg1"/>
                </a:solidFill>
              </a:rPr>
              <a:t>A3/3.1</a:t>
            </a:r>
          </a:p>
        </p:txBody>
      </p:sp>
    </p:spTree>
    <p:extLst>
      <p:ext uri="{BB962C8B-B14F-4D97-AF65-F5344CB8AC3E}">
        <p14:creationId xmlns:p14="http://schemas.microsoft.com/office/powerpoint/2010/main" val="40731416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00"/>
                </a:solidFill>
              </a:rPr>
              <a:t>Exploratory sequential </a:t>
            </a:r>
            <a:r>
              <a:rPr lang="en-US" dirty="0"/>
              <a:t>design (1)</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b="1" dirty="0"/>
              <a:t>Intent</a:t>
            </a:r>
            <a:r>
              <a:rPr lang="en-US" dirty="0"/>
              <a:t>: </a:t>
            </a:r>
          </a:p>
          <a:p>
            <a:pPr lvl="1">
              <a:buFont typeface="Arial" panose="020B0604020202020204" pitchFamily="34" charset="0"/>
              <a:buChar char="•"/>
            </a:pPr>
            <a:r>
              <a:rPr lang="en-US" sz="2000" dirty="0"/>
              <a:t>to develop better measurements with specific samples of populations and to see if data from a few individuals (in qualitative phase) can be generalized to a large sample of a population (in quantitative phase);</a:t>
            </a:r>
          </a:p>
          <a:p>
            <a:pPr lvl="1">
              <a:buFont typeface="Arial" panose="020B0604020202020204" pitchFamily="34" charset="0"/>
              <a:buChar char="•"/>
            </a:pPr>
            <a:r>
              <a:rPr lang="en-US" sz="2000" dirty="0"/>
              <a:t>analyze the qualitative data to develop new variables, to identify the types of scales that might exist in current instruments or to form categories of information that will be explored further in a quantitative phase.</a:t>
            </a:r>
          </a:p>
          <a:p>
            <a:pPr>
              <a:buFont typeface="Arial" panose="020B0604020202020204" pitchFamily="34" charset="0"/>
              <a:buChar char="•"/>
            </a:pPr>
            <a:r>
              <a:rPr lang="en-US" b="1" dirty="0"/>
              <a:t>Three-phase procedure</a:t>
            </a:r>
            <a:r>
              <a:rPr lang="en-US" dirty="0"/>
              <a:t>:</a:t>
            </a:r>
          </a:p>
          <a:p>
            <a:pPr marL="1257300" lvl="2" indent="-457200">
              <a:buFont typeface="+mj-lt"/>
              <a:buAutoNum type="arabicPeriod"/>
            </a:pPr>
            <a:r>
              <a:rPr lang="en-US" dirty="0"/>
              <a:t>exploratory phase </a:t>
            </a:r>
          </a:p>
          <a:p>
            <a:pPr marL="1257300" lvl="2" indent="-457200">
              <a:buFont typeface="+mj-lt"/>
              <a:buAutoNum type="arabicPeriod"/>
            </a:pPr>
            <a:r>
              <a:rPr lang="en-US" dirty="0"/>
              <a:t>instrument development, </a:t>
            </a:r>
          </a:p>
          <a:p>
            <a:pPr marL="1257300" lvl="2" indent="-457200">
              <a:buFont typeface="+mj-lt"/>
              <a:buAutoNum type="arabicPeriod"/>
            </a:pPr>
            <a:r>
              <a:rPr lang="en-US" dirty="0"/>
              <a:t>administering the instrument to a sample of a population.</a:t>
            </a:r>
          </a:p>
        </p:txBody>
      </p:sp>
      <p:sp>
        <p:nvSpPr>
          <p:cNvPr id="4" name="Rectangle 3"/>
          <p:cNvSpPr/>
          <p:nvPr/>
        </p:nvSpPr>
        <p:spPr>
          <a:xfrm>
            <a:off x="1584960" y="6197025"/>
            <a:ext cx="7543800" cy="584775"/>
          </a:xfrm>
          <a:prstGeom prst="rect">
            <a:avLst/>
          </a:prstGeom>
        </p:spPr>
        <p:txBody>
          <a:bodyPr wrap="square">
            <a:spAutoFit/>
          </a:bodyPr>
          <a:lstStyle/>
          <a:p>
            <a:pPr algn="r"/>
            <a:r>
              <a:rPr lang="en-US" sz="1600" b="0" dirty="0">
                <a:solidFill>
                  <a:schemeClr val="bg1"/>
                </a:solidFill>
              </a:rPr>
              <a:t>Creswell JW.  Research design : qualitative, quantitative, and mixed methods approaches— 4th ed. Sage Publications, 2014.</a:t>
            </a:r>
          </a:p>
        </p:txBody>
      </p:sp>
      <p:sp>
        <p:nvSpPr>
          <p:cNvPr id="5" name="Slide Number Placeholder 4"/>
          <p:cNvSpPr>
            <a:spLocks noGrp="1"/>
          </p:cNvSpPr>
          <p:nvPr>
            <p:ph type="sldNum" sz="quarter" idx="10"/>
          </p:nvPr>
        </p:nvSpPr>
        <p:spPr/>
        <p:txBody>
          <a:bodyPr/>
          <a:lstStyle/>
          <a:p>
            <a:fld id="{6702E1E0-462E-42B5-A359-A648340C9DAE}" type="slidenum">
              <a:rPr lang="en-US" smtClean="0"/>
              <a:pPr/>
              <a:t>41</a:t>
            </a:fld>
            <a:endParaRPr lang="en-US"/>
          </a:p>
        </p:txBody>
      </p:sp>
      <p:sp>
        <p:nvSpPr>
          <p:cNvPr id="6" name="Rectangle 5">
            <a:extLst>
              <a:ext uri="{FF2B5EF4-FFF2-40B4-BE49-F238E27FC236}">
                <a16:creationId xmlns:a16="http://schemas.microsoft.com/office/drawing/2014/main" id="{37F959F1-417C-45EB-8E3B-8920BD0DF656}"/>
              </a:ext>
            </a:extLst>
          </p:cNvPr>
          <p:cNvSpPr/>
          <p:nvPr/>
        </p:nvSpPr>
        <p:spPr bwMode="auto">
          <a:xfrm>
            <a:off x="533400" y="4724400"/>
            <a:ext cx="8595360" cy="1524000"/>
          </a:xfrm>
          <a:prstGeom prst="rect">
            <a:avLst/>
          </a:prstGeom>
          <a:noFill/>
          <a:ln w="571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7" name="TextBox 6">
            <a:extLst>
              <a:ext uri="{FF2B5EF4-FFF2-40B4-BE49-F238E27FC236}">
                <a16:creationId xmlns:a16="http://schemas.microsoft.com/office/drawing/2014/main" id="{550D3C36-D66A-4618-B3D8-6B4A1880DE5C}"/>
              </a:ext>
            </a:extLst>
          </p:cNvPr>
          <p:cNvSpPr txBox="1"/>
          <p:nvPr/>
        </p:nvSpPr>
        <p:spPr>
          <a:xfrm>
            <a:off x="4800601" y="4832628"/>
            <a:ext cx="4221480" cy="923330"/>
          </a:xfrm>
          <a:prstGeom prst="rect">
            <a:avLst/>
          </a:prstGeom>
          <a:noFill/>
        </p:spPr>
        <p:txBody>
          <a:bodyPr wrap="square" rtlCol="0">
            <a:spAutoFit/>
          </a:bodyPr>
          <a:lstStyle/>
          <a:p>
            <a:r>
              <a:rPr lang="en-US" sz="1800" b="0" dirty="0">
                <a:solidFill>
                  <a:srgbClr val="FFFF00"/>
                </a:solidFill>
              </a:rPr>
              <a:t>ML and Prediction model proposals !!!</a:t>
            </a:r>
          </a:p>
          <a:p>
            <a:r>
              <a:rPr lang="en-US" sz="1800" b="0" dirty="0">
                <a:solidFill>
                  <a:srgbClr val="FFFF00"/>
                </a:solidFill>
              </a:rPr>
              <a:t>You need to have all three components, and 3. needs to be described in much detail!</a:t>
            </a:r>
          </a:p>
        </p:txBody>
      </p:sp>
    </p:spTree>
    <p:extLst>
      <p:ext uri="{BB962C8B-B14F-4D97-AF65-F5344CB8AC3E}">
        <p14:creationId xmlns:p14="http://schemas.microsoft.com/office/powerpoint/2010/main" val="21961985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00"/>
                </a:solidFill>
              </a:rPr>
              <a:t>Exploratory sequential </a:t>
            </a:r>
            <a:r>
              <a:rPr lang="en-US" dirty="0"/>
              <a:t>design (2)</a:t>
            </a:r>
          </a:p>
        </p:txBody>
      </p:sp>
      <p:sp>
        <p:nvSpPr>
          <p:cNvPr id="3" name="Content Placeholder 2"/>
          <p:cNvSpPr>
            <a:spLocks noGrp="1"/>
          </p:cNvSpPr>
          <p:nvPr>
            <p:ph idx="1"/>
          </p:nvPr>
        </p:nvSpPr>
        <p:spPr/>
        <p:txBody>
          <a:bodyPr/>
          <a:lstStyle/>
          <a:p>
            <a:r>
              <a:rPr lang="en-US" b="1" u="sng" dirty="0"/>
              <a:t>Sampling</a:t>
            </a:r>
            <a:r>
              <a:rPr lang="en-US" dirty="0"/>
              <a:t>:</a:t>
            </a:r>
          </a:p>
          <a:p>
            <a:pPr>
              <a:buFont typeface="Arial" panose="020B0604020202020204" pitchFamily="34" charset="0"/>
              <a:buChar char="•"/>
            </a:pPr>
            <a:r>
              <a:rPr lang="en-US" dirty="0"/>
              <a:t>draw both samples from the same population but make sure that the individuals for both samples are not the same.</a:t>
            </a:r>
          </a:p>
          <a:p>
            <a:pPr>
              <a:buFont typeface="Arial" panose="020B0604020202020204" pitchFamily="34" charset="0"/>
              <a:buChar char="•"/>
            </a:pPr>
            <a:r>
              <a:rPr lang="en-US" dirty="0"/>
              <a:t>Caveat: have individuals help develop an instrument and then to survey them in the quantitative phase would introduce confounding factors into the study.</a:t>
            </a:r>
          </a:p>
          <a:p>
            <a:endParaRPr lang="en-US" dirty="0"/>
          </a:p>
        </p:txBody>
      </p:sp>
      <p:sp>
        <p:nvSpPr>
          <p:cNvPr id="4" name="Rectangle 3"/>
          <p:cNvSpPr/>
          <p:nvPr/>
        </p:nvSpPr>
        <p:spPr>
          <a:xfrm>
            <a:off x="1584960" y="6197025"/>
            <a:ext cx="7543800" cy="584775"/>
          </a:xfrm>
          <a:prstGeom prst="rect">
            <a:avLst/>
          </a:prstGeom>
        </p:spPr>
        <p:txBody>
          <a:bodyPr wrap="square">
            <a:spAutoFit/>
          </a:bodyPr>
          <a:lstStyle/>
          <a:p>
            <a:pPr algn="r"/>
            <a:r>
              <a:rPr lang="en-US" sz="1600" b="0" dirty="0">
                <a:solidFill>
                  <a:schemeClr val="bg1"/>
                </a:solidFill>
              </a:rPr>
              <a:t>Creswell JW.  Research design : qualitative, quantitative, and mixed methods approaches— 4th ed. Sage Publications, 2014.</a:t>
            </a:r>
          </a:p>
        </p:txBody>
      </p:sp>
      <p:sp>
        <p:nvSpPr>
          <p:cNvPr id="5" name="Slide Number Placeholder 4"/>
          <p:cNvSpPr>
            <a:spLocks noGrp="1"/>
          </p:cNvSpPr>
          <p:nvPr>
            <p:ph type="sldNum" sz="quarter" idx="10"/>
          </p:nvPr>
        </p:nvSpPr>
        <p:spPr/>
        <p:txBody>
          <a:bodyPr/>
          <a:lstStyle/>
          <a:p>
            <a:fld id="{6702E1E0-462E-42B5-A359-A648340C9DAE}" type="slidenum">
              <a:rPr lang="en-US" smtClean="0"/>
              <a:pPr/>
              <a:t>42</a:t>
            </a:fld>
            <a:endParaRPr lang="en-US"/>
          </a:p>
        </p:txBody>
      </p:sp>
    </p:spTree>
    <p:extLst>
      <p:ext uri="{BB962C8B-B14F-4D97-AF65-F5344CB8AC3E}">
        <p14:creationId xmlns:p14="http://schemas.microsoft.com/office/powerpoint/2010/main" val="3588789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00"/>
                </a:solidFill>
              </a:rPr>
              <a:t>Concurrent</a:t>
            </a:r>
            <a:r>
              <a:rPr lang="en-US" dirty="0"/>
              <a:t> design</a:t>
            </a:r>
          </a:p>
        </p:txBody>
      </p:sp>
      <p:pic>
        <p:nvPicPr>
          <p:cNvPr id="4" name="Content Placeholder 3">
            <a:extLst>
              <a:ext uri="{C183D7F6-B498-43B3-948B-1728B52AA6E4}">
                <adec:decorative xmlns:adec="http://schemas.microsoft.com/office/drawing/2017/decorative" val="1"/>
              </a:ext>
            </a:extLst>
          </p:cNvPr>
          <p:cNvPicPr>
            <a:picLocks noGrp="1" noChangeAspect="1"/>
          </p:cNvPicPr>
          <p:nvPr>
            <p:ph idx="1"/>
          </p:nvPr>
        </p:nvPicPr>
        <p:blipFill>
          <a:blip r:embed="rId2"/>
          <a:stretch>
            <a:fillRect/>
          </a:stretch>
        </p:blipFill>
        <p:spPr>
          <a:xfrm>
            <a:off x="356642" y="2057400"/>
            <a:ext cx="8330158" cy="3603828"/>
          </a:xfrm>
          <a:prstGeom prst="rect">
            <a:avLst/>
          </a:prstGeom>
          <a:solidFill>
            <a:srgbClr val="00B0F0"/>
          </a:solidFill>
        </p:spPr>
      </p:pic>
      <p:sp>
        <p:nvSpPr>
          <p:cNvPr id="3" name="Slide Number Placeholder 2"/>
          <p:cNvSpPr>
            <a:spLocks noGrp="1"/>
          </p:cNvSpPr>
          <p:nvPr>
            <p:ph type="sldNum" sz="quarter" idx="10"/>
          </p:nvPr>
        </p:nvSpPr>
        <p:spPr/>
        <p:txBody>
          <a:bodyPr/>
          <a:lstStyle/>
          <a:p>
            <a:fld id="{6702E1E0-462E-42B5-A359-A648340C9DAE}" type="slidenum">
              <a:rPr lang="en-US" smtClean="0"/>
              <a:pPr/>
              <a:t>43</a:t>
            </a:fld>
            <a:endParaRPr lang="en-US"/>
          </a:p>
        </p:txBody>
      </p:sp>
      <p:sp>
        <p:nvSpPr>
          <p:cNvPr id="5" name="TextBox 4">
            <a:extLst>
              <a:ext uri="{FF2B5EF4-FFF2-40B4-BE49-F238E27FC236}">
                <a16:creationId xmlns:a16="http://schemas.microsoft.com/office/drawing/2014/main" id="{C889C184-347D-4086-8AF6-6B45513DC06E}"/>
              </a:ext>
            </a:extLst>
          </p:cNvPr>
          <p:cNvSpPr txBox="1"/>
          <p:nvPr/>
        </p:nvSpPr>
        <p:spPr>
          <a:xfrm>
            <a:off x="7754619" y="64413"/>
            <a:ext cx="1313181" cy="584775"/>
          </a:xfrm>
          <a:prstGeom prst="rect">
            <a:avLst/>
          </a:prstGeom>
          <a:noFill/>
          <a:ln w="38100">
            <a:solidFill>
              <a:schemeClr val="bg1"/>
            </a:solidFill>
          </a:ln>
        </p:spPr>
        <p:txBody>
          <a:bodyPr wrap="none" rtlCol="0">
            <a:spAutoFit/>
          </a:bodyPr>
          <a:lstStyle/>
          <a:p>
            <a:r>
              <a:rPr lang="en-US" dirty="0">
                <a:solidFill>
                  <a:schemeClr val="bg1"/>
                </a:solidFill>
              </a:rPr>
              <a:t>A3/3.1</a:t>
            </a:r>
          </a:p>
        </p:txBody>
      </p:sp>
    </p:spTree>
    <p:extLst>
      <p:ext uri="{BB962C8B-B14F-4D97-AF65-F5344CB8AC3E}">
        <p14:creationId xmlns:p14="http://schemas.microsoft.com/office/powerpoint/2010/main" val="30292922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Criteria for choosing a specific MM design</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sz="2800" dirty="0"/>
              <a:t>Choice Based on: </a:t>
            </a:r>
          </a:p>
          <a:p>
            <a:pPr lvl="1">
              <a:buFont typeface="Arial" panose="020B0604020202020204" pitchFamily="34" charset="0"/>
              <a:buChar char="•"/>
            </a:pPr>
            <a:r>
              <a:rPr lang="en-US" sz="2800" dirty="0"/>
              <a:t>Outcomes expected;</a:t>
            </a:r>
          </a:p>
          <a:p>
            <a:pPr lvl="1">
              <a:buFont typeface="Arial" panose="020B0604020202020204" pitchFamily="34" charset="0"/>
              <a:buChar char="•"/>
            </a:pPr>
            <a:r>
              <a:rPr lang="en-US" sz="2800" dirty="0"/>
              <a:t>How the data will be used together (or integrated);</a:t>
            </a:r>
          </a:p>
          <a:p>
            <a:pPr lvl="1">
              <a:buFont typeface="Arial" panose="020B0604020202020204" pitchFamily="34" charset="0"/>
              <a:buChar char="•"/>
            </a:pPr>
            <a:r>
              <a:rPr lang="en-US" sz="2800" dirty="0"/>
              <a:t>Timing of the data collection;</a:t>
            </a:r>
          </a:p>
          <a:p>
            <a:pPr lvl="1">
              <a:buFont typeface="Arial" panose="020B0604020202020204" pitchFamily="34" charset="0"/>
              <a:buChar char="•"/>
            </a:pPr>
            <a:r>
              <a:rPr lang="en-US" sz="2800" dirty="0"/>
              <a:t>Emphasis placed on each database;</a:t>
            </a:r>
          </a:p>
          <a:p>
            <a:pPr lvl="1">
              <a:buFont typeface="Arial" panose="020B0604020202020204" pitchFamily="34" charset="0"/>
              <a:buChar char="•"/>
            </a:pPr>
            <a:r>
              <a:rPr lang="en-US" sz="2800" dirty="0"/>
              <a:t>Type of design most suited for a field;</a:t>
            </a:r>
          </a:p>
          <a:p>
            <a:pPr lvl="1">
              <a:buFont typeface="Arial" panose="020B0604020202020204" pitchFamily="34" charset="0"/>
              <a:buChar char="•"/>
            </a:pPr>
            <a:r>
              <a:rPr lang="en-US" sz="2800" dirty="0"/>
              <a:t>Single researcher or team.</a:t>
            </a:r>
          </a:p>
        </p:txBody>
      </p:sp>
      <p:sp>
        <p:nvSpPr>
          <p:cNvPr id="4" name="Rectangle 3"/>
          <p:cNvSpPr/>
          <p:nvPr/>
        </p:nvSpPr>
        <p:spPr>
          <a:xfrm>
            <a:off x="1584960" y="6197025"/>
            <a:ext cx="7543800" cy="584775"/>
          </a:xfrm>
          <a:prstGeom prst="rect">
            <a:avLst/>
          </a:prstGeom>
        </p:spPr>
        <p:txBody>
          <a:bodyPr wrap="square">
            <a:spAutoFit/>
          </a:bodyPr>
          <a:lstStyle/>
          <a:p>
            <a:pPr algn="r"/>
            <a:r>
              <a:rPr lang="en-US" sz="1600" b="0" dirty="0">
                <a:solidFill>
                  <a:schemeClr val="bg1"/>
                </a:solidFill>
              </a:rPr>
              <a:t>Creswell JW.  Research design : qualitative, quantitative, and mixed methods approaches— 4th ed. Sage Publications, 2014.</a:t>
            </a:r>
          </a:p>
        </p:txBody>
      </p:sp>
      <p:sp>
        <p:nvSpPr>
          <p:cNvPr id="5" name="Slide Number Placeholder 4"/>
          <p:cNvSpPr>
            <a:spLocks noGrp="1"/>
          </p:cNvSpPr>
          <p:nvPr>
            <p:ph type="sldNum" sz="quarter" idx="10"/>
          </p:nvPr>
        </p:nvSpPr>
        <p:spPr/>
        <p:txBody>
          <a:bodyPr/>
          <a:lstStyle/>
          <a:p>
            <a:fld id="{6702E1E0-462E-42B5-A359-A648340C9DAE}" type="slidenum">
              <a:rPr lang="en-US" smtClean="0"/>
              <a:pPr/>
              <a:t>44</a:t>
            </a:fld>
            <a:endParaRPr lang="en-US"/>
          </a:p>
        </p:txBody>
      </p:sp>
    </p:spTree>
    <p:extLst>
      <p:ext uri="{BB962C8B-B14F-4D97-AF65-F5344CB8AC3E}">
        <p14:creationId xmlns:p14="http://schemas.microsoft.com/office/powerpoint/2010/main" val="286529470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533400"/>
            <a:ext cx="8686800" cy="762000"/>
          </a:xfrm>
        </p:spPr>
        <p:txBody>
          <a:bodyPr/>
          <a:lstStyle/>
          <a:p>
            <a:r>
              <a:rPr lang="en-US" dirty="0"/>
              <a:t>Criteria for choosing an MM design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29824736"/>
              </p:ext>
            </p:extLst>
          </p:nvPr>
        </p:nvGraphicFramePr>
        <p:xfrm>
          <a:off x="0" y="1265936"/>
          <a:ext cx="9144000" cy="4982464"/>
        </p:xfrm>
        <a:graphic>
          <a:graphicData uri="http://schemas.openxmlformats.org/drawingml/2006/table">
            <a:tbl>
              <a:tblPr firstRow="1" bandRow="1">
                <a:tableStyleId>{5C22544A-7EE6-4342-B048-85BDC9FD1C3A}</a:tableStyleId>
              </a:tblPr>
              <a:tblGrid>
                <a:gridCol w="3733800">
                  <a:extLst>
                    <a:ext uri="{9D8B030D-6E8A-4147-A177-3AD203B41FA5}">
                      <a16:colId xmlns:a16="http://schemas.microsoft.com/office/drawing/2014/main" val="20000"/>
                    </a:ext>
                  </a:extLst>
                </a:gridCol>
                <a:gridCol w="3276600">
                  <a:extLst>
                    <a:ext uri="{9D8B030D-6E8A-4147-A177-3AD203B41FA5}">
                      <a16:colId xmlns:a16="http://schemas.microsoft.com/office/drawing/2014/main" val="20001"/>
                    </a:ext>
                  </a:extLst>
                </a:gridCol>
                <a:gridCol w="2133600">
                  <a:extLst>
                    <a:ext uri="{9D8B030D-6E8A-4147-A177-3AD203B41FA5}">
                      <a16:colId xmlns:a16="http://schemas.microsoft.com/office/drawing/2014/main" val="20002"/>
                    </a:ext>
                  </a:extLst>
                </a:gridCol>
              </a:tblGrid>
              <a:tr h="457200">
                <a:tc>
                  <a:txBody>
                    <a:bodyPr/>
                    <a:lstStyle/>
                    <a:p>
                      <a:r>
                        <a:rPr lang="en-US" sz="1700" b="1" i="0" u="none" strike="noStrike" kern="1200" baseline="0" dirty="0">
                          <a:solidFill>
                            <a:srgbClr val="002060"/>
                          </a:solidFill>
                          <a:latin typeface="+mn-lt"/>
                          <a:ea typeface="+mn-ea"/>
                          <a:cs typeface="+mn-cs"/>
                        </a:rPr>
                        <a:t>Reasons</a:t>
                      </a:r>
                      <a:endParaRPr lang="en-US" sz="1700" dirty="0">
                        <a:solidFill>
                          <a:srgbClr val="002060"/>
                        </a:solidFill>
                      </a:endParaRPr>
                    </a:p>
                  </a:txBody>
                  <a:tcPr/>
                </a:tc>
                <a:tc>
                  <a:txBody>
                    <a:bodyPr/>
                    <a:lstStyle/>
                    <a:p>
                      <a:r>
                        <a:rPr lang="en-US" sz="1700" b="1" i="0" u="none" strike="noStrike" kern="1200" baseline="0" dirty="0">
                          <a:solidFill>
                            <a:srgbClr val="002060"/>
                          </a:solidFill>
                          <a:latin typeface="+mn-lt"/>
                          <a:ea typeface="+mn-ea"/>
                          <a:cs typeface="+mn-cs"/>
                        </a:rPr>
                        <a:t>Expected Outcomes </a:t>
                      </a:r>
                      <a:endParaRPr lang="en-US" sz="1700" dirty="0">
                        <a:solidFill>
                          <a:srgbClr val="002060"/>
                        </a:solidFill>
                      </a:endParaRPr>
                    </a:p>
                  </a:txBody>
                  <a:tcPr/>
                </a:tc>
                <a:tc>
                  <a:txBody>
                    <a:bodyPr/>
                    <a:lstStyle/>
                    <a:p>
                      <a:r>
                        <a:rPr lang="en-US" sz="1700" b="1" i="0" u="none" strike="noStrike" kern="1200" baseline="0" dirty="0">
                          <a:solidFill>
                            <a:srgbClr val="002060"/>
                          </a:solidFill>
                          <a:latin typeface="+mn-lt"/>
                          <a:ea typeface="+mn-ea"/>
                          <a:cs typeface="+mn-cs"/>
                        </a:rPr>
                        <a:t>Design</a:t>
                      </a:r>
                      <a:endParaRPr lang="en-US" sz="1700" dirty="0">
                        <a:solidFill>
                          <a:srgbClr val="002060"/>
                        </a:solidFill>
                      </a:endParaRPr>
                    </a:p>
                  </a:txBody>
                  <a:tcPr/>
                </a:tc>
                <a:extLst>
                  <a:ext uri="{0D108BD9-81ED-4DB2-BD59-A6C34878D82A}">
                    <a16:rowId xmlns:a16="http://schemas.microsoft.com/office/drawing/2014/main" val="10000"/>
                  </a:ext>
                </a:extLst>
              </a:tr>
              <a:tr h="4525264">
                <a:tc>
                  <a:txBody>
                    <a:bodyPr/>
                    <a:lstStyle/>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Comparing different perspectives drawn from quantitative and qualitative data</a:t>
                      </a:r>
                    </a:p>
                    <a:p>
                      <a:pPr marL="173038" indent="-173038">
                        <a:buFont typeface="Arial" panose="020B0604020202020204" pitchFamily="34" charset="0"/>
                        <a:buChar char="•"/>
                      </a:pPr>
                      <a:r>
                        <a:rPr lang="en-US" sz="1700" b="0" i="0" u="none" strike="noStrike" kern="1200" baseline="0" dirty="0">
                          <a:solidFill>
                            <a:schemeClr val="accent3">
                              <a:lumMod val="95000"/>
                            </a:schemeClr>
                          </a:solidFill>
                          <a:latin typeface="+mn-lt"/>
                          <a:ea typeface="+mn-ea"/>
                          <a:cs typeface="+mn-cs"/>
                        </a:rPr>
                        <a:t>Explaining quantitative results with qualitative data </a:t>
                      </a:r>
                    </a:p>
                    <a:p>
                      <a:pPr marL="173038" indent="-173038">
                        <a:buFont typeface="Arial" panose="020B0604020202020204" pitchFamily="34" charset="0"/>
                        <a:buChar char="•"/>
                      </a:pPr>
                      <a:endParaRPr lang="en-US" sz="1700" b="0" i="0" u="none" strike="noStrike" kern="1200" baseline="0" dirty="0">
                        <a:solidFill>
                          <a:schemeClr val="accent3">
                            <a:lumMod val="95000"/>
                          </a:schemeClr>
                        </a:solidFill>
                        <a:latin typeface="+mn-lt"/>
                        <a:ea typeface="+mn-ea"/>
                        <a:cs typeface="+mn-cs"/>
                      </a:endParaRPr>
                    </a:p>
                    <a:p>
                      <a:pPr marL="173038" indent="-173038">
                        <a:buFont typeface="Arial" panose="020B0604020202020204" pitchFamily="34" charset="0"/>
                        <a:buChar char="•"/>
                      </a:pPr>
                      <a:r>
                        <a:rPr lang="en-US" sz="1700" b="0" i="0" u="none" strike="noStrike" kern="1200" baseline="0" dirty="0">
                          <a:solidFill>
                            <a:schemeClr val="accent3">
                              <a:lumMod val="95000"/>
                            </a:schemeClr>
                          </a:solidFill>
                          <a:latin typeface="+mn-lt"/>
                          <a:ea typeface="+mn-ea"/>
                          <a:cs typeface="+mn-cs"/>
                        </a:rPr>
                        <a:t>Developing better measurement instruments</a:t>
                      </a:r>
                    </a:p>
                    <a:p>
                      <a:pPr marL="173038" indent="-173038">
                        <a:buFont typeface="Arial" panose="020B0604020202020204" pitchFamily="34" charset="0"/>
                        <a:buChar char="•"/>
                      </a:pPr>
                      <a:r>
                        <a:rPr lang="en-US" sz="1700" b="0" i="0" u="none" strike="noStrike" kern="1200" baseline="0" dirty="0">
                          <a:solidFill>
                            <a:schemeClr val="accent3">
                              <a:lumMod val="95000"/>
                            </a:schemeClr>
                          </a:solidFill>
                          <a:latin typeface="+mn-lt"/>
                          <a:ea typeface="+mn-ea"/>
                          <a:cs typeface="+mn-cs"/>
                        </a:rPr>
                        <a:t>Understanding experimental results by incorporating perspectives of individuals</a:t>
                      </a:r>
                    </a:p>
                    <a:p>
                      <a:pPr marL="173038" indent="-173038">
                        <a:buFont typeface="Arial" panose="020B0604020202020204" pitchFamily="34" charset="0"/>
                        <a:buChar char="•"/>
                      </a:pPr>
                      <a:endParaRPr lang="en-US" sz="1700" b="0" i="0" u="none" strike="noStrike" kern="1200" baseline="0" dirty="0">
                        <a:solidFill>
                          <a:schemeClr val="accent3">
                            <a:lumMod val="95000"/>
                          </a:schemeClr>
                        </a:solidFill>
                        <a:latin typeface="+mn-lt"/>
                        <a:ea typeface="+mn-ea"/>
                        <a:cs typeface="+mn-cs"/>
                      </a:endParaRPr>
                    </a:p>
                    <a:p>
                      <a:pPr marL="173038" indent="-173038">
                        <a:buFont typeface="Arial" panose="020B0604020202020204" pitchFamily="34" charset="0"/>
                        <a:buChar char="•"/>
                      </a:pPr>
                      <a:r>
                        <a:rPr lang="en-US" sz="1700" b="0" i="0" u="none" strike="noStrike" kern="1200" baseline="0" dirty="0">
                          <a:solidFill>
                            <a:schemeClr val="accent3">
                              <a:lumMod val="95000"/>
                            </a:schemeClr>
                          </a:solidFill>
                          <a:latin typeface="+mn-lt"/>
                          <a:ea typeface="+mn-ea"/>
                          <a:cs typeface="+mn-cs"/>
                        </a:rPr>
                        <a:t>Developing an understanding of needed changes for a marginalized group</a:t>
                      </a:r>
                    </a:p>
                    <a:p>
                      <a:pPr marL="173038" indent="-173038">
                        <a:buFont typeface="Arial" panose="020B0604020202020204" pitchFamily="34" charset="0"/>
                        <a:buChar char="•"/>
                      </a:pPr>
                      <a:r>
                        <a:rPr lang="en-US" sz="1700" b="0" i="0" u="none" strike="noStrike" kern="1200" baseline="0" dirty="0">
                          <a:solidFill>
                            <a:schemeClr val="accent3">
                              <a:lumMod val="95000"/>
                            </a:schemeClr>
                          </a:solidFill>
                          <a:latin typeface="+mn-lt"/>
                          <a:ea typeface="+mn-ea"/>
                          <a:cs typeface="+mn-cs"/>
                        </a:rPr>
                        <a:t>Understanding the need for an impact of an intervention</a:t>
                      </a:r>
                      <a:endParaRPr lang="en-US" sz="1700" dirty="0">
                        <a:solidFill>
                          <a:schemeClr val="accent3">
                            <a:lumMod val="95000"/>
                          </a:schemeClr>
                        </a:solidFill>
                      </a:endParaRPr>
                    </a:p>
                  </a:txBody>
                  <a:tcPr/>
                </a:tc>
                <a:tc>
                  <a:txBody>
                    <a:bodyPr/>
                    <a:lstStyle/>
                    <a:p>
                      <a:pPr marL="173038" indent="-173038">
                        <a:buFont typeface="Arial" panose="020B0604020202020204" pitchFamily="34" charset="0"/>
                        <a:buChar char="•"/>
                      </a:pPr>
                      <a:r>
                        <a:rPr lang="en-US" sz="1700" b="0" i="0" u="none" strike="noStrike" kern="1200" baseline="0" dirty="0">
                          <a:solidFill>
                            <a:schemeClr val="accent3">
                              <a:lumMod val="95000"/>
                            </a:schemeClr>
                          </a:solidFill>
                          <a:latin typeface="+mn-lt"/>
                          <a:ea typeface="+mn-ea"/>
                          <a:cs typeface="+mn-cs"/>
                        </a:rPr>
                        <a:t>Merging the two databases to show how the data converge or diverge</a:t>
                      </a:r>
                    </a:p>
                    <a:p>
                      <a:pPr marL="173038" indent="-173038">
                        <a:buFont typeface="Arial" panose="020B0604020202020204" pitchFamily="34" charset="0"/>
                        <a:buChar char="•"/>
                      </a:pPr>
                      <a:r>
                        <a:rPr lang="en-US" sz="1700" b="0" i="0" u="none" strike="noStrike" kern="1200" baseline="0" dirty="0">
                          <a:solidFill>
                            <a:schemeClr val="accent3">
                              <a:lumMod val="95000"/>
                            </a:schemeClr>
                          </a:solidFill>
                          <a:latin typeface="+mn-lt"/>
                          <a:ea typeface="+mn-ea"/>
                          <a:cs typeface="+mn-cs"/>
                        </a:rPr>
                        <a:t>An in-depth understanding of the quantitative results (often cultural relevance) </a:t>
                      </a:r>
                    </a:p>
                    <a:p>
                      <a:pPr marL="173038" indent="-173038">
                        <a:buFont typeface="Arial" panose="020B0604020202020204" pitchFamily="34" charset="0"/>
                        <a:buChar char="•"/>
                      </a:pPr>
                      <a:r>
                        <a:rPr lang="en-US" sz="1700" b="0" i="0" u="none" strike="noStrike" kern="1200" baseline="0" dirty="0">
                          <a:solidFill>
                            <a:schemeClr val="accent3">
                              <a:lumMod val="95000"/>
                            </a:schemeClr>
                          </a:solidFill>
                          <a:latin typeface="+mn-lt"/>
                          <a:ea typeface="+mn-ea"/>
                          <a:cs typeface="+mn-cs"/>
                        </a:rPr>
                        <a:t>A test of better measures for a sample of a population </a:t>
                      </a:r>
                    </a:p>
                    <a:p>
                      <a:pPr marL="173038" indent="-173038">
                        <a:buFont typeface="Arial" panose="020B0604020202020204" pitchFamily="34" charset="0"/>
                        <a:buChar char="•"/>
                      </a:pPr>
                      <a:r>
                        <a:rPr lang="en-US" sz="1700" b="0" i="0" u="none" strike="noStrike" kern="1200" baseline="0" dirty="0">
                          <a:solidFill>
                            <a:schemeClr val="accent3">
                              <a:lumMod val="95000"/>
                            </a:schemeClr>
                          </a:solidFill>
                          <a:latin typeface="+mn-lt"/>
                          <a:ea typeface="+mn-ea"/>
                          <a:cs typeface="+mn-cs"/>
                        </a:rPr>
                        <a:t>An understanding of participant views within the context of an experimental intervention</a:t>
                      </a:r>
                    </a:p>
                    <a:p>
                      <a:pPr marL="173038" indent="-173038">
                        <a:buFont typeface="Arial" panose="020B0604020202020204" pitchFamily="34" charset="0"/>
                        <a:buChar char="•"/>
                      </a:pPr>
                      <a:r>
                        <a:rPr lang="en-US" sz="1700" b="0" i="0" u="none" strike="noStrike" kern="1200" baseline="0" dirty="0">
                          <a:solidFill>
                            <a:schemeClr val="accent3">
                              <a:lumMod val="95000"/>
                            </a:schemeClr>
                          </a:solidFill>
                          <a:latin typeface="+mn-lt"/>
                          <a:ea typeface="+mn-ea"/>
                          <a:cs typeface="+mn-cs"/>
                        </a:rPr>
                        <a:t>A call for action program </a:t>
                      </a:r>
                    </a:p>
                    <a:p>
                      <a:pPr marL="173038" indent="-173038">
                        <a:buFont typeface="Arial" panose="020B0604020202020204" pitchFamily="34" charset="0"/>
                        <a:buChar char="•"/>
                      </a:pPr>
                      <a:endParaRPr lang="en-US" sz="1700" b="0" i="0" u="none" strike="noStrike" kern="1200" baseline="0" dirty="0">
                        <a:solidFill>
                          <a:schemeClr val="accent3">
                            <a:lumMod val="95000"/>
                          </a:schemeClr>
                        </a:solidFill>
                        <a:latin typeface="+mn-lt"/>
                        <a:ea typeface="+mn-ea"/>
                        <a:cs typeface="+mn-cs"/>
                      </a:endParaRPr>
                    </a:p>
                    <a:p>
                      <a:pPr marL="173038" indent="-173038">
                        <a:buFont typeface="Arial" panose="020B0604020202020204" pitchFamily="34" charset="0"/>
                        <a:buChar char="•"/>
                      </a:pPr>
                      <a:endParaRPr lang="en-US" sz="1700" b="0" i="0" u="none" strike="noStrike" kern="1200" baseline="0" dirty="0">
                        <a:solidFill>
                          <a:schemeClr val="accent3">
                            <a:lumMod val="95000"/>
                          </a:schemeClr>
                        </a:solidFill>
                        <a:latin typeface="+mn-lt"/>
                        <a:ea typeface="+mn-ea"/>
                        <a:cs typeface="+mn-cs"/>
                      </a:endParaRPr>
                    </a:p>
                    <a:p>
                      <a:pPr marL="173038" indent="-173038">
                        <a:buFont typeface="Arial" panose="020B0604020202020204" pitchFamily="34" charset="0"/>
                        <a:buChar char="•"/>
                      </a:pPr>
                      <a:r>
                        <a:rPr lang="en-US" sz="1700" b="0" i="0" u="none" strike="noStrike" kern="1200" baseline="0" dirty="0">
                          <a:solidFill>
                            <a:schemeClr val="accent3">
                              <a:lumMod val="95000"/>
                            </a:schemeClr>
                          </a:solidFill>
                          <a:latin typeface="+mn-lt"/>
                          <a:ea typeface="+mn-ea"/>
                          <a:cs typeface="+mn-cs"/>
                        </a:rPr>
                        <a:t>A formative and summative evaluation  </a:t>
                      </a:r>
                      <a:endParaRPr lang="en-US" sz="1700" dirty="0">
                        <a:solidFill>
                          <a:schemeClr val="accent3">
                            <a:lumMod val="95000"/>
                          </a:schemeClr>
                        </a:solidFill>
                      </a:endParaRPr>
                    </a:p>
                  </a:txBody>
                  <a:tcPr/>
                </a:tc>
                <a:tc>
                  <a:txBody>
                    <a:bodyPr/>
                    <a:lstStyle/>
                    <a:p>
                      <a:pPr marL="285750" indent="-285750">
                        <a:buFont typeface="Arial" panose="020B0604020202020204" pitchFamily="34" charset="0"/>
                        <a:buChar char="•"/>
                      </a:pPr>
                      <a:r>
                        <a:rPr lang="en-US" sz="1700" b="0" i="0" u="none" strike="noStrike" kern="1200" baseline="0" dirty="0">
                          <a:solidFill>
                            <a:schemeClr val="accent3">
                              <a:lumMod val="95000"/>
                            </a:schemeClr>
                          </a:solidFill>
                          <a:latin typeface="+mn-lt"/>
                          <a:ea typeface="+mn-ea"/>
                          <a:cs typeface="+mn-cs"/>
                        </a:rPr>
                        <a:t>Convergent parallel</a:t>
                      </a:r>
                    </a:p>
                    <a:p>
                      <a:pPr marL="285750" indent="-285750">
                        <a:buFont typeface="Arial" panose="020B0604020202020204" pitchFamily="34" charset="0"/>
                        <a:buChar char="•"/>
                      </a:pPr>
                      <a:endParaRPr lang="en-US" sz="1700" b="0" i="0" u="none" strike="noStrike" kern="1200" baseline="0" dirty="0">
                        <a:solidFill>
                          <a:schemeClr val="accent3">
                            <a:lumMod val="95000"/>
                          </a:schemeClr>
                        </a:solidFill>
                        <a:latin typeface="+mn-lt"/>
                        <a:ea typeface="+mn-ea"/>
                        <a:cs typeface="+mn-cs"/>
                      </a:endParaRPr>
                    </a:p>
                    <a:p>
                      <a:pPr marL="285750" indent="-285750">
                        <a:buFont typeface="Arial" panose="020B0604020202020204" pitchFamily="34" charset="0"/>
                        <a:buChar char="•"/>
                      </a:pPr>
                      <a:r>
                        <a:rPr lang="en-US" sz="1700" b="0" i="0" u="none" strike="noStrike" kern="1200" baseline="0" dirty="0">
                          <a:solidFill>
                            <a:schemeClr val="accent3">
                              <a:lumMod val="95000"/>
                            </a:schemeClr>
                          </a:solidFill>
                          <a:latin typeface="+mn-lt"/>
                          <a:ea typeface="+mn-ea"/>
                          <a:cs typeface="+mn-cs"/>
                        </a:rPr>
                        <a:t>Explanatory sequential</a:t>
                      </a:r>
                    </a:p>
                    <a:p>
                      <a:pPr marL="285750" indent="-285750">
                        <a:buFont typeface="Arial" panose="020B0604020202020204" pitchFamily="34" charset="0"/>
                        <a:buChar char="•"/>
                      </a:pPr>
                      <a:endParaRPr lang="en-US" sz="1700" b="0" i="0" u="none" strike="noStrike" kern="1200" baseline="0" dirty="0">
                        <a:solidFill>
                          <a:schemeClr val="accent3">
                            <a:lumMod val="95000"/>
                          </a:schemeClr>
                        </a:solidFill>
                        <a:latin typeface="+mn-lt"/>
                        <a:ea typeface="+mn-ea"/>
                        <a:cs typeface="+mn-cs"/>
                      </a:endParaRPr>
                    </a:p>
                    <a:p>
                      <a:pPr marL="285750" indent="-285750">
                        <a:buFont typeface="Arial" panose="020B0604020202020204" pitchFamily="34" charset="0"/>
                        <a:buChar char="•"/>
                      </a:pPr>
                      <a:r>
                        <a:rPr lang="en-US" sz="1700" b="0" i="0" u="none" strike="noStrike" kern="1200" baseline="0" dirty="0">
                          <a:solidFill>
                            <a:schemeClr val="accent3">
                              <a:lumMod val="95000"/>
                            </a:schemeClr>
                          </a:solidFill>
                          <a:latin typeface="+mn-lt"/>
                          <a:ea typeface="+mn-ea"/>
                          <a:cs typeface="+mn-cs"/>
                        </a:rPr>
                        <a:t>Exploratory sequential</a:t>
                      </a:r>
                    </a:p>
                    <a:p>
                      <a:pPr marL="285750" indent="-285750">
                        <a:buFont typeface="Arial" panose="020B0604020202020204" pitchFamily="34" charset="0"/>
                        <a:buChar char="•"/>
                      </a:pPr>
                      <a:r>
                        <a:rPr lang="en-US" sz="1700" b="0" i="0" u="none" strike="noStrike" kern="1200" baseline="0" dirty="0">
                          <a:solidFill>
                            <a:schemeClr val="accent3">
                              <a:lumMod val="95000"/>
                            </a:schemeClr>
                          </a:solidFill>
                          <a:latin typeface="+mn-lt"/>
                          <a:ea typeface="+mn-ea"/>
                          <a:cs typeface="+mn-cs"/>
                        </a:rPr>
                        <a:t>Embedded</a:t>
                      </a:r>
                    </a:p>
                    <a:p>
                      <a:pPr marL="285750" indent="-285750">
                        <a:buFont typeface="Arial" panose="020B0604020202020204" pitchFamily="34" charset="0"/>
                        <a:buChar char="•"/>
                      </a:pPr>
                      <a:endParaRPr lang="en-US" sz="1700" b="0" i="0" u="none" strike="noStrike" kern="1200" baseline="0" dirty="0">
                        <a:solidFill>
                          <a:schemeClr val="accent3">
                            <a:lumMod val="95000"/>
                          </a:schemeClr>
                        </a:solidFill>
                        <a:latin typeface="+mn-lt"/>
                        <a:ea typeface="+mn-ea"/>
                        <a:cs typeface="+mn-cs"/>
                      </a:endParaRPr>
                    </a:p>
                    <a:p>
                      <a:pPr marL="285750" indent="-285750">
                        <a:buFont typeface="Arial" panose="020B0604020202020204" pitchFamily="34" charset="0"/>
                        <a:buChar char="•"/>
                      </a:pPr>
                      <a:endParaRPr lang="en-US" sz="1700" b="0" i="0" u="none" strike="noStrike" kern="1200" baseline="0" dirty="0">
                        <a:solidFill>
                          <a:schemeClr val="accent3">
                            <a:lumMod val="95000"/>
                          </a:schemeClr>
                        </a:solidFill>
                        <a:latin typeface="+mn-lt"/>
                        <a:ea typeface="+mn-ea"/>
                        <a:cs typeface="+mn-cs"/>
                      </a:endParaRPr>
                    </a:p>
                    <a:p>
                      <a:pPr marL="285750" indent="-285750">
                        <a:buFont typeface="Arial" panose="020B0604020202020204" pitchFamily="34" charset="0"/>
                        <a:buChar char="•"/>
                      </a:pPr>
                      <a:endParaRPr lang="en-US" sz="1700" b="0" i="0" u="none" strike="noStrike" kern="1200" baseline="0" dirty="0">
                        <a:solidFill>
                          <a:schemeClr val="accent3">
                            <a:lumMod val="95000"/>
                          </a:schemeClr>
                        </a:solidFill>
                        <a:latin typeface="+mn-lt"/>
                        <a:ea typeface="+mn-ea"/>
                        <a:cs typeface="+mn-cs"/>
                      </a:endParaRPr>
                    </a:p>
                    <a:p>
                      <a:pPr marL="285750" indent="-285750">
                        <a:buFont typeface="Arial" panose="020B0604020202020204" pitchFamily="34" charset="0"/>
                        <a:buChar char="•"/>
                      </a:pPr>
                      <a:r>
                        <a:rPr lang="en-US" sz="1700" b="0" i="0" u="none" strike="noStrike" kern="1200" baseline="0" dirty="0">
                          <a:solidFill>
                            <a:schemeClr val="accent3">
                              <a:lumMod val="95000"/>
                            </a:schemeClr>
                          </a:solidFill>
                          <a:latin typeface="+mn-lt"/>
                          <a:ea typeface="+mn-ea"/>
                          <a:cs typeface="+mn-cs"/>
                        </a:rPr>
                        <a:t>Transformative</a:t>
                      </a:r>
                    </a:p>
                    <a:p>
                      <a:pPr marL="285750" indent="-285750">
                        <a:buFont typeface="Arial" panose="020B0604020202020204" pitchFamily="34" charset="0"/>
                        <a:buChar char="•"/>
                      </a:pPr>
                      <a:endParaRPr lang="en-US" sz="1700" b="0" i="0" u="none" strike="noStrike" kern="1200" baseline="0" dirty="0">
                        <a:solidFill>
                          <a:schemeClr val="accent3">
                            <a:lumMod val="95000"/>
                          </a:schemeClr>
                        </a:solidFill>
                        <a:latin typeface="+mn-lt"/>
                        <a:ea typeface="+mn-ea"/>
                        <a:cs typeface="+mn-cs"/>
                      </a:endParaRPr>
                    </a:p>
                    <a:p>
                      <a:pPr marL="285750" indent="-285750">
                        <a:buFont typeface="Arial" panose="020B0604020202020204" pitchFamily="34" charset="0"/>
                        <a:buChar char="•"/>
                      </a:pPr>
                      <a:endParaRPr lang="en-US" sz="1700" b="0" i="0" u="none" strike="noStrike" kern="1200" baseline="0" dirty="0">
                        <a:solidFill>
                          <a:schemeClr val="accent3">
                            <a:lumMod val="95000"/>
                          </a:schemeClr>
                        </a:solidFill>
                        <a:latin typeface="+mn-lt"/>
                        <a:ea typeface="+mn-ea"/>
                        <a:cs typeface="+mn-cs"/>
                      </a:endParaRPr>
                    </a:p>
                    <a:p>
                      <a:pPr marL="285750" indent="-285750">
                        <a:buFont typeface="Arial" panose="020B0604020202020204" pitchFamily="34" charset="0"/>
                        <a:buChar char="•"/>
                      </a:pPr>
                      <a:r>
                        <a:rPr lang="en-US" sz="1700" b="0" i="0" u="none" strike="noStrike" kern="1200" baseline="0" dirty="0">
                          <a:solidFill>
                            <a:schemeClr val="accent3">
                              <a:lumMod val="95000"/>
                            </a:schemeClr>
                          </a:solidFill>
                          <a:latin typeface="+mn-lt"/>
                          <a:ea typeface="+mn-ea"/>
                          <a:cs typeface="+mn-cs"/>
                        </a:rPr>
                        <a:t>Multiphase</a:t>
                      </a:r>
                      <a:endParaRPr lang="en-US" sz="1700" dirty="0">
                        <a:solidFill>
                          <a:schemeClr val="accent3">
                            <a:lumMod val="95000"/>
                          </a:schemeClr>
                        </a:solidFill>
                      </a:endParaRPr>
                    </a:p>
                  </a:txBody>
                  <a:tcPr/>
                </a:tc>
                <a:extLst>
                  <a:ext uri="{0D108BD9-81ED-4DB2-BD59-A6C34878D82A}">
                    <a16:rowId xmlns:a16="http://schemas.microsoft.com/office/drawing/2014/main" val="10001"/>
                  </a:ext>
                </a:extLst>
              </a:tr>
            </a:tbl>
          </a:graphicData>
        </a:graphic>
      </p:graphicFrame>
      <p:sp>
        <p:nvSpPr>
          <p:cNvPr id="5" name="Rectangle 4"/>
          <p:cNvSpPr/>
          <p:nvPr/>
        </p:nvSpPr>
        <p:spPr>
          <a:xfrm>
            <a:off x="1584960" y="6197025"/>
            <a:ext cx="7543800" cy="584775"/>
          </a:xfrm>
          <a:prstGeom prst="rect">
            <a:avLst/>
          </a:prstGeom>
        </p:spPr>
        <p:txBody>
          <a:bodyPr wrap="square">
            <a:spAutoFit/>
          </a:bodyPr>
          <a:lstStyle/>
          <a:p>
            <a:pPr algn="r"/>
            <a:r>
              <a:rPr lang="en-US" sz="1600" b="0" dirty="0">
                <a:solidFill>
                  <a:schemeClr val="bg1"/>
                </a:solidFill>
              </a:rPr>
              <a:t>Creswell JW.  Research design : qualitative, quantitative, and mixed methods approaches— 4th ed. Sage Publications, 2014.</a:t>
            </a:r>
          </a:p>
        </p:txBody>
      </p:sp>
      <p:cxnSp>
        <p:nvCxnSpPr>
          <p:cNvPr id="7" name="Straight Connector 6"/>
          <p:cNvCxnSpPr/>
          <p:nvPr/>
        </p:nvCxnSpPr>
        <p:spPr bwMode="auto">
          <a:xfrm>
            <a:off x="0" y="2555240"/>
            <a:ext cx="9144000" cy="0"/>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8" name="Straight Connector 7"/>
          <p:cNvCxnSpPr/>
          <p:nvPr/>
        </p:nvCxnSpPr>
        <p:spPr bwMode="auto">
          <a:xfrm>
            <a:off x="0" y="3322320"/>
            <a:ext cx="9144000" cy="0"/>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9" name="Straight Connector 8"/>
          <p:cNvCxnSpPr/>
          <p:nvPr/>
        </p:nvCxnSpPr>
        <p:spPr bwMode="auto">
          <a:xfrm>
            <a:off x="0" y="3845560"/>
            <a:ext cx="9144000" cy="0"/>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10" name="Straight Connector 9"/>
          <p:cNvCxnSpPr/>
          <p:nvPr/>
        </p:nvCxnSpPr>
        <p:spPr bwMode="auto">
          <a:xfrm>
            <a:off x="0" y="4876800"/>
            <a:ext cx="9144000" cy="0"/>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11" name="Straight Connector 10"/>
          <p:cNvCxnSpPr/>
          <p:nvPr/>
        </p:nvCxnSpPr>
        <p:spPr bwMode="auto">
          <a:xfrm>
            <a:off x="0" y="5674360"/>
            <a:ext cx="9144000" cy="0"/>
          </a:xfrm>
          <a:prstGeom prst="line">
            <a:avLst/>
          </a:prstGeom>
          <a:solidFill>
            <a:schemeClr val="accent1"/>
          </a:solidFill>
          <a:ln w="9525" cap="flat" cmpd="sng" algn="ctr">
            <a:solidFill>
              <a:schemeClr val="bg1"/>
            </a:solidFill>
            <a:prstDash val="solid"/>
            <a:round/>
            <a:headEnd type="none" w="med" len="med"/>
            <a:tailEnd type="none" w="med" len="med"/>
          </a:ln>
          <a:effectLst/>
        </p:spPr>
      </p:cxnSp>
      <p:sp>
        <p:nvSpPr>
          <p:cNvPr id="3" name="Slide Number Placeholder 2"/>
          <p:cNvSpPr>
            <a:spLocks noGrp="1"/>
          </p:cNvSpPr>
          <p:nvPr>
            <p:ph type="sldNum" sz="quarter" idx="10"/>
          </p:nvPr>
        </p:nvSpPr>
        <p:spPr/>
        <p:txBody>
          <a:bodyPr/>
          <a:lstStyle/>
          <a:p>
            <a:fld id="{6702E1E0-462E-42B5-A359-A648340C9DAE}" type="slidenum">
              <a:rPr lang="en-US" smtClean="0"/>
              <a:pPr/>
              <a:t>45</a:t>
            </a:fld>
            <a:endParaRPr lang="en-US"/>
          </a:p>
        </p:txBody>
      </p:sp>
      <p:sp>
        <p:nvSpPr>
          <p:cNvPr id="12" name="TextBox 11">
            <a:extLst>
              <a:ext uri="{FF2B5EF4-FFF2-40B4-BE49-F238E27FC236}">
                <a16:creationId xmlns:a16="http://schemas.microsoft.com/office/drawing/2014/main" id="{2E8C9B45-3D6A-465B-ABB5-50C4D7307878}"/>
              </a:ext>
            </a:extLst>
          </p:cNvPr>
          <p:cNvSpPr txBox="1"/>
          <p:nvPr/>
        </p:nvSpPr>
        <p:spPr>
          <a:xfrm>
            <a:off x="6934200" y="64413"/>
            <a:ext cx="2133726" cy="584775"/>
          </a:xfrm>
          <a:prstGeom prst="rect">
            <a:avLst/>
          </a:prstGeom>
          <a:noFill/>
          <a:ln w="38100">
            <a:solidFill>
              <a:schemeClr val="bg1"/>
            </a:solidFill>
          </a:ln>
        </p:spPr>
        <p:txBody>
          <a:bodyPr wrap="none" rtlCol="0">
            <a:spAutoFit/>
          </a:bodyPr>
          <a:lstStyle/>
          <a:p>
            <a:r>
              <a:rPr lang="en-US" dirty="0">
                <a:solidFill>
                  <a:schemeClr val="bg1"/>
                </a:solidFill>
              </a:rPr>
              <a:t>A1 - A3/3.1</a:t>
            </a:r>
          </a:p>
        </p:txBody>
      </p:sp>
    </p:spTree>
    <p:extLst>
      <p:ext uri="{BB962C8B-B14F-4D97-AF65-F5344CB8AC3E}">
        <p14:creationId xmlns:p14="http://schemas.microsoft.com/office/powerpoint/2010/main" val="4838935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533400"/>
            <a:ext cx="8686800" cy="762000"/>
          </a:xfrm>
        </p:spPr>
        <p:txBody>
          <a:bodyPr/>
          <a:lstStyle/>
          <a:p>
            <a:r>
              <a:rPr lang="en-US" dirty="0"/>
              <a:t>Criteria for choosing an MM design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99309559"/>
              </p:ext>
            </p:extLst>
          </p:nvPr>
        </p:nvGraphicFramePr>
        <p:xfrm>
          <a:off x="0" y="1265936"/>
          <a:ext cx="9144000" cy="4982464"/>
        </p:xfrm>
        <a:graphic>
          <a:graphicData uri="http://schemas.openxmlformats.org/drawingml/2006/table">
            <a:tbl>
              <a:tblPr firstRow="1" bandRow="1">
                <a:tableStyleId>{5C22544A-7EE6-4342-B048-85BDC9FD1C3A}</a:tableStyleId>
              </a:tblPr>
              <a:tblGrid>
                <a:gridCol w="3733800">
                  <a:extLst>
                    <a:ext uri="{9D8B030D-6E8A-4147-A177-3AD203B41FA5}">
                      <a16:colId xmlns:a16="http://schemas.microsoft.com/office/drawing/2014/main" val="20000"/>
                    </a:ext>
                  </a:extLst>
                </a:gridCol>
                <a:gridCol w="3276600">
                  <a:extLst>
                    <a:ext uri="{9D8B030D-6E8A-4147-A177-3AD203B41FA5}">
                      <a16:colId xmlns:a16="http://schemas.microsoft.com/office/drawing/2014/main" val="20001"/>
                    </a:ext>
                  </a:extLst>
                </a:gridCol>
                <a:gridCol w="2133600">
                  <a:extLst>
                    <a:ext uri="{9D8B030D-6E8A-4147-A177-3AD203B41FA5}">
                      <a16:colId xmlns:a16="http://schemas.microsoft.com/office/drawing/2014/main" val="20002"/>
                    </a:ext>
                  </a:extLst>
                </a:gridCol>
              </a:tblGrid>
              <a:tr h="457200">
                <a:tc>
                  <a:txBody>
                    <a:bodyPr/>
                    <a:lstStyle/>
                    <a:p>
                      <a:r>
                        <a:rPr lang="en-US" sz="1700" b="1" i="0" u="none" strike="noStrike" kern="1200" baseline="0" dirty="0">
                          <a:solidFill>
                            <a:srgbClr val="002060"/>
                          </a:solidFill>
                          <a:latin typeface="+mn-lt"/>
                          <a:ea typeface="+mn-ea"/>
                          <a:cs typeface="+mn-cs"/>
                        </a:rPr>
                        <a:t>Reasons</a:t>
                      </a:r>
                      <a:endParaRPr lang="en-US" sz="1700" dirty="0">
                        <a:solidFill>
                          <a:srgbClr val="002060"/>
                        </a:solidFill>
                      </a:endParaRPr>
                    </a:p>
                  </a:txBody>
                  <a:tcPr/>
                </a:tc>
                <a:tc>
                  <a:txBody>
                    <a:bodyPr/>
                    <a:lstStyle/>
                    <a:p>
                      <a:r>
                        <a:rPr lang="en-US" sz="1700" b="1" i="0" u="none" strike="noStrike" kern="1200" baseline="0" dirty="0">
                          <a:solidFill>
                            <a:srgbClr val="002060"/>
                          </a:solidFill>
                          <a:latin typeface="+mn-lt"/>
                          <a:ea typeface="+mn-ea"/>
                          <a:cs typeface="+mn-cs"/>
                        </a:rPr>
                        <a:t>Expected Outcomes </a:t>
                      </a:r>
                      <a:endParaRPr lang="en-US" sz="1700" dirty="0">
                        <a:solidFill>
                          <a:srgbClr val="002060"/>
                        </a:solidFill>
                      </a:endParaRPr>
                    </a:p>
                  </a:txBody>
                  <a:tcPr/>
                </a:tc>
                <a:tc>
                  <a:txBody>
                    <a:bodyPr/>
                    <a:lstStyle/>
                    <a:p>
                      <a:r>
                        <a:rPr lang="en-US" sz="1700" b="1" i="0" u="none" strike="noStrike" kern="1200" baseline="0" dirty="0">
                          <a:solidFill>
                            <a:srgbClr val="002060"/>
                          </a:solidFill>
                          <a:latin typeface="+mn-lt"/>
                          <a:ea typeface="+mn-ea"/>
                          <a:cs typeface="+mn-cs"/>
                        </a:rPr>
                        <a:t>Design</a:t>
                      </a:r>
                      <a:endParaRPr lang="en-US" sz="1700" dirty="0">
                        <a:solidFill>
                          <a:srgbClr val="002060"/>
                        </a:solidFill>
                      </a:endParaRPr>
                    </a:p>
                  </a:txBody>
                  <a:tcPr/>
                </a:tc>
                <a:extLst>
                  <a:ext uri="{0D108BD9-81ED-4DB2-BD59-A6C34878D82A}">
                    <a16:rowId xmlns:a16="http://schemas.microsoft.com/office/drawing/2014/main" val="10000"/>
                  </a:ext>
                </a:extLst>
              </a:tr>
              <a:tr h="4525264">
                <a:tc>
                  <a:txBody>
                    <a:bodyPr/>
                    <a:lstStyle/>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Comparing different perspectives drawn from quantitative and qualitative data</a:t>
                      </a:r>
                    </a:p>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Explaining quantitative results with qualitative data </a:t>
                      </a:r>
                    </a:p>
                    <a:p>
                      <a:pPr marL="173038" indent="-173038">
                        <a:buFont typeface="Arial" panose="020B0604020202020204" pitchFamily="34" charset="0"/>
                        <a:buChar char="•"/>
                      </a:pPr>
                      <a:endParaRPr lang="en-US" sz="1700" b="0" i="0" u="none" strike="noStrike" kern="1200" baseline="0" dirty="0">
                        <a:solidFill>
                          <a:srgbClr val="002060"/>
                        </a:solidFill>
                        <a:latin typeface="+mn-lt"/>
                        <a:ea typeface="+mn-ea"/>
                        <a:cs typeface="+mn-cs"/>
                      </a:endParaRPr>
                    </a:p>
                    <a:p>
                      <a:pPr marL="173038" indent="-173038">
                        <a:buFont typeface="Arial" panose="020B0604020202020204" pitchFamily="34" charset="0"/>
                        <a:buChar char="•"/>
                      </a:pPr>
                      <a:r>
                        <a:rPr lang="en-US" sz="1700" b="0" i="0" u="none" strike="noStrike" kern="1200" baseline="0" dirty="0">
                          <a:solidFill>
                            <a:schemeClr val="accent3">
                              <a:lumMod val="95000"/>
                            </a:schemeClr>
                          </a:solidFill>
                          <a:latin typeface="+mn-lt"/>
                          <a:ea typeface="+mn-ea"/>
                          <a:cs typeface="+mn-cs"/>
                        </a:rPr>
                        <a:t>Developing better measurement instruments</a:t>
                      </a:r>
                    </a:p>
                    <a:p>
                      <a:pPr marL="173038" indent="-173038">
                        <a:buFont typeface="Arial" panose="020B0604020202020204" pitchFamily="34" charset="0"/>
                        <a:buChar char="•"/>
                      </a:pPr>
                      <a:r>
                        <a:rPr lang="en-US" sz="1700" b="0" i="0" u="none" strike="noStrike" kern="1200" baseline="0" dirty="0">
                          <a:solidFill>
                            <a:schemeClr val="accent3">
                              <a:lumMod val="95000"/>
                            </a:schemeClr>
                          </a:solidFill>
                          <a:latin typeface="+mn-lt"/>
                          <a:ea typeface="+mn-ea"/>
                          <a:cs typeface="+mn-cs"/>
                        </a:rPr>
                        <a:t>Understanding experimental results by incorporating perspectives of individuals</a:t>
                      </a:r>
                    </a:p>
                    <a:p>
                      <a:pPr marL="173038" indent="-173038">
                        <a:buFont typeface="Arial" panose="020B0604020202020204" pitchFamily="34" charset="0"/>
                        <a:buChar char="•"/>
                      </a:pPr>
                      <a:endParaRPr lang="en-US" sz="1700" b="0" i="0" u="none" strike="noStrike" kern="1200" baseline="0" dirty="0">
                        <a:solidFill>
                          <a:schemeClr val="accent3">
                            <a:lumMod val="95000"/>
                          </a:schemeClr>
                        </a:solidFill>
                        <a:latin typeface="+mn-lt"/>
                        <a:ea typeface="+mn-ea"/>
                        <a:cs typeface="+mn-cs"/>
                      </a:endParaRPr>
                    </a:p>
                    <a:p>
                      <a:pPr marL="173038" indent="-173038">
                        <a:buFont typeface="Arial" panose="020B0604020202020204" pitchFamily="34" charset="0"/>
                        <a:buChar char="•"/>
                      </a:pPr>
                      <a:r>
                        <a:rPr lang="en-US" sz="1700" b="0" i="0" u="none" strike="noStrike" kern="1200" baseline="0" dirty="0">
                          <a:solidFill>
                            <a:schemeClr val="accent3">
                              <a:lumMod val="95000"/>
                            </a:schemeClr>
                          </a:solidFill>
                          <a:latin typeface="+mn-lt"/>
                          <a:ea typeface="+mn-ea"/>
                          <a:cs typeface="+mn-cs"/>
                        </a:rPr>
                        <a:t>Developing an understanding of needed changes for a marginalized group</a:t>
                      </a:r>
                    </a:p>
                    <a:p>
                      <a:pPr marL="173038" indent="-173038">
                        <a:buFont typeface="Arial" panose="020B0604020202020204" pitchFamily="34" charset="0"/>
                        <a:buChar char="•"/>
                      </a:pPr>
                      <a:r>
                        <a:rPr lang="en-US" sz="1700" b="0" i="0" u="none" strike="noStrike" kern="1200" baseline="0" dirty="0">
                          <a:solidFill>
                            <a:schemeClr val="accent3">
                              <a:lumMod val="95000"/>
                            </a:schemeClr>
                          </a:solidFill>
                          <a:latin typeface="+mn-lt"/>
                          <a:ea typeface="+mn-ea"/>
                          <a:cs typeface="+mn-cs"/>
                        </a:rPr>
                        <a:t>Understanding the need for an impact of an intervention</a:t>
                      </a:r>
                      <a:endParaRPr lang="en-US" sz="1700" dirty="0">
                        <a:solidFill>
                          <a:schemeClr val="accent3">
                            <a:lumMod val="95000"/>
                          </a:schemeClr>
                        </a:solidFill>
                      </a:endParaRPr>
                    </a:p>
                  </a:txBody>
                  <a:tcPr/>
                </a:tc>
                <a:tc>
                  <a:txBody>
                    <a:bodyPr/>
                    <a:lstStyle/>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Merging the two databases to show how the data converge or diverge</a:t>
                      </a:r>
                    </a:p>
                    <a:p>
                      <a:pPr marL="173038" indent="-173038">
                        <a:buFont typeface="Arial" panose="020B0604020202020204" pitchFamily="34" charset="0"/>
                        <a:buChar char="•"/>
                      </a:pPr>
                      <a:r>
                        <a:rPr lang="en-US" sz="1700" b="0" i="0" u="none" strike="noStrike" kern="1200" baseline="0" dirty="0">
                          <a:solidFill>
                            <a:schemeClr val="accent3">
                              <a:lumMod val="95000"/>
                            </a:schemeClr>
                          </a:solidFill>
                          <a:latin typeface="+mn-lt"/>
                          <a:ea typeface="+mn-ea"/>
                          <a:cs typeface="+mn-cs"/>
                        </a:rPr>
                        <a:t>An in-depth understanding of the quantitative results (often cultural relevance) </a:t>
                      </a:r>
                    </a:p>
                    <a:p>
                      <a:pPr marL="173038" indent="-173038">
                        <a:buFont typeface="Arial" panose="020B0604020202020204" pitchFamily="34" charset="0"/>
                        <a:buChar char="•"/>
                      </a:pPr>
                      <a:r>
                        <a:rPr lang="en-US" sz="1700" b="0" i="0" u="none" strike="noStrike" kern="1200" baseline="0" dirty="0">
                          <a:solidFill>
                            <a:schemeClr val="accent3">
                              <a:lumMod val="95000"/>
                            </a:schemeClr>
                          </a:solidFill>
                          <a:latin typeface="+mn-lt"/>
                          <a:ea typeface="+mn-ea"/>
                          <a:cs typeface="+mn-cs"/>
                        </a:rPr>
                        <a:t>A test of better measures for a sample of a population </a:t>
                      </a:r>
                    </a:p>
                    <a:p>
                      <a:pPr marL="173038" indent="-173038">
                        <a:buFont typeface="Arial" panose="020B0604020202020204" pitchFamily="34" charset="0"/>
                        <a:buChar char="•"/>
                      </a:pPr>
                      <a:r>
                        <a:rPr lang="en-US" sz="1700" b="0" i="0" u="none" strike="noStrike" kern="1200" baseline="0" dirty="0">
                          <a:solidFill>
                            <a:schemeClr val="accent3">
                              <a:lumMod val="95000"/>
                            </a:schemeClr>
                          </a:solidFill>
                          <a:latin typeface="+mn-lt"/>
                          <a:ea typeface="+mn-ea"/>
                          <a:cs typeface="+mn-cs"/>
                        </a:rPr>
                        <a:t>An understanding of participant views within the context of an experimental intervention</a:t>
                      </a:r>
                    </a:p>
                    <a:p>
                      <a:pPr marL="173038" indent="-173038">
                        <a:buFont typeface="Arial" panose="020B0604020202020204" pitchFamily="34" charset="0"/>
                        <a:buChar char="•"/>
                      </a:pPr>
                      <a:r>
                        <a:rPr lang="en-US" sz="1700" b="0" i="0" u="none" strike="noStrike" kern="1200" baseline="0" dirty="0">
                          <a:solidFill>
                            <a:schemeClr val="accent3">
                              <a:lumMod val="95000"/>
                            </a:schemeClr>
                          </a:solidFill>
                          <a:latin typeface="+mn-lt"/>
                          <a:ea typeface="+mn-ea"/>
                          <a:cs typeface="+mn-cs"/>
                        </a:rPr>
                        <a:t>A call for action program </a:t>
                      </a:r>
                    </a:p>
                    <a:p>
                      <a:pPr marL="173038" indent="-173038">
                        <a:buFont typeface="Arial" panose="020B0604020202020204" pitchFamily="34" charset="0"/>
                        <a:buChar char="•"/>
                      </a:pPr>
                      <a:endParaRPr lang="en-US" sz="1700" b="0" i="0" u="none" strike="noStrike" kern="1200" baseline="0" dirty="0">
                        <a:solidFill>
                          <a:schemeClr val="accent3">
                            <a:lumMod val="95000"/>
                          </a:schemeClr>
                        </a:solidFill>
                        <a:latin typeface="+mn-lt"/>
                        <a:ea typeface="+mn-ea"/>
                        <a:cs typeface="+mn-cs"/>
                      </a:endParaRPr>
                    </a:p>
                    <a:p>
                      <a:pPr marL="173038" indent="-173038">
                        <a:buFont typeface="Arial" panose="020B0604020202020204" pitchFamily="34" charset="0"/>
                        <a:buChar char="•"/>
                      </a:pPr>
                      <a:endParaRPr lang="en-US" sz="1700" b="0" i="0" u="none" strike="noStrike" kern="1200" baseline="0" dirty="0">
                        <a:solidFill>
                          <a:schemeClr val="accent3">
                            <a:lumMod val="95000"/>
                          </a:schemeClr>
                        </a:solidFill>
                        <a:latin typeface="+mn-lt"/>
                        <a:ea typeface="+mn-ea"/>
                        <a:cs typeface="+mn-cs"/>
                      </a:endParaRPr>
                    </a:p>
                    <a:p>
                      <a:pPr marL="173038" indent="-173038">
                        <a:buFont typeface="Arial" panose="020B0604020202020204" pitchFamily="34" charset="0"/>
                        <a:buChar char="•"/>
                      </a:pPr>
                      <a:r>
                        <a:rPr lang="en-US" sz="1700" b="0" i="0" u="none" strike="noStrike" kern="1200" baseline="0" dirty="0">
                          <a:solidFill>
                            <a:schemeClr val="accent3">
                              <a:lumMod val="95000"/>
                            </a:schemeClr>
                          </a:solidFill>
                          <a:latin typeface="+mn-lt"/>
                          <a:ea typeface="+mn-ea"/>
                          <a:cs typeface="+mn-cs"/>
                        </a:rPr>
                        <a:t>A formative and summative evaluation  </a:t>
                      </a:r>
                      <a:endParaRPr lang="en-US" sz="1700" dirty="0">
                        <a:solidFill>
                          <a:schemeClr val="accent3">
                            <a:lumMod val="95000"/>
                          </a:schemeClr>
                        </a:solidFill>
                      </a:endParaRPr>
                    </a:p>
                  </a:txBody>
                  <a:tcPr/>
                </a:tc>
                <a:tc>
                  <a:txBody>
                    <a:bodyPr/>
                    <a:lstStyle/>
                    <a:p>
                      <a:pPr marL="285750" indent="-285750">
                        <a:buFont typeface="Arial" panose="020B0604020202020204" pitchFamily="34" charset="0"/>
                        <a:buChar char="•"/>
                      </a:pPr>
                      <a:r>
                        <a:rPr lang="en-US" sz="1700" b="0" i="0" u="none" strike="noStrike" kern="1200" baseline="0" dirty="0">
                          <a:solidFill>
                            <a:srgbClr val="002060"/>
                          </a:solidFill>
                          <a:latin typeface="+mn-lt"/>
                          <a:ea typeface="+mn-ea"/>
                          <a:cs typeface="+mn-cs"/>
                        </a:rPr>
                        <a:t>Convergent parallel</a:t>
                      </a:r>
                    </a:p>
                    <a:p>
                      <a:pPr marL="285750" indent="-285750">
                        <a:buFont typeface="Arial" panose="020B0604020202020204" pitchFamily="34" charset="0"/>
                        <a:buChar char="•"/>
                      </a:pPr>
                      <a:endParaRPr lang="en-US" sz="1700" b="0" i="0" u="none" strike="noStrike" kern="1200" baseline="0" dirty="0">
                        <a:solidFill>
                          <a:srgbClr val="002060"/>
                        </a:solidFill>
                        <a:latin typeface="+mn-lt"/>
                        <a:ea typeface="+mn-ea"/>
                        <a:cs typeface="+mn-cs"/>
                      </a:endParaRPr>
                    </a:p>
                    <a:p>
                      <a:pPr marL="285750" indent="-285750">
                        <a:buFont typeface="Arial" panose="020B0604020202020204" pitchFamily="34" charset="0"/>
                        <a:buChar char="•"/>
                      </a:pPr>
                      <a:r>
                        <a:rPr lang="en-US" sz="1700" b="0" i="0" u="none" strike="noStrike" kern="1200" baseline="0" dirty="0">
                          <a:solidFill>
                            <a:schemeClr val="accent3">
                              <a:lumMod val="95000"/>
                            </a:schemeClr>
                          </a:solidFill>
                          <a:latin typeface="+mn-lt"/>
                          <a:ea typeface="+mn-ea"/>
                          <a:cs typeface="+mn-cs"/>
                        </a:rPr>
                        <a:t>Explanatory sequential</a:t>
                      </a:r>
                    </a:p>
                    <a:p>
                      <a:pPr marL="285750" indent="-285750">
                        <a:buFont typeface="Arial" panose="020B0604020202020204" pitchFamily="34" charset="0"/>
                        <a:buChar char="•"/>
                      </a:pPr>
                      <a:endParaRPr lang="en-US" sz="1700" b="0" i="0" u="none" strike="noStrike" kern="1200" baseline="0" dirty="0">
                        <a:solidFill>
                          <a:schemeClr val="accent3">
                            <a:lumMod val="95000"/>
                          </a:schemeClr>
                        </a:solidFill>
                        <a:latin typeface="+mn-lt"/>
                        <a:ea typeface="+mn-ea"/>
                        <a:cs typeface="+mn-cs"/>
                      </a:endParaRPr>
                    </a:p>
                    <a:p>
                      <a:pPr marL="285750" indent="-285750">
                        <a:buFont typeface="Arial" panose="020B0604020202020204" pitchFamily="34" charset="0"/>
                        <a:buChar char="•"/>
                      </a:pPr>
                      <a:r>
                        <a:rPr lang="en-US" sz="1700" b="0" i="0" u="none" strike="noStrike" kern="1200" baseline="0" dirty="0">
                          <a:solidFill>
                            <a:schemeClr val="accent3">
                              <a:lumMod val="95000"/>
                            </a:schemeClr>
                          </a:solidFill>
                          <a:latin typeface="+mn-lt"/>
                          <a:ea typeface="+mn-ea"/>
                          <a:cs typeface="+mn-cs"/>
                        </a:rPr>
                        <a:t>Exploratory sequential</a:t>
                      </a:r>
                    </a:p>
                    <a:p>
                      <a:pPr marL="285750" indent="-285750">
                        <a:buFont typeface="Arial" panose="020B0604020202020204" pitchFamily="34" charset="0"/>
                        <a:buChar char="•"/>
                      </a:pPr>
                      <a:r>
                        <a:rPr lang="en-US" sz="1700" b="0" i="0" u="none" strike="noStrike" kern="1200" baseline="0" dirty="0">
                          <a:solidFill>
                            <a:schemeClr val="accent3">
                              <a:lumMod val="95000"/>
                            </a:schemeClr>
                          </a:solidFill>
                          <a:latin typeface="+mn-lt"/>
                          <a:ea typeface="+mn-ea"/>
                          <a:cs typeface="+mn-cs"/>
                        </a:rPr>
                        <a:t>Embedded</a:t>
                      </a:r>
                    </a:p>
                    <a:p>
                      <a:pPr marL="285750" indent="-285750">
                        <a:buFont typeface="Arial" panose="020B0604020202020204" pitchFamily="34" charset="0"/>
                        <a:buChar char="•"/>
                      </a:pPr>
                      <a:endParaRPr lang="en-US" sz="1700" b="0" i="0" u="none" strike="noStrike" kern="1200" baseline="0" dirty="0">
                        <a:solidFill>
                          <a:schemeClr val="accent3">
                            <a:lumMod val="95000"/>
                          </a:schemeClr>
                        </a:solidFill>
                        <a:latin typeface="+mn-lt"/>
                        <a:ea typeface="+mn-ea"/>
                        <a:cs typeface="+mn-cs"/>
                      </a:endParaRPr>
                    </a:p>
                    <a:p>
                      <a:pPr marL="285750" indent="-285750">
                        <a:buFont typeface="Arial" panose="020B0604020202020204" pitchFamily="34" charset="0"/>
                        <a:buChar char="•"/>
                      </a:pPr>
                      <a:endParaRPr lang="en-US" sz="1700" b="0" i="0" u="none" strike="noStrike" kern="1200" baseline="0" dirty="0">
                        <a:solidFill>
                          <a:schemeClr val="accent3">
                            <a:lumMod val="95000"/>
                          </a:schemeClr>
                        </a:solidFill>
                        <a:latin typeface="+mn-lt"/>
                        <a:ea typeface="+mn-ea"/>
                        <a:cs typeface="+mn-cs"/>
                      </a:endParaRPr>
                    </a:p>
                    <a:p>
                      <a:pPr marL="285750" indent="-285750">
                        <a:buFont typeface="Arial" panose="020B0604020202020204" pitchFamily="34" charset="0"/>
                        <a:buChar char="•"/>
                      </a:pPr>
                      <a:endParaRPr lang="en-US" sz="1700" b="0" i="0" u="none" strike="noStrike" kern="1200" baseline="0" dirty="0">
                        <a:solidFill>
                          <a:schemeClr val="accent3">
                            <a:lumMod val="95000"/>
                          </a:schemeClr>
                        </a:solidFill>
                        <a:latin typeface="+mn-lt"/>
                        <a:ea typeface="+mn-ea"/>
                        <a:cs typeface="+mn-cs"/>
                      </a:endParaRPr>
                    </a:p>
                    <a:p>
                      <a:pPr marL="285750" indent="-285750">
                        <a:buFont typeface="Arial" panose="020B0604020202020204" pitchFamily="34" charset="0"/>
                        <a:buChar char="•"/>
                      </a:pPr>
                      <a:r>
                        <a:rPr lang="en-US" sz="1700" b="0" i="0" u="none" strike="noStrike" kern="1200" baseline="0" dirty="0">
                          <a:solidFill>
                            <a:schemeClr val="accent3">
                              <a:lumMod val="95000"/>
                            </a:schemeClr>
                          </a:solidFill>
                          <a:latin typeface="+mn-lt"/>
                          <a:ea typeface="+mn-ea"/>
                          <a:cs typeface="+mn-cs"/>
                        </a:rPr>
                        <a:t>Transformative</a:t>
                      </a:r>
                    </a:p>
                    <a:p>
                      <a:pPr marL="285750" indent="-285750">
                        <a:buFont typeface="Arial" panose="020B0604020202020204" pitchFamily="34" charset="0"/>
                        <a:buChar char="•"/>
                      </a:pPr>
                      <a:endParaRPr lang="en-US" sz="1700" b="0" i="0" u="none" strike="noStrike" kern="1200" baseline="0" dirty="0">
                        <a:solidFill>
                          <a:schemeClr val="accent3">
                            <a:lumMod val="95000"/>
                          </a:schemeClr>
                        </a:solidFill>
                        <a:latin typeface="+mn-lt"/>
                        <a:ea typeface="+mn-ea"/>
                        <a:cs typeface="+mn-cs"/>
                      </a:endParaRPr>
                    </a:p>
                    <a:p>
                      <a:pPr marL="285750" indent="-285750">
                        <a:buFont typeface="Arial" panose="020B0604020202020204" pitchFamily="34" charset="0"/>
                        <a:buChar char="•"/>
                      </a:pPr>
                      <a:endParaRPr lang="en-US" sz="1700" b="0" i="0" u="none" strike="noStrike" kern="1200" baseline="0" dirty="0">
                        <a:solidFill>
                          <a:schemeClr val="accent3">
                            <a:lumMod val="95000"/>
                          </a:schemeClr>
                        </a:solidFill>
                        <a:latin typeface="+mn-lt"/>
                        <a:ea typeface="+mn-ea"/>
                        <a:cs typeface="+mn-cs"/>
                      </a:endParaRPr>
                    </a:p>
                    <a:p>
                      <a:pPr marL="285750" indent="-285750">
                        <a:buFont typeface="Arial" panose="020B0604020202020204" pitchFamily="34" charset="0"/>
                        <a:buChar char="•"/>
                      </a:pPr>
                      <a:r>
                        <a:rPr lang="en-US" sz="1700" b="0" i="0" u="none" strike="noStrike" kern="1200" baseline="0" dirty="0">
                          <a:solidFill>
                            <a:schemeClr val="accent3">
                              <a:lumMod val="95000"/>
                            </a:schemeClr>
                          </a:solidFill>
                          <a:latin typeface="+mn-lt"/>
                          <a:ea typeface="+mn-ea"/>
                          <a:cs typeface="+mn-cs"/>
                        </a:rPr>
                        <a:t>Multiphase</a:t>
                      </a:r>
                      <a:endParaRPr lang="en-US" sz="1700" dirty="0">
                        <a:solidFill>
                          <a:schemeClr val="accent3">
                            <a:lumMod val="95000"/>
                          </a:schemeClr>
                        </a:solidFill>
                      </a:endParaRPr>
                    </a:p>
                  </a:txBody>
                  <a:tcPr/>
                </a:tc>
                <a:extLst>
                  <a:ext uri="{0D108BD9-81ED-4DB2-BD59-A6C34878D82A}">
                    <a16:rowId xmlns:a16="http://schemas.microsoft.com/office/drawing/2014/main" val="10001"/>
                  </a:ext>
                </a:extLst>
              </a:tr>
            </a:tbl>
          </a:graphicData>
        </a:graphic>
      </p:graphicFrame>
      <p:sp>
        <p:nvSpPr>
          <p:cNvPr id="5" name="Rectangle 4"/>
          <p:cNvSpPr/>
          <p:nvPr/>
        </p:nvSpPr>
        <p:spPr>
          <a:xfrm>
            <a:off x="1584960" y="6197025"/>
            <a:ext cx="7543800" cy="584775"/>
          </a:xfrm>
          <a:prstGeom prst="rect">
            <a:avLst/>
          </a:prstGeom>
        </p:spPr>
        <p:txBody>
          <a:bodyPr wrap="square">
            <a:spAutoFit/>
          </a:bodyPr>
          <a:lstStyle/>
          <a:p>
            <a:pPr algn="r"/>
            <a:r>
              <a:rPr lang="en-US" sz="1600" b="0" dirty="0">
                <a:solidFill>
                  <a:schemeClr val="bg1"/>
                </a:solidFill>
              </a:rPr>
              <a:t>Creswell JW.  Research design : qualitative, quantitative, and mixed methods approaches— 4th ed. Sage Publications, 2014.</a:t>
            </a:r>
          </a:p>
        </p:txBody>
      </p:sp>
      <p:cxnSp>
        <p:nvCxnSpPr>
          <p:cNvPr id="7" name="Straight Connector 6"/>
          <p:cNvCxnSpPr/>
          <p:nvPr/>
        </p:nvCxnSpPr>
        <p:spPr bwMode="auto">
          <a:xfrm>
            <a:off x="0" y="2555240"/>
            <a:ext cx="9144000" cy="0"/>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8" name="Straight Connector 7"/>
          <p:cNvCxnSpPr/>
          <p:nvPr/>
        </p:nvCxnSpPr>
        <p:spPr bwMode="auto">
          <a:xfrm>
            <a:off x="0" y="3322320"/>
            <a:ext cx="9144000" cy="0"/>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9" name="Straight Connector 8"/>
          <p:cNvCxnSpPr/>
          <p:nvPr/>
        </p:nvCxnSpPr>
        <p:spPr bwMode="auto">
          <a:xfrm>
            <a:off x="0" y="3845560"/>
            <a:ext cx="9144000" cy="0"/>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10" name="Straight Connector 9"/>
          <p:cNvCxnSpPr/>
          <p:nvPr/>
        </p:nvCxnSpPr>
        <p:spPr bwMode="auto">
          <a:xfrm>
            <a:off x="0" y="4876800"/>
            <a:ext cx="9144000" cy="0"/>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11" name="Straight Connector 10"/>
          <p:cNvCxnSpPr/>
          <p:nvPr/>
        </p:nvCxnSpPr>
        <p:spPr bwMode="auto">
          <a:xfrm>
            <a:off x="0" y="5674360"/>
            <a:ext cx="9144000" cy="0"/>
          </a:xfrm>
          <a:prstGeom prst="line">
            <a:avLst/>
          </a:prstGeom>
          <a:solidFill>
            <a:schemeClr val="accent1"/>
          </a:solidFill>
          <a:ln w="9525" cap="flat" cmpd="sng" algn="ctr">
            <a:solidFill>
              <a:schemeClr val="bg1"/>
            </a:solidFill>
            <a:prstDash val="solid"/>
            <a:round/>
            <a:headEnd type="none" w="med" len="med"/>
            <a:tailEnd type="none" w="med" len="med"/>
          </a:ln>
          <a:effectLst/>
        </p:spPr>
      </p:cxnSp>
      <p:sp>
        <p:nvSpPr>
          <p:cNvPr id="3" name="Slide Number Placeholder 2"/>
          <p:cNvSpPr>
            <a:spLocks noGrp="1"/>
          </p:cNvSpPr>
          <p:nvPr>
            <p:ph type="sldNum" sz="quarter" idx="10"/>
          </p:nvPr>
        </p:nvSpPr>
        <p:spPr/>
        <p:txBody>
          <a:bodyPr/>
          <a:lstStyle/>
          <a:p>
            <a:fld id="{6702E1E0-462E-42B5-A359-A648340C9DAE}" type="slidenum">
              <a:rPr lang="en-US" smtClean="0"/>
              <a:pPr/>
              <a:t>46</a:t>
            </a:fld>
            <a:endParaRPr lang="en-US"/>
          </a:p>
        </p:txBody>
      </p:sp>
      <p:sp>
        <p:nvSpPr>
          <p:cNvPr id="13" name="TextBox 12">
            <a:extLst>
              <a:ext uri="{FF2B5EF4-FFF2-40B4-BE49-F238E27FC236}">
                <a16:creationId xmlns:a16="http://schemas.microsoft.com/office/drawing/2014/main" id="{907967CD-73A1-41EC-97D9-21C9C0D95914}"/>
              </a:ext>
            </a:extLst>
          </p:cNvPr>
          <p:cNvSpPr txBox="1"/>
          <p:nvPr/>
        </p:nvSpPr>
        <p:spPr>
          <a:xfrm>
            <a:off x="6934200" y="64413"/>
            <a:ext cx="2133726" cy="584775"/>
          </a:xfrm>
          <a:prstGeom prst="rect">
            <a:avLst/>
          </a:prstGeom>
          <a:noFill/>
          <a:ln w="38100">
            <a:solidFill>
              <a:schemeClr val="bg1"/>
            </a:solidFill>
          </a:ln>
        </p:spPr>
        <p:txBody>
          <a:bodyPr wrap="none" rtlCol="0">
            <a:spAutoFit/>
          </a:bodyPr>
          <a:lstStyle/>
          <a:p>
            <a:r>
              <a:rPr lang="en-US" dirty="0">
                <a:solidFill>
                  <a:schemeClr val="bg1"/>
                </a:solidFill>
              </a:rPr>
              <a:t>A1 - A3/3.1</a:t>
            </a:r>
          </a:p>
        </p:txBody>
      </p:sp>
    </p:spTree>
    <p:extLst>
      <p:ext uri="{BB962C8B-B14F-4D97-AF65-F5344CB8AC3E}">
        <p14:creationId xmlns:p14="http://schemas.microsoft.com/office/powerpoint/2010/main" val="6074970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533400"/>
            <a:ext cx="8686800" cy="762000"/>
          </a:xfrm>
        </p:spPr>
        <p:txBody>
          <a:bodyPr/>
          <a:lstStyle/>
          <a:p>
            <a:r>
              <a:rPr lang="en-US" dirty="0"/>
              <a:t>Criteria for choosing an MM design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34094805"/>
              </p:ext>
            </p:extLst>
          </p:nvPr>
        </p:nvGraphicFramePr>
        <p:xfrm>
          <a:off x="0" y="1265936"/>
          <a:ext cx="9144000" cy="4982464"/>
        </p:xfrm>
        <a:graphic>
          <a:graphicData uri="http://schemas.openxmlformats.org/drawingml/2006/table">
            <a:tbl>
              <a:tblPr firstRow="1" bandRow="1">
                <a:tableStyleId>{5C22544A-7EE6-4342-B048-85BDC9FD1C3A}</a:tableStyleId>
              </a:tblPr>
              <a:tblGrid>
                <a:gridCol w="3733800">
                  <a:extLst>
                    <a:ext uri="{9D8B030D-6E8A-4147-A177-3AD203B41FA5}">
                      <a16:colId xmlns:a16="http://schemas.microsoft.com/office/drawing/2014/main" val="20000"/>
                    </a:ext>
                  </a:extLst>
                </a:gridCol>
                <a:gridCol w="3276600">
                  <a:extLst>
                    <a:ext uri="{9D8B030D-6E8A-4147-A177-3AD203B41FA5}">
                      <a16:colId xmlns:a16="http://schemas.microsoft.com/office/drawing/2014/main" val="20001"/>
                    </a:ext>
                  </a:extLst>
                </a:gridCol>
                <a:gridCol w="2133600">
                  <a:extLst>
                    <a:ext uri="{9D8B030D-6E8A-4147-A177-3AD203B41FA5}">
                      <a16:colId xmlns:a16="http://schemas.microsoft.com/office/drawing/2014/main" val="20002"/>
                    </a:ext>
                  </a:extLst>
                </a:gridCol>
              </a:tblGrid>
              <a:tr h="457200">
                <a:tc>
                  <a:txBody>
                    <a:bodyPr/>
                    <a:lstStyle/>
                    <a:p>
                      <a:r>
                        <a:rPr lang="en-US" sz="1700" b="1" i="0" u="none" strike="noStrike" kern="1200" baseline="0" dirty="0">
                          <a:solidFill>
                            <a:srgbClr val="002060"/>
                          </a:solidFill>
                          <a:latin typeface="+mn-lt"/>
                          <a:ea typeface="+mn-ea"/>
                          <a:cs typeface="+mn-cs"/>
                        </a:rPr>
                        <a:t>Reasons</a:t>
                      </a:r>
                      <a:endParaRPr lang="en-US" sz="1700" dirty="0">
                        <a:solidFill>
                          <a:srgbClr val="002060"/>
                        </a:solidFill>
                      </a:endParaRPr>
                    </a:p>
                  </a:txBody>
                  <a:tcPr/>
                </a:tc>
                <a:tc>
                  <a:txBody>
                    <a:bodyPr/>
                    <a:lstStyle/>
                    <a:p>
                      <a:r>
                        <a:rPr lang="en-US" sz="1700" b="1" i="0" u="none" strike="noStrike" kern="1200" baseline="0" dirty="0">
                          <a:solidFill>
                            <a:srgbClr val="002060"/>
                          </a:solidFill>
                          <a:latin typeface="+mn-lt"/>
                          <a:ea typeface="+mn-ea"/>
                          <a:cs typeface="+mn-cs"/>
                        </a:rPr>
                        <a:t>Expected Outcomes </a:t>
                      </a:r>
                      <a:endParaRPr lang="en-US" sz="1700" dirty="0">
                        <a:solidFill>
                          <a:srgbClr val="002060"/>
                        </a:solidFill>
                      </a:endParaRPr>
                    </a:p>
                  </a:txBody>
                  <a:tcPr/>
                </a:tc>
                <a:tc>
                  <a:txBody>
                    <a:bodyPr/>
                    <a:lstStyle/>
                    <a:p>
                      <a:r>
                        <a:rPr lang="en-US" sz="1700" b="1" i="0" u="none" strike="noStrike" kern="1200" baseline="0" dirty="0">
                          <a:solidFill>
                            <a:srgbClr val="002060"/>
                          </a:solidFill>
                          <a:latin typeface="+mn-lt"/>
                          <a:ea typeface="+mn-ea"/>
                          <a:cs typeface="+mn-cs"/>
                        </a:rPr>
                        <a:t>Design</a:t>
                      </a:r>
                      <a:endParaRPr lang="en-US" sz="1700" dirty="0">
                        <a:solidFill>
                          <a:srgbClr val="002060"/>
                        </a:solidFill>
                      </a:endParaRPr>
                    </a:p>
                  </a:txBody>
                  <a:tcPr/>
                </a:tc>
                <a:extLst>
                  <a:ext uri="{0D108BD9-81ED-4DB2-BD59-A6C34878D82A}">
                    <a16:rowId xmlns:a16="http://schemas.microsoft.com/office/drawing/2014/main" val="10000"/>
                  </a:ext>
                </a:extLst>
              </a:tr>
              <a:tr h="4525264">
                <a:tc>
                  <a:txBody>
                    <a:bodyPr/>
                    <a:lstStyle/>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Comparing different perspectives drawn from quantitative and qualitative data</a:t>
                      </a:r>
                    </a:p>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Explaining quantitative results with qualitative data </a:t>
                      </a:r>
                    </a:p>
                    <a:p>
                      <a:pPr marL="173038" indent="-173038">
                        <a:buFont typeface="Arial" panose="020B0604020202020204" pitchFamily="34" charset="0"/>
                        <a:buChar char="•"/>
                      </a:pPr>
                      <a:endParaRPr lang="en-US" sz="1700" b="0" i="0" u="none" strike="noStrike" kern="1200" baseline="0" dirty="0">
                        <a:solidFill>
                          <a:srgbClr val="002060"/>
                        </a:solidFill>
                        <a:latin typeface="+mn-lt"/>
                        <a:ea typeface="+mn-ea"/>
                        <a:cs typeface="+mn-cs"/>
                      </a:endParaRPr>
                    </a:p>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Developing better measurement instruments</a:t>
                      </a:r>
                    </a:p>
                    <a:p>
                      <a:pPr marL="173038" indent="-173038">
                        <a:buFont typeface="Arial" panose="020B0604020202020204" pitchFamily="34" charset="0"/>
                        <a:buChar char="•"/>
                      </a:pPr>
                      <a:r>
                        <a:rPr lang="en-US" sz="1700" b="0" i="0" u="none" strike="noStrike" kern="1200" baseline="0" dirty="0">
                          <a:solidFill>
                            <a:schemeClr val="accent3">
                              <a:lumMod val="95000"/>
                            </a:schemeClr>
                          </a:solidFill>
                          <a:latin typeface="+mn-lt"/>
                          <a:ea typeface="+mn-ea"/>
                          <a:cs typeface="+mn-cs"/>
                        </a:rPr>
                        <a:t>Understanding experimental results by incorporating perspectives of individuals</a:t>
                      </a:r>
                    </a:p>
                    <a:p>
                      <a:pPr marL="173038" indent="-173038">
                        <a:buFont typeface="Arial" panose="020B0604020202020204" pitchFamily="34" charset="0"/>
                        <a:buChar char="•"/>
                      </a:pPr>
                      <a:endParaRPr lang="en-US" sz="1700" b="0" i="0" u="none" strike="noStrike" kern="1200" baseline="0" dirty="0">
                        <a:solidFill>
                          <a:schemeClr val="accent3">
                            <a:lumMod val="95000"/>
                          </a:schemeClr>
                        </a:solidFill>
                        <a:latin typeface="+mn-lt"/>
                        <a:ea typeface="+mn-ea"/>
                        <a:cs typeface="+mn-cs"/>
                      </a:endParaRPr>
                    </a:p>
                    <a:p>
                      <a:pPr marL="173038" indent="-173038">
                        <a:buFont typeface="Arial" panose="020B0604020202020204" pitchFamily="34" charset="0"/>
                        <a:buChar char="•"/>
                      </a:pPr>
                      <a:r>
                        <a:rPr lang="en-US" sz="1700" b="0" i="0" u="none" strike="noStrike" kern="1200" baseline="0" dirty="0">
                          <a:solidFill>
                            <a:schemeClr val="accent3">
                              <a:lumMod val="95000"/>
                            </a:schemeClr>
                          </a:solidFill>
                          <a:latin typeface="+mn-lt"/>
                          <a:ea typeface="+mn-ea"/>
                          <a:cs typeface="+mn-cs"/>
                        </a:rPr>
                        <a:t>Developing an understanding of needed changes for a marginalized group</a:t>
                      </a:r>
                    </a:p>
                    <a:p>
                      <a:pPr marL="173038" indent="-173038">
                        <a:buFont typeface="Arial" panose="020B0604020202020204" pitchFamily="34" charset="0"/>
                        <a:buChar char="•"/>
                      </a:pPr>
                      <a:r>
                        <a:rPr lang="en-US" sz="1700" b="0" i="0" u="none" strike="noStrike" kern="1200" baseline="0" dirty="0">
                          <a:solidFill>
                            <a:schemeClr val="accent3">
                              <a:lumMod val="95000"/>
                            </a:schemeClr>
                          </a:solidFill>
                          <a:latin typeface="+mn-lt"/>
                          <a:ea typeface="+mn-ea"/>
                          <a:cs typeface="+mn-cs"/>
                        </a:rPr>
                        <a:t>Understanding the need for an impact of an intervention</a:t>
                      </a:r>
                      <a:endParaRPr lang="en-US" sz="1700" dirty="0">
                        <a:solidFill>
                          <a:schemeClr val="accent3">
                            <a:lumMod val="95000"/>
                          </a:schemeClr>
                        </a:solidFill>
                      </a:endParaRPr>
                    </a:p>
                  </a:txBody>
                  <a:tcPr/>
                </a:tc>
                <a:tc>
                  <a:txBody>
                    <a:bodyPr/>
                    <a:lstStyle/>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Merging the two databases to show how the data converge or diverge</a:t>
                      </a:r>
                    </a:p>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An in-depth understanding of the quantitative results (often cultural relevance) </a:t>
                      </a:r>
                    </a:p>
                    <a:p>
                      <a:pPr marL="173038" indent="-173038">
                        <a:buFont typeface="Arial" panose="020B0604020202020204" pitchFamily="34" charset="0"/>
                        <a:buChar char="•"/>
                      </a:pPr>
                      <a:r>
                        <a:rPr lang="en-US" sz="1700" b="0" i="0" u="none" strike="noStrike" kern="1200" baseline="0" dirty="0">
                          <a:solidFill>
                            <a:schemeClr val="accent3">
                              <a:lumMod val="95000"/>
                            </a:schemeClr>
                          </a:solidFill>
                          <a:latin typeface="+mn-lt"/>
                          <a:ea typeface="+mn-ea"/>
                          <a:cs typeface="+mn-cs"/>
                        </a:rPr>
                        <a:t>A test of better measures for a sample of a population </a:t>
                      </a:r>
                    </a:p>
                    <a:p>
                      <a:pPr marL="173038" indent="-173038">
                        <a:buFont typeface="Arial" panose="020B0604020202020204" pitchFamily="34" charset="0"/>
                        <a:buChar char="•"/>
                      </a:pPr>
                      <a:r>
                        <a:rPr lang="en-US" sz="1700" b="0" i="0" u="none" strike="noStrike" kern="1200" baseline="0" dirty="0">
                          <a:solidFill>
                            <a:schemeClr val="accent3">
                              <a:lumMod val="95000"/>
                            </a:schemeClr>
                          </a:solidFill>
                          <a:latin typeface="+mn-lt"/>
                          <a:ea typeface="+mn-ea"/>
                          <a:cs typeface="+mn-cs"/>
                        </a:rPr>
                        <a:t>An understanding of participant views within the context of an experimental intervention</a:t>
                      </a:r>
                    </a:p>
                    <a:p>
                      <a:pPr marL="173038" indent="-173038">
                        <a:buFont typeface="Arial" panose="020B0604020202020204" pitchFamily="34" charset="0"/>
                        <a:buChar char="•"/>
                      </a:pPr>
                      <a:r>
                        <a:rPr lang="en-US" sz="1700" b="0" i="0" u="none" strike="noStrike" kern="1200" baseline="0" dirty="0">
                          <a:solidFill>
                            <a:schemeClr val="accent3">
                              <a:lumMod val="95000"/>
                            </a:schemeClr>
                          </a:solidFill>
                          <a:latin typeface="+mn-lt"/>
                          <a:ea typeface="+mn-ea"/>
                          <a:cs typeface="+mn-cs"/>
                        </a:rPr>
                        <a:t>A call for action program </a:t>
                      </a:r>
                    </a:p>
                    <a:p>
                      <a:pPr marL="173038" indent="-173038">
                        <a:buFont typeface="Arial" panose="020B0604020202020204" pitchFamily="34" charset="0"/>
                        <a:buChar char="•"/>
                      </a:pPr>
                      <a:endParaRPr lang="en-US" sz="1700" b="0" i="0" u="none" strike="noStrike" kern="1200" baseline="0" dirty="0">
                        <a:solidFill>
                          <a:schemeClr val="accent3">
                            <a:lumMod val="95000"/>
                          </a:schemeClr>
                        </a:solidFill>
                        <a:latin typeface="+mn-lt"/>
                        <a:ea typeface="+mn-ea"/>
                        <a:cs typeface="+mn-cs"/>
                      </a:endParaRPr>
                    </a:p>
                    <a:p>
                      <a:pPr marL="173038" indent="-173038">
                        <a:buFont typeface="Arial" panose="020B0604020202020204" pitchFamily="34" charset="0"/>
                        <a:buChar char="•"/>
                      </a:pPr>
                      <a:endParaRPr lang="en-US" sz="1700" b="0" i="0" u="none" strike="noStrike" kern="1200" baseline="0" dirty="0">
                        <a:solidFill>
                          <a:schemeClr val="accent3">
                            <a:lumMod val="95000"/>
                          </a:schemeClr>
                        </a:solidFill>
                        <a:latin typeface="+mn-lt"/>
                        <a:ea typeface="+mn-ea"/>
                        <a:cs typeface="+mn-cs"/>
                      </a:endParaRPr>
                    </a:p>
                    <a:p>
                      <a:pPr marL="173038" indent="-173038">
                        <a:buFont typeface="Arial" panose="020B0604020202020204" pitchFamily="34" charset="0"/>
                        <a:buChar char="•"/>
                      </a:pPr>
                      <a:r>
                        <a:rPr lang="en-US" sz="1700" b="0" i="0" u="none" strike="noStrike" kern="1200" baseline="0" dirty="0">
                          <a:solidFill>
                            <a:schemeClr val="accent3">
                              <a:lumMod val="95000"/>
                            </a:schemeClr>
                          </a:solidFill>
                          <a:latin typeface="+mn-lt"/>
                          <a:ea typeface="+mn-ea"/>
                          <a:cs typeface="+mn-cs"/>
                        </a:rPr>
                        <a:t>A formative and summative evaluation  </a:t>
                      </a:r>
                      <a:endParaRPr lang="en-US" sz="1700" dirty="0">
                        <a:solidFill>
                          <a:schemeClr val="accent3">
                            <a:lumMod val="95000"/>
                          </a:schemeClr>
                        </a:solidFill>
                      </a:endParaRPr>
                    </a:p>
                  </a:txBody>
                  <a:tcPr/>
                </a:tc>
                <a:tc>
                  <a:txBody>
                    <a:bodyPr/>
                    <a:lstStyle/>
                    <a:p>
                      <a:pPr marL="285750" indent="-285750">
                        <a:buFont typeface="Arial" panose="020B0604020202020204" pitchFamily="34" charset="0"/>
                        <a:buChar char="•"/>
                      </a:pPr>
                      <a:r>
                        <a:rPr lang="en-US" sz="1700" b="0" i="0" u="none" strike="noStrike" kern="1200" baseline="0" dirty="0">
                          <a:solidFill>
                            <a:srgbClr val="002060"/>
                          </a:solidFill>
                          <a:latin typeface="+mn-lt"/>
                          <a:ea typeface="+mn-ea"/>
                          <a:cs typeface="+mn-cs"/>
                        </a:rPr>
                        <a:t>Convergent parallel</a:t>
                      </a:r>
                    </a:p>
                    <a:p>
                      <a:pPr marL="285750" indent="-285750">
                        <a:buFont typeface="Arial" panose="020B0604020202020204" pitchFamily="34" charset="0"/>
                        <a:buChar char="•"/>
                      </a:pPr>
                      <a:endParaRPr lang="en-US" sz="1700" b="0" i="0" u="none" strike="noStrike" kern="1200" baseline="0" dirty="0">
                        <a:solidFill>
                          <a:srgbClr val="002060"/>
                        </a:solidFill>
                        <a:latin typeface="+mn-lt"/>
                        <a:ea typeface="+mn-ea"/>
                        <a:cs typeface="+mn-cs"/>
                      </a:endParaRPr>
                    </a:p>
                    <a:p>
                      <a:pPr marL="285750" indent="-285750">
                        <a:buFont typeface="Arial" panose="020B0604020202020204" pitchFamily="34" charset="0"/>
                        <a:buChar char="•"/>
                      </a:pPr>
                      <a:r>
                        <a:rPr lang="en-US" sz="1700" b="0" i="0" u="none" strike="noStrike" kern="1200" baseline="0" dirty="0">
                          <a:solidFill>
                            <a:srgbClr val="002060"/>
                          </a:solidFill>
                          <a:latin typeface="+mn-lt"/>
                          <a:ea typeface="+mn-ea"/>
                          <a:cs typeface="+mn-cs"/>
                        </a:rPr>
                        <a:t>Explanatory sequential</a:t>
                      </a:r>
                    </a:p>
                    <a:p>
                      <a:pPr marL="285750" indent="-285750">
                        <a:buFont typeface="Arial" panose="020B0604020202020204" pitchFamily="34" charset="0"/>
                        <a:buChar char="•"/>
                      </a:pPr>
                      <a:endParaRPr lang="en-US" sz="1700" b="0" i="0" u="none" strike="noStrike" kern="1200" baseline="0" dirty="0">
                        <a:solidFill>
                          <a:srgbClr val="002060"/>
                        </a:solidFill>
                        <a:latin typeface="+mn-lt"/>
                        <a:ea typeface="+mn-ea"/>
                        <a:cs typeface="+mn-cs"/>
                      </a:endParaRPr>
                    </a:p>
                    <a:p>
                      <a:pPr marL="285750" indent="-285750">
                        <a:buFont typeface="Arial" panose="020B0604020202020204" pitchFamily="34" charset="0"/>
                        <a:buChar char="•"/>
                      </a:pPr>
                      <a:r>
                        <a:rPr lang="en-US" sz="1700" b="0" i="0" u="none" strike="noStrike" kern="1200" baseline="0" dirty="0">
                          <a:solidFill>
                            <a:schemeClr val="accent3">
                              <a:lumMod val="95000"/>
                            </a:schemeClr>
                          </a:solidFill>
                          <a:latin typeface="+mn-lt"/>
                          <a:ea typeface="+mn-ea"/>
                          <a:cs typeface="+mn-cs"/>
                        </a:rPr>
                        <a:t>Exploratory sequential</a:t>
                      </a:r>
                    </a:p>
                    <a:p>
                      <a:pPr marL="285750" indent="-285750">
                        <a:buFont typeface="Arial" panose="020B0604020202020204" pitchFamily="34" charset="0"/>
                        <a:buChar char="•"/>
                      </a:pPr>
                      <a:r>
                        <a:rPr lang="en-US" sz="1700" b="0" i="0" u="none" strike="noStrike" kern="1200" baseline="0" dirty="0">
                          <a:solidFill>
                            <a:schemeClr val="accent3">
                              <a:lumMod val="95000"/>
                            </a:schemeClr>
                          </a:solidFill>
                          <a:latin typeface="+mn-lt"/>
                          <a:ea typeface="+mn-ea"/>
                          <a:cs typeface="+mn-cs"/>
                        </a:rPr>
                        <a:t>Embedded</a:t>
                      </a:r>
                    </a:p>
                    <a:p>
                      <a:pPr marL="285750" indent="-285750">
                        <a:buFont typeface="Arial" panose="020B0604020202020204" pitchFamily="34" charset="0"/>
                        <a:buChar char="•"/>
                      </a:pPr>
                      <a:endParaRPr lang="en-US" sz="1700" b="0" i="0" u="none" strike="noStrike" kern="1200" baseline="0" dirty="0">
                        <a:solidFill>
                          <a:schemeClr val="accent3">
                            <a:lumMod val="95000"/>
                          </a:schemeClr>
                        </a:solidFill>
                        <a:latin typeface="+mn-lt"/>
                        <a:ea typeface="+mn-ea"/>
                        <a:cs typeface="+mn-cs"/>
                      </a:endParaRPr>
                    </a:p>
                    <a:p>
                      <a:pPr marL="285750" indent="-285750">
                        <a:buFont typeface="Arial" panose="020B0604020202020204" pitchFamily="34" charset="0"/>
                        <a:buChar char="•"/>
                      </a:pPr>
                      <a:endParaRPr lang="en-US" sz="1700" b="0" i="0" u="none" strike="noStrike" kern="1200" baseline="0" dirty="0">
                        <a:solidFill>
                          <a:schemeClr val="accent3">
                            <a:lumMod val="95000"/>
                          </a:schemeClr>
                        </a:solidFill>
                        <a:latin typeface="+mn-lt"/>
                        <a:ea typeface="+mn-ea"/>
                        <a:cs typeface="+mn-cs"/>
                      </a:endParaRPr>
                    </a:p>
                    <a:p>
                      <a:pPr marL="285750" indent="-285750">
                        <a:buFont typeface="Arial" panose="020B0604020202020204" pitchFamily="34" charset="0"/>
                        <a:buChar char="•"/>
                      </a:pPr>
                      <a:endParaRPr lang="en-US" sz="1700" b="0" i="0" u="none" strike="noStrike" kern="1200" baseline="0" dirty="0">
                        <a:solidFill>
                          <a:schemeClr val="accent3">
                            <a:lumMod val="95000"/>
                          </a:schemeClr>
                        </a:solidFill>
                        <a:latin typeface="+mn-lt"/>
                        <a:ea typeface="+mn-ea"/>
                        <a:cs typeface="+mn-cs"/>
                      </a:endParaRPr>
                    </a:p>
                    <a:p>
                      <a:pPr marL="285750" indent="-285750">
                        <a:buFont typeface="Arial" panose="020B0604020202020204" pitchFamily="34" charset="0"/>
                        <a:buChar char="•"/>
                      </a:pPr>
                      <a:r>
                        <a:rPr lang="en-US" sz="1700" b="0" i="0" u="none" strike="noStrike" kern="1200" baseline="0" dirty="0">
                          <a:solidFill>
                            <a:schemeClr val="accent3">
                              <a:lumMod val="95000"/>
                            </a:schemeClr>
                          </a:solidFill>
                          <a:latin typeface="+mn-lt"/>
                          <a:ea typeface="+mn-ea"/>
                          <a:cs typeface="+mn-cs"/>
                        </a:rPr>
                        <a:t>Transformative</a:t>
                      </a:r>
                    </a:p>
                    <a:p>
                      <a:pPr marL="285750" indent="-285750">
                        <a:buFont typeface="Arial" panose="020B0604020202020204" pitchFamily="34" charset="0"/>
                        <a:buChar char="•"/>
                      </a:pPr>
                      <a:endParaRPr lang="en-US" sz="1700" b="0" i="0" u="none" strike="noStrike" kern="1200" baseline="0" dirty="0">
                        <a:solidFill>
                          <a:schemeClr val="accent3">
                            <a:lumMod val="95000"/>
                          </a:schemeClr>
                        </a:solidFill>
                        <a:latin typeface="+mn-lt"/>
                        <a:ea typeface="+mn-ea"/>
                        <a:cs typeface="+mn-cs"/>
                      </a:endParaRPr>
                    </a:p>
                    <a:p>
                      <a:pPr marL="285750" indent="-285750">
                        <a:buFont typeface="Arial" panose="020B0604020202020204" pitchFamily="34" charset="0"/>
                        <a:buChar char="•"/>
                      </a:pPr>
                      <a:endParaRPr lang="en-US" sz="1700" b="0" i="0" u="none" strike="noStrike" kern="1200" baseline="0" dirty="0">
                        <a:solidFill>
                          <a:schemeClr val="accent3">
                            <a:lumMod val="95000"/>
                          </a:schemeClr>
                        </a:solidFill>
                        <a:latin typeface="+mn-lt"/>
                        <a:ea typeface="+mn-ea"/>
                        <a:cs typeface="+mn-cs"/>
                      </a:endParaRPr>
                    </a:p>
                    <a:p>
                      <a:pPr marL="285750" indent="-285750">
                        <a:buFont typeface="Arial" panose="020B0604020202020204" pitchFamily="34" charset="0"/>
                        <a:buChar char="•"/>
                      </a:pPr>
                      <a:r>
                        <a:rPr lang="en-US" sz="1700" b="0" i="0" u="none" strike="noStrike" kern="1200" baseline="0" dirty="0">
                          <a:solidFill>
                            <a:schemeClr val="accent3">
                              <a:lumMod val="95000"/>
                            </a:schemeClr>
                          </a:solidFill>
                          <a:latin typeface="+mn-lt"/>
                          <a:ea typeface="+mn-ea"/>
                          <a:cs typeface="+mn-cs"/>
                        </a:rPr>
                        <a:t>Multiphase</a:t>
                      </a:r>
                      <a:endParaRPr lang="en-US" sz="1700" dirty="0">
                        <a:solidFill>
                          <a:schemeClr val="accent3">
                            <a:lumMod val="95000"/>
                          </a:schemeClr>
                        </a:solidFill>
                      </a:endParaRPr>
                    </a:p>
                  </a:txBody>
                  <a:tcPr/>
                </a:tc>
                <a:extLst>
                  <a:ext uri="{0D108BD9-81ED-4DB2-BD59-A6C34878D82A}">
                    <a16:rowId xmlns:a16="http://schemas.microsoft.com/office/drawing/2014/main" val="10001"/>
                  </a:ext>
                </a:extLst>
              </a:tr>
            </a:tbl>
          </a:graphicData>
        </a:graphic>
      </p:graphicFrame>
      <p:sp>
        <p:nvSpPr>
          <p:cNvPr id="5" name="Rectangle 4"/>
          <p:cNvSpPr/>
          <p:nvPr/>
        </p:nvSpPr>
        <p:spPr>
          <a:xfrm>
            <a:off x="1584960" y="6197025"/>
            <a:ext cx="7543800" cy="584775"/>
          </a:xfrm>
          <a:prstGeom prst="rect">
            <a:avLst/>
          </a:prstGeom>
        </p:spPr>
        <p:txBody>
          <a:bodyPr wrap="square">
            <a:spAutoFit/>
          </a:bodyPr>
          <a:lstStyle/>
          <a:p>
            <a:pPr algn="r"/>
            <a:r>
              <a:rPr lang="en-US" sz="1600" b="0" dirty="0">
                <a:solidFill>
                  <a:schemeClr val="bg1"/>
                </a:solidFill>
              </a:rPr>
              <a:t>Creswell JW.  Research design : qualitative, quantitative, and mixed methods approaches— 4th ed. Sage Publications, 2014.</a:t>
            </a:r>
          </a:p>
        </p:txBody>
      </p:sp>
      <p:cxnSp>
        <p:nvCxnSpPr>
          <p:cNvPr id="7" name="Straight Connector 6"/>
          <p:cNvCxnSpPr/>
          <p:nvPr/>
        </p:nvCxnSpPr>
        <p:spPr bwMode="auto">
          <a:xfrm>
            <a:off x="0" y="2555240"/>
            <a:ext cx="9144000" cy="0"/>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8" name="Straight Connector 7"/>
          <p:cNvCxnSpPr/>
          <p:nvPr/>
        </p:nvCxnSpPr>
        <p:spPr bwMode="auto">
          <a:xfrm>
            <a:off x="0" y="3322320"/>
            <a:ext cx="9144000" cy="0"/>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9" name="Straight Connector 8"/>
          <p:cNvCxnSpPr/>
          <p:nvPr/>
        </p:nvCxnSpPr>
        <p:spPr bwMode="auto">
          <a:xfrm>
            <a:off x="0" y="3845560"/>
            <a:ext cx="9144000" cy="0"/>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10" name="Straight Connector 9"/>
          <p:cNvCxnSpPr/>
          <p:nvPr/>
        </p:nvCxnSpPr>
        <p:spPr bwMode="auto">
          <a:xfrm>
            <a:off x="0" y="4876800"/>
            <a:ext cx="9144000" cy="0"/>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11" name="Straight Connector 10"/>
          <p:cNvCxnSpPr/>
          <p:nvPr/>
        </p:nvCxnSpPr>
        <p:spPr bwMode="auto">
          <a:xfrm>
            <a:off x="0" y="5674360"/>
            <a:ext cx="9144000" cy="0"/>
          </a:xfrm>
          <a:prstGeom prst="line">
            <a:avLst/>
          </a:prstGeom>
          <a:solidFill>
            <a:schemeClr val="accent1"/>
          </a:solidFill>
          <a:ln w="9525" cap="flat" cmpd="sng" algn="ctr">
            <a:solidFill>
              <a:schemeClr val="bg1"/>
            </a:solidFill>
            <a:prstDash val="solid"/>
            <a:round/>
            <a:headEnd type="none" w="med" len="med"/>
            <a:tailEnd type="none" w="med" len="med"/>
          </a:ln>
          <a:effectLst/>
        </p:spPr>
      </p:cxnSp>
      <p:sp>
        <p:nvSpPr>
          <p:cNvPr id="3" name="Slide Number Placeholder 2"/>
          <p:cNvSpPr>
            <a:spLocks noGrp="1"/>
          </p:cNvSpPr>
          <p:nvPr>
            <p:ph type="sldNum" sz="quarter" idx="10"/>
          </p:nvPr>
        </p:nvSpPr>
        <p:spPr/>
        <p:txBody>
          <a:bodyPr/>
          <a:lstStyle/>
          <a:p>
            <a:fld id="{6702E1E0-462E-42B5-A359-A648340C9DAE}" type="slidenum">
              <a:rPr lang="en-US" smtClean="0"/>
              <a:pPr/>
              <a:t>47</a:t>
            </a:fld>
            <a:endParaRPr lang="en-US"/>
          </a:p>
        </p:txBody>
      </p:sp>
      <p:sp>
        <p:nvSpPr>
          <p:cNvPr id="13" name="TextBox 12">
            <a:extLst>
              <a:ext uri="{FF2B5EF4-FFF2-40B4-BE49-F238E27FC236}">
                <a16:creationId xmlns:a16="http://schemas.microsoft.com/office/drawing/2014/main" id="{F49A3228-D386-483C-A42E-E868F772CF90}"/>
              </a:ext>
            </a:extLst>
          </p:cNvPr>
          <p:cNvSpPr txBox="1"/>
          <p:nvPr/>
        </p:nvSpPr>
        <p:spPr>
          <a:xfrm>
            <a:off x="6934200" y="64413"/>
            <a:ext cx="2133726" cy="584775"/>
          </a:xfrm>
          <a:prstGeom prst="rect">
            <a:avLst/>
          </a:prstGeom>
          <a:noFill/>
          <a:ln w="38100">
            <a:solidFill>
              <a:schemeClr val="bg1"/>
            </a:solidFill>
          </a:ln>
        </p:spPr>
        <p:txBody>
          <a:bodyPr wrap="none" rtlCol="0">
            <a:spAutoFit/>
          </a:bodyPr>
          <a:lstStyle/>
          <a:p>
            <a:r>
              <a:rPr lang="en-US" dirty="0">
                <a:solidFill>
                  <a:schemeClr val="bg1"/>
                </a:solidFill>
              </a:rPr>
              <a:t>A1 - A3/3.1</a:t>
            </a:r>
          </a:p>
        </p:txBody>
      </p:sp>
    </p:spTree>
    <p:extLst>
      <p:ext uri="{BB962C8B-B14F-4D97-AF65-F5344CB8AC3E}">
        <p14:creationId xmlns:p14="http://schemas.microsoft.com/office/powerpoint/2010/main" val="37402716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533400"/>
            <a:ext cx="8686800" cy="762000"/>
          </a:xfrm>
        </p:spPr>
        <p:txBody>
          <a:bodyPr/>
          <a:lstStyle/>
          <a:p>
            <a:r>
              <a:rPr lang="en-US" dirty="0"/>
              <a:t>Criteria for choosing an MM design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99228607"/>
              </p:ext>
            </p:extLst>
          </p:nvPr>
        </p:nvGraphicFramePr>
        <p:xfrm>
          <a:off x="0" y="1265936"/>
          <a:ext cx="9144000" cy="4982464"/>
        </p:xfrm>
        <a:graphic>
          <a:graphicData uri="http://schemas.openxmlformats.org/drawingml/2006/table">
            <a:tbl>
              <a:tblPr firstRow="1" bandRow="1">
                <a:tableStyleId>{5C22544A-7EE6-4342-B048-85BDC9FD1C3A}</a:tableStyleId>
              </a:tblPr>
              <a:tblGrid>
                <a:gridCol w="3733800">
                  <a:extLst>
                    <a:ext uri="{9D8B030D-6E8A-4147-A177-3AD203B41FA5}">
                      <a16:colId xmlns:a16="http://schemas.microsoft.com/office/drawing/2014/main" val="20000"/>
                    </a:ext>
                  </a:extLst>
                </a:gridCol>
                <a:gridCol w="3276600">
                  <a:extLst>
                    <a:ext uri="{9D8B030D-6E8A-4147-A177-3AD203B41FA5}">
                      <a16:colId xmlns:a16="http://schemas.microsoft.com/office/drawing/2014/main" val="20001"/>
                    </a:ext>
                  </a:extLst>
                </a:gridCol>
                <a:gridCol w="2133600">
                  <a:extLst>
                    <a:ext uri="{9D8B030D-6E8A-4147-A177-3AD203B41FA5}">
                      <a16:colId xmlns:a16="http://schemas.microsoft.com/office/drawing/2014/main" val="20002"/>
                    </a:ext>
                  </a:extLst>
                </a:gridCol>
              </a:tblGrid>
              <a:tr h="457200">
                <a:tc>
                  <a:txBody>
                    <a:bodyPr/>
                    <a:lstStyle/>
                    <a:p>
                      <a:r>
                        <a:rPr lang="en-US" sz="1700" b="1" i="0" u="none" strike="noStrike" kern="1200" baseline="0" dirty="0">
                          <a:solidFill>
                            <a:srgbClr val="002060"/>
                          </a:solidFill>
                          <a:latin typeface="+mn-lt"/>
                          <a:ea typeface="+mn-ea"/>
                          <a:cs typeface="+mn-cs"/>
                        </a:rPr>
                        <a:t>Reasons</a:t>
                      </a:r>
                      <a:endParaRPr lang="en-US" sz="1700" dirty="0">
                        <a:solidFill>
                          <a:srgbClr val="002060"/>
                        </a:solidFill>
                      </a:endParaRPr>
                    </a:p>
                  </a:txBody>
                  <a:tcPr/>
                </a:tc>
                <a:tc>
                  <a:txBody>
                    <a:bodyPr/>
                    <a:lstStyle/>
                    <a:p>
                      <a:r>
                        <a:rPr lang="en-US" sz="1700" b="1" i="0" u="none" strike="noStrike" kern="1200" baseline="0" dirty="0">
                          <a:solidFill>
                            <a:srgbClr val="002060"/>
                          </a:solidFill>
                          <a:latin typeface="+mn-lt"/>
                          <a:ea typeface="+mn-ea"/>
                          <a:cs typeface="+mn-cs"/>
                        </a:rPr>
                        <a:t>Expected Outcomes </a:t>
                      </a:r>
                      <a:endParaRPr lang="en-US" sz="1700" dirty="0">
                        <a:solidFill>
                          <a:srgbClr val="002060"/>
                        </a:solidFill>
                      </a:endParaRPr>
                    </a:p>
                  </a:txBody>
                  <a:tcPr/>
                </a:tc>
                <a:tc>
                  <a:txBody>
                    <a:bodyPr/>
                    <a:lstStyle/>
                    <a:p>
                      <a:r>
                        <a:rPr lang="en-US" sz="1700" b="1" i="0" u="none" strike="noStrike" kern="1200" baseline="0" dirty="0">
                          <a:solidFill>
                            <a:srgbClr val="002060"/>
                          </a:solidFill>
                          <a:latin typeface="+mn-lt"/>
                          <a:ea typeface="+mn-ea"/>
                          <a:cs typeface="+mn-cs"/>
                        </a:rPr>
                        <a:t>Design</a:t>
                      </a:r>
                      <a:endParaRPr lang="en-US" sz="1700" dirty="0">
                        <a:solidFill>
                          <a:srgbClr val="002060"/>
                        </a:solidFill>
                      </a:endParaRPr>
                    </a:p>
                  </a:txBody>
                  <a:tcPr/>
                </a:tc>
                <a:extLst>
                  <a:ext uri="{0D108BD9-81ED-4DB2-BD59-A6C34878D82A}">
                    <a16:rowId xmlns:a16="http://schemas.microsoft.com/office/drawing/2014/main" val="10000"/>
                  </a:ext>
                </a:extLst>
              </a:tr>
              <a:tr h="4525264">
                <a:tc>
                  <a:txBody>
                    <a:bodyPr/>
                    <a:lstStyle/>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Comparing different perspectives drawn from quantitative and qualitative data</a:t>
                      </a:r>
                    </a:p>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Explaining quantitative results with qualitative data </a:t>
                      </a:r>
                    </a:p>
                    <a:p>
                      <a:pPr marL="173038" indent="-173038">
                        <a:buFont typeface="Arial" panose="020B0604020202020204" pitchFamily="34" charset="0"/>
                        <a:buChar char="•"/>
                      </a:pPr>
                      <a:endParaRPr lang="en-US" sz="1700" b="0" i="0" u="none" strike="noStrike" kern="1200" baseline="0" dirty="0">
                        <a:solidFill>
                          <a:srgbClr val="002060"/>
                        </a:solidFill>
                        <a:latin typeface="+mn-lt"/>
                        <a:ea typeface="+mn-ea"/>
                        <a:cs typeface="+mn-cs"/>
                      </a:endParaRPr>
                    </a:p>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Developing better measurement instruments</a:t>
                      </a:r>
                    </a:p>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Understanding experimental results by incorporating perspectives of individuals</a:t>
                      </a:r>
                    </a:p>
                    <a:p>
                      <a:pPr marL="173038" indent="-173038">
                        <a:buFont typeface="Arial" panose="020B0604020202020204" pitchFamily="34" charset="0"/>
                        <a:buChar char="•"/>
                      </a:pPr>
                      <a:endParaRPr lang="en-US" sz="1700" b="0" i="0" u="none" strike="noStrike" kern="1200" baseline="0" dirty="0">
                        <a:solidFill>
                          <a:srgbClr val="002060"/>
                        </a:solidFill>
                        <a:latin typeface="+mn-lt"/>
                        <a:ea typeface="+mn-ea"/>
                        <a:cs typeface="+mn-cs"/>
                      </a:endParaRPr>
                    </a:p>
                    <a:p>
                      <a:pPr marL="173038" indent="-173038">
                        <a:buFont typeface="Arial" panose="020B0604020202020204" pitchFamily="34" charset="0"/>
                        <a:buChar char="•"/>
                      </a:pPr>
                      <a:r>
                        <a:rPr lang="en-US" sz="1700" b="0" i="0" u="none" strike="noStrike" kern="1200" baseline="0" dirty="0">
                          <a:solidFill>
                            <a:schemeClr val="accent3">
                              <a:lumMod val="95000"/>
                            </a:schemeClr>
                          </a:solidFill>
                          <a:latin typeface="+mn-lt"/>
                          <a:ea typeface="+mn-ea"/>
                          <a:cs typeface="+mn-cs"/>
                        </a:rPr>
                        <a:t>Developing an understanding of needed changes for a marginalized group</a:t>
                      </a:r>
                    </a:p>
                    <a:p>
                      <a:pPr marL="173038" indent="-173038">
                        <a:buFont typeface="Arial" panose="020B0604020202020204" pitchFamily="34" charset="0"/>
                        <a:buChar char="•"/>
                      </a:pPr>
                      <a:r>
                        <a:rPr lang="en-US" sz="1700" b="0" i="0" u="none" strike="noStrike" kern="1200" baseline="0" dirty="0">
                          <a:solidFill>
                            <a:schemeClr val="accent3">
                              <a:lumMod val="95000"/>
                            </a:schemeClr>
                          </a:solidFill>
                          <a:latin typeface="+mn-lt"/>
                          <a:ea typeface="+mn-ea"/>
                          <a:cs typeface="+mn-cs"/>
                        </a:rPr>
                        <a:t>Understanding the need for an impact of an intervention</a:t>
                      </a:r>
                      <a:endParaRPr lang="en-US" sz="1700" dirty="0">
                        <a:solidFill>
                          <a:schemeClr val="accent3">
                            <a:lumMod val="95000"/>
                          </a:schemeClr>
                        </a:solidFill>
                      </a:endParaRPr>
                    </a:p>
                  </a:txBody>
                  <a:tcPr/>
                </a:tc>
                <a:tc>
                  <a:txBody>
                    <a:bodyPr/>
                    <a:lstStyle/>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Merging the two databases to show how the data converge or diverge</a:t>
                      </a:r>
                    </a:p>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An in-depth understanding of the quantitative results (often cultural relevance) </a:t>
                      </a:r>
                    </a:p>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A test of better measures for a sample of a population </a:t>
                      </a:r>
                    </a:p>
                    <a:p>
                      <a:pPr marL="173038" indent="-173038">
                        <a:buFont typeface="Arial" panose="020B0604020202020204" pitchFamily="34" charset="0"/>
                        <a:buChar char="•"/>
                      </a:pPr>
                      <a:r>
                        <a:rPr lang="en-US" sz="1700" b="0" i="0" u="none" strike="noStrike" kern="1200" baseline="0" dirty="0">
                          <a:solidFill>
                            <a:schemeClr val="accent3">
                              <a:lumMod val="95000"/>
                            </a:schemeClr>
                          </a:solidFill>
                          <a:latin typeface="+mn-lt"/>
                          <a:ea typeface="+mn-ea"/>
                          <a:cs typeface="+mn-cs"/>
                        </a:rPr>
                        <a:t>An understanding of participant views within the context of an experimental intervention</a:t>
                      </a:r>
                    </a:p>
                    <a:p>
                      <a:pPr marL="173038" indent="-173038">
                        <a:buFont typeface="Arial" panose="020B0604020202020204" pitchFamily="34" charset="0"/>
                        <a:buChar char="•"/>
                      </a:pPr>
                      <a:r>
                        <a:rPr lang="en-US" sz="1700" b="0" i="0" u="none" strike="noStrike" kern="1200" baseline="0" dirty="0">
                          <a:solidFill>
                            <a:schemeClr val="accent3">
                              <a:lumMod val="95000"/>
                            </a:schemeClr>
                          </a:solidFill>
                          <a:latin typeface="+mn-lt"/>
                          <a:ea typeface="+mn-ea"/>
                          <a:cs typeface="+mn-cs"/>
                        </a:rPr>
                        <a:t>A call for action program </a:t>
                      </a:r>
                    </a:p>
                    <a:p>
                      <a:pPr marL="173038" indent="-173038">
                        <a:buFont typeface="Arial" panose="020B0604020202020204" pitchFamily="34" charset="0"/>
                        <a:buChar char="•"/>
                      </a:pPr>
                      <a:endParaRPr lang="en-US" sz="1700" b="0" i="0" u="none" strike="noStrike" kern="1200" baseline="0" dirty="0">
                        <a:solidFill>
                          <a:schemeClr val="accent3">
                            <a:lumMod val="95000"/>
                          </a:schemeClr>
                        </a:solidFill>
                        <a:latin typeface="+mn-lt"/>
                        <a:ea typeface="+mn-ea"/>
                        <a:cs typeface="+mn-cs"/>
                      </a:endParaRPr>
                    </a:p>
                    <a:p>
                      <a:pPr marL="173038" indent="-173038">
                        <a:buFont typeface="Arial" panose="020B0604020202020204" pitchFamily="34" charset="0"/>
                        <a:buChar char="•"/>
                      </a:pPr>
                      <a:endParaRPr lang="en-US" sz="1700" b="0" i="0" u="none" strike="noStrike" kern="1200" baseline="0" dirty="0">
                        <a:solidFill>
                          <a:schemeClr val="accent3">
                            <a:lumMod val="95000"/>
                          </a:schemeClr>
                        </a:solidFill>
                        <a:latin typeface="+mn-lt"/>
                        <a:ea typeface="+mn-ea"/>
                        <a:cs typeface="+mn-cs"/>
                      </a:endParaRPr>
                    </a:p>
                    <a:p>
                      <a:pPr marL="173038" indent="-173038">
                        <a:buFont typeface="Arial" panose="020B0604020202020204" pitchFamily="34" charset="0"/>
                        <a:buChar char="•"/>
                      </a:pPr>
                      <a:r>
                        <a:rPr lang="en-US" sz="1700" b="0" i="0" u="none" strike="noStrike" kern="1200" baseline="0" dirty="0">
                          <a:solidFill>
                            <a:schemeClr val="accent3">
                              <a:lumMod val="95000"/>
                            </a:schemeClr>
                          </a:solidFill>
                          <a:latin typeface="+mn-lt"/>
                          <a:ea typeface="+mn-ea"/>
                          <a:cs typeface="+mn-cs"/>
                        </a:rPr>
                        <a:t>A formative and summative evaluation  </a:t>
                      </a:r>
                      <a:endParaRPr lang="en-US" sz="1700" dirty="0">
                        <a:solidFill>
                          <a:schemeClr val="accent3">
                            <a:lumMod val="95000"/>
                          </a:schemeClr>
                        </a:solidFill>
                      </a:endParaRPr>
                    </a:p>
                  </a:txBody>
                  <a:tcPr/>
                </a:tc>
                <a:tc>
                  <a:txBody>
                    <a:bodyPr/>
                    <a:lstStyle/>
                    <a:p>
                      <a:pPr marL="285750" indent="-285750">
                        <a:buFont typeface="Arial" panose="020B0604020202020204" pitchFamily="34" charset="0"/>
                        <a:buChar char="•"/>
                      </a:pPr>
                      <a:r>
                        <a:rPr lang="en-US" sz="1700" b="0" i="0" u="none" strike="noStrike" kern="1200" baseline="0" dirty="0">
                          <a:solidFill>
                            <a:srgbClr val="002060"/>
                          </a:solidFill>
                          <a:latin typeface="+mn-lt"/>
                          <a:ea typeface="+mn-ea"/>
                          <a:cs typeface="+mn-cs"/>
                        </a:rPr>
                        <a:t>Convergent parallel</a:t>
                      </a:r>
                    </a:p>
                    <a:p>
                      <a:pPr marL="285750" indent="-285750">
                        <a:buFont typeface="Arial" panose="020B0604020202020204" pitchFamily="34" charset="0"/>
                        <a:buChar char="•"/>
                      </a:pPr>
                      <a:endParaRPr lang="en-US" sz="1700" b="0" i="0" u="none" strike="noStrike" kern="1200" baseline="0" dirty="0">
                        <a:solidFill>
                          <a:srgbClr val="002060"/>
                        </a:solidFill>
                        <a:latin typeface="+mn-lt"/>
                        <a:ea typeface="+mn-ea"/>
                        <a:cs typeface="+mn-cs"/>
                      </a:endParaRPr>
                    </a:p>
                    <a:p>
                      <a:pPr marL="285750" indent="-285750">
                        <a:buFont typeface="Arial" panose="020B0604020202020204" pitchFamily="34" charset="0"/>
                        <a:buChar char="•"/>
                      </a:pPr>
                      <a:r>
                        <a:rPr lang="en-US" sz="1700" b="0" i="0" u="none" strike="noStrike" kern="1200" baseline="0" dirty="0">
                          <a:solidFill>
                            <a:srgbClr val="002060"/>
                          </a:solidFill>
                          <a:latin typeface="+mn-lt"/>
                          <a:ea typeface="+mn-ea"/>
                          <a:cs typeface="+mn-cs"/>
                        </a:rPr>
                        <a:t>Explanatory sequential</a:t>
                      </a:r>
                    </a:p>
                    <a:p>
                      <a:pPr marL="285750" indent="-285750">
                        <a:buFont typeface="Arial" panose="020B0604020202020204" pitchFamily="34" charset="0"/>
                        <a:buChar char="•"/>
                      </a:pPr>
                      <a:endParaRPr lang="en-US" sz="1700" b="0" i="0" u="none" strike="noStrike" kern="1200" baseline="0" dirty="0">
                        <a:solidFill>
                          <a:srgbClr val="002060"/>
                        </a:solidFill>
                        <a:latin typeface="+mn-lt"/>
                        <a:ea typeface="+mn-ea"/>
                        <a:cs typeface="+mn-cs"/>
                      </a:endParaRPr>
                    </a:p>
                    <a:p>
                      <a:pPr marL="285750" indent="-285750">
                        <a:buFont typeface="Arial" panose="020B0604020202020204" pitchFamily="34" charset="0"/>
                        <a:buChar char="•"/>
                      </a:pPr>
                      <a:r>
                        <a:rPr lang="en-US" sz="1700" b="0" i="0" u="none" strike="noStrike" kern="1200" baseline="0" dirty="0">
                          <a:solidFill>
                            <a:srgbClr val="002060"/>
                          </a:solidFill>
                          <a:latin typeface="+mn-lt"/>
                          <a:ea typeface="+mn-ea"/>
                          <a:cs typeface="+mn-cs"/>
                        </a:rPr>
                        <a:t>Exploratory sequential</a:t>
                      </a:r>
                    </a:p>
                    <a:p>
                      <a:pPr marL="285750" indent="-285750">
                        <a:buFont typeface="Arial" panose="020B0604020202020204" pitchFamily="34" charset="0"/>
                        <a:buChar char="•"/>
                      </a:pPr>
                      <a:r>
                        <a:rPr lang="en-US" sz="1700" b="0" i="0" u="none" strike="noStrike" kern="1200" baseline="0" dirty="0">
                          <a:solidFill>
                            <a:schemeClr val="accent3">
                              <a:lumMod val="95000"/>
                            </a:schemeClr>
                          </a:solidFill>
                          <a:latin typeface="+mn-lt"/>
                          <a:ea typeface="+mn-ea"/>
                          <a:cs typeface="+mn-cs"/>
                        </a:rPr>
                        <a:t>Embedded</a:t>
                      </a:r>
                    </a:p>
                    <a:p>
                      <a:pPr marL="285750" indent="-285750">
                        <a:buFont typeface="Arial" panose="020B0604020202020204" pitchFamily="34" charset="0"/>
                        <a:buChar char="•"/>
                      </a:pPr>
                      <a:endParaRPr lang="en-US" sz="1700" b="0" i="0" u="none" strike="noStrike" kern="1200" baseline="0" dirty="0">
                        <a:solidFill>
                          <a:schemeClr val="accent3">
                            <a:lumMod val="95000"/>
                          </a:schemeClr>
                        </a:solidFill>
                        <a:latin typeface="+mn-lt"/>
                        <a:ea typeface="+mn-ea"/>
                        <a:cs typeface="+mn-cs"/>
                      </a:endParaRPr>
                    </a:p>
                    <a:p>
                      <a:pPr marL="285750" indent="-285750">
                        <a:buFont typeface="Arial" panose="020B0604020202020204" pitchFamily="34" charset="0"/>
                        <a:buChar char="•"/>
                      </a:pPr>
                      <a:endParaRPr lang="en-US" sz="1700" b="0" i="0" u="none" strike="noStrike" kern="1200" baseline="0" dirty="0">
                        <a:solidFill>
                          <a:schemeClr val="accent3">
                            <a:lumMod val="95000"/>
                          </a:schemeClr>
                        </a:solidFill>
                        <a:latin typeface="+mn-lt"/>
                        <a:ea typeface="+mn-ea"/>
                        <a:cs typeface="+mn-cs"/>
                      </a:endParaRPr>
                    </a:p>
                    <a:p>
                      <a:pPr marL="285750" indent="-285750">
                        <a:buFont typeface="Arial" panose="020B0604020202020204" pitchFamily="34" charset="0"/>
                        <a:buChar char="•"/>
                      </a:pPr>
                      <a:endParaRPr lang="en-US" sz="1700" b="0" i="0" u="none" strike="noStrike" kern="1200" baseline="0" dirty="0">
                        <a:solidFill>
                          <a:schemeClr val="accent3">
                            <a:lumMod val="95000"/>
                          </a:schemeClr>
                        </a:solidFill>
                        <a:latin typeface="+mn-lt"/>
                        <a:ea typeface="+mn-ea"/>
                        <a:cs typeface="+mn-cs"/>
                      </a:endParaRPr>
                    </a:p>
                    <a:p>
                      <a:pPr marL="285750" indent="-285750">
                        <a:buFont typeface="Arial" panose="020B0604020202020204" pitchFamily="34" charset="0"/>
                        <a:buChar char="•"/>
                      </a:pPr>
                      <a:r>
                        <a:rPr lang="en-US" sz="1700" b="0" i="0" u="none" strike="noStrike" kern="1200" baseline="0" dirty="0">
                          <a:solidFill>
                            <a:schemeClr val="accent3">
                              <a:lumMod val="95000"/>
                            </a:schemeClr>
                          </a:solidFill>
                          <a:latin typeface="+mn-lt"/>
                          <a:ea typeface="+mn-ea"/>
                          <a:cs typeface="+mn-cs"/>
                        </a:rPr>
                        <a:t>Transformative</a:t>
                      </a:r>
                    </a:p>
                    <a:p>
                      <a:pPr marL="285750" indent="-285750">
                        <a:buFont typeface="Arial" panose="020B0604020202020204" pitchFamily="34" charset="0"/>
                        <a:buChar char="•"/>
                      </a:pPr>
                      <a:endParaRPr lang="en-US" sz="1700" b="0" i="0" u="none" strike="noStrike" kern="1200" baseline="0" dirty="0">
                        <a:solidFill>
                          <a:schemeClr val="accent3">
                            <a:lumMod val="95000"/>
                          </a:schemeClr>
                        </a:solidFill>
                        <a:latin typeface="+mn-lt"/>
                        <a:ea typeface="+mn-ea"/>
                        <a:cs typeface="+mn-cs"/>
                      </a:endParaRPr>
                    </a:p>
                    <a:p>
                      <a:pPr marL="285750" indent="-285750">
                        <a:buFont typeface="Arial" panose="020B0604020202020204" pitchFamily="34" charset="0"/>
                        <a:buChar char="•"/>
                      </a:pPr>
                      <a:endParaRPr lang="en-US" sz="1700" b="0" i="0" u="none" strike="noStrike" kern="1200" baseline="0" dirty="0">
                        <a:solidFill>
                          <a:schemeClr val="accent3">
                            <a:lumMod val="95000"/>
                          </a:schemeClr>
                        </a:solidFill>
                        <a:latin typeface="+mn-lt"/>
                        <a:ea typeface="+mn-ea"/>
                        <a:cs typeface="+mn-cs"/>
                      </a:endParaRPr>
                    </a:p>
                    <a:p>
                      <a:pPr marL="285750" indent="-285750">
                        <a:buFont typeface="Arial" panose="020B0604020202020204" pitchFamily="34" charset="0"/>
                        <a:buChar char="•"/>
                      </a:pPr>
                      <a:r>
                        <a:rPr lang="en-US" sz="1700" b="0" i="0" u="none" strike="noStrike" kern="1200" baseline="0" dirty="0">
                          <a:solidFill>
                            <a:schemeClr val="accent3">
                              <a:lumMod val="95000"/>
                            </a:schemeClr>
                          </a:solidFill>
                          <a:latin typeface="+mn-lt"/>
                          <a:ea typeface="+mn-ea"/>
                          <a:cs typeface="+mn-cs"/>
                        </a:rPr>
                        <a:t>Multiphase</a:t>
                      </a:r>
                      <a:endParaRPr lang="en-US" sz="1700" dirty="0">
                        <a:solidFill>
                          <a:schemeClr val="accent3">
                            <a:lumMod val="95000"/>
                          </a:schemeClr>
                        </a:solidFill>
                      </a:endParaRPr>
                    </a:p>
                  </a:txBody>
                  <a:tcPr/>
                </a:tc>
                <a:extLst>
                  <a:ext uri="{0D108BD9-81ED-4DB2-BD59-A6C34878D82A}">
                    <a16:rowId xmlns:a16="http://schemas.microsoft.com/office/drawing/2014/main" val="10001"/>
                  </a:ext>
                </a:extLst>
              </a:tr>
            </a:tbl>
          </a:graphicData>
        </a:graphic>
      </p:graphicFrame>
      <p:sp>
        <p:nvSpPr>
          <p:cNvPr id="5" name="Rectangle 4"/>
          <p:cNvSpPr/>
          <p:nvPr/>
        </p:nvSpPr>
        <p:spPr>
          <a:xfrm>
            <a:off x="1584960" y="6197025"/>
            <a:ext cx="7543800" cy="584775"/>
          </a:xfrm>
          <a:prstGeom prst="rect">
            <a:avLst/>
          </a:prstGeom>
        </p:spPr>
        <p:txBody>
          <a:bodyPr wrap="square">
            <a:spAutoFit/>
          </a:bodyPr>
          <a:lstStyle/>
          <a:p>
            <a:pPr algn="r"/>
            <a:r>
              <a:rPr lang="en-US" sz="1600" b="0" dirty="0">
                <a:solidFill>
                  <a:schemeClr val="bg1"/>
                </a:solidFill>
              </a:rPr>
              <a:t>Creswell JW.  Research design : qualitative, quantitative, and mixed methods approaches— 4th ed. Sage Publications, 2014.</a:t>
            </a:r>
          </a:p>
        </p:txBody>
      </p:sp>
      <p:cxnSp>
        <p:nvCxnSpPr>
          <p:cNvPr id="7" name="Straight Connector 6"/>
          <p:cNvCxnSpPr/>
          <p:nvPr/>
        </p:nvCxnSpPr>
        <p:spPr bwMode="auto">
          <a:xfrm>
            <a:off x="0" y="2555240"/>
            <a:ext cx="9144000" cy="0"/>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8" name="Straight Connector 7"/>
          <p:cNvCxnSpPr/>
          <p:nvPr/>
        </p:nvCxnSpPr>
        <p:spPr bwMode="auto">
          <a:xfrm>
            <a:off x="0" y="3322320"/>
            <a:ext cx="9144000" cy="0"/>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9" name="Straight Connector 8"/>
          <p:cNvCxnSpPr/>
          <p:nvPr/>
        </p:nvCxnSpPr>
        <p:spPr bwMode="auto">
          <a:xfrm>
            <a:off x="0" y="3845560"/>
            <a:ext cx="9144000" cy="0"/>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10" name="Straight Connector 9"/>
          <p:cNvCxnSpPr/>
          <p:nvPr/>
        </p:nvCxnSpPr>
        <p:spPr bwMode="auto">
          <a:xfrm>
            <a:off x="0" y="4876800"/>
            <a:ext cx="9144000" cy="0"/>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11" name="Straight Connector 10"/>
          <p:cNvCxnSpPr/>
          <p:nvPr/>
        </p:nvCxnSpPr>
        <p:spPr bwMode="auto">
          <a:xfrm>
            <a:off x="0" y="5674360"/>
            <a:ext cx="9144000" cy="0"/>
          </a:xfrm>
          <a:prstGeom prst="line">
            <a:avLst/>
          </a:prstGeom>
          <a:solidFill>
            <a:schemeClr val="accent1"/>
          </a:solidFill>
          <a:ln w="9525" cap="flat" cmpd="sng" algn="ctr">
            <a:solidFill>
              <a:schemeClr val="bg1"/>
            </a:solidFill>
            <a:prstDash val="solid"/>
            <a:round/>
            <a:headEnd type="none" w="med" len="med"/>
            <a:tailEnd type="none" w="med" len="med"/>
          </a:ln>
          <a:effectLst/>
        </p:spPr>
      </p:cxnSp>
      <p:sp>
        <p:nvSpPr>
          <p:cNvPr id="3" name="Slide Number Placeholder 2"/>
          <p:cNvSpPr>
            <a:spLocks noGrp="1"/>
          </p:cNvSpPr>
          <p:nvPr>
            <p:ph type="sldNum" sz="quarter" idx="10"/>
          </p:nvPr>
        </p:nvSpPr>
        <p:spPr/>
        <p:txBody>
          <a:bodyPr/>
          <a:lstStyle/>
          <a:p>
            <a:fld id="{6702E1E0-462E-42B5-A359-A648340C9DAE}" type="slidenum">
              <a:rPr lang="en-US" smtClean="0"/>
              <a:pPr/>
              <a:t>48</a:t>
            </a:fld>
            <a:endParaRPr lang="en-US"/>
          </a:p>
        </p:txBody>
      </p:sp>
      <p:sp>
        <p:nvSpPr>
          <p:cNvPr id="13" name="TextBox 12">
            <a:extLst>
              <a:ext uri="{FF2B5EF4-FFF2-40B4-BE49-F238E27FC236}">
                <a16:creationId xmlns:a16="http://schemas.microsoft.com/office/drawing/2014/main" id="{DEEB2CE7-AC24-4DFD-BA60-E378BA94DD4F}"/>
              </a:ext>
            </a:extLst>
          </p:cNvPr>
          <p:cNvSpPr txBox="1"/>
          <p:nvPr/>
        </p:nvSpPr>
        <p:spPr>
          <a:xfrm>
            <a:off x="6934200" y="64413"/>
            <a:ext cx="2133726" cy="584775"/>
          </a:xfrm>
          <a:prstGeom prst="rect">
            <a:avLst/>
          </a:prstGeom>
          <a:noFill/>
          <a:ln w="38100">
            <a:solidFill>
              <a:schemeClr val="bg1"/>
            </a:solidFill>
          </a:ln>
        </p:spPr>
        <p:txBody>
          <a:bodyPr wrap="none" rtlCol="0">
            <a:spAutoFit/>
          </a:bodyPr>
          <a:lstStyle/>
          <a:p>
            <a:r>
              <a:rPr lang="en-US" dirty="0">
                <a:solidFill>
                  <a:schemeClr val="bg1"/>
                </a:solidFill>
              </a:rPr>
              <a:t>A1 - A3/3.1</a:t>
            </a:r>
          </a:p>
        </p:txBody>
      </p:sp>
    </p:spTree>
    <p:extLst>
      <p:ext uri="{BB962C8B-B14F-4D97-AF65-F5344CB8AC3E}">
        <p14:creationId xmlns:p14="http://schemas.microsoft.com/office/powerpoint/2010/main" val="22215208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533400"/>
            <a:ext cx="8686800" cy="762000"/>
          </a:xfrm>
        </p:spPr>
        <p:txBody>
          <a:bodyPr/>
          <a:lstStyle/>
          <a:p>
            <a:r>
              <a:rPr lang="en-US" dirty="0"/>
              <a:t>Criteria for choosing an MM design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52562018"/>
              </p:ext>
            </p:extLst>
          </p:nvPr>
        </p:nvGraphicFramePr>
        <p:xfrm>
          <a:off x="0" y="1265936"/>
          <a:ext cx="9144000" cy="4982464"/>
        </p:xfrm>
        <a:graphic>
          <a:graphicData uri="http://schemas.openxmlformats.org/drawingml/2006/table">
            <a:tbl>
              <a:tblPr firstRow="1" bandRow="1">
                <a:tableStyleId>{5C22544A-7EE6-4342-B048-85BDC9FD1C3A}</a:tableStyleId>
              </a:tblPr>
              <a:tblGrid>
                <a:gridCol w="3733800">
                  <a:extLst>
                    <a:ext uri="{9D8B030D-6E8A-4147-A177-3AD203B41FA5}">
                      <a16:colId xmlns:a16="http://schemas.microsoft.com/office/drawing/2014/main" val="20000"/>
                    </a:ext>
                  </a:extLst>
                </a:gridCol>
                <a:gridCol w="3276600">
                  <a:extLst>
                    <a:ext uri="{9D8B030D-6E8A-4147-A177-3AD203B41FA5}">
                      <a16:colId xmlns:a16="http://schemas.microsoft.com/office/drawing/2014/main" val="20001"/>
                    </a:ext>
                  </a:extLst>
                </a:gridCol>
                <a:gridCol w="2133600">
                  <a:extLst>
                    <a:ext uri="{9D8B030D-6E8A-4147-A177-3AD203B41FA5}">
                      <a16:colId xmlns:a16="http://schemas.microsoft.com/office/drawing/2014/main" val="20002"/>
                    </a:ext>
                  </a:extLst>
                </a:gridCol>
              </a:tblGrid>
              <a:tr h="457200">
                <a:tc>
                  <a:txBody>
                    <a:bodyPr/>
                    <a:lstStyle/>
                    <a:p>
                      <a:r>
                        <a:rPr lang="en-US" sz="1700" b="1" i="0" u="none" strike="noStrike" kern="1200" baseline="0" dirty="0">
                          <a:solidFill>
                            <a:srgbClr val="002060"/>
                          </a:solidFill>
                          <a:latin typeface="+mn-lt"/>
                          <a:ea typeface="+mn-ea"/>
                          <a:cs typeface="+mn-cs"/>
                        </a:rPr>
                        <a:t>Reasons</a:t>
                      </a:r>
                      <a:endParaRPr lang="en-US" sz="1700" dirty="0">
                        <a:solidFill>
                          <a:srgbClr val="002060"/>
                        </a:solidFill>
                      </a:endParaRPr>
                    </a:p>
                  </a:txBody>
                  <a:tcPr/>
                </a:tc>
                <a:tc>
                  <a:txBody>
                    <a:bodyPr/>
                    <a:lstStyle/>
                    <a:p>
                      <a:r>
                        <a:rPr lang="en-US" sz="1700" b="1" i="0" u="none" strike="noStrike" kern="1200" baseline="0" dirty="0">
                          <a:solidFill>
                            <a:srgbClr val="002060"/>
                          </a:solidFill>
                          <a:latin typeface="+mn-lt"/>
                          <a:ea typeface="+mn-ea"/>
                          <a:cs typeface="+mn-cs"/>
                        </a:rPr>
                        <a:t>Expected Outcomes </a:t>
                      </a:r>
                      <a:endParaRPr lang="en-US" sz="1700" dirty="0">
                        <a:solidFill>
                          <a:srgbClr val="002060"/>
                        </a:solidFill>
                      </a:endParaRPr>
                    </a:p>
                  </a:txBody>
                  <a:tcPr/>
                </a:tc>
                <a:tc>
                  <a:txBody>
                    <a:bodyPr/>
                    <a:lstStyle/>
                    <a:p>
                      <a:r>
                        <a:rPr lang="en-US" sz="1700" b="1" i="0" u="none" strike="noStrike" kern="1200" baseline="0" dirty="0">
                          <a:solidFill>
                            <a:srgbClr val="002060"/>
                          </a:solidFill>
                          <a:latin typeface="+mn-lt"/>
                          <a:ea typeface="+mn-ea"/>
                          <a:cs typeface="+mn-cs"/>
                        </a:rPr>
                        <a:t>Design</a:t>
                      </a:r>
                      <a:endParaRPr lang="en-US" sz="1700" dirty="0">
                        <a:solidFill>
                          <a:srgbClr val="002060"/>
                        </a:solidFill>
                      </a:endParaRPr>
                    </a:p>
                  </a:txBody>
                  <a:tcPr/>
                </a:tc>
                <a:extLst>
                  <a:ext uri="{0D108BD9-81ED-4DB2-BD59-A6C34878D82A}">
                    <a16:rowId xmlns:a16="http://schemas.microsoft.com/office/drawing/2014/main" val="10000"/>
                  </a:ext>
                </a:extLst>
              </a:tr>
              <a:tr h="4525264">
                <a:tc>
                  <a:txBody>
                    <a:bodyPr/>
                    <a:lstStyle/>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Comparing different perspectives drawn from quantitative and qualitative data</a:t>
                      </a:r>
                    </a:p>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Explaining quantitative results with qualitative data </a:t>
                      </a:r>
                    </a:p>
                    <a:p>
                      <a:pPr marL="173038" indent="-173038">
                        <a:buFont typeface="Arial" panose="020B0604020202020204" pitchFamily="34" charset="0"/>
                        <a:buChar char="•"/>
                      </a:pPr>
                      <a:endParaRPr lang="en-US" sz="1700" b="0" i="0" u="none" strike="noStrike" kern="1200" baseline="0" dirty="0">
                        <a:solidFill>
                          <a:srgbClr val="002060"/>
                        </a:solidFill>
                        <a:latin typeface="+mn-lt"/>
                        <a:ea typeface="+mn-ea"/>
                        <a:cs typeface="+mn-cs"/>
                      </a:endParaRPr>
                    </a:p>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Developing better measurement instruments</a:t>
                      </a:r>
                    </a:p>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Understanding experimental results by incorporating perspectives of individuals</a:t>
                      </a:r>
                    </a:p>
                    <a:p>
                      <a:pPr marL="173038" indent="-173038">
                        <a:buFont typeface="Arial" panose="020B0604020202020204" pitchFamily="34" charset="0"/>
                        <a:buChar char="•"/>
                      </a:pPr>
                      <a:endParaRPr lang="en-US" sz="1700" b="0" i="0" u="none" strike="noStrike" kern="1200" baseline="0" dirty="0">
                        <a:solidFill>
                          <a:srgbClr val="002060"/>
                        </a:solidFill>
                        <a:latin typeface="+mn-lt"/>
                        <a:ea typeface="+mn-ea"/>
                        <a:cs typeface="+mn-cs"/>
                      </a:endParaRPr>
                    </a:p>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Developing an understanding of needed changes for a marginalized group</a:t>
                      </a:r>
                    </a:p>
                    <a:p>
                      <a:pPr marL="173038" indent="-173038">
                        <a:buFont typeface="Arial" panose="020B0604020202020204" pitchFamily="34" charset="0"/>
                        <a:buChar char="•"/>
                      </a:pPr>
                      <a:r>
                        <a:rPr lang="en-US" sz="1700" b="0" i="0" u="none" strike="noStrike" kern="1200" baseline="0" dirty="0">
                          <a:solidFill>
                            <a:schemeClr val="accent3">
                              <a:lumMod val="95000"/>
                            </a:schemeClr>
                          </a:solidFill>
                          <a:latin typeface="+mn-lt"/>
                          <a:ea typeface="+mn-ea"/>
                          <a:cs typeface="+mn-cs"/>
                        </a:rPr>
                        <a:t>Understanding the need for an impact of an intervention</a:t>
                      </a:r>
                      <a:endParaRPr lang="en-US" sz="1700" dirty="0">
                        <a:solidFill>
                          <a:schemeClr val="accent3">
                            <a:lumMod val="95000"/>
                          </a:schemeClr>
                        </a:solidFill>
                      </a:endParaRPr>
                    </a:p>
                  </a:txBody>
                  <a:tcPr/>
                </a:tc>
                <a:tc>
                  <a:txBody>
                    <a:bodyPr/>
                    <a:lstStyle/>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Merging the two databases to show how the data converge or diverge</a:t>
                      </a:r>
                    </a:p>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An in-depth understanding of the quantitative results (often cultural relevance) </a:t>
                      </a:r>
                    </a:p>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A test of better measures for a sample of a population </a:t>
                      </a:r>
                    </a:p>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An understanding of participant views within the context of an experimental intervention</a:t>
                      </a:r>
                    </a:p>
                    <a:p>
                      <a:pPr marL="173038" indent="-173038">
                        <a:buFont typeface="Arial" panose="020B0604020202020204" pitchFamily="34" charset="0"/>
                        <a:buChar char="•"/>
                      </a:pPr>
                      <a:r>
                        <a:rPr lang="en-US" sz="1700" b="0" i="0" u="none" strike="noStrike" kern="1200" baseline="0" dirty="0">
                          <a:solidFill>
                            <a:schemeClr val="accent3">
                              <a:lumMod val="95000"/>
                            </a:schemeClr>
                          </a:solidFill>
                          <a:latin typeface="+mn-lt"/>
                          <a:ea typeface="+mn-ea"/>
                          <a:cs typeface="+mn-cs"/>
                        </a:rPr>
                        <a:t>A call for action program </a:t>
                      </a:r>
                    </a:p>
                    <a:p>
                      <a:pPr marL="173038" indent="-173038">
                        <a:buFont typeface="Arial" panose="020B0604020202020204" pitchFamily="34" charset="0"/>
                        <a:buChar char="•"/>
                      </a:pPr>
                      <a:endParaRPr lang="en-US" sz="1700" b="0" i="0" u="none" strike="noStrike" kern="1200" baseline="0" dirty="0">
                        <a:solidFill>
                          <a:schemeClr val="accent3">
                            <a:lumMod val="95000"/>
                          </a:schemeClr>
                        </a:solidFill>
                        <a:latin typeface="+mn-lt"/>
                        <a:ea typeface="+mn-ea"/>
                        <a:cs typeface="+mn-cs"/>
                      </a:endParaRPr>
                    </a:p>
                    <a:p>
                      <a:pPr marL="173038" indent="-173038">
                        <a:buFont typeface="Arial" panose="020B0604020202020204" pitchFamily="34" charset="0"/>
                        <a:buChar char="•"/>
                      </a:pPr>
                      <a:endParaRPr lang="en-US" sz="1700" b="0" i="0" u="none" strike="noStrike" kern="1200" baseline="0" dirty="0">
                        <a:solidFill>
                          <a:schemeClr val="accent3">
                            <a:lumMod val="95000"/>
                          </a:schemeClr>
                        </a:solidFill>
                        <a:latin typeface="+mn-lt"/>
                        <a:ea typeface="+mn-ea"/>
                        <a:cs typeface="+mn-cs"/>
                      </a:endParaRPr>
                    </a:p>
                    <a:p>
                      <a:pPr marL="173038" indent="-173038">
                        <a:buFont typeface="Arial" panose="020B0604020202020204" pitchFamily="34" charset="0"/>
                        <a:buChar char="•"/>
                      </a:pPr>
                      <a:r>
                        <a:rPr lang="en-US" sz="1700" b="0" i="0" u="none" strike="noStrike" kern="1200" baseline="0" dirty="0">
                          <a:solidFill>
                            <a:schemeClr val="accent3">
                              <a:lumMod val="95000"/>
                            </a:schemeClr>
                          </a:solidFill>
                          <a:latin typeface="+mn-lt"/>
                          <a:ea typeface="+mn-ea"/>
                          <a:cs typeface="+mn-cs"/>
                        </a:rPr>
                        <a:t>A formative and summative evaluation  </a:t>
                      </a:r>
                      <a:endParaRPr lang="en-US" sz="1700" dirty="0">
                        <a:solidFill>
                          <a:schemeClr val="accent3">
                            <a:lumMod val="95000"/>
                          </a:schemeClr>
                        </a:solidFill>
                      </a:endParaRPr>
                    </a:p>
                  </a:txBody>
                  <a:tcPr/>
                </a:tc>
                <a:tc>
                  <a:txBody>
                    <a:bodyPr/>
                    <a:lstStyle/>
                    <a:p>
                      <a:pPr marL="285750" indent="-285750">
                        <a:buFont typeface="Arial" panose="020B0604020202020204" pitchFamily="34" charset="0"/>
                        <a:buChar char="•"/>
                      </a:pPr>
                      <a:r>
                        <a:rPr lang="en-US" sz="1700" b="0" i="0" u="none" strike="noStrike" kern="1200" baseline="0" dirty="0">
                          <a:solidFill>
                            <a:srgbClr val="002060"/>
                          </a:solidFill>
                          <a:latin typeface="+mn-lt"/>
                          <a:ea typeface="+mn-ea"/>
                          <a:cs typeface="+mn-cs"/>
                        </a:rPr>
                        <a:t>Convergent parallel</a:t>
                      </a:r>
                    </a:p>
                    <a:p>
                      <a:pPr marL="285750" indent="-285750">
                        <a:buFont typeface="Arial" panose="020B0604020202020204" pitchFamily="34" charset="0"/>
                        <a:buChar char="•"/>
                      </a:pPr>
                      <a:endParaRPr lang="en-US" sz="1700" b="0" i="0" u="none" strike="noStrike" kern="1200" baseline="0" dirty="0">
                        <a:solidFill>
                          <a:srgbClr val="002060"/>
                        </a:solidFill>
                        <a:latin typeface="+mn-lt"/>
                        <a:ea typeface="+mn-ea"/>
                        <a:cs typeface="+mn-cs"/>
                      </a:endParaRPr>
                    </a:p>
                    <a:p>
                      <a:pPr marL="285750" indent="-285750">
                        <a:buFont typeface="Arial" panose="020B0604020202020204" pitchFamily="34" charset="0"/>
                        <a:buChar char="•"/>
                      </a:pPr>
                      <a:r>
                        <a:rPr lang="en-US" sz="1700" b="0" i="0" u="none" strike="noStrike" kern="1200" baseline="0" dirty="0">
                          <a:solidFill>
                            <a:srgbClr val="002060"/>
                          </a:solidFill>
                          <a:latin typeface="+mn-lt"/>
                          <a:ea typeface="+mn-ea"/>
                          <a:cs typeface="+mn-cs"/>
                        </a:rPr>
                        <a:t>Explanatory sequential</a:t>
                      </a:r>
                    </a:p>
                    <a:p>
                      <a:pPr marL="285750" indent="-285750">
                        <a:buFont typeface="Arial" panose="020B0604020202020204" pitchFamily="34" charset="0"/>
                        <a:buChar char="•"/>
                      </a:pPr>
                      <a:endParaRPr lang="en-US" sz="1700" b="0" i="0" u="none" strike="noStrike" kern="1200" baseline="0" dirty="0">
                        <a:solidFill>
                          <a:srgbClr val="002060"/>
                        </a:solidFill>
                        <a:latin typeface="+mn-lt"/>
                        <a:ea typeface="+mn-ea"/>
                        <a:cs typeface="+mn-cs"/>
                      </a:endParaRPr>
                    </a:p>
                    <a:p>
                      <a:pPr marL="285750" indent="-285750">
                        <a:buFont typeface="Arial" panose="020B0604020202020204" pitchFamily="34" charset="0"/>
                        <a:buChar char="•"/>
                      </a:pPr>
                      <a:r>
                        <a:rPr lang="en-US" sz="1700" b="0" i="0" u="none" strike="noStrike" kern="1200" baseline="0" dirty="0">
                          <a:solidFill>
                            <a:srgbClr val="002060"/>
                          </a:solidFill>
                          <a:latin typeface="+mn-lt"/>
                          <a:ea typeface="+mn-ea"/>
                          <a:cs typeface="+mn-cs"/>
                        </a:rPr>
                        <a:t>Exploratory sequential</a:t>
                      </a:r>
                    </a:p>
                    <a:p>
                      <a:pPr marL="285750" indent="-285750">
                        <a:buFont typeface="Arial" panose="020B0604020202020204" pitchFamily="34" charset="0"/>
                        <a:buChar char="•"/>
                      </a:pPr>
                      <a:r>
                        <a:rPr lang="en-US" sz="1700" b="0" i="0" u="none" strike="noStrike" kern="1200" baseline="0" dirty="0">
                          <a:solidFill>
                            <a:srgbClr val="002060"/>
                          </a:solidFill>
                          <a:latin typeface="+mn-lt"/>
                          <a:ea typeface="+mn-ea"/>
                          <a:cs typeface="+mn-cs"/>
                        </a:rPr>
                        <a:t>Embedded</a:t>
                      </a:r>
                    </a:p>
                    <a:p>
                      <a:pPr marL="285750" indent="-285750">
                        <a:buFont typeface="Arial" panose="020B0604020202020204" pitchFamily="34" charset="0"/>
                        <a:buChar char="•"/>
                      </a:pPr>
                      <a:endParaRPr lang="en-US" sz="1700" b="0" i="0" u="none" strike="noStrike" kern="1200" baseline="0" dirty="0">
                        <a:solidFill>
                          <a:srgbClr val="002060"/>
                        </a:solidFill>
                        <a:latin typeface="+mn-lt"/>
                        <a:ea typeface="+mn-ea"/>
                        <a:cs typeface="+mn-cs"/>
                      </a:endParaRPr>
                    </a:p>
                    <a:p>
                      <a:pPr marL="285750" indent="-285750">
                        <a:buFont typeface="Arial" panose="020B0604020202020204" pitchFamily="34" charset="0"/>
                        <a:buChar char="•"/>
                      </a:pPr>
                      <a:endParaRPr lang="en-US" sz="1700" b="0" i="0" u="none" strike="noStrike" kern="1200" baseline="0" dirty="0">
                        <a:solidFill>
                          <a:srgbClr val="002060"/>
                        </a:solidFill>
                        <a:latin typeface="+mn-lt"/>
                        <a:ea typeface="+mn-ea"/>
                        <a:cs typeface="+mn-cs"/>
                      </a:endParaRPr>
                    </a:p>
                    <a:p>
                      <a:pPr marL="285750" indent="-285750">
                        <a:buFont typeface="Arial" panose="020B0604020202020204" pitchFamily="34" charset="0"/>
                        <a:buChar char="•"/>
                      </a:pPr>
                      <a:endParaRPr lang="en-US" sz="1700" b="0" i="0" u="none" strike="noStrike" kern="1200" baseline="0" dirty="0">
                        <a:solidFill>
                          <a:srgbClr val="002060"/>
                        </a:solidFill>
                        <a:latin typeface="+mn-lt"/>
                        <a:ea typeface="+mn-ea"/>
                        <a:cs typeface="+mn-cs"/>
                      </a:endParaRPr>
                    </a:p>
                    <a:p>
                      <a:pPr marL="285750" indent="-285750">
                        <a:buFont typeface="Arial" panose="020B0604020202020204" pitchFamily="34" charset="0"/>
                        <a:buChar char="•"/>
                      </a:pPr>
                      <a:r>
                        <a:rPr lang="en-US" sz="1700" b="0" i="0" u="none" strike="noStrike" kern="1200" baseline="0" dirty="0">
                          <a:solidFill>
                            <a:schemeClr val="accent3">
                              <a:lumMod val="95000"/>
                            </a:schemeClr>
                          </a:solidFill>
                          <a:latin typeface="+mn-lt"/>
                          <a:ea typeface="+mn-ea"/>
                          <a:cs typeface="+mn-cs"/>
                        </a:rPr>
                        <a:t>Transformative</a:t>
                      </a:r>
                    </a:p>
                    <a:p>
                      <a:pPr marL="285750" indent="-285750">
                        <a:buFont typeface="Arial" panose="020B0604020202020204" pitchFamily="34" charset="0"/>
                        <a:buChar char="•"/>
                      </a:pPr>
                      <a:endParaRPr lang="en-US" sz="1700" b="0" i="0" u="none" strike="noStrike" kern="1200" baseline="0" dirty="0">
                        <a:solidFill>
                          <a:schemeClr val="accent3">
                            <a:lumMod val="95000"/>
                          </a:schemeClr>
                        </a:solidFill>
                        <a:latin typeface="+mn-lt"/>
                        <a:ea typeface="+mn-ea"/>
                        <a:cs typeface="+mn-cs"/>
                      </a:endParaRPr>
                    </a:p>
                    <a:p>
                      <a:pPr marL="285750" indent="-285750">
                        <a:buFont typeface="Arial" panose="020B0604020202020204" pitchFamily="34" charset="0"/>
                        <a:buChar char="•"/>
                      </a:pPr>
                      <a:endParaRPr lang="en-US" sz="1700" b="0" i="0" u="none" strike="noStrike" kern="1200" baseline="0" dirty="0">
                        <a:solidFill>
                          <a:schemeClr val="accent3">
                            <a:lumMod val="95000"/>
                          </a:schemeClr>
                        </a:solidFill>
                        <a:latin typeface="+mn-lt"/>
                        <a:ea typeface="+mn-ea"/>
                        <a:cs typeface="+mn-cs"/>
                      </a:endParaRPr>
                    </a:p>
                    <a:p>
                      <a:pPr marL="285750" indent="-285750">
                        <a:buFont typeface="Arial" panose="020B0604020202020204" pitchFamily="34" charset="0"/>
                        <a:buChar char="•"/>
                      </a:pPr>
                      <a:r>
                        <a:rPr lang="en-US" sz="1700" b="0" i="0" u="none" strike="noStrike" kern="1200" baseline="0" dirty="0">
                          <a:solidFill>
                            <a:schemeClr val="accent3">
                              <a:lumMod val="95000"/>
                            </a:schemeClr>
                          </a:solidFill>
                          <a:latin typeface="+mn-lt"/>
                          <a:ea typeface="+mn-ea"/>
                          <a:cs typeface="+mn-cs"/>
                        </a:rPr>
                        <a:t>Multiphase</a:t>
                      </a:r>
                      <a:endParaRPr lang="en-US" sz="1700" dirty="0">
                        <a:solidFill>
                          <a:schemeClr val="accent3">
                            <a:lumMod val="95000"/>
                          </a:schemeClr>
                        </a:solidFill>
                      </a:endParaRPr>
                    </a:p>
                  </a:txBody>
                  <a:tcPr/>
                </a:tc>
                <a:extLst>
                  <a:ext uri="{0D108BD9-81ED-4DB2-BD59-A6C34878D82A}">
                    <a16:rowId xmlns:a16="http://schemas.microsoft.com/office/drawing/2014/main" val="10001"/>
                  </a:ext>
                </a:extLst>
              </a:tr>
            </a:tbl>
          </a:graphicData>
        </a:graphic>
      </p:graphicFrame>
      <p:sp>
        <p:nvSpPr>
          <p:cNvPr id="5" name="Rectangle 4"/>
          <p:cNvSpPr/>
          <p:nvPr/>
        </p:nvSpPr>
        <p:spPr>
          <a:xfrm>
            <a:off x="1584960" y="6197025"/>
            <a:ext cx="7543800" cy="584775"/>
          </a:xfrm>
          <a:prstGeom prst="rect">
            <a:avLst/>
          </a:prstGeom>
        </p:spPr>
        <p:txBody>
          <a:bodyPr wrap="square">
            <a:spAutoFit/>
          </a:bodyPr>
          <a:lstStyle/>
          <a:p>
            <a:pPr algn="r"/>
            <a:r>
              <a:rPr lang="en-US" sz="1600" b="0" dirty="0">
                <a:solidFill>
                  <a:schemeClr val="bg1"/>
                </a:solidFill>
              </a:rPr>
              <a:t>Creswell JW.  Research design : qualitative, quantitative, and mixed methods approaches— 4th ed. Sage Publications, 2014.</a:t>
            </a:r>
          </a:p>
        </p:txBody>
      </p:sp>
      <p:cxnSp>
        <p:nvCxnSpPr>
          <p:cNvPr id="7" name="Straight Connector 6"/>
          <p:cNvCxnSpPr/>
          <p:nvPr/>
        </p:nvCxnSpPr>
        <p:spPr bwMode="auto">
          <a:xfrm>
            <a:off x="0" y="2555240"/>
            <a:ext cx="9144000" cy="0"/>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8" name="Straight Connector 7"/>
          <p:cNvCxnSpPr/>
          <p:nvPr/>
        </p:nvCxnSpPr>
        <p:spPr bwMode="auto">
          <a:xfrm>
            <a:off x="0" y="3322320"/>
            <a:ext cx="9144000" cy="0"/>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9" name="Straight Connector 8"/>
          <p:cNvCxnSpPr/>
          <p:nvPr/>
        </p:nvCxnSpPr>
        <p:spPr bwMode="auto">
          <a:xfrm>
            <a:off x="0" y="3845560"/>
            <a:ext cx="9144000" cy="0"/>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10" name="Straight Connector 9"/>
          <p:cNvCxnSpPr/>
          <p:nvPr/>
        </p:nvCxnSpPr>
        <p:spPr bwMode="auto">
          <a:xfrm>
            <a:off x="0" y="4876800"/>
            <a:ext cx="9144000" cy="0"/>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11" name="Straight Connector 10"/>
          <p:cNvCxnSpPr/>
          <p:nvPr/>
        </p:nvCxnSpPr>
        <p:spPr bwMode="auto">
          <a:xfrm>
            <a:off x="0" y="5674360"/>
            <a:ext cx="9144000" cy="0"/>
          </a:xfrm>
          <a:prstGeom prst="line">
            <a:avLst/>
          </a:prstGeom>
          <a:solidFill>
            <a:schemeClr val="accent1"/>
          </a:solidFill>
          <a:ln w="9525" cap="flat" cmpd="sng" algn="ctr">
            <a:solidFill>
              <a:schemeClr val="bg1"/>
            </a:solidFill>
            <a:prstDash val="solid"/>
            <a:round/>
            <a:headEnd type="none" w="med" len="med"/>
            <a:tailEnd type="none" w="med" len="med"/>
          </a:ln>
          <a:effectLst/>
        </p:spPr>
      </p:cxnSp>
      <p:sp>
        <p:nvSpPr>
          <p:cNvPr id="3" name="Slide Number Placeholder 2"/>
          <p:cNvSpPr>
            <a:spLocks noGrp="1"/>
          </p:cNvSpPr>
          <p:nvPr>
            <p:ph type="sldNum" sz="quarter" idx="10"/>
          </p:nvPr>
        </p:nvSpPr>
        <p:spPr/>
        <p:txBody>
          <a:bodyPr/>
          <a:lstStyle/>
          <a:p>
            <a:fld id="{6702E1E0-462E-42B5-A359-A648340C9DAE}" type="slidenum">
              <a:rPr lang="en-US" smtClean="0"/>
              <a:pPr/>
              <a:t>49</a:t>
            </a:fld>
            <a:endParaRPr lang="en-US"/>
          </a:p>
        </p:txBody>
      </p:sp>
      <p:sp>
        <p:nvSpPr>
          <p:cNvPr id="13" name="TextBox 12">
            <a:extLst>
              <a:ext uri="{FF2B5EF4-FFF2-40B4-BE49-F238E27FC236}">
                <a16:creationId xmlns:a16="http://schemas.microsoft.com/office/drawing/2014/main" id="{D7F69B00-4BD0-4FA5-A772-7D0F8FF827FC}"/>
              </a:ext>
            </a:extLst>
          </p:cNvPr>
          <p:cNvSpPr txBox="1"/>
          <p:nvPr/>
        </p:nvSpPr>
        <p:spPr>
          <a:xfrm>
            <a:off x="6934200" y="64413"/>
            <a:ext cx="2133726" cy="584775"/>
          </a:xfrm>
          <a:prstGeom prst="rect">
            <a:avLst/>
          </a:prstGeom>
          <a:noFill/>
          <a:ln w="38100">
            <a:solidFill>
              <a:schemeClr val="bg1"/>
            </a:solidFill>
          </a:ln>
        </p:spPr>
        <p:txBody>
          <a:bodyPr wrap="none" rtlCol="0">
            <a:spAutoFit/>
          </a:bodyPr>
          <a:lstStyle/>
          <a:p>
            <a:r>
              <a:rPr lang="en-US" dirty="0">
                <a:solidFill>
                  <a:schemeClr val="bg1"/>
                </a:solidFill>
              </a:rPr>
              <a:t>A1 - A3/3.1</a:t>
            </a:r>
          </a:p>
        </p:txBody>
      </p:sp>
    </p:spTree>
    <p:extLst>
      <p:ext uri="{BB962C8B-B14F-4D97-AF65-F5344CB8AC3E}">
        <p14:creationId xmlns:p14="http://schemas.microsoft.com/office/powerpoint/2010/main" val="40858384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Also useful </a:t>
            </a:r>
          </a:p>
        </p:txBody>
      </p:sp>
      <p:sp>
        <p:nvSpPr>
          <p:cNvPr id="3" name="Content Placeholder 2"/>
          <p:cNvSpPr>
            <a:spLocks noGrp="1"/>
          </p:cNvSpPr>
          <p:nvPr>
            <p:ph idx="1"/>
          </p:nvPr>
        </p:nvSpPr>
        <p:spPr>
          <a:xfrm>
            <a:off x="228600" y="2133600"/>
            <a:ext cx="8686800" cy="4495800"/>
          </a:xfrm>
        </p:spPr>
        <p:txBody>
          <a:bodyPr/>
          <a:lstStyle/>
          <a:p>
            <a:pPr marL="0" indent="0">
              <a:spcBef>
                <a:spcPts val="0"/>
              </a:spcBef>
            </a:pPr>
            <a:r>
              <a:rPr lang="en-US" dirty="0"/>
              <a:t>LA Palinkas et. al. </a:t>
            </a:r>
          </a:p>
          <a:p>
            <a:pPr marL="0" indent="0">
              <a:spcBef>
                <a:spcPts val="0"/>
              </a:spcBef>
            </a:pPr>
            <a:r>
              <a:rPr lang="en-US" b="1" i="1" dirty="0"/>
              <a:t>Mixed Method Designs in Implementation Research</a:t>
            </a:r>
            <a:r>
              <a:rPr lang="en-US" dirty="0"/>
              <a:t>. </a:t>
            </a:r>
          </a:p>
          <a:p>
            <a:pPr marL="0" indent="0">
              <a:spcBef>
                <a:spcPts val="0"/>
              </a:spcBef>
            </a:pPr>
            <a:r>
              <a:rPr lang="en-US" dirty="0"/>
              <a:t>Adm Policy </a:t>
            </a:r>
            <a:r>
              <a:rPr lang="en-US" dirty="0" err="1"/>
              <a:t>Ment</a:t>
            </a:r>
            <a:r>
              <a:rPr lang="en-US" dirty="0"/>
              <a:t> Health (2011) 38:44–53.</a:t>
            </a:r>
          </a:p>
          <a:p>
            <a:pPr marL="0" indent="0">
              <a:spcBef>
                <a:spcPts val="0"/>
              </a:spcBef>
            </a:pPr>
            <a:endParaRPr lang="en-US" dirty="0"/>
          </a:p>
          <a:p>
            <a:pPr marL="0" indent="0">
              <a:spcBef>
                <a:spcPts val="0"/>
              </a:spcBef>
            </a:pPr>
            <a:endParaRPr lang="en-US" dirty="0"/>
          </a:p>
          <a:p>
            <a:pPr marL="0" indent="0">
              <a:spcBef>
                <a:spcPts val="0"/>
              </a:spcBef>
            </a:pPr>
            <a:r>
              <a:rPr lang="en-US" dirty="0">
                <a:hlinkClick r:id="rId2"/>
              </a:rPr>
              <a:t>https://pubmed.ncbi.nlm.nih.gov/20967495/</a:t>
            </a:r>
            <a:r>
              <a:rPr lang="en-US" dirty="0"/>
              <a:t> </a:t>
            </a:r>
          </a:p>
        </p:txBody>
      </p:sp>
      <p:sp>
        <p:nvSpPr>
          <p:cNvPr id="4" name="Slide Number Placeholder 3"/>
          <p:cNvSpPr>
            <a:spLocks noGrp="1"/>
          </p:cNvSpPr>
          <p:nvPr>
            <p:ph type="sldNum" sz="quarter" idx="10"/>
          </p:nvPr>
        </p:nvSpPr>
        <p:spPr/>
        <p:txBody>
          <a:bodyPr/>
          <a:lstStyle/>
          <a:p>
            <a:fld id="{6702E1E0-462E-42B5-A359-A648340C9DAE}" type="slidenum">
              <a:rPr lang="en-US" smtClean="0"/>
              <a:pPr/>
              <a:t>5</a:t>
            </a:fld>
            <a:endParaRPr lang="en-US"/>
          </a:p>
        </p:txBody>
      </p:sp>
    </p:spTree>
    <p:extLst>
      <p:ext uri="{BB962C8B-B14F-4D97-AF65-F5344CB8AC3E}">
        <p14:creationId xmlns:p14="http://schemas.microsoft.com/office/powerpoint/2010/main" val="218436960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533400"/>
            <a:ext cx="8686800" cy="762000"/>
          </a:xfrm>
        </p:spPr>
        <p:txBody>
          <a:bodyPr/>
          <a:lstStyle/>
          <a:p>
            <a:r>
              <a:rPr lang="en-US" dirty="0"/>
              <a:t>Criteria for choosing an MM design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37407694"/>
              </p:ext>
            </p:extLst>
          </p:nvPr>
        </p:nvGraphicFramePr>
        <p:xfrm>
          <a:off x="0" y="1265936"/>
          <a:ext cx="9144000" cy="4982464"/>
        </p:xfrm>
        <a:graphic>
          <a:graphicData uri="http://schemas.openxmlformats.org/drawingml/2006/table">
            <a:tbl>
              <a:tblPr firstRow="1" bandRow="1">
                <a:tableStyleId>{5C22544A-7EE6-4342-B048-85BDC9FD1C3A}</a:tableStyleId>
              </a:tblPr>
              <a:tblGrid>
                <a:gridCol w="3733800">
                  <a:extLst>
                    <a:ext uri="{9D8B030D-6E8A-4147-A177-3AD203B41FA5}">
                      <a16:colId xmlns:a16="http://schemas.microsoft.com/office/drawing/2014/main" val="20000"/>
                    </a:ext>
                  </a:extLst>
                </a:gridCol>
                <a:gridCol w="3276600">
                  <a:extLst>
                    <a:ext uri="{9D8B030D-6E8A-4147-A177-3AD203B41FA5}">
                      <a16:colId xmlns:a16="http://schemas.microsoft.com/office/drawing/2014/main" val="20001"/>
                    </a:ext>
                  </a:extLst>
                </a:gridCol>
                <a:gridCol w="2133600">
                  <a:extLst>
                    <a:ext uri="{9D8B030D-6E8A-4147-A177-3AD203B41FA5}">
                      <a16:colId xmlns:a16="http://schemas.microsoft.com/office/drawing/2014/main" val="20002"/>
                    </a:ext>
                  </a:extLst>
                </a:gridCol>
              </a:tblGrid>
              <a:tr h="457200">
                <a:tc>
                  <a:txBody>
                    <a:bodyPr/>
                    <a:lstStyle/>
                    <a:p>
                      <a:r>
                        <a:rPr lang="en-US" sz="1700" b="1" i="0" u="none" strike="noStrike" kern="1200" baseline="0" dirty="0">
                          <a:solidFill>
                            <a:srgbClr val="002060"/>
                          </a:solidFill>
                          <a:latin typeface="+mn-lt"/>
                          <a:ea typeface="+mn-ea"/>
                          <a:cs typeface="+mn-cs"/>
                        </a:rPr>
                        <a:t>Reasons</a:t>
                      </a:r>
                      <a:endParaRPr lang="en-US" sz="1700" dirty="0">
                        <a:solidFill>
                          <a:srgbClr val="002060"/>
                        </a:solidFill>
                      </a:endParaRPr>
                    </a:p>
                  </a:txBody>
                  <a:tcPr/>
                </a:tc>
                <a:tc>
                  <a:txBody>
                    <a:bodyPr/>
                    <a:lstStyle/>
                    <a:p>
                      <a:r>
                        <a:rPr lang="en-US" sz="1700" b="1" i="0" u="none" strike="noStrike" kern="1200" baseline="0" dirty="0">
                          <a:solidFill>
                            <a:srgbClr val="002060"/>
                          </a:solidFill>
                          <a:latin typeface="+mn-lt"/>
                          <a:ea typeface="+mn-ea"/>
                          <a:cs typeface="+mn-cs"/>
                        </a:rPr>
                        <a:t>Expected Outcomes </a:t>
                      </a:r>
                      <a:endParaRPr lang="en-US" sz="1700" dirty="0">
                        <a:solidFill>
                          <a:srgbClr val="002060"/>
                        </a:solidFill>
                      </a:endParaRPr>
                    </a:p>
                  </a:txBody>
                  <a:tcPr/>
                </a:tc>
                <a:tc>
                  <a:txBody>
                    <a:bodyPr/>
                    <a:lstStyle/>
                    <a:p>
                      <a:r>
                        <a:rPr lang="en-US" sz="1700" b="1" i="0" u="none" strike="noStrike" kern="1200" baseline="0" dirty="0">
                          <a:solidFill>
                            <a:srgbClr val="002060"/>
                          </a:solidFill>
                          <a:latin typeface="+mn-lt"/>
                          <a:ea typeface="+mn-ea"/>
                          <a:cs typeface="+mn-cs"/>
                        </a:rPr>
                        <a:t>Design</a:t>
                      </a:r>
                      <a:endParaRPr lang="en-US" sz="1700" dirty="0">
                        <a:solidFill>
                          <a:srgbClr val="002060"/>
                        </a:solidFill>
                      </a:endParaRPr>
                    </a:p>
                  </a:txBody>
                  <a:tcPr/>
                </a:tc>
                <a:extLst>
                  <a:ext uri="{0D108BD9-81ED-4DB2-BD59-A6C34878D82A}">
                    <a16:rowId xmlns:a16="http://schemas.microsoft.com/office/drawing/2014/main" val="10000"/>
                  </a:ext>
                </a:extLst>
              </a:tr>
              <a:tr h="4525264">
                <a:tc>
                  <a:txBody>
                    <a:bodyPr/>
                    <a:lstStyle/>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Comparing different perspectives drawn from quantitative and qualitative data</a:t>
                      </a:r>
                    </a:p>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Explaining quantitative results with qualitative data </a:t>
                      </a:r>
                    </a:p>
                    <a:p>
                      <a:pPr marL="173038" indent="-173038">
                        <a:buFont typeface="Arial" panose="020B0604020202020204" pitchFamily="34" charset="0"/>
                        <a:buChar char="•"/>
                      </a:pPr>
                      <a:endParaRPr lang="en-US" sz="1700" b="0" i="0" u="none" strike="noStrike" kern="1200" baseline="0" dirty="0">
                        <a:solidFill>
                          <a:srgbClr val="002060"/>
                        </a:solidFill>
                        <a:latin typeface="+mn-lt"/>
                        <a:ea typeface="+mn-ea"/>
                        <a:cs typeface="+mn-cs"/>
                      </a:endParaRPr>
                    </a:p>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Developing better measurement instruments</a:t>
                      </a:r>
                    </a:p>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Understanding experimental results by incorporating perspectives of individuals</a:t>
                      </a:r>
                    </a:p>
                    <a:p>
                      <a:pPr marL="173038" indent="-173038">
                        <a:buFont typeface="Arial" panose="020B0604020202020204" pitchFamily="34" charset="0"/>
                        <a:buChar char="•"/>
                      </a:pPr>
                      <a:endParaRPr lang="en-US" sz="1700" b="0" i="0" u="none" strike="noStrike" kern="1200" baseline="0" dirty="0">
                        <a:solidFill>
                          <a:srgbClr val="002060"/>
                        </a:solidFill>
                        <a:latin typeface="+mn-lt"/>
                        <a:ea typeface="+mn-ea"/>
                        <a:cs typeface="+mn-cs"/>
                      </a:endParaRPr>
                    </a:p>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Developing an understanding of needed changes for a marginalized group</a:t>
                      </a:r>
                    </a:p>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Understanding the need for an impact of an intervention</a:t>
                      </a:r>
                      <a:endParaRPr lang="en-US" sz="1700" dirty="0">
                        <a:solidFill>
                          <a:srgbClr val="002060"/>
                        </a:solidFill>
                      </a:endParaRPr>
                    </a:p>
                  </a:txBody>
                  <a:tcPr/>
                </a:tc>
                <a:tc>
                  <a:txBody>
                    <a:bodyPr/>
                    <a:lstStyle/>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Merging the two databases to show how the data converge or diverge</a:t>
                      </a:r>
                    </a:p>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An in-depth understanding of the quantitative results (often cultural relevance) </a:t>
                      </a:r>
                    </a:p>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A test of better measures for a sample of a population </a:t>
                      </a:r>
                    </a:p>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An understanding of participant views within the context of an experimental intervention</a:t>
                      </a:r>
                    </a:p>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A call for action program </a:t>
                      </a:r>
                    </a:p>
                    <a:p>
                      <a:pPr marL="173038" indent="-173038">
                        <a:buFont typeface="Arial" panose="020B0604020202020204" pitchFamily="34" charset="0"/>
                        <a:buChar char="•"/>
                      </a:pPr>
                      <a:endParaRPr lang="en-US" sz="1700" b="0" i="0" u="none" strike="noStrike" kern="1200" baseline="0" dirty="0">
                        <a:solidFill>
                          <a:srgbClr val="002060"/>
                        </a:solidFill>
                        <a:latin typeface="+mn-lt"/>
                        <a:ea typeface="+mn-ea"/>
                        <a:cs typeface="+mn-cs"/>
                      </a:endParaRPr>
                    </a:p>
                    <a:p>
                      <a:pPr marL="173038" indent="-173038">
                        <a:buFont typeface="Arial" panose="020B0604020202020204" pitchFamily="34" charset="0"/>
                        <a:buChar char="•"/>
                      </a:pPr>
                      <a:endParaRPr lang="en-US" sz="1700" b="0" i="0" u="none" strike="noStrike" kern="1200" baseline="0" dirty="0">
                        <a:solidFill>
                          <a:srgbClr val="002060"/>
                        </a:solidFill>
                        <a:latin typeface="+mn-lt"/>
                        <a:ea typeface="+mn-ea"/>
                        <a:cs typeface="+mn-cs"/>
                      </a:endParaRPr>
                    </a:p>
                    <a:p>
                      <a:pPr marL="173038" indent="-173038">
                        <a:buFont typeface="Arial" panose="020B0604020202020204" pitchFamily="34" charset="0"/>
                        <a:buChar char="•"/>
                      </a:pPr>
                      <a:r>
                        <a:rPr lang="en-US" sz="1700" b="0" i="0" u="none" strike="noStrike" kern="1200" baseline="0" dirty="0">
                          <a:solidFill>
                            <a:schemeClr val="accent3">
                              <a:lumMod val="95000"/>
                            </a:schemeClr>
                          </a:solidFill>
                          <a:latin typeface="+mn-lt"/>
                          <a:ea typeface="+mn-ea"/>
                          <a:cs typeface="+mn-cs"/>
                        </a:rPr>
                        <a:t>A formative and summative evaluation  </a:t>
                      </a:r>
                      <a:endParaRPr lang="en-US" sz="1700" dirty="0">
                        <a:solidFill>
                          <a:schemeClr val="accent3">
                            <a:lumMod val="95000"/>
                          </a:schemeClr>
                        </a:solidFill>
                      </a:endParaRPr>
                    </a:p>
                  </a:txBody>
                  <a:tcPr/>
                </a:tc>
                <a:tc>
                  <a:txBody>
                    <a:bodyPr/>
                    <a:lstStyle/>
                    <a:p>
                      <a:pPr marL="285750" indent="-285750">
                        <a:buFont typeface="Arial" panose="020B0604020202020204" pitchFamily="34" charset="0"/>
                        <a:buChar char="•"/>
                      </a:pPr>
                      <a:r>
                        <a:rPr lang="en-US" sz="1700" b="0" i="0" u="none" strike="noStrike" kern="1200" baseline="0" dirty="0">
                          <a:solidFill>
                            <a:srgbClr val="002060"/>
                          </a:solidFill>
                          <a:latin typeface="+mn-lt"/>
                          <a:ea typeface="+mn-ea"/>
                          <a:cs typeface="+mn-cs"/>
                        </a:rPr>
                        <a:t>Convergent parallel</a:t>
                      </a:r>
                    </a:p>
                    <a:p>
                      <a:pPr marL="285750" indent="-285750">
                        <a:buFont typeface="Arial" panose="020B0604020202020204" pitchFamily="34" charset="0"/>
                        <a:buChar char="•"/>
                      </a:pPr>
                      <a:endParaRPr lang="en-US" sz="1700" b="0" i="0" u="none" strike="noStrike" kern="1200" baseline="0" dirty="0">
                        <a:solidFill>
                          <a:srgbClr val="002060"/>
                        </a:solidFill>
                        <a:latin typeface="+mn-lt"/>
                        <a:ea typeface="+mn-ea"/>
                        <a:cs typeface="+mn-cs"/>
                      </a:endParaRPr>
                    </a:p>
                    <a:p>
                      <a:pPr marL="285750" indent="-285750">
                        <a:buFont typeface="Arial" panose="020B0604020202020204" pitchFamily="34" charset="0"/>
                        <a:buChar char="•"/>
                      </a:pPr>
                      <a:r>
                        <a:rPr lang="en-US" sz="1700" b="0" i="0" u="none" strike="noStrike" kern="1200" baseline="0" dirty="0">
                          <a:solidFill>
                            <a:srgbClr val="002060"/>
                          </a:solidFill>
                          <a:latin typeface="+mn-lt"/>
                          <a:ea typeface="+mn-ea"/>
                          <a:cs typeface="+mn-cs"/>
                        </a:rPr>
                        <a:t>Explanatory sequential</a:t>
                      </a:r>
                    </a:p>
                    <a:p>
                      <a:pPr marL="285750" indent="-285750">
                        <a:buFont typeface="Arial" panose="020B0604020202020204" pitchFamily="34" charset="0"/>
                        <a:buChar char="•"/>
                      </a:pPr>
                      <a:endParaRPr lang="en-US" sz="1700" b="0" i="0" u="none" strike="noStrike" kern="1200" baseline="0" dirty="0">
                        <a:solidFill>
                          <a:srgbClr val="002060"/>
                        </a:solidFill>
                        <a:latin typeface="+mn-lt"/>
                        <a:ea typeface="+mn-ea"/>
                        <a:cs typeface="+mn-cs"/>
                      </a:endParaRPr>
                    </a:p>
                    <a:p>
                      <a:pPr marL="285750" indent="-285750">
                        <a:buFont typeface="Arial" panose="020B0604020202020204" pitchFamily="34" charset="0"/>
                        <a:buChar char="•"/>
                      </a:pPr>
                      <a:r>
                        <a:rPr lang="en-US" sz="1700" b="0" i="0" u="none" strike="noStrike" kern="1200" baseline="0" dirty="0">
                          <a:solidFill>
                            <a:srgbClr val="002060"/>
                          </a:solidFill>
                          <a:latin typeface="+mn-lt"/>
                          <a:ea typeface="+mn-ea"/>
                          <a:cs typeface="+mn-cs"/>
                        </a:rPr>
                        <a:t>Exploratory sequential</a:t>
                      </a:r>
                    </a:p>
                    <a:p>
                      <a:pPr marL="285750" indent="-285750">
                        <a:buFont typeface="Arial" panose="020B0604020202020204" pitchFamily="34" charset="0"/>
                        <a:buChar char="•"/>
                      </a:pPr>
                      <a:r>
                        <a:rPr lang="en-US" sz="1700" b="0" i="0" u="none" strike="noStrike" kern="1200" baseline="0" dirty="0">
                          <a:solidFill>
                            <a:srgbClr val="002060"/>
                          </a:solidFill>
                          <a:latin typeface="+mn-lt"/>
                          <a:ea typeface="+mn-ea"/>
                          <a:cs typeface="+mn-cs"/>
                        </a:rPr>
                        <a:t>Embedded</a:t>
                      </a:r>
                    </a:p>
                    <a:p>
                      <a:pPr marL="285750" indent="-285750">
                        <a:buFont typeface="Arial" panose="020B0604020202020204" pitchFamily="34" charset="0"/>
                        <a:buChar char="•"/>
                      </a:pPr>
                      <a:endParaRPr lang="en-US" sz="1700" b="0" i="0" u="none" strike="noStrike" kern="1200" baseline="0" dirty="0">
                        <a:solidFill>
                          <a:srgbClr val="002060"/>
                        </a:solidFill>
                        <a:latin typeface="+mn-lt"/>
                        <a:ea typeface="+mn-ea"/>
                        <a:cs typeface="+mn-cs"/>
                      </a:endParaRPr>
                    </a:p>
                    <a:p>
                      <a:pPr marL="285750" indent="-285750">
                        <a:buFont typeface="Arial" panose="020B0604020202020204" pitchFamily="34" charset="0"/>
                        <a:buChar char="•"/>
                      </a:pPr>
                      <a:endParaRPr lang="en-US" sz="1700" b="0" i="0" u="none" strike="noStrike" kern="1200" baseline="0" dirty="0">
                        <a:solidFill>
                          <a:srgbClr val="002060"/>
                        </a:solidFill>
                        <a:latin typeface="+mn-lt"/>
                        <a:ea typeface="+mn-ea"/>
                        <a:cs typeface="+mn-cs"/>
                      </a:endParaRPr>
                    </a:p>
                    <a:p>
                      <a:pPr marL="285750" indent="-285750">
                        <a:buFont typeface="Arial" panose="020B0604020202020204" pitchFamily="34" charset="0"/>
                        <a:buChar char="•"/>
                      </a:pPr>
                      <a:endParaRPr lang="en-US" sz="1700" b="0" i="0" u="none" strike="noStrike" kern="1200" baseline="0" dirty="0">
                        <a:solidFill>
                          <a:srgbClr val="002060"/>
                        </a:solidFill>
                        <a:latin typeface="+mn-lt"/>
                        <a:ea typeface="+mn-ea"/>
                        <a:cs typeface="+mn-cs"/>
                      </a:endParaRPr>
                    </a:p>
                    <a:p>
                      <a:pPr marL="285750" indent="-285750">
                        <a:buFont typeface="Arial" panose="020B0604020202020204" pitchFamily="34" charset="0"/>
                        <a:buChar char="•"/>
                      </a:pPr>
                      <a:r>
                        <a:rPr lang="en-US" sz="1700" b="0" i="0" u="none" strike="noStrike" kern="1200" baseline="0" dirty="0">
                          <a:solidFill>
                            <a:srgbClr val="002060"/>
                          </a:solidFill>
                          <a:latin typeface="+mn-lt"/>
                          <a:ea typeface="+mn-ea"/>
                          <a:cs typeface="+mn-cs"/>
                        </a:rPr>
                        <a:t>Transformative</a:t>
                      </a:r>
                    </a:p>
                    <a:p>
                      <a:pPr marL="285750" indent="-285750">
                        <a:buFont typeface="Arial" panose="020B0604020202020204" pitchFamily="34" charset="0"/>
                        <a:buChar char="•"/>
                      </a:pPr>
                      <a:endParaRPr lang="en-US" sz="1700" b="0" i="0" u="none" strike="noStrike" kern="1200" baseline="0" dirty="0">
                        <a:solidFill>
                          <a:srgbClr val="002060"/>
                        </a:solidFill>
                        <a:latin typeface="+mn-lt"/>
                        <a:ea typeface="+mn-ea"/>
                        <a:cs typeface="+mn-cs"/>
                      </a:endParaRPr>
                    </a:p>
                    <a:p>
                      <a:pPr marL="285750" indent="-285750">
                        <a:buFont typeface="Arial" panose="020B0604020202020204" pitchFamily="34" charset="0"/>
                        <a:buChar char="•"/>
                      </a:pPr>
                      <a:endParaRPr lang="en-US" sz="1700" b="0" i="0" u="none" strike="noStrike" kern="1200" baseline="0" dirty="0">
                        <a:solidFill>
                          <a:srgbClr val="002060"/>
                        </a:solidFill>
                        <a:latin typeface="+mn-lt"/>
                        <a:ea typeface="+mn-ea"/>
                        <a:cs typeface="+mn-cs"/>
                      </a:endParaRPr>
                    </a:p>
                    <a:p>
                      <a:pPr marL="285750" indent="-285750">
                        <a:buFont typeface="Arial" panose="020B0604020202020204" pitchFamily="34" charset="0"/>
                        <a:buChar char="•"/>
                      </a:pPr>
                      <a:r>
                        <a:rPr lang="en-US" sz="1700" b="0" i="0" u="none" strike="noStrike" kern="1200" baseline="0" dirty="0">
                          <a:solidFill>
                            <a:schemeClr val="accent3">
                              <a:lumMod val="95000"/>
                            </a:schemeClr>
                          </a:solidFill>
                          <a:latin typeface="+mn-lt"/>
                          <a:ea typeface="+mn-ea"/>
                          <a:cs typeface="+mn-cs"/>
                        </a:rPr>
                        <a:t>Multiphase</a:t>
                      </a:r>
                      <a:endParaRPr lang="en-US" sz="1700" dirty="0">
                        <a:solidFill>
                          <a:schemeClr val="accent3">
                            <a:lumMod val="95000"/>
                          </a:schemeClr>
                        </a:solidFill>
                      </a:endParaRPr>
                    </a:p>
                  </a:txBody>
                  <a:tcPr/>
                </a:tc>
                <a:extLst>
                  <a:ext uri="{0D108BD9-81ED-4DB2-BD59-A6C34878D82A}">
                    <a16:rowId xmlns:a16="http://schemas.microsoft.com/office/drawing/2014/main" val="10001"/>
                  </a:ext>
                </a:extLst>
              </a:tr>
            </a:tbl>
          </a:graphicData>
        </a:graphic>
      </p:graphicFrame>
      <p:sp>
        <p:nvSpPr>
          <p:cNvPr id="5" name="Rectangle 4"/>
          <p:cNvSpPr/>
          <p:nvPr/>
        </p:nvSpPr>
        <p:spPr>
          <a:xfrm>
            <a:off x="1584960" y="6197025"/>
            <a:ext cx="7543800" cy="584775"/>
          </a:xfrm>
          <a:prstGeom prst="rect">
            <a:avLst/>
          </a:prstGeom>
        </p:spPr>
        <p:txBody>
          <a:bodyPr wrap="square">
            <a:spAutoFit/>
          </a:bodyPr>
          <a:lstStyle/>
          <a:p>
            <a:pPr algn="r"/>
            <a:r>
              <a:rPr lang="en-US" sz="1600" b="0" dirty="0">
                <a:solidFill>
                  <a:schemeClr val="bg1"/>
                </a:solidFill>
              </a:rPr>
              <a:t>Creswell JW.  Research design : qualitative, quantitative, and mixed methods approaches— 4th ed. Sage Publications, 2014.</a:t>
            </a:r>
          </a:p>
        </p:txBody>
      </p:sp>
      <p:cxnSp>
        <p:nvCxnSpPr>
          <p:cNvPr id="7" name="Straight Connector 6"/>
          <p:cNvCxnSpPr/>
          <p:nvPr/>
        </p:nvCxnSpPr>
        <p:spPr bwMode="auto">
          <a:xfrm>
            <a:off x="0" y="2555240"/>
            <a:ext cx="9144000" cy="0"/>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8" name="Straight Connector 7"/>
          <p:cNvCxnSpPr/>
          <p:nvPr/>
        </p:nvCxnSpPr>
        <p:spPr bwMode="auto">
          <a:xfrm>
            <a:off x="0" y="3322320"/>
            <a:ext cx="9144000" cy="0"/>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9" name="Straight Connector 8"/>
          <p:cNvCxnSpPr/>
          <p:nvPr/>
        </p:nvCxnSpPr>
        <p:spPr bwMode="auto">
          <a:xfrm>
            <a:off x="0" y="3845560"/>
            <a:ext cx="9144000" cy="0"/>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10" name="Straight Connector 9"/>
          <p:cNvCxnSpPr/>
          <p:nvPr/>
        </p:nvCxnSpPr>
        <p:spPr bwMode="auto">
          <a:xfrm>
            <a:off x="0" y="4876800"/>
            <a:ext cx="9144000" cy="0"/>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11" name="Straight Connector 10"/>
          <p:cNvCxnSpPr/>
          <p:nvPr/>
        </p:nvCxnSpPr>
        <p:spPr bwMode="auto">
          <a:xfrm>
            <a:off x="0" y="5674360"/>
            <a:ext cx="9144000" cy="0"/>
          </a:xfrm>
          <a:prstGeom prst="line">
            <a:avLst/>
          </a:prstGeom>
          <a:solidFill>
            <a:schemeClr val="accent1"/>
          </a:solidFill>
          <a:ln w="9525" cap="flat" cmpd="sng" algn="ctr">
            <a:solidFill>
              <a:schemeClr val="bg1"/>
            </a:solidFill>
            <a:prstDash val="solid"/>
            <a:round/>
            <a:headEnd type="none" w="med" len="med"/>
            <a:tailEnd type="none" w="med" len="med"/>
          </a:ln>
          <a:effectLst/>
        </p:spPr>
      </p:cxnSp>
      <p:sp>
        <p:nvSpPr>
          <p:cNvPr id="3" name="Slide Number Placeholder 2"/>
          <p:cNvSpPr>
            <a:spLocks noGrp="1"/>
          </p:cNvSpPr>
          <p:nvPr>
            <p:ph type="sldNum" sz="quarter" idx="10"/>
          </p:nvPr>
        </p:nvSpPr>
        <p:spPr/>
        <p:txBody>
          <a:bodyPr/>
          <a:lstStyle/>
          <a:p>
            <a:fld id="{6702E1E0-462E-42B5-A359-A648340C9DAE}" type="slidenum">
              <a:rPr lang="en-US" smtClean="0"/>
              <a:pPr/>
              <a:t>50</a:t>
            </a:fld>
            <a:endParaRPr lang="en-US"/>
          </a:p>
        </p:txBody>
      </p:sp>
      <p:sp>
        <p:nvSpPr>
          <p:cNvPr id="13" name="TextBox 12">
            <a:extLst>
              <a:ext uri="{FF2B5EF4-FFF2-40B4-BE49-F238E27FC236}">
                <a16:creationId xmlns:a16="http://schemas.microsoft.com/office/drawing/2014/main" id="{78FFC863-EE8F-4545-A8EE-CFB1F3ED7AE8}"/>
              </a:ext>
            </a:extLst>
          </p:cNvPr>
          <p:cNvSpPr txBox="1"/>
          <p:nvPr/>
        </p:nvSpPr>
        <p:spPr>
          <a:xfrm>
            <a:off x="6934200" y="64413"/>
            <a:ext cx="2133726" cy="584775"/>
          </a:xfrm>
          <a:prstGeom prst="rect">
            <a:avLst/>
          </a:prstGeom>
          <a:noFill/>
          <a:ln w="38100">
            <a:solidFill>
              <a:schemeClr val="bg1"/>
            </a:solidFill>
          </a:ln>
        </p:spPr>
        <p:txBody>
          <a:bodyPr wrap="none" rtlCol="0">
            <a:spAutoFit/>
          </a:bodyPr>
          <a:lstStyle/>
          <a:p>
            <a:r>
              <a:rPr lang="en-US" dirty="0">
                <a:solidFill>
                  <a:schemeClr val="bg1"/>
                </a:solidFill>
              </a:rPr>
              <a:t>A1 - A3/3.1</a:t>
            </a:r>
          </a:p>
        </p:txBody>
      </p:sp>
    </p:spTree>
    <p:extLst>
      <p:ext uri="{BB962C8B-B14F-4D97-AF65-F5344CB8AC3E}">
        <p14:creationId xmlns:p14="http://schemas.microsoft.com/office/powerpoint/2010/main" val="349671026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533400"/>
            <a:ext cx="8686800" cy="762000"/>
          </a:xfrm>
        </p:spPr>
        <p:txBody>
          <a:bodyPr/>
          <a:lstStyle/>
          <a:p>
            <a:r>
              <a:rPr lang="en-US" dirty="0"/>
              <a:t>Criteria for choosing an MM design</a:t>
            </a:r>
          </a:p>
        </p:txBody>
      </p:sp>
      <p:graphicFrame>
        <p:nvGraphicFramePr>
          <p:cNvPr id="4" name="Content Placeholder 3"/>
          <p:cNvGraphicFramePr>
            <a:graphicFrameLocks noGrp="1"/>
          </p:cNvGraphicFramePr>
          <p:nvPr>
            <p:ph idx="1"/>
          </p:nvPr>
        </p:nvGraphicFramePr>
        <p:xfrm>
          <a:off x="0" y="1265936"/>
          <a:ext cx="9144000" cy="4982464"/>
        </p:xfrm>
        <a:graphic>
          <a:graphicData uri="http://schemas.openxmlformats.org/drawingml/2006/table">
            <a:tbl>
              <a:tblPr firstRow="1" bandRow="1">
                <a:tableStyleId>{5C22544A-7EE6-4342-B048-85BDC9FD1C3A}</a:tableStyleId>
              </a:tblPr>
              <a:tblGrid>
                <a:gridCol w="3733800">
                  <a:extLst>
                    <a:ext uri="{9D8B030D-6E8A-4147-A177-3AD203B41FA5}">
                      <a16:colId xmlns:a16="http://schemas.microsoft.com/office/drawing/2014/main" val="20000"/>
                    </a:ext>
                  </a:extLst>
                </a:gridCol>
                <a:gridCol w="3276600">
                  <a:extLst>
                    <a:ext uri="{9D8B030D-6E8A-4147-A177-3AD203B41FA5}">
                      <a16:colId xmlns:a16="http://schemas.microsoft.com/office/drawing/2014/main" val="20001"/>
                    </a:ext>
                  </a:extLst>
                </a:gridCol>
                <a:gridCol w="2133600">
                  <a:extLst>
                    <a:ext uri="{9D8B030D-6E8A-4147-A177-3AD203B41FA5}">
                      <a16:colId xmlns:a16="http://schemas.microsoft.com/office/drawing/2014/main" val="20002"/>
                    </a:ext>
                  </a:extLst>
                </a:gridCol>
              </a:tblGrid>
              <a:tr h="457200">
                <a:tc>
                  <a:txBody>
                    <a:bodyPr/>
                    <a:lstStyle/>
                    <a:p>
                      <a:r>
                        <a:rPr lang="en-US" sz="1700" b="1" i="0" u="none" strike="noStrike" kern="1200" baseline="0" dirty="0">
                          <a:solidFill>
                            <a:srgbClr val="002060"/>
                          </a:solidFill>
                          <a:latin typeface="+mn-lt"/>
                          <a:ea typeface="+mn-ea"/>
                          <a:cs typeface="+mn-cs"/>
                        </a:rPr>
                        <a:t>Reasons</a:t>
                      </a:r>
                      <a:endParaRPr lang="en-US" sz="1700" dirty="0">
                        <a:solidFill>
                          <a:srgbClr val="002060"/>
                        </a:solidFill>
                      </a:endParaRPr>
                    </a:p>
                  </a:txBody>
                  <a:tcPr/>
                </a:tc>
                <a:tc>
                  <a:txBody>
                    <a:bodyPr/>
                    <a:lstStyle/>
                    <a:p>
                      <a:r>
                        <a:rPr lang="en-US" sz="1700" b="1" i="0" u="none" strike="noStrike" kern="1200" baseline="0" dirty="0">
                          <a:solidFill>
                            <a:srgbClr val="002060"/>
                          </a:solidFill>
                          <a:latin typeface="+mn-lt"/>
                          <a:ea typeface="+mn-ea"/>
                          <a:cs typeface="+mn-cs"/>
                        </a:rPr>
                        <a:t>Expected Outcomes </a:t>
                      </a:r>
                      <a:endParaRPr lang="en-US" sz="1700" dirty="0">
                        <a:solidFill>
                          <a:srgbClr val="002060"/>
                        </a:solidFill>
                      </a:endParaRPr>
                    </a:p>
                  </a:txBody>
                  <a:tcPr/>
                </a:tc>
                <a:tc>
                  <a:txBody>
                    <a:bodyPr/>
                    <a:lstStyle/>
                    <a:p>
                      <a:r>
                        <a:rPr lang="en-US" sz="1700" b="1" i="0" u="none" strike="noStrike" kern="1200" baseline="0" dirty="0">
                          <a:solidFill>
                            <a:srgbClr val="002060"/>
                          </a:solidFill>
                          <a:latin typeface="+mn-lt"/>
                          <a:ea typeface="+mn-ea"/>
                          <a:cs typeface="+mn-cs"/>
                        </a:rPr>
                        <a:t>Design</a:t>
                      </a:r>
                      <a:endParaRPr lang="en-US" sz="1700" dirty="0">
                        <a:solidFill>
                          <a:srgbClr val="002060"/>
                        </a:solidFill>
                      </a:endParaRPr>
                    </a:p>
                  </a:txBody>
                  <a:tcPr/>
                </a:tc>
                <a:extLst>
                  <a:ext uri="{0D108BD9-81ED-4DB2-BD59-A6C34878D82A}">
                    <a16:rowId xmlns:a16="http://schemas.microsoft.com/office/drawing/2014/main" val="10000"/>
                  </a:ext>
                </a:extLst>
              </a:tr>
              <a:tr h="4525264">
                <a:tc>
                  <a:txBody>
                    <a:bodyPr/>
                    <a:lstStyle/>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Comparing different perspectives drawn from quantitative and qualitative data</a:t>
                      </a:r>
                    </a:p>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Explaining quantitative results with qualitative data </a:t>
                      </a:r>
                    </a:p>
                    <a:p>
                      <a:pPr marL="173038" indent="-173038">
                        <a:buFont typeface="Arial" panose="020B0604020202020204" pitchFamily="34" charset="0"/>
                        <a:buChar char="•"/>
                      </a:pPr>
                      <a:endParaRPr lang="en-US" sz="1700" b="0" i="0" u="none" strike="noStrike" kern="1200" baseline="0" dirty="0">
                        <a:solidFill>
                          <a:srgbClr val="002060"/>
                        </a:solidFill>
                        <a:latin typeface="+mn-lt"/>
                        <a:ea typeface="+mn-ea"/>
                        <a:cs typeface="+mn-cs"/>
                      </a:endParaRPr>
                    </a:p>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Developing better measurement instruments</a:t>
                      </a:r>
                    </a:p>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Understanding experimental results by incorporating perspectives of individuals</a:t>
                      </a:r>
                    </a:p>
                    <a:p>
                      <a:pPr marL="173038" indent="-173038">
                        <a:buFont typeface="Arial" panose="020B0604020202020204" pitchFamily="34" charset="0"/>
                        <a:buChar char="•"/>
                      </a:pPr>
                      <a:endParaRPr lang="en-US" sz="1700" b="0" i="0" u="none" strike="noStrike" kern="1200" baseline="0" dirty="0">
                        <a:solidFill>
                          <a:srgbClr val="002060"/>
                        </a:solidFill>
                        <a:latin typeface="+mn-lt"/>
                        <a:ea typeface="+mn-ea"/>
                        <a:cs typeface="+mn-cs"/>
                      </a:endParaRPr>
                    </a:p>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Developing an understanding of needed changes for a marginalized group</a:t>
                      </a:r>
                    </a:p>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Understanding the need for an impact of an intervention</a:t>
                      </a:r>
                      <a:endParaRPr lang="en-US" sz="1700" dirty="0">
                        <a:solidFill>
                          <a:srgbClr val="002060"/>
                        </a:solidFill>
                      </a:endParaRPr>
                    </a:p>
                  </a:txBody>
                  <a:tcPr/>
                </a:tc>
                <a:tc>
                  <a:txBody>
                    <a:bodyPr/>
                    <a:lstStyle/>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Merging the two databases to show how the data converge or diverge</a:t>
                      </a:r>
                    </a:p>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An in-depth understanding of the quantitative results (often cultural relevance) </a:t>
                      </a:r>
                    </a:p>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A test of better measures for a sample of a population </a:t>
                      </a:r>
                    </a:p>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An understanding of participant views within the context of an experimental intervention</a:t>
                      </a:r>
                    </a:p>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A call for action program </a:t>
                      </a:r>
                    </a:p>
                    <a:p>
                      <a:pPr marL="173038" indent="-173038">
                        <a:buFont typeface="Arial" panose="020B0604020202020204" pitchFamily="34" charset="0"/>
                        <a:buChar char="•"/>
                      </a:pPr>
                      <a:endParaRPr lang="en-US" sz="1700" b="0" i="0" u="none" strike="noStrike" kern="1200" baseline="0" dirty="0">
                        <a:solidFill>
                          <a:srgbClr val="002060"/>
                        </a:solidFill>
                        <a:latin typeface="+mn-lt"/>
                        <a:ea typeface="+mn-ea"/>
                        <a:cs typeface="+mn-cs"/>
                      </a:endParaRPr>
                    </a:p>
                    <a:p>
                      <a:pPr marL="173038" indent="-173038">
                        <a:buFont typeface="Arial" panose="020B0604020202020204" pitchFamily="34" charset="0"/>
                        <a:buChar char="•"/>
                      </a:pPr>
                      <a:endParaRPr lang="en-US" sz="1700" b="0" i="0" u="none" strike="noStrike" kern="1200" baseline="0" dirty="0">
                        <a:solidFill>
                          <a:srgbClr val="002060"/>
                        </a:solidFill>
                        <a:latin typeface="+mn-lt"/>
                        <a:ea typeface="+mn-ea"/>
                        <a:cs typeface="+mn-cs"/>
                      </a:endParaRPr>
                    </a:p>
                    <a:p>
                      <a:pPr marL="173038" indent="-173038">
                        <a:buFont typeface="Arial" panose="020B0604020202020204" pitchFamily="34" charset="0"/>
                        <a:buChar char="•"/>
                      </a:pPr>
                      <a:r>
                        <a:rPr lang="en-US" sz="1700" b="0" i="0" u="none" strike="noStrike" kern="1200" baseline="0" dirty="0">
                          <a:solidFill>
                            <a:srgbClr val="002060"/>
                          </a:solidFill>
                          <a:latin typeface="+mn-lt"/>
                          <a:ea typeface="+mn-ea"/>
                          <a:cs typeface="+mn-cs"/>
                        </a:rPr>
                        <a:t>A formative and summative evaluation  </a:t>
                      </a:r>
                      <a:endParaRPr lang="en-US" sz="1700" dirty="0">
                        <a:solidFill>
                          <a:srgbClr val="002060"/>
                        </a:solidFill>
                      </a:endParaRPr>
                    </a:p>
                  </a:txBody>
                  <a:tcPr/>
                </a:tc>
                <a:tc>
                  <a:txBody>
                    <a:bodyPr/>
                    <a:lstStyle/>
                    <a:p>
                      <a:pPr marL="285750" indent="-285750">
                        <a:buFont typeface="Arial" panose="020B0604020202020204" pitchFamily="34" charset="0"/>
                        <a:buChar char="•"/>
                      </a:pPr>
                      <a:r>
                        <a:rPr lang="en-US" sz="1700" b="0" i="0" u="none" strike="noStrike" kern="1200" baseline="0" dirty="0">
                          <a:solidFill>
                            <a:srgbClr val="002060"/>
                          </a:solidFill>
                          <a:latin typeface="+mn-lt"/>
                          <a:ea typeface="+mn-ea"/>
                          <a:cs typeface="+mn-cs"/>
                        </a:rPr>
                        <a:t>Convergent parallel</a:t>
                      </a:r>
                    </a:p>
                    <a:p>
                      <a:pPr marL="285750" indent="-285750">
                        <a:buFont typeface="Arial" panose="020B0604020202020204" pitchFamily="34" charset="0"/>
                        <a:buChar char="•"/>
                      </a:pPr>
                      <a:endParaRPr lang="en-US" sz="1700" b="0" i="0" u="none" strike="noStrike" kern="1200" baseline="0" dirty="0">
                        <a:solidFill>
                          <a:srgbClr val="002060"/>
                        </a:solidFill>
                        <a:latin typeface="+mn-lt"/>
                        <a:ea typeface="+mn-ea"/>
                        <a:cs typeface="+mn-cs"/>
                      </a:endParaRPr>
                    </a:p>
                    <a:p>
                      <a:pPr marL="285750" indent="-285750">
                        <a:buFont typeface="Arial" panose="020B0604020202020204" pitchFamily="34" charset="0"/>
                        <a:buChar char="•"/>
                      </a:pPr>
                      <a:r>
                        <a:rPr lang="en-US" sz="1700" b="0" i="0" u="none" strike="noStrike" kern="1200" baseline="0" dirty="0">
                          <a:solidFill>
                            <a:srgbClr val="002060"/>
                          </a:solidFill>
                          <a:latin typeface="+mn-lt"/>
                          <a:ea typeface="+mn-ea"/>
                          <a:cs typeface="+mn-cs"/>
                        </a:rPr>
                        <a:t>Explanatory sequential</a:t>
                      </a:r>
                    </a:p>
                    <a:p>
                      <a:pPr marL="285750" indent="-285750">
                        <a:buFont typeface="Arial" panose="020B0604020202020204" pitchFamily="34" charset="0"/>
                        <a:buChar char="•"/>
                      </a:pPr>
                      <a:endParaRPr lang="en-US" sz="1700" b="0" i="0" u="none" strike="noStrike" kern="1200" baseline="0" dirty="0">
                        <a:solidFill>
                          <a:srgbClr val="002060"/>
                        </a:solidFill>
                        <a:latin typeface="+mn-lt"/>
                        <a:ea typeface="+mn-ea"/>
                        <a:cs typeface="+mn-cs"/>
                      </a:endParaRPr>
                    </a:p>
                    <a:p>
                      <a:pPr marL="285750" indent="-285750">
                        <a:buFont typeface="Arial" panose="020B0604020202020204" pitchFamily="34" charset="0"/>
                        <a:buChar char="•"/>
                      </a:pPr>
                      <a:r>
                        <a:rPr lang="en-US" sz="1700" b="0" i="0" u="none" strike="noStrike" kern="1200" baseline="0" dirty="0">
                          <a:solidFill>
                            <a:srgbClr val="002060"/>
                          </a:solidFill>
                          <a:latin typeface="+mn-lt"/>
                          <a:ea typeface="+mn-ea"/>
                          <a:cs typeface="+mn-cs"/>
                        </a:rPr>
                        <a:t>Exploratory sequential</a:t>
                      </a:r>
                    </a:p>
                    <a:p>
                      <a:pPr marL="285750" indent="-285750">
                        <a:buFont typeface="Arial" panose="020B0604020202020204" pitchFamily="34" charset="0"/>
                        <a:buChar char="•"/>
                      </a:pPr>
                      <a:r>
                        <a:rPr lang="en-US" sz="1700" b="0" i="0" u="none" strike="noStrike" kern="1200" baseline="0" dirty="0">
                          <a:solidFill>
                            <a:srgbClr val="002060"/>
                          </a:solidFill>
                          <a:latin typeface="+mn-lt"/>
                          <a:ea typeface="+mn-ea"/>
                          <a:cs typeface="+mn-cs"/>
                        </a:rPr>
                        <a:t>Embedded</a:t>
                      </a:r>
                    </a:p>
                    <a:p>
                      <a:pPr marL="285750" indent="-285750">
                        <a:buFont typeface="Arial" panose="020B0604020202020204" pitchFamily="34" charset="0"/>
                        <a:buChar char="•"/>
                      </a:pPr>
                      <a:endParaRPr lang="en-US" sz="1700" b="0" i="0" u="none" strike="noStrike" kern="1200" baseline="0" dirty="0">
                        <a:solidFill>
                          <a:srgbClr val="002060"/>
                        </a:solidFill>
                        <a:latin typeface="+mn-lt"/>
                        <a:ea typeface="+mn-ea"/>
                        <a:cs typeface="+mn-cs"/>
                      </a:endParaRPr>
                    </a:p>
                    <a:p>
                      <a:pPr marL="285750" indent="-285750">
                        <a:buFont typeface="Arial" panose="020B0604020202020204" pitchFamily="34" charset="0"/>
                        <a:buChar char="•"/>
                      </a:pPr>
                      <a:endParaRPr lang="en-US" sz="1700" b="0" i="0" u="none" strike="noStrike" kern="1200" baseline="0" dirty="0">
                        <a:solidFill>
                          <a:srgbClr val="002060"/>
                        </a:solidFill>
                        <a:latin typeface="+mn-lt"/>
                        <a:ea typeface="+mn-ea"/>
                        <a:cs typeface="+mn-cs"/>
                      </a:endParaRPr>
                    </a:p>
                    <a:p>
                      <a:pPr marL="285750" indent="-285750">
                        <a:buFont typeface="Arial" panose="020B0604020202020204" pitchFamily="34" charset="0"/>
                        <a:buChar char="•"/>
                      </a:pPr>
                      <a:endParaRPr lang="en-US" sz="1700" b="0" i="0" u="none" strike="noStrike" kern="1200" baseline="0" dirty="0">
                        <a:solidFill>
                          <a:srgbClr val="002060"/>
                        </a:solidFill>
                        <a:latin typeface="+mn-lt"/>
                        <a:ea typeface="+mn-ea"/>
                        <a:cs typeface="+mn-cs"/>
                      </a:endParaRPr>
                    </a:p>
                    <a:p>
                      <a:pPr marL="285750" indent="-285750">
                        <a:buFont typeface="Arial" panose="020B0604020202020204" pitchFamily="34" charset="0"/>
                        <a:buChar char="•"/>
                      </a:pPr>
                      <a:r>
                        <a:rPr lang="en-US" sz="1700" b="0" i="0" u="none" strike="noStrike" kern="1200" baseline="0" dirty="0">
                          <a:solidFill>
                            <a:srgbClr val="002060"/>
                          </a:solidFill>
                          <a:latin typeface="+mn-lt"/>
                          <a:ea typeface="+mn-ea"/>
                          <a:cs typeface="+mn-cs"/>
                        </a:rPr>
                        <a:t>Transformative</a:t>
                      </a:r>
                    </a:p>
                    <a:p>
                      <a:pPr marL="285750" indent="-285750">
                        <a:buFont typeface="Arial" panose="020B0604020202020204" pitchFamily="34" charset="0"/>
                        <a:buChar char="•"/>
                      </a:pPr>
                      <a:endParaRPr lang="en-US" sz="1700" b="0" i="0" u="none" strike="noStrike" kern="1200" baseline="0" dirty="0">
                        <a:solidFill>
                          <a:srgbClr val="002060"/>
                        </a:solidFill>
                        <a:latin typeface="+mn-lt"/>
                        <a:ea typeface="+mn-ea"/>
                        <a:cs typeface="+mn-cs"/>
                      </a:endParaRPr>
                    </a:p>
                    <a:p>
                      <a:pPr marL="285750" indent="-285750">
                        <a:buFont typeface="Arial" panose="020B0604020202020204" pitchFamily="34" charset="0"/>
                        <a:buChar char="•"/>
                      </a:pPr>
                      <a:endParaRPr lang="en-US" sz="1700" b="0" i="0" u="none" strike="noStrike" kern="1200" baseline="0" dirty="0">
                        <a:solidFill>
                          <a:srgbClr val="002060"/>
                        </a:solidFill>
                        <a:latin typeface="+mn-lt"/>
                        <a:ea typeface="+mn-ea"/>
                        <a:cs typeface="+mn-cs"/>
                      </a:endParaRPr>
                    </a:p>
                    <a:p>
                      <a:pPr marL="285750" indent="-285750">
                        <a:buFont typeface="Arial" panose="020B0604020202020204" pitchFamily="34" charset="0"/>
                        <a:buChar char="•"/>
                      </a:pPr>
                      <a:r>
                        <a:rPr lang="en-US" sz="1700" b="0" i="0" u="none" strike="noStrike" kern="1200" baseline="0" dirty="0">
                          <a:solidFill>
                            <a:srgbClr val="002060"/>
                          </a:solidFill>
                          <a:latin typeface="+mn-lt"/>
                          <a:ea typeface="+mn-ea"/>
                          <a:cs typeface="+mn-cs"/>
                        </a:rPr>
                        <a:t>Multiphase</a:t>
                      </a:r>
                      <a:endParaRPr lang="en-US" sz="1700" dirty="0">
                        <a:solidFill>
                          <a:srgbClr val="002060"/>
                        </a:solidFill>
                      </a:endParaRPr>
                    </a:p>
                  </a:txBody>
                  <a:tcPr/>
                </a:tc>
                <a:extLst>
                  <a:ext uri="{0D108BD9-81ED-4DB2-BD59-A6C34878D82A}">
                    <a16:rowId xmlns:a16="http://schemas.microsoft.com/office/drawing/2014/main" val="10001"/>
                  </a:ext>
                </a:extLst>
              </a:tr>
            </a:tbl>
          </a:graphicData>
        </a:graphic>
      </p:graphicFrame>
      <p:sp>
        <p:nvSpPr>
          <p:cNvPr id="5" name="Rectangle 4"/>
          <p:cNvSpPr/>
          <p:nvPr/>
        </p:nvSpPr>
        <p:spPr>
          <a:xfrm>
            <a:off x="1584960" y="6197025"/>
            <a:ext cx="7543800" cy="584775"/>
          </a:xfrm>
          <a:prstGeom prst="rect">
            <a:avLst/>
          </a:prstGeom>
        </p:spPr>
        <p:txBody>
          <a:bodyPr wrap="square">
            <a:spAutoFit/>
          </a:bodyPr>
          <a:lstStyle/>
          <a:p>
            <a:pPr algn="r"/>
            <a:r>
              <a:rPr lang="en-US" sz="1600" b="0" dirty="0">
                <a:solidFill>
                  <a:schemeClr val="bg1"/>
                </a:solidFill>
              </a:rPr>
              <a:t>Creswell JW.  Research design : qualitative, quantitative, and mixed methods approaches— 4th ed. Sage Publications, 2014.</a:t>
            </a:r>
          </a:p>
        </p:txBody>
      </p:sp>
      <p:cxnSp>
        <p:nvCxnSpPr>
          <p:cNvPr id="7" name="Straight Connector 6"/>
          <p:cNvCxnSpPr/>
          <p:nvPr/>
        </p:nvCxnSpPr>
        <p:spPr bwMode="auto">
          <a:xfrm>
            <a:off x="0" y="2555240"/>
            <a:ext cx="9144000" cy="0"/>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8" name="Straight Connector 7"/>
          <p:cNvCxnSpPr/>
          <p:nvPr/>
        </p:nvCxnSpPr>
        <p:spPr bwMode="auto">
          <a:xfrm>
            <a:off x="0" y="3322320"/>
            <a:ext cx="9144000" cy="0"/>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9" name="Straight Connector 8"/>
          <p:cNvCxnSpPr/>
          <p:nvPr/>
        </p:nvCxnSpPr>
        <p:spPr bwMode="auto">
          <a:xfrm>
            <a:off x="0" y="3845560"/>
            <a:ext cx="9144000" cy="0"/>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10" name="Straight Connector 9"/>
          <p:cNvCxnSpPr/>
          <p:nvPr/>
        </p:nvCxnSpPr>
        <p:spPr bwMode="auto">
          <a:xfrm>
            <a:off x="0" y="4876800"/>
            <a:ext cx="9144000" cy="0"/>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11" name="Straight Connector 10"/>
          <p:cNvCxnSpPr/>
          <p:nvPr/>
        </p:nvCxnSpPr>
        <p:spPr bwMode="auto">
          <a:xfrm>
            <a:off x="0" y="5674360"/>
            <a:ext cx="9144000" cy="0"/>
          </a:xfrm>
          <a:prstGeom prst="line">
            <a:avLst/>
          </a:prstGeom>
          <a:solidFill>
            <a:schemeClr val="accent1"/>
          </a:solidFill>
          <a:ln w="9525" cap="flat" cmpd="sng" algn="ctr">
            <a:solidFill>
              <a:schemeClr val="bg1"/>
            </a:solidFill>
            <a:prstDash val="solid"/>
            <a:round/>
            <a:headEnd type="none" w="med" len="med"/>
            <a:tailEnd type="none" w="med" len="med"/>
          </a:ln>
          <a:effectLst/>
        </p:spPr>
      </p:cxnSp>
      <p:sp>
        <p:nvSpPr>
          <p:cNvPr id="3" name="Slide Number Placeholder 2"/>
          <p:cNvSpPr>
            <a:spLocks noGrp="1"/>
          </p:cNvSpPr>
          <p:nvPr>
            <p:ph type="sldNum" sz="quarter" idx="10"/>
          </p:nvPr>
        </p:nvSpPr>
        <p:spPr/>
        <p:txBody>
          <a:bodyPr/>
          <a:lstStyle/>
          <a:p>
            <a:fld id="{6702E1E0-462E-42B5-A359-A648340C9DAE}" type="slidenum">
              <a:rPr lang="en-US" smtClean="0"/>
              <a:pPr/>
              <a:t>51</a:t>
            </a:fld>
            <a:endParaRPr lang="en-US"/>
          </a:p>
        </p:txBody>
      </p:sp>
      <p:sp>
        <p:nvSpPr>
          <p:cNvPr id="13" name="TextBox 12">
            <a:extLst>
              <a:ext uri="{FF2B5EF4-FFF2-40B4-BE49-F238E27FC236}">
                <a16:creationId xmlns:a16="http://schemas.microsoft.com/office/drawing/2014/main" id="{0539E2B7-DC0B-42C8-A626-EC0BDB73E773}"/>
              </a:ext>
            </a:extLst>
          </p:cNvPr>
          <p:cNvSpPr txBox="1"/>
          <p:nvPr/>
        </p:nvSpPr>
        <p:spPr>
          <a:xfrm>
            <a:off x="6934200" y="64413"/>
            <a:ext cx="2133726" cy="584775"/>
          </a:xfrm>
          <a:prstGeom prst="rect">
            <a:avLst/>
          </a:prstGeom>
          <a:noFill/>
          <a:ln w="38100">
            <a:solidFill>
              <a:schemeClr val="bg1"/>
            </a:solidFill>
          </a:ln>
        </p:spPr>
        <p:txBody>
          <a:bodyPr wrap="none" rtlCol="0">
            <a:spAutoFit/>
          </a:bodyPr>
          <a:lstStyle/>
          <a:p>
            <a:r>
              <a:rPr lang="en-US" dirty="0">
                <a:solidFill>
                  <a:schemeClr val="bg1"/>
                </a:solidFill>
              </a:rPr>
              <a:t>A1 - A3/3.1</a:t>
            </a:r>
          </a:p>
        </p:txBody>
      </p:sp>
    </p:spTree>
    <p:extLst>
      <p:ext uri="{BB962C8B-B14F-4D97-AF65-F5344CB8AC3E}">
        <p14:creationId xmlns:p14="http://schemas.microsoft.com/office/powerpoint/2010/main" val="22323531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Mixed method purpose statement</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contains </a:t>
            </a:r>
          </a:p>
          <a:p>
            <a:pPr lvl="1">
              <a:buFont typeface="Arial" panose="020B0604020202020204" pitchFamily="34" charset="0"/>
              <a:buChar char="•"/>
            </a:pPr>
            <a:r>
              <a:rPr lang="en-US" dirty="0"/>
              <a:t>the overall intent of the study, </a:t>
            </a:r>
          </a:p>
          <a:p>
            <a:pPr lvl="1">
              <a:buFont typeface="Arial" panose="020B0604020202020204" pitchFamily="34" charset="0"/>
              <a:buChar char="•"/>
            </a:pPr>
            <a:r>
              <a:rPr lang="en-US" dirty="0"/>
              <a:t>information about both the quantitative and qualitative strands of the study, </a:t>
            </a:r>
          </a:p>
          <a:p>
            <a:pPr lvl="1">
              <a:buFont typeface="Arial" panose="020B0604020202020204" pitchFamily="34" charset="0"/>
              <a:buChar char="•"/>
            </a:pPr>
            <a:r>
              <a:rPr lang="en-US" dirty="0"/>
              <a:t>a rationale of incorporating both strands to study the research problem. </a:t>
            </a:r>
          </a:p>
          <a:p>
            <a:pPr>
              <a:buFont typeface="Arial" panose="020B0604020202020204" pitchFamily="34" charset="0"/>
              <a:buChar char="•"/>
            </a:pPr>
            <a:endParaRPr lang="en-US" dirty="0"/>
          </a:p>
          <a:p>
            <a:pPr>
              <a:buFont typeface="Arial" panose="020B0604020202020204" pitchFamily="34" charset="0"/>
              <a:buChar char="•"/>
            </a:pPr>
            <a:r>
              <a:rPr lang="en-US" dirty="0"/>
              <a:t>Goal: </a:t>
            </a:r>
          </a:p>
          <a:p>
            <a:pPr lvl="1">
              <a:buFont typeface="Arial" panose="020B0604020202020204" pitchFamily="34" charset="0"/>
              <a:buChar char="•"/>
            </a:pPr>
            <a:r>
              <a:rPr lang="en-US" dirty="0"/>
              <a:t>provide major signposts for the reader to understand the quantitative and qualitative parts of a study.</a:t>
            </a:r>
          </a:p>
          <a:p>
            <a:pPr lvl="1">
              <a:buFont typeface="Arial" panose="020B0604020202020204" pitchFamily="34" charset="0"/>
              <a:buChar char="•"/>
            </a:pPr>
            <a:endParaRPr lang="en-US" dirty="0"/>
          </a:p>
        </p:txBody>
      </p:sp>
      <p:sp>
        <p:nvSpPr>
          <p:cNvPr id="5" name="Rectangle 4"/>
          <p:cNvSpPr/>
          <p:nvPr/>
        </p:nvSpPr>
        <p:spPr>
          <a:xfrm>
            <a:off x="1584960" y="6197025"/>
            <a:ext cx="7543800" cy="584775"/>
          </a:xfrm>
          <a:prstGeom prst="rect">
            <a:avLst/>
          </a:prstGeom>
        </p:spPr>
        <p:txBody>
          <a:bodyPr wrap="square">
            <a:spAutoFit/>
          </a:bodyPr>
          <a:lstStyle/>
          <a:p>
            <a:pPr algn="r"/>
            <a:r>
              <a:rPr lang="en-US" sz="1600" b="0" dirty="0">
                <a:solidFill>
                  <a:schemeClr val="bg1"/>
                </a:solidFill>
              </a:rPr>
              <a:t>Creswell JW.  Research design : qualitative, quantitative, and mixed methods approaches— 4th ed. Sage Publications, 2014.</a:t>
            </a:r>
          </a:p>
        </p:txBody>
      </p:sp>
      <p:sp>
        <p:nvSpPr>
          <p:cNvPr id="4" name="Slide Number Placeholder 3"/>
          <p:cNvSpPr>
            <a:spLocks noGrp="1"/>
          </p:cNvSpPr>
          <p:nvPr>
            <p:ph type="sldNum" sz="quarter" idx="10"/>
          </p:nvPr>
        </p:nvSpPr>
        <p:spPr/>
        <p:txBody>
          <a:bodyPr/>
          <a:lstStyle/>
          <a:p>
            <a:fld id="{6702E1E0-462E-42B5-A359-A648340C9DAE}" type="slidenum">
              <a:rPr lang="en-US" smtClean="0"/>
              <a:pPr/>
              <a:t>52</a:t>
            </a:fld>
            <a:endParaRPr lang="en-US"/>
          </a:p>
        </p:txBody>
      </p:sp>
      <p:sp>
        <p:nvSpPr>
          <p:cNvPr id="6" name="TextBox 5">
            <a:extLst>
              <a:ext uri="{FF2B5EF4-FFF2-40B4-BE49-F238E27FC236}">
                <a16:creationId xmlns:a16="http://schemas.microsoft.com/office/drawing/2014/main" id="{625D0AB4-240D-4169-9015-F7A62880F321}"/>
              </a:ext>
            </a:extLst>
          </p:cNvPr>
          <p:cNvSpPr txBox="1"/>
          <p:nvPr/>
        </p:nvSpPr>
        <p:spPr>
          <a:xfrm>
            <a:off x="7754619" y="64413"/>
            <a:ext cx="1313181" cy="584775"/>
          </a:xfrm>
          <a:prstGeom prst="rect">
            <a:avLst/>
          </a:prstGeom>
          <a:noFill/>
          <a:ln w="38100">
            <a:solidFill>
              <a:schemeClr val="bg1"/>
            </a:solidFill>
          </a:ln>
        </p:spPr>
        <p:txBody>
          <a:bodyPr wrap="none" rtlCol="0">
            <a:spAutoFit/>
          </a:bodyPr>
          <a:lstStyle/>
          <a:p>
            <a:r>
              <a:rPr lang="en-US" dirty="0">
                <a:solidFill>
                  <a:schemeClr val="bg1"/>
                </a:solidFill>
              </a:rPr>
              <a:t>A3/3.1</a:t>
            </a:r>
          </a:p>
        </p:txBody>
      </p:sp>
    </p:spTree>
    <p:extLst>
      <p:ext uri="{BB962C8B-B14F-4D97-AF65-F5344CB8AC3E}">
        <p14:creationId xmlns:p14="http://schemas.microsoft.com/office/powerpoint/2010/main" val="992744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NIH proposals for MM research</a:t>
            </a:r>
          </a:p>
        </p:txBody>
      </p:sp>
      <p:pic>
        <p:nvPicPr>
          <p:cNvPr id="4" name="Content Placeholder 3"/>
          <p:cNvPicPr>
            <a:picLocks noGrp="1" noChangeAspect="1"/>
          </p:cNvPicPr>
          <p:nvPr>
            <p:ph idx="1"/>
          </p:nvPr>
        </p:nvPicPr>
        <p:blipFill>
          <a:blip r:embed="rId2"/>
          <a:stretch>
            <a:fillRect/>
          </a:stretch>
        </p:blipFill>
        <p:spPr>
          <a:xfrm>
            <a:off x="892044" y="1676400"/>
            <a:ext cx="7359912" cy="4953000"/>
          </a:xfrm>
          <a:prstGeom prst="rect">
            <a:avLst/>
          </a:prstGeom>
        </p:spPr>
      </p:pic>
      <p:sp>
        <p:nvSpPr>
          <p:cNvPr id="3" name="Slide Number Placeholder 2"/>
          <p:cNvSpPr>
            <a:spLocks noGrp="1"/>
          </p:cNvSpPr>
          <p:nvPr>
            <p:ph type="sldNum" sz="quarter" idx="10"/>
          </p:nvPr>
        </p:nvSpPr>
        <p:spPr/>
        <p:txBody>
          <a:bodyPr/>
          <a:lstStyle/>
          <a:p>
            <a:fld id="{6702E1E0-462E-42B5-A359-A648340C9DAE}" type="slidenum">
              <a:rPr lang="en-US" smtClean="0"/>
              <a:pPr/>
              <a:t>53</a:t>
            </a:fld>
            <a:endParaRPr lang="en-US"/>
          </a:p>
        </p:txBody>
      </p:sp>
    </p:spTree>
    <p:extLst>
      <p:ext uri="{BB962C8B-B14F-4D97-AF65-F5344CB8AC3E}">
        <p14:creationId xmlns:p14="http://schemas.microsoft.com/office/powerpoint/2010/main" val="149664875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Good Reporting of A Mixed Methods Study (GRAMMS) </a:t>
            </a:r>
          </a:p>
        </p:txBody>
      </p:sp>
      <p:sp>
        <p:nvSpPr>
          <p:cNvPr id="3" name="Content Placeholder 2"/>
          <p:cNvSpPr>
            <a:spLocks noGrp="1"/>
          </p:cNvSpPr>
          <p:nvPr>
            <p:ph idx="1"/>
          </p:nvPr>
        </p:nvSpPr>
        <p:spPr>
          <a:xfrm>
            <a:off x="228600" y="2133600"/>
            <a:ext cx="8686800" cy="4495800"/>
          </a:xfrm>
        </p:spPr>
        <p:txBody>
          <a:bodyPr/>
          <a:lstStyle/>
          <a:p>
            <a:pPr>
              <a:buFont typeface="Arial" panose="020B0604020202020204" pitchFamily="34" charset="0"/>
              <a:buChar char="•"/>
            </a:pPr>
            <a:r>
              <a:rPr lang="en-US" dirty="0"/>
              <a:t>Describe: </a:t>
            </a:r>
          </a:p>
          <a:p>
            <a:pPr lvl="1">
              <a:buFont typeface="Arial" panose="020B0604020202020204" pitchFamily="34" charset="0"/>
              <a:buChar char="•"/>
            </a:pPr>
            <a:r>
              <a:rPr lang="en-US" sz="2000" dirty="0"/>
              <a:t>the </a:t>
            </a:r>
            <a:r>
              <a:rPr lang="en-US" sz="2000" u="sng" dirty="0"/>
              <a:t>justification</a:t>
            </a:r>
            <a:r>
              <a:rPr lang="en-US" sz="2000" dirty="0"/>
              <a:t> for using a mixed methods approach to the research question; </a:t>
            </a:r>
          </a:p>
          <a:p>
            <a:pPr lvl="1">
              <a:buFont typeface="Arial" panose="020B0604020202020204" pitchFamily="34" charset="0"/>
              <a:buChar char="•"/>
            </a:pPr>
            <a:r>
              <a:rPr lang="en-US" sz="2000" dirty="0"/>
              <a:t>the </a:t>
            </a:r>
            <a:r>
              <a:rPr lang="en-US" sz="2000" u="sng" dirty="0"/>
              <a:t>design</a:t>
            </a:r>
            <a:r>
              <a:rPr lang="en-US" sz="2000" dirty="0"/>
              <a:t> in terms of the purpose, priority, and sequence of methods; </a:t>
            </a:r>
          </a:p>
          <a:p>
            <a:pPr lvl="1">
              <a:buFont typeface="Arial" panose="020B0604020202020204" pitchFamily="34" charset="0"/>
              <a:buChar char="•"/>
            </a:pPr>
            <a:r>
              <a:rPr lang="en-US" sz="2000" dirty="0"/>
              <a:t>each method in terms of </a:t>
            </a:r>
            <a:r>
              <a:rPr lang="en-US" sz="2000" u="sng" dirty="0"/>
              <a:t>sampling</a:t>
            </a:r>
            <a:r>
              <a:rPr lang="en-US" sz="2000" dirty="0"/>
              <a:t>, data </a:t>
            </a:r>
            <a:r>
              <a:rPr lang="en-US" sz="2000" u="sng" dirty="0"/>
              <a:t>collection</a:t>
            </a:r>
            <a:r>
              <a:rPr lang="en-US" sz="2000" dirty="0"/>
              <a:t> and </a:t>
            </a:r>
            <a:r>
              <a:rPr lang="en-US" sz="2000" u="sng" dirty="0"/>
              <a:t>analysis</a:t>
            </a:r>
            <a:r>
              <a:rPr lang="en-US" sz="2000" dirty="0"/>
              <a:t>; </a:t>
            </a:r>
          </a:p>
          <a:p>
            <a:pPr lvl="1">
              <a:buFont typeface="Arial" panose="020B0604020202020204" pitchFamily="34" charset="0"/>
              <a:buChar char="•"/>
            </a:pPr>
            <a:r>
              <a:rPr lang="en-US" sz="2000" dirty="0"/>
              <a:t>where integration has occurred, how it has occurred, and who has participated in it; </a:t>
            </a:r>
          </a:p>
          <a:p>
            <a:pPr lvl="1">
              <a:buFont typeface="Arial" panose="020B0604020202020204" pitchFamily="34" charset="0"/>
              <a:buChar char="•"/>
            </a:pPr>
            <a:r>
              <a:rPr lang="en-US" sz="2000" dirty="0"/>
              <a:t>any </a:t>
            </a:r>
            <a:r>
              <a:rPr lang="en-US" sz="2000" u="sng" dirty="0"/>
              <a:t>limitation</a:t>
            </a:r>
            <a:r>
              <a:rPr lang="en-US" sz="2000" dirty="0"/>
              <a:t> of one method associated with the presence of the other method; and </a:t>
            </a:r>
          </a:p>
          <a:p>
            <a:pPr lvl="1">
              <a:buFont typeface="Arial" panose="020B0604020202020204" pitchFamily="34" charset="0"/>
              <a:buChar char="•"/>
            </a:pPr>
            <a:r>
              <a:rPr lang="en-US" sz="2000" dirty="0"/>
              <a:t>any </a:t>
            </a:r>
            <a:r>
              <a:rPr lang="en-US" sz="2000" u="sng" dirty="0"/>
              <a:t>insights</a:t>
            </a:r>
            <a:r>
              <a:rPr lang="en-US" sz="2000" dirty="0"/>
              <a:t> gained from mixing or integrating methods. </a:t>
            </a:r>
          </a:p>
        </p:txBody>
      </p:sp>
      <p:sp>
        <p:nvSpPr>
          <p:cNvPr id="4" name="Rectangle 3"/>
          <p:cNvSpPr/>
          <p:nvPr/>
        </p:nvSpPr>
        <p:spPr>
          <a:xfrm>
            <a:off x="76200" y="6294140"/>
            <a:ext cx="9067800" cy="523220"/>
          </a:xfrm>
          <a:prstGeom prst="rect">
            <a:avLst/>
          </a:prstGeom>
        </p:spPr>
        <p:txBody>
          <a:bodyPr wrap="square">
            <a:spAutoFit/>
          </a:bodyPr>
          <a:lstStyle/>
          <a:p>
            <a:pPr algn="r"/>
            <a:r>
              <a:rPr lang="en-US" sz="1400" b="0" dirty="0" err="1">
                <a:solidFill>
                  <a:schemeClr val="bg1"/>
                </a:solidFill>
                <a:latin typeface="Galliard"/>
              </a:rPr>
              <a:t>O’Cathain</a:t>
            </a:r>
            <a:r>
              <a:rPr lang="en-US" sz="1400" b="0" dirty="0">
                <a:solidFill>
                  <a:schemeClr val="bg1"/>
                </a:solidFill>
                <a:latin typeface="Galliard"/>
              </a:rPr>
              <a:t>, A., Murphy, E., &amp; Nicholl, J. (2008). The quality of mixed methods studies in health services research. </a:t>
            </a:r>
            <a:r>
              <a:rPr lang="en-US" sz="1400" b="0" i="1" dirty="0">
                <a:solidFill>
                  <a:schemeClr val="bg1"/>
                </a:solidFill>
                <a:latin typeface="Galliard"/>
              </a:rPr>
              <a:t>Journal of Health Services Research Policy</a:t>
            </a:r>
            <a:r>
              <a:rPr lang="en-US" sz="1400" b="0" dirty="0">
                <a:solidFill>
                  <a:schemeClr val="bg1"/>
                </a:solidFill>
                <a:latin typeface="Galliard"/>
              </a:rPr>
              <a:t>, </a:t>
            </a:r>
            <a:r>
              <a:rPr lang="en-US" sz="1400" b="0" i="1" dirty="0">
                <a:solidFill>
                  <a:schemeClr val="bg1"/>
                </a:solidFill>
                <a:latin typeface="Galliard"/>
              </a:rPr>
              <a:t>13</a:t>
            </a:r>
            <a:r>
              <a:rPr lang="en-US" sz="1400" b="0" dirty="0">
                <a:solidFill>
                  <a:schemeClr val="bg1"/>
                </a:solidFill>
                <a:latin typeface="Galliard"/>
              </a:rPr>
              <a:t>(2), 92-98. </a:t>
            </a:r>
            <a:endParaRPr lang="en-US" sz="1400" dirty="0">
              <a:solidFill>
                <a:schemeClr val="bg1"/>
              </a:solidFill>
            </a:endParaRPr>
          </a:p>
        </p:txBody>
      </p:sp>
      <p:sp>
        <p:nvSpPr>
          <p:cNvPr id="5" name="Slide Number Placeholder 4"/>
          <p:cNvSpPr>
            <a:spLocks noGrp="1"/>
          </p:cNvSpPr>
          <p:nvPr>
            <p:ph type="sldNum" sz="quarter" idx="10"/>
          </p:nvPr>
        </p:nvSpPr>
        <p:spPr/>
        <p:txBody>
          <a:bodyPr/>
          <a:lstStyle/>
          <a:p>
            <a:fld id="{6702E1E0-462E-42B5-A359-A648340C9DAE}" type="slidenum">
              <a:rPr lang="en-US" smtClean="0"/>
              <a:pPr/>
              <a:t>54</a:t>
            </a:fld>
            <a:endParaRPr lang="en-US"/>
          </a:p>
        </p:txBody>
      </p:sp>
    </p:spTree>
    <p:extLst>
      <p:ext uri="{BB962C8B-B14F-4D97-AF65-F5344CB8AC3E}">
        <p14:creationId xmlns:p14="http://schemas.microsoft.com/office/powerpoint/2010/main" val="311108645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Journal article example</a:t>
            </a:r>
          </a:p>
        </p:txBody>
      </p:sp>
      <p:sp>
        <p:nvSpPr>
          <p:cNvPr id="3" name="Content Placeholder 2"/>
          <p:cNvSpPr>
            <a:spLocks noGrp="1"/>
          </p:cNvSpPr>
          <p:nvPr>
            <p:ph idx="1"/>
          </p:nvPr>
        </p:nvSpPr>
        <p:spPr>
          <a:xfrm>
            <a:off x="304800" y="6248400"/>
            <a:ext cx="8839200" cy="535626"/>
          </a:xfrm>
        </p:spPr>
        <p:txBody>
          <a:bodyPr/>
          <a:lstStyle/>
          <a:p>
            <a:pPr algn="r"/>
            <a:r>
              <a:rPr lang="en-US" sz="1200" dirty="0"/>
              <a:t>A mixed methods study of how clinician ‘super users’ influence others during the implementation of electronic health records</a:t>
            </a:r>
          </a:p>
          <a:p>
            <a:pPr algn="r"/>
            <a:r>
              <a:rPr lang="en-US" sz="1200" dirty="0"/>
              <a:t>Yuan et al. BMC Medical Informatics and Decision Making (2015) 15:26</a:t>
            </a:r>
          </a:p>
        </p:txBody>
      </p:sp>
      <p:pic>
        <p:nvPicPr>
          <p:cNvPr id="4" name="Picture 3"/>
          <p:cNvPicPr>
            <a:picLocks noChangeAspect="1"/>
          </p:cNvPicPr>
          <p:nvPr/>
        </p:nvPicPr>
        <p:blipFill>
          <a:blip r:embed="rId2"/>
          <a:stretch>
            <a:fillRect/>
          </a:stretch>
        </p:blipFill>
        <p:spPr>
          <a:xfrm>
            <a:off x="218440" y="1524000"/>
            <a:ext cx="2372360" cy="4341174"/>
          </a:xfrm>
          <a:prstGeom prst="rect">
            <a:avLst/>
          </a:prstGeom>
        </p:spPr>
      </p:pic>
      <p:pic>
        <p:nvPicPr>
          <p:cNvPr id="5" name="Picture 4"/>
          <p:cNvPicPr>
            <a:picLocks noChangeAspect="1"/>
          </p:cNvPicPr>
          <p:nvPr/>
        </p:nvPicPr>
        <p:blipFill>
          <a:blip r:embed="rId3"/>
          <a:stretch>
            <a:fillRect/>
          </a:stretch>
        </p:blipFill>
        <p:spPr>
          <a:xfrm>
            <a:off x="2819400" y="1513840"/>
            <a:ext cx="2362200" cy="1912755"/>
          </a:xfrm>
          <a:prstGeom prst="rect">
            <a:avLst/>
          </a:prstGeom>
        </p:spPr>
      </p:pic>
      <p:pic>
        <p:nvPicPr>
          <p:cNvPr id="6" name="Picture 5"/>
          <p:cNvPicPr>
            <a:picLocks noChangeAspect="1"/>
          </p:cNvPicPr>
          <p:nvPr/>
        </p:nvPicPr>
        <p:blipFill>
          <a:blip r:embed="rId4"/>
          <a:stretch>
            <a:fillRect/>
          </a:stretch>
        </p:blipFill>
        <p:spPr>
          <a:xfrm>
            <a:off x="2819400" y="3578995"/>
            <a:ext cx="5514975" cy="2590800"/>
          </a:xfrm>
          <a:prstGeom prst="rect">
            <a:avLst/>
          </a:prstGeom>
        </p:spPr>
      </p:pic>
      <p:sp>
        <p:nvSpPr>
          <p:cNvPr id="7" name="Slide Number Placeholder 6"/>
          <p:cNvSpPr>
            <a:spLocks noGrp="1"/>
          </p:cNvSpPr>
          <p:nvPr>
            <p:ph type="sldNum" sz="quarter" idx="10"/>
          </p:nvPr>
        </p:nvSpPr>
        <p:spPr/>
        <p:txBody>
          <a:bodyPr/>
          <a:lstStyle/>
          <a:p>
            <a:fld id="{6702E1E0-462E-42B5-A359-A648340C9DAE}" type="slidenum">
              <a:rPr lang="en-US" smtClean="0"/>
              <a:pPr/>
              <a:t>55</a:t>
            </a:fld>
            <a:endParaRPr lang="en-US"/>
          </a:p>
        </p:txBody>
      </p:sp>
    </p:spTree>
    <p:extLst>
      <p:ext uri="{BB962C8B-B14F-4D97-AF65-F5344CB8AC3E}">
        <p14:creationId xmlns:p14="http://schemas.microsoft.com/office/powerpoint/2010/main" val="166632437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bwMode="auto">
          <a:xfrm>
            <a:off x="152400" y="1676400"/>
            <a:ext cx="8839200" cy="42672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2" name="Title 1"/>
          <p:cNvSpPr>
            <a:spLocks noGrp="1"/>
          </p:cNvSpPr>
          <p:nvPr>
            <p:ph type="title"/>
          </p:nvPr>
        </p:nvSpPr>
        <p:spPr/>
        <p:txBody>
          <a:bodyPr/>
          <a:lstStyle/>
          <a:p>
            <a:r>
              <a:rPr lang="en-US" dirty="0"/>
              <a:t>Success of MM studies in HSR</a:t>
            </a:r>
          </a:p>
        </p:txBody>
      </p:sp>
      <p:pic>
        <p:nvPicPr>
          <p:cNvPr id="4" name="Content Placeholder 3"/>
          <p:cNvPicPr>
            <a:picLocks noGrp="1" noChangeAspect="1"/>
          </p:cNvPicPr>
          <p:nvPr>
            <p:ph idx="1"/>
          </p:nvPr>
        </p:nvPicPr>
        <p:blipFill>
          <a:blip r:embed="rId2"/>
          <a:stretch>
            <a:fillRect/>
          </a:stretch>
        </p:blipFill>
        <p:spPr>
          <a:xfrm>
            <a:off x="238760" y="1752600"/>
            <a:ext cx="8686800" cy="1718075"/>
          </a:xfrm>
          <a:prstGeom prst="rect">
            <a:avLst/>
          </a:prstGeom>
        </p:spPr>
      </p:pic>
      <p:pic>
        <p:nvPicPr>
          <p:cNvPr id="5" name="Picture 4"/>
          <p:cNvPicPr>
            <a:picLocks noChangeAspect="1"/>
          </p:cNvPicPr>
          <p:nvPr/>
        </p:nvPicPr>
        <p:blipFill>
          <a:blip r:embed="rId3"/>
          <a:stretch>
            <a:fillRect/>
          </a:stretch>
        </p:blipFill>
        <p:spPr>
          <a:xfrm>
            <a:off x="238760" y="4438055"/>
            <a:ext cx="5063161" cy="1447800"/>
          </a:xfrm>
          <a:prstGeom prst="rect">
            <a:avLst/>
          </a:prstGeom>
        </p:spPr>
      </p:pic>
      <p:pic>
        <p:nvPicPr>
          <p:cNvPr id="6" name="Picture 5"/>
          <p:cNvPicPr>
            <a:picLocks noChangeAspect="1"/>
          </p:cNvPicPr>
          <p:nvPr/>
        </p:nvPicPr>
        <p:blipFill>
          <a:blip r:embed="rId4"/>
          <a:stretch>
            <a:fillRect/>
          </a:stretch>
        </p:blipFill>
        <p:spPr>
          <a:xfrm>
            <a:off x="5626330" y="3470675"/>
            <a:ext cx="3304253" cy="956494"/>
          </a:xfrm>
          <a:prstGeom prst="rect">
            <a:avLst/>
          </a:prstGeom>
        </p:spPr>
      </p:pic>
      <p:pic>
        <p:nvPicPr>
          <p:cNvPr id="7" name="Picture 6"/>
          <p:cNvPicPr>
            <a:picLocks noChangeAspect="1"/>
          </p:cNvPicPr>
          <p:nvPr/>
        </p:nvPicPr>
        <p:blipFill>
          <a:blip r:embed="rId5"/>
          <a:stretch>
            <a:fillRect/>
          </a:stretch>
        </p:blipFill>
        <p:spPr>
          <a:xfrm>
            <a:off x="5626331" y="4427169"/>
            <a:ext cx="2603270" cy="1107543"/>
          </a:xfrm>
          <a:prstGeom prst="rect">
            <a:avLst/>
          </a:prstGeom>
        </p:spPr>
      </p:pic>
      <p:sp>
        <p:nvSpPr>
          <p:cNvPr id="8" name="Rectangle 7"/>
          <p:cNvSpPr/>
          <p:nvPr/>
        </p:nvSpPr>
        <p:spPr>
          <a:xfrm>
            <a:off x="304800" y="6005565"/>
            <a:ext cx="8686800" cy="738664"/>
          </a:xfrm>
          <a:prstGeom prst="rect">
            <a:avLst/>
          </a:prstGeom>
        </p:spPr>
        <p:txBody>
          <a:bodyPr wrap="square">
            <a:spAutoFit/>
          </a:bodyPr>
          <a:lstStyle/>
          <a:p>
            <a:pPr algn="r"/>
            <a:r>
              <a:rPr lang="en-US" sz="1400" b="0" dirty="0">
                <a:solidFill>
                  <a:schemeClr val="bg1"/>
                </a:solidFill>
                <a:latin typeface="+mj-lt"/>
              </a:rPr>
              <a:t>The quality of mixed methods studies in health services research</a:t>
            </a:r>
          </a:p>
          <a:p>
            <a:pPr algn="r"/>
            <a:r>
              <a:rPr lang="en-US" sz="1400" b="0" dirty="0">
                <a:solidFill>
                  <a:schemeClr val="bg1"/>
                </a:solidFill>
                <a:latin typeface="+mj-lt"/>
              </a:rPr>
              <a:t>Alicia </a:t>
            </a:r>
            <a:r>
              <a:rPr lang="en-US" sz="1400" b="0" dirty="0" err="1">
                <a:solidFill>
                  <a:schemeClr val="bg1"/>
                </a:solidFill>
                <a:latin typeface="+mj-lt"/>
              </a:rPr>
              <a:t>O’Cathain</a:t>
            </a:r>
            <a:r>
              <a:rPr lang="en-US" sz="1400" b="0" dirty="0">
                <a:solidFill>
                  <a:schemeClr val="bg1"/>
                </a:solidFill>
                <a:latin typeface="+mj-lt"/>
              </a:rPr>
              <a:t>, Elizabeth Murphy1, Jon Nicholl</a:t>
            </a:r>
          </a:p>
          <a:p>
            <a:pPr algn="r"/>
            <a:r>
              <a:rPr lang="en-US" sz="1400" b="0" dirty="0">
                <a:solidFill>
                  <a:schemeClr val="bg1"/>
                </a:solidFill>
                <a:latin typeface="+mj-lt"/>
              </a:rPr>
              <a:t>Journal of Health Services Research &amp; Policy Vol 13 No 2, 2008: 92–98</a:t>
            </a:r>
            <a:endParaRPr lang="en-US" sz="1400" dirty="0">
              <a:solidFill>
                <a:schemeClr val="bg1"/>
              </a:solidFill>
              <a:latin typeface="+mj-lt"/>
            </a:endParaRPr>
          </a:p>
        </p:txBody>
      </p:sp>
      <p:sp>
        <p:nvSpPr>
          <p:cNvPr id="9" name="Slide Number Placeholder 8"/>
          <p:cNvSpPr>
            <a:spLocks noGrp="1"/>
          </p:cNvSpPr>
          <p:nvPr>
            <p:ph type="sldNum" sz="quarter" idx="10"/>
          </p:nvPr>
        </p:nvSpPr>
        <p:spPr/>
        <p:txBody>
          <a:bodyPr/>
          <a:lstStyle/>
          <a:p>
            <a:fld id="{6702E1E0-462E-42B5-A359-A648340C9DAE}" type="slidenum">
              <a:rPr lang="en-US" smtClean="0"/>
              <a:pPr/>
              <a:t>56</a:t>
            </a:fld>
            <a:endParaRPr lang="en-US"/>
          </a:p>
        </p:txBody>
      </p:sp>
      <p:sp>
        <p:nvSpPr>
          <p:cNvPr id="11" name="Rectangle 10"/>
          <p:cNvSpPr/>
          <p:nvPr/>
        </p:nvSpPr>
        <p:spPr bwMode="auto">
          <a:xfrm>
            <a:off x="5651730" y="1879600"/>
            <a:ext cx="926870" cy="304800"/>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12" name="Rectangle 11"/>
          <p:cNvSpPr/>
          <p:nvPr/>
        </p:nvSpPr>
        <p:spPr bwMode="auto">
          <a:xfrm>
            <a:off x="5626328" y="3581400"/>
            <a:ext cx="723671" cy="296494"/>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Tree>
    <p:extLst>
      <p:ext uri="{BB962C8B-B14F-4D97-AF65-F5344CB8AC3E}">
        <p14:creationId xmlns:p14="http://schemas.microsoft.com/office/powerpoint/2010/main" val="80602008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MM design quality of studies in HSR (1)</a:t>
            </a:r>
          </a:p>
        </p:txBody>
      </p:sp>
      <p:pic>
        <p:nvPicPr>
          <p:cNvPr id="4" name="Content Placeholder 3"/>
          <p:cNvPicPr>
            <a:picLocks noGrp="1" noChangeAspect="1"/>
          </p:cNvPicPr>
          <p:nvPr>
            <p:ph idx="1"/>
          </p:nvPr>
        </p:nvPicPr>
        <p:blipFill>
          <a:blip r:embed="rId2"/>
          <a:stretch>
            <a:fillRect/>
          </a:stretch>
        </p:blipFill>
        <p:spPr>
          <a:xfrm>
            <a:off x="228600" y="2057400"/>
            <a:ext cx="8686800" cy="3633635"/>
          </a:xfrm>
          <a:prstGeom prst="rect">
            <a:avLst/>
          </a:prstGeom>
        </p:spPr>
      </p:pic>
      <p:sp>
        <p:nvSpPr>
          <p:cNvPr id="5" name="Rectangle 4"/>
          <p:cNvSpPr/>
          <p:nvPr/>
        </p:nvSpPr>
        <p:spPr>
          <a:xfrm>
            <a:off x="304800" y="6005565"/>
            <a:ext cx="8686800" cy="738664"/>
          </a:xfrm>
          <a:prstGeom prst="rect">
            <a:avLst/>
          </a:prstGeom>
        </p:spPr>
        <p:txBody>
          <a:bodyPr wrap="square">
            <a:spAutoFit/>
          </a:bodyPr>
          <a:lstStyle/>
          <a:p>
            <a:pPr algn="r"/>
            <a:r>
              <a:rPr lang="en-US" sz="1400" b="0" dirty="0">
                <a:solidFill>
                  <a:schemeClr val="bg1"/>
                </a:solidFill>
                <a:latin typeface="+mj-lt"/>
              </a:rPr>
              <a:t>The quality of mixed methods studies in health services research</a:t>
            </a:r>
          </a:p>
          <a:p>
            <a:pPr algn="r"/>
            <a:r>
              <a:rPr lang="en-US" sz="1400" b="0" dirty="0">
                <a:solidFill>
                  <a:schemeClr val="bg1"/>
                </a:solidFill>
                <a:latin typeface="+mj-lt"/>
              </a:rPr>
              <a:t>Alicia </a:t>
            </a:r>
            <a:r>
              <a:rPr lang="en-US" sz="1400" b="0" dirty="0" err="1">
                <a:solidFill>
                  <a:schemeClr val="bg1"/>
                </a:solidFill>
                <a:latin typeface="+mj-lt"/>
              </a:rPr>
              <a:t>O’Cathain</a:t>
            </a:r>
            <a:r>
              <a:rPr lang="en-US" sz="1400" b="0" dirty="0">
                <a:solidFill>
                  <a:schemeClr val="bg1"/>
                </a:solidFill>
                <a:latin typeface="+mj-lt"/>
              </a:rPr>
              <a:t>, Elizabeth Murphy1, Jon Nicholl</a:t>
            </a:r>
          </a:p>
          <a:p>
            <a:pPr algn="r"/>
            <a:r>
              <a:rPr lang="en-US" sz="1400" b="0" dirty="0">
                <a:solidFill>
                  <a:schemeClr val="bg1"/>
                </a:solidFill>
                <a:latin typeface="+mj-lt"/>
              </a:rPr>
              <a:t>Journal of Health Services Research &amp; Policy Vol 13 No 2, 2008: 92–98</a:t>
            </a:r>
            <a:endParaRPr lang="en-US" sz="1400" dirty="0">
              <a:solidFill>
                <a:schemeClr val="bg1"/>
              </a:solidFill>
              <a:latin typeface="+mj-lt"/>
            </a:endParaRPr>
          </a:p>
        </p:txBody>
      </p:sp>
      <p:sp>
        <p:nvSpPr>
          <p:cNvPr id="3" name="Slide Number Placeholder 2"/>
          <p:cNvSpPr>
            <a:spLocks noGrp="1"/>
          </p:cNvSpPr>
          <p:nvPr>
            <p:ph type="sldNum" sz="quarter" idx="10"/>
          </p:nvPr>
        </p:nvSpPr>
        <p:spPr/>
        <p:txBody>
          <a:bodyPr/>
          <a:lstStyle/>
          <a:p>
            <a:fld id="{6702E1E0-462E-42B5-A359-A648340C9DAE}" type="slidenum">
              <a:rPr lang="en-US" smtClean="0"/>
              <a:pPr/>
              <a:t>57</a:t>
            </a:fld>
            <a:endParaRPr lang="en-US"/>
          </a:p>
        </p:txBody>
      </p:sp>
      <p:sp>
        <p:nvSpPr>
          <p:cNvPr id="6" name="Rectangle 5"/>
          <p:cNvSpPr/>
          <p:nvPr/>
        </p:nvSpPr>
        <p:spPr bwMode="auto">
          <a:xfrm>
            <a:off x="5410200" y="2209800"/>
            <a:ext cx="939799" cy="304800"/>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Tree>
    <p:extLst>
      <p:ext uri="{BB962C8B-B14F-4D97-AF65-F5344CB8AC3E}">
        <p14:creationId xmlns:p14="http://schemas.microsoft.com/office/powerpoint/2010/main" val="303730392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 name="Rectangle 8"/>
          <p:cNvSpPr/>
          <p:nvPr/>
        </p:nvSpPr>
        <p:spPr bwMode="auto">
          <a:xfrm>
            <a:off x="5864" y="1742023"/>
            <a:ext cx="9138136" cy="3962929"/>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2" name="Title 1"/>
          <p:cNvSpPr>
            <a:spLocks noGrp="1"/>
          </p:cNvSpPr>
          <p:nvPr>
            <p:ph type="title"/>
          </p:nvPr>
        </p:nvSpPr>
        <p:spPr/>
        <p:txBody>
          <a:bodyPr/>
          <a:lstStyle/>
          <a:p>
            <a:r>
              <a:rPr lang="en-US" dirty="0"/>
              <a:t>MM design quality of studies in HSR (2)</a:t>
            </a:r>
          </a:p>
        </p:txBody>
      </p:sp>
      <p:sp>
        <p:nvSpPr>
          <p:cNvPr id="5" name="Rectangle 4"/>
          <p:cNvSpPr/>
          <p:nvPr/>
        </p:nvSpPr>
        <p:spPr>
          <a:xfrm>
            <a:off x="304800" y="6005565"/>
            <a:ext cx="8686800" cy="738664"/>
          </a:xfrm>
          <a:prstGeom prst="rect">
            <a:avLst/>
          </a:prstGeom>
        </p:spPr>
        <p:txBody>
          <a:bodyPr wrap="square">
            <a:spAutoFit/>
          </a:bodyPr>
          <a:lstStyle/>
          <a:p>
            <a:pPr algn="r"/>
            <a:r>
              <a:rPr lang="en-US" sz="1400" b="0" dirty="0">
                <a:solidFill>
                  <a:schemeClr val="bg1"/>
                </a:solidFill>
                <a:latin typeface="+mj-lt"/>
              </a:rPr>
              <a:t>The quality of mixed methods studies in health services research</a:t>
            </a:r>
          </a:p>
          <a:p>
            <a:pPr algn="r"/>
            <a:r>
              <a:rPr lang="en-US" sz="1400" b="0" dirty="0">
                <a:solidFill>
                  <a:schemeClr val="bg1"/>
                </a:solidFill>
                <a:latin typeface="+mj-lt"/>
              </a:rPr>
              <a:t>Alicia </a:t>
            </a:r>
            <a:r>
              <a:rPr lang="en-US" sz="1400" b="0" dirty="0" err="1">
                <a:solidFill>
                  <a:schemeClr val="bg1"/>
                </a:solidFill>
                <a:latin typeface="+mj-lt"/>
              </a:rPr>
              <a:t>O’Cathain</a:t>
            </a:r>
            <a:r>
              <a:rPr lang="en-US" sz="1400" b="0" dirty="0">
                <a:solidFill>
                  <a:schemeClr val="bg1"/>
                </a:solidFill>
                <a:latin typeface="+mj-lt"/>
              </a:rPr>
              <a:t>, Elizabeth Murphy1, Jon Nicholl</a:t>
            </a:r>
          </a:p>
          <a:p>
            <a:pPr algn="r"/>
            <a:r>
              <a:rPr lang="en-US" sz="1400" b="0" dirty="0">
                <a:solidFill>
                  <a:schemeClr val="bg1"/>
                </a:solidFill>
                <a:latin typeface="+mj-lt"/>
              </a:rPr>
              <a:t>Journal of Health Services Research &amp; Policy Vol 13 No 2, 2008: 92–98</a:t>
            </a:r>
            <a:endParaRPr lang="en-US" sz="1400" dirty="0">
              <a:solidFill>
                <a:schemeClr val="bg1"/>
              </a:solidFill>
              <a:latin typeface="+mj-lt"/>
            </a:endParaRPr>
          </a:p>
        </p:txBody>
      </p:sp>
      <p:grpSp>
        <p:nvGrpSpPr>
          <p:cNvPr id="8" name="Group 7"/>
          <p:cNvGrpSpPr/>
          <p:nvPr/>
        </p:nvGrpSpPr>
        <p:grpSpPr>
          <a:xfrm>
            <a:off x="5864" y="1856852"/>
            <a:ext cx="9191625" cy="3858148"/>
            <a:chOff x="76200" y="1676400"/>
            <a:chExt cx="9191625" cy="3858148"/>
          </a:xfrm>
        </p:grpSpPr>
        <p:pic>
          <p:nvPicPr>
            <p:cNvPr id="6" name="Picture 5"/>
            <p:cNvPicPr>
              <a:picLocks noChangeAspect="1"/>
            </p:cNvPicPr>
            <p:nvPr/>
          </p:nvPicPr>
          <p:blipFill>
            <a:blip r:embed="rId2"/>
            <a:stretch>
              <a:fillRect/>
            </a:stretch>
          </p:blipFill>
          <p:spPr>
            <a:xfrm>
              <a:off x="76200" y="1676400"/>
              <a:ext cx="5410200" cy="3848100"/>
            </a:xfrm>
            <a:prstGeom prst="rect">
              <a:avLst/>
            </a:prstGeom>
          </p:spPr>
        </p:pic>
        <p:pic>
          <p:nvPicPr>
            <p:cNvPr id="7" name="Picture 6"/>
            <p:cNvPicPr>
              <a:picLocks noChangeAspect="1"/>
            </p:cNvPicPr>
            <p:nvPr/>
          </p:nvPicPr>
          <p:blipFill>
            <a:blip r:embed="rId3"/>
            <a:stretch>
              <a:fillRect/>
            </a:stretch>
          </p:blipFill>
          <p:spPr>
            <a:xfrm>
              <a:off x="5486400" y="1695973"/>
              <a:ext cx="3781425" cy="3838575"/>
            </a:xfrm>
            <a:prstGeom prst="rect">
              <a:avLst/>
            </a:prstGeom>
          </p:spPr>
        </p:pic>
      </p:grpSp>
      <p:sp>
        <p:nvSpPr>
          <p:cNvPr id="3" name="Slide Number Placeholder 2"/>
          <p:cNvSpPr>
            <a:spLocks noGrp="1"/>
          </p:cNvSpPr>
          <p:nvPr>
            <p:ph type="sldNum" sz="quarter" idx="10"/>
          </p:nvPr>
        </p:nvSpPr>
        <p:spPr/>
        <p:txBody>
          <a:bodyPr/>
          <a:lstStyle/>
          <a:p>
            <a:fld id="{6702E1E0-462E-42B5-A359-A648340C9DAE}" type="slidenum">
              <a:rPr lang="en-US" smtClean="0"/>
              <a:pPr/>
              <a:t>58</a:t>
            </a:fld>
            <a:endParaRPr lang="en-US"/>
          </a:p>
        </p:txBody>
      </p:sp>
      <p:sp>
        <p:nvSpPr>
          <p:cNvPr id="10" name="Rectangle 9"/>
          <p:cNvSpPr/>
          <p:nvPr/>
        </p:nvSpPr>
        <p:spPr bwMode="auto">
          <a:xfrm>
            <a:off x="5448301" y="2032000"/>
            <a:ext cx="800100" cy="254000"/>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Tree>
    <p:extLst>
      <p:ext uri="{BB962C8B-B14F-4D97-AF65-F5344CB8AC3E}">
        <p14:creationId xmlns:p14="http://schemas.microsoft.com/office/powerpoint/2010/main" val="125760300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bwMode="auto">
          <a:xfrm>
            <a:off x="30144" y="1616946"/>
            <a:ext cx="9086850" cy="4386107"/>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2" name="Title 1"/>
          <p:cNvSpPr>
            <a:spLocks noGrp="1"/>
          </p:cNvSpPr>
          <p:nvPr>
            <p:ph type="title"/>
          </p:nvPr>
        </p:nvSpPr>
        <p:spPr/>
        <p:txBody>
          <a:bodyPr/>
          <a:lstStyle/>
          <a:p>
            <a:r>
              <a:rPr lang="en-US" dirty="0"/>
              <a:t>Quality assessment of components</a:t>
            </a:r>
          </a:p>
        </p:txBody>
      </p:sp>
      <p:pic>
        <p:nvPicPr>
          <p:cNvPr id="4" name="Picture 3"/>
          <p:cNvPicPr>
            <a:picLocks noChangeAspect="1"/>
          </p:cNvPicPr>
          <p:nvPr/>
        </p:nvPicPr>
        <p:blipFill>
          <a:blip r:embed="rId2"/>
          <a:stretch>
            <a:fillRect/>
          </a:stretch>
        </p:blipFill>
        <p:spPr>
          <a:xfrm>
            <a:off x="30144" y="1600200"/>
            <a:ext cx="9086850" cy="4105275"/>
          </a:xfrm>
          <a:prstGeom prst="rect">
            <a:avLst/>
          </a:prstGeom>
        </p:spPr>
      </p:pic>
      <p:pic>
        <p:nvPicPr>
          <p:cNvPr id="5" name="Picture 4"/>
          <p:cNvPicPr>
            <a:picLocks noChangeAspect="1"/>
          </p:cNvPicPr>
          <p:nvPr/>
        </p:nvPicPr>
        <p:blipFill>
          <a:blip r:embed="rId3"/>
          <a:stretch>
            <a:fillRect/>
          </a:stretch>
        </p:blipFill>
        <p:spPr>
          <a:xfrm>
            <a:off x="7620000" y="2197972"/>
            <a:ext cx="1496994" cy="3524250"/>
          </a:xfrm>
          <a:prstGeom prst="rect">
            <a:avLst/>
          </a:prstGeom>
        </p:spPr>
      </p:pic>
      <p:cxnSp>
        <p:nvCxnSpPr>
          <p:cNvPr id="7" name="Straight Connector 6"/>
          <p:cNvCxnSpPr/>
          <p:nvPr/>
        </p:nvCxnSpPr>
        <p:spPr bwMode="auto">
          <a:xfrm>
            <a:off x="7640096" y="2147732"/>
            <a:ext cx="0" cy="3838575"/>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9" name="TextBox 8"/>
          <p:cNvSpPr txBox="1"/>
          <p:nvPr/>
        </p:nvSpPr>
        <p:spPr>
          <a:xfrm>
            <a:off x="6324600" y="5633722"/>
            <a:ext cx="2416047" cy="369332"/>
          </a:xfrm>
          <a:prstGeom prst="rect">
            <a:avLst/>
          </a:prstGeom>
          <a:noFill/>
        </p:spPr>
        <p:txBody>
          <a:bodyPr wrap="none" rtlCol="0">
            <a:spAutoFit/>
          </a:bodyPr>
          <a:lstStyle/>
          <a:p>
            <a:r>
              <a:rPr lang="en-US" sz="1800" b="0" dirty="0">
                <a:solidFill>
                  <a:schemeClr val="tx1"/>
                </a:solidFill>
              </a:rPr>
              <a:t>QUAN                QUAL</a:t>
            </a:r>
          </a:p>
        </p:txBody>
      </p:sp>
      <p:sp>
        <p:nvSpPr>
          <p:cNvPr id="11" name="Rectangle 10"/>
          <p:cNvSpPr/>
          <p:nvPr/>
        </p:nvSpPr>
        <p:spPr>
          <a:xfrm>
            <a:off x="304800" y="6005565"/>
            <a:ext cx="8686800" cy="738664"/>
          </a:xfrm>
          <a:prstGeom prst="rect">
            <a:avLst/>
          </a:prstGeom>
        </p:spPr>
        <p:txBody>
          <a:bodyPr wrap="square">
            <a:spAutoFit/>
          </a:bodyPr>
          <a:lstStyle/>
          <a:p>
            <a:pPr algn="r"/>
            <a:r>
              <a:rPr lang="en-US" sz="1400" b="0" dirty="0">
                <a:solidFill>
                  <a:schemeClr val="bg1"/>
                </a:solidFill>
                <a:latin typeface="+mj-lt"/>
              </a:rPr>
              <a:t>The quality of mixed methods studies in health services research</a:t>
            </a:r>
          </a:p>
          <a:p>
            <a:pPr algn="r"/>
            <a:r>
              <a:rPr lang="en-US" sz="1400" b="0" dirty="0">
                <a:solidFill>
                  <a:schemeClr val="bg1"/>
                </a:solidFill>
                <a:latin typeface="+mj-lt"/>
              </a:rPr>
              <a:t>Alicia </a:t>
            </a:r>
            <a:r>
              <a:rPr lang="en-US" sz="1400" b="0" dirty="0" err="1">
                <a:solidFill>
                  <a:schemeClr val="bg1"/>
                </a:solidFill>
                <a:latin typeface="+mj-lt"/>
              </a:rPr>
              <a:t>O’Cathain</a:t>
            </a:r>
            <a:r>
              <a:rPr lang="en-US" sz="1400" b="0" dirty="0">
                <a:solidFill>
                  <a:schemeClr val="bg1"/>
                </a:solidFill>
                <a:latin typeface="+mj-lt"/>
              </a:rPr>
              <a:t>, Elizabeth Murphy1, Jon Nicholl</a:t>
            </a:r>
          </a:p>
          <a:p>
            <a:pPr algn="r"/>
            <a:r>
              <a:rPr lang="en-US" sz="1400" b="0" dirty="0">
                <a:solidFill>
                  <a:schemeClr val="bg1"/>
                </a:solidFill>
                <a:latin typeface="+mj-lt"/>
              </a:rPr>
              <a:t>Journal of Health Services Research &amp; Policy Vol 13 No 2, 2008: 92–98</a:t>
            </a:r>
            <a:endParaRPr lang="en-US" sz="1400" dirty="0">
              <a:solidFill>
                <a:schemeClr val="bg1"/>
              </a:solidFill>
              <a:latin typeface="+mj-lt"/>
            </a:endParaRPr>
          </a:p>
        </p:txBody>
      </p:sp>
      <p:sp>
        <p:nvSpPr>
          <p:cNvPr id="3" name="Slide Number Placeholder 2"/>
          <p:cNvSpPr>
            <a:spLocks noGrp="1"/>
          </p:cNvSpPr>
          <p:nvPr>
            <p:ph type="sldNum" sz="quarter" idx="10"/>
          </p:nvPr>
        </p:nvSpPr>
        <p:spPr/>
        <p:txBody>
          <a:bodyPr/>
          <a:lstStyle/>
          <a:p>
            <a:fld id="{6702E1E0-462E-42B5-A359-A648340C9DAE}" type="slidenum">
              <a:rPr lang="en-US" smtClean="0"/>
              <a:pPr/>
              <a:t>59</a:t>
            </a:fld>
            <a:endParaRPr lang="en-US"/>
          </a:p>
        </p:txBody>
      </p:sp>
      <p:sp>
        <p:nvSpPr>
          <p:cNvPr id="12" name="Rectangle 11"/>
          <p:cNvSpPr/>
          <p:nvPr/>
        </p:nvSpPr>
        <p:spPr bwMode="auto">
          <a:xfrm>
            <a:off x="6146801" y="1752600"/>
            <a:ext cx="939799" cy="304800"/>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Tree>
    <p:extLst>
      <p:ext uri="{BB962C8B-B14F-4D97-AF65-F5344CB8AC3E}">
        <p14:creationId xmlns:p14="http://schemas.microsoft.com/office/powerpoint/2010/main" val="25973885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Quality criteria for research proposals</a:t>
            </a:r>
          </a:p>
        </p:txBody>
      </p:sp>
      <p:sp>
        <p:nvSpPr>
          <p:cNvPr id="3" name="Slide Number Placeholder 2"/>
          <p:cNvSpPr>
            <a:spLocks noGrp="1"/>
          </p:cNvSpPr>
          <p:nvPr>
            <p:ph type="sldNum" sz="quarter" idx="10"/>
          </p:nvPr>
        </p:nvSpPr>
        <p:spPr/>
        <p:txBody>
          <a:bodyPr/>
          <a:lstStyle/>
          <a:p>
            <a:fld id="{6702E1E0-462E-42B5-A359-A648340C9DAE}" type="slidenum">
              <a:rPr lang="en-US" smtClean="0"/>
              <a:pPr/>
              <a:t>6</a:t>
            </a:fld>
            <a:endParaRPr lang="en-US"/>
          </a:p>
        </p:txBody>
      </p:sp>
    </p:spTree>
    <p:extLst>
      <p:ext uri="{BB962C8B-B14F-4D97-AF65-F5344CB8AC3E}">
        <p14:creationId xmlns:p14="http://schemas.microsoft.com/office/powerpoint/2010/main" val="364739006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Assessment of inferences made</a:t>
            </a:r>
          </a:p>
        </p:txBody>
      </p:sp>
      <p:pic>
        <p:nvPicPr>
          <p:cNvPr id="4" name="Picture 3"/>
          <p:cNvPicPr>
            <a:picLocks noChangeAspect="1"/>
          </p:cNvPicPr>
          <p:nvPr/>
        </p:nvPicPr>
        <p:blipFill>
          <a:blip r:embed="rId2"/>
          <a:stretch>
            <a:fillRect/>
          </a:stretch>
        </p:blipFill>
        <p:spPr>
          <a:xfrm>
            <a:off x="685800" y="1447800"/>
            <a:ext cx="7772400" cy="4419600"/>
          </a:xfrm>
          <a:prstGeom prst="rect">
            <a:avLst/>
          </a:prstGeom>
        </p:spPr>
      </p:pic>
      <p:sp>
        <p:nvSpPr>
          <p:cNvPr id="5" name="Rectangle 4"/>
          <p:cNvSpPr/>
          <p:nvPr/>
        </p:nvSpPr>
        <p:spPr>
          <a:xfrm>
            <a:off x="304800" y="6005565"/>
            <a:ext cx="8686800" cy="738664"/>
          </a:xfrm>
          <a:prstGeom prst="rect">
            <a:avLst/>
          </a:prstGeom>
        </p:spPr>
        <p:txBody>
          <a:bodyPr wrap="square">
            <a:spAutoFit/>
          </a:bodyPr>
          <a:lstStyle/>
          <a:p>
            <a:pPr algn="r"/>
            <a:r>
              <a:rPr lang="en-US" sz="1400" b="0" dirty="0">
                <a:solidFill>
                  <a:schemeClr val="bg1"/>
                </a:solidFill>
                <a:latin typeface="+mj-lt"/>
              </a:rPr>
              <a:t>The quality of mixed methods studies in health services research</a:t>
            </a:r>
          </a:p>
          <a:p>
            <a:pPr algn="r"/>
            <a:r>
              <a:rPr lang="en-US" sz="1400" b="0" dirty="0">
                <a:solidFill>
                  <a:schemeClr val="bg1"/>
                </a:solidFill>
                <a:latin typeface="+mj-lt"/>
              </a:rPr>
              <a:t>Alicia </a:t>
            </a:r>
            <a:r>
              <a:rPr lang="en-US" sz="1400" b="0" dirty="0" err="1">
                <a:solidFill>
                  <a:schemeClr val="bg1"/>
                </a:solidFill>
                <a:latin typeface="+mj-lt"/>
              </a:rPr>
              <a:t>O’Cathain</a:t>
            </a:r>
            <a:r>
              <a:rPr lang="en-US" sz="1400" b="0" dirty="0">
                <a:solidFill>
                  <a:schemeClr val="bg1"/>
                </a:solidFill>
                <a:latin typeface="+mj-lt"/>
              </a:rPr>
              <a:t>, Elizabeth Murphy1, Jon Nicholl</a:t>
            </a:r>
          </a:p>
          <a:p>
            <a:pPr algn="r"/>
            <a:r>
              <a:rPr lang="en-US" sz="1400" b="0" dirty="0">
                <a:solidFill>
                  <a:schemeClr val="bg1"/>
                </a:solidFill>
                <a:latin typeface="+mj-lt"/>
              </a:rPr>
              <a:t>Journal of Health Services Research &amp; Policy Vol 13 No 2, 2008: 92–98</a:t>
            </a:r>
            <a:endParaRPr lang="en-US" sz="1400" dirty="0">
              <a:solidFill>
                <a:schemeClr val="bg1"/>
              </a:solidFill>
              <a:latin typeface="+mj-lt"/>
            </a:endParaRPr>
          </a:p>
        </p:txBody>
      </p:sp>
      <p:sp>
        <p:nvSpPr>
          <p:cNvPr id="3" name="Slide Number Placeholder 2"/>
          <p:cNvSpPr>
            <a:spLocks noGrp="1"/>
          </p:cNvSpPr>
          <p:nvPr>
            <p:ph type="sldNum" sz="quarter" idx="10"/>
          </p:nvPr>
        </p:nvSpPr>
        <p:spPr/>
        <p:txBody>
          <a:bodyPr/>
          <a:lstStyle/>
          <a:p>
            <a:fld id="{6702E1E0-462E-42B5-A359-A648340C9DAE}" type="slidenum">
              <a:rPr lang="en-US" smtClean="0"/>
              <a:pPr/>
              <a:t>60</a:t>
            </a:fld>
            <a:endParaRPr lang="en-US"/>
          </a:p>
        </p:txBody>
      </p:sp>
      <p:sp>
        <p:nvSpPr>
          <p:cNvPr id="6" name="Rectangle 5"/>
          <p:cNvSpPr/>
          <p:nvPr/>
        </p:nvSpPr>
        <p:spPr bwMode="auto">
          <a:xfrm>
            <a:off x="4140200" y="1676400"/>
            <a:ext cx="939799" cy="304800"/>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Tree>
    <p:extLst>
      <p:ext uri="{BB962C8B-B14F-4D97-AF65-F5344CB8AC3E}">
        <p14:creationId xmlns:p14="http://schemas.microsoft.com/office/powerpoint/2010/main" val="29247302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Quality criteria for research proposals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032401066"/>
              </p:ext>
            </p:extLst>
          </p:nvPr>
        </p:nvGraphicFramePr>
        <p:xfrm>
          <a:off x="228600" y="1676400"/>
          <a:ext cx="8686800" cy="3657600"/>
        </p:xfrm>
        <a:graphic>
          <a:graphicData uri="http://schemas.openxmlformats.org/drawingml/2006/table">
            <a:tbl>
              <a:tblPr firstRow="1" bandRow="1">
                <a:tableStyleId>{5C22544A-7EE6-4342-B048-85BDC9FD1C3A}</a:tableStyleId>
              </a:tblPr>
              <a:tblGrid>
                <a:gridCol w="3429000">
                  <a:extLst>
                    <a:ext uri="{9D8B030D-6E8A-4147-A177-3AD203B41FA5}">
                      <a16:colId xmlns:a16="http://schemas.microsoft.com/office/drawing/2014/main" val="20000"/>
                    </a:ext>
                  </a:extLst>
                </a:gridCol>
                <a:gridCol w="457200">
                  <a:extLst>
                    <a:ext uri="{9D8B030D-6E8A-4147-A177-3AD203B41FA5}">
                      <a16:colId xmlns:a16="http://schemas.microsoft.com/office/drawing/2014/main" val="20001"/>
                    </a:ext>
                  </a:extLst>
                </a:gridCol>
                <a:gridCol w="4800600">
                  <a:extLst>
                    <a:ext uri="{9D8B030D-6E8A-4147-A177-3AD203B41FA5}">
                      <a16:colId xmlns:a16="http://schemas.microsoft.com/office/drawing/2014/main" val="20002"/>
                    </a:ext>
                  </a:extLst>
                </a:gridCol>
              </a:tblGrid>
              <a:tr h="370840">
                <a:tc>
                  <a:txBody>
                    <a:bodyPr/>
                    <a:lstStyle/>
                    <a:p>
                      <a:r>
                        <a:rPr lang="en-US" sz="2400" b="0" dirty="0">
                          <a:solidFill>
                            <a:schemeClr val="bg1"/>
                          </a:solidFill>
                          <a:latin typeface="Trebuchet MS" panose="020B0603020202020204" pitchFamily="34" charset="0"/>
                        </a:rPr>
                        <a:t>Worthy</a:t>
                      </a:r>
                      <a:r>
                        <a:rPr lang="en-US" sz="2400" b="0" baseline="0" dirty="0">
                          <a:solidFill>
                            <a:schemeClr val="bg1"/>
                          </a:solidFill>
                          <a:latin typeface="Trebuchet MS" panose="020B0603020202020204" pitchFamily="34" charset="0"/>
                        </a:rPr>
                        <a:t> topic</a:t>
                      </a:r>
                      <a:endParaRPr lang="en-US" sz="2400" b="0" dirty="0">
                        <a:solidFill>
                          <a:schemeClr val="bg1"/>
                        </a:solidFill>
                        <a:latin typeface="Trebuchet MS" panose="020B0603020202020204" pitchFamily="34" charset="0"/>
                      </a:endParaRPr>
                    </a:p>
                  </a:txBody>
                  <a:tcPr>
                    <a:lnR w="12700" cap="flat" cmpd="sng" algn="ctr">
                      <a:noFill/>
                      <a:prstDash val="solid"/>
                      <a:round/>
                      <a:headEnd type="none" w="med" len="med"/>
                      <a:tailEnd type="none" w="med" len="med"/>
                    </a:lnR>
                    <a:lnB w="12700" cap="flat" cmpd="sng" algn="ctr">
                      <a:solidFill>
                        <a:schemeClr val="bg1"/>
                      </a:solidFill>
                      <a:prstDash val="solid"/>
                      <a:round/>
                      <a:headEnd type="none" w="med" len="med"/>
                      <a:tailEnd type="none" w="med" len="med"/>
                    </a:lnB>
                    <a:noFill/>
                  </a:tcPr>
                </a:tc>
                <a:tc>
                  <a:txBody>
                    <a:bodyPr/>
                    <a:lstStyle/>
                    <a:p>
                      <a:r>
                        <a:rPr lang="en-US" sz="2400" b="0" dirty="0">
                          <a:solidFill>
                            <a:schemeClr val="bg1"/>
                          </a:solidFill>
                          <a:latin typeface="Trebuchet MS" panose="020B0603020202020204" pitchFamily="34" charset="0"/>
                          <a:sym typeface="Wingdings" panose="05000000000000000000" pitchFamily="2" charset="2"/>
                        </a:rPr>
                        <a:t></a:t>
                      </a:r>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noFill/>
                  </a:tcPr>
                </a:tc>
                <a:tc rowSpan="8">
                  <a:txBody>
                    <a:bodyPr/>
                    <a:lstStyle/>
                    <a:p>
                      <a:r>
                        <a:rPr lang="en-US" sz="2400" b="0" dirty="0">
                          <a:solidFill>
                            <a:schemeClr val="bg1"/>
                          </a:solidFill>
                          <a:latin typeface="Trebuchet MS" panose="020B0603020202020204" pitchFamily="34" charset="0"/>
                        </a:rPr>
                        <a:t>The topic of the research is</a:t>
                      </a:r>
                    </a:p>
                    <a:p>
                      <a:r>
                        <a:rPr lang="en-US" sz="2400" b="0" dirty="0">
                          <a:solidFill>
                            <a:schemeClr val="bg1"/>
                          </a:solidFill>
                          <a:latin typeface="Trebuchet MS" panose="020B0603020202020204" pitchFamily="34" charset="0"/>
                        </a:rPr>
                        <a:t>• Relevant</a:t>
                      </a:r>
                    </a:p>
                    <a:p>
                      <a:r>
                        <a:rPr lang="en-US" sz="2400" b="0" dirty="0">
                          <a:solidFill>
                            <a:schemeClr val="bg1"/>
                          </a:solidFill>
                          <a:latin typeface="Trebuchet MS" panose="020B0603020202020204" pitchFamily="34" charset="0"/>
                        </a:rPr>
                        <a:t>• Timely</a:t>
                      </a:r>
                    </a:p>
                    <a:p>
                      <a:r>
                        <a:rPr lang="en-US" sz="2400" b="0" dirty="0">
                          <a:solidFill>
                            <a:schemeClr val="bg1"/>
                          </a:solidFill>
                          <a:latin typeface="Trebuchet MS" panose="020B0603020202020204" pitchFamily="34" charset="0"/>
                        </a:rPr>
                        <a:t>• Significant</a:t>
                      </a:r>
                    </a:p>
                    <a:p>
                      <a:r>
                        <a:rPr lang="en-US" sz="2400" b="0" dirty="0">
                          <a:solidFill>
                            <a:schemeClr val="bg1"/>
                          </a:solidFill>
                          <a:latin typeface="Trebuchet MS" panose="020B0603020202020204" pitchFamily="34" charset="0"/>
                        </a:rPr>
                        <a:t>• Interesting</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0000"/>
                  </a:ext>
                </a:extLst>
              </a:tr>
              <a:tr h="370840">
                <a:tc>
                  <a:txBody>
                    <a:bodyPr/>
                    <a:lstStyle/>
                    <a:p>
                      <a:r>
                        <a:rPr lang="en-US" sz="2400" b="0" dirty="0">
                          <a:solidFill>
                            <a:schemeClr val="bg1"/>
                          </a:solidFill>
                          <a:latin typeface="Trebuchet MS" panose="020B0603020202020204" pitchFamily="34" charset="0"/>
                        </a:rPr>
                        <a:t>Rich rigor</a:t>
                      </a:r>
                    </a:p>
                  </a:txBody>
                  <a:tcPr>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noFill/>
                  </a:tcPr>
                </a:tc>
                <a:tc vMerge="1">
                  <a:txBody>
                    <a:bodyPr/>
                    <a:lstStyle/>
                    <a:p>
                      <a:endParaRPr lang="en-US" sz="2400" b="0" dirty="0">
                        <a:solidFill>
                          <a:schemeClr val="bg1"/>
                        </a:solidFill>
                        <a:latin typeface="Trebuchet MS" panose="020B0603020202020204" pitchFamily="34" charset="0"/>
                      </a:endParaRPr>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noFill/>
                  </a:tcPr>
                </a:tc>
                <a:extLst>
                  <a:ext uri="{0D108BD9-81ED-4DB2-BD59-A6C34878D82A}">
                    <a16:rowId xmlns:a16="http://schemas.microsoft.com/office/drawing/2014/main" val="10001"/>
                  </a:ext>
                </a:extLst>
              </a:tr>
              <a:tr h="370840">
                <a:tc>
                  <a:txBody>
                    <a:bodyPr/>
                    <a:lstStyle/>
                    <a:p>
                      <a:r>
                        <a:rPr lang="en-US" sz="2400" b="0" dirty="0">
                          <a:solidFill>
                            <a:schemeClr val="bg1"/>
                          </a:solidFill>
                          <a:latin typeface="Trebuchet MS" panose="020B0603020202020204" pitchFamily="34" charset="0"/>
                        </a:rPr>
                        <a:t>Sincerity</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2"/>
                  </a:ext>
                </a:extLst>
              </a:tr>
              <a:tr h="370840">
                <a:tc>
                  <a:txBody>
                    <a:bodyPr/>
                    <a:lstStyle/>
                    <a:p>
                      <a:r>
                        <a:rPr lang="en-US" sz="2400" b="0" dirty="0">
                          <a:solidFill>
                            <a:schemeClr val="bg1"/>
                          </a:solidFill>
                          <a:latin typeface="Trebuchet MS" panose="020B0603020202020204" pitchFamily="34" charset="0"/>
                        </a:rPr>
                        <a:t>Credibility</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3"/>
                  </a:ext>
                </a:extLst>
              </a:tr>
              <a:tr h="370840">
                <a:tc>
                  <a:txBody>
                    <a:bodyPr/>
                    <a:lstStyle/>
                    <a:p>
                      <a:r>
                        <a:rPr lang="en-US" sz="2400" b="0" dirty="0">
                          <a:solidFill>
                            <a:schemeClr val="bg1"/>
                          </a:solidFill>
                          <a:latin typeface="Trebuchet MS" panose="020B0603020202020204" pitchFamily="34" charset="0"/>
                        </a:rPr>
                        <a:t>Resonance</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4"/>
                  </a:ext>
                </a:extLst>
              </a:tr>
              <a:tr h="370840">
                <a:tc>
                  <a:txBody>
                    <a:bodyPr/>
                    <a:lstStyle/>
                    <a:p>
                      <a:r>
                        <a:rPr lang="en-US" sz="2400" b="0" dirty="0">
                          <a:solidFill>
                            <a:schemeClr val="bg1"/>
                          </a:solidFill>
                          <a:latin typeface="Trebuchet MS" panose="020B0603020202020204" pitchFamily="34" charset="0"/>
                        </a:rPr>
                        <a:t>Significant contribution</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5"/>
                  </a:ext>
                </a:extLst>
              </a:tr>
              <a:tr h="370840">
                <a:tc>
                  <a:txBody>
                    <a:bodyPr/>
                    <a:lstStyle/>
                    <a:p>
                      <a:r>
                        <a:rPr lang="en-US" sz="2400" b="0" dirty="0">
                          <a:solidFill>
                            <a:schemeClr val="bg1"/>
                          </a:solidFill>
                          <a:latin typeface="Trebuchet MS" panose="020B0603020202020204" pitchFamily="34" charset="0"/>
                        </a:rPr>
                        <a:t>Ethical</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6"/>
                  </a:ext>
                </a:extLst>
              </a:tr>
              <a:tr h="370840">
                <a:tc>
                  <a:txBody>
                    <a:bodyPr/>
                    <a:lstStyle/>
                    <a:p>
                      <a:r>
                        <a:rPr lang="en-US" sz="2400" b="0" dirty="0">
                          <a:solidFill>
                            <a:schemeClr val="bg1"/>
                          </a:solidFill>
                          <a:latin typeface="Trebuchet MS" panose="020B0603020202020204" pitchFamily="34" charset="0"/>
                        </a:rPr>
                        <a:t>Meaningful coherence</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7"/>
                  </a:ext>
                </a:extLst>
              </a:tr>
            </a:tbl>
          </a:graphicData>
        </a:graphic>
      </p:graphicFrame>
      <p:sp>
        <p:nvSpPr>
          <p:cNvPr id="7" name="Rectangle 6"/>
          <p:cNvSpPr/>
          <p:nvPr/>
        </p:nvSpPr>
        <p:spPr>
          <a:xfrm>
            <a:off x="1185626" y="6172200"/>
            <a:ext cx="7882174" cy="584775"/>
          </a:xfrm>
          <a:prstGeom prst="rect">
            <a:avLst/>
          </a:prstGeom>
        </p:spPr>
        <p:txBody>
          <a:bodyPr wrap="square">
            <a:spAutoFit/>
          </a:bodyPr>
          <a:lstStyle/>
          <a:p>
            <a:pPr algn="r"/>
            <a:r>
              <a:rPr lang="en-US" sz="1600" b="0" dirty="0">
                <a:solidFill>
                  <a:schemeClr val="bg1"/>
                </a:solidFill>
              </a:rPr>
              <a:t>Sarah J. Tracy. Qualitative Quality: Eight “Big-Tent”</a:t>
            </a:r>
          </a:p>
          <a:p>
            <a:pPr algn="r"/>
            <a:r>
              <a:rPr lang="en-US" sz="1600" b="0" dirty="0">
                <a:solidFill>
                  <a:schemeClr val="bg1"/>
                </a:solidFill>
              </a:rPr>
              <a:t>Criteria for Excellent Qualitative Research. Qualitative Inquiry 2010;16(10):837–851.</a:t>
            </a:r>
          </a:p>
        </p:txBody>
      </p:sp>
      <p:sp>
        <p:nvSpPr>
          <p:cNvPr id="3" name="Slide Number Placeholder 2"/>
          <p:cNvSpPr>
            <a:spLocks noGrp="1"/>
          </p:cNvSpPr>
          <p:nvPr>
            <p:ph type="sldNum" sz="quarter" idx="10"/>
          </p:nvPr>
        </p:nvSpPr>
        <p:spPr/>
        <p:txBody>
          <a:bodyPr/>
          <a:lstStyle/>
          <a:p>
            <a:fld id="{6702E1E0-462E-42B5-A359-A648340C9DAE}" type="slidenum">
              <a:rPr lang="en-US" smtClean="0"/>
              <a:pPr/>
              <a:t>7</a:t>
            </a:fld>
            <a:endParaRPr lang="en-US"/>
          </a:p>
        </p:txBody>
      </p:sp>
      <p:sp>
        <p:nvSpPr>
          <p:cNvPr id="6" name="TextBox 5">
            <a:extLst>
              <a:ext uri="{FF2B5EF4-FFF2-40B4-BE49-F238E27FC236}">
                <a16:creationId xmlns:a16="http://schemas.microsoft.com/office/drawing/2014/main" id="{EDED9769-E446-435D-8430-ED2CF7C64F65}"/>
              </a:ext>
            </a:extLst>
          </p:cNvPr>
          <p:cNvSpPr txBox="1"/>
          <p:nvPr/>
        </p:nvSpPr>
        <p:spPr>
          <a:xfrm>
            <a:off x="7010400" y="64413"/>
            <a:ext cx="2064989" cy="584775"/>
          </a:xfrm>
          <a:prstGeom prst="rect">
            <a:avLst/>
          </a:prstGeom>
          <a:noFill/>
          <a:ln w="38100">
            <a:solidFill>
              <a:schemeClr val="bg1"/>
            </a:solidFill>
          </a:ln>
        </p:spPr>
        <p:txBody>
          <a:bodyPr wrap="none" rtlCol="0">
            <a:spAutoFit/>
          </a:bodyPr>
          <a:lstStyle/>
          <a:p>
            <a:r>
              <a:rPr lang="en-US" dirty="0">
                <a:solidFill>
                  <a:schemeClr val="bg1"/>
                </a:solidFill>
              </a:rPr>
              <a:t>A1/1.2-1.3.</a:t>
            </a:r>
          </a:p>
        </p:txBody>
      </p:sp>
    </p:spTree>
    <p:extLst>
      <p:ext uri="{BB962C8B-B14F-4D97-AF65-F5344CB8AC3E}">
        <p14:creationId xmlns:p14="http://schemas.microsoft.com/office/powerpoint/2010/main" val="28718214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Quality criteria for research proposals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09835233"/>
              </p:ext>
            </p:extLst>
          </p:nvPr>
        </p:nvGraphicFramePr>
        <p:xfrm>
          <a:off x="228600" y="1676400"/>
          <a:ext cx="8686800" cy="3657600"/>
        </p:xfrm>
        <a:graphic>
          <a:graphicData uri="http://schemas.openxmlformats.org/drawingml/2006/table">
            <a:tbl>
              <a:tblPr firstRow="1" bandRow="1">
                <a:tableStyleId>{5C22544A-7EE6-4342-B048-85BDC9FD1C3A}</a:tableStyleId>
              </a:tblPr>
              <a:tblGrid>
                <a:gridCol w="3429000">
                  <a:extLst>
                    <a:ext uri="{9D8B030D-6E8A-4147-A177-3AD203B41FA5}">
                      <a16:colId xmlns:a16="http://schemas.microsoft.com/office/drawing/2014/main" val="20000"/>
                    </a:ext>
                  </a:extLst>
                </a:gridCol>
                <a:gridCol w="457200">
                  <a:extLst>
                    <a:ext uri="{9D8B030D-6E8A-4147-A177-3AD203B41FA5}">
                      <a16:colId xmlns:a16="http://schemas.microsoft.com/office/drawing/2014/main" val="20001"/>
                    </a:ext>
                  </a:extLst>
                </a:gridCol>
                <a:gridCol w="4800600">
                  <a:extLst>
                    <a:ext uri="{9D8B030D-6E8A-4147-A177-3AD203B41FA5}">
                      <a16:colId xmlns:a16="http://schemas.microsoft.com/office/drawing/2014/main" val="20002"/>
                    </a:ext>
                  </a:extLst>
                </a:gridCol>
              </a:tblGrid>
              <a:tr h="370840">
                <a:tc>
                  <a:txBody>
                    <a:bodyPr/>
                    <a:lstStyle/>
                    <a:p>
                      <a:r>
                        <a:rPr lang="en-US" sz="2400" b="0" dirty="0">
                          <a:solidFill>
                            <a:schemeClr val="bg1"/>
                          </a:solidFill>
                          <a:latin typeface="Trebuchet MS" panose="020B0603020202020204" pitchFamily="34" charset="0"/>
                        </a:rPr>
                        <a:t>Worthy</a:t>
                      </a:r>
                      <a:r>
                        <a:rPr lang="en-US" sz="2400" b="0" baseline="0" dirty="0">
                          <a:solidFill>
                            <a:schemeClr val="bg1"/>
                          </a:solidFill>
                          <a:latin typeface="Trebuchet MS" panose="020B0603020202020204" pitchFamily="34" charset="0"/>
                        </a:rPr>
                        <a:t> topic</a:t>
                      </a:r>
                      <a:endParaRPr lang="en-US" sz="2400" b="0" dirty="0">
                        <a:solidFill>
                          <a:schemeClr val="bg1"/>
                        </a:solidFill>
                        <a:latin typeface="Trebuchet MS" panose="020B0603020202020204" pitchFamily="34" charset="0"/>
                      </a:endParaRPr>
                    </a:p>
                  </a:txBody>
                  <a:tcPr>
                    <a:lnR w="12700" cap="flat" cmpd="sng" algn="ctr">
                      <a:noFill/>
                      <a:prstDash val="solid"/>
                      <a:round/>
                      <a:headEnd type="none" w="med" len="med"/>
                      <a:tailEnd type="none" w="med" len="med"/>
                    </a:lnR>
                    <a:lnB w="12700" cap="flat" cmpd="sng" algn="ctr">
                      <a:solidFill>
                        <a:schemeClr val="bg1"/>
                      </a:solidFill>
                      <a:prstDash val="solid"/>
                      <a:round/>
                      <a:headEnd type="none" w="med" len="med"/>
                      <a:tailEnd type="none" w="med" len="med"/>
                    </a:lnB>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noFill/>
                  </a:tcPr>
                </a:tc>
                <a:tc rowSpan="8">
                  <a:txBody>
                    <a:bodyPr/>
                    <a:lstStyle/>
                    <a:p>
                      <a:r>
                        <a:rPr lang="en-US" sz="2000" b="0" dirty="0">
                          <a:solidFill>
                            <a:schemeClr val="bg1"/>
                          </a:solidFill>
                          <a:latin typeface="Trebuchet MS" panose="020B0603020202020204" pitchFamily="34" charset="0"/>
                        </a:rPr>
                        <a:t>Does the study use sufficient, abundant, appropriate, and complex: </a:t>
                      </a:r>
                    </a:p>
                    <a:p>
                      <a:endParaRPr lang="en-US" sz="2000" b="0" dirty="0">
                        <a:solidFill>
                          <a:schemeClr val="bg1"/>
                        </a:solidFill>
                        <a:latin typeface="Trebuchet MS" panose="020B0603020202020204" pitchFamily="34" charset="0"/>
                      </a:endParaRPr>
                    </a:p>
                    <a:p>
                      <a:r>
                        <a:rPr lang="en-US" sz="2000" b="0" dirty="0">
                          <a:solidFill>
                            <a:schemeClr val="bg1"/>
                          </a:solidFill>
                          <a:latin typeface="Trebuchet MS" panose="020B0603020202020204" pitchFamily="34" charset="0"/>
                        </a:rPr>
                        <a:t>• Theoretical constructs</a:t>
                      </a:r>
                    </a:p>
                    <a:p>
                      <a:r>
                        <a:rPr lang="en-US" sz="2000" b="0" dirty="0">
                          <a:solidFill>
                            <a:schemeClr val="bg1"/>
                          </a:solidFill>
                          <a:latin typeface="Trebuchet MS" panose="020B0603020202020204" pitchFamily="34" charset="0"/>
                        </a:rPr>
                        <a:t>• Data and time in the field</a:t>
                      </a:r>
                    </a:p>
                    <a:p>
                      <a:r>
                        <a:rPr lang="en-US" sz="2000" b="0" dirty="0">
                          <a:solidFill>
                            <a:schemeClr val="bg1"/>
                          </a:solidFill>
                          <a:latin typeface="Trebuchet MS" panose="020B0603020202020204" pitchFamily="34" charset="0"/>
                        </a:rPr>
                        <a:t>• Sample(s)</a:t>
                      </a:r>
                    </a:p>
                    <a:p>
                      <a:r>
                        <a:rPr lang="en-US" sz="2000" b="0" dirty="0">
                          <a:solidFill>
                            <a:schemeClr val="bg1"/>
                          </a:solidFill>
                          <a:latin typeface="Trebuchet MS" panose="020B0603020202020204" pitchFamily="34" charset="0"/>
                        </a:rPr>
                        <a:t>• Context(s)</a:t>
                      </a:r>
                    </a:p>
                    <a:p>
                      <a:r>
                        <a:rPr lang="en-US" sz="2000" b="0" dirty="0">
                          <a:solidFill>
                            <a:schemeClr val="bg1"/>
                          </a:solidFill>
                          <a:latin typeface="Trebuchet MS" panose="020B0603020202020204" pitchFamily="34" charset="0"/>
                        </a:rPr>
                        <a:t>• Data collection and analysis processes</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0000"/>
                  </a:ext>
                </a:extLst>
              </a:tr>
              <a:tr h="370840">
                <a:tc>
                  <a:txBody>
                    <a:bodyPr/>
                    <a:lstStyle/>
                    <a:p>
                      <a:r>
                        <a:rPr lang="en-US" sz="2400" b="0" dirty="0">
                          <a:solidFill>
                            <a:schemeClr val="bg1"/>
                          </a:solidFill>
                          <a:latin typeface="Trebuchet MS" panose="020B0603020202020204" pitchFamily="34" charset="0"/>
                        </a:rPr>
                        <a:t>Rich rigor</a:t>
                      </a:r>
                    </a:p>
                  </a:txBody>
                  <a:tcPr>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b="0" dirty="0">
                          <a:solidFill>
                            <a:schemeClr val="bg1"/>
                          </a:solidFill>
                          <a:latin typeface="Trebuchet MS" panose="020B0603020202020204" pitchFamily="34" charset="0"/>
                          <a:sym typeface="Wingdings" panose="05000000000000000000" pitchFamily="2" charset="2"/>
                        </a:rPr>
                        <a:t></a:t>
                      </a:r>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noFill/>
                  </a:tcPr>
                </a:tc>
                <a:tc vMerge="1">
                  <a:txBody>
                    <a:bodyPr/>
                    <a:lstStyle/>
                    <a:p>
                      <a:endParaRPr lang="en-US" sz="2400" b="0" dirty="0">
                        <a:solidFill>
                          <a:schemeClr val="bg1"/>
                        </a:solidFill>
                        <a:latin typeface="Trebuchet MS" panose="020B0603020202020204" pitchFamily="34" charset="0"/>
                      </a:endParaRPr>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noFill/>
                  </a:tcPr>
                </a:tc>
                <a:extLst>
                  <a:ext uri="{0D108BD9-81ED-4DB2-BD59-A6C34878D82A}">
                    <a16:rowId xmlns:a16="http://schemas.microsoft.com/office/drawing/2014/main" val="10001"/>
                  </a:ext>
                </a:extLst>
              </a:tr>
              <a:tr h="370840">
                <a:tc>
                  <a:txBody>
                    <a:bodyPr/>
                    <a:lstStyle/>
                    <a:p>
                      <a:r>
                        <a:rPr lang="en-US" sz="2400" b="0" dirty="0">
                          <a:solidFill>
                            <a:schemeClr val="bg1"/>
                          </a:solidFill>
                          <a:latin typeface="Trebuchet MS" panose="020B0603020202020204" pitchFamily="34" charset="0"/>
                        </a:rPr>
                        <a:t>Sincerity</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2"/>
                  </a:ext>
                </a:extLst>
              </a:tr>
              <a:tr h="370840">
                <a:tc>
                  <a:txBody>
                    <a:bodyPr/>
                    <a:lstStyle/>
                    <a:p>
                      <a:r>
                        <a:rPr lang="en-US" sz="2400" b="0" dirty="0">
                          <a:solidFill>
                            <a:schemeClr val="bg1"/>
                          </a:solidFill>
                          <a:latin typeface="Trebuchet MS" panose="020B0603020202020204" pitchFamily="34" charset="0"/>
                        </a:rPr>
                        <a:t>Credibility</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3"/>
                  </a:ext>
                </a:extLst>
              </a:tr>
              <a:tr h="370840">
                <a:tc>
                  <a:txBody>
                    <a:bodyPr/>
                    <a:lstStyle/>
                    <a:p>
                      <a:r>
                        <a:rPr lang="en-US" sz="2400" b="0" dirty="0">
                          <a:solidFill>
                            <a:schemeClr val="bg1"/>
                          </a:solidFill>
                          <a:latin typeface="Trebuchet MS" panose="020B0603020202020204" pitchFamily="34" charset="0"/>
                        </a:rPr>
                        <a:t>Resonance</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4"/>
                  </a:ext>
                </a:extLst>
              </a:tr>
              <a:tr h="370840">
                <a:tc>
                  <a:txBody>
                    <a:bodyPr/>
                    <a:lstStyle/>
                    <a:p>
                      <a:r>
                        <a:rPr lang="en-US" sz="2400" b="0" dirty="0">
                          <a:solidFill>
                            <a:schemeClr val="bg1"/>
                          </a:solidFill>
                          <a:latin typeface="Trebuchet MS" panose="020B0603020202020204" pitchFamily="34" charset="0"/>
                        </a:rPr>
                        <a:t>Significant contribution</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5"/>
                  </a:ext>
                </a:extLst>
              </a:tr>
              <a:tr h="370840">
                <a:tc>
                  <a:txBody>
                    <a:bodyPr/>
                    <a:lstStyle/>
                    <a:p>
                      <a:r>
                        <a:rPr lang="en-US" sz="2400" b="0" dirty="0">
                          <a:solidFill>
                            <a:schemeClr val="bg1"/>
                          </a:solidFill>
                          <a:latin typeface="Trebuchet MS" panose="020B0603020202020204" pitchFamily="34" charset="0"/>
                        </a:rPr>
                        <a:t>Ethical</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6"/>
                  </a:ext>
                </a:extLst>
              </a:tr>
              <a:tr h="370840">
                <a:tc>
                  <a:txBody>
                    <a:bodyPr/>
                    <a:lstStyle/>
                    <a:p>
                      <a:r>
                        <a:rPr lang="en-US" sz="2400" b="0" dirty="0">
                          <a:solidFill>
                            <a:schemeClr val="bg1"/>
                          </a:solidFill>
                          <a:latin typeface="Trebuchet MS" panose="020B0603020202020204" pitchFamily="34" charset="0"/>
                        </a:rPr>
                        <a:t>Meaningful coherence</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7"/>
                  </a:ext>
                </a:extLst>
              </a:tr>
            </a:tbl>
          </a:graphicData>
        </a:graphic>
      </p:graphicFrame>
      <p:sp>
        <p:nvSpPr>
          <p:cNvPr id="7" name="Rectangle 6"/>
          <p:cNvSpPr/>
          <p:nvPr/>
        </p:nvSpPr>
        <p:spPr>
          <a:xfrm>
            <a:off x="1185626" y="6172200"/>
            <a:ext cx="7882174" cy="584775"/>
          </a:xfrm>
          <a:prstGeom prst="rect">
            <a:avLst/>
          </a:prstGeom>
        </p:spPr>
        <p:txBody>
          <a:bodyPr wrap="square">
            <a:spAutoFit/>
          </a:bodyPr>
          <a:lstStyle/>
          <a:p>
            <a:pPr algn="r"/>
            <a:r>
              <a:rPr lang="en-US" sz="1600" b="0" dirty="0">
                <a:solidFill>
                  <a:schemeClr val="bg1"/>
                </a:solidFill>
              </a:rPr>
              <a:t>Sarah J. Tracy. Qualitative Quality: Eight “Big-Tent”</a:t>
            </a:r>
          </a:p>
          <a:p>
            <a:pPr algn="r"/>
            <a:r>
              <a:rPr lang="en-US" sz="1600" b="0" dirty="0">
                <a:solidFill>
                  <a:schemeClr val="bg1"/>
                </a:solidFill>
              </a:rPr>
              <a:t>Criteria for Excellent Qualitative Research. Qualitative Inquiry 2010;16(10):837–851.</a:t>
            </a:r>
          </a:p>
        </p:txBody>
      </p:sp>
      <p:sp>
        <p:nvSpPr>
          <p:cNvPr id="3" name="Slide Number Placeholder 2"/>
          <p:cNvSpPr>
            <a:spLocks noGrp="1"/>
          </p:cNvSpPr>
          <p:nvPr>
            <p:ph type="sldNum" sz="quarter" idx="10"/>
          </p:nvPr>
        </p:nvSpPr>
        <p:spPr/>
        <p:txBody>
          <a:bodyPr/>
          <a:lstStyle/>
          <a:p>
            <a:fld id="{6702E1E0-462E-42B5-A359-A648340C9DAE}" type="slidenum">
              <a:rPr lang="en-US" smtClean="0"/>
              <a:pPr/>
              <a:t>8</a:t>
            </a:fld>
            <a:endParaRPr lang="en-US"/>
          </a:p>
        </p:txBody>
      </p:sp>
      <p:sp>
        <p:nvSpPr>
          <p:cNvPr id="6" name="TextBox 5">
            <a:extLst>
              <a:ext uri="{FF2B5EF4-FFF2-40B4-BE49-F238E27FC236}">
                <a16:creationId xmlns:a16="http://schemas.microsoft.com/office/drawing/2014/main" id="{4D75C7EB-218A-4D58-BC95-9B31450BA7E2}"/>
              </a:ext>
            </a:extLst>
          </p:cNvPr>
          <p:cNvSpPr txBox="1"/>
          <p:nvPr/>
        </p:nvSpPr>
        <p:spPr>
          <a:xfrm>
            <a:off x="8381394" y="64413"/>
            <a:ext cx="686406" cy="584775"/>
          </a:xfrm>
          <a:prstGeom prst="rect">
            <a:avLst/>
          </a:prstGeom>
          <a:noFill/>
          <a:ln w="38100">
            <a:solidFill>
              <a:schemeClr val="bg1"/>
            </a:solidFill>
          </a:ln>
        </p:spPr>
        <p:txBody>
          <a:bodyPr wrap="none" rtlCol="0">
            <a:spAutoFit/>
          </a:bodyPr>
          <a:lstStyle/>
          <a:p>
            <a:r>
              <a:rPr lang="en-US" dirty="0">
                <a:solidFill>
                  <a:schemeClr val="bg1"/>
                </a:solidFill>
              </a:rPr>
              <a:t>A3</a:t>
            </a:r>
          </a:p>
        </p:txBody>
      </p:sp>
    </p:spTree>
    <p:extLst>
      <p:ext uri="{BB962C8B-B14F-4D97-AF65-F5344CB8AC3E}">
        <p14:creationId xmlns:p14="http://schemas.microsoft.com/office/powerpoint/2010/main" val="2942780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Quality criteria for research proposals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843526656"/>
              </p:ext>
            </p:extLst>
          </p:nvPr>
        </p:nvGraphicFramePr>
        <p:xfrm>
          <a:off x="228600" y="1676400"/>
          <a:ext cx="8686800" cy="3749040"/>
        </p:xfrm>
        <a:graphic>
          <a:graphicData uri="http://schemas.openxmlformats.org/drawingml/2006/table">
            <a:tbl>
              <a:tblPr firstRow="1" bandRow="1">
                <a:tableStyleId>{5C22544A-7EE6-4342-B048-85BDC9FD1C3A}</a:tableStyleId>
              </a:tblPr>
              <a:tblGrid>
                <a:gridCol w="3429000">
                  <a:extLst>
                    <a:ext uri="{9D8B030D-6E8A-4147-A177-3AD203B41FA5}">
                      <a16:colId xmlns:a16="http://schemas.microsoft.com/office/drawing/2014/main" val="20000"/>
                    </a:ext>
                  </a:extLst>
                </a:gridCol>
                <a:gridCol w="457200">
                  <a:extLst>
                    <a:ext uri="{9D8B030D-6E8A-4147-A177-3AD203B41FA5}">
                      <a16:colId xmlns:a16="http://schemas.microsoft.com/office/drawing/2014/main" val="20001"/>
                    </a:ext>
                  </a:extLst>
                </a:gridCol>
                <a:gridCol w="4800600">
                  <a:extLst>
                    <a:ext uri="{9D8B030D-6E8A-4147-A177-3AD203B41FA5}">
                      <a16:colId xmlns:a16="http://schemas.microsoft.com/office/drawing/2014/main" val="20002"/>
                    </a:ext>
                  </a:extLst>
                </a:gridCol>
              </a:tblGrid>
              <a:tr h="370840">
                <a:tc>
                  <a:txBody>
                    <a:bodyPr/>
                    <a:lstStyle/>
                    <a:p>
                      <a:r>
                        <a:rPr lang="en-US" sz="2400" b="0" dirty="0">
                          <a:solidFill>
                            <a:schemeClr val="bg1"/>
                          </a:solidFill>
                          <a:latin typeface="Trebuchet MS" panose="020B0603020202020204" pitchFamily="34" charset="0"/>
                        </a:rPr>
                        <a:t>Worthy</a:t>
                      </a:r>
                      <a:r>
                        <a:rPr lang="en-US" sz="2400" b="0" baseline="0" dirty="0">
                          <a:solidFill>
                            <a:schemeClr val="bg1"/>
                          </a:solidFill>
                          <a:latin typeface="Trebuchet MS" panose="020B0603020202020204" pitchFamily="34" charset="0"/>
                        </a:rPr>
                        <a:t> topic</a:t>
                      </a:r>
                      <a:endParaRPr lang="en-US" sz="2400" b="0" dirty="0">
                        <a:solidFill>
                          <a:schemeClr val="bg1"/>
                        </a:solidFill>
                        <a:latin typeface="Trebuchet MS" panose="020B0603020202020204" pitchFamily="34" charset="0"/>
                      </a:endParaRPr>
                    </a:p>
                  </a:txBody>
                  <a:tcPr>
                    <a:lnR w="12700" cap="flat" cmpd="sng" algn="ctr">
                      <a:noFill/>
                      <a:prstDash val="solid"/>
                      <a:round/>
                      <a:headEnd type="none" w="med" len="med"/>
                      <a:tailEnd type="none" w="med" len="med"/>
                    </a:lnR>
                    <a:lnB w="12700" cap="flat" cmpd="sng" algn="ctr">
                      <a:solidFill>
                        <a:schemeClr val="bg1"/>
                      </a:solidFill>
                      <a:prstDash val="solid"/>
                      <a:round/>
                      <a:headEnd type="none" w="med" len="med"/>
                      <a:tailEnd type="none" w="med" len="med"/>
                    </a:lnB>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noFill/>
                  </a:tcPr>
                </a:tc>
                <a:tc rowSpan="8">
                  <a:txBody>
                    <a:bodyPr/>
                    <a:lstStyle/>
                    <a:p>
                      <a:pPr marL="342900" indent="-342900">
                        <a:buFont typeface="Arial" panose="020B0604020202020204" pitchFamily="34" charset="0"/>
                        <a:buChar char="•"/>
                      </a:pPr>
                      <a:r>
                        <a:rPr lang="en-US" sz="2000" b="0" dirty="0">
                          <a:solidFill>
                            <a:schemeClr val="bg1"/>
                          </a:solidFill>
                          <a:latin typeface="Trebuchet MS" panose="020B0603020202020204" pitchFamily="34" charset="0"/>
                        </a:rPr>
                        <a:t>Will there be enough data to support significant claims?</a:t>
                      </a:r>
                    </a:p>
                    <a:p>
                      <a:pPr marL="342900" indent="-342900">
                        <a:buFont typeface="Arial" panose="020B0604020202020204" pitchFamily="34" charset="0"/>
                        <a:buChar char="•"/>
                      </a:pPr>
                      <a:r>
                        <a:rPr lang="en-US" sz="2000" b="0" dirty="0">
                          <a:solidFill>
                            <a:schemeClr val="bg1"/>
                          </a:solidFill>
                          <a:latin typeface="Trebuchet MS" panose="020B0603020202020204" pitchFamily="34" charset="0"/>
                        </a:rPr>
                        <a:t>Can the researcher spend enough time to gather interesting and significant data?</a:t>
                      </a:r>
                    </a:p>
                    <a:p>
                      <a:pPr marL="342900" indent="-342900">
                        <a:buFont typeface="Arial" panose="020B0604020202020204" pitchFamily="34" charset="0"/>
                        <a:buChar char="•"/>
                      </a:pPr>
                      <a:r>
                        <a:rPr lang="en-US" sz="2000" b="0" dirty="0">
                          <a:solidFill>
                            <a:schemeClr val="bg1"/>
                          </a:solidFill>
                          <a:latin typeface="Trebuchet MS" panose="020B0603020202020204" pitchFamily="34" charset="0"/>
                        </a:rPr>
                        <a:t>Is the intended context or sample appropriate given the goals of the study?</a:t>
                      </a:r>
                    </a:p>
                    <a:p>
                      <a:pPr marL="342900" indent="-342900">
                        <a:buFont typeface="Arial" panose="020B0604020202020204" pitchFamily="34" charset="0"/>
                        <a:buChar char="•"/>
                      </a:pPr>
                      <a:r>
                        <a:rPr lang="en-US" sz="2000" b="0" dirty="0">
                          <a:solidFill>
                            <a:schemeClr val="bg1"/>
                          </a:solidFill>
                          <a:latin typeface="Trebuchet MS" panose="020B0603020202020204" pitchFamily="34" charset="0"/>
                        </a:rPr>
                        <a:t>Will the researcher use appropriate procedures in terms of field note style, interviewing practices, and analysis procedures?</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0000"/>
                  </a:ext>
                </a:extLst>
              </a:tr>
              <a:tr h="370840">
                <a:tc>
                  <a:txBody>
                    <a:bodyPr/>
                    <a:lstStyle/>
                    <a:p>
                      <a:r>
                        <a:rPr lang="en-US" sz="2400" b="0" dirty="0">
                          <a:solidFill>
                            <a:schemeClr val="bg1"/>
                          </a:solidFill>
                          <a:latin typeface="Trebuchet MS" panose="020B0603020202020204" pitchFamily="34" charset="0"/>
                        </a:rPr>
                        <a:t>Rich rigor</a:t>
                      </a:r>
                    </a:p>
                  </a:txBody>
                  <a:tcPr>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b="0" dirty="0">
                          <a:solidFill>
                            <a:schemeClr val="bg1"/>
                          </a:solidFill>
                          <a:latin typeface="Trebuchet MS" panose="020B0603020202020204" pitchFamily="34" charset="0"/>
                          <a:sym typeface="Wingdings" panose="05000000000000000000" pitchFamily="2" charset="2"/>
                        </a:rPr>
                        <a:t></a:t>
                      </a:r>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noFill/>
                  </a:tcPr>
                </a:tc>
                <a:tc vMerge="1">
                  <a:txBody>
                    <a:bodyPr/>
                    <a:lstStyle/>
                    <a:p>
                      <a:endParaRPr lang="en-US" sz="2400" b="0" dirty="0">
                        <a:solidFill>
                          <a:schemeClr val="bg1"/>
                        </a:solidFill>
                        <a:latin typeface="Trebuchet MS" panose="020B0603020202020204" pitchFamily="34" charset="0"/>
                      </a:endParaRPr>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noFill/>
                  </a:tcPr>
                </a:tc>
                <a:extLst>
                  <a:ext uri="{0D108BD9-81ED-4DB2-BD59-A6C34878D82A}">
                    <a16:rowId xmlns:a16="http://schemas.microsoft.com/office/drawing/2014/main" val="10001"/>
                  </a:ext>
                </a:extLst>
              </a:tr>
              <a:tr h="370840">
                <a:tc>
                  <a:txBody>
                    <a:bodyPr/>
                    <a:lstStyle/>
                    <a:p>
                      <a:r>
                        <a:rPr lang="en-US" sz="2400" b="0" dirty="0">
                          <a:solidFill>
                            <a:schemeClr val="bg1"/>
                          </a:solidFill>
                          <a:latin typeface="Trebuchet MS" panose="020B0603020202020204" pitchFamily="34" charset="0"/>
                        </a:rPr>
                        <a:t>Sincerity</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2"/>
                  </a:ext>
                </a:extLst>
              </a:tr>
              <a:tr h="370840">
                <a:tc>
                  <a:txBody>
                    <a:bodyPr/>
                    <a:lstStyle/>
                    <a:p>
                      <a:r>
                        <a:rPr lang="en-US" sz="2400" b="0" dirty="0">
                          <a:solidFill>
                            <a:schemeClr val="bg1"/>
                          </a:solidFill>
                          <a:latin typeface="Trebuchet MS" panose="020B0603020202020204" pitchFamily="34" charset="0"/>
                        </a:rPr>
                        <a:t>Credibility</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3"/>
                  </a:ext>
                </a:extLst>
              </a:tr>
              <a:tr h="370840">
                <a:tc>
                  <a:txBody>
                    <a:bodyPr/>
                    <a:lstStyle/>
                    <a:p>
                      <a:r>
                        <a:rPr lang="en-US" sz="2400" b="0" dirty="0">
                          <a:solidFill>
                            <a:schemeClr val="bg1"/>
                          </a:solidFill>
                          <a:latin typeface="Trebuchet MS" panose="020B0603020202020204" pitchFamily="34" charset="0"/>
                        </a:rPr>
                        <a:t>Resonance</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4"/>
                  </a:ext>
                </a:extLst>
              </a:tr>
              <a:tr h="370840">
                <a:tc>
                  <a:txBody>
                    <a:bodyPr/>
                    <a:lstStyle/>
                    <a:p>
                      <a:r>
                        <a:rPr lang="en-US" sz="2400" b="0" dirty="0">
                          <a:solidFill>
                            <a:schemeClr val="bg1"/>
                          </a:solidFill>
                          <a:latin typeface="Trebuchet MS" panose="020B0603020202020204" pitchFamily="34" charset="0"/>
                        </a:rPr>
                        <a:t>Significant contribution</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5"/>
                  </a:ext>
                </a:extLst>
              </a:tr>
              <a:tr h="370840">
                <a:tc>
                  <a:txBody>
                    <a:bodyPr/>
                    <a:lstStyle/>
                    <a:p>
                      <a:r>
                        <a:rPr lang="en-US" sz="2400" b="0" dirty="0">
                          <a:solidFill>
                            <a:schemeClr val="bg1"/>
                          </a:solidFill>
                          <a:latin typeface="Trebuchet MS" panose="020B0603020202020204" pitchFamily="34" charset="0"/>
                        </a:rPr>
                        <a:t>Ethical</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6"/>
                  </a:ext>
                </a:extLst>
              </a:tr>
              <a:tr h="370840">
                <a:tc>
                  <a:txBody>
                    <a:bodyPr/>
                    <a:lstStyle/>
                    <a:p>
                      <a:r>
                        <a:rPr lang="en-US" sz="2400" b="0" dirty="0">
                          <a:solidFill>
                            <a:schemeClr val="bg1"/>
                          </a:solidFill>
                          <a:latin typeface="Trebuchet MS" panose="020B0603020202020204" pitchFamily="34" charset="0"/>
                        </a:rPr>
                        <a:t>Meaningful coherence</a:t>
                      </a:r>
                    </a:p>
                  </a:txBody>
                  <a:tcPr>
                    <a:lnR w="12700" cap="flat" cmpd="sng" algn="ctr">
                      <a:noFill/>
                      <a:prstDash val="solid"/>
                      <a:round/>
                      <a:headEnd type="none" w="med" len="med"/>
                      <a:tailEnd type="none" w="med" len="med"/>
                    </a:lnR>
                    <a:noFill/>
                  </a:tcPr>
                </a:tc>
                <a:tc>
                  <a:txBody>
                    <a:bodyPr/>
                    <a:lstStyle/>
                    <a:p>
                      <a:endParaRPr lang="en-US" sz="2400" b="0" dirty="0">
                        <a:solidFill>
                          <a:schemeClr val="bg1"/>
                        </a:solidFill>
                        <a:latin typeface="Trebuchet MS" panose="020B0603020202020204" pitchFamily="34" charset="0"/>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vMerge="1">
                  <a:txBody>
                    <a:bodyPr/>
                    <a:lstStyle/>
                    <a:p>
                      <a:endParaRPr lang="en-US" sz="2400" b="0" dirty="0">
                        <a:solidFill>
                          <a:schemeClr val="bg1"/>
                        </a:solidFill>
                        <a:latin typeface="Trebuchet MS" panose="020B0603020202020204" pitchFamily="34" charset="0"/>
                      </a:endParaRPr>
                    </a:p>
                  </a:txBody>
                  <a:tcPr>
                    <a:noFill/>
                  </a:tcPr>
                </a:tc>
                <a:extLst>
                  <a:ext uri="{0D108BD9-81ED-4DB2-BD59-A6C34878D82A}">
                    <a16:rowId xmlns:a16="http://schemas.microsoft.com/office/drawing/2014/main" val="10007"/>
                  </a:ext>
                </a:extLst>
              </a:tr>
            </a:tbl>
          </a:graphicData>
        </a:graphic>
      </p:graphicFrame>
      <p:sp>
        <p:nvSpPr>
          <p:cNvPr id="7" name="Rectangle 6"/>
          <p:cNvSpPr/>
          <p:nvPr/>
        </p:nvSpPr>
        <p:spPr>
          <a:xfrm>
            <a:off x="1185626" y="6172200"/>
            <a:ext cx="7882174" cy="584775"/>
          </a:xfrm>
          <a:prstGeom prst="rect">
            <a:avLst/>
          </a:prstGeom>
        </p:spPr>
        <p:txBody>
          <a:bodyPr wrap="square">
            <a:spAutoFit/>
          </a:bodyPr>
          <a:lstStyle/>
          <a:p>
            <a:pPr algn="r"/>
            <a:r>
              <a:rPr lang="en-US" sz="1600" b="0" dirty="0">
                <a:solidFill>
                  <a:schemeClr val="bg1"/>
                </a:solidFill>
              </a:rPr>
              <a:t>Sarah J. Tracy. Qualitative Quality: Eight “Big-Tent”</a:t>
            </a:r>
          </a:p>
          <a:p>
            <a:pPr algn="r"/>
            <a:r>
              <a:rPr lang="en-US" sz="1600" b="0" dirty="0">
                <a:solidFill>
                  <a:schemeClr val="bg1"/>
                </a:solidFill>
              </a:rPr>
              <a:t>Criteria for Excellent Qualitative Research. Qualitative Inquiry 2010;16(10):837–851.</a:t>
            </a:r>
          </a:p>
        </p:txBody>
      </p:sp>
      <p:sp>
        <p:nvSpPr>
          <p:cNvPr id="3" name="Slide Number Placeholder 2"/>
          <p:cNvSpPr>
            <a:spLocks noGrp="1"/>
          </p:cNvSpPr>
          <p:nvPr>
            <p:ph type="sldNum" sz="quarter" idx="10"/>
          </p:nvPr>
        </p:nvSpPr>
        <p:spPr/>
        <p:txBody>
          <a:bodyPr/>
          <a:lstStyle/>
          <a:p>
            <a:fld id="{6702E1E0-462E-42B5-A359-A648340C9DAE}" type="slidenum">
              <a:rPr lang="en-US" smtClean="0"/>
              <a:pPr/>
              <a:t>9</a:t>
            </a:fld>
            <a:endParaRPr lang="en-US"/>
          </a:p>
        </p:txBody>
      </p:sp>
      <p:sp>
        <p:nvSpPr>
          <p:cNvPr id="6" name="TextBox 5">
            <a:extLst>
              <a:ext uri="{FF2B5EF4-FFF2-40B4-BE49-F238E27FC236}">
                <a16:creationId xmlns:a16="http://schemas.microsoft.com/office/drawing/2014/main" id="{A37CEC12-D563-4CD3-B282-58481276BC22}"/>
              </a:ext>
            </a:extLst>
          </p:cNvPr>
          <p:cNvSpPr txBox="1"/>
          <p:nvPr/>
        </p:nvSpPr>
        <p:spPr>
          <a:xfrm>
            <a:off x="8381394" y="64413"/>
            <a:ext cx="686406" cy="584775"/>
          </a:xfrm>
          <a:prstGeom prst="rect">
            <a:avLst/>
          </a:prstGeom>
          <a:noFill/>
          <a:ln w="38100">
            <a:solidFill>
              <a:schemeClr val="bg1"/>
            </a:solidFill>
          </a:ln>
        </p:spPr>
        <p:txBody>
          <a:bodyPr wrap="none" rtlCol="0">
            <a:spAutoFit/>
          </a:bodyPr>
          <a:lstStyle/>
          <a:p>
            <a:r>
              <a:rPr lang="en-US" dirty="0">
                <a:solidFill>
                  <a:schemeClr val="bg1"/>
                </a:solidFill>
              </a:rPr>
              <a:t>A3</a:t>
            </a:r>
          </a:p>
        </p:txBody>
      </p:sp>
    </p:spTree>
    <p:extLst>
      <p:ext uri="{BB962C8B-B14F-4D97-AF65-F5344CB8AC3E}">
        <p14:creationId xmlns:p14="http://schemas.microsoft.com/office/powerpoint/2010/main" val="160209183"/>
      </p:ext>
    </p:extLst>
  </p:cSld>
  <p:clrMapOvr>
    <a:masterClrMapping/>
  </p:clrMapOvr>
</p:sld>
</file>

<file path=ppt/theme/theme1.xml><?xml version="1.0" encoding="utf-8"?>
<a:theme xmlns:a="http://schemas.openxmlformats.org/drawingml/2006/main" name="2014-Indianapolis">
  <a:themeElements>
    <a:clrScheme name="Custom 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FFFF00"/>
      </a:hlink>
      <a:folHlink>
        <a:srgbClr val="FFFF00"/>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2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22" charset="0"/>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27926</TotalTime>
  <Words>4930</Words>
  <Application>Microsoft Office PowerPoint</Application>
  <PresentationFormat>On-screen Show (4:3)</PresentationFormat>
  <Paragraphs>794</Paragraphs>
  <Slides>60</Slides>
  <Notes>1</Notes>
  <HiddenSlides>4</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60</vt:i4>
      </vt:variant>
    </vt:vector>
  </HeadingPairs>
  <TitlesOfParts>
    <vt:vector size="72" baseType="lpstr">
      <vt:lpstr>Batang</vt:lpstr>
      <vt:lpstr>AdvPTimesB</vt:lpstr>
      <vt:lpstr>Arial</vt:lpstr>
      <vt:lpstr>Arial Unicode MS</vt:lpstr>
      <vt:lpstr>Galliard</vt:lpstr>
      <vt:lpstr>Georgia</vt:lpstr>
      <vt:lpstr>Times</vt:lpstr>
      <vt:lpstr>Times New Roman</vt:lpstr>
      <vt:lpstr>Trebuchet MS</vt:lpstr>
      <vt:lpstr>Verdana</vt:lpstr>
      <vt:lpstr>2014-Indianapolis</vt:lpstr>
      <vt:lpstr>Photo Editor-foto</vt:lpstr>
      <vt:lpstr>Statistical data analysis and research methods BMI504 Course 15735 – Spring 2026  </vt:lpstr>
      <vt:lpstr>The slides in this set may not to be distributed, shared with, or shown to anybody else than the students registered for this course, i.e. BMI504-2026. </vt:lpstr>
      <vt:lpstr>C5. Mixed methods: integration of quantitative and qualitative methods </vt:lpstr>
      <vt:lpstr>Basis of lecture C5</vt:lpstr>
      <vt:lpstr>Also useful </vt:lpstr>
      <vt:lpstr>Quality criteria for research proposals</vt:lpstr>
      <vt:lpstr>Quality criteria for research proposals</vt:lpstr>
      <vt:lpstr>Quality criteria for research proposals</vt:lpstr>
      <vt:lpstr>Quality criteria for research proposals</vt:lpstr>
      <vt:lpstr>Quality criteria for research proposals</vt:lpstr>
      <vt:lpstr>Quality criteria for research proposals</vt:lpstr>
      <vt:lpstr>Quality criteria for research proposals</vt:lpstr>
      <vt:lpstr>Quality criteria for research proposals</vt:lpstr>
      <vt:lpstr>Quality criteria for research proposals</vt:lpstr>
      <vt:lpstr>Usefulness features per Ioannidis</vt:lpstr>
      <vt:lpstr>Quality criteria for research proposals</vt:lpstr>
      <vt:lpstr>Quality criteria for research proposals</vt:lpstr>
      <vt:lpstr>Quality criteria for research proposals</vt:lpstr>
      <vt:lpstr>Three main types of research methods</vt:lpstr>
      <vt:lpstr>Qualitative research</vt:lpstr>
      <vt:lpstr>Quantitative research</vt:lpstr>
      <vt:lpstr>Mixed methods research</vt:lpstr>
      <vt:lpstr>Some purposes of mixed methods</vt:lpstr>
      <vt:lpstr>Some purposes of mixed methods</vt:lpstr>
      <vt:lpstr>Some purposes of mixed methods</vt:lpstr>
      <vt:lpstr>Some purposes of mixed methods</vt:lpstr>
      <vt:lpstr>Some purposes of mixed methods</vt:lpstr>
      <vt:lpstr>Some purposes of mixed methods</vt:lpstr>
      <vt:lpstr>Some purposes of mixed methods</vt:lpstr>
      <vt:lpstr>Mixed methods view on research problem</vt:lpstr>
      <vt:lpstr>‘World views’</vt:lpstr>
      <vt:lpstr>Research design types</vt:lpstr>
      <vt:lpstr>Working with the data sets</vt:lpstr>
      <vt:lpstr>Convergent parallel mixed methods (1) </vt:lpstr>
      <vt:lpstr>Convergent parallel mixed methods (2)</vt:lpstr>
      <vt:lpstr>Convergent parallel mixed methods (3)</vt:lpstr>
      <vt:lpstr>Convergent parallel mixed methods (4)</vt:lpstr>
      <vt:lpstr>Sequential designs</vt:lpstr>
      <vt:lpstr>Explanatory sequential design</vt:lpstr>
      <vt:lpstr>Exploratory sequential design (1)</vt:lpstr>
      <vt:lpstr>Exploratory sequential design (1)</vt:lpstr>
      <vt:lpstr>Exploratory sequential design (2)</vt:lpstr>
      <vt:lpstr>Concurrent design</vt:lpstr>
      <vt:lpstr>Criteria for choosing a specific MM design</vt:lpstr>
      <vt:lpstr>Criteria for choosing an MM design</vt:lpstr>
      <vt:lpstr>Criteria for choosing an MM design</vt:lpstr>
      <vt:lpstr>Criteria for choosing an MM design</vt:lpstr>
      <vt:lpstr>Criteria for choosing an MM design</vt:lpstr>
      <vt:lpstr>Criteria for choosing an MM design</vt:lpstr>
      <vt:lpstr>Criteria for choosing an MM design</vt:lpstr>
      <vt:lpstr>Criteria for choosing an MM design</vt:lpstr>
      <vt:lpstr>Mixed method purpose statement</vt:lpstr>
      <vt:lpstr>NIH proposals for MM research</vt:lpstr>
      <vt:lpstr>Good Reporting of A Mixed Methods Study (GRAMMS) </vt:lpstr>
      <vt:lpstr>Journal article example</vt:lpstr>
      <vt:lpstr>Success of MM studies in HSR</vt:lpstr>
      <vt:lpstr>MM design quality of studies in HSR (1)</vt:lpstr>
      <vt:lpstr>MM design quality of studies in HSR (2)</vt:lpstr>
      <vt:lpstr>Quality assessment of components</vt:lpstr>
      <vt:lpstr>Assessment of inferences made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seannos</dc:creator>
  <cp:lastModifiedBy>Werner Ceusters</cp:lastModifiedBy>
  <cp:revision>1260</cp:revision>
  <dcterms:created xsi:type="dcterms:W3CDTF">1601-01-01T00:00:00Z</dcterms:created>
  <dcterms:modified xsi:type="dcterms:W3CDTF">2026-02-19T12:56:54Z</dcterms:modified>
</cp:coreProperties>
</file>