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026" r:id="rId1"/>
  </p:sldMasterIdLst>
  <p:notesMasterIdLst>
    <p:notesMasterId r:id="rId86"/>
  </p:notesMasterIdLst>
  <p:sldIdLst>
    <p:sldId id="1491" r:id="rId2"/>
    <p:sldId id="1462" r:id="rId3"/>
    <p:sldId id="1467" r:id="rId4"/>
    <p:sldId id="1414" r:id="rId5"/>
    <p:sldId id="1410" r:id="rId6"/>
    <p:sldId id="1612" r:id="rId7"/>
    <p:sldId id="1427" r:id="rId8"/>
    <p:sldId id="1434" r:id="rId9"/>
    <p:sldId id="1435" r:id="rId10"/>
    <p:sldId id="1614" r:id="rId11"/>
    <p:sldId id="1436" r:id="rId12"/>
    <p:sldId id="1437" r:id="rId13"/>
    <p:sldId id="1438" r:id="rId14"/>
    <p:sldId id="1439" r:id="rId15"/>
    <p:sldId id="1613" r:id="rId16"/>
    <p:sldId id="1440" r:id="rId17"/>
    <p:sldId id="1441" r:id="rId18"/>
    <p:sldId id="1604" r:id="rId19"/>
    <p:sldId id="1605" r:id="rId20"/>
    <p:sldId id="1442" r:id="rId21"/>
    <p:sldId id="1416" r:id="rId22"/>
    <p:sldId id="1443" r:id="rId23"/>
    <p:sldId id="1444" r:id="rId24"/>
    <p:sldId id="1606" r:id="rId25"/>
    <p:sldId id="1445" r:id="rId26"/>
    <p:sldId id="1446" r:id="rId27"/>
    <p:sldId id="1447" r:id="rId28"/>
    <p:sldId id="1448" r:id="rId29"/>
    <p:sldId id="1449" r:id="rId30"/>
    <p:sldId id="1425" r:id="rId31"/>
    <p:sldId id="1450" r:id="rId32"/>
    <p:sldId id="1451" r:id="rId33"/>
    <p:sldId id="1483" r:id="rId34"/>
    <p:sldId id="1452" r:id="rId35"/>
    <p:sldId id="1469" r:id="rId36"/>
    <p:sldId id="1421" r:id="rId37"/>
    <p:sldId id="1430" r:id="rId38"/>
    <p:sldId id="1471" r:id="rId39"/>
    <p:sldId id="1420" r:id="rId40"/>
    <p:sldId id="1472" r:id="rId41"/>
    <p:sldId id="1419" r:id="rId42"/>
    <p:sldId id="1426" r:id="rId43"/>
    <p:sldId id="1423" r:id="rId44"/>
    <p:sldId id="1424" r:id="rId45"/>
    <p:sldId id="1473" r:id="rId46"/>
    <p:sldId id="1429" r:id="rId47"/>
    <p:sldId id="1431" r:id="rId48"/>
    <p:sldId id="1432" r:id="rId49"/>
    <p:sldId id="1502" r:id="rId50"/>
    <p:sldId id="1501" r:id="rId51"/>
    <p:sldId id="1505" r:id="rId52"/>
    <p:sldId id="1506" r:id="rId53"/>
    <p:sldId id="1507" r:id="rId54"/>
    <p:sldId id="1497" r:id="rId55"/>
    <p:sldId id="1498" r:id="rId56"/>
    <p:sldId id="1499" r:id="rId57"/>
    <p:sldId id="1500" r:id="rId58"/>
    <p:sldId id="1503" r:id="rId59"/>
    <p:sldId id="1504" r:id="rId60"/>
    <p:sldId id="1330" r:id="rId61"/>
    <p:sldId id="1474" r:id="rId62"/>
    <p:sldId id="1475" r:id="rId63"/>
    <p:sldId id="1477" r:id="rId64"/>
    <p:sldId id="1478" r:id="rId65"/>
    <p:sldId id="1480" r:id="rId66"/>
    <p:sldId id="1479" r:id="rId67"/>
    <p:sldId id="1481" r:id="rId68"/>
    <p:sldId id="1476" r:id="rId69"/>
    <p:sldId id="1482" r:id="rId70"/>
    <p:sldId id="1484" r:id="rId71"/>
    <p:sldId id="1485" r:id="rId72"/>
    <p:sldId id="1463" r:id="rId73"/>
    <p:sldId id="1493" r:id="rId74"/>
    <p:sldId id="1464" r:id="rId75"/>
    <p:sldId id="1494" r:id="rId76"/>
    <p:sldId id="1456" r:id="rId77"/>
    <p:sldId id="1495" r:id="rId78"/>
    <p:sldId id="1496" r:id="rId79"/>
    <p:sldId id="1460" r:id="rId80"/>
    <p:sldId id="1486" r:id="rId81"/>
    <p:sldId id="1487" r:id="rId82"/>
    <p:sldId id="1489" r:id="rId83"/>
    <p:sldId id="1490" r:id="rId84"/>
    <p:sldId id="1470" r:id="rId85"/>
  </p:sldIdLst>
  <p:sldSz cx="9144000" cy="6858000" type="screen4x3"/>
  <p:notesSz cx="6858000" cy="9144000"/>
  <p:defaultTextStyle>
    <a:defPPr>
      <a:defRPr lang="en-US"/>
    </a:defPPr>
    <a:lvl1pPr algn="ctr" rtl="0" fontAlgn="base">
      <a:spcBef>
        <a:spcPct val="0"/>
      </a:spcBef>
      <a:spcAft>
        <a:spcPct val="0"/>
      </a:spcAft>
      <a:defRPr sz="3200" b="1" kern="1200">
        <a:solidFill>
          <a:srgbClr val="000066"/>
        </a:solidFill>
        <a:latin typeface="Times New Roman" pitchFamily="18" charset="0"/>
        <a:ea typeface="+mn-ea"/>
        <a:cs typeface="+mn-cs"/>
      </a:defRPr>
    </a:lvl1pPr>
    <a:lvl2pPr marL="457200" algn="ctr" rtl="0" fontAlgn="base">
      <a:spcBef>
        <a:spcPct val="0"/>
      </a:spcBef>
      <a:spcAft>
        <a:spcPct val="0"/>
      </a:spcAft>
      <a:defRPr sz="3200" b="1" kern="1200">
        <a:solidFill>
          <a:srgbClr val="000066"/>
        </a:solidFill>
        <a:latin typeface="Times New Roman" pitchFamily="18" charset="0"/>
        <a:ea typeface="+mn-ea"/>
        <a:cs typeface="+mn-cs"/>
      </a:defRPr>
    </a:lvl2pPr>
    <a:lvl3pPr marL="914400" algn="ctr" rtl="0" fontAlgn="base">
      <a:spcBef>
        <a:spcPct val="0"/>
      </a:spcBef>
      <a:spcAft>
        <a:spcPct val="0"/>
      </a:spcAft>
      <a:defRPr sz="3200" b="1" kern="1200">
        <a:solidFill>
          <a:srgbClr val="000066"/>
        </a:solidFill>
        <a:latin typeface="Times New Roman" pitchFamily="18" charset="0"/>
        <a:ea typeface="+mn-ea"/>
        <a:cs typeface="+mn-cs"/>
      </a:defRPr>
    </a:lvl3pPr>
    <a:lvl4pPr marL="1371600" algn="ctr" rtl="0" fontAlgn="base">
      <a:spcBef>
        <a:spcPct val="0"/>
      </a:spcBef>
      <a:spcAft>
        <a:spcPct val="0"/>
      </a:spcAft>
      <a:defRPr sz="3200" b="1" kern="1200">
        <a:solidFill>
          <a:srgbClr val="000066"/>
        </a:solidFill>
        <a:latin typeface="Times New Roman" pitchFamily="18" charset="0"/>
        <a:ea typeface="+mn-ea"/>
        <a:cs typeface="+mn-cs"/>
      </a:defRPr>
    </a:lvl4pPr>
    <a:lvl5pPr marL="1828800" algn="ctr" rtl="0" fontAlgn="base">
      <a:spcBef>
        <a:spcPct val="0"/>
      </a:spcBef>
      <a:spcAft>
        <a:spcPct val="0"/>
      </a:spcAft>
      <a:defRPr sz="3200" b="1" kern="1200">
        <a:solidFill>
          <a:srgbClr val="000066"/>
        </a:solidFill>
        <a:latin typeface="Times New Roman" pitchFamily="18" charset="0"/>
        <a:ea typeface="+mn-ea"/>
        <a:cs typeface="+mn-cs"/>
      </a:defRPr>
    </a:lvl5pPr>
    <a:lvl6pPr marL="2286000" algn="l" defTabSz="914400" rtl="0" eaLnBrk="1" latinLnBrk="0" hangingPunct="1">
      <a:defRPr sz="3200" b="1" kern="1200">
        <a:solidFill>
          <a:srgbClr val="000066"/>
        </a:solidFill>
        <a:latin typeface="Times New Roman" pitchFamily="18" charset="0"/>
        <a:ea typeface="+mn-ea"/>
        <a:cs typeface="+mn-cs"/>
      </a:defRPr>
    </a:lvl6pPr>
    <a:lvl7pPr marL="2743200" algn="l" defTabSz="914400" rtl="0" eaLnBrk="1" latinLnBrk="0" hangingPunct="1">
      <a:defRPr sz="3200" b="1" kern="1200">
        <a:solidFill>
          <a:srgbClr val="000066"/>
        </a:solidFill>
        <a:latin typeface="Times New Roman" pitchFamily="18" charset="0"/>
        <a:ea typeface="+mn-ea"/>
        <a:cs typeface="+mn-cs"/>
      </a:defRPr>
    </a:lvl7pPr>
    <a:lvl8pPr marL="3200400" algn="l" defTabSz="914400" rtl="0" eaLnBrk="1" latinLnBrk="0" hangingPunct="1">
      <a:defRPr sz="3200" b="1" kern="1200">
        <a:solidFill>
          <a:srgbClr val="000066"/>
        </a:solidFill>
        <a:latin typeface="Times New Roman" pitchFamily="18" charset="0"/>
        <a:ea typeface="+mn-ea"/>
        <a:cs typeface="+mn-cs"/>
      </a:defRPr>
    </a:lvl8pPr>
    <a:lvl9pPr marL="3657600" algn="l" defTabSz="914400" rtl="0" eaLnBrk="1" latinLnBrk="0" hangingPunct="1">
      <a:defRPr sz="3200" b="1" kern="1200">
        <a:solidFill>
          <a:srgbClr val="000066"/>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BE0E3"/>
    <a:srgbClr val="A2CCE8"/>
    <a:srgbClr val="AAE600"/>
    <a:srgbClr val="FF0000"/>
    <a:srgbClr val="1FE115"/>
    <a:srgbClr val="003399"/>
    <a:srgbClr val="000000"/>
    <a:srgbClr val="16165D"/>
    <a:srgbClr val="FF6600"/>
    <a:srgbClr val="99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92" autoAdjust="0"/>
    <p:restoredTop sz="85952" autoAdjust="0"/>
  </p:normalViewPr>
  <p:slideViewPr>
    <p:cSldViewPr>
      <p:cViewPr varScale="1">
        <p:scale>
          <a:sx n="74" d="100"/>
          <a:sy n="74" d="100"/>
        </p:scale>
        <p:origin x="363"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ableStyles" Target="tableStyle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b="0">
                <a:solidFill>
                  <a:schemeClr val="tx1"/>
                </a:solidFill>
              </a:defRPr>
            </a:lvl1pPr>
          </a:lstStyle>
          <a:p>
            <a:pPr>
              <a:defRPr/>
            </a:pPr>
            <a:endParaRPr lang="en-US"/>
          </a:p>
        </p:txBody>
      </p:sp>
      <p:sp>
        <p:nvSpPr>
          <p:cNvPr id="8195"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solidFill>
                  <a:schemeClr val="tx1"/>
                </a:solidFill>
              </a:defRPr>
            </a:lvl1pPr>
          </a:lstStyle>
          <a:p>
            <a:pPr>
              <a:defRPr/>
            </a:pPr>
            <a:endParaRPr lang="en-US"/>
          </a:p>
        </p:txBody>
      </p:sp>
      <p:sp>
        <p:nvSpPr>
          <p:cNvPr id="17613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8197"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nl-NL" noProof="0"/>
              <a:t>Klik om de opmaakprofielen van de modeltekst te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8198"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b="0">
                <a:solidFill>
                  <a:schemeClr val="tx1"/>
                </a:solidFill>
              </a:defRPr>
            </a:lvl1pPr>
          </a:lstStyle>
          <a:p>
            <a:pPr>
              <a:defRPr/>
            </a:pPr>
            <a:endParaRPr lang="en-US"/>
          </a:p>
        </p:txBody>
      </p:sp>
      <p:sp>
        <p:nvSpPr>
          <p:cNvPr id="8199"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solidFill>
                  <a:schemeClr val="tx1"/>
                </a:solidFill>
              </a:defRPr>
            </a:lvl1pPr>
          </a:lstStyle>
          <a:p>
            <a:pPr>
              <a:defRPr/>
            </a:pPr>
            <a:fld id="{1305ACA9-A27D-4159-B806-94BE96EB69B2}" type="slidenum">
              <a:rPr lang="en-US"/>
              <a:pPr>
                <a:defRPr/>
              </a:pPr>
              <a:t>‹#›</a:t>
            </a:fld>
            <a:endParaRPr lang="en-US"/>
          </a:p>
        </p:txBody>
      </p:sp>
    </p:spTree>
    <p:extLst>
      <p:ext uri="{BB962C8B-B14F-4D97-AF65-F5344CB8AC3E}">
        <p14:creationId xmlns:p14="http://schemas.microsoft.com/office/powerpoint/2010/main" val="82759825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84804133-091A-4437-A5DF-A0ECC9AE1AB8}" type="slidenum">
              <a:rPr lang="en-US" smtClean="0"/>
              <a:pPr/>
              <a:t>5</a:t>
            </a:fld>
            <a:endParaRPr lang="en-US"/>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xfrm>
            <a:off x="685800" y="4343400"/>
            <a:ext cx="5486400" cy="4114800"/>
          </a:xfrm>
          <a:noFill/>
          <a:ln/>
        </p:spPr>
        <p:txBody>
          <a:bodyPr/>
          <a:lstStyle/>
          <a:p>
            <a:pPr eaLnBrk="1" hangingPunct="1"/>
            <a:endParaRPr lang="en-US"/>
          </a:p>
        </p:txBody>
      </p:sp>
    </p:spTree>
    <p:extLst>
      <p:ext uri="{BB962C8B-B14F-4D97-AF65-F5344CB8AC3E}">
        <p14:creationId xmlns:p14="http://schemas.microsoft.com/office/powerpoint/2010/main" val="24347376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vmlDrawing" Target="../drawings/vmlDrawing1.vml"/><Relationship Id="rId5" Type="http://schemas.openxmlformats.org/officeDocument/2006/relationships/oleObject" Target="../embeddings/oleObject2.bin"/><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970F0956-5B8E-40B4-A8DD-F75AA1D26018}" type="slidenum">
              <a:rPr lang="en-US" smtClean="0"/>
              <a:pPr/>
              <a:t>‹#›</a:t>
            </a:fld>
            <a:endParaRPr lang="en-US"/>
          </a:p>
        </p:txBody>
      </p:sp>
    </p:spTree>
    <p:extLst>
      <p:ext uri="{BB962C8B-B14F-4D97-AF65-F5344CB8AC3E}">
        <p14:creationId xmlns:p14="http://schemas.microsoft.com/office/powerpoint/2010/main" val="15495042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lvl1pPr algn="ctr">
              <a:defRPr>
                <a:latin typeface="Georgia"/>
              </a:defRPr>
            </a:lvl1p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b="0" i="0">
                <a:latin typeface="Trebuchet MS"/>
                <a:cs typeface="Trebuchet MS"/>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dirty="0"/>
          </a:p>
        </p:txBody>
      </p:sp>
      <p:sp>
        <p:nvSpPr>
          <p:cNvPr id="4" name="Slide Number Placeholder 3"/>
          <p:cNvSpPr>
            <a:spLocks noGrp="1"/>
          </p:cNvSpPr>
          <p:nvPr>
            <p:ph type="sldNum" sz="quarter" idx="10"/>
          </p:nvPr>
        </p:nvSpPr>
        <p:spPr/>
        <p:txBody>
          <a:bodyPr/>
          <a:lstStyle/>
          <a:p>
            <a:fld id="{970F0956-5B8E-40B4-A8DD-F75AA1D26018}" type="slidenum">
              <a:rPr lang="en-US" smtClean="0"/>
              <a:pPr/>
              <a:t>‹#›</a:t>
            </a:fld>
            <a:endParaRPr lang="en-US"/>
          </a:p>
        </p:txBody>
      </p:sp>
    </p:spTree>
    <p:extLst>
      <p:ext uri="{BB962C8B-B14F-4D97-AF65-F5344CB8AC3E}">
        <p14:creationId xmlns:p14="http://schemas.microsoft.com/office/powerpoint/2010/main" val="3094482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cxnSp>
        <p:nvCxnSpPr>
          <p:cNvPr id="4" name="Straight Connector 10"/>
          <p:cNvCxnSpPr>
            <a:cxnSpLocks noChangeShapeType="1"/>
          </p:cNvCxnSpPr>
          <p:nvPr/>
        </p:nvCxnSpPr>
        <p:spPr bwMode="auto">
          <a:xfrm>
            <a:off x="762000" y="3733800"/>
            <a:ext cx="7772400" cy="1588"/>
          </a:xfrm>
          <a:prstGeom prst="line">
            <a:avLst/>
          </a:prstGeom>
          <a:noFill/>
          <a:ln w="9525">
            <a:solidFill>
              <a:schemeClr val="bg1"/>
            </a:solidFill>
            <a:prstDash val="dot"/>
            <a:round/>
            <a:headEnd/>
            <a:tailEnd/>
          </a:ln>
        </p:spPr>
      </p:cxnSp>
      <p:sp>
        <p:nvSpPr>
          <p:cNvPr id="2" name="Title 1"/>
          <p:cNvSpPr>
            <a:spLocks noGrp="1"/>
          </p:cNvSpPr>
          <p:nvPr>
            <p:ph type="title"/>
          </p:nvPr>
        </p:nvSpPr>
        <p:spPr>
          <a:xfrm>
            <a:off x="722313" y="3743325"/>
            <a:ext cx="7772400" cy="1362075"/>
          </a:xfrm>
          <a:prstGeom prst="rect">
            <a:avLst/>
          </a:prstGeom>
        </p:spPr>
        <p:txBody>
          <a:bodyPr anchor="t"/>
          <a:lstStyle>
            <a:lvl1pPr algn="l">
              <a:defRPr sz="4000" b="0" i="0" cap="all">
                <a:latin typeface="Georgia"/>
                <a:cs typeface="Georgia"/>
              </a:defRPr>
            </a:lvl1pPr>
          </a:lstStyle>
          <a:p>
            <a:r>
              <a:rPr lang="en-US"/>
              <a:t>Click to edit Master title style</a:t>
            </a:r>
            <a:endParaRPr lang="en-US" dirty="0"/>
          </a:p>
        </p:txBody>
      </p:sp>
      <p:sp>
        <p:nvSpPr>
          <p:cNvPr id="3" name="Text Placeholder 2"/>
          <p:cNvSpPr>
            <a:spLocks noGrp="1"/>
          </p:cNvSpPr>
          <p:nvPr>
            <p:ph type="body" idx="1"/>
          </p:nvPr>
        </p:nvSpPr>
        <p:spPr>
          <a:xfrm>
            <a:off x="722313" y="2243138"/>
            <a:ext cx="7772400" cy="1500187"/>
          </a:xfrm>
          <a:prstGeom prst="rect">
            <a:avLst/>
          </a:prstGeom>
        </p:spPr>
        <p:txBody>
          <a:bodyPr anchor="b"/>
          <a:lstStyle>
            <a:lvl1pPr marL="0" indent="0">
              <a:buNone/>
              <a:defRPr sz="2000" b="0" i="0">
                <a:latin typeface="Trebuchet MS"/>
                <a:cs typeface="Trebuchet MS"/>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5" name="Slide Number Placeholder 3"/>
          <p:cNvSpPr>
            <a:spLocks noGrp="1"/>
          </p:cNvSpPr>
          <p:nvPr>
            <p:ph type="sldNum" sz="quarter" idx="10"/>
          </p:nvPr>
        </p:nvSpPr>
        <p:spPr>
          <a:xfrm>
            <a:off x="4482" y="6491456"/>
            <a:ext cx="452718" cy="365125"/>
          </a:xfrm>
        </p:spPr>
        <p:txBody>
          <a:bodyPr/>
          <a:lstStyle/>
          <a:p>
            <a:fld id="{970F0956-5B8E-40B4-A8DD-F75AA1D26018}" type="slidenum">
              <a:rPr lang="en-US" smtClean="0"/>
              <a:pPr/>
              <a:t>‹#›</a:t>
            </a:fld>
            <a:endParaRPr lang="en-US"/>
          </a:p>
        </p:txBody>
      </p:sp>
    </p:spTree>
    <p:extLst>
      <p:ext uri="{BB962C8B-B14F-4D97-AF65-F5344CB8AC3E}">
        <p14:creationId xmlns:p14="http://schemas.microsoft.com/office/powerpoint/2010/main" val="2339341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0"/>
            <a:ext cx="8686800" cy="762000"/>
          </a:xfrm>
          <a:prstGeom prst="rect">
            <a:avLst/>
          </a:prstGeom>
        </p:spPr>
        <p:txBody>
          <a:bodyPr/>
          <a:lstStyle>
            <a:lvl1pPr algn="ctr">
              <a:defRPr b="0" i="0">
                <a:latin typeface="Georgia"/>
                <a:cs typeface="Georgia"/>
              </a:defRPr>
            </a:lvl1pPr>
          </a:lstStyle>
          <a:p>
            <a:r>
              <a:rPr lang="en-US"/>
              <a:t>Click to edit Master title style</a:t>
            </a:r>
            <a:endParaRPr lang="en-US" dirty="0"/>
          </a:p>
        </p:txBody>
      </p:sp>
      <p:sp>
        <p:nvSpPr>
          <p:cNvPr id="3" name="Content Placeholder 2"/>
          <p:cNvSpPr>
            <a:spLocks noGrp="1"/>
          </p:cNvSpPr>
          <p:nvPr>
            <p:ph idx="1"/>
          </p:nvPr>
        </p:nvSpPr>
        <p:spPr>
          <a:xfrm>
            <a:off x="228600" y="1676400"/>
            <a:ext cx="8686800" cy="4953000"/>
          </a:xfrm>
          <a:prstGeom prst="rect">
            <a:avLst/>
          </a:prstGeom>
        </p:spPr>
        <p:txBody>
          <a:bodyPr/>
          <a:lstStyle>
            <a:lvl1pPr>
              <a:buClr>
                <a:schemeClr val="bg1"/>
              </a:buClr>
              <a:defRPr b="0" i="0">
                <a:solidFill>
                  <a:schemeClr val="bg1"/>
                </a:solidFill>
                <a:latin typeface="Trebuchet MS"/>
                <a:cs typeface="Trebuchet MS"/>
              </a:defRPr>
            </a:lvl1pPr>
            <a:lvl2pPr>
              <a:buClr>
                <a:schemeClr val="bg1"/>
              </a:buClr>
              <a:defRPr lang="en-US" sz="2400" b="0" i="0" dirty="0" smtClean="0">
                <a:solidFill>
                  <a:schemeClr val="bg1"/>
                </a:solidFill>
                <a:latin typeface="Trebuchet MS"/>
                <a:ea typeface="ＭＳ Ｐゴシック" pitchFamily="122" charset="-128"/>
                <a:cs typeface="Trebuchet MS"/>
              </a:defRPr>
            </a:lvl2pPr>
            <a:lvl3pPr>
              <a:buClr>
                <a:schemeClr val="bg1"/>
              </a:buClr>
              <a:defRPr b="0" i="0">
                <a:solidFill>
                  <a:schemeClr val="bg1"/>
                </a:solidFill>
                <a:latin typeface="Trebuchet MS"/>
                <a:cs typeface="Trebuchet MS"/>
              </a:defRPr>
            </a:lvl3pPr>
            <a:lvl4pPr>
              <a:buClr>
                <a:schemeClr val="bg1"/>
              </a:buClr>
              <a:defRPr b="0" i="0">
                <a:solidFill>
                  <a:schemeClr val="bg1"/>
                </a:solidFill>
                <a:latin typeface="Trebuchet MS"/>
                <a:cs typeface="Trebuchet MS"/>
              </a:defRPr>
            </a:lvl4pPr>
            <a:lvl5pPr>
              <a:buClr>
                <a:schemeClr val="bg1"/>
              </a:buClr>
              <a:defRPr b="0" i="1">
                <a:solidFill>
                  <a:schemeClr val="bg1"/>
                </a:solidFill>
                <a:latin typeface="Trebuchet MS"/>
                <a:cs typeface="Trebuchet M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p:cNvSpPr>
            <a:spLocks noGrp="1"/>
          </p:cNvSpPr>
          <p:nvPr>
            <p:ph type="sldNum" sz="quarter" idx="10"/>
          </p:nvPr>
        </p:nvSpPr>
        <p:spPr/>
        <p:txBody>
          <a:bodyPr/>
          <a:lstStyle/>
          <a:p>
            <a:fld id="{970F0956-5B8E-40B4-A8DD-F75AA1D26018}" type="slidenum">
              <a:rPr lang="en-US" smtClean="0"/>
              <a:pPr/>
              <a:t>‹#›</a:t>
            </a:fld>
            <a:endParaRPr lang="en-US"/>
          </a:p>
        </p:txBody>
      </p:sp>
    </p:spTree>
    <p:extLst>
      <p:ext uri="{BB962C8B-B14F-4D97-AF65-F5344CB8AC3E}">
        <p14:creationId xmlns:p14="http://schemas.microsoft.com/office/powerpoint/2010/main" val="1113466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1066800"/>
            <a:ext cx="7772400" cy="1143000"/>
          </a:xfrm>
          <a:prstGeom prst="rect">
            <a:avLst/>
          </a:prstGeom>
        </p:spPr>
        <p:txBody>
          <a:bodyPr/>
          <a:lstStyle>
            <a:lvl1pPr>
              <a:defRPr b="0" i="0">
                <a:latin typeface="Georgia"/>
                <a:cs typeface="Georgia"/>
              </a:defRPr>
            </a:lvl1pPr>
          </a:lstStyle>
          <a:p>
            <a:r>
              <a:rPr lang="en-US"/>
              <a:t>Click to edit Master title style</a:t>
            </a:r>
            <a:endParaRPr lang="en-US" dirty="0"/>
          </a:p>
        </p:txBody>
      </p:sp>
      <p:sp>
        <p:nvSpPr>
          <p:cNvPr id="3" name="Content Placeholder 2"/>
          <p:cNvSpPr>
            <a:spLocks noGrp="1"/>
          </p:cNvSpPr>
          <p:nvPr>
            <p:ph sz="half" idx="1"/>
          </p:nvPr>
        </p:nvSpPr>
        <p:spPr>
          <a:xfrm>
            <a:off x="685800" y="2438400"/>
            <a:ext cx="3810000" cy="3505200"/>
          </a:xfrm>
          <a:prstGeom prst="rect">
            <a:avLst/>
          </a:prstGeom>
        </p:spPr>
        <p:txBody>
          <a:bodyPr/>
          <a:lstStyle>
            <a:lvl1pPr>
              <a:defRPr sz="2800" b="0" i="0">
                <a:latin typeface="Trebuchet MS"/>
                <a:cs typeface="Trebuchet MS"/>
              </a:defRPr>
            </a:lvl1pPr>
            <a:lvl2pPr>
              <a:buClrTx/>
              <a:buFont typeface="Arial"/>
              <a:buChar char="•"/>
              <a:defRPr sz="2400" b="0" i="0">
                <a:latin typeface="Trebuchet MS"/>
                <a:cs typeface="Trebuchet MS"/>
              </a:defRPr>
            </a:lvl2pPr>
            <a:lvl3pPr>
              <a:buClrTx/>
              <a:buFont typeface="Arial"/>
              <a:buChar char="•"/>
              <a:defRPr sz="2000" b="0" i="0">
                <a:latin typeface="Trebuchet MS"/>
                <a:cs typeface="Trebuchet MS"/>
              </a:defRPr>
            </a:lvl3pPr>
            <a:lvl4pPr>
              <a:buClrTx/>
              <a:buFont typeface="Arial"/>
              <a:buChar char="•"/>
              <a:defRPr sz="1800" b="0" i="0">
                <a:latin typeface="Trebuchet MS"/>
                <a:cs typeface="Trebuchet MS"/>
              </a:defRPr>
            </a:lvl4pPr>
            <a:lvl5pPr>
              <a:buClr>
                <a:srgbClr val="ECD63F"/>
              </a:buClr>
              <a:buFontTx/>
              <a:buNone/>
              <a:defRPr sz="1800" b="0" i="1">
                <a:latin typeface="Trebuchet MS"/>
                <a:cs typeface="Trebuchet MS"/>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2438400"/>
            <a:ext cx="3810000" cy="3505200"/>
          </a:xfrm>
          <a:prstGeom prst="rect">
            <a:avLst/>
          </a:prstGeom>
        </p:spPr>
        <p:txBody>
          <a:bodyPr/>
          <a:lstStyle>
            <a:lvl1pPr>
              <a:defRPr sz="2800" b="0" i="0">
                <a:latin typeface="Trebuchet MS"/>
                <a:cs typeface="Trebuchet MS"/>
              </a:defRPr>
            </a:lvl1pPr>
            <a:lvl2pPr>
              <a:buClrTx/>
              <a:buFont typeface="Arial"/>
              <a:buChar char="•"/>
              <a:defRPr sz="2400" b="0" i="0">
                <a:latin typeface="Trebuchet MS"/>
                <a:cs typeface="Trebuchet MS"/>
              </a:defRPr>
            </a:lvl2pPr>
            <a:lvl3pPr>
              <a:buClrTx/>
              <a:buFont typeface="Arial"/>
              <a:buChar char="•"/>
              <a:defRPr sz="2000" b="0" i="0">
                <a:latin typeface="Trebuchet MS"/>
                <a:cs typeface="Trebuchet MS"/>
              </a:defRPr>
            </a:lvl3pPr>
            <a:lvl4pPr>
              <a:buClrTx/>
              <a:buFont typeface="Arial"/>
              <a:buChar char="•"/>
              <a:defRPr sz="1800" b="0" i="0">
                <a:latin typeface="Trebuchet MS"/>
                <a:cs typeface="Trebuchet MS"/>
              </a:defRPr>
            </a:lvl4pPr>
            <a:lvl5pPr>
              <a:buClr>
                <a:srgbClr val="ECD63F"/>
              </a:buClr>
              <a:buFontTx/>
              <a:buNone/>
              <a:defRPr sz="1800" b="0" i="1">
                <a:latin typeface="Trebuchet MS"/>
                <a:cs typeface="Trebuchet MS"/>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112439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990599"/>
            <a:ext cx="8229600" cy="1006475"/>
          </a:xfrm>
          <a:prstGeom prst="rect">
            <a:avLst/>
          </a:prstGeom>
        </p:spPr>
        <p:txBody>
          <a:bodyPr/>
          <a:lstStyle>
            <a:lvl1pPr>
              <a:defRPr b="0" i="0">
                <a:latin typeface="Georgia"/>
                <a:cs typeface="Georgia"/>
              </a:defRPr>
            </a:lvl1pPr>
          </a:lstStyle>
          <a:p>
            <a:r>
              <a:rPr lang="en-US"/>
              <a:t>Click to edit Master title style</a:t>
            </a:r>
            <a:endParaRPr lang="en-US" dirty="0"/>
          </a:p>
        </p:txBody>
      </p:sp>
      <p:sp>
        <p:nvSpPr>
          <p:cNvPr id="3" name="Text Placeholder 2"/>
          <p:cNvSpPr>
            <a:spLocks noGrp="1"/>
          </p:cNvSpPr>
          <p:nvPr>
            <p:ph type="body" idx="1"/>
          </p:nvPr>
        </p:nvSpPr>
        <p:spPr>
          <a:xfrm>
            <a:off x="457200" y="2315376"/>
            <a:ext cx="4040188" cy="438935"/>
          </a:xfrm>
          <a:prstGeom prst="rect">
            <a:avLst/>
          </a:prstGeom>
        </p:spPr>
        <p:txBody>
          <a:bodyPr anchor="b"/>
          <a:lstStyle>
            <a:lvl1pPr marL="0" indent="0">
              <a:buNone/>
              <a:defRPr sz="2400" b="1" i="0">
                <a:latin typeface="Trebuchet MS"/>
                <a:cs typeface="Trebuchet M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895601"/>
            <a:ext cx="4040188" cy="3124200"/>
          </a:xfrm>
          <a:prstGeom prst="rect">
            <a:avLst/>
          </a:prstGeom>
        </p:spPr>
        <p:txBody>
          <a:bodyPr/>
          <a:lstStyle>
            <a:lvl1pPr>
              <a:buClr>
                <a:schemeClr val="bg1"/>
              </a:buClr>
              <a:defRPr sz="2400" b="0" i="0">
                <a:solidFill>
                  <a:schemeClr val="bg1"/>
                </a:solidFill>
                <a:latin typeface="Trebuchet MS"/>
                <a:cs typeface="Trebuchet MS"/>
              </a:defRPr>
            </a:lvl1pPr>
            <a:lvl2pPr>
              <a:buClr>
                <a:schemeClr val="bg1"/>
              </a:buClr>
              <a:buFont typeface="Arial"/>
              <a:buChar char="•"/>
              <a:defRPr sz="2000" b="0" i="0">
                <a:solidFill>
                  <a:schemeClr val="bg1"/>
                </a:solidFill>
                <a:latin typeface="Trebuchet MS"/>
                <a:cs typeface="Trebuchet MS"/>
              </a:defRPr>
            </a:lvl2pPr>
            <a:lvl3pPr>
              <a:buClr>
                <a:schemeClr val="bg1"/>
              </a:buClr>
              <a:buFont typeface="Arial"/>
              <a:buChar char="•"/>
              <a:defRPr sz="1800" b="0" i="0">
                <a:solidFill>
                  <a:schemeClr val="bg1"/>
                </a:solidFill>
                <a:latin typeface="Trebuchet MS"/>
                <a:cs typeface="Trebuchet MS"/>
              </a:defRPr>
            </a:lvl3pPr>
            <a:lvl4pPr>
              <a:buClr>
                <a:schemeClr val="bg1"/>
              </a:buClr>
              <a:buFont typeface="Arial"/>
              <a:buChar char="•"/>
              <a:defRPr sz="1600" b="0" i="0">
                <a:solidFill>
                  <a:schemeClr val="bg1"/>
                </a:solidFill>
                <a:latin typeface="Trebuchet MS"/>
                <a:cs typeface="Trebuchet MS"/>
              </a:defRPr>
            </a:lvl4pPr>
            <a:lvl5pPr>
              <a:buClr>
                <a:schemeClr val="bg1"/>
              </a:buClr>
              <a:buFontTx/>
              <a:buNone/>
              <a:defRPr sz="1600" b="0" i="1">
                <a:solidFill>
                  <a:schemeClr val="bg1"/>
                </a:solidFill>
                <a:latin typeface="Trebuchet MS"/>
                <a:cs typeface="Trebuchet MS"/>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2315376"/>
            <a:ext cx="4041775" cy="438935"/>
          </a:xfrm>
          <a:prstGeom prst="rect">
            <a:avLst/>
          </a:prstGeom>
        </p:spPr>
        <p:txBody>
          <a:bodyPr anchor="b"/>
          <a:lstStyle>
            <a:lvl1pPr marL="0" indent="0">
              <a:buNone/>
              <a:defRPr sz="2400" b="1" i="0">
                <a:latin typeface="Trebuchet MS"/>
                <a:cs typeface="Trebuchet M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895601"/>
            <a:ext cx="4041775" cy="3124200"/>
          </a:xfrm>
          <a:prstGeom prst="rect">
            <a:avLst/>
          </a:prstGeom>
        </p:spPr>
        <p:txBody>
          <a:bodyPr/>
          <a:lstStyle>
            <a:lvl1pPr>
              <a:buClr>
                <a:schemeClr val="bg1"/>
              </a:buClr>
              <a:defRPr sz="2400">
                <a:solidFill>
                  <a:schemeClr val="bg1"/>
                </a:solidFill>
              </a:defRPr>
            </a:lvl1pPr>
            <a:lvl2pPr>
              <a:buClr>
                <a:schemeClr val="bg1"/>
              </a:buClr>
              <a:buFont typeface="Arial"/>
              <a:buChar char="•"/>
              <a:defRPr sz="2000">
                <a:solidFill>
                  <a:schemeClr val="bg1"/>
                </a:solidFill>
              </a:defRPr>
            </a:lvl2pPr>
            <a:lvl3pPr>
              <a:buClr>
                <a:schemeClr val="bg1"/>
              </a:buClr>
              <a:buFont typeface="Arial"/>
              <a:buChar char="•"/>
              <a:defRPr sz="1800">
                <a:solidFill>
                  <a:schemeClr val="bg1"/>
                </a:solidFill>
              </a:defRPr>
            </a:lvl3pPr>
            <a:lvl4pPr>
              <a:buClr>
                <a:schemeClr val="bg1"/>
              </a:buClr>
              <a:buFont typeface="Arial"/>
              <a:buChar char="•"/>
              <a:defRPr sz="1600">
                <a:solidFill>
                  <a:schemeClr val="bg1"/>
                </a:solidFill>
              </a:defRPr>
            </a:lvl4pPr>
            <a:lvl5pPr>
              <a:buClr>
                <a:schemeClr val="bg1"/>
              </a:buClr>
              <a:buFontTx/>
              <a:buNone/>
              <a:defRPr sz="1600" i="1">
                <a:solidFill>
                  <a:schemeClr val="bg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3"/>
          <p:cNvSpPr>
            <a:spLocks noGrp="1"/>
          </p:cNvSpPr>
          <p:nvPr>
            <p:ph type="sldNum" sz="quarter" idx="10"/>
          </p:nvPr>
        </p:nvSpPr>
        <p:spPr>
          <a:xfrm>
            <a:off x="4482" y="6491456"/>
            <a:ext cx="452718" cy="365125"/>
          </a:xfrm>
        </p:spPr>
        <p:txBody>
          <a:bodyPr/>
          <a:lstStyle/>
          <a:p>
            <a:fld id="{970F0956-5B8E-40B4-A8DD-F75AA1D26018}" type="slidenum">
              <a:rPr lang="en-US" smtClean="0"/>
              <a:pPr/>
              <a:t>‹#›</a:t>
            </a:fld>
            <a:endParaRPr lang="en-US"/>
          </a:p>
        </p:txBody>
      </p:sp>
    </p:spTree>
    <p:extLst>
      <p:ext uri="{BB962C8B-B14F-4D97-AF65-F5344CB8AC3E}">
        <p14:creationId xmlns:p14="http://schemas.microsoft.com/office/powerpoint/2010/main" val="519277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3008313" cy="1295400"/>
          </a:xfrm>
          <a:prstGeom prst="rect">
            <a:avLst/>
          </a:prstGeom>
          <a:solidFill>
            <a:srgbClr val="E59C00"/>
          </a:solidFill>
        </p:spPr>
        <p:txBody>
          <a:bodyPr anchor="b"/>
          <a:lstStyle>
            <a:lvl1pPr algn="l">
              <a:defRPr sz="2000" b="1" i="0">
                <a:latin typeface="Trebuchet MS"/>
                <a:cs typeface="Trebuchet MS"/>
              </a:defRPr>
            </a:lvl1pPr>
          </a:lstStyle>
          <a:p>
            <a:r>
              <a:rPr lang="en-US"/>
              <a:t>Click to edit Master title style</a:t>
            </a:r>
            <a:endParaRPr lang="en-US" dirty="0"/>
          </a:p>
        </p:txBody>
      </p:sp>
      <p:sp>
        <p:nvSpPr>
          <p:cNvPr id="3" name="Content Placeholder 2"/>
          <p:cNvSpPr>
            <a:spLocks noGrp="1"/>
          </p:cNvSpPr>
          <p:nvPr>
            <p:ph idx="1"/>
          </p:nvPr>
        </p:nvSpPr>
        <p:spPr>
          <a:xfrm>
            <a:off x="3575050" y="1066801"/>
            <a:ext cx="5111750" cy="4953000"/>
          </a:xfrm>
          <a:prstGeom prst="rect">
            <a:avLst/>
          </a:prstGeom>
        </p:spPr>
        <p:txBody>
          <a:bodyPr/>
          <a:lstStyle>
            <a:lvl1pPr>
              <a:defRPr sz="3200">
                <a:latin typeface="Georgia"/>
                <a:cs typeface="Georgia"/>
              </a:defRPr>
            </a:lvl1pPr>
            <a:lvl2pPr>
              <a:buClrTx/>
              <a:buFont typeface="Arial"/>
              <a:buChar char="•"/>
              <a:defRPr sz="2800" b="0" i="0">
                <a:latin typeface="Trebuchet MS"/>
                <a:cs typeface="Trebuchet MS"/>
              </a:defRPr>
            </a:lvl2pPr>
            <a:lvl3pPr>
              <a:buClrTx/>
              <a:buFont typeface="Arial"/>
              <a:buChar char="•"/>
              <a:defRPr sz="2400" b="0" i="0">
                <a:latin typeface="Trebuchet MS"/>
                <a:cs typeface="Trebuchet MS"/>
              </a:defRPr>
            </a:lvl3pPr>
            <a:lvl4pPr>
              <a:buClrTx/>
              <a:buFont typeface="Arial"/>
              <a:buChar char="•"/>
              <a:defRPr sz="2000" b="0" i="0">
                <a:latin typeface="Trebuchet MS"/>
                <a:cs typeface="Trebuchet MS"/>
              </a:defRPr>
            </a:lvl4pPr>
            <a:lvl5pPr>
              <a:buClr>
                <a:srgbClr val="ECD63F"/>
              </a:buClr>
              <a:buFontTx/>
              <a:buNone/>
              <a:defRPr sz="2000" b="0" i="1">
                <a:latin typeface="Trebuchet MS"/>
                <a:cs typeface="Trebuchet MS"/>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514600"/>
            <a:ext cx="3008313" cy="3505200"/>
          </a:xfrm>
          <a:prstGeom prst="rect">
            <a:avLst/>
          </a:prstGeom>
        </p:spPr>
        <p:txBody>
          <a:bodyPr/>
          <a:lstStyle>
            <a:lvl1pPr marL="0" indent="0">
              <a:buNone/>
              <a:defRPr sz="1400" b="0" i="0">
                <a:latin typeface="Trebuchet MS"/>
                <a:cs typeface="Trebuchet M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3"/>
          <p:cNvSpPr>
            <a:spLocks noGrp="1"/>
          </p:cNvSpPr>
          <p:nvPr>
            <p:ph type="sldNum" sz="quarter" idx="10"/>
          </p:nvPr>
        </p:nvSpPr>
        <p:spPr>
          <a:xfrm>
            <a:off x="4482" y="6491456"/>
            <a:ext cx="452718" cy="365125"/>
          </a:xfrm>
        </p:spPr>
        <p:txBody>
          <a:bodyPr/>
          <a:lstStyle/>
          <a:p>
            <a:fld id="{970F0956-5B8E-40B4-A8DD-F75AA1D26018}" type="slidenum">
              <a:rPr lang="en-US" smtClean="0"/>
              <a:pPr/>
              <a:t>‹#›</a:t>
            </a:fld>
            <a:endParaRPr lang="en-US"/>
          </a:p>
        </p:txBody>
      </p:sp>
    </p:spTree>
    <p:extLst>
      <p:ext uri="{BB962C8B-B14F-4D97-AF65-F5344CB8AC3E}">
        <p14:creationId xmlns:p14="http://schemas.microsoft.com/office/powerpoint/2010/main" val="937853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4572000"/>
            <a:ext cx="5334000" cy="566738"/>
          </a:xfrm>
          <a:prstGeom prst="rect">
            <a:avLst/>
          </a:prstGeom>
        </p:spPr>
        <p:txBody>
          <a:bodyPr anchor="b"/>
          <a:lstStyle>
            <a:lvl1pPr algn="ctr">
              <a:defRPr sz="2000" b="0" i="0">
                <a:latin typeface="Georgia"/>
                <a:cs typeface="Georgia"/>
              </a:defRPr>
            </a:lvl1pPr>
          </a:lstStyle>
          <a:p>
            <a:r>
              <a:rPr lang="en-US"/>
              <a:t>Click to edit Master title style</a:t>
            </a:r>
            <a:endParaRPr lang="en-US" dirty="0"/>
          </a:p>
        </p:txBody>
      </p:sp>
      <p:sp>
        <p:nvSpPr>
          <p:cNvPr id="3" name="Picture Placeholder 2"/>
          <p:cNvSpPr>
            <a:spLocks noGrp="1"/>
          </p:cNvSpPr>
          <p:nvPr>
            <p:ph type="pic" idx="1"/>
          </p:nvPr>
        </p:nvSpPr>
        <p:spPr>
          <a:xfrm>
            <a:off x="1828800" y="1143000"/>
            <a:ext cx="5334000" cy="3429000"/>
          </a:xfrm>
          <a:prstGeom prst="rect">
            <a:avLst/>
          </a:prstGeom>
          <a:solidFill>
            <a:schemeClr val="bg2"/>
          </a:solidFill>
          <a:ln w="50800" cap="flat" cmpd="sng" algn="ctr">
            <a:solidFill>
              <a:schemeClr val="bg1"/>
            </a:solidFill>
            <a:prstDash val="solid"/>
            <a:miter lim="800000"/>
            <a:headEnd type="none" w="med" len="med"/>
            <a:tailEnd type="none" w="med" len="med"/>
          </a:ln>
          <a:effectLst>
            <a:outerShdw blurRad="152400" dist="101600" dir="2700000">
              <a:schemeClr val="tx1">
                <a:alpha val="31000"/>
              </a:schemeClr>
            </a:outerShdw>
          </a:effectLst>
        </p:spPr>
        <p:txBody>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828800" y="5138738"/>
            <a:ext cx="5334000" cy="804862"/>
          </a:xfrm>
          <a:prstGeom prst="rect">
            <a:avLst/>
          </a:prstGeom>
        </p:spPr>
        <p:txBody>
          <a:bodyPr/>
          <a:lstStyle>
            <a:lvl1pPr marL="0" indent="0" algn="ctr">
              <a:buNone/>
              <a:defRPr sz="1400" b="0" i="0">
                <a:latin typeface="Trebuchet MS"/>
                <a:cs typeface="Trebuchet M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3"/>
          <p:cNvSpPr>
            <a:spLocks noGrp="1"/>
          </p:cNvSpPr>
          <p:nvPr>
            <p:ph type="sldNum" sz="quarter" idx="10"/>
          </p:nvPr>
        </p:nvSpPr>
        <p:spPr>
          <a:xfrm>
            <a:off x="4482" y="6491456"/>
            <a:ext cx="452718" cy="365125"/>
          </a:xfrm>
        </p:spPr>
        <p:txBody>
          <a:bodyPr/>
          <a:lstStyle/>
          <a:p>
            <a:fld id="{970F0956-5B8E-40B4-A8DD-F75AA1D26018}" type="slidenum">
              <a:rPr lang="en-US" smtClean="0"/>
              <a:pPr/>
              <a:t>‹#›</a:t>
            </a:fld>
            <a:endParaRPr lang="en-US"/>
          </a:p>
        </p:txBody>
      </p:sp>
    </p:spTree>
    <p:extLst>
      <p:ext uri="{BB962C8B-B14F-4D97-AF65-F5344CB8AC3E}">
        <p14:creationId xmlns:p14="http://schemas.microsoft.com/office/powerpoint/2010/main" val="34247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bl">
  <p:cSld name="Title and Table">
    <p:spTree>
      <p:nvGrpSpPr>
        <p:cNvPr id="1" name=""/>
        <p:cNvGrpSpPr/>
        <p:nvPr/>
      </p:nvGrpSpPr>
      <p:grpSpPr>
        <a:xfrm>
          <a:off x="0" y="0"/>
          <a:ext cx="0" cy="0"/>
          <a:chOff x="0" y="0"/>
          <a:chExt cx="0" cy="0"/>
        </a:xfrm>
      </p:grpSpPr>
      <p:sp>
        <p:nvSpPr>
          <p:cNvPr id="4" name="Rectangle 18"/>
          <p:cNvSpPr>
            <a:spLocks noChangeArrowheads="1"/>
          </p:cNvSpPr>
          <p:nvPr/>
        </p:nvSpPr>
        <p:spPr bwMode="auto">
          <a:xfrm>
            <a:off x="0" y="1066800"/>
            <a:ext cx="9144000" cy="5791200"/>
          </a:xfrm>
          <a:prstGeom prst="rect">
            <a:avLst/>
          </a:prstGeom>
          <a:gradFill rotWithShape="0">
            <a:gsLst>
              <a:gs pos="0">
                <a:srgbClr val="000042"/>
              </a:gs>
              <a:gs pos="100000">
                <a:srgbClr val="151555"/>
              </a:gs>
            </a:gsLst>
            <a:lin ang="2700000" scaled="1"/>
          </a:gradFill>
          <a:ln w="9525">
            <a:noFill/>
            <a:miter lim="800000"/>
            <a:headEnd/>
            <a:tailEnd/>
          </a:ln>
          <a:effectLst/>
        </p:spPr>
        <p:txBody>
          <a:bodyPr wrap="none" anchor="ctr"/>
          <a:lstStyle/>
          <a:p>
            <a:pPr>
              <a:defRPr/>
            </a:pPr>
            <a:endParaRPr lang="en-US"/>
          </a:p>
        </p:txBody>
      </p:sp>
      <p:sp>
        <p:nvSpPr>
          <p:cNvPr id="5" name="Rectangle 19"/>
          <p:cNvSpPr>
            <a:spLocks noChangeArrowheads="1"/>
          </p:cNvSpPr>
          <p:nvPr/>
        </p:nvSpPr>
        <p:spPr bwMode="auto">
          <a:xfrm>
            <a:off x="0" y="1066800"/>
            <a:ext cx="9144000" cy="5791200"/>
          </a:xfrm>
          <a:prstGeom prst="rect">
            <a:avLst/>
          </a:prstGeom>
          <a:solidFill>
            <a:srgbClr val="000042"/>
          </a:solidFill>
          <a:ln w="9525">
            <a:noFill/>
            <a:miter lim="800000"/>
            <a:headEnd/>
            <a:tailEnd/>
          </a:ln>
          <a:effectLst/>
        </p:spPr>
        <p:txBody>
          <a:bodyPr wrap="none" anchor="ctr"/>
          <a:lstStyle/>
          <a:p>
            <a:pPr>
              <a:defRPr/>
            </a:pPr>
            <a:endParaRPr lang="en-US"/>
          </a:p>
        </p:txBody>
      </p:sp>
      <p:sp>
        <p:nvSpPr>
          <p:cNvPr id="6" name="Rectangle 2"/>
          <p:cNvSpPr>
            <a:spLocks noChangeArrowheads="1"/>
          </p:cNvSpPr>
          <p:nvPr/>
        </p:nvSpPr>
        <p:spPr bwMode="auto">
          <a:xfrm>
            <a:off x="0" y="1066800"/>
            <a:ext cx="9144000" cy="5791200"/>
          </a:xfrm>
          <a:prstGeom prst="rect">
            <a:avLst/>
          </a:prstGeom>
          <a:gradFill rotWithShape="0">
            <a:gsLst>
              <a:gs pos="0">
                <a:srgbClr val="000042"/>
              </a:gs>
              <a:gs pos="100000">
                <a:srgbClr val="151555"/>
              </a:gs>
            </a:gsLst>
            <a:lin ang="2700000" scaled="1"/>
          </a:gradFill>
          <a:ln w="9525">
            <a:noFill/>
            <a:miter lim="800000"/>
            <a:headEnd/>
            <a:tailEnd/>
          </a:ln>
          <a:effectLst/>
        </p:spPr>
        <p:txBody>
          <a:bodyPr wrap="none" anchor="ctr"/>
          <a:lstStyle/>
          <a:p>
            <a:pPr>
              <a:defRPr/>
            </a:pPr>
            <a:endParaRPr lang="en-US"/>
          </a:p>
        </p:txBody>
      </p:sp>
      <p:sp>
        <p:nvSpPr>
          <p:cNvPr id="7" name="Rectangle 3"/>
          <p:cNvSpPr>
            <a:spLocks noChangeArrowheads="1"/>
          </p:cNvSpPr>
          <p:nvPr/>
        </p:nvSpPr>
        <p:spPr bwMode="auto">
          <a:xfrm>
            <a:off x="0" y="1066800"/>
            <a:ext cx="9144000" cy="5791200"/>
          </a:xfrm>
          <a:prstGeom prst="rect">
            <a:avLst/>
          </a:prstGeom>
          <a:noFill/>
          <a:ln w="9525">
            <a:noFill/>
            <a:miter lim="800000"/>
            <a:headEnd/>
            <a:tailEnd/>
          </a:ln>
          <a:effectLst/>
        </p:spPr>
        <p:txBody>
          <a:bodyPr wrap="none" anchor="ctr"/>
          <a:lstStyle/>
          <a:p>
            <a:pPr>
              <a:defRPr/>
            </a:pPr>
            <a:endParaRPr lang="en-US"/>
          </a:p>
        </p:txBody>
      </p:sp>
      <p:graphicFrame>
        <p:nvGraphicFramePr>
          <p:cNvPr id="8" name="Object 6"/>
          <p:cNvGraphicFramePr>
            <a:graphicFrameLocks noChangeAspect="1"/>
          </p:cNvGraphicFramePr>
          <p:nvPr/>
        </p:nvGraphicFramePr>
        <p:xfrm>
          <a:off x="0" y="0"/>
          <a:ext cx="9144000" cy="1130300"/>
        </p:xfrm>
        <a:graphic>
          <a:graphicData uri="http://schemas.openxmlformats.org/presentationml/2006/ole">
            <mc:AlternateContent xmlns:mc="http://schemas.openxmlformats.org/markup-compatibility/2006">
              <mc:Choice xmlns:v="urn:schemas-microsoft-com:vml" Requires="v">
                <p:oleObj spid="_x0000_s358196" name="Photo Editor-foto" r:id="rId3" imgW="7621064" imgH="1009791" progId="MSPhotoEd.3">
                  <p:embed/>
                </p:oleObj>
              </mc:Choice>
              <mc:Fallback>
                <p:oleObj name="Photo Editor-foto" r:id="rId3" imgW="7621064" imgH="1009791" progId="MSPhotoEd.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1130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Text Box 7"/>
          <p:cNvSpPr txBox="1">
            <a:spLocks noChangeArrowheads="1"/>
          </p:cNvSpPr>
          <p:nvPr/>
        </p:nvSpPr>
        <p:spPr bwMode="auto">
          <a:xfrm>
            <a:off x="1828800" y="71438"/>
            <a:ext cx="4191000" cy="1128712"/>
          </a:xfrm>
          <a:prstGeom prst="rect">
            <a:avLst/>
          </a:prstGeom>
          <a:noFill/>
          <a:ln w="9525">
            <a:noFill/>
            <a:miter lim="800000"/>
            <a:headEnd/>
            <a:tailEnd/>
          </a:ln>
          <a:effectLst/>
        </p:spPr>
        <p:txBody>
          <a:bodyPr>
            <a:spAutoFit/>
          </a:bodyPr>
          <a:lstStyle/>
          <a:p>
            <a:pPr algn="l">
              <a:defRPr/>
            </a:pPr>
            <a:r>
              <a:rPr lang="nl-BE" sz="2000">
                <a:solidFill>
                  <a:schemeClr val="bg1"/>
                </a:solidFill>
                <a:latin typeface="Batang" pitchFamily="18" charset="-127"/>
              </a:rPr>
              <a:t>New York State </a:t>
            </a:r>
          </a:p>
          <a:p>
            <a:pPr algn="l">
              <a:defRPr/>
            </a:pPr>
            <a:r>
              <a:rPr lang="nl-BE" sz="2000">
                <a:solidFill>
                  <a:schemeClr val="bg1"/>
                </a:solidFill>
                <a:latin typeface="Batang" pitchFamily="18" charset="-127"/>
              </a:rPr>
              <a:t>Center of Excellence in Bioinformatics &amp; Life Sciences</a:t>
            </a:r>
          </a:p>
          <a:p>
            <a:pPr algn="l">
              <a:defRPr/>
            </a:pPr>
            <a:endParaRPr lang="nl-BE" sz="800">
              <a:solidFill>
                <a:schemeClr val="bg1"/>
              </a:solidFill>
              <a:latin typeface="Batang" pitchFamily="18" charset="-127"/>
            </a:endParaRPr>
          </a:p>
        </p:txBody>
      </p:sp>
      <p:grpSp>
        <p:nvGrpSpPr>
          <p:cNvPr id="10" name="Group 8"/>
          <p:cNvGrpSpPr>
            <a:grpSpLocks/>
          </p:cNvGrpSpPr>
          <p:nvPr/>
        </p:nvGrpSpPr>
        <p:grpSpPr bwMode="auto">
          <a:xfrm>
            <a:off x="152400" y="152400"/>
            <a:ext cx="1752600" cy="838200"/>
            <a:chOff x="720" y="1440"/>
            <a:chExt cx="1104" cy="576"/>
          </a:xfrm>
        </p:grpSpPr>
        <p:sp>
          <p:nvSpPr>
            <p:cNvPr id="11" name="AutoShape 9"/>
            <p:cNvSpPr>
              <a:spLocks noChangeArrowheads="1"/>
            </p:cNvSpPr>
            <p:nvPr/>
          </p:nvSpPr>
          <p:spPr bwMode="auto">
            <a:xfrm>
              <a:off x="820" y="1449"/>
              <a:ext cx="352" cy="269"/>
            </a:xfrm>
            <a:prstGeom prst="parallelogram">
              <a:avLst>
                <a:gd name="adj" fmla="val 32714"/>
              </a:avLst>
            </a:prstGeom>
            <a:solidFill>
              <a:schemeClr val="bg1"/>
            </a:solidFill>
            <a:ln w="28575">
              <a:solidFill>
                <a:schemeClr val="bg2"/>
              </a:solidFill>
              <a:miter lim="800000"/>
              <a:headEnd/>
              <a:tailEnd/>
            </a:ln>
            <a:effectLst/>
          </p:spPr>
          <p:txBody>
            <a:bodyPr wrap="none" anchor="ctr"/>
            <a:lstStyle/>
            <a:p>
              <a:pPr>
                <a:defRPr/>
              </a:pPr>
              <a:endParaRPr lang="en-US"/>
            </a:p>
          </p:txBody>
        </p:sp>
        <p:sp>
          <p:nvSpPr>
            <p:cNvPr id="12" name="AutoShape 10"/>
            <p:cNvSpPr>
              <a:spLocks noChangeArrowheads="1"/>
            </p:cNvSpPr>
            <p:nvPr/>
          </p:nvSpPr>
          <p:spPr bwMode="auto">
            <a:xfrm>
              <a:off x="1123" y="1449"/>
              <a:ext cx="352" cy="269"/>
            </a:xfrm>
            <a:prstGeom prst="parallelogram">
              <a:avLst>
                <a:gd name="adj" fmla="val 32714"/>
              </a:avLst>
            </a:prstGeom>
            <a:solidFill>
              <a:schemeClr val="bg1"/>
            </a:solidFill>
            <a:ln w="28575">
              <a:solidFill>
                <a:srgbClr val="1E2082"/>
              </a:solidFill>
              <a:miter lim="800000"/>
              <a:headEnd/>
              <a:tailEnd/>
            </a:ln>
            <a:effectLst/>
          </p:spPr>
          <p:txBody>
            <a:bodyPr wrap="none" anchor="ctr"/>
            <a:lstStyle/>
            <a:p>
              <a:pPr>
                <a:defRPr/>
              </a:pPr>
              <a:endParaRPr lang="en-US"/>
            </a:p>
          </p:txBody>
        </p:sp>
        <p:sp>
          <p:nvSpPr>
            <p:cNvPr id="13" name="AutoShape 11"/>
            <p:cNvSpPr>
              <a:spLocks noChangeArrowheads="1"/>
            </p:cNvSpPr>
            <p:nvPr/>
          </p:nvSpPr>
          <p:spPr bwMode="auto">
            <a:xfrm>
              <a:off x="1424" y="1449"/>
              <a:ext cx="352" cy="269"/>
            </a:xfrm>
            <a:prstGeom prst="parallelogram">
              <a:avLst>
                <a:gd name="adj" fmla="val 32714"/>
              </a:avLst>
            </a:prstGeom>
            <a:solidFill>
              <a:schemeClr val="bg1"/>
            </a:solidFill>
            <a:ln w="28575">
              <a:solidFill>
                <a:schemeClr val="bg2"/>
              </a:solidFill>
              <a:miter lim="800000"/>
              <a:headEnd/>
              <a:tailEnd/>
            </a:ln>
            <a:effectLst/>
          </p:spPr>
          <p:txBody>
            <a:bodyPr wrap="none" anchor="ctr"/>
            <a:lstStyle/>
            <a:p>
              <a:pPr>
                <a:defRPr/>
              </a:pPr>
              <a:endParaRPr lang="en-US"/>
            </a:p>
          </p:txBody>
        </p:sp>
        <p:sp>
          <p:nvSpPr>
            <p:cNvPr id="14" name="AutoShape 12"/>
            <p:cNvSpPr>
              <a:spLocks noChangeArrowheads="1"/>
            </p:cNvSpPr>
            <p:nvPr/>
          </p:nvSpPr>
          <p:spPr bwMode="auto">
            <a:xfrm>
              <a:off x="720" y="1761"/>
              <a:ext cx="352" cy="255"/>
            </a:xfrm>
            <a:prstGeom prst="parallelogram">
              <a:avLst>
                <a:gd name="adj" fmla="val 34510"/>
              </a:avLst>
            </a:prstGeom>
            <a:solidFill>
              <a:schemeClr val="bg1"/>
            </a:solidFill>
            <a:ln w="28575">
              <a:solidFill>
                <a:srgbClr val="1E2082"/>
              </a:solidFill>
              <a:miter lim="800000"/>
              <a:headEnd/>
              <a:tailEnd/>
            </a:ln>
            <a:effectLst/>
          </p:spPr>
          <p:txBody>
            <a:bodyPr wrap="none" anchor="ctr"/>
            <a:lstStyle/>
            <a:p>
              <a:pPr>
                <a:defRPr/>
              </a:pPr>
              <a:endParaRPr lang="en-US"/>
            </a:p>
          </p:txBody>
        </p:sp>
        <p:sp>
          <p:nvSpPr>
            <p:cNvPr id="15" name="AutoShape 13"/>
            <p:cNvSpPr>
              <a:spLocks noChangeArrowheads="1"/>
            </p:cNvSpPr>
            <p:nvPr/>
          </p:nvSpPr>
          <p:spPr bwMode="auto">
            <a:xfrm>
              <a:off x="1021" y="1761"/>
              <a:ext cx="352" cy="255"/>
            </a:xfrm>
            <a:prstGeom prst="parallelogram">
              <a:avLst>
                <a:gd name="adj" fmla="val 34510"/>
              </a:avLst>
            </a:prstGeom>
            <a:solidFill>
              <a:schemeClr val="bg1"/>
            </a:solidFill>
            <a:ln w="28575">
              <a:solidFill>
                <a:schemeClr val="bg2"/>
              </a:solidFill>
              <a:miter lim="800000"/>
              <a:headEnd/>
              <a:tailEnd/>
            </a:ln>
            <a:effectLst/>
          </p:spPr>
          <p:txBody>
            <a:bodyPr wrap="none" anchor="ctr"/>
            <a:lstStyle/>
            <a:p>
              <a:pPr>
                <a:defRPr/>
              </a:pPr>
              <a:endParaRPr lang="en-US"/>
            </a:p>
          </p:txBody>
        </p:sp>
        <p:sp>
          <p:nvSpPr>
            <p:cNvPr id="16" name="AutoShape 14"/>
            <p:cNvSpPr>
              <a:spLocks noChangeArrowheads="1"/>
            </p:cNvSpPr>
            <p:nvPr/>
          </p:nvSpPr>
          <p:spPr bwMode="auto">
            <a:xfrm>
              <a:off x="1324" y="1761"/>
              <a:ext cx="352" cy="255"/>
            </a:xfrm>
            <a:prstGeom prst="parallelogram">
              <a:avLst>
                <a:gd name="adj" fmla="val 34510"/>
              </a:avLst>
            </a:prstGeom>
            <a:solidFill>
              <a:schemeClr val="bg2"/>
            </a:solidFill>
            <a:ln w="28575">
              <a:solidFill>
                <a:srgbClr val="1E2082"/>
              </a:solidFill>
              <a:miter lim="800000"/>
              <a:headEnd/>
              <a:tailEnd/>
            </a:ln>
            <a:effectLst/>
          </p:spPr>
          <p:txBody>
            <a:bodyPr wrap="none" anchor="ctr"/>
            <a:lstStyle/>
            <a:p>
              <a:pPr>
                <a:defRPr/>
              </a:pPr>
              <a:endParaRPr lang="en-US"/>
            </a:p>
          </p:txBody>
        </p:sp>
        <p:sp>
          <p:nvSpPr>
            <p:cNvPr id="17" name="Rectangle 15"/>
            <p:cNvSpPr>
              <a:spLocks noChangeArrowheads="1"/>
            </p:cNvSpPr>
            <p:nvPr/>
          </p:nvSpPr>
          <p:spPr bwMode="auto">
            <a:xfrm>
              <a:off x="864" y="1440"/>
              <a:ext cx="960" cy="314"/>
            </a:xfrm>
            <a:prstGeom prst="rect">
              <a:avLst/>
            </a:prstGeom>
            <a:noFill/>
            <a:ln w="9525">
              <a:noFill/>
              <a:miter lim="800000"/>
              <a:headEnd/>
              <a:tailEnd/>
            </a:ln>
            <a:effectLst/>
          </p:spPr>
          <p:txBody>
            <a:bodyPr>
              <a:spAutoFit/>
            </a:bodyPr>
            <a:lstStyle/>
            <a:p>
              <a:pPr algn="l">
                <a:defRPr/>
              </a:pPr>
              <a:r>
                <a:rPr lang="nl-BE">
                  <a:solidFill>
                    <a:srgbClr val="153C8B"/>
                  </a:solidFill>
                  <a:latin typeface="Verdana" pitchFamily="34" charset="0"/>
                </a:rPr>
                <a:t>R  </a:t>
              </a:r>
              <a:r>
                <a:rPr lang="nl-BE" sz="1600">
                  <a:solidFill>
                    <a:srgbClr val="153C8B"/>
                  </a:solidFill>
                  <a:latin typeface="Verdana" pitchFamily="34" charset="0"/>
                </a:rPr>
                <a:t> </a:t>
              </a:r>
              <a:r>
                <a:rPr lang="nl-BE">
                  <a:solidFill>
                    <a:srgbClr val="153C8B"/>
                  </a:solidFill>
                  <a:latin typeface="Verdana" pitchFamily="34" charset="0"/>
                </a:rPr>
                <a:t>T  U</a:t>
              </a:r>
              <a:endParaRPr lang="en-US">
                <a:solidFill>
                  <a:srgbClr val="153C8B"/>
                </a:solidFill>
                <a:latin typeface="Verdana" pitchFamily="34" charset="0"/>
              </a:endParaRPr>
            </a:p>
          </p:txBody>
        </p:sp>
      </p:grpSp>
      <p:sp>
        <p:nvSpPr>
          <p:cNvPr id="18" name="Line 16"/>
          <p:cNvSpPr>
            <a:spLocks noChangeShapeType="1"/>
          </p:cNvSpPr>
          <p:nvPr/>
        </p:nvSpPr>
        <p:spPr bwMode="auto">
          <a:xfrm>
            <a:off x="0" y="1143000"/>
            <a:ext cx="9144000" cy="0"/>
          </a:xfrm>
          <a:prstGeom prst="line">
            <a:avLst/>
          </a:prstGeom>
          <a:noFill/>
          <a:ln w="9525">
            <a:solidFill>
              <a:schemeClr val="bg1"/>
            </a:solidFill>
            <a:round/>
            <a:headEnd/>
            <a:tailEnd/>
          </a:ln>
          <a:effectLst/>
        </p:spPr>
        <p:txBody>
          <a:bodyPr anchor="ctr"/>
          <a:lstStyle/>
          <a:p>
            <a:pPr>
              <a:defRPr/>
            </a:pPr>
            <a:endParaRPr lang="en-US"/>
          </a:p>
        </p:txBody>
      </p:sp>
      <p:graphicFrame>
        <p:nvGraphicFramePr>
          <p:cNvPr id="19" name="Object 20"/>
          <p:cNvGraphicFramePr>
            <a:graphicFrameLocks noChangeAspect="1"/>
          </p:cNvGraphicFramePr>
          <p:nvPr/>
        </p:nvGraphicFramePr>
        <p:xfrm>
          <a:off x="0" y="0"/>
          <a:ext cx="9144000" cy="1130300"/>
        </p:xfrm>
        <a:graphic>
          <a:graphicData uri="http://schemas.openxmlformats.org/presentationml/2006/ole">
            <mc:AlternateContent xmlns:mc="http://schemas.openxmlformats.org/markup-compatibility/2006">
              <mc:Choice xmlns:v="urn:schemas-microsoft-com:vml" Requires="v">
                <p:oleObj spid="_x0000_s358197" name="Photo Editor-foto" r:id="rId5" imgW="7621064" imgH="1009791" progId="MSPhotoEd.3">
                  <p:embed/>
                </p:oleObj>
              </mc:Choice>
              <mc:Fallback>
                <p:oleObj name="Photo Editor-foto" r:id="rId5" imgW="7621064" imgH="1009791" progId="MSPhotoEd.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1130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 name="Text Box 21"/>
          <p:cNvSpPr txBox="1">
            <a:spLocks noChangeArrowheads="1"/>
          </p:cNvSpPr>
          <p:nvPr/>
        </p:nvSpPr>
        <p:spPr bwMode="auto">
          <a:xfrm>
            <a:off x="1828800" y="71438"/>
            <a:ext cx="4191000" cy="1128712"/>
          </a:xfrm>
          <a:prstGeom prst="rect">
            <a:avLst/>
          </a:prstGeom>
          <a:noFill/>
          <a:ln w="9525">
            <a:noFill/>
            <a:miter lim="800000"/>
            <a:headEnd/>
            <a:tailEnd/>
          </a:ln>
          <a:effectLst/>
        </p:spPr>
        <p:txBody>
          <a:bodyPr>
            <a:spAutoFit/>
          </a:bodyPr>
          <a:lstStyle/>
          <a:p>
            <a:pPr algn="l">
              <a:defRPr/>
            </a:pPr>
            <a:r>
              <a:rPr lang="nl-BE" sz="2000">
                <a:solidFill>
                  <a:schemeClr val="bg1"/>
                </a:solidFill>
                <a:latin typeface="Batang" pitchFamily="18" charset="-127"/>
              </a:rPr>
              <a:t>New York State </a:t>
            </a:r>
          </a:p>
          <a:p>
            <a:pPr algn="l">
              <a:defRPr/>
            </a:pPr>
            <a:r>
              <a:rPr lang="nl-BE" sz="2000">
                <a:solidFill>
                  <a:schemeClr val="bg1"/>
                </a:solidFill>
                <a:latin typeface="Batang" pitchFamily="18" charset="-127"/>
              </a:rPr>
              <a:t>Center of Excellence in Bioinformatics &amp; Life Sciences</a:t>
            </a:r>
          </a:p>
          <a:p>
            <a:pPr algn="l">
              <a:defRPr/>
            </a:pPr>
            <a:endParaRPr lang="nl-BE" sz="800">
              <a:solidFill>
                <a:schemeClr val="bg1"/>
              </a:solidFill>
              <a:latin typeface="Batang" pitchFamily="18" charset="-127"/>
            </a:endParaRPr>
          </a:p>
        </p:txBody>
      </p:sp>
      <p:grpSp>
        <p:nvGrpSpPr>
          <p:cNvPr id="21" name="Group 22"/>
          <p:cNvGrpSpPr>
            <a:grpSpLocks/>
          </p:cNvGrpSpPr>
          <p:nvPr/>
        </p:nvGrpSpPr>
        <p:grpSpPr bwMode="auto">
          <a:xfrm>
            <a:off x="152400" y="152400"/>
            <a:ext cx="1752600" cy="838200"/>
            <a:chOff x="720" y="1440"/>
            <a:chExt cx="1104" cy="576"/>
          </a:xfrm>
        </p:grpSpPr>
        <p:sp>
          <p:nvSpPr>
            <p:cNvPr id="22" name="AutoShape 23"/>
            <p:cNvSpPr>
              <a:spLocks noChangeArrowheads="1"/>
            </p:cNvSpPr>
            <p:nvPr/>
          </p:nvSpPr>
          <p:spPr bwMode="auto">
            <a:xfrm>
              <a:off x="820" y="1449"/>
              <a:ext cx="352" cy="269"/>
            </a:xfrm>
            <a:prstGeom prst="parallelogram">
              <a:avLst>
                <a:gd name="adj" fmla="val 32714"/>
              </a:avLst>
            </a:prstGeom>
            <a:solidFill>
              <a:schemeClr val="bg1"/>
            </a:solidFill>
            <a:ln w="28575">
              <a:solidFill>
                <a:schemeClr val="bg2"/>
              </a:solidFill>
              <a:miter lim="800000"/>
              <a:headEnd/>
              <a:tailEnd/>
            </a:ln>
            <a:effectLst/>
          </p:spPr>
          <p:txBody>
            <a:bodyPr wrap="none" anchor="ctr"/>
            <a:lstStyle/>
            <a:p>
              <a:pPr>
                <a:defRPr/>
              </a:pPr>
              <a:endParaRPr lang="en-US"/>
            </a:p>
          </p:txBody>
        </p:sp>
        <p:sp>
          <p:nvSpPr>
            <p:cNvPr id="23" name="AutoShape 24"/>
            <p:cNvSpPr>
              <a:spLocks noChangeArrowheads="1"/>
            </p:cNvSpPr>
            <p:nvPr/>
          </p:nvSpPr>
          <p:spPr bwMode="auto">
            <a:xfrm>
              <a:off x="1123" y="1449"/>
              <a:ext cx="352" cy="269"/>
            </a:xfrm>
            <a:prstGeom prst="parallelogram">
              <a:avLst>
                <a:gd name="adj" fmla="val 32714"/>
              </a:avLst>
            </a:prstGeom>
            <a:solidFill>
              <a:schemeClr val="bg1"/>
            </a:solidFill>
            <a:ln w="28575">
              <a:solidFill>
                <a:srgbClr val="1E2082"/>
              </a:solidFill>
              <a:miter lim="800000"/>
              <a:headEnd/>
              <a:tailEnd/>
            </a:ln>
            <a:effectLst/>
          </p:spPr>
          <p:txBody>
            <a:bodyPr wrap="none" anchor="ctr"/>
            <a:lstStyle/>
            <a:p>
              <a:pPr>
                <a:defRPr/>
              </a:pPr>
              <a:endParaRPr lang="en-US"/>
            </a:p>
          </p:txBody>
        </p:sp>
        <p:sp>
          <p:nvSpPr>
            <p:cNvPr id="24" name="AutoShape 25"/>
            <p:cNvSpPr>
              <a:spLocks noChangeArrowheads="1"/>
            </p:cNvSpPr>
            <p:nvPr/>
          </p:nvSpPr>
          <p:spPr bwMode="auto">
            <a:xfrm>
              <a:off x="1424" y="1449"/>
              <a:ext cx="352" cy="269"/>
            </a:xfrm>
            <a:prstGeom prst="parallelogram">
              <a:avLst>
                <a:gd name="adj" fmla="val 32714"/>
              </a:avLst>
            </a:prstGeom>
            <a:solidFill>
              <a:schemeClr val="bg1"/>
            </a:solidFill>
            <a:ln w="28575">
              <a:solidFill>
                <a:schemeClr val="bg2"/>
              </a:solidFill>
              <a:miter lim="800000"/>
              <a:headEnd/>
              <a:tailEnd/>
            </a:ln>
            <a:effectLst/>
          </p:spPr>
          <p:txBody>
            <a:bodyPr wrap="none" anchor="ctr"/>
            <a:lstStyle/>
            <a:p>
              <a:pPr>
                <a:defRPr/>
              </a:pPr>
              <a:endParaRPr lang="en-US"/>
            </a:p>
          </p:txBody>
        </p:sp>
        <p:sp>
          <p:nvSpPr>
            <p:cNvPr id="25" name="AutoShape 26"/>
            <p:cNvSpPr>
              <a:spLocks noChangeArrowheads="1"/>
            </p:cNvSpPr>
            <p:nvPr/>
          </p:nvSpPr>
          <p:spPr bwMode="auto">
            <a:xfrm>
              <a:off x="720" y="1761"/>
              <a:ext cx="352" cy="255"/>
            </a:xfrm>
            <a:prstGeom prst="parallelogram">
              <a:avLst>
                <a:gd name="adj" fmla="val 34510"/>
              </a:avLst>
            </a:prstGeom>
            <a:solidFill>
              <a:schemeClr val="bg1"/>
            </a:solidFill>
            <a:ln w="28575">
              <a:solidFill>
                <a:srgbClr val="1E2082"/>
              </a:solidFill>
              <a:miter lim="800000"/>
              <a:headEnd/>
              <a:tailEnd/>
            </a:ln>
            <a:effectLst/>
          </p:spPr>
          <p:txBody>
            <a:bodyPr wrap="none" anchor="ctr"/>
            <a:lstStyle/>
            <a:p>
              <a:pPr>
                <a:defRPr/>
              </a:pPr>
              <a:endParaRPr lang="en-US"/>
            </a:p>
          </p:txBody>
        </p:sp>
        <p:sp>
          <p:nvSpPr>
            <p:cNvPr id="26" name="AutoShape 27"/>
            <p:cNvSpPr>
              <a:spLocks noChangeArrowheads="1"/>
            </p:cNvSpPr>
            <p:nvPr/>
          </p:nvSpPr>
          <p:spPr bwMode="auto">
            <a:xfrm>
              <a:off x="1021" y="1761"/>
              <a:ext cx="352" cy="255"/>
            </a:xfrm>
            <a:prstGeom prst="parallelogram">
              <a:avLst>
                <a:gd name="adj" fmla="val 34510"/>
              </a:avLst>
            </a:prstGeom>
            <a:solidFill>
              <a:schemeClr val="bg1"/>
            </a:solidFill>
            <a:ln w="28575">
              <a:solidFill>
                <a:schemeClr val="bg2"/>
              </a:solidFill>
              <a:miter lim="800000"/>
              <a:headEnd/>
              <a:tailEnd/>
            </a:ln>
            <a:effectLst/>
          </p:spPr>
          <p:txBody>
            <a:bodyPr wrap="none" anchor="ctr"/>
            <a:lstStyle/>
            <a:p>
              <a:pPr>
                <a:defRPr/>
              </a:pPr>
              <a:endParaRPr lang="en-US"/>
            </a:p>
          </p:txBody>
        </p:sp>
        <p:sp>
          <p:nvSpPr>
            <p:cNvPr id="27" name="AutoShape 28"/>
            <p:cNvSpPr>
              <a:spLocks noChangeArrowheads="1"/>
            </p:cNvSpPr>
            <p:nvPr/>
          </p:nvSpPr>
          <p:spPr bwMode="auto">
            <a:xfrm>
              <a:off x="1324" y="1761"/>
              <a:ext cx="352" cy="255"/>
            </a:xfrm>
            <a:prstGeom prst="parallelogram">
              <a:avLst>
                <a:gd name="adj" fmla="val 34510"/>
              </a:avLst>
            </a:prstGeom>
            <a:solidFill>
              <a:schemeClr val="bg2"/>
            </a:solidFill>
            <a:ln w="28575">
              <a:solidFill>
                <a:srgbClr val="1E2082"/>
              </a:solidFill>
              <a:miter lim="800000"/>
              <a:headEnd/>
              <a:tailEnd/>
            </a:ln>
            <a:effectLst/>
          </p:spPr>
          <p:txBody>
            <a:bodyPr wrap="none" anchor="ctr"/>
            <a:lstStyle/>
            <a:p>
              <a:pPr>
                <a:defRPr/>
              </a:pPr>
              <a:endParaRPr lang="en-US"/>
            </a:p>
          </p:txBody>
        </p:sp>
        <p:sp>
          <p:nvSpPr>
            <p:cNvPr id="28" name="Rectangle 29"/>
            <p:cNvSpPr>
              <a:spLocks noChangeArrowheads="1"/>
            </p:cNvSpPr>
            <p:nvPr/>
          </p:nvSpPr>
          <p:spPr bwMode="auto">
            <a:xfrm>
              <a:off x="864" y="1440"/>
              <a:ext cx="960" cy="314"/>
            </a:xfrm>
            <a:prstGeom prst="rect">
              <a:avLst/>
            </a:prstGeom>
            <a:noFill/>
            <a:ln w="9525">
              <a:noFill/>
              <a:miter lim="800000"/>
              <a:headEnd/>
              <a:tailEnd/>
            </a:ln>
            <a:effectLst/>
          </p:spPr>
          <p:txBody>
            <a:bodyPr>
              <a:spAutoFit/>
            </a:bodyPr>
            <a:lstStyle/>
            <a:p>
              <a:pPr algn="l">
                <a:defRPr/>
              </a:pPr>
              <a:r>
                <a:rPr lang="nl-BE">
                  <a:solidFill>
                    <a:srgbClr val="153C8B"/>
                  </a:solidFill>
                  <a:latin typeface="Verdana" pitchFamily="34" charset="0"/>
                </a:rPr>
                <a:t>R  </a:t>
              </a:r>
              <a:r>
                <a:rPr lang="nl-BE" sz="1600">
                  <a:solidFill>
                    <a:srgbClr val="153C8B"/>
                  </a:solidFill>
                  <a:latin typeface="Verdana" pitchFamily="34" charset="0"/>
                </a:rPr>
                <a:t> </a:t>
              </a:r>
              <a:r>
                <a:rPr lang="nl-BE">
                  <a:solidFill>
                    <a:srgbClr val="153C8B"/>
                  </a:solidFill>
                  <a:latin typeface="Verdana" pitchFamily="34" charset="0"/>
                </a:rPr>
                <a:t>T  U</a:t>
              </a:r>
              <a:endParaRPr lang="en-US">
                <a:solidFill>
                  <a:srgbClr val="153C8B"/>
                </a:solidFill>
                <a:latin typeface="Verdana" pitchFamily="34" charset="0"/>
              </a:endParaRPr>
            </a:p>
          </p:txBody>
        </p:sp>
      </p:grpSp>
      <p:sp>
        <p:nvSpPr>
          <p:cNvPr id="29" name="Line 30"/>
          <p:cNvSpPr>
            <a:spLocks noChangeShapeType="1"/>
          </p:cNvSpPr>
          <p:nvPr/>
        </p:nvSpPr>
        <p:spPr bwMode="auto">
          <a:xfrm>
            <a:off x="0" y="1143000"/>
            <a:ext cx="9144000" cy="0"/>
          </a:xfrm>
          <a:prstGeom prst="line">
            <a:avLst/>
          </a:prstGeom>
          <a:noFill/>
          <a:ln w="9525">
            <a:solidFill>
              <a:schemeClr val="bg1"/>
            </a:solidFill>
            <a:round/>
            <a:headEnd/>
            <a:tailEnd/>
          </a:ln>
          <a:effectLst/>
        </p:spPr>
        <p:txBody>
          <a:bodyPr anchor="ctr"/>
          <a:lstStyle/>
          <a:p>
            <a:pPr>
              <a:defRPr/>
            </a:pPr>
            <a:endParaRPr lang="en-US"/>
          </a:p>
        </p:txBody>
      </p:sp>
      <p:sp>
        <p:nvSpPr>
          <p:cNvPr id="2" name="Title 1"/>
          <p:cNvSpPr>
            <a:spLocks noGrp="1"/>
          </p:cNvSpPr>
          <p:nvPr>
            <p:ph type="title"/>
          </p:nvPr>
        </p:nvSpPr>
        <p:spPr>
          <a:xfrm>
            <a:off x="228600" y="1012825"/>
            <a:ext cx="8686800" cy="1174750"/>
          </a:xfrm>
          <a:prstGeom prst="roundRect">
            <a:avLst>
              <a:gd name="adj" fmla="val 16667"/>
            </a:avLst>
          </a:prstGeom>
        </p:spPr>
        <p:txBody>
          <a:bodyPr/>
          <a:lstStyle/>
          <a:p>
            <a:r>
              <a:rPr lang="en-US"/>
              <a:t>Click to edit Master title style</a:t>
            </a:r>
          </a:p>
        </p:txBody>
      </p:sp>
      <p:sp>
        <p:nvSpPr>
          <p:cNvPr id="3" name="Table Placeholder 2"/>
          <p:cNvSpPr>
            <a:spLocks noGrp="1"/>
          </p:cNvSpPr>
          <p:nvPr>
            <p:ph type="tbl" idx="1"/>
          </p:nvPr>
        </p:nvSpPr>
        <p:spPr>
          <a:xfrm>
            <a:off x="152400" y="1981200"/>
            <a:ext cx="8839200" cy="4724400"/>
          </a:xfrm>
          <a:prstGeom prst="rect">
            <a:avLst/>
          </a:prstGeom>
        </p:spPr>
        <p:txBody>
          <a:bodyPr/>
          <a:lstStyle/>
          <a:p>
            <a:pPr lvl="0"/>
            <a:r>
              <a:rPr lang="en-US" noProof="0"/>
              <a:t>Click icon to add table</a:t>
            </a:r>
          </a:p>
        </p:txBody>
      </p:sp>
      <p:sp>
        <p:nvSpPr>
          <p:cNvPr id="30" name="Slide Number Placeholder 3"/>
          <p:cNvSpPr>
            <a:spLocks noGrp="1"/>
          </p:cNvSpPr>
          <p:nvPr>
            <p:ph type="sldNum" sz="quarter" idx="10"/>
          </p:nvPr>
        </p:nvSpPr>
        <p:spPr>
          <a:xfrm>
            <a:off x="7239000" y="6553200"/>
            <a:ext cx="1905000" cy="304800"/>
          </a:xfrm>
          <a:prstGeom prst="rect">
            <a:avLst/>
          </a:prstGeom>
        </p:spPr>
        <p:txBody>
          <a:bodyPr/>
          <a:lstStyle>
            <a:lvl1pPr>
              <a:defRPr/>
            </a:lvl1pPr>
          </a:lstStyle>
          <a:p>
            <a:pPr>
              <a:defRPr/>
            </a:pPr>
            <a:fld id="{2BFB4125-E3D1-4ED8-8187-4993DEAD497C}" type="slidenum">
              <a:rPr lang="en-US" smtClean="0"/>
              <a:pPr>
                <a:defRPr/>
              </a:pPr>
              <a:t>‹#›</a:t>
            </a:fld>
            <a:endParaRPr lang="en-US"/>
          </a:p>
        </p:txBody>
      </p:sp>
      <p:sp>
        <p:nvSpPr>
          <p:cNvPr id="31" name="Slide Number Placeholder 3"/>
          <p:cNvSpPr txBox="1">
            <a:spLocks/>
          </p:cNvSpPr>
          <p:nvPr userDrawn="1"/>
        </p:nvSpPr>
        <p:spPr>
          <a:xfrm>
            <a:off x="4482" y="6491456"/>
            <a:ext cx="452718" cy="365125"/>
          </a:xfrm>
          <a:prstGeom prst="rect">
            <a:avLst/>
          </a:prstGeom>
        </p:spPr>
        <p:txBody>
          <a:bodyPr vert="horz" lIns="91440" tIns="45720" rIns="91440" bIns="45720" rtlCol="0" anchor="ctr"/>
          <a:lstStyle>
            <a:defPPr>
              <a:defRPr lang="en-US"/>
            </a:defPPr>
            <a:lvl1pPr algn="l" rtl="0" fontAlgn="base">
              <a:spcBef>
                <a:spcPct val="0"/>
              </a:spcBef>
              <a:spcAft>
                <a:spcPct val="0"/>
              </a:spcAft>
              <a:defRPr sz="1200" b="1" kern="1200">
                <a:solidFill>
                  <a:schemeClr val="bg1"/>
                </a:solidFill>
                <a:latin typeface="Times New Roman" pitchFamily="18" charset="0"/>
                <a:ea typeface="+mn-ea"/>
                <a:cs typeface="+mn-cs"/>
              </a:defRPr>
            </a:lvl1pPr>
            <a:lvl2pPr marL="457200" algn="ctr" rtl="0" fontAlgn="base">
              <a:spcBef>
                <a:spcPct val="0"/>
              </a:spcBef>
              <a:spcAft>
                <a:spcPct val="0"/>
              </a:spcAft>
              <a:defRPr sz="3200" b="1" kern="1200">
                <a:solidFill>
                  <a:srgbClr val="000066"/>
                </a:solidFill>
                <a:latin typeface="Times New Roman" pitchFamily="18" charset="0"/>
                <a:ea typeface="+mn-ea"/>
                <a:cs typeface="+mn-cs"/>
              </a:defRPr>
            </a:lvl2pPr>
            <a:lvl3pPr marL="914400" algn="ctr" rtl="0" fontAlgn="base">
              <a:spcBef>
                <a:spcPct val="0"/>
              </a:spcBef>
              <a:spcAft>
                <a:spcPct val="0"/>
              </a:spcAft>
              <a:defRPr sz="3200" b="1" kern="1200">
                <a:solidFill>
                  <a:srgbClr val="000066"/>
                </a:solidFill>
                <a:latin typeface="Times New Roman" pitchFamily="18" charset="0"/>
                <a:ea typeface="+mn-ea"/>
                <a:cs typeface="+mn-cs"/>
              </a:defRPr>
            </a:lvl3pPr>
            <a:lvl4pPr marL="1371600" algn="ctr" rtl="0" fontAlgn="base">
              <a:spcBef>
                <a:spcPct val="0"/>
              </a:spcBef>
              <a:spcAft>
                <a:spcPct val="0"/>
              </a:spcAft>
              <a:defRPr sz="3200" b="1" kern="1200">
                <a:solidFill>
                  <a:srgbClr val="000066"/>
                </a:solidFill>
                <a:latin typeface="Times New Roman" pitchFamily="18" charset="0"/>
                <a:ea typeface="+mn-ea"/>
                <a:cs typeface="+mn-cs"/>
              </a:defRPr>
            </a:lvl4pPr>
            <a:lvl5pPr marL="1828800" algn="ctr" rtl="0" fontAlgn="base">
              <a:spcBef>
                <a:spcPct val="0"/>
              </a:spcBef>
              <a:spcAft>
                <a:spcPct val="0"/>
              </a:spcAft>
              <a:defRPr sz="3200" b="1" kern="1200">
                <a:solidFill>
                  <a:srgbClr val="000066"/>
                </a:solidFill>
                <a:latin typeface="Times New Roman" pitchFamily="18" charset="0"/>
                <a:ea typeface="+mn-ea"/>
                <a:cs typeface="+mn-cs"/>
              </a:defRPr>
            </a:lvl5pPr>
            <a:lvl6pPr marL="2286000" algn="l" defTabSz="914400" rtl="0" eaLnBrk="1" latinLnBrk="0" hangingPunct="1">
              <a:defRPr sz="3200" b="1" kern="1200">
                <a:solidFill>
                  <a:srgbClr val="000066"/>
                </a:solidFill>
                <a:latin typeface="Times New Roman" pitchFamily="18" charset="0"/>
                <a:ea typeface="+mn-ea"/>
                <a:cs typeface="+mn-cs"/>
              </a:defRPr>
            </a:lvl6pPr>
            <a:lvl7pPr marL="2743200" algn="l" defTabSz="914400" rtl="0" eaLnBrk="1" latinLnBrk="0" hangingPunct="1">
              <a:defRPr sz="3200" b="1" kern="1200">
                <a:solidFill>
                  <a:srgbClr val="000066"/>
                </a:solidFill>
                <a:latin typeface="Times New Roman" pitchFamily="18" charset="0"/>
                <a:ea typeface="+mn-ea"/>
                <a:cs typeface="+mn-cs"/>
              </a:defRPr>
            </a:lvl7pPr>
            <a:lvl8pPr marL="3200400" algn="l" defTabSz="914400" rtl="0" eaLnBrk="1" latinLnBrk="0" hangingPunct="1">
              <a:defRPr sz="3200" b="1" kern="1200">
                <a:solidFill>
                  <a:srgbClr val="000066"/>
                </a:solidFill>
                <a:latin typeface="Times New Roman" pitchFamily="18" charset="0"/>
                <a:ea typeface="+mn-ea"/>
                <a:cs typeface="+mn-cs"/>
              </a:defRPr>
            </a:lvl8pPr>
            <a:lvl9pPr marL="3657600" algn="l" defTabSz="914400" rtl="0" eaLnBrk="1" latinLnBrk="0" hangingPunct="1">
              <a:defRPr sz="3200" b="1" kern="1200">
                <a:solidFill>
                  <a:srgbClr val="000066"/>
                </a:solidFill>
                <a:latin typeface="Times New Roman" pitchFamily="18" charset="0"/>
                <a:ea typeface="+mn-ea"/>
                <a:cs typeface="+mn-cs"/>
              </a:defRPr>
            </a:lvl9pPr>
          </a:lstStyle>
          <a:p>
            <a:fld id="{970F0956-5B8E-40B4-A8DD-F75AA1D26018}" type="slidenum">
              <a:rPr lang="en-US" smtClean="0"/>
              <a:pPr/>
              <a:t>‹#›</a:t>
            </a:fld>
            <a:endParaRPr lang="en-US"/>
          </a:p>
        </p:txBody>
      </p:sp>
    </p:spTree>
    <p:extLst>
      <p:ext uri="{BB962C8B-B14F-4D97-AF65-F5344CB8AC3E}">
        <p14:creationId xmlns:p14="http://schemas.microsoft.com/office/powerpoint/2010/main" val="19915834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downtown.jpg"/>
          <p:cNvPicPr>
            <a:picLocks noChangeAspect="1"/>
          </p:cNvPicPr>
          <p:nvPr/>
        </p:nvPicPr>
        <p:blipFill>
          <a:blip r:embed="rId11"/>
          <a:srcRect/>
          <a:stretch>
            <a:fillRect/>
          </a:stretch>
        </p:blipFill>
        <p:spPr bwMode="auto">
          <a:xfrm>
            <a:off x="0" y="0"/>
            <a:ext cx="9144000" cy="6858000"/>
          </a:xfrm>
          <a:prstGeom prst="rect">
            <a:avLst/>
          </a:prstGeom>
          <a:noFill/>
          <a:ln w="9525">
            <a:noFill/>
            <a:miter lim="800000"/>
            <a:headEnd/>
            <a:tailEnd/>
          </a:ln>
        </p:spPr>
      </p:pic>
      <p:sp>
        <p:nvSpPr>
          <p:cNvPr id="2" name="Rectangle 1"/>
          <p:cNvSpPr/>
          <p:nvPr/>
        </p:nvSpPr>
        <p:spPr bwMode="auto">
          <a:xfrm>
            <a:off x="0" y="609600"/>
            <a:ext cx="9144000" cy="6248400"/>
          </a:xfrm>
          <a:prstGeom prst="rect">
            <a:avLst/>
          </a:prstGeom>
          <a:solidFill>
            <a:srgbClr val="002060">
              <a:alpha val="6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3" name="Slide Number Placeholder 2"/>
          <p:cNvSpPr>
            <a:spLocks noGrp="1"/>
          </p:cNvSpPr>
          <p:nvPr>
            <p:ph type="sldNum" sz="quarter" idx="4"/>
          </p:nvPr>
        </p:nvSpPr>
        <p:spPr>
          <a:xfrm>
            <a:off x="4482" y="6491456"/>
            <a:ext cx="452718" cy="365125"/>
          </a:xfrm>
          <a:prstGeom prst="rect">
            <a:avLst/>
          </a:prstGeom>
        </p:spPr>
        <p:txBody>
          <a:bodyPr vert="horz" lIns="91440" tIns="45720" rIns="91440" bIns="45720" rtlCol="0" anchor="ctr"/>
          <a:lstStyle>
            <a:lvl1pPr algn="l">
              <a:defRPr sz="1200">
                <a:solidFill>
                  <a:schemeClr val="bg1"/>
                </a:solidFill>
              </a:defRPr>
            </a:lvl1pPr>
          </a:lstStyle>
          <a:p>
            <a:fld id="{970F0956-5B8E-40B4-A8DD-F75AA1D26018}" type="slidenum">
              <a:rPr lang="en-US" smtClean="0"/>
              <a:pPr/>
              <a:t>‹#›</a:t>
            </a:fld>
            <a:endParaRPr lang="en-US"/>
          </a:p>
        </p:txBody>
      </p:sp>
    </p:spTree>
    <p:extLst>
      <p:ext uri="{BB962C8B-B14F-4D97-AF65-F5344CB8AC3E}">
        <p14:creationId xmlns:p14="http://schemas.microsoft.com/office/powerpoint/2010/main" val="1387459220"/>
      </p:ext>
    </p:extLst>
  </p:cSld>
  <p:clrMap bg1="lt1" tx1="dk1" bg2="lt2" tx2="dk2" accent1="accent1" accent2="accent2" accent3="accent3" accent4="accent4" accent5="accent5" accent6="accent6" hlink="hlink" folHlink="folHlink"/>
  <p:sldLayoutIdLst>
    <p:sldLayoutId id="2147484027" r:id="rId1"/>
    <p:sldLayoutId id="2147484028" r:id="rId2"/>
    <p:sldLayoutId id="2147484029" r:id="rId3"/>
    <p:sldLayoutId id="2147484030" r:id="rId4"/>
    <p:sldLayoutId id="2147484031" r:id="rId5"/>
    <p:sldLayoutId id="2147484032" r:id="rId6"/>
    <p:sldLayoutId id="2147484033" r:id="rId7"/>
    <p:sldLayoutId id="2147484034" r:id="rId8"/>
    <p:sldLayoutId id="2147484035" r:id="rId9"/>
  </p:sldLayoutIdLst>
  <p:hf hdr="0" ftr="0" dt="0"/>
  <p:txStyles>
    <p:titleStyle>
      <a:lvl1pPr algn="l" rtl="0" eaLnBrk="1" fontAlgn="base" hangingPunct="1">
        <a:spcBef>
          <a:spcPct val="0"/>
        </a:spcBef>
        <a:spcAft>
          <a:spcPct val="0"/>
        </a:spcAft>
        <a:defRPr sz="3600">
          <a:solidFill>
            <a:schemeClr val="bg1"/>
          </a:solidFill>
          <a:latin typeface="+mj-lt"/>
          <a:ea typeface="ＭＳ Ｐゴシック" pitchFamily="122" charset="-128"/>
          <a:cs typeface="ＭＳ Ｐゴシック" pitchFamily="122" charset="-128"/>
        </a:defRPr>
      </a:lvl1pPr>
      <a:lvl2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2pPr>
      <a:lvl3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3pPr>
      <a:lvl4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4pPr>
      <a:lvl5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5pPr>
      <a:lvl6pPr marL="457200" algn="l" rtl="0" eaLnBrk="1" fontAlgn="base" hangingPunct="1">
        <a:spcBef>
          <a:spcPct val="0"/>
        </a:spcBef>
        <a:spcAft>
          <a:spcPct val="0"/>
        </a:spcAft>
        <a:defRPr sz="3600">
          <a:solidFill>
            <a:schemeClr val="bg1"/>
          </a:solidFill>
          <a:latin typeface="Times" pitchFamily="122" charset="0"/>
        </a:defRPr>
      </a:lvl6pPr>
      <a:lvl7pPr marL="914400" algn="l" rtl="0" eaLnBrk="1" fontAlgn="base" hangingPunct="1">
        <a:spcBef>
          <a:spcPct val="0"/>
        </a:spcBef>
        <a:spcAft>
          <a:spcPct val="0"/>
        </a:spcAft>
        <a:defRPr sz="3600">
          <a:solidFill>
            <a:schemeClr val="bg1"/>
          </a:solidFill>
          <a:latin typeface="Times" pitchFamily="122" charset="0"/>
        </a:defRPr>
      </a:lvl7pPr>
      <a:lvl8pPr marL="1371600" algn="l" rtl="0" eaLnBrk="1" fontAlgn="base" hangingPunct="1">
        <a:spcBef>
          <a:spcPct val="0"/>
        </a:spcBef>
        <a:spcAft>
          <a:spcPct val="0"/>
        </a:spcAft>
        <a:defRPr sz="3600">
          <a:solidFill>
            <a:schemeClr val="bg1"/>
          </a:solidFill>
          <a:latin typeface="Times" pitchFamily="122" charset="0"/>
        </a:defRPr>
      </a:lvl8pPr>
      <a:lvl9pPr marL="1828800" algn="l" rtl="0" eaLnBrk="1" fontAlgn="base" hangingPunct="1">
        <a:spcBef>
          <a:spcPct val="0"/>
        </a:spcBef>
        <a:spcAft>
          <a:spcPct val="0"/>
        </a:spcAft>
        <a:defRPr sz="3600">
          <a:solidFill>
            <a:schemeClr val="bg1"/>
          </a:solidFill>
          <a:latin typeface="Times" pitchFamily="122" charset="0"/>
        </a:defRPr>
      </a:lvl9pPr>
    </p:titleStyle>
    <p:bodyStyle>
      <a:lvl1pPr marL="342900" indent="-342900" algn="l" rtl="0" eaLnBrk="1" fontAlgn="base" hangingPunct="1">
        <a:spcBef>
          <a:spcPct val="20000"/>
        </a:spcBef>
        <a:spcAft>
          <a:spcPct val="0"/>
        </a:spcAft>
        <a:buClr>
          <a:srgbClr val="FF6600"/>
        </a:buClr>
        <a:defRPr sz="2400">
          <a:solidFill>
            <a:schemeClr val="bg1"/>
          </a:solidFill>
          <a:latin typeface="+mn-lt"/>
          <a:ea typeface="ＭＳ Ｐゴシック" pitchFamily="122" charset="-128"/>
          <a:cs typeface="ＭＳ Ｐゴシック" pitchFamily="122" charset="-128"/>
        </a:defRPr>
      </a:lvl1pPr>
      <a:lvl2pPr marL="742950" indent="-285750" algn="l" rtl="0" eaLnBrk="1" fontAlgn="base" hangingPunct="1">
        <a:spcBef>
          <a:spcPct val="20000"/>
        </a:spcBef>
        <a:spcAft>
          <a:spcPct val="0"/>
        </a:spcAft>
        <a:buClr>
          <a:srgbClr val="FF6633"/>
        </a:buClr>
        <a:buSzPct val="80000"/>
        <a:buFont typeface="Times" charset="0"/>
        <a:buChar char="•"/>
        <a:defRPr sz="2400">
          <a:solidFill>
            <a:schemeClr val="bg1"/>
          </a:solidFill>
          <a:latin typeface="+mn-lt"/>
          <a:ea typeface="ＭＳ Ｐゴシック" pitchFamily="122" charset="-128"/>
        </a:defRPr>
      </a:lvl2pPr>
      <a:lvl3pPr marL="1143000" indent="-228600" algn="l" rtl="0" eaLnBrk="1" fontAlgn="base" hangingPunct="1">
        <a:spcBef>
          <a:spcPct val="20000"/>
        </a:spcBef>
        <a:spcAft>
          <a:spcPct val="0"/>
        </a:spcAft>
        <a:buClr>
          <a:srgbClr val="FF6600"/>
        </a:buClr>
        <a:buChar char="•"/>
        <a:defRPr sz="2000">
          <a:solidFill>
            <a:schemeClr val="bg1"/>
          </a:solidFill>
          <a:latin typeface="+mn-lt"/>
          <a:ea typeface="ＭＳ Ｐゴシック" pitchFamily="122" charset="-128"/>
        </a:defRPr>
      </a:lvl3pPr>
      <a:lvl4pPr marL="1600200" indent="-228600" algn="l" rtl="0" eaLnBrk="1" fontAlgn="base" hangingPunct="1">
        <a:spcBef>
          <a:spcPct val="20000"/>
        </a:spcBef>
        <a:spcAft>
          <a:spcPct val="0"/>
        </a:spcAft>
        <a:buClr>
          <a:srgbClr val="FF6600"/>
        </a:buClr>
        <a:buSzPct val="95000"/>
        <a:buFont typeface="Times" charset="0"/>
        <a:buChar char="•"/>
        <a:defRPr sz="2000">
          <a:solidFill>
            <a:schemeClr val="bg1"/>
          </a:solidFill>
          <a:latin typeface="+mn-lt"/>
          <a:ea typeface="ＭＳ Ｐゴシック" pitchFamily="122" charset="-128"/>
        </a:defRPr>
      </a:lvl4pPr>
      <a:lvl5pPr marL="20574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hyperlink" Target="http://plato.stanford.edu/entries/scientific-objectivity" TargetMode="Externa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hyperlink" Target="http://www.epidemiolog.net/" TargetMode="Externa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hyperlink" Target="https://about.citiprogram.org/en/homepage/" TargetMode="Externa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hyperlink" Target="http://www.nova.edu/ssss/QR/QR15-3/onwuegbuzie.pdf" TargetMode="Externa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hyperlink" Target="https://about.citiprogram.org/en/homepage/" TargetMode="Externa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hyperlink" Target="https://about.citiprogram.org/en/homepage/" TargetMode="Externa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hyperlink" Target="https://www.pewresearch.org/methods/2018/01/26/how-different-weighting-methods-work/" TargetMode="Externa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hyperlink" Target="http://www.sciencedaily.com/releases/2011/08/110831115930.htm" TargetMode="Externa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hyperlink" Target="https://doi.org/10.1093/jamia/ocaa210" TargetMode="Externa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hyperlink" Target="https://doi.org/10.1038/s41598-018-19333-x" TargetMode="Externa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hyperlink" Target="https://www.bmj.com/content/361/bmj.k1479" TargetMode="Externa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19200"/>
            <a:ext cx="7772400" cy="1470025"/>
          </a:xfrm>
        </p:spPr>
        <p:txBody>
          <a:bodyPr/>
          <a:lstStyle/>
          <a:p>
            <a:r>
              <a:rPr lang="en-US" dirty="0"/>
              <a:t>Statistical data analysis and</a:t>
            </a:r>
            <a:br>
              <a:rPr lang="en-US" dirty="0"/>
            </a:br>
            <a:r>
              <a:rPr lang="en-US" dirty="0"/>
              <a:t>research methods</a:t>
            </a:r>
            <a:br>
              <a:rPr lang="en-US" dirty="0"/>
            </a:br>
            <a:r>
              <a:rPr lang="en-US" sz="2800" dirty="0">
                <a:latin typeface="Arial Unicode MS" panose="020B0604020202020204" pitchFamily="34" charset="-128"/>
                <a:ea typeface="Arial Unicode MS" panose="020B0604020202020204" pitchFamily="34" charset="-128"/>
                <a:cs typeface="Arial Unicode MS" panose="020B0604020202020204" pitchFamily="34" charset="-128"/>
              </a:rPr>
              <a:t>BMI504</a:t>
            </a:r>
            <a:br>
              <a:rPr lang="en-US" sz="2800" dirty="0">
                <a:latin typeface="Arial Unicode MS" panose="020B0604020202020204" pitchFamily="34" charset="-128"/>
                <a:ea typeface="Arial Unicode MS" panose="020B0604020202020204" pitchFamily="34" charset="-128"/>
                <a:cs typeface="Arial Unicode MS" panose="020B0604020202020204" pitchFamily="34" charset="-128"/>
              </a:rPr>
            </a:br>
            <a:br>
              <a:rPr lang="en-US" sz="2800" dirty="0">
                <a:latin typeface="Arial Unicode MS" panose="020B0604020202020204" pitchFamily="34" charset="-128"/>
                <a:ea typeface="Arial Unicode MS" panose="020B0604020202020204" pitchFamily="34" charset="-128"/>
                <a:cs typeface="Arial Unicode MS" panose="020B0604020202020204" pitchFamily="34" charset="-128"/>
              </a:rPr>
            </a:br>
            <a:r>
              <a:rPr lang="en-US" sz="2800" dirty="0"/>
              <a:t>Course 15735 – Spring 2026</a:t>
            </a:r>
            <a:br>
              <a:rPr lang="en-US" sz="2800" dirty="0"/>
            </a:br>
            <a:br>
              <a:rPr lang="en-US" sz="2800" dirty="0"/>
            </a:br>
            <a:br>
              <a:rPr lang="en-US" sz="2800" dirty="0"/>
            </a:br>
            <a:endParaRPr lang="en-US" sz="28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 name="Subtitle 2"/>
          <p:cNvSpPr>
            <a:spLocks noGrp="1"/>
          </p:cNvSpPr>
          <p:nvPr>
            <p:ph type="subTitle" idx="1"/>
          </p:nvPr>
        </p:nvSpPr>
        <p:spPr>
          <a:xfrm>
            <a:off x="838200" y="4267200"/>
            <a:ext cx="7467600" cy="1752600"/>
          </a:xfrm>
        </p:spPr>
        <p:txBody>
          <a:bodyPr/>
          <a:lstStyle/>
          <a:p>
            <a:pPr marL="0" indent="0">
              <a:buNone/>
            </a:pPr>
            <a:r>
              <a:rPr lang="en-US" sz="1800" b="1" dirty="0"/>
              <a:t>Class 9 – March 26, 2026</a:t>
            </a:r>
          </a:p>
          <a:p>
            <a:pPr marL="0" indent="0">
              <a:buNone/>
            </a:pPr>
            <a:r>
              <a:rPr lang="en-US" sz="3600" b="1" dirty="0"/>
              <a:t>Bias</a:t>
            </a:r>
          </a:p>
          <a:p>
            <a:pPr marL="0" indent="0">
              <a:buNone/>
            </a:pPr>
            <a:endParaRPr lang="en-US" dirty="0"/>
          </a:p>
          <a:p>
            <a:pPr marL="0" indent="0">
              <a:buNone/>
            </a:pPr>
            <a:r>
              <a:rPr lang="en-US" dirty="0"/>
              <a:t>Werner CEUSTERS, MD</a:t>
            </a:r>
          </a:p>
        </p:txBody>
      </p:sp>
    </p:spTree>
    <p:extLst>
      <p:ext uri="{BB962C8B-B14F-4D97-AF65-F5344CB8AC3E}">
        <p14:creationId xmlns:p14="http://schemas.microsoft.com/office/powerpoint/2010/main" val="17601286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7" name="Rectangle 3"/>
          <p:cNvSpPr>
            <a:spLocks noGrp="1" noChangeArrowheads="1"/>
          </p:cNvSpPr>
          <p:nvPr>
            <p:ph type="body" idx="1"/>
          </p:nvPr>
        </p:nvSpPr>
        <p:spPr/>
        <p:txBody>
          <a:bodyPr/>
          <a:lstStyle/>
          <a:p>
            <a:pPr marL="457200" indent="-457200">
              <a:lnSpc>
                <a:spcPct val="90000"/>
              </a:lnSpc>
              <a:buFont typeface="Arial" panose="020B0604020202020204" pitchFamily="34" charset="0"/>
              <a:buChar char="•"/>
            </a:pPr>
            <a:r>
              <a:rPr lang="en-US" altLang="en-US" sz="2800" b="1" u="sng" dirty="0"/>
              <a:t>Precision</a:t>
            </a:r>
          </a:p>
          <a:p>
            <a:pPr marL="857250" lvl="1" indent="-457200">
              <a:lnSpc>
                <a:spcPct val="90000"/>
              </a:lnSpc>
              <a:buFont typeface="Arial" panose="020B0604020202020204" pitchFamily="34" charset="0"/>
              <a:buChar char="•"/>
            </a:pPr>
            <a:r>
              <a:rPr lang="en-US" altLang="en-US" sz="2800" dirty="0"/>
              <a:t>The degree to which distinct representations (</a:t>
            </a:r>
            <a:r>
              <a:rPr lang="en-US" altLang="en-US" sz="2800" i="1" dirty="0"/>
              <a:t>references</a:t>
            </a:r>
            <a:r>
              <a:rPr lang="en-US" altLang="en-US" sz="2800" dirty="0"/>
              <a:t>) about the same portion of reality (the </a:t>
            </a:r>
            <a:r>
              <a:rPr lang="en-US" altLang="en-US" sz="2800" i="1" dirty="0"/>
              <a:t>referent</a:t>
            </a:r>
            <a:r>
              <a:rPr lang="en-US" altLang="en-US" sz="2800" dirty="0"/>
              <a:t>) are similar when derived under similar circumstances.</a:t>
            </a:r>
          </a:p>
          <a:p>
            <a:pPr marL="857250" lvl="1" indent="-457200">
              <a:lnSpc>
                <a:spcPct val="90000"/>
              </a:lnSpc>
              <a:buFont typeface="Arial" panose="020B0604020202020204" pitchFamily="34" charset="0"/>
              <a:buChar char="•"/>
            </a:pPr>
            <a:endParaRPr lang="en-US" altLang="en-US" sz="2800" dirty="0"/>
          </a:p>
          <a:p>
            <a:pPr marL="457200" indent="-457200">
              <a:lnSpc>
                <a:spcPct val="90000"/>
              </a:lnSpc>
              <a:buFont typeface="Arial" panose="020B0604020202020204" pitchFamily="34" charset="0"/>
              <a:buChar char="•"/>
            </a:pPr>
            <a:r>
              <a:rPr lang="en-US" altLang="en-US" sz="2800" b="1" u="sng" dirty="0"/>
              <a:t>Accuracy</a:t>
            </a:r>
          </a:p>
          <a:p>
            <a:pPr marL="857250" lvl="1" indent="-457200">
              <a:lnSpc>
                <a:spcPct val="90000"/>
              </a:lnSpc>
              <a:buFont typeface="Arial" panose="020B0604020202020204" pitchFamily="34" charset="0"/>
              <a:buChar char="•"/>
            </a:pPr>
            <a:r>
              <a:rPr lang="en-US" altLang="en-US" sz="2800" dirty="0"/>
              <a:t>The degree to which a representation actually represents what it was intended to represent.</a:t>
            </a:r>
          </a:p>
          <a:p>
            <a:pPr marL="857250" lvl="1" indent="-457200">
              <a:lnSpc>
                <a:spcPct val="90000"/>
              </a:lnSpc>
              <a:buFont typeface="Arial" panose="020B0604020202020204" pitchFamily="34" charset="0"/>
              <a:buChar char="•"/>
            </a:pPr>
            <a:r>
              <a:rPr lang="en-US" altLang="en-US" sz="2800" dirty="0"/>
              <a:t>How close is a representation to the truth?</a:t>
            </a:r>
          </a:p>
        </p:txBody>
      </p:sp>
      <p:sp>
        <p:nvSpPr>
          <p:cNvPr id="154628" name="Rectangle 4"/>
          <p:cNvSpPr>
            <a:spLocks noGrp="1" noChangeArrowheads="1"/>
          </p:cNvSpPr>
          <p:nvPr>
            <p:ph type="title"/>
          </p:nvPr>
        </p:nvSpPr>
        <p:spPr/>
        <p:txBody>
          <a:bodyPr/>
          <a:lstStyle/>
          <a:p>
            <a:r>
              <a:rPr lang="en-US" altLang="en-US" sz="3200" dirty="0"/>
              <a:t>Precision and accuracy of representations (2)</a:t>
            </a:r>
          </a:p>
        </p:txBody>
      </p:sp>
      <p:sp>
        <p:nvSpPr>
          <p:cNvPr id="2" name="Slide Number Placeholder 1"/>
          <p:cNvSpPr>
            <a:spLocks noGrp="1"/>
          </p:cNvSpPr>
          <p:nvPr>
            <p:ph type="sldNum" sz="quarter" idx="10"/>
          </p:nvPr>
        </p:nvSpPr>
        <p:spPr/>
        <p:txBody>
          <a:bodyPr/>
          <a:lstStyle/>
          <a:p>
            <a:fld id="{970F0956-5B8E-40B4-A8DD-F75AA1D26018}" type="slidenum">
              <a:rPr lang="en-US" smtClean="0"/>
              <a:pPr/>
              <a:t>10</a:t>
            </a:fld>
            <a:endParaRPr lang="en-US"/>
          </a:p>
        </p:txBody>
      </p:sp>
      <p:sp>
        <p:nvSpPr>
          <p:cNvPr id="5" name="TextBox 4">
            <a:extLst>
              <a:ext uri="{FF2B5EF4-FFF2-40B4-BE49-F238E27FC236}">
                <a16:creationId xmlns:a16="http://schemas.microsoft.com/office/drawing/2014/main" id="{6D6A77D2-0C0E-4E74-879B-5A7B36E31452}"/>
              </a:ext>
            </a:extLst>
          </p:cNvPr>
          <p:cNvSpPr txBox="1"/>
          <p:nvPr/>
        </p:nvSpPr>
        <p:spPr>
          <a:xfrm>
            <a:off x="5715000" y="64413"/>
            <a:ext cx="3331168" cy="584775"/>
          </a:xfrm>
          <a:prstGeom prst="rect">
            <a:avLst/>
          </a:prstGeom>
          <a:noFill/>
          <a:ln w="38100">
            <a:solidFill>
              <a:schemeClr val="bg1"/>
            </a:solidFill>
          </a:ln>
        </p:spPr>
        <p:txBody>
          <a:bodyPr wrap="none" rtlCol="0">
            <a:spAutoFit/>
          </a:bodyPr>
          <a:lstStyle/>
          <a:p>
            <a:r>
              <a:rPr lang="en-US" dirty="0">
                <a:solidFill>
                  <a:schemeClr val="bg1"/>
                </a:solidFill>
              </a:rPr>
              <a:t>A3/3.4.c - A4/3.5.c</a:t>
            </a:r>
          </a:p>
        </p:txBody>
      </p:sp>
    </p:spTree>
    <p:extLst>
      <p:ext uri="{BB962C8B-B14F-4D97-AF65-F5344CB8AC3E}">
        <p14:creationId xmlns:p14="http://schemas.microsoft.com/office/powerpoint/2010/main" val="18016919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‘Classical’ picture</a:t>
            </a:r>
          </a:p>
        </p:txBody>
      </p:sp>
      <p:pic>
        <p:nvPicPr>
          <p:cNvPr id="5" name="Content Placeholder 4" descr="Diagram showing the relationships between accuracy and precision">
            <a:extLst>
              <a:ext uri="{C183D7F6-B498-43B3-948B-1728B52AA6E4}">
                <adec:decorative xmlns:adec="http://schemas.microsoft.com/office/drawing/2017/decorative" val="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3700" y="1659049"/>
            <a:ext cx="8356600" cy="4990764"/>
          </a:xfrm>
        </p:spPr>
      </p:pic>
      <p:sp>
        <p:nvSpPr>
          <p:cNvPr id="4" name="Slide Number Placeholder 3"/>
          <p:cNvSpPr>
            <a:spLocks noGrp="1"/>
          </p:cNvSpPr>
          <p:nvPr>
            <p:ph type="sldNum" sz="quarter" idx="10"/>
          </p:nvPr>
        </p:nvSpPr>
        <p:spPr/>
        <p:txBody>
          <a:bodyPr/>
          <a:lstStyle/>
          <a:p>
            <a:fld id="{970F0956-5B8E-40B4-A8DD-F75AA1D26018}" type="slidenum">
              <a:rPr lang="en-US" smtClean="0"/>
              <a:pPr/>
              <a:t>11</a:t>
            </a:fld>
            <a:endParaRPr lang="en-US"/>
          </a:p>
        </p:txBody>
      </p:sp>
      <p:sp>
        <p:nvSpPr>
          <p:cNvPr id="6" name="Rounded Rectangle 5"/>
          <p:cNvSpPr/>
          <p:nvPr/>
        </p:nvSpPr>
        <p:spPr bwMode="auto">
          <a:xfrm>
            <a:off x="6248400" y="2007576"/>
            <a:ext cx="2286000" cy="304800"/>
          </a:xfrm>
          <a:prstGeom prst="round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7" name="Rounded Rectangle 6"/>
          <p:cNvSpPr/>
          <p:nvPr/>
        </p:nvSpPr>
        <p:spPr bwMode="auto">
          <a:xfrm>
            <a:off x="533400" y="4800600"/>
            <a:ext cx="2743200" cy="304800"/>
          </a:xfrm>
          <a:prstGeom prst="round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Tree>
    <p:extLst>
      <p:ext uri="{BB962C8B-B14F-4D97-AF65-F5344CB8AC3E}">
        <p14:creationId xmlns:p14="http://schemas.microsoft.com/office/powerpoint/2010/main" val="14114926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Accurate ? (1)</a:t>
            </a:r>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0"/>
          </p:nvPr>
        </p:nvSpPr>
        <p:spPr/>
        <p:txBody>
          <a:bodyPr/>
          <a:lstStyle/>
          <a:p>
            <a:fld id="{970F0956-5B8E-40B4-A8DD-F75AA1D26018}" type="slidenum">
              <a:rPr lang="en-US" smtClean="0"/>
              <a:pPr/>
              <a:t>12</a:t>
            </a:fld>
            <a:endParaRPr lang="en-US"/>
          </a:p>
        </p:txBody>
      </p:sp>
      <p:sp>
        <p:nvSpPr>
          <p:cNvPr id="5" name="Oval 4"/>
          <p:cNvSpPr/>
          <p:nvPr/>
        </p:nvSpPr>
        <p:spPr bwMode="auto">
          <a:xfrm>
            <a:off x="2362200" y="1828800"/>
            <a:ext cx="4191000" cy="4191000"/>
          </a:xfrm>
          <a:prstGeom prst="ellipse">
            <a:avLst/>
          </a:prstGeom>
          <a:solidFill>
            <a:schemeClr val="accent2">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6" name="Oval 5"/>
          <p:cNvSpPr/>
          <p:nvPr/>
        </p:nvSpPr>
        <p:spPr bwMode="auto">
          <a:xfrm>
            <a:off x="3086100" y="2552700"/>
            <a:ext cx="2743200" cy="2743200"/>
          </a:xfrm>
          <a:prstGeom prst="ellips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7" name="Oval 6"/>
          <p:cNvSpPr/>
          <p:nvPr/>
        </p:nvSpPr>
        <p:spPr bwMode="auto">
          <a:xfrm>
            <a:off x="3886200" y="3429000"/>
            <a:ext cx="1143000" cy="1143000"/>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8" name="TextBox 7"/>
          <p:cNvSpPr txBox="1"/>
          <p:nvPr/>
        </p:nvSpPr>
        <p:spPr>
          <a:xfrm>
            <a:off x="3384290" y="3048000"/>
            <a:ext cx="389851" cy="584775"/>
          </a:xfrm>
          <a:prstGeom prst="rect">
            <a:avLst/>
          </a:prstGeom>
          <a:noFill/>
        </p:spPr>
        <p:txBody>
          <a:bodyPr wrap="none" rtlCol="0">
            <a:spAutoFit/>
          </a:bodyPr>
          <a:lstStyle/>
          <a:p>
            <a:r>
              <a:rPr lang="en-US" dirty="0">
                <a:solidFill>
                  <a:schemeClr val="tx1"/>
                </a:solidFill>
              </a:rPr>
              <a:t>x</a:t>
            </a:r>
          </a:p>
        </p:txBody>
      </p:sp>
      <p:sp>
        <p:nvSpPr>
          <p:cNvPr id="9" name="TextBox 8"/>
          <p:cNvSpPr txBox="1"/>
          <p:nvPr/>
        </p:nvSpPr>
        <p:spPr>
          <a:xfrm>
            <a:off x="3877349" y="3682425"/>
            <a:ext cx="389851" cy="584775"/>
          </a:xfrm>
          <a:prstGeom prst="rect">
            <a:avLst/>
          </a:prstGeom>
          <a:noFill/>
        </p:spPr>
        <p:txBody>
          <a:bodyPr wrap="none" rtlCol="0">
            <a:spAutoFit/>
          </a:bodyPr>
          <a:lstStyle/>
          <a:p>
            <a:r>
              <a:rPr lang="en-US" dirty="0">
                <a:solidFill>
                  <a:schemeClr val="tx1"/>
                </a:solidFill>
              </a:rPr>
              <a:t>x</a:t>
            </a:r>
          </a:p>
        </p:txBody>
      </p:sp>
      <p:sp>
        <p:nvSpPr>
          <p:cNvPr id="10" name="TextBox 9"/>
          <p:cNvSpPr txBox="1"/>
          <p:nvPr/>
        </p:nvSpPr>
        <p:spPr>
          <a:xfrm>
            <a:off x="4334549" y="3301425"/>
            <a:ext cx="389851" cy="584775"/>
          </a:xfrm>
          <a:prstGeom prst="rect">
            <a:avLst/>
          </a:prstGeom>
          <a:noFill/>
        </p:spPr>
        <p:txBody>
          <a:bodyPr wrap="none" rtlCol="0">
            <a:spAutoFit/>
          </a:bodyPr>
          <a:lstStyle/>
          <a:p>
            <a:r>
              <a:rPr lang="en-US" dirty="0">
                <a:solidFill>
                  <a:schemeClr val="tx1"/>
                </a:solidFill>
              </a:rPr>
              <a:t>x</a:t>
            </a:r>
          </a:p>
        </p:txBody>
      </p:sp>
      <p:sp>
        <p:nvSpPr>
          <p:cNvPr id="11" name="TextBox 10"/>
          <p:cNvSpPr txBox="1"/>
          <p:nvPr/>
        </p:nvSpPr>
        <p:spPr>
          <a:xfrm>
            <a:off x="3962400" y="2667000"/>
            <a:ext cx="389851" cy="584775"/>
          </a:xfrm>
          <a:prstGeom prst="rect">
            <a:avLst/>
          </a:prstGeom>
          <a:noFill/>
        </p:spPr>
        <p:txBody>
          <a:bodyPr wrap="none" rtlCol="0">
            <a:spAutoFit/>
          </a:bodyPr>
          <a:lstStyle/>
          <a:p>
            <a:r>
              <a:rPr lang="en-US" dirty="0">
                <a:solidFill>
                  <a:schemeClr val="tx1"/>
                </a:solidFill>
              </a:rPr>
              <a:t>x</a:t>
            </a:r>
          </a:p>
        </p:txBody>
      </p:sp>
      <p:sp>
        <p:nvSpPr>
          <p:cNvPr id="12" name="TextBox 11"/>
          <p:cNvSpPr txBox="1"/>
          <p:nvPr/>
        </p:nvSpPr>
        <p:spPr>
          <a:xfrm>
            <a:off x="5248949" y="3200400"/>
            <a:ext cx="389851" cy="584775"/>
          </a:xfrm>
          <a:prstGeom prst="rect">
            <a:avLst/>
          </a:prstGeom>
          <a:noFill/>
        </p:spPr>
        <p:txBody>
          <a:bodyPr wrap="none" rtlCol="0">
            <a:spAutoFit/>
          </a:bodyPr>
          <a:lstStyle/>
          <a:p>
            <a:r>
              <a:rPr lang="en-US" dirty="0">
                <a:solidFill>
                  <a:schemeClr val="tx1"/>
                </a:solidFill>
              </a:rPr>
              <a:t>x</a:t>
            </a:r>
          </a:p>
        </p:txBody>
      </p:sp>
      <p:sp>
        <p:nvSpPr>
          <p:cNvPr id="13" name="TextBox 12"/>
          <p:cNvSpPr txBox="1"/>
          <p:nvPr/>
        </p:nvSpPr>
        <p:spPr>
          <a:xfrm>
            <a:off x="4486949" y="3911025"/>
            <a:ext cx="389851" cy="584775"/>
          </a:xfrm>
          <a:prstGeom prst="rect">
            <a:avLst/>
          </a:prstGeom>
          <a:noFill/>
        </p:spPr>
        <p:txBody>
          <a:bodyPr wrap="none" rtlCol="0">
            <a:spAutoFit/>
          </a:bodyPr>
          <a:lstStyle/>
          <a:p>
            <a:r>
              <a:rPr lang="en-US" dirty="0">
                <a:solidFill>
                  <a:schemeClr val="tx1"/>
                </a:solidFill>
              </a:rPr>
              <a:t>x</a:t>
            </a:r>
          </a:p>
        </p:txBody>
      </p:sp>
      <p:sp>
        <p:nvSpPr>
          <p:cNvPr id="14" name="TextBox 13"/>
          <p:cNvSpPr txBox="1"/>
          <p:nvPr/>
        </p:nvSpPr>
        <p:spPr>
          <a:xfrm>
            <a:off x="3536690" y="4495800"/>
            <a:ext cx="389851" cy="584775"/>
          </a:xfrm>
          <a:prstGeom prst="rect">
            <a:avLst/>
          </a:prstGeom>
          <a:noFill/>
        </p:spPr>
        <p:txBody>
          <a:bodyPr wrap="none" rtlCol="0">
            <a:spAutoFit/>
          </a:bodyPr>
          <a:lstStyle/>
          <a:p>
            <a:r>
              <a:rPr lang="en-US" dirty="0">
                <a:solidFill>
                  <a:schemeClr val="tx1"/>
                </a:solidFill>
              </a:rPr>
              <a:t>x</a:t>
            </a:r>
          </a:p>
        </p:txBody>
      </p:sp>
      <p:sp>
        <p:nvSpPr>
          <p:cNvPr id="15" name="TextBox 14"/>
          <p:cNvSpPr txBox="1"/>
          <p:nvPr/>
        </p:nvSpPr>
        <p:spPr>
          <a:xfrm>
            <a:off x="3429000" y="3758625"/>
            <a:ext cx="389851" cy="584775"/>
          </a:xfrm>
          <a:prstGeom prst="rect">
            <a:avLst/>
          </a:prstGeom>
          <a:noFill/>
        </p:spPr>
        <p:txBody>
          <a:bodyPr wrap="none" rtlCol="0">
            <a:spAutoFit/>
          </a:bodyPr>
          <a:lstStyle/>
          <a:p>
            <a:r>
              <a:rPr lang="en-US" dirty="0">
                <a:solidFill>
                  <a:schemeClr val="tx1"/>
                </a:solidFill>
              </a:rPr>
              <a:t>x</a:t>
            </a:r>
          </a:p>
        </p:txBody>
      </p:sp>
      <p:sp>
        <p:nvSpPr>
          <p:cNvPr id="16" name="TextBox 15"/>
          <p:cNvSpPr txBox="1"/>
          <p:nvPr/>
        </p:nvSpPr>
        <p:spPr>
          <a:xfrm>
            <a:off x="4486949" y="4215825"/>
            <a:ext cx="389851" cy="584775"/>
          </a:xfrm>
          <a:prstGeom prst="rect">
            <a:avLst/>
          </a:prstGeom>
          <a:noFill/>
        </p:spPr>
        <p:txBody>
          <a:bodyPr wrap="none" rtlCol="0">
            <a:spAutoFit/>
          </a:bodyPr>
          <a:lstStyle/>
          <a:p>
            <a:r>
              <a:rPr lang="en-US" dirty="0">
                <a:solidFill>
                  <a:schemeClr val="tx1"/>
                </a:solidFill>
              </a:rPr>
              <a:t>x</a:t>
            </a:r>
          </a:p>
        </p:txBody>
      </p:sp>
      <p:sp>
        <p:nvSpPr>
          <p:cNvPr id="17" name="TextBox 16"/>
          <p:cNvSpPr txBox="1"/>
          <p:nvPr/>
        </p:nvSpPr>
        <p:spPr>
          <a:xfrm>
            <a:off x="5181600" y="3962400"/>
            <a:ext cx="389851" cy="584775"/>
          </a:xfrm>
          <a:prstGeom prst="rect">
            <a:avLst/>
          </a:prstGeom>
          <a:noFill/>
        </p:spPr>
        <p:txBody>
          <a:bodyPr wrap="none" rtlCol="0">
            <a:spAutoFit/>
          </a:bodyPr>
          <a:lstStyle/>
          <a:p>
            <a:r>
              <a:rPr lang="en-US" dirty="0">
                <a:solidFill>
                  <a:schemeClr val="tx1"/>
                </a:solidFill>
              </a:rPr>
              <a:t>x</a:t>
            </a:r>
          </a:p>
        </p:txBody>
      </p:sp>
    </p:spTree>
    <p:extLst>
      <p:ext uri="{BB962C8B-B14F-4D97-AF65-F5344CB8AC3E}">
        <p14:creationId xmlns:p14="http://schemas.microsoft.com/office/powerpoint/2010/main" val="7840763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Accurate ? (2)</a:t>
            </a:r>
          </a:p>
        </p:txBody>
      </p:sp>
      <p:sp>
        <p:nvSpPr>
          <p:cNvPr id="3" name="Content Placeholder 2"/>
          <p:cNvSpPr>
            <a:spLocks noGrp="1"/>
          </p:cNvSpPr>
          <p:nvPr>
            <p:ph idx="1"/>
          </p:nvPr>
        </p:nvSpPr>
        <p:spPr>
          <a:xfrm>
            <a:off x="228600" y="5830439"/>
            <a:ext cx="8686800" cy="888712"/>
          </a:xfrm>
        </p:spPr>
        <p:txBody>
          <a:bodyPr/>
          <a:lstStyle/>
          <a:p>
            <a:r>
              <a:rPr lang="en-US" dirty="0"/>
              <a:t>X = ?						     =  ?</a:t>
            </a:r>
          </a:p>
        </p:txBody>
      </p:sp>
      <p:sp>
        <p:nvSpPr>
          <p:cNvPr id="4" name="Slide Number Placeholder 3"/>
          <p:cNvSpPr>
            <a:spLocks noGrp="1"/>
          </p:cNvSpPr>
          <p:nvPr>
            <p:ph type="sldNum" sz="quarter" idx="10"/>
          </p:nvPr>
        </p:nvSpPr>
        <p:spPr/>
        <p:txBody>
          <a:bodyPr/>
          <a:lstStyle/>
          <a:p>
            <a:fld id="{970F0956-5B8E-40B4-A8DD-F75AA1D26018}" type="slidenum">
              <a:rPr lang="en-US" smtClean="0"/>
              <a:pPr/>
              <a:t>13</a:t>
            </a:fld>
            <a:endParaRPr lang="en-US"/>
          </a:p>
        </p:txBody>
      </p:sp>
      <p:sp>
        <p:nvSpPr>
          <p:cNvPr id="5" name="Oval 4"/>
          <p:cNvSpPr/>
          <p:nvPr/>
        </p:nvSpPr>
        <p:spPr bwMode="auto">
          <a:xfrm>
            <a:off x="2362200" y="1828800"/>
            <a:ext cx="4191000" cy="4191000"/>
          </a:xfrm>
          <a:prstGeom prst="ellipse">
            <a:avLst/>
          </a:prstGeom>
          <a:solidFill>
            <a:schemeClr val="accent2">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6" name="Oval 5"/>
          <p:cNvSpPr/>
          <p:nvPr/>
        </p:nvSpPr>
        <p:spPr bwMode="auto">
          <a:xfrm>
            <a:off x="3086100" y="2552700"/>
            <a:ext cx="2743200" cy="2743200"/>
          </a:xfrm>
          <a:prstGeom prst="ellips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7" name="Oval 6"/>
          <p:cNvSpPr/>
          <p:nvPr/>
        </p:nvSpPr>
        <p:spPr bwMode="auto">
          <a:xfrm>
            <a:off x="3886200" y="3429000"/>
            <a:ext cx="1143000" cy="1143000"/>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8" name="TextBox 7"/>
          <p:cNvSpPr txBox="1"/>
          <p:nvPr/>
        </p:nvSpPr>
        <p:spPr>
          <a:xfrm>
            <a:off x="3384290" y="3048000"/>
            <a:ext cx="389851" cy="584775"/>
          </a:xfrm>
          <a:prstGeom prst="rect">
            <a:avLst/>
          </a:prstGeom>
          <a:noFill/>
        </p:spPr>
        <p:txBody>
          <a:bodyPr wrap="none" rtlCol="0">
            <a:spAutoFit/>
          </a:bodyPr>
          <a:lstStyle/>
          <a:p>
            <a:r>
              <a:rPr lang="en-US" dirty="0">
                <a:solidFill>
                  <a:schemeClr val="tx1"/>
                </a:solidFill>
              </a:rPr>
              <a:t>x</a:t>
            </a:r>
          </a:p>
        </p:txBody>
      </p:sp>
      <p:sp>
        <p:nvSpPr>
          <p:cNvPr id="9" name="TextBox 8"/>
          <p:cNvSpPr txBox="1"/>
          <p:nvPr/>
        </p:nvSpPr>
        <p:spPr>
          <a:xfrm>
            <a:off x="3877349" y="3682425"/>
            <a:ext cx="389851" cy="584775"/>
          </a:xfrm>
          <a:prstGeom prst="rect">
            <a:avLst/>
          </a:prstGeom>
          <a:noFill/>
        </p:spPr>
        <p:txBody>
          <a:bodyPr wrap="none" rtlCol="0">
            <a:spAutoFit/>
          </a:bodyPr>
          <a:lstStyle/>
          <a:p>
            <a:r>
              <a:rPr lang="en-US" dirty="0">
                <a:solidFill>
                  <a:schemeClr val="tx1"/>
                </a:solidFill>
              </a:rPr>
              <a:t>x</a:t>
            </a:r>
          </a:p>
        </p:txBody>
      </p:sp>
      <p:sp>
        <p:nvSpPr>
          <p:cNvPr id="10" name="TextBox 9"/>
          <p:cNvSpPr txBox="1"/>
          <p:nvPr/>
        </p:nvSpPr>
        <p:spPr>
          <a:xfrm>
            <a:off x="4334549" y="3301425"/>
            <a:ext cx="389851" cy="584775"/>
          </a:xfrm>
          <a:prstGeom prst="rect">
            <a:avLst/>
          </a:prstGeom>
          <a:noFill/>
        </p:spPr>
        <p:txBody>
          <a:bodyPr wrap="none" rtlCol="0">
            <a:spAutoFit/>
          </a:bodyPr>
          <a:lstStyle/>
          <a:p>
            <a:r>
              <a:rPr lang="en-US" dirty="0">
                <a:solidFill>
                  <a:schemeClr val="tx1"/>
                </a:solidFill>
              </a:rPr>
              <a:t>x</a:t>
            </a:r>
          </a:p>
        </p:txBody>
      </p:sp>
      <p:sp>
        <p:nvSpPr>
          <p:cNvPr id="11" name="TextBox 10"/>
          <p:cNvSpPr txBox="1"/>
          <p:nvPr/>
        </p:nvSpPr>
        <p:spPr>
          <a:xfrm>
            <a:off x="3962400" y="2667000"/>
            <a:ext cx="389851" cy="584775"/>
          </a:xfrm>
          <a:prstGeom prst="rect">
            <a:avLst/>
          </a:prstGeom>
          <a:noFill/>
        </p:spPr>
        <p:txBody>
          <a:bodyPr wrap="none" rtlCol="0">
            <a:spAutoFit/>
          </a:bodyPr>
          <a:lstStyle/>
          <a:p>
            <a:r>
              <a:rPr lang="en-US" dirty="0">
                <a:solidFill>
                  <a:schemeClr val="tx1"/>
                </a:solidFill>
              </a:rPr>
              <a:t>x</a:t>
            </a:r>
          </a:p>
        </p:txBody>
      </p:sp>
      <p:sp>
        <p:nvSpPr>
          <p:cNvPr id="12" name="TextBox 11"/>
          <p:cNvSpPr txBox="1"/>
          <p:nvPr/>
        </p:nvSpPr>
        <p:spPr>
          <a:xfrm>
            <a:off x="5248949" y="3200400"/>
            <a:ext cx="389851" cy="584775"/>
          </a:xfrm>
          <a:prstGeom prst="rect">
            <a:avLst/>
          </a:prstGeom>
          <a:noFill/>
        </p:spPr>
        <p:txBody>
          <a:bodyPr wrap="none" rtlCol="0">
            <a:spAutoFit/>
          </a:bodyPr>
          <a:lstStyle/>
          <a:p>
            <a:r>
              <a:rPr lang="en-US" dirty="0">
                <a:solidFill>
                  <a:schemeClr val="tx1"/>
                </a:solidFill>
              </a:rPr>
              <a:t>x</a:t>
            </a:r>
          </a:p>
        </p:txBody>
      </p:sp>
      <p:sp>
        <p:nvSpPr>
          <p:cNvPr id="13" name="TextBox 12"/>
          <p:cNvSpPr txBox="1"/>
          <p:nvPr/>
        </p:nvSpPr>
        <p:spPr>
          <a:xfrm>
            <a:off x="4486949" y="3911025"/>
            <a:ext cx="389851" cy="584775"/>
          </a:xfrm>
          <a:prstGeom prst="rect">
            <a:avLst/>
          </a:prstGeom>
          <a:noFill/>
        </p:spPr>
        <p:txBody>
          <a:bodyPr wrap="none" rtlCol="0">
            <a:spAutoFit/>
          </a:bodyPr>
          <a:lstStyle/>
          <a:p>
            <a:r>
              <a:rPr lang="en-US" dirty="0">
                <a:solidFill>
                  <a:schemeClr val="tx1"/>
                </a:solidFill>
              </a:rPr>
              <a:t>x</a:t>
            </a:r>
          </a:p>
        </p:txBody>
      </p:sp>
      <p:sp>
        <p:nvSpPr>
          <p:cNvPr id="14" name="TextBox 13"/>
          <p:cNvSpPr txBox="1"/>
          <p:nvPr/>
        </p:nvSpPr>
        <p:spPr>
          <a:xfrm>
            <a:off x="3536690" y="4495800"/>
            <a:ext cx="389851" cy="584775"/>
          </a:xfrm>
          <a:prstGeom prst="rect">
            <a:avLst/>
          </a:prstGeom>
          <a:noFill/>
        </p:spPr>
        <p:txBody>
          <a:bodyPr wrap="none" rtlCol="0">
            <a:spAutoFit/>
          </a:bodyPr>
          <a:lstStyle/>
          <a:p>
            <a:r>
              <a:rPr lang="en-US" dirty="0">
                <a:solidFill>
                  <a:schemeClr val="tx1"/>
                </a:solidFill>
              </a:rPr>
              <a:t>x</a:t>
            </a:r>
          </a:p>
        </p:txBody>
      </p:sp>
      <p:sp>
        <p:nvSpPr>
          <p:cNvPr id="15" name="TextBox 14"/>
          <p:cNvSpPr txBox="1"/>
          <p:nvPr/>
        </p:nvSpPr>
        <p:spPr>
          <a:xfrm>
            <a:off x="3429000" y="3758625"/>
            <a:ext cx="389851" cy="584775"/>
          </a:xfrm>
          <a:prstGeom prst="rect">
            <a:avLst/>
          </a:prstGeom>
          <a:noFill/>
        </p:spPr>
        <p:txBody>
          <a:bodyPr wrap="none" rtlCol="0">
            <a:spAutoFit/>
          </a:bodyPr>
          <a:lstStyle/>
          <a:p>
            <a:r>
              <a:rPr lang="en-US" dirty="0">
                <a:solidFill>
                  <a:schemeClr val="tx1"/>
                </a:solidFill>
              </a:rPr>
              <a:t>x</a:t>
            </a:r>
          </a:p>
        </p:txBody>
      </p:sp>
      <p:sp>
        <p:nvSpPr>
          <p:cNvPr id="16" name="TextBox 15"/>
          <p:cNvSpPr txBox="1"/>
          <p:nvPr/>
        </p:nvSpPr>
        <p:spPr>
          <a:xfrm>
            <a:off x="4486949" y="4215825"/>
            <a:ext cx="389851" cy="584775"/>
          </a:xfrm>
          <a:prstGeom prst="rect">
            <a:avLst/>
          </a:prstGeom>
          <a:noFill/>
        </p:spPr>
        <p:txBody>
          <a:bodyPr wrap="none" rtlCol="0">
            <a:spAutoFit/>
          </a:bodyPr>
          <a:lstStyle/>
          <a:p>
            <a:r>
              <a:rPr lang="en-US" dirty="0">
                <a:solidFill>
                  <a:schemeClr val="tx1"/>
                </a:solidFill>
              </a:rPr>
              <a:t>x</a:t>
            </a:r>
          </a:p>
        </p:txBody>
      </p:sp>
      <p:sp>
        <p:nvSpPr>
          <p:cNvPr id="17" name="TextBox 16"/>
          <p:cNvSpPr txBox="1"/>
          <p:nvPr/>
        </p:nvSpPr>
        <p:spPr>
          <a:xfrm>
            <a:off x="5181600" y="3962400"/>
            <a:ext cx="389851" cy="584775"/>
          </a:xfrm>
          <a:prstGeom prst="rect">
            <a:avLst/>
          </a:prstGeom>
          <a:noFill/>
        </p:spPr>
        <p:txBody>
          <a:bodyPr wrap="none" rtlCol="0">
            <a:spAutoFit/>
          </a:bodyPr>
          <a:lstStyle/>
          <a:p>
            <a:r>
              <a:rPr lang="en-US" dirty="0">
                <a:solidFill>
                  <a:schemeClr val="tx1"/>
                </a:solidFill>
              </a:rPr>
              <a:t>x</a:t>
            </a:r>
          </a:p>
        </p:txBody>
      </p:sp>
      <p:sp>
        <p:nvSpPr>
          <p:cNvPr id="19" name="Oval 18"/>
          <p:cNvSpPr/>
          <p:nvPr/>
        </p:nvSpPr>
        <p:spPr bwMode="auto">
          <a:xfrm>
            <a:off x="4201871" y="3777003"/>
            <a:ext cx="304800" cy="304800"/>
          </a:xfrm>
          <a:prstGeom prst="ellipse">
            <a:avLst/>
          </a:prstGeom>
          <a:solidFill>
            <a:srgbClr val="1FE115"/>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cxnSp>
        <p:nvCxnSpPr>
          <p:cNvPr id="21" name="Straight Connector 20"/>
          <p:cNvCxnSpPr>
            <a:stCxn id="11" idx="2"/>
            <a:endCxn id="19" idx="0"/>
          </p:cNvCxnSpPr>
          <p:nvPr/>
        </p:nvCxnSpPr>
        <p:spPr bwMode="auto">
          <a:xfrm>
            <a:off x="4157326" y="3251775"/>
            <a:ext cx="196945" cy="525228"/>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22" name="Straight Connector 21"/>
          <p:cNvCxnSpPr>
            <a:endCxn id="19" idx="1"/>
          </p:cNvCxnSpPr>
          <p:nvPr/>
        </p:nvCxnSpPr>
        <p:spPr bwMode="auto">
          <a:xfrm>
            <a:off x="3739402" y="3398176"/>
            <a:ext cx="507106" cy="423464"/>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23" name="Straight Connector 22"/>
          <p:cNvCxnSpPr/>
          <p:nvPr/>
        </p:nvCxnSpPr>
        <p:spPr bwMode="auto">
          <a:xfrm flipV="1">
            <a:off x="4157326" y="3974040"/>
            <a:ext cx="241582" cy="107763"/>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24" name="Straight Connector 23"/>
          <p:cNvCxnSpPr>
            <a:stCxn id="15" idx="3"/>
          </p:cNvCxnSpPr>
          <p:nvPr/>
        </p:nvCxnSpPr>
        <p:spPr bwMode="auto">
          <a:xfrm flipV="1">
            <a:off x="3818851" y="3974040"/>
            <a:ext cx="580057" cy="76973"/>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25" name="Straight Connector 24"/>
          <p:cNvCxnSpPr/>
          <p:nvPr/>
        </p:nvCxnSpPr>
        <p:spPr bwMode="auto">
          <a:xfrm flipV="1">
            <a:off x="3774141" y="3974040"/>
            <a:ext cx="624767" cy="826560"/>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27" name="Straight Connector 26"/>
          <p:cNvCxnSpPr>
            <a:stCxn id="16" idx="0"/>
            <a:endCxn id="19" idx="5"/>
          </p:cNvCxnSpPr>
          <p:nvPr/>
        </p:nvCxnSpPr>
        <p:spPr bwMode="auto">
          <a:xfrm flipH="1" flipV="1">
            <a:off x="4462034" y="4037166"/>
            <a:ext cx="219841" cy="178659"/>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30" name="Straight Connector 29"/>
          <p:cNvCxnSpPr/>
          <p:nvPr/>
        </p:nvCxnSpPr>
        <p:spPr bwMode="auto">
          <a:xfrm flipH="1" flipV="1">
            <a:off x="4398908" y="3962400"/>
            <a:ext cx="282966" cy="672525"/>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33" name="Straight Connector 32"/>
          <p:cNvCxnSpPr>
            <a:endCxn id="19" idx="5"/>
          </p:cNvCxnSpPr>
          <p:nvPr/>
        </p:nvCxnSpPr>
        <p:spPr bwMode="auto">
          <a:xfrm flipH="1">
            <a:off x="4462034" y="3632775"/>
            <a:ext cx="63733" cy="404391"/>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36" name="Straight Connector 35"/>
          <p:cNvCxnSpPr>
            <a:endCxn id="19" idx="6"/>
          </p:cNvCxnSpPr>
          <p:nvPr/>
        </p:nvCxnSpPr>
        <p:spPr bwMode="auto">
          <a:xfrm flipH="1">
            <a:off x="4506671" y="3554850"/>
            <a:ext cx="869854" cy="374553"/>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40" name="Straight Connector 39"/>
          <p:cNvCxnSpPr>
            <a:endCxn id="19" idx="5"/>
          </p:cNvCxnSpPr>
          <p:nvPr/>
        </p:nvCxnSpPr>
        <p:spPr bwMode="auto">
          <a:xfrm flipH="1" flipV="1">
            <a:off x="4462034" y="4037166"/>
            <a:ext cx="838293" cy="243981"/>
          </a:xfrm>
          <a:prstGeom prst="line">
            <a:avLst/>
          </a:prstGeom>
          <a:solidFill>
            <a:schemeClr val="accent1"/>
          </a:solidFill>
          <a:ln w="38100" cap="flat" cmpd="sng" algn="ctr">
            <a:solidFill>
              <a:srgbClr val="1FE115"/>
            </a:solidFill>
            <a:prstDash val="solid"/>
            <a:round/>
            <a:headEnd type="none" w="med" len="med"/>
            <a:tailEnd type="none" w="med" len="med"/>
          </a:ln>
          <a:effectLst/>
        </p:spPr>
      </p:cxnSp>
      <p:sp>
        <p:nvSpPr>
          <p:cNvPr id="43" name="Oval 42"/>
          <p:cNvSpPr/>
          <p:nvPr/>
        </p:nvSpPr>
        <p:spPr bwMode="auto">
          <a:xfrm>
            <a:off x="5829300" y="5936115"/>
            <a:ext cx="304800" cy="304800"/>
          </a:xfrm>
          <a:prstGeom prst="ellipse">
            <a:avLst/>
          </a:prstGeom>
          <a:solidFill>
            <a:srgbClr val="1FE115"/>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Tree>
    <p:extLst>
      <p:ext uri="{BB962C8B-B14F-4D97-AF65-F5344CB8AC3E}">
        <p14:creationId xmlns:p14="http://schemas.microsoft.com/office/powerpoint/2010/main" val="35774729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Accurate ? (3)</a:t>
            </a:r>
          </a:p>
        </p:txBody>
      </p:sp>
      <p:sp>
        <p:nvSpPr>
          <p:cNvPr id="3" name="Content Placeholder 2"/>
          <p:cNvSpPr>
            <a:spLocks noGrp="1"/>
          </p:cNvSpPr>
          <p:nvPr>
            <p:ph idx="1"/>
          </p:nvPr>
        </p:nvSpPr>
        <p:spPr>
          <a:xfrm>
            <a:off x="228600" y="5830439"/>
            <a:ext cx="8686800" cy="888712"/>
          </a:xfrm>
        </p:spPr>
        <p:txBody>
          <a:bodyPr/>
          <a:lstStyle/>
          <a:p>
            <a:r>
              <a:rPr lang="en-US" dirty="0"/>
              <a:t>X = data / information			    =  information /</a:t>
            </a:r>
          </a:p>
          <a:p>
            <a:r>
              <a:rPr lang="en-US" dirty="0"/>
              <a:t>								knowledge</a:t>
            </a:r>
          </a:p>
        </p:txBody>
      </p:sp>
      <p:sp>
        <p:nvSpPr>
          <p:cNvPr id="4" name="Slide Number Placeholder 3"/>
          <p:cNvSpPr>
            <a:spLocks noGrp="1"/>
          </p:cNvSpPr>
          <p:nvPr>
            <p:ph type="sldNum" sz="quarter" idx="10"/>
          </p:nvPr>
        </p:nvSpPr>
        <p:spPr/>
        <p:txBody>
          <a:bodyPr/>
          <a:lstStyle/>
          <a:p>
            <a:fld id="{970F0956-5B8E-40B4-A8DD-F75AA1D26018}" type="slidenum">
              <a:rPr lang="en-US" smtClean="0"/>
              <a:pPr/>
              <a:t>14</a:t>
            </a:fld>
            <a:endParaRPr lang="en-US"/>
          </a:p>
        </p:txBody>
      </p:sp>
      <p:sp>
        <p:nvSpPr>
          <p:cNvPr id="5" name="Oval 4"/>
          <p:cNvSpPr/>
          <p:nvPr/>
        </p:nvSpPr>
        <p:spPr bwMode="auto">
          <a:xfrm>
            <a:off x="2362200" y="1828800"/>
            <a:ext cx="4191000" cy="4191000"/>
          </a:xfrm>
          <a:prstGeom prst="ellipse">
            <a:avLst/>
          </a:prstGeom>
          <a:solidFill>
            <a:schemeClr val="accent2">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6" name="Oval 5"/>
          <p:cNvSpPr/>
          <p:nvPr/>
        </p:nvSpPr>
        <p:spPr bwMode="auto">
          <a:xfrm>
            <a:off x="3086100" y="2552700"/>
            <a:ext cx="2743200" cy="2743200"/>
          </a:xfrm>
          <a:prstGeom prst="ellips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7" name="Oval 6"/>
          <p:cNvSpPr/>
          <p:nvPr/>
        </p:nvSpPr>
        <p:spPr bwMode="auto">
          <a:xfrm>
            <a:off x="3886200" y="3429000"/>
            <a:ext cx="1143000" cy="1143000"/>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8" name="TextBox 7"/>
          <p:cNvSpPr txBox="1"/>
          <p:nvPr/>
        </p:nvSpPr>
        <p:spPr>
          <a:xfrm>
            <a:off x="3384290" y="3048000"/>
            <a:ext cx="389851" cy="584775"/>
          </a:xfrm>
          <a:prstGeom prst="rect">
            <a:avLst/>
          </a:prstGeom>
          <a:noFill/>
        </p:spPr>
        <p:txBody>
          <a:bodyPr wrap="none" rtlCol="0">
            <a:spAutoFit/>
          </a:bodyPr>
          <a:lstStyle/>
          <a:p>
            <a:r>
              <a:rPr lang="en-US" dirty="0">
                <a:solidFill>
                  <a:schemeClr val="tx1"/>
                </a:solidFill>
              </a:rPr>
              <a:t>x</a:t>
            </a:r>
          </a:p>
        </p:txBody>
      </p:sp>
      <p:sp>
        <p:nvSpPr>
          <p:cNvPr id="9" name="TextBox 8"/>
          <p:cNvSpPr txBox="1"/>
          <p:nvPr/>
        </p:nvSpPr>
        <p:spPr>
          <a:xfrm>
            <a:off x="3877349" y="3682425"/>
            <a:ext cx="389851" cy="584775"/>
          </a:xfrm>
          <a:prstGeom prst="rect">
            <a:avLst/>
          </a:prstGeom>
          <a:noFill/>
        </p:spPr>
        <p:txBody>
          <a:bodyPr wrap="none" rtlCol="0">
            <a:spAutoFit/>
          </a:bodyPr>
          <a:lstStyle/>
          <a:p>
            <a:r>
              <a:rPr lang="en-US" dirty="0">
                <a:solidFill>
                  <a:schemeClr val="tx1"/>
                </a:solidFill>
              </a:rPr>
              <a:t>x</a:t>
            </a:r>
          </a:p>
        </p:txBody>
      </p:sp>
      <p:sp>
        <p:nvSpPr>
          <p:cNvPr id="10" name="TextBox 9"/>
          <p:cNvSpPr txBox="1"/>
          <p:nvPr/>
        </p:nvSpPr>
        <p:spPr>
          <a:xfrm>
            <a:off x="4334549" y="3301425"/>
            <a:ext cx="389851" cy="584775"/>
          </a:xfrm>
          <a:prstGeom prst="rect">
            <a:avLst/>
          </a:prstGeom>
          <a:noFill/>
        </p:spPr>
        <p:txBody>
          <a:bodyPr wrap="none" rtlCol="0">
            <a:spAutoFit/>
          </a:bodyPr>
          <a:lstStyle/>
          <a:p>
            <a:r>
              <a:rPr lang="en-US" dirty="0">
                <a:solidFill>
                  <a:schemeClr val="tx1"/>
                </a:solidFill>
              </a:rPr>
              <a:t>x</a:t>
            </a:r>
          </a:p>
        </p:txBody>
      </p:sp>
      <p:sp>
        <p:nvSpPr>
          <p:cNvPr id="11" name="TextBox 10"/>
          <p:cNvSpPr txBox="1"/>
          <p:nvPr/>
        </p:nvSpPr>
        <p:spPr>
          <a:xfrm>
            <a:off x="3962400" y="2667000"/>
            <a:ext cx="389851" cy="584775"/>
          </a:xfrm>
          <a:prstGeom prst="rect">
            <a:avLst/>
          </a:prstGeom>
          <a:noFill/>
        </p:spPr>
        <p:txBody>
          <a:bodyPr wrap="none" rtlCol="0">
            <a:spAutoFit/>
          </a:bodyPr>
          <a:lstStyle/>
          <a:p>
            <a:r>
              <a:rPr lang="en-US" dirty="0">
                <a:solidFill>
                  <a:schemeClr val="tx1"/>
                </a:solidFill>
              </a:rPr>
              <a:t>x</a:t>
            </a:r>
          </a:p>
        </p:txBody>
      </p:sp>
      <p:sp>
        <p:nvSpPr>
          <p:cNvPr id="12" name="TextBox 11"/>
          <p:cNvSpPr txBox="1"/>
          <p:nvPr/>
        </p:nvSpPr>
        <p:spPr>
          <a:xfrm>
            <a:off x="5248949" y="3200400"/>
            <a:ext cx="389851" cy="584775"/>
          </a:xfrm>
          <a:prstGeom prst="rect">
            <a:avLst/>
          </a:prstGeom>
          <a:noFill/>
        </p:spPr>
        <p:txBody>
          <a:bodyPr wrap="none" rtlCol="0">
            <a:spAutoFit/>
          </a:bodyPr>
          <a:lstStyle/>
          <a:p>
            <a:r>
              <a:rPr lang="en-US" dirty="0">
                <a:solidFill>
                  <a:schemeClr val="tx1"/>
                </a:solidFill>
              </a:rPr>
              <a:t>x</a:t>
            </a:r>
          </a:p>
        </p:txBody>
      </p:sp>
      <p:sp>
        <p:nvSpPr>
          <p:cNvPr id="13" name="TextBox 12"/>
          <p:cNvSpPr txBox="1"/>
          <p:nvPr/>
        </p:nvSpPr>
        <p:spPr>
          <a:xfrm>
            <a:off x="4486949" y="3911025"/>
            <a:ext cx="389851" cy="584775"/>
          </a:xfrm>
          <a:prstGeom prst="rect">
            <a:avLst/>
          </a:prstGeom>
          <a:noFill/>
        </p:spPr>
        <p:txBody>
          <a:bodyPr wrap="none" rtlCol="0">
            <a:spAutoFit/>
          </a:bodyPr>
          <a:lstStyle/>
          <a:p>
            <a:r>
              <a:rPr lang="en-US" dirty="0">
                <a:solidFill>
                  <a:schemeClr val="tx1"/>
                </a:solidFill>
              </a:rPr>
              <a:t>x</a:t>
            </a:r>
          </a:p>
        </p:txBody>
      </p:sp>
      <p:sp>
        <p:nvSpPr>
          <p:cNvPr id="14" name="TextBox 13"/>
          <p:cNvSpPr txBox="1"/>
          <p:nvPr/>
        </p:nvSpPr>
        <p:spPr>
          <a:xfrm>
            <a:off x="3536690" y="4495800"/>
            <a:ext cx="389851" cy="584775"/>
          </a:xfrm>
          <a:prstGeom prst="rect">
            <a:avLst/>
          </a:prstGeom>
          <a:noFill/>
        </p:spPr>
        <p:txBody>
          <a:bodyPr wrap="none" rtlCol="0">
            <a:spAutoFit/>
          </a:bodyPr>
          <a:lstStyle/>
          <a:p>
            <a:r>
              <a:rPr lang="en-US" dirty="0">
                <a:solidFill>
                  <a:schemeClr val="tx1"/>
                </a:solidFill>
              </a:rPr>
              <a:t>x</a:t>
            </a:r>
          </a:p>
        </p:txBody>
      </p:sp>
      <p:sp>
        <p:nvSpPr>
          <p:cNvPr id="15" name="TextBox 14"/>
          <p:cNvSpPr txBox="1"/>
          <p:nvPr/>
        </p:nvSpPr>
        <p:spPr>
          <a:xfrm>
            <a:off x="3429000" y="3758625"/>
            <a:ext cx="389851" cy="584775"/>
          </a:xfrm>
          <a:prstGeom prst="rect">
            <a:avLst/>
          </a:prstGeom>
          <a:noFill/>
        </p:spPr>
        <p:txBody>
          <a:bodyPr wrap="none" rtlCol="0">
            <a:spAutoFit/>
          </a:bodyPr>
          <a:lstStyle/>
          <a:p>
            <a:r>
              <a:rPr lang="en-US" dirty="0">
                <a:solidFill>
                  <a:schemeClr val="tx1"/>
                </a:solidFill>
              </a:rPr>
              <a:t>x</a:t>
            </a:r>
          </a:p>
        </p:txBody>
      </p:sp>
      <p:sp>
        <p:nvSpPr>
          <p:cNvPr id="16" name="TextBox 15"/>
          <p:cNvSpPr txBox="1"/>
          <p:nvPr/>
        </p:nvSpPr>
        <p:spPr>
          <a:xfrm>
            <a:off x="4486949" y="4215825"/>
            <a:ext cx="389851" cy="584775"/>
          </a:xfrm>
          <a:prstGeom prst="rect">
            <a:avLst/>
          </a:prstGeom>
          <a:noFill/>
        </p:spPr>
        <p:txBody>
          <a:bodyPr wrap="none" rtlCol="0">
            <a:spAutoFit/>
          </a:bodyPr>
          <a:lstStyle/>
          <a:p>
            <a:r>
              <a:rPr lang="en-US" dirty="0">
                <a:solidFill>
                  <a:schemeClr val="tx1"/>
                </a:solidFill>
              </a:rPr>
              <a:t>x</a:t>
            </a:r>
          </a:p>
        </p:txBody>
      </p:sp>
      <p:sp>
        <p:nvSpPr>
          <p:cNvPr id="17" name="TextBox 16"/>
          <p:cNvSpPr txBox="1"/>
          <p:nvPr/>
        </p:nvSpPr>
        <p:spPr>
          <a:xfrm>
            <a:off x="5181600" y="3962400"/>
            <a:ext cx="389851" cy="584775"/>
          </a:xfrm>
          <a:prstGeom prst="rect">
            <a:avLst/>
          </a:prstGeom>
          <a:noFill/>
        </p:spPr>
        <p:txBody>
          <a:bodyPr wrap="none" rtlCol="0">
            <a:spAutoFit/>
          </a:bodyPr>
          <a:lstStyle/>
          <a:p>
            <a:r>
              <a:rPr lang="en-US" dirty="0">
                <a:solidFill>
                  <a:schemeClr val="tx1"/>
                </a:solidFill>
              </a:rPr>
              <a:t>x</a:t>
            </a:r>
          </a:p>
        </p:txBody>
      </p:sp>
      <p:sp>
        <p:nvSpPr>
          <p:cNvPr id="19" name="Oval 18"/>
          <p:cNvSpPr/>
          <p:nvPr/>
        </p:nvSpPr>
        <p:spPr bwMode="auto">
          <a:xfrm>
            <a:off x="4201871" y="3777003"/>
            <a:ext cx="304800" cy="304800"/>
          </a:xfrm>
          <a:prstGeom prst="ellipse">
            <a:avLst/>
          </a:prstGeom>
          <a:solidFill>
            <a:srgbClr val="1FE115"/>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cxnSp>
        <p:nvCxnSpPr>
          <p:cNvPr id="21" name="Straight Connector 20"/>
          <p:cNvCxnSpPr>
            <a:stCxn id="11" idx="2"/>
            <a:endCxn id="19" idx="0"/>
          </p:cNvCxnSpPr>
          <p:nvPr/>
        </p:nvCxnSpPr>
        <p:spPr bwMode="auto">
          <a:xfrm>
            <a:off x="4157326" y="3251775"/>
            <a:ext cx="196945" cy="525228"/>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22" name="Straight Connector 21"/>
          <p:cNvCxnSpPr>
            <a:endCxn id="19" idx="1"/>
          </p:cNvCxnSpPr>
          <p:nvPr/>
        </p:nvCxnSpPr>
        <p:spPr bwMode="auto">
          <a:xfrm>
            <a:off x="3739402" y="3398176"/>
            <a:ext cx="507106" cy="423464"/>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23" name="Straight Connector 22"/>
          <p:cNvCxnSpPr/>
          <p:nvPr/>
        </p:nvCxnSpPr>
        <p:spPr bwMode="auto">
          <a:xfrm flipV="1">
            <a:off x="4157326" y="3974040"/>
            <a:ext cx="241582" cy="107763"/>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24" name="Straight Connector 23"/>
          <p:cNvCxnSpPr>
            <a:stCxn id="15" idx="3"/>
          </p:cNvCxnSpPr>
          <p:nvPr/>
        </p:nvCxnSpPr>
        <p:spPr bwMode="auto">
          <a:xfrm flipV="1">
            <a:off x="3818851" y="3974040"/>
            <a:ext cx="580057" cy="76973"/>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25" name="Straight Connector 24"/>
          <p:cNvCxnSpPr/>
          <p:nvPr/>
        </p:nvCxnSpPr>
        <p:spPr bwMode="auto">
          <a:xfrm flipV="1">
            <a:off x="3774141" y="3974040"/>
            <a:ext cx="624767" cy="826560"/>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27" name="Straight Connector 26"/>
          <p:cNvCxnSpPr>
            <a:stCxn id="16" idx="0"/>
            <a:endCxn id="19" idx="5"/>
          </p:cNvCxnSpPr>
          <p:nvPr/>
        </p:nvCxnSpPr>
        <p:spPr bwMode="auto">
          <a:xfrm flipH="1" flipV="1">
            <a:off x="4462034" y="4037166"/>
            <a:ext cx="219841" cy="178659"/>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30" name="Straight Connector 29"/>
          <p:cNvCxnSpPr/>
          <p:nvPr/>
        </p:nvCxnSpPr>
        <p:spPr bwMode="auto">
          <a:xfrm flipH="1" flipV="1">
            <a:off x="4398908" y="3962400"/>
            <a:ext cx="282966" cy="672525"/>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33" name="Straight Connector 32"/>
          <p:cNvCxnSpPr>
            <a:endCxn id="19" idx="5"/>
          </p:cNvCxnSpPr>
          <p:nvPr/>
        </p:nvCxnSpPr>
        <p:spPr bwMode="auto">
          <a:xfrm flipH="1">
            <a:off x="4462034" y="3632775"/>
            <a:ext cx="63733" cy="404391"/>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36" name="Straight Connector 35"/>
          <p:cNvCxnSpPr>
            <a:endCxn id="19" idx="6"/>
          </p:cNvCxnSpPr>
          <p:nvPr/>
        </p:nvCxnSpPr>
        <p:spPr bwMode="auto">
          <a:xfrm flipH="1">
            <a:off x="4506671" y="3554850"/>
            <a:ext cx="869854" cy="374553"/>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40" name="Straight Connector 39"/>
          <p:cNvCxnSpPr>
            <a:endCxn id="19" idx="5"/>
          </p:cNvCxnSpPr>
          <p:nvPr/>
        </p:nvCxnSpPr>
        <p:spPr bwMode="auto">
          <a:xfrm flipH="1" flipV="1">
            <a:off x="4462034" y="4037166"/>
            <a:ext cx="838293" cy="243981"/>
          </a:xfrm>
          <a:prstGeom prst="line">
            <a:avLst/>
          </a:prstGeom>
          <a:solidFill>
            <a:schemeClr val="accent1"/>
          </a:solidFill>
          <a:ln w="38100" cap="flat" cmpd="sng" algn="ctr">
            <a:solidFill>
              <a:srgbClr val="1FE115"/>
            </a:solidFill>
            <a:prstDash val="solid"/>
            <a:round/>
            <a:headEnd type="none" w="med" len="med"/>
            <a:tailEnd type="none" w="med" len="med"/>
          </a:ln>
          <a:effectLst/>
        </p:spPr>
      </p:cxnSp>
      <p:sp>
        <p:nvSpPr>
          <p:cNvPr id="43" name="Oval 42"/>
          <p:cNvSpPr/>
          <p:nvPr/>
        </p:nvSpPr>
        <p:spPr bwMode="auto">
          <a:xfrm>
            <a:off x="5829300" y="5936115"/>
            <a:ext cx="304800" cy="304800"/>
          </a:xfrm>
          <a:prstGeom prst="ellipse">
            <a:avLst/>
          </a:prstGeom>
          <a:solidFill>
            <a:srgbClr val="1FE115"/>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Tree>
    <p:extLst>
      <p:ext uri="{BB962C8B-B14F-4D97-AF65-F5344CB8AC3E}">
        <p14:creationId xmlns:p14="http://schemas.microsoft.com/office/powerpoint/2010/main" val="42324396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Information gain?</a:t>
            </a:r>
          </a:p>
        </p:txBody>
      </p:sp>
      <p:sp>
        <p:nvSpPr>
          <p:cNvPr id="3" name="Content Placeholder 2"/>
          <p:cNvSpPr>
            <a:spLocks noGrp="1"/>
          </p:cNvSpPr>
          <p:nvPr>
            <p:ph idx="1"/>
          </p:nvPr>
        </p:nvSpPr>
        <p:spPr>
          <a:xfrm>
            <a:off x="228600" y="5830439"/>
            <a:ext cx="8686800" cy="888712"/>
          </a:xfrm>
        </p:spPr>
        <p:txBody>
          <a:bodyPr/>
          <a:lstStyle/>
          <a:p>
            <a:r>
              <a:rPr lang="en-US" dirty="0"/>
              <a:t>X = data / information			    =  information /</a:t>
            </a:r>
          </a:p>
          <a:p>
            <a:r>
              <a:rPr lang="en-US" dirty="0"/>
              <a:t>								knowledge</a:t>
            </a:r>
          </a:p>
        </p:txBody>
      </p:sp>
      <p:sp>
        <p:nvSpPr>
          <p:cNvPr id="4" name="Slide Number Placeholder 3"/>
          <p:cNvSpPr>
            <a:spLocks noGrp="1"/>
          </p:cNvSpPr>
          <p:nvPr>
            <p:ph type="sldNum" sz="quarter" idx="10"/>
          </p:nvPr>
        </p:nvSpPr>
        <p:spPr/>
        <p:txBody>
          <a:bodyPr/>
          <a:lstStyle/>
          <a:p>
            <a:fld id="{970F0956-5B8E-40B4-A8DD-F75AA1D26018}" type="slidenum">
              <a:rPr lang="en-US" smtClean="0"/>
              <a:pPr/>
              <a:t>15</a:t>
            </a:fld>
            <a:endParaRPr lang="en-US"/>
          </a:p>
        </p:txBody>
      </p:sp>
      <p:sp>
        <p:nvSpPr>
          <p:cNvPr id="5" name="Oval 4"/>
          <p:cNvSpPr/>
          <p:nvPr/>
        </p:nvSpPr>
        <p:spPr bwMode="auto">
          <a:xfrm>
            <a:off x="228600" y="1581719"/>
            <a:ext cx="4191000" cy="4191000"/>
          </a:xfrm>
          <a:prstGeom prst="ellipse">
            <a:avLst/>
          </a:prstGeom>
          <a:solidFill>
            <a:schemeClr val="accent2">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22" charset="0"/>
            </a:endParaRPr>
          </a:p>
        </p:txBody>
      </p:sp>
      <p:sp>
        <p:nvSpPr>
          <p:cNvPr id="6" name="Oval 5"/>
          <p:cNvSpPr/>
          <p:nvPr/>
        </p:nvSpPr>
        <p:spPr bwMode="auto">
          <a:xfrm>
            <a:off x="952500" y="2305619"/>
            <a:ext cx="2743200" cy="2743200"/>
          </a:xfrm>
          <a:prstGeom prst="ellips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7" name="Oval 6"/>
          <p:cNvSpPr/>
          <p:nvPr/>
        </p:nvSpPr>
        <p:spPr bwMode="auto">
          <a:xfrm>
            <a:off x="1752600" y="3181919"/>
            <a:ext cx="1143000" cy="1143000"/>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8" name="TextBox 7"/>
          <p:cNvSpPr txBox="1"/>
          <p:nvPr/>
        </p:nvSpPr>
        <p:spPr>
          <a:xfrm>
            <a:off x="1250690" y="2800919"/>
            <a:ext cx="389851" cy="584775"/>
          </a:xfrm>
          <a:prstGeom prst="rect">
            <a:avLst/>
          </a:prstGeom>
          <a:noFill/>
        </p:spPr>
        <p:txBody>
          <a:bodyPr wrap="none" rtlCol="0">
            <a:spAutoFit/>
          </a:bodyPr>
          <a:lstStyle/>
          <a:p>
            <a:r>
              <a:rPr lang="en-US" dirty="0">
                <a:solidFill>
                  <a:schemeClr val="tx1"/>
                </a:solidFill>
              </a:rPr>
              <a:t>x</a:t>
            </a:r>
          </a:p>
        </p:txBody>
      </p:sp>
      <p:sp>
        <p:nvSpPr>
          <p:cNvPr id="9" name="TextBox 8"/>
          <p:cNvSpPr txBox="1"/>
          <p:nvPr/>
        </p:nvSpPr>
        <p:spPr>
          <a:xfrm>
            <a:off x="1743749" y="3435344"/>
            <a:ext cx="389851" cy="584775"/>
          </a:xfrm>
          <a:prstGeom prst="rect">
            <a:avLst/>
          </a:prstGeom>
          <a:noFill/>
        </p:spPr>
        <p:txBody>
          <a:bodyPr wrap="none" rtlCol="0">
            <a:spAutoFit/>
          </a:bodyPr>
          <a:lstStyle/>
          <a:p>
            <a:r>
              <a:rPr lang="en-US" dirty="0">
                <a:solidFill>
                  <a:schemeClr val="tx1"/>
                </a:solidFill>
              </a:rPr>
              <a:t>x</a:t>
            </a:r>
          </a:p>
        </p:txBody>
      </p:sp>
      <p:sp>
        <p:nvSpPr>
          <p:cNvPr id="10" name="TextBox 9"/>
          <p:cNvSpPr txBox="1"/>
          <p:nvPr/>
        </p:nvSpPr>
        <p:spPr>
          <a:xfrm>
            <a:off x="2200949" y="3054344"/>
            <a:ext cx="389851" cy="584775"/>
          </a:xfrm>
          <a:prstGeom prst="rect">
            <a:avLst/>
          </a:prstGeom>
          <a:noFill/>
        </p:spPr>
        <p:txBody>
          <a:bodyPr wrap="none" rtlCol="0">
            <a:spAutoFit/>
          </a:bodyPr>
          <a:lstStyle/>
          <a:p>
            <a:r>
              <a:rPr lang="en-US" dirty="0">
                <a:solidFill>
                  <a:schemeClr val="tx1"/>
                </a:solidFill>
              </a:rPr>
              <a:t>x</a:t>
            </a:r>
          </a:p>
        </p:txBody>
      </p:sp>
      <p:sp>
        <p:nvSpPr>
          <p:cNvPr id="11" name="TextBox 10"/>
          <p:cNvSpPr txBox="1"/>
          <p:nvPr/>
        </p:nvSpPr>
        <p:spPr>
          <a:xfrm>
            <a:off x="1828800" y="2419919"/>
            <a:ext cx="389851" cy="584775"/>
          </a:xfrm>
          <a:prstGeom prst="rect">
            <a:avLst/>
          </a:prstGeom>
          <a:noFill/>
        </p:spPr>
        <p:txBody>
          <a:bodyPr wrap="none" rtlCol="0">
            <a:spAutoFit/>
          </a:bodyPr>
          <a:lstStyle/>
          <a:p>
            <a:r>
              <a:rPr lang="en-US" dirty="0">
                <a:solidFill>
                  <a:schemeClr val="tx1"/>
                </a:solidFill>
              </a:rPr>
              <a:t>x</a:t>
            </a:r>
          </a:p>
        </p:txBody>
      </p:sp>
      <p:sp>
        <p:nvSpPr>
          <p:cNvPr id="12" name="TextBox 11"/>
          <p:cNvSpPr txBox="1"/>
          <p:nvPr/>
        </p:nvSpPr>
        <p:spPr>
          <a:xfrm>
            <a:off x="3115349" y="2953319"/>
            <a:ext cx="389851" cy="584775"/>
          </a:xfrm>
          <a:prstGeom prst="rect">
            <a:avLst/>
          </a:prstGeom>
          <a:noFill/>
        </p:spPr>
        <p:txBody>
          <a:bodyPr wrap="none" rtlCol="0">
            <a:spAutoFit/>
          </a:bodyPr>
          <a:lstStyle/>
          <a:p>
            <a:r>
              <a:rPr lang="en-US" dirty="0">
                <a:solidFill>
                  <a:schemeClr val="tx1"/>
                </a:solidFill>
              </a:rPr>
              <a:t>x</a:t>
            </a:r>
          </a:p>
        </p:txBody>
      </p:sp>
      <p:sp>
        <p:nvSpPr>
          <p:cNvPr id="13" name="TextBox 12"/>
          <p:cNvSpPr txBox="1"/>
          <p:nvPr/>
        </p:nvSpPr>
        <p:spPr>
          <a:xfrm>
            <a:off x="2353349" y="3663944"/>
            <a:ext cx="389851" cy="584775"/>
          </a:xfrm>
          <a:prstGeom prst="rect">
            <a:avLst/>
          </a:prstGeom>
          <a:noFill/>
        </p:spPr>
        <p:txBody>
          <a:bodyPr wrap="none" rtlCol="0">
            <a:spAutoFit/>
          </a:bodyPr>
          <a:lstStyle/>
          <a:p>
            <a:r>
              <a:rPr lang="en-US" dirty="0">
                <a:solidFill>
                  <a:schemeClr val="tx1"/>
                </a:solidFill>
              </a:rPr>
              <a:t>x</a:t>
            </a:r>
          </a:p>
        </p:txBody>
      </p:sp>
      <p:sp>
        <p:nvSpPr>
          <p:cNvPr id="14" name="TextBox 13"/>
          <p:cNvSpPr txBox="1"/>
          <p:nvPr/>
        </p:nvSpPr>
        <p:spPr>
          <a:xfrm>
            <a:off x="1403090" y="4248719"/>
            <a:ext cx="389851" cy="584775"/>
          </a:xfrm>
          <a:prstGeom prst="rect">
            <a:avLst/>
          </a:prstGeom>
          <a:noFill/>
        </p:spPr>
        <p:txBody>
          <a:bodyPr wrap="none" rtlCol="0">
            <a:spAutoFit/>
          </a:bodyPr>
          <a:lstStyle/>
          <a:p>
            <a:r>
              <a:rPr lang="en-US" dirty="0">
                <a:solidFill>
                  <a:schemeClr val="tx1"/>
                </a:solidFill>
              </a:rPr>
              <a:t>x</a:t>
            </a:r>
          </a:p>
        </p:txBody>
      </p:sp>
      <p:sp>
        <p:nvSpPr>
          <p:cNvPr id="15" name="TextBox 14"/>
          <p:cNvSpPr txBox="1"/>
          <p:nvPr/>
        </p:nvSpPr>
        <p:spPr>
          <a:xfrm>
            <a:off x="1295400" y="3511544"/>
            <a:ext cx="389851" cy="584775"/>
          </a:xfrm>
          <a:prstGeom prst="rect">
            <a:avLst/>
          </a:prstGeom>
          <a:noFill/>
        </p:spPr>
        <p:txBody>
          <a:bodyPr wrap="none" rtlCol="0">
            <a:spAutoFit/>
          </a:bodyPr>
          <a:lstStyle/>
          <a:p>
            <a:r>
              <a:rPr lang="en-US" dirty="0">
                <a:solidFill>
                  <a:schemeClr val="tx1"/>
                </a:solidFill>
              </a:rPr>
              <a:t>x</a:t>
            </a:r>
          </a:p>
        </p:txBody>
      </p:sp>
      <p:sp>
        <p:nvSpPr>
          <p:cNvPr id="16" name="TextBox 15"/>
          <p:cNvSpPr txBox="1"/>
          <p:nvPr/>
        </p:nvSpPr>
        <p:spPr>
          <a:xfrm>
            <a:off x="2353349" y="3968744"/>
            <a:ext cx="389851" cy="584775"/>
          </a:xfrm>
          <a:prstGeom prst="rect">
            <a:avLst/>
          </a:prstGeom>
          <a:noFill/>
        </p:spPr>
        <p:txBody>
          <a:bodyPr wrap="none" rtlCol="0">
            <a:spAutoFit/>
          </a:bodyPr>
          <a:lstStyle/>
          <a:p>
            <a:r>
              <a:rPr lang="en-US" dirty="0">
                <a:solidFill>
                  <a:schemeClr val="tx1"/>
                </a:solidFill>
              </a:rPr>
              <a:t>x</a:t>
            </a:r>
          </a:p>
        </p:txBody>
      </p:sp>
      <p:sp>
        <p:nvSpPr>
          <p:cNvPr id="17" name="TextBox 16"/>
          <p:cNvSpPr txBox="1"/>
          <p:nvPr/>
        </p:nvSpPr>
        <p:spPr>
          <a:xfrm>
            <a:off x="3048000" y="3715319"/>
            <a:ext cx="389851" cy="584775"/>
          </a:xfrm>
          <a:prstGeom prst="rect">
            <a:avLst/>
          </a:prstGeom>
          <a:noFill/>
        </p:spPr>
        <p:txBody>
          <a:bodyPr wrap="none" rtlCol="0">
            <a:spAutoFit/>
          </a:bodyPr>
          <a:lstStyle/>
          <a:p>
            <a:r>
              <a:rPr lang="en-US" dirty="0">
                <a:solidFill>
                  <a:schemeClr val="tx1"/>
                </a:solidFill>
              </a:rPr>
              <a:t>x</a:t>
            </a:r>
          </a:p>
        </p:txBody>
      </p:sp>
      <p:sp>
        <p:nvSpPr>
          <p:cNvPr id="19" name="Oval 18"/>
          <p:cNvSpPr/>
          <p:nvPr/>
        </p:nvSpPr>
        <p:spPr bwMode="auto">
          <a:xfrm>
            <a:off x="2068271" y="3529922"/>
            <a:ext cx="304800" cy="304800"/>
          </a:xfrm>
          <a:prstGeom prst="ellipse">
            <a:avLst/>
          </a:prstGeom>
          <a:solidFill>
            <a:srgbClr val="1FE115"/>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cxnSp>
        <p:nvCxnSpPr>
          <p:cNvPr id="21" name="Straight Connector 20"/>
          <p:cNvCxnSpPr>
            <a:stCxn id="11" idx="2"/>
            <a:endCxn id="19" idx="0"/>
          </p:cNvCxnSpPr>
          <p:nvPr/>
        </p:nvCxnSpPr>
        <p:spPr bwMode="auto">
          <a:xfrm>
            <a:off x="2023726" y="3004694"/>
            <a:ext cx="196945" cy="525228"/>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22" name="Straight Connector 21"/>
          <p:cNvCxnSpPr>
            <a:endCxn id="19" idx="1"/>
          </p:cNvCxnSpPr>
          <p:nvPr/>
        </p:nvCxnSpPr>
        <p:spPr bwMode="auto">
          <a:xfrm>
            <a:off x="1605802" y="3151095"/>
            <a:ext cx="507106" cy="423464"/>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23" name="Straight Connector 22"/>
          <p:cNvCxnSpPr/>
          <p:nvPr/>
        </p:nvCxnSpPr>
        <p:spPr bwMode="auto">
          <a:xfrm flipV="1">
            <a:off x="2023726" y="3726959"/>
            <a:ext cx="241582" cy="107763"/>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24" name="Straight Connector 23"/>
          <p:cNvCxnSpPr>
            <a:stCxn id="15" idx="3"/>
          </p:cNvCxnSpPr>
          <p:nvPr/>
        </p:nvCxnSpPr>
        <p:spPr bwMode="auto">
          <a:xfrm flipV="1">
            <a:off x="1685251" y="3726959"/>
            <a:ext cx="580057" cy="76973"/>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25" name="Straight Connector 24"/>
          <p:cNvCxnSpPr/>
          <p:nvPr/>
        </p:nvCxnSpPr>
        <p:spPr bwMode="auto">
          <a:xfrm flipV="1">
            <a:off x="1640541" y="3726959"/>
            <a:ext cx="624767" cy="826560"/>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27" name="Straight Connector 26"/>
          <p:cNvCxnSpPr>
            <a:stCxn id="16" idx="0"/>
            <a:endCxn id="19" idx="5"/>
          </p:cNvCxnSpPr>
          <p:nvPr/>
        </p:nvCxnSpPr>
        <p:spPr bwMode="auto">
          <a:xfrm flipH="1" flipV="1">
            <a:off x="2328434" y="3790085"/>
            <a:ext cx="219841" cy="178659"/>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30" name="Straight Connector 29"/>
          <p:cNvCxnSpPr/>
          <p:nvPr/>
        </p:nvCxnSpPr>
        <p:spPr bwMode="auto">
          <a:xfrm flipH="1" flipV="1">
            <a:off x="2265308" y="3715319"/>
            <a:ext cx="282966" cy="672525"/>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33" name="Straight Connector 32"/>
          <p:cNvCxnSpPr>
            <a:endCxn id="19" idx="5"/>
          </p:cNvCxnSpPr>
          <p:nvPr/>
        </p:nvCxnSpPr>
        <p:spPr bwMode="auto">
          <a:xfrm flipH="1">
            <a:off x="2328434" y="3385694"/>
            <a:ext cx="63733" cy="404391"/>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36" name="Straight Connector 35"/>
          <p:cNvCxnSpPr>
            <a:endCxn id="19" idx="6"/>
          </p:cNvCxnSpPr>
          <p:nvPr/>
        </p:nvCxnSpPr>
        <p:spPr bwMode="auto">
          <a:xfrm flipH="1">
            <a:off x="2373071" y="3307769"/>
            <a:ext cx="869854" cy="374553"/>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40" name="Straight Connector 39"/>
          <p:cNvCxnSpPr>
            <a:endCxn id="19" idx="5"/>
          </p:cNvCxnSpPr>
          <p:nvPr/>
        </p:nvCxnSpPr>
        <p:spPr bwMode="auto">
          <a:xfrm flipH="1" flipV="1">
            <a:off x="2328434" y="3790085"/>
            <a:ext cx="838293" cy="243981"/>
          </a:xfrm>
          <a:prstGeom prst="line">
            <a:avLst/>
          </a:prstGeom>
          <a:solidFill>
            <a:schemeClr val="accent1"/>
          </a:solidFill>
          <a:ln w="38100" cap="flat" cmpd="sng" algn="ctr">
            <a:solidFill>
              <a:srgbClr val="1FE115"/>
            </a:solidFill>
            <a:prstDash val="solid"/>
            <a:round/>
            <a:headEnd type="none" w="med" len="med"/>
            <a:tailEnd type="none" w="med" len="med"/>
          </a:ln>
          <a:effectLst/>
        </p:spPr>
      </p:cxnSp>
      <p:sp>
        <p:nvSpPr>
          <p:cNvPr id="43" name="Oval 42"/>
          <p:cNvSpPr/>
          <p:nvPr/>
        </p:nvSpPr>
        <p:spPr bwMode="auto">
          <a:xfrm>
            <a:off x="5829300" y="5936115"/>
            <a:ext cx="304800" cy="304800"/>
          </a:xfrm>
          <a:prstGeom prst="ellipse">
            <a:avLst/>
          </a:prstGeom>
          <a:solidFill>
            <a:srgbClr val="1FE115"/>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31" name="Oval 30">
            <a:extLst>
              <a:ext uri="{FF2B5EF4-FFF2-40B4-BE49-F238E27FC236}">
                <a16:creationId xmlns:a16="http://schemas.microsoft.com/office/drawing/2014/main" id="{B9B6BF22-584C-424D-B664-CDD7264608A0}"/>
              </a:ext>
            </a:extLst>
          </p:cNvPr>
          <p:cNvSpPr/>
          <p:nvPr/>
        </p:nvSpPr>
        <p:spPr bwMode="auto">
          <a:xfrm>
            <a:off x="4724400" y="1600200"/>
            <a:ext cx="4191000" cy="4191000"/>
          </a:xfrm>
          <a:prstGeom prst="ellipse">
            <a:avLst/>
          </a:prstGeom>
          <a:solidFill>
            <a:schemeClr val="accent2">
              <a:lumMod val="75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32" name="Oval 31">
            <a:extLst>
              <a:ext uri="{FF2B5EF4-FFF2-40B4-BE49-F238E27FC236}">
                <a16:creationId xmlns:a16="http://schemas.microsoft.com/office/drawing/2014/main" id="{65D58C10-6191-48FB-9A9D-102158F2F431}"/>
              </a:ext>
            </a:extLst>
          </p:cNvPr>
          <p:cNvSpPr/>
          <p:nvPr/>
        </p:nvSpPr>
        <p:spPr bwMode="auto">
          <a:xfrm>
            <a:off x="5448300" y="2324100"/>
            <a:ext cx="2743200" cy="2743200"/>
          </a:xfrm>
          <a:prstGeom prst="ellipse">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34" name="Oval 33">
            <a:extLst>
              <a:ext uri="{FF2B5EF4-FFF2-40B4-BE49-F238E27FC236}">
                <a16:creationId xmlns:a16="http://schemas.microsoft.com/office/drawing/2014/main" id="{E7D5ECFE-752F-4BB6-9AAF-321D1E8F4C44}"/>
              </a:ext>
            </a:extLst>
          </p:cNvPr>
          <p:cNvSpPr/>
          <p:nvPr/>
        </p:nvSpPr>
        <p:spPr bwMode="auto">
          <a:xfrm>
            <a:off x="6248400" y="3200400"/>
            <a:ext cx="1143000" cy="1143000"/>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35" name="TextBox 34">
            <a:extLst>
              <a:ext uri="{FF2B5EF4-FFF2-40B4-BE49-F238E27FC236}">
                <a16:creationId xmlns:a16="http://schemas.microsoft.com/office/drawing/2014/main" id="{4BDA3ECA-6955-4D1D-BEBD-F8490FC2277B}"/>
              </a:ext>
            </a:extLst>
          </p:cNvPr>
          <p:cNvSpPr txBox="1"/>
          <p:nvPr/>
        </p:nvSpPr>
        <p:spPr>
          <a:xfrm>
            <a:off x="5746490" y="2819400"/>
            <a:ext cx="389851" cy="584775"/>
          </a:xfrm>
          <a:prstGeom prst="rect">
            <a:avLst/>
          </a:prstGeom>
          <a:noFill/>
        </p:spPr>
        <p:txBody>
          <a:bodyPr wrap="none" rtlCol="0">
            <a:spAutoFit/>
          </a:bodyPr>
          <a:lstStyle/>
          <a:p>
            <a:r>
              <a:rPr lang="en-US" dirty="0">
                <a:solidFill>
                  <a:schemeClr val="tx1"/>
                </a:solidFill>
              </a:rPr>
              <a:t>x</a:t>
            </a:r>
          </a:p>
        </p:txBody>
      </p:sp>
      <p:sp>
        <p:nvSpPr>
          <p:cNvPr id="37" name="TextBox 36">
            <a:extLst>
              <a:ext uri="{FF2B5EF4-FFF2-40B4-BE49-F238E27FC236}">
                <a16:creationId xmlns:a16="http://schemas.microsoft.com/office/drawing/2014/main" id="{1D054884-CC68-4C0B-A3C6-7ABCF7308513}"/>
              </a:ext>
            </a:extLst>
          </p:cNvPr>
          <p:cNvSpPr txBox="1"/>
          <p:nvPr/>
        </p:nvSpPr>
        <p:spPr>
          <a:xfrm>
            <a:off x="6239549" y="3453825"/>
            <a:ext cx="389851" cy="584775"/>
          </a:xfrm>
          <a:prstGeom prst="rect">
            <a:avLst/>
          </a:prstGeom>
          <a:noFill/>
        </p:spPr>
        <p:txBody>
          <a:bodyPr wrap="none" rtlCol="0">
            <a:spAutoFit/>
          </a:bodyPr>
          <a:lstStyle/>
          <a:p>
            <a:r>
              <a:rPr lang="en-US" dirty="0">
                <a:solidFill>
                  <a:schemeClr val="tx1"/>
                </a:solidFill>
              </a:rPr>
              <a:t>x</a:t>
            </a:r>
          </a:p>
        </p:txBody>
      </p:sp>
      <p:sp>
        <p:nvSpPr>
          <p:cNvPr id="38" name="TextBox 37">
            <a:extLst>
              <a:ext uri="{FF2B5EF4-FFF2-40B4-BE49-F238E27FC236}">
                <a16:creationId xmlns:a16="http://schemas.microsoft.com/office/drawing/2014/main" id="{1FB3441B-0951-485C-BBC4-B1E8BAF3C9CE}"/>
              </a:ext>
            </a:extLst>
          </p:cNvPr>
          <p:cNvSpPr txBox="1"/>
          <p:nvPr/>
        </p:nvSpPr>
        <p:spPr>
          <a:xfrm>
            <a:off x="6696749" y="3072825"/>
            <a:ext cx="389851" cy="584775"/>
          </a:xfrm>
          <a:prstGeom prst="rect">
            <a:avLst/>
          </a:prstGeom>
          <a:noFill/>
        </p:spPr>
        <p:txBody>
          <a:bodyPr wrap="none" rtlCol="0">
            <a:spAutoFit/>
          </a:bodyPr>
          <a:lstStyle/>
          <a:p>
            <a:r>
              <a:rPr lang="en-US" dirty="0">
                <a:solidFill>
                  <a:schemeClr val="tx1"/>
                </a:solidFill>
              </a:rPr>
              <a:t>x</a:t>
            </a:r>
          </a:p>
        </p:txBody>
      </p:sp>
      <p:sp>
        <p:nvSpPr>
          <p:cNvPr id="39" name="TextBox 38">
            <a:extLst>
              <a:ext uri="{FF2B5EF4-FFF2-40B4-BE49-F238E27FC236}">
                <a16:creationId xmlns:a16="http://schemas.microsoft.com/office/drawing/2014/main" id="{ED8718C6-A8A6-47A7-A888-D7131D42580E}"/>
              </a:ext>
            </a:extLst>
          </p:cNvPr>
          <p:cNvSpPr txBox="1"/>
          <p:nvPr/>
        </p:nvSpPr>
        <p:spPr>
          <a:xfrm>
            <a:off x="6324600" y="2438400"/>
            <a:ext cx="389851" cy="584775"/>
          </a:xfrm>
          <a:prstGeom prst="rect">
            <a:avLst/>
          </a:prstGeom>
          <a:noFill/>
        </p:spPr>
        <p:txBody>
          <a:bodyPr wrap="none" rtlCol="0">
            <a:spAutoFit/>
          </a:bodyPr>
          <a:lstStyle/>
          <a:p>
            <a:r>
              <a:rPr lang="en-US" dirty="0">
                <a:solidFill>
                  <a:schemeClr val="tx1"/>
                </a:solidFill>
              </a:rPr>
              <a:t>x</a:t>
            </a:r>
          </a:p>
        </p:txBody>
      </p:sp>
      <p:sp>
        <p:nvSpPr>
          <p:cNvPr id="41" name="TextBox 40">
            <a:extLst>
              <a:ext uri="{FF2B5EF4-FFF2-40B4-BE49-F238E27FC236}">
                <a16:creationId xmlns:a16="http://schemas.microsoft.com/office/drawing/2014/main" id="{168D38A5-32CA-4407-9723-3DBD58292C6E}"/>
              </a:ext>
            </a:extLst>
          </p:cNvPr>
          <p:cNvSpPr txBox="1"/>
          <p:nvPr/>
        </p:nvSpPr>
        <p:spPr>
          <a:xfrm>
            <a:off x="7611149" y="2971800"/>
            <a:ext cx="389851" cy="584775"/>
          </a:xfrm>
          <a:prstGeom prst="rect">
            <a:avLst/>
          </a:prstGeom>
          <a:noFill/>
        </p:spPr>
        <p:txBody>
          <a:bodyPr wrap="none" rtlCol="0">
            <a:spAutoFit/>
          </a:bodyPr>
          <a:lstStyle/>
          <a:p>
            <a:r>
              <a:rPr lang="en-US" dirty="0">
                <a:solidFill>
                  <a:schemeClr val="tx1"/>
                </a:solidFill>
              </a:rPr>
              <a:t>x</a:t>
            </a:r>
          </a:p>
        </p:txBody>
      </p:sp>
      <p:sp>
        <p:nvSpPr>
          <p:cNvPr id="42" name="TextBox 41">
            <a:extLst>
              <a:ext uri="{FF2B5EF4-FFF2-40B4-BE49-F238E27FC236}">
                <a16:creationId xmlns:a16="http://schemas.microsoft.com/office/drawing/2014/main" id="{CC1B82EB-A20A-4205-AC39-BC8986221231}"/>
              </a:ext>
            </a:extLst>
          </p:cNvPr>
          <p:cNvSpPr txBox="1"/>
          <p:nvPr/>
        </p:nvSpPr>
        <p:spPr>
          <a:xfrm>
            <a:off x="6849149" y="3682425"/>
            <a:ext cx="389851" cy="584775"/>
          </a:xfrm>
          <a:prstGeom prst="rect">
            <a:avLst/>
          </a:prstGeom>
          <a:noFill/>
        </p:spPr>
        <p:txBody>
          <a:bodyPr wrap="none" rtlCol="0">
            <a:spAutoFit/>
          </a:bodyPr>
          <a:lstStyle/>
          <a:p>
            <a:r>
              <a:rPr lang="en-US" dirty="0">
                <a:solidFill>
                  <a:schemeClr val="tx1"/>
                </a:solidFill>
              </a:rPr>
              <a:t>x</a:t>
            </a:r>
          </a:p>
        </p:txBody>
      </p:sp>
      <p:sp>
        <p:nvSpPr>
          <p:cNvPr id="44" name="TextBox 43">
            <a:extLst>
              <a:ext uri="{FF2B5EF4-FFF2-40B4-BE49-F238E27FC236}">
                <a16:creationId xmlns:a16="http://schemas.microsoft.com/office/drawing/2014/main" id="{85CFA55D-CA13-4B6F-8681-3719E00F7F6C}"/>
              </a:ext>
            </a:extLst>
          </p:cNvPr>
          <p:cNvSpPr txBox="1"/>
          <p:nvPr/>
        </p:nvSpPr>
        <p:spPr>
          <a:xfrm>
            <a:off x="5898890" y="4267200"/>
            <a:ext cx="389851" cy="584775"/>
          </a:xfrm>
          <a:prstGeom prst="rect">
            <a:avLst/>
          </a:prstGeom>
          <a:noFill/>
        </p:spPr>
        <p:txBody>
          <a:bodyPr wrap="none" rtlCol="0">
            <a:spAutoFit/>
          </a:bodyPr>
          <a:lstStyle/>
          <a:p>
            <a:r>
              <a:rPr lang="en-US" dirty="0">
                <a:solidFill>
                  <a:schemeClr val="tx1"/>
                </a:solidFill>
              </a:rPr>
              <a:t>x</a:t>
            </a:r>
          </a:p>
        </p:txBody>
      </p:sp>
      <p:sp>
        <p:nvSpPr>
          <p:cNvPr id="45" name="TextBox 44">
            <a:extLst>
              <a:ext uri="{FF2B5EF4-FFF2-40B4-BE49-F238E27FC236}">
                <a16:creationId xmlns:a16="http://schemas.microsoft.com/office/drawing/2014/main" id="{1D0B539E-5757-4087-A9D7-06DFEFB509E2}"/>
              </a:ext>
            </a:extLst>
          </p:cNvPr>
          <p:cNvSpPr txBox="1"/>
          <p:nvPr/>
        </p:nvSpPr>
        <p:spPr>
          <a:xfrm>
            <a:off x="5791200" y="3530025"/>
            <a:ext cx="389851" cy="584775"/>
          </a:xfrm>
          <a:prstGeom prst="rect">
            <a:avLst/>
          </a:prstGeom>
          <a:noFill/>
        </p:spPr>
        <p:txBody>
          <a:bodyPr wrap="none" rtlCol="0">
            <a:spAutoFit/>
          </a:bodyPr>
          <a:lstStyle/>
          <a:p>
            <a:r>
              <a:rPr lang="en-US" dirty="0">
                <a:solidFill>
                  <a:schemeClr val="tx1"/>
                </a:solidFill>
              </a:rPr>
              <a:t>x</a:t>
            </a:r>
          </a:p>
        </p:txBody>
      </p:sp>
      <p:sp>
        <p:nvSpPr>
          <p:cNvPr id="46" name="TextBox 45">
            <a:extLst>
              <a:ext uri="{FF2B5EF4-FFF2-40B4-BE49-F238E27FC236}">
                <a16:creationId xmlns:a16="http://schemas.microsoft.com/office/drawing/2014/main" id="{E247BF78-3181-4325-905A-43FF1EF4DDB5}"/>
              </a:ext>
            </a:extLst>
          </p:cNvPr>
          <p:cNvSpPr txBox="1"/>
          <p:nvPr/>
        </p:nvSpPr>
        <p:spPr>
          <a:xfrm>
            <a:off x="6849149" y="3987225"/>
            <a:ext cx="389851" cy="584775"/>
          </a:xfrm>
          <a:prstGeom prst="rect">
            <a:avLst/>
          </a:prstGeom>
          <a:noFill/>
        </p:spPr>
        <p:txBody>
          <a:bodyPr wrap="none" rtlCol="0">
            <a:spAutoFit/>
          </a:bodyPr>
          <a:lstStyle/>
          <a:p>
            <a:r>
              <a:rPr lang="en-US" dirty="0">
                <a:solidFill>
                  <a:schemeClr val="tx1"/>
                </a:solidFill>
              </a:rPr>
              <a:t>x</a:t>
            </a:r>
          </a:p>
        </p:txBody>
      </p:sp>
      <p:sp>
        <p:nvSpPr>
          <p:cNvPr id="47" name="TextBox 46">
            <a:extLst>
              <a:ext uri="{FF2B5EF4-FFF2-40B4-BE49-F238E27FC236}">
                <a16:creationId xmlns:a16="http://schemas.microsoft.com/office/drawing/2014/main" id="{8811D836-DBFE-49EE-800C-203B5BBCD586}"/>
              </a:ext>
            </a:extLst>
          </p:cNvPr>
          <p:cNvSpPr txBox="1"/>
          <p:nvPr/>
        </p:nvSpPr>
        <p:spPr>
          <a:xfrm>
            <a:off x="7543800" y="3733800"/>
            <a:ext cx="389851" cy="584775"/>
          </a:xfrm>
          <a:prstGeom prst="rect">
            <a:avLst/>
          </a:prstGeom>
          <a:noFill/>
        </p:spPr>
        <p:txBody>
          <a:bodyPr wrap="none" rtlCol="0">
            <a:spAutoFit/>
          </a:bodyPr>
          <a:lstStyle/>
          <a:p>
            <a:r>
              <a:rPr lang="en-US" dirty="0">
                <a:solidFill>
                  <a:schemeClr val="tx1"/>
                </a:solidFill>
              </a:rPr>
              <a:t>x</a:t>
            </a:r>
          </a:p>
        </p:txBody>
      </p:sp>
      <p:sp>
        <p:nvSpPr>
          <p:cNvPr id="48" name="Oval 47">
            <a:extLst>
              <a:ext uri="{FF2B5EF4-FFF2-40B4-BE49-F238E27FC236}">
                <a16:creationId xmlns:a16="http://schemas.microsoft.com/office/drawing/2014/main" id="{FBD4F864-F7B8-4772-A16F-4E003C12AC78}"/>
              </a:ext>
            </a:extLst>
          </p:cNvPr>
          <p:cNvSpPr/>
          <p:nvPr/>
        </p:nvSpPr>
        <p:spPr bwMode="auto">
          <a:xfrm>
            <a:off x="6564071" y="3548403"/>
            <a:ext cx="304800" cy="304800"/>
          </a:xfrm>
          <a:prstGeom prst="ellipse">
            <a:avLst/>
          </a:prstGeom>
          <a:solidFill>
            <a:srgbClr val="1FE115"/>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cxnSp>
        <p:nvCxnSpPr>
          <p:cNvPr id="49" name="Straight Connector 48">
            <a:extLst>
              <a:ext uri="{FF2B5EF4-FFF2-40B4-BE49-F238E27FC236}">
                <a16:creationId xmlns:a16="http://schemas.microsoft.com/office/drawing/2014/main" id="{98C58D31-A82F-4678-B548-BB099B6861D5}"/>
              </a:ext>
            </a:extLst>
          </p:cNvPr>
          <p:cNvCxnSpPr>
            <a:stCxn id="39" idx="2"/>
            <a:endCxn id="48" idx="0"/>
          </p:cNvCxnSpPr>
          <p:nvPr/>
        </p:nvCxnSpPr>
        <p:spPr bwMode="auto">
          <a:xfrm>
            <a:off x="6519526" y="3023175"/>
            <a:ext cx="196945" cy="525228"/>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50" name="Straight Connector 49">
            <a:extLst>
              <a:ext uri="{FF2B5EF4-FFF2-40B4-BE49-F238E27FC236}">
                <a16:creationId xmlns:a16="http://schemas.microsoft.com/office/drawing/2014/main" id="{11BDCFC0-BF5D-4682-A7C9-54A5E726D10A}"/>
              </a:ext>
            </a:extLst>
          </p:cNvPr>
          <p:cNvCxnSpPr>
            <a:endCxn id="48" idx="1"/>
          </p:cNvCxnSpPr>
          <p:nvPr/>
        </p:nvCxnSpPr>
        <p:spPr bwMode="auto">
          <a:xfrm>
            <a:off x="6101602" y="3169576"/>
            <a:ext cx="507106" cy="423464"/>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51" name="Straight Connector 50">
            <a:extLst>
              <a:ext uri="{FF2B5EF4-FFF2-40B4-BE49-F238E27FC236}">
                <a16:creationId xmlns:a16="http://schemas.microsoft.com/office/drawing/2014/main" id="{5EAF2FE4-E1FD-4777-AE80-5A961DDF9DA8}"/>
              </a:ext>
            </a:extLst>
          </p:cNvPr>
          <p:cNvCxnSpPr/>
          <p:nvPr/>
        </p:nvCxnSpPr>
        <p:spPr bwMode="auto">
          <a:xfrm flipV="1">
            <a:off x="6519526" y="3745440"/>
            <a:ext cx="241582" cy="107763"/>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52" name="Straight Connector 51">
            <a:extLst>
              <a:ext uri="{FF2B5EF4-FFF2-40B4-BE49-F238E27FC236}">
                <a16:creationId xmlns:a16="http://schemas.microsoft.com/office/drawing/2014/main" id="{591453A2-9398-49A7-8D39-4AB01EE018A0}"/>
              </a:ext>
            </a:extLst>
          </p:cNvPr>
          <p:cNvCxnSpPr>
            <a:stCxn id="45" idx="3"/>
          </p:cNvCxnSpPr>
          <p:nvPr/>
        </p:nvCxnSpPr>
        <p:spPr bwMode="auto">
          <a:xfrm flipV="1">
            <a:off x="6181051" y="3745440"/>
            <a:ext cx="580057" cy="76973"/>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53" name="Straight Connector 52">
            <a:extLst>
              <a:ext uri="{FF2B5EF4-FFF2-40B4-BE49-F238E27FC236}">
                <a16:creationId xmlns:a16="http://schemas.microsoft.com/office/drawing/2014/main" id="{85C5336C-D192-4BD3-8080-91A8FB2FA606}"/>
              </a:ext>
            </a:extLst>
          </p:cNvPr>
          <p:cNvCxnSpPr/>
          <p:nvPr/>
        </p:nvCxnSpPr>
        <p:spPr bwMode="auto">
          <a:xfrm flipV="1">
            <a:off x="6136341" y="3745440"/>
            <a:ext cx="624767" cy="826560"/>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54" name="Straight Connector 53">
            <a:extLst>
              <a:ext uri="{FF2B5EF4-FFF2-40B4-BE49-F238E27FC236}">
                <a16:creationId xmlns:a16="http://schemas.microsoft.com/office/drawing/2014/main" id="{ADEDE82F-B26D-4E11-B848-B185D147FDD6}"/>
              </a:ext>
            </a:extLst>
          </p:cNvPr>
          <p:cNvCxnSpPr>
            <a:stCxn id="46" idx="0"/>
            <a:endCxn id="48" idx="5"/>
          </p:cNvCxnSpPr>
          <p:nvPr/>
        </p:nvCxnSpPr>
        <p:spPr bwMode="auto">
          <a:xfrm flipH="1" flipV="1">
            <a:off x="6824234" y="3808566"/>
            <a:ext cx="219841" cy="178659"/>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55" name="Straight Connector 54">
            <a:extLst>
              <a:ext uri="{FF2B5EF4-FFF2-40B4-BE49-F238E27FC236}">
                <a16:creationId xmlns:a16="http://schemas.microsoft.com/office/drawing/2014/main" id="{3A9D9289-6AC0-4067-8275-576FA9DF7BA8}"/>
              </a:ext>
            </a:extLst>
          </p:cNvPr>
          <p:cNvCxnSpPr/>
          <p:nvPr/>
        </p:nvCxnSpPr>
        <p:spPr bwMode="auto">
          <a:xfrm flipH="1" flipV="1">
            <a:off x="6761108" y="3733800"/>
            <a:ext cx="282966" cy="672525"/>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56" name="Straight Connector 55">
            <a:extLst>
              <a:ext uri="{FF2B5EF4-FFF2-40B4-BE49-F238E27FC236}">
                <a16:creationId xmlns:a16="http://schemas.microsoft.com/office/drawing/2014/main" id="{1014F012-DB71-4F1C-BCB6-13AE33486640}"/>
              </a:ext>
            </a:extLst>
          </p:cNvPr>
          <p:cNvCxnSpPr>
            <a:endCxn id="48" idx="5"/>
          </p:cNvCxnSpPr>
          <p:nvPr/>
        </p:nvCxnSpPr>
        <p:spPr bwMode="auto">
          <a:xfrm flipH="1">
            <a:off x="6824234" y="3404175"/>
            <a:ext cx="63733" cy="404391"/>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57" name="Straight Connector 56">
            <a:extLst>
              <a:ext uri="{FF2B5EF4-FFF2-40B4-BE49-F238E27FC236}">
                <a16:creationId xmlns:a16="http://schemas.microsoft.com/office/drawing/2014/main" id="{ED7B5FB3-9ACC-4A24-8776-255D140BC597}"/>
              </a:ext>
            </a:extLst>
          </p:cNvPr>
          <p:cNvCxnSpPr>
            <a:endCxn id="48" idx="6"/>
          </p:cNvCxnSpPr>
          <p:nvPr/>
        </p:nvCxnSpPr>
        <p:spPr bwMode="auto">
          <a:xfrm flipH="1">
            <a:off x="6868871" y="3326250"/>
            <a:ext cx="869854" cy="374553"/>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58" name="Straight Connector 57">
            <a:extLst>
              <a:ext uri="{FF2B5EF4-FFF2-40B4-BE49-F238E27FC236}">
                <a16:creationId xmlns:a16="http://schemas.microsoft.com/office/drawing/2014/main" id="{1F6B4AA9-F5DE-4BF3-BE9E-ECA1AD27FF5F}"/>
              </a:ext>
            </a:extLst>
          </p:cNvPr>
          <p:cNvCxnSpPr>
            <a:endCxn id="48" idx="5"/>
          </p:cNvCxnSpPr>
          <p:nvPr/>
        </p:nvCxnSpPr>
        <p:spPr bwMode="auto">
          <a:xfrm flipH="1" flipV="1">
            <a:off x="6824234" y="3808566"/>
            <a:ext cx="838293" cy="243981"/>
          </a:xfrm>
          <a:prstGeom prst="line">
            <a:avLst/>
          </a:prstGeom>
          <a:solidFill>
            <a:schemeClr val="accent1"/>
          </a:solidFill>
          <a:ln w="38100" cap="flat" cmpd="sng" algn="ctr">
            <a:solidFill>
              <a:srgbClr val="1FE115"/>
            </a:solidFill>
            <a:prstDash val="solid"/>
            <a:round/>
            <a:headEnd type="none" w="med" len="med"/>
            <a:tailEnd type="none" w="med" len="med"/>
          </a:ln>
          <a:effectLst/>
        </p:spPr>
      </p:cxnSp>
      <p:sp>
        <p:nvSpPr>
          <p:cNvPr id="59" name="Oval 58">
            <a:extLst>
              <a:ext uri="{FF2B5EF4-FFF2-40B4-BE49-F238E27FC236}">
                <a16:creationId xmlns:a16="http://schemas.microsoft.com/office/drawing/2014/main" id="{2F19B072-14B2-411F-90B6-9C6CF519A077}"/>
              </a:ext>
            </a:extLst>
          </p:cNvPr>
          <p:cNvSpPr/>
          <p:nvPr/>
        </p:nvSpPr>
        <p:spPr bwMode="auto">
          <a:xfrm>
            <a:off x="6244342" y="3200400"/>
            <a:ext cx="1143000" cy="1143000"/>
          </a:xfrm>
          <a:prstGeom prst="ellipse">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60" name="TextBox 59">
            <a:extLst>
              <a:ext uri="{FF2B5EF4-FFF2-40B4-BE49-F238E27FC236}">
                <a16:creationId xmlns:a16="http://schemas.microsoft.com/office/drawing/2014/main" id="{450433DF-F3AF-4168-91FD-827B1A0FF1C2}"/>
              </a:ext>
            </a:extLst>
          </p:cNvPr>
          <p:cNvSpPr txBox="1"/>
          <p:nvPr/>
        </p:nvSpPr>
        <p:spPr>
          <a:xfrm>
            <a:off x="5742432" y="2819400"/>
            <a:ext cx="389851" cy="584775"/>
          </a:xfrm>
          <a:prstGeom prst="rect">
            <a:avLst/>
          </a:prstGeom>
          <a:noFill/>
        </p:spPr>
        <p:txBody>
          <a:bodyPr wrap="none" rtlCol="0">
            <a:spAutoFit/>
          </a:bodyPr>
          <a:lstStyle/>
          <a:p>
            <a:r>
              <a:rPr lang="en-US" dirty="0">
                <a:solidFill>
                  <a:schemeClr val="tx1"/>
                </a:solidFill>
              </a:rPr>
              <a:t>x</a:t>
            </a:r>
          </a:p>
        </p:txBody>
      </p:sp>
      <p:sp>
        <p:nvSpPr>
          <p:cNvPr id="61" name="TextBox 60">
            <a:extLst>
              <a:ext uri="{FF2B5EF4-FFF2-40B4-BE49-F238E27FC236}">
                <a16:creationId xmlns:a16="http://schemas.microsoft.com/office/drawing/2014/main" id="{B262624D-4102-438B-BBF9-6747D6332F79}"/>
              </a:ext>
            </a:extLst>
          </p:cNvPr>
          <p:cNvSpPr txBox="1"/>
          <p:nvPr/>
        </p:nvSpPr>
        <p:spPr>
          <a:xfrm>
            <a:off x="6235491" y="3453825"/>
            <a:ext cx="389851" cy="584775"/>
          </a:xfrm>
          <a:prstGeom prst="rect">
            <a:avLst/>
          </a:prstGeom>
          <a:noFill/>
        </p:spPr>
        <p:txBody>
          <a:bodyPr wrap="none" rtlCol="0">
            <a:spAutoFit/>
          </a:bodyPr>
          <a:lstStyle/>
          <a:p>
            <a:r>
              <a:rPr lang="en-US" dirty="0">
                <a:solidFill>
                  <a:schemeClr val="tx1"/>
                </a:solidFill>
              </a:rPr>
              <a:t>x</a:t>
            </a:r>
          </a:p>
        </p:txBody>
      </p:sp>
      <p:sp>
        <p:nvSpPr>
          <p:cNvPr id="62" name="TextBox 61">
            <a:extLst>
              <a:ext uri="{FF2B5EF4-FFF2-40B4-BE49-F238E27FC236}">
                <a16:creationId xmlns:a16="http://schemas.microsoft.com/office/drawing/2014/main" id="{1EB260EF-A783-4610-ACA3-7049E1CECF3E}"/>
              </a:ext>
            </a:extLst>
          </p:cNvPr>
          <p:cNvSpPr txBox="1"/>
          <p:nvPr/>
        </p:nvSpPr>
        <p:spPr>
          <a:xfrm>
            <a:off x="6692691" y="3072825"/>
            <a:ext cx="389851" cy="584775"/>
          </a:xfrm>
          <a:prstGeom prst="rect">
            <a:avLst/>
          </a:prstGeom>
          <a:noFill/>
        </p:spPr>
        <p:txBody>
          <a:bodyPr wrap="none" rtlCol="0">
            <a:spAutoFit/>
          </a:bodyPr>
          <a:lstStyle/>
          <a:p>
            <a:r>
              <a:rPr lang="en-US" dirty="0">
                <a:solidFill>
                  <a:schemeClr val="tx1"/>
                </a:solidFill>
              </a:rPr>
              <a:t>x</a:t>
            </a:r>
          </a:p>
        </p:txBody>
      </p:sp>
      <p:sp>
        <p:nvSpPr>
          <p:cNvPr id="63" name="TextBox 62">
            <a:extLst>
              <a:ext uri="{FF2B5EF4-FFF2-40B4-BE49-F238E27FC236}">
                <a16:creationId xmlns:a16="http://schemas.microsoft.com/office/drawing/2014/main" id="{C9C03422-7626-4A9E-8736-BC61A03350E1}"/>
              </a:ext>
            </a:extLst>
          </p:cNvPr>
          <p:cNvSpPr txBox="1"/>
          <p:nvPr/>
        </p:nvSpPr>
        <p:spPr>
          <a:xfrm>
            <a:off x="6320542" y="2438400"/>
            <a:ext cx="389851" cy="584775"/>
          </a:xfrm>
          <a:prstGeom prst="rect">
            <a:avLst/>
          </a:prstGeom>
          <a:noFill/>
        </p:spPr>
        <p:txBody>
          <a:bodyPr wrap="none" rtlCol="0">
            <a:spAutoFit/>
          </a:bodyPr>
          <a:lstStyle/>
          <a:p>
            <a:r>
              <a:rPr lang="en-US" dirty="0">
                <a:solidFill>
                  <a:schemeClr val="tx1"/>
                </a:solidFill>
              </a:rPr>
              <a:t>x</a:t>
            </a:r>
          </a:p>
        </p:txBody>
      </p:sp>
      <p:sp>
        <p:nvSpPr>
          <p:cNvPr id="64" name="TextBox 63">
            <a:extLst>
              <a:ext uri="{FF2B5EF4-FFF2-40B4-BE49-F238E27FC236}">
                <a16:creationId xmlns:a16="http://schemas.microsoft.com/office/drawing/2014/main" id="{D18453F9-29C4-42E6-BF26-B66970F4818C}"/>
              </a:ext>
            </a:extLst>
          </p:cNvPr>
          <p:cNvSpPr txBox="1"/>
          <p:nvPr/>
        </p:nvSpPr>
        <p:spPr>
          <a:xfrm>
            <a:off x="7607091" y="2971800"/>
            <a:ext cx="389851" cy="584775"/>
          </a:xfrm>
          <a:prstGeom prst="rect">
            <a:avLst/>
          </a:prstGeom>
          <a:noFill/>
        </p:spPr>
        <p:txBody>
          <a:bodyPr wrap="none" rtlCol="0">
            <a:spAutoFit/>
          </a:bodyPr>
          <a:lstStyle/>
          <a:p>
            <a:r>
              <a:rPr lang="en-US" dirty="0">
                <a:solidFill>
                  <a:schemeClr val="tx1"/>
                </a:solidFill>
              </a:rPr>
              <a:t>x</a:t>
            </a:r>
          </a:p>
        </p:txBody>
      </p:sp>
      <p:sp>
        <p:nvSpPr>
          <p:cNvPr id="65" name="TextBox 64">
            <a:extLst>
              <a:ext uri="{FF2B5EF4-FFF2-40B4-BE49-F238E27FC236}">
                <a16:creationId xmlns:a16="http://schemas.microsoft.com/office/drawing/2014/main" id="{A702526B-C161-4AC9-A58B-2D7D79ABB365}"/>
              </a:ext>
            </a:extLst>
          </p:cNvPr>
          <p:cNvSpPr txBox="1"/>
          <p:nvPr/>
        </p:nvSpPr>
        <p:spPr>
          <a:xfrm>
            <a:off x="6845091" y="3682425"/>
            <a:ext cx="389851" cy="584775"/>
          </a:xfrm>
          <a:prstGeom prst="rect">
            <a:avLst/>
          </a:prstGeom>
          <a:noFill/>
        </p:spPr>
        <p:txBody>
          <a:bodyPr wrap="none" rtlCol="0">
            <a:spAutoFit/>
          </a:bodyPr>
          <a:lstStyle/>
          <a:p>
            <a:r>
              <a:rPr lang="en-US" dirty="0">
                <a:solidFill>
                  <a:schemeClr val="tx1"/>
                </a:solidFill>
              </a:rPr>
              <a:t>x</a:t>
            </a:r>
          </a:p>
        </p:txBody>
      </p:sp>
      <p:sp>
        <p:nvSpPr>
          <p:cNvPr id="66" name="TextBox 65">
            <a:extLst>
              <a:ext uri="{FF2B5EF4-FFF2-40B4-BE49-F238E27FC236}">
                <a16:creationId xmlns:a16="http://schemas.microsoft.com/office/drawing/2014/main" id="{0D18549E-AE8C-47AC-AEEA-69826C3FDA32}"/>
              </a:ext>
            </a:extLst>
          </p:cNvPr>
          <p:cNvSpPr txBox="1"/>
          <p:nvPr/>
        </p:nvSpPr>
        <p:spPr>
          <a:xfrm>
            <a:off x="5894832" y="4267200"/>
            <a:ext cx="389851" cy="584775"/>
          </a:xfrm>
          <a:prstGeom prst="rect">
            <a:avLst/>
          </a:prstGeom>
          <a:noFill/>
        </p:spPr>
        <p:txBody>
          <a:bodyPr wrap="none" rtlCol="0">
            <a:spAutoFit/>
          </a:bodyPr>
          <a:lstStyle/>
          <a:p>
            <a:r>
              <a:rPr lang="en-US" dirty="0">
                <a:solidFill>
                  <a:schemeClr val="tx1"/>
                </a:solidFill>
              </a:rPr>
              <a:t>x</a:t>
            </a:r>
          </a:p>
        </p:txBody>
      </p:sp>
      <p:sp>
        <p:nvSpPr>
          <p:cNvPr id="67" name="TextBox 66">
            <a:extLst>
              <a:ext uri="{FF2B5EF4-FFF2-40B4-BE49-F238E27FC236}">
                <a16:creationId xmlns:a16="http://schemas.microsoft.com/office/drawing/2014/main" id="{1F48FDF1-AEC6-41EF-A2EE-904AA8415369}"/>
              </a:ext>
            </a:extLst>
          </p:cNvPr>
          <p:cNvSpPr txBox="1"/>
          <p:nvPr/>
        </p:nvSpPr>
        <p:spPr>
          <a:xfrm>
            <a:off x="5787142" y="3530025"/>
            <a:ext cx="389851" cy="584775"/>
          </a:xfrm>
          <a:prstGeom prst="rect">
            <a:avLst/>
          </a:prstGeom>
          <a:noFill/>
        </p:spPr>
        <p:txBody>
          <a:bodyPr wrap="none" rtlCol="0">
            <a:spAutoFit/>
          </a:bodyPr>
          <a:lstStyle/>
          <a:p>
            <a:r>
              <a:rPr lang="en-US" dirty="0">
                <a:solidFill>
                  <a:schemeClr val="tx1"/>
                </a:solidFill>
              </a:rPr>
              <a:t>x</a:t>
            </a:r>
          </a:p>
        </p:txBody>
      </p:sp>
      <p:sp>
        <p:nvSpPr>
          <p:cNvPr id="68" name="TextBox 67">
            <a:extLst>
              <a:ext uri="{FF2B5EF4-FFF2-40B4-BE49-F238E27FC236}">
                <a16:creationId xmlns:a16="http://schemas.microsoft.com/office/drawing/2014/main" id="{EAC83456-B316-4DF8-A9E2-8252566239F3}"/>
              </a:ext>
            </a:extLst>
          </p:cNvPr>
          <p:cNvSpPr txBox="1"/>
          <p:nvPr/>
        </p:nvSpPr>
        <p:spPr>
          <a:xfrm>
            <a:off x="6845091" y="3987225"/>
            <a:ext cx="389851" cy="584775"/>
          </a:xfrm>
          <a:prstGeom prst="rect">
            <a:avLst/>
          </a:prstGeom>
          <a:noFill/>
        </p:spPr>
        <p:txBody>
          <a:bodyPr wrap="none" rtlCol="0">
            <a:spAutoFit/>
          </a:bodyPr>
          <a:lstStyle/>
          <a:p>
            <a:r>
              <a:rPr lang="en-US" dirty="0">
                <a:solidFill>
                  <a:schemeClr val="tx1"/>
                </a:solidFill>
              </a:rPr>
              <a:t>x</a:t>
            </a:r>
          </a:p>
        </p:txBody>
      </p:sp>
      <p:sp>
        <p:nvSpPr>
          <p:cNvPr id="69" name="TextBox 68">
            <a:extLst>
              <a:ext uri="{FF2B5EF4-FFF2-40B4-BE49-F238E27FC236}">
                <a16:creationId xmlns:a16="http://schemas.microsoft.com/office/drawing/2014/main" id="{508930CD-6E52-4D90-BAAD-7AC5A2758638}"/>
              </a:ext>
            </a:extLst>
          </p:cNvPr>
          <p:cNvSpPr txBox="1"/>
          <p:nvPr/>
        </p:nvSpPr>
        <p:spPr>
          <a:xfrm>
            <a:off x="7539742" y="3733800"/>
            <a:ext cx="389851" cy="584775"/>
          </a:xfrm>
          <a:prstGeom prst="rect">
            <a:avLst/>
          </a:prstGeom>
          <a:noFill/>
        </p:spPr>
        <p:txBody>
          <a:bodyPr wrap="none" rtlCol="0">
            <a:spAutoFit/>
          </a:bodyPr>
          <a:lstStyle/>
          <a:p>
            <a:r>
              <a:rPr lang="en-US" dirty="0">
                <a:solidFill>
                  <a:schemeClr val="tx1"/>
                </a:solidFill>
              </a:rPr>
              <a:t>x</a:t>
            </a:r>
          </a:p>
        </p:txBody>
      </p:sp>
      <p:sp>
        <p:nvSpPr>
          <p:cNvPr id="70" name="Oval 69">
            <a:extLst>
              <a:ext uri="{FF2B5EF4-FFF2-40B4-BE49-F238E27FC236}">
                <a16:creationId xmlns:a16="http://schemas.microsoft.com/office/drawing/2014/main" id="{16783E50-E27B-42E7-833A-DE3D3FA6A2E5}"/>
              </a:ext>
            </a:extLst>
          </p:cNvPr>
          <p:cNvSpPr/>
          <p:nvPr/>
        </p:nvSpPr>
        <p:spPr bwMode="auto">
          <a:xfrm>
            <a:off x="6560013" y="3548403"/>
            <a:ext cx="304800" cy="304800"/>
          </a:xfrm>
          <a:prstGeom prst="ellipse">
            <a:avLst/>
          </a:prstGeom>
          <a:solidFill>
            <a:srgbClr val="1FE115"/>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cxnSp>
        <p:nvCxnSpPr>
          <p:cNvPr id="71" name="Straight Connector 70">
            <a:extLst>
              <a:ext uri="{FF2B5EF4-FFF2-40B4-BE49-F238E27FC236}">
                <a16:creationId xmlns:a16="http://schemas.microsoft.com/office/drawing/2014/main" id="{DF1A0124-6CC3-443F-9108-C3B1CF235C52}"/>
              </a:ext>
            </a:extLst>
          </p:cNvPr>
          <p:cNvCxnSpPr>
            <a:stCxn id="63" idx="2"/>
            <a:endCxn id="70" idx="0"/>
          </p:cNvCxnSpPr>
          <p:nvPr/>
        </p:nvCxnSpPr>
        <p:spPr bwMode="auto">
          <a:xfrm>
            <a:off x="6515468" y="3023175"/>
            <a:ext cx="196945" cy="525228"/>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72" name="Straight Connector 71">
            <a:extLst>
              <a:ext uri="{FF2B5EF4-FFF2-40B4-BE49-F238E27FC236}">
                <a16:creationId xmlns:a16="http://schemas.microsoft.com/office/drawing/2014/main" id="{EF25D5E4-0305-4A95-BC33-9997CEB43C93}"/>
              </a:ext>
            </a:extLst>
          </p:cNvPr>
          <p:cNvCxnSpPr>
            <a:endCxn id="70" idx="1"/>
          </p:cNvCxnSpPr>
          <p:nvPr/>
        </p:nvCxnSpPr>
        <p:spPr bwMode="auto">
          <a:xfrm>
            <a:off x="6097544" y="3169576"/>
            <a:ext cx="507106" cy="423464"/>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73" name="Straight Connector 72">
            <a:extLst>
              <a:ext uri="{FF2B5EF4-FFF2-40B4-BE49-F238E27FC236}">
                <a16:creationId xmlns:a16="http://schemas.microsoft.com/office/drawing/2014/main" id="{F913D14B-2AF9-4DEE-BF3E-D89C86CCB0D3}"/>
              </a:ext>
            </a:extLst>
          </p:cNvPr>
          <p:cNvCxnSpPr/>
          <p:nvPr/>
        </p:nvCxnSpPr>
        <p:spPr bwMode="auto">
          <a:xfrm flipV="1">
            <a:off x="6515468" y="3745440"/>
            <a:ext cx="241582" cy="107763"/>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74" name="Straight Connector 73">
            <a:extLst>
              <a:ext uri="{FF2B5EF4-FFF2-40B4-BE49-F238E27FC236}">
                <a16:creationId xmlns:a16="http://schemas.microsoft.com/office/drawing/2014/main" id="{152D3E93-2B26-45A5-9B2C-A8CEC167878B}"/>
              </a:ext>
            </a:extLst>
          </p:cNvPr>
          <p:cNvCxnSpPr>
            <a:stCxn id="67" idx="3"/>
          </p:cNvCxnSpPr>
          <p:nvPr/>
        </p:nvCxnSpPr>
        <p:spPr bwMode="auto">
          <a:xfrm flipV="1">
            <a:off x="6176993" y="3745440"/>
            <a:ext cx="580057" cy="76973"/>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75" name="Straight Connector 74">
            <a:extLst>
              <a:ext uri="{FF2B5EF4-FFF2-40B4-BE49-F238E27FC236}">
                <a16:creationId xmlns:a16="http://schemas.microsoft.com/office/drawing/2014/main" id="{54A28370-5C81-483E-9A3D-4EF01438A7BA}"/>
              </a:ext>
            </a:extLst>
          </p:cNvPr>
          <p:cNvCxnSpPr/>
          <p:nvPr/>
        </p:nvCxnSpPr>
        <p:spPr bwMode="auto">
          <a:xfrm flipV="1">
            <a:off x="6132283" y="3745440"/>
            <a:ext cx="624767" cy="826560"/>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76" name="Straight Connector 75">
            <a:extLst>
              <a:ext uri="{FF2B5EF4-FFF2-40B4-BE49-F238E27FC236}">
                <a16:creationId xmlns:a16="http://schemas.microsoft.com/office/drawing/2014/main" id="{5BE5EF98-1114-4AB3-B850-A548CAE34CE5}"/>
              </a:ext>
            </a:extLst>
          </p:cNvPr>
          <p:cNvCxnSpPr>
            <a:stCxn id="68" idx="0"/>
            <a:endCxn id="70" idx="5"/>
          </p:cNvCxnSpPr>
          <p:nvPr/>
        </p:nvCxnSpPr>
        <p:spPr bwMode="auto">
          <a:xfrm flipH="1" flipV="1">
            <a:off x="6820176" y="3808566"/>
            <a:ext cx="219841" cy="178659"/>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77" name="Straight Connector 76">
            <a:extLst>
              <a:ext uri="{FF2B5EF4-FFF2-40B4-BE49-F238E27FC236}">
                <a16:creationId xmlns:a16="http://schemas.microsoft.com/office/drawing/2014/main" id="{E679F57D-EB21-46AA-957C-F232D378A8BE}"/>
              </a:ext>
            </a:extLst>
          </p:cNvPr>
          <p:cNvCxnSpPr/>
          <p:nvPr/>
        </p:nvCxnSpPr>
        <p:spPr bwMode="auto">
          <a:xfrm flipH="1" flipV="1">
            <a:off x="6757050" y="3733800"/>
            <a:ext cx="282966" cy="672525"/>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78" name="Straight Connector 77">
            <a:extLst>
              <a:ext uri="{FF2B5EF4-FFF2-40B4-BE49-F238E27FC236}">
                <a16:creationId xmlns:a16="http://schemas.microsoft.com/office/drawing/2014/main" id="{37B5EAA9-CCE9-4206-8B7C-234B53F97B1F}"/>
              </a:ext>
            </a:extLst>
          </p:cNvPr>
          <p:cNvCxnSpPr>
            <a:endCxn id="70" idx="5"/>
          </p:cNvCxnSpPr>
          <p:nvPr/>
        </p:nvCxnSpPr>
        <p:spPr bwMode="auto">
          <a:xfrm flipH="1">
            <a:off x="6820176" y="3404175"/>
            <a:ext cx="63733" cy="404391"/>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79" name="Straight Connector 78">
            <a:extLst>
              <a:ext uri="{FF2B5EF4-FFF2-40B4-BE49-F238E27FC236}">
                <a16:creationId xmlns:a16="http://schemas.microsoft.com/office/drawing/2014/main" id="{D5440D28-2051-47D1-A699-CC7D53B93985}"/>
              </a:ext>
            </a:extLst>
          </p:cNvPr>
          <p:cNvCxnSpPr>
            <a:endCxn id="70" idx="6"/>
          </p:cNvCxnSpPr>
          <p:nvPr/>
        </p:nvCxnSpPr>
        <p:spPr bwMode="auto">
          <a:xfrm flipH="1">
            <a:off x="6864813" y="3326250"/>
            <a:ext cx="869854" cy="374553"/>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80" name="Straight Connector 79">
            <a:extLst>
              <a:ext uri="{FF2B5EF4-FFF2-40B4-BE49-F238E27FC236}">
                <a16:creationId xmlns:a16="http://schemas.microsoft.com/office/drawing/2014/main" id="{2725AC0F-21D7-4278-9488-95275D8EFF55}"/>
              </a:ext>
            </a:extLst>
          </p:cNvPr>
          <p:cNvCxnSpPr>
            <a:endCxn id="70" idx="5"/>
          </p:cNvCxnSpPr>
          <p:nvPr/>
        </p:nvCxnSpPr>
        <p:spPr bwMode="auto">
          <a:xfrm flipH="1" flipV="1">
            <a:off x="6820176" y="3808566"/>
            <a:ext cx="838293" cy="243981"/>
          </a:xfrm>
          <a:prstGeom prst="line">
            <a:avLst/>
          </a:prstGeom>
          <a:solidFill>
            <a:schemeClr val="accent1"/>
          </a:solidFill>
          <a:ln w="38100" cap="flat" cmpd="sng" algn="ctr">
            <a:solidFill>
              <a:srgbClr val="1FE115"/>
            </a:solidFill>
            <a:prstDash val="solid"/>
            <a:round/>
            <a:headEnd type="none" w="med" len="med"/>
            <a:tailEnd type="none" w="med" len="med"/>
          </a:ln>
          <a:effectLst/>
        </p:spPr>
      </p:cxnSp>
      <p:sp>
        <p:nvSpPr>
          <p:cNvPr id="81" name="TextBox 80">
            <a:extLst>
              <a:ext uri="{FF2B5EF4-FFF2-40B4-BE49-F238E27FC236}">
                <a16:creationId xmlns:a16="http://schemas.microsoft.com/office/drawing/2014/main" id="{7B7A486A-6162-4C6B-8507-8EE520E13F5A}"/>
              </a:ext>
            </a:extLst>
          </p:cNvPr>
          <p:cNvSpPr txBox="1"/>
          <p:nvPr/>
        </p:nvSpPr>
        <p:spPr>
          <a:xfrm>
            <a:off x="6809599" y="2324100"/>
            <a:ext cx="389851" cy="584775"/>
          </a:xfrm>
          <a:prstGeom prst="rect">
            <a:avLst/>
          </a:prstGeom>
          <a:noFill/>
        </p:spPr>
        <p:txBody>
          <a:bodyPr wrap="none" rtlCol="0">
            <a:spAutoFit/>
          </a:bodyPr>
          <a:lstStyle/>
          <a:p>
            <a:r>
              <a:rPr lang="en-US" dirty="0">
                <a:solidFill>
                  <a:schemeClr val="tx1"/>
                </a:solidFill>
              </a:rPr>
              <a:t>x</a:t>
            </a:r>
          </a:p>
        </p:txBody>
      </p:sp>
      <p:sp>
        <p:nvSpPr>
          <p:cNvPr id="82" name="TextBox 81">
            <a:extLst>
              <a:ext uri="{FF2B5EF4-FFF2-40B4-BE49-F238E27FC236}">
                <a16:creationId xmlns:a16="http://schemas.microsoft.com/office/drawing/2014/main" id="{30D98568-C5C8-47D7-8061-1EF7E7944F81}"/>
              </a:ext>
            </a:extLst>
          </p:cNvPr>
          <p:cNvSpPr txBox="1"/>
          <p:nvPr/>
        </p:nvSpPr>
        <p:spPr>
          <a:xfrm>
            <a:off x="7247592" y="4059184"/>
            <a:ext cx="389851" cy="584775"/>
          </a:xfrm>
          <a:prstGeom prst="rect">
            <a:avLst/>
          </a:prstGeom>
          <a:noFill/>
        </p:spPr>
        <p:txBody>
          <a:bodyPr wrap="none" rtlCol="0">
            <a:spAutoFit/>
          </a:bodyPr>
          <a:lstStyle/>
          <a:p>
            <a:r>
              <a:rPr lang="en-US" dirty="0">
                <a:solidFill>
                  <a:schemeClr val="tx1"/>
                </a:solidFill>
              </a:rPr>
              <a:t>x</a:t>
            </a:r>
          </a:p>
        </p:txBody>
      </p:sp>
      <p:sp>
        <p:nvSpPr>
          <p:cNvPr id="83" name="TextBox 82">
            <a:extLst>
              <a:ext uri="{FF2B5EF4-FFF2-40B4-BE49-F238E27FC236}">
                <a16:creationId xmlns:a16="http://schemas.microsoft.com/office/drawing/2014/main" id="{575D1B4A-5CCB-4A36-8DEE-D41F57C66B4D}"/>
              </a:ext>
            </a:extLst>
          </p:cNvPr>
          <p:cNvSpPr txBox="1"/>
          <p:nvPr/>
        </p:nvSpPr>
        <p:spPr>
          <a:xfrm>
            <a:off x="6513274" y="4231206"/>
            <a:ext cx="389851" cy="584775"/>
          </a:xfrm>
          <a:prstGeom prst="rect">
            <a:avLst/>
          </a:prstGeom>
          <a:noFill/>
        </p:spPr>
        <p:txBody>
          <a:bodyPr wrap="none" rtlCol="0">
            <a:spAutoFit/>
          </a:bodyPr>
          <a:lstStyle/>
          <a:p>
            <a:r>
              <a:rPr lang="en-US" dirty="0">
                <a:solidFill>
                  <a:schemeClr val="tx1"/>
                </a:solidFill>
              </a:rPr>
              <a:t>x</a:t>
            </a:r>
          </a:p>
        </p:txBody>
      </p:sp>
      <p:sp>
        <p:nvSpPr>
          <p:cNvPr id="84" name="TextBox 83">
            <a:extLst>
              <a:ext uri="{FF2B5EF4-FFF2-40B4-BE49-F238E27FC236}">
                <a16:creationId xmlns:a16="http://schemas.microsoft.com/office/drawing/2014/main" id="{B6D0F587-F60F-40E1-98F7-7369E8DE260B}"/>
              </a:ext>
            </a:extLst>
          </p:cNvPr>
          <p:cNvSpPr txBox="1"/>
          <p:nvPr/>
        </p:nvSpPr>
        <p:spPr>
          <a:xfrm>
            <a:off x="7221665" y="2619114"/>
            <a:ext cx="389851" cy="584775"/>
          </a:xfrm>
          <a:prstGeom prst="rect">
            <a:avLst/>
          </a:prstGeom>
          <a:noFill/>
        </p:spPr>
        <p:txBody>
          <a:bodyPr wrap="none" rtlCol="0">
            <a:spAutoFit/>
          </a:bodyPr>
          <a:lstStyle/>
          <a:p>
            <a:r>
              <a:rPr lang="en-US" dirty="0">
                <a:solidFill>
                  <a:schemeClr val="tx1"/>
                </a:solidFill>
              </a:rPr>
              <a:t>x</a:t>
            </a:r>
          </a:p>
        </p:txBody>
      </p:sp>
      <p:cxnSp>
        <p:nvCxnSpPr>
          <p:cNvPr id="85" name="Straight Connector 84">
            <a:extLst>
              <a:ext uri="{FF2B5EF4-FFF2-40B4-BE49-F238E27FC236}">
                <a16:creationId xmlns:a16="http://schemas.microsoft.com/office/drawing/2014/main" id="{F7F18534-6CA2-4A17-9295-220A96003A0B}"/>
              </a:ext>
            </a:extLst>
          </p:cNvPr>
          <p:cNvCxnSpPr>
            <a:cxnSpLocks/>
            <a:endCxn id="70" idx="0"/>
          </p:cNvCxnSpPr>
          <p:nvPr/>
        </p:nvCxnSpPr>
        <p:spPr bwMode="auto">
          <a:xfrm flipH="1">
            <a:off x="6712413" y="2944855"/>
            <a:ext cx="274072" cy="603548"/>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86" name="Straight Connector 85">
            <a:extLst>
              <a:ext uri="{FF2B5EF4-FFF2-40B4-BE49-F238E27FC236}">
                <a16:creationId xmlns:a16="http://schemas.microsoft.com/office/drawing/2014/main" id="{4A4521BE-374A-4BF9-8E3C-8538E03FEF52}"/>
              </a:ext>
            </a:extLst>
          </p:cNvPr>
          <p:cNvCxnSpPr>
            <a:cxnSpLocks/>
            <a:endCxn id="70" idx="7"/>
          </p:cNvCxnSpPr>
          <p:nvPr/>
        </p:nvCxnSpPr>
        <p:spPr bwMode="auto">
          <a:xfrm flipH="1">
            <a:off x="6820176" y="3097650"/>
            <a:ext cx="486040" cy="495390"/>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87" name="Straight Connector 86">
            <a:extLst>
              <a:ext uri="{FF2B5EF4-FFF2-40B4-BE49-F238E27FC236}">
                <a16:creationId xmlns:a16="http://schemas.microsoft.com/office/drawing/2014/main" id="{E035291D-F580-487A-AC1A-948551984EBA}"/>
              </a:ext>
            </a:extLst>
          </p:cNvPr>
          <p:cNvCxnSpPr>
            <a:cxnSpLocks/>
            <a:stCxn id="82" idx="1"/>
          </p:cNvCxnSpPr>
          <p:nvPr/>
        </p:nvCxnSpPr>
        <p:spPr bwMode="auto">
          <a:xfrm flipH="1" flipV="1">
            <a:off x="6834063" y="3834722"/>
            <a:ext cx="413529" cy="516850"/>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89" name="Straight Connector 88">
            <a:extLst>
              <a:ext uri="{FF2B5EF4-FFF2-40B4-BE49-F238E27FC236}">
                <a16:creationId xmlns:a16="http://schemas.microsoft.com/office/drawing/2014/main" id="{1A8F2F6A-D6F7-435F-B952-1D6CB58EED8A}"/>
              </a:ext>
            </a:extLst>
          </p:cNvPr>
          <p:cNvCxnSpPr>
            <a:cxnSpLocks/>
            <a:endCxn id="70" idx="4"/>
          </p:cNvCxnSpPr>
          <p:nvPr/>
        </p:nvCxnSpPr>
        <p:spPr bwMode="auto">
          <a:xfrm flipH="1" flipV="1">
            <a:off x="6712413" y="3853203"/>
            <a:ext cx="18802" cy="601048"/>
          </a:xfrm>
          <a:prstGeom prst="line">
            <a:avLst/>
          </a:prstGeom>
          <a:solidFill>
            <a:schemeClr val="accent1"/>
          </a:solidFill>
          <a:ln w="38100" cap="flat" cmpd="sng" algn="ctr">
            <a:solidFill>
              <a:srgbClr val="1FE115"/>
            </a:solidFill>
            <a:prstDash val="solid"/>
            <a:round/>
            <a:headEnd type="none" w="med" len="med"/>
            <a:tailEnd type="none" w="med" len="med"/>
          </a:ln>
          <a:effectLst/>
        </p:spPr>
      </p:cxnSp>
      <p:sp>
        <p:nvSpPr>
          <p:cNvPr id="92" name="TextBox 91">
            <a:extLst>
              <a:ext uri="{FF2B5EF4-FFF2-40B4-BE49-F238E27FC236}">
                <a16:creationId xmlns:a16="http://schemas.microsoft.com/office/drawing/2014/main" id="{D1D2032F-DAFA-4E62-80F0-49141E9C5CBF}"/>
              </a:ext>
            </a:extLst>
          </p:cNvPr>
          <p:cNvSpPr txBox="1"/>
          <p:nvPr/>
        </p:nvSpPr>
        <p:spPr>
          <a:xfrm>
            <a:off x="1574668" y="1774414"/>
            <a:ext cx="1571263" cy="400110"/>
          </a:xfrm>
          <a:prstGeom prst="rect">
            <a:avLst/>
          </a:prstGeom>
          <a:noFill/>
        </p:spPr>
        <p:txBody>
          <a:bodyPr wrap="none" rtlCol="0">
            <a:spAutoFit/>
          </a:bodyPr>
          <a:lstStyle/>
          <a:p>
            <a:r>
              <a:rPr lang="en-US" sz="2000" b="0" dirty="0">
                <a:solidFill>
                  <a:schemeClr val="bg1"/>
                </a:solidFill>
              </a:rPr>
              <a:t>Experiment 1</a:t>
            </a:r>
          </a:p>
        </p:txBody>
      </p:sp>
      <p:sp>
        <p:nvSpPr>
          <p:cNvPr id="93" name="TextBox 92">
            <a:extLst>
              <a:ext uri="{FF2B5EF4-FFF2-40B4-BE49-F238E27FC236}">
                <a16:creationId xmlns:a16="http://schemas.microsoft.com/office/drawing/2014/main" id="{A3724702-B8A4-45B3-A576-CB9117BD2AB4}"/>
              </a:ext>
            </a:extLst>
          </p:cNvPr>
          <p:cNvSpPr txBox="1"/>
          <p:nvPr/>
        </p:nvSpPr>
        <p:spPr>
          <a:xfrm>
            <a:off x="6048430" y="1752600"/>
            <a:ext cx="1571264" cy="400110"/>
          </a:xfrm>
          <a:prstGeom prst="rect">
            <a:avLst/>
          </a:prstGeom>
          <a:noFill/>
        </p:spPr>
        <p:txBody>
          <a:bodyPr wrap="none" rtlCol="0">
            <a:spAutoFit/>
          </a:bodyPr>
          <a:lstStyle/>
          <a:p>
            <a:r>
              <a:rPr lang="en-US" sz="2000" b="0" dirty="0">
                <a:solidFill>
                  <a:schemeClr val="bg1"/>
                </a:solidFill>
              </a:rPr>
              <a:t>Experiment 2</a:t>
            </a:r>
          </a:p>
        </p:txBody>
      </p:sp>
      <p:sp>
        <p:nvSpPr>
          <p:cNvPr id="94" name="TextBox 93">
            <a:extLst>
              <a:ext uri="{FF2B5EF4-FFF2-40B4-BE49-F238E27FC236}">
                <a16:creationId xmlns:a16="http://schemas.microsoft.com/office/drawing/2014/main" id="{05EAD830-63FF-42B3-85D3-3B045F6C8884}"/>
              </a:ext>
            </a:extLst>
          </p:cNvPr>
          <p:cNvSpPr txBox="1"/>
          <p:nvPr/>
        </p:nvSpPr>
        <p:spPr>
          <a:xfrm>
            <a:off x="6712413" y="776919"/>
            <a:ext cx="822661" cy="584775"/>
          </a:xfrm>
          <a:prstGeom prst="rect">
            <a:avLst/>
          </a:prstGeom>
          <a:noFill/>
        </p:spPr>
        <p:txBody>
          <a:bodyPr wrap="none" rtlCol="0">
            <a:spAutoFit/>
          </a:bodyPr>
          <a:lstStyle/>
          <a:p>
            <a:r>
              <a:rPr lang="en-US" dirty="0">
                <a:solidFill>
                  <a:srgbClr val="FFFF00"/>
                </a:solidFill>
              </a:rPr>
              <a:t>No!</a:t>
            </a:r>
          </a:p>
        </p:txBody>
      </p:sp>
    </p:spTree>
    <p:extLst>
      <p:ext uri="{BB962C8B-B14F-4D97-AF65-F5344CB8AC3E}">
        <p14:creationId xmlns:p14="http://schemas.microsoft.com/office/powerpoint/2010/main" val="3196560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For repeated measurements</a:t>
            </a:r>
            <a:br>
              <a:rPr lang="en-US" dirty="0"/>
            </a:br>
            <a:r>
              <a:rPr lang="en-US" sz="2000" dirty="0"/>
              <a:t>(on variables for which ‘mean’ is allowed)</a:t>
            </a:r>
          </a:p>
        </p:txBody>
      </p:sp>
      <p:sp>
        <p:nvSpPr>
          <p:cNvPr id="4" name="Slide Number Placeholder 3"/>
          <p:cNvSpPr>
            <a:spLocks noGrp="1"/>
          </p:cNvSpPr>
          <p:nvPr>
            <p:ph type="sldNum" sz="quarter" idx="10"/>
          </p:nvPr>
        </p:nvSpPr>
        <p:spPr/>
        <p:txBody>
          <a:bodyPr/>
          <a:lstStyle/>
          <a:p>
            <a:fld id="{970F0956-5B8E-40B4-A8DD-F75AA1D26018}" type="slidenum">
              <a:rPr lang="en-US" smtClean="0"/>
              <a:pPr/>
              <a:t>16</a:t>
            </a:fld>
            <a:endParaRPr lang="en-US"/>
          </a:p>
        </p:txBody>
      </p:sp>
      <p:pic>
        <p:nvPicPr>
          <p:cNvPr id="7" name="Picture 6" descr="Graps showing relationship between accuracy and precision of measurements"/>
          <p:cNvPicPr>
            <a:picLocks noChangeAspect="1"/>
          </p:cNvPicPr>
          <p:nvPr/>
        </p:nvPicPr>
        <p:blipFill>
          <a:blip r:embed="rId2"/>
          <a:stretch>
            <a:fillRect/>
          </a:stretch>
        </p:blipFill>
        <p:spPr>
          <a:xfrm>
            <a:off x="1123950" y="1905000"/>
            <a:ext cx="6896100" cy="4486275"/>
          </a:xfrm>
          <a:prstGeom prst="rect">
            <a:avLst/>
          </a:prstGeom>
        </p:spPr>
      </p:pic>
      <p:sp>
        <p:nvSpPr>
          <p:cNvPr id="3" name="TextBox 2">
            <a:extLst>
              <a:ext uri="{FF2B5EF4-FFF2-40B4-BE49-F238E27FC236}">
                <a16:creationId xmlns:a16="http://schemas.microsoft.com/office/drawing/2014/main" id="{B7A1B407-2D5C-458C-B3FF-15114783B87A}"/>
              </a:ext>
            </a:extLst>
          </p:cNvPr>
          <p:cNvSpPr txBox="1"/>
          <p:nvPr/>
        </p:nvSpPr>
        <p:spPr>
          <a:xfrm>
            <a:off x="1755074" y="3723382"/>
            <a:ext cx="5633851" cy="1077218"/>
          </a:xfrm>
          <a:prstGeom prst="rect">
            <a:avLst/>
          </a:prstGeom>
          <a:solidFill>
            <a:schemeClr val="bg1"/>
          </a:solidFill>
        </p:spPr>
        <p:txBody>
          <a:bodyPr wrap="none" rtlCol="0">
            <a:spAutoFit/>
          </a:bodyPr>
          <a:lstStyle/>
          <a:p>
            <a:r>
              <a:rPr lang="en-US" dirty="0">
                <a:solidFill>
                  <a:srgbClr val="FF0000"/>
                </a:solidFill>
              </a:rPr>
              <a:t>Cave !</a:t>
            </a:r>
          </a:p>
          <a:p>
            <a:r>
              <a:rPr lang="en-US" dirty="0">
                <a:solidFill>
                  <a:srgbClr val="FF0000"/>
                </a:solidFill>
              </a:rPr>
              <a:t>Static or dynamic phenomenon</a:t>
            </a:r>
          </a:p>
        </p:txBody>
      </p:sp>
    </p:spTree>
    <p:extLst>
      <p:ext uri="{BB962C8B-B14F-4D97-AF65-F5344CB8AC3E}">
        <p14:creationId xmlns:p14="http://schemas.microsoft.com/office/powerpoint/2010/main" val="2965243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1FE115"/>
                </a:solidFill>
              </a:rPr>
              <a:t>Some</a:t>
            </a:r>
            <a:r>
              <a:rPr lang="en-US" dirty="0"/>
              <a:t> Data Quality Dimensions (3)</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0889117"/>
              </p:ext>
            </p:extLst>
          </p:nvPr>
        </p:nvGraphicFramePr>
        <p:xfrm>
          <a:off x="228600" y="1676400"/>
          <a:ext cx="8763000" cy="3143250"/>
        </p:xfrm>
        <a:graphic>
          <a:graphicData uri="http://schemas.openxmlformats.org/drawingml/2006/table">
            <a:tbl>
              <a:tblPr>
                <a:tableStyleId>{5C22544A-7EE6-4342-B048-85BDC9FD1C3A}</a:tableStyleId>
              </a:tblPr>
              <a:tblGrid>
                <a:gridCol w="1783620">
                  <a:extLst>
                    <a:ext uri="{9D8B030D-6E8A-4147-A177-3AD203B41FA5}">
                      <a16:colId xmlns:a16="http://schemas.microsoft.com/office/drawing/2014/main" val="20000"/>
                    </a:ext>
                  </a:extLst>
                </a:gridCol>
                <a:gridCol w="930584">
                  <a:extLst>
                    <a:ext uri="{9D8B030D-6E8A-4147-A177-3AD203B41FA5}">
                      <a16:colId xmlns:a16="http://schemas.microsoft.com/office/drawing/2014/main" val="20001"/>
                    </a:ext>
                  </a:extLst>
                </a:gridCol>
                <a:gridCol w="1938716">
                  <a:extLst>
                    <a:ext uri="{9D8B030D-6E8A-4147-A177-3AD203B41FA5}">
                      <a16:colId xmlns:a16="http://schemas.microsoft.com/office/drawing/2014/main" val="20002"/>
                    </a:ext>
                  </a:extLst>
                </a:gridCol>
                <a:gridCol w="930584">
                  <a:extLst>
                    <a:ext uri="{9D8B030D-6E8A-4147-A177-3AD203B41FA5}">
                      <a16:colId xmlns:a16="http://schemas.microsoft.com/office/drawing/2014/main" val="20003"/>
                    </a:ext>
                  </a:extLst>
                </a:gridCol>
                <a:gridCol w="2248912">
                  <a:extLst>
                    <a:ext uri="{9D8B030D-6E8A-4147-A177-3AD203B41FA5}">
                      <a16:colId xmlns:a16="http://schemas.microsoft.com/office/drawing/2014/main" val="20004"/>
                    </a:ext>
                  </a:extLst>
                </a:gridCol>
                <a:gridCol w="930584">
                  <a:extLst>
                    <a:ext uri="{9D8B030D-6E8A-4147-A177-3AD203B41FA5}">
                      <a16:colId xmlns:a16="http://schemas.microsoft.com/office/drawing/2014/main" val="20005"/>
                    </a:ext>
                  </a:extLst>
                </a:gridCol>
              </a:tblGrid>
              <a:tr h="190500">
                <a:tc>
                  <a:txBody>
                    <a:bodyPr/>
                    <a:lstStyle/>
                    <a:p>
                      <a:pPr algn="l" fontAlgn="b"/>
                      <a:r>
                        <a:rPr lang="en-US" sz="2000" u="none" strike="noStrike" dirty="0">
                          <a:solidFill>
                            <a:schemeClr val="bg1"/>
                          </a:solidFill>
                          <a:effectLst/>
                          <a:latin typeface="Trebuchet MS" panose="020B0603020202020204" pitchFamily="34" charset="0"/>
                        </a:rPr>
                        <a:t> Dimension</a:t>
                      </a:r>
                      <a:endParaRPr lang="en-US" sz="2000" b="0" i="0" u="none" strike="noStrike" dirty="0">
                        <a:solidFill>
                          <a:schemeClr val="bg1"/>
                        </a:solidFill>
                        <a:effectLst/>
                        <a:latin typeface="Trebuchet MS" panose="020B0603020202020204" pitchFamily="34" charset="0"/>
                      </a:endParaRPr>
                    </a:p>
                  </a:txBody>
                  <a:tcPr marL="9525" marR="9525" marT="9525" marB="0" anchor="b">
                    <a:solidFill>
                      <a:schemeClr val="bg2">
                        <a:lumMod val="75000"/>
                      </a:schemeClr>
                    </a:solidFill>
                  </a:tcPr>
                </a:tc>
                <a:tc>
                  <a:txBody>
                    <a:bodyPr/>
                    <a:lstStyle/>
                    <a:p>
                      <a:pPr algn="ctr" fontAlgn="b"/>
                      <a:r>
                        <a:rPr lang="en-US" sz="2000" u="none" strike="noStrike" dirty="0">
                          <a:solidFill>
                            <a:schemeClr val="bg1"/>
                          </a:solidFill>
                          <a:effectLst/>
                          <a:latin typeface="Trebuchet MS" panose="020B0603020202020204" pitchFamily="34" charset="0"/>
                        </a:rPr>
                        <a:t># cited </a:t>
                      </a:r>
                      <a:endParaRPr lang="en-US" sz="2000" b="0" i="0" u="none" strike="noStrike" dirty="0">
                        <a:solidFill>
                          <a:schemeClr val="bg1"/>
                        </a:solidFill>
                        <a:effectLst/>
                        <a:latin typeface="Trebuchet MS" panose="020B0603020202020204" pitchFamily="34" charset="0"/>
                      </a:endParaRPr>
                    </a:p>
                  </a:txBody>
                  <a:tcPr marL="9525" marR="9525" marT="9525" marB="0" anchor="b">
                    <a:solidFill>
                      <a:schemeClr val="bg2">
                        <a:lumMod val="75000"/>
                      </a:schemeClr>
                    </a:solidFill>
                  </a:tcPr>
                </a:tc>
                <a:tc>
                  <a:txBody>
                    <a:bodyPr/>
                    <a:lstStyle/>
                    <a:p>
                      <a:pPr algn="l" fontAlgn="b"/>
                      <a:r>
                        <a:rPr lang="en-US" sz="2000" u="none" strike="noStrike" dirty="0">
                          <a:solidFill>
                            <a:schemeClr val="bg1"/>
                          </a:solidFill>
                          <a:effectLst/>
                          <a:latin typeface="Trebuchet MS" panose="020B0603020202020204" pitchFamily="34" charset="0"/>
                        </a:rPr>
                        <a:t> Dimension</a:t>
                      </a:r>
                      <a:endParaRPr lang="en-US" sz="2000" b="0" i="0" u="none" strike="noStrike" dirty="0">
                        <a:solidFill>
                          <a:schemeClr val="bg1"/>
                        </a:solidFill>
                        <a:effectLst/>
                        <a:latin typeface="Trebuchet MS" panose="020B0603020202020204" pitchFamily="34" charset="0"/>
                      </a:endParaRPr>
                    </a:p>
                  </a:txBody>
                  <a:tcPr marL="9525" marR="9525" marT="9525" marB="0" anchor="b">
                    <a:solidFill>
                      <a:schemeClr val="bg2">
                        <a:lumMod val="75000"/>
                      </a:schemeClr>
                    </a:solidFill>
                  </a:tcPr>
                </a:tc>
                <a:tc>
                  <a:txBody>
                    <a:bodyPr/>
                    <a:lstStyle/>
                    <a:p>
                      <a:pPr algn="ctr" fontAlgn="b"/>
                      <a:r>
                        <a:rPr lang="en-US" sz="2000" u="none" strike="noStrike" dirty="0">
                          <a:solidFill>
                            <a:schemeClr val="bg1"/>
                          </a:solidFill>
                          <a:effectLst/>
                          <a:latin typeface="Trebuchet MS" panose="020B0603020202020204" pitchFamily="34" charset="0"/>
                        </a:rPr>
                        <a:t># cited </a:t>
                      </a:r>
                      <a:endParaRPr lang="en-US" sz="2000" b="0" i="0" u="none" strike="noStrike" dirty="0">
                        <a:solidFill>
                          <a:schemeClr val="bg1"/>
                        </a:solidFill>
                        <a:effectLst/>
                        <a:latin typeface="Trebuchet MS" panose="020B0603020202020204" pitchFamily="34" charset="0"/>
                      </a:endParaRPr>
                    </a:p>
                  </a:txBody>
                  <a:tcPr marL="9525" marR="9525" marT="9525" marB="0" anchor="b">
                    <a:solidFill>
                      <a:schemeClr val="bg2">
                        <a:lumMod val="75000"/>
                      </a:schemeClr>
                    </a:solidFill>
                  </a:tcPr>
                </a:tc>
                <a:tc>
                  <a:txBody>
                    <a:bodyPr/>
                    <a:lstStyle/>
                    <a:p>
                      <a:pPr algn="l" fontAlgn="b"/>
                      <a:r>
                        <a:rPr lang="en-US" sz="2000" u="none" strike="noStrike" dirty="0">
                          <a:solidFill>
                            <a:schemeClr val="bg1"/>
                          </a:solidFill>
                          <a:effectLst/>
                          <a:latin typeface="Trebuchet MS" panose="020B0603020202020204" pitchFamily="34" charset="0"/>
                        </a:rPr>
                        <a:t> Dimension</a:t>
                      </a:r>
                      <a:endParaRPr lang="en-US" sz="2000" b="0" i="0" u="none" strike="noStrike" dirty="0">
                        <a:solidFill>
                          <a:schemeClr val="bg1"/>
                        </a:solidFill>
                        <a:effectLst/>
                        <a:latin typeface="Trebuchet MS" panose="020B0603020202020204" pitchFamily="34" charset="0"/>
                      </a:endParaRPr>
                    </a:p>
                  </a:txBody>
                  <a:tcPr marL="9525" marR="9525" marT="9525" marB="0" anchor="b">
                    <a:solidFill>
                      <a:schemeClr val="bg2">
                        <a:lumMod val="75000"/>
                      </a:schemeClr>
                    </a:solidFill>
                  </a:tcPr>
                </a:tc>
                <a:tc>
                  <a:txBody>
                    <a:bodyPr/>
                    <a:lstStyle/>
                    <a:p>
                      <a:pPr algn="ctr" fontAlgn="b"/>
                      <a:r>
                        <a:rPr lang="en-US" sz="2000" u="none" strike="noStrike" dirty="0">
                          <a:solidFill>
                            <a:schemeClr val="bg1"/>
                          </a:solidFill>
                          <a:effectLst/>
                          <a:latin typeface="Trebuchet MS" panose="020B0603020202020204" pitchFamily="34" charset="0"/>
                        </a:rPr>
                        <a:t># cited </a:t>
                      </a:r>
                      <a:endParaRPr lang="en-US" sz="2000" b="0" i="0" u="none" strike="noStrike" dirty="0">
                        <a:solidFill>
                          <a:schemeClr val="bg1"/>
                        </a:solidFill>
                        <a:effectLst/>
                        <a:latin typeface="Trebuchet MS" panose="020B0603020202020204" pitchFamily="34" charset="0"/>
                      </a:endParaRPr>
                    </a:p>
                  </a:txBody>
                  <a:tcPr marL="9525" marR="9525" marT="9525" marB="0" anchor="b">
                    <a:solidFill>
                      <a:schemeClr val="bg2">
                        <a:lumMod val="75000"/>
                      </a:schemeClr>
                    </a:solidFill>
                  </a:tcPr>
                </a:tc>
                <a:extLst>
                  <a:ext uri="{0D108BD9-81ED-4DB2-BD59-A6C34878D82A}">
                    <a16:rowId xmlns:a16="http://schemas.microsoft.com/office/drawing/2014/main" val="10000"/>
                  </a:ext>
                </a:extLst>
              </a:tr>
              <a:tr h="190500">
                <a:tc>
                  <a:txBody>
                    <a:bodyPr/>
                    <a:lstStyle/>
                    <a:p>
                      <a:pPr algn="l" fontAlgn="b"/>
                      <a:r>
                        <a:rPr lang="en-US" sz="2000" u="none" strike="noStrike" dirty="0">
                          <a:solidFill>
                            <a:schemeClr val="bg1"/>
                          </a:solidFill>
                          <a:effectLst/>
                          <a:latin typeface="Trebuchet MS" panose="020B0603020202020204" pitchFamily="34" charset="0"/>
                        </a:rPr>
                        <a:t> </a:t>
                      </a:r>
                      <a:r>
                        <a:rPr lang="en-US" sz="2000" u="none" strike="noStrike" dirty="0">
                          <a:solidFill>
                            <a:srgbClr val="FFC000"/>
                          </a:solidFill>
                          <a:effectLst/>
                          <a:latin typeface="Trebuchet MS" panose="020B0603020202020204" pitchFamily="34" charset="0"/>
                        </a:rPr>
                        <a:t>Accuracy</a:t>
                      </a:r>
                      <a:endParaRPr lang="en-US" sz="2000" b="0" i="0" u="none" strike="noStrike" dirty="0">
                        <a:solidFill>
                          <a:srgbClr val="FFC000"/>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25</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r>
                        <a:rPr lang="en-US" sz="2000" u="none" strike="noStrike" dirty="0">
                          <a:solidFill>
                            <a:schemeClr val="bg1"/>
                          </a:solidFill>
                          <a:effectLst/>
                          <a:latin typeface="Trebuchet MS" panose="020B0603020202020204" pitchFamily="34" charset="0"/>
                        </a:rPr>
                        <a:t> Format</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4</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r>
                        <a:rPr lang="en-US" sz="2000" u="none" strike="noStrike" dirty="0">
                          <a:solidFill>
                            <a:schemeClr val="bg1"/>
                          </a:solidFill>
                          <a:effectLst/>
                          <a:latin typeface="Trebuchet MS" panose="020B0603020202020204" pitchFamily="34" charset="0"/>
                        </a:rPr>
                        <a:t> Comparability</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2</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extLst>
                  <a:ext uri="{0D108BD9-81ED-4DB2-BD59-A6C34878D82A}">
                    <a16:rowId xmlns:a16="http://schemas.microsoft.com/office/drawing/2014/main" val="10001"/>
                  </a:ext>
                </a:extLst>
              </a:tr>
              <a:tr h="190500">
                <a:tc>
                  <a:txBody>
                    <a:bodyPr/>
                    <a:lstStyle/>
                    <a:p>
                      <a:pPr algn="l" fontAlgn="b"/>
                      <a:r>
                        <a:rPr lang="en-US" sz="2000" u="none" strike="noStrike" dirty="0">
                          <a:solidFill>
                            <a:schemeClr val="bg1"/>
                          </a:solidFill>
                          <a:effectLst/>
                          <a:latin typeface="Trebuchet MS" panose="020B0603020202020204" pitchFamily="34" charset="0"/>
                        </a:rPr>
                        <a:t> </a:t>
                      </a:r>
                      <a:r>
                        <a:rPr lang="en-US" sz="2000" u="none" strike="noStrike" dirty="0">
                          <a:solidFill>
                            <a:srgbClr val="1FE115"/>
                          </a:solidFill>
                          <a:effectLst/>
                          <a:latin typeface="Trebuchet MS" panose="020B0603020202020204" pitchFamily="34" charset="0"/>
                        </a:rPr>
                        <a:t>Reliability</a:t>
                      </a:r>
                      <a:endParaRPr lang="en-US" sz="2000" b="0" i="0" u="none" strike="noStrike" dirty="0">
                        <a:solidFill>
                          <a:srgbClr val="1FE115"/>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22</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r>
                        <a:rPr lang="en-US" sz="2000" u="none" strike="noStrike" dirty="0">
                          <a:solidFill>
                            <a:schemeClr val="bg1"/>
                          </a:solidFill>
                          <a:effectLst/>
                          <a:latin typeface="Trebuchet MS" panose="020B0603020202020204" pitchFamily="34" charset="0"/>
                        </a:rPr>
                        <a:t> Interpretability</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4</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r>
                        <a:rPr lang="en-US" sz="2000" u="none" strike="noStrike" dirty="0">
                          <a:solidFill>
                            <a:schemeClr val="bg1"/>
                          </a:solidFill>
                          <a:effectLst/>
                          <a:latin typeface="Trebuchet MS" panose="020B0603020202020204" pitchFamily="34" charset="0"/>
                        </a:rPr>
                        <a:t> Conciseness</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2</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extLst>
                  <a:ext uri="{0D108BD9-81ED-4DB2-BD59-A6C34878D82A}">
                    <a16:rowId xmlns:a16="http://schemas.microsoft.com/office/drawing/2014/main" val="10002"/>
                  </a:ext>
                </a:extLst>
              </a:tr>
              <a:tr h="190500">
                <a:tc>
                  <a:txBody>
                    <a:bodyPr/>
                    <a:lstStyle/>
                    <a:p>
                      <a:pPr algn="l" fontAlgn="b"/>
                      <a:r>
                        <a:rPr lang="en-US" sz="2000" u="none" strike="noStrike" dirty="0">
                          <a:solidFill>
                            <a:schemeClr val="bg1"/>
                          </a:solidFill>
                          <a:effectLst/>
                          <a:latin typeface="Trebuchet MS" panose="020B0603020202020204" pitchFamily="34" charset="0"/>
                        </a:rPr>
                        <a:t> Timeliness</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19</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r>
                        <a:rPr lang="en-US" sz="2000" u="none" strike="noStrike" dirty="0">
                          <a:solidFill>
                            <a:schemeClr val="bg1"/>
                          </a:solidFill>
                          <a:effectLst/>
                          <a:latin typeface="Trebuchet MS" panose="020B0603020202020204" pitchFamily="34" charset="0"/>
                        </a:rPr>
                        <a:t> Content</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3</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r>
                        <a:rPr lang="en-US" sz="2000" u="none" strike="noStrike" dirty="0">
                          <a:solidFill>
                            <a:schemeClr val="bg1"/>
                          </a:solidFill>
                          <a:effectLst/>
                          <a:latin typeface="Trebuchet MS" panose="020B0603020202020204" pitchFamily="34" charset="0"/>
                        </a:rPr>
                        <a:t> </a:t>
                      </a:r>
                      <a:r>
                        <a:rPr lang="en-US" sz="2000" u="none" strike="noStrike" dirty="0">
                          <a:solidFill>
                            <a:srgbClr val="FFFF00"/>
                          </a:solidFill>
                          <a:effectLst/>
                          <a:latin typeface="Trebuchet MS" panose="020B0603020202020204" pitchFamily="34" charset="0"/>
                        </a:rPr>
                        <a:t>Freedom from bias</a:t>
                      </a:r>
                      <a:endParaRPr lang="en-US" sz="2000" b="0" i="0" u="none" strike="noStrike" dirty="0">
                        <a:solidFill>
                          <a:srgbClr val="FFFF00"/>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2</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extLst>
                  <a:ext uri="{0D108BD9-81ED-4DB2-BD59-A6C34878D82A}">
                    <a16:rowId xmlns:a16="http://schemas.microsoft.com/office/drawing/2014/main" val="10003"/>
                  </a:ext>
                </a:extLst>
              </a:tr>
              <a:tr h="190500">
                <a:tc>
                  <a:txBody>
                    <a:bodyPr/>
                    <a:lstStyle/>
                    <a:p>
                      <a:pPr algn="l" fontAlgn="b"/>
                      <a:r>
                        <a:rPr lang="en-US" sz="2000" u="none" strike="noStrike" dirty="0">
                          <a:solidFill>
                            <a:schemeClr val="bg1"/>
                          </a:solidFill>
                          <a:effectLst/>
                          <a:latin typeface="Trebuchet MS" panose="020B0603020202020204" pitchFamily="34" charset="0"/>
                        </a:rPr>
                        <a:t> Relevance</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16</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r>
                        <a:rPr lang="en-US" sz="2000" u="none" strike="noStrike" dirty="0">
                          <a:solidFill>
                            <a:schemeClr val="bg1"/>
                          </a:solidFill>
                          <a:effectLst/>
                          <a:latin typeface="Trebuchet MS" panose="020B0603020202020204" pitchFamily="34" charset="0"/>
                        </a:rPr>
                        <a:t> Efficiency</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3</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r>
                        <a:rPr lang="en-US" sz="2000" u="none" strike="noStrike" dirty="0">
                          <a:solidFill>
                            <a:schemeClr val="bg1"/>
                          </a:solidFill>
                          <a:effectLst/>
                          <a:latin typeface="Trebuchet MS" panose="020B0603020202020204" pitchFamily="34" charset="0"/>
                        </a:rPr>
                        <a:t> </a:t>
                      </a:r>
                      <a:r>
                        <a:rPr lang="en-US" sz="2000" u="none" strike="noStrike" dirty="0" err="1">
                          <a:solidFill>
                            <a:schemeClr val="bg1"/>
                          </a:solidFill>
                          <a:effectLst/>
                          <a:latin typeface="Trebuchet MS" panose="020B0603020202020204" pitchFamily="34" charset="0"/>
                        </a:rPr>
                        <a:t>Informativeness</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2</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extLst>
                  <a:ext uri="{0D108BD9-81ED-4DB2-BD59-A6C34878D82A}">
                    <a16:rowId xmlns:a16="http://schemas.microsoft.com/office/drawing/2014/main" val="10004"/>
                  </a:ext>
                </a:extLst>
              </a:tr>
              <a:tr h="190500">
                <a:tc>
                  <a:txBody>
                    <a:bodyPr/>
                    <a:lstStyle/>
                    <a:p>
                      <a:pPr algn="l" fontAlgn="b"/>
                      <a:r>
                        <a:rPr lang="en-US" sz="2000" u="none" strike="noStrike" dirty="0">
                          <a:solidFill>
                            <a:schemeClr val="bg1"/>
                          </a:solidFill>
                          <a:effectLst/>
                          <a:latin typeface="Trebuchet MS" panose="020B0603020202020204" pitchFamily="34" charset="0"/>
                        </a:rPr>
                        <a:t> Completeness</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15</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r>
                        <a:rPr lang="en-US" sz="2000" u="none" strike="noStrike" dirty="0">
                          <a:solidFill>
                            <a:schemeClr val="bg1"/>
                          </a:solidFill>
                          <a:effectLst/>
                          <a:latin typeface="Trebuchet MS" panose="020B0603020202020204" pitchFamily="34" charset="0"/>
                        </a:rPr>
                        <a:t> Importance</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3</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r>
                        <a:rPr lang="en-US" sz="2000" u="none" strike="noStrike" dirty="0">
                          <a:solidFill>
                            <a:schemeClr val="bg1"/>
                          </a:solidFill>
                          <a:effectLst/>
                          <a:latin typeface="Trebuchet MS" panose="020B0603020202020204" pitchFamily="34" charset="0"/>
                        </a:rPr>
                        <a:t> Level of detail</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2</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extLst>
                  <a:ext uri="{0D108BD9-81ED-4DB2-BD59-A6C34878D82A}">
                    <a16:rowId xmlns:a16="http://schemas.microsoft.com/office/drawing/2014/main" val="10005"/>
                  </a:ext>
                </a:extLst>
              </a:tr>
              <a:tr h="190500">
                <a:tc>
                  <a:txBody>
                    <a:bodyPr/>
                    <a:lstStyle/>
                    <a:p>
                      <a:pPr algn="l" fontAlgn="b"/>
                      <a:r>
                        <a:rPr lang="en-US" sz="2000" u="none" strike="noStrike" dirty="0">
                          <a:solidFill>
                            <a:schemeClr val="bg1"/>
                          </a:solidFill>
                          <a:effectLst/>
                          <a:latin typeface="Trebuchet MS" panose="020B0603020202020204" pitchFamily="34" charset="0"/>
                        </a:rPr>
                        <a:t> Currency</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9</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r>
                        <a:rPr lang="en-US" sz="2000" u="none" strike="noStrike" dirty="0">
                          <a:solidFill>
                            <a:schemeClr val="bg1"/>
                          </a:solidFill>
                          <a:effectLst/>
                          <a:latin typeface="Trebuchet MS" panose="020B0603020202020204" pitchFamily="34" charset="0"/>
                        </a:rPr>
                        <a:t> Sufficiency</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3</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r>
                        <a:rPr lang="en-US" sz="2000" u="none" strike="noStrike" dirty="0">
                          <a:solidFill>
                            <a:schemeClr val="bg1"/>
                          </a:solidFill>
                          <a:effectLst/>
                          <a:latin typeface="Trebuchet MS" panose="020B0603020202020204" pitchFamily="34" charset="0"/>
                        </a:rPr>
                        <a:t> </a:t>
                      </a:r>
                      <a:r>
                        <a:rPr lang="en-US" sz="2000" u="none" strike="noStrike" dirty="0" err="1">
                          <a:solidFill>
                            <a:schemeClr val="bg1"/>
                          </a:solidFill>
                          <a:effectLst/>
                          <a:latin typeface="Trebuchet MS" panose="020B0603020202020204" pitchFamily="34" charset="0"/>
                        </a:rPr>
                        <a:t>Quantitativeness</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2</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extLst>
                  <a:ext uri="{0D108BD9-81ED-4DB2-BD59-A6C34878D82A}">
                    <a16:rowId xmlns:a16="http://schemas.microsoft.com/office/drawing/2014/main" val="10006"/>
                  </a:ext>
                </a:extLst>
              </a:tr>
              <a:tr h="190500">
                <a:tc>
                  <a:txBody>
                    <a:bodyPr/>
                    <a:lstStyle/>
                    <a:p>
                      <a:pPr algn="l" fontAlgn="b"/>
                      <a:r>
                        <a:rPr lang="en-US" sz="2000" u="none" strike="noStrike" dirty="0">
                          <a:solidFill>
                            <a:schemeClr val="bg1"/>
                          </a:solidFill>
                          <a:effectLst/>
                          <a:latin typeface="Trebuchet MS" panose="020B0603020202020204" pitchFamily="34" charset="0"/>
                        </a:rPr>
                        <a:t> Consistency</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8 </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r>
                        <a:rPr lang="en-US" sz="2000" u="none" strike="noStrike" dirty="0">
                          <a:solidFill>
                            <a:schemeClr val="bg1"/>
                          </a:solidFill>
                          <a:effectLst/>
                          <a:latin typeface="Trebuchet MS" panose="020B0603020202020204" pitchFamily="34" charset="0"/>
                        </a:rPr>
                        <a:t> </a:t>
                      </a:r>
                      <a:r>
                        <a:rPr lang="en-US" sz="2000" u="none" strike="noStrike" dirty="0" err="1">
                          <a:solidFill>
                            <a:schemeClr val="bg1"/>
                          </a:solidFill>
                          <a:effectLst/>
                          <a:latin typeface="Trebuchet MS" panose="020B0603020202020204" pitchFamily="34" charset="0"/>
                        </a:rPr>
                        <a:t>Usableness</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3</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r>
                        <a:rPr lang="en-US" sz="2000" u="none" strike="noStrike" dirty="0">
                          <a:solidFill>
                            <a:schemeClr val="bg1"/>
                          </a:solidFill>
                          <a:effectLst/>
                          <a:latin typeface="Trebuchet MS" panose="020B0603020202020204" pitchFamily="34" charset="0"/>
                        </a:rPr>
                        <a:t> Scope</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2</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extLst>
                  <a:ext uri="{0D108BD9-81ED-4DB2-BD59-A6C34878D82A}">
                    <a16:rowId xmlns:a16="http://schemas.microsoft.com/office/drawing/2014/main" val="10007"/>
                  </a:ext>
                </a:extLst>
              </a:tr>
              <a:tr h="190500">
                <a:tc>
                  <a:txBody>
                    <a:bodyPr/>
                    <a:lstStyle/>
                    <a:p>
                      <a:pPr algn="l" fontAlgn="b"/>
                      <a:r>
                        <a:rPr lang="en-US" sz="2000" u="none" strike="noStrike" dirty="0">
                          <a:solidFill>
                            <a:schemeClr val="bg1"/>
                          </a:solidFill>
                          <a:effectLst/>
                          <a:latin typeface="Trebuchet MS" panose="020B0603020202020204" pitchFamily="34" charset="0"/>
                        </a:rPr>
                        <a:t> Flexibility</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5</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r>
                        <a:rPr lang="en-US" sz="2000" u="none" strike="noStrike" dirty="0">
                          <a:solidFill>
                            <a:schemeClr val="bg1"/>
                          </a:solidFill>
                          <a:effectLst/>
                          <a:latin typeface="Trebuchet MS" panose="020B0603020202020204" pitchFamily="34" charset="0"/>
                        </a:rPr>
                        <a:t> Usefulness</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3</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r>
                        <a:rPr lang="en-US" sz="2000" u="none" strike="noStrike" dirty="0">
                          <a:solidFill>
                            <a:schemeClr val="bg1"/>
                          </a:solidFill>
                          <a:effectLst/>
                          <a:latin typeface="Trebuchet MS" panose="020B0603020202020204" pitchFamily="34" charset="0"/>
                        </a:rPr>
                        <a:t> Understandability</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2</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extLst>
                  <a:ext uri="{0D108BD9-81ED-4DB2-BD59-A6C34878D82A}">
                    <a16:rowId xmlns:a16="http://schemas.microsoft.com/office/drawing/2014/main" val="10008"/>
                  </a:ext>
                </a:extLst>
              </a:tr>
              <a:tr h="190500">
                <a:tc>
                  <a:txBody>
                    <a:bodyPr/>
                    <a:lstStyle/>
                    <a:p>
                      <a:pPr algn="l" fontAlgn="b"/>
                      <a:r>
                        <a:rPr lang="en-US" sz="2000" u="none" strike="noStrike" dirty="0">
                          <a:solidFill>
                            <a:schemeClr val="bg1"/>
                          </a:solidFill>
                          <a:effectLst/>
                          <a:latin typeface="Trebuchet MS" panose="020B0603020202020204" pitchFamily="34" charset="0"/>
                        </a:rPr>
                        <a:t> </a:t>
                      </a:r>
                      <a:r>
                        <a:rPr lang="en-US" sz="2000" u="none" strike="noStrike" dirty="0">
                          <a:solidFill>
                            <a:srgbClr val="FFC000"/>
                          </a:solidFill>
                          <a:effectLst/>
                          <a:latin typeface="Trebuchet MS" panose="020B0603020202020204" pitchFamily="34" charset="0"/>
                        </a:rPr>
                        <a:t>Precision</a:t>
                      </a:r>
                      <a:endParaRPr lang="en-US" sz="2000" b="0" i="0" u="none" strike="noStrike" dirty="0">
                        <a:solidFill>
                          <a:srgbClr val="FFC000"/>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5</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r>
                        <a:rPr lang="en-US" sz="2000" u="none" strike="noStrike" dirty="0">
                          <a:solidFill>
                            <a:schemeClr val="bg1"/>
                          </a:solidFill>
                          <a:effectLst/>
                          <a:latin typeface="Trebuchet MS" panose="020B0603020202020204" pitchFamily="34" charset="0"/>
                        </a:rPr>
                        <a:t> Clarity</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2</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endParaRPr lang="en-US" sz="2000" b="0" i="0" u="none" strike="noStrike">
                        <a:solidFill>
                          <a:schemeClr val="bg1"/>
                        </a:solidFill>
                        <a:effectLst/>
                        <a:latin typeface="Trebuchet MS" panose="020B0603020202020204" pitchFamily="34" charset="0"/>
                      </a:endParaRPr>
                    </a:p>
                  </a:txBody>
                  <a:tcPr marL="9525" marR="9525" marT="9525" marB="0" anchor="b">
                    <a:noFill/>
                  </a:tcPr>
                </a:tc>
                <a:tc>
                  <a:txBody>
                    <a:bodyPr/>
                    <a:lstStyle/>
                    <a:p>
                      <a:pPr algn="ctr" fontAlgn="b"/>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extLst>
                  <a:ext uri="{0D108BD9-81ED-4DB2-BD59-A6C34878D82A}">
                    <a16:rowId xmlns:a16="http://schemas.microsoft.com/office/drawing/2014/main" val="10009"/>
                  </a:ext>
                </a:extLst>
              </a:tr>
            </a:tbl>
          </a:graphicData>
        </a:graphic>
      </p:graphicFrame>
      <p:sp>
        <p:nvSpPr>
          <p:cNvPr id="5" name="Rectangle 4"/>
          <p:cNvSpPr/>
          <p:nvPr/>
        </p:nvSpPr>
        <p:spPr>
          <a:xfrm>
            <a:off x="1600200" y="5562600"/>
            <a:ext cx="7315200" cy="738664"/>
          </a:xfrm>
          <a:prstGeom prst="rect">
            <a:avLst/>
          </a:prstGeom>
        </p:spPr>
        <p:txBody>
          <a:bodyPr wrap="square">
            <a:spAutoFit/>
          </a:bodyPr>
          <a:lstStyle/>
          <a:p>
            <a:pPr algn="r"/>
            <a:r>
              <a:rPr lang="en-US" sz="1400" dirty="0">
                <a:solidFill>
                  <a:schemeClr val="bg1"/>
                </a:solidFill>
                <a:latin typeface="Trebuchet MS" panose="020B0603020202020204" pitchFamily="34" charset="0"/>
              </a:rPr>
              <a:t>Wang, R.Y., </a:t>
            </a:r>
            <a:r>
              <a:rPr lang="en-US" sz="1400" dirty="0" err="1">
                <a:solidFill>
                  <a:schemeClr val="bg1"/>
                </a:solidFill>
                <a:latin typeface="Trebuchet MS" panose="020B0603020202020204" pitchFamily="34" charset="0"/>
              </a:rPr>
              <a:t>Storey</a:t>
            </a:r>
            <a:r>
              <a:rPr lang="en-US" sz="1400" dirty="0">
                <a:solidFill>
                  <a:schemeClr val="bg1"/>
                </a:solidFill>
                <a:latin typeface="Trebuchet MS" panose="020B0603020202020204" pitchFamily="34" charset="0"/>
              </a:rPr>
              <a:t>, V.C., and Firth, C.P. </a:t>
            </a:r>
          </a:p>
          <a:p>
            <a:pPr algn="r"/>
            <a:r>
              <a:rPr lang="en-US" sz="1400" dirty="0">
                <a:solidFill>
                  <a:schemeClr val="bg1"/>
                </a:solidFill>
                <a:latin typeface="Trebuchet MS" panose="020B0603020202020204" pitchFamily="34" charset="0"/>
              </a:rPr>
              <a:t>A framework for analysis of data quality research. </a:t>
            </a:r>
          </a:p>
          <a:p>
            <a:pPr algn="r"/>
            <a:r>
              <a:rPr lang="en-US" sz="1400" i="1" dirty="0">
                <a:solidFill>
                  <a:schemeClr val="bg1"/>
                </a:solidFill>
                <a:latin typeface="Trebuchet MS" panose="020B0603020202020204" pitchFamily="34" charset="0"/>
              </a:rPr>
              <a:t>IEEE Trans. on </a:t>
            </a:r>
            <a:r>
              <a:rPr lang="en-US" sz="1400" i="1" dirty="0" err="1">
                <a:solidFill>
                  <a:schemeClr val="bg1"/>
                </a:solidFill>
                <a:latin typeface="Trebuchet MS" panose="020B0603020202020204" pitchFamily="34" charset="0"/>
              </a:rPr>
              <a:t>Knowl</a:t>
            </a:r>
            <a:r>
              <a:rPr lang="en-US" sz="1400" i="1" dirty="0">
                <a:solidFill>
                  <a:schemeClr val="bg1"/>
                </a:solidFill>
                <a:latin typeface="Trebuchet MS" panose="020B0603020202020204" pitchFamily="34" charset="0"/>
              </a:rPr>
              <a:t>. Data Eng. 7, </a:t>
            </a:r>
            <a:r>
              <a:rPr lang="en-US" sz="1400" dirty="0">
                <a:solidFill>
                  <a:schemeClr val="bg1"/>
                </a:solidFill>
                <a:latin typeface="Trebuchet MS" panose="020B0603020202020204" pitchFamily="34" charset="0"/>
              </a:rPr>
              <a:t>4 (1995), pp. 623–640.</a:t>
            </a:r>
          </a:p>
        </p:txBody>
      </p:sp>
      <p:sp>
        <p:nvSpPr>
          <p:cNvPr id="3" name="TextBox 2"/>
          <p:cNvSpPr txBox="1"/>
          <p:nvPr/>
        </p:nvSpPr>
        <p:spPr>
          <a:xfrm>
            <a:off x="228600" y="5105400"/>
            <a:ext cx="1559209" cy="584775"/>
          </a:xfrm>
          <a:prstGeom prst="rect">
            <a:avLst/>
          </a:prstGeom>
          <a:noFill/>
        </p:spPr>
        <p:txBody>
          <a:bodyPr wrap="none" rtlCol="0">
            <a:spAutoFit/>
          </a:bodyPr>
          <a:lstStyle/>
          <a:p>
            <a:r>
              <a:rPr lang="en-US" dirty="0">
                <a:solidFill>
                  <a:srgbClr val="1FE115"/>
                </a:solidFill>
              </a:rPr>
              <a:t>Validity</a:t>
            </a:r>
          </a:p>
        </p:txBody>
      </p:sp>
      <p:sp>
        <p:nvSpPr>
          <p:cNvPr id="6" name="Slide Number Placeholder 5"/>
          <p:cNvSpPr>
            <a:spLocks noGrp="1"/>
          </p:cNvSpPr>
          <p:nvPr>
            <p:ph type="sldNum" sz="quarter" idx="10"/>
          </p:nvPr>
        </p:nvSpPr>
        <p:spPr/>
        <p:txBody>
          <a:bodyPr/>
          <a:lstStyle/>
          <a:p>
            <a:fld id="{970F0956-5B8E-40B4-A8DD-F75AA1D26018}" type="slidenum">
              <a:rPr lang="en-US" smtClean="0"/>
              <a:pPr/>
              <a:t>17</a:t>
            </a:fld>
            <a:endParaRPr lang="en-US"/>
          </a:p>
        </p:txBody>
      </p:sp>
    </p:spTree>
    <p:extLst>
      <p:ext uri="{BB962C8B-B14F-4D97-AF65-F5344CB8AC3E}">
        <p14:creationId xmlns:p14="http://schemas.microsoft.com/office/powerpoint/2010/main" val="27514899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2FD044-E6C1-4D99-A2A7-40E5E861A43D}"/>
              </a:ext>
            </a:extLst>
          </p:cNvPr>
          <p:cNvSpPr>
            <a:spLocks noGrp="1"/>
          </p:cNvSpPr>
          <p:nvPr>
            <p:ph type="title"/>
          </p:nvPr>
        </p:nvSpPr>
        <p:spPr/>
        <p:txBody>
          <a:bodyPr/>
          <a:lstStyle/>
          <a:p>
            <a:r>
              <a:rPr lang="en-US" dirty="0"/>
              <a:t>Construct/concept appropriateness (1)</a:t>
            </a:r>
          </a:p>
        </p:txBody>
      </p:sp>
      <p:sp>
        <p:nvSpPr>
          <p:cNvPr id="4" name="Slide Number Placeholder 3">
            <a:extLst>
              <a:ext uri="{FF2B5EF4-FFF2-40B4-BE49-F238E27FC236}">
                <a16:creationId xmlns:a16="http://schemas.microsoft.com/office/drawing/2014/main" id="{8576BDC8-7436-4B62-970C-F9D248D1F62B}"/>
              </a:ext>
            </a:extLst>
          </p:cNvPr>
          <p:cNvSpPr>
            <a:spLocks noGrp="1"/>
          </p:cNvSpPr>
          <p:nvPr>
            <p:ph type="sldNum" sz="quarter" idx="10"/>
          </p:nvPr>
        </p:nvSpPr>
        <p:spPr/>
        <p:txBody>
          <a:bodyPr/>
          <a:lstStyle/>
          <a:p>
            <a:fld id="{970F0956-5B8E-40B4-A8DD-F75AA1D26018}" type="slidenum">
              <a:rPr lang="en-US" smtClean="0"/>
              <a:pPr/>
              <a:t>18</a:t>
            </a:fld>
            <a:endParaRPr lang="en-US"/>
          </a:p>
        </p:txBody>
      </p:sp>
      <p:pic>
        <p:nvPicPr>
          <p:cNvPr id="5" name="Picture 4" descr="Measuring phenomena through measurement methods that exhibit validity may lead to commitment to constructs that represent the phenomena faithfully.">
            <a:extLst>
              <a:ext uri="{FF2B5EF4-FFF2-40B4-BE49-F238E27FC236}">
                <a16:creationId xmlns:a16="http://schemas.microsoft.com/office/drawing/2014/main" id="{2F54D971-5509-496B-B857-F4F5D4851679}"/>
              </a:ext>
            </a:extLst>
          </p:cNvPr>
          <p:cNvPicPr>
            <a:picLocks noChangeAspect="1"/>
          </p:cNvPicPr>
          <p:nvPr/>
        </p:nvPicPr>
        <p:blipFill>
          <a:blip r:embed="rId2"/>
          <a:stretch>
            <a:fillRect/>
          </a:stretch>
        </p:blipFill>
        <p:spPr>
          <a:xfrm>
            <a:off x="157316" y="1514681"/>
            <a:ext cx="8763000" cy="4797336"/>
          </a:xfrm>
          <a:prstGeom prst="rect">
            <a:avLst/>
          </a:prstGeom>
        </p:spPr>
      </p:pic>
      <p:sp>
        <p:nvSpPr>
          <p:cNvPr id="6" name="Rectangle 5">
            <a:extLst>
              <a:ext uri="{FF2B5EF4-FFF2-40B4-BE49-F238E27FC236}">
                <a16:creationId xmlns:a16="http://schemas.microsoft.com/office/drawing/2014/main" id="{49BFB515-FDC5-4106-9342-5FAE4CF0C72F}"/>
              </a:ext>
            </a:extLst>
          </p:cNvPr>
          <p:cNvSpPr/>
          <p:nvPr/>
        </p:nvSpPr>
        <p:spPr>
          <a:xfrm>
            <a:off x="457200" y="6312017"/>
            <a:ext cx="8458200" cy="461665"/>
          </a:xfrm>
          <a:prstGeom prst="rect">
            <a:avLst/>
          </a:prstGeom>
        </p:spPr>
        <p:txBody>
          <a:bodyPr wrap="square">
            <a:spAutoFit/>
          </a:bodyPr>
          <a:lstStyle/>
          <a:p>
            <a:pPr algn="r"/>
            <a:r>
              <a:rPr lang="en-US" sz="1200" b="0" dirty="0">
                <a:solidFill>
                  <a:schemeClr val="bg1"/>
                </a:solidFill>
                <a:latin typeface="Georgia" panose="02040502050405020303" pitchFamily="18" charset="0"/>
              </a:rPr>
              <a:t>Caroline Stone. A Defense and Definition of Construct Validity in Psychology</a:t>
            </a:r>
          </a:p>
          <a:p>
            <a:pPr algn="r"/>
            <a:r>
              <a:rPr lang="en-US" sz="1200" b="0" dirty="0">
                <a:solidFill>
                  <a:schemeClr val="bg1"/>
                </a:solidFill>
                <a:latin typeface="Georgia" panose="02040502050405020303" pitchFamily="18" charset="0"/>
              </a:rPr>
              <a:t>Philosophy of Science, vol 86:5, 11 December 2019.</a:t>
            </a:r>
            <a:endParaRPr lang="en-US" sz="1200" b="0" i="0" dirty="0">
              <a:solidFill>
                <a:schemeClr val="bg1"/>
              </a:solidFill>
              <a:effectLst/>
              <a:latin typeface="Georgia" panose="02040502050405020303" pitchFamily="18" charset="0"/>
            </a:endParaRPr>
          </a:p>
        </p:txBody>
      </p:sp>
    </p:spTree>
    <p:extLst>
      <p:ext uri="{BB962C8B-B14F-4D97-AF65-F5344CB8AC3E}">
        <p14:creationId xmlns:p14="http://schemas.microsoft.com/office/powerpoint/2010/main" val="24260445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2FD044-E6C1-4D99-A2A7-40E5E861A43D}"/>
              </a:ext>
            </a:extLst>
          </p:cNvPr>
          <p:cNvSpPr>
            <a:spLocks noGrp="1"/>
          </p:cNvSpPr>
          <p:nvPr>
            <p:ph type="title"/>
          </p:nvPr>
        </p:nvSpPr>
        <p:spPr/>
        <p:txBody>
          <a:bodyPr/>
          <a:lstStyle/>
          <a:p>
            <a:r>
              <a:rPr lang="en-US" dirty="0"/>
              <a:t>Construct/concept appropriateness</a:t>
            </a:r>
          </a:p>
        </p:txBody>
      </p:sp>
      <p:sp>
        <p:nvSpPr>
          <p:cNvPr id="3" name="Content Placeholder 2">
            <a:extLst>
              <a:ext uri="{FF2B5EF4-FFF2-40B4-BE49-F238E27FC236}">
                <a16:creationId xmlns:a16="http://schemas.microsoft.com/office/drawing/2014/main" id="{84453501-6520-4B74-84E9-7736C96C1EA8}"/>
              </a:ext>
            </a:extLst>
          </p:cNvPr>
          <p:cNvSpPr>
            <a:spLocks noGrp="1"/>
          </p:cNvSpPr>
          <p:nvPr>
            <p:ph idx="1"/>
          </p:nvPr>
        </p:nvSpPr>
        <p:spPr/>
        <p:txBody>
          <a:bodyPr/>
          <a:lstStyle/>
          <a:p>
            <a:pPr>
              <a:buFont typeface="Arial" panose="020B0604020202020204" pitchFamily="34" charset="0"/>
              <a:buChar char="•"/>
            </a:pPr>
            <a:r>
              <a:rPr lang="en-US" b="1" dirty="0"/>
              <a:t>Construct validity</a:t>
            </a:r>
            <a:r>
              <a:rPr lang="en-US" dirty="0"/>
              <a:t>: </a:t>
            </a:r>
          </a:p>
          <a:p>
            <a:pPr lvl="1">
              <a:buFont typeface="Arial" panose="020B0604020202020204" pitchFamily="34" charset="0"/>
              <a:buChar char="•"/>
            </a:pPr>
            <a:r>
              <a:rPr lang="en-US" dirty="0"/>
              <a:t>A measure, m, of some construct, C, is </a:t>
            </a:r>
            <a:r>
              <a:rPr lang="en-US" dirty="0">
                <a:solidFill>
                  <a:srgbClr val="FFFF00"/>
                </a:solidFill>
              </a:rPr>
              <a:t>construct valid </a:t>
            </a:r>
            <a:r>
              <a:rPr lang="en-US" dirty="0"/>
              <a:t>if and only if we are </a:t>
            </a:r>
            <a:r>
              <a:rPr lang="en-US" b="1" i="1" u="sng" dirty="0"/>
              <a:t>sufficiently justified</a:t>
            </a:r>
            <a:r>
              <a:rPr lang="en-US" b="1" i="1" dirty="0"/>
              <a:t> </a:t>
            </a:r>
            <a:r>
              <a:rPr lang="en-US" dirty="0"/>
              <a:t>in believing m tracks C.</a:t>
            </a:r>
          </a:p>
          <a:p>
            <a:pPr>
              <a:buFont typeface="Arial" panose="020B0604020202020204" pitchFamily="34" charset="0"/>
              <a:buChar char="•"/>
            </a:pPr>
            <a:endParaRPr lang="en-US" dirty="0"/>
          </a:p>
          <a:p>
            <a:pPr>
              <a:buFont typeface="Arial" panose="020B0604020202020204" pitchFamily="34" charset="0"/>
              <a:buChar char="•"/>
            </a:pPr>
            <a:r>
              <a:rPr lang="en-US" b="1" dirty="0"/>
              <a:t>Construct legitimacy</a:t>
            </a:r>
            <a:r>
              <a:rPr lang="en-US" dirty="0"/>
              <a:t>: </a:t>
            </a:r>
          </a:p>
          <a:p>
            <a:pPr lvl="1">
              <a:buFont typeface="Arial" panose="020B0604020202020204" pitchFamily="34" charset="0"/>
              <a:buChar char="•"/>
            </a:pPr>
            <a:r>
              <a:rPr lang="en-US" dirty="0"/>
              <a:t>A construct, C, is </a:t>
            </a:r>
            <a:r>
              <a:rPr lang="en-US" dirty="0">
                <a:solidFill>
                  <a:srgbClr val="FFFF00"/>
                </a:solidFill>
              </a:rPr>
              <a:t>legitimate</a:t>
            </a:r>
            <a:r>
              <a:rPr lang="en-US" dirty="0"/>
              <a:t> if and only if the theory that posits C is </a:t>
            </a:r>
            <a:r>
              <a:rPr lang="en-US" b="1" i="1" u="sng" dirty="0"/>
              <a:t>sufficiently justified</a:t>
            </a:r>
            <a:r>
              <a:rPr lang="en-US" dirty="0"/>
              <a:t>.</a:t>
            </a:r>
          </a:p>
        </p:txBody>
      </p:sp>
      <p:sp>
        <p:nvSpPr>
          <p:cNvPr id="4" name="Slide Number Placeholder 3">
            <a:extLst>
              <a:ext uri="{FF2B5EF4-FFF2-40B4-BE49-F238E27FC236}">
                <a16:creationId xmlns:a16="http://schemas.microsoft.com/office/drawing/2014/main" id="{8576BDC8-7436-4B62-970C-F9D248D1F62B}"/>
              </a:ext>
            </a:extLst>
          </p:cNvPr>
          <p:cNvSpPr>
            <a:spLocks noGrp="1"/>
          </p:cNvSpPr>
          <p:nvPr>
            <p:ph type="sldNum" sz="quarter" idx="10"/>
          </p:nvPr>
        </p:nvSpPr>
        <p:spPr/>
        <p:txBody>
          <a:bodyPr/>
          <a:lstStyle/>
          <a:p>
            <a:fld id="{970F0956-5B8E-40B4-A8DD-F75AA1D26018}" type="slidenum">
              <a:rPr lang="en-US" smtClean="0"/>
              <a:pPr/>
              <a:t>19</a:t>
            </a:fld>
            <a:endParaRPr lang="en-US"/>
          </a:p>
        </p:txBody>
      </p:sp>
      <p:sp>
        <p:nvSpPr>
          <p:cNvPr id="6" name="Rectangle 5">
            <a:extLst>
              <a:ext uri="{FF2B5EF4-FFF2-40B4-BE49-F238E27FC236}">
                <a16:creationId xmlns:a16="http://schemas.microsoft.com/office/drawing/2014/main" id="{49BFB515-FDC5-4106-9342-5FAE4CF0C72F}"/>
              </a:ext>
            </a:extLst>
          </p:cNvPr>
          <p:cNvSpPr/>
          <p:nvPr/>
        </p:nvSpPr>
        <p:spPr>
          <a:xfrm>
            <a:off x="457200" y="6312017"/>
            <a:ext cx="8458200" cy="461665"/>
          </a:xfrm>
          <a:prstGeom prst="rect">
            <a:avLst/>
          </a:prstGeom>
        </p:spPr>
        <p:txBody>
          <a:bodyPr wrap="square">
            <a:spAutoFit/>
          </a:bodyPr>
          <a:lstStyle/>
          <a:p>
            <a:pPr algn="r"/>
            <a:r>
              <a:rPr lang="en-US" sz="1200" b="0" dirty="0">
                <a:solidFill>
                  <a:schemeClr val="bg1"/>
                </a:solidFill>
                <a:latin typeface="Georgia" panose="02040502050405020303" pitchFamily="18" charset="0"/>
              </a:rPr>
              <a:t>Caroline Stone. A Defense and Definition of Construct Validity in Psychology</a:t>
            </a:r>
          </a:p>
          <a:p>
            <a:pPr algn="r"/>
            <a:r>
              <a:rPr lang="en-US" sz="1200" b="0" dirty="0">
                <a:solidFill>
                  <a:schemeClr val="bg1"/>
                </a:solidFill>
                <a:latin typeface="Georgia" panose="02040502050405020303" pitchFamily="18" charset="0"/>
              </a:rPr>
              <a:t>Philosophy of Science, vol 86:5, 11 December 2019.</a:t>
            </a:r>
            <a:endParaRPr lang="en-US" sz="1200" b="0" i="0" dirty="0">
              <a:solidFill>
                <a:schemeClr val="bg1"/>
              </a:solidFill>
              <a:effectLst/>
              <a:latin typeface="Georgia" panose="02040502050405020303" pitchFamily="18" charset="0"/>
            </a:endParaRPr>
          </a:p>
        </p:txBody>
      </p:sp>
      <p:sp>
        <p:nvSpPr>
          <p:cNvPr id="7" name="TextBox 6">
            <a:extLst>
              <a:ext uri="{FF2B5EF4-FFF2-40B4-BE49-F238E27FC236}">
                <a16:creationId xmlns:a16="http://schemas.microsoft.com/office/drawing/2014/main" id="{2881426E-F5C3-4696-835E-CA0AEAE080B6}"/>
              </a:ext>
            </a:extLst>
          </p:cNvPr>
          <p:cNvSpPr txBox="1"/>
          <p:nvPr/>
        </p:nvSpPr>
        <p:spPr>
          <a:xfrm>
            <a:off x="5670116" y="64413"/>
            <a:ext cx="3420936" cy="584775"/>
          </a:xfrm>
          <a:prstGeom prst="rect">
            <a:avLst/>
          </a:prstGeom>
          <a:noFill/>
          <a:ln w="38100">
            <a:solidFill>
              <a:schemeClr val="bg1"/>
            </a:solidFill>
          </a:ln>
        </p:spPr>
        <p:txBody>
          <a:bodyPr wrap="none" rtlCol="0">
            <a:spAutoFit/>
          </a:bodyPr>
          <a:lstStyle/>
          <a:p>
            <a:r>
              <a:rPr lang="en-US" dirty="0">
                <a:solidFill>
                  <a:schemeClr val="bg1"/>
                </a:solidFill>
              </a:rPr>
              <a:t>A3/3.4.d - A4/3.5.d</a:t>
            </a:r>
          </a:p>
        </p:txBody>
      </p:sp>
    </p:spTree>
    <p:extLst>
      <p:ext uri="{BB962C8B-B14F-4D97-AF65-F5344CB8AC3E}">
        <p14:creationId xmlns:p14="http://schemas.microsoft.com/office/powerpoint/2010/main" val="24888992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11D18-FFC8-4AD7-BE36-63F29A7A78F4}"/>
              </a:ext>
            </a:extLst>
          </p:cNvPr>
          <p:cNvSpPr>
            <a:spLocks noGrp="1"/>
          </p:cNvSpPr>
          <p:nvPr>
            <p:ph type="ctrTitle"/>
          </p:nvPr>
        </p:nvSpPr>
        <p:spPr/>
        <p:txBody>
          <a:bodyPr/>
          <a:lstStyle/>
          <a:p>
            <a:r>
              <a:rPr lang="en-US" dirty="0">
                <a:solidFill>
                  <a:srgbClr val="FFFF00"/>
                </a:solidFill>
              </a:rPr>
              <a:t>The slides in this set may not to be distributed, shared with, or shown to anybody else than the students registered for this course, i.e. BMI504-2026.</a:t>
            </a:r>
            <a:br>
              <a:rPr lang="en-US" dirty="0">
                <a:solidFill>
                  <a:srgbClr val="FFFF00"/>
                </a:solidFill>
              </a:rPr>
            </a:br>
            <a:endParaRPr lang="en-US" dirty="0"/>
          </a:p>
        </p:txBody>
      </p:sp>
      <p:sp>
        <p:nvSpPr>
          <p:cNvPr id="4" name="Slide Number Placeholder 3">
            <a:extLst>
              <a:ext uri="{FF2B5EF4-FFF2-40B4-BE49-F238E27FC236}">
                <a16:creationId xmlns:a16="http://schemas.microsoft.com/office/drawing/2014/main" id="{47B4EB33-BB9E-4998-BBC3-07CDF0B9A1A8}"/>
              </a:ext>
            </a:extLst>
          </p:cNvPr>
          <p:cNvSpPr>
            <a:spLocks noGrp="1"/>
          </p:cNvSpPr>
          <p:nvPr>
            <p:ph type="sldNum" sz="quarter" idx="10"/>
          </p:nvPr>
        </p:nvSpPr>
        <p:spPr>
          <a:xfrm>
            <a:off x="76200" y="6400800"/>
            <a:ext cx="2057400" cy="365125"/>
          </a:xfrm>
          <a:prstGeom prst="rect">
            <a:avLst/>
          </a:prstGeom>
        </p:spPr>
        <p:txBody>
          <a:bodyPr vert="horz" lIns="91440" tIns="45720" rIns="91440" bIns="45720" rtlCol="0" anchor="ctr"/>
          <a:lstStyle>
            <a:defPPr>
              <a:defRPr lang="en-US"/>
            </a:defPPr>
            <a:lvl1pPr algn="l" rtl="0" fontAlgn="base">
              <a:spcBef>
                <a:spcPct val="0"/>
              </a:spcBef>
              <a:spcAft>
                <a:spcPct val="0"/>
              </a:spcAft>
              <a:defRPr sz="1200" b="1" kern="1200">
                <a:solidFill>
                  <a:schemeClr val="bg1"/>
                </a:solidFill>
                <a:latin typeface="Times New Roman" pitchFamily="18" charset="0"/>
                <a:ea typeface="+mn-ea"/>
                <a:cs typeface="+mn-cs"/>
              </a:defRPr>
            </a:lvl1pPr>
            <a:lvl2pPr marL="457200" algn="ctr" rtl="0" fontAlgn="base">
              <a:spcBef>
                <a:spcPct val="0"/>
              </a:spcBef>
              <a:spcAft>
                <a:spcPct val="0"/>
              </a:spcAft>
              <a:defRPr sz="3200" b="1" kern="1200">
                <a:solidFill>
                  <a:srgbClr val="000066"/>
                </a:solidFill>
                <a:latin typeface="Times New Roman" pitchFamily="18" charset="0"/>
                <a:ea typeface="+mn-ea"/>
                <a:cs typeface="+mn-cs"/>
              </a:defRPr>
            </a:lvl2pPr>
            <a:lvl3pPr marL="914400" algn="ctr" rtl="0" fontAlgn="base">
              <a:spcBef>
                <a:spcPct val="0"/>
              </a:spcBef>
              <a:spcAft>
                <a:spcPct val="0"/>
              </a:spcAft>
              <a:defRPr sz="3200" b="1" kern="1200">
                <a:solidFill>
                  <a:srgbClr val="000066"/>
                </a:solidFill>
                <a:latin typeface="Times New Roman" pitchFamily="18" charset="0"/>
                <a:ea typeface="+mn-ea"/>
                <a:cs typeface="+mn-cs"/>
              </a:defRPr>
            </a:lvl3pPr>
            <a:lvl4pPr marL="1371600" algn="ctr" rtl="0" fontAlgn="base">
              <a:spcBef>
                <a:spcPct val="0"/>
              </a:spcBef>
              <a:spcAft>
                <a:spcPct val="0"/>
              </a:spcAft>
              <a:defRPr sz="3200" b="1" kern="1200">
                <a:solidFill>
                  <a:srgbClr val="000066"/>
                </a:solidFill>
                <a:latin typeface="Times New Roman" pitchFamily="18" charset="0"/>
                <a:ea typeface="+mn-ea"/>
                <a:cs typeface="+mn-cs"/>
              </a:defRPr>
            </a:lvl4pPr>
            <a:lvl5pPr marL="1828800" algn="ctr" rtl="0" fontAlgn="base">
              <a:spcBef>
                <a:spcPct val="0"/>
              </a:spcBef>
              <a:spcAft>
                <a:spcPct val="0"/>
              </a:spcAft>
              <a:defRPr sz="3200" b="1" kern="1200">
                <a:solidFill>
                  <a:srgbClr val="000066"/>
                </a:solidFill>
                <a:latin typeface="Times New Roman" pitchFamily="18" charset="0"/>
                <a:ea typeface="+mn-ea"/>
                <a:cs typeface="+mn-cs"/>
              </a:defRPr>
            </a:lvl5pPr>
            <a:lvl6pPr marL="2286000" algn="l" defTabSz="914400" rtl="0" eaLnBrk="1" latinLnBrk="0" hangingPunct="1">
              <a:defRPr sz="3200" b="1" kern="1200">
                <a:solidFill>
                  <a:srgbClr val="000066"/>
                </a:solidFill>
                <a:latin typeface="Times New Roman" pitchFamily="18" charset="0"/>
                <a:ea typeface="+mn-ea"/>
                <a:cs typeface="+mn-cs"/>
              </a:defRPr>
            </a:lvl6pPr>
            <a:lvl7pPr marL="2743200" algn="l" defTabSz="914400" rtl="0" eaLnBrk="1" latinLnBrk="0" hangingPunct="1">
              <a:defRPr sz="3200" b="1" kern="1200">
                <a:solidFill>
                  <a:srgbClr val="000066"/>
                </a:solidFill>
                <a:latin typeface="Times New Roman" pitchFamily="18" charset="0"/>
                <a:ea typeface="+mn-ea"/>
                <a:cs typeface="+mn-cs"/>
              </a:defRPr>
            </a:lvl7pPr>
            <a:lvl8pPr marL="3200400" algn="l" defTabSz="914400" rtl="0" eaLnBrk="1" latinLnBrk="0" hangingPunct="1">
              <a:defRPr sz="3200" b="1" kern="1200">
                <a:solidFill>
                  <a:srgbClr val="000066"/>
                </a:solidFill>
                <a:latin typeface="Times New Roman" pitchFamily="18" charset="0"/>
                <a:ea typeface="+mn-ea"/>
                <a:cs typeface="+mn-cs"/>
              </a:defRPr>
            </a:lvl8pPr>
            <a:lvl9pPr marL="3657600" algn="l" defTabSz="914400" rtl="0" eaLnBrk="1" latinLnBrk="0" hangingPunct="1">
              <a:defRPr sz="3200" b="1" kern="1200">
                <a:solidFill>
                  <a:srgbClr val="000066"/>
                </a:solidFill>
                <a:latin typeface="Times New Roman" pitchFamily="18" charset="0"/>
                <a:ea typeface="+mn-ea"/>
                <a:cs typeface="+mn-cs"/>
              </a:defRPr>
            </a:lvl9pPr>
          </a:lstStyle>
          <a:p>
            <a:fld id="{B7A43C5A-ACB8-4C0A-8D74-C2E9796A15BB}" type="slidenum">
              <a:rPr lang="en-US" smtClean="0"/>
              <a:pPr/>
              <a:t>2</a:t>
            </a:fld>
            <a:endParaRPr lang="en-US"/>
          </a:p>
        </p:txBody>
      </p:sp>
    </p:spTree>
    <p:extLst>
      <p:ext uri="{BB962C8B-B14F-4D97-AF65-F5344CB8AC3E}">
        <p14:creationId xmlns:p14="http://schemas.microsoft.com/office/powerpoint/2010/main" val="18586944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7" name="Rectangle 3"/>
          <p:cNvSpPr>
            <a:spLocks noGrp="1" noChangeArrowheads="1"/>
          </p:cNvSpPr>
          <p:nvPr>
            <p:ph type="body" idx="1"/>
          </p:nvPr>
        </p:nvSpPr>
        <p:spPr>
          <a:xfrm>
            <a:off x="228600" y="2057400"/>
            <a:ext cx="8686800" cy="4572000"/>
          </a:xfrm>
        </p:spPr>
        <p:txBody>
          <a:bodyPr/>
          <a:lstStyle/>
          <a:p>
            <a:pPr marL="457200" indent="-457200">
              <a:lnSpc>
                <a:spcPct val="90000"/>
              </a:lnSpc>
              <a:buFont typeface="Arial" panose="020B0604020202020204" pitchFamily="34" charset="0"/>
              <a:buChar char="•"/>
            </a:pPr>
            <a:r>
              <a:rPr lang="en-US" altLang="en-US" sz="2800" b="1" u="sng" dirty="0"/>
              <a:t>Validity</a:t>
            </a:r>
          </a:p>
          <a:p>
            <a:pPr marL="857250" lvl="1" indent="-457200">
              <a:lnSpc>
                <a:spcPct val="90000"/>
              </a:lnSpc>
              <a:buFont typeface="Arial" panose="020B0604020202020204" pitchFamily="34" charset="0"/>
              <a:buChar char="•"/>
            </a:pPr>
            <a:r>
              <a:rPr lang="en-US" altLang="en-US" sz="2800" dirty="0"/>
              <a:t>The extent to which a method or procedure allows or is able to </a:t>
            </a:r>
            <a:r>
              <a:rPr lang="en-US" altLang="en-US" sz="2800" dirty="0">
                <a:solidFill>
                  <a:srgbClr val="FFFF00"/>
                </a:solidFill>
              </a:rPr>
              <a:t>derive representations of what is intended</a:t>
            </a:r>
            <a:r>
              <a:rPr lang="en-US" altLang="en-US" sz="2800" dirty="0"/>
              <a:t> to be represented.</a:t>
            </a:r>
          </a:p>
          <a:p>
            <a:pPr marL="857250" lvl="1" indent="-457200">
              <a:lnSpc>
                <a:spcPct val="90000"/>
              </a:lnSpc>
              <a:buFont typeface="Arial" panose="020B0604020202020204" pitchFamily="34" charset="0"/>
              <a:buChar char="•"/>
            </a:pPr>
            <a:endParaRPr lang="en-US" altLang="en-US" sz="2800" dirty="0"/>
          </a:p>
          <a:p>
            <a:pPr marL="457200" indent="-457200">
              <a:lnSpc>
                <a:spcPct val="90000"/>
              </a:lnSpc>
              <a:buFont typeface="Arial" panose="020B0604020202020204" pitchFamily="34" charset="0"/>
              <a:buChar char="•"/>
            </a:pPr>
            <a:r>
              <a:rPr lang="en-US" altLang="en-US" sz="2800" b="1" u="sng" dirty="0"/>
              <a:t>Reliability</a:t>
            </a:r>
          </a:p>
          <a:p>
            <a:pPr marL="857250" lvl="1" indent="-457200">
              <a:lnSpc>
                <a:spcPct val="90000"/>
              </a:lnSpc>
              <a:buFont typeface="Arial" panose="020B0604020202020204" pitchFamily="34" charset="0"/>
              <a:buChar char="•"/>
            </a:pPr>
            <a:r>
              <a:rPr lang="en-US" altLang="en-US" sz="2800" dirty="0"/>
              <a:t>The degree to which a method or procedure allows or is able to </a:t>
            </a:r>
            <a:r>
              <a:rPr lang="en-US" altLang="en-US" sz="2800" dirty="0">
                <a:solidFill>
                  <a:srgbClr val="FFFF00"/>
                </a:solidFill>
              </a:rPr>
              <a:t>derive similar representations under similar circumstances</a:t>
            </a:r>
            <a:r>
              <a:rPr lang="en-US" altLang="en-US" sz="2800" dirty="0"/>
              <a:t>.</a:t>
            </a:r>
          </a:p>
        </p:txBody>
      </p:sp>
      <p:sp>
        <p:nvSpPr>
          <p:cNvPr id="154628" name="Rectangle 4"/>
          <p:cNvSpPr>
            <a:spLocks noGrp="1" noChangeArrowheads="1"/>
          </p:cNvSpPr>
          <p:nvPr>
            <p:ph type="title"/>
          </p:nvPr>
        </p:nvSpPr>
        <p:spPr/>
        <p:txBody>
          <a:bodyPr/>
          <a:lstStyle/>
          <a:p>
            <a:r>
              <a:rPr lang="en-US" altLang="en-US" dirty="0"/>
              <a:t>Validity and reliability of representational methods/procedures</a:t>
            </a:r>
          </a:p>
        </p:txBody>
      </p:sp>
      <p:sp>
        <p:nvSpPr>
          <p:cNvPr id="2" name="Slide Number Placeholder 1"/>
          <p:cNvSpPr>
            <a:spLocks noGrp="1"/>
          </p:cNvSpPr>
          <p:nvPr>
            <p:ph type="sldNum" sz="quarter" idx="10"/>
          </p:nvPr>
        </p:nvSpPr>
        <p:spPr/>
        <p:txBody>
          <a:bodyPr/>
          <a:lstStyle/>
          <a:p>
            <a:fld id="{970F0956-5B8E-40B4-A8DD-F75AA1D26018}" type="slidenum">
              <a:rPr lang="en-US" smtClean="0"/>
              <a:pPr/>
              <a:t>20</a:t>
            </a:fld>
            <a:endParaRPr lang="en-US"/>
          </a:p>
        </p:txBody>
      </p:sp>
      <p:sp>
        <p:nvSpPr>
          <p:cNvPr id="6" name="TextBox 5">
            <a:extLst>
              <a:ext uri="{FF2B5EF4-FFF2-40B4-BE49-F238E27FC236}">
                <a16:creationId xmlns:a16="http://schemas.microsoft.com/office/drawing/2014/main" id="{85111A26-8B07-43C8-949E-387F832F63DD}"/>
              </a:ext>
            </a:extLst>
          </p:cNvPr>
          <p:cNvSpPr txBox="1"/>
          <p:nvPr/>
        </p:nvSpPr>
        <p:spPr>
          <a:xfrm>
            <a:off x="5670116" y="64413"/>
            <a:ext cx="3420936" cy="584775"/>
          </a:xfrm>
          <a:prstGeom prst="rect">
            <a:avLst/>
          </a:prstGeom>
          <a:noFill/>
          <a:ln w="38100">
            <a:solidFill>
              <a:schemeClr val="bg1"/>
            </a:solidFill>
          </a:ln>
        </p:spPr>
        <p:txBody>
          <a:bodyPr wrap="none" rtlCol="0">
            <a:spAutoFit/>
          </a:bodyPr>
          <a:lstStyle/>
          <a:p>
            <a:r>
              <a:rPr lang="en-US" dirty="0">
                <a:solidFill>
                  <a:schemeClr val="bg1"/>
                </a:solidFill>
              </a:rPr>
              <a:t>A3/3.4.d - A4/3.5.d</a:t>
            </a:r>
          </a:p>
        </p:txBody>
      </p:sp>
    </p:spTree>
    <p:extLst>
      <p:ext uri="{BB962C8B-B14F-4D97-AF65-F5344CB8AC3E}">
        <p14:creationId xmlns:p14="http://schemas.microsoft.com/office/powerpoint/2010/main" val="1561865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462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4627">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4627">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462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4627"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Remember: scientific objectivity</a:t>
            </a:r>
          </a:p>
        </p:txBody>
      </p:sp>
      <p:sp>
        <p:nvSpPr>
          <p:cNvPr id="3" name="Content Placeholder 2"/>
          <p:cNvSpPr>
            <a:spLocks noGrp="1"/>
          </p:cNvSpPr>
          <p:nvPr>
            <p:ph idx="1"/>
          </p:nvPr>
        </p:nvSpPr>
        <p:spPr>
          <a:xfrm>
            <a:off x="228600" y="1676400"/>
            <a:ext cx="8686800" cy="4572000"/>
          </a:xfrm>
        </p:spPr>
        <p:txBody>
          <a:bodyPr/>
          <a:lstStyle/>
          <a:p>
            <a:pPr marL="0" indent="0"/>
            <a:r>
              <a:rPr lang="en-US" dirty="0"/>
              <a:t>Science is objective in that, or to the extent that: </a:t>
            </a:r>
          </a:p>
          <a:p>
            <a:pPr>
              <a:buFont typeface="Arial" panose="020B0604020202020204" pitchFamily="34" charset="0"/>
              <a:buChar char="•"/>
            </a:pPr>
            <a:r>
              <a:rPr lang="en-US" dirty="0"/>
              <a:t>its products—theories, laws, experimental results and observations—constitute accurate representations of the external world. The products of science are not tainted by human desires, goals, capabilities or experience. </a:t>
            </a:r>
          </a:p>
          <a:p>
            <a:pPr lvl="1">
              <a:buFont typeface="Wingdings" panose="05000000000000000000" pitchFamily="2" charset="2"/>
              <a:buChar char="à"/>
            </a:pPr>
            <a:r>
              <a:rPr lang="en-US" b="1" dirty="0"/>
              <a:t>product objectivity</a:t>
            </a:r>
          </a:p>
          <a:p>
            <a:pPr marL="457200" lvl="1" indent="0">
              <a:buNone/>
            </a:pPr>
            <a:endParaRPr lang="en-US" dirty="0"/>
          </a:p>
          <a:p>
            <a:pPr>
              <a:buFont typeface="Arial" panose="020B0604020202020204" pitchFamily="34" charset="0"/>
              <a:buChar char="•"/>
            </a:pPr>
            <a:r>
              <a:rPr lang="en-US" dirty="0"/>
              <a:t>the processes and methods that characterize it neither depend on contingent social and ethical values, nor on the individual bias of a scientist</a:t>
            </a:r>
          </a:p>
          <a:p>
            <a:pPr marL="400050" lvl="1" indent="0">
              <a:buNone/>
            </a:pPr>
            <a:r>
              <a:rPr lang="en-US" b="1" dirty="0">
                <a:sym typeface="Wingdings" panose="05000000000000000000" pitchFamily="2" charset="2"/>
              </a:rPr>
              <a:t> </a:t>
            </a:r>
            <a:r>
              <a:rPr lang="en-US" b="1" dirty="0"/>
              <a:t>process objectivity</a:t>
            </a:r>
            <a:r>
              <a:rPr lang="en-US" dirty="0"/>
              <a:t>. </a:t>
            </a:r>
          </a:p>
        </p:txBody>
      </p:sp>
      <p:sp>
        <p:nvSpPr>
          <p:cNvPr id="4" name="Rectangle 3"/>
          <p:cNvSpPr/>
          <p:nvPr/>
        </p:nvSpPr>
        <p:spPr>
          <a:xfrm>
            <a:off x="1295400" y="6324600"/>
            <a:ext cx="7696200" cy="338554"/>
          </a:xfrm>
          <a:prstGeom prst="rect">
            <a:avLst/>
          </a:prstGeom>
        </p:spPr>
        <p:txBody>
          <a:bodyPr wrap="square">
            <a:spAutoFit/>
          </a:bodyPr>
          <a:lstStyle/>
          <a:p>
            <a:pPr algn="r"/>
            <a:r>
              <a:rPr lang="en-US" sz="1600" b="0" dirty="0">
                <a:solidFill>
                  <a:schemeClr val="bg1"/>
                </a:solidFill>
                <a:hlinkClick r:id="rId2"/>
              </a:rPr>
              <a:t>http://plato.stanford.edu/entries/scientific-objectivity</a:t>
            </a:r>
            <a:r>
              <a:rPr lang="en-US" sz="1600" b="0" dirty="0">
                <a:solidFill>
                  <a:schemeClr val="bg1"/>
                </a:solidFill>
              </a:rPr>
              <a:t> </a:t>
            </a:r>
          </a:p>
        </p:txBody>
      </p:sp>
      <p:sp>
        <p:nvSpPr>
          <p:cNvPr id="5" name="Slide Number Placeholder 4"/>
          <p:cNvSpPr>
            <a:spLocks noGrp="1"/>
          </p:cNvSpPr>
          <p:nvPr>
            <p:ph type="sldNum" sz="quarter" idx="10"/>
          </p:nvPr>
        </p:nvSpPr>
        <p:spPr/>
        <p:txBody>
          <a:bodyPr/>
          <a:lstStyle/>
          <a:p>
            <a:fld id="{970F0956-5B8E-40B4-A8DD-F75AA1D26018}" type="slidenum">
              <a:rPr lang="en-US" smtClean="0"/>
              <a:pPr/>
              <a:t>21</a:t>
            </a:fld>
            <a:endParaRPr lang="en-US"/>
          </a:p>
        </p:txBody>
      </p:sp>
    </p:spTree>
    <p:extLst>
      <p:ext uri="{BB962C8B-B14F-4D97-AF65-F5344CB8AC3E}">
        <p14:creationId xmlns:p14="http://schemas.microsoft.com/office/powerpoint/2010/main" val="236788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Validity</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u="sng" dirty="0"/>
              <a:t>Internal validity</a:t>
            </a:r>
          </a:p>
          <a:p>
            <a:pPr lvl="1">
              <a:buFont typeface="Arial" panose="020B0604020202020204" pitchFamily="34" charset="0"/>
              <a:buChar char="•"/>
            </a:pPr>
            <a:r>
              <a:rPr lang="en-US" dirty="0"/>
              <a:t>The method produces an accurate representation for the portion of reality under scrutiny.</a:t>
            </a:r>
          </a:p>
          <a:p>
            <a:pPr lvl="1">
              <a:buFont typeface="Arial" panose="020B0604020202020204" pitchFamily="34" charset="0"/>
              <a:buChar char="•"/>
            </a:pPr>
            <a:endParaRPr lang="en-US" dirty="0"/>
          </a:p>
          <a:p>
            <a:pPr>
              <a:buFont typeface="Arial" panose="020B0604020202020204" pitchFamily="34" charset="0"/>
              <a:buChar char="•"/>
            </a:pPr>
            <a:r>
              <a:rPr lang="en-US" u="sng" dirty="0"/>
              <a:t>External validity</a:t>
            </a:r>
          </a:p>
          <a:p>
            <a:pPr lvl="1">
              <a:buFont typeface="Arial" panose="020B0604020202020204" pitchFamily="34" charset="0"/>
              <a:buChar char="•"/>
            </a:pPr>
            <a:r>
              <a:rPr lang="en-US" dirty="0"/>
              <a:t>The method produces for all similar portions of reality representations which with respect to these portions of reality are accurate to the same degree.  </a:t>
            </a:r>
          </a:p>
          <a:p>
            <a:pPr lvl="1">
              <a:buFont typeface="Arial" panose="020B0604020202020204" pitchFamily="34" charset="0"/>
              <a:buChar char="•"/>
            </a:pPr>
            <a:r>
              <a:rPr lang="en-US" dirty="0">
                <a:sym typeface="Wingdings" panose="05000000000000000000" pitchFamily="2" charset="2"/>
              </a:rPr>
              <a:t> generalizability</a:t>
            </a:r>
          </a:p>
        </p:txBody>
      </p:sp>
      <p:sp>
        <p:nvSpPr>
          <p:cNvPr id="4" name="Slide Number Placeholder 3"/>
          <p:cNvSpPr>
            <a:spLocks noGrp="1"/>
          </p:cNvSpPr>
          <p:nvPr>
            <p:ph type="sldNum" sz="quarter" idx="10"/>
          </p:nvPr>
        </p:nvSpPr>
        <p:spPr/>
        <p:txBody>
          <a:bodyPr/>
          <a:lstStyle/>
          <a:p>
            <a:fld id="{970F0956-5B8E-40B4-A8DD-F75AA1D26018}" type="slidenum">
              <a:rPr lang="en-US" smtClean="0"/>
              <a:pPr/>
              <a:t>22</a:t>
            </a:fld>
            <a:endParaRPr lang="en-US"/>
          </a:p>
        </p:txBody>
      </p:sp>
      <p:sp>
        <p:nvSpPr>
          <p:cNvPr id="5" name="TextBox 4">
            <a:extLst>
              <a:ext uri="{FF2B5EF4-FFF2-40B4-BE49-F238E27FC236}">
                <a16:creationId xmlns:a16="http://schemas.microsoft.com/office/drawing/2014/main" id="{3044536E-416B-4D2B-B028-05D71F3FA67B}"/>
              </a:ext>
            </a:extLst>
          </p:cNvPr>
          <p:cNvSpPr txBox="1"/>
          <p:nvPr/>
        </p:nvSpPr>
        <p:spPr>
          <a:xfrm>
            <a:off x="5670116" y="64413"/>
            <a:ext cx="3420936" cy="584775"/>
          </a:xfrm>
          <a:prstGeom prst="rect">
            <a:avLst/>
          </a:prstGeom>
          <a:noFill/>
          <a:ln w="38100">
            <a:solidFill>
              <a:schemeClr val="bg1"/>
            </a:solidFill>
          </a:ln>
        </p:spPr>
        <p:txBody>
          <a:bodyPr wrap="none" rtlCol="0">
            <a:spAutoFit/>
          </a:bodyPr>
          <a:lstStyle/>
          <a:p>
            <a:r>
              <a:rPr lang="en-US" dirty="0">
                <a:solidFill>
                  <a:schemeClr val="bg1"/>
                </a:solidFill>
              </a:rPr>
              <a:t>A3/3.4.d - A4/3.5.d</a:t>
            </a:r>
          </a:p>
        </p:txBody>
      </p:sp>
    </p:spTree>
    <p:extLst>
      <p:ext uri="{BB962C8B-B14F-4D97-AF65-F5344CB8AC3E}">
        <p14:creationId xmlns:p14="http://schemas.microsoft.com/office/powerpoint/2010/main" val="2006716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AAE600"/>
                </a:solidFill>
              </a:rPr>
              <a:t>Reliability</a:t>
            </a:r>
            <a:r>
              <a:rPr lang="en-US" dirty="0"/>
              <a:t>     </a:t>
            </a:r>
            <a:r>
              <a:rPr lang="en-US" dirty="0">
                <a:solidFill>
                  <a:srgbClr val="A2CCE8"/>
                </a:solidFill>
              </a:rPr>
              <a:t>Validity</a:t>
            </a:r>
            <a:r>
              <a:rPr lang="en-US" dirty="0"/>
              <a:t> of method</a:t>
            </a:r>
          </a:p>
        </p:txBody>
      </p:sp>
      <p:sp>
        <p:nvSpPr>
          <p:cNvPr id="4" name="Slide Number Placeholder 3"/>
          <p:cNvSpPr>
            <a:spLocks noGrp="1"/>
          </p:cNvSpPr>
          <p:nvPr>
            <p:ph type="sldNum" sz="quarter" idx="10"/>
          </p:nvPr>
        </p:nvSpPr>
        <p:spPr/>
        <p:txBody>
          <a:bodyPr/>
          <a:lstStyle/>
          <a:p>
            <a:fld id="{970F0956-5B8E-40B4-A8DD-F75AA1D26018}" type="slidenum">
              <a:rPr lang="en-US" smtClean="0"/>
              <a:pPr/>
              <a:t>23</a:t>
            </a:fld>
            <a:endParaRPr lang="en-US"/>
          </a:p>
        </p:txBody>
      </p:sp>
      <p:sp>
        <p:nvSpPr>
          <p:cNvPr id="12" name="TextBox 11"/>
          <p:cNvSpPr txBox="1"/>
          <p:nvPr/>
        </p:nvSpPr>
        <p:spPr>
          <a:xfrm>
            <a:off x="533414" y="5486400"/>
            <a:ext cx="7815023" cy="461665"/>
          </a:xfrm>
          <a:prstGeom prst="rect">
            <a:avLst/>
          </a:prstGeom>
          <a:noFill/>
        </p:spPr>
        <p:txBody>
          <a:bodyPr wrap="none" rtlCol="0">
            <a:spAutoFit/>
          </a:bodyPr>
          <a:lstStyle/>
          <a:p>
            <a:r>
              <a:rPr lang="en-US" sz="2400" b="0" dirty="0">
                <a:solidFill>
                  <a:schemeClr val="bg1"/>
                </a:solidFill>
              </a:rPr>
              <a:t>Relations between reliability, validity, accuracy and precision.</a:t>
            </a:r>
          </a:p>
        </p:txBody>
      </p:sp>
      <p:pic>
        <p:nvPicPr>
          <p:cNvPr id="8" name="Picture 7" descr="High validity of a method favors accuracy of representation while high reliability of a method favors precision.">
            <a:extLst>
              <a:ext uri="{FF2B5EF4-FFF2-40B4-BE49-F238E27FC236}">
                <a16:creationId xmlns:a16="http://schemas.microsoft.com/office/drawing/2014/main" id="{855D7062-592F-4AFB-B2E3-DBFD0D4DC756}"/>
              </a:ext>
            </a:extLst>
          </p:cNvPr>
          <p:cNvPicPr>
            <a:picLocks noChangeAspect="1"/>
          </p:cNvPicPr>
          <p:nvPr/>
        </p:nvPicPr>
        <p:blipFill>
          <a:blip r:embed="rId2"/>
          <a:stretch>
            <a:fillRect/>
          </a:stretch>
        </p:blipFill>
        <p:spPr>
          <a:xfrm>
            <a:off x="1377786" y="1454048"/>
            <a:ext cx="6388428" cy="3949903"/>
          </a:xfrm>
          <a:prstGeom prst="rect">
            <a:avLst/>
          </a:prstGeom>
        </p:spPr>
      </p:pic>
    </p:spTree>
    <p:extLst>
      <p:ext uri="{BB962C8B-B14F-4D97-AF65-F5344CB8AC3E}">
        <p14:creationId xmlns:p14="http://schemas.microsoft.com/office/powerpoint/2010/main" val="12145376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AAE600"/>
                </a:solidFill>
              </a:rPr>
              <a:t>Reliability</a:t>
            </a:r>
            <a:r>
              <a:rPr lang="en-US" dirty="0"/>
              <a:t>     </a:t>
            </a:r>
            <a:r>
              <a:rPr lang="en-US" dirty="0">
                <a:solidFill>
                  <a:srgbClr val="A2CCE8"/>
                </a:solidFill>
              </a:rPr>
              <a:t>Validity</a:t>
            </a:r>
            <a:r>
              <a:rPr lang="en-US" dirty="0"/>
              <a:t> of method</a:t>
            </a:r>
          </a:p>
        </p:txBody>
      </p:sp>
      <p:sp>
        <p:nvSpPr>
          <p:cNvPr id="4" name="Slide Number Placeholder 3"/>
          <p:cNvSpPr>
            <a:spLocks noGrp="1"/>
          </p:cNvSpPr>
          <p:nvPr>
            <p:ph type="sldNum" sz="quarter" idx="10"/>
          </p:nvPr>
        </p:nvSpPr>
        <p:spPr/>
        <p:txBody>
          <a:bodyPr/>
          <a:lstStyle/>
          <a:p>
            <a:fld id="{970F0956-5B8E-40B4-A8DD-F75AA1D26018}" type="slidenum">
              <a:rPr lang="en-US" smtClean="0"/>
              <a:pPr/>
              <a:t>24</a:t>
            </a:fld>
            <a:endParaRPr lang="en-US"/>
          </a:p>
        </p:txBody>
      </p:sp>
      <p:sp>
        <p:nvSpPr>
          <p:cNvPr id="3" name="Rectangle 2">
            <a:extLst>
              <a:ext uri="{FF2B5EF4-FFF2-40B4-BE49-F238E27FC236}">
                <a16:creationId xmlns:a16="http://schemas.microsoft.com/office/drawing/2014/main" id="{27A598FB-45B4-4009-9FFC-9D4F7E294AA0}"/>
              </a:ext>
            </a:extLst>
          </p:cNvPr>
          <p:cNvSpPr/>
          <p:nvPr/>
        </p:nvSpPr>
        <p:spPr>
          <a:xfrm>
            <a:off x="381000" y="5445204"/>
            <a:ext cx="8305800" cy="1015663"/>
          </a:xfrm>
          <a:prstGeom prst="rect">
            <a:avLst/>
          </a:prstGeom>
          <a:solidFill>
            <a:schemeClr val="bg1"/>
          </a:solidFill>
        </p:spPr>
        <p:txBody>
          <a:bodyPr wrap="square">
            <a:spAutoFit/>
          </a:bodyPr>
          <a:lstStyle/>
          <a:p>
            <a:r>
              <a:rPr lang="en-US" sz="2000" b="0" dirty="0">
                <a:solidFill>
                  <a:srgbClr val="FF0000"/>
                </a:solidFill>
              </a:rPr>
              <a:t>Your proposal needs to demonstrate </a:t>
            </a:r>
            <a:r>
              <a:rPr lang="en-US" sz="2000" b="0" u="sng" dirty="0">
                <a:solidFill>
                  <a:srgbClr val="FF0000"/>
                </a:solidFill>
              </a:rPr>
              <a:t>concretely for your research</a:t>
            </a:r>
            <a:r>
              <a:rPr lang="en-US" sz="2000" b="0" dirty="0">
                <a:solidFill>
                  <a:srgbClr val="FF0000"/>
                </a:solidFill>
              </a:rPr>
              <a:t> how you intend to maximize these 4 metrics, what you expect them to be, and how you will assess whether your expectations are correct. </a:t>
            </a:r>
          </a:p>
        </p:txBody>
      </p:sp>
      <p:pic>
        <p:nvPicPr>
          <p:cNvPr id="12" name="Picture 11" descr="High validity of a method favors accuracy of representation while high reliability of a method favors precision.">
            <a:extLst>
              <a:ext uri="{FF2B5EF4-FFF2-40B4-BE49-F238E27FC236}">
                <a16:creationId xmlns:a16="http://schemas.microsoft.com/office/drawing/2014/main" id="{30CC6D39-0254-43CA-B892-1EDD79AC2E4B}"/>
              </a:ext>
            </a:extLst>
          </p:cNvPr>
          <p:cNvPicPr>
            <a:picLocks noChangeAspect="1"/>
          </p:cNvPicPr>
          <p:nvPr/>
        </p:nvPicPr>
        <p:blipFill>
          <a:blip r:embed="rId2"/>
          <a:stretch>
            <a:fillRect/>
          </a:stretch>
        </p:blipFill>
        <p:spPr>
          <a:xfrm>
            <a:off x="1377786" y="1454048"/>
            <a:ext cx="6388428" cy="3949903"/>
          </a:xfrm>
          <a:prstGeom prst="rect">
            <a:avLst/>
          </a:prstGeom>
        </p:spPr>
      </p:pic>
    </p:spTree>
    <p:extLst>
      <p:ext uri="{BB962C8B-B14F-4D97-AF65-F5344CB8AC3E}">
        <p14:creationId xmlns:p14="http://schemas.microsoft.com/office/powerpoint/2010/main" val="20203221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Error</a:t>
            </a: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31512" y="1539240"/>
            <a:ext cx="6280976" cy="3751151"/>
          </a:xfrm>
        </p:spPr>
      </p:pic>
      <p:sp>
        <p:nvSpPr>
          <p:cNvPr id="4" name="Slide Number Placeholder 3"/>
          <p:cNvSpPr>
            <a:spLocks noGrp="1"/>
          </p:cNvSpPr>
          <p:nvPr>
            <p:ph type="sldNum" sz="quarter" idx="10"/>
          </p:nvPr>
        </p:nvSpPr>
        <p:spPr/>
        <p:txBody>
          <a:bodyPr/>
          <a:lstStyle/>
          <a:p>
            <a:fld id="{970F0956-5B8E-40B4-A8DD-F75AA1D26018}" type="slidenum">
              <a:rPr lang="en-US" smtClean="0"/>
              <a:pPr/>
              <a:t>25</a:t>
            </a:fld>
            <a:endParaRPr lang="en-US"/>
          </a:p>
        </p:txBody>
      </p:sp>
      <p:sp>
        <p:nvSpPr>
          <p:cNvPr id="8" name="Freeform 7"/>
          <p:cNvSpPr/>
          <p:nvPr/>
        </p:nvSpPr>
        <p:spPr bwMode="auto">
          <a:xfrm>
            <a:off x="1431512" y="1600200"/>
            <a:ext cx="6280976" cy="3690192"/>
          </a:xfrm>
          <a:custGeom>
            <a:avLst/>
            <a:gdLst>
              <a:gd name="connsiteX0" fmla="*/ 4303059 w 6400800"/>
              <a:gd name="connsiteY0" fmla="*/ 0 h 3872753"/>
              <a:gd name="connsiteX1" fmla="*/ 6400800 w 6400800"/>
              <a:gd name="connsiteY1" fmla="*/ 0 h 3872753"/>
              <a:gd name="connsiteX2" fmla="*/ 6400800 w 6400800"/>
              <a:gd name="connsiteY2" fmla="*/ 3872753 h 3872753"/>
              <a:gd name="connsiteX3" fmla="*/ 0 w 6400800"/>
              <a:gd name="connsiteY3" fmla="*/ 3872753 h 3872753"/>
              <a:gd name="connsiteX4" fmla="*/ 0 w 6400800"/>
              <a:gd name="connsiteY4" fmla="*/ 2140772 h 3872753"/>
              <a:gd name="connsiteX5" fmla="*/ 4335332 w 6400800"/>
              <a:gd name="connsiteY5" fmla="*/ 2140772 h 3872753"/>
              <a:gd name="connsiteX6" fmla="*/ 4303059 w 6400800"/>
              <a:gd name="connsiteY6" fmla="*/ 0 h 3872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00800" h="3872753">
                <a:moveTo>
                  <a:pt x="4303059" y="0"/>
                </a:moveTo>
                <a:lnTo>
                  <a:pt x="6400800" y="0"/>
                </a:lnTo>
                <a:lnTo>
                  <a:pt x="6400800" y="3872753"/>
                </a:lnTo>
                <a:lnTo>
                  <a:pt x="0" y="3872753"/>
                </a:lnTo>
                <a:lnTo>
                  <a:pt x="0" y="2140772"/>
                </a:lnTo>
                <a:lnTo>
                  <a:pt x="4335332" y="2140772"/>
                </a:lnTo>
                <a:lnTo>
                  <a:pt x="4303059" y="0"/>
                </a:lnTo>
                <a:close/>
              </a:path>
            </a:pathLst>
          </a:custGeom>
          <a:noFill/>
          <a:ln w="762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9" name="TextBox 8"/>
          <p:cNvSpPr txBox="1"/>
          <p:nvPr/>
        </p:nvSpPr>
        <p:spPr>
          <a:xfrm flipH="1">
            <a:off x="762000" y="5414238"/>
            <a:ext cx="7726681" cy="1077218"/>
          </a:xfrm>
          <a:prstGeom prst="rect">
            <a:avLst/>
          </a:prstGeom>
          <a:noFill/>
        </p:spPr>
        <p:txBody>
          <a:bodyPr wrap="square" rtlCol="0">
            <a:spAutoFit/>
          </a:bodyPr>
          <a:lstStyle/>
          <a:p>
            <a:r>
              <a:rPr lang="en-US" dirty="0">
                <a:solidFill>
                  <a:schemeClr val="bg1"/>
                </a:solidFill>
              </a:rPr>
              <a:t>Error: the difference between the representation and the referent</a:t>
            </a:r>
          </a:p>
        </p:txBody>
      </p:sp>
    </p:spTree>
    <p:extLst>
      <p:ext uri="{BB962C8B-B14F-4D97-AF65-F5344CB8AC3E}">
        <p14:creationId xmlns:p14="http://schemas.microsoft.com/office/powerpoint/2010/main" val="19454507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Error types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u="sng" dirty="0"/>
              <a:t>Random error</a:t>
            </a:r>
            <a:r>
              <a:rPr lang="en-US" dirty="0"/>
              <a:t>:</a:t>
            </a:r>
          </a:p>
          <a:p>
            <a:pPr lvl="1">
              <a:buFont typeface="Arial" panose="020B0604020202020204" pitchFamily="34" charset="0"/>
              <a:buChar char="•"/>
            </a:pPr>
            <a:r>
              <a:rPr lang="en-US" dirty="0"/>
              <a:t>An error of a sort we can’t predict (even if we tried with all means possible)</a:t>
            </a:r>
          </a:p>
          <a:p>
            <a:pPr lvl="1">
              <a:buFont typeface="Arial" panose="020B0604020202020204" pitchFamily="34" charset="0"/>
              <a:buChar char="•"/>
            </a:pPr>
            <a:r>
              <a:rPr lang="en-US" dirty="0"/>
              <a:t>Only caused by chance.</a:t>
            </a:r>
          </a:p>
          <a:p>
            <a:pPr>
              <a:buFont typeface="Arial" panose="020B0604020202020204" pitchFamily="34" charset="0"/>
              <a:buChar char="•"/>
            </a:pPr>
            <a:endParaRPr lang="en-US" sz="1000" dirty="0"/>
          </a:p>
          <a:p>
            <a:pPr>
              <a:buFont typeface="Arial" panose="020B0604020202020204" pitchFamily="34" charset="0"/>
              <a:buChar char="•"/>
            </a:pPr>
            <a:endParaRPr lang="en-US" sz="2200" dirty="0"/>
          </a:p>
          <a:p>
            <a:pPr>
              <a:buFont typeface="Arial" panose="020B0604020202020204" pitchFamily="34" charset="0"/>
              <a:buChar char="•"/>
            </a:pPr>
            <a:endParaRPr lang="en-US" dirty="0"/>
          </a:p>
          <a:p>
            <a:pPr>
              <a:buFont typeface="Arial" panose="020B0604020202020204" pitchFamily="34" charset="0"/>
              <a:buChar char="•"/>
            </a:pPr>
            <a:r>
              <a:rPr lang="en-US" u="sng" dirty="0"/>
              <a:t>Systematic error</a:t>
            </a:r>
            <a:r>
              <a:rPr lang="en-US" dirty="0"/>
              <a:t>:</a:t>
            </a:r>
          </a:p>
          <a:p>
            <a:pPr lvl="1">
              <a:buFont typeface="Arial" panose="020B0604020202020204" pitchFamily="34" charset="0"/>
              <a:buChar char="•"/>
            </a:pPr>
            <a:r>
              <a:rPr lang="en-US" dirty="0"/>
              <a:t>An error due to any cause other than sampling variability.</a:t>
            </a:r>
          </a:p>
        </p:txBody>
      </p:sp>
      <p:sp>
        <p:nvSpPr>
          <p:cNvPr id="4" name="Slide Number Placeholder 3"/>
          <p:cNvSpPr>
            <a:spLocks noGrp="1"/>
          </p:cNvSpPr>
          <p:nvPr>
            <p:ph type="sldNum" sz="quarter" idx="10"/>
          </p:nvPr>
        </p:nvSpPr>
        <p:spPr/>
        <p:txBody>
          <a:bodyPr/>
          <a:lstStyle/>
          <a:p>
            <a:fld id="{970F0956-5B8E-40B4-A8DD-F75AA1D26018}" type="slidenum">
              <a:rPr lang="en-US" smtClean="0"/>
              <a:pPr/>
              <a:t>26</a:t>
            </a:fld>
            <a:endParaRPr lang="en-US"/>
          </a:p>
        </p:txBody>
      </p:sp>
    </p:spTree>
    <p:extLst>
      <p:ext uri="{BB962C8B-B14F-4D97-AF65-F5344CB8AC3E}">
        <p14:creationId xmlns:p14="http://schemas.microsoft.com/office/powerpoint/2010/main" val="1673136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Error types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u="sng" dirty="0"/>
              <a:t>Random error</a:t>
            </a:r>
            <a:r>
              <a:rPr lang="en-US" dirty="0"/>
              <a:t>:</a:t>
            </a:r>
          </a:p>
          <a:p>
            <a:pPr lvl="1">
              <a:buFont typeface="Arial" panose="020B0604020202020204" pitchFamily="34" charset="0"/>
              <a:buChar char="•"/>
            </a:pPr>
            <a:r>
              <a:rPr lang="en-US" dirty="0"/>
              <a:t>An error of a sort we can’t predict (even if we tried with all means possible)</a:t>
            </a:r>
          </a:p>
          <a:p>
            <a:pPr lvl="1">
              <a:buFont typeface="Arial" panose="020B0604020202020204" pitchFamily="34" charset="0"/>
              <a:buChar char="•"/>
            </a:pPr>
            <a:r>
              <a:rPr lang="en-US" dirty="0"/>
              <a:t>Only caused by chance.</a:t>
            </a:r>
          </a:p>
          <a:p>
            <a:pPr lvl="1">
              <a:buFont typeface="Arial" panose="020B0604020202020204" pitchFamily="34" charset="0"/>
              <a:buChar char="•"/>
            </a:pPr>
            <a:endParaRPr lang="en-US" sz="800" dirty="0"/>
          </a:p>
          <a:p>
            <a:pPr marL="0" indent="0"/>
            <a:r>
              <a:rPr lang="en-US" dirty="0">
                <a:sym typeface="Wingdings" panose="05000000000000000000" pitchFamily="2" charset="2"/>
              </a:rPr>
              <a:t>		 contributes to reduction in precision</a:t>
            </a:r>
            <a:endParaRPr lang="en-US" dirty="0"/>
          </a:p>
          <a:p>
            <a:pPr>
              <a:buFont typeface="Arial" panose="020B0604020202020204" pitchFamily="34" charset="0"/>
              <a:buChar char="•"/>
            </a:pPr>
            <a:endParaRPr lang="en-US" dirty="0"/>
          </a:p>
          <a:p>
            <a:pPr>
              <a:buFont typeface="Arial" panose="020B0604020202020204" pitchFamily="34" charset="0"/>
              <a:buChar char="•"/>
            </a:pPr>
            <a:r>
              <a:rPr lang="en-US" u="sng" dirty="0"/>
              <a:t>Systematic error</a:t>
            </a:r>
            <a:r>
              <a:rPr lang="en-US" dirty="0"/>
              <a:t>:</a:t>
            </a:r>
          </a:p>
          <a:p>
            <a:pPr lvl="1">
              <a:buFont typeface="Arial" panose="020B0604020202020204" pitchFamily="34" charset="0"/>
              <a:buChar char="•"/>
            </a:pPr>
            <a:r>
              <a:rPr lang="en-US" dirty="0"/>
              <a:t>An error due to any cause other than sampling variability.</a:t>
            </a:r>
          </a:p>
          <a:p>
            <a:pPr lvl="1">
              <a:buFont typeface="Arial" panose="020B0604020202020204" pitchFamily="34" charset="0"/>
              <a:buChar char="•"/>
            </a:pPr>
            <a:endParaRPr lang="en-US" sz="800" dirty="0"/>
          </a:p>
          <a:p>
            <a:pPr marL="457200" lvl="1" indent="0">
              <a:buNone/>
            </a:pPr>
            <a:r>
              <a:rPr lang="en-US" dirty="0">
                <a:sym typeface="Wingdings" panose="05000000000000000000" pitchFamily="2" charset="2"/>
              </a:rPr>
              <a:t>		 contributes to reduction in accuracy</a:t>
            </a:r>
            <a:endParaRPr lang="en-US" dirty="0"/>
          </a:p>
          <a:p>
            <a:pPr lvl="1">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970F0956-5B8E-40B4-A8DD-F75AA1D26018}" type="slidenum">
              <a:rPr lang="en-US" smtClean="0"/>
              <a:pPr/>
              <a:t>27</a:t>
            </a:fld>
            <a:endParaRPr lang="en-US"/>
          </a:p>
        </p:txBody>
      </p:sp>
    </p:spTree>
    <p:extLst>
      <p:ext uri="{BB962C8B-B14F-4D97-AF65-F5344CB8AC3E}">
        <p14:creationId xmlns:p14="http://schemas.microsoft.com/office/powerpoint/2010/main" val="6547836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Validity (again)</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u="sng" dirty="0">
                <a:solidFill>
                  <a:srgbClr val="A2CCE8"/>
                </a:solidFill>
              </a:rPr>
              <a:t>Internal validity</a:t>
            </a:r>
          </a:p>
          <a:p>
            <a:pPr lvl="1">
              <a:buFont typeface="Arial" panose="020B0604020202020204" pitchFamily="34" charset="0"/>
              <a:buChar char="•"/>
            </a:pPr>
            <a:r>
              <a:rPr lang="en-US" dirty="0">
                <a:solidFill>
                  <a:srgbClr val="A2CCE8"/>
                </a:solidFill>
              </a:rPr>
              <a:t>The method produces an accurate representation for the portion of reality under scrutiny.</a:t>
            </a:r>
          </a:p>
          <a:p>
            <a:pPr lvl="1">
              <a:buFont typeface="Arial" panose="020B0604020202020204" pitchFamily="34" charset="0"/>
              <a:buChar char="•"/>
            </a:pPr>
            <a:endParaRPr lang="en-US" dirty="0">
              <a:solidFill>
                <a:srgbClr val="A2CCE8"/>
              </a:solidFill>
            </a:endParaRPr>
          </a:p>
          <a:p>
            <a:pPr>
              <a:buFont typeface="Arial" panose="020B0604020202020204" pitchFamily="34" charset="0"/>
              <a:buChar char="•"/>
            </a:pPr>
            <a:r>
              <a:rPr lang="en-US" u="sng" dirty="0">
                <a:solidFill>
                  <a:srgbClr val="A2CCE8"/>
                </a:solidFill>
              </a:rPr>
              <a:t>External validity</a:t>
            </a:r>
          </a:p>
          <a:p>
            <a:pPr lvl="1">
              <a:buFont typeface="Arial" panose="020B0604020202020204" pitchFamily="34" charset="0"/>
              <a:buChar char="•"/>
            </a:pPr>
            <a:r>
              <a:rPr lang="en-US" dirty="0">
                <a:solidFill>
                  <a:srgbClr val="A2CCE8"/>
                </a:solidFill>
              </a:rPr>
              <a:t>The method produces for all similar portions of reality representations which with respect to these portions of reality are accurate to the same degree.  </a:t>
            </a:r>
          </a:p>
          <a:p>
            <a:pPr lvl="1">
              <a:buFont typeface="Arial" panose="020B0604020202020204" pitchFamily="34" charset="0"/>
              <a:buChar char="•"/>
            </a:pPr>
            <a:r>
              <a:rPr lang="en-US" dirty="0">
                <a:solidFill>
                  <a:srgbClr val="A2CCE8"/>
                </a:solidFill>
                <a:sym typeface="Wingdings" panose="05000000000000000000" pitchFamily="2" charset="2"/>
              </a:rPr>
              <a:t> generalizability</a:t>
            </a:r>
          </a:p>
          <a:p>
            <a:pPr lvl="1">
              <a:buFont typeface="Arial" panose="020B0604020202020204" pitchFamily="34" charset="0"/>
              <a:buChar char="•"/>
            </a:pPr>
            <a:r>
              <a:rPr lang="en-US" dirty="0">
                <a:sym typeface="Wingdings" panose="05000000000000000000" pitchFamily="2" charset="2"/>
              </a:rPr>
              <a:t>Similarity of portions of reality can only be guaranteed by absence of sampling error.</a:t>
            </a:r>
          </a:p>
        </p:txBody>
      </p:sp>
      <p:sp>
        <p:nvSpPr>
          <p:cNvPr id="4" name="Slide Number Placeholder 3"/>
          <p:cNvSpPr>
            <a:spLocks noGrp="1"/>
          </p:cNvSpPr>
          <p:nvPr>
            <p:ph type="sldNum" sz="quarter" idx="10"/>
          </p:nvPr>
        </p:nvSpPr>
        <p:spPr/>
        <p:txBody>
          <a:bodyPr/>
          <a:lstStyle/>
          <a:p>
            <a:fld id="{970F0956-5B8E-40B4-A8DD-F75AA1D26018}" type="slidenum">
              <a:rPr lang="en-US" smtClean="0"/>
              <a:pPr/>
              <a:t>28</a:t>
            </a:fld>
            <a:endParaRPr lang="en-US"/>
          </a:p>
        </p:txBody>
      </p:sp>
    </p:spTree>
    <p:extLst>
      <p:ext uri="{BB962C8B-B14F-4D97-AF65-F5344CB8AC3E}">
        <p14:creationId xmlns:p14="http://schemas.microsoft.com/office/powerpoint/2010/main" val="229281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Bias</a:t>
            </a:r>
          </a:p>
        </p:txBody>
      </p:sp>
      <p:sp>
        <p:nvSpPr>
          <p:cNvPr id="3" name="Content Placeholder 2"/>
          <p:cNvSpPr>
            <a:spLocks noGrp="1"/>
          </p:cNvSpPr>
          <p:nvPr>
            <p:ph idx="1"/>
          </p:nvPr>
        </p:nvSpPr>
        <p:spPr/>
        <p:txBody>
          <a:bodyPr/>
          <a:lstStyle/>
          <a:p>
            <a:r>
              <a:rPr lang="en-US" dirty="0"/>
              <a:t>Most accurate, general determination:</a:t>
            </a:r>
          </a:p>
          <a:p>
            <a:endParaRPr lang="en-US" dirty="0"/>
          </a:p>
          <a:p>
            <a:pPr marL="0" indent="0" algn="ctr"/>
            <a:r>
              <a:rPr lang="en-US" dirty="0"/>
              <a:t>Error introduced by lack of internal validity of a method which therefor produces inaccurate representations</a:t>
            </a:r>
          </a:p>
          <a:p>
            <a:endParaRPr lang="en-US" dirty="0"/>
          </a:p>
        </p:txBody>
      </p:sp>
      <p:sp>
        <p:nvSpPr>
          <p:cNvPr id="4" name="Slide Number Placeholder 3"/>
          <p:cNvSpPr>
            <a:spLocks noGrp="1"/>
          </p:cNvSpPr>
          <p:nvPr>
            <p:ph type="sldNum" sz="quarter" idx="10"/>
          </p:nvPr>
        </p:nvSpPr>
        <p:spPr/>
        <p:txBody>
          <a:bodyPr/>
          <a:lstStyle/>
          <a:p>
            <a:fld id="{970F0956-5B8E-40B4-A8DD-F75AA1D26018}" type="slidenum">
              <a:rPr lang="en-US" smtClean="0"/>
              <a:pPr/>
              <a:t>29</a:t>
            </a:fld>
            <a:endParaRPr lang="en-US"/>
          </a:p>
        </p:txBody>
      </p:sp>
    </p:spTree>
    <p:extLst>
      <p:ext uri="{BB962C8B-B14F-4D97-AF65-F5344CB8AC3E}">
        <p14:creationId xmlns:p14="http://schemas.microsoft.com/office/powerpoint/2010/main" val="40473366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34871F8-439D-4BC6-861A-F43860CEB199}"/>
              </a:ext>
            </a:extLst>
          </p:cNvPr>
          <p:cNvSpPr>
            <a:spLocks noGrp="1"/>
          </p:cNvSpPr>
          <p:nvPr>
            <p:ph type="title"/>
          </p:nvPr>
        </p:nvSpPr>
        <p:spPr/>
        <p:txBody>
          <a:bodyPr/>
          <a:lstStyle/>
          <a:p>
            <a:r>
              <a:rPr lang="en-US" dirty="0"/>
              <a:t>Objectives</a:t>
            </a:r>
          </a:p>
        </p:txBody>
      </p:sp>
      <p:sp>
        <p:nvSpPr>
          <p:cNvPr id="4" name="Slide Number Placeholder 3"/>
          <p:cNvSpPr>
            <a:spLocks noGrp="1"/>
          </p:cNvSpPr>
          <p:nvPr>
            <p:ph type="sldNum" sz="quarter" idx="10"/>
          </p:nvPr>
        </p:nvSpPr>
        <p:spPr/>
        <p:txBody>
          <a:bodyPr/>
          <a:lstStyle/>
          <a:p>
            <a:fld id="{970F0956-5B8E-40B4-A8DD-F75AA1D26018}" type="slidenum">
              <a:rPr lang="en-US" smtClean="0"/>
              <a:pPr/>
              <a:t>3</a:t>
            </a:fld>
            <a:endParaRPr lang="en-US"/>
          </a:p>
        </p:txBody>
      </p:sp>
      <p:sp>
        <p:nvSpPr>
          <p:cNvPr id="8" name="Content Placeholder 5">
            <a:extLst>
              <a:ext uri="{FF2B5EF4-FFF2-40B4-BE49-F238E27FC236}">
                <a16:creationId xmlns:a16="http://schemas.microsoft.com/office/drawing/2014/main" id="{00272049-6122-4067-935A-A61D53FBEB2D}"/>
              </a:ext>
            </a:extLst>
          </p:cNvPr>
          <p:cNvSpPr txBox="1">
            <a:spLocks/>
          </p:cNvSpPr>
          <p:nvPr/>
        </p:nvSpPr>
        <p:spPr>
          <a:xfrm>
            <a:off x="228600" y="2057400"/>
            <a:ext cx="8686800" cy="3429000"/>
          </a:xfrm>
          <a:prstGeom prst="rect">
            <a:avLst/>
          </a:prstGeom>
        </p:spPr>
        <p:txBody>
          <a:bodyPr/>
          <a:lstStyle>
            <a:lvl1pPr marL="0" indent="0" algn="ctr" rtl="0" eaLnBrk="1" fontAlgn="base" hangingPunct="1">
              <a:spcBef>
                <a:spcPct val="20000"/>
              </a:spcBef>
              <a:spcAft>
                <a:spcPct val="0"/>
              </a:spcAft>
              <a:buClr>
                <a:srgbClr val="FF6600"/>
              </a:buClr>
              <a:buNone/>
              <a:defRPr sz="2400" b="0" i="0">
                <a:solidFill>
                  <a:schemeClr val="bg1"/>
                </a:solidFill>
                <a:latin typeface="Trebuchet MS"/>
                <a:ea typeface="ＭＳ Ｐゴシック" pitchFamily="122" charset="-128"/>
                <a:cs typeface="Trebuchet MS"/>
              </a:defRPr>
            </a:lvl1pPr>
            <a:lvl2pPr marL="457200" indent="0" algn="ctr" rtl="0" eaLnBrk="1" fontAlgn="base" hangingPunct="1">
              <a:spcBef>
                <a:spcPct val="20000"/>
              </a:spcBef>
              <a:spcAft>
                <a:spcPct val="0"/>
              </a:spcAft>
              <a:buClr>
                <a:srgbClr val="FF6633"/>
              </a:buClr>
              <a:buSzPct val="80000"/>
              <a:buFont typeface="Times" charset="0"/>
              <a:buNone/>
              <a:defRPr sz="2400">
                <a:solidFill>
                  <a:schemeClr val="bg1"/>
                </a:solidFill>
                <a:latin typeface="+mn-lt"/>
                <a:ea typeface="ＭＳ Ｐゴシック" pitchFamily="122" charset="-128"/>
              </a:defRPr>
            </a:lvl2pPr>
            <a:lvl3pPr marL="914400" indent="0" algn="ctr" rtl="0" eaLnBrk="1" fontAlgn="base" hangingPunct="1">
              <a:spcBef>
                <a:spcPct val="20000"/>
              </a:spcBef>
              <a:spcAft>
                <a:spcPct val="0"/>
              </a:spcAft>
              <a:buClr>
                <a:srgbClr val="FF6600"/>
              </a:buClr>
              <a:buNone/>
              <a:defRPr sz="2000">
                <a:solidFill>
                  <a:schemeClr val="bg1"/>
                </a:solidFill>
                <a:latin typeface="+mn-lt"/>
                <a:ea typeface="ＭＳ Ｐゴシック" pitchFamily="122" charset="-128"/>
              </a:defRPr>
            </a:lvl3pPr>
            <a:lvl4pPr marL="1371600" indent="0" algn="ctr" rtl="0" eaLnBrk="1" fontAlgn="base" hangingPunct="1">
              <a:spcBef>
                <a:spcPct val="20000"/>
              </a:spcBef>
              <a:spcAft>
                <a:spcPct val="0"/>
              </a:spcAft>
              <a:buClr>
                <a:srgbClr val="FF6600"/>
              </a:buClr>
              <a:buSzPct val="95000"/>
              <a:buFont typeface="Times" charset="0"/>
              <a:buNone/>
              <a:defRPr sz="2000">
                <a:solidFill>
                  <a:schemeClr val="bg1"/>
                </a:solidFill>
                <a:latin typeface="+mn-lt"/>
                <a:ea typeface="ＭＳ Ｐゴシック" pitchFamily="122" charset="-128"/>
              </a:defRPr>
            </a:lvl4pPr>
            <a:lvl5pPr marL="1828800" indent="0" algn="ctr" rtl="0" eaLnBrk="1" fontAlgn="base" hangingPunct="1">
              <a:spcBef>
                <a:spcPct val="20000"/>
              </a:spcBef>
              <a:spcAft>
                <a:spcPct val="0"/>
              </a:spcAft>
              <a:buClr>
                <a:schemeClr val="bg1"/>
              </a:buClr>
              <a:buNone/>
              <a:defRPr sz="2000">
                <a:solidFill>
                  <a:schemeClr val="bg1"/>
                </a:solidFill>
                <a:latin typeface="+mn-lt"/>
                <a:ea typeface="ＭＳ Ｐゴシック" pitchFamily="122" charset="-128"/>
              </a:defRPr>
            </a:lvl5pPr>
            <a:lvl6pPr marL="2286000" indent="0" algn="ctr" rtl="0" eaLnBrk="1" fontAlgn="base" hangingPunct="1">
              <a:spcBef>
                <a:spcPct val="20000"/>
              </a:spcBef>
              <a:spcAft>
                <a:spcPct val="0"/>
              </a:spcAft>
              <a:buClr>
                <a:schemeClr val="bg1"/>
              </a:buClr>
              <a:buNone/>
              <a:defRPr sz="2000">
                <a:solidFill>
                  <a:schemeClr val="bg1"/>
                </a:solidFill>
                <a:latin typeface="+mn-lt"/>
                <a:ea typeface="ＭＳ Ｐゴシック" pitchFamily="122" charset="-128"/>
              </a:defRPr>
            </a:lvl6pPr>
            <a:lvl7pPr marL="2743200" indent="0" algn="ctr" rtl="0" eaLnBrk="1" fontAlgn="base" hangingPunct="1">
              <a:spcBef>
                <a:spcPct val="20000"/>
              </a:spcBef>
              <a:spcAft>
                <a:spcPct val="0"/>
              </a:spcAft>
              <a:buClr>
                <a:schemeClr val="bg1"/>
              </a:buClr>
              <a:buNone/>
              <a:defRPr sz="2000">
                <a:solidFill>
                  <a:schemeClr val="bg1"/>
                </a:solidFill>
                <a:latin typeface="+mn-lt"/>
                <a:ea typeface="ＭＳ Ｐゴシック" pitchFamily="122" charset="-128"/>
              </a:defRPr>
            </a:lvl7pPr>
            <a:lvl8pPr marL="3200400" indent="0" algn="ctr" rtl="0" eaLnBrk="1" fontAlgn="base" hangingPunct="1">
              <a:spcBef>
                <a:spcPct val="20000"/>
              </a:spcBef>
              <a:spcAft>
                <a:spcPct val="0"/>
              </a:spcAft>
              <a:buClr>
                <a:schemeClr val="bg1"/>
              </a:buClr>
              <a:buNone/>
              <a:defRPr sz="2000">
                <a:solidFill>
                  <a:schemeClr val="bg1"/>
                </a:solidFill>
                <a:latin typeface="+mn-lt"/>
                <a:ea typeface="ＭＳ Ｐゴシック" pitchFamily="122" charset="-128"/>
              </a:defRPr>
            </a:lvl8pPr>
            <a:lvl9pPr marL="3657600" indent="0" algn="ctr" rtl="0" eaLnBrk="1" fontAlgn="base" hangingPunct="1">
              <a:spcBef>
                <a:spcPct val="20000"/>
              </a:spcBef>
              <a:spcAft>
                <a:spcPct val="0"/>
              </a:spcAft>
              <a:buClr>
                <a:schemeClr val="bg1"/>
              </a:buClr>
              <a:buNone/>
              <a:defRPr sz="2000">
                <a:solidFill>
                  <a:schemeClr val="bg1"/>
                </a:solidFill>
                <a:latin typeface="+mn-lt"/>
                <a:ea typeface="ＭＳ Ｐゴシック" pitchFamily="122" charset="-128"/>
              </a:defRPr>
            </a:lvl9pPr>
          </a:lstStyle>
          <a:p>
            <a:pPr marL="457200" indent="-457200" algn="l">
              <a:buClrTx/>
              <a:buFont typeface="+mj-lt"/>
              <a:buAutoNum type="arabicPeriod"/>
            </a:pPr>
            <a:r>
              <a:rPr lang="en-US" kern="0" dirty="0"/>
              <a:t>Being able to identify various data quality parameters;</a:t>
            </a:r>
          </a:p>
          <a:p>
            <a:pPr marL="457200" indent="-457200" algn="l">
              <a:buClrTx/>
              <a:buFont typeface="+mj-lt"/>
              <a:buAutoNum type="arabicPeriod"/>
            </a:pPr>
            <a:r>
              <a:rPr lang="en-US" kern="0" dirty="0"/>
              <a:t>Understand how, in what way and what types of bias impact these parameters; </a:t>
            </a:r>
          </a:p>
          <a:p>
            <a:pPr marL="457200" indent="-457200" algn="l">
              <a:buClrTx/>
              <a:buFont typeface="+mj-lt"/>
              <a:buAutoNum type="arabicPeriod"/>
            </a:pPr>
            <a:r>
              <a:rPr lang="en-US" kern="0" dirty="0"/>
              <a:t>Being able to explain why certain research designs are prone to certain types of bias;</a:t>
            </a:r>
          </a:p>
          <a:p>
            <a:pPr marL="457200" indent="-457200" algn="l">
              <a:buClrTx/>
              <a:buFont typeface="+mj-lt"/>
              <a:buAutoNum type="arabicPeriod"/>
            </a:pPr>
            <a:r>
              <a:rPr lang="en-US" kern="0" dirty="0"/>
              <a:t>Being able to prevent bias to creep in at various research phases and correct for it after the facts when needed.  </a:t>
            </a:r>
          </a:p>
          <a:p>
            <a:pPr marL="457200" indent="-457200" algn="l">
              <a:buClrTx/>
              <a:buFont typeface="+mj-lt"/>
              <a:buAutoNum type="arabicPeriod"/>
            </a:pPr>
            <a:endParaRPr lang="en-US" kern="0" dirty="0"/>
          </a:p>
        </p:txBody>
      </p:sp>
      <p:sp>
        <p:nvSpPr>
          <p:cNvPr id="10" name="TextBox 9">
            <a:extLst>
              <a:ext uri="{FF2B5EF4-FFF2-40B4-BE49-F238E27FC236}">
                <a16:creationId xmlns:a16="http://schemas.microsoft.com/office/drawing/2014/main" id="{9A462BCB-C5D3-45BF-8584-29A2F4F0C941}"/>
              </a:ext>
            </a:extLst>
          </p:cNvPr>
          <p:cNvSpPr txBox="1"/>
          <p:nvPr/>
        </p:nvSpPr>
        <p:spPr>
          <a:xfrm>
            <a:off x="6307300" y="64413"/>
            <a:ext cx="2760500" cy="584775"/>
          </a:xfrm>
          <a:prstGeom prst="rect">
            <a:avLst/>
          </a:prstGeom>
          <a:noFill/>
          <a:ln w="38100">
            <a:solidFill>
              <a:schemeClr val="bg1"/>
            </a:solidFill>
          </a:ln>
        </p:spPr>
        <p:txBody>
          <a:bodyPr wrap="none" rtlCol="0">
            <a:spAutoFit/>
          </a:bodyPr>
          <a:lstStyle/>
          <a:p>
            <a:r>
              <a:rPr lang="en-US" dirty="0">
                <a:solidFill>
                  <a:schemeClr val="bg1"/>
                </a:solidFill>
              </a:rPr>
              <a:t>A3/3.4 - A4/3.5</a:t>
            </a:r>
          </a:p>
        </p:txBody>
      </p:sp>
    </p:spTree>
    <p:extLst>
      <p:ext uri="{BB962C8B-B14F-4D97-AF65-F5344CB8AC3E}">
        <p14:creationId xmlns:p14="http://schemas.microsoft.com/office/powerpoint/2010/main" val="16126583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Bias and Error</a:t>
            </a:r>
          </a:p>
        </p:txBody>
      </p:sp>
      <p:sp>
        <p:nvSpPr>
          <p:cNvPr id="4" name="Subtitle 3"/>
          <p:cNvSpPr>
            <a:spLocks noGrp="1"/>
          </p:cNvSpPr>
          <p:nvPr>
            <p:ph idx="1"/>
          </p:nvPr>
        </p:nvSpPr>
        <p:spPr/>
        <p:txBody>
          <a:bodyPr/>
          <a:lstStyle/>
          <a:p>
            <a:pPr marL="4572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Difference between error and bias: true error is random while bias is systematic error.</a:t>
            </a:r>
          </a:p>
          <a:p>
            <a:pPr marL="457200">
              <a:buFont typeface="Arial" panose="020B0604020202020204" pitchFamily="34" charset="0"/>
              <a:buChar char="•"/>
            </a:pPr>
            <a:endParaRPr lang="en-US" sz="1100" dirty="0">
              <a:latin typeface="Times New Roman" panose="02020603050405020304" pitchFamily="18" charset="0"/>
              <a:cs typeface="Times New Roman" panose="02020603050405020304" pitchFamily="18" charset="0"/>
            </a:endParaRPr>
          </a:p>
          <a:p>
            <a:pPr marL="4572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Random sampling error can occur while selecting a population to survey due to uncontrollable issues. </a:t>
            </a:r>
          </a:p>
          <a:p>
            <a:pPr marL="457200">
              <a:buFont typeface="Arial" panose="020B0604020202020204" pitchFamily="34" charset="0"/>
              <a:buChar char="•"/>
            </a:pPr>
            <a:endParaRPr lang="en-US" sz="1100" dirty="0">
              <a:latin typeface="Times New Roman" panose="02020603050405020304" pitchFamily="18" charset="0"/>
              <a:cs typeface="Times New Roman" panose="02020603050405020304" pitchFamily="18" charset="0"/>
            </a:endParaRPr>
          </a:p>
          <a:p>
            <a:pPr marL="4572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A probability survey must include a margin of error and a confidence level. This tells us how much effect random sampling error could have on a study’s results.</a:t>
            </a:r>
          </a:p>
          <a:p>
            <a:pPr marL="457200">
              <a:buFont typeface="Arial" panose="020B0604020202020204" pitchFamily="34" charset="0"/>
              <a:buChar char="•"/>
            </a:pPr>
            <a:endParaRPr lang="en-US" sz="1100" dirty="0">
              <a:latin typeface="Times New Roman" panose="02020603050405020304" pitchFamily="18" charset="0"/>
              <a:cs typeface="Times New Roman" panose="02020603050405020304" pitchFamily="18" charset="0"/>
            </a:endParaRPr>
          </a:p>
          <a:p>
            <a:pPr marL="45720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Bias cannot be measured statistically and it can give a skewed artificial result.</a:t>
            </a:r>
          </a:p>
          <a:p>
            <a:endParaRPr lang="en-US" dirty="0"/>
          </a:p>
        </p:txBody>
      </p:sp>
      <p:sp>
        <p:nvSpPr>
          <p:cNvPr id="3" name="Slide Number Placeholder 2"/>
          <p:cNvSpPr>
            <a:spLocks noGrp="1"/>
          </p:cNvSpPr>
          <p:nvPr>
            <p:ph type="sldNum" sz="quarter" idx="10"/>
          </p:nvPr>
        </p:nvSpPr>
        <p:spPr/>
        <p:txBody>
          <a:bodyPr/>
          <a:lstStyle/>
          <a:p>
            <a:fld id="{970F0956-5B8E-40B4-A8DD-F75AA1D26018}" type="slidenum">
              <a:rPr lang="en-US" smtClean="0"/>
              <a:pPr/>
              <a:t>30</a:t>
            </a:fld>
            <a:endParaRPr lang="en-US"/>
          </a:p>
        </p:txBody>
      </p:sp>
    </p:spTree>
    <p:extLst>
      <p:ext uri="{BB962C8B-B14F-4D97-AF65-F5344CB8AC3E}">
        <p14:creationId xmlns:p14="http://schemas.microsoft.com/office/powerpoint/2010/main" val="32480464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Potential effects of biased methods</a:t>
            </a:r>
          </a:p>
        </p:txBody>
      </p:sp>
      <p:sp>
        <p:nvSpPr>
          <p:cNvPr id="3" name="Content Placeholder 2"/>
          <p:cNvSpPr>
            <a:spLocks noGrp="1"/>
          </p:cNvSpPr>
          <p:nvPr>
            <p:ph idx="1"/>
          </p:nvPr>
        </p:nvSpPr>
        <p:spPr>
          <a:xfrm>
            <a:off x="228600" y="1447800"/>
            <a:ext cx="8686800" cy="4953000"/>
          </a:xfrm>
        </p:spPr>
        <p:txBody>
          <a:bodyPr/>
          <a:lstStyle/>
          <a:p>
            <a:pPr>
              <a:buFont typeface="Arial" panose="020B0604020202020204" pitchFamily="34" charset="0"/>
              <a:buChar char="•"/>
            </a:pPr>
            <a:r>
              <a:rPr lang="en-US" dirty="0"/>
              <a:t>Need to be accounted for when distinctions in references are used as estimates for distinctions in referents assumed to exist because of some factor:</a:t>
            </a:r>
          </a:p>
          <a:p>
            <a:pPr lvl="1">
              <a:buFont typeface="Arial" panose="020B0604020202020204" pitchFamily="34" charset="0"/>
              <a:buChar char="•"/>
            </a:pPr>
            <a:r>
              <a:rPr lang="en-US" u="sng" dirty="0"/>
              <a:t>Positive bias</a:t>
            </a:r>
            <a:r>
              <a:rPr lang="en-US" dirty="0"/>
              <a:t>:</a:t>
            </a:r>
          </a:p>
          <a:p>
            <a:pPr lvl="2">
              <a:buFont typeface="Arial" panose="020B0604020202020204" pitchFamily="34" charset="0"/>
              <a:buChar char="•"/>
            </a:pPr>
            <a:r>
              <a:rPr lang="en-US" dirty="0"/>
              <a:t>The real distinction has a smaller magnitude than the estimated one.</a:t>
            </a:r>
          </a:p>
          <a:p>
            <a:pPr lvl="1">
              <a:buFont typeface="Arial" panose="020B0604020202020204" pitchFamily="34" charset="0"/>
              <a:buChar char="•"/>
            </a:pPr>
            <a:r>
              <a:rPr lang="en-US" u="sng" dirty="0"/>
              <a:t>Negative bias</a:t>
            </a:r>
            <a:r>
              <a:rPr lang="en-US" dirty="0"/>
              <a:t>:</a:t>
            </a:r>
          </a:p>
          <a:p>
            <a:pPr lvl="2">
              <a:buFont typeface="Arial" panose="020B0604020202020204" pitchFamily="34" charset="0"/>
              <a:buChar char="•"/>
            </a:pPr>
            <a:r>
              <a:rPr lang="en-US" dirty="0"/>
              <a:t>The real distinction is larger than …</a:t>
            </a:r>
          </a:p>
          <a:p>
            <a:pPr lvl="1">
              <a:buFont typeface="Arial" panose="020B0604020202020204" pitchFamily="34" charset="0"/>
              <a:buChar char="•"/>
            </a:pPr>
            <a:r>
              <a:rPr lang="en-US" u="sng" dirty="0"/>
              <a:t>Bias ‘away from the null’</a:t>
            </a:r>
            <a:r>
              <a:rPr lang="en-US" dirty="0"/>
              <a:t>:</a:t>
            </a:r>
          </a:p>
          <a:p>
            <a:pPr lvl="2">
              <a:buFont typeface="Arial" panose="020B0604020202020204" pitchFamily="34" charset="0"/>
              <a:buChar char="•"/>
            </a:pPr>
            <a:r>
              <a:rPr lang="en-US" dirty="0"/>
              <a:t>The estimated distinction is further away from ‘no distinction’ than the real distinction is away from it. </a:t>
            </a:r>
          </a:p>
          <a:p>
            <a:pPr lvl="1">
              <a:buFont typeface="Arial" panose="020B0604020202020204" pitchFamily="34" charset="0"/>
              <a:buChar char="•"/>
            </a:pPr>
            <a:r>
              <a:rPr lang="en-US" u="sng" dirty="0"/>
              <a:t>Bias ‘towards the null’</a:t>
            </a:r>
            <a:r>
              <a:rPr lang="en-US" dirty="0"/>
              <a:t>:</a:t>
            </a:r>
          </a:p>
          <a:p>
            <a:pPr lvl="2">
              <a:buFont typeface="Arial" panose="020B0604020202020204" pitchFamily="34" charset="0"/>
              <a:buChar char="•"/>
            </a:pPr>
            <a:r>
              <a:rPr lang="en-US" dirty="0"/>
              <a:t>The estimated distinction is closer to ‘no distinction’ than …</a:t>
            </a:r>
          </a:p>
          <a:p>
            <a:pPr lvl="2">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970F0956-5B8E-40B4-A8DD-F75AA1D26018}" type="slidenum">
              <a:rPr lang="en-US" smtClean="0"/>
              <a:pPr/>
              <a:t>31</a:t>
            </a:fld>
            <a:endParaRPr lang="en-US"/>
          </a:p>
        </p:txBody>
      </p:sp>
      <p:sp>
        <p:nvSpPr>
          <p:cNvPr id="5" name="Rectangle 4"/>
          <p:cNvSpPr/>
          <p:nvPr/>
        </p:nvSpPr>
        <p:spPr>
          <a:xfrm>
            <a:off x="1600200" y="6504801"/>
            <a:ext cx="7467600" cy="276999"/>
          </a:xfrm>
          <a:prstGeom prst="rect">
            <a:avLst/>
          </a:prstGeom>
        </p:spPr>
        <p:txBody>
          <a:bodyPr wrap="square">
            <a:spAutoFit/>
          </a:bodyPr>
          <a:lstStyle/>
          <a:p>
            <a:pPr algn="r"/>
            <a:r>
              <a:rPr lang="en-US" sz="1200" b="0" dirty="0">
                <a:solidFill>
                  <a:schemeClr val="bg1"/>
                </a:solidFill>
              </a:rPr>
              <a:t>VJ. </a:t>
            </a:r>
            <a:r>
              <a:rPr lang="en-US" sz="1200" b="0" dirty="0" err="1">
                <a:solidFill>
                  <a:schemeClr val="bg1"/>
                </a:solidFill>
              </a:rPr>
              <a:t>Schoenbach</a:t>
            </a:r>
            <a:r>
              <a:rPr lang="en-US" sz="1200" b="0" dirty="0">
                <a:solidFill>
                  <a:schemeClr val="bg1"/>
                </a:solidFill>
              </a:rPr>
              <a:t> J. </a:t>
            </a:r>
            <a:r>
              <a:rPr lang="en-US" sz="1200" b="0" dirty="0" err="1">
                <a:solidFill>
                  <a:schemeClr val="bg1"/>
                </a:solidFill>
              </a:rPr>
              <a:t>Schildkraut</a:t>
            </a:r>
            <a:r>
              <a:rPr lang="en-US" sz="1200" b="0" dirty="0">
                <a:solidFill>
                  <a:schemeClr val="bg1"/>
                </a:solidFill>
              </a:rPr>
              <a:t>, W. Rosamond, Sources of error, 2001. </a:t>
            </a:r>
            <a:r>
              <a:rPr lang="en-US" sz="1200" b="0" dirty="0">
                <a:solidFill>
                  <a:schemeClr val="bg1"/>
                </a:solidFill>
                <a:hlinkClick r:id="rId2"/>
              </a:rPr>
              <a:t>http://www.epidemiolog.net/</a:t>
            </a:r>
            <a:r>
              <a:rPr lang="en-US" sz="1200" b="0" dirty="0">
                <a:solidFill>
                  <a:schemeClr val="bg1"/>
                </a:solidFill>
              </a:rPr>
              <a:t> </a:t>
            </a:r>
          </a:p>
        </p:txBody>
      </p:sp>
    </p:spTree>
    <p:extLst>
      <p:ext uri="{BB962C8B-B14F-4D97-AF65-F5344CB8AC3E}">
        <p14:creationId xmlns:p14="http://schemas.microsoft.com/office/powerpoint/2010/main" val="37794040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Previous slide more precise than …</a:t>
            </a:r>
          </a:p>
        </p:txBody>
      </p:sp>
      <p:sp>
        <p:nvSpPr>
          <p:cNvPr id="3" name="Content Placeholder 2"/>
          <p:cNvSpPr>
            <a:spLocks noGrp="1"/>
          </p:cNvSpPr>
          <p:nvPr>
            <p:ph idx="1"/>
          </p:nvPr>
        </p:nvSpPr>
        <p:spPr/>
        <p:txBody>
          <a:bodyPr/>
          <a:lstStyle/>
          <a:p>
            <a:pPr marL="0" indent="0" algn="just"/>
            <a:r>
              <a:rPr lang="en-US" dirty="0"/>
              <a:t>‘</a:t>
            </a:r>
            <a:r>
              <a:rPr lang="en-US" i="1" dirty="0"/>
              <a:t>Biases can be classified by the direction of the change they produce in a parameter (for example, the odds ratio (OR)). Toward the null bias or negative bias yields estimates closer to the null value (for example, lower and closer OR to 1), whereas away from the null bias produces the opposite, higher estimates than the true ones.</a:t>
            </a:r>
            <a:r>
              <a:rPr lang="en-US" dirty="0"/>
              <a:t>’</a:t>
            </a:r>
          </a:p>
          <a:p>
            <a:pPr marL="0" indent="0" algn="just"/>
            <a:endParaRPr lang="en-US" dirty="0"/>
          </a:p>
          <a:p>
            <a:pPr marL="0" indent="0" algn="just"/>
            <a:r>
              <a:rPr lang="en-US" sz="2800" b="1" dirty="0"/>
              <a:t>In what way is this statement different from the previous one?</a:t>
            </a:r>
          </a:p>
        </p:txBody>
      </p:sp>
      <p:sp>
        <p:nvSpPr>
          <p:cNvPr id="4" name="Slide Number Placeholder 3"/>
          <p:cNvSpPr>
            <a:spLocks noGrp="1"/>
          </p:cNvSpPr>
          <p:nvPr>
            <p:ph type="sldNum" sz="quarter" idx="10"/>
          </p:nvPr>
        </p:nvSpPr>
        <p:spPr/>
        <p:txBody>
          <a:bodyPr/>
          <a:lstStyle/>
          <a:p>
            <a:fld id="{970F0956-5B8E-40B4-A8DD-F75AA1D26018}" type="slidenum">
              <a:rPr lang="en-US" smtClean="0"/>
              <a:pPr/>
              <a:t>32</a:t>
            </a:fld>
            <a:endParaRPr lang="en-US"/>
          </a:p>
        </p:txBody>
      </p:sp>
      <p:sp>
        <p:nvSpPr>
          <p:cNvPr id="5" name="Rectangle 4"/>
          <p:cNvSpPr/>
          <p:nvPr/>
        </p:nvSpPr>
        <p:spPr>
          <a:xfrm>
            <a:off x="4876800" y="6435213"/>
            <a:ext cx="4179350" cy="307777"/>
          </a:xfrm>
          <a:prstGeom prst="rect">
            <a:avLst/>
          </a:prstGeom>
        </p:spPr>
        <p:txBody>
          <a:bodyPr wrap="none">
            <a:spAutoFit/>
          </a:bodyPr>
          <a:lstStyle/>
          <a:p>
            <a:r>
              <a:rPr lang="en-US" sz="1400" b="0" dirty="0">
                <a:solidFill>
                  <a:schemeClr val="bg1"/>
                </a:solidFill>
                <a:latin typeface="+mj-lt"/>
              </a:rPr>
              <a:t>J </a:t>
            </a:r>
            <a:r>
              <a:rPr lang="en-US" sz="1400" b="0" dirty="0" err="1">
                <a:solidFill>
                  <a:schemeClr val="bg1"/>
                </a:solidFill>
                <a:latin typeface="+mj-lt"/>
              </a:rPr>
              <a:t>Epidemiol</a:t>
            </a:r>
            <a:r>
              <a:rPr lang="en-US" sz="1400" b="0" dirty="0">
                <a:solidFill>
                  <a:schemeClr val="bg1"/>
                </a:solidFill>
                <a:latin typeface="+mj-lt"/>
              </a:rPr>
              <a:t> Community Health 2004;58:635–641</a:t>
            </a:r>
            <a:endParaRPr lang="en-US" sz="1400" dirty="0">
              <a:solidFill>
                <a:schemeClr val="bg1"/>
              </a:solidFill>
              <a:latin typeface="+mj-lt"/>
            </a:endParaRPr>
          </a:p>
        </p:txBody>
      </p:sp>
    </p:spTree>
    <p:extLst>
      <p:ext uri="{BB962C8B-B14F-4D97-AF65-F5344CB8AC3E}">
        <p14:creationId xmlns:p14="http://schemas.microsoft.com/office/powerpoint/2010/main" val="350550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Previous slide more precise than …</a:t>
            </a:r>
          </a:p>
        </p:txBody>
      </p:sp>
      <p:sp>
        <p:nvSpPr>
          <p:cNvPr id="3" name="Content Placeholder 2"/>
          <p:cNvSpPr>
            <a:spLocks noGrp="1"/>
          </p:cNvSpPr>
          <p:nvPr>
            <p:ph idx="1"/>
          </p:nvPr>
        </p:nvSpPr>
        <p:spPr/>
        <p:txBody>
          <a:bodyPr/>
          <a:lstStyle/>
          <a:p>
            <a:pPr marL="0" indent="0" algn="just"/>
            <a:r>
              <a:rPr lang="en-US" dirty="0"/>
              <a:t>‘</a:t>
            </a:r>
            <a:r>
              <a:rPr lang="en-US" i="1" dirty="0"/>
              <a:t>Biases can be classified by the direction of the change they produce in a parameter (for example, the odds ratio (OR)). </a:t>
            </a:r>
            <a:r>
              <a:rPr lang="en-US" i="1" dirty="0">
                <a:solidFill>
                  <a:srgbClr val="FFFF00"/>
                </a:solidFill>
              </a:rPr>
              <a:t>Toward the null bias or negative bias yields estimates closer to the null value</a:t>
            </a:r>
            <a:r>
              <a:rPr lang="en-US" i="1" dirty="0"/>
              <a:t> (for example, lower and closer OR to 1), whereas away from the null bias produces the opposite, higher estimates than the true ones.</a:t>
            </a:r>
            <a:r>
              <a:rPr lang="en-US" dirty="0"/>
              <a:t>’</a:t>
            </a:r>
          </a:p>
          <a:p>
            <a:pPr marL="0" indent="0" algn="just"/>
            <a:endParaRPr lang="en-US" dirty="0"/>
          </a:p>
          <a:p>
            <a:pPr marL="0" indent="0" algn="just"/>
            <a:r>
              <a:rPr lang="en-US" sz="2800" b="1" dirty="0"/>
              <a:t>In what way is this statement different from the previous one?</a:t>
            </a:r>
          </a:p>
          <a:p>
            <a:pPr marL="0" indent="0" algn="just"/>
            <a:endParaRPr lang="en-US" sz="2800" b="1" dirty="0"/>
          </a:p>
          <a:p>
            <a:pPr marL="0" indent="0" algn="just"/>
            <a:r>
              <a:rPr lang="en-US" b="1" dirty="0">
                <a:solidFill>
                  <a:srgbClr val="FFFF00"/>
                </a:solidFill>
              </a:rPr>
              <a:t>Seems to equate ‘toward the null </a:t>
            </a:r>
            <a:r>
              <a:rPr lang="en-US" b="1" dirty="0" err="1">
                <a:solidFill>
                  <a:srgbClr val="FFFF00"/>
                </a:solidFill>
              </a:rPr>
              <a:t>bias’</a:t>
            </a:r>
            <a:r>
              <a:rPr lang="en-US" b="1" dirty="0">
                <a:solidFill>
                  <a:srgbClr val="FFFF00"/>
                </a:solidFill>
              </a:rPr>
              <a:t> with ‘negative </a:t>
            </a:r>
            <a:r>
              <a:rPr lang="en-US" b="1" dirty="0" err="1">
                <a:solidFill>
                  <a:srgbClr val="FFFF00"/>
                </a:solidFill>
              </a:rPr>
              <a:t>bias’</a:t>
            </a:r>
            <a:r>
              <a:rPr lang="en-US" sz="2800" b="1" dirty="0"/>
              <a:t> </a:t>
            </a:r>
          </a:p>
        </p:txBody>
      </p:sp>
      <p:sp>
        <p:nvSpPr>
          <p:cNvPr id="4" name="Slide Number Placeholder 3"/>
          <p:cNvSpPr>
            <a:spLocks noGrp="1"/>
          </p:cNvSpPr>
          <p:nvPr>
            <p:ph type="sldNum" sz="quarter" idx="10"/>
          </p:nvPr>
        </p:nvSpPr>
        <p:spPr/>
        <p:txBody>
          <a:bodyPr/>
          <a:lstStyle/>
          <a:p>
            <a:fld id="{970F0956-5B8E-40B4-A8DD-F75AA1D26018}" type="slidenum">
              <a:rPr lang="en-US" smtClean="0"/>
              <a:pPr/>
              <a:t>33</a:t>
            </a:fld>
            <a:endParaRPr lang="en-US"/>
          </a:p>
        </p:txBody>
      </p:sp>
      <p:sp>
        <p:nvSpPr>
          <p:cNvPr id="5" name="Rectangle 4"/>
          <p:cNvSpPr/>
          <p:nvPr/>
        </p:nvSpPr>
        <p:spPr>
          <a:xfrm>
            <a:off x="4876800" y="6435213"/>
            <a:ext cx="4179350" cy="307777"/>
          </a:xfrm>
          <a:prstGeom prst="rect">
            <a:avLst/>
          </a:prstGeom>
        </p:spPr>
        <p:txBody>
          <a:bodyPr wrap="none">
            <a:spAutoFit/>
          </a:bodyPr>
          <a:lstStyle/>
          <a:p>
            <a:r>
              <a:rPr lang="en-US" sz="1400" b="0" dirty="0">
                <a:solidFill>
                  <a:schemeClr val="bg1"/>
                </a:solidFill>
                <a:latin typeface="+mj-lt"/>
              </a:rPr>
              <a:t>J </a:t>
            </a:r>
            <a:r>
              <a:rPr lang="en-US" sz="1400" b="0" dirty="0" err="1">
                <a:solidFill>
                  <a:schemeClr val="bg1"/>
                </a:solidFill>
                <a:latin typeface="+mj-lt"/>
              </a:rPr>
              <a:t>Epidemiol</a:t>
            </a:r>
            <a:r>
              <a:rPr lang="en-US" sz="1400" b="0" dirty="0">
                <a:solidFill>
                  <a:schemeClr val="bg1"/>
                </a:solidFill>
                <a:latin typeface="+mj-lt"/>
              </a:rPr>
              <a:t> Community Health 2004;58:635–641</a:t>
            </a:r>
            <a:endParaRPr lang="en-US" sz="1400" dirty="0">
              <a:solidFill>
                <a:schemeClr val="bg1"/>
              </a:solidFill>
              <a:latin typeface="+mj-lt"/>
            </a:endParaRPr>
          </a:p>
        </p:txBody>
      </p:sp>
    </p:spTree>
    <p:extLst>
      <p:ext uri="{BB962C8B-B14F-4D97-AF65-F5344CB8AC3E}">
        <p14:creationId xmlns:p14="http://schemas.microsoft.com/office/powerpoint/2010/main" val="31066435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Mainstream classification of bias types</a:t>
            </a:r>
          </a:p>
        </p:txBody>
      </p:sp>
      <p:sp>
        <p:nvSpPr>
          <p:cNvPr id="3" name="Content Placeholder 2"/>
          <p:cNvSpPr>
            <a:spLocks noGrp="1"/>
          </p:cNvSpPr>
          <p:nvPr>
            <p:ph idx="1"/>
          </p:nvPr>
        </p:nvSpPr>
        <p:spPr>
          <a:xfrm>
            <a:off x="228600" y="1447800"/>
            <a:ext cx="8686800" cy="4953000"/>
          </a:xfrm>
        </p:spPr>
        <p:txBody>
          <a:bodyPr/>
          <a:lstStyle/>
          <a:p>
            <a:pPr>
              <a:buFont typeface="Arial" panose="020B0604020202020204" pitchFamily="34" charset="0"/>
              <a:buChar char="•"/>
            </a:pPr>
            <a:r>
              <a:rPr lang="en-US" u="sng" dirty="0"/>
              <a:t>Selection bias</a:t>
            </a:r>
            <a:r>
              <a:rPr lang="en-US" dirty="0"/>
              <a:t>: </a:t>
            </a:r>
          </a:p>
          <a:p>
            <a:pPr lvl="1">
              <a:buFont typeface="Arial" panose="020B0604020202020204" pitchFamily="34" charset="0"/>
              <a:buChar char="•"/>
            </a:pPr>
            <a:r>
              <a:rPr lang="en-US" sz="2000" dirty="0"/>
              <a:t>distortion that results from the method by which referents are selected into the study population,</a:t>
            </a:r>
          </a:p>
          <a:p>
            <a:pPr lvl="1">
              <a:buFont typeface="Arial" panose="020B0604020202020204" pitchFamily="34" charset="0"/>
              <a:buChar char="•"/>
            </a:pPr>
            <a:endParaRPr lang="en-US" sz="1000" dirty="0"/>
          </a:p>
          <a:p>
            <a:pPr>
              <a:buFont typeface="Arial" panose="020B0604020202020204" pitchFamily="34" charset="0"/>
              <a:buChar char="•"/>
            </a:pPr>
            <a:r>
              <a:rPr lang="en-US" u="sng" dirty="0"/>
              <a:t>Information bias </a:t>
            </a:r>
            <a:r>
              <a:rPr lang="en-US" dirty="0"/>
              <a:t>(also called misclassification bias):</a:t>
            </a:r>
          </a:p>
          <a:p>
            <a:pPr lvl="1">
              <a:buFont typeface="Arial" panose="020B0604020202020204" pitchFamily="34" charset="0"/>
              <a:buChar char="•"/>
            </a:pPr>
            <a:r>
              <a:rPr lang="en-US" sz="2000" dirty="0"/>
              <a:t>distortion that results from </a:t>
            </a:r>
          </a:p>
          <a:p>
            <a:pPr lvl="2">
              <a:buFont typeface="Arial" panose="020B0604020202020204" pitchFamily="34" charset="0"/>
              <a:buChar char="•"/>
            </a:pPr>
            <a:r>
              <a:rPr lang="en-US" dirty="0"/>
              <a:t>inaccuracies in the representation of referent characteristics,</a:t>
            </a:r>
          </a:p>
          <a:p>
            <a:pPr lvl="2">
              <a:buFont typeface="Arial" panose="020B0604020202020204" pitchFamily="34" charset="0"/>
              <a:buChar char="•"/>
            </a:pPr>
            <a:r>
              <a:rPr lang="en-US" dirty="0"/>
              <a:t>incorrect classification therefrom,</a:t>
            </a:r>
          </a:p>
          <a:p>
            <a:pPr lvl="2">
              <a:buFont typeface="Arial" panose="020B0604020202020204" pitchFamily="34" charset="0"/>
              <a:buChar char="•"/>
            </a:pPr>
            <a:endParaRPr lang="en-US" sz="1000" dirty="0"/>
          </a:p>
          <a:p>
            <a:pPr>
              <a:buFont typeface="Arial" panose="020B0604020202020204" pitchFamily="34" charset="0"/>
              <a:buChar char="•"/>
            </a:pPr>
            <a:r>
              <a:rPr lang="en-US" u="sng" dirty="0"/>
              <a:t>Confounding bias</a:t>
            </a:r>
            <a:r>
              <a:rPr lang="en-US" dirty="0"/>
              <a:t>: </a:t>
            </a:r>
          </a:p>
          <a:p>
            <a:pPr lvl="1">
              <a:buFont typeface="Arial" panose="020B0604020202020204" pitchFamily="34" charset="0"/>
              <a:buChar char="•"/>
            </a:pPr>
            <a:r>
              <a:rPr lang="en-US" sz="2000" dirty="0"/>
              <a:t>distortion in the interpretation of representations due to failure to take into account the effect of non-represented portions of reality other than the represented referent(s).</a:t>
            </a:r>
          </a:p>
        </p:txBody>
      </p:sp>
      <p:sp>
        <p:nvSpPr>
          <p:cNvPr id="4" name="Slide Number Placeholder 3"/>
          <p:cNvSpPr>
            <a:spLocks noGrp="1"/>
          </p:cNvSpPr>
          <p:nvPr>
            <p:ph type="sldNum" sz="quarter" idx="10"/>
          </p:nvPr>
        </p:nvSpPr>
        <p:spPr/>
        <p:txBody>
          <a:bodyPr/>
          <a:lstStyle/>
          <a:p>
            <a:fld id="{970F0956-5B8E-40B4-A8DD-F75AA1D26018}" type="slidenum">
              <a:rPr lang="en-US" smtClean="0"/>
              <a:pPr/>
              <a:t>34</a:t>
            </a:fld>
            <a:endParaRPr lang="en-US"/>
          </a:p>
        </p:txBody>
      </p:sp>
      <p:sp>
        <p:nvSpPr>
          <p:cNvPr id="5" name="Rectangle 4"/>
          <p:cNvSpPr/>
          <p:nvPr/>
        </p:nvSpPr>
        <p:spPr>
          <a:xfrm>
            <a:off x="2133600" y="6320135"/>
            <a:ext cx="6934200" cy="461665"/>
          </a:xfrm>
          <a:prstGeom prst="rect">
            <a:avLst/>
          </a:prstGeom>
        </p:spPr>
        <p:txBody>
          <a:bodyPr wrap="square">
            <a:spAutoFit/>
          </a:bodyPr>
          <a:lstStyle/>
          <a:p>
            <a:pPr algn="r"/>
            <a:r>
              <a:rPr lang="en-US" sz="1200" b="0" dirty="0">
                <a:solidFill>
                  <a:schemeClr val="bg1"/>
                </a:solidFill>
                <a:latin typeface="+mj-lt"/>
              </a:rPr>
              <a:t>Adapted from: </a:t>
            </a:r>
            <a:r>
              <a:rPr lang="en-US" sz="1200" b="0" dirty="0" err="1">
                <a:solidFill>
                  <a:schemeClr val="bg1"/>
                </a:solidFill>
                <a:latin typeface="+mj-lt"/>
              </a:rPr>
              <a:t>Kleinbaum</a:t>
            </a:r>
            <a:r>
              <a:rPr lang="en-US" sz="1200" b="0" dirty="0">
                <a:solidFill>
                  <a:schemeClr val="bg1"/>
                </a:solidFill>
                <a:latin typeface="+mj-lt"/>
              </a:rPr>
              <a:t> DG, </a:t>
            </a:r>
            <a:r>
              <a:rPr lang="en-US" sz="1200" b="0" dirty="0" err="1">
                <a:solidFill>
                  <a:schemeClr val="bg1"/>
                </a:solidFill>
                <a:latin typeface="+mj-lt"/>
              </a:rPr>
              <a:t>Kupper</a:t>
            </a:r>
            <a:r>
              <a:rPr lang="en-US" sz="1200" b="0" dirty="0">
                <a:solidFill>
                  <a:schemeClr val="bg1"/>
                </a:solidFill>
                <a:latin typeface="+mj-lt"/>
              </a:rPr>
              <a:t> LL, Morgenstern H. Epidemiologic research. Belmont, CA: Lifetime Learning Publications, 1982.</a:t>
            </a:r>
            <a:endParaRPr lang="en-US" sz="1200" dirty="0">
              <a:solidFill>
                <a:schemeClr val="bg1"/>
              </a:solidFill>
              <a:latin typeface="+mj-lt"/>
            </a:endParaRPr>
          </a:p>
        </p:txBody>
      </p:sp>
    </p:spTree>
    <p:extLst>
      <p:ext uri="{BB962C8B-B14F-4D97-AF65-F5344CB8AC3E}">
        <p14:creationId xmlns:p14="http://schemas.microsoft.com/office/powerpoint/2010/main" val="41046922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Bias and research designs (1)</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A good research design minimizes bias</a:t>
            </a:r>
          </a:p>
        </p:txBody>
      </p:sp>
      <p:sp>
        <p:nvSpPr>
          <p:cNvPr id="4" name="Slide Number Placeholder 3"/>
          <p:cNvSpPr>
            <a:spLocks noGrp="1"/>
          </p:cNvSpPr>
          <p:nvPr>
            <p:ph type="sldNum" sz="quarter" idx="10"/>
          </p:nvPr>
        </p:nvSpPr>
        <p:spPr/>
        <p:txBody>
          <a:bodyPr/>
          <a:lstStyle/>
          <a:p>
            <a:fld id="{970F0956-5B8E-40B4-A8DD-F75AA1D26018}" type="slidenum">
              <a:rPr lang="en-US" smtClean="0"/>
              <a:pPr/>
              <a:t>35</a:t>
            </a:fld>
            <a:endParaRPr lang="en-US"/>
          </a:p>
        </p:txBody>
      </p:sp>
    </p:spTree>
    <p:extLst>
      <p:ext uri="{BB962C8B-B14F-4D97-AF65-F5344CB8AC3E}">
        <p14:creationId xmlns:p14="http://schemas.microsoft.com/office/powerpoint/2010/main" val="15697873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8686800" cy="762000"/>
          </a:xfrm>
        </p:spPr>
        <p:txBody>
          <a:bodyPr/>
          <a:lstStyle/>
          <a:p>
            <a:r>
              <a:rPr lang="en-US" dirty="0"/>
              <a:t>For example: Randomization</a:t>
            </a:r>
          </a:p>
        </p:txBody>
      </p:sp>
      <p:sp>
        <p:nvSpPr>
          <p:cNvPr id="3" name="Content Placeholder 2"/>
          <p:cNvSpPr>
            <a:spLocks noGrp="1"/>
          </p:cNvSpPr>
          <p:nvPr>
            <p:ph idx="1"/>
          </p:nvPr>
        </p:nvSpPr>
        <p:spPr>
          <a:xfrm>
            <a:off x="228600" y="1447800"/>
            <a:ext cx="8686800" cy="4953000"/>
          </a:xfrm>
        </p:spPr>
        <p:txBody>
          <a:bodyPr/>
          <a:lstStyle/>
          <a:p>
            <a:pPr>
              <a:buFont typeface="Arial" panose="020B0604020202020204" pitchFamily="34" charset="0"/>
              <a:buChar char="•"/>
            </a:pPr>
            <a:r>
              <a:rPr lang="en-US" dirty="0"/>
              <a:t>Goal: minimizing treatment selection bias;</a:t>
            </a:r>
          </a:p>
          <a:p>
            <a:pPr lvl="2">
              <a:buFont typeface="Arial" panose="020B0604020202020204" pitchFamily="34" charset="0"/>
              <a:buChar char="•"/>
            </a:pPr>
            <a:r>
              <a:rPr lang="en-US" dirty="0"/>
              <a:t>assignment to treated group not based on prognostic factors;</a:t>
            </a:r>
          </a:p>
          <a:p>
            <a:pPr lvl="2">
              <a:buFont typeface="Arial" panose="020B0604020202020204" pitchFamily="34" charset="0"/>
              <a:buChar char="•"/>
            </a:pPr>
            <a:r>
              <a:rPr lang="en-US" dirty="0"/>
              <a:t>prevents confounding of the treatment effects with other prognostic variables.</a:t>
            </a:r>
          </a:p>
          <a:p>
            <a:pPr>
              <a:buFont typeface="Arial" panose="020B0604020202020204" pitchFamily="34" charset="0"/>
              <a:buChar char="•"/>
            </a:pPr>
            <a:r>
              <a:rPr lang="en-US" dirty="0"/>
              <a:t>Strategies:</a:t>
            </a:r>
          </a:p>
          <a:p>
            <a:pPr lvl="1">
              <a:buFont typeface="Arial" panose="020B0604020202020204" pitchFamily="34" charset="0"/>
              <a:buChar char="•"/>
            </a:pPr>
            <a:r>
              <a:rPr lang="en-US" sz="2000" u="sng" dirty="0"/>
              <a:t>Simple</a:t>
            </a:r>
            <a:r>
              <a:rPr lang="en-US" sz="2000" dirty="0"/>
              <a:t>: flip a coin for each subject.</a:t>
            </a:r>
          </a:p>
          <a:p>
            <a:pPr lvl="1">
              <a:buFont typeface="Arial" panose="020B0604020202020204" pitchFamily="34" charset="0"/>
              <a:buChar char="•"/>
            </a:pPr>
            <a:r>
              <a:rPr lang="en-US" sz="2000" u="sng" dirty="0"/>
              <a:t>Constrained</a:t>
            </a:r>
            <a:r>
              <a:rPr lang="en-US" sz="2000" dirty="0"/>
              <a:t>: subjects pick token (T or </a:t>
            </a:r>
            <a:r>
              <a:rPr lang="en-US" sz="2000" dirty="0" err="1"/>
              <a:t>nT</a:t>
            </a:r>
            <a:r>
              <a:rPr lang="en-US" sz="2000" dirty="0"/>
              <a:t>) from a bag.</a:t>
            </a:r>
          </a:p>
          <a:p>
            <a:pPr lvl="1">
              <a:buFont typeface="Arial" panose="020B0604020202020204" pitchFamily="34" charset="0"/>
              <a:buChar char="•"/>
            </a:pPr>
            <a:r>
              <a:rPr lang="en-US" sz="2000" u="sng" dirty="0"/>
              <a:t>Adaptive</a:t>
            </a:r>
            <a:r>
              <a:rPr lang="en-US" sz="2000" dirty="0"/>
              <a:t>, several schemas, e.g.: </a:t>
            </a:r>
          </a:p>
          <a:p>
            <a:pPr lvl="2">
              <a:buFont typeface="Arial" panose="020B0604020202020204" pitchFamily="34" charset="0"/>
              <a:buChar char="•"/>
            </a:pPr>
            <a:r>
              <a:rPr lang="en-US" dirty="0"/>
              <a:t>pick token from bag to determine group, put it back, add one token from opposite category, or,</a:t>
            </a:r>
          </a:p>
          <a:p>
            <a:pPr lvl="2">
              <a:buFont typeface="Arial" panose="020B0604020202020204" pitchFamily="34" charset="0"/>
              <a:buChar char="•"/>
            </a:pPr>
            <a:r>
              <a:rPr lang="en-US" dirty="0"/>
              <a:t>pick from bag, give selected treatment, if treatment successful add two tokens of same treatment to bag, otherwise, one of each.</a:t>
            </a:r>
          </a:p>
          <a:p>
            <a:pPr lvl="1">
              <a:buFont typeface="Arial" panose="020B0604020202020204" pitchFamily="34" charset="0"/>
              <a:buChar char="•"/>
            </a:pPr>
            <a:r>
              <a:rPr lang="en-US" sz="2000" u="sng" dirty="0"/>
              <a:t>Stratified</a:t>
            </a:r>
            <a:r>
              <a:rPr lang="en-US" sz="2000" dirty="0"/>
              <a:t>: create treatment groups that are balanced with respect to confounding (prognostic) variables.</a:t>
            </a:r>
          </a:p>
          <a:p>
            <a:pPr marL="0" indent="0"/>
            <a:endParaRPr lang="en-US" dirty="0"/>
          </a:p>
        </p:txBody>
      </p:sp>
      <p:sp>
        <p:nvSpPr>
          <p:cNvPr id="4" name="Slide Number Placeholder 3"/>
          <p:cNvSpPr>
            <a:spLocks noGrp="1"/>
          </p:cNvSpPr>
          <p:nvPr>
            <p:ph type="sldNum" sz="quarter" idx="10"/>
          </p:nvPr>
        </p:nvSpPr>
        <p:spPr/>
        <p:txBody>
          <a:bodyPr/>
          <a:lstStyle/>
          <a:p>
            <a:fld id="{B7A43C5A-ACB8-4C0A-8D74-C2E9796A15BB}" type="slidenum">
              <a:rPr lang="en-US" smtClean="0"/>
              <a:pPr/>
              <a:t>36</a:t>
            </a:fld>
            <a:endParaRPr lang="en-US" dirty="0"/>
          </a:p>
        </p:txBody>
      </p:sp>
    </p:spTree>
    <p:extLst>
      <p:ext uri="{BB962C8B-B14F-4D97-AF65-F5344CB8AC3E}">
        <p14:creationId xmlns:p14="http://schemas.microsoft.com/office/powerpoint/2010/main" val="38421564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Fight bias through management plans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Essential elements of your method’s section:</a:t>
            </a:r>
          </a:p>
          <a:p>
            <a:pPr lvl="1">
              <a:buFont typeface="Arial" panose="020B0604020202020204" pitchFamily="34" charset="0"/>
              <a:buChar char="•"/>
            </a:pPr>
            <a:r>
              <a:rPr lang="en-US" dirty="0"/>
              <a:t>explain the procedures or extras steps to be taken to minimize the risk of bias. </a:t>
            </a:r>
          </a:p>
          <a:p>
            <a:pPr lvl="2">
              <a:buFont typeface="Arial" panose="020B0604020202020204" pitchFamily="34" charset="0"/>
              <a:buChar char="•"/>
            </a:pPr>
            <a:r>
              <a:rPr lang="en-US" dirty="0"/>
              <a:t>The procedures or protections put into place to reduce the risk of bias are often called “controls.” </a:t>
            </a:r>
          </a:p>
          <a:p>
            <a:pPr lvl="1">
              <a:buFont typeface="Arial" panose="020B0604020202020204" pitchFamily="34" charset="0"/>
              <a:buChar char="•"/>
            </a:pPr>
            <a:r>
              <a:rPr lang="en-US" dirty="0"/>
              <a:t>Explain how they are tailored to your specific study and/or sponsor and/or your financial interests.</a:t>
            </a:r>
          </a:p>
        </p:txBody>
      </p:sp>
      <p:sp>
        <p:nvSpPr>
          <p:cNvPr id="4" name="Slide Number Placeholder 3"/>
          <p:cNvSpPr>
            <a:spLocks noGrp="1"/>
          </p:cNvSpPr>
          <p:nvPr>
            <p:ph type="sldNum" sz="quarter" idx="10"/>
          </p:nvPr>
        </p:nvSpPr>
        <p:spPr/>
        <p:txBody>
          <a:bodyPr/>
          <a:lstStyle/>
          <a:p>
            <a:fld id="{970F0956-5B8E-40B4-A8DD-F75AA1D26018}" type="slidenum">
              <a:rPr lang="en-US" smtClean="0"/>
              <a:pPr/>
              <a:t>37</a:t>
            </a:fld>
            <a:endParaRPr lang="en-US"/>
          </a:p>
        </p:txBody>
      </p:sp>
      <p:sp>
        <p:nvSpPr>
          <p:cNvPr id="5" name="Rectangle 4"/>
          <p:cNvSpPr/>
          <p:nvPr/>
        </p:nvSpPr>
        <p:spPr>
          <a:xfrm>
            <a:off x="457200" y="6477000"/>
            <a:ext cx="8682318" cy="307777"/>
          </a:xfrm>
          <a:prstGeom prst="rect">
            <a:avLst/>
          </a:prstGeom>
        </p:spPr>
        <p:txBody>
          <a:bodyPr wrap="square">
            <a:spAutoFit/>
          </a:bodyPr>
          <a:lstStyle/>
          <a:p>
            <a:pPr algn="r"/>
            <a:r>
              <a:rPr lang="en-US" sz="1400" b="0" kern="1800" spc="-75" dirty="0">
                <a:solidFill>
                  <a:schemeClr val="bg1"/>
                </a:solidFill>
                <a:ea typeface="Times New Roman" panose="02020603050405020304" pitchFamily="18" charset="0"/>
              </a:rPr>
              <a:t>J. Moore, C. </a:t>
            </a:r>
            <a:r>
              <a:rPr lang="en-US" sz="1400" b="0" kern="1800" spc="-75" dirty="0" err="1">
                <a:solidFill>
                  <a:schemeClr val="bg1"/>
                </a:solidFill>
                <a:ea typeface="Times New Roman" panose="02020603050405020304" pitchFamily="18" charset="0"/>
              </a:rPr>
              <a:t>McGoff</a:t>
            </a:r>
            <a:r>
              <a:rPr lang="en-US" sz="1400" b="0" kern="1800" spc="-75" dirty="0">
                <a:solidFill>
                  <a:schemeClr val="bg1"/>
                </a:solidFill>
                <a:ea typeface="Times New Roman" panose="02020603050405020304" pitchFamily="18" charset="0"/>
              </a:rPr>
              <a:t>, MA. Conflicts of Interest in Human Subjects. Research. </a:t>
            </a:r>
            <a:r>
              <a:rPr lang="en-US" sz="1400" b="0" kern="1800" spc="-75" dirty="0">
                <a:solidFill>
                  <a:schemeClr val="bg1"/>
                </a:solidFill>
                <a:ea typeface="Times New Roman" panose="02020603050405020304" pitchFamily="18" charset="0"/>
                <a:hlinkClick r:id="rId2"/>
              </a:rPr>
              <a:t>https://about.citiprogram.org/en/homepage/</a:t>
            </a:r>
            <a:r>
              <a:rPr lang="en-US" sz="1400" b="0" kern="1800" spc="-75" dirty="0">
                <a:solidFill>
                  <a:schemeClr val="bg1"/>
                </a:solidFill>
                <a:ea typeface="Times New Roman" panose="02020603050405020304" pitchFamily="18" charset="0"/>
              </a:rPr>
              <a:t> .</a:t>
            </a:r>
            <a:endParaRPr lang="en-US" sz="1400" b="0" dirty="0">
              <a:solidFill>
                <a:schemeClr val="bg1"/>
              </a:solidFill>
            </a:endParaRPr>
          </a:p>
        </p:txBody>
      </p:sp>
      <p:sp>
        <p:nvSpPr>
          <p:cNvPr id="6" name="TextBox 5">
            <a:extLst>
              <a:ext uri="{FF2B5EF4-FFF2-40B4-BE49-F238E27FC236}">
                <a16:creationId xmlns:a16="http://schemas.microsoft.com/office/drawing/2014/main" id="{6F6BE405-2F23-451D-BAA9-844482ED06B3}"/>
              </a:ext>
            </a:extLst>
          </p:cNvPr>
          <p:cNvSpPr txBox="1"/>
          <p:nvPr/>
        </p:nvSpPr>
        <p:spPr>
          <a:xfrm>
            <a:off x="7467600" y="42743"/>
            <a:ext cx="1620957" cy="584775"/>
          </a:xfrm>
          <a:prstGeom prst="rect">
            <a:avLst/>
          </a:prstGeom>
          <a:noFill/>
          <a:ln w="38100">
            <a:solidFill>
              <a:schemeClr val="bg1"/>
            </a:solidFill>
          </a:ln>
        </p:spPr>
        <p:txBody>
          <a:bodyPr wrap="none" rtlCol="0">
            <a:spAutoFit/>
          </a:bodyPr>
          <a:lstStyle/>
          <a:p>
            <a:r>
              <a:rPr lang="en-US" dirty="0">
                <a:solidFill>
                  <a:schemeClr val="bg1"/>
                </a:solidFill>
              </a:rPr>
              <a:t>A4/3.5.g</a:t>
            </a:r>
          </a:p>
        </p:txBody>
      </p:sp>
    </p:spTree>
    <p:extLst>
      <p:ext uri="{BB962C8B-B14F-4D97-AF65-F5344CB8AC3E}">
        <p14:creationId xmlns:p14="http://schemas.microsoft.com/office/powerpoint/2010/main" val="3357458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Bias and research designs (2)</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solidFill>
                  <a:schemeClr val="accent1">
                    <a:lumMod val="75000"/>
                  </a:schemeClr>
                </a:solidFill>
              </a:rPr>
              <a:t>A good research design minimizes bias</a:t>
            </a:r>
          </a:p>
          <a:p>
            <a:pPr>
              <a:buFont typeface="Arial" panose="020B0604020202020204" pitchFamily="34" charset="0"/>
              <a:buChar char="•"/>
            </a:pPr>
            <a:r>
              <a:rPr lang="en-US" dirty="0"/>
              <a:t>Some studies are purposefully set up to take advantage of bias. </a:t>
            </a:r>
          </a:p>
        </p:txBody>
      </p:sp>
      <p:sp>
        <p:nvSpPr>
          <p:cNvPr id="4" name="Slide Number Placeholder 3"/>
          <p:cNvSpPr>
            <a:spLocks noGrp="1"/>
          </p:cNvSpPr>
          <p:nvPr>
            <p:ph type="sldNum" sz="quarter" idx="10"/>
          </p:nvPr>
        </p:nvSpPr>
        <p:spPr/>
        <p:txBody>
          <a:bodyPr/>
          <a:lstStyle/>
          <a:p>
            <a:fld id="{970F0956-5B8E-40B4-A8DD-F75AA1D26018}" type="slidenum">
              <a:rPr lang="en-US" smtClean="0"/>
              <a:pPr/>
              <a:t>38</a:t>
            </a:fld>
            <a:endParaRPr lang="en-US"/>
          </a:p>
        </p:txBody>
      </p:sp>
    </p:spTree>
    <p:extLst>
      <p:ext uri="{BB962C8B-B14F-4D97-AF65-F5344CB8AC3E}">
        <p14:creationId xmlns:p14="http://schemas.microsoft.com/office/powerpoint/2010/main" val="27610729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0"/>
            <a:ext cx="9144000" cy="762000"/>
          </a:xfrm>
        </p:spPr>
        <p:txBody>
          <a:bodyPr/>
          <a:lstStyle/>
          <a:p>
            <a:r>
              <a:rPr lang="en-US" sz="3500" dirty="0"/>
              <a:t>Sneakily biased surveys</a:t>
            </a:r>
          </a:p>
        </p:txBody>
      </p:sp>
      <p:sp>
        <p:nvSpPr>
          <p:cNvPr id="3" name="Content Placeholder 2"/>
          <p:cNvSpPr>
            <a:spLocks noGrp="1"/>
          </p:cNvSpPr>
          <p:nvPr>
            <p:ph idx="1"/>
          </p:nvPr>
        </p:nvSpPr>
        <p:spPr>
          <a:xfrm>
            <a:off x="228600" y="1676400"/>
            <a:ext cx="8686800" cy="4953000"/>
          </a:xfrm>
        </p:spPr>
        <p:txBody>
          <a:bodyPr/>
          <a:lstStyle/>
          <a:p>
            <a:pPr>
              <a:buFont typeface="Arial" panose="020B0604020202020204" pitchFamily="34" charset="0"/>
              <a:buChar char="•"/>
            </a:pPr>
            <a:r>
              <a:rPr lang="en-US" dirty="0"/>
              <a:t>Issuing only questions about what one is opposed to. </a:t>
            </a:r>
          </a:p>
          <a:p>
            <a:pPr>
              <a:buFont typeface="Arial" panose="020B0604020202020204" pitchFamily="34" charset="0"/>
              <a:buChar char="•"/>
            </a:pPr>
            <a:endParaRPr lang="en-US" sz="1200" dirty="0"/>
          </a:p>
          <a:p>
            <a:pPr>
              <a:buFont typeface="Arial" panose="020B0604020202020204" pitchFamily="34" charset="0"/>
              <a:buChar char="•"/>
            </a:pPr>
            <a:endParaRPr lang="en-US" dirty="0"/>
          </a:p>
          <a:p>
            <a:pPr>
              <a:buFont typeface="Arial" panose="020B0604020202020204" pitchFamily="34" charset="0"/>
              <a:buChar char="•"/>
            </a:pPr>
            <a:r>
              <a:rPr lang="en-US" dirty="0"/>
              <a:t>Phrase questions as if they are about facts: </a:t>
            </a:r>
          </a:p>
          <a:p>
            <a:pPr lvl="1">
              <a:buFont typeface="Arial" panose="020B0604020202020204" pitchFamily="34" charset="0"/>
              <a:buChar char="•"/>
            </a:pPr>
            <a:r>
              <a:rPr lang="en-US" dirty="0"/>
              <a:t>‘</a:t>
            </a:r>
            <a:r>
              <a:rPr lang="en-US" i="1" dirty="0"/>
              <a:t>3.) How concerned are you about proposals to ban Muslims from entering America based solely on their religious beliefs?</a:t>
            </a:r>
            <a:r>
              <a:rPr lang="en-US" dirty="0"/>
              <a:t>’ (2016 ACLU Survey)</a:t>
            </a:r>
          </a:p>
          <a:p>
            <a:pPr lvl="1">
              <a:buFont typeface="Arial" panose="020B0604020202020204" pitchFamily="34" charset="0"/>
              <a:buChar char="•"/>
            </a:pPr>
            <a:r>
              <a:rPr lang="en-US" dirty="0"/>
              <a:t>‘</a:t>
            </a:r>
            <a:r>
              <a:rPr lang="en-US" i="1" dirty="0"/>
              <a:t>How concerned are you about Donald Trump abusing power and undermining the rule of law</a:t>
            </a:r>
            <a:r>
              <a:rPr lang="en-US" dirty="0"/>
              <a:t>’ (Q6. 2017)</a:t>
            </a:r>
          </a:p>
          <a:p>
            <a:pPr>
              <a:buFont typeface="Arial" panose="020B0604020202020204" pitchFamily="34" charset="0"/>
              <a:buChar char="•"/>
            </a:pPr>
            <a:endParaRPr lang="en-US" dirty="0"/>
          </a:p>
          <a:p>
            <a:pPr>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970F0956-5B8E-40B4-A8DD-F75AA1D26018}" type="slidenum">
              <a:rPr lang="en-US" smtClean="0"/>
              <a:pPr/>
              <a:t>39</a:t>
            </a:fld>
            <a:endParaRPr lang="en-US"/>
          </a:p>
        </p:txBody>
      </p:sp>
    </p:spTree>
    <p:extLst>
      <p:ext uri="{BB962C8B-B14F-4D97-AF65-F5344CB8AC3E}">
        <p14:creationId xmlns:p14="http://schemas.microsoft.com/office/powerpoint/2010/main" val="39358833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80" y="685800"/>
            <a:ext cx="9144000" cy="762000"/>
          </a:xfrm>
        </p:spPr>
        <p:txBody>
          <a:bodyPr/>
          <a:lstStyle/>
          <a:p>
            <a:r>
              <a:rPr lang="en-US" sz="3200" dirty="0"/>
              <a:t>Fifteen common mistakes encountered in clinical research. Failure to …</a:t>
            </a:r>
          </a:p>
        </p:txBody>
      </p:sp>
      <p:sp>
        <p:nvSpPr>
          <p:cNvPr id="3" name="Content Placeholder 2"/>
          <p:cNvSpPr>
            <a:spLocks noGrp="1"/>
          </p:cNvSpPr>
          <p:nvPr>
            <p:ph idx="1"/>
          </p:nvPr>
        </p:nvSpPr>
        <p:spPr>
          <a:xfrm>
            <a:off x="228600" y="1828800"/>
            <a:ext cx="8686800" cy="4724400"/>
          </a:xfrm>
        </p:spPr>
        <p:txBody>
          <a:bodyPr/>
          <a:lstStyle/>
          <a:p>
            <a:pPr>
              <a:buFont typeface="+mj-lt"/>
              <a:buAutoNum type="arabicPeriod"/>
            </a:pPr>
            <a:r>
              <a:rPr lang="en-US" sz="1800" dirty="0"/>
              <a:t>carefully examine the literature for similar, prior research</a:t>
            </a:r>
          </a:p>
          <a:p>
            <a:pPr>
              <a:buFont typeface="+mj-lt"/>
              <a:buAutoNum type="arabicPeriod"/>
            </a:pPr>
            <a:r>
              <a:rPr lang="en-US" sz="1800" dirty="0"/>
              <a:t>critically assess the prior literature </a:t>
            </a:r>
          </a:p>
          <a:p>
            <a:pPr>
              <a:buFont typeface="+mj-lt"/>
              <a:buAutoNum type="arabicPeriod"/>
            </a:pPr>
            <a:r>
              <a:rPr lang="en-US" sz="1800" dirty="0"/>
              <a:t>specify the inclusion and exclusion criteria for your subjects</a:t>
            </a:r>
          </a:p>
          <a:p>
            <a:pPr>
              <a:buFont typeface="+mj-lt"/>
              <a:buAutoNum type="arabicPeriod"/>
            </a:pPr>
            <a:r>
              <a:rPr lang="en-US" sz="1800" dirty="0"/>
              <a:t>determine and report the error of your measurement methods</a:t>
            </a:r>
          </a:p>
          <a:p>
            <a:pPr>
              <a:buFont typeface="+mj-lt"/>
              <a:buAutoNum type="arabicPeriod"/>
            </a:pPr>
            <a:r>
              <a:rPr lang="en-US" sz="1800" dirty="0"/>
              <a:t>specify the exact statistical assumptions made in the analysis</a:t>
            </a:r>
          </a:p>
          <a:p>
            <a:pPr>
              <a:buFont typeface="+mj-lt"/>
              <a:buAutoNum type="arabicPeriod"/>
            </a:pPr>
            <a:r>
              <a:rPr lang="en-US" sz="1800" dirty="0"/>
              <a:t>perform sample size analysis before the study begins</a:t>
            </a:r>
          </a:p>
          <a:p>
            <a:pPr>
              <a:buFont typeface="+mj-lt"/>
              <a:buAutoNum type="arabicPeriod"/>
            </a:pPr>
            <a:r>
              <a:rPr lang="en-US" sz="1800" dirty="0"/>
              <a:t>implement adequate bias control measures</a:t>
            </a:r>
          </a:p>
          <a:p>
            <a:pPr>
              <a:buFont typeface="+mj-lt"/>
              <a:buAutoNum type="arabicPeriod"/>
            </a:pPr>
            <a:r>
              <a:rPr lang="en-US" sz="1800" dirty="0"/>
              <a:t>write and stick to a detailed time line</a:t>
            </a:r>
          </a:p>
          <a:p>
            <a:pPr>
              <a:buFont typeface="+mj-lt"/>
              <a:buAutoNum type="arabicPeriod"/>
            </a:pPr>
            <a:r>
              <a:rPr lang="en-US" sz="1800" dirty="0"/>
              <a:t>vigorously recruit and retain subjects</a:t>
            </a:r>
          </a:p>
          <a:p>
            <a:pPr>
              <a:buFont typeface="+mj-lt"/>
              <a:buAutoNum type="arabicPeriod"/>
            </a:pPr>
            <a:r>
              <a:rPr lang="en-US" sz="1800" dirty="0"/>
              <a:t>have a detailed, written and vetted protocol </a:t>
            </a:r>
          </a:p>
          <a:p>
            <a:pPr>
              <a:buFont typeface="+mj-lt"/>
              <a:buAutoNum type="arabicPeriod"/>
            </a:pPr>
            <a:r>
              <a:rPr lang="en-US" sz="1800" dirty="0"/>
              <a:t>examine for normality of the data</a:t>
            </a:r>
          </a:p>
          <a:p>
            <a:pPr>
              <a:buFont typeface="+mj-lt"/>
              <a:buAutoNum type="arabicPeriod"/>
            </a:pPr>
            <a:r>
              <a:rPr lang="en-US" sz="1800" dirty="0"/>
              <a:t>report missing data, dropped subjects and use of an intention to treat analysis</a:t>
            </a:r>
          </a:p>
          <a:p>
            <a:pPr>
              <a:buFont typeface="+mj-lt"/>
              <a:buAutoNum type="arabicPeriod"/>
            </a:pPr>
            <a:r>
              <a:rPr lang="en-US" sz="1800" dirty="0"/>
              <a:t>perform and report power calculations</a:t>
            </a:r>
          </a:p>
          <a:p>
            <a:pPr>
              <a:buFont typeface="+mj-lt"/>
              <a:buAutoNum type="arabicPeriod"/>
            </a:pPr>
            <a:r>
              <a:rPr lang="en-US" sz="1800" dirty="0"/>
              <a:t>point out the weaknesses of your own study</a:t>
            </a:r>
          </a:p>
          <a:p>
            <a:pPr>
              <a:buFont typeface="+mj-lt"/>
              <a:buAutoNum type="arabicPeriod"/>
            </a:pPr>
            <a:r>
              <a:rPr lang="en-US" sz="1800" dirty="0"/>
              <a:t>understand and use correct scientific</a:t>
            </a:r>
          </a:p>
        </p:txBody>
      </p:sp>
      <p:sp>
        <p:nvSpPr>
          <p:cNvPr id="4" name="Rectangle 3"/>
          <p:cNvSpPr/>
          <p:nvPr/>
        </p:nvSpPr>
        <p:spPr>
          <a:xfrm>
            <a:off x="5486400" y="6553200"/>
            <a:ext cx="3576320" cy="276999"/>
          </a:xfrm>
          <a:prstGeom prst="rect">
            <a:avLst/>
          </a:prstGeom>
        </p:spPr>
        <p:txBody>
          <a:bodyPr wrap="square">
            <a:spAutoFit/>
          </a:bodyPr>
          <a:lstStyle/>
          <a:p>
            <a:pPr algn="r"/>
            <a:r>
              <a:rPr lang="en-US" sz="1200" b="0" dirty="0">
                <a:solidFill>
                  <a:schemeClr val="bg1"/>
                </a:solidFill>
                <a:latin typeface="AdvP41153C"/>
              </a:rPr>
              <a:t>Journal of Prosthodontic Research 55 (2011) 1–6</a:t>
            </a:r>
            <a:endParaRPr lang="en-US" sz="1200" dirty="0">
              <a:solidFill>
                <a:schemeClr val="bg1"/>
              </a:solidFill>
            </a:endParaRPr>
          </a:p>
        </p:txBody>
      </p:sp>
      <p:sp>
        <p:nvSpPr>
          <p:cNvPr id="5" name="Slide Number Placeholder 4"/>
          <p:cNvSpPr>
            <a:spLocks noGrp="1"/>
          </p:cNvSpPr>
          <p:nvPr>
            <p:ph type="sldNum" sz="quarter" idx="10"/>
          </p:nvPr>
        </p:nvSpPr>
        <p:spPr/>
        <p:txBody>
          <a:bodyPr/>
          <a:lstStyle/>
          <a:p>
            <a:fld id="{970F0956-5B8E-40B4-A8DD-F75AA1D26018}" type="slidenum">
              <a:rPr lang="en-US" smtClean="0"/>
              <a:pPr/>
              <a:t>4</a:t>
            </a:fld>
            <a:endParaRPr lang="en-US"/>
          </a:p>
        </p:txBody>
      </p:sp>
      <p:sp>
        <p:nvSpPr>
          <p:cNvPr id="6" name="Rectangle 5"/>
          <p:cNvSpPr/>
          <p:nvPr/>
        </p:nvSpPr>
        <p:spPr bwMode="auto">
          <a:xfrm>
            <a:off x="228600" y="3810000"/>
            <a:ext cx="5029200" cy="381000"/>
          </a:xfrm>
          <a:prstGeom prst="rect">
            <a:avLst/>
          </a:prstGeom>
          <a:noFill/>
          <a:ln w="571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Tree>
    <p:extLst>
      <p:ext uri="{BB962C8B-B14F-4D97-AF65-F5344CB8AC3E}">
        <p14:creationId xmlns:p14="http://schemas.microsoft.com/office/powerpoint/2010/main" val="21421886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Bias and research designs (3)</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solidFill>
                  <a:schemeClr val="accent1">
                    <a:lumMod val="75000"/>
                  </a:schemeClr>
                </a:solidFill>
              </a:rPr>
              <a:t>A good research design minimizes bias</a:t>
            </a:r>
          </a:p>
          <a:p>
            <a:pPr>
              <a:buFont typeface="Arial" panose="020B0604020202020204" pitchFamily="34" charset="0"/>
              <a:buChar char="•"/>
            </a:pPr>
            <a:r>
              <a:rPr lang="en-US" dirty="0">
                <a:solidFill>
                  <a:schemeClr val="accent1">
                    <a:lumMod val="75000"/>
                  </a:schemeClr>
                </a:solidFill>
              </a:rPr>
              <a:t>Some studies are purposefully set up to take advantage of bias. </a:t>
            </a:r>
          </a:p>
          <a:p>
            <a:pPr>
              <a:buFont typeface="Arial" panose="020B0604020202020204" pitchFamily="34" charset="0"/>
              <a:buChar char="•"/>
            </a:pPr>
            <a:r>
              <a:rPr lang="en-US" dirty="0"/>
              <a:t>Certain designs are more prone to certain biases.</a:t>
            </a:r>
          </a:p>
        </p:txBody>
      </p:sp>
      <p:sp>
        <p:nvSpPr>
          <p:cNvPr id="4" name="Slide Number Placeholder 3"/>
          <p:cNvSpPr>
            <a:spLocks noGrp="1"/>
          </p:cNvSpPr>
          <p:nvPr>
            <p:ph type="sldNum" sz="quarter" idx="10"/>
          </p:nvPr>
        </p:nvSpPr>
        <p:spPr/>
        <p:txBody>
          <a:bodyPr/>
          <a:lstStyle/>
          <a:p>
            <a:fld id="{970F0956-5B8E-40B4-A8DD-F75AA1D26018}" type="slidenum">
              <a:rPr lang="en-US" smtClean="0"/>
              <a:pPr/>
              <a:t>40</a:t>
            </a:fld>
            <a:endParaRPr lang="en-US"/>
          </a:p>
        </p:txBody>
      </p:sp>
    </p:spTree>
    <p:extLst>
      <p:ext uri="{BB962C8B-B14F-4D97-AF65-F5344CB8AC3E}">
        <p14:creationId xmlns:p14="http://schemas.microsoft.com/office/powerpoint/2010/main" val="28576683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Risks for bias in interviews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Bias A:</a:t>
            </a:r>
          </a:p>
          <a:p>
            <a:pPr lvl="1">
              <a:buFont typeface="Arial" panose="020B0604020202020204" pitchFamily="34" charset="0"/>
              <a:buChar char="•"/>
            </a:pPr>
            <a:r>
              <a:rPr lang="en-US" dirty="0"/>
              <a:t>the effects of the researcher on the interviewees;</a:t>
            </a:r>
          </a:p>
          <a:p>
            <a:pPr lvl="2">
              <a:buFont typeface="Arial" panose="020B0604020202020204" pitchFamily="34" charset="0"/>
              <a:buChar char="•"/>
            </a:pPr>
            <a:r>
              <a:rPr lang="en-US" dirty="0"/>
              <a:t>e.g. researcher poses a threat to the interviewees.</a:t>
            </a:r>
          </a:p>
          <a:p>
            <a:pPr>
              <a:buFont typeface="Arial" panose="020B0604020202020204" pitchFamily="34" charset="0"/>
              <a:buChar char="•"/>
            </a:pPr>
            <a:r>
              <a:rPr lang="en-US" dirty="0"/>
              <a:t>Bias B:</a:t>
            </a:r>
          </a:p>
          <a:p>
            <a:pPr lvl="1">
              <a:buFont typeface="Arial" panose="020B0604020202020204" pitchFamily="34" charset="0"/>
              <a:buChar char="•"/>
            </a:pPr>
            <a:r>
              <a:rPr lang="en-US" dirty="0"/>
              <a:t>the effects of the interviewees on the researcher;</a:t>
            </a:r>
          </a:p>
          <a:p>
            <a:pPr lvl="2">
              <a:buFont typeface="Arial" panose="020B0604020202020204" pitchFamily="34" charset="0"/>
              <a:buChar char="•"/>
            </a:pPr>
            <a:r>
              <a:rPr lang="en-US" dirty="0"/>
              <a:t>e.g. researcher ‘becomes native’, part of the interviewees.</a:t>
            </a:r>
          </a:p>
        </p:txBody>
      </p:sp>
      <p:sp>
        <p:nvSpPr>
          <p:cNvPr id="4" name="Rectangle 3"/>
          <p:cNvSpPr/>
          <p:nvPr/>
        </p:nvSpPr>
        <p:spPr>
          <a:xfrm>
            <a:off x="0" y="6320135"/>
            <a:ext cx="9144000" cy="461665"/>
          </a:xfrm>
          <a:prstGeom prst="rect">
            <a:avLst/>
          </a:prstGeom>
        </p:spPr>
        <p:txBody>
          <a:bodyPr wrap="square">
            <a:spAutoFit/>
          </a:bodyPr>
          <a:lstStyle/>
          <a:p>
            <a:pPr algn="r"/>
            <a:r>
              <a:rPr lang="en-US" sz="1200" b="0" dirty="0">
                <a:solidFill>
                  <a:schemeClr val="bg1"/>
                </a:solidFill>
              </a:rPr>
              <a:t>AJ. </a:t>
            </a:r>
            <a:r>
              <a:rPr lang="en-US" sz="1200" b="0" dirty="0" err="1">
                <a:solidFill>
                  <a:schemeClr val="bg1"/>
                </a:solidFill>
              </a:rPr>
              <a:t>Onwuegbuzie</a:t>
            </a:r>
            <a:r>
              <a:rPr lang="en-US" sz="1200" b="0" dirty="0">
                <a:solidFill>
                  <a:schemeClr val="bg1"/>
                </a:solidFill>
              </a:rPr>
              <a:t> et.al. Innovative Data Collection Strategies in Qualitative Research. The Qualitative Report 2010;15(3):696-726.</a:t>
            </a:r>
          </a:p>
          <a:p>
            <a:pPr algn="r"/>
            <a:r>
              <a:rPr lang="en-US" sz="1200" b="0" dirty="0">
                <a:solidFill>
                  <a:schemeClr val="bg1"/>
                </a:solidFill>
                <a:hlinkClick r:id="rId2"/>
              </a:rPr>
              <a:t>http://www.nova.edu/ssss/QR/QR15-3/onwuegbuzie.pdf</a:t>
            </a:r>
            <a:r>
              <a:rPr lang="en-US" sz="1200" b="0" dirty="0">
                <a:solidFill>
                  <a:schemeClr val="bg1"/>
                </a:solidFill>
              </a:rPr>
              <a:t> </a:t>
            </a:r>
          </a:p>
        </p:txBody>
      </p:sp>
      <p:sp>
        <p:nvSpPr>
          <p:cNvPr id="5" name="Slide Number Placeholder 4"/>
          <p:cNvSpPr>
            <a:spLocks noGrp="1"/>
          </p:cNvSpPr>
          <p:nvPr>
            <p:ph type="sldNum" sz="quarter" idx="10"/>
          </p:nvPr>
        </p:nvSpPr>
        <p:spPr/>
        <p:txBody>
          <a:bodyPr/>
          <a:lstStyle/>
          <a:p>
            <a:fld id="{970F0956-5B8E-40B4-A8DD-F75AA1D26018}" type="slidenum">
              <a:rPr lang="en-US" smtClean="0"/>
              <a:pPr/>
              <a:t>41</a:t>
            </a:fld>
            <a:endParaRPr lang="en-US"/>
          </a:p>
        </p:txBody>
      </p:sp>
    </p:spTree>
    <p:extLst>
      <p:ext uri="{BB962C8B-B14F-4D97-AF65-F5344CB8AC3E}">
        <p14:creationId xmlns:p14="http://schemas.microsoft.com/office/powerpoint/2010/main" val="23602189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Bias in questionnaires / interviews</a:t>
            </a:r>
          </a:p>
        </p:txBody>
      </p:sp>
      <p:sp>
        <p:nvSpPr>
          <p:cNvPr id="3" name="Subtitle 2"/>
          <p:cNvSpPr>
            <a:spLocks noGrp="1"/>
          </p:cNvSpPr>
          <p:nvPr>
            <p:ph idx="1"/>
          </p:nvPr>
        </p:nvSpPr>
        <p:spPr/>
        <p:txBody>
          <a:bodyPr/>
          <a:lstStyle/>
          <a:p>
            <a:pPr marL="342900" indent="-342900" algn="l">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Respondent bias occurs when a participant is unable or unwilling to provide accurate or honest answers to a survey.</a:t>
            </a:r>
          </a:p>
          <a:p>
            <a:pPr marL="342900" indent="-342900" algn="l">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Inability to provide correct answers because of unfamiliarity, respondent fatigue, faulty recall, question format, and question context.</a:t>
            </a:r>
          </a:p>
          <a:p>
            <a:pPr marL="342900" indent="-342900" algn="l">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Opt out choice in the question design - do not know, not sure </a:t>
            </a:r>
            <a:r>
              <a:rPr lang="en-US" dirty="0" err="1">
                <a:latin typeface="Times New Roman" panose="02020603050405020304" pitchFamily="18" charset="0"/>
                <a:cs typeface="Times New Roman" panose="02020603050405020304" pitchFamily="18" charset="0"/>
              </a:rPr>
              <a:t>etc</a:t>
            </a:r>
            <a:r>
              <a:rPr lang="en-US" dirty="0">
                <a:latin typeface="Times New Roman" panose="02020603050405020304" pitchFamily="18" charset="0"/>
                <a:cs typeface="Times New Roman" panose="02020603050405020304" pitchFamily="18" charset="0"/>
              </a:rPr>
              <a:t>,</a:t>
            </a:r>
          </a:p>
          <a:p>
            <a:pPr marL="342900" indent="-342900" algn="l">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Proper screening questions should be used to select the respondents who will be able to answer the question correctly. Use branching questions.</a:t>
            </a:r>
          </a:p>
        </p:txBody>
      </p:sp>
      <p:sp>
        <p:nvSpPr>
          <p:cNvPr id="4" name="Slide Number Placeholder 3"/>
          <p:cNvSpPr>
            <a:spLocks noGrp="1"/>
          </p:cNvSpPr>
          <p:nvPr>
            <p:ph type="sldNum" sz="quarter" idx="10"/>
          </p:nvPr>
        </p:nvSpPr>
        <p:spPr/>
        <p:txBody>
          <a:bodyPr/>
          <a:lstStyle/>
          <a:p>
            <a:fld id="{970F0956-5B8E-40B4-A8DD-F75AA1D26018}" type="slidenum">
              <a:rPr lang="en-US" smtClean="0"/>
              <a:pPr/>
              <a:t>42</a:t>
            </a:fld>
            <a:endParaRPr lang="en-US"/>
          </a:p>
        </p:txBody>
      </p:sp>
    </p:spTree>
    <p:extLst>
      <p:ext uri="{BB962C8B-B14F-4D97-AF65-F5344CB8AC3E}">
        <p14:creationId xmlns:p14="http://schemas.microsoft.com/office/powerpoint/2010/main" val="5473182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Cohort studies: disadvantages re bias</a:t>
            </a:r>
          </a:p>
        </p:txBody>
      </p:sp>
      <p:sp>
        <p:nvSpPr>
          <p:cNvPr id="3" name="Content Placeholder 2"/>
          <p:cNvSpPr>
            <a:spLocks noGrp="1"/>
          </p:cNvSpPr>
          <p:nvPr>
            <p:ph idx="1"/>
          </p:nvPr>
        </p:nvSpPr>
        <p:spPr>
          <a:xfrm>
            <a:off x="235789" y="3200400"/>
            <a:ext cx="8686800" cy="3124200"/>
          </a:xfrm>
        </p:spPr>
        <p:txBody>
          <a:bodyPr/>
          <a:lstStyle/>
          <a:p>
            <a:pPr>
              <a:buFont typeface="Arial" panose="020B0604020202020204" pitchFamily="34" charset="0"/>
              <a:buChar char="•"/>
            </a:pPr>
            <a:r>
              <a:rPr lang="en-US" b="1" u="sng" dirty="0"/>
              <a:t>General</a:t>
            </a:r>
            <a:r>
              <a:rPr lang="en-US" dirty="0"/>
              <a:t>:  </a:t>
            </a:r>
          </a:p>
          <a:p>
            <a:pPr lvl="1">
              <a:buFont typeface="Arial" panose="020B0604020202020204" pitchFamily="34" charset="0"/>
              <a:buChar char="•"/>
            </a:pPr>
            <a:r>
              <a:rPr lang="en-US" dirty="0"/>
              <a:t>Susceptible to selection bias. </a:t>
            </a:r>
          </a:p>
          <a:p>
            <a:pPr>
              <a:buFont typeface="Arial" panose="020B0604020202020204" pitchFamily="34" charset="0"/>
              <a:buChar char="•"/>
            </a:pPr>
            <a:r>
              <a:rPr lang="en-US" b="1" u="sng" dirty="0"/>
              <a:t>Prospective Cohort Study</a:t>
            </a:r>
            <a:r>
              <a:rPr lang="en-US" b="1" dirty="0"/>
              <a:t>:  </a:t>
            </a:r>
          </a:p>
          <a:p>
            <a:pPr lvl="1">
              <a:buFont typeface="Arial" panose="020B0604020202020204" pitchFamily="34" charset="0"/>
              <a:buChar char="•"/>
            </a:pPr>
            <a:r>
              <a:rPr lang="en-US" dirty="0"/>
              <a:t>Susceptible to loss to follow-up or withdrawals. </a:t>
            </a:r>
          </a:p>
          <a:p>
            <a:pPr>
              <a:buFont typeface="Arial" panose="020B0604020202020204" pitchFamily="34" charset="0"/>
              <a:buChar char="•"/>
            </a:pPr>
            <a:r>
              <a:rPr lang="en-US" b="1" u="sng" dirty="0"/>
              <a:t>Retrospective Cohort Study</a:t>
            </a:r>
            <a:r>
              <a:rPr lang="en-US" b="1" dirty="0"/>
              <a:t>:  </a:t>
            </a:r>
          </a:p>
          <a:p>
            <a:pPr lvl="1">
              <a:buFont typeface="Arial" panose="020B0604020202020204" pitchFamily="34" charset="0"/>
              <a:buChar char="•"/>
            </a:pPr>
            <a:r>
              <a:rPr lang="en-US" dirty="0"/>
              <a:t>Susceptible to recall bias or information bias; </a:t>
            </a:r>
          </a:p>
          <a:p>
            <a:pPr lvl="1">
              <a:buFont typeface="Arial" panose="020B0604020202020204" pitchFamily="34" charset="0"/>
              <a:buChar char="•"/>
            </a:pPr>
            <a:r>
              <a:rPr lang="en-US" dirty="0"/>
              <a:t>Less control over variables. </a:t>
            </a:r>
          </a:p>
          <a:p>
            <a:pPr>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B7A43C5A-ACB8-4C0A-8D74-C2E9796A15BB}" type="slidenum">
              <a:rPr lang="en-US" smtClean="0"/>
              <a:pPr/>
              <a:t>43</a:t>
            </a:fld>
            <a:endParaRPr lang="en-US"/>
          </a:p>
        </p:txBody>
      </p:sp>
      <p:sp>
        <p:nvSpPr>
          <p:cNvPr id="5" name="Rectangle 4"/>
          <p:cNvSpPr/>
          <p:nvPr/>
        </p:nvSpPr>
        <p:spPr>
          <a:xfrm>
            <a:off x="709246" y="6553200"/>
            <a:ext cx="8434754" cy="276999"/>
          </a:xfrm>
          <a:prstGeom prst="rect">
            <a:avLst/>
          </a:prstGeom>
        </p:spPr>
        <p:txBody>
          <a:bodyPr wrap="square">
            <a:spAutoFit/>
          </a:bodyPr>
          <a:lstStyle/>
          <a:p>
            <a:pPr algn="r"/>
            <a:r>
              <a:rPr lang="en-US" sz="1200" b="0" dirty="0">
                <a:solidFill>
                  <a:schemeClr val="bg1"/>
                </a:solidFill>
              </a:rPr>
              <a:t>Song JW, Chung KC. Observational studies: Cohort and case-control studies. </a:t>
            </a:r>
            <a:r>
              <a:rPr lang="en-US" sz="1200" b="0" dirty="0" err="1">
                <a:solidFill>
                  <a:schemeClr val="bg1"/>
                </a:solidFill>
              </a:rPr>
              <a:t>Plast</a:t>
            </a:r>
            <a:r>
              <a:rPr lang="en-US" sz="1200" b="0" dirty="0">
                <a:solidFill>
                  <a:schemeClr val="bg1"/>
                </a:solidFill>
              </a:rPr>
              <a:t> </a:t>
            </a:r>
            <a:r>
              <a:rPr lang="en-US" sz="1200" b="0" dirty="0" err="1">
                <a:solidFill>
                  <a:schemeClr val="bg1"/>
                </a:solidFill>
              </a:rPr>
              <a:t>Reconstr</a:t>
            </a:r>
            <a:r>
              <a:rPr lang="en-US" sz="1200" b="0" dirty="0">
                <a:solidFill>
                  <a:schemeClr val="bg1"/>
                </a:solidFill>
              </a:rPr>
              <a:t> </a:t>
            </a:r>
            <a:r>
              <a:rPr lang="en-US" sz="1200" b="0" dirty="0" err="1">
                <a:solidFill>
                  <a:schemeClr val="bg1"/>
                </a:solidFill>
              </a:rPr>
              <a:t>Surg</a:t>
            </a:r>
            <a:r>
              <a:rPr lang="en-US" sz="1200" b="0" dirty="0">
                <a:solidFill>
                  <a:schemeClr val="bg1"/>
                </a:solidFill>
              </a:rPr>
              <a:t> 2010;126:2234-42</a:t>
            </a:r>
          </a:p>
        </p:txBody>
      </p:sp>
      <p:sp>
        <p:nvSpPr>
          <p:cNvPr id="6" name="Oval 5"/>
          <p:cNvSpPr/>
          <p:nvPr/>
        </p:nvSpPr>
        <p:spPr bwMode="auto">
          <a:xfrm rot="1015061">
            <a:off x="4422308" y="1769860"/>
            <a:ext cx="4419600" cy="2209800"/>
          </a:xfrm>
          <a:prstGeom prst="ellipse">
            <a:avLst/>
          </a:prstGeom>
          <a:noFill/>
          <a:ln w="571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7" name="Oval 6"/>
          <p:cNvSpPr/>
          <p:nvPr/>
        </p:nvSpPr>
        <p:spPr bwMode="auto">
          <a:xfrm rot="1015061">
            <a:off x="4949251" y="2037478"/>
            <a:ext cx="2151934" cy="1304457"/>
          </a:xfrm>
          <a:prstGeom prst="ellipse">
            <a:avLst/>
          </a:pr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8" name="Rounded Rectangle 7"/>
          <p:cNvSpPr/>
          <p:nvPr/>
        </p:nvSpPr>
        <p:spPr bwMode="auto">
          <a:xfrm rot="17869752">
            <a:off x="5558669" y="2693518"/>
            <a:ext cx="706975" cy="762000"/>
          </a:xfrm>
          <a:prstGeom prst="roundRect">
            <a:avLst/>
          </a:prstGeom>
          <a:solidFill>
            <a:srgbClr val="BBE0E3">
              <a:alpha val="50196"/>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9" name="TextBox 8"/>
          <p:cNvSpPr txBox="1"/>
          <p:nvPr/>
        </p:nvSpPr>
        <p:spPr>
          <a:xfrm>
            <a:off x="941385" y="1679041"/>
            <a:ext cx="2831223" cy="1200329"/>
          </a:xfrm>
          <a:prstGeom prst="rect">
            <a:avLst/>
          </a:prstGeom>
          <a:noFill/>
        </p:spPr>
        <p:txBody>
          <a:bodyPr wrap="none" rtlCol="0">
            <a:spAutoFit/>
          </a:bodyPr>
          <a:lstStyle/>
          <a:p>
            <a:pPr algn="r"/>
            <a:r>
              <a:rPr lang="en-US" sz="2400" b="0" dirty="0">
                <a:solidFill>
                  <a:schemeClr val="bg1"/>
                </a:solidFill>
              </a:rPr>
              <a:t>Total population</a:t>
            </a:r>
          </a:p>
          <a:p>
            <a:pPr algn="r"/>
            <a:r>
              <a:rPr lang="en-US" sz="2400" b="0" dirty="0">
                <a:solidFill>
                  <a:schemeClr val="bg1"/>
                </a:solidFill>
              </a:rPr>
              <a:t>Population of interest</a:t>
            </a:r>
          </a:p>
          <a:p>
            <a:pPr algn="r"/>
            <a:r>
              <a:rPr lang="en-US" sz="2400" b="0" dirty="0">
                <a:solidFill>
                  <a:schemeClr val="bg1"/>
                </a:solidFill>
              </a:rPr>
              <a:t>Cohort</a:t>
            </a:r>
          </a:p>
        </p:txBody>
      </p:sp>
      <p:cxnSp>
        <p:nvCxnSpPr>
          <p:cNvPr id="11" name="Straight Arrow Connector 10"/>
          <p:cNvCxnSpPr/>
          <p:nvPr/>
        </p:nvCxnSpPr>
        <p:spPr bwMode="auto">
          <a:xfrm>
            <a:off x="3772608" y="1905000"/>
            <a:ext cx="1408992" cy="0"/>
          </a:xfrm>
          <a:prstGeom prst="straightConnector1">
            <a:avLst/>
          </a:prstGeom>
          <a:solidFill>
            <a:schemeClr val="accent1"/>
          </a:solidFill>
          <a:ln w="19050" cap="flat" cmpd="sng" algn="ctr">
            <a:solidFill>
              <a:schemeClr val="bg1"/>
            </a:solidFill>
            <a:prstDash val="solid"/>
            <a:round/>
            <a:headEnd type="none" w="med" len="med"/>
            <a:tailEnd type="triangle"/>
          </a:ln>
          <a:effectLst/>
        </p:spPr>
      </p:cxnSp>
      <p:cxnSp>
        <p:nvCxnSpPr>
          <p:cNvPr id="15" name="Straight Arrow Connector 14"/>
          <p:cNvCxnSpPr/>
          <p:nvPr/>
        </p:nvCxnSpPr>
        <p:spPr bwMode="auto">
          <a:xfrm>
            <a:off x="3772608" y="2362200"/>
            <a:ext cx="1637592" cy="0"/>
          </a:xfrm>
          <a:prstGeom prst="straightConnector1">
            <a:avLst/>
          </a:prstGeom>
          <a:solidFill>
            <a:schemeClr val="accent1"/>
          </a:solidFill>
          <a:ln w="19050" cap="flat" cmpd="sng" algn="ctr">
            <a:solidFill>
              <a:schemeClr val="bg1"/>
            </a:solidFill>
            <a:prstDash val="solid"/>
            <a:round/>
            <a:headEnd type="none" w="med" len="med"/>
            <a:tailEnd type="triangle"/>
          </a:ln>
          <a:effectLst/>
        </p:spPr>
      </p:cxnSp>
      <p:cxnSp>
        <p:nvCxnSpPr>
          <p:cNvPr id="18" name="Straight Arrow Connector 17"/>
          <p:cNvCxnSpPr/>
          <p:nvPr/>
        </p:nvCxnSpPr>
        <p:spPr bwMode="auto">
          <a:xfrm>
            <a:off x="3772608" y="2689706"/>
            <a:ext cx="2018592" cy="185054"/>
          </a:xfrm>
          <a:prstGeom prst="straightConnector1">
            <a:avLst/>
          </a:prstGeom>
          <a:solidFill>
            <a:schemeClr val="accent1"/>
          </a:solidFill>
          <a:ln w="19050" cap="flat" cmpd="sng" algn="ctr">
            <a:solidFill>
              <a:schemeClr val="bg1"/>
            </a:solidFill>
            <a:prstDash val="solid"/>
            <a:round/>
            <a:headEnd type="none" w="med" len="med"/>
            <a:tailEnd type="triangle"/>
          </a:ln>
          <a:effectLst/>
        </p:spPr>
      </p:cxnSp>
    </p:spTree>
    <p:extLst>
      <p:ext uri="{BB962C8B-B14F-4D97-AF65-F5344CB8AC3E}">
        <p14:creationId xmlns:p14="http://schemas.microsoft.com/office/powerpoint/2010/main" val="266676639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Bias in case control studies</a:t>
            </a:r>
          </a:p>
        </p:txBody>
      </p:sp>
      <p:sp>
        <p:nvSpPr>
          <p:cNvPr id="3" name="Content Placeholder 2"/>
          <p:cNvSpPr>
            <a:spLocks noGrp="1"/>
          </p:cNvSpPr>
          <p:nvPr>
            <p:ph idx="1"/>
          </p:nvPr>
        </p:nvSpPr>
        <p:spPr>
          <a:xfrm>
            <a:off x="4482" y="3260370"/>
            <a:ext cx="9063318" cy="3140429"/>
          </a:xfrm>
        </p:spPr>
        <p:txBody>
          <a:bodyPr/>
          <a:lstStyle/>
          <a:p>
            <a:pPr>
              <a:buFont typeface="Arial" panose="020B0604020202020204" pitchFamily="34" charset="0"/>
              <a:buChar char="•"/>
            </a:pPr>
            <a:r>
              <a:rPr lang="en-US" dirty="0"/>
              <a:t>Sampling bias:</a:t>
            </a:r>
          </a:p>
          <a:p>
            <a:pPr lvl="1">
              <a:buFont typeface="Arial" panose="020B0604020202020204" pitchFamily="34" charset="0"/>
              <a:buChar char="•"/>
            </a:pPr>
            <a:r>
              <a:rPr lang="en-US" sz="2000" dirty="0"/>
              <a:t>may occur if the cases and controls are				 taken from different subgroups of the population. </a:t>
            </a:r>
          </a:p>
          <a:p>
            <a:pPr lvl="1">
              <a:buFont typeface="Arial" panose="020B0604020202020204" pitchFamily="34" charset="0"/>
              <a:buChar char="•"/>
            </a:pPr>
            <a:r>
              <a:rPr lang="en-US" sz="2000" dirty="0"/>
              <a:t>difference in exposure may be due to some other inherent differences between the groups rather than the risk factor being studied. </a:t>
            </a:r>
          </a:p>
          <a:p>
            <a:pPr>
              <a:buFont typeface="Arial" panose="020B0604020202020204" pitchFamily="34" charset="0"/>
              <a:buChar char="•"/>
            </a:pPr>
            <a:r>
              <a:rPr lang="en-US" dirty="0"/>
              <a:t>Recall bias:</a:t>
            </a:r>
          </a:p>
          <a:p>
            <a:pPr lvl="1">
              <a:buFont typeface="Arial" panose="020B0604020202020204" pitchFamily="34" charset="0"/>
              <a:buChar char="•"/>
            </a:pPr>
            <a:r>
              <a:rPr lang="en-US" sz="2000" dirty="0"/>
              <a:t>May happen when subjects are asked to answer questions about exposure to risk factors in the past. </a:t>
            </a:r>
          </a:p>
          <a:p>
            <a:pPr lvl="1">
              <a:buFont typeface="Arial" panose="020B0604020202020204" pitchFamily="34" charset="0"/>
              <a:buChar char="•"/>
            </a:pPr>
            <a:r>
              <a:rPr lang="en-US" sz="2000" dirty="0"/>
              <a:t>People who are diseased (cases) tend to remember their exposure to the risk factor more accurately as compared to the controls. </a:t>
            </a:r>
          </a:p>
        </p:txBody>
      </p:sp>
      <p:sp>
        <p:nvSpPr>
          <p:cNvPr id="4" name="Slide Number Placeholder 3"/>
          <p:cNvSpPr>
            <a:spLocks noGrp="1"/>
          </p:cNvSpPr>
          <p:nvPr>
            <p:ph type="sldNum" sz="quarter" idx="10"/>
          </p:nvPr>
        </p:nvSpPr>
        <p:spPr/>
        <p:txBody>
          <a:bodyPr/>
          <a:lstStyle/>
          <a:p>
            <a:fld id="{B7A43C5A-ACB8-4C0A-8D74-C2E9796A15BB}" type="slidenum">
              <a:rPr lang="en-US" smtClean="0"/>
              <a:pPr/>
              <a:t>44</a:t>
            </a:fld>
            <a:endParaRPr lang="en-US"/>
          </a:p>
        </p:txBody>
      </p:sp>
      <p:sp>
        <p:nvSpPr>
          <p:cNvPr id="5" name="Oval 4"/>
          <p:cNvSpPr/>
          <p:nvPr/>
        </p:nvSpPr>
        <p:spPr bwMode="auto">
          <a:xfrm rot="1015061">
            <a:off x="4422308" y="1769860"/>
            <a:ext cx="4419600" cy="2209800"/>
          </a:xfrm>
          <a:prstGeom prst="ellipse">
            <a:avLst/>
          </a:prstGeom>
          <a:noFill/>
          <a:ln w="571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6" name="Oval 5"/>
          <p:cNvSpPr/>
          <p:nvPr/>
        </p:nvSpPr>
        <p:spPr bwMode="auto">
          <a:xfrm rot="1015061">
            <a:off x="4949251" y="2037478"/>
            <a:ext cx="2151934" cy="1304457"/>
          </a:xfrm>
          <a:prstGeom prst="ellipse">
            <a:avLst/>
          </a:pr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7" name="Rounded Rectangle 6"/>
          <p:cNvSpPr/>
          <p:nvPr/>
        </p:nvSpPr>
        <p:spPr bwMode="auto">
          <a:xfrm rot="18799027">
            <a:off x="6371223" y="2308706"/>
            <a:ext cx="706975" cy="762000"/>
          </a:xfrm>
          <a:prstGeom prst="roundRect">
            <a:avLst/>
          </a:prstGeom>
          <a:solidFill>
            <a:srgbClr val="BBE0E3">
              <a:alpha val="50196"/>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8" name="TextBox 7"/>
          <p:cNvSpPr txBox="1"/>
          <p:nvPr/>
        </p:nvSpPr>
        <p:spPr>
          <a:xfrm>
            <a:off x="941320" y="1679041"/>
            <a:ext cx="2831288" cy="1569660"/>
          </a:xfrm>
          <a:prstGeom prst="rect">
            <a:avLst/>
          </a:prstGeom>
          <a:noFill/>
        </p:spPr>
        <p:txBody>
          <a:bodyPr wrap="none" rtlCol="0">
            <a:spAutoFit/>
          </a:bodyPr>
          <a:lstStyle/>
          <a:p>
            <a:pPr algn="r"/>
            <a:r>
              <a:rPr lang="en-US" sz="2400" b="0" dirty="0">
                <a:solidFill>
                  <a:schemeClr val="bg1"/>
                </a:solidFill>
              </a:rPr>
              <a:t>Total population</a:t>
            </a:r>
          </a:p>
          <a:p>
            <a:pPr algn="r"/>
            <a:r>
              <a:rPr lang="en-US" sz="2400" b="0" dirty="0">
                <a:solidFill>
                  <a:schemeClr val="bg1"/>
                </a:solidFill>
              </a:rPr>
              <a:t>Population of interest</a:t>
            </a:r>
          </a:p>
          <a:p>
            <a:pPr algn="r"/>
            <a:r>
              <a:rPr lang="en-US" sz="2400" b="0" dirty="0">
                <a:solidFill>
                  <a:schemeClr val="bg1"/>
                </a:solidFill>
              </a:rPr>
              <a:t>Case</a:t>
            </a:r>
          </a:p>
          <a:p>
            <a:pPr algn="r"/>
            <a:r>
              <a:rPr lang="en-US" sz="2400" b="0" dirty="0">
                <a:solidFill>
                  <a:schemeClr val="bg1"/>
                </a:solidFill>
              </a:rPr>
              <a:t>Control</a:t>
            </a:r>
          </a:p>
        </p:txBody>
      </p:sp>
      <p:cxnSp>
        <p:nvCxnSpPr>
          <p:cNvPr id="9" name="Straight Arrow Connector 8"/>
          <p:cNvCxnSpPr/>
          <p:nvPr/>
        </p:nvCxnSpPr>
        <p:spPr bwMode="auto">
          <a:xfrm>
            <a:off x="3772608" y="1905000"/>
            <a:ext cx="1408992" cy="0"/>
          </a:xfrm>
          <a:prstGeom prst="straightConnector1">
            <a:avLst/>
          </a:prstGeom>
          <a:solidFill>
            <a:schemeClr val="accent1"/>
          </a:solidFill>
          <a:ln w="19050" cap="flat" cmpd="sng" algn="ctr">
            <a:solidFill>
              <a:schemeClr val="bg1"/>
            </a:solidFill>
            <a:prstDash val="solid"/>
            <a:round/>
            <a:headEnd type="none" w="med" len="med"/>
            <a:tailEnd type="triangle"/>
          </a:ln>
          <a:effectLst/>
        </p:spPr>
      </p:cxnSp>
      <p:cxnSp>
        <p:nvCxnSpPr>
          <p:cNvPr id="10" name="Straight Arrow Connector 9"/>
          <p:cNvCxnSpPr/>
          <p:nvPr/>
        </p:nvCxnSpPr>
        <p:spPr bwMode="auto">
          <a:xfrm>
            <a:off x="3772608" y="2362200"/>
            <a:ext cx="1637592" cy="0"/>
          </a:xfrm>
          <a:prstGeom prst="straightConnector1">
            <a:avLst/>
          </a:prstGeom>
          <a:solidFill>
            <a:schemeClr val="accent1"/>
          </a:solidFill>
          <a:ln w="19050" cap="flat" cmpd="sng" algn="ctr">
            <a:solidFill>
              <a:schemeClr val="bg1"/>
            </a:solidFill>
            <a:prstDash val="solid"/>
            <a:round/>
            <a:headEnd type="none" w="med" len="med"/>
            <a:tailEnd type="triangle"/>
          </a:ln>
          <a:effectLst/>
        </p:spPr>
      </p:cxnSp>
      <p:cxnSp>
        <p:nvCxnSpPr>
          <p:cNvPr id="11" name="Straight Arrow Connector 10"/>
          <p:cNvCxnSpPr/>
          <p:nvPr/>
        </p:nvCxnSpPr>
        <p:spPr bwMode="auto">
          <a:xfrm>
            <a:off x="3772608" y="2689706"/>
            <a:ext cx="2704392" cy="0"/>
          </a:xfrm>
          <a:prstGeom prst="straightConnector1">
            <a:avLst/>
          </a:prstGeom>
          <a:solidFill>
            <a:schemeClr val="accent1"/>
          </a:solidFill>
          <a:ln w="19050" cap="flat" cmpd="sng" algn="ctr">
            <a:solidFill>
              <a:schemeClr val="bg1"/>
            </a:solidFill>
            <a:prstDash val="solid"/>
            <a:round/>
            <a:headEnd type="none" w="med" len="med"/>
            <a:tailEnd type="triangle"/>
          </a:ln>
          <a:effectLst/>
        </p:spPr>
      </p:cxnSp>
      <p:sp>
        <p:nvSpPr>
          <p:cNvPr id="14" name="Rounded Rectangle 13"/>
          <p:cNvSpPr/>
          <p:nvPr/>
        </p:nvSpPr>
        <p:spPr bwMode="auto">
          <a:xfrm rot="15714488">
            <a:off x="6550476" y="3192310"/>
            <a:ext cx="706975" cy="762000"/>
          </a:xfrm>
          <a:prstGeom prst="roundRect">
            <a:avLst/>
          </a:prstGeom>
          <a:solidFill>
            <a:srgbClr val="BBE0E3">
              <a:alpha val="50196"/>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cxnSp>
        <p:nvCxnSpPr>
          <p:cNvPr id="15" name="Straight Arrow Connector 14"/>
          <p:cNvCxnSpPr/>
          <p:nvPr/>
        </p:nvCxnSpPr>
        <p:spPr bwMode="auto">
          <a:xfrm>
            <a:off x="3772608" y="3048000"/>
            <a:ext cx="3085392" cy="525310"/>
          </a:xfrm>
          <a:prstGeom prst="straightConnector1">
            <a:avLst/>
          </a:prstGeom>
          <a:solidFill>
            <a:schemeClr val="accent1"/>
          </a:solidFill>
          <a:ln w="19050" cap="flat" cmpd="sng" algn="ctr">
            <a:solidFill>
              <a:schemeClr val="bg1"/>
            </a:solidFill>
            <a:prstDash val="solid"/>
            <a:round/>
            <a:headEnd type="none" w="med" len="med"/>
            <a:tailEnd type="triangle"/>
          </a:ln>
          <a:effectLst/>
        </p:spPr>
      </p:cxnSp>
    </p:spTree>
    <p:extLst>
      <p:ext uri="{BB962C8B-B14F-4D97-AF65-F5344CB8AC3E}">
        <p14:creationId xmlns:p14="http://schemas.microsoft.com/office/powerpoint/2010/main" val="5872032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Bias and research designs (3)</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solidFill>
                  <a:schemeClr val="accent1">
                    <a:lumMod val="75000"/>
                  </a:schemeClr>
                </a:solidFill>
              </a:rPr>
              <a:t>A good research design minimizes bias</a:t>
            </a:r>
          </a:p>
          <a:p>
            <a:pPr>
              <a:buFont typeface="Arial" panose="020B0604020202020204" pitchFamily="34" charset="0"/>
              <a:buChar char="•"/>
            </a:pPr>
            <a:r>
              <a:rPr lang="en-US" dirty="0">
                <a:solidFill>
                  <a:schemeClr val="accent1">
                    <a:lumMod val="75000"/>
                  </a:schemeClr>
                </a:solidFill>
              </a:rPr>
              <a:t>Some studies are purposefully set up to take advantage of bias. </a:t>
            </a:r>
          </a:p>
          <a:p>
            <a:pPr>
              <a:buFont typeface="Arial" panose="020B0604020202020204" pitchFamily="34" charset="0"/>
              <a:buChar char="•"/>
            </a:pPr>
            <a:r>
              <a:rPr lang="en-US" dirty="0">
                <a:solidFill>
                  <a:schemeClr val="accent1">
                    <a:lumMod val="75000"/>
                  </a:schemeClr>
                </a:solidFill>
              </a:rPr>
              <a:t>Certain designs are more prone to certain biases.</a:t>
            </a:r>
          </a:p>
          <a:p>
            <a:pPr>
              <a:buFont typeface="Arial" panose="020B0604020202020204" pitchFamily="34" charset="0"/>
              <a:buChar char="•"/>
            </a:pPr>
            <a:r>
              <a:rPr lang="en-US" dirty="0"/>
              <a:t>Conflicts of Interest may taint any design.</a:t>
            </a:r>
          </a:p>
        </p:txBody>
      </p:sp>
      <p:sp>
        <p:nvSpPr>
          <p:cNvPr id="4" name="Slide Number Placeholder 3"/>
          <p:cNvSpPr>
            <a:spLocks noGrp="1"/>
          </p:cNvSpPr>
          <p:nvPr>
            <p:ph type="sldNum" sz="quarter" idx="10"/>
          </p:nvPr>
        </p:nvSpPr>
        <p:spPr/>
        <p:txBody>
          <a:bodyPr/>
          <a:lstStyle/>
          <a:p>
            <a:fld id="{970F0956-5B8E-40B4-A8DD-F75AA1D26018}" type="slidenum">
              <a:rPr lang="en-US" smtClean="0"/>
              <a:pPr/>
              <a:t>45</a:t>
            </a:fld>
            <a:endParaRPr lang="en-US"/>
          </a:p>
        </p:txBody>
      </p:sp>
    </p:spTree>
    <p:extLst>
      <p:ext uri="{BB962C8B-B14F-4D97-AF65-F5344CB8AC3E}">
        <p14:creationId xmlns:p14="http://schemas.microsoft.com/office/powerpoint/2010/main" val="36305636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Bias through Conflicts of Interest (COI)</a:t>
            </a:r>
          </a:p>
        </p:txBody>
      </p:sp>
      <p:sp>
        <p:nvSpPr>
          <p:cNvPr id="6" name="Content Placeholder 5"/>
          <p:cNvSpPr>
            <a:spLocks noGrp="1"/>
          </p:cNvSpPr>
          <p:nvPr>
            <p:ph idx="1"/>
          </p:nvPr>
        </p:nvSpPr>
        <p:spPr/>
        <p:txBody>
          <a:bodyPr/>
          <a:lstStyle/>
          <a:p>
            <a:r>
              <a:rPr lang="en-US" dirty="0"/>
              <a:t>•	Decisions about enrollment and inclusion/exclusion criteria.</a:t>
            </a:r>
          </a:p>
          <a:p>
            <a:r>
              <a:rPr lang="en-US" dirty="0"/>
              <a:t>•	Decisions about the choice of personnel to conduct the study.</a:t>
            </a:r>
          </a:p>
          <a:p>
            <a:r>
              <a:rPr lang="en-US" dirty="0"/>
              <a:t>•	Recruitment and consenting of research subjects.</a:t>
            </a:r>
          </a:p>
          <a:p>
            <a:r>
              <a:rPr lang="en-US" dirty="0"/>
              <a:t>•	Vendor selection in the purchase of equipment and other supplies.</a:t>
            </a:r>
          </a:p>
          <a:p>
            <a:r>
              <a:rPr lang="en-US" dirty="0"/>
              <a:t>•	Data collection, analysis, and interpretation.</a:t>
            </a:r>
          </a:p>
          <a:p>
            <a:r>
              <a:rPr lang="en-US" dirty="0"/>
              <a:t>•	Sharing of research results.</a:t>
            </a:r>
          </a:p>
          <a:p>
            <a:r>
              <a:rPr lang="en-US" dirty="0"/>
              <a:t>•	Choice of research design and statistical methods.</a:t>
            </a:r>
          </a:p>
          <a:p>
            <a:endParaRPr lang="en-US" dirty="0"/>
          </a:p>
        </p:txBody>
      </p:sp>
      <p:sp>
        <p:nvSpPr>
          <p:cNvPr id="4" name="Slide Number Placeholder 3"/>
          <p:cNvSpPr>
            <a:spLocks noGrp="1"/>
          </p:cNvSpPr>
          <p:nvPr>
            <p:ph type="sldNum" sz="quarter" idx="10"/>
          </p:nvPr>
        </p:nvSpPr>
        <p:spPr/>
        <p:txBody>
          <a:bodyPr/>
          <a:lstStyle/>
          <a:p>
            <a:fld id="{970F0956-5B8E-40B4-A8DD-F75AA1D26018}" type="slidenum">
              <a:rPr lang="en-US" smtClean="0"/>
              <a:pPr/>
              <a:t>46</a:t>
            </a:fld>
            <a:endParaRPr lang="en-US"/>
          </a:p>
        </p:txBody>
      </p:sp>
    </p:spTree>
    <p:extLst>
      <p:ext uri="{BB962C8B-B14F-4D97-AF65-F5344CB8AC3E}">
        <p14:creationId xmlns:p14="http://schemas.microsoft.com/office/powerpoint/2010/main" val="326592709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Controls for avoiding COI (1)</a:t>
            </a:r>
          </a:p>
        </p:txBody>
      </p:sp>
      <p:sp>
        <p:nvSpPr>
          <p:cNvPr id="3" name="Content Placeholder 2"/>
          <p:cNvSpPr>
            <a:spLocks noGrp="1"/>
          </p:cNvSpPr>
          <p:nvPr>
            <p:ph idx="1"/>
          </p:nvPr>
        </p:nvSpPr>
        <p:spPr/>
        <p:txBody>
          <a:bodyPr/>
          <a:lstStyle/>
          <a:p>
            <a:r>
              <a:rPr lang="en-US" dirty="0"/>
              <a:t>•	Adding an independent monitor to the study team to make sure that the research procedures are transparent.</a:t>
            </a:r>
          </a:p>
          <a:p>
            <a:r>
              <a:rPr lang="en-US" dirty="0"/>
              <a:t>•	Creating a safe environment for any research team member and/or student to report any perceived conflicts that may occur while the study is being conducted.</a:t>
            </a:r>
          </a:p>
          <a:p>
            <a:r>
              <a:rPr lang="en-US" dirty="0"/>
              <a:t>•	Disclosing the potential COI to the subjects in the informed consent form.</a:t>
            </a:r>
          </a:p>
          <a:p>
            <a:r>
              <a:rPr lang="en-US" dirty="0"/>
              <a:t>•	Reducing the researcher’s role in the research if they have a COI (less interaction with subjects, less data analysis).</a:t>
            </a:r>
          </a:p>
          <a:p>
            <a:r>
              <a:rPr lang="en-US" dirty="0"/>
              <a:t>…</a:t>
            </a:r>
          </a:p>
          <a:p>
            <a:endParaRPr lang="en-US" dirty="0"/>
          </a:p>
        </p:txBody>
      </p:sp>
      <p:sp>
        <p:nvSpPr>
          <p:cNvPr id="4" name="Slide Number Placeholder 3"/>
          <p:cNvSpPr>
            <a:spLocks noGrp="1"/>
          </p:cNvSpPr>
          <p:nvPr>
            <p:ph type="sldNum" sz="quarter" idx="10"/>
          </p:nvPr>
        </p:nvSpPr>
        <p:spPr/>
        <p:txBody>
          <a:bodyPr/>
          <a:lstStyle/>
          <a:p>
            <a:fld id="{970F0956-5B8E-40B4-A8DD-F75AA1D26018}" type="slidenum">
              <a:rPr lang="en-US" smtClean="0"/>
              <a:pPr/>
              <a:t>47</a:t>
            </a:fld>
            <a:endParaRPr lang="en-US"/>
          </a:p>
        </p:txBody>
      </p:sp>
      <p:sp>
        <p:nvSpPr>
          <p:cNvPr id="5" name="Rectangle 4"/>
          <p:cNvSpPr/>
          <p:nvPr/>
        </p:nvSpPr>
        <p:spPr>
          <a:xfrm>
            <a:off x="457200" y="6477000"/>
            <a:ext cx="8682318" cy="307777"/>
          </a:xfrm>
          <a:prstGeom prst="rect">
            <a:avLst/>
          </a:prstGeom>
        </p:spPr>
        <p:txBody>
          <a:bodyPr wrap="square">
            <a:spAutoFit/>
          </a:bodyPr>
          <a:lstStyle/>
          <a:p>
            <a:pPr algn="r"/>
            <a:r>
              <a:rPr lang="en-US" sz="1400" b="0" kern="1800" spc="-75" dirty="0">
                <a:solidFill>
                  <a:schemeClr val="bg1"/>
                </a:solidFill>
                <a:ea typeface="Times New Roman" panose="02020603050405020304" pitchFamily="18" charset="0"/>
              </a:rPr>
              <a:t>J. Moore, C. </a:t>
            </a:r>
            <a:r>
              <a:rPr lang="en-US" sz="1400" b="0" kern="1800" spc="-75" dirty="0" err="1">
                <a:solidFill>
                  <a:schemeClr val="bg1"/>
                </a:solidFill>
                <a:ea typeface="Times New Roman" panose="02020603050405020304" pitchFamily="18" charset="0"/>
              </a:rPr>
              <a:t>McGoff</a:t>
            </a:r>
            <a:r>
              <a:rPr lang="en-US" sz="1400" b="0" kern="1800" spc="-75" dirty="0">
                <a:solidFill>
                  <a:schemeClr val="bg1"/>
                </a:solidFill>
                <a:ea typeface="Times New Roman" panose="02020603050405020304" pitchFamily="18" charset="0"/>
              </a:rPr>
              <a:t>, MA. Conflicts of Interest in Human Subjects. Research. </a:t>
            </a:r>
            <a:r>
              <a:rPr lang="en-US" sz="1400" b="0" kern="1800" spc="-75" dirty="0">
                <a:solidFill>
                  <a:schemeClr val="bg1"/>
                </a:solidFill>
                <a:ea typeface="Times New Roman" panose="02020603050405020304" pitchFamily="18" charset="0"/>
                <a:hlinkClick r:id="rId2"/>
              </a:rPr>
              <a:t>https://about.citiprogram.org/en/homepage/</a:t>
            </a:r>
            <a:r>
              <a:rPr lang="en-US" sz="1400" b="0" kern="1800" spc="-75" dirty="0">
                <a:solidFill>
                  <a:schemeClr val="bg1"/>
                </a:solidFill>
                <a:ea typeface="Times New Roman" panose="02020603050405020304" pitchFamily="18" charset="0"/>
              </a:rPr>
              <a:t>. </a:t>
            </a:r>
            <a:endParaRPr lang="en-US" sz="1400" b="0" dirty="0">
              <a:solidFill>
                <a:schemeClr val="bg1"/>
              </a:solidFill>
            </a:endParaRPr>
          </a:p>
        </p:txBody>
      </p:sp>
    </p:spTree>
    <p:extLst>
      <p:ext uri="{BB962C8B-B14F-4D97-AF65-F5344CB8AC3E}">
        <p14:creationId xmlns:p14="http://schemas.microsoft.com/office/powerpoint/2010/main" val="171906945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Controls for avoiding COI (2)</a:t>
            </a:r>
          </a:p>
        </p:txBody>
      </p:sp>
      <p:sp>
        <p:nvSpPr>
          <p:cNvPr id="3" name="Content Placeholder 2"/>
          <p:cNvSpPr>
            <a:spLocks noGrp="1"/>
          </p:cNvSpPr>
          <p:nvPr>
            <p:ph idx="1"/>
          </p:nvPr>
        </p:nvSpPr>
        <p:spPr/>
        <p:txBody>
          <a:bodyPr/>
          <a:lstStyle/>
          <a:p>
            <a:r>
              <a:rPr lang="en-US" dirty="0"/>
              <a:t>•	Using an independent third-party review of data.</a:t>
            </a:r>
          </a:p>
          <a:p>
            <a:r>
              <a:rPr lang="en-US" dirty="0"/>
              <a:t>•	Ensuring a careful study design, which may include randomization and blinding.</a:t>
            </a:r>
          </a:p>
          <a:p>
            <a:r>
              <a:rPr lang="en-US" dirty="0"/>
              <a:t>•	Disclosure of the COI, including in publications or presentations of the study results.</a:t>
            </a:r>
          </a:p>
          <a:p>
            <a:r>
              <a:rPr lang="en-US" dirty="0"/>
              <a:t>•	Requiring an independent monitor to ensure that student progress is not affected by the conflicted mentor’s activities (for example, doing work for the mentor’s start-up company at the expense of doing work for a graduate or doctoral thesis).</a:t>
            </a:r>
          </a:p>
          <a:p>
            <a:endParaRPr lang="en-US" dirty="0"/>
          </a:p>
        </p:txBody>
      </p:sp>
      <p:sp>
        <p:nvSpPr>
          <p:cNvPr id="4" name="Slide Number Placeholder 3"/>
          <p:cNvSpPr>
            <a:spLocks noGrp="1"/>
          </p:cNvSpPr>
          <p:nvPr>
            <p:ph type="sldNum" sz="quarter" idx="10"/>
          </p:nvPr>
        </p:nvSpPr>
        <p:spPr/>
        <p:txBody>
          <a:bodyPr/>
          <a:lstStyle/>
          <a:p>
            <a:fld id="{970F0956-5B8E-40B4-A8DD-F75AA1D26018}" type="slidenum">
              <a:rPr lang="en-US" smtClean="0"/>
              <a:pPr/>
              <a:t>48</a:t>
            </a:fld>
            <a:endParaRPr lang="en-US"/>
          </a:p>
        </p:txBody>
      </p:sp>
      <p:sp>
        <p:nvSpPr>
          <p:cNvPr id="5" name="Rectangle 4"/>
          <p:cNvSpPr/>
          <p:nvPr/>
        </p:nvSpPr>
        <p:spPr>
          <a:xfrm>
            <a:off x="457200" y="6477000"/>
            <a:ext cx="8682318" cy="307777"/>
          </a:xfrm>
          <a:prstGeom prst="rect">
            <a:avLst/>
          </a:prstGeom>
        </p:spPr>
        <p:txBody>
          <a:bodyPr wrap="square">
            <a:spAutoFit/>
          </a:bodyPr>
          <a:lstStyle/>
          <a:p>
            <a:pPr algn="r"/>
            <a:r>
              <a:rPr lang="en-US" sz="1400" b="0" kern="1800" spc="-75" dirty="0">
                <a:solidFill>
                  <a:schemeClr val="bg1"/>
                </a:solidFill>
                <a:ea typeface="Times New Roman" panose="02020603050405020304" pitchFamily="18" charset="0"/>
              </a:rPr>
              <a:t>J. Moore, C. </a:t>
            </a:r>
            <a:r>
              <a:rPr lang="en-US" sz="1400" b="0" kern="1800" spc="-75" dirty="0" err="1">
                <a:solidFill>
                  <a:schemeClr val="bg1"/>
                </a:solidFill>
                <a:ea typeface="Times New Roman" panose="02020603050405020304" pitchFamily="18" charset="0"/>
              </a:rPr>
              <a:t>McGoff</a:t>
            </a:r>
            <a:r>
              <a:rPr lang="en-US" sz="1400" b="0" kern="1800" spc="-75" dirty="0">
                <a:solidFill>
                  <a:schemeClr val="bg1"/>
                </a:solidFill>
                <a:ea typeface="Times New Roman" panose="02020603050405020304" pitchFamily="18" charset="0"/>
              </a:rPr>
              <a:t>, MA. Conflicts of Interest in Human Subjects. Research. </a:t>
            </a:r>
            <a:r>
              <a:rPr lang="en-US" sz="1400" b="0" kern="1800" spc="-75" dirty="0">
                <a:solidFill>
                  <a:schemeClr val="bg1"/>
                </a:solidFill>
                <a:ea typeface="Times New Roman" panose="02020603050405020304" pitchFamily="18" charset="0"/>
                <a:hlinkClick r:id="rId2"/>
              </a:rPr>
              <a:t>https://about.citiprogram.org/en/homepage/</a:t>
            </a:r>
            <a:r>
              <a:rPr lang="en-US" sz="1400" b="0" kern="1800" spc="-75" dirty="0">
                <a:solidFill>
                  <a:schemeClr val="bg1"/>
                </a:solidFill>
                <a:ea typeface="Times New Roman" panose="02020603050405020304" pitchFamily="18" charset="0"/>
              </a:rPr>
              <a:t>. </a:t>
            </a:r>
            <a:endParaRPr lang="en-US" sz="1400" b="0" dirty="0">
              <a:solidFill>
                <a:schemeClr val="bg1"/>
              </a:solidFill>
            </a:endParaRPr>
          </a:p>
        </p:txBody>
      </p:sp>
    </p:spTree>
    <p:extLst>
      <p:ext uri="{BB962C8B-B14F-4D97-AF65-F5344CB8AC3E}">
        <p14:creationId xmlns:p14="http://schemas.microsoft.com/office/powerpoint/2010/main" val="23921883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B05D2-F42C-414A-8F6D-D6653572BB8F}"/>
              </a:ext>
            </a:extLst>
          </p:cNvPr>
          <p:cNvSpPr>
            <a:spLocks noGrp="1"/>
          </p:cNvSpPr>
          <p:nvPr>
            <p:ph type="title"/>
          </p:nvPr>
        </p:nvSpPr>
        <p:spPr>
          <a:xfrm>
            <a:off x="0" y="762000"/>
            <a:ext cx="9144000" cy="762000"/>
          </a:xfrm>
        </p:spPr>
        <p:txBody>
          <a:bodyPr/>
          <a:lstStyle/>
          <a:p>
            <a:r>
              <a:rPr lang="en-US" sz="3200" dirty="0"/>
              <a:t>Some methods for dealing with bias </a:t>
            </a:r>
            <a:r>
              <a:rPr lang="en-US" sz="3200" u="sng" dirty="0"/>
              <a:t>after the facts</a:t>
            </a:r>
          </a:p>
        </p:txBody>
      </p:sp>
      <p:sp>
        <p:nvSpPr>
          <p:cNvPr id="3" name="Content Placeholder 2">
            <a:extLst>
              <a:ext uri="{FF2B5EF4-FFF2-40B4-BE49-F238E27FC236}">
                <a16:creationId xmlns:a16="http://schemas.microsoft.com/office/drawing/2014/main" id="{3DD1263E-A6D4-4F4A-8000-262EF6093385}"/>
              </a:ext>
            </a:extLst>
          </p:cNvPr>
          <p:cNvSpPr>
            <a:spLocks noGrp="1"/>
          </p:cNvSpPr>
          <p:nvPr>
            <p:ph idx="1"/>
          </p:nvPr>
        </p:nvSpPr>
        <p:spPr>
          <a:xfrm>
            <a:off x="228600" y="1600200"/>
            <a:ext cx="8686800" cy="4495800"/>
          </a:xfrm>
        </p:spPr>
        <p:txBody>
          <a:bodyPr/>
          <a:lstStyle/>
          <a:p>
            <a:pPr>
              <a:buFont typeface="Arial" panose="020B0604020202020204" pitchFamily="34" charset="0"/>
              <a:buChar char="•"/>
            </a:pPr>
            <a:r>
              <a:rPr lang="en-US" dirty="0"/>
              <a:t>Typical for ‘opt-in’ surveys where responses come not from pre-determined cohorts of respondents.</a:t>
            </a:r>
          </a:p>
          <a:p>
            <a:pPr lvl="2">
              <a:buFont typeface="Arial" panose="020B0604020202020204" pitchFamily="34" charset="0"/>
              <a:buChar char="•"/>
            </a:pPr>
            <a:r>
              <a:rPr lang="en-US" dirty="0"/>
              <a:t>Population: 50 % males, 40% &gt; 50 years</a:t>
            </a:r>
          </a:p>
          <a:p>
            <a:pPr lvl="2">
              <a:buFont typeface="Arial" panose="020B0604020202020204" pitchFamily="34" charset="0"/>
              <a:buChar char="•"/>
            </a:pPr>
            <a:r>
              <a:rPr lang="en-US" dirty="0"/>
              <a:t>Respondents: 30 % males, 10% &gt; 50 years</a:t>
            </a:r>
          </a:p>
          <a:p>
            <a:pPr>
              <a:buFont typeface="Arial" panose="020B0604020202020204" pitchFamily="34" charset="0"/>
              <a:buChar char="•"/>
            </a:pPr>
            <a:r>
              <a:rPr lang="en-US" dirty="0"/>
              <a:t>Introduction of ‘weighting’ factors.</a:t>
            </a:r>
          </a:p>
          <a:p>
            <a:pPr lvl="1">
              <a:buFont typeface="Arial" panose="020B0604020202020204" pitchFamily="34" charset="0"/>
              <a:buChar char="•"/>
            </a:pPr>
            <a:r>
              <a:rPr lang="en-US" sz="1800" b="1" i="1" dirty="0"/>
              <a:t>Raking</a:t>
            </a:r>
            <a:r>
              <a:rPr lang="en-US" sz="1800" dirty="0"/>
              <a:t>: an iterative computational process which is repeated until the weighted distribution of all of the weighting variables matches their specified targets.</a:t>
            </a:r>
          </a:p>
          <a:p>
            <a:pPr lvl="1">
              <a:buFont typeface="Arial" panose="020B0604020202020204" pitchFamily="34" charset="0"/>
              <a:buChar char="•"/>
            </a:pPr>
            <a:r>
              <a:rPr lang="en-US" sz="1800" b="1" i="1" dirty="0"/>
              <a:t>Matching</a:t>
            </a:r>
            <a:r>
              <a:rPr lang="en-US" sz="1800" dirty="0"/>
              <a:t>: start with a representative sample and match each case with a very similar case. Discard any un-matched responses.</a:t>
            </a:r>
          </a:p>
          <a:p>
            <a:pPr lvl="1">
              <a:buFont typeface="Arial" panose="020B0604020202020204" pitchFamily="34" charset="0"/>
              <a:buChar char="•"/>
            </a:pPr>
            <a:r>
              <a:rPr lang="en-US" sz="1800" b="1" i="1" dirty="0"/>
              <a:t>Propensity weighting</a:t>
            </a:r>
            <a:r>
              <a:rPr lang="en-US" sz="1800" dirty="0"/>
              <a:t>: weighting each case by the </a:t>
            </a:r>
            <a:r>
              <a:rPr lang="en-US" sz="1800" i="1" dirty="0"/>
              <a:t>inverse</a:t>
            </a:r>
            <a:r>
              <a:rPr lang="en-US" sz="1800" dirty="0"/>
              <a:t> of its estimated probability of selection.</a:t>
            </a:r>
          </a:p>
          <a:p>
            <a:pPr>
              <a:buFont typeface="Arial" panose="020B0604020202020204" pitchFamily="34" charset="0"/>
              <a:buChar char="•"/>
            </a:pPr>
            <a:r>
              <a:rPr lang="en-US" dirty="0"/>
              <a:t>Method(s) to be used must be reported in the proposal.</a:t>
            </a:r>
          </a:p>
        </p:txBody>
      </p:sp>
      <p:sp>
        <p:nvSpPr>
          <p:cNvPr id="4" name="Slide Number Placeholder 3">
            <a:extLst>
              <a:ext uri="{FF2B5EF4-FFF2-40B4-BE49-F238E27FC236}">
                <a16:creationId xmlns:a16="http://schemas.microsoft.com/office/drawing/2014/main" id="{A1DBC88C-10FE-4909-8E43-8B6D6BD9D988}"/>
              </a:ext>
            </a:extLst>
          </p:cNvPr>
          <p:cNvSpPr>
            <a:spLocks noGrp="1"/>
          </p:cNvSpPr>
          <p:nvPr>
            <p:ph type="sldNum" sz="quarter" idx="10"/>
          </p:nvPr>
        </p:nvSpPr>
        <p:spPr/>
        <p:txBody>
          <a:bodyPr/>
          <a:lstStyle/>
          <a:p>
            <a:fld id="{970F0956-5B8E-40B4-A8DD-F75AA1D26018}" type="slidenum">
              <a:rPr lang="en-US" smtClean="0"/>
              <a:pPr/>
              <a:t>49</a:t>
            </a:fld>
            <a:endParaRPr lang="en-US"/>
          </a:p>
        </p:txBody>
      </p:sp>
      <p:sp>
        <p:nvSpPr>
          <p:cNvPr id="5" name="Rectangle 4">
            <a:extLst>
              <a:ext uri="{FF2B5EF4-FFF2-40B4-BE49-F238E27FC236}">
                <a16:creationId xmlns:a16="http://schemas.microsoft.com/office/drawing/2014/main" id="{A28B0D64-E54B-421F-84D5-8B172685456D}"/>
              </a:ext>
            </a:extLst>
          </p:cNvPr>
          <p:cNvSpPr/>
          <p:nvPr/>
        </p:nvSpPr>
        <p:spPr>
          <a:xfrm>
            <a:off x="1219200" y="6367046"/>
            <a:ext cx="7924800" cy="338554"/>
          </a:xfrm>
          <a:prstGeom prst="rect">
            <a:avLst/>
          </a:prstGeom>
        </p:spPr>
        <p:txBody>
          <a:bodyPr wrap="square">
            <a:spAutoFit/>
          </a:bodyPr>
          <a:lstStyle/>
          <a:p>
            <a:r>
              <a:rPr lang="en-US" sz="1600" b="0" dirty="0">
                <a:solidFill>
                  <a:schemeClr val="bg1"/>
                </a:solidFill>
                <a:hlinkClick r:id="rId2"/>
              </a:rPr>
              <a:t>https://www.pewresearch.org/methods/2018/01/26/how-different-weighting-methods-work/</a:t>
            </a:r>
            <a:r>
              <a:rPr lang="en-US" sz="1600" b="0" dirty="0">
                <a:solidFill>
                  <a:schemeClr val="bg1"/>
                </a:solidFill>
              </a:rPr>
              <a:t> </a:t>
            </a:r>
          </a:p>
        </p:txBody>
      </p:sp>
    </p:spTree>
    <p:extLst>
      <p:ext uri="{BB962C8B-B14F-4D97-AF65-F5344CB8AC3E}">
        <p14:creationId xmlns:p14="http://schemas.microsoft.com/office/powerpoint/2010/main" val="7700408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AutoShape 2"/>
          <p:cNvSpPr>
            <a:spLocks noGrp="1" noChangeArrowheads="1"/>
          </p:cNvSpPr>
          <p:nvPr>
            <p:ph type="title"/>
          </p:nvPr>
        </p:nvSpPr>
        <p:spPr/>
        <p:txBody>
          <a:bodyPr/>
          <a:lstStyle/>
          <a:p>
            <a:pPr eaLnBrk="1" hangingPunct="1"/>
            <a:r>
              <a:rPr lang="en-US" dirty="0"/>
              <a:t>Reality			Representation</a:t>
            </a:r>
          </a:p>
        </p:txBody>
      </p:sp>
      <p:grpSp>
        <p:nvGrpSpPr>
          <p:cNvPr id="2" name="Group 3"/>
          <p:cNvGrpSpPr>
            <a:grpSpLocks/>
          </p:cNvGrpSpPr>
          <p:nvPr/>
        </p:nvGrpSpPr>
        <p:grpSpPr bwMode="auto">
          <a:xfrm>
            <a:off x="4006850" y="2090738"/>
            <a:ext cx="1077913" cy="1262062"/>
            <a:chOff x="3170" y="2938"/>
            <a:chExt cx="679" cy="795"/>
          </a:xfrm>
        </p:grpSpPr>
        <p:sp>
          <p:nvSpPr>
            <p:cNvPr id="7444" name="Oval 4"/>
            <p:cNvSpPr>
              <a:spLocks noChangeArrowheads="1"/>
            </p:cNvSpPr>
            <p:nvPr/>
          </p:nvSpPr>
          <p:spPr bwMode="auto">
            <a:xfrm flipH="1">
              <a:off x="3170" y="3006"/>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45" name="Oval 5"/>
            <p:cNvSpPr>
              <a:spLocks noChangeArrowheads="1"/>
            </p:cNvSpPr>
            <p:nvPr/>
          </p:nvSpPr>
          <p:spPr bwMode="auto">
            <a:xfrm flipH="1">
              <a:off x="3267" y="3103"/>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46" name="Oval 6"/>
            <p:cNvSpPr>
              <a:spLocks noChangeArrowheads="1"/>
            </p:cNvSpPr>
            <p:nvPr/>
          </p:nvSpPr>
          <p:spPr bwMode="auto">
            <a:xfrm flipH="1">
              <a:off x="3412" y="3151"/>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47" name="Oval 7"/>
            <p:cNvSpPr>
              <a:spLocks noChangeArrowheads="1"/>
            </p:cNvSpPr>
            <p:nvPr/>
          </p:nvSpPr>
          <p:spPr bwMode="auto">
            <a:xfrm flipH="1">
              <a:off x="3218" y="3297"/>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48" name="Oval 8"/>
            <p:cNvSpPr>
              <a:spLocks noChangeArrowheads="1"/>
            </p:cNvSpPr>
            <p:nvPr/>
          </p:nvSpPr>
          <p:spPr bwMode="auto">
            <a:xfrm flipH="1">
              <a:off x="3558" y="3442"/>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49" name="Oval 9"/>
            <p:cNvSpPr>
              <a:spLocks noChangeArrowheads="1"/>
            </p:cNvSpPr>
            <p:nvPr/>
          </p:nvSpPr>
          <p:spPr bwMode="auto">
            <a:xfrm flipH="1">
              <a:off x="3655" y="3248"/>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50" name="Oval 10"/>
            <p:cNvSpPr>
              <a:spLocks noChangeArrowheads="1"/>
            </p:cNvSpPr>
            <p:nvPr/>
          </p:nvSpPr>
          <p:spPr bwMode="auto">
            <a:xfrm flipH="1">
              <a:off x="3461" y="3394"/>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51" name="Oval 11"/>
            <p:cNvSpPr>
              <a:spLocks noChangeArrowheads="1"/>
            </p:cNvSpPr>
            <p:nvPr/>
          </p:nvSpPr>
          <p:spPr bwMode="auto">
            <a:xfrm flipH="1">
              <a:off x="3558" y="3054"/>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52" name="Oval 12"/>
            <p:cNvSpPr>
              <a:spLocks noChangeArrowheads="1"/>
            </p:cNvSpPr>
            <p:nvPr/>
          </p:nvSpPr>
          <p:spPr bwMode="auto">
            <a:xfrm flipH="1">
              <a:off x="3267" y="3103"/>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53" name="Oval 13"/>
            <p:cNvSpPr>
              <a:spLocks noChangeArrowheads="1"/>
            </p:cNvSpPr>
            <p:nvPr/>
          </p:nvSpPr>
          <p:spPr bwMode="auto">
            <a:xfrm flipH="1">
              <a:off x="3364" y="3200"/>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54" name="Oval 14"/>
            <p:cNvSpPr>
              <a:spLocks noChangeArrowheads="1"/>
            </p:cNvSpPr>
            <p:nvPr/>
          </p:nvSpPr>
          <p:spPr bwMode="auto">
            <a:xfrm flipH="1">
              <a:off x="3509" y="3248"/>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55" name="Oval 15"/>
            <p:cNvSpPr>
              <a:spLocks noChangeArrowheads="1"/>
            </p:cNvSpPr>
            <p:nvPr/>
          </p:nvSpPr>
          <p:spPr bwMode="auto">
            <a:xfrm flipH="1">
              <a:off x="3315" y="3394"/>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56" name="Oval 16"/>
            <p:cNvSpPr>
              <a:spLocks noChangeArrowheads="1"/>
            </p:cNvSpPr>
            <p:nvPr/>
          </p:nvSpPr>
          <p:spPr bwMode="auto">
            <a:xfrm flipH="1">
              <a:off x="3655" y="3539"/>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57" name="Oval 17"/>
            <p:cNvSpPr>
              <a:spLocks noChangeArrowheads="1"/>
            </p:cNvSpPr>
            <p:nvPr/>
          </p:nvSpPr>
          <p:spPr bwMode="auto">
            <a:xfrm flipH="1">
              <a:off x="3655" y="3442"/>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58" name="Oval 18"/>
            <p:cNvSpPr>
              <a:spLocks noChangeArrowheads="1"/>
            </p:cNvSpPr>
            <p:nvPr/>
          </p:nvSpPr>
          <p:spPr bwMode="auto">
            <a:xfrm flipH="1">
              <a:off x="3266" y="3539"/>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59" name="Oval 19"/>
            <p:cNvSpPr>
              <a:spLocks noChangeArrowheads="1"/>
            </p:cNvSpPr>
            <p:nvPr/>
          </p:nvSpPr>
          <p:spPr bwMode="auto">
            <a:xfrm flipH="1">
              <a:off x="3655" y="3151"/>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60" name="Oval 20"/>
            <p:cNvSpPr>
              <a:spLocks noChangeArrowheads="1"/>
            </p:cNvSpPr>
            <p:nvPr/>
          </p:nvSpPr>
          <p:spPr bwMode="auto">
            <a:xfrm flipH="1">
              <a:off x="3364" y="3200"/>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61" name="Oval 21"/>
            <p:cNvSpPr>
              <a:spLocks noChangeArrowheads="1"/>
            </p:cNvSpPr>
            <p:nvPr/>
          </p:nvSpPr>
          <p:spPr bwMode="auto">
            <a:xfrm flipH="1">
              <a:off x="3461" y="3297"/>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62" name="Oval 22"/>
            <p:cNvSpPr>
              <a:spLocks noChangeArrowheads="1"/>
            </p:cNvSpPr>
            <p:nvPr/>
          </p:nvSpPr>
          <p:spPr bwMode="auto">
            <a:xfrm flipH="1">
              <a:off x="3606" y="3345"/>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63" name="Oval 23"/>
            <p:cNvSpPr>
              <a:spLocks noChangeArrowheads="1"/>
            </p:cNvSpPr>
            <p:nvPr/>
          </p:nvSpPr>
          <p:spPr bwMode="auto">
            <a:xfrm flipH="1">
              <a:off x="3412" y="3491"/>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64" name="Oval 24"/>
            <p:cNvSpPr>
              <a:spLocks noChangeArrowheads="1"/>
            </p:cNvSpPr>
            <p:nvPr/>
          </p:nvSpPr>
          <p:spPr bwMode="auto">
            <a:xfrm flipH="1">
              <a:off x="3752" y="3636"/>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65" name="Oval 25"/>
            <p:cNvSpPr>
              <a:spLocks noChangeArrowheads="1"/>
            </p:cNvSpPr>
            <p:nvPr/>
          </p:nvSpPr>
          <p:spPr bwMode="auto">
            <a:xfrm flipH="1">
              <a:off x="3752" y="3539"/>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66" name="Oval 26"/>
            <p:cNvSpPr>
              <a:spLocks noChangeArrowheads="1"/>
            </p:cNvSpPr>
            <p:nvPr/>
          </p:nvSpPr>
          <p:spPr bwMode="auto">
            <a:xfrm flipH="1">
              <a:off x="3655" y="3588"/>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67" name="Oval 27"/>
            <p:cNvSpPr>
              <a:spLocks noChangeArrowheads="1"/>
            </p:cNvSpPr>
            <p:nvPr/>
          </p:nvSpPr>
          <p:spPr bwMode="auto">
            <a:xfrm flipH="1">
              <a:off x="3752" y="3248"/>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68" name="Oval 28"/>
            <p:cNvSpPr>
              <a:spLocks noChangeArrowheads="1"/>
            </p:cNvSpPr>
            <p:nvPr/>
          </p:nvSpPr>
          <p:spPr bwMode="auto">
            <a:xfrm flipH="1">
              <a:off x="3315" y="2938"/>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69" name="Oval 29"/>
            <p:cNvSpPr>
              <a:spLocks noChangeArrowheads="1"/>
            </p:cNvSpPr>
            <p:nvPr/>
          </p:nvSpPr>
          <p:spPr bwMode="auto">
            <a:xfrm flipH="1">
              <a:off x="3412" y="3035"/>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70" name="Oval 30"/>
            <p:cNvSpPr>
              <a:spLocks noChangeArrowheads="1"/>
            </p:cNvSpPr>
            <p:nvPr/>
          </p:nvSpPr>
          <p:spPr bwMode="auto">
            <a:xfrm flipH="1">
              <a:off x="3557" y="3083"/>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71" name="Oval 31"/>
            <p:cNvSpPr>
              <a:spLocks noChangeArrowheads="1"/>
            </p:cNvSpPr>
            <p:nvPr/>
          </p:nvSpPr>
          <p:spPr bwMode="auto">
            <a:xfrm flipH="1">
              <a:off x="3363" y="3229"/>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72" name="Oval 32"/>
            <p:cNvSpPr>
              <a:spLocks noChangeArrowheads="1"/>
            </p:cNvSpPr>
            <p:nvPr/>
          </p:nvSpPr>
          <p:spPr bwMode="auto">
            <a:xfrm flipH="1">
              <a:off x="3703" y="3374"/>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73" name="Oval 33"/>
            <p:cNvSpPr>
              <a:spLocks noChangeArrowheads="1"/>
            </p:cNvSpPr>
            <p:nvPr/>
          </p:nvSpPr>
          <p:spPr bwMode="auto">
            <a:xfrm flipH="1">
              <a:off x="3703" y="3277"/>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74" name="Oval 34"/>
            <p:cNvSpPr>
              <a:spLocks noChangeArrowheads="1"/>
            </p:cNvSpPr>
            <p:nvPr/>
          </p:nvSpPr>
          <p:spPr bwMode="auto">
            <a:xfrm flipH="1">
              <a:off x="3606" y="3326"/>
              <a:ext cx="97" cy="97"/>
            </a:xfrm>
            <a:prstGeom prst="ellipse">
              <a:avLst/>
            </a:prstGeom>
            <a:solidFill>
              <a:srgbClr val="FF9933"/>
            </a:solidFill>
            <a:ln w="9525">
              <a:solidFill>
                <a:schemeClr val="bg1"/>
              </a:solidFill>
              <a:round/>
              <a:headEnd/>
              <a:tailEnd/>
            </a:ln>
          </p:spPr>
          <p:txBody>
            <a:bodyPr wrap="none" anchor="ctr"/>
            <a:lstStyle/>
            <a:p>
              <a:endParaRPr lang="en-US"/>
            </a:p>
          </p:txBody>
        </p:sp>
        <p:sp>
          <p:nvSpPr>
            <p:cNvPr id="7475" name="Oval 35"/>
            <p:cNvSpPr>
              <a:spLocks noChangeArrowheads="1"/>
            </p:cNvSpPr>
            <p:nvPr/>
          </p:nvSpPr>
          <p:spPr bwMode="auto">
            <a:xfrm flipH="1">
              <a:off x="3703" y="2986"/>
              <a:ext cx="97" cy="97"/>
            </a:xfrm>
            <a:prstGeom prst="ellipse">
              <a:avLst/>
            </a:prstGeom>
            <a:solidFill>
              <a:srgbClr val="FF9933"/>
            </a:solidFill>
            <a:ln w="9525">
              <a:solidFill>
                <a:schemeClr val="bg1"/>
              </a:solidFill>
              <a:round/>
              <a:headEnd/>
              <a:tailEnd/>
            </a:ln>
          </p:spPr>
          <p:txBody>
            <a:bodyPr wrap="none" anchor="ctr"/>
            <a:lstStyle/>
            <a:p>
              <a:endParaRPr lang="en-US"/>
            </a:p>
          </p:txBody>
        </p:sp>
      </p:grpSp>
      <p:sp>
        <p:nvSpPr>
          <p:cNvPr id="1055780" name="Text Box 36"/>
          <p:cNvSpPr txBox="1">
            <a:spLocks noChangeArrowheads="1"/>
          </p:cNvSpPr>
          <p:nvPr/>
        </p:nvSpPr>
        <p:spPr bwMode="auto">
          <a:xfrm>
            <a:off x="685800" y="3413125"/>
            <a:ext cx="1727200" cy="701675"/>
          </a:xfrm>
          <a:prstGeom prst="rect">
            <a:avLst/>
          </a:prstGeom>
          <a:noFill/>
          <a:ln w="9525">
            <a:noFill/>
            <a:miter lim="800000"/>
            <a:headEnd/>
            <a:tailEnd/>
          </a:ln>
        </p:spPr>
        <p:txBody>
          <a:bodyPr wrap="none">
            <a:spAutoFit/>
          </a:bodyPr>
          <a:lstStyle/>
          <a:p>
            <a:r>
              <a:rPr lang="en-US" sz="2000">
                <a:solidFill>
                  <a:schemeClr val="bg1"/>
                </a:solidFill>
              </a:rPr>
              <a:t>observation &amp;</a:t>
            </a:r>
          </a:p>
          <a:p>
            <a:r>
              <a:rPr lang="en-US" sz="2000">
                <a:solidFill>
                  <a:schemeClr val="bg1"/>
                </a:solidFill>
              </a:rPr>
              <a:t>measurement</a:t>
            </a:r>
          </a:p>
        </p:txBody>
      </p:sp>
      <p:grpSp>
        <p:nvGrpSpPr>
          <p:cNvPr id="3" name="Group 37"/>
          <p:cNvGrpSpPr>
            <a:grpSpLocks/>
          </p:cNvGrpSpPr>
          <p:nvPr/>
        </p:nvGrpSpPr>
        <p:grpSpPr bwMode="auto">
          <a:xfrm>
            <a:off x="5057775" y="1916113"/>
            <a:ext cx="3849688" cy="1187450"/>
            <a:chOff x="3186" y="1207"/>
            <a:chExt cx="2425" cy="748"/>
          </a:xfrm>
        </p:grpSpPr>
        <p:sp>
          <p:nvSpPr>
            <p:cNvPr id="7408" name="AutoShape 38"/>
            <p:cNvSpPr>
              <a:spLocks noChangeArrowheads="1"/>
            </p:cNvSpPr>
            <p:nvPr/>
          </p:nvSpPr>
          <p:spPr bwMode="auto">
            <a:xfrm>
              <a:off x="4136" y="1301"/>
              <a:ext cx="1475" cy="654"/>
            </a:xfrm>
            <a:prstGeom prst="cube">
              <a:avLst>
                <a:gd name="adj" fmla="val 75843"/>
              </a:avLst>
            </a:prstGeom>
            <a:noFill/>
            <a:ln w="9525">
              <a:solidFill>
                <a:schemeClr val="bg1"/>
              </a:solidFill>
              <a:miter lim="800000"/>
              <a:headEnd/>
              <a:tailEnd/>
            </a:ln>
          </p:spPr>
          <p:txBody>
            <a:bodyPr wrap="none" anchor="ctr"/>
            <a:lstStyle/>
            <a:p>
              <a:endParaRPr lang="en-US"/>
            </a:p>
          </p:txBody>
        </p:sp>
        <p:grpSp>
          <p:nvGrpSpPr>
            <p:cNvPr id="4" name="Group 39"/>
            <p:cNvGrpSpPr>
              <a:grpSpLocks/>
            </p:cNvGrpSpPr>
            <p:nvPr/>
          </p:nvGrpSpPr>
          <p:grpSpPr bwMode="auto">
            <a:xfrm>
              <a:off x="4308" y="1360"/>
              <a:ext cx="1233" cy="468"/>
              <a:chOff x="3968" y="1662"/>
              <a:chExt cx="1233" cy="748"/>
            </a:xfrm>
          </p:grpSpPr>
          <p:sp>
            <p:nvSpPr>
              <p:cNvPr id="7412" name="Oval 40"/>
              <p:cNvSpPr>
                <a:spLocks noChangeArrowheads="1"/>
              </p:cNvSpPr>
              <p:nvPr/>
            </p:nvSpPr>
            <p:spPr bwMode="auto">
              <a:xfrm flipH="1">
                <a:off x="4017" y="1857"/>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13" name="Oval 41"/>
              <p:cNvSpPr>
                <a:spLocks noChangeArrowheads="1"/>
              </p:cNvSpPr>
              <p:nvPr/>
            </p:nvSpPr>
            <p:spPr bwMode="auto">
              <a:xfrm flipH="1">
                <a:off x="4211" y="1828"/>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14" name="Oval 42"/>
              <p:cNvSpPr>
                <a:spLocks noChangeArrowheads="1"/>
              </p:cNvSpPr>
              <p:nvPr/>
            </p:nvSpPr>
            <p:spPr bwMode="auto">
              <a:xfrm flipH="1">
                <a:off x="4356" y="1876"/>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15" name="Oval 43"/>
              <p:cNvSpPr>
                <a:spLocks noChangeArrowheads="1"/>
              </p:cNvSpPr>
              <p:nvPr/>
            </p:nvSpPr>
            <p:spPr bwMode="auto">
              <a:xfrm flipH="1">
                <a:off x="4162" y="1983"/>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16" name="Oval 44"/>
              <p:cNvSpPr>
                <a:spLocks noChangeArrowheads="1"/>
              </p:cNvSpPr>
              <p:nvPr/>
            </p:nvSpPr>
            <p:spPr bwMode="auto">
              <a:xfrm flipH="1">
                <a:off x="4355" y="2196"/>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17" name="Oval 45"/>
              <p:cNvSpPr>
                <a:spLocks noChangeArrowheads="1"/>
              </p:cNvSpPr>
              <p:nvPr/>
            </p:nvSpPr>
            <p:spPr bwMode="auto">
              <a:xfrm flipH="1">
                <a:off x="4599" y="1973"/>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18" name="Oval 46"/>
              <p:cNvSpPr>
                <a:spLocks noChangeArrowheads="1"/>
              </p:cNvSpPr>
              <p:nvPr/>
            </p:nvSpPr>
            <p:spPr bwMode="auto">
              <a:xfrm flipH="1">
                <a:off x="4405" y="2119"/>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19" name="Oval 47"/>
              <p:cNvSpPr>
                <a:spLocks noChangeArrowheads="1"/>
              </p:cNvSpPr>
              <p:nvPr/>
            </p:nvSpPr>
            <p:spPr bwMode="auto">
              <a:xfrm flipH="1">
                <a:off x="4550" y="1722"/>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20" name="Oval 48"/>
              <p:cNvSpPr>
                <a:spLocks noChangeArrowheads="1"/>
              </p:cNvSpPr>
              <p:nvPr/>
            </p:nvSpPr>
            <p:spPr bwMode="auto">
              <a:xfrm flipH="1">
                <a:off x="4211" y="1828"/>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21" name="Oval 49"/>
              <p:cNvSpPr>
                <a:spLocks noChangeArrowheads="1"/>
              </p:cNvSpPr>
              <p:nvPr/>
            </p:nvSpPr>
            <p:spPr bwMode="auto">
              <a:xfrm flipH="1">
                <a:off x="4308" y="1925"/>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22" name="Oval 50"/>
              <p:cNvSpPr>
                <a:spLocks noChangeArrowheads="1"/>
              </p:cNvSpPr>
              <p:nvPr/>
            </p:nvSpPr>
            <p:spPr bwMode="auto">
              <a:xfrm flipH="1">
                <a:off x="4453" y="1973"/>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23" name="Oval 51"/>
              <p:cNvSpPr>
                <a:spLocks noChangeArrowheads="1"/>
              </p:cNvSpPr>
              <p:nvPr/>
            </p:nvSpPr>
            <p:spPr bwMode="auto">
              <a:xfrm flipH="1">
                <a:off x="4259" y="2119"/>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24" name="Oval 52"/>
              <p:cNvSpPr>
                <a:spLocks noChangeArrowheads="1"/>
              </p:cNvSpPr>
              <p:nvPr/>
            </p:nvSpPr>
            <p:spPr bwMode="auto">
              <a:xfrm flipH="1">
                <a:off x="4599" y="2264"/>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25" name="Oval 53"/>
              <p:cNvSpPr>
                <a:spLocks noChangeArrowheads="1"/>
              </p:cNvSpPr>
              <p:nvPr/>
            </p:nvSpPr>
            <p:spPr bwMode="auto">
              <a:xfrm flipH="1">
                <a:off x="4550" y="2196"/>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26" name="Oval 54"/>
              <p:cNvSpPr>
                <a:spLocks noChangeArrowheads="1"/>
              </p:cNvSpPr>
              <p:nvPr/>
            </p:nvSpPr>
            <p:spPr bwMode="auto">
              <a:xfrm flipH="1">
                <a:off x="3968" y="2178"/>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27" name="Oval 55"/>
              <p:cNvSpPr>
                <a:spLocks noChangeArrowheads="1"/>
              </p:cNvSpPr>
              <p:nvPr/>
            </p:nvSpPr>
            <p:spPr bwMode="auto">
              <a:xfrm flipH="1">
                <a:off x="4599" y="1876"/>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28" name="Oval 56"/>
              <p:cNvSpPr>
                <a:spLocks noChangeArrowheads="1"/>
              </p:cNvSpPr>
              <p:nvPr/>
            </p:nvSpPr>
            <p:spPr bwMode="auto">
              <a:xfrm flipH="1">
                <a:off x="4308" y="1925"/>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29" name="Oval 57"/>
              <p:cNvSpPr>
                <a:spLocks noChangeArrowheads="1"/>
              </p:cNvSpPr>
              <p:nvPr/>
            </p:nvSpPr>
            <p:spPr bwMode="auto">
              <a:xfrm flipH="1">
                <a:off x="4405" y="2022"/>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30" name="Oval 58"/>
              <p:cNvSpPr>
                <a:spLocks noChangeArrowheads="1"/>
              </p:cNvSpPr>
              <p:nvPr/>
            </p:nvSpPr>
            <p:spPr bwMode="auto">
              <a:xfrm flipH="1">
                <a:off x="4550" y="2070"/>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31" name="Oval 59"/>
              <p:cNvSpPr>
                <a:spLocks noChangeArrowheads="1"/>
              </p:cNvSpPr>
              <p:nvPr/>
            </p:nvSpPr>
            <p:spPr bwMode="auto">
              <a:xfrm flipH="1">
                <a:off x="4162" y="2226"/>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32" name="Oval 60"/>
              <p:cNvSpPr>
                <a:spLocks noChangeArrowheads="1"/>
              </p:cNvSpPr>
              <p:nvPr/>
            </p:nvSpPr>
            <p:spPr bwMode="auto">
              <a:xfrm flipH="1">
                <a:off x="5104" y="1886"/>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33" name="Oval 61"/>
              <p:cNvSpPr>
                <a:spLocks noChangeArrowheads="1"/>
              </p:cNvSpPr>
              <p:nvPr/>
            </p:nvSpPr>
            <p:spPr bwMode="auto">
              <a:xfrm flipH="1">
                <a:off x="4890" y="2129"/>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34" name="Oval 62"/>
              <p:cNvSpPr>
                <a:spLocks noChangeArrowheads="1"/>
              </p:cNvSpPr>
              <p:nvPr/>
            </p:nvSpPr>
            <p:spPr bwMode="auto">
              <a:xfrm flipH="1">
                <a:off x="4599" y="2313"/>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35" name="Oval 63"/>
              <p:cNvSpPr>
                <a:spLocks noChangeArrowheads="1"/>
              </p:cNvSpPr>
              <p:nvPr/>
            </p:nvSpPr>
            <p:spPr bwMode="auto">
              <a:xfrm flipH="1">
                <a:off x="4890" y="1838"/>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36" name="Oval 64"/>
              <p:cNvSpPr>
                <a:spLocks noChangeArrowheads="1"/>
              </p:cNvSpPr>
              <p:nvPr/>
            </p:nvSpPr>
            <p:spPr bwMode="auto">
              <a:xfrm flipH="1">
                <a:off x="4259" y="1692"/>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37" name="Oval 65"/>
              <p:cNvSpPr>
                <a:spLocks noChangeArrowheads="1"/>
              </p:cNvSpPr>
              <p:nvPr/>
            </p:nvSpPr>
            <p:spPr bwMode="auto">
              <a:xfrm flipH="1">
                <a:off x="4452" y="1770"/>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38" name="Oval 66"/>
              <p:cNvSpPr>
                <a:spLocks noChangeArrowheads="1"/>
              </p:cNvSpPr>
              <p:nvPr/>
            </p:nvSpPr>
            <p:spPr bwMode="auto">
              <a:xfrm flipH="1">
                <a:off x="4744" y="1769"/>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39" name="Oval 67"/>
              <p:cNvSpPr>
                <a:spLocks noChangeArrowheads="1"/>
              </p:cNvSpPr>
              <p:nvPr/>
            </p:nvSpPr>
            <p:spPr bwMode="auto">
              <a:xfrm flipH="1">
                <a:off x="4017" y="2012"/>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40" name="Oval 68"/>
              <p:cNvSpPr>
                <a:spLocks noChangeArrowheads="1"/>
              </p:cNvSpPr>
              <p:nvPr/>
            </p:nvSpPr>
            <p:spPr bwMode="auto">
              <a:xfrm flipH="1">
                <a:off x="4647" y="2099"/>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41" name="Oval 69"/>
              <p:cNvSpPr>
                <a:spLocks noChangeArrowheads="1"/>
              </p:cNvSpPr>
              <p:nvPr/>
            </p:nvSpPr>
            <p:spPr bwMode="auto">
              <a:xfrm flipH="1">
                <a:off x="4793" y="1916"/>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42" name="Oval 70"/>
              <p:cNvSpPr>
                <a:spLocks noChangeArrowheads="1"/>
              </p:cNvSpPr>
              <p:nvPr/>
            </p:nvSpPr>
            <p:spPr bwMode="auto">
              <a:xfrm flipH="1">
                <a:off x="4550" y="2051"/>
                <a:ext cx="97" cy="97"/>
              </a:xfrm>
              <a:prstGeom prst="ellipse">
                <a:avLst/>
              </a:prstGeom>
              <a:solidFill>
                <a:srgbClr val="FF3300"/>
              </a:solidFill>
              <a:ln w="9525">
                <a:solidFill>
                  <a:schemeClr val="bg1"/>
                </a:solidFill>
                <a:round/>
                <a:headEnd/>
                <a:tailEnd/>
              </a:ln>
            </p:spPr>
            <p:txBody>
              <a:bodyPr wrap="none" anchor="ctr"/>
              <a:lstStyle/>
              <a:p>
                <a:endParaRPr lang="en-US"/>
              </a:p>
            </p:txBody>
          </p:sp>
          <p:sp>
            <p:nvSpPr>
              <p:cNvPr id="7443" name="Oval 71"/>
              <p:cNvSpPr>
                <a:spLocks noChangeArrowheads="1"/>
              </p:cNvSpPr>
              <p:nvPr/>
            </p:nvSpPr>
            <p:spPr bwMode="auto">
              <a:xfrm flipH="1">
                <a:off x="4696" y="1662"/>
                <a:ext cx="97" cy="97"/>
              </a:xfrm>
              <a:prstGeom prst="ellipse">
                <a:avLst/>
              </a:prstGeom>
              <a:solidFill>
                <a:srgbClr val="FF3300"/>
              </a:solidFill>
              <a:ln w="9525">
                <a:solidFill>
                  <a:schemeClr val="bg1"/>
                </a:solidFill>
                <a:round/>
                <a:headEnd/>
                <a:tailEnd/>
              </a:ln>
            </p:spPr>
            <p:txBody>
              <a:bodyPr wrap="none" anchor="ctr"/>
              <a:lstStyle/>
              <a:p>
                <a:endParaRPr lang="en-US"/>
              </a:p>
            </p:txBody>
          </p:sp>
        </p:grpSp>
        <p:sp>
          <p:nvSpPr>
            <p:cNvPr id="7410" name="AutoShape 72"/>
            <p:cNvSpPr>
              <a:spLocks noChangeArrowheads="1"/>
            </p:cNvSpPr>
            <p:nvPr/>
          </p:nvSpPr>
          <p:spPr bwMode="auto">
            <a:xfrm>
              <a:off x="3411" y="1635"/>
              <a:ext cx="629" cy="311"/>
            </a:xfrm>
            <a:prstGeom prst="rightArrow">
              <a:avLst>
                <a:gd name="adj1" fmla="val 50000"/>
                <a:gd name="adj2" fmla="val 50563"/>
              </a:avLst>
            </a:prstGeom>
            <a:gradFill rotWithShape="1">
              <a:gsLst>
                <a:gs pos="0">
                  <a:srgbClr val="FF9933"/>
                </a:gs>
                <a:gs pos="100000">
                  <a:srgbClr val="FF3300"/>
                </a:gs>
              </a:gsLst>
              <a:lin ang="0" scaled="1"/>
            </a:gradFill>
            <a:ln w="9525">
              <a:noFill/>
              <a:miter lim="800000"/>
              <a:headEnd/>
              <a:tailEnd/>
            </a:ln>
          </p:spPr>
          <p:txBody>
            <a:bodyPr wrap="none" anchor="ctr"/>
            <a:lstStyle/>
            <a:p>
              <a:endParaRPr lang="en-US"/>
            </a:p>
          </p:txBody>
        </p:sp>
        <p:sp>
          <p:nvSpPr>
            <p:cNvPr id="7411" name="Text Box 73"/>
            <p:cNvSpPr txBox="1">
              <a:spLocks noChangeArrowheads="1"/>
            </p:cNvSpPr>
            <p:nvPr/>
          </p:nvSpPr>
          <p:spPr bwMode="auto">
            <a:xfrm>
              <a:off x="3186" y="1207"/>
              <a:ext cx="977" cy="442"/>
            </a:xfrm>
            <a:prstGeom prst="rect">
              <a:avLst/>
            </a:prstGeom>
            <a:noFill/>
            <a:ln w="9525">
              <a:noFill/>
              <a:miter lim="800000"/>
              <a:headEnd/>
              <a:tailEnd/>
            </a:ln>
          </p:spPr>
          <p:txBody>
            <a:bodyPr wrap="none">
              <a:spAutoFit/>
            </a:bodyPr>
            <a:lstStyle/>
            <a:p>
              <a:r>
                <a:rPr lang="en-US" sz="2000">
                  <a:solidFill>
                    <a:schemeClr val="bg1"/>
                  </a:solidFill>
                </a:rPr>
                <a:t>data</a:t>
              </a:r>
            </a:p>
            <a:p>
              <a:r>
                <a:rPr lang="en-US" sz="2000">
                  <a:solidFill>
                    <a:schemeClr val="bg1"/>
                  </a:solidFill>
                </a:rPr>
                <a:t>organization</a:t>
              </a:r>
            </a:p>
          </p:txBody>
        </p:sp>
      </p:grpSp>
      <p:grpSp>
        <p:nvGrpSpPr>
          <p:cNvPr id="5" name="Group 74"/>
          <p:cNvGrpSpPr>
            <a:grpSpLocks/>
          </p:cNvGrpSpPr>
          <p:nvPr/>
        </p:nvGrpSpPr>
        <p:grpSpPr bwMode="auto">
          <a:xfrm>
            <a:off x="6992938" y="3044825"/>
            <a:ext cx="2149475" cy="1670050"/>
            <a:chOff x="4405" y="1918"/>
            <a:chExt cx="1354" cy="1052"/>
          </a:xfrm>
        </p:grpSpPr>
        <p:grpSp>
          <p:nvGrpSpPr>
            <p:cNvPr id="6" name="Group 75"/>
            <p:cNvGrpSpPr>
              <a:grpSpLocks/>
            </p:cNvGrpSpPr>
            <p:nvPr/>
          </p:nvGrpSpPr>
          <p:grpSpPr bwMode="auto">
            <a:xfrm>
              <a:off x="4405" y="2498"/>
              <a:ext cx="746" cy="472"/>
              <a:chOff x="4136" y="2679"/>
              <a:chExt cx="1191" cy="943"/>
            </a:xfrm>
          </p:grpSpPr>
          <p:sp>
            <p:nvSpPr>
              <p:cNvPr id="7395" name="AutoShape 76"/>
              <p:cNvSpPr>
                <a:spLocks noChangeArrowheads="1"/>
              </p:cNvSpPr>
              <p:nvPr/>
            </p:nvSpPr>
            <p:spPr bwMode="auto">
              <a:xfrm>
                <a:off x="4226" y="2955"/>
                <a:ext cx="162" cy="96"/>
              </a:xfrm>
              <a:prstGeom prst="roundRect">
                <a:avLst>
                  <a:gd name="adj" fmla="val 50000"/>
                </a:avLst>
              </a:prstGeom>
              <a:solidFill>
                <a:schemeClr val="hlink"/>
              </a:solidFill>
              <a:ln w="9525">
                <a:noFill/>
                <a:round/>
                <a:headEnd/>
                <a:tailEnd/>
              </a:ln>
            </p:spPr>
            <p:txBody>
              <a:bodyPr wrap="none" anchor="ctr"/>
              <a:lstStyle/>
              <a:p>
                <a:endParaRPr lang="en-US"/>
              </a:p>
            </p:txBody>
          </p:sp>
          <p:sp>
            <p:nvSpPr>
              <p:cNvPr id="7396" name="AutoShape 77"/>
              <p:cNvSpPr>
                <a:spLocks noChangeArrowheads="1"/>
              </p:cNvSpPr>
              <p:nvPr/>
            </p:nvSpPr>
            <p:spPr bwMode="auto">
              <a:xfrm>
                <a:off x="4307" y="3456"/>
                <a:ext cx="162" cy="96"/>
              </a:xfrm>
              <a:prstGeom prst="roundRect">
                <a:avLst>
                  <a:gd name="adj" fmla="val 50000"/>
                </a:avLst>
              </a:prstGeom>
              <a:solidFill>
                <a:schemeClr val="hlink"/>
              </a:solidFill>
              <a:ln w="9525">
                <a:noFill/>
                <a:round/>
                <a:headEnd/>
                <a:tailEnd/>
              </a:ln>
            </p:spPr>
            <p:txBody>
              <a:bodyPr wrap="none" anchor="ctr"/>
              <a:lstStyle/>
              <a:p>
                <a:endParaRPr lang="en-US"/>
              </a:p>
            </p:txBody>
          </p:sp>
          <p:sp>
            <p:nvSpPr>
              <p:cNvPr id="7397" name="AutoShape 78"/>
              <p:cNvSpPr>
                <a:spLocks noChangeArrowheads="1"/>
              </p:cNvSpPr>
              <p:nvPr/>
            </p:nvSpPr>
            <p:spPr bwMode="auto">
              <a:xfrm>
                <a:off x="4436" y="3201"/>
                <a:ext cx="162" cy="96"/>
              </a:xfrm>
              <a:prstGeom prst="roundRect">
                <a:avLst>
                  <a:gd name="adj" fmla="val 50000"/>
                </a:avLst>
              </a:prstGeom>
              <a:solidFill>
                <a:schemeClr val="hlink"/>
              </a:solidFill>
              <a:ln w="9525">
                <a:noFill/>
                <a:round/>
                <a:headEnd/>
                <a:tailEnd/>
              </a:ln>
            </p:spPr>
            <p:txBody>
              <a:bodyPr wrap="none" anchor="ctr"/>
              <a:lstStyle/>
              <a:p>
                <a:endParaRPr lang="en-US"/>
              </a:p>
            </p:txBody>
          </p:sp>
          <p:sp>
            <p:nvSpPr>
              <p:cNvPr id="7398" name="AutoShape 79"/>
              <p:cNvSpPr>
                <a:spLocks noChangeArrowheads="1"/>
              </p:cNvSpPr>
              <p:nvPr/>
            </p:nvSpPr>
            <p:spPr bwMode="auto">
              <a:xfrm>
                <a:off x="4711" y="3456"/>
                <a:ext cx="162" cy="96"/>
              </a:xfrm>
              <a:prstGeom prst="roundRect">
                <a:avLst>
                  <a:gd name="adj" fmla="val 50000"/>
                </a:avLst>
              </a:prstGeom>
              <a:solidFill>
                <a:schemeClr val="hlink"/>
              </a:solidFill>
              <a:ln w="9525">
                <a:noFill/>
                <a:round/>
                <a:headEnd/>
                <a:tailEnd/>
              </a:ln>
            </p:spPr>
            <p:txBody>
              <a:bodyPr wrap="none" anchor="ctr"/>
              <a:lstStyle/>
              <a:p>
                <a:endParaRPr lang="en-US"/>
              </a:p>
            </p:txBody>
          </p:sp>
          <p:sp>
            <p:nvSpPr>
              <p:cNvPr id="7399" name="AutoShape 80"/>
              <p:cNvSpPr>
                <a:spLocks noChangeArrowheads="1"/>
              </p:cNvSpPr>
              <p:nvPr/>
            </p:nvSpPr>
            <p:spPr bwMode="auto">
              <a:xfrm>
                <a:off x="4889" y="3201"/>
                <a:ext cx="162" cy="96"/>
              </a:xfrm>
              <a:prstGeom prst="roundRect">
                <a:avLst>
                  <a:gd name="adj" fmla="val 50000"/>
                </a:avLst>
              </a:prstGeom>
              <a:solidFill>
                <a:schemeClr val="hlink"/>
              </a:solidFill>
              <a:ln w="9525">
                <a:noFill/>
                <a:round/>
                <a:headEnd/>
                <a:tailEnd/>
              </a:ln>
            </p:spPr>
            <p:txBody>
              <a:bodyPr wrap="none" anchor="ctr"/>
              <a:lstStyle/>
              <a:p>
                <a:endParaRPr lang="en-US"/>
              </a:p>
            </p:txBody>
          </p:sp>
          <p:sp>
            <p:nvSpPr>
              <p:cNvPr id="7400" name="AutoShape 81"/>
              <p:cNvSpPr>
                <a:spLocks noChangeArrowheads="1"/>
              </p:cNvSpPr>
              <p:nvPr/>
            </p:nvSpPr>
            <p:spPr bwMode="auto">
              <a:xfrm>
                <a:off x="4645" y="3021"/>
                <a:ext cx="162" cy="96"/>
              </a:xfrm>
              <a:prstGeom prst="roundRect">
                <a:avLst>
                  <a:gd name="adj" fmla="val 50000"/>
                </a:avLst>
              </a:prstGeom>
              <a:solidFill>
                <a:schemeClr val="hlink"/>
              </a:solidFill>
              <a:ln w="9525">
                <a:noFill/>
                <a:round/>
                <a:headEnd/>
                <a:tailEnd/>
              </a:ln>
            </p:spPr>
            <p:txBody>
              <a:bodyPr wrap="none" anchor="ctr"/>
              <a:lstStyle/>
              <a:p>
                <a:endParaRPr lang="en-US"/>
              </a:p>
            </p:txBody>
          </p:sp>
          <p:cxnSp>
            <p:nvCxnSpPr>
              <p:cNvPr id="7401" name="AutoShape 82"/>
              <p:cNvCxnSpPr>
                <a:cxnSpLocks noChangeShapeType="1"/>
                <a:stCxn id="7395" idx="2"/>
                <a:endCxn id="7397" idx="0"/>
              </p:cNvCxnSpPr>
              <p:nvPr/>
            </p:nvCxnSpPr>
            <p:spPr bwMode="auto">
              <a:xfrm>
                <a:off x="4307" y="3051"/>
                <a:ext cx="210" cy="150"/>
              </a:xfrm>
              <a:prstGeom prst="straightConnector1">
                <a:avLst/>
              </a:prstGeom>
              <a:noFill/>
              <a:ln w="9525">
                <a:solidFill>
                  <a:schemeClr val="bg1"/>
                </a:solidFill>
                <a:round/>
                <a:headEnd/>
                <a:tailEnd/>
              </a:ln>
            </p:spPr>
          </p:cxnSp>
          <p:cxnSp>
            <p:nvCxnSpPr>
              <p:cNvPr id="7402" name="AutoShape 83"/>
              <p:cNvCxnSpPr>
                <a:cxnSpLocks noChangeShapeType="1"/>
                <a:stCxn id="7400" idx="2"/>
                <a:endCxn id="7397" idx="0"/>
              </p:cNvCxnSpPr>
              <p:nvPr/>
            </p:nvCxnSpPr>
            <p:spPr bwMode="auto">
              <a:xfrm flipH="1">
                <a:off x="4517" y="3117"/>
                <a:ext cx="209" cy="84"/>
              </a:xfrm>
              <a:prstGeom prst="straightConnector1">
                <a:avLst/>
              </a:prstGeom>
              <a:noFill/>
              <a:ln w="9525">
                <a:solidFill>
                  <a:schemeClr val="bg1"/>
                </a:solidFill>
                <a:round/>
                <a:headEnd/>
                <a:tailEnd/>
              </a:ln>
            </p:spPr>
          </p:cxnSp>
          <p:cxnSp>
            <p:nvCxnSpPr>
              <p:cNvPr id="7403" name="AutoShape 84"/>
              <p:cNvCxnSpPr>
                <a:cxnSpLocks noChangeShapeType="1"/>
                <a:stCxn id="7398" idx="0"/>
                <a:endCxn id="7397" idx="2"/>
              </p:cNvCxnSpPr>
              <p:nvPr/>
            </p:nvCxnSpPr>
            <p:spPr bwMode="auto">
              <a:xfrm flipH="1" flipV="1">
                <a:off x="4517" y="3297"/>
                <a:ext cx="275" cy="159"/>
              </a:xfrm>
              <a:prstGeom prst="straightConnector1">
                <a:avLst/>
              </a:prstGeom>
              <a:noFill/>
              <a:ln w="9525">
                <a:solidFill>
                  <a:schemeClr val="bg1"/>
                </a:solidFill>
                <a:round/>
                <a:headEnd/>
                <a:tailEnd/>
              </a:ln>
            </p:spPr>
          </p:cxnSp>
          <p:cxnSp>
            <p:nvCxnSpPr>
              <p:cNvPr id="7404" name="AutoShape 85"/>
              <p:cNvCxnSpPr>
                <a:cxnSpLocks noChangeShapeType="1"/>
                <a:stCxn id="7396" idx="0"/>
                <a:endCxn id="7395" idx="2"/>
              </p:cNvCxnSpPr>
              <p:nvPr/>
            </p:nvCxnSpPr>
            <p:spPr bwMode="auto">
              <a:xfrm flipH="1" flipV="1">
                <a:off x="4307" y="3051"/>
                <a:ext cx="81" cy="405"/>
              </a:xfrm>
              <a:prstGeom prst="straightConnector1">
                <a:avLst/>
              </a:prstGeom>
              <a:noFill/>
              <a:ln w="9525">
                <a:solidFill>
                  <a:schemeClr val="bg1"/>
                </a:solidFill>
                <a:round/>
                <a:headEnd/>
                <a:tailEnd/>
              </a:ln>
            </p:spPr>
          </p:cxnSp>
          <p:cxnSp>
            <p:nvCxnSpPr>
              <p:cNvPr id="7405" name="AutoShape 86"/>
              <p:cNvCxnSpPr>
                <a:cxnSpLocks noChangeShapeType="1"/>
                <a:stCxn id="7398" idx="0"/>
                <a:endCxn id="7400" idx="2"/>
              </p:cNvCxnSpPr>
              <p:nvPr/>
            </p:nvCxnSpPr>
            <p:spPr bwMode="auto">
              <a:xfrm flipH="1" flipV="1">
                <a:off x="4726" y="3117"/>
                <a:ext cx="66" cy="339"/>
              </a:xfrm>
              <a:prstGeom prst="straightConnector1">
                <a:avLst/>
              </a:prstGeom>
              <a:noFill/>
              <a:ln w="9525">
                <a:solidFill>
                  <a:schemeClr val="bg1"/>
                </a:solidFill>
                <a:round/>
                <a:headEnd/>
                <a:tailEnd/>
              </a:ln>
            </p:spPr>
          </p:cxnSp>
          <p:cxnSp>
            <p:nvCxnSpPr>
              <p:cNvPr id="7406" name="AutoShape 87"/>
              <p:cNvCxnSpPr>
                <a:cxnSpLocks noChangeShapeType="1"/>
                <a:stCxn id="7399" idx="0"/>
                <a:endCxn id="7400" idx="3"/>
              </p:cNvCxnSpPr>
              <p:nvPr/>
            </p:nvCxnSpPr>
            <p:spPr bwMode="auto">
              <a:xfrm flipH="1" flipV="1">
                <a:off x="4807" y="3069"/>
                <a:ext cx="163" cy="132"/>
              </a:xfrm>
              <a:prstGeom prst="straightConnector1">
                <a:avLst/>
              </a:prstGeom>
              <a:noFill/>
              <a:ln w="9525">
                <a:solidFill>
                  <a:schemeClr val="bg1"/>
                </a:solidFill>
                <a:round/>
                <a:headEnd/>
                <a:tailEnd/>
              </a:ln>
            </p:spPr>
          </p:cxnSp>
          <p:sp>
            <p:nvSpPr>
              <p:cNvPr id="7407" name="AutoShape 88"/>
              <p:cNvSpPr>
                <a:spLocks noChangeArrowheads="1"/>
              </p:cNvSpPr>
              <p:nvPr/>
            </p:nvSpPr>
            <p:spPr bwMode="auto">
              <a:xfrm>
                <a:off x="4136" y="2679"/>
                <a:ext cx="1191" cy="943"/>
              </a:xfrm>
              <a:prstGeom prst="cube">
                <a:avLst>
                  <a:gd name="adj" fmla="val 25000"/>
                </a:avLst>
              </a:prstGeom>
              <a:noFill/>
              <a:ln w="9525">
                <a:solidFill>
                  <a:schemeClr val="bg1"/>
                </a:solidFill>
                <a:miter lim="800000"/>
                <a:headEnd/>
                <a:tailEnd/>
              </a:ln>
            </p:spPr>
            <p:txBody>
              <a:bodyPr wrap="none" anchor="ctr"/>
              <a:lstStyle/>
              <a:p>
                <a:endParaRPr lang="en-US"/>
              </a:p>
            </p:txBody>
          </p:sp>
        </p:grpSp>
        <p:sp>
          <p:nvSpPr>
            <p:cNvPr id="7393" name="AutoShape 89"/>
            <p:cNvSpPr>
              <a:spLocks noChangeArrowheads="1"/>
            </p:cNvSpPr>
            <p:nvPr/>
          </p:nvSpPr>
          <p:spPr bwMode="auto">
            <a:xfrm rot="5400000">
              <a:off x="4499" y="2087"/>
              <a:ext cx="455" cy="311"/>
            </a:xfrm>
            <a:prstGeom prst="rightArrow">
              <a:avLst>
                <a:gd name="adj1" fmla="val 50000"/>
                <a:gd name="adj2" fmla="val 36576"/>
              </a:avLst>
            </a:prstGeom>
            <a:gradFill rotWithShape="1">
              <a:gsLst>
                <a:gs pos="0">
                  <a:srgbClr val="FF3300"/>
                </a:gs>
                <a:gs pos="100000">
                  <a:schemeClr val="hlink"/>
                </a:gs>
              </a:gsLst>
              <a:lin ang="0" scaled="1"/>
            </a:gradFill>
            <a:ln w="9525">
              <a:noFill/>
              <a:miter lim="800000"/>
              <a:headEnd/>
              <a:tailEnd/>
            </a:ln>
          </p:spPr>
          <p:txBody>
            <a:bodyPr wrap="none" anchor="ctr"/>
            <a:lstStyle/>
            <a:p>
              <a:endParaRPr lang="en-US"/>
            </a:p>
          </p:txBody>
        </p:sp>
        <p:sp>
          <p:nvSpPr>
            <p:cNvPr id="7394" name="Text Box 90"/>
            <p:cNvSpPr txBox="1">
              <a:spLocks noChangeArrowheads="1"/>
            </p:cNvSpPr>
            <p:nvPr/>
          </p:nvSpPr>
          <p:spPr bwMode="auto">
            <a:xfrm>
              <a:off x="4770" y="1918"/>
              <a:ext cx="989" cy="442"/>
            </a:xfrm>
            <a:prstGeom prst="rect">
              <a:avLst/>
            </a:prstGeom>
            <a:noFill/>
            <a:ln w="9525">
              <a:noFill/>
              <a:miter lim="800000"/>
              <a:headEnd/>
              <a:tailEnd/>
            </a:ln>
          </p:spPr>
          <p:txBody>
            <a:bodyPr>
              <a:spAutoFit/>
            </a:bodyPr>
            <a:lstStyle/>
            <a:p>
              <a:r>
                <a:rPr lang="en-US" sz="2000">
                  <a:solidFill>
                    <a:schemeClr val="bg1"/>
                  </a:solidFill>
                </a:rPr>
                <a:t>model development</a:t>
              </a:r>
            </a:p>
          </p:txBody>
        </p:sp>
      </p:grpSp>
      <p:grpSp>
        <p:nvGrpSpPr>
          <p:cNvPr id="7" name="Group 91"/>
          <p:cNvGrpSpPr>
            <a:grpSpLocks/>
          </p:cNvGrpSpPr>
          <p:nvPr/>
        </p:nvGrpSpPr>
        <p:grpSpPr bwMode="auto">
          <a:xfrm>
            <a:off x="6661150" y="4738688"/>
            <a:ext cx="2482850" cy="2098675"/>
            <a:chOff x="4196" y="2985"/>
            <a:chExt cx="1564" cy="1322"/>
          </a:xfrm>
        </p:grpSpPr>
        <p:grpSp>
          <p:nvGrpSpPr>
            <p:cNvPr id="8" name="Group 92"/>
            <p:cNvGrpSpPr>
              <a:grpSpLocks/>
            </p:cNvGrpSpPr>
            <p:nvPr/>
          </p:nvGrpSpPr>
          <p:grpSpPr bwMode="auto">
            <a:xfrm>
              <a:off x="4739" y="3600"/>
              <a:ext cx="464" cy="406"/>
              <a:chOff x="2745" y="3092"/>
              <a:chExt cx="464" cy="406"/>
            </a:xfrm>
          </p:grpSpPr>
          <p:sp>
            <p:nvSpPr>
              <p:cNvPr id="7367" name="AutoShape 93"/>
              <p:cNvSpPr>
                <a:spLocks noChangeArrowheads="1"/>
              </p:cNvSpPr>
              <p:nvPr/>
            </p:nvSpPr>
            <p:spPr bwMode="auto">
              <a:xfrm>
                <a:off x="2745" y="3092"/>
                <a:ext cx="464" cy="406"/>
              </a:xfrm>
              <a:prstGeom prst="cube">
                <a:avLst>
                  <a:gd name="adj" fmla="val 25000"/>
                </a:avLst>
              </a:prstGeom>
              <a:gradFill rotWithShape="1">
                <a:gsLst>
                  <a:gs pos="0">
                    <a:schemeClr val="accent2"/>
                  </a:gs>
                  <a:gs pos="100000">
                    <a:schemeClr val="hlink"/>
                  </a:gs>
                </a:gsLst>
                <a:lin ang="5400000" scaled="1"/>
              </a:gradFill>
              <a:ln w="9525">
                <a:solidFill>
                  <a:schemeClr val="bg1"/>
                </a:solidFill>
                <a:miter lim="800000"/>
                <a:headEnd/>
                <a:tailEnd/>
              </a:ln>
            </p:spPr>
            <p:txBody>
              <a:bodyPr wrap="none" anchor="ctr"/>
              <a:lstStyle/>
              <a:p>
                <a:endParaRPr lang="en-US"/>
              </a:p>
            </p:txBody>
          </p:sp>
          <p:sp>
            <p:nvSpPr>
              <p:cNvPr id="7368" name="AutoShape 94"/>
              <p:cNvSpPr>
                <a:spLocks noChangeArrowheads="1"/>
              </p:cNvSpPr>
              <p:nvPr/>
            </p:nvSpPr>
            <p:spPr bwMode="auto">
              <a:xfrm>
                <a:off x="2806" y="3173"/>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69" name="AutoShape 95"/>
              <p:cNvSpPr>
                <a:spLocks noChangeArrowheads="1"/>
              </p:cNvSpPr>
              <p:nvPr/>
            </p:nvSpPr>
            <p:spPr bwMode="auto">
              <a:xfrm>
                <a:off x="2863" y="3315"/>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70" name="AutoShape 96"/>
              <p:cNvSpPr>
                <a:spLocks noChangeArrowheads="1"/>
              </p:cNvSpPr>
              <p:nvPr/>
            </p:nvSpPr>
            <p:spPr bwMode="auto">
              <a:xfrm>
                <a:off x="2882" y="3237"/>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71" name="AutoShape 97"/>
              <p:cNvSpPr>
                <a:spLocks noChangeArrowheads="1"/>
              </p:cNvSpPr>
              <p:nvPr/>
            </p:nvSpPr>
            <p:spPr bwMode="auto">
              <a:xfrm>
                <a:off x="2951" y="3336"/>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72" name="AutoShape 98"/>
              <p:cNvSpPr>
                <a:spLocks noChangeArrowheads="1"/>
              </p:cNvSpPr>
              <p:nvPr/>
            </p:nvSpPr>
            <p:spPr bwMode="auto">
              <a:xfrm>
                <a:off x="3027" y="3295"/>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73" name="AutoShape 99"/>
              <p:cNvSpPr>
                <a:spLocks noChangeArrowheads="1"/>
              </p:cNvSpPr>
              <p:nvPr/>
            </p:nvSpPr>
            <p:spPr bwMode="auto">
              <a:xfrm>
                <a:off x="2995" y="3159"/>
                <a:ext cx="63" cy="42"/>
              </a:xfrm>
              <a:prstGeom prst="roundRect">
                <a:avLst>
                  <a:gd name="adj" fmla="val 50000"/>
                </a:avLst>
              </a:prstGeom>
              <a:solidFill>
                <a:srgbClr val="FFFF99"/>
              </a:solidFill>
              <a:ln w="9525">
                <a:noFill/>
                <a:round/>
                <a:headEnd/>
                <a:tailEnd/>
              </a:ln>
            </p:spPr>
            <p:txBody>
              <a:bodyPr wrap="none" anchor="ctr"/>
              <a:lstStyle/>
              <a:p>
                <a:endParaRPr lang="en-US"/>
              </a:p>
            </p:txBody>
          </p:sp>
          <p:cxnSp>
            <p:nvCxnSpPr>
              <p:cNvPr id="7374" name="AutoShape 100"/>
              <p:cNvCxnSpPr>
                <a:cxnSpLocks noChangeShapeType="1"/>
                <a:stCxn id="7368" idx="2"/>
                <a:endCxn id="7370" idx="0"/>
              </p:cNvCxnSpPr>
              <p:nvPr/>
            </p:nvCxnSpPr>
            <p:spPr bwMode="auto">
              <a:xfrm>
                <a:off x="2838" y="3214"/>
                <a:ext cx="75" cy="23"/>
              </a:xfrm>
              <a:prstGeom prst="straightConnector1">
                <a:avLst/>
              </a:prstGeom>
              <a:noFill/>
              <a:ln w="9525">
                <a:solidFill>
                  <a:schemeClr val="bg1"/>
                </a:solidFill>
                <a:round/>
                <a:headEnd/>
                <a:tailEnd/>
              </a:ln>
            </p:spPr>
          </p:cxnSp>
          <p:cxnSp>
            <p:nvCxnSpPr>
              <p:cNvPr id="7375" name="AutoShape 101"/>
              <p:cNvCxnSpPr>
                <a:cxnSpLocks noChangeShapeType="1"/>
                <a:stCxn id="7373" idx="2"/>
                <a:endCxn id="7370" idx="0"/>
              </p:cNvCxnSpPr>
              <p:nvPr/>
            </p:nvCxnSpPr>
            <p:spPr bwMode="auto">
              <a:xfrm flipH="1">
                <a:off x="2913" y="3201"/>
                <a:ext cx="114" cy="36"/>
              </a:xfrm>
              <a:prstGeom prst="straightConnector1">
                <a:avLst/>
              </a:prstGeom>
              <a:noFill/>
              <a:ln w="9525">
                <a:solidFill>
                  <a:schemeClr val="bg1"/>
                </a:solidFill>
                <a:round/>
                <a:headEnd/>
                <a:tailEnd/>
              </a:ln>
            </p:spPr>
          </p:cxnSp>
          <p:cxnSp>
            <p:nvCxnSpPr>
              <p:cNvPr id="7376" name="AutoShape 102"/>
              <p:cNvCxnSpPr>
                <a:cxnSpLocks noChangeShapeType="1"/>
                <a:stCxn id="7371" idx="0"/>
                <a:endCxn id="7370" idx="2"/>
              </p:cNvCxnSpPr>
              <p:nvPr/>
            </p:nvCxnSpPr>
            <p:spPr bwMode="auto">
              <a:xfrm flipH="1" flipV="1">
                <a:off x="2913" y="3278"/>
                <a:ext cx="70" cy="58"/>
              </a:xfrm>
              <a:prstGeom prst="straightConnector1">
                <a:avLst/>
              </a:prstGeom>
              <a:noFill/>
              <a:ln w="9525">
                <a:solidFill>
                  <a:schemeClr val="bg1"/>
                </a:solidFill>
                <a:round/>
                <a:headEnd/>
                <a:tailEnd/>
              </a:ln>
            </p:spPr>
          </p:cxnSp>
          <p:cxnSp>
            <p:nvCxnSpPr>
              <p:cNvPr id="7377" name="AutoShape 103"/>
              <p:cNvCxnSpPr>
                <a:cxnSpLocks noChangeShapeType="1"/>
                <a:stCxn id="7369" idx="0"/>
                <a:endCxn id="7368" idx="2"/>
              </p:cNvCxnSpPr>
              <p:nvPr/>
            </p:nvCxnSpPr>
            <p:spPr bwMode="auto">
              <a:xfrm flipH="1" flipV="1">
                <a:off x="2838" y="3214"/>
                <a:ext cx="57" cy="101"/>
              </a:xfrm>
              <a:prstGeom prst="straightConnector1">
                <a:avLst/>
              </a:prstGeom>
              <a:noFill/>
              <a:ln w="9525">
                <a:solidFill>
                  <a:schemeClr val="bg1"/>
                </a:solidFill>
                <a:round/>
                <a:headEnd/>
                <a:tailEnd/>
              </a:ln>
            </p:spPr>
          </p:cxnSp>
          <p:cxnSp>
            <p:nvCxnSpPr>
              <p:cNvPr id="7378" name="AutoShape 104"/>
              <p:cNvCxnSpPr>
                <a:cxnSpLocks noChangeShapeType="1"/>
                <a:stCxn id="7371" idx="0"/>
                <a:endCxn id="7373" idx="2"/>
              </p:cNvCxnSpPr>
              <p:nvPr/>
            </p:nvCxnSpPr>
            <p:spPr bwMode="auto">
              <a:xfrm flipV="1">
                <a:off x="2983" y="3201"/>
                <a:ext cx="44" cy="135"/>
              </a:xfrm>
              <a:prstGeom prst="straightConnector1">
                <a:avLst/>
              </a:prstGeom>
              <a:noFill/>
              <a:ln w="9525">
                <a:solidFill>
                  <a:schemeClr val="bg1"/>
                </a:solidFill>
                <a:round/>
                <a:headEnd/>
                <a:tailEnd/>
              </a:ln>
            </p:spPr>
          </p:cxnSp>
          <p:cxnSp>
            <p:nvCxnSpPr>
              <p:cNvPr id="7379" name="AutoShape 105"/>
              <p:cNvCxnSpPr>
                <a:cxnSpLocks noChangeShapeType="1"/>
                <a:stCxn id="7372" idx="0"/>
                <a:endCxn id="7373" idx="3"/>
              </p:cNvCxnSpPr>
              <p:nvPr/>
            </p:nvCxnSpPr>
            <p:spPr bwMode="auto">
              <a:xfrm flipV="1">
                <a:off x="3058" y="3180"/>
                <a:ext cx="0" cy="115"/>
              </a:xfrm>
              <a:prstGeom prst="straightConnector1">
                <a:avLst/>
              </a:prstGeom>
              <a:noFill/>
              <a:ln w="9525">
                <a:solidFill>
                  <a:schemeClr val="bg1"/>
                </a:solidFill>
                <a:round/>
                <a:headEnd/>
                <a:tailEnd/>
              </a:ln>
            </p:spPr>
          </p:cxnSp>
          <p:sp>
            <p:nvSpPr>
              <p:cNvPr id="7380" name="AutoShape 106"/>
              <p:cNvSpPr>
                <a:spLocks noChangeArrowheads="1"/>
              </p:cNvSpPr>
              <p:nvPr/>
            </p:nvSpPr>
            <p:spPr bwMode="auto">
              <a:xfrm>
                <a:off x="2901" y="3172"/>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81" name="AutoShape 107"/>
              <p:cNvSpPr>
                <a:spLocks noChangeArrowheads="1"/>
              </p:cNvSpPr>
              <p:nvPr/>
            </p:nvSpPr>
            <p:spPr bwMode="auto">
              <a:xfrm>
                <a:off x="2869" y="338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82" name="AutoShape 108"/>
              <p:cNvSpPr>
                <a:spLocks noChangeArrowheads="1"/>
              </p:cNvSpPr>
              <p:nvPr/>
            </p:nvSpPr>
            <p:spPr bwMode="auto">
              <a:xfrm>
                <a:off x="2781" y="327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83" name="AutoShape 109"/>
              <p:cNvSpPr>
                <a:spLocks noChangeArrowheads="1"/>
              </p:cNvSpPr>
              <p:nvPr/>
            </p:nvSpPr>
            <p:spPr bwMode="auto">
              <a:xfrm>
                <a:off x="2983" y="3399"/>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84" name="AutoShape 110"/>
              <p:cNvSpPr>
                <a:spLocks noChangeArrowheads="1"/>
              </p:cNvSpPr>
              <p:nvPr/>
            </p:nvSpPr>
            <p:spPr bwMode="auto">
              <a:xfrm>
                <a:off x="3096" y="333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85" name="AutoShape 111"/>
              <p:cNvSpPr>
                <a:spLocks noChangeArrowheads="1"/>
              </p:cNvSpPr>
              <p:nvPr/>
            </p:nvSpPr>
            <p:spPr bwMode="auto">
              <a:xfrm>
                <a:off x="3064" y="3214"/>
                <a:ext cx="64" cy="41"/>
              </a:xfrm>
              <a:prstGeom prst="roundRect">
                <a:avLst>
                  <a:gd name="adj" fmla="val 50000"/>
                </a:avLst>
              </a:prstGeom>
              <a:solidFill>
                <a:srgbClr val="FFFF99"/>
              </a:solidFill>
              <a:ln w="9525">
                <a:noFill/>
                <a:round/>
                <a:headEnd/>
                <a:tailEnd/>
              </a:ln>
            </p:spPr>
            <p:txBody>
              <a:bodyPr wrap="none" anchor="ctr"/>
              <a:lstStyle/>
              <a:p>
                <a:endParaRPr lang="en-US"/>
              </a:p>
            </p:txBody>
          </p:sp>
          <p:cxnSp>
            <p:nvCxnSpPr>
              <p:cNvPr id="7386" name="AutoShape 112"/>
              <p:cNvCxnSpPr>
                <a:cxnSpLocks noChangeShapeType="1"/>
                <a:stCxn id="7380" idx="2"/>
                <a:endCxn id="7382" idx="0"/>
              </p:cNvCxnSpPr>
              <p:nvPr/>
            </p:nvCxnSpPr>
            <p:spPr bwMode="auto">
              <a:xfrm flipH="1">
                <a:off x="2812" y="3213"/>
                <a:ext cx="120" cy="65"/>
              </a:xfrm>
              <a:prstGeom prst="straightConnector1">
                <a:avLst/>
              </a:prstGeom>
              <a:noFill/>
              <a:ln w="9525">
                <a:solidFill>
                  <a:schemeClr val="bg1"/>
                </a:solidFill>
                <a:round/>
                <a:headEnd/>
                <a:tailEnd/>
              </a:ln>
            </p:spPr>
          </p:cxnSp>
          <p:cxnSp>
            <p:nvCxnSpPr>
              <p:cNvPr id="7387" name="AutoShape 113"/>
              <p:cNvCxnSpPr>
                <a:cxnSpLocks noChangeShapeType="1"/>
                <a:stCxn id="7385" idx="2"/>
                <a:endCxn id="7382" idx="0"/>
              </p:cNvCxnSpPr>
              <p:nvPr/>
            </p:nvCxnSpPr>
            <p:spPr bwMode="auto">
              <a:xfrm flipH="1">
                <a:off x="2812" y="3255"/>
                <a:ext cx="284" cy="23"/>
              </a:xfrm>
              <a:prstGeom prst="straightConnector1">
                <a:avLst/>
              </a:prstGeom>
              <a:noFill/>
              <a:ln w="9525">
                <a:solidFill>
                  <a:schemeClr val="bg1"/>
                </a:solidFill>
                <a:round/>
                <a:headEnd/>
                <a:tailEnd/>
              </a:ln>
            </p:spPr>
          </p:cxnSp>
          <p:cxnSp>
            <p:nvCxnSpPr>
              <p:cNvPr id="7388" name="AutoShape 114"/>
              <p:cNvCxnSpPr>
                <a:cxnSpLocks noChangeShapeType="1"/>
                <a:stCxn id="7383" idx="0"/>
                <a:endCxn id="7382" idx="2"/>
              </p:cNvCxnSpPr>
              <p:nvPr/>
            </p:nvCxnSpPr>
            <p:spPr bwMode="auto">
              <a:xfrm flipH="1" flipV="1">
                <a:off x="2812" y="3320"/>
                <a:ext cx="202" cy="79"/>
              </a:xfrm>
              <a:prstGeom prst="straightConnector1">
                <a:avLst/>
              </a:prstGeom>
              <a:noFill/>
              <a:ln w="9525">
                <a:solidFill>
                  <a:schemeClr val="bg1"/>
                </a:solidFill>
                <a:round/>
                <a:headEnd/>
                <a:tailEnd/>
              </a:ln>
            </p:spPr>
          </p:cxnSp>
          <p:cxnSp>
            <p:nvCxnSpPr>
              <p:cNvPr id="7389" name="AutoShape 115"/>
              <p:cNvCxnSpPr>
                <a:cxnSpLocks noChangeShapeType="1"/>
                <a:stCxn id="7381" idx="0"/>
                <a:endCxn id="7380" idx="2"/>
              </p:cNvCxnSpPr>
              <p:nvPr/>
            </p:nvCxnSpPr>
            <p:spPr bwMode="auto">
              <a:xfrm flipV="1">
                <a:off x="2901" y="3213"/>
                <a:ext cx="31" cy="175"/>
              </a:xfrm>
              <a:prstGeom prst="straightConnector1">
                <a:avLst/>
              </a:prstGeom>
              <a:noFill/>
              <a:ln w="9525">
                <a:solidFill>
                  <a:schemeClr val="bg1"/>
                </a:solidFill>
                <a:round/>
                <a:headEnd/>
                <a:tailEnd/>
              </a:ln>
            </p:spPr>
          </p:cxnSp>
          <p:cxnSp>
            <p:nvCxnSpPr>
              <p:cNvPr id="7390" name="AutoShape 116"/>
              <p:cNvCxnSpPr>
                <a:cxnSpLocks noChangeShapeType="1"/>
                <a:stCxn id="7383" idx="0"/>
                <a:endCxn id="7385" idx="2"/>
              </p:cNvCxnSpPr>
              <p:nvPr/>
            </p:nvCxnSpPr>
            <p:spPr bwMode="auto">
              <a:xfrm flipV="1">
                <a:off x="3014" y="3255"/>
                <a:ext cx="82" cy="144"/>
              </a:xfrm>
              <a:prstGeom prst="straightConnector1">
                <a:avLst/>
              </a:prstGeom>
              <a:noFill/>
              <a:ln w="9525">
                <a:solidFill>
                  <a:schemeClr val="bg1"/>
                </a:solidFill>
                <a:round/>
                <a:headEnd/>
                <a:tailEnd/>
              </a:ln>
            </p:spPr>
          </p:cxnSp>
          <p:cxnSp>
            <p:nvCxnSpPr>
              <p:cNvPr id="7391" name="AutoShape 117"/>
              <p:cNvCxnSpPr>
                <a:cxnSpLocks noChangeShapeType="1"/>
                <a:stCxn id="7384" idx="0"/>
                <a:endCxn id="7385" idx="3"/>
              </p:cNvCxnSpPr>
              <p:nvPr/>
            </p:nvCxnSpPr>
            <p:spPr bwMode="auto">
              <a:xfrm flipV="1">
                <a:off x="3128" y="3235"/>
                <a:ext cx="0" cy="103"/>
              </a:xfrm>
              <a:prstGeom prst="straightConnector1">
                <a:avLst/>
              </a:prstGeom>
              <a:noFill/>
              <a:ln w="9525">
                <a:solidFill>
                  <a:schemeClr val="bg1"/>
                </a:solidFill>
                <a:round/>
                <a:headEnd/>
                <a:tailEnd/>
              </a:ln>
            </p:spPr>
          </p:cxnSp>
        </p:grpSp>
        <p:grpSp>
          <p:nvGrpSpPr>
            <p:cNvPr id="9" name="Group 118"/>
            <p:cNvGrpSpPr>
              <a:grpSpLocks/>
            </p:cNvGrpSpPr>
            <p:nvPr/>
          </p:nvGrpSpPr>
          <p:grpSpPr bwMode="auto">
            <a:xfrm>
              <a:off x="4410" y="3522"/>
              <a:ext cx="464" cy="406"/>
              <a:chOff x="2745" y="3092"/>
              <a:chExt cx="464" cy="406"/>
            </a:xfrm>
          </p:grpSpPr>
          <p:sp>
            <p:nvSpPr>
              <p:cNvPr id="7342" name="AutoShape 119"/>
              <p:cNvSpPr>
                <a:spLocks noChangeArrowheads="1"/>
              </p:cNvSpPr>
              <p:nvPr/>
            </p:nvSpPr>
            <p:spPr bwMode="auto">
              <a:xfrm>
                <a:off x="2745" y="3092"/>
                <a:ext cx="464" cy="406"/>
              </a:xfrm>
              <a:prstGeom prst="cube">
                <a:avLst>
                  <a:gd name="adj" fmla="val 25000"/>
                </a:avLst>
              </a:prstGeom>
              <a:gradFill rotWithShape="1">
                <a:gsLst>
                  <a:gs pos="0">
                    <a:schemeClr val="accent2"/>
                  </a:gs>
                  <a:gs pos="100000">
                    <a:schemeClr val="hlink"/>
                  </a:gs>
                </a:gsLst>
                <a:lin ang="5400000" scaled="1"/>
              </a:gradFill>
              <a:ln w="9525">
                <a:solidFill>
                  <a:schemeClr val="bg1"/>
                </a:solidFill>
                <a:miter lim="800000"/>
                <a:headEnd/>
                <a:tailEnd/>
              </a:ln>
            </p:spPr>
            <p:txBody>
              <a:bodyPr wrap="none" anchor="ctr"/>
              <a:lstStyle/>
              <a:p>
                <a:endParaRPr lang="en-US"/>
              </a:p>
            </p:txBody>
          </p:sp>
          <p:sp>
            <p:nvSpPr>
              <p:cNvPr id="7343" name="AutoShape 120"/>
              <p:cNvSpPr>
                <a:spLocks noChangeArrowheads="1"/>
              </p:cNvSpPr>
              <p:nvPr/>
            </p:nvSpPr>
            <p:spPr bwMode="auto">
              <a:xfrm>
                <a:off x="2806" y="3173"/>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44" name="AutoShape 121"/>
              <p:cNvSpPr>
                <a:spLocks noChangeArrowheads="1"/>
              </p:cNvSpPr>
              <p:nvPr/>
            </p:nvSpPr>
            <p:spPr bwMode="auto">
              <a:xfrm>
                <a:off x="2863" y="3315"/>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45" name="AutoShape 122"/>
              <p:cNvSpPr>
                <a:spLocks noChangeArrowheads="1"/>
              </p:cNvSpPr>
              <p:nvPr/>
            </p:nvSpPr>
            <p:spPr bwMode="auto">
              <a:xfrm>
                <a:off x="2882" y="3237"/>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46" name="AutoShape 123"/>
              <p:cNvSpPr>
                <a:spLocks noChangeArrowheads="1"/>
              </p:cNvSpPr>
              <p:nvPr/>
            </p:nvSpPr>
            <p:spPr bwMode="auto">
              <a:xfrm>
                <a:off x="2951" y="3336"/>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47" name="AutoShape 124"/>
              <p:cNvSpPr>
                <a:spLocks noChangeArrowheads="1"/>
              </p:cNvSpPr>
              <p:nvPr/>
            </p:nvSpPr>
            <p:spPr bwMode="auto">
              <a:xfrm>
                <a:off x="3027" y="3295"/>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48" name="AutoShape 125"/>
              <p:cNvSpPr>
                <a:spLocks noChangeArrowheads="1"/>
              </p:cNvSpPr>
              <p:nvPr/>
            </p:nvSpPr>
            <p:spPr bwMode="auto">
              <a:xfrm>
                <a:off x="2995" y="3159"/>
                <a:ext cx="63" cy="42"/>
              </a:xfrm>
              <a:prstGeom prst="roundRect">
                <a:avLst>
                  <a:gd name="adj" fmla="val 50000"/>
                </a:avLst>
              </a:prstGeom>
              <a:solidFill>
                <a:srgbClr val="FFFF99"/>
              </a:solidFill>
              <a:ln w="9525">
                <a:noFill/>
                <a:round/>
                <a:headEnd/>
                <a:tailEnd/>
              </a:ln>
            </p:spPr>
            <p:txBody>
              <a:bodyPr wrap="none" anchor="ctr"/>
              <a:lstStyle/>
              <a:p>
                <a:endParaRPr lang="en-US"/>
              </a:p>
            </p:txBody>
          </p:sp>
          <p:cxnSp>
            <p:nvCxnSpPr>
              <p:cNvPr id="7349" name="AutoShape 126"/>
              <p:cNvCxnSpPr>
                <a:cxnSpLocks noChangeShapeType="1"/>
                <a:stCxn id="7343" idx="2"/>
                <a:endCxn id="7345" idx="0"/>
              </p:cNvCxnSpPr>
              <p:nvPr/>
            </p:nvCxnSpPr>
            <p:spPr bwMode="auto">
              <a:xfrm>
                <a:off x="2838" y="3214"/>
                <a:ext cx="75" cy="23"/>
              </a:xfrm>
              <a:prstGeom prst="straightConnector1">
                <a:avLst/>
              </a:prstGeom>
              <a:noFill/>
              <a:ln w="9525">
                <a:solidFill>
                  <a:schemeClr val="bg1"/>
                </a:solidFill>
                <a:round/>
                <a:headEnd/>
                <a:tailEnd/>
              </a:ln>
            </p:spPr>
          </p:cxnSp>
          <p:cxnSp>
            <p:nvCxnSpPr>
              <p:cNvPr id="7350" name="AutoShape 127"/>
              <p:cNvCxnSpPr>
                <a:cxnSpLocks noChangeShapeType="1"/>
                <a:stCxn id="7348" idx="2"/>
                <a:endCxn id="7345" idx="0"/>
              </p:cNvCxnSpPr>
              <p:nvPr/>
            </p:nvCxnSpPr>
            <p:spPr bwMode="auto">
              <a:xfrm flipH="1">
                <a:off x="2913" y="3201"/>
                <a:ext cx="114" cy="36"/>
              </a:xfrm>
              <a:prstGeom prst="straightConnector1">
                <a:avLst/>
              </a:prstGeom>
              <a:noFill/>
              <a:ln w="9525">
                <a:solidFill>
                  <a:schemeClr val="bg1"/>
                </a:solidFill>
                <a:round/>
                <a:headEnd/>
                <a:tailEnd/>
              </a:ln>
            </p:spPr>
          </p:cxnSp>
          <p:cxnSp>
            <p:nvCxnSpPr>
              <p:cNvPr id="7351" name="AutoShape 128"/>
              <p:cNvCxnSpPr>
                <a:cxnSpLocks noChangeShapeType="1"/>
                <a:stCxn id="7346" idx="0"/>
                <a:endCxn id="7345" idx="2"/>
              </p:cNvCxnSpPr>
              <p:nvPr/>
            </p:nvCxnSpPr>
            <p:spPr bwMode="auto">
              <a:xfrm flipH="1" flipV="1">
                <a:off x="2913" y="3278"/>
                <a:ext cx="70" cy="58"/>
              </a:xfrm>
              <a:prstGeom prst="straightConnector1">
                <a:avLst/>
              </a:prstGeom>
              <a:noFill/>
              <a:ln w="9525">
                <a:solidFill>
                  <a:schemeClr val="bg1"/>
                </a:solidFill>
                <a:round/>
                <a:headEnd/>
                <a:tailEnd/>
              </a:ln>
            </p:spPr>
          </p:cxnSp>
          <p:cxnSp>
            <p:nvCxnSpPr>
              <p:cNvPr id="7352" name="AutoShape 129"/>
              <p:cNvCxnSpPr>
                <a:cxnSpLocks noChangeShapeType="1"/>
                <a:stCxn id="7344" idx="0"/>
                <a:endCxn id="7343" idx="2"/>
              </p:cNvCxnSpPr>
              <p:nvPr/>
            </p:nvCxnSpPr>
            <p:spPr bwMode="auto">
              <a:xfrm flipH="1" flipV="1">
                <a:off x="2838" y="3214"/>
                <a:ext cx="57" cy="101"/>
              </a:xfrm>
              <a:prstGeom prst="straightConnector1">
                <a:avLst/>
              </a:prstGeom>
              <a:noFill/>
              <a:ln w="9525">
                <a:solidFill>
                  <a:schemeClr val="bg1"/>
                </a:solidFill>
                <a:round/>
                <a:headEnd/>
                <a:tailEnd/>
              </a:ln>
            </p:spPr>
          </p:cxnSp>
          <p:cxnSp>
            <p:nvCxnSpPr>
              <p:cNvPr id="7353" name="AutoShape 130"/>
              <p:cNvCxnSpPr>
                <a:cxnSpLocks noChangeShapeType="1"/>
                <a:stCxn id="7346" idx="0"/>
                <a:endCxn id="7348" idx="2"/>
              </p:cNvCxnSpPr>
              <p:nvPr/>
            </p:nvCxnSpPr>
            <p:spPr bwMode="auto">
              <a:xfrm flipV="1">
                <a:off x="2983" y="3201"/>
                <a:ext cx="44" cy="135"/>
              </a:xfrm>
              <a:prstGeom prst="straightConnector1">
                <a:avLst/>
              </a:prstGeom>
              <a:noFill/>
              <a:ln w="9525">
                <a:solidFill>
                  <a:schemeClr val="bg1"/>
                </a:solidFill>
                <a:round/>
                <a:headEnd/>
                <a:tailEnd/>
              </a:ln>
            </p:spPr>
          </p:cxnSp>
          <p:cxnSp>
            <p:nvCxnSpPr>
              <p:cNvPr id="7354" name="AutoShape 131"/>
              <p:cNvCxnSpPr>
                <a:cxnSpLocks noChangeShapeType="1"/>
                <a:stCxn id="7347" idx="0"/>
                <a:endCxn id="7348" idx="3"/>
              </p:cNvCxnSpPr>
              <p:nvPr/>
            </p:nvCxnSpPr>
            <p:spPr bwMode="auto">
              <a:xfrm flipV="1">
                <a:off x="3058" y="3180"/>
                <a:ext cx="0" cy="115"/>
              </a:xfrm>
              <a:prstGeom prst="straightConnector1">
                <a:avLst/>
              </a:prstGeom>
              <a:noFill/>
              <a:ln w="9525">
                <a:solidFill>
                  <a:schemeClr val="bg1"/>
                </a:solidFill>
                <a:round/>
                <a:headEnd/>
                <a:tailEnd/>
              </a:ln>
            </p:spPr>
          </p:cxnSp>
          <p:sp>
            <p:nvSpPr>
              <p:cNvPr id="7355" name="AutoShape 132"/>
              <p:cNvSpPr>
                <a:spLocks noChangeArrowheads="1"/>
              </p:cNvSpPr>
              <p:nvPr/>
            </p:nvSpPr>
            <p:spPr bwMode="auto">
              <a:xfrm>
                <a:off x="2901" y="3172"/>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56" name="AutoShape 133"/>
              <p:cNvSpPr>
                <a:spLocks noChangeArrowheads="1"/>
              </p:cNvSpPr>
              <p:nvPr/>
            </p:nvSpPr>
            <p:spPr bwMode="auto">
              <a:xfrm>
                <a:off x="2869" y="338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57" name="AutoShape 134"/>
              <p:cNvSpPr>
                <a:spLocks noChangeArrowheads="1"/>
              </p:cNvSpPr>
              <p:nvPr/>
            </p:nvSpPr>
            <p:spPr bwMode="auto">
              <a:xfrm>
                <a:off x="2781" y="327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58" name="AutoShape 135"/>
              <p:cNvSpPr>
                <a:spLocks noChangeArrowheads="1"/>
              </p:cNvSpPr>
              <p:nvPr/>
            </p:nvSpPr>
            <p:spPr bwMode="auto">
              <a:xfrm>
                <a:off x="2983" y="3399"/>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59" name="AutoShape 136"/>
              <p:cNvSpPr>
                <a:spLocks noChangeArrowheads="1"/>
              </p:cNvSpPr>
              <p:nvPr/>
            </p:nvSpPr>
            <p:spPr bwMode="auto">
              <a:xfrm>
                <a:off x="3096" y="333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60" name="AutoShape 137"/>
              <p:cNvSpPr>
                <a:spLocks noChangeArrowheads="1"/>
              </p:cNvSpPr>
              <p:nvPr/>
            </p:nvSpPr>
            <p:spPr bwMode="auto">
              <a:xfrm>
                <a:off x="3064" y="3214"/>
                <a:ext cx="64" cy="41"/>
              </a:xfrm>
              <a:prstGeom prst="roundRect">
                <a:avLst>
                  <a:gd name="adj" fmla="val 50000"/>
                </a:avLst>
              </a:prstGeom>
              <a:solidFill>
                <a:srgbClr val="FFFF99"/>
              </a:solidFill>
              <a:ln w="9525">
                <a:noFill/>
                <a:round/>
                <a:headEnd/>
                <a:tailEnd/>
              </a:ln>
            </p:spPr>
            <p:txBody>
              <a:bodyPr wrap="none" anchor="ctr"/>
              <a:lstStyle/>
              <a:p>
                <a:endParaRPr lang="en-US"/>
              </a:p>
            </p:txBody>
          </p:sp>
          <p:cxnSp>
            <p:nvCxnSpPr>
              <p:cNvPr id="7361" name="AutoShape 138"/>
              <p:cNvCxnSpPr>
                <a:cxnSpLocks noChangeShapeType="1"/>
                <a:stCxn id="7355" idx="2"/>
                <a:endCxn id="7357" idx="0"/>
              </p:cNvCxnSpPr>
              <p:nvPr/>
            </p:nvCxnSpPr>
            <p:spPr bwMode="auto">
              <a:xfrm flipH="1">
                <a:off x="2812" y="3213"/>
                <a:ext cx="120" cy="65"/>
              </a:xfrm>
              <a:prstGeom prst="straightConnector1">
                <a:avLst/>
              </a:prstGeom>
              <a:noFill/>
              <a:ln w="9525">
                <a:solidFill>
                  <a:schemeClr val="bg1"/>
                </a:solidFill>
                <a:round/>
                <a:headEnd/>
                <a:tailEnd/>
              </a:ln>
            </p:spPr>
          </p:cxnSp>
          <p:cxnSp>
            <p:nvCxnSpPr>
              <p:cNvPr id="7362" name="AutoShape 139"/>
              <p:cNvCxnSpPr>
                <a:cxnSpLocks noChangeShapeType="1"/>
                <a:stCxn id="7360" idx="2"/>
                <a:endCxn id="7357" idx="0"/>
              </p:cNvCxnSpPr>
              <p:nvPr/>
            </p:nvCxnSpPr>
            <p:spPr bwMode="auto">
              <a:xfrm flipH="1">
                <a:off x="2812" y="3255"/>
                <a:ext cx="284" cy="23"/>
              </a:xfrm>
              <a:prstGeom prst="straightConnector1">
                <a:avLst/>
              </a:prstGeom>
              <a:noFill/>
              <a:ln w="9525">
                <a:solidFill>
                  <a:schemeClr val="bg1"/>
                </a:solidFill>
                <a:round/>
                <a:headEnd/>
                <a:tailEnd/>
              </a:ln>
            </p:spPr>
          </p:cxnSp>
          <p:cxnSp>
            <p:nvCxnSpPr>
              <p:cNvPr id="7363" name="AutoShape 140"/>
              <p:cNvCxnSpPr>
                <a:cxnSpLocks noChangeShapeType="1"/>
                <a:stCxn id="7358" idx="0"/>
                <a:endCxn id="7357" idx="2"/>
              </p:cNvCxnSpPr>
              <p:nvPr/>
            </p:nvCxnSpPr>
            <p:spPr bwMode="auto">
              <a:xfrm flipH="1" flipV="1">
                <a:off x="2812" y="3320"/>
                <a:ext cx="202" cy="79"/>
              </a:xfrm>
              <a:prstGeom prst="straightConnector1">
                <a:avLst/>
              </a:prstGeom>
              <a:noFill/>
              <a:ln w="9525">
                <a:solidFill>
                  <a:schemeClr val="bg1"/>
                </a:solidFill>
                <a:round/>
                <a:headEnd/>
                <a:tailEnd/>
              </a:ln>
            </p:spPr>
          </p:cxnSp>
          <p:cxnSp>
            <p:nvCxnSpPr>
              <p:cNvPr id="7364" name="AutoShape 141"/>
              <p:cNvCxnSpPr>
                <a:cxnSpLocks noChangeShapeType="1"/>
                <a:stCxn id="7356" idx="0"/>
                <a:endCxn id="7355" idx="2"/>
              </p:cNvCxnSpPr>
              <p:nvPr/>
            </p:nvCxnSpPr>
            <p:spPr bwMode="auto">
              <a:xfrm flipV="1">
                <a:off x="2901" y="3213"/>
                <a:ext cx="31" cy="175"/>
              </a:xfrm>
              <a:prstGeom prst="straightConnector1">
                <a:avLst/>
              </a:prstGeom>
              <a:noFill/>
              <a:ln w="9525">
                <a:solidFill>
                  <a:schemeClr val="bg1"/>
                </a:solidFill>
                <a:round/>
                <a:headEnd/>
                <a:tailEnd/>
              </a:ln>
            </p:spPr>
          </p:cxnSp>
          <p:cxnSp>
            <p:nvCxnSpPr>
              <p:cNvPr id="7365" name="AutoShape 142"/>
              <p:cNvCxnSpPr>
                <a:cxnSpLocks noChangeShapeType="1"/>
                <a:stCxn id="7358" idx="0"/>
                <a:endCxn id="7360" idx="2"/>
              </p:cNvCxnSpPr>
              <p:nvPr/>
            </p:nvCxnSpPr>
            <p:spPr bwMode="auto">
              <a:xfrm flipV="1">
                <a:off x="3014" y="3255"/>
                <a:ext cx="82" cy="144"/>
              </a:xfrm>
              <a:prstGeom prst="straightConnector1">
                <a:avLst/>
              </a:prstGeom>
              <a:noFill/>
              <a:ln w="9525">
                <a:solidFill>
                  <a:schemeClr val="bg1"/>
                </a:solidFill>
                <a:round/>
                <a:headEnd/>
                <a:tailEnd/>
              </a:ln>
            </p:spPr>
          </p:cxnSp>
          <p:cxnSp>
            <p:nvCxnSpPr>
              <p:cNvPr id="7366" name="AutoShape 143"/>
              <p:cNvCxnSpPr>
                <a:cxnSpLocks noChangeShapeType="1"/>
                <a:stCxn id="7359" idx="0"/>
                <a:endCxn id="7360" idx="3"/>
              </p:cNvCxnSpPr>
              <p:nvPr/>
            </p:nvCxnSpPr>
            <p:spPr bwMode="auto">
              <a:xfrm flipV="1">
                <a:off x="3128" y="3235"/>
                <a:ext cx="0" cy="103"/>
              </a:xfrm>
              <a:prstGeom prst="straightConnector1">
                <a:avLst/>
              </a:prstGeom>
              <a:noFill/>
              <a:ln w="9525">
                <a:solidFill>
                  <a:schemeClr val="bg1"/>
                </a:solidFill>
                <a:round/>
                <a:headEnd/>
                <a:tailEnd/>
              </a:ln>
            </p:spPr>
          </p:cxnSp>
        </p:grpSp>
        <p:grpSp>
          <p:nvGrpSpPr>
            <p:cNvPr id="10" name="Group 144"/>
            <p:cNvGrpSpPr>
              <a:grpSpLocks/>
            </p:cNvGrpSpPr>
            <p:nvPr/>
          </p:nvGrpSpPr>
          <p:grpSpPr bwMode="auto">
            <a:xfrm>
              <a:off x="4507" y="3619"/>
              <a:ext cx="464" cy="387"/>
              <a:chOff x="2745" y="3092"/>
              <a:chExt cx="464" cy="406"/>
            </a:xfrm>
          </p:grpSpPr>
          <p:sp>
            <p:nvSpPr>
              <p:cNvPr id="7317" name="AutoShape 145"/>
              <p:cNvSpPr>
                <a:spLocks noChangeArrowheads="1"/>
              </p:cNvSpPr>
              <p:nvPr/>
            </p:nvSpPr>
            <p:spPr bwMode="auto">
              <a:xfrm>
                <a:off x="2745" y="3092"/>
                <a:ext cx="464" cy="406"/>
              </a:xfrm>
              <a:prstGeom prst="cube">
                <a:avLst>
                  <a:gd name="adj" fmla="val 25000"/>
                </a:avLst>
              </a:prstGeom>
              <a:gradFill rotWithShape="1">
                <a:gsLst>
                  <a:gs pos="0">
                    <a:schemeClr val="accent2"/>
                  </a:gs>
                  <a:gs pos="100000">
                    <a:schemeClr val="hlink"/>
                  </a:gs>
                </a:gsLst>
                <a:lin ang="5400000" scaled="1"/>
              </a:gradFill>
              <a:ln w="9525">
                <a:solidFill>
                  <a:schemeClr val="bg1"/>
                </a:solidFill>
                <a:miter lim="800000"/>
                <a:headEnd/>
                <a:tailEnd/>
              </a:ln>
            </p:spPr>
            <p:txBody>
              <a:bodyPr wrap="none" anchor="ctr"/>
              <a:lstStyle/>
              <a:p>
                <a:endParaRPr lang="en-US"/>
              </a:p>
            </p:txBody>
          </p:sp>
          <p:sp>
            <p:nvSpPr>
              <p:cNvPr id="7318" name="AutoShape 146"/>
              <p:cNvSpPr>
                <a:spLocks noChangeArrowheads="1"/>
              </p:cNvSpPr>
              <p:nvPr/>
            </p:nvSpPr>
            <p:spPr bwMode="auto">
              <a:xfrm>
                <a:off x="2806" y="3173"/>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19" name="AutoShape 147"/>
              <p:cNvSpPr>
                <a:spLocks noChangeArrowheads="1"/>
              </p:cNvSpPr>
              <p:nvPr/>
            </p:nvSpPr>
            <p:spPr bwMode="auto">
              <a:xfrm>
                <a:off x="2863" y="3315"/>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20" name="AutoShape 148"/>
              <p:cNvSpPr>
                <a:spLocks noChangeArrowheads="1"/>
              </p:cNvSpPr>
              <p:nvPr/>
            </p:nvSpPr>
            <p:spPr bwMode="auto">
              <a:xfrm>
                <a:off x="2882" y="3237"/>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21" name="AutoShape 149"/>
              <p:cNvSpPr>
                <a:spLocks noChangeArrowheads="1"/>
              </p:cNvSpPr>
              <p:nvPr/>
            </p:nvSpPr>
            <p:spPr bwMode="auto">
              <a:xfrm>
                <a:off x="2951" y="3336"/>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22" name="AutoShape 150"/>
              <p:cNvSpPr>
                <a:spLocks noChangeArrowheads="1"/>
              </p:cNvSpPr>
              <p:nvPr/>
            </p:nvSpPr>
            <p:spPr bwMode="auto">
              <a:xfrm>
                <a:off x="3027" y="3295"/>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23" name="AutoShape 151"/>
              <p:cNvSpPr>
                <a:spLocks noChangeArrowheads="1"/>
              </p:cNvSpPr>
              <p:nvPr/>
            </p:nvSpPr>
            <p:spPr bwMode="auto">
              <a:xfrm>
                <a:off x="2995" y="3159"/>
                <a:ext cx="63" cy="42"/>
              </a:xfrm>
              <a:prstGeom prst="roundRect">
                <a:avLst>
                  <a:gd name="adj" fmla="val 50000"/>
                </a:avLst>
              </a:prstGeom>
              <a:solidFill>
                <a:srgbClr val="FFFF99"/>
              </a:solidFill>
              <a:ln w="9525">
                <a:noFill/>
                <a:round/>
                <a:headEnd/>
                <a:tailEnd/>
              </a:ln>
            </p:spPr>
            <p:txBody>
              <a:bodyPr wrap="none" anchor="ctr"/>
              <a:lstStyle/>
              <a:p>
                <a:endParaRPr lang="en-US"/>
              </a:p>
            </p:txBody>
          </p:sp>
          <p:cxnSp>
            <p:nvCxnSpPr>
              <p:cNvPr id="7324" name="AutoShape 152"/>
              <p:cNvCxnSpPr>
                <a:cxnSpLocks noChangeShapeType="1"/>
                <a:stCxn id="7318" idx="2"/>
                <a:endCxn id="7320" idx="0"/>
              </p:cNvCxnSpPr>
              <p:nvPr/>
            </p:nvCxnSpPr>
            <p:spPr bwMode="auto">
              <a:xfrm>
                <a:off x="2838" y="3214"/>
                <a:ext cx="75" cy="23"/>
              </a:xfrm>
              <a:prstGeom prst="straightConnector1">
                <a:avLst/>
              </a:prstGeom>
              <a:noFill/>
              <a:ln w="9525">
                <a:solidFill>
                  <a:schemeClr val="bg1"/>
                </a:solidFill>
                <a:round/>
                <a:headEnd/>
                <a:tailEnd/>
              </a:ln>
            </p:spPr>
          </p:cxnSp>
          <p:cxnSp>
            <p:nvCxnSpPr>
              <p:cNvPr id="7325" name="AutoShape 153"/>
              <p:cNvCxnSpPr>
                <a:cxnSpLocks noChangeShapeType="1"/>
                <a:stCxn id="7323" idx="2"/>
                <a:endCxn id="7320" idx="0"/>
              </p:cNvCxnSpPr>
              <p:nvPr/>
            </p:nvCxnSpPr>
            <p:spPr bwMode="auto">
              <a:xfrm flipH="1">
                <a:off x="2913" y="3201"/>
                <a:ext cx="114" cy="36"/>
              </a:xfrm>
              <a:prstGeom prst="straightConnector1">
                <a:avLst/>
              </a:prstGeom>
              <a:noFill/>
              <a:ln w="9525">
                <a:solidFill>
                  <a:schemeClr val="bg1"/>
                </a:solidFill>
                <a:round/>
                <a:headEnd/>
                <a:tailEnd/>
              </a:ln>
            </p:spPr>
          </p:cxnSp>
          <p:cxnSp>
            <p:nvCxnSpPr>
              <p:cNvPr id="7326" name="AutoShape 154"/>
              <p:cNvCxnSpPr>
                <a:cxnSpLocks noChangeShapeType="1"/>
                <a:stCxn id="7321" idx="0"/>
                <a:endCxn id="7320" idx="2"/>
              </p:cNvCxnSpPr>
              <p:nvPr/>
            </p:nvCxnSpPr>
            <p:spPr bwMode="auto">
              <a:xfrm flipH="1" flipV="1">
                <a:off x="2913" y="3278"/>
                <a:ext cx="70" cy="58"/>
              </a:xfrm>
              <a:prstGeom prst="straightConnector1">
                <a:avLst/>
              </a:prstGeom>
              <a:noFill/>
              <a:ln w="9525">
                <a:solidFill>
                  <a:schemeClr val="bg1"/>
                </a:solidFill>
                <a:round/>
                <a:headEnd/>
                <a:tailEnd/>
              </a:ln>
            </p:spPr>
          </p:cxnSp>
          <p:cxnSp>
            <p:nvCxnSpPr>
              <p:cNvPr id="7327" name="AutoShape 155"/>
              <p:cNvCxnSpPr>
                <a:cxnSpLocks noChangeShapeType="1"/>
                <a:stCxn id="7319" idx="0"/>
                <a:endCxn id="7318" idx="2"/>
              </p:cNvCxnSpPr>
              <p:nvPr/>
            </p:nvCxnSpPr>
            <p:spPr bwMode="auto">
              <a:xfrm flipH="1" flipV="1">
                <a:off x="2838" y="3214"/>
                <a:ext cx="57" cy="101"/>
              </a:xfrm>
              <a:prstGeom prst="straightConnector1">
                <a:avLst/>
              </a:prstGeom>
              <a:noFill/>
              <a:ln w="9525">
                <a:solidFill>
                  <a:schemeClr val="bg1"/>
                </a:solidFill>
                <a:round/>
                <a:headEnd/>
                <a:tailEnd/>
              </a:ln>
            </p:spPr>
          </p:cxnSp>
          <p:cxnSp>
            <p:nvCxnSpPr>
              <p:cNvPr id="7328" name="AutoShape 156"/>
              <p:cNvCxnSpPr>
                <a:cxnSpLocks noChangeShapeType="1"/>
                <a:stCxn id="7321" idx="0"/>
                <a:endCxn id="7323" idx="2"/>
              </p:cNvCxnSpPr>
              <p:nvPr/>
            </p:nvCxnSpPr>
            <p:spPr bwMode="auto">
              <a:xfrm flipV="1">
                <a:off x="2983" y="3201"/>
                <a:ext cx="44" cy="135"/>
              </a:xfrm>
              <a:prstGeom prst="straightConnector1">
                <a:avLst/>
              </a:prstGeom>
              <a:noFill/>
              <a:ln w="9525">
                <a:solidFill>
                  <a:schemeClr val="bg1"/>
                </a:solidFill>
                <a:round/>
                <a:headEnd/>
                <a:tailEnd/>
              </a:ln>
            </p:spPr>
          </p:cxnSp>
          <p:cxnSp>
            <p:nvCxnSpPr>
              <p:cNvPr id="7329" name="AutoShape 157"/>
              <p:cNvCxnSpPr>
                <a:cxnSpLocks noChangeShapeType="1"/>
                <a:stCxn id="7322" idx="0"/>
                <a:endCxn id="7323" idx="3"/>
              </p:cNvCxnSpPr>
              <p:nvPr/>
            </p:nvCxnSpPr>
            <p:spPr bwMode="auto">
              <a:xfrm flipV="1">
                <a:off x="3058" y="3180"/>
                <a:ext cx="0" cy="115"/>
              </a:xfrm>
              <a:prstGeom prst="straightConnector1">
                <a:avLst/>
              </a:prstGeom>
              <a:noFill/>
              <a:ln w="9525">
                <a:solidFill>
                  <a:schemeClr val="bg1"/>
                </a:solidFill>
                <a:round/>
                <a:headEnd/>
                <a:tailEnd/>
              </a:ln>
            </p:spPr>
          </p:cxnSp>
          <p:sp>
            <p:nvSpPr>
              <p:cNvPr id="7330" name="AutoShape 158"/>
              <p:cNvSpPr>
                <a:spLocks noChangeArrowheads="1"/>
              </p:cNvSpPr>
              <p:nvPr/>
            </p:nvSpPr>
            <p:spPr bwMode="auto">
              <a:xfrm>
                <a:off x="2901" y="3172"/>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31" name="AutoShape 159"/>
              <p:cNvSpPr>
                <a:spLocks noChangeArrowheads="1"/>
              </p:cNvSpPr>
              <p:nvPr/>
            </p:nvSpPr>
            <p:spPr bwMode="auto">
              <a:xfrm>
                <a:off x="2869" y="338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32" name="AutoShape 160"/>
              <p:cNvSpPr>
                <a:spLocks noChangeArrowheads="1"/>
              </p:cNvSpPr>
              <p:nvPr/>
            </p:nvSpPr>
            <p:spPr bwMode="auto">
              <a:xfrm>
                <a:off x="2781" y="327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33" name="AutoShape 161"/>
              <p:cNvSpPr>
                <a:spLocks noChangeArrowheads="1"/>
              </p:cNvSpPr>
              <p:nvPr/>
            </p:nvSpPr>
            <p:spPr bwMode="auto">
              <a:xfrm>
                <a:off x="2983" y="3399"/>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34" name="AutoShape 162"/>
              <p:cNvSpPr>
                <a:spLocks noChangeArrowheads="1"/>
              </p:cNvSpPr>
              <p:nvPr/>
            </p:nvSpPr>
            <p:spPr bwMode="auto">
              <a:xfrm>
                <a:off x="3096" y="333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35" name="AutoShape 163"/>
              <p:cNvSpPr>
                <a:spLocks noChangeArrowheads="1"/>
              </p:cNvSpPr>
              <p:nvPr/>
            </p:nvSpPr>
            <p:spPr bwMode="auto">
              <a:xfrm>
                <a:off x="3064" y="3214"/>
                <a:ext cx="64" cy="41"/>
              </a:xfrm>
              <a:prstGeom prst="roundRect">
                <a:avLst>
                  <a:gd name="adj" fmla="val 50000"/>
                </a:avLst>
              </a:prstGeom>
              <a:solidFill>
                <a:srgbClr val="FFFF99"/>
              </a:solidFill>
              <a:ln w="9525">
                <a:noFill/>
                <a:round/>
                <a:headEnd/>
                <a:tailEnd/>
              </a:ln>
            </p:spPr>
            <p:txBody>
              <a:bodyPr wrap="none" anchor="ctr"/>
              <a:lstStyle/>
              <a:p>
                <a:endParaRPr lang="en-US"/>
              </a:p>
            </p:txBody>
          </p:sp>
          <p:cxnSp>
            <p:nvCxnSpPr>
              <p:cNvPr id="7336" name="AutoShape 164"/>
              <p:cNvCxnSpPr>
                <a:cxnSpLocks noChangeShapeType="1"/>
                <a:stCxn id="7330" idx="2"/>
                <a:endCxn id="7332" idx="0"/>
              </p:cNvCxnSpPr>
              <p:nvPr/>
            </p:nvCxnSpPr>
            <p:spPr bwMode="auto">
              <a:xfrm flipH="1">
                <a:off x="2812" y="3213"/>
                <a:ext cx="120" cy="65"/>
              </a:xfrm>
              <a:prstGeom prst="straightConnector1">
                <a:avLst/>
              </a:prstGeom>
              <a:noFill/>
              <a:ln w="9525">
                <a:solidFill>
                  <a:schemeClr val="bg1"/>
                </a:solidFill>
                <a:round/>
                <a:headEnd/>
                <a:tailEnd/>
              </a:ln>
            </p:spPr>
          </p:cxnSp>
          <p:cxnSp>
            <p:nvCxnSpPr>
              <p:cNvPr id="7337" name="AutoShape 165"/>
              <p:cNvCxnSpPr>
                <a:cxnSpLocks noChangeShapeType="1"/>
                <a:stCxn id="7335" idx="2"/>
                <a:endCxn id="7332" idx="0"/>
              </p:cNvCxnSpPr>
              <p:nvPr/>
            </p:nvCxnSpPr>
            <p:spPr bwMode="auto">
              <a:xfrm flipH="1">
                <a:off x="2812" y="3255"/>
                <a:ext cx="284" cy="23"/>
              </a:xfrm>
              <a:prstGeom prst="straightConnector1">
                <a:avLst/>
              </a:prstGeom>
              <a:noFill/>
              <a:ln w="9525">
                <a:solidFill>
                  <a:schemeClr val="bg1"/>
                </a:solidFill>
                <a:round/>
                <a:headEnd/>
                <a:tailEnd/>
              </a:ln>
            </p:spPr>
          </p:cxnSp>
          <p:cxnSp>
            <p:nvCxnSpPr>
              <p:cNvPr id="7338" name="AutoShape 166"/>
              <p:cNvCxnSpPr>
                <a:cxnSpLocks noChangeShapeType="1"/>
                <a:stCxn id="7333" idx="0"/>
                <a:endCxn id="7332" idx="2"/>
              </p:cNvCxnSpPr>
              <p:nvPr/>
            </p:nvCxnSpPr>
            <p:spPr bwMode="auto">
              <a:xfrm flipH="1" flipV="1">
                <a:off x="2812" y="3320"/>
                <a:ext cx="202" cy="79"/>
              </a:xfrm>
              <a:prstGeom prst="straightConnector1">
                <a:avLst/>
              </a:prstGeom>
              <a:noFill/>
              <a:ln w="9525">
                <a:solidFill>
                  <a:schemeClr val="bg1"/>
                </a:solidFill>
                <a:round/>
                <a:headEnd/>
                <a:tailEnd/>
              </a:ln>
            </p:spPr>
          </p:cxnSp>
          <p:cxnSp>
            <p:nvCxnSpPr>
              <p:cNvPr id="7339" name="AutoShape 167"/>
              <p:cNvCxnSpPr>
                <a:cxnSpLocks noChangeShapeType="1"/>
                <a:stCxn id="7331" idx="0"/>
                <a:endCxn id="7330" idx="2"/>
              </p:cNvCxnSpPr>
              <p:nvPr/>
            </p:nvCxnSpPr>
            <p:spPr bwMode="auto">
              <a:xfrm flipV="1">
                <a:off x="2901" y="3213"/>
                <a:ext cx="31" cy="175"/>
              </a:xfrm>
              <a:prstGeom prst="straightConnector1">
                <a:avLst/>
              </a:prstGeom>
              <a:noFill/>
              <a:ln w="9525">
                <a:solidFill>
                  <a:schemeClr val="bg1"/>
                </a:solidFill>
                <a:round/>
                <a:headEnd/>
                <a:tailEnd/>
              </a:ln>
            </p:spPr>
          </p:cxnSp>
          <p:cxnSp>
            <p:nvCxnSpPr>
              <p:cNvPr id="7340" name="AutoShape 168"/>
              <p:cNvCxnSpPr>
                <a:cxnSpLocks noChangeShapeType="1"/>
                <a:stCxn id="7333" idx="0"/>
                <a:endCxn id="7335" idx="2"/>
              </p:cNvCxnSpPr>
              <p:nvPr/>
            </p:nvCxnSpPr>
            <p:spPr bwMode="auto">
              <a:xfrm flipV="1">
                <a:off x="3014" y="3255"/>
                <a:ext cx="82" cy="144"/>
              </a:xfrm>
              <a:prstGeom prst="straightConnector1">
                <a:avLst/>
              </a:prstGeom>
              <a:noFill/>
              <a:ln w="9525">
                <a:solidFill>
                  <a:schemeClr val="bg1"/>
                </a:solidFill>
                <a:round/>
                <a:headEnd/>
                <a:tailEnd/>
              </a:ln>
            </p:spPr>
          </p:cxnSp>
          <p:cxnSp>
            <p:nvCxnSpPr>
              <p:cNvPr id="7341" name="AutoShape 169"/>
              <p:cNvCxnSpPr>
                <a:cxnSpLocks noChangeShapeType="1"/>
                <a:stCxn id="7334" idx="0"/>
                <a:endCxn id="7335" idx="3"/>
              </p:cNvCxnSpPr>
              <p:nvPr/>
            </p:nvCxnSpPr>
            <p:spPr bwMode="auto">
              <a:xfrm flipV="1">
                <a:off x="3128" y="3235"/>
                <a:ext cx="0" cy="103"/>
              </a:xfrm>
              <a:prstGeom prst="straightConnector1">
                <a:avLst/>
              </a:prstGeom>
              <a:noFill/>
              <a:ln w="9525">
                <a:solidFill>
                  <a:schemeClr val="bg1"/>
                </a:solidFill>
                <a:round/>
                <a:headEnd/>
                <a:tailEnd/>
              </a:ln>
            </p:spPr>
          </p:cxnSp>
        </p:grpSp>
        <p:grpSp>
          <p:nvGrpSpPr>
            <p:cNvPr id="11" name="Group 170"/>
            <p:cNvGrpSpPr>
              <a:grpSpLocks/>
            </p:cNvGrpSpPr>
            <p:nvPr/>
          </p:nvGrpSpPr>
          <p:grpSpPr bwMode="auto">
            <a:xfrm>
              <a:off x="4196" y="3750"/>
              <a:ext cx="464" cy="406"/>
              <a:chOff x="2745" y="3092"/>
              <a:chExt cx="464" cy="406"/>
            </a:xfrm>
          </p:grpSpPr>
          <p:sp>
            <p:nvSpPr>
              <p:cNvPr id="7292" name="AutoShape 171"/>
              <p:cNvSpPr>
                <a:spLocks noChangeArrowheads="1"/>
              </p:cNvSpPr>
              <p:nvPr/>
            </p:nvSpPr>
            <p:spPr bwMode="auto">
              <a:xfrm>
                <a:off x="2745" y="3092"/>
                <a:ext cx="464" cy="406"/>
              </a:xfrm>
              <a:prstGeom prst="cube">
                <a:avLst>
                  <a:gd name="adj" fmla="val 25000"/>
                </a:avLst>
              </a:prstGeom>
              <a:gradFill rotWithShape="1">
                <a:gsLst>
                  <a:gs pos="0">
                    <a:schemeClr val="accent2"/>
                  </a:gs>
                  <a:gs pos="100000">
                    <a:schemeClr val="hlink"/>
                  </a:gs>
                </a:gsLst>
                <a:lin ang="5400000" scaled="1"/>
              </a:gradFill>
              <a:ln w="9525">
                <a:solidFill>
                  <a:schemeClr val="bg1"/>
                </a:solidFill>
                <a:miter lim="800000"/>
                <a:headEnd/>
                <a:tailEnd/>
              </a:ln>
            </p:spPr>
            <p:txBody>
              <a:bodyPr wrap="none" anchor="ctr"/>
              <a:lstStyle/>
              <a:p>
                <a:endParaRPr lang="en-US"/>
              </a:p>
            </p:txBody>
          </p:sp>
          <p:sp>
            <p:nvSpPr>
              <p:cNvPr id="7293" name="AutoShape 172"/>
              <p:cNvSpPr>
                <a:spLocks noChangeArrowheads="1"/>
              </p:cNvSpPr>
              <p:nvPr/>
            </p:nvSpPr>
            <p:spPr bwMode="auto">
              <a:xfrm>
                <a:off x="2806" y="3173"/>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94" name="AutoShape 173"/>
              <p:cNvSpPr>
                <a:spLocks noChangeArrowheads="1"/>
              </p:cNvSpPr>
              <p:nvPr/>
            </p:nvSpPr>
            <p:spPr bwMode="auto">
              <a:xfrm>
                <a:off x="2863" y="3315"/>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95" name="AutoShape 174"/>
              <p:cNvSpPr>
                <a:spLocks noChangeArrowheads="1"/>
              </p:cNvSpPr>
              <p:nvPr/>
            </p:nvSpPr>
            <p:spPr bwMode="auto">
              <a:xfrm>
                <a:off x="2882" y="3237"/>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96" name="AutoShape 175"/>
              <p:cNvSpPr>
                <a:spLocks noChangeArrowheads="1"/>
              </p:cNvSpPr>
              <p:nvPr/>
            </p:nvSpPr>
            <p:spPr bwMode="auto">
              <a:xfrm>
                <a:off x="2951" y="3336"/>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97" name="AutoShape 176"/>
              <p:cNvSpPr>
                <a:spLocks noChangeArrowheads="1"/>
              </p:cNvSpPr>
              <p:nvPr/>
            </p:nvSpPr>
            <p:spPr bwMode="auto">
              <a:xfrm>
                <a:off x="3027" y="3295"/>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98" name="AutoShape 177"/>
              <p:cNvSpPr>
                <a:spLocks noChangeArrowheads="1"/>
              </p:cNvSpPr>
              <p:nvPr/>
            </p:nvSpPr>
            <p:spPr bwMode="auto">
              <a:xfrm>
                <a:off x="2995" y="3159"/>
                <a:ext cx="63" cy="42"/>
              </a:xfrm>
              <a:prstGeom prst="roundRect">
                <a:avLst>
                  <a:gd name="adj" fmla="val 50000"/>
                </a:avLst>
              </a:prstGeom>
              <a:solidFill>
                <a:srgbClr val="FFFF99"/>
              </a:solidFill>
              <a:ln w="9525">
                <a:noFill/>
                <a:round/>
                <a:headEnd/>
                <a:tailEnd/>
              </a:ln>
            </p:spPr>
            <p:txBody>
              <a:bodyPr wrap="none" anchor="ctr"/>
              <a:lstStyle/>
              <a:p>
                <a:endParaRPr lang="en-US"/>
              </a:p>
            </p:txBody>
          </p:sp>
          <p:cxnSp>
            <p:nvCxnSpPr>
              <p:cNvPr id="7299" name="AutoShape 178"/>
              <p:cNvCxnSpPr>
                <a:cxnSpLocks noChangeShapeType="1"/>
                <a:stCxn id="7293" idx="2"/>
                <a:endCxn id="7295" idx="0"/>
              </p:cNvCxnSpPr>
              <p:nvPr/>
            </p:nvCxnSpPr>
            <p:spPr bwMode="auto">
              <a:xfrm>
                <a:off x="2838" y="3214"/>
                <a:ext cx="75" cy="23"/>
              </a:xfrm>
              <a:prstGeom prst="straightConnector1">
                <a:avLst/>
              </a:prstGeom>
              <a:noFill/>
              <a:ln w="9525">
                <a:solidFill>
                  <a:schemeClr val="bg1"/>
                </a:solidFill>
                <a:round/>
                <a:headEnd/>
                <a:tailEnd/>
              </a:ln>
            </p:spPr>
          </p:cxnSp>
          <p:cxnSp>
            <p:nvCxnSpPr>
              <p:cNvPr id="7300" name="AutoShape 179"/>
              <p:cNvCxnSpPr>
                <a:cxnSpLocks noChangeShapeType="1"/>
                <a:stCxn id="7298" idx="2"/>
                <a:endCxn id="7295" idx="0"/>
              </p:cNvCxnSpPr>
              <p:nvPr/>
            </p:nvCxnSpPr>
            <p:spPr bwMode="auto">
              <a:xfrm flipH="1">
                <a:off x="2913" y="3201"/>
                <a:ext cx="114" cy="36"/>
              </a:xfrm>
              <a:prstGeom prst="straightConnector1">
                <a:avLst/>
              </a:prstGeom>
              <a:noFill/>
              <a:ln w="9525">
                <a:solidFill>
                  <a:schemeClr val="bg1"/>
                </a:solidFill>
                <a:round/>
                <a:headEnd/>
                <a:tailEnd/>
              </a:ln>
            </p:spPr>
          </p:cxnSp>
          <p:cxnSp>
            <p:nvCxnSpPr>
              <p:cNvPr id="7301" name="AutoShape 180"/>
              <p:cNvCxnSpPr>
                <a:cxnSpLocks noChangeShapeType="1"/>
                <a:stCxn id="7296" idx="0"/>
                <a:endCxn id="7295" idx="2"/>
              </p:cNvCxnSpPr>
              <p:nvPr/>
            </p:nvCxnSpPr>
            <p:spPr bwMode="auto">
              <a:xfrm flipH="1" flipV="1">
                <a:off x="2913" y="3278"/>
                <a:ext cx="70" cy="58"/>
              </a:xfrm>
              <a:prstGeom prst="straightConnector1">
                <a:avLst/>
              </a:prstGeom>
              <a:noFill/>
              <a:ln w="9525">
                <a:solidFill>
                  <a:schemeClr val="bg1"/>
                </a:solidFill>
                <a:round/>
                <a:headEnd/>
                <a:tailEnd/>
              </a:ln>
            </p:spPr>
          </p:cxnSp>
          <p:cxnSp>
            <p:nvCxnSpPr>
              <p:cNvPr id="7302" name="AutoShape 181"/>
              <p:cNvCxnSpPr>
                <a:cxnSpLocks noChangeShapeType="1"/>
                <a:stCxn id="7294" idx="0"/>
                <a:endCxn id="7293" idx="2"/>
              </p:cNvCxnSpPr>
              <p:nvPr/>
            </p:nvCxnSpPr>
            <p:spPr bwMode="auto">
              <a:xfrm flipH="1" flipV="1">
                <a:off x="2838" y="3214"/>
                <a:ext cx="57" cy="101"/>
              </a:xfrm>
              <a:prstGeom prst="straightConnector1">
                <a:avLst/>
              </a:prstGeom>
              <a:noFill/>
              <a:ln w="9525">
                <a:solidFill>
                  <a:schemeClr val="bg1"/>
                </a:solidFill>
                <a:round/>
                <a:headEnd/>
                <a:tailEnd/>
              </a:ln>
            </p:spPr>
          </p:cxnSp>
          <p:cxnSp>
            <p:nvCxnSpPr>
              <p:cNvPr id="7303" name="AutoShape 182"/>
              <p:cNvCxnSpPr>
                <a:cxnSpLocks noChangeShapeType="1"/>
                <a:stCxn id="7296" idx="0"/>
                <a:endCxn id="7298" idx="2"/>
              </p:cNvCxnSpPr>
              <p:nvPr/>
            </p:nvCxnSpPr>
            <p:spPr bwMode="auto">
              <a:xfrm flipV="1">
                <a:off x="2983" y="3201"/>
                <a:ext cx="44" cy="135"/>
              </a:xfrm>
              <a:prstGeom prst="straightConnector1">
                <a:avLst/>
              </a:prstGeom>
              <a:noFill/>
              <a:ln w="9525">
                <a:solidFill>
                  <a:schemeClr val="bg1"/>
                </a:solidFill>
                <a:round/>
                <a:headEnd/>
                <a:tailEnd/>
              </a:ln>
            </p:spPr>
          </p:cxnSp>
          <p:cxnSp>
            <p:nvCxnSpPr>
              <p:cNvPr id="7304" name="AutoShape 183"/>
              <p:cNvCxnSpPr>
                <a:cxnSpLocks noChangeShapeType="1"/>
                <a:stCxn id="7297" idx="0"/>
                <a:endCxn id="7298" idx="3"/>
              </p:cNvCxnSpPr>
              <p:nvPr/>
            </p:nvCxnSpPr>
            <p:spPr bwMode="auto">
              <a:xfrm flipV="1">
                <a:off x="3058" y="3180"/>
                <a:ext cx="0" cy="115"/>
              </a:xfrm>
              <a:prstGeom prst="straightConnector1">
                <a:avLst/>
              </a:prstGeom>
              <a:noFill/>
              <a:ln w="9525">
                <a:solidFill>
                  <a:schemeClr val="bg1"/>
                </a:solidFill>
                <a:round/>
                <a:headEnd/>
                <a:tailEnd/>
              </a:ln>
            </p:spPr>
          </p:cxnSp>
          <p:sp>
            <p:nvSpPr>
              <p:cNvPr id="7305" name="AutoShape 184"/>
              <p:cNvSpPr>
                <a:spLocks noChangeArrowheads="1"/>
              </p:cNvSpPr>
              <p:nvPr/>
            </p:nvSpPr>
            <p:spPr bwMode="auto">
              <a:xfrm>
                <a:off x="2901" y="3172"/>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06" name="AutoShape 185"/>
              <p:cNvSpPr>
                <a:spLocks noChangeArrowheads="1"/>
              </p:cNvSpPr>
              <p:nvPr/>
            </p:nvSpPr>
            <p:spPr bwMode="auto">
              <a:xfrm>
                <a:off x="2869" y="338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07" name="AutoShape 186"/>
              <p:cNvSpPr>
                <a:spLocks noChangeArrowheads="1"/>
              </p:cNvSpPr>
              <p:nvPr/>
            </p:nvSpPr>
            <p:spPr bwMode="auto">
              <a:xfrm>
                <a:off x="2781" y="327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08" name="AutoShape 187"/>
              <p:cNvSpPr>
                <a:spLocks noChangeArrowheads="1"/>
              </p:cNvSpPr>
              <p:nvPr/>
            </p:nvSpPr>
            <p:spPr bwMode="auto">
              <a:xfrm>
                <a:off x="2983" y="3399"/>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09" name="AutoShape 188"/>
              <p:cNvSpPr>
                <a:spLocks noChangeArrowheads="1"/>
              </p:cNvSpPr>
              <p:nvPr/>
            </p:nvSpPr>
            <p:spPr bwMode="auto">
              <a:xfrm>
                <a:off x="3096" y="333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310" name="AutoShape 189"/>
              <p:cNvSpPr>
                <a:spLocks noChangeArrowheads="1"/>
              </p:cNvSpPr>
              <p:nvPr/>
            </p:nvSpPr>
            <p:spPr bwMode="auto">
              <a:xfrm>
                <a:off x="3064" y="3214"/>
                <a:ext cx="64" cy="41"/>
              </a:xfrm>
              <a:prstGeom prst="roundRect">
                <a:avLst>
                  <a:gd name="adj" fmla="val 50000"/>
                </a:avLst>
              </a:prstGeom>
              <a:solidFill>
                <a:srgbClr val="FFFF99"/>
              </a:solidFill>
              <a:ln w="9525">
                <a:noFill/>
                <a:round/>
                <a:headEnd/>
                <a:tailEnd/>
              </a:ln>
            </p:spPr>
            <p:txBody>
              <a:bodyPr wrap="none" anchor="ctr"/>
              <a:lstStyle/>
              <a:p>
                <a:endParaRPr lang="en-US"/>
              </a:p>
            </p:txBody>
          </p:sp>
          <p:cxnSp>
            <p:nvCxnSpPr>
              <p:cNvPr id="7311" name="AutoShape 190"/>
              <p:cNvCxnSpPr>
                <a:cxnSpLocks noChangeShapeType="1"/>
                <a:stCxn id="7305" idx="2"/>
                <a:endCxn id="7307" idx="0"/>
              </p:cNvCxnSpPr>
              <p:nvPr/>
            </p:nvCxnSpPr>
            <p:spPr bwMode="auto">
              <a:xfrm flipH="1">
                <a:off x="2812" y="3213"/>
                <a:ext cx="120" cy="65"/>
              </a:xfrm>
              <a:prstGeom prst="straightConnector1">
                <a:avLst/>
              </a:prstGeom>
              <a:noFill/>
              <a:ln w="9525">
                <a:solidFill>
                  <a:schemeClr val="bg1"/>
                </a:solidFill>
                <a:round/>
                <a:headEnd/>
                <a:tailEnd/>
              </a:ln>
            </p:spPr>
          </p:cxnSp>
          <p:cxnSp>
            <p:nvCxnSpPr>
              <p:cNvPr id="7312" name="AutoShape 191"/>
              <p:cNvCxnSpPr>
                <a:cxnSpLocks noChangeShapeType="1"/>
                <a:stCxn id="7310" idx="2"/>
                <a:endCxn id="7307" idx="0"/>
              </p:cNvCxnSpPr>
              <p:nvPr/>
            </p:nvCxnSpPr>
            <p:spPr bwMode="auto">
              <a:xfrm flipH="1">
                <a:off x="2812" y="3255"/>
                <a:ext cx="284" cy="23"/>
              </a:xfrm>
              <a:prstGeom prst="straightConnector1">
                <a:avLst/>
              </a:prstGeom>
              <a:noFill/>
              <a:ln w="9525">
                <a:solidFill>
                  <a:schemeClr val="bg1"/>
                </a:solidFill>
                <a:round/>
                <a:headEnd/>
                <a:tailEnd/>
              </a:ln>
            </p:spPr>
          </p:cxnSp>
          <p:cxnSp>
            <p:nvCxnSpPr>
              <p:cNvPr id="7313" name="AutoShape 192"/>
              <p:cNvCxnSpPr>
                <a:cxnSpLocks noChangeShapeType="1"/>
                <a:stCxn id="7308" idx="0"/>
                <a:endCxn id="7307" idx="2"/>
              </p:cNvCxnSpPr>
              <p:nvPr/>
            </p:nvCxnSpPr>
            <p:spPr bwMode="auto">
              <a:xfrm flipH="1" flipV="1">
                <a:off x="2812" y="3320"/>
                <a:ext cx="202" cy="79"/>
              </a:xfrm>
              <a:prstGeom prst="straightConnector1">
                <a:avLst/>
              </a:prstGeom>
              <a:noFill/>
              <a:ln w="9525">
                <a:solidFill>
                  <a:schemeClr val="bg1"/>
                </a:solidFill>
                <a:round/>
                <a:headEnd/>
                <a:tailEnd/>
              </a:ln>
            </p:spPr>
          </p:cxnSp>
          <p:cxnSp>
            <p:nvCxnSpPr>
              <p:cNvPr id="7314" name="AutoShape 193"/>
              <p:cNvCxnSpPr>
                <a:cxnSpLocks noChangeShapeType="1"/>
                <a:stCxn id="7306" idx="0"/>
                <a:endCxn id="7305" idx="2"/>
              </p:cNvCxnSpPr>
              <p:nvPr/>
            </p:nvCxnSpPr>
            <p:spPr bwMode="auto">
              <a:xfrm flipV="1">
                <a:off x="2901" y="3213"/>
                <a:ext cx="31" cy="175"/>
              </a:xfrm>
              <a:prstGeom prst="straightConnector1">
                <a:avLst/>
              </a:prstGeom>
              <a:noFill/>
              <a:ln w="9525">
                <a:solidFill>
                  <a:schemeClr val="bg1"/>
                </a:solidFill>
                <a:round/>
                <a:headEnd/>
                <a:tailEnd/>
              </a:ln>
            </p:spPr>
          </p:cxnSp>
          <p:cxnSp>
            <p:nvCxnSpPr>
              <p:cNvPr id="7315" name="AutoShape 194"/>
              <p:cNvCxnSpPr>
                <a:cxnSpLocks noChangeShapeType="1"/>
                <a:stCxn id="7308" idx="0"/>
                <a:endCxn id="7310" idx="2"/>
              </p:cNvCxnSpPr>
              <p:nvPr/>
            </p:nvCxnSpPr>
            <p:spPr bwMode="auto">
              <a:xfrm flipV="1">
                <a:off x="3014" y="3255"/>
                <a:ext cx="82" cy="144"/>
              </a:xfrm>
              <a:prstGeom prst="straightConnector1">
                <a:avLst/>
              </a:prstGeom>
              <a:noFill/>
              <a:ln w="9525">
                <a:solidFill>
                  <a:schemeClr val="bg1"/>
                </a:solidFill>
                <a:round/>
                <a:headEnd/>
                <a:tailEnd/>
              </a:ln>
            </p:spPr>
          </p:cxnSp>
          <p:cxnSp>
            <p:nvCxnSpPr>
              <p:cNvPr id="7316" name="AutoShape 195"/>
              <p:cNvCxnSpPr>
                <a:cxnSpLocks noChangeShapeType="1"/>
                <a:stCxn id="7309" idx="0"/>
                <a:endCxn id="7310" idx="3"/>
              </p:cNvCxnSpPr>
              <p:nvPr/>
            </p:nvCxnSpPr>
            <p:spPr bwMode="auto">
              <a:xfrm flipV="1">
                <a:off x="3128" y="3235"/>
                <a:ext cx="0" cy="103"/>
              </a:xfrm>
              <a:prstGeom prst="straightConnector1">
                <a:avLst/>
              </a:prstGeom>
              <a:noFill/>
              <a:ln w="9525">
                <a:solidFill>
                  <a:schemeClr val="bg1"/>
                </a:solidFill>
                <a:round/>
                <a:headEnd/>
                <a:tailEnd/>
              </a:ln>
            </p:spPr>
          </p:cxnSp>
        </p:grpSp>
        <p:grpSp>
          <p:nvGrpSpPr>
            <p:cNvPr id="12" name="Group 196"/>
            <p:cNvGrpSpPr>
              <a:grpSpLocks/>
            </p:cNvGrpSpPr>
            <p:nvPr/>
          </p:nvGrpSpPr>
          <p:grpSpPr bwMode="auto">
            <a:xfrm>
              <a:off x="4464" y="3563"/>
              <a:ext cx="464" cy="406"/>
              <a:chOff x="2745" y="3092"/>
              <a:chExt cx="464" cy="406"/>
            </a:xfrm>
          </p:grpSpPr>
          <p:sp>
            <p:nvSpPr>
              <p:cNvPr id="7267" name="AutoShape 197"/>
              <p:cNvSpPr>
                <a:spLocks noChangeArrowheads="1"/>
              </p:cNvSpPr>
              <p:nvPr/>
            </p:nvSpPr>
            <p:spPr bwMode="auto">
              <a:xfrm>
                <a:off x="2745" y="3092"/>
                <a:ext cx="464" cy="406"/>
              </a:xfrm>
              <a:prstGeom prst="cube">
                <a:avLst>
                  <a:gd name="adj" fmla="val 25000"/>
                </a:avLst>
              </a:prstGeom>
              <a:gradFill rotWithShape="1">
                <a:gsLst>
                  <a:gs pos="0">
                    <a:schemeClr val="accent2"/>
                  </a:gs>
                  <a:gs pos="100000">
                    <a:schemeClr val="hlink"/>
                  </a:gs>
                </a:gsLst>
                <a:lin ang="5400000" scaled="1"/>
              </a:gradFill>
              <a:ln w="9525">
                <a:solidFill>
                  <a:schemeClr val="bg1"/>
                </a:solidFill>
                <a:miter lim="800000"/>
                <a:headEnd/>
                <a:tailEnd/>
              </a:ln>
            </p:spPr>
            <p:txBody>
              <a:bodyPr wrap="none" anchor="ctr"/>
              <a:lstStyle/>
              <a:p>
                <a:endParaRPr lang="en-US"/>
              </a:p>
            </p:txBody>
          </p:sp>
          <p:sp>
            <p:nvSpPr>
              <p:cNvPr id="7268" name="AutoShape 198"/>
              <p:cNvSpPr>
                <a:spLocks noChangeArrowheads="1"/>
              </p:cNvSpPr>
              <p:nvPr/>
            </p:nvSpPr>
            <p:spPr bwMode="auto">
              <a:xfrm>
                <a:off x="2806" y="3173"/>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69" name="AutoShape 199"/>
              <p:cNvSpPr>
                <a:spLocks noChangeArrowheads="1"/>
              </p:cNvSpPr>
              <p:nvPr/>
            </p:nvSpPr>
            <p:spPr bwMode="auto">
              <a:xfrm>
                <a:off x="2863" y="3315"/>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70" name="AutoShape 200"/>
              <p:cNvSpPr>
                <a:spLocks noChangeArrowheads="1"/>
              </p:cNvSpPr>
              <p:nvPr/>
            </p:nvSpPr>
            <p:spPr bwMode="auto">
              <a:xfrm>
                <a:off x="2882" y="3237"/>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71" name="AutoShape 201"/>
              <p:cNvSpPr>
                <a:spLocks noChangeArrowheads="1"/>
              </p:cNvSpPr>
              <p:nvPr/>
            </p:nvSpPr>
            <p:spPr bwMode="auto">
              <a:xfrm>
                <a:off x="2951" y="3336"/>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72" name="AutoShape 202"/>
              <p:cNvSpPr>
                <a:spLocks noChangeArrowheads="1"/>
              </p:cNvSpPr>
              <p:nvPr/>
            </p:nvSpPr>
            <p:spPr bwMode="auto">
              <a:xfrm>
                <a:off x="3027" y="3295"/>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73" name="AutoShape 203"/>
              <p:cNvSpPr>
                <a:spLocks noChangeArrowheads="1"/>
              </p:cNvSpPr>
              <p:nvPr/>
            </p:nvSpPr>
            <p:spPr bwMode="auto">
              <a:xfrm>
                <a:off x="2995" y="3159"/>
                <a:ext cx="63" cy="42"/>
              </a:xfrm>
              <a:prstGeom prst="roundRect">
                <a:avLst>
                  <a:gd name="adj" fmla="val 50000"/>
                </a:avLst>
              </a:prstGeom>
              <a:solidFill>
                <a:srgbClr val="FFFF99"/>
              </a:solidFill>
              <a:ln w="9525">
                <a:noFill/>
                <a:round/>
                <a:headEnd/>
                <a:tailEnd/>
              </a:ln>
            </p:spPr>
            <p:txBody>
              <a:bodyPr wrap="none" anchor="ctr"/>
              <a:lstStyle/>
              <a:p>
                <a:endParaRPr lang="en-US"/>
              </a:p>
            </p:txBody>
          </p:sp>
          <p:cxnSp>
            <p:nvCxnSpPr>
              <p:cNvPr id="7274" name="AutoShape 204"/>
              <p:cNvCxnSpPr>
                <a:cxnSpLocks noChangeShapeType="1"/>
                <a:stCxn id="7268" idx="2"/>
                <a:endCxn id="7270" idx="0"/>
              </p:cNvCxnSpPr>
              <p:nvPr/>
            </p:nvCxnSpPr>
            <p:spPr bwMode="auto">
              <a:xfrm>
                <a:off x="2838" y="3214"/>
                <a:ext cx="75" cy="23"/>
              </a:xfrm>
              <a:prstGeom prst="straightConnector1">
                <a:avLst/>
              </a:prstGeom>
              <a:noFill/>
              <a:ln w="9525">
                <a:solidFill>
                  <a:schemeClr val="bg1"/>
                </a:solidFill>
                <a:round/>
                <a:headEnd/>
                <a:tailEnd/>
              </a:ln>
            </p:spPr>
          </p:cxnSp>
          <p:cxnSp>
            <p:nvCxnSpPr>
              <p:cNvPr id="7275" name="AutoShape 205"/>
              <p:cNvCxnSpPr>
                <a:cxnSpLocks noChangeShapeType="1"/>
                <a:stCxn id="7273" idx="2"/>
                <a:endCxn id="7270" idx="0"/>
              </p:cNvCxnSpPr>
              <p:nvPr/>
            </p:nvCxnSpPr>
            <p:spPr bwMode="auto">
              <a:xfrm flipH="1">
                <a:off x="2913" y="3201"/>
                <a:ext cx="114" cy="36"/>
              </a:xfrm>
              <a:prstGeom prst="straightConnector1">
                <a:avLst/>
              </a:prstGeom>
              <a:noFill/>
              <a:ln w="9525">
                <a:solidFill>
                  <a:schemeClr val="bg1"/>
                </a:solidFill>
                <a:round/>
                <a:headEnd/>
                <a:tailEnd/>
              </a:ln>
            </p:spPr>
          </p:cxnSp>
          <p:cxnSp>
            <p:nvCxnSpPr>
              <p:cNvPr id="7276" name="AutoShape 206"/>
              <p:cNvCxnSpPr>
                <a:cxnSpLocks noChangeShapeType="1"/>
                <a:stCxn id="7271" idx="0"/>
                <a:endCxn id="7270" idx="2"/>
              </p:cNvCxnSpPr>
              <p:nvPr/>
            </p:nvCxnSpPr>
            <p:spPr bwMode="auto">
              <a:xfrm flipH="1" flipV="1">
                <a:off x="2913" y="3278"/>
                <a:ext cx="70" cy="58"/>
              </a:xfrm>
              <a:prstGeom prst="straightConnector1">
                <a:avLst/>
              </a:prstGeom>
              <a:noFill/>
              <a:ln w="9525">
                <a:solidFill>
                  <a:schemeClr val="bg1"/>
                </a:solidFill>
                <a:round/>
                <a:headEnd/>
                <a:tailEnd/>
              </a:ln>
            </p:spPr>
          </p:cxnSp>
          <p:cxnSp>
            <p:nvCxnSpPr>
              <p:cNvPr id="7277" name="AutoShape 207"/>
              <p:cNvCxnSpPr>
                <a:cxnSpLocks noChangeShapeType="1"/>
                <a:stCxn id="7269" idx="0"/>
                <a:endCxn id="7268" idx="2"/>
              </p:cNvCxnSpPr>
              <p:nvPr/>
            </p:nvCxnSpPr>
            <p:spPr bwMode="auto">
              <a:xfrm flipH="1" flipV="1">
                <a:off x="2838" y="3214"/>
                <a:ext cx="57" cy="101"/>
              </a:xfrm>
              <a:prstGeom prst="straightConnector1">
                <a:avLst/>
              </a:prstGeom>
              <a:noFill/>
              <a:ln w="9525">
                <a:solidFill>
                  <a:schemeClr val="bg1"/>
                </a:solidFill>
                <a:round/>
                <a:headEnd/>
                <a:tailEnd/>
              </a:ln>
            </p:spPr>
          </p:cxnSp>
          <p:cxnSp>
            <p:nvCxnSpPr>
              <p:cNvPr id="7278" name="AutoShape 208"/>
              <p:cNvCxnSpPr>
                <a:cxnSpLocks noChangeShapeType="1"/>
                <a:stCxn id="7271" idx="0"/>
                <a:endCxn id="7273" idx="2"/>
              </p:cNvCxnSpPr>
              <p:nvPr/>
            </p:nvCxnSpPr>
            <p:spPr bwMode="auto">
              <a:xfrm flipV="1">
                <a:off x="2983" y="3201"/>
                <a:ext cx="44" cy="135"/>
              </a:xfrm>
              <a:prstGeom prst="straightConnector1">
                <a:avLst/>
              </a:prstGeom>
              <a:noFill/>
              <a:ln w="9525">
                <a:solidFill>
                  <a:schemeClr val="bg1"/>
                </a:solidFill>
                <a:round/>
                <a:headEnd/>
                <a:tailEnd/>
              </a:ln>
            </p:spPr>
          </p:cxnSp>
          <p:cxnSp>
            <p:nvCxnSpPr>
              <p:cNvPr id="7279" name="AutoShape 209"/>
              <p:cNvCxnSpPr>
                <a:cxnSpLocks noChangeShapeType="1"/>
                <a:stCxn id="7272" idx="0"/>
                <a:endCxn id="7273" idx="3"/>
              </p:cNvCxnSpPr>
              <p:nvPr/>
            </p:nvCxnSpPr>
            <p:spPr bwMode="auto">
              <a:xfrm flipV="1">
                <a:off x="3058" y="3180"/>
                <a:ext cx="0" cy="115"/>
              </a:xfrm>
              <a:prstGeom prst="straightConnector1">
                <a:avLst/>
              </a:prstGeom>
              <a:noFill/>
              <a:ln w="9525">
                <a:solidFill>
                  <a:schemeClr val="bg1"/>
                </a:solidFill>
                <a:round/>
                <a:headEnd/>
                <a:tailEnd/>
              </a:ln>
            </p:spPr>
          </p:cxnSp>
          <p:sp>
            <p:nvSpPr>
              <p:cNvPr id="7280" name="AutoShape 210"/>
              <p:cNvSpPr>
                <a:spLocks noChangeArrowheads="1"/>
              </p:cNvSpPr>
              <p:nvPr/>
            </p:nvSpPr>
            <p:spPr bwMode="auto">
              <a:xfrm>
                <a:off x="2901" y="3172"/>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81" name="AutoShape 211"/>
              <p:cNvSpPr>
                <a:spLocks noChangeArrowheads="1"/>
              </p:cNvSpPr>
              <p:nvPr/>
            </p:nvSpPr>
            <p:spPr bwMode="auto">
              <a:xfrm>
                <a:off x="2869" y="338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82" name="AutoShape 212"/>
              <p:cNvSpPr>
                <a:spLocks noChangeArrowheads="1"/>
              </p:cNvSpPr>
              <p:nvPr/>
            </p:nvSpPr>
            <p:spPr bwMode="auto">
              <a:xfrm>
                <a:off x="2781" y="327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83" name="AutoShape 213"/>
              <p:cNvSpPr>
                <a:spLocks noChangeArrowheads="1"/>
              </p:cNvSpPr>
              <p:nvPr/>
            </p:nvSpPr>
            <p:spPr bwMode="auto">
              <a:xfrm>
                <a:off x="2983" y="3399"/>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84" name="AutoShape 214"/>
              <p:cNvSpPr>
                <a:spLocks noChangeArrowheads="1"/>
              </p:cNvSpPr>
              <p:nvPr/>
            </p:nvSpPr>
            <p:spPr bwMode="auto">
              <a:xfrm>
                <a:off x="3096" y="333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85" name="AutoShape 215"/>
              <p:cNvSpPr>
                <a:spLocks noChangeArrowheads="1"/>
              </p:cNvSpPr>
              <p:nvPr/>
            </p:nvSpPr>
            <p:spPr bwMode="auto">
              <a:xfrm>
                <a:off x="3064" y="3214"/>
                <a:ext cx="64" cy="41"/>
              </a:xfrm>
              <a:prstGeom prst="roundRect">
                <a:avLst>
                  <a:gd name="adj" fmla="val 50000"/>
                </a:avLst>
              </a:prstGeom>
              <a:solidFill>
                <a:srgbClr val="FFFF99"/>
              </a:solidFill>
              <a:ln w="9525">
                <a:noFill/>
                <a:round/>
                <a:headEnd/>
                <a:tailEnd/>
              </a:ln>
            </p:spPr>
            <p:txBody>
              <a:bodyPr wrap="none" anchor="ctr"/>
              <a:lstStyle/>
              <a:p>
                <a:endParaRPr lang="en-US"/>
              </a:p>
            </p:txBody>
          </p:sp>
          <p:cxnSp>
            <p:nvCxnSpPr>
              <p:cNvPr id="7286" name="AutoShape 216"/>
              <p:cNvCxnSpPr>
                <a:cxnSpLocks noChangeShapeType="1"/>
                <a:stCxn id="7280" idx="2"/>
                <a:endCxn id="7282" idx="0"/>
              </p:cNvCxnSpPr>
              <p:nvPr/>
            </p:nvCxnSpPr>
            <p:spPr bwMode="auto">
              <a:xfrm flipH="1">
                <a:off x="2812" y="3213"/>
                <a:ext cx="120" cy="65"/>
              </a:xfrm>
              <a:prstGeom prst="straightConnector1">
                <a:avLst/>
              </a:prstGeom>
              <a:noFill/>
              <a:ln w="9525">
                <a:solidFill>
                  <a:schemeClr val="bg1"/>
                </a:solidFill>
                <a:round/>
                <a:headEnd/>
                <a:tailEnd/>
              </a:ln>
            </p:spPr>
          </p:cxnSp>
          <p:cxnSp>
            <p:nvCxnSpPr>
              <p:cNvPr id="7287" name="AutoShape 217"/>
              <p:cNvCxnSpPr>
                <a:cxnSpLocks noChangeShapeType="1"/>
                <a:stCxn id="7285" idx="2"/>
                <a:endCxn id="7282" idx="0"/>
              </p:cNvCxnSpPr>
              <p:nvPr/>
            </p:nvCxnSpPr>
            <p:spPr bwMode="auto">
              <a:xfrm flipH="1">
                <a:off x="2812" y="3255"/>
                <a:ext cx="284" cy="23"/>
              </a:xfrm>
              <a:prstGeom prst="straightConnector1">
                <a:avLst/>
              </a:prstGeom>
              <a:noFill/>
              <a:ln w="9525">
                <a:solidFill>
                  <a:schemeClr val="bg1"/>
                </a:solidFill>
                <a:round/>
                <a:headEnd/>
                <a:tailEnd/>
              </a:ln>
            </p:spPr>
          </p:cxnSp>
          <p:cxnSp>
            <p:nvCxnSpPr>
              <p:cNvPr id="7288" name="AutoShape 218"/>
              <p:cNvCxnSpPr>
                <a:cxnSpLocks noChangeShapeType="1"/>
                <a:stCxn id="7283" idx="0"/>
                <a:endCxn id="7282" idx="2"/>
              </p:cNvCxnSpPr>
              <p:nvPr/>
            </p:nvCxnSpPr>
            <p:spPr bwMode="auto">
              <a:xfrm flipH="1" flipV="1">
                <a:off x="2812" y="3320"/>
                <a:ext cx="202" cy="79"/>
              </a:xfrm>
              <a:prstGeom prst="straightConnector1">
                <a:avLst/>
              </a:prstGeom>
              <a:noFill/>
              <a:ln w="9525">
                <a:solidFill>
                  <a:schemeClr val="bg1"/>
                </a:solidFill>
                <a:round/>
                <a:headEnd/>
                <a:tailEnd/>
              </a:ln>
            </p:spPr>
          </p:cxnSp>
          <p:cxnSp>
            <p:nvCxnSpPr>
              <p:cNvPr id="7289" name="AutoShape 219"/>
              <p:cNvCxnSpPr>
                <a:cxnSpLocks noChangeShapeType="1"/>
                <a:stCxn id="7281" idx="0"/>
                <a:endCxn id="7280" idx="2"/>
              </p:cNvCxnSpPr>
              <p:nvPr/>
            </p:nvCxnSpPr>
            <p:spPr bwMode="auto">
              <a:xfrm flipV="1">
                <a:off x="2901" y="3213"/>
                <a:ext cx="31" cy="175"/>
              </a:xfrm>
              <a:prstGeom prst="straightConnector1">
                <a:avLst/>
              </a:prstGeom>
              <a:noFill/>
              <a:ln w="9525">
                <a:solidFill>
                  <a:schemeClr val="bg1"/>
                </a:solidFill>
                <a:round/>
                <a:headEnd/>
                <a:tailEnd/>
              </a:ln>
            </p:spPr>
          </p:cxnSp>
          <p:cxnSp>
            <p:nvCxnSpPr>
              <p:cNvPr id="7290" name="AutoShape 220"/>
              <p:cNvCxnSpPr>
                <a:cxnSpLocks noChangeShapeType="1"/>
                <a:stCxn id="7283" idx="0"/>
                <a:endCxn id="7285" idx="2"/>
              </p:cNvCxnSpPr>
              <p:nvPr/>
            </p:nvCxnSpPr>
            <p:spPr bwMode="auto">
              <a:xfrm flipV="1">
                <a:off x="3014" y="3255"/>
                <a:ext cx="82" cy="144"/>
              </a:xfrm>
              <a:prstGeom prst="straightConnector1">
                <a:avLst/>
              </a:prstGeom>
              <a:noFill/>
              <a:ln w="9525">
                <a:solidFill>
                  <a:schemeClr val="bg1"/>
                </a:solidFill>
                <a:round/>
                <a:headEnd/>
                <a:tailEnd/>
              </a:ln>
            </p:spPr>
          </p:cxnSp>
          <p:cxnSp>
            <p:nvCxnSpPr>
              <p:cNvPr id="7291" name="AutoShape 221"/>
              <p:cNvCxnSpPr>
                <a:cxnSpLocks noChangeShapeType="1"/>
                <a:stCxn id="7284" idx="0"/>
                <a:endCxn id="7285" idx="3"/>
              </p:cNvCxnSpPr>
              <p:nvPr/>
            </p:nvCxnSpPr>
            <p:spPr bwMode="auto">
              <a:xfrm flipV="1">
                <a:off x="3128" y="3235"/>
                <a:ext cx="0" cy="103"/>
              </a:xfrm>
              <a:prstGeom prst="straightConnector1">
                <a:avLst/>
              </a:prstGeom>
              <a:noFill/>
              <a:ln w="9525">
                <a:solidFill>
                  <a:schemeClr val="bg1"/>
                </a:solidFill>
                <a:round/>
                <a:headEnd/>
                <a:tailEnd/>
              </a:ln>
            </p:spPr>
          </p:cxnSp>
        </p:grpSp>
        <p:grpSp>
          <p:nvGrpSpPr>
            <p:cNvPr id="13" name="Group 222"/>
            <p:cNvGrpSpPr>
              <a:grpSpLocks/>
            </p:cNvGrpSpPr>
            <p:nvPr/>
          </p:nvGrpSpPr>
          <p:grpSpPr bwMode="auto">
            <a:xfrm>
              <a:off x="4761" y="3768"/>
              <a:ext cx="464" cy="406"/>
              <a:chOff x="2745" y="3092"/>
              <a:chExt cx="464" cy="406"/>
            </a:xfrm>
          </p:grpSpPr>
          <p:sp>
            <p:nvSpPr>
              <p:cNvPr id="7242" name="AutoShape 223"/>
              <p:cNvSpPr>
                <a:spLocks noChangeArrowheads="1"/>
              </p:cNvSpPr>
              <p:nvPr/>
            </p:nvSpPr>
            <p:spPr bwMode="auto">
              <a:xfrm>
                <a:off x="2745" y="3092"/>
                <a:ext cx="464" cy="406"/>
              </a:xfrm>
              <a:prstGeom prst="cube">
                <a:avLst>
                  <a:gd name="adj" fmla="val 25000"/>
                </a:avLst>
              </a:prstGeom>
              <a:gradFill rotWithShape="1">
                <a:gsLst>
                  <a:gs pos="0">
                    <a:schemeClr val="accent2"/>
                  </a:gs>
                  <a:gs pos="100000">
                    <a:schemeClr val="hlink"/>
                  </a:gs>
                </a:gsLst>
                <a:lin ang="5400000" scaled="1"/>
              </a:gradFill>
              <a:ln w="9525">
                <a:solidFill>
                  <a:schemeClr val="bg1"/>
                </a:solidFill>
                <a:miter lim="800000"/>
                <a:headEnd/>
                <a:tailEnd/>
              </a:ln>
            </p:spPr>
            <p:txBody>
              <a:bodyPr wrap="none" anchor="ctr"/>
              <a:lstStyle/>
              <a:p>
                <a:endParaRPr lang="en-US"/>
              </a:p>
            </p:txBody>
          </p:sp>
          <p:sp>
            <p:nvSpPr>
              <p:cNvPr id="7243" name="AutoShape 224"/>
              <p:cNvSpPr>
                <a:spLocks noChangeArrowheads="1"/>
              </p:cNvSpPr>
              <p:nvPr/>
            </p:nvSpPr>
            <p:spPr bwMode="auto">
              <a:xfrm>
                <a:off x="2806" y="3173"/>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44" name="AutoShape 225"/>
              <p:cNvSpPr>
                <a:spLocks noChangeArrowheads="1"/>
              </p:cNvSpPr>
              <p:nvPr/>
            </p:nvSpPr>
            <p:spPr bwMode="auto">
              <a:xfrm>
                <a:off x="2863" y="3315"/>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45" name="AutoShape 226"/>
              <p:cNvSpPr>
                <a:spLocks noChangeArrowheads="1"/>
              </p:cNvSpPr>
              <p:nvPr/>
            </p:nvSpPr>
            <p:spPr bwMode="auto">
              <a:xfrm>
                <a:off x="2882" y="3237"/>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46" name="AutoShape 227"/>
              <p:cNvSpPr>
                <a:spLocks noChangeArrowheads="1"/>
              </p:cNvSpPr>
              <p:nvPr/>
            </p:nvSpPr>
            <p:spPr bwMode="auto">
              <a:xfrm>
                <a:off x="2951" y="3336"/>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47" name="AutoShape 228"/>
              <p:cNvSpPr>
                <a:spLocks noChangeArrowheads="1"/>
              </p:cNvSpPr>
              <p:nvPr/>
            </p:nvSpPr>
            <p:spPr bwMode="auto">
              <a:xfrm>
                <a:off x="3027" y="3295"/>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48" name="AutoShape 229"/>
              <p:cNvSpPr>
                <a:spLocks noChangeArrowheads="1"/>
              </p:cNvSpPr>
              <p:nvPr/>
            </p:nvSpPr>
            <p:spPr bwMode="auto">
              <a:xfrm>
                <a:off x="2995" y="3159"/>
                <a:ext cx="63" cy="42"/>
              </a:xfrm>
              <a:prstGeom prst="roundRect">
                <a:avLst>
                  <a:gd name="adj" fmla="val 50000"/>
                </a:avLst>
              </a:prstGeom>
              <a:solidFill>
                <a:srgbClr val="FFFF99"/>
              </a:solidFill>
              <a:ln w="9525">
                <a:noFill/>
                <a:round/>
                <a:headEnd/>
                <a:tailEnd/>
              </a:ln>
            </p:spPr>
            <p:txBody>
              <a:bodyPr wrap="none" anchor="ctr"/>
              <a:lstStyle/>
              <a:p>
                <a:endParaRPr lang="en-US"/>
              </a:p>
            </p:txBody>
          </p:sp>
          <p:cxnSp>
            <p:nvCxnSpPr>
              <p:cNvPr id="7249" name="AutoShape 230"/>
              <p:cNvCxnSpPr>
                <a:cxnSpLocks noChangeShapeType="1"/>
                <a:stCxn id="7243" idx="2"/>
                <a:endCxn id="7245" idx="0"/>
              </p:cNvCxnSpPr>
              <p:nvPr/>
            </p:nvCxnSpPr>
            <p:spPr bwMode="auto">
              <a:xfrm>
                <a:off x="2838" y="3214"/>
                <a:ext cx="75" cy="23"/>
              </a:xfrm>
              <a:prstGeom prst="straightConnector1">
                <a:avLst/>
              </a:prstGeom>
              <a:noFill/>
              <a:ln w="9525">
                <a:solidFill>
                  <a:schemeClr val="bg1"/>
                </a:solidFill>
                <a:round/>
                <a:headEnd/>
                <a:tailEnd/>
              </a:ln>
            </p:spPr>
          </p:cxnSp>
          <p:cxnSp>
            <p:nvCxnSpPr>
              <p:cNvPr id="7250" name="AutoShape 231"/>
              <p:cNvCxnSpPr>
                <a:cxnSpLocks noChangeShapeType="1"/>
                <a:stCxn id="7248" idx="2"/>
                <a:endCxn id="7245" idx="0"/>
              </p:cNvCxnSpPr>
              <p:nvPr/>
            </p:nvCxnSpPr>
            <p:spPr bwMode="auto">
              <a:xfrm flipH="1">
                <a:off x="2913" y="3201"/>
                <a:ext cx="114" cy="36"/>
              </a:xfrm>
              <a:prstGeom prst="straightConnector1">
                <a:avLst/>
              </a:prstGeom>
              <a:noFill/>
              <a:ln w="9525">
                <a:solidFill>
                  <a:schemeClr val="bg1"/>
                </a:solidFill>
                <a:round/>
                <a:headEnd/>
                <a:tailEnd/>
              </a:ln>
            </p:spPr>
          </p:cxnSp>
          <p:cxnSp>
            <p:nvCxnSpPr>
              <p:cNvPr id="7251" name="AutoShape 232"/>
              <p:cNvCxnSpPr>
                <a:cxnSpLocks noChangeShapeType="1"/>
                <a:stCxn id="7246" idx="0"/>
                <a:endCxn id="7245" idx="2"/>
              </p:cNvCxnSpPr>
              <p:nvPr/>
            </p:nvCxnSpPr>
            <p:spPr bwMode="auto">
              <a:xfrm flipH="1" flipV="1">
                <a:off x="2913" y="3278"/>
                <a:ext cx="70" cy="58"/>
              </a:xfrm>
              <a:prstGeom prst="straightConnector1">
                <a:avLst/>
              </a:prstGeom>
              <a:noFill/>
              <a:ln w="9525">
                <a:solidFill>
                  <a:schemeClr val="bg1"/>
                </a:solidFill>
                <a:round/>
                <a:headEnd/>
                <a:tailEnd/>
              </a:ln>
            </p:spPr>
          </p:cxnSp>
          <p:cxnSp>
            <p:nvCxnSpPr>
              <p:cNvPr id="7252" name="AutoShape 233"/>
              <p:cNvCxnSpPr>
                <a:cxnSpLocks noChangeShapeType="1"/>
                <a:stCxn id="7244" idx="0"/>
                <a:endCxn id="7243" idx="2"/>
              </p:cNvCxnSpPr>
              <p:nvPr/>
            </p:nvCxnSpPr>
            <p:spPr bwMode="auto">
              <a:xfrm flipH="1" flipV="1">
                <a:off x="2838" y="3214"/>
                <a:ext cx="57" cy="101"/>
              </a:xfrm>
              <a:prstGeom prst="straightConnector1">
                <a:avLst/>
              </a:prstGeom>
              <a:noFill/>
              <a:ln w="9525">
                <a:solidFill>
                  <a:schemeClr val="bg1"/>
                </a:solidFill>
                <a:round/>
                <a:headEnd/>
                <a:tailEnd/>
              </a:ln>
            </p:spPr>
          </p:cxnSp>
          <p:cxnSp>
            <p:nvCxnSpPr>
              <p:cNvPr id="7253" name="AutoShape 234"/>
              <p:cNvCxnSpPr>
                <a:cxnSpLocks noChangeShapeType="1"/>
                <a:stCxn id="7246" idx="0"/>
                <a:endCxn id="7248" idx="2"/>
              </p:cNvCxnSpPr>
              <p:nvPr/>
            </p:nvCxnSpPr>
            <p:spPr bwMode="auto">
              <a:xfrm flipV="1">
                <a:off x="2983" y="3201"/>
                <a:ext cx="44" cy="135"/>
              </a:xfrm>
              <a:prstGeom prst="straightConnector1">
                <a:avLst/>
              </a:prstGeom>
              <a:noFill/>
              <a:ln w="9525">
                <a:solidFill>
                  <a:schemeClr val="bg1"/>
                </a:solidFill>
                <a:round/>
                <a:headEnd/>
                <a:tailEnd/>
              </a:ln>
            </p:spPr>
          </p:cxnSp>
          <p:cxnSp>
            <p:nvCxnSpPr>
              <p:cNvPr id="7254" name="AutoShape 235"/>
              <p:cNvCxnSpPr>
                <a:cxnSpLocks noChangeShapeType="1"/>
                <a:stCxn id="7247" idx="0"/>
                <a:endCxn id="7248" idx="3"/>
              </p:cNvCxnSpPr>
              <p:nvPr/>
            </p:nvCxnSpPr>
            <p:spPr bwMode="auto">
              <a:xfrm flipV="1">
                <a:off x="3058" y="3180"/>
                <a:ext cx="0" cy="115"/>
              </a:xfrm>
              <a:prstGeom prst="straightConnector1">
                <a:avLst/>
              </a:prstGeom>
              <a:noFill/>
              <a:ln w="9525">
                <a:solidFill>
                  <a:schemeClr val="bg1"/>
                </a:solidFill>
                <a:round/>
                <a:headEnd/>
                <a:tailEnd/>
              </a:ln>
            </p:spPr>
          </p:cxnSp>
          <p:sp>
            <p:nvSpPr>
              <p:cNvPr id="7255" name="AutoShape 236"/>
              <p:cNvSpPr>
                <a:spLocks noChangeArrowheads="1"/>
              </p:cNvSpPr>
              <p:nvPr/>
            </p:nvSpPr>
            <p:spPr bwMode="auto">
              <a:xfrm>
                <a:off x="2901" y="3172"/>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56" name="AutoShape 237"/>
              <p:cNvSpPr>
                <a:spLocks noChangeArrowheads="1"/>
              </p:cNvSpPr>
              <p:nvPr/>
            </p:nvSpPr>
            <p:spPr bwMode="auto">
              <a:xfrm>
                <a:off x="2869" y="338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57" name="AutoShape 238"/>
              <p:cNvSpPr>
                <a:spLocks noChangeArrowheads="1"/>
              </p:cNvSpPr>
              <p:nvPr/>
            </p:nvSpPr>
            <p:spPr bwMode="auto">
              <a:xfrm>
                <a:off x="2781" y="327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58" name="AutoShape 239"/>
              <p:cNvSpPr>
                <a:spLocks noChangeArrowheads="1"/>
              </p:cNvSpPr>
              <p:nvPr/>
            </p:nvSpPr>
            <p:spPr bwMode="auto">
              <a:xfrm>
                <a:off x="2983" y="3399"/>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59" name="AutoShape 240"/>
              <p:cNvSpPr>
                <a:spLocks noChangeArrowheads="1"/>
              </p:cNvSpPr>
              <p:nvPr/>
            </p:nvSpPr>
            <p:spPr bwMode="auto">
              <a:xfrm>
                <a:off x="3096" y="333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60" name="AutoShape 241"/>
              <p:cNvSpPr>
                <a:spLocks noChangeArrowheads="1"/>
              </p:cNvSpPr>
              <p:nvPr/>
            </p:nvSpPr>
            <p:spPr bwMode="auto">
              <a:xfrm>
                <a:off x="3064" y="3214"/>
                <a:ext cx="64" cy="41"/>
              </a:xfrm>
              <a:prstGeom prst="roundRect">
                <a:avLst>
                  <a:gd name="adj" fmla="val 50000"/>
                </a:avLst>
              </a:prstGeom>
              <a:solidFill>
                <a:srgbClr val="FFFF99"/>
              </a:solidFill>
              <a:ln w="9525">
                <a:noFill/>
                <a:round/>
                <a:headEnd/>
                <a:tailEnd/>
              </a:ln>
            </p:spPr>
            <p:txBody>
              <a:bodyPr wrap="none" anchor="ctr"/>
              <a:lstStyle/>
              <a:p>
                <a:endParaRPr lang="en-US"/>
              </a:p>
            </p:txBody>
          </p:sp>
          <p:cxnSp>
            <p:nvCxnSpPr>
              <p:cNvPr id="7261" name="AutoShape 242"/>
              <p:cNvCxnSpPr>
                <a:cxnSpLocks noChangeShapeType="1"/>
                <a:stCxn id="7255" idx="2"/>
                <a:endCxn id="7257" idx="0"/>
              </p:cNvCxnSpPr>
              <p:nvPr/>
            </p:nvCxnSpPr>
            <p:spPr bwMode="auto">
              <a:xfrm flipH="1">
                <a:off x="2812" y="3213"/>
                <a:ext cx="120" cy="65"/>
              </a:xfrm>
              <a:prstGeom prst="straightConnector1">
                <a:avLst/>
              </a:prstGeom>
              <a:noFill/>
              <a:ln w="9525">
                <a:solidFill>
                  <a:schemeClr val="bg1"/>
                </a:solidFill>
                <a:round/>
                <a:headEnd/>
                <a:tailEnd/>
              </a:ln>
            </p:spPr>
          </p:cxnSp>
          <p:cxnSp>
            <p:nvCxnSpPr>
              <p:cNvPr id="7262" name="AutoShape 243"/>
              <p:cNvCxnSpPr>
                <a:cxnSpLocks noChangeShapeType="1"/>
                <a:stCxn id="7260" idx="2"/>
                <a:endCxn id="7257" idx="0"/>
              </p:cNvCxnSpPr>
              <p:nvPr/>
            </p:nvCxnSpPr>
            <p:spPr bwMode="auto">
              <a:xfrm flipH="1">
                <a:off x="2812" y="3255"/>
                <a:ext cx="284" cy="23"/>
              </a:xfrm>
              <a:prstGeom prst="straightConnector1">
                <a:avLst/>
              </a:prstGeom>
              <a:noFill/>
              <a:ln w="9525">
                <a:solidFill>
                  <a:schemeClr val="bg1"/>
                </a:solidFill>
                <a:round/>
                <a:headEnd/>
                <a:tailEnd/>
              </a:ln>
            </p:spPr>
          </p:cxnSp>
          <p:cxnSp>
            <p:nvCxnSpPr>
              <p:cNvPr id="7263" name="AutoShape 244"/>
              <p:cNvCxnSpPr>
                <a:cxnSpLocks noChangeShapeType="1"/>
                <a:stCxn id="7258" idx="0"/>
                <a:endCxn id="7257" idx="2"/>
              </p:cNvCxnSpPr>
              <p:nvPr/>
            </p:nvCxnSpPr>
            <p:spPr bwMode="auto">
              <a:xfrm flipH="1" flipV="1">
                <a:off x="2812" y="3320"/>
                <a:ext cx="202" cy="79"/>
              </a:xfrm>
              <a:prstGeom prst="straightConnector1">
                <a:avLst/>
              </a:prstGeom>
              <a:noFill/>
              <a:ln w="9525">
                <a:solidFill>
                  <a:schemeClr val="bg1"/>
                </a:solidFill>
                <a:round/>
                <a:headEnd/>
                <a:tailEnd/>
              </a:ln>
            </p:spPr>
          </p:cxnSp>
          <p:cxnSp>
            <p:nvCxnSpPr>
              <p:cNvPr id="7264" name="AutoShape 245"/>
              <p:cNvCxnSpPr>
                <a:cxnSpLocks noChangeShapeType="1"/>
                <a:stCxn id="7256" idx="0"/>
                <a:endCxn id="7255" idx="2"/>
              </p:cNvCxnSpPr>
              <p:nvPr/>
            </p:nvCxnSpPr>
            <p:spPr bwMode="auto">
              <a:xfrm flipV="1">
                <a:off x="2901" y="3213"/>
                <a:ext cx="31" cy="175"/>
              </a:xfrm>
              <a:prstGeom prst="straightConnector1">
                <a:avLst/>
              </a:prstGeom>
              <a:noFill/>
              <a:ln w="9525">
                <a:solidFill>
                  <a:schemeClr val="bg1"/>
                </a:solidFill>
                <a:round/>
                <a:headEnd/>
                <a:tailEnd/>
              </a:ln>
            </p:spPr>
          </p:cxnSp>
          <p:cxnSp>
            <p:nvCxnSpPr>
              <p:cNvPr id="7265" name="AutoShape 246"/>
              <p:cNvCxnSpPr>
                <a:cxnSpLocks noChangeShapeType="1"/>
                <a:stCxn id="7258" idx="0"/>
                <a:endCxn id="7260" idx="2"/>
              </p:cNvCxnSpPr>
              <p:nvPr/>
            </p:nvCxnSpPr>
            <p:spPr bwMode="auto">
              <a:xfrm flipV="1">
                <a:off x="3014" y="3255"/>
                <a:ext cx="82" cy="144"/>
              </a:xfrm>
              <a:prstGeom prst="straightConnector1">
                <a:avLst/>
              </a:prstGeom>
              <a:noFill/>
              <a:ln w="9525">
                <a:solidFill>
                  <a:schemeClr val="bg1"/>
                </a:solidFill>
                <a:round/>
                <a:headEnd/>
                <a:tailEnd/>
              </a:ln>
            </p:spPr>
          </p:cxnSp>
          <p:cxnSp>
            <p:nvCxnSpPr>
              <p:cNvPr id="7266" name="AutoShape 247"/>
              <p:cNvCxnSpPr>
                <a:cxnSpLocks noChangeShapeType="1"/>
                <a:stCxn id="7259" idx="0"/>
                <a:endCxn id="7260" idx="3"/>
              </p:cNvCxnSpPr>
              <p:nvPr/>
            </p:nvCxnSpPr>
            <p:spPr bwMode="auto">
              <a:xfrm flipV="1">
                <a:off x="3128" y="3235"/>
                <a:ext cx="0" cy="103"/>
              </a:xfrm>
              <a:prstGeom prst="straightConnector1">
                <a:avLst/>
              </a:prstGeom>
              <a:noFill/>
              <a:ln w="9525">
                <a:solidFill>
                  <a:schemeClr val="bg1"/>
                </a:solidFill>
                <a:round/>
                <a:headEnd/>
                <a:tailEnd/>
              </a:ln>
            </p:spPr>
          </p:cxnSp>
        </p:grpSp>
        <p:grpSp>
          <p:nvGrpSpPr>
            <p:cNvPr id="14" name="Group 248"/>
            <p:cNvGrpSpPr>
              <a:grpSpLocks/>
            </p:cNvGrpSpPr>
            <p:nvPr/>
          </p:nvGrpSpPr>
          <p:grpSpPr bwMode="auto">
            <a:xfrm>
              <a:off x="4475" y="3901"/>
              <a:ext cx="464" cy="406"/>
              <a:chOff x="2745" y="3092"/>
              <a:chExt cx="464" cy="406"/>
            </a:xfrm>
          </p:grpSpPr>
          <p:sp>
            <p:nvSpPr>
              <p:cNvPr id="7217" name="AutoShape 249"/>
              <p:cNvSpPr>
                <a:spLocks noChangeArrowheads="1"/>
              </p:cNvSpPr>
              <p:nvPr/>
            </p:nvSpPr>
            <p:spPr bwMode="auto">
              <a:xfrm>
                <a:off x="2745" y="3092"/>
                <a:ext cx="464" cy="406"/>
              </a:xfrm>
              <a:prstGeom prst="cube">
                <a:avLst>
                  <a:gd name="adj" fmla="val 25000"/>
                </a:avLst>
              </a:prstGeom>
              <a:gradFill rotWithShape="1">
                <a:gsLst>
                  <a:gs pos="0">
                    <a:schemeClr val="accent2"/>
                  </a:gs>
                  <a:gs pos="100000">
                    <a:schemeClr val="hlink"/>
                  </a:gs>
                </a:gsLst>
                <a:lin ang="5400000" scaled="1"/>
              </a:gradFill>
              <a:ln w="9525">
                <a:solidFill>
                  <a:schemeClr val="bg1"/>
                </a:solidFill>
                <a:miter lim="800000"/>
                <a:headEnd/>
                <a:tailEnd/>
              </a:ln>
            </p:spPr>
            <p:txBody>
              <a:bodyPr wrap="none" anchor="ctr"/>
              <a:lstStyle/>
              <a:p>
                <a:endParaRPr lang="en-US"/>
              </a:p>
            </p:txBody>
          </p:sp>
          <p:sp>
            <p:nvSpPr>
              <p:cNvPr id="7218" name="AutoShape 250"/>
              <p:cNvSpPr>
                <a:spLocks noChangeArrowheads="1"/>
              </p:cNvSpPr>
              <p:nvPr/>
            </p:nvSpPr>
            <p:spPr bwMode="auto">
              <a:xfrm>
                <a:off x="2806" y="3173"/>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19" name="AutoShape 251"/>
              <p:cNvSpPr>
                <a:spLocks noChangeArrowheads="1"/>
              </p:cNvSpPr>
              <p:nvPr/>
            </p:nvSpPr>
            <p:spPr bwMode="auto">
              <a:xfrm>
                <a:off x="2863" y="3315"/>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20" name="AutoShape 252"/>
              <p:cNvSpPr>
                <a:spLocks noChangeArrowheads="1"/>
              </p:cNvSpPr>
              <p:nvPr/>
            </p:nvSpPr>
            <p:spPr bwMode="auto">
              <a:xfrm>
                <a:off x="2882" y="3237"/>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21" name="AutoShape 253"/>
              <p:cNvSpPr>
                <a:spLocks noChangeArrowheads="1"/>
              </p:cNvSpPr>
              <p:nvPr/>
            </p:nvSpPr>
            <p:spPr bwMode="auto">
              <a:xfrm>
                <a:off x="2951" y="3336"/>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22" name="AutoShape 254"/>
              <p:cNvSpPr>
                <a:spLocks noChangeArrowheads="1"/>
              </p:cNvSpPr>
              <p:nvPr/>
            </p:nvSpPr>
            <p:spPr bwMode="auto">
              <a:xfrm>
                <a:off x="3027" y="3295"/>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23" name="AutoShape 255"/>
              <p:cNvSpPr>
                <a:spLocks noChangeArrowheads="1"/>
              </p:cNvSpPr>
              <p:nvPr/>
            </p:nvSpPr>
            <p:spPr bwMode="auto">
              <a:xfrm>
                <a:off x="2995" y="3159"/>
                <a:ext cx="63" cy="42"/>
              </a:xfrm>
              <a:prstGeom prst="roundRect">
                <a:avLst>
                  <a:gd name="adj" fmla="val 50000"/>
                </a:avLst>
              </a:prstGeom>
              <a:solidFill>
                <a:srgbClr val="FFFF99"/>
              </a:solidFill>
              <a:ln w="9525">
                <a:noFill/>
                <a:round/>
                <a:headEnd/>
                <a:tailEnd/>
              </a:ln>
            </p:spPr>
            <p:txBody>
              <a:bodyPr wrap="none" anchor="ctr"/>
              <a:lstStyle/>
              <a:p>
                <a:endParaRPr lang="en-US"/>
              </a:p>
            </p:txBody>
          </p:sp>
          <p:cxnSp>
            <p:nvCxnSpPr>
              <p:cNvPr id="7224" name="AutoShape 256"/>
              <p:cNvCxnSpPr>
                <a:cxnSpLocks noChangeShapeType="1"/>
                <a:stCxn id="7218" idx="2"/>
                <a:endCxn id="7220" idx="0"/>
              </p:cNvCxnSpPr>
              <p:nvPr/>
            </p:nvCxnSpPr>
            <p:spPr bwMode="auto">
              <a:xfrm>
                <a:off x="2838" y="3214"/>
                <a:ext cx="75" cy="23"/>
              </a:xfrm>
              <a:prstGeom prst="straightConnector1">
                <a:avLst/>
              </a:prstGeom>
              <a:noFill/>
              <a:ln w="9525">
                <a:solidFill>
                  <a:schemeClr val="bg1"/>
                </a:solidFill>
                <a:round/>
                <a:headEnd/>
                <a:tailEnd/>
              </a:ln>
            </p:spPr>
          </p:cxnSp>
          <p:cxnSp>
            <p:nvCxnSpPr>
              <p:cNvPr id="7225" name="AutoShape 257"/>
              <p:cNvCxnSpPr>
                <a:cxnSpLocks noChangeShapeType="1"/>
                <a:stCxn id="7223" idx="2"/>
                <a:endCxn id="7220" idx="0"/>
              </p:cNvCxnSpPr>
              <p:nvPr/>
            </p:nvCxnSpPr>
            <p:spPr bwMode="auto">
              <a:xfrm flipH="1">
                <a:off x="2913" y="3201"/>
                <a:ext cx="114" cy="36"/>
              </a:xfrm>
              <a:prstGeom prst="straightConnector1">
                <a:avLst/>
              </a:prstGeom>
              <a:noFill/>
              <a:ln w="9525">
                <a:solidFill>
                  <a:schemeClr val="bg1"/>
                </a:solidFill>
                <a:round/>
                <a:headEnd/>
                <a:tailEnd/>
              </a:ln>
            </p:spPr>
          </p:cxnSp>
          <p:cxnSp>
            <p:nvCxnSpPr>
              <p:cNvPr id="7226" name="AutoShape 258"/>
              <p:cNvCxnSpPr>
                <a:cxnSpLocks noChangeShapeType="1"/>
                <a:stCxn id="7221" idx="0"/>
                <a:endCxn id="7220" idx="2"/>
              </p:cNvCxnSpPr>
              <p:nvPr/>
            </p:nvCxnSpPr>
            <p:spPr bwMode="auto">
              <a:xfrm flipH="1" flipV="1">
                <a:off x="2913" y="3278"/>
                <a:ext cx="70" cy="58"/>
              </a:xfrm>
              <a:prstGeom prst="straightConnector1">
                <a:avLst/>
              </a:prstGeom>
              <a:noFill/>
              <a:ln w="9525">
                <a:solidFill>
                  <a:schemeClr val="bg1"/>
                </a:solidFill>
                <a:round/>
                <a:headEnd/>
                <a:tailEnd/>
              </a:ln>
            </p:spPr>
          </p:cxnSp>
          <p:cxnSp>
            <p:nvCxnSpPr>
              <p:cNvPr id="7227" name="AutoShape 259"/>
              <p:cNvCxnSpPr>
                <a:cxnSpLocks noChangeShapeType="1"/>
                <a:stCxn id="7219" idx="0"/>
                <a:endCxn id="7218" idx="2"/>
              </p:cNvCxnSpPr>
              <p:nvPr/>
            </p:nvCxnSpPr>
            <p:spPr bwMode="auto">
              <a:xfrm flipH="1" flipV="1">
                <a:off x="2838" y="3214"/>
                <a:ext cx="57" cy="101"/>
              </a:xfrm>
              <a:prstGeom prst="straightConnector1">
                <a:avLst/>
              </a:prstGeom>
              <a:noFill/>
              <a:ln w="9525">
                <a:solidFill>
                  <a:schemeClr val="bg1"/>
                </a:solidFill>
                <a:round/>
                <a:headEnd/>
                <a:tailEnd/>
              </a:ln>
            </p:spPr>
          </p:cxnSp>
          <p:cxnSp>
            <p:nvCxnSpPr>
              <p:cNvPr id="7228" name="AutoShape 260"/>
              <p:cNvCxnSpPr>
                <a:cxnSpLocks noChangeShapeType="1"/>
                <a:stCxn id="7221" idx="0"/>
                <a:endCxn id="7223" idx="2"/>
              </p:cNvCxnSpPr>
              <p:nvPr/>
            </p:nvCxnSpPr>
            <p:spPr bwMode="auto">
              <a:xfrm flipV="1">
                <a:off x="2983" y="3201"/>
                <a:ext cx="44" cy="135"/>
              </a:xfrm>
              <a:prstGeom prst="straightConnector1">
                <a:avLst/>
              </a:prstGeom>
              <a:noFill/>
              <a:ln w="9525">
                <a:solidFill>
                  <a:schemeClr val="bg1"/>
                </a:solidFill>
                <a:round/>
                <a:headEnd/>
                <a:tailEnd/>
              </a:ln>
            </p:spPr>
          </p:cxnSp>
          <p:cxnSp>
            <p:nvCxnSpPr>
              <p:cNvPr id="7229" name="AutoShape 261"/>
              <p:cNvCxnSpPr>
                <a:cxnSpLocks noChangeShapeType="1"/>
                <a:stCxn id="7222" idx="0"/>
                <a:endCxn id="7223" idx="3"/>
              </p:cNvCxnSpPr>
              <p:nvPr/>
            </p:nvCxnSpPr>
            <p:spPr bwMode="auto">
              <a:xfrm flipV="1">
                <a:off x="3058" y="3180"/>
                <a:ext cx="0" cy="115"/>
              </a:xfrm>
              <a:prstGeom prst="straightConnector1">
                <a:avLst/>
              </a:prstGeom>
              <a:noFill/>
              <a:ln w="9525">
                <a:solidFill>
                  <a:schemeClr val="bg1"/>
                </a:solidFill>
                <a:round/>
                <a:headEnd/>
                <a:tailEnd/>
              </a:ln>
            </p:spPr>
          </p:cxnSp>
          <p:sp>
            <p:nvSpPr>
              <p:cNvPr id="7230" name="AutoShape 262"/>
              <p:cNvSpPr>
                <a:spLocks noChangeArrowheads="1"/>
              </p:cNvSpPr>
              <p:nvPr/>
            </p:nvSpPr>
            <p:spPr bwMode="auto">
              <a:xfrm>
                <a:off x="2901" y="3172"/>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31" name="AutoShape 263"/>
              <p:cNvSpPr>
                <a:spLocks noChangeArrowheads="1"/>
              </p:cNvSpPr>
              <p:nvPr/>
            </p:nvSpPr>
            <p:spPr bwMode="auto">
              <a:xfrm>
                <a:off x="2869" y="338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32" name="AutoShape 264"/>
              <p:cNvSpPr>
                <a:spLocks noChangeArrowheads="1"/>
              </p:cNvSpPr>
              <p:nvPr/>
            </p:nvSpPr>
            <p:spPr bwMode="auto">
              <a:xfrm>
                <a:off x="2781" y="327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33" name="AutoShape 265"/>
              <p:cNvSpPr>
                <a:spLocks noChangeArrowheads="1"/>
              </p:cNvSpPr>
              <p:nvPr/>
            </p:nvSpPr>
            <p:spPr bwMode="auto">
              <a:xfrm>
                <a:off x="2983" y="3399"/>
                <a:ext cx="63" cy="41"/>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34" name="AutoShape 266"/>
              <p:cNvSpPr>
                <a:spLocks noChangeArrowheads="1"/>
              </p:cNvSpPr>
              <p:nvPr/>
            </p:nvSpPr>
            <p:spPr bwMode="auto">
              <a:xfrm>
                <a:off x="3096" y="3338"/>
                <a:ext cx="63" cy="42"/>
              </a:xfrm>
              <a:prstGeom prst="roundRect">
                <a:avLst>
                  <a:gd name="adj" fmla="val 50000"/>
                </a:avLst>
              </a:prstGeom>
              <a:solidFill>
                <a:srgbClr val="FFFF99"/>
              </a:solidFill>
              <a:ln w="9525">
                <a:noFill/>
                <a:round/>
                <a:headEnd/>
                <a:tailEnd/>
              </a:ln>
            </p:spPr>
            <p:txBody>
              <a:bodyPr wrap="none" anchor="ctr"/>
              <a:lstStyle/>
              <a:p>
                <a:endParaRPr lang="en-US"/>
              </a:p>
            </p:txBody>
          </p:sp>
          <p:sp>
            <p:nvSpPr>
              <p:cNvPr id="7235" name="AutoShape 267"/>
              <p:cNvSpPr>
                <a:spLocks noChangeArrowheads="1"/>
              </p:cNvSpPr>
              <p:nvPr/>
            </p:nvSpPr>
            <p:spPr bwMode="auto">
              <a:xfrm>
                <a:off x="3064" y="3214"/>
                <a:ext cx="64" cy="41"/>
              </a:xfrm>
              <a:prstGeom prst="roundRect">
                <a:avLst>
                  <a:gd name="adj" fmla="val 50000"/>
                </a:avLst>
              </a:prstGeom>
              <a:solidFill>
                <a:srgbClr val="FFFF99"/>
              </a:solidFill>
              <a:ln w="9525">
                <a:noFill/>
                <a:round/>
                <a:headEnd/>
                <a:tailEnd/>
              </a:ln>
            </p:spPr>
            <p:txBody>
              <a:bodyPr wrap="none" anchor="ctr"/>
              <a:lstStyle/>
              <a:p>
                <a:endParaRPr lang="en-US"/>
              </a:p>
            </p:txBody>
          </p:sp>
          <p:cxnSp>
            <p:nvCxnSpPr>
              <p:cNvPr id="7236" name="AutoShape 268"/>
              <p:cNvCxnSpPr>
                <a:cxnSpLocks noChangeShapeType="1"/>
                <a:stCxn id="7230" idx="2"/>
                <a:endCxn id="7232" idx="0"/>
              </p:cNvCxnSpPr>
              <p:nvPr/>
            </p:nvCxnSpPr>
            <p:spPr bwMode="auto">
              <a:xfrm flipH="1">
                <a:off x="2812" y="3213"/>
                <a:ext cx="120" cy="65"/>
              </a:xfrm>
              <a:prstGeom prst="straightConnector1">
                <a:avLst/>
              </a:prstGeom>
              <a:noFill/>
              <a:ln w="9525">
                <a:solidFill>
                  <a:schemeClr val="bg1"/>
                </a:solidFill>
                <a:round/>
                <a:headEnd/>
                <a:tailEnd/>
              </a:ln>
            </p:spPr>
          </p:cxnSp>
          <p:cxnSp>
            <p:nvCxnSpPr>
              <p:cNvPr id="7237" name="AutoShape 269"/>
              <p:cNvCxnSpPr>
                <a:cxnSpLocks noChangeShapeType="1"/>
                <a:stCxn id="7235" idx="2"/>
                <a:endCxn id="7232" idx="0"/>
              </p:cNvCxnSpPr>
              <p:nvPr/>
            </p:nvCxnSpPr>
            <p:spPr bwMode="auto">
              <a:xfrm flipH="1">
                <a:off x="2812" y="3255"/>
                <a:ext cx="284" cy="23"/>
              </a:xfrm>
              <a:prstGeom prst="straightConnector1">
                <a:avLst/>
              </a:prstGeom>
              <a:noFill/>
              <a:ln w="9525">
                <a:solidFill>
                  <a:schemeClr val="bg1"/>
                </a:solidFill>
                <a:round/>
                <a:headEnd/>
                <a:tailEnd/>
              </a:ln>
            </p:spPr>
          </p:cxnSp>
          <p:cxnSp>
            <p:nvCxnSpPr>
              <p:cNvPr id="7238" name="AutoShape 270"/>
              <p:cNvCxnSpPr>
                <a:cxnSpLocks noChangeShapeType="1"/>
                <a:stCxn id="7233" idx="0"/>
                <a:endCxn id="7232" idx="2"/>
              </p:cNvCxnSpPr>
              <p:nvPr/>
            </p:nvCxnSpPr>
            <p:spPr bwMode="auto">
              <a:xfrm flipH="1" flipV="1">
                <a:off x="2812" y="3320"/>
                <a:ext cx="202" cy="79"/>
              </a:xfrm>
              <a:prstGeom prst="straightConnector1">
                <a:avLst/>
              </a:prstGeom>
              <a:noFill/>
              <a:ln w="9525">
                <a:solidFill>
                  <a:schemeClr val="bg1"/>
                </a:solidFill>
                <a:round/>
                <a:headEnd/>
                <a:tailEnd/>
              </a:ln>
            </p:spPr>
          </p:cxnSp>
          <p:cxnSp>
            <p:nvCxnSpPr>
              <p:cNvPr id="7239" name="AutoShape 271"/>
              <p:cNvCxnSpPr>
                <a:cxnSpLocks noChangeShapeType="1"/>
                <a:stCxn id="7231" idx="0"/>
                <a:endCxn id="7230" idx="2"/>
              </p:cNvCxnSpPr>
              <p:nvPr/>
            </p:nvCxnSpPr>
            <p:spPr bwMode="auto">
              <a:xfrm flipV="1">
                <a:off x="2901" y="3213"/>
                <a:ext cx="31" cy="175"/>
              </a:xfrm>
              <a:prstGeom prst="straightConnector1">
                <a:avLst/>
              </a:prstGeom>
              <a:noFill/>
              <a:ln w="9525">
                <a:solidFill>
                  <a:schemeClr val="bg1"/>
                </a:solidFill>
                <a:round/>
                <a:headEnd/>
                <a:tailEnd/>
              </a:ln>
            </p:spPr>
          </p:cxnSp>
          <p:cxnSp>
            <p:nvCxnSpPr>
              <p:cNvPr id="7240" name="AutoShape 272"/>
              <p:cNvCxnSpPr>
                <a:cxnSpLocks noChangeShapeType="1"/>
                <a:stCxn id="7233" idx="0"/>
                <a:endCxn id="7235" idx="2"/>
              </p:cNvCxnSpPr>
              <p:nvPr/>
            </p:nvCxnSpPr>
            <p:spPr bwMode="auto">
              <a:xfrm flipV="1">
                <a:off x="3014" y="3255"/>
                <a:ext cx="82" cy="144"/>
              </a:xfrm>
              <a:prstGeom prst="straightConnector1">
                <a:avLst/>
              </a:prstGeom>
              <a:noFill/>
              <a:ln w="9525">
                <a:solidFill>
                  <a:schemeClr val="bg1"/>
                </a:solidFill>
                <a:round/>
                <a:headEnd/>
                <a:tailEnd/>
              </a:ln>
            </p:spPr>
          </p:cxnSp>
          <p:cxnSp>
            <p:nvCxnSpPr>
              <p:cNvPr id="7241" name="AutoShape 273"/>
              <p:cNvCxnSpPr>
                <a:cxnSpLocks noChangeShapeType="1"/>
                <a:stCxn id="7234" idx="0"/>
                <a:endCxn id="7235" idx="3"/>
              </p:cNvCxnSpPr>
              <p:nvPr/>
            </p:nvCxnSpPr>
            <p:spPr bwMode="auto">
              <a:xfrm flipV="1">
                <a:off x="3128" y="3235"/>
                <a:ext cx="0" cy="103"/>
              </a:xfrm>
              <a:prstGeom prst="straightConnector1">
                <a:avLst/>
              </a:prstGeom>
              <a:noFill/>
              <a:ln w="9525">
                <a:solidFill>
                  <a:schemeClr val="bg1"/>
                </a:solidFill>
                <a:round/>
                <a:headEnd/>
                <a:tailEnd/>
              </a:ln>
            </p:spPr>
          </p:cxnSp>
        </p:grpSp>
        <p:sp>
          <p:nvSpPr>
            <p:cNvPr id="7213" name="AutoShape 274"/>
            <p:cNvSpPr>
              <a:spLocks noChangeArrowheads="1"/>
            </p:cNvSpPr>
            <p:nvPr/>
          </p:nvSpPr>
          <p:spPr bwMode="auto">
            <a:xfrm rot="5400000">
              <a:off x="4872" y="3086"/>
              <a:ext cx="462" cy="311"/>
            </a:xfrm>
            <a:prstGeom prst="rightArrow">
              <a:avLst>
                <a:gd name="adj1" fmla="val 50000"/>
                <a:gd name="adj2" fmla="val 37138"/>
              </a:avLst>
            </a:prstGeom>
            <a:gradFill rotWithShape="1">
              <a:gsLst>
                <a:gs pos="0">
                  <a:schemeClr val="hlink"/>
                </a:gs>
                <a:gs pos="100000">
                  <a:srgbClr val="FFFF99"/>
                </a:gs>
              </a:gsLst>
              <a:lin ang="0" scaled="1"/>
            </a:gradFill>
            <a:ln w="9525">
              <a:noFill/>
              <a:miter lim="800000"/>
              <a:headEnd/>
              <a:tailEnd/>
            </a:ln>
          </p:spPr>
          <p:txBody>
            <a:bodyPr wrap="none" anchor="ctr"/>
            <a:lstStyle/>
            <a:p>
              <a:r>
                <a:rPr lang="en-US" sz="2000"/>
                <a:t>use</a:t>
              </a:r>
            </a:p>
          </p:txBody>
        </p:sp>
        <p:sp>
          <p:nvSpPr>
            <p:cNvPr id="7214" name="AutoShape 275"/>
            <p:cNvSpPr>
              <a:spLocks noChangeArrowheads="1"/>
            </p:cNvSpPr>
            <p:nvPr/>
          </p:nvSpPr>
          <p:spPr bwMode="auto">
            <a:xfrm rot="-5400000">
              <a:off x="4258" y="3060"/>
              <a:ext cx="462" cy="311"/>
            </a:xfrm>
            <a:prstGeom prst="rightArrow">
              <a:avLst>
                <a:gd name="adj1" fmla="val 50000"/>
                <a:gd name="adj2" fmla="val 37138"/>
              </a:avLst>
            </a:prstGeom>
            <a:gradFill rotWithShape="1">
              <a:gsLst>
                <a:gs pos="0">
                  <a:srgbClr val="FFFF99"/>
                </a:gs>
                <a:gs pos="100000">
                  <a:schemeClr val="hlink"/>
                </a:gs>
              </a:gsLst>
              <a:lin ang="0" scaled="1"/>
            </a:gradFill>
            <a:ln w="9525">
              <a:noFill/>
              <a:miter lim="800000"/>
              <a:headEnd/>
              <a:tailEnd/>
            </a:ln>
          </p:spPr>
          <p:txBody>
            <a:bodyPr rot="10800000" wrap="none" anchor="ctr"/>
            <a:lstStyle/>
            <a:p>
              <a:r>
                <a:rPr lang="en-US" sz="2000"/>
                <a:t>add</a:t>
              </a:r>
            </a:p>
          </p:txBody>
        </p:sp>
        <p:sp>
          <p:nvSpPr>
            <p:cNvPr id="7215" name="Text Box 276"/>
            <p:cNvSpPr txBox="1">
              <a:spLocks noChangeArrowheads="1"/>
            </p:cNvSpPr>
            <p:nvPr/>
          </p:nvSpPr>
          <p:spPr bwMode="auto">
            <a:xfrm>
              <a:off x="5156" y="3413"/>
              <a:ext cx="604" cy="404"/>
            </a:xfrm>
            <a:prstGeom prst="rect">
              <a:avLst/>
            </a:prstGeom>
            <a:noFill/>
            <a:ln w="9525">
              <a:noFill/>
              <a:miter lim="800000"/>
              <a:headEnd/>
              <a:tailEnd/>
            </a:ln>
          </p:spPr>
          <p:txBody>
            <a:bodyPr wrap="none">
              <a:spAutoFit/>
            </a:bodyPr>
            <a:lstStyle/>
            <a:p>
              <a:r>
                <a:rPr lang="en-US" sz="1800">
                  <a:solidFill>
                    <a:srgbClr val="FFFF99"/>
                  </a:solidFill>
                </a:rPr>
                <a:t>Generic</a:t>
              </a:r>
            </a:p>
            <a:p>
              <a:r>
                <a:rPr lang="en-US" sz="1800">
                  <a:solidFill>
                    <a:srgbClr val="FFFF99"/>
                  </a:solidFill>
                </a:rPr>
                <a:t>beliefs</a:t>
              </a:r>
            </a:p>
          </p:txBody>
        </p:sp>
        <p:sp>
          <p:nvSpPr>
            <p:cNvPr id="7216" name="AutoShape 277"/>
            <p:cNvSpPr>
              <a:spLocks noChangeArrowheads="1"/>
            </p:cNvSpPr>
            <p:nvPr/>
          </p:nvSpPr>
          <p:spPr bwMode="auto">
            <a:xfrm rot="-5400000">
              <a:off x="4560" y="3070"/>
              <a:ext cx="481" cy="311"/>
            </a:xfrm>
            <a:prstGeom prst="leftRightArrow">
              <a:avLst>
                <a:gd name="adj1" fmla="val 49843"/>
                <a:gd name="adj2" fmla="val 35895"/>
              </a:avLst>
            </a:prstGeom>
            <a:gradFill rotWithShape="1">
              <a:gsLst>
                <a:gs pos="0">
                  <a:srgbClr val="FFFF99"/>
                </a:gs>
                <a:gs pos="100000">
                  <a:schemeClr val="hlink"/>
                </a:gs>
              </a:gsLst>
              <a:lin ang="0" scaled="1"/>
            </a:gradFill>
            <a:ln w="9525">
              <a:noFill/>
              <a:miter lim="800000"/>
              <a:headEnd/>
              <a:tailEnd/>
            </a:ln>
          </p:spPr>
          <p:txBody>
            <a:bodyPr rot="10800000" wrap="none" anchor="ctr"/>
            <a:lstStyle/>
            <a:p>
              <a:r>
                <a:rPr lang="en-US" sz="2000"/>
                <a:t>verify</a:t>
              </a:r>
            </a:p>
          </p:txBody>
        </p:sp>
      </p:grpSp>
      <p:sp>
        <p:nvSpPr>
          <p:cNvPr id="7205" name="AutoShape 280"/>
          <p:cNvSpPr>
            <a:spLocks noChangeArrowheads="1"/>
          </p:cNvSpPr>
          <p:nvPr/>
        </p:nvSpPr>
        <p:spPr bwMode="auto">
          <a:xfrm rot="10800000">
            <a:off x="3849688" y="4165600"/>
            <a:ext cx="2187575" cy="493713"/>
          </a:xfrm>
          <a:prstGeom prst="rightArrow">
            <a:avLst>
              <a:gd name="adj1" fmla="val 46630"/>
              <a:gd name="adj2" fmla="val 57245"/>
            </a:avLst>
          </a:prstGeom>
          <a:gradFill rotWithShape="1">
            <a:gsLst>
              <a:gs pos="0">
                <a:schemeClr val="hlink"/>
              </a:gs>
              <a:gs pos="100000">
                <a:srgbClr val="000066"/>
              </a:gs>
            </a:gsLst>
            <a:lin ang="0" scaled="1"/>
          </a:gradFill>
          <a:ln w="9525">
            <a:noFill/>
            <a:miter lim="800000"/>
            <a:headEnd/>
            <a:tailEnd/>
          </a:ln>
        </p:spPr>
        <p:txBody>
          <a:bodyPr wrap="none" anchor="ctr"/>
          <a:lstStyle/>
          <a:p>
            <a:endParaRPr lang="en-US"/>
          </a:p>
        </p:txBody>
      </p:sp>
      <p:grpSp>
        <p:nvGrpSpPr>
          <p:cNvPr id="16" name="Group 281"/>
          <p:cNvGrpSpPr>
            <a:grpSpLocks/>
          </p:cNvGrpSpPr>
          <p:nvPr/>
        </p:nvGrpSpPr>
        <p:grpSpPr bwMode="auto">
          <a:xfrm>
            <a:off x="2913063" y="5713413"/>
            <a:ext cx="3189287" cy="792162"/>
            <a:chOff x="1835" y="3599"/>
            <a:chExt cx="2309" cy="499"/>
          </a:xfrm>
        </p:grpSpPr>
        <p:sp>
          <p:nvSpPr>
            <p:cNvPr id="7202" name="AutoShape 282"/>
            <p:cNvSpPr>
              <a:spLocks noChangeArrowheads="1"/>
            </p:cNvSpPr>
            <p:nvPr/>
          </p:nvSpPr>
          <p:spPr bwMode="auto">
            <a:xfrm rot="10800000">
              <a:off x="1835" y="3599"/>
              <a:ext cx="2309" cy="311"/>
            </a:xfrm>
            <a:prstGeom prst="rightArrow">
              <a:avLst>
                <a:gd name="adj1" fmla="val 46630"/>
                <a:gd name="adj2" fmla="val 68951"/>
              </a:avLst>
            </a:prstGeom>
            <a:gradFill rotWithShape="1">
              <a:gsLst>
                <a:gs pos="0">
                  <a:srgbClr val="FFFF99"/>
                </a:gs>
                <a:gs pos="100000">
                  <a:schemeClr val="accent1"/>
                </a:gs>
              </a:gsLst>
              <a:lin ang="0" scaled="1"/>
            </a:gradFill>
            <a:ln w="9525">
              <a:noFill/>
              <a:miter lim="800000"/>
              <a:headEnd/>
              <a:tailEnd/>
            </a:ln>
          </p:spPr>
          <p:txBody>
            <a:bodyPr wrap="none" anchor="ctr"/>
            <a:lstStyle/>
            <a:p>
              <a:endParaRPr lang="en-US"/>
            </a:p>
          </p:txBody>
        </p:sp>
        <p:sp>
          <p:nvSpPr>
            <p:cNvPr id="7203" name="Text Box 283"/>
            <p:cNvSpPr txBox="1">
              <a:spLocks noChangeArrowheads="1"/>
            </p:cNvSpPr>
            <p:nvPr/>
          </p:nvSpPr>
          <p:spPr bwMode="auto">
            <a:xfrm>
              <a:off x="2682" y="3848"/>
              <a:ext cx="879" cy="250"/>
            </a:xfrm>
            <a:prstGeom prst="rect">
              <a:avLst/>
            </a:prstGeom>
            <a:noFill/>
            <a:ln w="9525">
              <a:noFill/>
              <a:miter lim="800000"/>
              <a:headEnd/>
              <a:tailEnd/>
            </a:ln>
          </p:spPr>
          <p:txBody>
            <a:bodyPr wrap="none">
              <a:spAutoFit/>
            </a:bodyPr>
            <a:lstStyle/>
            <a:p>
              <a:r>
                <a:rPr lang="en-US" sz="2000">
                  <a:solidFill>
                    <a:schemeClr val="bg1"/>
                  </a:solidFill>
                </a:rPr>
                <a:t>application</a:t>
              </a:r>
            </a:p>
          </p:txBody>
        </p:sp>
      </p:grpSp>
      <p:grpSp>
        <p:nvGrpSpPr>
          <p:cNvPr id="17" name="Group 284"/>
          <p:cNvGrpSpPr>
            <a:grpSpLocks/>
          </p:cNvGrpSpPr>
          <p:nvPr/>
        </p:nvGrpSpPr>
        <p:grpSpPr bwMode="auto">
          <a:xfrm>
            <a:off x="255588" y="3905250"/>
            <a:ext cx="2743200" cy="2743200"/>
            <a:chOff x="161" y="2460"/>
            <a:chExt cx="1728" cy="1728"/>
          </a:xfrm>
        </p:grpSpPr>
        <p:pic>
          <p:nvPicPr>
            <p:cNvPr id="7200" name="Picture 285" descr="globe"/>
            <p:cNvPicPr>
              <a:picLocks noChangeAspect="1" noChangeArrowheads="1"/>
            </p:cNvPicPr>
            <p:nvPr/>
          </p:nvPicPr>
          <p:blipFill>
            <a:blip r:embed="rId3" cstate="print"/>
            <a:srcRect/>
            <a:stretch>
              <a:fillRect/>
            </a:stretch>
          </p:blipFill>
          <p:spPr bwMode="auto">
            <a:xfrm>
              <a:off x="161" y="2460"/>
              <a:ext cx="1728" cy="1728"/>
            </a:xfrm>
            <a:prstGeom prst="rect">
              <a:avLst/>
            </a:prstGeom>
            <a:noFill/>
            <a:ln w="9525">
              <a:noFill/>
              <a:miter lim="800000"/>
              <a:headEnd/>
              <a:tailEnd/>
            </a:ln>
          </p:spPr>
        </p:pic>
        <p:sp>
          <p:nvSpPr>
            <p:cNvPr id="7201" name="Oval 286"/>
            <p:cNvSpPr>
              <a:spLocks noChangeArrowheads="1"/>
            </p:cNvSpPr>
            <p:nvPr/>
          </p:nvSpPr>
          <p:spPr bwMode="auto">
            <a:xfrm>
              <a:off x="257" y="2546"/>
              <a:ext cx="1524" cy="1524"/>
            </a:xfrm>
            <a:prstGeom prst="ellipse">
              <a:avLst/>
            </a:prstGeom>
            <a:solidFill>
              <a:srgbClr val="B2B2B2">
                <a:alpha val="50195"/>
              </a:srgbClr>
            </a:solidFill>
            <a:ln w="9525">
              <a:noFill/>
              <a:round/>
              <a:headEnd/>
              <a:tailEnd/>
            </a:ln>
          </p:spPr>
          <p:txBody>
            <a:bodyPr wrap="none" anchor="ctr"/>
            <a:lstStyle/>
            <a:p>
              <a:endParaRPr lang="en-US"/>
            </a:p>
          </p:txBody>
        </p:sp>
      </p:grpSp>
      <p:grpSp>
        <p:nvGrpSpPr>
          <p:cNvPr id="18" name="Group 287"/>
          <p:cNvGrpSpPr>
            <a:grpSpLocks/>
          </p:cNvGrpSpPr>
          <p:nvPr/>
        </p:nvGrpSpPr>
        <p:grpSpPr bwMode="auto">
          <a:xfrm>
            <a:off x="254000" y="3911600"/>
            <a:ext cx="2743200" cy="2743200"/>
            <a:chOff x="1332" y="1845"/>
            <a:chExt cx="1728" cy="1728"/>
          </a:xfrm>
        </p:grpSpPr>
        <p:pic>
          <p:nvPicPr>
            <p:cNvPr id="7198" name="Picture 288" descr="globe"/>
            <p:cNvPicPr>
              <a:picLocks noChangeAspect="1" noChangeArrowheads="1"/>
            </p:cNvPicPr>
            <p:nvPr/>
          </p:nvPicPr>
          <p:blipFill>
            <a:blip r:embed="rId3" cstate="print"/>
            <a:srcRect/>
            <a:stretch>
              <a:fillRect/>
            </a:stretch>
          </p:blipFill>
          <p:spPr bwMode="auto">
            <a:xfrm>
              <a:off x="1332" y="1845"/>
              <a:ext cx="1728" cy="1728"/>
            </a:xfrm>
            <a:prstGeom prst="rect">
              <a:avLst/>
            </a:prstGeom>
            <a:noFill/>
            <a:ln w="9525">
              <a:noFill/>
              <a:miter lim="800000"/>
              <a:headEnd/>
              <a:tailEnd/>
            </a:ln>
          </p:spPr>
        </p:pic>
        <p:sp>
          <p:nvSpPr>
            <p:cNvPr id="7199" name="Freeform 289"/>
            <p:cNvSpPr>
              <a:spLocks/>
            </p:cNvSpPr>
            <p:nvPr/>
          </p:nvSpPr>
          <p:spPr bwMode="auto">
            <a:xfrm>
              <a:off x="1428" y="1918"/>
              <a:ext cx="1475" cy="1579"/>
            </a:xfrm>
            <a:custGeom>
              <a:avLst/>
              <a:gdLst>
                <a:gd name="T0" fmla="*/ 1472 w 1475"/>
                <a:gd name="T1" fmla="*/ 494 h 1579"/>
                <a:gd name="T2" fmla="*/ 77 w 1475"/>
                <a:gd name="T3" fmla="*/ 1076 h 1579"/>
                <a:gd name="T4" fmla="*/ 60 w 1475"/>
                <a:gd name="T5" fmla="*/ 1032 h 1579"/>
                <a:gd name="T6" fmla="*/ 38 w 1475"/>
                <a:gd name="T7" fmla="*/ 939 h 1579"/>
                <a:gd name="T8" fmla="*/ 22 w 1475"/>
                <a:gd name="T9" fmla="*/ 890 h 1579"/>
                <a:gd name="T10" fmla="*/ 77 w 1475"/>
                <a:gd name="T11" fmla="*/ 467 h 1579"/>
                <a:gd name="T12" fmla="*/ 115 w 1475"/>
                <a:gd name="T13" fmla="*/ 407 h 1579"/>
                <a:gd name="T14" fmla="*/ 142 w 1475"/>
                <a:gd name="T15" fmla="*/ 357 h 1579"/>
                <a:gd name="T16" fmla="*/ 170 w 1475"/>
                <a:gd name="T17" fmla="*/ 324 h 1579"/>
                <a:gd name="T18" fmla="*/ 208 w 1475"/>
                <a:gd name="T19" fmla="*/ 253 h 1579"/>
                <a:gd name="T20" fmla="*/ 258 w 1475"/>
                <a:gd name="T21" fmla="*/ 220 h 1579"/>
                <a:gd name="T22" fmla="*/ 324 w 1475"/>
                <a:gd name="T23" fmla="*/ 165 h 1579"/>
                <a:gd name="T24" fmla="*/ 367 w 1475"/>
                <a:gd name="T25" fmla="*/ 122 h 1579"/>
                <a:gd name="T26" fmla="*/ 499 w 1475"/>
                <a:gd name="T27" fmla="*/ 56 h 1579"/>
                <a:gd name="T28" fmla="*/ 548 w 1475"/>
                <a:gd name="T29" fmla="*/ 34 h 1579"/>
                <a:gd name="T30" fmla="*/ 1097 w 1475"/>
                <a:gd name="T31" fmla="*/ 61 h 1579"/>
                <a:gd name="T32" fmla="*/ 1163 w 1475"/>
                <a:gd name="T33" fmla="*/ 116 h 1579"/>
                <a:gd name="T34" fmla="*/ 1174 w 1475"/>
                <a:gd name="T35" fmla="*/ 132 h 1579"/>
                <a:gd name="T36" fmla="*/ 1256 w 1475"/>
                <a:gd name="T37" fmla="*/ 165 h 1579"/>
                <a:gd name="T38" fmla="*/ 1322 w 1475"/>
                <a:gd name="T39" fmla="*/ 215 h 1579"/>
                <a:gd name="T40" fmla="*/ 1366 w 1475"/>
                <a:gd name="T41" fmla="*/ 259 h 1579"/>
                <a:gd name="T42" fmla="*/ 1410 w 1475"/>
                <a:gd name="T43" fmla="*/ 368 h 1579"/>
                <a:gd name="T44" fmla="*/ 1448 w 1475"/>
                <a:gd name="T45" fmla="*/ 445 h 1579"/>
                <a:gd name="T46" fmla="*/ 1454 w 1475"/>
                <a:gd name="T47" fmla="*/ 500 h 1579"/>
                <a:gd name="T48" fmla="*/ 1470 w 1475"/>
                <a:gd name="T49" fmla="*/ 511 h 1579"/>
                <a:gd name="T50" fmla="*/ 1472 w 1475"/>
                <a:gd name="T51" fmla="*/ 494 h 157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475"/>
                <a:gd name="T79" fmla="*/ 0 h 1579"/>
                <a:gd name="T80" fmla="*/ 1475 w 1475"/>
                <a:gd name="T81" fmla="*/ 1579 h 1579"/>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475" h="1579">
                  <a:moveTo>
                    <a:pt x="1472" y="494"/>
                  </a:moveTo>
                  <a:cubicBezTo>
                    <a:pt x="1009" y="694"/>
                    <a:pt x="57" y="1579"/>
                    <a:pt x="77" y="1076"/>
                  </a:cubicBezTo>
                  <a:cubicBezTo>
                    <a:pt x="78" y="1055"/>
                    <a:pt x="70" y="1047"/>
                    <a:pt x="60" y="1032"/>
                  </a:cubicBezTo>
                  <a:cubicBezTo>
                    <a:pt x="50" y="1000"/>
                    <a:pt x="58" y="967"/>
                    <a:pt x="38" y="939"/>
                  </a:cubicBezTo>
                  <a:cubicBezTo>
                    <a:pt x="33" y="922"/>
                    <a:pt x="27" y="906"/>
                    <a:pt x="22" y="890"/>
                  </a:cubicBezTo>
                  <a:cubicBezTo>
                    <a:pt x="25" y="759"/>
                    <a:pt x="0" y="587"/>
                    <a:pt x="77" y="467"/>
                  </a:cubicBezTo>
                  <a:cubicBezTo>
                    <a:pt x="85" y="440"/>
                    <a:pt x="91" y="423"/>
                    <a:pt x="115" y="407"/>
                  </a:cubicBezTo>
                  <a:cubicBezTo>
                    <a:pt x="125" y="391"/>
                    <a:pt x="130" y="371"/>
                    <a:pt x="142" y="357"/>
                  </a:cubicBezTo>
                  <a:cubicBezTo>
                    <a:pt x="183" y="307"/>
                    <a:pt x="138" y="373"/>
                    <a:pt x="170" y="324"/>
                  </a:cubicBezTo>
                  <a:cubicBezTo>
                    <a:pt x="176" y="297"/>
                    <a:pt x="187" y="272"/>
                    <a:pt x="208" y="253"/>
                  </a:cubicBezTo>
                  <a:cubicBezTo>
                    <a:pt x="223" y="240"/>
                    <a:pt x="244" y="234"/>
                    <a:pt x="258" y="220"/>
                  </a:cubicBezTo>
                  <a:cubicBezTo>
                    <a:pt x="300" y="178"/>
                    <a:pt x="278" y="196"/>
                    <a:pt x="324" y="165"/>
                  </a:cubicBezTo>
                  <a:cubicBezTo>
                    <a:pt x="343" y="153"/>
                    <a:pt x="348" y="134"/>
                    <a:pt x="367" y="122"/>
                  </a:cubicBezTo>
                  <a:cubicBezTo>
                    <a:pt x="393" y="81"/>
                    <a:pt x="455" y="71"/>
                    <a:pt x="499" y="56"/>
                  </a:cubicBezTo>
                  <a:cubicBezTo>
                    <a:pt x="517" y="50"/>
                    <a:pt x="530" y="40"/>
                    <a:pt x="548" y="34"/>
                  </a:cubicBezTo>
                  <a:cubicBezTo>
                    <a:pt x="892" y="38"/>
                    <a:pt x="902" y="0"/>
                    <a:pt x="1097" y="61"/>
                  </a:cubicBezTo>
                  <a:cubicBezTo>
                    <a:pt x="1123" y="78"/>
                    <a:pt x="1143" y="93"/>
                    <a:pt x="1163" y="116"/>
                  </a:cubicBezTo>
                  <a:cubicBezTo>
                    <a:pt x="1167" y="121"/>
                    <a:pt x="1169" y="128"/>
                    <a:pt x="1174" y="132"/>
                  </a:cubicBezTo>
                  <a:cubicBezTo>
                    <a:pt x="1195" y="149"/>
                    <a:pt x="1230" y="157"/>
                    <a:pt x="1256" y="165"/>
                  </a:cubicBezTo>
                  <a:cubicBezTo>
                    <a:pt x="1281" y="181"/>
                    <a:pt x="1294" y="205"/>
                    <a:pt x="1322" y="215"/>
                  </a:cubicBezTo>
                  <a:cubicBezTo>
                    <a:pt x="1335" y="234"/>
                    <a:pt x="1347" y="247"/>
                    <a:pt x="1366" y="259"/>
                  </a:cubicBezTo>
                  <a:cubicBezTo>
                    <a:pt x="1389" y="292"/>
                    <a:pt x="1387" y="335"/>
                    <a:pt x="1410" y="368"/>
                  </a:cubicBezTo>
                  <a:cubicBezTo>
                    <a:pt x="1415" y="398"/>
                    <a:pt x="1422" y="427"/>
                    <a:pt x="1448" y="445"/>
                  </a:cubicBezTo>
                  <a:cubicBezTo>
                    <a:pt x="1450" y="463"/>
                    <a:pt x="1448" y="483"/>
                    <a:pt x="1454" y="500"/>
                  </a:cubicBezTo>
                  <a:cubicBezTo>
                    <a:pt x="1456" y="506"/>
                    <a:pt x="1464" y="513"/>
                    <a:pt x="1470" y="511"/>
                  </a:cubicBezTo>
                  <a:cubicBezTo>
                    <a:pt x="1475" y="509"/>
                    <a:pt x="1471" y="500"/>
                    <a:pt x="1472" y="494"/>
                  </a:cubicBezTo>
                  <a:close/>
                </a:path>
              </a:pathLst>
            </a:custGeom>
            <a:solidFill>
              <a:srgbClr val="B2B2B2">
                <a:alpha val="50195"/>
              </a:srgbClr>
            </a:solidFill>
            <a:ln w="9525" cap="flat" cmpd="sng">
              <a:noFill/>
              <a:prstDash val="solid"/>
              <a:round/>
              <a:headEnd/>
              <a:tailEnd/>
            </a:ln>
          </p:spPr>
          <p:txBody>
            <a:bodyPr anchor="ctr"/>
            <a:lstStyle/>
            <a:p>
              <a:endParaRPr lang="en-US"/>
            </a:p>
          </p:txBody>
        </p:sp>
      </p:grpSp>
      <p:sp>
        <p:nvSpPr>
          <p:cNvPr id="1056034" name="AutoShape 290"/>
          <p:cNvSpPr>
            <a:spLocks noChangeArrowheads="1"/>
          </p:cNvSpPr>
          <p:nvPr/>
        </p:nvSpPr>
        <p:spPr bwMode="auto">
          <a:xfrm rot="-2434525">
            <a:off x="1944688" y="3862388"/>
            <a:ext cx="1322387" cy="606425"/>
          </a:xfrm>
          <a:prstGeom prst="rightArrow">
            <a:avLst>
              <a:gd name="adj1" fmla="val 50000"/>
              <a:gd name="adj2" fmla="val 54516"/>
            </a:avLst>
          </a:prstGeom>
          <a:gradFill rotWithShape="1">
            <a:gsLst>
              <a:gs pos="0">
                <a:schemeClr val="accent1"/>
              </a:gs>
              <a:gs pos="100000">
                <a:srgbClr val="FF9933"/>
              </a:gs>
            </a:gsLst>
            <a:lin ang="0" scaled="1"/>
          </a:gradFill>
          <a:ln w="9525">
            <a:noFill/>
            <a:miter lim="800000"/>
            <a:headEnd/>
            <a:tailEnd/>
          </a:ln>
        </p:spPr>
        <p:txBody>
          <a:bodyPr wrap="none" anchor="ctr"/>
          <a:lstStyle/>
          <a:p>
            <a:endParaRPr lang="en-US"/>
          </a:p>
        </p:txBody>
      </p:sp>
      <p:grpSp>
        <p:nvGrpSpPr>
          <p:cNvPr id="19" name="Group 291"/>
          <p:cNvGrpSpPr>
            <a:grpSpLocks/>
          </p:cNvGrpSpPr>
          <p:nvPr/>
        </p:nvGrpSpPr>
        <p:grpSpPr bwMode="auto">
          <a:xfrm rot="-7712767">
            <a:off x="1909763" y="3219450"/>
            <a:ext cx="2590800" cy="914400"/>
            <a:chOff x="2688" y="2640"/>
            <a:chExt cx="1632" cy="576"/>
          </a:xfrm>
        </p:grpSpPr>
        <p:sp>
          <p:nvSpPr>
            <p:cNvPr id="7187" name="AutoShape 292"/>
            <p:cNvSpPr>
              <a:spLocks noChangeArrowheads="1"/>
            </p:cNvSpPr>
            <p:nvPr/>
          </p:nvSpPr>
          <p:spPr bwMode="auto">
            <a:xfrm>
              <a:off x="2688" y="2640"/>
              <a:ext cx="1632" cy="576"/>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rgbClr val="000066"/>
            </a:solidFill>
            <a:ln w="9525">
              <a:solidFill>
                <a:schemeClr val="bg1"/>
              </a:solidFill>
              <a:miter lim="800000"/>
              <a:headEnd/>
              <a:tailEnd/>
            </a:ln>
          </p:spPr>
          <p:txBody>
            <a:bodyPr wrap="none" anchor="ctr"/>
            <a:lstStyle/>
            <a:p>
              <a:endParaRPr lang="en-US"/>
            </a:p>
          </p:txBody>
        </p:sp>
        <p:sp>
          <p:nvSpPr>
            <p:cNvPr id="7188" name="Line 293"/>
            <p:cNvSpPr>
              <a:spLocks noChangeShapeType="1"/>
            </p:cNvSpPr>
            <p:nvPr/>
          </p:nvSpPr>
          <p:spPr bwMode="auto">
            <a:xfrm>
              <a:off x="2880" y="2640"/>
              <a:ext cx="288" cy="576"/>
            </a:xfrm>
            <a:prstGeom prst="line">
              <a:avLst/>
            </a:prstGeom>
            <a:noFill/>
            <a:ln w="9525">
              <a:solidFill>
                <a:schemeClr val="bg1"/>
              </a:solidFill>
              <a:round/>
              <a:headEnd/>
              <a:tailEnd/>
            </a:ln>
          </p:spPr>
          <p:txBody>
            <a:bodyPr anchor="ctr"/>
            <a:lstStyle/>
            <a:p>
              <a:endParaRPr lang="en-US"/>
            </a:p>
          </p:txBody>
        </p:sp>
        <p:sp>
          <p:nvSpPr>
            <p:cNvPr id="7189" name="Line 294"/>
            <p:cNvSpPr>
              <a:spLocks noChangeShapeType="1"/>
            </p:cNvSpPr>
            <p:nvPr/>
          </p:nvSpPr>
          <p:spPr bwMode="auto">
            <a:xfrm>
              <a:off x="3120" y="2640"/>
              <a:ext cx="144" cy="576"/>
            </a:xfrm>
            <a:prstGeom prst="line">
              <a:avLst/>
            </a:prstGeom>
            <a:noFill/>
            <a:ln w="9525">
              <a:solidFill>
                <a:schemeClr val="bg1"/>
              </a:solidFill>
              <a:round/>
              <a:headEnd/>
              <a:tailEnd/>
            </a:ln>
          </p:spPr>
          <p:txBody>
            <a:bodyPr anchor="ctr"/>
            <a:lstStyle/>
            <a:p>
              <a:endParaRPr lang="en-US"/>
            </a:p>
          </p:txBody>
        </p:sp>
        <p:sp>
          <p:nvSpPr>
            <p:cNvPr id="7190" name="Line 295"/>
            <p:cNvSpPr>
              <a:spLocks noChangeShapeType="1"/>
            </p:cNvSpPr>
            <p:nvPr/>
          </p:nvSpPr>
          <p:spPr bwMode="auto">
            <a:xfrm>
              <a:off x="3312" y="2640"/>
              <a:ext cx="48" cy="576"/>
            </a:xfrm>
            <a:prstGeom prst="line">
              <a:avLst/>
            </a:prstGeom>
            <a:noFill/>
            <a:ln w="9525">
              <a:solidFill>
                <a:schemeClr val="bg1"/>
              </a:solidFill>
              <a:round/>
              <a:headEnd/>
              <a:tailEnd/>
            </a:ln>
          </p:spPr>
          <p:txBody>
            <a:bodyPr anchor="ctr"/>
            <a:lstStyle/>
            <a:p>
              <a:endParaRPr lang="en-US"/>
            </a:p>
          </p:txBody>
        </p:sp>
        <p:sp>
          <p:nvSpPr>
            <p:cNvPr id="7191" name="Line 296"/>
            <p:cNvSpPr>
              <a:spLocks noChangeShapeType="1"/>
            </p:cNvSpPr>
            <p:nvPr/>
          </p:nvSpPr>
          <p:spPr bwMode="auto">
            <a:xfrm>
              <a:off x="3456" y="2640"/>
              <a:ext cx="0" cy="576"/>
            </a:xfrm>
            <a:prstGeom prst="line">
              <a:avLst/>
            </a:prstGeom>
            <a:noFill/>
            <a:ln w="9525">
              <a:solidFill>
                <a:schemeClr val="bg1"/>
              </a:solidFill>
              <a:round/>
              <a:headEnd/>
              <a:tailEnd/>
            </a:ln>
          </p:spPr>
          <p:txBody>
            <a:bodyPr anchor="ctr"/>
            <a:lstStyle/>
            <a:p>
              <a:endParaRPr lang="en-US"/>
            </a:p>
          </p:txBody>
        </p:sp>
        <p:sp>
          <p:nvSpPr>
            <p:cNvPr id="7192" name="Line 297"/>
            <p:cNvSpPr>
              <a:spLocks noChangeShapeType="1"/>
            </p:cNvSpPr>
            <p:nvPr/>
          </p:nvSpPr>
          <p:spPr bwMode="auto">
            <a:xfrm flipV="1">
              <a:off x="3552" y="2640"/>
              <a:ext cx="144" cy="576"/>
            </a:xfrm>
            <a:prstGeom prst="line">
              <a:avLst/>
            </a:prstGeom>
            <a:noFill/>
            <a:ln w="9525">
              <a:solidFill>
                <a:schemeClr val="bg1"/>
              </a:solidFill>
              <a:round/>
              <a:headEnd/>
              <a:tailEnd/>
            </a:ln>
          </p:spPr>
          <p:txBody>
            <a:bodyPr anchor="ctr"/>
            <a:lstStyle/>
            <a:p>
              <a:endParaRPr lang="en-US"/>
            </a:p>
          </p:txBody>
        </p:sp>
        <p:sp>
          <p:nvSpPr>
            <p:cNvPr id="7193" name="Line 298"/>
            <p:cNvSpPr>
              <a:spLocks noChangeShapeType="1"/>
            </p:cNvSpPr>
            <p:nvPr/>
          </p:nvSpPr>
          <p:spPr bwMode="auto">
            <a:xfrm flipV="1">
              <a:off x="3648" y="2640"/>
              <a:ext cx="192" cy="576"/>
            </a:xfrm>
            <a:prstGeom prst="line">
              <a:avLst/>
            </a:prstGeom>
            <a:noFill/>
            <a:ln w="9525">
              <a:solidFill>
                <a:schemeClr val="bg1"/>
              </a:solidFill>
              <a:round/>
              <a:headEnd/>
              <a:tailEnd/>
            </a:ln>
          </p:spPr>
          <p:txBody>
            <a:bodyPr anchor="ctr"/>
            <a:lstStyle/>
            <a:p>
              <a:endParaRPr lang="en-US"/>
            </a:p>
          </p:txBody>
        </p:sp>
        <p:sp>
          <p:nvSpPr>
            <p:cNvPr id="7194" name="Line 299"/>
            <p:cNvSpPr>
              <a:spLocks noChangeShapeType="1"/>
            </p:cNvSpPr>
            <p:nvPr/>
          </p:nvSpPr>
          <p:spPr bwMode="auto">
            <a:xfrm flipV="1">
              <a:off x="3792" y="2640"/>
              <a:ext cx="288" cy="576"/>
            </a:xfrm>
            <a:prstGeom prst="line">
              <a:avLst/>
            </a:prstGeom>
            <a:noFill/>
            <a:ln w="9525">
              <a:solidFill>
                <a:schemeClr val="bg1"/>
              </a:solidFill>
              <a:round/>
              <a:headEnd/>
              <a:tailEnd/>
            </a:ln>
          </p:spPr>
          <p:txBody>
            <a:bodyPr anchor="ctr"/>
            <a:lstStyle/>
            <a:p>
              <a:endParaRPr lang="en-US"/>
            </a:p>
          </p:txBody>
        </p:sp>
        <p:sp>
          <p:nvSpPr>
            <p:cNvPr id="7195" name="Line 300"/>
            <p:cNvSpPr>
              <a:spLocks noChangeShapeType="1"/>
            </p:cNvSpPr>
            <p:nvPr/>
          </p:nvSpPr>
          <p:spPr bwMode="auto">
            <a:xfrm>
              <a:off x="2790" y="2784"/>
              <a:ext cx="1434" cy="0"/>
            </a:xfrm>
            <a:prstGeom prst="line">
              <a:avLst/>
            </a:prstGeom>
            <a:noFill/>
            <a:ln w="9525">
              <a:solidFill>
                <a:schemeClr val="bg1"/>
              </a:solidFill>
              <a:round/>
              <a:headEnd/>
              <a:tailEnd/>
            </a:ln>
          </p:spPr>
          <p:txBody>
            <a:bodyPr anchor="ctr"/>
            <a:lstStyle/>
            <a:p>
              <a:endParaRPr lang="en-US"/>
            </a:p>
          </p:txBody>
        </p:sp>
        <p:sp>
          <p:nvSpPr>
            <p:cNvPr id="7196" name="Line 301"/>
            <p:cNvSpPr>
              <a:spLocks noChangeShapeType="1"/>
            </p:cNvSpPr>
            <p:nvPr/>
          </p:nvSpPr>
          <p:spPr bwMode="auto">
            <a:xfrm>
              <a:off x="2892" y="2928"/>
              <a:ext cx="1236" cy="0"/>
            </a:xfrm>
            <a:prstGeom prst="line">
              <a:avLst/>
            </a:prstGeom>
            <a:noFill/>
            <a:ln w="9525">
              <a:solidFill>
                <a:schemeClr val="bg1"/>
              </a:solidFill>
              <a:round/>
              <a:headEnd/>
              <a:tailEnd/>
            </a:ln>
          </p:spPr>
          <p:txBody>
            <a:bodyPr anchor="ctr"/>
            <a:lstStyle/>
            <a:p>
              <a:endParaRPr lang="en-US"/>
            </a:p>
          </p:txBody>
        </p:sp>
        <p:sp>
          <p:nvSpPr>
            <p:cNvPr id="7197" name="Line 302"/>
            <p:cNvSpPr>
              <a:spLocks noChangeShapeType="1"/>
            </p:cNvSpPr>
            <p:nvPr/>
          </p:nvSpPr>
          <p:spPr bwMode="auto">
            <a:xfrm>
              <a:off x="2992" y="3072"/>
              <a:ext cx="1025" cy="0"/>
            </a:xfrm>
            <a:prstGeom prst="line">
              <a:avLst/>
            </a:prstGeom>
            <a:noFill/>
            <a:ln w="9525">
              <a:solidFill>
                <a:schemeClr val="bg1"/>
              </a:solidFill>
              <a:round/>
              <a:headEnd/>
              <a:tailEnd/>
            </a:ln>
          </p:spPr>
          <p:txBody>
            <a:bodyPr anchor="ctr"/>
            <a:lstStyle/>
            <a:p>
              <a:endParaRPr lang="en-US"/>
            </a:p>
          </p:txBody>
        </p:sp>
      </p:grpSp>
      <p:sp>
        <p:nvSpPr>
          <p:cNvPr id="1056047" name="AutoShape 303"/>
          <p:cNvSpPr>
            <a:spLocks noChangeArrowheads="1"/>
          </p:cNvSpPr>
          <p:nvPr/>
        </p:nvSpPr>
        <p:spPr bwMode="auto">
          <a:xfrm rot="-2435325">
            <a:off x="3243263" y="2963863"/>
            <a:ext cx="844550" cy="536575"/>
          </a:xfrm>
          <a:prstGeom prst="rightArrow">
            <a:avLst>
              <a:gd name="adj1" fmla="val 54574"/>
              <a:gd name="adj2" fmla="val 41222"/>
            </a:avLst>
          </a:prstGeom>
          <a:gradFill rotWithShape="1">
            <a:gsLst>
              <a:gs pos="0">
                <a:srgbClr val="FF9933"/>
              </a:gs>
              <a:gs pos="100000">
                <a:srgbClr val="764718"/>
              </a:gs>
            </a:gsLst>
            <a:lin ang="0" scaled="1"/>
          </a:gradFill>
          <a:ln w="9525">
            <a:noFill/>
            <a:miter lim="800000"/>
            <a:headEnd/>
            <a:tailEnd/>
          </a:ln>
        </p:spPr>
        <p:txBody>
          <a:bodyPr wrap="none" anchor="ctr"/>
          <a:lstStyle/>
          <a:p>
            <a:endParaRPr lang="en-US"/>
          </a:p>
        </p:txBody>
      </p:sp>
      <p:grpSp>
        <p:nvGrpSpPr>
          <p:cNvPr id="20" name="Group 304"/>
          <p:cNvGrpSpPr>
            <a:grpSpLocks/>
          </p:cNvGrpSpPr>
          <p:nvPr/>
        </p:nvGrpSpPr>
        <p:grpSpPr bwMode="auto">
          <a:xfrm>
            <a:off x="606425" y="4727575"/>
            <a:ext cx="1836738" cy="1127125"/>
            <a:chOff x="382" y="2978"/>
            <a:chExt cx="1157" cy="710"/>
          </a:xfrm>
        </p:grpSpPr>
        <p:sp>
          <p:nvSpPr>
            <p:cNvPr id="7185" name="AutoShape 305"/>
            <p:cNvSpPr>
              <a:spLocks noChangeArrowheads="1"/>
            </p:cNvSpPr>
            <p:nvPr/>
          </p:nvSpPr>
          <p:spPr bwMode="auto">
            <a:xfrm rot="4039054">
              <a:off x="1027" y="3176"/>
              <a:ext cx="710" cy="314"/>
            </a:xfrm>
            <a:prstGeom prst="leftRightArrow">
              <a:avLst>
                <a:gd name="adj1" fmla="val 50000"/>
                <a:gd name="adj2" fmla="val 45223"/>
              </a:avLst>
            </a:prstGeom>
            <a:solidFill>
              <a:srgbClr val="000000">
                <a:alpha val="79999"/>
              </a:srgbClr>
            </a:solidFill>
            <a:ln w="9525">
              <a:noFill/>
              <a:miter lim="800000"/>
              <a:headEnd/>
              <a:tailEnd/>
            </a:ln>
          </p:spPr>
          <p:txBody>
            <a:bodyPr wrap="none" anchor="ctr"/>
            <a:lstStyle/>
            <a:p>
              <a:endParaRPr lang="en-US"/>
            </a:p>
          </p:txBody>
        </p:sp>
        <p:sp>
          <p:nvSpPr>
            <p:cNvPr id="7186" name="AutoShape 306"/>
            <p:cNvSpPr>
              <a:spLocks noChangeArrowheads="1"/>
            </p:cNvSpPr>
            <p:nvPr/>
          </p:nvSpPr>
          <p:spPr bwMode="auto">
            <a:xfrm>
              <a:off x="382" y="3186"/>
              <a:ext cx="732" cy="479"/>
            </a:xfrm>
            <a:prstGeom prst="roundRect">
              <a:avLst>
                <a:gd name="adj" fmla="val 16667"/>
              </a:avLst>
            </a:prstGeom>
            <a:solidFill>
              <a:srgbClr val="000000">
                <a:alpha val="76862"/>
              </a:srgbClr>
            </a:solidFill>
            <a:ln w="9525">
              <a:noFill/>
              <a:round/>
              <a:headEnd/>
              <a:tailEnd/>
            </a:ln>
          </p:spPr>
          <p:txBody>
            <a:bodyPr lIns="0" tIns="0" rIns="0" bIns="0">
              <a:spAutoFit/>
            </a:bodyPr>
            <a:lstStyle/>
            <a:p>
              <a:pPr>
                <a:lnSpc>
                  <a:spcPct val="90000"/>
                </a:lnSpc>
              </a:pPr>
              <a:r>
                <a:rPr lang="el-GR">
                  <a:solidFill>
                    <a:schemeClr val="bg1"/>
                  </a:solidFill>
                  <a:cs typeface="Times New Roman" pitchFamily="18" charset="0"/>
                </a:rPr>
                <a:t>Δ</a:t>
              </a:r>
              <a:r>
                <a:rPr lang="nl-BE">
                  <a:solidFill>
                    <a:schemeClr val="bg1"/>
                  </a:solidFill>
                  <a:cs typeface="Times New Roman" pitchFamily="18" charset="0"/>
                </a:rPr>
                <a:t> </a:t>
              </a:r>
              <a:r>
                <a:rPr lang="en-US" sz="1800">
                  <a:solidFill>
                    <a:schemeClr val="bg1"/>
                  </a:solidFill>
                </a:rPr>
                <a:t>= outcome</a:t>
              </a:r>
            </a:p>
          </p:txBody>
        </p:sp>
      </p:grpSp>
      <p:sp>
        <p:nvSpPr>
          <p:cNvPr id="309" name="Left Brace 308"/>
          <p:cNvSpPr>
            <a:spLocks/>
          </p:cNvSpPr>
          <p:nvPr/>
        </p:nvSpPr>
        <p:spPr bwMode="auto">
          <a:xfrm>
            <a:off x="6018213" y="3844925"/>
            <a:ext cx="541337" cy="2900363"/>
          </a:xfrm>
          <a:prstGeom prst="leftBrace">
            <a:avLst>
              <a:gd name="adj1" fmla="val 58291"/>
              <a:gd name="adj2" fmla="val 46463"/>
            </a:avLst>
          </a:prstGeom>
          <a:noFill/>
          <a:ln w="38100" algn="ctr">
            <a:solidFill>
              <a:schemeClr val="bg1"/>
            </a:solidFill>
            <a:round/>
            <a:headEnd/>
            <a:tailEnd/>
          </a:ln>
        </p:spPr>
        <p:txBody>
          <a:bodyPr wrap="none" anchor="ctr"/>
          <a:lstStyle/>
          <a:p>
            <a:endParaRPr lang="en-US"/>
          </a:p>
        </p:txBody>
      </p:sp>
      <p:sp>
        <p:nvSpPr>
          <p:cNvPr id="308" name="Text Box 279"/>
          <p:cNvSpPr txBox="1">
            <a:spLocks noChangeArrowheads="1"/>
          </p:cNvSpPr>
          <p:nvPr/>
        </p:nvSpPr>
        <p:spPr bwMode="auto">
          <a:xfrm>
            <a:off x="4343400" y="3429000"/>
            <a:ext cx="1161686" cy="762000"/>
          </a:xfrm>
          <a:prstGeom prst="rect">
            <a:avLst/>
          </a:prstGeom>
          <a:noFill/>
          <a:ln w="9525">
            <a:noFill/>
            <a:miter lim="800000"/>
            <a:headEnd/>
            <a:tailEnd/>
          </a:ln>
        </p:spPr>
        <p:txBody>
          <a:bodyPr wrap="none">
            <a:spAutoFit/>
          </a:bodyPr>
          <a:lstStyle/>
          <a:p>
            <a:r>
              <a:rPr lang="en-US" sz="2000" dirty="0">
                <a:solidFill>
                  <a:schemeClr val="bg1"/>
                </a:solidFill>
              </a:rPr>
              <a:t>further R&amp;D</a:t>
            </a:r>
          </a:p>
          <a:p>
            <a:r>
              <a:rPr lang="en-US" sz="1200" dirty="0">
                <a:solidFill>
                  <a:schemeClr val="bg1"/>
                </a:solidFill>
              </a:rPr>
              <a:t>(instrument and</a:t>
            </a:r>
          </a:p>
          <a:p>
            <a:r>
              <a:rPr lang="en-US" sz="1200" dirty="0">
                <a:solidFill>
                  <a:schemeClr val="bg1"/>
                </a:solidFill>
              </a:rPr>
              <a:t>study optimization)</a:t>
            </a:r>
          </a:p>
        </p:txBody>
      </p:sp>
      <p:sp>
        <p:nvSpPr>
          <p:cNvPr id="15" name="Slide Number Placeholder 14"/>
          <p:cNvSpPr>
            <a:spLocks noGrp="1"/>
          </p:cNvSpPr>
          <p:nvPr>
            <p:ph type="sldNum" sz="quarter" idx="10"/>
          </p:nvPr>
        </p:nvSpPr>
        <p:spPr/>
        <p:txBody>
          <a:bodyPr/>
          <a:lstStyle/>
          <a:p>
            <a:fld id="{970F0956-5B8E-40B4-A8DD-F75AA1D26018}" type="slidenum">
              <a:rPr lang="en-US" smtClean="0"/>
              <a:pPr/>
              <a:t>5</a:t>
            </a:fld>
            <a:endParaRPr lang="en-US"/>
          </a:p>
        </p:txBody>
      </p:sp>
      <p:sp>
        <p:nvSpPr>
          <p:cNvPr id="21" name="Rectangle 20"/>
          <p:cNvSpPr/>
          <p:nvPr/>
        </p:nvSpPr>
        <p:spPr bwMode="auto">
          <a:xfrm rot="-2340000">
            <a:off x="3744495" y="1967989"/>
            <a:ext cx="165218" cy="5015934"/>
          </a:xfrm>
          <a:prstGeom prst="rect">
            <a:avLst/>
          </a:prstGeom>
          <a:solidFill>
            <a:srgbClr val="FFFF00"/>
          </a:solid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310" name="Rectangle 309"/>
          <p:cNvSpPr/>
          <p:nvPr/>
        </p:nvSpPr>
        <p:spPr bwMode="auto">
          <a:xfrm rot="2880000" flipV="1">
            <a:off x="3170252" y="348115"/>
            <a:ext cx="148763" cy="2736006"/>
          </a:xfrm>
          <a:prstGeom prst="rect">
            <a:avLst/>
          </a:prstGeom>
          <a:solidFill>
            <a:srgbClr val="FFFF00"/>
          </a:solid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Tree>
    <p:extLst>
      <p:ext uri="{BB962C8B-B14F-4D97-AF65-F5344CB8AC3E}">
        <p14:creationId xmlns:p14="http://schemas.microsoft.com/office/powerpoint/2010/main" val="289572007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4AAAE95-5C07-448F-84BB-A2630B6C9E1D}"/>
              </a:ext>
            </a:extLst>
          </p:cNvPr>
          <p:cNvSpPr>
            <a:spLocks noGrp="1"/>
          </p:cNvSpPr>
          <p:nvPr>
            <p:ph type="ctrTitle"/>
          </p:nvPr>
        </p:nvSpPr>
        <p:spPr/>
        <p:txBody>
          <a:bodyPr/>
          <a:lstStyle/>
          <a:p>
            <a:r>
              <a:rPr lang="en-US" dirty="0"/>
              <a:t>Bias in biomedical informatics</a:t>
            </a:r>
          </a:p>
        </p:txBody>
      </p:sp>
      <p:sp>
        <p:nvSpPr>
          <p:cNvPr id="6" name="Subtitle 5">
            <a:extLst>
              <a:ext uri="{FF2B5EF4-FFF2-40B4-BE49-F238E27FC236}">
                <a16:creationId xmlns:a16="http://schemas.microsoft.com/office/drawing/2014/main" id="{C96EE272-9891-4048-8063-3BF0CAFEE398}"/>
              </a:ext>
            </a:extLst>
          </p:cNvPr>
          <p:cNvSpPr>
            <a:spLocks noGrp="1"/>
          </p:cNvSpPr>
          <p:nvPr>
            <p:ph type="subTitle" idx="1"/>
          </p:nvPr>
        </p:nvSpPr>
        <p:spPr/>
        <p:txBody>
          <a:bodyPr/>
          <a:lstStyle/>
          <a:p>
            <a:endParaRPr lang="en-US"/>
          </a:p>
        </p:txBody>
      </p:sp>
      <p:sp>
        <p:nvSpPr>
          <p:cNvPr id="4" name="Slide Number Placeholder 3">
            <a:extLst>
              <a:ext uri="{FF2B5EF4-FFF2-40B4-BE49-F238E27FC236}">
                <a16:creationId xmlns:a16="http://schemas.microsoft.com/office/drawing/2014/main" id="{3978162F-2D3D-41F5-8924-7D2465A9500A}"/>
              </a:ext>
            </a:extLst>
          </p:cNvPr>
          <p:cNvSpPr>
            <a:spLocks noGrp="1"/>
          </p:cNvSpPr>
          <p:nvPr>
            <p:ph type="sldNum" sz="quarter" idx="10"/>
          </p:nvPr>
        </p:nvSpPr>
        <p:spPr/>
        <p:txBody>
          <a:bodyPr/>
          <a:lstStyle/>
          <a:p>
            <a:fld id="{970F0956-5B8E-40B4-A8DD-F75AA1D26018}" type="slidenum">
              <a:rPr lang="en-US" smtClean="0"/>
              <a:pPr/>
              <a:t>50</a:t>
            </a:fld>
            <a:endParaRPr lang="en-US"/>
          </a:p>
        </p:txBody>
      </p:sp>
    </p:spTree>
    <p:extLst>
      <p:ext uri="{BB962C8B-B14F-4D97-AF65-F5344CB8AC3E}">
        <p14:creationId xmlns:p14="http://schemas.microsoft.com/office/powerpoint/2010/main" val="329105041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694EB-3F47-49BA-B0C7-F106DAEFE730}"/>
              </a:ext>
            </a:extLst>
          </p:cNvPr>
          <p:cNvSpPr>
            <a:spLocks noGrp="1"/>
          </p:cNvSpPr>
          <p:nvPr>
            <p:ph type="title"/>
          </p:nvPr>
        </p:nvSpPr>
        <p:spPr/>
        <p:txBody>
          <a:bodyPr/>
          <a:lstStyle/>
          <a:p>
            <a:r>
              <a:rPr lang="en-US" dirty="0"/>
              <a:t>Does Health IT improves outcome?</a:t>
            </a:r>
          </a:p>
        </p:txBody>
      </p:sp>
      <p:sp>
        <p:nvSpPr>
          <p:cNvPr id="3" name="Content Placeholder 2">
            <a:extLst>
              <a:ext uri="{FF2B5EF4-FFF2-40B4-BE49-F238E27FC236}">
                <a16:creationId xmlns:a16="http://schemas.microsoft.com/office/drawing/2014/main" id="{C0FE39F1-4A82-44AB-AC8B-BA945D3BE40E}"/>
              </a:ext>
            </a:extLst>
          </p:cNvPr>
          <p:cNvSpPr>
            <a:spLocks noGrp="1"/>
          </p:cNvSpPr>
          <p:nvPr>
            <p:ph idx="1"/>
          </p:nvPr>
        </p:nvSpPr>
        <p:spPr>
          <a:xfrm>
            <a:off x="0" y="1676400"/>
            <a:ext cx="9139518" cy="4953000"/>
          </a:xfrm>
        </p:spPr>
        <p:txBody>
          <a:bodyPr/>
          <a:lstStyle/>
          <a:p>
            <a:pPr>
              <a:buFont typeface="Arial" panose="020B0604020202020204" pitchFamily="34" charset="0"/>
              <a:buChar char="•"/>
            </a:pPr>
            <a:r>
              <a:rPr lang="en-US" dirty="0"/>
              <a:t>Science Daily, August 31, 2011</a:t>
            </a:r>
          </a:p>
          <a:p>
            <a:pPr>
              <a:buFont typeface="Arial" panose="020B0604020202020204" pitchFamily="34" charset="0"/>
              <a:buChar char="•"/>
            </a:pPr>
            <a:endParaRPr lang="en-US" dirty="0"/>
          </a:p>
          <a:p>
            <a:pPr>
              <a:buFont typeface="Arial" panose="020B0604020202020204" pitchFamily="34" charset="0"/>
              <a:buChar char="•"/>
            </a:pPr>
            <a:r>
              <a:rPr lang="en-US" dirty="0"/>
              <a:t>Federal Investment in Electronic Health Records Likely to Reap Returns in Quality of Care, Study Finds</a:t>
            </a:r>
          </a:p>
          <a:p>
            <a:pPr>
              <a:buFont typeface="Arial" panose="020B0604020202020204" pitchFamily="34" charset="0"/>
              <a:buChar char="•"/>
            </a:pPr>
            <a:endParaRPr lang="en-US" dirty="0"/>
          </a:p>
          <a:p>
            <a:pPr>
              <a:buFont typeface="Arial" panose="020B0604020202020204" pitchFamily="34" charset="0"/>
              <a:buChar char="•"/>
            </a:pPr>
            <a:r>
              <a:rPr lang="en-US" dirty="0"/>
              <a:t>A study . . . involving more than 27,000 adults with diabetes found that those in physician practices using EHRs were significantly more likely to have health care and outcomes that align with accepted standards than those where physicians rely on patient records.</a:t>
            </a:r>
          </a:p>
          <a:p>
            <a:pPr>
              <a:buFont typeface="Arial" panose="020B0604020202020204" pitchFamily="34" charset="0"/>
              <a:buChar char="•"/>
            </a:pPr>
            <a:endParaRPr lang="en-US" sz="1600" dirty="0"/>
          </a:p>
          <a:p>
            <a:pPr>
              <a:buFont typeface="Arial" panose="020B0604020202020204" pitchFamily="34" charset="0"/>
              <a:buChar char="•"/>
            </a:pPr>
            <a:r>
              <a:rPr lang="en-US" sz="1600" dirty="0"/>
              <a:t>(Excerpt from  </a:t>
            </a:r>
            <a:r>
              <a:rPr lang="en-US" sz="1600" dirty="0">
                <a:hlinkClick r:id="rId2"/>
              </a:rPr>
              <a:t>www.sciencedaily.com/releases/2011/08/110831115930.htm</a:t>
            </a:r>
            <a:r>
              <a:rPr lang="en-US" sz="1600" dirty="0"/>
              <a:t>. ) </a:t>
            </a:r>
          </a:p>
          <a:p>
            <a:pPr>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1B55FC9A-4A07-4775-8363-E99CF6C3E2ED}"/>
              </a:ext>
            </a:extLst>
          </p:cNvPr>
          <p:cNvSpPr>
            <a:spLocks noGrp="1"/>
          </p:cNvSpPr>
          <p:nvPr>
            <p:ph type="sldNum" sz="quarter" idx="10"/>
          </p:nvPr>
        </p:nvSpPr>
        <p:spPr/>
        <p:txBody>
          <a:bodyPr/>
          <a:lstStyle/>
          <a:p>
            <a:fld id="{970F0956-5B8E-40B4-A8DD-F75AA1D26018}" type="slidenum">
              <a:rPr lang="en-US" smtClean="0"/>
              <a:pPr/>
              <a:t>51</a:t>
            </a:fld>
            <a:endParaRPr lang="en-US"/>
          </a:p>
        </p:txBody>
      </p:sp>
    </p:spTree>
    <p:extLst>
      <p:ext uri="{BB962C8B-B14F-4D97-AF65-F5344CB8AC3E}">
        <p14:creationId xmlns:p14="http://schemas.microsoft.com/office/powerpoint/2010/main" val="6980130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404C0-7046-476E-9CAC-E6A4E86340CF}"/>
              </a:ext>
            </a:extLst>
          </p:cNvPr>
          <p:cNvSpPr>
            <a:spLocks noGrp="1"/>
          </p:cNvSpPr>
          <p:nvPr>
            <p:ph type="title"/>
          </p:nvPr>
        </p:nvSpPr>
        <p:spPr/>
        <p:txBody>
          <a:bodyPr/>
          <a:lstStyle/>
          <a:p>
            <a:r>
              <a:rPr lang="en-US" dirty="0"/>
              <a:t>The ‘evidence’ …</a:t>
            </a:r>
          </a:p>
        </p:txBody>
      </p:sp>
      <p:sp>
        <p:nvSpPr>
          <p:cNvPr id="3" name="Content Placeholder 2">
            <a:extLst>
              <a:ext uri="{FF2B5EF4-FFF2-40B4-BE49-F238E27FC236}">
                <a16:creationId xmlns:a16="http://schemas.microsoft.com/office/drawing/2014/main" id="{6D300E56-7F86-42BD-98A9-2572E7A5C596}"/>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FB7C4F1E-19BC-4539-8A14-0CC1F506BA26}"/>
              </a:ext>
            </a:extLst>
          </p:cNvPr>
          <p:cNvSpPr>
            <a:spLocks noGrp="1"/>
          </p:cNvSpPr>
          <p:nvPr>
            <p:ph type="sldNum" sz="quarter" idx="10"/>
          </p:nvPr>
        </p:nvSpPr>
        <p:spPr/>
        <p:txBody>
          <a:bodyPr/>
          <a:lstStyle/>
          <a:p>
            <a:fld id="{970F0956-5B8E-40B4-A8DD-F75AA1D26018}" type="slidenum">
              <a:rPr lang="en-US" smtClean="0"/>
              <a:pPr/>
              <a:t>52</a:t>
            </a:fld>
            <a:endParaRPr lang="en-US"/>
          </a:p>
        </p:txBody>
      </p:sp>
      <p:pic>
        <p:nvPicPr>
          <p:cNvPr id="5" name="Picture 4" descr="Diagram showing what was believed to be evidence supporting the hypothesis.">
            <a:extLst>
              <a:ext uri="{FF2B5EF4-FFF2-40B4-BE49-F238E27FC236}">
                <a16:creationId xmlns:a16="http://schemas.microsoft.com/office/drawing/2014/main" id="{D6430D2D-BB8A-4B36-820F-90D5F5ACA078}"/>
              </a:ext>
            </a:extLst>
          </p:cNvPr>
          <p:cNvPicPr>
            <a:picLocks noChangeAspect="1"/>
          </p:cNvPicPr>
          <p:nvPr/>
        </p:nvPicPr>
        <p:blipFill>
          <a:blip r:embed="rId2"/>
          <a:stretch>
            <a:fillRect/>
          </a:stretch>
        </p:blipFill>
        <p:spPr>
          <a:xfrm>
            <a:off x="0" y="1600199"/>
            <a:ext cx="9144000" cy="5257801"/>
          </a:xfrm>
          <a:prstGeom prst="rect">
            <a:avLst/>
          </a:prstGeom>
        </p:spPr>
      </p:pic>
      <p:sp>
        <p:nvSpPr>
          <p:cNvPr id="6" name="Rectangle 5">
            <a:extLst>
              <a:ext uri="{FF2B5EF4-FFF2-40B4-BE49-F238E27FC236}">
                <a16:creationId xmlns:a16="http://schemas.microsoft.com/office/drawing/2014/main" id="{A56790DB-58A8-4CAA-9642-3D248A866BB7}"/>
              </a:ext>
            </a:extLst>
          </p:cNvPr>
          <p:cNvSpPr/>
          <p:nvPr/>
        </p:nvSpPr>
        <p:spPr>
          <a:xfrm>
            <a:off x="5524500" y="1667164"/>
            <a:ext cx="3505200" cy="276999"/>
          </a:xfrm>
          <a:prstGeom prst="rect">
            <a:avLst/>
          </a:prstGeom>
        </p:spPr>
        <p:txBody>
          <a:bodyPr wrap="square">
            <a:spAutoFit/>
          </a:bodyPr>
          <a:lstStyle/>
          <a:p>
            <a:r>
              <a:rPr lang="en-US" sz="1200" dirty="0">
                <a:solidFill>
                  <a:schemeClr val="tx1"/>
                </a:solidFill>
              </a:rPr>
              <a:t>https://www.cdc.gov/pcd/issues/2015/15_0187.htm</a:t>
            </a:r>
          </a:p>
        </p:txBody>
      </p:sp>
    </p:spTree>
    <p:extLst>
      <p:ext uri="{BB962C8B-B14F-4D97-AF65-F5344CB8AC3E}">
        <p14:creationId xmlns:p14="http://schemas.microsoft.com/office/powerpoint/2010/main" val="55716175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55C108-24D3-4D23-840E-906410D96637}"/>
              </a:ext>
            </a:extLst>
          </p:cNvPr>
          <p:cNvSpPr>
            <a:spLocks noGrp="1"/>
          </p:cNvSpPr>
          <p:nvPr>
            <p:ph type="title"/>
          </p:nvPr>
        </p:nvSpPr>
        <p:spPr/>
        <p:txBody>
          <a:bodyPr/>
          <a:lstStyle/>
          <a:p>
            <a:r>
              <a:rPr lang="en-US" dirty="0"/>
              <a:t>The bias</a:t>
            </a:r>
          </a:p>
        </p:txBody>
      </p:sp>
      <p:sp>
        <p:nvSpPr>
          <p:cNvPr id="3" name="Content Placeholder 2">
            <a:extLst>
              <a:ext uri="{FF2B5EF4-FFF2-40B4-BE49-F238E27FC236}">
                <a16:creationId xmlns:a16="http://schemas.microsoft.com/office/drawing/2014/main" id="{CCE44151-AC84-4CDF-BF74-51D4870574CA}"/>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064EF9F7-B1D4-44E8-8D09-C255BEC357D4}"/>
              </a:ext>
            </a:extLst>
          </p:cNvPr>
          <p:cNvSpPr>
            <a:spLocks noGrp="1"/>
          </p:cNvSpPr>
          <p:nvPr>
            <p:ph type="sldNum" sz="quarter" idx="10"/>
          </p:nvPr>
        </p:nvSpPr>
        <p:spPr/>
        <p:txBody>
          <a:bodyPr/>
          <a:lstStyle/>
          <a:p>
            <a:fld id="{970F0956-5B8E-40B4-A8DD-F75AA1D26018}" type="slidenum">
              <a:rPr lang="en-US" smtClean="0"/>
              <a:pPr/>
              <a:t>53</a:t>
            </a:fld>
            <a:endParaRPr lang="en-US"/>
          </a:p>
        </p:txBody>
      </p:sp>
      <p:pic>
        <p:nvPicPr>
          <p:cNvPr id="5" name="Picture 4" descr="Diagram showing the bias in the study">
            <a:extLst>
              <a:ext uri="{FF2B5EF4-FFF2-40B4-BE49-F238E27FC236}">
                <a16:creationId xmlns:a16="http://schemas.microsoft.com/office/drawing/2014/main" id="{F119A259-1491-4284-AAC5-D8C51A341B4D}"/>
              </a:ext>
            </a:extLst>
          </p:cNvPr>
          <p:cNvPicPr>
            <a:picLocks noChangeAspect="1"/>
          </p:cNvPicPr>
          <p:nvPr/>
        </p:nvPicPr>
        <p:blipFill>
          <a:blip r:embed="rId2"/>
          <a:stretch>
            <a:fillRect/>
          </a:stretch>
        </p:blipFill>
        <p:spPr>
          <a:xfrm>
            <a:off x="0" y="1371600"/>
            <a:ext cx="9144000" cy="5486400"/>
          </a:xfrm>
          <a:prstGeom prst="rect">
            <a:avLst/>
          </a:prstGeom>
        </p:spPr>
      </p:pic>
      <p:sp>
        <p:nvSpPr>
          <p:cNvPr id="6" name="Rectangle 5">
            <a:extLst>
              <a:ext uri="{FF2B5EF4-FFF2-40B4-BE49-F238E27FC236}">
                <a16:creationId xmlns:a16="http://schemas.microsoft.com/office/drawing/2014/main" id="{1E7E6CB7-9A75-4243-90F9-A8A55CB4EC75}"/>
              </a:ext>
            </a:extLst>
          </p:cNvPr>
          <p:cNvSpPr/>
          <p:nvPr/>
        </p:nvSpPr>
        <p:spPr>
          <a:xfrm>
            <a:off x="5562600" y="1447800"/>
            <a:ext cx="3505200" cy="276999"/>
          </a:xfrm>
          <a:prstGeom prst="rect">
            <a:avLst/>
          </a:prstGeom>
        </p:spPr>
        <p:txBody>
          <a:bodyPr wrap="square">
            <a:spAutoFit/>
          </a:bodyPr>
          <a:lstStyle/>
          <a:p>
            <a:r>
              <a:rPr lang="en-US" sz="1200" dirty="0">
                <a:solidFill>
                  <a:schemeClr val="tx1"/>
                </a:solidFill>
              </a:rPr>
              <a:t>https://www.cdc.gov/pcd/issues/2015/15_0187.htm</a:t>
            </a:r>
          </a:p>
        </p:txBody>
      </p:sp>
    </p:spTree>
    <p:extLst>
      <p:ext uri="{BB962C8B-B14F-4D97-AF65-F5344CB8AC3E}">
        <p14:creationId xmlns:p14="http://schemas.microsoft.com/office/powerpoint/2010/main" val="359479242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CF2AC6C-151D-47F4-8180-A635DAF96BA1}"/>
              </a:ext>
            </a:extLst>
          </p:cNvPr>
          <p:cNvSpPr>
            <a:spLocks noGrp="1"/>
          </p:cNvSpPr>
          <p:nvPr>
            <p:ph type="title"/>
          </p:nvPr>
        </p:nvSpPr>
        <p:spPr/>
        <p:txBody>
          <a:bodyPr/>
          <a:lstStyle/>
          <a:p>
            <a:r>
              <a:rPr lang="en-US" dirty="0"/>
              <a:t>Missing data in EHRs</a:t>
            </a:r>
          </a:p>
        </p:txBody>
      </p:sp>
      <p:sp>
        <p:nvSpPr>
          <p:cNvPr id="6" name="Content Placeholder 5">
            <a:extLst>
              <a:ext uri="{FF2B5EF4-FFF2-40B4-BE49-F238E27FC236}">
                <a16:creationId xmlns:a16="http://schemas.microsoft.com/office/drawing/2014/main" id="{7AD97202-7C56-4224-A6E5-DD3CA80624B3}"/>
              </a:ext>
            </a:extLst>
          </p:cNvPr>
          <p:cNvSpPr>
            <a:spLocks noGrp="1"/>
          </p:cNvSpPr>
          <p:nvPr>
            <p:ph idx="1"/>
          </p:nvPr>
        </p:nvSpPr>
        <p:spPr/>
        <p:txBody>
          <a:bodyPr/>
          <a:lstStyle/>
          <a:p>
            <a:pPr>
              <a:buFont typeface="Arial" panose="020B0604020202020204" pitchFamily="34" charset="0"/>
              <a:buChar char="•"/>
            </a:pPr>
            <a:r>
              <a:rPr lang="en-US" dirty="0"/>
              <a:t>EHRs are notorious for incompleteness of information</a:t>
            </a:r>
          </a:p>
          <a:p>
            <a:pPr>
              <a:buFont typeface="Arial" panose="020B0604020202020204" pitchFamily="34" charset="0"/>
              <a:buChar char="•"/>
            </a:pPr>
            <a:r>
              <a:rPr lang="en-US" dirty="0"/>
              <a:t>Completeness can be defined in various ways and patient records classified according to their degree of completeness.</a:t>
            </a:r>
          </a:p>
          <a:p>
            <a:pPr lvl="1">
              <a:buFont typeface="Arial" panose="020B0604020202020204" pitchFamily="34" charset="0"/>
              <a:buChar char="•"/>
            </a:pPr>
            <a:r>
              <a:rPr lang="en-US" sz="1200" dirty="0"/>
              <a:t>Weiskopf NG, </a:t>
            </a:r>
            <a:r>
              <a:rPr lang="en-US" sz="1200" dirty="0" err="1"/>
              <a:t>Hripcsak</a:t>
            </a:r>
            <a:r>
              <a:rPr lang="en-US" sz="1200" dirty="0"/>
              <a:t> G, Swaminathan S, Weng C. Defining and measuring completeness of electronic health records for secondary use. Journal of Biomedical Informatics. 2013 Oct;46(5):830-836.</a:t>
            </a:r>
          </a:p>
          <a:p>
            <a:pPr>
              <a:buFont typeface="Arial" panose="020B0604020202020204" pitchFamily="34" charset="0"/>
              <a:buChar char="•"/>
            </a:pPr>
            <a:endParaRPr lang="en-US" dirty="0"/>
          </a:p>
          <a:p>
            <a:pPr>
              <a:buFont typeface="Arial" panose="020B0604020202020204" pitchFamily="34" charset="0"/>
              <a:buChar char="•"/>
            </a:pPr>
            <a:r>
              <a:rPr lang="en-US" dirty="0"/>
              <a:t>Would there be bias in doing secondary data analysis when filtering for complete records? </a:t>
            </a:r>
          </a:p>
          <a:p>
            <a:pPr>
              <a:buFont typeface="Arial" panose="020B0604020202020204" pitchFamily="34" charset="0"/>
              <a:buChar char="•"/>
            </a:pPr>
            <a:endParaRPr lang="en-US" dirty="0"/>
          </a:p>
          <a:p>
            <a:pPr>
              <a:buFont typeface="Arial" panose="020B0604020202020204" pitchFamily="34" charset="0"/>
              <a:buChar char="•"/>
            </a:pPr>
            <a:r>
              <a:rPr lang="en-US" dirty="0">
                <a:solidFill>
                  <a:srgbClr val="FFFF00"/>
                </a:solidFill>
                <a:sym typeface="Wingdings" panose="05000000000000000000" pitchFamily="2" charset="2"/>
              </a:rPr>
              <a:t> Yes !!! It tends to select sicker patients.</a:t>
            </a:r>
          </a:p>
          <a:p>
            <a:pPr>
              <a:buFont typeface="Arial" panose="020B0604020202020204" pitchFamily="34" charset="0"/>
              <a:buChar char="•"/>
            </a:pPr>
            <a:r>
              <a:rPr lang="en-US" sz="1800" dirty="0" err="1"/>
              <a:t>Rusanov</a:t>
            </a:r>
            <a:r>
              <a:rPr lang="en-US" sz="1800" dirty="0"/>
              <a:t>, A., Weiskopf, N.G., Wang, S. </a:t>
            </a:r>
            <a:r>
              <a:rPr lang="en-US" sz="1800" i="1" dirty="0"/>
              <a:t>et al.</a:t>
            </a:r>
            <a:r>
              <a:rPr lang="en-US" sz="1800" dirty="0"/>
              <a:t> Hidden in plain sight: bias towards sick patients when sampling patients with sufficient electronic health record data for research. </a:t>
            </a:r>
            <a:r>
              <a:rPr lang="en-US" sz="1800" i="1" dirty="0"/>
              <a:t>BMC Med Inform </a:t>
            </a:r>
            <a:r>
              <a:rPr lang="en-US" sz="1800" i="1" dirty="0" err="1"/>
              <a:t>Decis</a:t>
            </a:r>
            <a:r>
              <a:rPr lang="en-US" sz="1800" i="1" dirty="0"/>
              <a:t> </a:t>
            </a:r>
            <a:r>
              <a:rPr lang="en-US" sz="1800" i="1" dirty="0" err="1"/>
              <a:t>Mak</a:t>
            </a:r>
            <a:r>
              <a:rPr lang="en-US" sz="1800" dirty="0"/>
              <a:t> </a:t>
            </a:r>
            <a:r>
              <a:rPr lang="en-US" sz="1800" b="1" dirty="0"/>
              <a:t>14, </a:t>
            </a:r>
            <a:r>
              <a:rPr lang="en-US" sz="1800" dirty="0"/>
              <a:t>51 (2014)</a:t>
            </a:r>
          </a:p>
        </p:txBody>
      </p:sp>
      <p:sp>
        <p:nvSpPr>
          <p:cNvPr id="4" name="Slide Number Placeholder 3">
            <a:extLst>
              <a:ext uri="{FF2B5EF4-FFF2-40B4-BE49-F238E27FC236}">
                <a16:creationId xmlns:a16="http://schemas.microsoft.com/office/drawing/2014/main" id="{871D74AF-3717-4B8A-8388-841A86CA0216}"/>
              </a:ext>
            </a:extLst>
          </p:cNvPr>
          <p:cNvSpPr>
            <a:spLocks noGrp="1"/>
          </p:cNvSpPr>
          <p:nvPr>
            <p:ph type="sldNum" sz="quarter" idx="10"/>
          </p:nvPr>
        </p:nvSpPr>
        <p:spPr/>
        <p:txBody>
          <a:bodyPr/>
          <a:lstStyle/>
          <a:p>
            <a:fld id="{970F0956-5B8E-40B4-A8DD-F75AA1D26018}" type="slidenum">
              <a:rPr lang="en-US" smtClean="0"/>
              <a:pPr/>
              <a:t>54</a:t>
            </a:fld>
            <a:endParaRPr lang="en-US"/>
          </a:p>
        </p:txBody>
      </p:sp>
    </p:spTree>
    <p:extLst>
      <p:ext uri="{BB962C8B-B14F-4D97-AF65-F5344CB8AC3E}">
        <p14:creationId xmlns:p14="http://schemas.microsoft.com/office/powerpoint/2010/main" val="25835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xEl>
                                              <p:pRg st="6" end="6"/>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D2C80-737F-44E9-9C63-F7EB07B43981}"/>
              </a:ext>
            </a:extLst>
          </p:cNvPr>
          <p:cNvSpPr>
            <a:spLocks noGrp="1"/>
          </p:cNvSpPr>
          <p:nvPr>
            <p:ph type="title"/>
          </p:nvPr>
        </p:nvSpPr>
        <p:spPr/>
        <p:txBody>
          <a:bodyPr/>
          <a:lstStyle/>
          <a:p>
            <a:r>
              <a:rPr lang="en-US" dirty="0"/>
              <a:t>Sources of bias in EHR-based studies</a:t>
            </a:r>
          </a:p>
        </p:txBody>
      </p:sp>
      <p:sp>
        <p:nvSpPr>
          <p:cNvPr id="3" name="Content Placeholder 2">
            <a:extLst>
              <a:ext uri="{FF2B5EF4-FFF2-40B4-BE49-F238E27FC236}">
                <a16:creationId xmlns:a16="http://schemas.microsoft.com/office/drawing/2014/main" id="{7E0593BF-41C9-40A8-BCEE-3361DEA5FB29}"/>
              </a:ext>
            </a:extLst>
          </p:cNvPr>
          <p:cNvSpPr>
            <a:spLocks noGrp="1"/>
          </p:cNvSpPr>
          <p:nvPr>
            <p:ph idx="1"/>
          </p:nvPr>
        </p:nvSpPr>
        <p:spPr/>
        <p:txBody>
          <a:bodyPr/>
          <a:lstStyle/>
          <a:p>
            <a:pPr>
              <a:buFont typeface="Arial" panose="020B0604020202020204" pitchFamily="34" charset="0"/>
              <a:buChar char="•"/>
            </a:pPr>
            <a:r>
              <a:rPr lang="en-US" sz="1800" dirty="0"/>
              <a:t>Health care system bias, emanating from: Reimbursement system, pay for performance parameters</a:t>
            </a:r>
          </a:p>
          <a:p>
            <a:pPr>
              <a:buFont typeface="Arial" panose="020B0604020202020204" pitchFamily="34" charset="0"/>
              <a:buChar char="•"/>
            </a:pPr>
            <a:r>
              <a:rPr lang="en-US" sz="1800" dirty="0"/>
              <a:t>‎Role of general practitioner in the health care system; gatekeeping/</a:t>
            </a:r>
            <a:r>
              <a:rPr lang="en-US" sz="1800" dirty="0" err="1"/>
              <a:t>nongatekeeping</a:t>
            </a:r>
            <a:endParaRPr lang="en-US" sz="1800" dirty="0"/>
          </a:p>
          <a:p>
            <a:pPr>
              <a:buFont typeface="Arial" panose="020B0604020202020204" pitchFamily="34" charset="0"/>
              <a:buChar char="•"/>
            </a:pPr>
            <a:r>
              <a:rPr lang="en-US" sz="1800" dirty="0"/>
              <a:t>‎Professional clinical guidelines</a:t>
            </a:r>
          </a:p>
          <a:p>
            <a:pPr>
              <a:buFont typeface="Arial" panose="020B0604020202020204" pitchFamily="34" charset="0"/>
              <a:buChar char="•"/>
            </a:pPr>
            <a:r>
              <a:rPr lang="en-US" sz="1800" dirty="0"/>
              <a:t>‎Ease of access by patients to their records</a:t>
            </a:r>
          </a:p>
          <a:p>
            <a:pPr>
              <a:buFont typeface="Arial" panose="020B0604020202020204" pitchFamily="34" charset="0"/>
              <a:buChar char="•"/>
            </a:pPr>
            <a:r>
              <a:rPr lang="en-US" sz="1800" dirty="0"/>
              <a:t>‎Data sharing between health care providers</a:t>
            </a:r>
          </a:p>
          <a:p>
            <a:pPr>
              <a:buFont typeface="Arial" panose="020B0604020202020204" pitchFamily="34" charset="0"/>
              <a:buChar char="•"/>
            </a:pPr>
            <a:r>
              <a:rPr lang="en-US" sz="1800" dirty="0"/>
              <a:t>‎Practice workload</a:t>
            </a:r>
          </a:p>
          <a:p>
            <a:pPr>
              <a:buFont typeface="Arial" panose="020B0604020202020204" pitchFamily="34" charset="0"/>
              <a:buChar char="•"/>
            </a:pPr>
            <a:r>
              <a:rPr lang="en-US" sz="1800" dirty="0"/>
              <a:t>‎Variations between electronic health record (EHR) system functionalities and lay-out</a:t>
            </a:r>
          </a:p>
          <a:p>
            <a:pPr>
              <a:buFont typeface="Arial" panose="020B0604020202020204" pitchFamily="34" charset="0"/>
              <a:buChar char="•"/>
            </a:pPr>
            <a:r>
              <a:rPr lang="en-US" sz="1800" dirty="0"/>
              <a:t>‎Coding systems and thesauruses</a:t>
            </a:r>
          </a:p>
          <a:p>
            <a:pPr>
              <a:buFont typeface="Arial" panose="020B0604020202020204" pitchFamily="34" charset="0"/>
              <a:buChar char="•"/>
            </a:pPr>
            <a:r>
              <a:rPr lang="en-US" sz="1800" dirty="0"/>
              <a:t>‎Knowledge and education regarding the use of EHR systems</a:t>
            </a:r>
          </a:p>
          <a:p>
            <a:pPr>
              <a:buFont typeface="Arial" panose="020B0604020202020204" pitchFamily="34" charset="0"/>
              <a:buChar char="•"/>
            </a:pPr>
            <a:r>
              <a:rPr lang="en-US" sz="1800" dirty="0"/>
              <a:t>‎Data extraction tools</a:t>
            </a:r>
          </a:p>
          <a:p>
            <a:pPr>
              <a:buFont typeface="Arial" panose="020B0604020202020204" pitchFamily="34" charset="0"/>
              <a:buChar char="•"/>
            </a:pPr>
            <a:r>
              <a:rPr lang="en-US" sz="1800" dirty="0"/>
              <a:t>‎Data processing—</a:t>
            </a:r>
            <a:r>
              <a:rPr lang="en-US" sz="1800" dirty="0" err="1"/>
              <a:t>redatabasing</a:t>
            </a:r>
            <a:endParaRPr lang="en-US" sz="1800" dirty="0"/>
          </a:p>
          <a:p>
            <a:pPr>
              <a:buFont typeface="Arial" panose="020B0604020202020204" pitchFamily="34" charset="0"/>
              <a:buChar char="•"/>
            </a:pPr>
            <a:r>
              <a:rPr lang="en-US" sz="1800" dirty="0"/>
              <a:t>‎Research dataset preparation</a:t>
            </a:r>
          </a:p>
          <a:p>
            <a:pPr>
              <a:buFont typeface="Arial" panose="020B0604020202020204" pitchFamily="34" charset="0"/>
              <a:buChar char="•"/>
            </a:pPr>
            <a:r>
              <a:rPr lang="en-US" sz="1800" dirty="0"/>
              <a:t>‎Research methodologies</a:t>
            </a:r>
          </a:p>
        </p:txBody>
      </p:sp>
      <p:sp>
        <p:nvSpPr>
          <p:cNvPr id="4" name="Slide Number Placeholder 3">
            <a:extLst>
              <a:ext uri="{FF2B5EF4-FFF2-40B4-BE49-F238E27FC236}">
                <a16:creationId xmlns:a16="http://schemas.microsoft.com/office/drawing/2014/main" id="{93CEA8BC-2116-41AC-9187-EF0D0059B0FC}"/>
              </a:ext>
            </a:extLst>
          </p:cNvPr>
          <p:cNvSpPr>
            <a:spLocks noGrp="1"/>
          </p:cNvSpPr>
          <p:nvPr>
            <p:ph type="sldNum" sz="quarter" idx="10"/>
          </p:nvPr>
        </p:nvSpPr>
        <p:spPr/>
        <p:txBody>
          <a:bodyPr/>
          <a:lstStyle/>
          <a:p>
            <a:fld id="{970F0956-5B8E-40B4-A8DD-F75AA1D26018}" type="slidenum">
              <a:rPr lang="en-US" smtClean="0"/>
              <a:pPr/>
              <a:t>55</a:t>
            </a:fld>
            <a:endParaRPr lang="en-US"/>
          </a:p>
        </p:txBody>
      </p:sp>
      <p:sp>
        <p:nvSpPr>
          <p:cNvPr id="5" name="Rectangle 4">
            <a:extLst>
              <a:ext uri="{FF2B5EF4-FFF2-40B4-BE49-F238E27FC236}">
                <a16:creationId xmlns:a16="http://schemas.microsoft.com/office/drawing/2014/main" id="{67F2F8CB-80F3-4E21-97F0-9939E5AEB383}"/>
              </a:ext>
            </a:extLst>
          </p:cNvPr>
          <p:cNvSpPr/>
          <p:nvPr/>
        </p:nvSpPr>
        <p:spPr>
          <a:xfrm>
            <a:off x="4876800" y="5970168"/>
            <a:ext cx="4191000" cy="830997"/>
          </a:xfrm>
          <a:prstGeom prst="rect">
            <a:avLst/>
          </a:prstGeom>
        </p:spPr>
        <p:txBody>
          <a:bodyPr wrap="square">
            <a:spAutoFit/>
          </a:bodyPr>
          <a:lstStyle/>
          <a:p>
            <a:pPr algn="l"/>
            <a:r>
              <a:rPr lang="en-US" sz="1200" b="0" dirty="0" err="1">
                <a:solidFill>
                  <a:schemeClr val="bg1"/>
                </a:solidFill>
                <a:latin typeface="Roboto-Light"/>
              </a:rPr>
              <a:t>Verheij</a:t>
            </a:r>
            <a:r>
              <a:rPr lang="en-US" sz="1200" b="0" dirty="0">
                <a:solidFill>
                  <a:schemeClr val="bg1"/>
                </a:solidFill>
                <a:latin typeface="Roboto-Light"/>
              </a:rPr>
              <a:t> RA, </a:t>
            </a:r>
            <a:r>
              <a:rPr lang="en-US" sz="1200" b="0" dirty="0" err="1">
                <a:solidFill>
                  <a:schemeClr val="bg1"/>
                </a:solidFill>
                <a:latin typeface="Roboto-Light"/>
              </a:rPr>
              <a:t>Curcin</a:t>
            </a:r>
            <a:r>
              <a:rPr lang="en-US" sz="1200" b="0" dirty="0">
                <a:solidFill>
                  <a:schemeClr val="bg1"/>
                </a:solidFill>
                <a:latin typeface="Roboto-Light"/>
              </a:rPr>
              <a:t> V, Delaney BC, </a:t>
            </a:r>
            <a:r>
              <a:rPr lang="en-US" sz="1200" b="0" dirty="0" err="1">
                <a:solidFill>
                  <a:schemeClr val="bg1"/>
                </a:solidFill>
                <a:latin typeface="Roboto-Light"/>
              </a:rPr>
              <a:t>McGilchrist</a:t>
            </a:r>
            <a:r>
              <a:rPr lang="en-US" sz="1200" b="0" dirty="0">
                <a:solidFill>
                  <a:schemeClr val="bg1"/>
                </a:solidFill>
                <a:latin typeface="Roboto-Light"/>
              </a:rPr>
              <a:t> MM</a:t>
            </a:r>
          </a:p>
          <a:p>
            <a:pPr algn="l"/>
            <a:r>
              <a:rPr lang="en-US" sz="1200" b="0" dirty="0">
                <a:solidFill>
                  <a:schemeClr val="bg1"/>
                </a:solidFill>
                <a:latin typeface="Roboto-Light"/>
              </a:rPr>
              <a:t>Possible Sources of Bias in Primary Care Electronic Health Record Data Use and Reuse</a:t>
            </a:r>
          </a:p>
          <a:p>
            <a:pPr algn="l"/>
            <a:r>
              <a:rPr lang="en-US" sz="1200" b="0" dirty="0">
                <a:solidFill>
                  <a:schemeClr val="bg1"/>
                </a:solidFill>
                <a:latin typeface="Roboto-Light"/>
              </a:rPr>
              <a:t>J Med Internet Res 2018;20(5):e185</a:t>
            </a:r>
            <a:endParaRPr lang="en-US" sz="1200" b="0" i="0" dirty="0">
              <a:solidFill>
                <a:schemeClr val="bg1"/>
              </a:solidFill>
              <a:effectLst/>
              <a:latin typeface="Roboto-Light"/>
            </a:endParaRPr>
          </a:p>
        </p:txBody>
      </p:sp>
    </p:spTree>
    <p:extLst>
      <p:ext uri="{BB962C8B-B14F-4D97-AF65-F5344CB8AC3E}">
        <p14:creationId xmlns:p14="http://schemas.microsoft.com/office/powerpoint/2010/main" val="3385083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37B11-8C77-4C7E-BC8C-B91D86ABA0DD}"/>
              </a:ext>
            </a:extLst>
          </p:cNvPr>
          <p:cNvSpPr>
            <a:spLocks noGrp="1"/>
          </p:cNvSpPr>
          <p:nvPr>
            <p:ph type="title"/>
          </p:nvPr>
        </p:nvSpPr>
        <p:spPr/>
        <p:txBody>
          <a:bodyPr/>
          <a:lstStyle/>
          <a:p>
            <a:r>
              <a:rPr lang="en-US" sz="3200" dirty="0">
                <a:latin typeface="Merriweather"/>
              </a:rPr>
              <a:t>Bias at warp speed: how AI may contribute to the disparities gap in the time of COVID-19 </a:t>
            </a:r>
            <a:br>
              <a:rPr lang="en-US" sz="3200" dirty="0">
                <a:latin typeface="Merriweather"/>
              </a:rPr>
            </a:br>
            <a:endParaRPr lang="en-US" sz="3200" dirty="0"/>
          </a:p>
        </p:txBody>
      </p:sp>
      <p:sp>
        <p:nvSpPr>
          <p:cNvPr id="3" name="Content Placeholder 2">
            <a:extLst>
              <a:ext uri="{FF2B5EF4-FFF2-40B4-BE49-F238E27FC236}">
                <a16:creationId xmlns:a16="http://schemas.microsoft.com/office/drawing/2014/main" id="{00703C4F-2072-4C5F-938D-66F18D8992C6}"/>
              </a:ext>
            </a:extLst>
          </p:cNvPr>
          <p:cNvSpPr>
            <a:spLocks noGrp="1"/>
          </p:cNvSpPr>
          <p:nvPr>
            <p:ph idx="1"/>
          </p:nvPr>
        </p:nvSpPr>
        <p:spPr>
          <a:xfrm>
            <a:off x="228600" y="2362200"/>
            <a:ext cx="8686800" cy="4267200"/>
          </a:xfrm>
        </p:spPr>
        <p:txBody>
          <a:bodyPr/>
          <a:lstStyle/>
          <a:p>
            <a:pPr marL="0" indent="0" algn="just"/>
            <a:r>
              <a:rPr lang="en-US" sz="2000" i="1" dirty="0"/>
              <a:t>‘Furthermore, a systematic review study of COVID-19 prediction models uncovered that serious shortcomings, particularly in regard to potential biases, are alarmingly widespread. The PROBAST (Prediction model Risk Of Bias </a:t>
            </a:r>
            <a:r>
              <a:rPr lang="en-US" sz="2000" i="1" dirty="0" err="1"/>
              <a:t>ASsessment</a:t>
            </a:r>
            <a:r>
              <a:rPr lang="en-US" sz="2000" i="1" dirty="0"/>
              <a:t> Tool) study tool rated all 66 screened models at “high” or “unclear” risk of bias. The most frequent problems encountered were:</a:t>
            </a:r>
          </a:p>
          <a:p>
            <a:pPr marL="0" indent="0" algn="just"/>
            <a:endParaRPr lang="en-US" sz="2000" i="1" dirty="0"/>
          </a:p>
          <a:p>
            <a:pPr algn="just">
              <a:buFont typeface="Arial" panose="020B0604020202020204" pitchFamily="34" charset="0"/>
              <a:buChar char="•"/>
            </a:pPr>
            <a:r>
              <a:rPr lang="en-US" sz="2000" i="1" dirty="0"/>
              <a:t>unrepresentative data samples, </a:t>
            </a:r>
          </a:p>
          <a:p>
            <a:pPr algn="just">
              <a:buFont typeface="Arial" panose="020B0604020202020204" pitchFamily="34" charset="0"/>
              <a:buChar char="•"/>
            </a:pPr>
            <a:r>
              <a:rPr lang="en-US" sz="2000" i="1" dirty="0"/>
              <a:t>high likelihood of model overfitting, and </a:t>
            </a:r>
          </a:p>
          <a:p>
            <a:pPr algn="just">
              <a:buFont typeface="Arial" panose="020B0604020202020204" pitchFamily="34" charset="0"/>
              <a:buChar char="•"/>
            </a:pPr>
            <a:r>
              <a:rPr lang="en-US" sz="2000" i="1" dirty="0"/>
              <a:t>imprecise reporting of study populations and intended model use.’</a:t>
            </a:r>
          </a:p>
        </p:txBody>
      </p:sp>
      <p:sp>
        <p:nvSpPr>
          <p:cNvPr id="4" name="Slide Number Placeholder 3">
            <a:extLst>
              <a:ext uri="{FF2B5EF4-FFF2-40B4-BE49-F238E27FC236}">
                <a16:creationId xmlns:a16="http://schemas.microsoft.com/office/drawing/2014/main" id="{50A0F83F-0AB5-4B0E-83EE-2C814D2C243B}"/>
              </a:ext>
            </a:extLst>
          </p:cNvPr>
          <p:cNvSpPr>
            <a:spLocks noGrp="1"/>
          </p:cNvSpPr>
          <p:nvPr>
            <p:ph type="sldNum" sz="quarter" idx="10"/>
          </p:nvPr>
        </p:nvSpPr>
        <p:spPr/>
        <p:txBody>
          <a:bodyPr/>
          <a:lstStyle/>
          <a:p>
            <a:fld id="{970F0956-5B8E-40B4-A8DD-F75AA1D26018}" type="slidenum">
              <a:rPr lang="en-US" smtClean="0"/>
              <a:pPr/>
              <a:t>56</a:t>
            </a:fld>
            <a:endParaRPr lang="en-US"/>
          </a:p>
        </p:txBody>
      </p:sp>
      <p:sp>
        <p:nvSpPr>
          <p:cNvPr id="5" name="Rectangle 4">
            <a:extLst>
              <a:ext uri="{FF2B5EF4-FFF2-40B4-BE49-F238E27FC236}">
                <a16:creationId xmlns:a16="http://schemas.microsoft.com/office/drawing/2014/main" id="{476B42B6-FBC9-4C99-8769-DF74870FFB88}"/>
              </a:ext>
            </a:extLst>
          </p:cNvPr>
          <p:cNvSpPr/>
          <p:nvPr/>
        </p:nvSpPr>
        <p:spPr>
          <a:xfrm>
            <a:off x="457200" y="5870730"/>
            <a:ext cx="8686800" cy="830997"/>
          </a:xfrm>
          <a:prstGeom prst="rect">
            <a:avLst/>
          </a:prstGeom>
        </p:spPr>
        <p:txBody>
          <a:bodyPr wrap="square">
            <a:spAutoFit/>
          </a:bodyPr>
          <a:lstStyle/>
          <a:p>
            <a:pPr algn="r"/>
            <a:r>
              <a:rPr lang="en-US" sz="1600" b="0" dirty="0" err="1">
                <a:solidFill>
                  <a:schemeClr val="bg1"/>
                </a:solidFill>
                <a:latin typeface="Source Sans Pro" panose="020B0503030403020204" pitchFamily="34" charset="0"/>
              </a:rPr>
              <a:t>Eliane</a:t>
            </a:r>
            <a:r>
              <a:rPr lang="en-US" sz="1600" b="0" dirty="0">
                <a:solidFill>
                  <a:schemeClr val="bg1"/>
                </a:solidFill>
                <a:latin typeface="Source Sans Pro" panose="020B0503030403020204" pitchFamily="34" charset="0"/>
              </a:rPr>
              <a:t> </a:t>
            </a:r>
            <a:r>
              <a:rPr lang="en-US" sz="1600" b="0" dirty="0" err="1">
                <a:solidFill>
                  <a:schemeClr val="bg1"/>
                </a:solidFill>
                <a:latin typeface="Source Sans Pro" panose="020B0503030403020204" pitchFamily="34" charset="0"/>
              </a:rPr>
              <a:t>Röösli</a:t>
            </a:r>
            <a:r>
              <a:rPr lang="en-US" sz="1600" b="0" dirty="0">
                <a:solidFill>
                  <a:schemeClr val="bg1"/>
                </a:solidFill>
                <a:latin typeface="Source Sans Pro" panose="020B0503030403020204" pitchFamily="34" charset="0"/>
              </a:rPr>
              <a:t>, Brian Rice, Tina Hernandez-</a:t>
            </a:r>
            <a:r>
              <a:rPr lang="en-US" sz="1600" b="0" dirty="0" err="1">
                <a:solidFill>
                  <a:schemeClr val="bg1"/>
                </a:solidFill>
                <a:latin typeface="Source Sans Pro" panose="020B0503030403020204" pitchFamily="34" charset="0"/>
              </a:rPr>
              <a:t>Boussard</a:t>
            </a:r>
            <a:endParaRPr lang="en-US" sz="1600" b="0" dirty="0">
              <a:solidFill>
                <a:schemeClr val="bg1"/>
              </a:solidFill>
              <a:latin typeface="Source Sans Pro" panose="020B0503030403020204" pitchFamily="34" charset="0"/>
            </a:endParaRPr>
          </a:p>
          <a:p>
            <a:pPr algn="r"/>
            <a:r>
              <a:rPr lang="en-US" sz="1600" b="0" i="1" dirty="0">
                <a:solidFill>
                  <a:schemeClr val="bg1"/>
                </a:solidFill>
                <a:latin typeface="inherit"/>
              </a:rPr>
              <a:t>Journal of the American Medical Informatics Association</a:t>
            </a:r>
            <a:r>
              <a:rPr lang="en-US" sz="1600" b="0" dirty="0">
                <a:solidFill>
                  <a:schemeClr val="bg1"/>
                </a:solidFill>
                <a:latin typeface="Source Sans Pro" panose="020B0503030403020204" pitchFamily="34" charset="0"/>
              </a:rPr>
              <a:t>, Volume 28, Issue 1, January 2021, Pages 190–192, </a:t>
            </a:r>
            <a:r>
              <a:rPr lang="en-US" sz="1600" b="0" dirty="0">
                <a:solidFill>
                  <a:schemeClr val="bg1"/>
                </a:solidFill>
                <a:latin typeface="Source Sans Pro" panose="020B0503030403020204" pitchFamily="34" charset="0"/>
                <a:hlinkClick r:id="rId2">
                  <a:extLst>
                    <a:ext uri="{A12FA001-AC4F-418D-AE19-62706E023703}">
                      <ahyp:hlinkClr xmlns:ahyp="http://schemas.microsoft.com/office/drawing/2018/hyperlinkcolor" val="tx"/>
                    </a:ext>
                  </a:extLst>
                </a:hlinkClick>
              </a:rPr>
              <a:t>https://doi.org/10.1093/jamia/ocaa210</a:t>
            </a:r>
            <a:endParaRPr lang="en-US" sz="1600" b="0" i="0" dirty="0">
              <a:solidFill>
                <a:schemeClr val="bg1"/>
              </a:solidFill>
              <a:effectLst/>
              <a:latin typeface="Source Sans Pro" panose="020B0503030403020204" pitchFamily="34" charset="0"/>
            </a:endParaRPr>
          </a:p>
        </p:txBody>
      </p:sp>
    </p:spTree>
    <p:extLst>
      <p:ext uri="{BB962C8B-B14F-4D97-AF65-F5344CB8AC3E}">
        <p14:creationId xmlns:p14="http://schemas.microsoft.com/office/powerpoint/2010/main" val="239211631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AA0F0D-76C5-4A9E-88B1-0BBC573E0ED6}"/>
              </a:ext>
            </a:extLst>
          </p:cNvPr>
          <p:cNvSpPr>
            <a:spLocks noGrp="1"/>
          </p:cNvSpPr>
          <p:nvPr>
            <p:ph type="title"/>
          </p:nvPr>
        </p:nvSpPr>
        <p:spPr/>
        <p:txBody>
          <a:bodyPr/>
          <a:lstStyle/>
          <a:p>
            <a:r>
              <a:rPr lang="en-US" dirty="0"/>
              <a:t>Gene annotation bias impedes biomedical research</a:t>
            </a:r>
            <a:br>
              <a:rPr lang="en-US" b="1" dirty="0"/>
            </a:br>
            <a:endParaRPr lang="en-US" dirty="0"/>
          </a:p>
        </p:txBody>
      </p:sp>
      <p:sp>
        <p:nvSpPr>
          <p:cNvPr id="3" name="Content Placeholder 2">
            <a:extLst>
              <a:ext uri="{FF2B5EF4-FFF2-40B4-BE49-F238E27FC236}">
                <a16:creationId xmlns:a16="http://schemas.microsoft.com/office/drawing/2014/main" id="{70C507E4-78C6-479E-9A5D-A56731443687}"/>
              </a:ext>
            </a:extLst>
          </p:cNvPr>
          <p:cNvSpPr>
            <a:spLocks noGrp="1"/>
          </p:cNvSpPr>
          <p:nvPr>
            <p:ph idx="1"/>
          </p:nvPr>
        </p:nvSpPr>
        <p:spPr>
          <a:xfrm>
            <a:off x="228600" y="2057400"/>
            <a:ext cx="8686800" cy="4572000"/>
          </a:xfrm>
        </p:spPr>
        <p:txBody>
          <a:bodyPr/>
          <a:lstStyle/>
          <a:p>
            <a:pPr>
              <a:buFont typeface="Arial" panose="020B0604020202020204" pitchFamily="34" charset="0"/>
              <a:buChar char="•"/>
            </a:pPr>
            <a:r>
              <a:rPr lang="en-US" sz="2000" i="1" dirty="0"/>
              <a:t>‘our results provide an evidence of a strong research bias in literature that focuses on well-annotated genes instead of those with the most significant disease relationship in terms of both expression and genetic variation.’</a:t>
            </a:r>
          </a:p>
          <a:p>
            <a:pPr>
              <a:buFont typeface="Arial" panose="020B0604020202020204" pitchFamily="34" charset="0"/>
              <a:buChar char="•"/>
            </a:pPr>
            <a:r>
              <a:rPr lang="en-US" sz="2000" i="1" dirty="0"/>
              <a:t>this experimental paradigm has led to a gene-centric disease research bias where hypotheses are confounded by the streetlight effect of looking for “answers where the light is better rather than where the truth is more likely to lie”’</a:t>
            </a:r>
          </a:p>
          <a:p>
            <a:pPr>
              <a:buFont typeface="Arial" panose="020B0604020202020204" pitchFamily="34" charset="0"/>
              <a:buChar char="•"/>
            </a:pPr>
            <a:r>
              <a:rPr lang="en-US" sz="2000" dirty="0"/>
              <a:t>‘the list of unannotated genes is simply ignored because pathway analysis tools cannot map them to any GO terms. Hence, the self-perpetuating cycle of inequality continues.’</a:t>
            </a:r>
          </a:p>
          <a:p>
            <a:pPr>
              <a:buFont typeface="Arial" panose="020B0604020202020204" pitchFamily="34" charset="0"/>
              <a:buChar char="•"/>
            </a:pPr>
            <a:endParaRPr lang="en-US" sz="2000" dirty="0"/>
          </a:p>
        </p:txBody>
      </p:sp>
      <p:sp>
        <p:nvSpPr>
          <p:cNvPr id="4" name="Slide Number Placeholder 3">
            <a:extLst>
              <a:ext uri="{FF2B5EF4-FFF2-40B4-BE49-F238E27FC236}">
                <a16:creationId xmlns:a16="http://schemas.microsoft.com/office/drawing/2014/main" id="{B4EB0A3B-67A0-4E0B-828C-CD916F58E5F4}"/>
              </a:ext>
            </a:extLst>
          </p:cNvPr>
          <p:cNvSpPr>
            <a:spLocks noGrp="1"/>
          </p:cNvSpPr>
          <p:nvPr>
            <p:ph type="sldNum" sz="quarter" idx="10"/>
          </p:nvPr>
        </p:nvSpPr>
        <p:spPr/>
        <p:txBody>
          <a:bodyPr/>
          <a:lstStyle/>
          <a:p>
            <a:fld id="{970F0956-5B8E-40B4-A8DD-F75AA1D26018}" type="slidenum">
              <a:rPr lang="en-US" smtClean="0"/>
              <a:pPr/>
              <a:t>57</a:t>
            </a:fld>
            <a:endParaRPr lang="en-US"/>
          </a:p>
        </p:txBody>
      </p:sp>
      <p:sp>
        <p:nvSpPr>
          <p:cNvPr id="5" name="Rectangle 4">
            <a:extLst>
              <a:ext uri="{FF2B5EF4-FFF2-40B4-BE49-F238E27FC236}">
                <a16:creationId xmlns:a16="http://schemas.microsoft.com/office/drawing/2014/main" id="{9514BAE7-B823-4B28-991D-9F278A1AB65E}"/>
              </a:ext>
            </a:extLst>
          </p:cNvPr>
          <p:cNvSpPr/>
          <p:nvPr/>
        </p:nvSpPr>
        <p:spPr>
          <a:xfrm>
            <a:off x="1905000" y="6158215"/>
            <a:ext cx="7391400" cy="584775"/>
          </a:xfrm>
          <a:prstGeom prst="rect">
            <a:avLst/>
          </a:prstGeom>
        </p:spPr>
        <p:txBody>
          <a:bodyPr wrap="square">
            <a:spAutoFit/>
          </a:bodyPr>
          <a:lstStyle/>
          <a:p>
            <a:r>
              <a:rPr lang="en-US" sz="1600" b="0" dirty="0">
                <a:solidFill>
                  <a:schemeClr val="bg1"/>
                </a:solidFill>
                <a:latin typeface="-apple-system"/>
              </a:rPr>
              <a:t>Haynes, W.A., Tomczak, A. &amp; Khatri, P. Gene annotation bias impedes biomedical research. </a:t>
            </a:r>
            <a:r>
              <a:rPr lang="en-US" sz="1600" b="0" i="1" dirty="0">
                <a:solidFill>
                  <a:schemeClr val="bg1"/>
                </a:solidFill>
                <a:latin typeface="-apple-system"/>
              </a:rPr>
              <a:t>Sci Rep</a:t>
            </a:r>
            <a:r>
              <a:rPr lang="en-US" sz="1600" b="0" dirty="0">
                <a:solidFill>
                  <a:schemeClr val="bg1"/>
                </a:solidFill>
                <a:latin typeface="-apple-system"/>
              </a:rPr>
              <a:t> </a:t>
            </a:r>
            <a:r>
              <a:rPr lang="en-US" sz="1600" dirty="0">
                <a:solidFill>
                  <a:schemeClr val="bg1"/>
                </a:solidFill>
                <a:latin typeface="-apple-system"/>
              </a:rPr>
              <a:t>8, </a:t>
            </a:r>
            <a:r>
              <a:rPr lang="en-US" sz="1600" b="0" dirty="0">
                <a:solidFill>
                  <a:schemeClr val="bg1"/>
                </a:solidFill>
                <a:latin typeface="-apple-system"/>
              </a:rPr>
              <a:t>1362 (2018). </a:t>
            </a:r>
            <a:r>
              <a:rPr lang="en-US" sz="1600" b="0" dirty="0">
                <a:solidFill>
                  <a:schemeClr val="bg1"/>
                </a:solidFill>
                <a:latin typeface="-apple-system"/>
                <a:hlinkClick r:id="rId2"/>
              </a:rPr>
              <a:t>https://doi.org/10.1038/s41598-018-19333-x</a:t>
            </a:r>
            <a:r>
              <a:rPr lang="en-US" sz="1600" b="0" dirty="0">
                <a:solidFill>
                  <a:schemeClr val="bg1"/>
                </a:solidFill>
                <a:latin typeface="-apple-system"/>
              </a:rPr>
              <a:t> </a:t>
            </a:r>
            <a:endParaRPr lang="en-US" sz="1600" dirty="0">
              <a:solidFill>
                <a:schemeClr val="bg1"/>
              </a:solidFill>
            </a:endParaRPr>
          </a:p>
        </p:txBody>
      </p:sp>
    </p:spTree>
    <p:extLst>
      <p:ext uri="{BB962C8B-B14F-4D97-AF65-F5344CB8AC3E}">
        <p14:creationId xmlns:p14="http://schemas.microsoft.com/office/powerpoint/2010/main" val="251036999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26E56D-5661-40DB-A4DF-2FEE5FDF70AB}"/>
              </a:ext>
            </a:extLst>
          </p:cNvPr>
          <p:cNvSpPr>
            <a:spLocks noGrp="1"/>
          </p:cNvSpPr>
          <p:nvPr>
            <p:ph type="title"/>
          </p:nvPr>
        </p:nvSpPr>
        <p:spPr>
          <a:xfrm>
            <a:off x="0" y="762000"/>
            <a:ext cx="9144000" cy="762000"/>
          </a:xfrm>
        </p:spPr>
        <p:txBody>
          <a:bodyPr/>
          <a:lstStyle/>
          <a:p>
            <a:r>
              <a:rPr lang="en-US" sz="2400" dirty="0"/>
              <a:t>Biases in electronic health record data due to processes within the healthcare system: retrospective observational study</a:t>
            </a:r>
            <a:br>
              <a:rPr lang="en-US" sz="2400" dirty="0"/>
            </a:br>
            <a:endParaRPr lang="en-US" sz="2400" dirty="0"/>
          </a:p>
        </p:txBody>
      </p:sp>
      <p:sp>
        <p:nvSpPr>
          <p:cNvPr id="3" name="Content Placeholder 2">
            <a:extLst>
              <a:ext uri="{FF2B5EF4-FFF2-40B4-BE49-F238E27FC236}">
                <a16:creationId xmlns:a16="http://schemas.microsoft.com/office/drawing/2014/main" id="{F0BB1F2A-E600-4C56-B08E-910FFB0C66F2}"/>
              </a:ext>
            </a:extLst>
          </p:cNvPr>
          <p:cNvSpPr>
            <a:spLocks noGrp="1"/>
          </p:cNvSpPr>
          <p:nvPr>
            <p:ph idx="1"/>
          </p:nvPr>
        </p:nvSpPr>
        <p:spPr>
          <a:xfrm>
            <a:off x="228600" y="1981200"/>
            <a:ext cx="8910918" cy="4648200"/>
          </a:xfrm>
        </p:spPr>
        <p:txBody>
          <a:bodyPr/>
          <a:lstStyle/>
          <a:p>
            <a:pPr>
              <a:buFont typeface="Arial" panose="020B0604020202020204" pitchFamily="34" charset="0"/>
              <a:buChar char="•"/>
            </a:pPr>
            <a:r>
              <a:rPr lang="en-US" sz="2000" b="1" dirty="0"/>
              <a:t>Objective:</a:t>
            </a:r>
            <a:r>
              <a:rPr lang="en-US" sz="2000" dirty="0"/>
              <a:t> evaluate the impact of healthcare processes on the predictive value of EHR data.</a:t>
            </a:r>
          </a:p>
          <a:p>
            <a:pPr>
              <a:buFont typeface="Arial" panose="020B0604020202020204" pitchFamily="34" charset="0"/>
              <a:buChar char="•"/>
            </a:pPr>
            <a:r>
              <a:rPr lang="en-US" sz="2000" b="1" dirty="0"/>
              <a:t>Design:</a:t>
            </a:r>
            <a:r>
              <a:rPr lang="en-US" sz="2000" dirty="0"/>
              <a:t> Retrospective observational study on 669 452 patients treated at the two hospitals over one year between 2005 and 2006.</a:t>
            </a:r>
          </a:p>
          <a:p>
            <a:pPr>
              <a:buFont typeface="Arial" panose="020B0604020202020204" pitchFamily="34" charset="0"/>
              <a:buChar char="•"/>
            </a:pPr>
            <a:r>
              <a:rPr lang="en-US" sz="2000" b="1" dirty="0"/>
              <a:t>Main outcome measures:</a:t>
            </a:r>
            <a:r>
              <a:rPr lang="en-US" sz="2000" dirty="0"/>
              <a:t> the relative predictive accuracy of each laboratory test for three year survival, using the time of the day, day of the week, and ordering frequency of the test, compared to the value of the test result.</a:t>
            </a:r>
          </a:p>
          <a:p>
            <a:pPr>
              <a:buFont typeface="Arial" panose="020B0604020202020204" pitchFamily="34" charset="0"/>
              <a:buChar char="•"/>
            </a:pPr>
            <a:r>
              <a:rPr lang="en-US" sz="2000" b="1" dirty="0"/>
              <a:t>Results:</a:t>
            </a:r>
            <a:r>
              <a:rPr lang="en-US" sz="2000" dirty="0"/>
              <a:t> the presence of a lab test order, regardless of any other info about the test result, is associated (P&lt;0.001) with the odds of survival in 233 of 272 (86%) tests. </a:t>
            </a:r>
            <a:r>
              <a:rPr lang="en-US" sz="2000" dirty="0">
                <a:solidFill>
                  <a:srgbClr val="FFFF00"/>
                </a:solidFill>
              </a:rPr>
              <a:t>When lab tests were ordered was more accurate than the test results in predicting survival in 118 of 174 tests </a:t>
            </a:r>
            <a:r>
              <a:rPr lang="en-US" sz="2000" dirty="0"/>
              <a:t>(68%).</a:t>
            </a:r>
          </a:p>
          <a:p>
            <a:pPr>
              <a:buFont typeface="Arial" panose="020B0604020202020204" pitchFamily="34" charset="0"/>
              <a:buChar char="•"/>
            </a:pPr>
            <a:r>
              <a:rPr lang="en-US" sz="2000" b="1" dirty="0"/>
              <a:t>Conclusions:</a:t>
            </a:r>
            <a:r>
              <a:rPr lang="en-US" sz="2000" dirty="0"/>
              <a:t> healthcare processes must be accounted for in analysis of observational health data. Without careful consideration to context, EHR data are unsuitable for many research questions.</a:t>
            </a:r>
          </a:p>
        </p:txBody>
      </p:sp>
      <p:sp>
        <p:nvSpPr>
          <p:cNvPr id="4" name="Slide Number Placeholder 3">
            <a:extLst>
              <a:ext uri="{FF2B5EF4-FFF2-40B4-BE49-F238E27FC236}">
                <a16:creationId xmlns:a16="http://schemas.microsoft.com/office/drawing/2014/main" id="{E2EDDD50-EDB6-4E43-A4D6-9D1BFB2D2C7B}"/>
              </a:ext>
            </a:extLst>
          </p:cNvPr>
          <p:cNvSpPr>
            <a:spLocks noGrp="1"/>
          </p:cNvSpPr>
          <p:nvPr>
            <p:ph type="sldNum" sz="quarter" idx="10"/>
          </p:nvPr>
        </p:nvSpPr>
        <p:spPr/>
        <p:txBody>
          <a:bodyPr/>
          <a:lstStyle/>
          <a:p>
            <a:fld id="{970F0956-5B8E-40B4-A8DD-F75AA1D26018}" type="slidenum">
              <a:rPr lang="en-US" smtClean="0"/>
              <a:pPr/>
              <a:t>58</a:t>
            </a:fld>
            <a:endParaRPr lang="en-US"/>
          </a:p>
        </p:txBody>
      </p:sp>
      <p:sp>
        <p:nvSpPr>
          <p:cNvPr id="6" name="Rectangle 5">
            <a:extLst>
              <a:ext uri="{FF2B5EF4-FFF2-40B4-BE49-F238E27FC236}">
                <a16:creationId xmlns:a16="http://schemas.microsoft.com/office/drawing/2014/main" id="{B71F305F-9B30-4A01-B36B-C558CC38C8CD}"/>
              </a:ext>
            </a:extLst>
          </p:cNvPr>
          <p:cNvSpPr/>
          <p:nvPr/>
        </p:nvSpPr>
        <p:spPr>
          <a:xfrm>
            <a:off x="1143000" y="1593334"/>
            <a:ext cx="7848600" cy="369332"/>
          </a:xfrm>
          <a:prstGeom prst="rect">
            <a:avLst/>
          </a:prstGeom>
        </p:spPr>
        <p:txBody>
          <a:bodyPr wrap="square">
            <a:spAutoFit/>
          </a:bodyPr>
          <a:lstStyle/>
          <a:p>
            <a:pPr algn="r"/>
            <a:r>
              <a:rPr lang="en-US" sz="1800" b="0" dirty="0">
                <a:solidFill>
                  <a:schemeClr val="bg1"/>
                </a:solidFill>
                <a:hlinkClick r:id="rId2"/>
              </a:rPr>
              <a:t>https://www.bmj.com/content/361/bmj.k1479</a:t>
            </a:r>
            <a:r>
              <a:rPr lang="en-US" sz="1800" b="0" dirty="0">
                <a:solidFill>
                  <a:schemeClr val="bg1"/>
                </a:solidFill>
              </a:rPr>
              <a:t> </a:t>
            </a:r>
          </a:p>
        </p:txBody>
      </p:sp>
    </p:spTree>
    <p:extLst>
      <p:ext uri="{BB962C8B-B14F-4D97-AF65-F5344CB8AC3E}">
        <p14:creationId xmlns:p14="http://schemas.microsoft.com/office/powerpoint/2010/main" val="281710550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E9DB1-FDB2-4139-ABC1-69E3B5203F3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34E6A24-5DA3-4067-997C-3CA9758E3AA6}"/>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06B0D498-18E4-430C-8A2B-B5844DF97ABF}"/>
              </a:ext>
            </a:extLst>
          </p:cNvPr>
          <p:cNvSpPr>
            <a:spLocks noGrp="1"/>
          </p:cNvSpPr>
          <p:nvPr>
            <p:ph type="sldNum" sz="quarter" idx="10"/>
          </p:nvPr>
        </p:nvSpPr>
        <p:spPr/>
        <p:txBody>
          <a:bodyPr/>
          <a:lstStyle/>
          <a:p>
            <a:fld id="{970F0956-5B8E-40B4-A8DD-F75AA1D26018}" type="slidenum">
              <a:rPr lang="en-US" smtClean="0"/>
              <a:pPr/>
              <a:t>59</a:t>
            </a:fld>
            <a:endParaRPr lang="en-US"/>
          </a:p>
        </p:txBody>
      </p:sp>
      <p:pic>
        <p:nvPicPr>
          <p:cNvPr id="359426" name="Picture 2" descr="https://www.bmj.com/content/bmj/361/bmj.k1479/F3.large.jpg">
            <a:extLst>
              <a:ext uri="{FF2B5EF4-FFF2-40B4-BE49-F238E27FC236}">
                <a16:creationId xmlns:a16="http://schemas.microsoft.com/office/drawing/2014/main" id="{F2C1B8E1-1A20-4DF8-9351-8C7DFD3ACD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87A87142-62C2-4C83-A1B2-EF3F94972657}"/>
              </a:ext>
            </a:extLst>
          </p:cNvPr>
          <p:cNvSpPr/>
          <p:nvPr/>
        </p:nvSpPr>
        <p:spPr>
          <a:xfrm>
            <a:off x="6324599" y="5968236"/>
            <a:ext cx="2558473" cy="523220"/>
          </a:xfrm>
          <a:prstGeom prst="rect">
            <a:avLst/>
          </a:prstGeom>
        </p:spPr>
        <p:txBody>
          <a:bodyPr wrap="square">
            <a:spAutoFit/>
          </a:bodyPr>
          <a:lstStyle/>
          <a:p>
            <a:r>
              <a:rPr lang="en-US" sz="1400" b="0" dirty="0"/>
              <a:t>https://www.bmj.com/content/bmj/361/bmj.k1479/F3.large.jpg</a:t>
            </a:r>
          </a:p>
        </p:txBody>
      </p:sp>
    </p:spTree>
    <p:extLst>
      <p:ext uri="{BB962C8B-B14F-4D97-AF65-F5344CB8AC3E}">
        <p14:creationId xmlns:p14="http://schemas.microsoft.com/office/powerpoint/2010/main" val="14685609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84018-7F6C-4448-8188-8993B7238561}"/>
              </a:ext>
            </a:extLst>
          </p:cNvPr>
          <p:cNvSpPr>
            <a:spLocks noGrp="1"/>
          </p:cNvSpPr>
          <p:nvPr>
            <p:ph type="title"/>
          </p:nvPr>
        </p:nvSpPr>
        <p:spPr/>
        <p:txBody>
          <a:bodyPr/>
          <a:lstStyle/>
          <a:p>
            <a:r>
              <a:rPr lang="en-US" dirty="0"/>
              <a:t>Variables in your proposal</a:t>
            </a:r>
          </a:p>
        </p:txBody>
      </p:sp>
      <p:sp>
        <p:nvSpPr>
          <p:cNvPr id="4" name="Slide Number Placeholder 3">
            <a:extLst>
              <a:ext uri="{FF2B5EF4-FFF2-40B4-BE49-F238E27FC236}">
                <a16:creationId xmlns:a16="http://schemas.microsoft.com/office/drawing/2014/main" id="{9419DBCB-6A98-443C-94E2-CC6F55781DD4}"/>
              </a:ext>
            </a:extLst>
          </p:cNvPr>
          <p:cNvSpPr>
            <a:spLocks noGrp="1"/>
          </p:cNvSpPr>
          <p:nvPr>
            <p:ph type="sldNum" sz="quarter" idx="10"/>
          </p:nvPr>
        </p:nvSpPr>
        <p:spPr/>
        <p:txBody>
          <a:bodyPr/>
          <a:lstStyle/>
          <a:p>
            <a:fld id="{970F0956-5B8E-40B4-A8DD-F75AA1D26018}" type="slidenum">
              <a:rPr lang="en-US" smtClean="0"/>
              <a:pPr/>
              <a:t>6</a:t>
            </a:fld>
            <a:endParaRPr lang="en-US"/>
          </a:p>
        </p:txBody>
      </p:sp>
      <p:sp>
        <p:nvSpPr>
          <p:cNvPr id="5" name="Rectangle 4">
            <a:extLst>
              <a:ext uri="{FF2B5EF4-FFF2-40B4-BE49-F238E27FC236}">
                <a16:creationId xmlns:a16="http://schemas.microsoft.com/office/drawing/2014/main" id="{E6716627-2CDC-4810-841C-DF8FB9C68A2C}"/>
              </a:ext>
            </a:extLst>
          </p:cNvPr>
          <p:cNvSpPr/>
          <p:nvPr/>
        </p:nvSpPr>
        <p:spPr bwMode="auto">
          <a:xfrm>
            <a:off x="479898" y="1676400"/>
            <a:ext cx="1842940" cy="4662656"/>
          </a:xfrm>
          <a:prstGeom prst="rect">
            <a:avLst/>
          </a:pr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6" name="TextBox 5">
            <a:extLst>
              <a:ext uri="{FF2B5EF4-FFF2-40B4-BE49-F238E27FC236}">
                <a16:creationId xmlns:a16="http://schemas.microsoft.com/office/drawing/2014/main" id="{13317795-53E2-4798-B178-395B8F3491FE}"/>
              </a:ext>
            </a:extLst>
          </p:cNvPr>
          <p:cNvSpPr txBox="1"/>
          <p:nvPr/>
        </p:nvSpPr>
        <p:spPr>
          <a:xfrm>
            <a:off x="463685" y="1680147"/>
            <a:ext cx="1842940" cy="707886"/>
          </a:xfrm>
          <a:prstGeom prst="rect">
            <a:avLst/>
          </a:prstGeom>
          <a:noFill/>
        </p:spPr>
        <p:txBody>
          <a:bodyPr wrap="none" rtlCol="0">
            <a:spAutoFit/>
          </a:bodyPr>
          <a:lstStyle/>
          <a:p>
            <a:r>
              <a:rPr lang="en-US" sz="2000" dirty="0">
                <a:solidFill>
                  <a:schemeClr val="bg1"/>
                </a:solidFill>
              </a:rPr>
              <a:t>Input V.</a:t>
            </a:r>
          </a:p>
          <a:p>
            <a:r>
              <a:rPr lang="en-US" sz="2000" dirty="0">
                <a:solidFill>
                  <a:schemeClr val="bg1"/>
                </a:solidFill>
              </a:rPr>
              <a:t>Independent V.</a:t>
            </a:r>
          </a:p>
        </p:txBody>
      </p:sp>
      <p:sp>
        <p:nvSpPr>
          <p:cNvPr id="7" name="TextBox 6">
            <a:extLst>
              <a:ext uri="{FF2B5EF4-FFF2-40B4-BE49-F238E27FC236}">
                <a16:creationId xmlns:a16="http://schemas.microsoft.com/office/drawing/2014/main" id="{267A2A1A-9138-4E42-B9BB-8F87A4134E28}"/>
              </a:ext>
            </a:extLst>
          </p:cNvPr>
          <p:cNvSpPr txBox="1"/>
          <p:nvPr/>
        </p:nvSpPr>
        <p:spPr>
          <a:xfrm>
            <a:off x="6934200" y="1680147"/>
            <a:ext cx="1644169" cy="707886"/>
          </a:xfrm>
          <a:prstGeom prst="rect">
            <a:avLst/>
          </a:prstGeom>
          <a:noFill/>
        </p:spPr>
        <p:txBody>
          <a:bodyPr wrap="none" rtlCol="0">
            <a:spAutoFit/>
          </a:bodyPr>
          <a:lstStyle/>
          <a:p>
            <a:r>
              <a:rPr lang="en-US" sz="2000" dirty="0">
                <a:solidFill>
                  <a:schemeClr val="bg1"/>
                </a:solidFill>
              </a:rPr>
              <a:t>Output V.</a:t>
            </a:r>
          </a:p>
          <a:p>
            <a:r>
              <a:rPr lang="en-US" sz="2000" dirty="0">
                <a:solidFill>
                  <a:schemeClr val="bg1"/>
                </a:solidFill>
              </a:rPr>
              <a:t>Dependent V.</a:t>
            </a:r>
          </a:p>
        </p:txBody>
      </p:sp>
      <p:sp>
        <p:nvSpPr>
          <p:cNvPr id="8" name="TextBox 7">
            <a:extLst>
              <a:ext uri="{FF2B5EF4-FFF2-40B4-BE49-F238E27FC236}">
                <a16:creationId xmlns:a16="http://schemas.microsoft.com/office/drawing/2014/main" id="{DB12D11F-E132-4639-9477-4B63D540CBCA}"/>
              </a:ext>
            </a:extLst>
          </p:cNvPr>
          <p:cNvSpPr txBox="1"/>
          <p:nvPr/>
        </p:nvSpPr>
        <p:spPr>
          <a:xfrm>
            <a:off x="3584359" y="1680147"/>
            <a:ext cx="2072106" cy="707886"/>
          </a:xfrm>
          <a:prstGeom prst="rect">
            <a:avLst/>
          </a:prstGeom>
          <a:noFill/>
        </p:spPr>
        <p:txBody>
          <a:bodyPr wrap="none" rtlCol="0">
            <a:spAutoFit/>
          </a:bodyPr>
          <a:lstStyle/>
          <a:p>
            <a:r>
              <a:rPr lang="en-US" sz="2000" dirty="0">
                <a:solidFill>
                  <a:schemeClr val="bg1"/>
                </a:solidFill>
              </a:rPr>
              <a:t>Theory Variables</a:t>
            </a:r>
          </a:p>
          <a:p>
            <a:r>
              <a:rPr lang="en-US" sz="2000" dirty="0">
                <a:solidFill>
                  <a:schemeClr val="bg1"/>
                </a:solidFill>
              </a:rPr>
              <a:t>(including bias)</a:t>
            </a:r>
          </a:p>
        </p:txBody>
      </p:sp>
      <p:sp>
        <p:nvSpPr>
          <p:cNvPr id="9" name="Rectangle 8">
            <a:extLst>
              <a:ext uri="{FF2B5EF4-FFF2-40B4-BE49-F238E27FC236}">
                <a16:creationId xmlns:a16="http://schemas.microsoft.com/office/drawing/2014/main" id="{7AA0A290-9DE8-4D19-8C02-E5F9227B77E9}"/>
              </a:ext>
            </a:extLst>
          </p:cNvPr>
          <p:cNvSpPr/>
          <p:nvPr/>
        </p:nvSpPr>
        <p:spPr bwMode="auto">
          <a:xfrm>
            <a:off x="6877470" y="1676400"/>
            <a:ext cx="1842940" cy="4662656"/>
          </a:xfrm>
          <a:prstGeom prst="rect">
            <a:avLst/>
          </a:pr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10" name="Rectangle 9">
            <a:extLst>
              <a:ext uri="{FF2B5EF4-FFF2-40B4-BE49-F238E27FC236}">
                <a16:creationId xmlns:a16="http://schemas.microsoft.com/office/drawing/2014/main" id="{C07CF7A8-D6EB-4E28-9337-25D255549E89}"/>
              </a:ext>
            </a:extLst>
          </p:cNvPr>
          <p:cNvSpPr/>
          <p:nvPr/>
        </p:nvSpPr>
        <p:spPr bwMode="auto">
          <a:xfrm>
            <a:off x="2371928" y="1676400"/>
            <a:ext cx="4458964" cy="4662656"/>
          </a:xfrm>
          <a:prstGeom prst="rect">
            <a:avLst/>
          </a:pr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11" name="TextBox 10">
            <a:extLst>
              <a:ext uri="{FF2B5EF4-FFF2-40B4-BE49-F238E27FC236}">
                <a16:creationId xmlns:a16="http://schemas.microsoft.com/office/drawing/2014/main" id="{91EB2003-9D84-473F-B8CA-BD17FACF3690}"/>
              </a:ext>
            </a:extLst>
          </p:cNvPr>
          <p:cNvSpPr txBox="1"/>
          <p:nvPr/>
        </p:nvSpPr>
        <p:spPr>
          <a:xfrm>
            <a:off x="499353" y="5752288"/>
            <a:ext cx="8216629" cy="584775"/>
          </a:xfrm>
          <a:prstGeom prst="rect">
            <a:avLst/>
          </a:prstGeom>
          <a:solidFill>
            <a:schemeClr val="accent1">
              <a:lumMod val="90000"/>
            </a:schemeClr>
          </a:solidFill>
          <a:ln>
            <a:solidFill>
              <a:schemeClr val="bg1"/>
            </a:solidFill>
          </a:ln>
        </p:spPr>
        <p:txBody>
          <a:bodyPr wrap="square" rtlCol="0">
            <a:spAutoFit/>
          </a:bodyPr>
          <a:lstStyle/>
          <a:p>
            <a:r>
              <a:rPr lang="en-US" dirty="0">
                <a:solidFill>
                  <a:schemeClr val="tx1"/>
                </a:solidFill>
              </a:rPr>
              <a:t>Theoretical Linkage</a:t>
            </a:r>
          </a:p>
        </p:txBody>
      </p:sp>
      <p:sp>
        <p:nvSpPr>
          <p:cNvPr id="12" name="Oval 11">
            <a:extLst>
              <a:ext uri="{FF2B5EF4-FFF2-40B4-BE49-F238E27FC236}">
                <a16:creationId xmlns:a16="http://schemas.microsoft.com/office/drawing/2014/main" id="{43F67618-1C36-4DD9-8C3B-4959E203DD4B}"/>
              </a:ext>
            </a:extLst>
          </p:cNvPr>
          <p:cNvSpPr/>
          <p:nvPr/>
        </p:nvSpPr>
        <p:spPr bwMode="auto">
          <a:xfrm>
            <a:off x="1143000" y="2873592"/>
            <a:ext cx="457200" cy="4572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13" name="Oval 12">
            <a:extLst>
              <a:ext uri="{FF2B5EF4-FFF2-40B4-BE49-F238E27FC236}">
                <a16:creationId xmlns:a16="http://schemas.microsoft.com/office/drawing/2014/main" id="{4DFA1D27-644D-4CB4-875C-C2BC7058E8BF}"/>
              </a:ext>
            </a:extLst>
          </p:cNvPr>
          <p:cNvSpPr/>
          <p:nvPr/>
        </p:nvSpPr>
        <p:spPr bwMode="auto">
          <a:xfrm>
            <a:off x="1143000" y="3798996"/>
            <a:ext cx="457200" cy="4572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14" name="Oval 13">
            <a:extLst>
              <a:ext uri="{FF2B5EF4-FFF2-40B4-BE49-F238E27FC236}">
                <a16:creationId xmlns:a16="http://schemas.microsoft.com/office/drawing/2014/main" id="{A84C7445-FC57-455E-A660-66EA3B292D03}"/>
              </a:ext>
            </a:extLst>
          </p:cNvPr>
          <p:cNvSpPr/>
          <p:nvPr/>
        </p:nvSpPr>
        <p:spPr bwMode="auto">
          <a:xfrm>
            <a:off x="1143000" y="4724400"/>
            <a:ext cx="457200" cy="4572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15" name="Oval 14">
            <a:extLst>
              <a:ext uri="{FF2B5EF4-FFF2-40B4-BE49-F238E27FC236}">
                <a16:creationId xmlns:a16="http://schemas.microsoft.com/office/drawing/2014/main" id="{30C796A7-8915-4CD9-A638-55E47CB57B74}"/>
              </a:ext>
            </a:extLst>
          </p:cNvPr>
          <p:cNvSpPr/>
          <p:nvPr/>
        </p:nvSpPr>
        <p:spPr bwMode="auto">
          <a:xfrm>
            <a:off x="7543800" y="2984879"/>
            <a:ext cx="457200" cy="4572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16" name="Oval 15">
            <a:extLst>
              <a:ext uri="{FF2B5EF4-FFF2-40B4-BE49-F238E27FC236}">
                <a16:creationId xmlns:a16="http://schemas.microsoft.com/office/drawing/2014/main" id="{5EEBFD79-DFA6-42BD-86BD-51D732298C52}"/>
              </a:ext>
            </a:extLst>
          </p:cNvPr>
          <p:cNvSpPr/>
          <p:nvPr/>
        </p:nvSpPr>
        <p:spPr bwMode="auto">
          <a:xfrm>
            <a:off x="7543800" y="4419600"/>
            <a:ext cx="457200" cy="4572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17" name="Oval 16">
            <a:extLst>
              <a:ext uri="{FF2B5EF4-FFF2-40B4-BE49-F238E27FC236}">
                <a16:creationId xmlns:a16="http://schemas.microsoft.com/office/drawing/2014/main" id="{9EFA422D-BB92-475C-B27E-5A8C12F339BC}"/>
              </a:ext>
            </a:extLst>
          </p:cNvPr>
          <p:cNvSpPr/>
          <p:nvPr/>
        </p:nvSpPr>
        <p:spPr bwMode="auto">
          <a:xfrm>
            <a:off x="3200400" y="2644992"/>
            <a:ext cx="457200" cy="4572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18" name="Oval 17">
            <a:extLst>
              <a:ext uri="{FF2B5EF4-FFF2-40B4-BE49-F238E27FC236}">
                <a16:creationId xmlns:a16="http://schemas.microsoft.com/office/drawing/2014/main" id="{E6A63CF0-ED53-444B-88DA-7CE6458B709F}"/>
              </a:ext>
            </a:extLst>
          </p:cNvPr>
          <p:cNvSpPr/>
          <p:nvPr/>
        </p:nvSpPr>
        <p:spPr bwMode="auto">
          <a:xfrm>
            <a:off x="4784810" y="3814690"/>
            <a:ext cx="457200" cy="4572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19" name="Oval 18">
            <a:extLst>
              <a:ext uri="{FF2B5EF4-FFF2-40B4-BE49-F238E27FC236}">
                <a16:creationId xmlns:a16="http://schemas.microsoft.com/office/drawing/2014/main" id="{0E1233FA-4A08-4E75-B7E6-07B6B1A31088}"/>
              </a:ext>
            </a:extLst>
          </p:cNvPr>
          <p:cNvSpPr/>
          <p:nvPr/>
        </p:nvSpPr>
        <p:spPr bwMode="auto">
          <a:xfrm>
            <a:off x="3657600" y="4404662"/>
            <a:ext cx="457200" cy="4572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20" name="Oval 19">
            <a:extLst>
              <a:ext uri="{FF2B5EF4-FFF2-40B4-BE49-F238E27FC236}">
                <a16:creationId xmlns:a16="http://schemas.microsoft.com/office/drawing/2014/main" id="{0C4B5931-E3DA-4535-8104-6BB8B19B396A}"/>
              </a:ext>
            </a:extLst>
          </p:cNvPr>
          <p:cNvSpPr/>
          <p:nvPr/>
        </p:nvSpPr>
        <p:spPr bwMode="auto">
          <a:xfrm>
            <a:off x="4580698" y="2791492"/>
            <a:ext cx="457200" cy="457200"/>
          </a:xfrm>
          <a:prstGeom prst="ellipse">
            <a:avLst/>
          </a:pr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21" name="Oval 20">
            <a:extLst>
              <a:ext uri="{FF2B5EF4-FFF2-40B4-BE49-F238E27FC236}">
                <a16:creationId xmlns:a16="http://schemas.microsoft.com/office/drawing/2014/main" id="{47CBEBCE-9A22-4976-9273-24C0F4F14696}"/>
              </a:ext>
            </a:extLst>
          </p:cNvPr>
          <p:cNvSpPr/>
          <p:nvPr/>
        </p:nvSpPr>
        <p:spPr bwMode="auto">
          <a:xfrm>
            <a:off x="2895600" y="3637902"/>
            <a:ext cx="457200" cy="457200"/>
          </a:xfrm>
          <a:prstGeom prst="ellipse">
            <a:avLst/>
          </a:pr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22" name="Oval 21">
            <a:extLst>
              <a:ext uri="{FF2B5EF4-FFF2-40B4-BE49-F238E27FC236}">
                <a16:creationId xmlns:a16="http://schemas.microsoft.com/office/drawing/2014/main" id="{F140950D-33A7-4848-96D1-11A4C63667C5}"/>
              </a:ext>
            </a:extLst>
          </p:cNvPr>
          <p:cNvSpPr/>
          <p:nvPr/>
        </p:nvSpPr>
        <p:spPr bwMode="auto">
          <a:xfrm>
            <a:off x="5186447" y="4666206"/>
            <a:ext cx="457200" cy="457200"/>
          </a:xfrm>
          <a:prstGeom prst="ellipse">
            <a:avLst/>
          </a:prstGeom>
          <a:noFill/>
          <a:ln w="1905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23" name="Oval 22">
            <a:extLst>
              <a:ext uri="{FF2B5EF4-FFF2-40B4-BE49-F238E27FC236}">
                <a16:creationId xmlns:a16="http://schemas.microsoft.com/office/drawing/2014/main" id="{E2609C40-811F-4112-8A2A-1D66DDD7C34E}"/>
              </a:ext>
            </a:extLst>
          </p:cNvPr>
          <p:cNvSpPr/>
          <p:nvPr/>
        </p:nvSpPr>
        <p:spPr bwMode="auto">
          <a:xfrm>
            <a:off x="5869613" y="2941169"/>
            <a:ext cx="457200" cy="457200"/>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cxnSp>
        <p:nvCxnSpPr>
          <p:cNvPr id="25" name="Straight Connector 24">
            <a:extLst>
              <a:ext uri="{FF2B5EF4-FFF2-40B4-BE49-F238E27FC236}">
                <a16:creationId xmlns:a16="http://schemas.microsoft.com/office/drawing/2014/main" id="{D464D892-BF13-46B9-A86D-06D7CE818F5C}"/>
              </a:ext>
            </a:extLst>
          </p:cNvPr>
          <p:cNvCxnSpPr>
            <a:stCxn id="12" idx="6"/>
            <a:endCxn id="17" idx="2"/>
          </p:cNvCxnSpPr>
          <p:nvPr/>
        </p:nvCxnSpPr>
        <p:spPr bwMode="auto">
          <a:xfrm flipV="1">
            <a:off x="1600200" y="2873592"/>
            <a:ext cx="1600200" cy="228600"/>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26" name="Straight Connector 25">
            <a:extLst>
              <a:ext uri="{FF2B5EF4-FFF2-40B4-BE49-F238E27FC236}">
                <a16:creationId xmlns:a16="http://schemas.microsoft.com/office/drawing/2014/main" id="{4364CC65-833A-43A5-AABC-9F3E50C2CBA1}"/>
              </a:ext>
            </a:extLst>
          </p:cNvPr>
          <p:cNvCxnSpPr>
            <a:cxnSpLocks/>
            <a:stCxn id="12" idx="6"/>
            <a:endCxn id="21" idx="2"/>
          </p:cNvCxnSpPr>
          <p:nvPr/>
        </p:nvCxnSpPr>
        <p:spPr bwMode="auto">
          <a:xfrm>
            <a:off x="1600200" y="3102192"/>
            <a:ext cx="1295400" cy="764310"/>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29" name="Straight Connector 28">
            <a:extLst>
              <a:ext uri="{FF2B5EF4-FFF2-40B4-BE49-F238E27FC236}">
                <a16:creationId xmlns:a16="http://schemas.microsoft.com/office/drawing/2014/main" id="{CF0A642C-F6AE-41E3-8364-33F8F22C7A32}"/>
              </a:ext>
            </a:extLst>
          </p:cNvPr>
          <p:cNvCxnSpPr>
            <a:cxnSpLocks/>
            <a:stCxn id="13" idx="6"/>
            <a:endCxn id="21" idx="2"/>
          </p:cNvCxnSpPr>
          <p:nvPr/>
        </p:nvCxnSpPr>
        <p:spPr bwMode="auto">
          <a:xfrm flipV="1">
            <a:off x="1600200" y="3866502"/>
            <a:ext cx="1295400" cy="161094"/>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33" name="Straight Connector 32">
            <a:extLst>
              <a:ext uri="{FF2B5EF4-FFF2-40B4-BE49-F238E27FC236}">
                <a16:creationId xmlns:a16="http://schemas.microsoft.com/office/drawing/2014/main" id="{10B2B0F5-502E-49E4-97B4-158C2D934E30}"/>
              </a:ext>
            </a:extLst>
          </p:cNvPr>
          <p:cNvCxnSpPr>
            <a:cxnSpLocks/>
            <a:stCxn id="14" idx="6"/>
            <a:endCxn id="19" idx="2"/>
          </p:cNvCxnSpPr>
          <p:nvPr/>
        </p:nvCxnSpPr>
        <p:spPr bwMode="auto">
          <a:xfrm flipV="1">
            <a:off x="1600200" y="4633262"/>
            <a:ext cx="2057400" cy="319738"/>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36" name="Straight Connector 35">
            <a:extLst>
              <a:ext uri="{FF2B5EF4-FFF2-40B4-BE49-F238E27FC236}">
                <a16:creationId xmlns:a16="http://schemas.microsoft.com/office/drawing/2014/main" id="{7BDD7080-6AE0-4091-8C4D-AABD7EED08BE}"/>
              </a:ext>
            </a:extLst>
          </p:cNvPr>
          <p:cNvCxnSpPr>
            <a:cxnSpLocks/>
            <a:stCxn id="18" idx="2"/>
            <a:endCxn id="17" idx="5"/>
          </p:cNvCxnSpPr>
          <p:nvPr/>
        </p:nvCxnSpPr>
        <p:spPr bwMode="auto">
          <a:xfrm flipH="1" flipV="1">
            <a:off x="3590645" y="3035237"/>
            <a:ext cx="1194165" cy="1008053"/>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39" name="Straight Connector 38">
            <a:extLst>
              <a:ext uri="{FF2B5EF4-FFF2-40B4-BE49-F238E27FC236}">
                <a16:creationId xmlns:a16="http://schemas.microsoft.com/office/drawing/2014/main" id="{161B23E8-54E3-4367-9CDF-B4EA8F29E34D}"/>
              </a:ext>
            </a:extLst>
          </p:cNvPr>
          <p:cNvCxnSpPr>
            <a:cxnSpLocks/>
            <a:stCxn id="19" idx="7"/>
            <a:endCxn id="18" idx="2"/>
          </p:cNvCxnSpPr>
          <p:nvPr/>
        </p:nvCxnSpPr>
        <p:spPr bwMode="auto">
          <a:xfrm flipV="1">
            <a:off x="4047845" y="4043290"/>
            <a:ext cx="736965" cy="428327"/>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42" name="Straight Connector 41">
            <a:extLst>
              <a:ext uri="{FF2B5EF4-FFF2-40B4-BE49-F238E27FC236}">
                <a16:creationId xmlns:a16="http://schemas.microsoft.com/office/drawing/2014/main" id="{9D02E477-2B63-4A65-9B80-4A7EB3D2DC1F}"/>
              </a:ext>
            </a:extLst>
          </p:cNvPr>
          <p:cNvCxnSpPr>
            <a:cxnSpLocks/>
            <a:stCxn id="20" idx="6"/>
            <a:endCxn id="23" idx="2"/>
          </p:cNvCxnSpPr>
          <p:nvPr/>
        </p:nvCxnSpPr>
        <p:spPr bwMode="auto">
          <a:xfrm>
            <a:off x="5037898" y="3020092"/>
            <a:ext cx="831715" cy="149677"/>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45" name="Straight Connector 44">
            <a:extLst>
              <a:ext uri="{FF2B5EF4-FFF2-40B4-BE49-F238E27FC236}">
                <a16:creationId xmlns:a16="http://schemas.microsoft.com/office/drawing/2014/main" id="{049E1C1E-ECAD-4F95-A528-8A96A603414E}"/>
              </a:ext>
            </a:extLst>
          </p:cNvPr>
          <p:cNvCxnSpPr>
            <a:cxnSpLocks/>
            <a:stCxn id="18" idx="7"/>
            <a:endCxn id="23" idx="2"/>
          </p:cNvCxnSpPr>
          <p:nvPr/>
        </p:nvCxnSpPr>
        <p:spPr bwMode="auto">
          <a:xfrm flipV="1">
            <a:off x="5175055" y="3169769"/>
            <a:ext cx="694558" cy="711876"/>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48" name="Straight Connector 47">
            <a:extLst>
              <a:ext uri="{FF2B5EF4-FFF2-40B4-BE49-F238E27FC236}">
                <a16:creationId xmlns:a16="http://schemas.microsoft.com/office/drawing/2014/main" id="{CB76F89F-F8BE-4B72-8C68-A3C364838FF9}"/>
              </a:ext>
            </a:extLst>
          </p:cNvPr>
          <p:cNvCxnSpPr>
            <a:cxnSpLocks/>
            <a:stCxn id="21" idx="6"/>
            <a:endCxn id="22" idx="1"/>
          </p:cNvCxnSpPr>
          <p:nvPr/>
        </p:nvCxnSpPr>
        <p:spPr bwMode="auto">
          <a:xfrm>
            <a:off x="3352800" y="3866502"/>
            <a:ext cx="1900602" cy="866659"/>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52" name="Straight Connector 51">
            <a:extLst>
              <a:ext uri="{FF2B5EF4-FFF2-40B4-BE49-F238E27FC236}">
                <a16:creationId xmlns:a16="http://schemas.microsoft.com/office/drawing/2014/main" id="{4AEACB08-70FA-402C-BA93-566052DC063F}"/>
              </a:ext>
            </a:extLst>
          </p:cNvPr>
          <p:cNvCxnSpPr>
            <a:cxnSpLocks/>
            <a:stCxn id="22" idx="6"/>
            <a:endCxn id="16" idx="2"/>
          </p:cNvCxnSpPr>
          <p:nvPr/>
        </p:nvCxnSpPr>
        <p:spPr bwMode="auto">
          <a:xfrm flipV="1">
            <a:off x="5643647" y="4648200"/>
            <a:ext cx="1900153" cy="246606"/>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55" name="Straight Connector 54">
            <a:extLst>
              <a:ext uri="{FF2B5EF4-FFF2-40B4-BE49-F238E27FC236}">
                <a16:creationId xmlns:a16="http://schemas.microsoft.com/office/drawing/2014/main" id="{C1BE089C-B245-4D3E-A27D-11C7D1BEF66C}"/>
              </a:ext>
            </a:extLst>
          </p:cNvPr>
          <p:cNvCxnSpPr>
            <a:cxnSpLocks/>
            <a:stCxn id="22" idx="6"/>
            <a:endCxn id="15" idx="2"/>
          </p:cNvCxnSpPr>
          <p:nvPr/>
        </p:nvCxnSpPr>
        <p:spPr bwMode="auto">
          <a:xfrm flipV="1">
            <a:off x="5643647" y="3213479"/>
            <a:ext cx="1900153" cy="1681327"/>
          </a:xfrm>
          <a:prstGeom prst="line">
            <a:avLst/>
          </a:prstGeom>
          <a:solidFill>
            <a:schemeClr val="accent1"/>
          </a:solidFill>
          <a:ln w="9525" cap="flat" cmpd="sng" algn="ctr">
            <a:solidFill>
              <a:schemeClr val="bg1"/>
            </a:solidFill>
            <a:prstDash val="solid"/>
            <a:round/>
            <a:headEnd type="none" w="med" len="med"/>
            <a:tailEnd type="none" w="med" len="med"/>
          </a:ln>
          <a:effectLst/>
        </p:spPr>
      </p:cxnSp>
      <p:cxnSp>
        <p:nvCxnSpPr>
          <p:cNvPr id="58" name="Straight Connector 57">
            <a:extLst>
              <a:ext uri="{FF2B5EF4-FFF2-40B4-BE49-F238E27FC236}">
                <a16:creationId xmlns:a16="http://schemas.microsoft.com/office/drawing/2014/main" id="{20E32744-1888-44DB-B30E-B50B28D4CC32}"/>
              </a:ext>
            </a:extLst>
          </p:cNvPr>
          <p:cNvCxnSpPr>
            <a:cxnSpLocks/>
            <a:stCxn id="23" idx="6"/>
            <a:endCxn id="15" idx="2"/>
          </p:cNvCxnSpPr>
          <p:nvPr/>
        </p:nvCxnSpPr>
        <p:spPr bwMode="auto">
          <a:xfrm>
            <a:off x="6326813" y="3169769"/>
            <a:ext cx="1216987" cy="43710"/>
          </a:xfrm>
          <a:prstGeom prst="line">
            <a:avLst/>
          </a:prstGeom>
          <a:solidFill>
            <a:schemeClr val="accent1"/>
          </a:solidFill>
          <a:ln w="9525" cap="flat" cmpd="sng" algn="ctr">
            <a:solidFill>
              <a:schemeClr val="bg1"/>
            </a:solidFill>
            <a:prstDash val="solid"/>
            <a:round/>
            <a:headEnd type="none" w="med" len="med"/>
            <a:tailEnd type="none" w="med" len="med"/>
          </a:ln>
          <a:effectLst/>
        </p:spPr>
      </p:cxnSp>
    </p:spTree>
    <p:extLst>
      <p:ext uri="{BB962C8B-B14F-4D97-AF65-F5344CB8AC3E}">
        <p14:creationId xmlns:p14="http://schemas.microsoft.com/office/powerpoint/2010/main" val="302777990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Questions?</a:t>
            </a:r>
          </a:p>
        </p:txBody>
      </p:sp>
      <p:sp>
        <p:nvSpPr>
          <p:cNvPr id="5" name="Subtitle 4"/>
          <p:cNvSpPr>
            <a:spLocks noGrp="1"/>
          </p:cNvSpPr>
          <p:nvPr>
            <p:ph type="subTitle" idx="1"/>
          </p:nvPr>
        </p:nvSpPr>
        <p:spPr/>
        <p:txBody>
          <a:bodyPr/>
          <a:lstStyle/>
          <a:p>
            <a:endParaRPr lang="en-US"/>
          </a:p>
        </p:txBody>
      </p:sp>
      <p:sp>
        <p:nvSpPr>
          <p:cNvPr id="2" name="Slide Number Placeholder 1"/>
          <p:cNvSpPr>
            <a:spLocks noGrp="1"/>
          </p:cNvSpPr>
          <p:nvPr>
            <p:ph type="sldNum" sz="quarter" idx="10"/>
          </p:nvPr>
        </p:nvSpPr>
        <p:spPr/>
        <p:txBody>
          <a:bodyPr/>
          <a:lstStyle/>
          <a:p>
            <a:fld id="{970F0956-5B8E-40B4-A8DD-F75AA1D26018}" type="slidenum">
              <a:rPr lang="en-US" smtClean="0"/>
              <a:pPr/>
              <a:t>60</a:t>
            </a:fld>
            <a:endParaRPr lang="en-US"/>
          </a:p>
        </p:txBody>
      </p:sp>
    </p:spTree>
    <p:extLst>
      <p:ext uri="{BB962C8B-B14F-4D97-AF65-F5344CB8AC3E}">
        <p14:creationId xmlns:p14="http://schemas.microsoft.com/office/powerpoint/2010/main" val="235130409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Guided exercise</a:t>
            </a:r>
          </a:p>
        </p:txBody>
      </p:sp>
      <p:sp>
        <p:nvSpPr>
          <p:cNvPr id="3" name="Subtitle 2"/>
          <p:cNvSpPr>
            <a:spLocks noGrp="1"/>
          </p:cNvSpPr>
          <p:nvPr>
            <p:ph type="subTitle" idx="1"/>
          </p:nvPr>
        </p:nvSpPr>
        <p:spPr/>
        <p:txBody>
          <a:bodyPr/>
          <a:lstStyle/>
          <a:p>
            <a:r>
              <a:rPr lang="en-US" dirty="0"/>
              <a:t>You may use paper R7</a:t>
            </a:r>
          </a:p>
        </p:txBody>
      </p:sp>
      <p:sp>
        <p:nvSpPr>
          <p:cNvPr id="4" name="Slide Number Placeholder 3"/>
          <p:cNvSpPr>
            <a:spLocks noGrp="1"/>
          </p:cNvSpPr>
          <p:nvPr>
            <p:ph type="sldNum" sz="quarter" idx="10"/>
          </p:nvPr>
        </p:nvSpPr>
        <p:spPr/>
        <p:txBody>
          <a:bodyPr/>
          <a:lstStyle/>
          <a:p>
            <a:fld id="{970F0956-5B8E-40B4-A8DD-F75AA1D26018}" type="slidenum">
              <a:rPr lang="en-US" smtClean="0"/>
              <a:pPr/>
              <a:t>61</a:t>
            </a:fld>
            <a:endParaRPr lang="en-US"/>
          </a:p>
        </p:txBody>
      </p:sp>
    </p:spTree>
    <p:extLst>
      <p:ext uri="{BB962C8B-B14F-4D97-AF65-F5344CB8AC3E}">
        <p14:creationId xmlns:p14="http://schemas.microsoft.com/office/powerpoint/2010/main" val="117501428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What type of bias ?</a:t>
            </a:r>
          </a:p>
        </p:txBody>
      </p:sp>
      <p:sp>
        <p:nvSpPr>
          <p:cNvPr id="6" name="Content Placeholder 5"/>
          <p:cNvSpPr>
            <a:spLocks noGrp="1"/>
          </p:cNvSpPr>
          <p:nvPr>
            <p:ph idx="1"/>
          </p:nvPr>
        </p:nvSpPr>
        <p:spPr/>
        <p:txBody>
          <a:bodyPr/>
          <a:lstStyle/>
          <a:p>
            <a:pPr>
              <a:buFont typeface="Arial" panose="020B0604020202020204" pitchFamily="34" charset="0"/>
              <a:buChar char="•"/>
            </a:pPr>
            <a:r>
              <a:rPr lang="en-US" dirty="0"/>
              <a:t>For disease surveillance and registries </a:t>
            </a:r>
          </a:p>
          <a:p>
            <a:pPr lvl="1">
              <a:buFont typeface="Arial" panose="020B0604020202020204" pitchFamily="34" charset="0"/>
              <a:buChar char="•"/>
            </a:pPr>
            <a:r>
              <a:rPr lang="en-US" dirty="0"/>
              <a:t>health-care providers are more likely to report a case that results in severe illness and hospitalization than a mild case, even though a person with mild illness might be more likely to transmit infection to others because the person might not be confined at home or in the hospital.</a:t>
            </a:r>
          </a:p>
          <a:p>
            <a:pPr lvl="1">
              <a:buFont typeface="Arial" panose="020B0604020202020204" pitchFamily="34" charset="0"/>
              <a:buChar char="•"/>
            </a:pPr>
            <a:r>
              <a:rPr lang="en-US" dirty="0"/>
              <a:t>health-care providers are more likely to report cases when the disease is receiving media attention. </a:t>
            </a:r>
          </a:p>
        </p:txBody>
      </p:sp>
      <p:sp>
        <p:nvSpPr>
          <p:cNvPr id="4" name="Slide Number Placeholder 3"/>
          <p:cNvSpPr>
            <a:spLocks noGrp="1"/>
          </p:cNvSpPr>
          <p:nvPr>
            <p:ph type="sldNum" sz="quarter" idx="10"/>
          </p:nvPr>
        </p:nvSpPr>
        <p:spPr/>
        <p:txBody>
          <a:bodyPr/>
          <a:lstStyle/>
          <a:p>
            <a:fld id="{970F0956-5B8E-40B4-A8DD-F75AA1D26018}" type="slidenum">
              <a:rPr lang="en-US" smtClean="0"/>
              <a:pPr/>
              <a:t>62</a:t>
            </a:fld>
            <a:endParaRPr lang="en-US"/>
          </a:p>
        </p:txBody>
      </p:sp>
    </p:spTree>
    <p:extLst>
      <p:ext uri="{BB962C8B-B14F-4D97-AF65-F5344CB8AC3E}">
        <p14:creationId xmlns:p14="http://schemas.microsoft.com/office/powerpoint/2010/main" val="219420452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What type of bias ?</a:t>
            </a:r>
          </a:p>
        </p:txBody>
      </p:sp>
      <p:sp>
        <p:nvSpPr>
          <p:cNvPr id="6" name="Content Placeholder 5"/>
          <p:cNvSpPr>
            <a:spLocks noGrp="1"/>
          </p:cNvSpPr>
          <p:nvPr>
            <p:ph idx="1"/>
          </p:nvPr>
        </p:nvSpPr>
        <p:spPr/>
        <p:txBody>
          <a:bodyPr/>
          <a:lstStyle/>
          <a:p>
            <a:pPr>
              <a:buFont typeface="Arial" panose="020B0604020202020204" pitchFamily="34" charset="0"/>
              <a:buChar char="•"/>
            </a:pPr>
            <a:r>
              <a:rPr lang="en-US" dirty="0"/>
              <a:t>For disease surveillance and registries </a:t>
            </a:r>
          </a:p>
          <a:p>
            <a:pPr lvl="1">
              <a:buFont typeface="Arial" panose="020B0604020202020204" pitchFamily="34" charset="0"/>
              <a:buChar char="•"/>
            </a:pPr>
            <a:r>
              <a:rPr lang="en-US" dirty="0"/>
              <a:t>health-care providers are more likely to report a case that results in severe illness and hospitalization than a mild case, even though a person with mild illness might be more likely to transmit infection to others because the person might not be confined at home or in the hospital.</a:t>
            </a:r>
          </a:p>
          <a:p>
            <a:pPr lvl="1">
              <a:buFont typeface="Arial" panose="020B0604020202020204" pitchFamily="34" charset="0"/>
              <a:buChar char="•"/>
            </a:pPr>
            <a:r>
              <a:rPr lang="en-US" dirty="0"/>
              <a:t>health-care providers are more likely to report cases when the disease is receiving media attention. </a:t>
            </a:r>
          </a:p>
          <a:p>
            <a:pPr lvl="1">
              <a:buFont typeface="Arial" panose="020B0604020202020204" pitchFamily="34" charset="0"/>
              <a:buChar char="•"/>
            </a:pPr>
            <a:endParaRPr lang="en-US" dirty="0"/>
          </a:p>
          <a:p>
            <a:pPr marL="0" indent="0" algn="ctr"/>
            <a:r>
              <a:rPr lang="en-US" sz="3600" dirty="0"/>
              <a:t>Reporting bias</a:t>
            </a:r>
          </a:p>
        </p:txBody>
      </p:sp>
      <p:sp>
        <p:nvSpPr>
          <p:cNvPr id="4" name="Slide Number Placeholder 3"/>
          <p:cNvSpPr>
            <a:spLocks noGrp="1"/>
          </p:cNvSpPr>
          <p:nvPr>
            <p:ph type="sldNum" sz="quarter" idx="10"/>
          </p:nvPr>
        </p:nvSpPr>
        <p:spPr/>
        <p:txBody>
          <a:bodyPr/>
          <a:lstStyle/>
          <a:p>
            <a:fld id="{970F0956-5B8E-40B4-A8DD-F75AA1D26018}" type="slidenum">
              <a:rPr lang="en-US" smtClean="0"/>
              <a:pPr/>
              <a:t>63</a:t>
            </a:fld>
            <a:endParaRPr lang="en-US"/>
          </a:p>
        </p:txBody>
      </p:sp>
    </p:spTree>
    <p:extLst>
      <p:ext uri="{BB962C8B-B14F-4D97-AF65-F5344CB8AC3E}">
        <p14:creationId xmlns:p14="http://schemas.microsoft.com/office/powerpoint/2010/main" val="341138777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Consequence of the bias ?</a:t>
            </a:r>
          </a:p>
        </p:txBody>
      </p:sp>
      <p:sp>
        <p:nvSpPr>
          <p:cNvPr id="6" name="Content Placeholder 5"/>
          <p:cNvSpPr>
            <a:spLocks noGrp="1"/>
          </p:cNvSpPr>
          <p:nvPr>
            <p:ph idx="1"/>
          </p:nvPr>
        </p:nvSpPr>
        <p:spPr/>
        <p:txBody>
          <a:bodyPr/>
          <a:lstStyle/>
          <a:p>
            <a:pPr>
              <a:buFont typeface="Arial" panose="020B0604020202020204" pitchFamily="34" charset="0"/>
              <a:buChar char="•"/>
            </a:pPr>
            <a:r>
              <a:rPr lang="en-US" dirty="0"/>
              <a:t>For disease surveillance and registries </a:t>
            </a:r>
          </a:p>
          <a:p>
            <a:pPr lvl="1">
              <a:buFont typeface="Arial" panose="020B0604020202020204" pitchFamily="34" charset="0"/>
              <a:buChar char="•"/>
            </a:pPr>
            <a:r>
              <a:rPr lang="en-US" dirty="0"/>
              <a:t>health-care providers are more likely to report a case that results in severe illness and hospitalization than a mild case, even though a person with mild illness might be more likely to transmit infection to others because the person might not be confined at home or in the hospital.</a:t>
            </a:r>
          </a:p>
          <a:p>
            <a:pPr lvl="1">
              <a:buFont typeface="Arial" panose="020B0604020202020204" pitchFamily="34" charset="0"/>
              <a:buChar char="•"/>
            </a:pPr>
            <a:endParaRPr lang="en-US" dirty="0"/>
          </a:p>
          <a:p>
            <a:pPr lvl="1">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970F0956-5B8E-40B4-A8DD-F75AA1D26018}" type="slidenum">
              <a:rPr lang="en-US" smtClean="0"/>
              <a:pPr/>
              <a:t>64</a:t>
            </a:fld>
            <a:endParaRPr lang="en-US"/>
          </a:p>
        </p:txBody>
      </p:sp>
    </p:spTree>
    <p:extLst>
      <p:ext uri="{BB962C8B-B14F-4D97-AF65-F5344CB8AC3E}">
        <p14:creationId xmlns:p14="http://schemas.microsoft.com/office/powerpoint/2010/main" val="27283353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Consequence of the bias ?</a:t>
            </a:r>
          </a:p>
        </p:txBody>
      </p:sp>
      <p:sp>
        <p:nvSpPr>
          <p:cNvPr id="6" name="Content Placeholder 5"/>
          <p:cNvSpPr>
            <a:spLocks noGrp="1"/>
          </p:cNvSpPr>
          <p:nvPr>
            <p:ph idx="1"/>
          </p:nvPr>
        </p:nvSpPr>
        <p:spPr/>
        <p:txBody>
          <a:bodyPr/>
          <a:lstStyle/>
          <a:p>
            <a:pPr>
              <a:buFont typeface="Arial" panose="020B0604020202020204" pitchFamily="34" charset="0"/>
              <a:buChar char="•"/>
            </a:pPr>
            <a:r>
              <a:rPr lang="en-US" dirty="0"/>
              <a:t>For disease surveillance and registries </a:t>
            </a:r>
          </a:p>
          <a:p>
            <a:pPr lvl="1">
              <a:buFont typeface="Arial" panose="020B0604020202020204" pitchFamily="34" charset="0"/>
              <a:buChar char="•"/>
            </a:pPr>
            <a:r>
              <a:rPr lang="en-US" dirty="0"/>
              <a:t>health-care providers are more likely to report a case that results in severe illness and hospitalization than a mild case, even though a person with mild illness might be more likely to transmit infection to others because the person might not be confined at home or in the hospital.</a:t>
            </a:r>
          </a:p>
          <a:p>
            <a:pPr lvl="1">
              <a:buFont typeface="Arial" panose="020B0604020202020204" pitchFamily="34" charset="0"/>
              <a:buChar char="•"/>
            </a:pPr>
            <a:endParaRPr lang="en-US" dirty="0"/>
          </a:p>
          <a:p>
            <a:pPr lvl="1">
              <a:buFont typeface="Arial" panose="020B0604020202020204" pitchFamily="34" charset="0"/>
              <a:buChar char="•"/>
            </a:pPr>
            <a:endParaRPr lang="en-US" dirty="0"/>
          </a:p>
          <a:p>
            <a:pPr marL="53975" lvl="1" indent="0" algn="ctr">
              <a:buNone/>
            </a:pPr>
            <a:r>
              <a:rPr lang="en-US" sz="3200" dirty="0"/>
              <a:t>inflated estimate of disease severity in such measures as the death-to-case ratio. </a:t>
            </a:r>
          </a:p>
        </p:txBody>
      </p:sp>
      <p:sp>
        <p:nvSpPr>
          <p:cNvPr id="4" name="Slide Number Placeholder 3"/>
          <p:cNvSpPr>
            <a:spLocks noGrp="1"/>
          </p:cNvSpPr>
          <p:nvPr>
            <p:ph type="sldNum" sz="quarter" idx="10"/>
          </p:nvPr>
        </p:nvSpPr>
        <p:spPr/>
        <p:txBody>
          <a:bodyPr/>
          <a:lstStyle/>
          <a:p>
            <a:fld id="{970F0956-5B8E-40B4-A8DD-F75AA1D26018}" type="slidenum">
              <a:rPr lang="en-US" smtClean="0"/>
              <a:pPr/>
              <a:t>65</a:t>
            </a:fld>
            <a:endParaRPr lang="en-US"/>
          </a:p>
        </p:txBody>
      </p:sp>
    </p:spTree>
    <p:extLst>
      <p:ext uri="{BB962C8B-B14F-4D97-AF65-F5344CB8AC3E}">
        <p14:creationId xmlns:p14="http://schemas.microsoft.com/office/powerpoint/2010/main" val="120868735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Consequence of the bias ?</a:t>
            </a:r>
          </a:p>
        </p:txBody>
      </p:sp>
      <p:sp>
        <p:nvSpPr>
          <p:cNvPr id="6" name="Content Placeholder 5"/>
          <p:cNvSpPr>
            <a:spLocks noGrp="1"/>
          </p:cNvSpPr>
          <p:nvPr>
            <p:ph idx="1"/>
          </p:nvPr>
        </p:nvSpPr>
        <p:spPr/>
        <p:txBody>
          <a:bodyPr/>
          <a:lstStyle/>
          <a:p>
            <a:pPr>
              <a:buFont typeface="Arial" panose="020B0604020202020204" pitchFamily="34" charset="0"/>
              <a:buChar char="•"/>
            </a:pPr>
            <a:r>
              <a:rPr lang="en-US" dirty="0"/>
              <a:t>For disease surveillance and registries </a:t>
            </a:r>
          </a:p>
          <a:p>
            <a:pPr lvl="1">
              <a:buFont typeface="Arial" panose="020B0604020202020204" pitchFamily="34" charset="0"/>
              <a:buChar char="•"/>
            </a:pPr>
            <a:r>
              <a:rPr lang="en-US" dirty="0"/>
              <a:t>health-care providers are more likely to report cases when the disease is receiving media attention.</a:t>
            </a:r>
          </a:p>
          <a:p>
            <a:pPr lvl="1">
              <a:buFont typeface="Arial" panose="020B0604020202020204" pitchFamily="34" charset="0"/>
              <a:buChar char="•"/>
            </a:pPr>
            <a:endParaRPr lang="en-US" dirty="0"/>
          </a:p>
          <a:p>
            <a:pPr lvl="1">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970F0956-5B8E-40B4-A8DD-F75AA1D26018}" type="slidenum">
              <a:rPr lang="en-US" smtClean="0"/>
              <a:pPr/>
              <a:t>66</a:t>
            </a:fld>
            <a:endParaRPr lang="en-US"/>
          </a:p>
        </p:txBody>
      </p:sp>
    </p:spTree>
    <p:extLst>
      <p:ext uri="{BB962C8B-B14F-4D97-AF65-F5344CB8AC3E}">
        <p14:creationId xmlns:p14="http://schemas.microsoft.com/office/powerpoint/2010/main" val="48092567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Consequence of the bias ?</a:t>
            </a:r>
          </a:p>
        </p:txBody>
      </p:sp>
      <p:sp>
        <p:nvSpPr>
          <p:cNvPr id="6" name="Content Placeholder 5"/>
          <p:cNvSpPr>
            <a:spLocks noGrp="1"/>
          </p:cNvSpPr>
          <p:nvPr>
            <p:ph idx="1"/>
          </p:nvPr>
        </p:nvSpPr>
        <p:spPr/>
        <p:txBody>
          <a:bodyPr/>
          <a:lstStyle/>
          <a:p>
            <a:pPr>
              <a:buFont typeface="Arial" panose="020B0604020202020204" pitchFamily="34" charset="0"/>
              <a:buChar char="•"/>
            </a:pPr>
            <a:r>
              <a:rPr lang="en-US" dirty="0"/>
              <a:t>For disease surveillance and registries </a:t>
            </a:r>
          </a:p>
          <a:p>
            <a:pPr lvl="1">
              <a:buFont typeface="Arial" panose="020B0604020202020204" pitchFamily="34" charset="0"/>
              <a:buChar char="•"/>
            </a:pPr>
            <a:r>
              <a:rPr lang="en-US" dirty="0"/>
              <a:t>health-care providers are more likely to report cases when the disease is receiving media attention.</a:t>
            </a:r>
          </a:p>
          <a:p>
            <a:pPr lvl="1">
              <a:buFont typeface="Arial" panose="020B0604020202020204" pitchFamily="34" charset="0"/>
              <a:buChar char="•"/>
            </a:pPr>
            <a:endParaRPr lang="en-US" dirty="0"/>
          </a:p>
          <a:p>
            <a:pPr lvl="1">
              <a:buFont typeface="Arial" panose="020B0604020202020204" pitchFamily="34" charset="0"/>
              <a:buChar char="•"/>
            </a:pPr>
            <a:endParaRPr lang="en-US" dirty="0"/>
          </a:p>
          <a:p>
            <a:pPr marL="57150" indent="0" algn="ctr"/>
            <a:r>
              <a:rPr lang="en-US" sz="3200" dirty="0"/>
              <a:t>an underestimate of the baseline incidence of disease after media attention wanes </a:t>
            </a:r>
          </a:p>
        </p:txBody>
      </p:sp>
      <p:sp>
        <p:nvSpPr>
          <p:cNvPr id="4" name="Slide Number Placeholder 3"/>
          <p:cNvSpPr>
            <a:spLocks noGrp="1"/>
          </p:cNvSpPr>
          <p:nvPr>
            <p:ph type="sldNum" sz="quarter" idx="10"/>
          </p:nvPr>
        </p:nvSpPr>
        <p:spPr/>
        <p:txBody>
          <a:bodyPr/>
          <a:lstStyle/>
          <a:p>
            <a:fld id="{970F0956-5B8E-40B4-A8DD-F75AA1D26018}" type="slidenum">
              <a:rPr lang="en-US" smtClean="0"/>
              <a:pPr/>
              <a:t>67</a:t>
            </a:fld>
            <a:endParaRPr lang="en-US"/>
          </a:p>
        </p:txBody>
      </p:sp>
    </p:spTree>
    <p:extLst>
      <p:ext uri="{BB962C8B-B14F-4D97-AF65-F5344CB8AC3E}">
        <p14:creationId xmlns:p14="http://schemas.microsoft.com/office/powerpoint/2010/main" val="19026752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Which of these constitute bias ?</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a systematic deviation of results or inferences from the truth or processes leading to such systematic deviation;</a:t>
            </a:r>
          </a:p>
          <a:p>
            <a:pPr>
              <a:buFont typeface="Arial" panose="020B0604020202020204" pitchFamily="34" charset="0"/>
              <a:buChar char="•"/>
            </a:pPr>
            <a:endParaRPr lang="en-US" dirty="0"/>
          </a:p>
          <a:p>
            <a:pPr>
              <a:buFont typeface="Arial" panose="020B0604020202020204" pitchFamily="34" charset="0"/>
              <a:buChar char="•"/>
            </a:pPr>
            <a:r>
              <a:rPr lang="en-US" dirty="0"/>
              <a:t>a systematic tendency in the collection, analysis, interpretation, publication, or review of data that can lead to conclusions that are systematically different from the truth.</a:t>
            </a:r>
          </a:p>
        </p:txBody>
      </p:sp>
      <p:sp>
        <p:nvSpPr>
          <p:cNvPr id="4" name="Slide Number Placeholder 3"/>
          <p:cNvSpPr>
            <a:spLocks noGrp="1"/>
          </p:cNvSpPr>
          <p:nvPr>
            <p:ph type="sldNum" sz="quarter" idx="10"/>
          </p:nvPr>
        </p:nvSpPr>
        <p:spPr/>
        <p:txBody>
          <a:bodyPr/>
          <a:lstStyle/>
          <a:p>
            <a:fld id="{970F0956-5B8E-40B4-A8DD-F75AA1D26018}" type="slidenum">
              <a:rPr lang="en-US" smtClean="0"/>
              <a:pPr/>
              <a:t>68</a:t>
            </a:fld>
            <a:endParaRPr lang="en-US"/>
          </a:p>
        </p:txBody>
      </p:sp>
    </p:spTree>
    <p:extLst>
      <p:ext uri="{BB962C8B-B14F-4D97-AF65-F5344CB8AC3E}">
        <p14:creationId xmlns:p14="http://schemas.microsoft.com/office/powerpoint/2010/main" val="227121055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Which of these constitute bias ?</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a systematic deviation of results or inferences from the truth or processes leading to such systematic deviation;</a:t>
            </a:r>
          </a:p>
          <a:p>
            <a:pPr>
              <a:buFont typeface="Arial" panose="020B0604020202020204" pitchFamily="34" charset="0"/>
              <a:buChar char="•"/>
            </a:pPr>
            <a:endParaRPr lang="en-US" dirty="0"/>
          </a:p>
          <a:p>
            <a:pPr>
              <a:buFont typeface="Arial" panose="020B0604020202020204" pitchFamily="34" charset="0"/>
              <a:buChar char="•"/>
            </a:pPr>
            <a:r>
              <a:rPr lang="en-US" dirty="0"/>
              <a:t>a systematic tendency in the collection, analysis, interpretation, publication, or review of data that can lead to conclusions that are systematically different from the truth.</a:t>
            </a:r>
          </a:p>
          <a:p>
            <a:pPr>
              <a:buFont typeface="Arial" panose="020B0604020202020204" pitchFamily="34" charset="0"/>
              <a:buChar char="•"/>
            </a:pPr>
            <a:endParaRPr lang="en-US" dirty="0"/>
          </a:p>
          <a:p>
            <a:pPr>
              <a:buFont typeface="Arial" panose="020B0604020202020204" pitchFamily="34" charset="0"/>
              <a:buChar char="•"/>
            </a:pPr>
            <a:endParaRPr lang="en-US" dirty="0"/>
          </a:p>
          <a:p>
            <a:pPr>
              <a:buFont typeface="Arial" panose="020B0604020202020204" pitchFamily="34" charset="0"/>
              <a:buChar char="•"/>
            </a:pPr>
            <a:endParaRPr lang="en-US" dirty="0"/>
          </a:p>
          <a:p>
            <a:pPr marL="0" indent="0" algn="ctr"/>
            <a:r>
              <a:rPr lang="en-US" sz="3200" dirty="0"/>
              <a:t>Both</a:t>
            </a:r>
          </a:p>
        </p:txBody>
      </p:sp>
      <p:sp>
        <p:nvSpPr>
          <p:cNvPr id="4" name="Slide Number Placeholder 3"/>
          <p:cNvSpPr>
            <a:spLocks noGrp="1"/>
          </p:cNvSpPr>
          <p:nvPr>
            <p:ph type="sldNum" sz="quarter" idx="10"/>
          </p:nvPr>
        </p:nvSpPr>
        <p:spPr/>
        <p:txBody>
          <a:bodyPr/>
          <a:lstStyle/>
          <a:p>
            <a:fld id="{970F0956-5B8E-40B4-A8DD-F75AA1D26018}" type="slidenum">
              <a:rPr lang="en-US" smtClean="0"/>
              <a:pPr/>
              <a:t>69</a:t>
            </a:fld>
            <a:endParaRPr lang="en-US"/>
          </a:p>
        </p:txBody>
      </p:sp>
    </p:spTree>
    <p:extLst>
      <p:ext uri="{BB962C8B-B14F-4D97-AF65-F5344CB8AC3E}">
        <p14:creationId xmlns:p14="http://schemas.microsoft.com/office/powerpoint/2010/main" val="26824890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Some Data Quality Dimensions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6930489"/>
              </p:ext>
            </p:extLst>
          </p:nvPr>
        </p:nvGraphicFramePr>
        <p:xfrm>
          <a:off x="228600" y="1676400"/>
          <a:ext cx="8763000" cy="3143250"/>
        </p:xfrm>
        <a:graphic>
          <a:graphicData uri="http://schemas.openxmlformats.org/drawingml/2006/table">
            <a:tbl>
              <a:tblPr>
                <a:tableStyleId>{5C22544A-7EE6-4342-B048-85BDC9FD1C3A}</a:tableStyleId>
              </a:tblPr>
              <a:tblGrid>
                <a:gridCol w="1783620">
                  <a:extLst>
                    <a:ext uri="{9D8B030D-6E8A-4147-A177-3AD203B41FA5}">
                      <a16:colId xmlns:a16="http://schemas.microsoft.com/office/drawing/2014/main" val="20000"/>
                    </a:ext>
                  </a:extLst>
                </a:gridCol>
                <a:gridCol w="930584">
                  <a:extLst>
                    <a:ext uri="{9D8B030D-6E8A-4147-A177-3AD203B41FA5}">
                      <a16:colId xmlns:a16="http://schemas.microsoft.com/office/drawing/2014/main" val="20001"/>
                    </a:ext>
                  </a:extLst>
                </a:gridCol>
                <a:gridCol w="1938716">
                  <a:extLst>
                    <a:ext uri="{9D8B030D-6E8A-4147-A177-3AD203B41FA5}">
                      <a16:colId xmlns:a16="http://schemas.microsoft.com/office/drawing/2014/main" val="20002"/>
                    </a:ext>
                  </a:extLst>
                </a:gridCol>
                <a:gridCol w="930584">
                  <a:extLst>
                    <a:ext uri="{9D8B030D-6E8A-4147-A177-3AD203B41FA5}">
                      <a16:colId xmlns:a16="http://schemas.microsoft.com/office/drawing/2014/main" val="20003"/>
                    </a:ext>
                  </a:extLst>
                </a:gridCol>
                <a:gridCol w="2248912">
                  <a:extLst>
                    <a:ext uri="{9D8B030D-6E8A-4147-A177-3AD203B41FA5}">
                      <a16:colId xmlns:a16="http://schemas.microsoft.com/office/drawing/2014/main" val="20004"/>
                    </a:ext>
                  </a:extLst>
                </a:gridCol>
                <a:gridCol w="930584">
                  <a:extLst>
                    <a:ext uri="{9D8B030D-6E8A-4147-A177-3AD203B41FA5}">
                      <a16:colId xmlns:a16="http://schemas.microsoft.com/office/drawing/2014/main" val="20005"/>
                    </a:ext>
                  </a:extLst>
                </a:gridCol>
              </a:tblGrid>
              <a:tr h="190500">
                <a:tc>
                  <a:txBody>
                    <a:bodyPr/>
                    <a:lstStyle/>
                    <a:p>
                      <a:pPr algn="l" fontAlgn="b"/>
                      <a:r>
                        <a:rPr lang="en-US" sz="2000" u="none" strike="noStrike" dirty="0">
                          <a:solidFill>
                            <a:schemeClr val="bg1"/>
                          </a:solidFill>
                          <a:effectLst/>
                          <a:latin typeface="Trebuchet MS" panose="020B0603020202020204" pitchFamily="34" charset="0"/>
                        </a:rPr>
                        <a:t> Dimension</a:t>
                      </a:r>
                      <a:endParaRPr lang="en-US" sz="2000" b="0" i="0" u="none" strike="noStrike" dirty="0">
                        <a:solidFill>
                          <a:schemeClr val="bg1"/>
                        </a:solidFill>
                        <a:effectLst/>
                        <a:latin typeface="Trebuchet MS" panose="020B0603020202020204" pitchFamily="34" charset="0"/>
                      </a:endParaRPr>
                    </a:p>
                  </a:txBody>
                  <a:tcPr marL="9525" marR="9525" marT="9525" marB="0" anchor="b">
                    <a:solidFill>
                      <a:schemeClr val="bg2">
                        <a:lumMod val="75000"/>
                      </a:schemeClr>
                    </a:solidFill>
                  </a:tcPr>
                </a:tc>
                <a:tc>
                  <a:txBody>
                    <a:bodyPr/>
                    <a:lstStyle/>
                    <a:p>
                      <a:pPr algn="ctr" fontAlgn="b"/>
                      <a:r>
                        <a:rPr lang="en-US" sz="2000" u="none" strike="noStrike" dirty="0">
                          <a:solidFill>
                            <a:schemeClr val="bg1"/>
                          </a:solidFill>
                          <a:effectLst/>
                          <a:latin typeface="Trebuchet MS" panose="020B0603020202020204" pitchFamily="34" charset="0"/>
                        </a:rPr>
                        <a:t># cited </a:t>
                      </a:r>
                      <a:endParaRPr lang="en-US" sz="2000" b="0" i="0" u="none" strike="noStrike" dirty="0">
                        <a:solidFill>
                          <a:schemeClr val="bg1"/>
                        </a:solidFill>
                        <a:effectLst/>
                        <a:latin typeface="Trebuchet MS" panose="020B0603020202020204" pitchFamily="34" charset="0"/>
                      </a:endParaRPr>
                    </a:p>
                  </a:txBody>
                  <a:tcPr marL="9525" marR="9525" marT="9525" marB="0" anchor="b">
                    <a:solidFill>
                      <a:schemeClr val="bg2">
                        <a:lumMod val="75000"/>
                      </a:schemeClr>
                    </a:solidFill>
                  </a:tcPr>
                </a:tc>
                <a:tc>
                  <a:txBody>
                    <a:bodyPr/>
                    <a:lstStyle/>
                    <a:p>
                      <a:pPr algn="l" fontAlgn="b"/>
                      <a:r>
                        <a:rPr lang="en-US" sz="2000" u="none" strike="noStrike" dirty="0">
                          <a:solidFill>
                            <a:schemeClr val="bg1"/>
                          </a:solidFill>
                          <a:effectLst/>
                          <a:latin typeface="Trebuchet MS" panose="020B0603020202020204" pitchFamily="34" charset="0"/>
                        </a:rPr>
                        <a:t> Dimension</a:t>
                      </a:r>
                      <a:endParaRPr lang="en-US" sz="2000" b="0" i="0" u="none" strike="noStrike" dirty="0">
                        <a:solidFill>
                          <a:schemeClr val="bg1"/>
                        </a:solidFill>
                        <a:effectLst/>
                        <a:latin typeface="Trebuchet MS" panose="020B0603020202020204" pitchFamily="34" charset="0"/>
                      </a:endParaRPr>
                    </a:p>
                  </a:txBody>
                  <a:tcPr marL="9525" marR="9525" marT="9525" marB="0" anchor="b">
                    <a:solidFill>
                      <a:schemeClr val="bg2">
                        <a:lumMod val="75000"/>
                      </a:schemeClr>
                    </a:solidFill>
                  </a:tcPr>
                </a:tc>
                <a:tc>
                  <a:txBody>
                    <a:bodyPr/>
                    <a:lstStyle/>
                    <a:p>
                      <a:pPr algn="ctr" fontAlgn="b"/>
                      <a:r>
                        <a:rPr lang="en-US" sz="2000" u="none" strike="noStrike" dirty="0">
                          <a:solidFill>
                            <a:schemeClr val="bg1"/>
                          </a:solidFill>
                          <a:effectLst/>
                          <a:latin typeface="Trebuchet MS" panose="020B0603020202020204" pitchFamily="34" charset="0"/>
                        </a:rPr>
                        <a:t># cited </a:t>
                      </a:r>
                      <a:endParaRPr lang="en-US" sz="2000" b="0" i="0" u="none" strike="noStrike" dirty="0">
                        <a:solidFill>
                          <a:schemeClr val="bg1"/>
                        </a:solidFill>
                        <a:effectLst/>
                        <a:latin typeface="Trebuchet MS" panose="020B0603020202020204" pitchFamily="34" charset="0"/>
                      </a:endParaRPr>
                    </a:p>
                  </a:txBody>
                  <a:tcPr marL="9525" marR="9525" marT="9525" marB="0" anchor="b">
                    <a:solidFill>
                      <a:schemeClr val="bg2">
                        <a:lumMod val="75000"/>
                      </a:schemeClr>
                    </a:solidFill>
                  </a:tcPr>
                </a:tc>
                <a:tc>
                  <a:txBody>
                    <a:bodyPr/>
                    <a:lstStyle/>
                    <a:p>
                      <a:pPr algn="l" fontAlgn="b"/>
                      <a:r>
                        <a:rPr lang="en-US" sz="2000" u="none" strike="noStrike" dirty="0">
                          <a:solidFill>
                            <a:schemeClr val="bg1"/>
                          </a:solidFill>
                          <a:effectLst/>
                          <a:latin typeface="Trebuchet MS" panose="020B0603020202020204" pitchFamily="34" charset="0"/>
                        </a:rPr>
                        <a:t> Dimension</a:t>
                      </a:r>
                      <a:endParaRPr lang="en-US" sz="2000" b="0" i="0" u="none" strike="noStrike" dirty="0">
                        <a:solidFill>
                          <a:schemeClr val="bg1"/>
                        </a:solidFill>
                        <a:effectLst/>
                        <a:latin typeface="Trebuchet MS" panose="020B0603020202020204" pitchFamily="34" charset="0"/>
                      </a:endParaRPr>
                    </a:p>
                  </a:txBody>
                  <a:tcPr marL="9525" marR="9525" marT="9525" marB="0" anchor="b">
                    <a:solidFill>
                      <a:schemeClr val="bg2">
                        <a:lumMod val="75000"/>
                      </a:schemeClr>
                    </a:solidFill>
                  </a:tcPr>
                </a:tc>
                <a:tc>
                  <a:txBody>
                    <a:bodyPr/>
                    <a:lstStyle/>
                    <a:p>
                      <a:pPr algn="ctr" fontAlgn="b"/>
                      <a:r>
                        <a:rPr lang="en-US" sz="2000" u="none" strike="noStrike" dirty="0">
                          <a:solidFill>
                            <a:schemeClr val="bg1"/>
                          </a:solidFill>
                          <a:effectLst/>
                          <a:latin typeface="Trebuchet MS" panose="020B0603020202020204" pitchFamily="34" charset="0"/>
                        </a:rPr>
                        <a:t># cited </a:t>
                      </a:r>
                      <a:endParaRPr lang="en-US" sz="2000" b="0" i="0" u="none" strike="noStrike" dirty="0">
                        <a:solidFill>
                          <a:schemeClr val="bg1"/>
                        </a:solidFill>
                        <a:effectLst/>
                        <a:latin typeface="Trebuchet MS" panose="020B0603020202020204" pitchFamily="34" charset="0"/>
                      </a:endParaRPr>
                    </a:p>
                  </a:txBody>
                  <a:tcPr marL="9525" marR="9525" marT="9525" marB="0" anchor="b">
                    <a:solidFill>
                      <a:schemeClr val="bg2">
                        <a:lumMod val="75000"/>
                      </a:schemeClr>
                    </a:solidFill>
                  </a:tcPr>
                </a:tc>
                <a:extLst>
                  <a:ext uri="{0D108BD9-81ED-4DB2-BD59-A6C34878D82A}">
                    <a16:rowId xmlns:a16="http://schemas.microsoft.com/office/drawing/2014/main" val="10000"/>
                  </a:ext>
                </a:extLst>
              </a:tr>
              <a:tr h="190500">
                <a:tc>
                  <a:txBody>
                    <a:bodyPr/>
                    <a:lstStyle/>
                    <a:p>
                      <a:pPr algn="l" fontAlgn="b"/>
                      <a:r>
                        <a:rPr lang="en-US" sz="2000" u="none" strike="noStrike" dirty="0">
                          <a:solidFill>
                            <a:schemeClr val="bg1"/>
                          </a:solidFill>
                          <a:effectLst/>
                          <a:latin typeface="Trebuchet MS" panose="020B0603020202020204" pitchFamily="34" charset="0"/>
                        </a:rPr>
                        <a:t> Accuracy</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25</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r>
                        <a:rPr lang="en-US" sz="2000" u="none" strike="noStrike" dirty="0">
                          <a:solidFill>
                            <a:schemeClr val="bg1"/>
                          </a:solidFill>
                          <a:effectLst/>
                          <a:latin typeface="Trebuchet MS" panose="020B0603020202020204" pitchFamily="34" charset="0"/>
                        </a:rPr>
                        <a:t> Format</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4</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r>
                        <a:rPr lang="en-US" sz="2000" u="none" strike="noStrike" dirty="0">
                          <a:solidFill>
                            <a:schemeClr val="bg1"/>
                          </a:solidFill>
                          <a:effectLst/>
                          <a:latin typeface="Trebuchet MS" panose="020B0603020202020204" pitchFamily="34" charset="0"/>
                        </a:rPr>
                        <a:t> Comparability</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2</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extLst>
                  <a:ext uri="{0D108BD9-81ED-4DB2-BD59-A6C34878D82A}">
                    <a16:rowId xmlns:a16="http://schemas.microsoft.com/office/drawing/2014/main" val="10001"/>
                  </a:ext>
                </a:extLst>
              </a:tr>
              <a:tr h="190500">
                <a:tc>
                  <a:txBody>
                    <a:bodyPr/>
                    <a:lstStyle/>
                    <a:p>
                      <a:pPr algn="l" fontAlgn="b"/>
                      <a:r>
                        <a:rPr lang="en-US" sz="2000" u="none" strike="noStrike" dirty="0">
                          <a:solidFill>
                            <a:schemeClr val="bg1"/>
                          </a:solidFill>
                          <a:effectLst/>
                          <a:latin typeface="Trebuchet MS" panose="020B0603020202020204" pitchFamily="34" charset="0"/>
                        </a:rPr>
                        <a:t> Reliability</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22</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r>
                        <a:rPr lang="en-US" sz="2000" u="none" strike="noStrike" dirty="0">
                          <a:solidFill>
                            <a:schemeClr val="bg1"/>
                          </a:solidFill>
                          <a:effectLst/>
                          <a:latin typeface="Trebuchet MS" panose="020B0603020202020204" pitchFamily="34" charset="0"/>
                        </a:rPr>
                        <a:t> Interpretability</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4</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r>
                        <a:rPr lang="en-US" sz="2000" u="none" strike="noStrike" dirty="0">
                          <a:solidFill>
                            <a:schemeClr val="bg1"/>
                          </a:solidFill>
                          <a:effectLst/>
                          <a:latin typeface="Trebuchet MS" panose="020B0603020202020204" pitchFamily="34" charset="0"/>
                        </a:rPr>
                        <a:t> Conciseness</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2</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extLst>
                  <a:ext uri="{0D108BD9-81ED-4DB2-BD59-A6C34878D82A}">
                    <a16:rowId xmlns:a16="http://schemas.microsoft.com/office/drawing/2014/main" val="10002"/>
                  </a:ext>
                </a:extLst>
              </a:tr>
              <a:tr h="190500">
                <a:tc>
                  <a:txBody>
                    <a:bodyPr/>
                    <a:lstStyle/>
                    <a:p>
                      <a:pPr algn="l" fontAlgn="b"/>
                      <a:r>
                        <a:rPr lang="en-US" sz="2000" u="none" strike="noStrike" dirty="0">
                          <a:solidFill>
                            <a:schemeClr val="bg1"/>
                          </a:solidFill>
                          <a:effectLst/>
                          <a:latin typeface="Trebuchet MS" panose="020B0603020202020204" pitchFamily="34" charset="0"/>
                        </a:rPr>
                        <a:t> Timeliness</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19</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r>
                        <a:rPr lang="en-US" sz="2000" u="none" strike="noStrike" dirty="0">
                          <a:solidFill>
                            <a:schemeClr val="bg1"/>
                          </a:solidFill>
                          <a:effectLst/>
                          <a:latin typeface="Trebuchet MS" panose="020B0603020202020204" pitchFamily="34" charset="0"/>
                        </a:rPr>
                        <a:t> Content</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3</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r>
                        <a:rPr lang="en-US" sz="2000" u="none" strike="noStrike" dirty="0">
                          <a:solidFill>
                            <a:schemeClr val="bg1"/>
                          </a:solidFill>
                          <a:effectLst/>
                          <a:latin typeface="Trebuchet MS" panose="020B0603020202020204" pitchFamily="34" charset="0"/>
                        </a:rPr>
                        <a:t> </a:t>
                      </a:r>
                      <a:r>
                        <a:rPr lang="en-US" sz="2000" u="none" strike="noStrike" dirty="0">
                          <a:solidFill>
                            <a:srgbClr val="FFFF00"/>
                          </a:solidFill>
                          <a:effectLst/>
                          <a:latin typeface="Trebuchet MS" panose="020B0603020202020204" pitchFamily="34" charset="0"/>
                        </a:rPr>
                        <a:t>Freedom from bias</a:t>
                      </a:r>
                      <a:endParaRPr lang="en-US" sz="2000" b="0" i="0" u="none" strike="noStrike" dirty="0">
                        <a:solidFill>
                          <a:srgbClr val="FFFF00"/>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2</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extLst>
                  <a:ext uri="{0D108BD9-81ED-4DB2-BD59-A6C34878D82A}">
                    <a16:rowId xmlns:a16="http://schemas.microsoft.com/office/drawing/2014/main" val="10003"/>
                  </a:ext>
                </a:extLst>
              </a:tr>
              <a:tr h="190500">
                <a:tc>
                  <a:txBody>
                    <a:bodyPr/>
                    <a:lstStyle/>
                    <a:p>
                      <a:pPr algn="l" fontAlgn="b"/>
                      <a:r>
                        <a:rPr lang="en-US" sz="2000" u="none" strike="noStrike" dirty="0">
                          <a:solidFill>
                            <a:schemeClr val="bg1"/>
                          </a:solidFill>
                          <a:effectLst/>
                          <a:latin typeface="Trebuchet MS" panose="020B0603020202020204" pitchFamily="34" charset="0"/>
                        </a:rPr>
                        <a:t> Relevance</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16</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r>
                        <a:rPr lang="en-US" sz="2000" u="none" strike="noStrike" dirty="0">
                          <a:solidFill>
                            <a:schemeClr val="bg1"/>
                          </a:solidFill>
                          <a:effectLst/>
                          <a:latin typeface="Trebuchet MS" panose="020B0603020202020204" pitchFamily="34" charset="0"/>
                        </a:rPr>
                        <a:t> Efficiency</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3</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r>
                        <a:rPr lang="en-US" sz="2000" u="none" strike="noStrike" dirty="0">
                          <a:solidFill>
                            <a:schemeClr val="bg1"/>
                          </a:solidFill>
                          <a:effectLst/>
                          <a:latin typeface="Trebuchet MS" panose="020B0603020202020204" pitchFamily="34" charset="0"/>
                        </a:rPr>
                        <a:t> </a:t>
                      </a:r>
                      <a:r>
                        <a:rPr lang="en-US" sz="2000" u="none" strike="noStrike" dirty="0" err="1">
                          <a:solidFill>
                            <a:schemeClr val="bg1"/>
                          </a:solidFill>
                          <a:effectLst/>
                          <a:latin typeface="Trebuchet MS" panose="020B0603020202020204" pitchFamily="34" charset="0"/>
                        </a:rPr>
                        <a:t>Informativeness</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2</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extLst>
                  <a:ext uri="{0D108BD9-81ED-4DB2-BD59-A6C34878D82A}">
                    <a16:rowId xmlns:a16="http://schemas.microsoft.com/office/drawing/2014/main" val="10004"/>
                  </a:ext>
                </a:extLst>
              </a:tr>
              <a:tr h="190500">
                <a:tc>
                  <a:txBody>
                    <a:bodyPr/>
                    <a:lstStyle/>
                    <a:p>
                      <a:pPr algn="l" fontAlgn="b"/>
                      <a:r>
                        <a:rPr lang="en-US" sz="2000" u="none" strike="noStrike" dirty="0">
                          <a:solidFill>
                            <a:schemeClr val="bg1"/>
                          </a:solidFill>
                          <a:effectLst/>
                          <a:latin typeface="Trebuchet MS" panose="020B0603020202020204" pitchFamily="34" charset="0"/>
                        </a:rPr>
                        <a:t> Completeness</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15</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r>
                        <a:rPr lang="en-US" sz="2000" u="none" strike="noStrike" dirty="0">
                          <a:solidFill>
                            <a:schemeClr val="bg1"/>
                          </a:solidFill>
                          <a:effectLst/>
                          <a:latin typeface="Trebuchet MS" panose="020B0603020202020204" pitchFamily="34" charset="0"/>
                        </a:rPr>
                        <a:t> Importance</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3</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r>
                        <a:rPr lang="en-US" sz="2000" u="none" strike="noStrike" dirty="0">
                          <a:solidFill>
                            <a:schemeClr val="bg1"/>
                          </a:solidFill>
                          <a:effectLst/>
                          <a:latin typeface="Trebuchet MS" panose="020B0603020202020204" pitchFamily="34" charset="0"/>
                        </a:rPr>
                        <a:t> Level of detail</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2</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extLst>
                  <a:ext uri="{0D108BD9-81ED-4DB2-BD59-A6C34878D82A}">
                    <a16:rowId xmlns:a16="http://schemas.microsoft.com/office/drawing/2014/main" val="10005"/>
                  </a:ext>
                </a:extLst>
              </a:tr>
              <a:tr h="190500">
                <a:tc>
                  <a:txBody>
                    <a:bodyPr/>
                    <a:lstStyle/>
                    <a:p>
                      <a:pPr algn="l" fontAlgn="b"/>
                      <a:r>
                        <a:rPr lang="en-US" sz="2000" u="none" strike="noStrike" dirty="0">
                          <a:solidFill>
                            <a:schemeClr val="bg1"/>
                          </a:solidFill>
                          <a:effectLst/>
                          <a:latin typeface="Trebuchet MS" panose="020B0603020202020204" pitchFamily="34" charset="0"/>
                        </a:rPr>
                        <a:t> Currency</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9</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r>
                        <a:rPr lang="en-US" sz="2000" u="none" strike="noStrike" dirty="0">
                          <a:solidFill>
                            <a:schemeClr val="bg1"/>
                          </a:solidFill>
                          <a:effectLst/>
                          <a:latin typeface="Trebuchet MS" panose="020B0603020202020204" pitchFamily="34" charset="0"/>
                        </a:rPr>
                        <a:t> Sufficiency</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3</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r>
                        <a:rPr lang="en-US" sz="2000" u="none" strike="noStrike" dirty="0">
                          <a:solidFill>
                            <a:schemeClr val="bg1"/>
                          </a:solidFill>
                          <a:effectLst/>
                          <a:latin typeface="Trebuchet MS" panose="020B0603020202020204" pitchFamily="34" charset="0"/>
                        </a:rPr>
                        <a:t> </a:t>
                      </a:r>
                      <a:r>
                        <a:rPr lang="en-US" sz="2000" u="none" strike="noStrike" dirty="0" err="1">
                          <a:solidFill>
                            <a:schemeClr val="bg1"/>
                          </a:solidFill>
                          <a:effectLst/>
                          <a:latin typeface="Trebuchet MS" panose="020B0603020202020204" pitchFamily="34" charset="0"/>
                        </a:rPr>
                        <a:t>Quantitativeness</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2</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extLst>
                  <a:ext uri="{0D108BD9-81ED-4DB2-BD59-A6C34878D82A}">
                    <a16:rowId xmlns:a16="http://schemas.microsoft.com/office/drawing/2014/main" val="10006"/>
                  </a:ext>
                </a:extLst>
              </a:tr>
              <a:tr h="190500">
                <a:tc>
                  <a:txBody>
                    <a:bodyPr/>
                    <a:lstStyle/>
                    <a:p>
                      <a:pPr algn="l" fontAlgn="b"/>
                      <a:r>
                        <a:rPr lang="en-US" sz="2000" u="none" strike="noStrike" dirty="0">
                          <a:solidFill>
                            <a:schemeClr val="bg1"/>
                          </a:solidFill>
                          <a:effectLst/>
                          <a:latin typeface="Trebuchet MS" panose="020B0603020202020204" pitchFamily="34" charset="0"/>
                        </a:rPr>
                        <a:t> Consistency</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8 </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r>
                        <a:rPr lang="en-US" sz="2000" u="none" strike="noStrike" dirty="0">
                          <a:solidFill>
                            <a:schemeClr val="bg1"/>
                          </a:solidFill>
                          <a:effectLst/>
                          <a:latin typeface="Trebuchet MS" panose="020B0603020202020204" pitchFamily="34" charset="0"/>
                        </a:rPr>
                        <a:t> </a:t>
                      </a:r>
                      <a:r>
                        <a:rPr lang="en-US" sz="2000" u="none" strike="noStrike" dirty="0" err="1">
                          <a:solidFill>
                            <a:schemeClr val="bg1"/>
                          </a:solidFill>
                          <a:effectLst/>
                          <a:latin typeface="Trebuchet MS" panose="020B0603020202020204" pitchFamily="34" charset="0"/>
                        </a:rPr>
                        <a:t>Usableness</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3</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r>
                        <a:rPr lang="en-US" sz="2000" u="none" strike="noStrike" dirty="0">
                          <a:solidFill>
                            <a:schemeClr val="bg1"/>
                          </a:solidFill>
                          <a:effectLst/>
                          <a:latin typeface="Trebuchet MS" panose="020B0603020202020204" pitchFamily="34" charset="0"/>
                        </a:rPr>
                        <a:t> Scope</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2</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extLst>
                  <a:ext uri="{0D108BD9-81ED-4DB2-BD59-A6C34878D82A}">
                    <a16:rowId xmlns:a16="http://schemas.microsoft.com/office/drawing/2014/main" val="10007"/>
                  </a:ext>
                </a:extLst>
              </a:tr>
              <a:tr h="190500">
                <a:tc>
                  <a:txBody>
                    <a:bodyPr/>
                    <a:lstStyle/>
                    <a:p>
                      <a:pPr algn="l" fontAlgn="b"/>
                      <a:r>
                        <a:rPr lang="en-US" sz="2000" u="none" strike="noStrike" dirty="0">
                          <a:solidFill>
                            <a:schemeClr val="bg1"/>
                          </a:solidFill>
                          <a:effectLst/>
                          <a:latin typeface="Trebuchet MS" panose="020B0603020202020204" pitchFamily="34" charset="0"/>
                        </a:rPr>
                        <a:t> Flexibility</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5</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r>
                        <a:rPr lang="en-US" sz="2000" u="none" strike="noStrike" dirty="0">
                          <a:solidFill>
                            <a:schemeClr val="bg1"/>
                          </a:solidFill>
                          <a:effectLst/>
                          <a:latin typeface="Trebuchet MS" panose="020B0603020202020204" pitchFamily="34" charset="0"/>
                        </a:rPr>
                        <a:t> Usefulness</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3</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r>
                        <a:rPr lang="en-US" sz="2000" u="none" strike="noStrike" dirty="0">
                          <a:solidFill>
                            <a:schemeClr val="bg1"/>
                          </a:solidFill>
                          <a:effectLst/>
                          <a:latin typeface="Trebuchet MS" panose="020B0603020202020204" pitchFamily="34" charset="0"/>
                        </a:rPr>
                        <a:t> Understandability</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2</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extLst>
                  <a:ext uri="{0D108BD9-81ED-4DB2-BD59-A6C34878D82A}">
                    <a16:rowId xmlns:a16="http://schemas.microsoft.com/office/drawing/2014/main" val="10008"/>
                  </a:ext>
                </a:extLst>
              </a:tr>
              <a:tr h="190500">
                <a:tc>
                  <a:txBody>
                    <a:bodyPr/>
                    <a:lstStyle/>
                    <a:p>
                      <a:pPr algn="l" fontAlgn="b"/>
                      <a:r>
                        <a:rPr lang="en-US" sz="2000" u="none" strike="noStrike" dirty="0">
                          <a:solidFill>
                            <a:schemeClr val="bg1"/>
                          </a:solidFill>
                          <a:effectLst/>
                          <a:latin typeface="Trebuchet MS" panose="020B0603020202020204" pitchFamily="34" charset="0"/>
                        </a:rPr>
                        <a:t> Precision</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5</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r>
                        <a:rPr lang="en-US" sz="2000" u="none" strike="noStrike" dirty="0">
                          <a:solidFill>
                            <a:schemeClr val="bg1"/>
                          </a:solidFill>
                          <a:effectLst/>
                          <a:latin typeface="Trebuchet MS" panose="020B0603020202020204" pitchFamily="34" charset="0"/>
                        </a:rPr>
                        <a:t> Clarity</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2</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endParaRPr lang="en-US" sz="2000" b="0" i="0" u="none" strike="noStrike">
                        <a:solidFill>
                          <a:schemeClr val="bg1"/>
                        </a:solidFill>
                        <a:effectLst/>
                        <a:latin typeface="Trebuchet MS" panose="020B0603020202020204" pitchFamily="34" charset="0"/>
                      </a:endParaRPr>
                    </a:p>
                  </a:txBody>
                  <a:tcPr marL="9525" marR="9525" marT="9525" marB="0" anchor="b">
                    <a:noFill/>
                  </a:tcPr>
                </a:tc>
                <a:tc>
                  <a:txBody>
                    <a:bodyPr/>
                    <a:lstStyle/>
                    <a:p>
                      <a:pPr algn="ctr" fontAlgn="b"/>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extLst>
                  <a:ext uri="{0D108BD9-81ED-4DB2-BD59-A6C34878D82A}">
                    <a16:rowId xmlns:a16="http://schemas.microsoft.com/office/drawing/2014/main" val="10009"/>
                  </a:ext>
                </a:extLst>
              </a:tr>
            </a:tbl>
          </a:graphicData>
        </a:graphic>
      </p:graphicFrame>
      <p:sp>
        <p:nvSpPr>
          <p:cNvPr id="5" name="Rectangle 4"/>
          <p:cNvSpPr/>
          <p:nvPr/>
        </p:nvSpPr>
        <p:spPr>
          <a:xfrm>
            <a:off x="1600200" y="5562600"/>
            <a:ext cx="7315200" cy="738664"/>
          </a:xfrm>
          <a:prstGeom prst="rect">
            <a:avLst/>
          </a:prstGeom>
        </p:spPr>
        <p:txBody>
          <a:bodyPr wrap="square">
            <a:spAutoFit/>
          </a:bodyPr>
          <a:lstStyle/>
          <a:p>
            <a:pPr algn="r"/>
            <a:r>
              <a:rPr lang="en-US" sz="1400" dirty="0">
                <a:solidFill>
                  <a:schemeClr val="bg1"/>
                </a:solidFill>
                <a:latin typeface="Trebuchet MS" panose="020B0603020202020204" pitchFamily="34" charset="0"/>
              </a:rPr>
              <a:t>Wang, R.Y., </a:t>
            </a:r>
            <a:r>
              <a:rPr lang="en-US" sz="1400" dirty="0" err="1">
                <a:solidFill>
                  <a:schemeClr val="bg1"/>
                </a:solidFill>
                <a:latin typeface="Trebuchet MS" panose="020B0603020202020204" pitchFamily="34" charset="0"/>
              </a:rPr>
              <a:t>Storey</a:t>
            </a:r>
            <a:r>
              <a:rPr lang="en-US" sz="1400" dirty="0">
                <a:solidFill>
                  <a:schemeClr val="bg1"/>
                </a:solidFill>
                <a:latin typeface="Trebuchet MS" panose="020B0603020202020204" pitchFamily="34" charset="0"/>
              </a:rPr>
              <a:t>, V.C., and Firth, C.P. </a:t>
            </a:r>
          </a:p>
          <a:p>
            <a:pPr algn="r"/>
            <a:r>
              <a:rPr lang="en-US" sz="1400" dirty="0">
                <a:solidFill>
                  <a:schemeClr val="bg1"/>
                </a:solidFill>
                <a:latin typeface="Trebuchet MS" panose="020B0603020202020204" pitchFamily="34" charset="0"/>
              </a:rPr>
              <a:t>A framework for analysis of data quality research. </a:t>
            </a:r>
          </a:p>
          <a:p>
            <a:pPr algn="r"/>
            <a:r>
              <a:rPr lang="en-US" sz="1400" i="1" dirty="0">
                <a:solidFill>
                  <a:schemeClr val="bg1"/>
                </a:solidFill>
                <a:latin typeface="Trebuchet MS" panose="020B0603020202020204" pitchFamily="34" charset="0"/>
              </a:rPr>
              <a:t>IEEE Trans. on </a:t>
            </a:r>
            <a:r>
              <a:rPr lang="en-US" sz="1400" i="1" dirty="0" err="1">
                <a:solidFill>
                  <a:schemeClr val="bg1"/>
                </a:solidFill>
                <a:latin typeface="Trebuchet MS" panose="020B0603020202020204" pitchFamily="34" charset="0"/>
              </a:rPr>
              <a:t>Knowl</a:t>
            </a:r>
            <a:r>
              <a:rPr lang="en-US" sz="1400" i="1" dirty="0">
                <a:solidFill>
                  <a:schemeClr val="bg1"/>
                </a:solidFill>
                <a:latin typeface="Trebuchet MS" panose="020B0603020202020204" pitchFamily="34" charset="0"/>
              </a:rPr>
              <a:t>. Data Eng. 7, </a:t>
            </a:r>
            <a:r>
              <a:rPr lang="en-US" sz="1400" dirty="0">
                <a:solidFill>
                  <a:schemeClr val="bg1"/>
                </a:solidFill>
                <a:latin typeface="Trebuchet MS" panose="020B0603020202020204" pitchFamily="34" charset="0"/>
              </a:rPr>
              <a:t>4 (1995), pp. 623–640.</a:t>
            </a:r>
          </a:p>
        </p:txBody>
      </p:sp>
      <p:sp>
        <p:nvSpPr>
          <p:cNvPr id="3" name="Slide Number Placeholder 2"/>
          <p:cNvSpPr>
            <a:spLocks noGrp="1"/>
          </p:cNvSpPr>
          <p:nvPr>
            <p:ph type="sldNum" sz="quarter" idx="10"/>
          </p:nvPr>
        </p:nvSpPr>
        <p:spPr/>
        <p:txBody>
          <a:bodyPr/>
          <a:lstStyle/>
          <a:p>
            <a:fld id="{970F0956-5B8E-40B4-A8DD-F75AA1D26018}" type="slidenum">
              <a:rPr lang="en-US" smtClean="0"/>
              <a:pPr/>
              <a:t>7</a:t>
            </a:fld>
            <a:endParaRPr lang="en-US"/>
          </a:p>
        </p:txBody>
      </p:sp>
    </p:spTree>
    <p:extLst>
      <p:ext uri="{BB962C8B-B14F-4D97-AF65-F5344CB8AC3E}">
        <p14:creationId xmlns:p14="http://schemas.microsoft.com/office/powerpoint/2010/main" val="267823140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highest level type of bias?</a:t>
            </a:r>
          </a:p>
        </p:txBody>
      </p:sp>
      <p:sp>
        <p:nvSpPr>
          <p:cNvPr id="3" name="Content Placeholder 2"/>
          <p:cNvSpPr>
            <a:spLocks noGrp="1"/>
          </p:cNvSpPr>
          <p:nvPr>
            <p:ph idx="1"/>
          </p:nvPr>
        </p:nvSpPr>
        <p:spPr/>
        <p:txBody>
          <a:bodyPr/>
          <a:lstStyle/>
          <a:p>
            <a:pPr marL="0" indent="0"/>
            <a:r>
              <a:rPr lang="en-US" dirty="0"/>
              <a:t>systematic difference in the collection of data regarding the participants in a study (e.g., about exposures in a case-control study, or about health outcomes in a cohort study) that leads to an incorrect result (e.g., risk ratio or odds ratio) or inference. </a:t>
            </a:r>
          </a:p>
        </p:txBody>
      </p:sp>
      <p:sp>
        <p:nvSpPr>
          <p:cNvPr id="4" name="Slide Number Placeholder 3"/>
          <p:cNvSpPr>
            <a:spLocks noGrp="1"/>
          </p:cNvSpPr>
          <p:nvPr>
            <p:ph type="sldNum" sz="quarter" idx="10"/>
          </p:nvPr>
        </p:nvSpPr>
        <p:spPr/>
        <p:txBody>
          <a:bodyPr/>
          <a:lstStyle/>
          <a:p>
            <a:fld id="{970F0956-5B8E-40B4-A8DD-F75AA1D26018}" type="slidenum">
              <a:rPr lang="en-US" smtClean="0"/>
              <a:pPr/>
              <a:t>70</a:t>
            </a:fld>
            <a:endParaRPr lang="en-US"/>
          </a:p>
        </p:txBody>
      </p:sp>
    </p:spTree>
    <p:extLst>
      <p:ext uri="{BB962C8B-B14F-4D97-AF65-F5344CB8AC3E}">
        <p14:creationId xmlns:p14="http://schemas.microsoft.com/office/powerpoint/2010/main" val="88486297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highest level type of bias?</a:t>
            </a:r>
          </a:p>
        </p:txBody>
      </p:sp>
      <p:sp>
        <p:nvSpPr>
          <p:cNvPr id="3" name="Content Placeholder 2"/>
          <p:cNvSpPr>
            <a:spLocks noGrp="1"/>
          </p:cNvSpPr>
          <p:nvPr>
            <p:ph idx="1"/>
          </p:nvPr>
        </p:nvSpPr>
        <p:spPr/>
        <p:txBody>
          <a:bodyPr/>
          <a:lstStyle/>
          <a:p>
            <a:pPr marL="0" indent="0"/>
            <a:r>
              <a:rPr lang="en-US" dirty="0"/>
              <a:t>systematic difference in the collection of data regarding the participants in a study (e.g., about exposures in a case-control study, or about health outcomes in a cohort study) that leads to an incorrect result (e.g., risk ratio or odds ratio) or inference. </a:t>
            </a:r>
          </a:p>
          <a:p>
            <a:pPr marL="0" indent="0"/>
            <a:endParaRPr lang="en-US" dirty="0"/>
          </a:p>
          <a:p>
            <a:pPr marL="0" indent="0"/>
            <a:endParaRPr lang="en-US" dirty="0"/>
          </a:p>
          <a:p>
            <a:pPr marL="0" indent="0" algn="ctr"/>
            <a:r>
              <a:rPr lang="en-US" sz="2800" b="1" dirty="0"/>
              <a:t>Information bias</a:t>
            </a:r>
          </a:p>
        </p:txBody>
      </p:sp>
      <p:sp>
        <p:nvSpPr>
          <p:cNvPr id="4" name="Slide Number Placeholder 3"/>
          <p:cNvSpPr>
            <a:spLocks noGrp="1"/>
          </p:cNvSpPr>
          <p:nvPr>
            <p:ph type="sldNum" sz="quarter" idx="10"/>
          </p:nvPr>
        </p:nvSpPr>
        <p:spPr/>
        <p:txBody>
          <a:bodyPr/>
          <a:lstStyle/>
          <a:p>
            <a:fld id="{970F0956-5B8E-40B4-A8DD-F75AA1D26018}" type="slidenum">
              <a:rPr lang="en-US" smtClean="0"/>
              <a:pPr/>
              <a:t>71</a:t>
            </a:fld>
            <a:endParaRPr lang="en-US"/>
          </a:p>
        </p:txBody>
      </p:sp>
    </p:spTree>
    <p:extLst>
      <p:ext uri="{BB962C8B-B14F-4D97-AF65-F5344CB8AC3E}">
        <p14:creationId xmlns:p14="http://schemas.microsoft.com/office/powerpoint/2010/main" val="419316644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Danger for which types of bias?</a:t>
            </a:r>
          </a:p>
        </p:txBody>
      </p:sp>
      <p:sp>
        <p:nvSpPr>
          <p:cNvPr id="3" name="Content Placeholder 2"/>
          <p:cNvSpPr>
            <a:spLocks noGrp="1"/>
          </p:cNvSpPr>
          <p:nvPr>
            <p:ph idx="1"/>
          </p:nvPr>
        </p:nvSpPr>
        <p:spPr>
          <a:xfrm>
            <a:off x="228600" y="2209800"/>
            <a:ext cx="8686800" cy="4419600"/>
          </a:xfrm>
        </p:spPr>
        <p:txBody>
          <a:bodyPr/>
          <a:lstStyle/>
          <a:p>
            <a:pPr>
              <a:buFont typeface="Arial" panose="020B0604020202020204" pitchFamily="34" charset="0"/>
              <a:buChar char="•"/>
            </a:pPr>
            <a:r>
              <a:rPr lang="en-US" dirty="0"/>
              <a:t>Patient knows he has disease X </a:t>
            </a:r>
          </a:p>
          <a:p>
            <a:pPr>
              <a:buFont typeface="Arial" panose="020B0604020202020204" pitchFamily="34" charset="0"/>
              <a:buChar char="•"/>
            </a:pPr>
            <a:r>
              <a:rPr lang="en-US" dirty="0"/>
              <a:t>He performs searches online from which he ‘learns’ the variety of symptoms that it may come with and what causes there might be.</a:t>
            </a:r>
          </a:p>
          <a:p>
            <a:pPr>
              <a:buFont typeface="Arial" panose="020B0604020202020204" pitchFamily="34" charset="0"/>
              <a:buChar char="•"/>
            </a:pPr>
            <a:r>
              <a:rPr lang="en-US" dirty="0"/>
              <a:t>By doing so, he comes across a patient recruitment website for a trial involving signs, symptoms and causes for disease X.</a:t>
            </a:r>
          </a:p>
          <a:p>
            <a:pPr>
              <a:buFont typeface="Arial" panose="020B0604020202020204" pitchFamily="34" charset="0"/>
              <a:buChar char="•"/>
            </a:pPr>
            <a:r>
              <a:rPr lang="en-US" dirty="0"/>
              <a:t>He believes he qualifies.</a:t>
            </a:r>
          </a:p>
        </p:txBody>
      </p:sp>
      <p:sp>
        <p:nvSpPr>
          <p:cNvPr id="4" name="Slide Number Placeholder 3"/>
          <p:cNvSpPr>
            <a:spLocks noGrp="1"/>
          </p:cNvSpPr>
          <p:nvPr>
            <p:ph type="sldNum" sz="quarter" idx="10"/>
          </p:nvPr>
        </p:nvSpPr>
        <p:spPr/>
        <p:txBody>
          <a:bodyPr/>
          <a:lstStyle/>
          <a:p>
            <a:fld id="{970F0956-5B8E-40B4-A8DD-F75AA1D26018}" type="slidenum">
              <a:rPr lang="en-US" smtClean="0"/>
              <a:pPr/>
              <a:t>72</a:t>
            </a:fld>
            <a:endParaRPr lang="en-US"/>
          </a:p>
        </p:txBody>
      </p:sp>
    </p:spTree>
    <p:extLst>
      <p:ext uri="{BB962C8B-B14F-4D97-AF65-F5344CB8AC3E}">
        <p14:creationId xmlns:p14="http://schemas.microsoft.com/office/powerpoint/2010/main" val="147150325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Danger for which types of bias?</a:t>
            </a:r>
          </a:p>
        </p:txBody>
      </p:sp>
      <p:sp>
        <p:nvSpPr>
          <p:cNvPr id="3" name="Content Placeholder 2"/>
          <p:cNvSpPr>
            <a:spLocks noGrp="1"/>
          </p:cNvSpPr>
          <p:nvPr>
            <p:ph idx="1"/>
          </p:nvPr>
        </p:nvSpPr>
        <p:spPr>
          <a:xfrm>
            <a:off x="228600" y="1828800"/>
            <a:ext cx="8686800" cy="4419600"/>
          </a:xfrm>
        </p:spPr>
        <p:txBody>
          <a:bodyPr/>
          <a:lstStyle/>
          <a:p>
            <a:pPr>
              <a:buFont typeface="Arial" panose="020B0604020202020204" pitchFamily="34" charset="0"/>
              <a:buChar char="•"/>
            </a:pPr>
            <a:r>
              <a:rPr lang="en-US" b="1" u="sng" dirty="0"/>
              <a:t>Rumination bias</a:t>
            </a:r>
            <a:r>
              <a:rPr lang="en-US" b="1" dirty="0"/>
              <a:t> </a:t>
            </a:r>
          </a:p>
          <a:p>
            <a:pPr lvl="1">
              <a:buFont typeface="Arial" panose="020B0604020202020204" pitchFamily="34" charset="0"/>
              <a:buChar char="•"/>
            </a:pPr>
            <a:r>
              <a:rPr lang="en-US" dirty="0"/>
              <a:t>= recall bias occurring if the presence of some outcome or effect influences the perception of its causes.</a:t>
            </a:r>
          </a:p>
          <a:p>
            <a:pPr lvl="1">
              <a:buFont typeface="Arial" panose="020B0604020202020204" pitchFamily="34" charset="0"/>
              <a:buChar char="•"/>
            </a:pPr>
            <a:r>
              <a:rPr lang="en-US" dirty="0"/>
              <a:t>he might confuse signs and symptoms he really has with signs and symptoms described.</a:t>
            </a:r>
          </a:p>
          <a:p>
            <a:pPr marL="0" indent="0"/>
            <a:endParaRPr lang="en-US" dirty="0"/>
          </a:p>
          <a:p>
            <a:pPr>
              <a:buFont typeface="Arial" panose="020B0604020202020204" pitchFamily="34" charset="0"/>
              <a:buChar char="•"/>
            </a:pPr>
            <a:r>
              <a:rPr lang="en-US" b="1" u="sng" dirty="0"/>
              <a:t>Exposure submission bias</a:t>
            </a:r>
            <a:r>
              <a:rPr lang="en-US" b="1" dirty="0"/>
              <a:t> </a:t>
            </a:r>
          </a:p>
          <a:p>
            <a:pPr lvl="1">
              <a:buFont typeface="Arial" panose="020B0604020202020204" pitchFamily="34" charset="0"/>
              <a:buChar char="•"/>
            </a:pPr>
            <a:r>
              <a:rPr lang="en-US" dirty="0"/>
              <a:t>= the presence of some outcome or effect influences the search for exposure to the putative cause.</a:t>
            </a:r>
          </a:p>
          <a:p>
            <a:pPr lvl="1">
              <a:buFont typeface="Arial" panose="020B0604020202020204" pitchFamily="34" charset="0"/>
              <a:buChar char="•"/>
            </a:pPr>
            <a:r>
              <a:rPr lang="en-US" dirty="0"/>
              <a:t>he might ascribe an event in his past which is similar to one of the listed causes, as the real cause for his disease.</a:t>
            </a:r>
          </a:p>
        </p:txBody>
      </p:sp>
      <p:sp>
        <p:nvSpPr>
          <p:cNvPr id="4" name="Slide Number Placeholder 3"/>
          <p:cNvSpPr>
            <a:spLocks noGrp="1"/>
          </p:cNvSpPr>
          <p:nvPr>
            <p:ph type="sldNum" sz="quarter" idx="10"/>
          </p:nvPr>
        </p:nvSpPr>
        <p:spPr/>
        <p:txBody>
          <a:bodyPr/>
          <a:lstStyle/>
          <a:p>
            <a:fld id="{970F0956-5B8E-40B4-A8DD-F75AA1D26018}" type="slidenum">
              <a:rPr lang="en-US" smtClean="0"/>
              <a:pPr/>
              <a:t>73</a:t>
            </a:fld>
            <a:endParaRPr lang="en-US"/>
          </a:p>
        </p:txBody>
      </p:sp>
    </p:spTree>
    <p:extLst>
      <p:ext uri="{BB962C8B-B14F-4D97-AF65-F5344CB8AC3E}">
        <p14:creationId xmlns:p14="http://schemas.microsoft.com/office/powerpoint/2010/main" val="1468098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type of bias ?</a:t>
            </a:r>
          </a:p>
        </p:txBody>
      </p:sp>
      <p:sp>
        <p:nvSpPr>
          <p:cNvPr id="3" name="Content Placeholder 2"/>
          <p:cNvSpPr>
            <a:spLocks noGrp="1"/>
          </p:cNvSpPr>
          <p:nvPr>
            <p:ph idx="1"/>
          </p:nvPr>
        </p:nvSpPr>
        <p:spPr/>
        <p:txBody>
          <a:bodyPr/>
          <a:lstStyle/>
          <a:p>
            <a:pPr lvl="1">
              <a:buFont typeface="Arial" panose="020B0604020202020204" pitchFamily="34" charset="0"/>
              <a:buChar char="•"/>
            </a:pPr>
            <a:r>
              <a:rPr lang="en-US" sz="2000" dirty="0"/>
              <a:t>Cimetidine is indicated by gastric ulcer;</a:t>
            </a:r>
          </a:p>
          <a:p>
            <a:pPr lvl="1">
              <a:buFont typeface="Arial" panose="020B0604020202020204" pitchFamily="34" charset="0"/>
              <a:buChar char="•"/>
            </a:pPr>
            <a:r>
              <a:rPr lang="en-US" sz="2000" dirty="0"/>
              <a:t>Gastric ulcer is a risk factor for gastric cancer;</a:t>
            </a:r>
          </a:p>
          <a:p>
            <a:pPr lvl="1">
              <a:buFont typeface="Arial" panose="020B0604020202020204" pitchFamily="34" charset="0"/>
              <a:buChar char="•"/>
            </a:pPr>
            <a:r>
              <a:rPr lang="en-US" sz="2000" dirty="0"/>
              <a:t>More patients taking cimetidine showed to have gastric cancer than non-takers.</a:t>
            </a:r>
          </a:p>
          <a:p>
            <a:pPr lvl="1">
              <a:buFont typeface="Arial" panose="020B0604020202020204" pitchFamily="34" charset="0"/>
              <a:buChar char="•"/>
            </a:pPr>
            <a:r>
              <a:rPr lang="en-US" sz="2000" dirty="0">
                <a:sym typeface="Wingdings" panose="05000000000000000000" pitchFamily="2" charset="2"/>
              </a:rPr>
              <a:t>? Cimetidine causes gastric cancer.</a:t>
            </a:r>
            <a:endParaRPr lang="en-US" sz="2000" dirty="0"/>
          </a:p>
        </p:txBody>
      </p:sp>
      <p:sp>
        <p:nvSpPr>
          <p:cNvPr id="4" name="Slide Number Placeholder 3"/>
          <p:cNvSpPr>
            <a:spLocks noGrp="1"/>
          </p:cNvSpPr>
          <p:nvPr>
            <p:ph type="sldNum" sz="quarter" idx="10"/>
          </p:nvPr>
        </p:nvSpPr>
        <p:spPr/>
        <p:txBody>
          <a:bodyPr/>
          <a:lstStyle/>
          <a:p>
            <a:fld id="{970F0956-5B8E-40B4-A8DD-F75AA1D26018}" type="slidenum">
              <a:rPr lang="en-US" smtClean="0"/>
              <a:pPr/>
              <a:t>74</a:t>
            </a:fld>
            <a:endParaRPr lang="en-US"/>
          </a:p>
        </p:txBody>
      </p:sp>
    </p:spTree>
    <p:extLst>
      <p:ext uri="{BB962C8B-B14F-4D97-AF65-F5344CB8AC3E}">
        <p14:creationId xmlns:p14="http://schemas.microsoft.com/office/powerpoint/2010/main" val="265542146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type of bias ?</a:t>
            </a:r>
          </a:p>
        </p:txBody>
      </p:sp>
      <p:sp>
        <p:nvSpPr>
          <p:cNvPr id="3" name="Content Placeholder 2"/>
          <p:cNvSpPr>
            <a:spLocks noGrp="1"/>
          </p:cNvSpPr>
          <p:nvPr>
            <p:ph idx="1"/>
          </p:nvPr>
        </p:nvSpPr>
        <p:spPr/>
        <p:txBody>
          <a:bodyPr/>
          <a:lstStyle/>
          <a:p>
            <a:pPr lvl="1">
              <a:buFont typeface="Arial" panose="020B0604020202020204" pitchFamily="34" charset="0"/>
              <a:buChar char="•"/>
            </a:pPr>
            <a:r>
              <a:rPr lang="en-US" sz="2000" dirty="0"/>
              <a:t>Cimetidine is indicated by gastric ulcer;</a:t>
            </a:r>
          </a:p>
          <a:p>
            <a:pPr lvl="1">
              <a:buFont typeface="Arial" panose="020B0604020202020204" pitchFamily="34" charset="0"/>
              <a:buChar char="•"/>
            </a:pPr>
            <a:r>
              <a:rPr lang="en-US" sz="2000" dirty="0"/>
              <a:t>Gastric ulcer is a risk factor for gastric cancer;</a:t>
            </a:r>
          </a:p>
          <a:p>
            <a:pPr lvl="1">
              <a:buFont typeface="Arial" panose="020B0604020202020204" pitchFamily="34" charset="0"/>
              <a:buChar char="•"/>
            </a:pPr>
            <a:r>
              <a:rPr lang="en-US" sz="2000" dirty="0"/>
              <a:t>More patients taking cimetidine showed to have gastric cancer than non-takers.</a:t>
            </a:r>
          </a:p>
          <a:p>
            <a:pPr lvl="1">
              <a:buFont typeface="Arial" panose="020B0604020202020204" pitchFamily="34" charset="0"/>
              <a:buChar char="•"/>
            </a:pPr>
            <a:r>
              <a:rPr lang="en-US" sz="2000" dirty="0">
                <a:sym typeface="Wingdings" panose="05000000000000000000" pitchFamily="2" charset="2"/>
              </a:rPr>
              <a:t>? Cimetidine causes gastric cancer.</a:t>
            </a:r>
            <a:r>
              <a:rPr lang="en-US" sz="2000" dirty="0"/>
              <a:t> </a:t>
            </a:r>
          </a:p>
          <a:p>
            <a:pPr>
              <a:buFont typeface="Arial" panose="020B0604020202020204" pitchFamily="34" charset="0"/>
              <a:buChar char="•"/>
            </a:pPr>
            <a:endParaRPr lang="en-US" sz="2000" dirty="0"/>
          </a:p>
          <a:p>
            <a:pPr>
              <a:buFont typeface="Arial" panose="020B0604020202020204" pitchFamily="34" charset="0"/>
              <a:buChar char="•"/>
            </a:pPr>
            <a:r>
              <a:rPr lang="en-US" sz="2000" dirty="0"/>
              <a:t>Confounding: an apparent effect is attributed to the exposure of interest, whereas in fact it ought to have been attributed to some other factor.</a:t>
            </a:r>
          </a:p>
          <a:p>
            <a:pPr>
              <a:buFont typeface="Arial" panose="020B0604020202020204" pitchFamily="34" charset="0"/>
              <a:buChar char="•"/>
            </a:pPr>
            <a:endParaRPr lang="en-US" sz="2000" dirty="0"/>
          </a:p>
          <a:p>
            <a:pPr>
              <a:buFont typeface="Arial" panose="020B0604020202020204" pitchFamily="34" charset="0"/>
              <a:buChar char="•"/>
            </a:pPr>
            <a:r>
              <a:rPr lang="en-US" sz="2000" b="1" u="sng" dirty="0"/>
              <a:t>Confounding by indication</a:t>
            </a:r>
            <a:r>
              <a:rPr lang="en-US" sz="2000" dirty="0"/>
              <a:t>: the indication is the confounding factor.</a:t>
            </a:r>
          </a:p>
          <a:p>
            <a:pPr>
              <a:buFont typeface="Arial" panose="020B0604020202020204" pitchFamily="34" charset="0"/>
              <a:buChar char="•"/>
            </a:pPr>
            <a:endParaRPr lang="en-US" sz="2000" dirty="0"/>
          </a:p>
          <a:p>
            <a:pPr lvl="1">
              <a:buFont typeface="Arial" panose="020B0604020202020204" pitchFamily="34" charset="0"/>
              <a:buChar char="•"/>
            </a:pPr>
            <a:endParaRPr lang="en-US" sz="2000" dirty="0"/>
          </a:p>
        </p:txBody>
      </p:sp>
      <p:sp>
        <p:nvSpPr>
          <p:cNvPr id="4" name="Slide Number Placeholder 3"/>
          <p:cNvSpPr>
            <a:spLocks noGrp="1"/>
          </p:cNvSpPr>
          <p:nvPr>
            <p:ph type="sldNum" sz="quarter" idx="10"/>
          </p:nvPr>
        </p:nvSpPr>
        <p:spPr/>
        <p:txBody>
          <a:bodyPr/>
          <a:lstStyle/>
          <a:p>
            <a:fld id="{970F0956-5B8E-40B4-A8DD-F75AA1D26018}" type="slidenum">
              <a:rPr lang="en-US" smtClean="0"/>
              <a:pPr/>
              <a:t>75</a:t>
            </a:fld>
            <a:endParaRPr lang="en-US"/>
          </a:p>
        </p:txBody>
      </p:sp>
    </p:spTree>
    <p:extLst>
      <p:ext uri="{BB962C8B-B14F-4D97-AF65-F5344CB8AC3E}">
        <p14:creationId xmlns:p14="http://schemas.microsoft.com/office/powerpoint/2010/main" val="392269083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Referral filter bias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As stated in paper R7:</a:t>
            </a:r>
          </a:p>
          <a:p>
            <a:pPr lvl="1">
              <a:buFont typeface="Arial" panose="020B0604020202020204" pitchFamily="34" charset="0"/>
              <a:buChar char="•"/>
            </a:pPr>
            <a:r>
              <a:rPr lang="en-US" dirty="0"/>
              <a:t>‘</a:t>
            </a:r>
            <a:r>
              <a:rPr lang="en-US" i="1" dirty="0"/>
              <a:t>Healthcare access bias may be due: </a:t>
            </a:r>
            <a:r>
              <a:rPr lang="en-US" dirty="0"/>
              <a:t>[…] </a:t>
            </a:r>
            <a:r>
              <a:rPr lang="en-US" i="1" dirty="0"/>
              <a:t>to the healthcare organization if it is organized in increasing levels of complexity and</a:t>
            </a:r>
            <a:r>
              <a:rPr lang="en-US" dirty="0"/>
              <a:t> </a:t>
            </a:r>
            <a:r>
              <a:rPr lang="en-US" b="1" u="sng" dirty="0"/>
              <a:t>[if]</a:t>
            </a:r>
            <a:r>
              <a:rPr lang="en-US" dirty="0"/>
              <a:t> ‘‘difficult’’ </a:t>
            </a:r>
            <a:r>
              <a:rPr lang="en-US" i="1" dirty="0"/>
              <a:t>cases are referred to tertiary care (referral filter bias)</a:t>
            </a:r>
            <a:r>
              <a:rPr lang="en-US" dirty="0"/>
              <a:t>’	</a:t>
            </a:r>
          </a:p>
          <a:p>
            <a:pPr lvl="1">
              <a:buFont typeface="Arial" panose="020B0604020202020204" pitchFamily="34" charset="0"/>
              <a:buChar char="•"/>
            </a:pPr>
            <a:endParaRPr lang="en-US" dirty="0"/>
          </a:p>
          <a:p>
            <a:pPr>
              <a:buFont typeface="Arial" panose="020B0604020202020204" pitchFamily="34" charset="0"/>
              <a:buChar char="•"/>
            </a:pPr>
            <a:r>
              <a:rPr lang="en-US" dirty="0"/>
              <a:t>Potential source of the bias? </a:t>
            </a:r>
          </a:p>
        </p:txBody>
      </p:sp>
      <p:sp>
        <p:nvSpPr>
          <p:cNvPr id="4" name="Slide Number Placeholder 3"/>
          <p:cNvSpPr>
            <a:spLocks noGrp="1"/>
          </p:cNvSpPr>
          <p:nvPr>
            <p:ph type="sldNum" sz="quarter" idx="10"/>
          </p:nvPr>
        </p:nvSpPr>
        <p:spPr/>
        <p:txBody>
          <a:bodyPr/>
          <a:lstStyle/>
          <a:p>
            <a:fld id="{970F0956-5B8E-40B4-A8DD-F75AA1D26018}" type="slidenum">
              <a:rPr lang="en-US" smtClean="0"/>
              <a:pPr/>
              <a:t>76</a:t>
            </a:fld>
            <a:endParaRPr lang="en-US"/>
          </a:p>
        </p:txBody>
      </p:sp>
    </p:spTree>
    <p:extLst>
      <p:ext uri="{BB962C8B-B14F-4D97-AF65-F5344CB8AC3E}">
        <p14:creationId xmlns:p14="http://schemas.microsoft.com/office/powerpoint/2010/main" val="77203217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Referral filter bias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As stated in paper R7:</a:t>
            </a:r>
          </a:p>
          <a:p>
            <a:pPr lvl="1">
              <a:buFont typeface="Arial" panose="020B0604020202020204" pitchFamily="34" charset="0"/>
              <a:buChar char="•"/>
            </a:pPr>
            <a:r>
              <a:rPr lang="en-US" dirty="0"/>
              <a:t>‘</a:t>
            </a:r>
            <a:r>
              <a:rPr lang="en-US" i="1" dirty="0"/>
              <a:t>Healthcare access bias may be due: </a:t>
            </a:r>
            <a:r>
              <a:rPr lang="en-US" dirty="0"/>
              <a:t>[…] </a:t>
            </a:r>
            <a:r>
              <a:rPr lang="en-US" i="1" dirty="0"/>
              <a:t>to the healthcare organization if it is organized in increasing levels of complexity and</a:t>
            </a:r>
            <a:r>
              <a:rPr lang="en-US" dirty="0"/>
              <a:t> </a:t>
            </a:r>
            <a:r>
              <a:rPr lang="en-US" b="1" u="sng" dirty="0"/>
              <a:t>[if]</a:t>
            </a:r>
            <a:r>
              <a:rPr lang="en-US" dirty="0"/>
              <a:t> ‘‘difficult’’ </a:t>
            </a:r>
            <a:r>
              <a:rPr lang="en-US" i="1" dirty="0"/>
              <a:t>cases are referred to tertiary care (referral filter bias)</a:t>
            </a:r>
            <a:r>
              <a:rPr lang="en-US" dirty="0"/>
              <a:t>’	</a:t>
            </a:r>
          </a:p>
          <a:p>
            <a:pPr lvl="1">
              <a:buFont typeface="Arial" panose="020B0604020202020204" pitchFamily="34" charset="0"/>
              <a:buChar char="•"/>
            </a:pPr>
            <a:endParaRPr lang="en-US" dirty="0"/>
          </a:p>
          <a:p>
            <a:pPr>
              <a:buFont typeface="Arial" panose="020B0604020202020204" pitchFamily="34" charset="0"/>
              <a:buChar char="•"/>
            </a:pPr>
            <a:r>
              <a:rPr lang="en-US" dirty="0"/>
              <a:t>Potential source of the bias? </a:t>
            </a:r>
          </a:p>
          <a:p>
            <a:pPr lvl="1">
              <a:buFont typeface="Arial" panose="020B0604020202020204" pitchFamily="34" charset="0"/>
              <a:buChar char="•"/>
            </a:pPr>
            <a:r>
              <a:rPr lang="en-US" dirty="0"/>
              <a:t>A patient is subjectively ‘difficult’ if it exceeds the competence/willingness to manage of the referrer, rather than objectively ‘difficult’.</a:t>
            </a:r>
          </a:p>
        </p:txBody>
      </p:sp>
      <p:sp>
        <p:nvSpPr>
          <p:cNvPr id="4" name="Slide Number Placeholder 3"/>
          <p:cNvSpPr>
            <a:spLocks noGrp="1"/>
          </p:cNvSpPr>
          <p:nvPr>
            <p:ph type="sldNum" sz="quarter" idx="10"/>
          </p:nvPr>
        </p:nvSpPr>
        <p:spPr/>
        <p:txBody>
          <a:bodyPr/>
          <a:lstStyle/>
          <a:p>
            <a:fld id="{970F0956-5B8E-40B4-A8DD-F75AA1D26018}" type="slidenum">
              <a:rPr lang="en-US" smtClean="0"/>
              <a:pPr/>
              <a:t>77</a:t>
            </a:fld>
            <a:endParaRPr lang="en-US"/>
          </a:p>
        </p:txBody>
      </p:sp>
    </p:spTree>
    <p:extLst>
      <p:ext uri="{BB962C8B-B14F-4D97-AF65-F5344CB8AC3E}">
        <p14:creationId xmlns:p14="http://schemas.microsoft.com/office/powerpoint/2010/main" val="212290727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New diagnostic test (NDT)</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512359134"/>
              </p:ext>
            </p:extLst>
          </p:nvPr>
        </p:nvGraphicFramePr>
        <p:xfrm>
          <a:off x="228600" y="1676400"/>
          <a:ext cx="8686800" cy="2966720"/>
        </p:xfrm>
        <a:graphic>
          <a:graphicData uri="http://schemas.openxmlformats.org/drawingml/2006/table">
            <a:tbl>
              <a:tblPr firstRow="1" bandRow="1">
                <a:tableStyleId>{5C22544A-7EE6-4342-B048-85BDC9FD1C3A}</a:tableStyleId>
              </a:tblPr>
              <a:tblGrid>
                <a:gridCol w="1737360">
                  <a:extLst>
                    <a:ext uri="{9D8B030D-6E8A-4147-A177-3AD203B41FA5}">
                      <a16:colId xmlns:a16="http://schemas.microsoft.com/office/drawing/2014/main" val="584571472"/>
                    </a:ext>
                  </a:extLst>
                </a:gridCol>
                <a:gridCol w="1737360">
                  <a:extLst>
                    <a:ext uri="{9D8B030D-6E8A-4147-A177-3AD203B41FA5}">
                      <a16:colId xmlns:a16="http://schemas.microsoft.com/office/drawing/2014/main" val="1302548108"/>
                    </a:ext>
                  </a:extLst>
                </a:gridCol>
                <a:gridCol w="1737360">
                  <a:extLst>
                    <a:ext uri="{9D8B030D-6E8A-4147-A177-3AD203B41FA5}">
                      <a16:colId xmlns:a16="http://schemas.microsoft.com/office/drawing/2014/main" val="1236028197"/>
                    </a:ext>
                  </a:extLst>
                </a:gridCol>
                <a:gridCol w="1737360">
                  <a:extLst>
                    <a:ext uri="{9D8B030D-6E8A-4147-A177-3AD203B41FA5}">
                      <a16:colId xmlns:a16="http://schemas.microsoft.com/office/drawing/2014/main" val="2714381822"/>
                    </a:ext>
                  </a:extLst>
                </a:gridCol>
                <a:gridCol w="1737360">
                  <a:extLst>
                    <a:ext uri="{9D8B030D-6E8A-4147-A177-3AD203B41FA5}">
                      <a16:colId xmlns:a16="http://schemas.microsoft.com/office/drawing/2014/main" val="2183304677"/>
                    </a:ext>
                  </a:extLst>
                </a:gridCol>
              </a:tblGrid>
              <a:tr h="370840">
                <a:tc>
                  <a:txBody>
                    <a:bodyPr/>
                    <a:lstStyle/>
                    <a:p>
                      <a:endParaRPr lang="en-US" dirty="0">
                        <a:solidFill>
                          <a:schemeClr val="bg1"/>
                        </a:solidFill>
                      </a:endParaRPr>
                    </a:p>
                  </a:txBody>
                  <a:tcPr>
                    <a:noFill/>
                  </a:tcPr>
                </a:tc>
                <a:tc gridSpan="4">
                  <a:txBody>
                    <a:bodyPr/>
                    <a:lstStyle/>
                    <a:p>
                      <a:pPr algn="ctr"/>
                      <a:r>
                        <a:rPr lang="en-US" dirty="0">
                          <a:solidFill>
                            <a:schemeClr val="bg1"/>
                          </a:solidFill>
                        </a:rPr>
                        <a:t>Existing diagnostic criteria</a:t>
                      </a:r>
                    </a:p>
                  </a:txBody>
                  <a:tcPr>
                    <a:noFill/>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387374616"/>
                  </a:ext>
                </a:extLst>
              </a:tr>
              <a:tr h="370840">
                <a:tc>
                  <a:txBody>
                    <a:bodyPr/>
                    <a:lstStyle/>
                    <a:p>
                      <a:endParaRPr lang="en-US" dirty="0">
                        <a:solidFill>
                          <a:schemeClr val="bg1"/>
                        </a:solidFill>
                      </a:endParaRPr>
                    </a:p>
                  </a:txBody>
                  <a:tcPr>
                    <a:noFill/>
                  </a:tcPr>
                </a:tc>
                <a:tc>
                  <a:txBody>
                    <a:bodyPr/>
                    <a:lstStyle/>
                    <a:p>
                      <a:r>
                        <a:rPr lang="en-US" dirty="0">
                          <a:solidFill>
                            <a:schemeClr val="bg1"/>
                          </a:solidFill>
                        </a:rPr>
                        <a:t>None satisfied</a:t>
                      </a:r>
                    </a:p>
                  </a:txBody>
                  <a:tcPr>
                    <a:noFill/>
                  </a:tcPr>
                </a:tc>
                <a:tc>
                  <a:txBody>
                    <a:bodyPr/>
                    <a:lstStyle/>
                    <a:p>
                      <a:r>
                        <a:rPr lang="en-US" dirty="0">
                          <a:solidFill>
                            <a:schemeClr val="bg1"/>
                          </a:solidFill>
                        </a:rPr>
                        <a:t>Few satisfied</a:t>
                      </a:r>
                    </a:p>
                  </a:txBody>
                  <a:tcPr>
                    <a:noFill/>
                  </a:tcPr>
                </a:tc>
                <a:tc>
                  <a:txBody>
                    <a:bodyPr/>
                    <a:lstStyle/>
                    <a:p>
                      <a:r>
                        <a:rPr lang="en-US" dirty="0">
                          <a:solidFill>
                            <a:schemeClr val="bg1"/>
                          </a:solidFill>
                        </a:rPr>
                        <a:t>Most satisfied</a:t>
                      </a:r>
                    </a:p>
                  </a:txBody>
                  <a:tcPr>
                    <a:noFill/>
                  </a:tcPr>
                </a:tc>
                <a:tc>
                  <a:txBody>
                    <a:bodyPr/>
                    <a:lstStyle/>
                    <a:p>
                      <a:r>
                        <a:rPr lang="en-US" dirty="0">
                          <a:solidFill>
                            <a:schemeClr val="bg1"/>
                          </a:solidFill>
                        </a:rPr>
                        <a:t>Fully satisfied</a:t>
                      </a:r>
                    </a:p>
                  </a:txBody>
                  <a:tcPr>
                    <a:noFill/>
                  </a:tcPr>
                </a:tc>
                <a:extLst>
                  <a:ext uri="{0D108BD9-81ED-4DB2-BD59-A6C34878D82A}">
                    <a16:rowId xmlns:a16="http://schemas.microsoft.com/office/drawing/2014/main" val="1994562776"/>
                  </a:ext>
                </a:extLst>
              </a:tr>
              <a:tr h="370840">
                <a:tc>
                  <a:txBody>
                    <a:bodyPr/>
                    <a:lstStyle/>
                    <a:p>
                      <a:r>
                        <a:rPr lang="en-US" dirty="0">
                          <a:solidFill>
                            <a:schemeClr val="bg1"/>
                          </a:solidFill>
                        </a:rPr>
                        <a:t>Disease X</a:t>
                      </a:r>
                    </a:p>
                  </a:txBody>
                  <a:tcPr>
                    <a:noFill/>
                  </a:tcPr>
                </a:tc>
                <a:tc>
                  <a:txBody>
                    <a:bodyPr/>
                    <a:lstStyle/>
                    <a:p>
                      <a:r>
                        <a:rPr lang="en-US" dirty="0">
                          <a:solidFill>
                            <a:schemeClr val="bg1"/>
                          </a:solidFill>
                        </a:rPr>
                        <a:t>5%</a:t>
                      </a:r>
                    </a:p>
                  </a:txBody>
                  <a:tcPr>
                    <a:noFill/>
                  </a:tcPr>
                </a:tc>
                <a:tc>
                  <a:txBody>
                    <a:bodyPr/>
                    <a:lstStyle/>
                    <a:p>
                      <a:r>
                        <a:rPr lang="en-US" dirty="0">
                          <a:solidFill>
                            <a:schemeClr val="bg1"/>
                          </a:solidFill>
                        </a:rPr>
                        <a:t>15%</a:t>
                      </a:r>
                    </a:p>
                  </a:txBody>
                  <a:tcPr>
                    <a:noFill/>
                  </a:tcPr>
                </a:tc>
                <a:tc>
                  <a:txBody>
                    <a:bodyPr/>
                    <a:lstStyle/>
                    <a:p>
                      <a:r>
                        <a:rPr lang="en-US" dirty="0">
                          <a:solidFill>
                            <a:schemeClr val="bg1"/>
                          </a:solidFill>
                        </a:rPr>
                        <a:t>50%</a:t>
                      </a:r>
                    </a:p>
                  </a:txBody>
                  <a:tcPr>
                    <a:noFill/>
                  </a:tcPr>
                </a:tc>
                <a:tc>
                  <a:txBody>
                    <a:bodyPr/>
                    <a:lstStyle/>
                    <a:p>
                      <a:r>
                        <a:rPr lang="en-US" dirty="0">
                          <a:solidFill>
                            <a:schemeClr val="bg1"/>
                          </a:solidFill>
                        </a:rPr>
                        <a:t>30%</a:t>
                      </a:r>
                    </a:p>
                  </a:txBody>
                  <a:tcPr>
                    <a:noFill/>
                  </a:tcPr>
                </a:tc>
                <a:extLst>
                  <a:ext uri="{0D108BD9-81ED-4DB2-BD59-A6C34878D82A}">
                    <a16:rowId xmlns:a16="http://schemas.microsoft.com/office/drawing/2014/main" val="3747801427"/>
                  </a:ext>
                </a:extLst>
              </a:tr>
              <a:tr h="370840">
                <a:tc>
                  <a:txBody>
                    <a:bodyPr/>
                    <a:lstStyle/>
                    <a:p>
                      <a:pPr algn="r"/>
                      <a:r>
                        <a:rPr lang="en-US" dirty="0">
                          <a:solidFill>
                            <a:schemeClr val="bg1"/>
                          </a:solidFill>
                        </a:rPr>
                        <a:t>NDT+</a:t>
                      </a:r>
                    </a:p>
                  </a:txBody>
                  <a:tcPr>
                    <a:noFill/>
                  </a:tcPr>
                </a:tc>
                <a:tc>
                  <a:txBody>
                    <a:bodyPr/>
                    <a:lstStyle/>
                    <a:p>
                      <a:pPr algn="ctr"/>
                      <a:r>
                        <a:rPr lang="en-US" dirty="0">
                          <a:solidFill>
                            <a:schemeClr val="bg1"/>
                          </a:solidFill>
                        </a:rPr>
                        <a:t>70%</a:t>
                      </a:r>
                    </a:p>
                  </a:txBody>
                  <a:tcPr>
                    <a:noFill/>
                  </a:tcPr>
                </a:tc>
                <a:tc>
                  <a:txBody>
                    <a:bodyPr/>
                    <a:lstStyle/>
                    <a:p>
                      <a:pPr algn="ctr"/>
                      <a:r>
                        <a:rPr lang="en-US" dirty="0">
                          <a:solidFill>
                            <a:schemeClr val="bg1"/>
                          </a:solidFill>
                        </a:rPr>
                        <a:t>80%</a:t>
                      </a:r>
                    </a:p>
                  </a:txBody>
                  <a:tcPr>
                    <a:noFill/>
                  </a:tcPr>
                </a:tc>
                <a:tc>
                  <a:txBody>
                    <a:bodyPr/>
                    <a:lstStyle/>
                    <a:p>
                      <a:pPr algn="ctr"/>
                      <a:r>
                        <a:rPr lang="en-US" dirty="0">
                          <a:solidFill>
                            <a:schemeClr val="bg1"/>
                          </a:solidFill>
                        </a:rPr>
                        <a:t>90%</a:t>
                      </a:r>
                    </a:p>
                  </a:txBody>
                  <a:tcPr>
                    <a:noFill/>
                  </a:tcPr>
                </a:tc>
                <a:tc>
                  <a:txBody>
                    <a:bodyPr/>
                    <a:lstStyle/>
                    <a:p>
                      <a:pPr algn="ctr"/>
                      <a:r>
                        <a:rPr lang="en-US" dirty="0">
                          <a:solidFill>
                            <a:schemeClr val="bg1"/>
                          </a:solidFill>
                        </a:rPr>
                        <a:t>95%</a:t>
                      </a:r>
                    </a:p>
                  </a:txBody>
                  <a:tcPr>
                    <a:noFill/>
                  </a:tcPr>
                </a:tc>
                <a:extLst>
                  <a:ext uri="{0D108BD9-81ED-4DB2-BD59-A6C34878D82A}">
                    <a16:rowId xmlns:a16="http://schemas.microsoft.com/office/drawing/2014/main" val="4058659446"/>
                  </a:ext>
                </a:extLst>
              </a:tr>
              <a:tr h="370840">
                <a:tc>
                  <a:txBody>
                    <a:bodyPr/>
                    <a:lstStyle/>
                    <a:p>
                      <a:pPr algn="r"/>
                      <a:r>
                        <a:rPr lang="en-US" dirty="0">
                          <a:solidFill>
                            <a:schemeClr val="bg1"/>
                          </a:solidFill>
                        </a:rPr>
                        <a:t>NDT-</a:t>
                      </a:r>
                    </a:p>
                  </a:txBody>
                  <a:tcPr>
                    <a:noFill/>
                  </a:tcPr>
                </a:tc>
                <a:tc>
                  <a:txBody>
                    <a:bodyPr/>
                    <a:lstStyle/>
                    <a:p>
                      <a:pPr algn="ctr"/>
                      <a:r>
                        <a:rPr lang="en-US" dirty="0">
                          <a:solidFill>
                            <a:schemeClr val="bg1"/>
                          </a:solidFill>
                        </a:rPr>
                        <a:t>30%</a:t>
                      </a:r>
                    </a:p>
                  </a:txBody>
                  <a:tcPr>
                    <a:noFill/>
                  </a:tcPr>
                </a:tc>
                <a:tc>
                  <a:txBody>
                    <a:bodyPr/>
                    <a:lstStyle/>
                    <a:p>
                      <a:pPr algn="ctr"/>
                      <a:r>
                        <a:rPr lang="en-US" dirty="0">
                          <a:solidFill>
                            <a:schemeClr val="bg1"/>
                          </a:solidFill>
                        </a:rPr>
                        <a:t>20%</a:t>
                      </a:r>
                    </a:p>
                  </a:txBody>
                  <a:tcPr>
                    <a:noFill/>
                  </a:tcPr>
                </a:tc>
                <a:tc>
                  <a:txBody>
                    <a:bodyPr/>
                    <a:lstStyle/>
                    <a:p>
                      <a:pPr algn="ctr"/>
                      <a:r>
                        <a:rPr lang="en-US" dirty="0">
                          <a:solidFill>
                            <a:schemeClr val="bg1"/>
                          </a:solidFill>
                        </a:rPr>
                        <a:t>10%</a:t>
                      </a:r>
                    </a:p>
                  </a:txBody>
                  <a:tcPr>
                    <a:noFill/>
                  </a:tcPr>
                </a:tc>
                <a:tc>
                  <a:txBody>
                    <a:bodyPr/>
                    <a:lstStyle/>
                    <a:p>
                      <a:pPr algn="ctr"/>
                      <a:r>
                        <a:rPr lang="en-US" dirty="0">
                          <a:solidFill>
                            <a:schemeClr val="bg1"/>
                          </a:solidFill>
                        </a:rPr>
                        <a:t>5%</a:t>
                      </a:r>
                    </a:p>
                  </a:txBody>
                  <a:tcPr>
                    <a:noFill/>
                  </a:tcPr>
                </a:tc>
                <a:extLst>
                  <a:ext uri="{0D108BD9-81ED-4DB2-BD59-A6C34878D82A}">
                    <a16:rowId xmlns:a16="http://schemas.microsoft.com/office/drawing/2014/main" val="925390573"/>
                  </a:ext>
                </a:extLst>
              </a:tr>
              <a:tr h="370840">
                <a:tc>
                  <a:txBody>
                    <a:bodyPr/>
                    <a:lstStyle/>
                    <a:p>
                      <a:r>
                        <a:rPr lang="en-US" dirty="0">
                          <a:solidFill>
                            <a:schemeClr val="bg1"/>
                          </a:solidFill>
                        </a:rPr>
                        <a:t>Not disease X</a:t>
                      </a:r>
                    </a:p>
                  </a:txBody>
                  <a:tcPr>
                    <a:noFill/>
                  </a:tcPr>
                </a:tc>
                <a:tc>
                  <a:txBody>
                    <a:bodyPr/>
                    <a:lstStyle/>
                    <a:p>
                      <a:r>
                        <a:rPr lang="en-US" dirty="0">
                          <a:solidFill>
                            <a:schemeClr val="bg1"/>
                          </a:solidFill>
                        </a:rPr>
                        <a:t>50%</a:t>
                      </a:r>
                    </a:p>
                  </a:txBody>
                  <a:tcPr>
                    <a:noFill/>
                  </a:tcPr>
                </a:tc>
                <a:tc>
                  <a:txBody>
                    <a:bodyPr/>
                    <a:lstStyle/>
                    <a:p>
                      <a:r>
                        <a:rPr lang="en-US" dirty="0">
                          <a:solidFill>
                            <a:schemeClr val="bg1"/>
                          </a:solidFill>
                        </a:rPr>
                        <a:t>30%</a:t>
                      </a:r>
                    </a:p>
                  </a:txBody>
                  <a:tcPr>
                    <a:noFill/>
                  </a:tcPr>
                </a:tc>
                <a:tc>
                  <a:txBody>
                    <a:bodyPr/>
                    <a:lstStyle/>
                    <a:p>
                      <a:r>
                        <a:rPr lang="en-US" dirty="0">
                          <a:solidFill>
                            <a:schemeClr val="bg1"/>
                          </a:solidFill>
                        </a:rPr>
                        <a:t>15%</a:t>
                      </a:r>
                    </a:p>
                  </a:txBody>
                  <a:tcPr>
                    <a:noFill/>
                  </a:tcPr>
                </a:tc>
                <a:tc>
                  <a:txBody>
                    <a:bodyPr/>
                    <a:lstStyle/>
                    <a:p>
                      <a:r>
                        <a:rPr lang="en-US" dirty="0">
                          <a:solidFill>
                            <a:schemeClr val="bg1"/>
                          </a:solidFill>
                        </a:rPr>
                        <a:t>5%</a:t>
                      </a:r>
                    </a:p>
                  </a:txBody>
                  <a:tcPr>
                    <a:noFill/>
                  </a:tcPr>
                </a:tc>
                <a:extLst>
                  <a:ext uri="{0D108BD9-81ED-4DB2-BD59-A6C34878D82A}">
                    <a16:rowId xmlns:a16="http://schemas.microsoft.com/office/drawing/2014/main" val="3698793521"/>
                  </a:ext>
                </a:extLst>
              </a:tr>
              <a:tr h="370840">
                <a:tc>
                  <a:txBody>
                    <a:bodyPr/>
                    <a:lstStyle/>
                    <a:p>
                      <a:pPr algn="r"/>
                      <a:r>
                        <a:rPr lang="en-US" dirty="0">
                          <a:solidFill>
                            <a:schemeClr val="bg1"/>
                          </a:solidFill>
                        </a:rPr>
                        <a:t>NDT+</a:t>
                      </a:r>
                    </a:p>
                  </a:txBody>
                  <a:tcPr>
                    <a:noFill/>
                  </a:tcPr>
                </a:tc>
                <a:tc>
                  <a:txBody>
                    <a:bodyPr/>
                    <a:lstStyle/>
                    <a:p>
                      <a:pPr algn="ctr"/>
                      <a:r>
                        <a:rPr lang="en-US" dirty="0">
                          <a:solidFill>
                            <a:schemeClr val="bg1"/>
                          </a:solidFill>
                        </a:rPr>
                        <a:t>1%</a:t>
                      </a:r>
                    </a:p>
                  </a:txBody>
                  <a:tcPr>
                    <a:noFill/>
                  </a:tcPr>
                </a:tc>
                <a:tc>
                  <a:txBody>
                    <a:bodyPr/>
                    <a:lstStyle/>
                    <a:p>
                      <a:pPr algn="ctr"/>
                      <a:r>
                        <a:rPr lang="en-US" dirty="0">
                          <a:solidFill>
                            <a:schemeClr val="bg1"/>
                          </a:solidFill>
                        </a:rPr>
                        <a:t>3%</a:t>
                      </a:r>
                    </a:p>
                  </a:txBody>
                  <a:tcPr>
                    <a:noFill/>
                  </a:tcPr>
                </a:tc>
                <a:tc>
                  <a:txBody>
                    <a:bodyPr/>
                    <a:lstStyle/>
                    <a:p>
                      <a:pPr algn="ctr"/>
                      <a:r>
                        <a:rPr lang="en-US" dirty="0">
                          <a:solidFill>
                            <a:schemeClr val="bg1"/>
                          </a:solidFill>
                        </a:rPr>
                        <a:t>5%</a:t>
                      </a:r>
                    </a:p>
                  </a:txBody>
                  <a:tcPr>
                    <a:noFill/>
                  </a:tcPr>
                </a:tc>
                <a:tc>
                  <a:txBody>
                    <a:bodyPr/>
                    <a:lstStyle/>
                    <a:p>
                      <a:pPr algn="ctr"/>
                      <a:r>
                        <a:rPr lang="en-US" dirty="0">
                          <a:solidFill>
                            <a:schemeClr val="bg1"/>
                          </a:solidFill>
                        </a:rPr>
                        <a:t>7%</a:t>
                      </a:r>
                    </a:p>
                  </a:txBody>
                  <a:tcPr>
                    <a:noFill/>
                  </a:tcPr>
                </a:tc>
                <a:extLst>
                  <a:ext uri="{0D108BD9-81ED-4DB2-BD59-A6C34878D82A}">
                    <a16:rowId xmlns:a16="http://schemas.microsoft.com/office/drawing/2014/main" val="4116006203"/>
                  </a:ext>
                </a:extLst>
              </a:tr>
              <a:tr h="370840">
                <a:tc>
                  <a:txBody>
                    <a:bodyPr/>
                    <a:lstStyle/>
                    <a:p>
                      <a:pPr algn="r"/>
                      <a:r>
                        <a:rPr lang="en-US" dirty="0">
                          <a:solidFill>
                            <a:schemeClr val="bg1"/>
                          </a:solidFill>
                        </a:rPr>
                        <a:t>NDT-</a:t>
                      </a:r>
                    </a:p>
                  </a:txBody>
                  <a:tcPr>
                    <a:noFill/>
                  </a:tcPr>
                </a:tc>
                <a:tc>
                  <a:txBody>
                    <a:bodyPr/>
                    <a:lstStyle/>
                    <a:p>
                      <a:pPr algn="ctr"/>
                      <a:r>
                        <a:rPr lang="en-US" dirty="0">
                          <a:solidFill>
                            <a:schemeClr val="bg1"/>
                          </a:solidFill>
                        </a:rPr>
                        <a:t>99%</a:t>
                      </a:r>
                    </a:p>
                  </a:txBody>
                  <a:tcPr>
                    <a:noFill/>
                  </a:tcPr>
                </a:tc>
                <a:tc>
                  <a:txBody>
                    <a:bodyPr/>
                    <a:lstStyle/>
                    <a:p>
                      <a:pPr algn="ctr"/>
                      <a:r>
                        <a:rPr lang="en-US" dirty="0">
                          <a:solidFill>
                            <a:schemeClr val="bg1"/>
                          </a:solidFill>
                        </a:rPr>
                        <a:t>97%</a:t>
                      </a:r>
                    </a:p>
                  </a:txBody>
                  <a:tcPr>
                    <a:noFill/>
                  </a:tcPr>
                </a:tc>
                <a:tc>
                  <a:txBody>
                    <a:bodyPr/>
                    <a:lstStyle/>
                    <a:p>
                      <a:pPr algn="ctr"/>
                      <a:r>
                        <a:rPr lang="en-US" dirty="0">
                          <a:solidFill>
                            <a:schemeClr val="bg1"/>
                          </a:solidFill>
                        </a:rPr>
                        <a:t>95%</a:t>
                      </a:r>
                    </a:p>
                  </a:txBody>
                  <a:tcPr>
                    <a:noFill/>
                  </a:tcPr>
                </a:tc>
                <a:tc>
                  <a:txBody>
                    <a:bodyPr/>
                    <a:lstStyle/>
                    <a:p>
                      <a:pPr algn="ctr"/>
                      <a:r>
                        <a:rPr lang="en-US" dirty="0">
                          <a:solidFill>
                            <a:schemeClr val="bg1"/>
                          </a:solidFill>
                        </a:rPr>
                        <a:t>93%</a:t>
                      </a:r>
                    </a:p>
                  </a:txBody>
                  <a:tcPr>
                    <a:noFill/>
                  </a:tcPr>
                </a:tc>
                <a:extLst>
                  <a:ext uri="{0D108BD9-81ED-4DB2-BD59-A6C34878D82A}">
                    <a16:rowId xmlns:a16="http://schemas.microsoft.com/office/drawing/2014/main" val="3982911867"/>
                  </a:ext>
                </a:extLst>
              </a:tr>
            </a:tbl>
          </a:graphicData>
        </a:graphic>
      </p:graphicFrame>
      <p:sp>
        <p:nvSpPr>
          <p:cNvPr id="4" name="Slide Number Placeholder 3"/>
          <p:cNvSpPr>
            <a:spLocks noGrp="1"/>
          </p:cNvSpPr>
          <p:nvPr>
            <p:ph type="sldNum" sz="quarter" idx="10"/>
          </p:nvPr>
        </p:nvSpPr>
        <p:spPr/>
        <p:txBody>
          <a:bodyPr/>
          <a:lstStyle/>
          <a:p>
            <a:fld id="{970F0956-5B8E-40B4-A8DD-F75AA1D26018}" type="slidenum">
              <a:rPr lang="en-US" smtClean="0"/>
              <a:pPr/>
              <a:t>78</a:t>
            </a:fld>
            <a:endParaRPr lang="en-US"/>
          </a:p>
        </p:txBody>
      </p:sp>
      <p:sp>
        <p:nvSpPr>
          <p:cNvPr id="6" name="TextBox 5"/>
          <p:cNvSpPr txBox="1"/>
          <p:nvPr/>
        </p:nvSpPr>
        <p:spPr>
          <a:xfrm>
            <a:off x="817535" y="4982512"/>
            <a:ext cx="4620175" cy="584775"/>
          </a:xfrm>
          <a:prstGeom prst="rect">
            <a:avLst/>
          </a:prstGeom>
          <a:noFill/>
        </p:spPr>
        <p:txBody>
          <a:bodyPr wrap="none" rtlCol="0">
            <a:spAutoFit/>
          </a:bodyPr>
          <a:lstStyle/>
          <a:p>
            <a:r>
              <a:rPr lang="en-US" b="0" dirty="0">
                <a:solidFill>
                  <a:schemeClr val="bg1"/>
                </a:solidFill>
              </a:rPr>
              <a:t>Risk for what type of bias?</a:t>
            </a:r>
          </a:p>
        </p:txBody>
      </p:sp>
    </p:spTree>
    <p:extLst>
      <p:ext uri="{BB962C8B-B14F-4D97-AF65-F5344CB8AC3E}">
        <p14:creationId xmlns:p14="http://schemas.microsoft.com/office/powerpoint/2010/main" val="358338802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Spectrum bias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sz="1800" dirty="0"/>
              <a:t>‘</a:t>
            </a:r>
            <a:r>
              <a:rPr lang="en-US" sz="1800" i="1" dirty="0"/>
              <a:t>In the assessment of validity of a diagnostic test this bias is produced when researchers included only ‘‘clear’’ or ‘‘definite’’ cases, not representing the whole spectrum of disease presentation, and/or ‘‘clear’’ or healthy controls subjects, not representing the conditions in which a differential diagnosis should be carried out</a:t>
            </a:r>
            <a:r>
              <a:rPr lang="en-US" sz="1800" dirty="0"/>
              <a:t>’</a:t>
            </a:r>
          </a:p>
          <a:p>
            <a:pPr>
              <a:buFont typeface="Arial" panose="020B0604020202020204" pitchFamily="34" charset="0"/>
              <a:buChar char="•"/>
            </a:pPr>
            <a:endParaRPr lang="en-US" sz="1800" dirty="0"/>
          </a:p>
          <a:p>
            <a:pPr>
              <a:buFont typeface="Arial" panose="020B0604020202020204" pitchFamily="34" charset="0"/>
              <a:buChar char="•"/>
            </a:pPr>
            <a:r>
              <a:rPr lang="en-US" sz="1800" dirty="0"/>
              <a:t>Being ‘diagnosed with X’ does not mean ‘you have X’.</a:t>
            </a:r>
          </a:p>
          <a:p>
            <a:pPr>
              <a:buFont typeface="Arial" panose="020B0604020202020204" pitchFamily="34" charset="0"/>
              <a:buChar char="•"/>
            </a:pPr>
            <a:r>
              <a:rPr lang="en-US" sz="1800" dirty="0"/>
              <a:t>Being diagnosed as ‘not having X’ does not mean ‘you don’t have X’.</a:t>
            </a:r>
          </a:p>
          <a:p>
            <a:pPr lvl="1">
              <a:buFont typeface="Arial" panose="020B0604020202020204" pitchFamily="34" charset="0"/>
              <a:buChar char="•"/>
            </a:pPr>
            <a:r>
              <a:rPr lang="en-US" sz="1800" dirty="0">
                <a:sym typeface="Wingdings" panose="05000000000000000000" pitchFamily="2" charset="2"/>
              </a:rPr>
              <a:t> misdiagnosis exists</a:t>
            </a:r>
          </a:p>
          <a:p>
            <a:pPr lvl="1">
              <a:buFont typeface="Arial" panose="020B0604020202020204" pitchFamily="34" charset="0"/>
              <a:buChar char="•"/>
            </a:pPr>
            <a:r>
              <a:rPr lang="en-US" sz="1800" dirty="0">
                <a:sym typeface="Wingdings" panose="05000000000000000000" pitchFamily="2" charset="2"/>
              </a:rPr>
              <a:t>Comparing diagnosis with actual disease in a population gives you a probability of true diagnosis.</a:t>
            </a:r>
          </a:p>
          <a:p>
            <a:pPr lvl="1">
              <a:buFont typeface="Arial" panose="020B0604020202020204" pitchFamily="34" charset="0"/>
              <a:buChar char="•"/>
            </a:pPr>
            <a:r>
              <a:rPr lang="en-US" sz="1800" dirty="0">
                <a:sym typeface="Wingdings" panose="05000000000000000000" pitchFamily="2" charset="2"/>
              </a:rPr>
              <a:t>A disease of type X can present itself differently in different patients</a:t>
            </a:r>
          </a:p>
          <a:p>
            <a:pPr lvl="2">
              <a:buFont typeface="Arial" panose="020B0604020202020204" pitchFamily="34" charset="0"/>
              <a:buChar char="•"/>
            </a:pPr>
            <a:r>
              <a:rPr lang="en-US" sz="1400" dirty="0">
                <a:sym typeface="Wingdings" panose="05000000000000000000" pitchFamily="2" charset="2"/>
              </a:rPr>
              <a:t>Presentation of type A  probability of disease X 90%  = ‘relatively clear case’</a:t>
            </a:r>
          </a:p>
          <a:p>
            <a:pPr lvl="2">
              <a:buFont typeface="Arial" panose="020B0604020202020204" pitchFamily="34" charset="0"/>
              <a:buChar char="•"/>
            </a:pPr>
            <a:r>
              <a:rPr lang="en-US" sz="1400" dirty="0">
                <a:sym typeface="Wingdings" panose="05000000000000000000" pitchFamily="2" charset="2"/>
              </a:rPr>
              <a:t>Presentation of type B  probability of disease X 55%  = ‘quite unclear case’ </a:t>
            </a:r>
          </a:p>
          <a:p>
            <a:pPr lvl="1">
              <a:buFont typeface="Arial" panose="020B0604020202020204" pitchFamily="34" charset="0"/>
              <a:buChar char="•"/>
            </a:pPr>
            <a:r>
              <a:rPr lang="en-US" sz="1800" dirty="0">
                <a:sym typeface="Wingdings" panose="05000000000000000000" pitchFamily="2" charset="2"/>
              </a:rPr>
              <a:t>The goal is a diagnostic test: one that works only with clear cases misses a lot of the patients with unclear cases.</a:t>
            </a:r>
            <a:endParaRPr lang="en-US" sz="1800" dirty="0"/>
          </a:p>
          <a:p>
            <a:pPr marL="0" indent="0"/>
            <a:endParaRPr lang="en-US" dirty="0"/>
          </a:p>
          <a:p>
            <a:pPr>
              <a:buFont typeface="Arial" panose="020B0604020202020204" pitchFamily="34" charset="0"/>
              <a:buChar char="•"/>
            </a:pPr>
            <a:endParaRPr lang="en-US" dirty="0"/>
          </a:p>
          <a:p>
            <a:pPr>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970F0956-5B8E-40B4-A8DD-F75AA1D26018}" type="slidenum">
              <a:rPr lang="en-US" smtClean="0"/>
              <a:pPr/>
              <a:t>79</a:t>
            </a:fld>
            <a:endParaRPr lang="en-US"/>
          </a:p>
        </p:txBody>
      </p:sp>
    </p:spTree>
    <p:extLst>
      <p:ext uri="{BB962C8B-B14F-4D97-AF65-F5344CB8AC3E}">
        <p14:creationId xmlns:p14="http://schemas.microsoft.com/office/powerpoint/2010/main" val="5645742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C000"/>
                </a:solidFill>
              </a:rPr>
              <a:t>Some</a:t>
            </a:r>
            <a:r>
              <a:rPr lang="en-US" dirty="0"/>
              <a:t> Data Quality Dimensions (2)</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10041691"/>
              </p:ext>
            </p:extLst>
          </p:nvPr>
        </p:nvGraphicFramePr>
        <p:xfrm>
          <a:off x="228600" y="1676400"/>
          <a:ext cx="8763000" cy="3143250"/>
        </p:xfrm>
        <a:graphic>
          <a:graphicData uri="http://schemas.openxmlformats.org/drawingml/2006/table">
            <a:tbl>
              <a:tblPr>
                <a:tableStyleId>{5C22544A-7EE6-4342-B048-85BDC9FD1C3A}</a:tableStyleId>
              </a:tblPr>
              <a:tblGrid>
                <a:gridCol w="1783620">
                  <a:extLst>
                    <a:ext uri="{9D8B030D-6E8A-4147-A177-3AD203B41FA5}">
                      <a16:colId xmlns:a16="http://schemas.microsoft.com/office/drawing/2014/main" val="20000"/>
                    </a:ext>
                  </a:extLst>
                </a:gridCol>
                <a:gridCol w="930584">
                  <a:extLst>
                    <a:ext uri="{9D8B030D-6E8A-4147-A177-3AD203B41FA5}">
                      <a16:colId xmlns:a16="http://schemas.microsoft.com/office/drawing/2014/main" val="20001"/>
                    </a:ext>
                  </a:extLst>
                </a:gridCol>
                <a:gridCol w="1938716">
                  <a:extLst>
                    <a:ext uri="{9D8B030D-6E8A-4147-A177-3AD203B41FA5}">
                      <a16:colId xmlns:a16="http://schemas.microsoft.com/office/drawing/2014/main" val="20002"/>
                    </a:ext>
                  </a:extLst>
                </a:gridCol>
                <a:gridCol w="930584">
                  <a:extLst>
                    <a:ext uri="{9D8B030D-6E8A-4147-A177-3AD203B41FA5}">
                      <a16:colId xmlns:a16="http://schemas.microsoft.com/office/drawing/2014/main" val="20003"/>
                    </a:ext>
                  </a:extLst>
                </a:gridCol>
                <a:gridCol w="2248912">
                  <a:extLst>
                    <a:ext uri="{9D8B030D-6E8A-4147-A177-3AD203B41FA5}">
                      <a16:colId xmlns:a16="http://schemas.microsoft.com/office/drawing/2014/main" val="20004"/>
                    </a:ext>
                  </a:extLst>
                </a:gridCol>
                <a:gridCol w="930584">
                  <a:extLst>
                    <a:ext uri="{9D8B030D-6E8A-4147-A177-3AD203B41FA5}">
                      <a16:colId xmlns:a16="http://schemas.microsoft.com/office/drawing/2014/main" val="20005"/>
                    </a:ext>
                  </a:extLst>
                </a:gridCol>
              </a:tblGrid>
              <a:tr h="190500">
                <a:tc>
                  <a:txBody>
                    <a:bodyPr/>
                    <a:lstStyle/>
                    <a:p>
                      <a:pPr algn="l" fontAlgn="b"/>
                      <a:r>
                        <a:rPr lang="en-US" sz="2000" u="none" strike="noStrike" dirty="0">
                          <a:solidFill>
                            <a:schemeClr val="bg1"/>
                          </a:solidFill>
                          <a:effectLst/>
                          <a:latin typeface="Trebuchet MS" panose="020B0603020202020204" pitchFamily="34" charset="0"/>
                        </a:rPr>
                        <a:t> Dimension</a:t>
                      </a:r>
                      <a:endParaRPr lang="en-US" sz="2000" b="0" i="0" u="none" strike="noStrike" dirty="0">
                        <a:solidFill>
                          <a:schemeClr val="bg1"/>
                        </a:solidFill>
                        <a:effectLst/>
                        <a:latin typeface="Trebuchet MS" panose="020B0603020202020204" pitchFamily="34" charset="0"/>
                      </a:endParaRPr>
                    </a:p>
                  </a:txBody>
                  <a:tcPr marL="9525" marR="9525" marT="9525" marB="0" anchor="b">
                    <a:solidFill>
                      <a:schemeClr val="bg2">
                        <a:lumMod val="75000"/>
                      </a:schemeClr>
                    </a:solidFill>
                  </a:tcPr>
                </a:tc>
                <a:tc>
                  <a:txBody>
                    <a:bodyPr/>
                    <a:lstStyle/>
                    <a:p>
                      <a:pPr algn="ctr" fontAlgn="b"/>
                      <a:r>
                        <a:rPr lang="en-US" sz="2000" u="none" strike="noStrike" dirty="0">
                          <a:solidFill>
                            <a:schemeClr val="bg1"/>
                          </a:solidFill>
                          <a:effectLst/>
                          <a:latin typeface="Trebuchet MS" panose="020B0603020202020204" pitchFamily="34" charset="0"/>
                        </a:rPr>
                        <a:t># cited </a:t>
                      </a:r>
                      <a:endParaRPr lang="en-US" sz="2000" b="0" i="0" u="none" strike="noStrike" dirty="0">
                        <a:solidFill>
                          <a:schemeClr val="bg1"/>
                        </a:solidFill>
                        <a:effectLst/>
                        <a:latin typeface="Trebuchet MS" panose="020B0603020202020204" pitchFamily="34" charset="0"/>
                      </a:endParaRPr>
                    </a:p>
                  </a:txBody>
                  <a:tcPr marL="9525" marR="9525" marT="9525" marB="0" anchor="b">
                    <a:solidFill>
                      <a:schemeClr val="bg2">
                        <a:lumMod val="75000"/>
                      </a:schemeClr>
                    </a:solidFill>
                  </a:tcPr>
                </a:tc>
                <a:tc>
                  <a:txBody>
                    <a:bodyPr/>
                    <a:lstStyle/>
                    <a:p>
                      <a:pPr algn="l" fontAlgn="b"/>
                      <a:r>
                        <a:rPr lang="en-US" sz="2000" u="none" strike="noStrike" dirty="0">
                          <a:solidFill>
                            <a:schemeClr val="bg1"/>
                          </a:solidFill>
                          <a:effectLst/>
                          <a:latin typeface="Trebuchet MS" panose="020B0603020202020204" pitchFamily="34" charset="0"/>
                        </a:rPr>
                        <a:t> Dimension</a:t>
                      </a:r>
                      <a:endParaRPr lang="en-US" sz="2000" b="0" i="0" u="none" strike="noStrike" dirty="0">
                        <a:solidFill>
                          <a:schemeClr val="bg1"/>
                        </a:solidFill>
                        <a:effectLst/>
                        <a:latin typeface="Trebuchet MS" panose="020B0603020202020204" pitchFamily="34" charset="0"/>
                      </a:endParaRPr>
                    </a:p>
                  </a:txBody>
                  <a:tcPr marL="9525" marR="9525" marT="9525" marB="0" anchor="b">
                    <a:solidFill>
                      <a:schemeClr val="bg2">
                        <a:lumMod val="75000"/>
                      </a:schemeClr>
                    </a:solidFill>
                  </a:tcPr>
                </a:tc>
                <a:tc>
                  <a:txBody>
                    <a:bodyPr/>
                    <a:lstStyle/>
                    <a:p>
                      <a:pPr algn="ctr" fontAlgn="b"/>
                      <a:r>
                        <a:rPr lang="en-US" sz="2000" u="none" strike="noStrike" dirty="0">
                          <a:solidFill>
                            <a:schemeClr val="bg1"/>
                          </a:solidFill>
                          <a:effectLst/>
                          <a:latin typeface="Trebuchet MS" panose="020B0603020202020204" pitchFamily="34" charset="0"/>
                        </a:rPr>
                        <a:t># cited </a:t>
                      </a:r>
                      <a:endParaRPr lang="en-US" sz="2000" b="0" i="0" u="none" strike="noStrike" dirty="0">
                        <a:solidFill>
                          <a:schemeClr val="bg1"/>
                        </a:solidFill>
                        <a:effectLst/>
                        <a:latin typeface="Trebuchet MS" panose="020B0603020202020204" pitchFamily="34" charset="0"/>
                      </a:endParaRPr>
                    </a:p>
                  </a:txBody>
                  <a:tcPr marL="9525" marR="9525" marT="9525" marB="0" anchor="b">
                    <a:solidFill>
                      <a:schemeClr val="bg2">
                        <a:lumMod val="75000"/>
                      </a:schemeClr>
                    </a:solidFill>
                  </a:tcPr>
                </a:tc>
                <a:tc>
                  <a:txBody>
                    <a:bodyPr/>
                    <a:lstStyle/>
                    <a:p>
                      <a:pPr algn="l" fontAlgn="b"/>
                      <a:r>
                        <a:rPr lang="en-US" sz="2000" u="none" strike="noStrike" dirty="0">
                          <a:solidFill>
                            <a:schemeClr val="bg1"/>
                          </a:solidFill>
                          <a:effectLst/>
                          <a:latin typeface="Trebuchet MS" panose="020B0603020202020204" pitchFamily="34" charset="0"/>
                        </a:rPr>
                        <a:t> Dimension</a:t>
                      </a:r>
                      <a:endParaRPr lang="en-US" sz="2000" b="0" i="0" u="none" strike="noStrike" dirty="0">
                        <a:solidFill>
                          <a:schemeClr val="bg1"/>
                        </a:solidFill>
                        <a:effectLst/>
                        <a:latin typeface="Trebuchet MS" panose="020B0603020202020204" pitchFamily="34" charset="0"/>
                      </a:endParaRPr>
                    </a:p>
                  </a:txBody>
                  <a:tcPr marL="9525" marR="9525" marT="9525" marB="0" anchor="b">
                    <a:solidFill>
                      <a:schemeClr val="bg2">
                        <a:lumMod val="75000"/>
                      </a:schemeClr>
                    </a:solidFill>
                  </a:tcPr>
                </a:tc>
                <a:tc>
                  <a:txBody>
                    <a:bodyPr/>
                    <a:lstStyle/>
                    <a:p>
                      <a:pPr algn="ctr" fontAlgn="b"/>
                      <a:r>
                        <a:rPr lang="en-US" sz="2000" u="none" strike="noStrike" dirty="0">
                          <a:solidFill>
                            <a:schemeClr val="bg1"/>
                          </a:solidFill>
                          <a:effectLst/>
                          <a:latin typeface="Trebuchet MS" panose="020B0603020202020204" pitchFamily="34" charset="0"/>
                        </a:rPr>
                        <a:t># cited </a:t>
                      </a:r>
                      <a:endParaRPr lang="en-US" sz="2000" b="0" i="0" u="none" strike="noStrike" dirty="0">
                        <a:solidFill>
                          <a:schemeClr val="bg1"/>
                        </a:solidFill>
                        <a:effectLst/>
                        <a:latin typeface="Trebuchet MS" panose="020B0603020202020204" pitchFamily="34" charset="0"/>
                      </a:endParaRPr>
                    </a:p>
                  </a:txBody>
                  <a:tcPr marL="9525" marR="9525" marT="9525" marB="0" anchor="b">
                    <a:solidFill>
                      <a:schemeClr val="bg2">
                        <a:lumMod val="75000"/>
                      </a:schemeClr>
                    </a:solidFill>
                  </a:tcPr>
                </a:tc>
                <a:extLst>
                  <a:ext uri="{0D108BD9-81ED-4DB2-BD59-A6C34878D82A}">
                    <a16:rowId xmlns:a16="http://schemas.microsoft.com/office/drawing/2014/main" val="10000"/>
                  </a:ext>
                </a:extLst>
              </a:tr>
              <a:tr h="190500">
                <a:tc>
                  <a:txBody>
                    <a:bodyPr/>
                    <a:lstStyle/>
                    <a:p>
                      <a:pPr algn="l" fontAlgn="b"/>
                      <a:r>
                        <a:rPr lang="en-US" sz="2000" u="none" strike="noStrike" dirty="0">
                          <a:solidFill>
                            <a:schemeClr val="bg1"/>
                          </a:solidFill>
                          <a:effectLst/>
                          <a:latin typeface="Trebuchet MS" panose="020B0603020202020204" pitchFamily="34" charset="0"/>
                        </a:rPr>
                        <a:t> </a:t>
                      </a:r>
                      <a:r>
                        <a:rPr lang="en-US" sz="2000" u="none" strike="noStrike" dirty="0">
                          <a:solidFill>
                            <a:srgbClr val="FFC000"/>
                          </a:solidFill>
                          <a:effectLst/>
                          <a:latin typeface="Trebuchet MS" panose="020B0603020202020204" pitchFamily="34" charset="0"/>
                        </a:rPr>
                        <a:t>Accuracy</a:t>
                      </a:r>
                      <a:endParaRPr lang="en-US" sz="2000" b="0" i="0" u="none" strike="noStrike" dirty="0">
                        <a:solidFill>
                          <a:srgbClr val="FFC000"/>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25</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r>
                        <a:rPr lang="en-US" sz="2000" u="none" strike="noStrike" dirty="0">
                          <a:solidFill>
                            <a:schemeClr val="bg1"/>
                          </a:solidFill>
                          <a:effectLst/>
                          <a:latin typeface="Trebuchet MS" panose="020B0603020202020204" pitchFamily="34" charset="0"/>
                        </a:rPr>
                        <a:t> Format</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4</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r>
                        <a:rPr lang="en-US" sz="2000" u="none" strike="noStrike" dirty="0">
                          <a:solidFill>
                            <a:schemeClr val="bg1"/>
                          </a:solidFill>
                          <a:effectLst/>
                          <a:latin typeface="Trebuchet MS" panose="020B0603020202020204" pitchFamily="34" charset="0"/>
                        </a:rPr>
                        <a:t> Comparability</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2</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extLst>
                  <a:ext uri="{0D108BD9-81ED-4DB2-BD59-A6C34878D82A}">
                    <a16:rowId xmlns:a16="http://schemas.microsoft.com/office/drawing/2014/main" val="10001"/>
                  </a:ext>
                </a:extLst>
              </a:tr>
              <a:tr h="190500">
                <a:tc>
                  <a:txBody>
                    <a:bodyPr/>
                    <a:lstStyle/>
                    <a:p>
                      <a:pPr algn="l" fontAlgn="b"/>
                      <a:r>
                        <a:rPr lang="en-US" sz="2000" u="none" strike="noStrike" dirty="0">
                          <a:solidFill>
                            <a:schemeClr val="bg1"/>
                          </a:solidFill>
                          <a:effectLst/>
                          <a:latin typeface="Trebuchet MS" panose="020B0603020202020204" pitchFamily="34" charset="0"/>
                        </a:rPr>
                        <a:t> Reliability</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22</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r>
                        <a:rPr lang="en-US" sz="2000" u="none" strike="noStrike" dirty="0">
                          <a:solidFill>
                            <a:schemeClr val="bg1"/>
                          </a:solidFill>
                          <a:effectLst/>
                          <a:latin typeface="Trebuchet MS" panose="020B0603020202020204" pitchFamily="34" charset="0"/>
                        </a:rPr>
                        <a:t> Interpretability</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4</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r>
                        <a:rPr lang="en-US" sz="2000" u="none" strike="noStrike" dirty="0">
                          <a:solidFill>
                            <a:schemeClr val="bg1"/>
                          </a:solidFill>
                          <a:effectLst/>
                          <a:latin typeface="Trebuchet MS" panose="020B0603020202020204" pitchFamily="34" charset="0"/>
                        </a:rPr>
                        <a:t> Conciseness</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2</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extLst>
                  <a:ext uri="{0D108BD9-81ED-4DB2-BD59-A6C34878D82A}">
                    <a16:rowId xmlns:a16="http://schemas.microsoft.com/office/drawing/2014/main" val="10002"/>
                  </a:ext>
                </a:extLst>
              </a:tr>
              <a:tr h="190500">
                <a:tc>
                  <a:txBody>
                    <a:bodyPr/>
                    <a:lstStyle/>
                    <a:p>
                      <a:pPr algn="l" fontAlgn="b"/>
                      <a:r>
                        <a:rPr lang="en-US" sz="2000" u="none" strike="noStrike" dirty="0">
                          <a:solidFill>
                            <a:schemeClr val="bg1"/>
                          </a:solidFill>
                          <a:effectLst/>
                          <a:latin typeface="Trebuchet MS" panose="020B0603020202020204" pitchFamily="34" charset="0"/>
                        </a:rPr>
                        <a:t> Timeliness</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19</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r>
                        <a:rPr lang="en-US" sz="2000" u="none" strike="noStrike" dirty="0">
                          <a:solidFill>
                            <a:schemeClr val="bg1"/>
                          </a:solidFill>
                          <a:effectLst/>
                          <a:latin typeface="Trebuchet MS" panose="020B0603020202020204" pitchFamily="34" charset="0"/>
                        </a:rPr>
                        <a:t> Content</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3</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r>
                        <a:rPr lang="en-US" sz="2000" u="none" strike="noStrike" dirty="0">
                          <a:solidFill>
                            <a:schemeClr val="bg1"/>
                          </a:solidFill>
                          <a:effectLst/>
                          <a:latin typeface="Trebuchet MS" panose="020B0603020202020204" pitchFamily="34" charset="0"/>
                        </a:rPr>
                        <a:t> </a:t>
                      </a:r>
                      <a:r>
                        <a:rPr lang="en-US" sz="2000" u="none" strike="noStrike" dirty="0">
                          <a:solidFill>
                            <a:srgbClr val="FFFF00"/>
                          </a:solidFill>
                          <a:effectLst/>
                          <a:latin typeface="Trebuchet MS" panose="020B0603020202020204" pitchFamily="34" charset="0"/>
                        </a:rPr>
                        <a:t>Freedom from bias</a:t>
                      </a:r>
                      <a:endParaRPr lang="en-US" sz="2000" b="0" i="0" u="none" strike="noStrike" dirty="0">
                        <a:solidFill>
                          <a:srgbClr val="FFFF00"/>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2</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extLst>
                  <a:ext uri="{0D108BD9-81ED-4DB2-BD59-A6C34878D82A}">
                    <a16:rowId xmlns:a16="http://schemas.microsoft.com/office/drawing/2014/main" val="10003"/>
                  </a:ext>
                </a:extLst>
              </a:tr>
              <a:tr h="190500">
                <a:tc>
                  <a:txBody>
                    <a:bodyPr/>
                    <a:lstStyle/>
                    <a:p>
                      <a:pPr algn="l" fontAlgn="b"/>
                      <a:r>
                        <a:rPr lang="en-US" sz="2000" u="none" strike="noStrike" dirty="0">
                          <a:solidFill>
                            <a:schemeClr val="bg1"/>
                          </a:solidFill>
                          <a:effectLst/>
                          <a:latin typeface="Trebuchet MS" panose="020B0603020202020204" pitchFamily="34" charset="0"/>
                        </a:rPr>
                        <a:t> Relevance</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16</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r>
                        <a:rPr lang="en-US" sz="2000" u="none" strike="noStrike" dirty="0">
                          <a:solidFill>
                            <a:schemeClr val="bg1"/>
                          </a:solidFill>
                          <a:effectLst/>
                          <a:latin typeface="Trebuchet MS" panose="020B0603020202020204" pitchFamily="34" charset="0"/>
                        </a:rPr>
                        <a:t> Efficiency</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3</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r>
                        <a:rPr lang="en-US" sz="2000" u="none" strike="noStrike" dirty="0">
                          <a:solidFill>
                            <a:schemeClr val="bg1"/>
                          </a:solidFill>
                          <a:effectLst/>
                          <a:latin typeface="Trebuchet MS" panose="020B0603020202020204" pitchFamily="34" charset="0"/>
                        </a:rPr>
                        <a:t> </a:t>
                      </a:r>
                      <a:r>
                        <a:rPr lang="en-US" sz="2000" u="none" strike="noStrike" dirty="0" err="1">
                          <a:solidFill>
                            <a:schemeClr val="bg1"/>
                          </a:solidFill>
                          <a:effectLst/>
                          <a:latin typeface="Trebuchet MS" panose="020B0603020202020204" pitchFamily="34" charset="0"/>
                        </a:rPr>
                        <a:t>Informativeness</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2</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extLst>
                  <a:ext uri="{0D108BD9-81ED-4DB2-BD59-A6C34878D82A}">
                    <a16:rowId xmlns:a16="http://schemas.microsoft.com/office/drawing/2014/main" val="10004"/>
                  </a:ext>
                </a:extLst>
              </a:tr>
              <a:tr h="190500">
                <a:tc>
                  <a:txBody>
                    <a:bodyPr/>
                    <a:lstStyle/>
                    <a:p>
                      <a:pPr algn="l" fontAlgn="b"/>
                      <a:r>
                        <a:rPr lang="en-US" sz="2000" u="none" strike="noStrike" dirty="0">
                          <a:solidFill>
                            <a:schemeClr val="bg1"/>
                          </a:solidFill>
                          <a:effectLst/>
                          <a:latin typeface="Trebuchet MS" panose="020B0603020202020204" pitchFamily="34" charset="0"/>
                        </a:rPr>
                        <a:t> Completeness</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15</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r>
                        <a:rPr lang="en-US" sz="2000" u="none" strike="noStrike" dirty="0">
                          <a:solidFill>
                            <a:schemeClr val="bg1"/>
                          </a:solidFill>
                          <a:effectLst/>
                          <a:latin typeface="Trebuchet MS" panose="020B0603020202020204" pitchFamily="34" charset="0"/>
                        </a:rPr>
                        <a:t> Importance</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3</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r>
                        <a:rPr lang="en-US" sz="2000" u="none" strike="noStrike" dirty="0">
                          <a:solidFill>
                            <a:schemeClr val="bg1"/>
                          </a:solidFill>
                          <a:effectLst/>
                          <a:latin typeface="Trebuchet MS" panose="020B0603020202020204" pitchFamily="34" charset="0"/>
                        </a:rPr>
                        <a:t> Level of detail</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2</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extLst>
                  <a:ext uri="{0D108BD9-81ED-4DB2-BD59-A6C34878D82A}">
                    <a16:rowId xmlns:a16="http://schemas.microsoft.com/office/drawing/2014/main" val="10005"/>
                  </a:ext>
                </a:extLst>
              </a:tr>
              <a:tr h="190500">
                <a:tc>
                  <a:txBody>
                    <a:bodyPr/>
                    <a:lstStyle/>
                    <a:p>
                      <a:pPr algn="l" fontAlgn="b"/>
                      <a:r>
                        <a:rPr lang="en-US" sz="2000" u="none" strike="noStrike" dirty="0">
                          <a:solidFill>
                            <a:schemeClr val="bg1"/>
                          </a:solidFill>
                          <a:effectLst/>
                          <a:latin typeface="Trebuchet MS" panose="020B0603020202020204" pitchFamily="34" charset="0"/>
                        </a:rPr>
                        <a:t> Currency</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9</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r>
                        <a:rPr lang="en-US" sz="2000" u="none" strike="noStrike" dirty="0">
                          <a:solidFill>
                            <a:schemeClr val="bg1"/>
                          </a:solidFill>
                          <a:effectLst/>
                          <a:latin typeface="Trebuchet MS" panose="020B0603020202020204" pitchFamily="34" charset="0"/>
                        </a:rPr>
                        <a:t> Sufficiency</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3</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r>
                        <a:rPr lang="en-US" sz="2000" u="none" strike="noStrike" dirty="0">
                          <a:solidFill>
                            <a:schemeClr val="bg1"/>
                          </a:solidFill>
                          <a:effectLst/>
                          <a:latin typeface="Trebuchet MS" panose="020B0603020202020204" pitchFamily="34" charset="0"/>
                        </a:rPr>
                        <a:t> </a:t>
                      </a:r>
                      <a:r>
                        <a:rPr lang="en-US" sz="2000" u="none" strike="noStrike" dirty="0" err="1">
                          <a:solidFill>
                            <a:schemeClr val="bg1"/>
                          </a:solidFill>
                          <a:effectLst/>
                          <a:latin typeface="Trebuchet MS" panose="020B0603020202020204" pitchFamily="34" charset="0"/>
                        </a:rPr>
                        <a:t>Quantitativeness</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2</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extLst>
                  <a:ext uri="{0D108BD9-81ED-4DB2-BD59-A6C34878D82A}">
                    <a16:rowId xmlns:a16="http://schemas.microsoft.com/office/drawing/2014/main" val="10006"/>
                  </a:ext>
                </a:extLst>
              </a:tr>
              <a:tr h="190500">
                <a:tc>
                  <a:txBody>
                    <a:bodyPr/>
                    <a:lstStyle/>
                    <a:p>
                      <a:pPr algn="l" fontAlgn="b"/>
                      <a:r>
                        <a:rPr lang="en-US" sz="2000" u="none" strike="noStrike" dirty="0">
                          <a:solidFill>
                            <a:schemeClr val="bg1"/>
                          </a:solidFill>
                          <a:effectLst/>
                          <a:latin typeface="Trebuchet MS" panose="020B0603020202020204" pitchFamily="34" charset="0"/>
                        </a:rPr>
                        <a:t> Consistency</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8 </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r>
                        <a:rPr lang="en-US" sz="2000" u="none" strike="noStrike" dirty="0">
                          <a:solidFill>
                            <a:schemeClr val="bg1"/>
                          </a:solidFill>
                          <a:effectLst/>
                          <a:latin typeface="Trebuchet MS" panose="020B0603020202020204" pitchFamily="34" charset="0"/>
                        </a:rPr>
                        <a:t> </a:t>
                      </a:r>
                      <a:r>
                        <a:rPr lang="en-US" sz="2000" u="none" strike="noStrike" dirty="0" err="1">
                          <a:solidFill>
                            <a:schemeClr val="bg1"/>
                          </a:solidFill>
                          <a:effectLst/>
                          <a:latin typeface="Trebuchet MS" panose="020B0603020202020204" pitchFamily="34" charset="0"/>
                        </a:rPr>
                        <a:t>Usableness</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3</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r>
                        <a:rPr lang="en-US" sz="2000" u="none" strike="noStrike" dirty="0">
                          <a:solidFill>
                            <a:schemeClr val="bg1"/>
                          </a:solidFill>
                          <a:effectLst/>
                          <a:latin typeface="Trebuchet MS" panose="020B0603020202020204" pitchFamily="34" charset="0"/>
                        </a:rPr>
                        <a:t> Scope</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2</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extLst>
                  <a:ext uri="{0D108BD9-81ED-4DB2-BD59-A6C34878D82A}">
                    <a16:rowId xmlns:a16="http://schemas.microsoft.com/office/drawing/2014/main" val="10007"/>
                  </a:ext>
                </a:extLst>
              </a:tr>
              <a:tr h="190500">
                <a:tc>
                  <a:txBody>
                    <a:bodyPr/>
                    <a:lstStyle/>
                    <a:p>
                      <a:pPr algn="l" fontAlgn="b"/>
                      <a:r>
                        <a:rPr lang="en-US" sz="2000" u="none" strike="noStrike" dirty="0">
                          <a:solidFill>
                            <a:schemeClr val="bg1"/>
                          </a:solidFill>
                          <a:effectLst/>
                          <a:latin typeface="Trebuchet MS" panose="020B0603020202020204" pitchFamily="34" charset="0"/>
                        </a:rPr>
                        <a:t> Flexibility</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5</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r>
                        <a:rPr lang="en-US" sz="2000" u="none" strike="noStrike" dirty="0">
                          <a:solidFill>
                            <a:schemeClr val="bg1"/>
                          </a:solidFill>
                          <a:effectLst/>
                          <a:latin typeface="Trebuchet MS" panose="020B0603020202020204" pitchFamily="34" charset="0"/>
                        </a:rPr>
                        <a:t> Usefulness</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3</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r>
                        <a:rPr lang="en-US" sz="2000" u="none" strike="noStrike" dirty="0">
                          <a:solidFill>
                            <a:schemeClr val="bg1"/>
                          </a:solidFill>
                          <a:effectLst/>
                          <a:latin typeface="Trebuchet MS" panose="020B0603020202020204" pitchFamily="34" charset="0"/>
                        </a:rPr>
                        <a:t> Understandability</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2</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extLst>
                  <a:ext uri="{0D108BD9-81ED-4DB2-BD59-A6C34878D82A}">
                    <a16:rowId xmlns:a16="http://schemas.microsoft.com/office/drawing/2014/main" val="10008"/>
                  </a:ext>
                </a:extLst>
              </a:tr>
              <a:tr h="190500">
                <a:tc>
                  <a:txBody>
                    <a:bodyPr/>
                    <a:lstStyle/>
                    <a:p>
                      <a:pPr algn="l" fontAlgn="b"/>
                      <a:r>
                        <a:rPr lang="en-US" sz="2000" u="none" strike="noStrike" dirty="0">
                          <a:solidFill>
                            <a:schemeClr val="bg1"/>
                          </a:solidFill>
                          <a:effectLst/>
                          <a:latin typeface="Trebuchet MS" panose="020B0603020202020204" pitchFamily="34" charset="0"/>
                        </a:rPr>
                        <a:t> </a:t>
                      </a:r>
                      <a:r>
                        <a:rPr lang="en-US" sz="2000" u="none" strike="noStrike" dirty="0">
                          <a:solidFill>
                            <a:srgbClr val="FFC000"/>
                          </a:solidFill>
                          <a:effectLst/>
                          <a:latin typeface="Trebuchet MS" panose="020B0603020202020204" pitchFamily="34" charset="0"/>
                        </a:rPr>
                        <a:t>Precision</a:t>
                      </a:r>
                      <a:endParaRPr lang="en-US" sz="2000" b="0" i="0" u="none" strike="noStrike" dirty="0">
                        <a:solidFill>
                          <a:srgbClr val="FFC000"/>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5</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r>
                        <a:rPr lang="en-US" sz="2000" u="none" strike="noStrike" dirty="0">
                          <a:solidFill>
                            <a:schemeClr val="bg1"/>
                          </a:solidFill>
                          <a:effectLst/>
                          <a:latin typeface="Trebuchet MS" panose="020B0603020202020204" pitchFamily="34" charset="0"/>
                        </a:rPr>
                        <a:t> Clarity</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ctr" fontAlgn="b"/>
                      <a:r>
                        <a:rPr lang="en-US" sz="2000" u="none" strike="noStrike" dirty="0">
                          <a:solidFill>
                            <a:schemeClr val="bg1"/>
                          </a:solidFill>
                          <a:effectLst/>
                          <a:latin typeface="Trebuchet MS" panose="020B0603020202020204" pitchFamily="34" charset="0"/>
                        </a:rPr>
                        <a:t>2</a:t>
                      </a:r>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tc>
                  <a:txBody>
                    <a:bodyPr/>
                    <a:lstStyle/>
                    <a:p>
                      <a:pPr algn="l" fontAlgn="b"/>
                      <a:endParaRPr lang="en-US" sz="2000" b="0" i="0" u="none" strike="noStrike">
                        <a:solidFill>
                          <a:schemeClr val="bg1"/>
                        </a:solidFill>
                        <a:effectLst/>
                        <a:latin typeface="Trebuchet MS" panose="020B0603020202020204" pitchFamily="34" charset="0"/>
                      </a:endParaRPr>
                    </a:p>
                  </a:txBody>
                  <a:tcPr marL="9525" marR="9525" marT="9525" marB="0" anchor="b">
                    <a:noFill/>
                  </a:tcPr>
                </a:tc>
                <a:tc>
                  <a:txBody>
                    <a:bodyPr/>
                    <a:lstStyle/>
                    <a:p>
                      <a:pPr algn="ctr" fontAlgn="b"/>
                      <a:endParaRPr lang="en-US" sz="2000" b="0" i="0" u="none" strike="noStrike" dirty="0">
                        <a:solidFill>
                          <a:schemeClr val="bg1"/>
                        </a:solidFill>
                        <a:effectLst/>
                        <a:latin typeface="Trebuchet MS" panose="020B0603020202020204" pitchFamily="34" charset="0"/>
                      </a:endParaRPr>
                    </a:p>
                  </a:txBody>
                  <a:tcPr marL="9525" marR="9525" marT="9525" marB="0" anchor="b">
                    <a:noFill/>
                  </a:tcPr>
                </a:tc>
                <a:extLst>
                  <a:ext uri="{0D108BD9-81ED-4DB2-BD59-A6C34878D82A}">
                    <a16:rowId xmlns:a16="http://schemas.microsoft.com/office/drawing/2014/main" val="10009"/>
                  </a:ext>
                </a:extLst>
              </a:tr>
            </a:tbl>
          </a:graphicData>
        </a:graphic>
      </p:graphicFrame>
      <p:sp>
        <p:nvSpPr>
          <p:cNvPr id="5" name="Rectangle 4"/>
          <p:cNvSpPr/>
          <p:nvPr/>
        </p:nvSpPr>
        <p:spPr>
          <a:xfrm>
            <a:off x="1600200" y="5562600"/>
            <a:ext cx="7315200" cy="738664"/>
          </a:xfrm>
          <a:prstGeom prst="rect">
            <a:avLst/>
          </a:prstGeom>
        </p:spPr>
        <p:txBody>
          <a:bodyPr wrap="square">
            <a:spAutoFit/>
          </a:bodyPr>
          <a:lstStyle/>
          <a:p>
            <a:pPr algn="r"/>
            <a:r>
              <a:rPr lang="en-US" sz="1400" dirty="0">
                <a:solidFill>
                  <a:schemeClr val="bg1"/>
                </a:solidFill>
                <a:latin typeface="Trebuchet MS" panose="020B0603020202020204" pitchFamily="34" charset="0"/>
              </a:rPr>
              <a:t>Wang, R.Y., </a:t>
            </a:r>
            <a:r>
              <a:rPr lang="en-US" sz="1400" dirty="0" err="1">
                <a:solidFill>
                  <a:schemeClr val="bg1"/>
                </a:solidFill>
                <a:latin typeface="Trebuchet MS" panose="020B0603020202020204" pitchFamily="34" charset="0"/>
              </a:rPr>
              <a:t>Storey</a:t>
            </a:r>
            <a:r>
              <a:rPr lang="en-US" sz="1400" dirty="0">
                <a:solidFill>
                  <a:schemeClr val="bg1"/>
                </a:solidFill>
                <a:latin typeface="Trebuchet MS" panose="020B0603020202020204" pitchFamily="34" charset="0"/>
              </a:rPr>
              <a:t>, V.C., and Firth, C.P. </a:t>
            </a:r>
          </a:p>
          <a:p>
            <a:pPr algn="r"/>
            <a:r>
              <a:rPr lang="en-US" sz="1400" dirty="0">
                <a:solidFill>
                  <a:schemeClr val="bg1"/>
                </a:solidFill>
                <a:latin typeface="Trebuchet MS" panose="020B0603020202020204" pitchFamily="34" charset="0"/>
              </a:rPr>
              <a:t>A framework for analysis of data quality research. </a:t>
            </a:r>
          </a:p>
          <a:p>
            <a:pPr algn="r"/>
            <a:r>
              <a:rPr lang="en-US" sz="1400" i="1" dirty="0">
                <a:solidFill>
                  <a:schemeClr val="bg1"/>
                </a:solidFill>
                <a:latin typeface="Trebuchet MS" panose="020B0603020202020204" pitchFamily="34" charset="0"/>
              </a:rPr>
              <a:t>IEEE Trans. on </a:t>
            </a:r>
            <a:r>
              <a:rPr lang="en-US" sz="1400" i="1" dirty="0" err="1">
                <a:solidFill>
                  <a:schemeClr val="bg1"/>
                </a:solidFill>
                <a:latin typeface="Trebuchet MS" panose="020B0603020202020204" pitchFamily="34" charset="0"/>
              </a:rPr>
              <a:t>Knowl</a:t>
            </a:r>
            <a:r>
              <a:rPr lang="en-US" sz="1400" i="1" dirty="0">
                <a:solidFill>
                  <a:schemeClr val="bg1"/>
                </a:solidFill>
                <a:latin typeface="Trebuchet MS" panose="020B0603020202020204" pitchFamily="34" charset="0"/>
              </a:rPr>
              <a:t>. Data Eng. 7, </a:t>
            </a:r>
            <a:r>
              <a:rPr lang="en-US" sz="1400" dirty="0">
                <a:solidFill>
                  <a:schemeClr val="bg1"/>
                </a:solidFill>
                <a:latin typeface="Trebuchet MS" panose="020B0603020202020204" pitchFamily="34" charset="0"/>
              </a:rPr>
              <a:t>4 (1995), pp. 623–640.</a:t>
            </a:r>
          </a:p>
        </p:txBody>
      </p:sp>
      <p:sp>
        <p:nvSpPr>
          <p:cNvPr id="3" name="Slide Number Placeholder 2"/>
          <p:cNvSpPr>
            <a:spLocks noGrp="1"/>
          </p:cNvSpPr>
          <p:nvPr>
            <p:ph type="sldNum" sz="quarter" idx="10"/>
          </p:nvPr>
        </p:nvSpPr>
        <p:spPr/>
        <p:txBody>
          <a:bodyPr/>
          <a:lstStyle/>
          <a:p>
            <a:fld id="{970F0956-5B8E-40B4-A8DD-F75AA1D26018}" type="slidenum">
              <a:rPr lang="en-US" smtClean="0"/>
              <a:pPr/>
              <a:t>8</a:t>
            </a:fld>
            <a:endParaRPr lang="en-US"/>
          </a:p>
        </p:txBody>
      </p:sp>
    </p:spTree>
    <p:extLst>
      <p:ext uri="{BB962C8B-B14F-4D97-AF65-F5344CB8AC3E}">
        <p14:creationId xmlns:p14="http://schemas.microsoft.com/office/powerpoint/2010/main" val="327442336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correct term for this?</a:t>
            </a:r>
          </a:p>
        </p:txBody>
      </p:sp>
      <p:sp>
        <p:nvSpPr>
          <p:cNvPr id="3" name="Content Placeholder 2"/>
          <p:cNvSpPr>
            <a:spLocks noGrp="1"/>
          </p:cNvSpPr>
          <p:nvPr>
            <p:ph idx="1"/>
          </p:nvPr>
        </p:nvSpPr>
        <p:spPr/>
        <p:txBody>
          <a:bodyPr/>
          <a:lstStyle/>
          <a:p>
            <a:pPr marL="0" indent="0"/>
            <a:r>
              <a:rPr lang="en-US" dirty="0"/>
              <a:t>difference in the enrollment of participants in a study that leads to an incorrect result (e.g., risk ratio or odds ratio) or inference. </a:t>
            </a:r>
          </a:p>
          <a:p>
            <a:pPr marL="0" indent="0"/>
            <a:endParaRPr lang="en-US" dirty="0"/>
          </a:p>
          <a:p>
            <a:pPr marL="0" indent="0"/>
            <a:endParaRPr lang="en-US" dirty="0"/>
          </a:p>
        </p:txBody>
      </p:sp>
      <p:sp>
        <p:nvSpPr>
          <p:cNvPr id="4" name="Slide Number Placeholder 3"/>
          <p:cNvSpPr>
            <a:spLocks noGrp="1"/>
          </p:cNvSpPr>
          <p:nvPr>
            <p:ph type="sldNum" sz="quarter" idx="10"/>
          </p:nvPr>
        </p:nvSpPr>
        <p:spPr/>
        <p:txBody>
          <a:bodyPr/>
          <a:lstStyle/>
          <a:p>
            <a:fld id="{970F0956-5B8E-40B4-A8DD-F75AA1D26018}" type="slidenum">
              <a:rPr lang="en-US" smtClean="0"/>
              <a:pPr/>
              <a:t>80</a:t>
            </a:fld>
            <a:endParaRPr lang="en-US"/>
          </a:p>
        </p:txBody>
      </p:sp>
    </p:spTree>
    <p:extLst>
      <p:ext uri="{BB962C8B-B14F-4D97-AF65-F5344CB8AC3E}">
        <p14:creationId xmlns:p14="http://schemas.microsoft.com/office/powerpoint/2010/main" val="281096808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correct term for this?</a:t>
            </a:r>
          </a:p>
        </p:txBody>
      </p:sp>
      <p:sp>
        <p:nvSpPr>
          <p:cNvPr id="3" name="Content Placeholder 2"/>
          <p:cNvSpPr>
            <a:spLocks noGrp="1"/>
          </p:cNvSpPr>
          <p:nvPr>
            <p:ph idx="1"/>
          </p:nvPr>
        </p:nvSpPr>
        <p:spPr/>
        <p:txBody>
          <a:bodyPr/>
          <a:lstStyle/>
          <a:p>
            <a:pPr marL="0" indent="0"/>
            <a:r>
              <a:rPr lang="en-US" dirty="0"/>
              <a:t>difference in the enrollment of participants in a study that leads to an incorrect result (e.g., risk ratio or odds ratio) or inference. </a:t>
            </a:r>
          </a:p>
          <a:p>
            <a:pPr marL="0" indent="0"/>
            <a:endParaRPr lang="en-US" dirty="0"/>
          </a:p>
          <a:p>
            <a:pPr marL="0" indent="0" algn="ctr"/>
            <a:r>
              <a:rPr lang="en-US" sz="2800" dirty="0"/>
              <a:t>Error</a:t>
            </a:r>
          </a:p>
          <a:p>
            <a:pPr marL="0" indent="0"/>
            <a:endParaRPr lang="en-US" dirty="0"/>
          </a:p>
          <a:p>
            <a:pPr marL="0" indent="0"/>
            <a:endParaRPr lang="en-US" dirty="0"/>
          </a:p>
        </p:txBody>
      </p:sp>
      <p:sp>
        <p:nvSpPr>
          <p:cNvPr id="4" name="Slide Number Placeholder 3"/>
          <p:cNvSpPr>
            <a:spLocks noGrp="1"/>
          </p:cNvSpPr>
          <p:nvPr>
            <p:ph type="sldNum" sz="quarter" idx="10"/>
          </p:nvPr>
        </p:nvSpPr>
        <p:spPr/>
        <p:txBody>
          <a:bodyPr/>
          <a:lstStyle/>
          <a:p>
            <a:fld id="{970F0956-5B8E-40B4-A8DD-F75AA1D26018}" type="slidenum">
              <a:rPr lang="en-US" smtClean="0"/>
              <a:pPr/>
              <a:t>81</a:t>
            </a:fld>
            <a:endParaRPr lang="en-US"/>
          </a:p>
        </p:txBody>
      </p:sp>
    </p:spTree>
    <p:extLst>
      <p:ext uri="{BB962C8B-B14F-4D97-AF65-F5344CB8AC3E}">
        <p14:creationId xmlns:p14="http://schemas.microsoft.com/office/powerpoint/2010/main" val="381929464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type(s) of error are involved here?</a:t>
            </a:r>
          </a:p>
        </p:txBody>
      </p:sp>
      <p:sp>
        <p:nvSpPr>
          <p:cNvPr id="3" name="Content Placeholder 2"/>
          <p:cNvSpPr>
            <a:spLocks noGrp="1"/>
          </p:cNvSpPr>
          <p:nvPr>
            <p:ph idx="1"/>
          </p:nvPr>
        </p:nvSpPr>
        <p:spPr/>
        <p:txBody>
          <a:bodyPr/>
          <a:lstStyle/>
          <a:p>
            <a:r>
              <a:rPr lang="en-US" dirty="0"/>
              <a:t>Purpose of study: </a:t>
            </a:r>
          </a:p>
          <a:p>
            <a:r>
              <a:rPr lang="en-US" dirty="0"/>
              <a:t>	assessing whether blood pressure at time t1 is an indicator for developing some disease at a later time.</a:t>
            </a:r>
          </a:p>
        </p:txBody>
      </p:sp>
      <p:sp>
        <p:nvSpPr>
          <p:cNvPr id="4" name="Slide Number Placeholder 3"/>
          <p:cNvSpPr>
            <a:spLocks noGrp="1"/>
          </p:cNvSpPr>
          <p:nvPr>
            <p:ph type="sldNum" sz="quarter" idx="10"/>
          </p:nvPr>
        </p:nvSpPr>
        <p:spPr/>
        <p:txBody>
          <a:bodyPr/>
          <a:lstStyle/>
          <a:p>
            <a:fld id="{970F0956-5B8E-40B4-A8DD-F75AA1D26018}" type="slidenum">
              <a:rPr lang="en-US" smtClean="0"/>
              <a:pPr/>
              <a:t>82</a:t>
            </a:fld>
            <a:endParaRPr lang="en-US"/>
          </a:p>
        </p:txBody>
      </p:sp>
    </p:spTree>
    <p:extLst>
      <p:ext uri="{BB962C8B-B14F-4D97-AF65-F5344CB8AC3E}">
        <p14:creationId xmlns:p14="http://schemas.microsoft.com/office/powerpoint/2010/main" val="119460088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type(s) of error are involved here?</a:t>
            </a:r>
          </a:p>
        </p:txBody>
      </p:sp>
      <p:sp>
        <p:nvSpPr>
          <p:cNvPr id="3" name="Content Placeholder 2"/>
          <p:cNvSpPr>
            <a:spLocks noGrp="1"/>
          </p:cNvSpPr>
          <p:nvPr>
            <p:ph idx="1"/>
          </p:nvPr>
        </p:nvSpPr>
        <p:spPr/>
        <p:txBody>
          <a:bodyPr/>
          <a:lstStyle/>
          <a:p>
            <a:r>
              <a:rPr lang="en-US" sz="1600" dirty="0"/>
              <a:t>Purpose of study: </a:t>
            </a:r>
          </a:p>
          <a:p>
            <a:r>
              <a:rPr lang="en-US" sz="1600" dirty="0"/>
              <a:t>	assessing whether blood pressure at time t1 is an indicator for developing some disease at a later time.</a:t>
            </a:r>
          </a:p>
          <a:p>
            <a:r>
              <a:rPr lang="en-US" sz="1600" dirty="0"/>
              <a:t>Answer:</a:t>
            </a:r>
          </a:p>
          <a:p>
            <a:pPr>
              <a:buFont typeface="Arial" panose="020B0604020202020204" pitchFamily="34" charset="0"/>
              <a:buChar char="•"/>
            </a:pPr>
            <a:r>
              <a:rPr lang="en-US" sz="1600" dirty="0"/>
              <a:t>Blood pressure varies from moment to moment, so that every measurement of blood pressure reflects a degree of random variability </a:t>
            </a:r>
            <a:r>
              <a:rPr lang="en-US" sz="1600" dirty="0">
                <a:sym typeface="Wingdings" panose="05000000000000000000" pitchFamily="2" charset="2"/>
              </a:rPr>
              <a:t></a:t>
            </a:r>
            <a:r>
              <a:rPr lang="en-US" sz="1600" dirty="0"/>
              <a:t> </a:t>
            </a:r>
            <a:r>
              <a:rPr lang="en-US" sz="1600" b="1" dirty="0"/>
              <a:t>random error</a:t>
            </a:r>
            <a:r>
              <a:rPr lang="en-US" sz="1600" dirty="0"/>
              <a:t>.</a:t>
            </a:r>
          </a:p>
          <a:p>
            <a:pPr>
              <a:buFont typeface="Arial" panose="020B0604020202020204" pitchFamily="34" charset="0"/>
              <a:buChar char="•"/>
            </a:pPr>
            <a:r>
              <a:rPr lang="en-US" sz="1600" dirty="0"/>
              <a:t>Therefor: </a:t>
            </a:r>
          </a:p>
          <a:p>
            <a:pPr lvl="1">
              <a:buFont typeface="Arial" panose="020B0604020202020204" pitchFamily="34" charset="0"/>
              <a:buChar char="•"/>
            </a:pPr>
            <a:r>
              <a:rPr lang="en-US" sz="1600" dirty="0"/>
              <a:t>Subjects who were classified as "high" on their initial measurement will include some who were "high" just by chance. </a:t>
            </a:r>
          </a:p>
          <a:p>
            <a:pPr lvl="1">
              <a:buFont typeface="Arial" panose="020B0604020202020204" pitchFamily="34" charset="0"/>
              <a:buChar char="•"/>
            </a:pPr>
            <a:r>
              <a:rPr lang="en-US" sz="1600" dirty="0"/>
              <a:t>Subjects classified as "low" will include some who were "low" just by chance. The resulting error in exposure measurement will muddy the contrast between the group outcomes compared to what would obtain if our "high" group contained only those who were truly "high" and low group contained only those who were truly "low".</a:t>
            </a:r>
          </a:p>
          <a:p>
            <a:pPr>
              <a:buFont typeface="Arial" panose="020B0604020202020204" pitchFamily="34" charset="0"/>
              <a:buChar char="•"/>
            </a:pPr>
            <a:r>
              <a:rPr lang="en-US" sz="1600" dirty="0"/>
              <a:t>Assuming that chance variability is independent of study outcomes, then the result is </a:t>
            </a:r>
            <a:r>
              <a:rPr lang="en-US" sz="1600" b="1" dirty="0" err="1"/>
              <a:t>nondifferential</a:t>
            </a:r>
            <a:r>
              <a:rPr lang="en-US" sz="1600" b="1" dirty="0"/>
              <a:t> misclassification bias</a:t>
            </a:r>
            <a:r>
              <a:rPr lang="en-US" sz="1600" dirty="0"/>
              <a:t>, and the observed association will be weaker than the "true" association.</a:t>
            </a:r>
          </a:p>
          <a:p>
            <a:pPr>
              <a:buFont typeface="Arial" panose="020B0604020202020204" pitchFamily="34" charset="0"/>
              <a:buChar char="•"/>
            </a:pPr>
            <a:r>
              <a:rPr lang="en-US" sz="1600" dirty="0"/>
              <a:t>Thus, </a:t>
            </a:r>
            <a:r>
              <a:rPr lang="en-US" sz="2000" dirty="0"/>
              <a:t>random error can produce systematic error, or bias.</a:t>
            </a:r>
          </a:p>
          <a:p>
            <a:pPr>
              <a:buFont typeface="Arial" panose="020B0604020202020204" pitchFamily="34" charset="0"/>
              <a:buChar char="•"/>
            </a:pPr>
            <a:endParaRPr lang="en-US" sz="1600" dirty="0"/>
          </a:p>
        </p:txBody>
      </p:sp>
      <p:sp>
        <p:nvSpPr>
          <p:cNvPr id="4" name="Slide Number Placeholder 3"/>
          <p:cNvSpPr>
            <a:spLocks noGrp="1"/>
          </p:cNvSpPr>
          <p:nvPr>
            <p:ph type="sldNum" sz="quarter" idx="10"/>
          </p:nvPr>
        </p:nvSpPr>
        <p:spPr/>
        <p:txBody>
          <a:bodyPr/>
          <a:lstStyle/>
          <a:p>
            <a:fld id="{970F0956-5B8E-40B4-A8DD-F75AA1D26018}" type="slidenum">
              <a:rPr lang="en-US" smtClean="0"/>
              <a:pPr/>
              <a:t>83</a:t>
            </a:fld>
            <a:endParaRPr lang="en-US"/>
          </a:p>
        </p:txBody>
      </p:sp>
      <p:sp>
        <p:nvSpPr>
          <p:cNvPr id="5" name="Rectangle 4"/>
          <p:cNvSpPr/>
          <p:nvPr/>
        </p:nvSpPr>
        <p:spPr>
          <a:xfrm>
            <a:off x="1600200" y="6548761"/>
            <a:ext cx="7467600" cy="276999"/>
          </a:xfrm>
          <a:prstGeom prst="rect">
            <a:avLst/>
          </a:prstGeom>
        </p:spPr>
        <p:txBody>
          <a:bodyPr wrap="square">
            <a:spAutoFit/>
          </a:bodyPr>
          <a:lstStyle/>
          <a:p>
            <a:pPr algn="r"/>
            <a:r>
              <a:rPr lang="en-US" sz="1200" b="0" dirty="0">
                <a:solidFill>
                  <a:schemeClr val="bg1"/>
                </a:solidFill>
              </a:rPr>
              <a:t>VJ. </a:t>
            </a:r>
            <a:r>
              <a:rPr lang="en-US" sz="1200" b="0" dirty="0" err="1">
                <a:solidFill>
                  <a:schemeClr val="bg1"/>
                </a:solidFill>
              </a:rPr>
              <a:t>Schoenbach</a:t>
            </a:r>
            <a:r>
              <a:rPr lang="en-US" sz="1200" b="0" dirty="0">
                <a:solidFill>
                  <a:schemeClr val="bg1"/>
                </a:solidFill>
              </a:rPr>
              <a:t> J. </a:t>
            </a:r>
            <a:r>
              <a:rPr lang="en-US" sz="1200" b="0" dirty="0" err="1">
                <a:solidFill>
                  <a:schemeClr val="bg1"/>
                </a:solidFill>
              </a:rPr>
              <a:t>Schildkraut</a:t>
            </a:r>
            <a:r>
              <a:rPr lang="en-US" sz="1200" b="0" dirty="0">
                <a:solidFill>
                  <a:schemeClr val="bg1"/>
                </a:solidFill>
              </a:rPr>
              <a:t>, W. Rosamond, Sources of error, 2001. http://www.epidemiolog.net/</a:t>
            </a:r>
          </a:p>
        </p:txBody>
      </p:sp>
    </p:spTree>
    <p:extLst>
      <p:ext uri="{BB962C8B-B14F-4D97-AF65-F5344CB8AC3E}">
        <p14:creationId xmlns:p14="http://schemas.microsoft.com/office/powerpoint/2010/main" val="51791551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dirty="0"/>
              <a:t>Discussion</a:t>
            </a:r>
          </a:p>
        </p:txBody>
      </p:sp>
      <p:sp>
        <p:nvSpPr>
          <p:cNvPr id="7" name="Subtitle 6"/>
          <p:cNvSpPr>
            <a:spLocks noGrp="1"/>
          </p:cNvSpPr>
          <p:nvPr>
            <p:ph type="subTitle" idx="1"/>
          </p:nvPr>
        </p:nvSpPr>
        <p:spPr>
          <a:xfrm>
            <a:off x="1371600" y="2909310"/>
            <a:ext cx="6400800" cy="1752600"/>
          </a:xfrm>
        </p:spPr>
        <p:txBody>
          <a:bodyPr/>
          <a:lstStyle/>
          <a:p>
            <a:r>
              <a:rPr lang="en-US" dirty="0"/>
              <a:t>What about specific proposals?</a:t>
            </a:r>
          </a:p>
        </p:txBody>
      </p:sp>
      <p:sp>
        <p:nvSpPr>
          <p:cNvPr id="5" name="Slide Number Placeholder 4"/>
          <p:cNvSpPr>
            <a:spLocks noGrp="1"/>
          </p:cNvSpPr>
          <p:nvPr>
            <p:ph type="sldNum" sz="quarter" idx="4294967295"/>
          </p:nvPr>
        </p:nvSpPr>
        <p:spPr>
          <a:xfrm>
            <a:off x="0" y="6491288"/>
            <a:ext cx="452438" cy="365125"/>
          </a:xfrm>
        </p:spPr>
        <p:txBody>
          <a:bodyPr/>
          <a:lstStyle/>
          <a:p>
            <a:pPr>
              <a:defRPr/>
            </a:pPr>
            <a:fld id="{29036840-A229-42ED-91C6-90704CDB802B}" type="slidenum">
              <a:rPr lang="en-GB" smtClean="0"/>
              <a:pPr>
                <a:defRPr/>
              </a:pPr>
              <a:t>84</a:t>
            </a:fld>
            <a:endParaRPr lang="en-GB" dirty="0"/>
          </a:p>
        </p:txBody>
      </p:sp>
      <p:sp>
        <p:nvSpPr>
          <p:cNvPr id="2" name="TextBox 1">
            <a:extLst>
              <a:ext uri="{FF2B5EF4-FFF2-40B4-BE49-F238E27FC236}">
                <a16:creationId xmlns:a16="http://schemas.microsoft.com/office/drawing/2014/main" id="{880F3071-DCD0-4538-A897-1F56AFCA6CE1}"/>
              </a:ext>
            </a:extLst>
          </p:cNvPr>
          <p:cNvSpPr txBox="1"/>
          <p:nvPr/>
        </p:nvSpPr>
        <p:spPr>
          <a:xfrm>
            <a:off x="686764" y="4267200"/>
            <a:ext cx="7537448" cy="2246769"/>
          </a:xfrm>
          <a:prstGeom prst="rect">
            <a:avLst/>
          </a:prstGeom>
          <a:noFill/>
        </p:spPr>
        <p:txBody>
          <a:bodyPr wrap="none" rtlCol="0">
            <a:spAutoFit/>
          </a:bodyPr>
          <a:lstStyle/>
          <a:p>
            <a:r>
              <a:rPr lang="en-US" b="0" dirty="0">
                <a:solidFill>
                  <a:srgbClr val="FFFF00"/>
                </a:solidFill>
              </a:rPr>
              <a:t>Hard due date for voluntary A4 (all sections)</a:t>
            </a:r>
          </a:p>
          <a:p>
            <a:endParaRPr lang="en-US" dirty="0">
              <a:solidFill>
                <a:srgbClr val="FFFF00"/>
              </a:solidFill>
            </a:endParaRPr>
          </a:p>
          <a:p>
            <a:r>
              <a:rPr lang="en-US" sz="4400" dirty="0">
                <a:solidFill>
                  <a:srgbClr val="FFFF00"/>
                </a:solidFill>
              </a:rPr>
              <a:t>April 5 – noon!</a:t>
            </a:r>
          </a:p>
          <a:p>
            <a:endParaRPr lang="en-US" dirty="0">
              <a:solidFill>
                <a:srgbClr val="FFFF00"/>
              </a:solidFill>
            </a:endParaRPr>
          </a:p>
        </p:txBody>
      </p:sp>
    </p:spTree>
    <p:extLst>
      <p:ext uri="{BB962C8B-B14F-4D97-AF65-F5344CB8AC3E}">
        <p14:creationId xmlns:p14="http://schemas.microsoft.com/office/powerpoint/2010/main" val="37309845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7" name="Rectangle 3"/>
          <p:cNvSpPr>
            <a:spLocks noGrp="1" noChangeArrowheads="1"/>
          </p:cNvSpPr>
          <p:nvPr>
            <p:ph type="body" idx="1"/>
          </p:nvPr>
        </p:nvSpPr>
        <p:spPr/>
        <p:txBody>
          <a:bodyPr/>
          <a:lstStyle/>
          <a:p>
            <a:pPr marL="457200" indent="-457200">
              <a:lnSpc>
                <a:spcPct val="90000"/>
              </a:lnSpc>
              <a:buFont typeface="Arial" panose="020B0604020202020204" pitchFamily="34" charset="0"/>
              <a:buChar char="•"/>
            </a:pPr>
            <a:r>
              <a:rPr lang="en-US" altLang="en-US" sz="2800" b="1" u="sng" dirty="0"/>
              <a:t>Precision</a:t>
            </a:r>
          </a:p>
          <a:p>
            <a:pPr marL="857250" lvl="1" indent="-457200">
              <a:lnSpc>
                <a:spcPct val="90000"/>
              </a:lnSpc>
              <a:buFont typeface="Arial" panose="020B0604020202020204" pitchFamily="34" charset="0"/>
              <a:buChar char="•"/>
            </a:pPr>
            <a:r>
              <a:rPr lang="en-US" altLang="en-US" sz="2800" dirty="0"/>
              <a:t>The degree to which distinct representations (</a:t>
            </a:r>
            <a:r>
              <a:rPr lang="en-US" altLang="en-US" sz="2800" i="1" dirty="0"/>
              <a:t>references</a:t>
            </a:r>
            <a:r>
              <a:rPr lang="en-US" altLang="en-US" sz="2800" dirty="0"/>
              <a:t>) about the same portion of reality (the </a:t>
            </a:r>
            <a:r>
              <a:rPr lang="en-US" altLang="en-US" sz="2800" i="1" dirty="0"/>
              <a:t>referent</a:t>
            </a:r>
            <a:r>
              <a:rPr lang="en-US" altLang="en-US" sz="2800" dirty="0"/>
              <a:t>) are similar when derived under similar circumstances.</a:t>
            </a:r>
          </a:p>
        </p:txBody>
      </p:sp>
      <p:sp>
        <p:nvSpPr>
          <p:cNvPr id="154628" name="Rectangle 4"/>
          <p:cNvSpPr>
            <a:spLocks noGrp="1" noChangeArrowheads="1"/>
          </p:cNvSpPr>
          <p:nvPr>
            <p:ph type="title"/>
          </p:nvPr>
        </p:nvSpPr>
        <p:spPr/>
        <p:txBody>
          <a:bodyPr/>
          <a:lstStyle/>
          <a:p>
            <a:r>
              <a:rPr lang="en-US" altLang="en-US" sz="3200" dirty="0"/>
              <a:t>Precision and accuracy of representations (1)</a:t>
            </a:r>
          </a:p>
        </p:txBody>
      </p:sp>
      <p:sp>
        <p:nvSpPr>
          <p:cNvPr id="2" name="Slide Number Placeholder 1"/>
          <p:cNvSpPr>
            <a:spLocks noGrp="1"/>
          </p:cNvSpPr>
          <p:nvPr>
            <p:ph type="sldNum" sz="quarter" idx="10"/>
          </p:nvPr>
        </p:nvSpPr>
        <p:spPr/>
        <p:txBody>
          <a:bodyPr/>
          <a:lstStyle/>
          <a:p>
            <a:fld id="{970F0956-5B8E-40B4-A8DD-F75AA1D26018}" type="slidenum">
              <a:rPr lang="en-US" smtClean="0"/>
              <a:pPr/>
              <a:t>9</a:t>
            </a:fld>
            <a:endParaRPr lang="en-US"/>
          </a:p>
        </p:txBody>
      </p:sp>
      <p:sp>
        <p:nvSpPr>
          <p:cNvPr id="5" name="TextBox 4">
            <a:extLst>
              <a:ext uri="{FF2B5EF4-FFF2-40B4-BE49-F238E27FC236}">
                <a16:creationId xmlns:a16="http://schemas.microsoft.com/office/drawing/2014/main" id="{6D6A77D2-0C0E-4E74-879B-5A7B36E31452}"/>
              </a:ext>
            </a:extLst>
          </p:cNvPr>
          <p:cNvSpPr txBox="1"/>
          <p:nvPr/>
        </p:nvSpPr>
        <p:spPr>
          <a:xfrm>
            <a:off x="5715000" y="64413"/>
            <a:ext cx="3331168" cy="584775"/>
          </a:xfrm>
          <a:prstGeom prst="rect">
            <a:avLst/>
          </a:prstGeom>
          <a:noFill/>
          <a:ln w="38100">
            <a:solidFill>
              <a:schemeClr val="bg1"/>
            </a:solidFill>
          </a:ln>
        </p:spPr>
        <p:txBody>
          <a:bodyPr wrap="none" rtlCol="0">
            <a:spAutoFit/>
          </a:bodyPr>
          <a:lstStyle/>
          <a:p>
            <a:r>
              <a:rPr lang="en-US" dirty="0">
                <a:solidFill>
                  <a:schemeClr val="bg1"/>
                </a:solidFill>
              </a:rPr>
              <a:t>A3/3.4.c - A4/3.5.c</a:t>
            </a:r>
          </a:p>
        </p:txBody>
      </p:sp>
    </p:spTree>
    <p:extLst>
      <p:ext uri="{BB962C8B-B14F-4D97-AF65-F5344CB8AC3E}">
        <p14:creationId xmlns:p14="http://schemas.microsoft.com/office/powerpoint/2010/main" val="3794585307"/>
      </p:ext>
    </p:extLst>
  </p:cSld>
  <p:clrMapOvr>
    <a:masterClrMapping/>
  </p:clrMapOvr>
</p:sld>
</file>

<file path=ppt/theme/theme1.xml><?xml version="1.0" encoding="utf-8"?>
<a:theme xmlns:a="http://schemas.openxmlformats.org/drawingml/2006/main" name="2014-Indianapolis">
  <a:themeElements>
    <a:clrScheme name="Custom 9">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FFF00"/>
      </a:hlink>
      <a:folHlink>
        <a:srgbClr val="FFFF00"/>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2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22" charset="0"/>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35393</TotalTime>
  <Words>6009</Words>
  <Application>Microsoft Office PowerPoint</Application>
  <PresentationFormat>On-screen Show (4:3)</PresentationFormat>
  <Paragraphs>861</Paragraphs>
  <Slides>84</Slides>
  <Notes>1</Notes>
  <HiddenSlides>24</HiddenSlides>
  <MMClips>0</MMClips>
  <ScaleCrop>false</ScaleCrop>
  <HeadingPairs>
    <vt:vector size="8" baseType="variant">
      <vt:variant>
        <vt:lpstr>Fonts Used</vt:lpstr>
      </vt:variant>
      <vt:variant>
        <vt:i4>15</vt:i4>
      </vt:variant>
      <vt:variant>
        <vt:lpstr>Theme</vt:lpstr>
      </vt:variant>
      <vt:variant>
        <vt:i4>1</vt:i4>
      </vt:variant>
      <vt:variant>
        <vt:lpstr>Embedded OLE Servers</vt:lpstr>
      </vt:variant>
      <vt:variant>
        <vt:i4>1</vt:i4>
      </vt:variant>
      <vt:variant>
        <vt:lpstr>Slide Titles</vt:lpstr>
      </vt:variant>
      <vt:variant>
        <vt:i4>84</vt:i4>
      </vt:variant>
    </vt:vector>
  </HeadingPairs>
  <TitlesOfParts>
    <vt:vector size="101" baseType="lpstr">
      <vt:lpstr>Batang</vt:lpstr>
      <vt:lpstr>AdvP41153C</vt:lpstr>
      <vt:lpstr>-apple-system</vt:lpstr>
      <vt:lpstr>Arial</vt:lpstr>
      <vt:lpstr>Arial Unicode MS</vt:lpstr>
      <vt:lpstr>Georgia</vt:lpstr>
      <vt:lpstr>inherit</vt:lpstr>
      <vt:lpstr>Merriweather</vt:lpstr>
      <vt:lpstr>Roboto-Light</vt:lpstr>
      <vt:lpstr>Source Sans Pro</vt:lpstr>
      <vt:lpstr>Times</vt:lpstr>
      <vt:lpstr>Times New Roman</vt:lpstr>
      <vt:lpstr>Trebuchet MS</vt:lpstr>
      <vt:lpstr>Verdana</vt:lpstr>
      <vt:lpstr>Wingdings</vt:lpstr>
      <vt:lpstr>2014-Indianapolis</vt:lpstr>
      <vt:lpstr>Photo Editor-foto</vt:lpstr>
      <vt:lpstr>Statistical data analysis and research methods BMI504  Course 15735 – Spring 2026   </vt:lpstr>
      <vt:lpstr>The slides in this set may not to be distributed, shared with, or shown to anybody else than the students registered for this course, i.e. BMI504-2026. </vt:lpstr>
      <vt:lpstr>Objectives</vt:lpstr>
      <vt:lpstr>Fifteen common mistakes encountered in clinical research. Failure to …</vt:lpstr>
      <vt:lpstr>Reality   Representation</vt:lpstr>
      <vt:lpstr>Variables in your proposal</vt:lpstr>
      <vt:lpstr>Some Data Quality Dimensions</vt:lpstr>
      <vt:lpstr>Some Data Quality Dimensions (2)</vt:lpstr>
      <vt:lpstr>Precision and accuracy of representations (1)</vt:lpstr>
      <vt:lpstr>Precision and accuracy of representations (2)</vt:lpstr>
      <vt:lpstr>‘Classical’ picture</vt:lpstr>
      <vt:lpstr>Accurate ? (1)</vt:lpstr>
      <vt:lpstr>Accurate ? (2)</vt:lpstr>
      <vt:lpstr>Accurate ? (3)</vt:lpstr>
      <vt:lpstr>Information gain?</vt:lpstr>
      <vt:lpstr>For repeated measurements (on variables for which ‘mean’ is allowed)</vt:lpstr>
      <vt:lpstr>Some Data Quality Dimensions (3)</vt:lpstr>
      <vt:lpstr>Construct/concept appropriateness (1)</vt:lpstr>
      <vt:lpstr>Construct/concept appropriateness</vt:lpstr>
      <vt:lpstr>Validity and reliability of representational methods/procedures</vt:lpstr>
      <vt:lpstr>Remember: scientific objectivity</vt:lpstr>
      <vt:lpstr>Validity</vt:lpstr>
      <vt:lpstr>Reliability     Validity of method</vt:lpstr>
      <vt:lpstr>Reliability     Validity of method</vt:lpstr>
      <vt:lpstr>Error</vt:lpstr>
      <vt:lpstr>Error types</vt:lpstr>
      <vt:lpstr>Error types</vt:lpstr>
      <vt:lpstr>Validity (again)</vt:lpstr>
      <vt:lpstr>Bias</vt:lpstr>
      <vt:lpstr>Bias and Error</vt:lpstr>
      <vt:lpstr>Potential effects of biased methods</vt:lpstr>
      <vt:lpstr>Previous slide more precise than …</vt:lpstr>
      <vt:lpstr>Previous slide more precise than …</vt:lpstr>
      <vt:lpstr>Mainstream classification of bias types</vt:lpstr>
      <vt:lpstr>Bias and research designs (1)</vt:lpstr>
      <vt:lpstr>For example: Randomization</vt:lpstr>
      <vt:lpstr>Fight bias through management plans</vt:lpstr>
      <vt:lpstr>Bias and research designs (2)</vt:lpstr>
      <vt:lpstr>Sneakily biased surveys</vt:lpstr>
      <vt:lpstr>Bias and research designs (3)</vt:lpstr>
      <vt:lpstr>Risks for bias in interviews</vt:lpstr>
      <vt:lpstr>Bias in questionnaires / interviews</vt:lpstr>
      <vt:lpstr>Cohort studies: disadvantages re bias</vt:lpstr>
      <vt:lpstr>Bias in case control studies</vt:lpstr>
      <vt:lpstr>Bias and research designs (3)</vt:lpstr>
      <vt:lpstr>Bias through Conflicts of Interest (COI)</vt:lpstr>
      <vt:lpstr>Controls for avoiding COI (1)</vt:lpstr>
      <vt:lpstr>Controls for avoiding COI (2)</vt:lpstr>
      <vt:lpstr>Some methods for dealing with bias after the facts</vt:lpstr>
      <vt:lpstr>Bias in biomedical informatics</vt:lpstr>
      <vt:lpstr>Does Health IT improves outcome?</vt:lpstr>
      <vt:lpstr>The ‘evidence’ …</vt:lpstr>
      <vt:lpstr>The bias</vt:lpstr>
      <vt:lpstr>Missing data in EHRs</vt:lpstr>
      <vt:lpstr>Sources of bias in EHR-based studies</vt:lpstr>
      <vt:lpstr>Bias at warp speed: how AI may contribute to the disparities gap in the time of COVID-19  </vt:lpstr>
      <vt:lpstr>Gene annotation bias impedes biomedical research </vt:lpstr>
      <vt:lpstr>Biases in electronic health record data due to processes within the healthcare system: retrospective observational study </vt:lpstr>
      <vt:lpstr>PowerPoint Presentation</vt:lpstr>
      <vt:lpstr>Questions?</vt:lpstr>
      <vt:lpstr>Guided exercise</vt:lpstr>
      <vt:lpstr>What type of bias ?</vt:lpstr>
      <vt:lpstr>What type of bias ?</vt:lpstr>
      <vt:lpstr>Consequence of the bias ?</vt:lpstr>
      <vt:lpstr>Consequence of the bias ?</vt:lpstr>
      <vt:lpstr>Consequence of the bias ?</vt:lpstr>
      <vt:lpstr>Consequence of the bias ?</vt:lpstr>
      <vt:lpstr>Which of these constitute bias ?</vt:lpstr>
      <vt:lpstr>Which of these constitute bias ?</vt:lpstr>
      <vt:lpstr>What highest level type of bias?</vt:lpstr>
      <vt:lpstr>What highest level type of bias?</vt:lpstr>
      <vt:lpstr>Danger for which types of bias?</vt:lpstr>
      <vt:lpstr>Danger for which types of bias?</vt:lpstr>
      <vt:lpstr>What type of bias ?</vt:lpstr>
      <vt:lpstr>What type of bias ?</vt:lpstr>
      <vt:lpstr>Referral filter bias</vt:lpstr>
      <vt:lpstr>Referral filter bias</vt:lpstr>
      <vt:lpstr>New diagnostic test (NDT)</vt:lpstr>
      <vt:lpstr>Spectrum bias</vt:lpstr>
      <vt:lpstr>What is a correct term for this?</vt:lpstr>
      <vt:lpstr>What is a correct term for this?</vt:lpstr>
      <vt:lpstr>What type(s) of error are involved here?</vt:lpstr>
      <vt:lpstr>What type(s) of error are involved here?</vt:lpstr>
      <vt:lpstr>Discussion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seannos</dc:creator>
  <cp:lastModifiedBy>Werner Ceusters</cp:lastModifiedBy>
  <cp:revision>1349</cp:revision>
  <dcterms:created xsi:type="dcterms:W3CDTF">1601-01-01T00:00:00Z</dcterms:created>
  <dcterms:modified xsi:type="dcterms:W3CDTF">2026-03-23T18:19:48Z</dcterms:modified>
</cp:coreProperties>
</file>