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65"/>
  </p:notesMasterIdLst>
  <p:sldIdLst>
    <p:sldId id="1369" r:id="rId2"/>
    <p:sldId id="748" r:id="rId3"/>
    <p:sldId id="758" r:id="rId4"/>
    <p:sldId id="1370" r:id="rId5"/>
    <p:sldId id="1375" r:id="rId6"/>
    <p:sldId id="1378" r:id="rId7"/>
    <p:sldId id="1372" r:id="rId8"/>
    <p:sldId id="1371" r:id="rId9"/>
    <p:sldId id="757" r:id="rId10"/>
    <p:sldId id="765" r:id="rId11"/>
    <p:sldId id="750" r:id="rId12"/>
    <p:sldId id="751" r:id="rId13"/>
    <p:sldId id="752" r:id="rId14"/>
    <p:sldId id="753" r:id="rId15"/>
    <p:sldId id="754" r:id="rId16"/>
    <p:sldId id="755" r:id="rId17"/>
    <p:sldId id="756" r:id="rId18"/>
    <p:sldId id="766" r:id="rId19"/>
    <p:sldId id="706" r:id="rId20"/>
    <p:sldId id="707" r:id="rId21"/>
    <p:sldId id="708" r:id="rId22"/>
    <p:sldId id="709" r:id="rId23"/>
    <p:sldId id="747" r:id="rId24"/>
    <p:sldId id="711" r:id="rId25"/>
    <p:sldId id="712" r:id="rId26"/>
    <p:sldId id="713" r:id="rId27"/>
    <p:sldId id="714" r:id="rId28"/>
    <p:sldId id="715" r:id="rId29"/>
    <p:sldId id="716" r:id="rId30"/>
    <p:sldId id="717" r:id="rId31"/>
    <p:sldId id="718" r:id="rId32"/>
    <p:sldId id="719" r:id="rId33"/>
    <p:sldId id="720" r:id="rId34"/>
    <p:sldId id="721" r:id="rId35"/>
    <p:sldId id="722" r:id="rId36"/>
    <p:sldId id="723" r:id="rId37"/>
    <p:sldId id="1376" r:id="rId38"/>
    <p:sldId id="1377" r:id="rId39"/>
    <p:sldId id="724" r:id="rId40"/>
    <p:sldId id="726" r:id="rId41"/>
    <p:sldId id="725" r:id="rId42"/>
    <p:sldId id="727" r:id="rId43"/>
    <p:sldId id="728" r:id="rId44"/>
    <p:sldId id="729" r:id="rId45"/>
    <p:sldId id="730" r:id="rId46"/>
    <p:sldId id="731" r:id="rId47"/>
    <p:sldId id="732" r:id="rId48"/>
    <p:sldId id="733" r:id="rId49"/>
    <p:sldId id="734" r:id="rId50"/>
    <p:sldId id="735" r:id="rId51"/>
    <p:sldId id="736" r:id="rId52"/>
    <p:sldId id="737" r:id="rId53"/>
    <p:sldId id="738" r:id="rId54"/>
    <p:sldId id="739" r:id="rId55"/>
    <p:sldId id="740" r:id="rId56"/>
    <p:sldId id="741" r:id="rId57"/>
    <p:sldId id="742" r:id="rId58"/>
    <p:sldId id="743" r:id="rId59"/>
    <p:sldId id="744" r:id="rId60"/>
    <p:sldId id="745" r:id="rId61"/>
    <p:sldId id="746" r:id="rId62"/>
    <p:sldId id="1373" r:id="rId63"/>
    <p:sldId id="1374" r:id="rId6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167E"/>
    <a:srgbClr val="FF0000"/>
    <a:srgbClr val="ECD63F"/>
    <a:srgbClr val="F6D5A8"/>
    <a:srgbClr val="BBE0E3"/>
    <a:srgbClr val="E59C00"/>
    <a:srgbClr val="000D26"/>
    <a:srgbClr val="D5C139"/>
    <a:srgbClr val="CCCC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94660"/>
  </p:normalViewPr>
  <p:slideViewPr>
    <p:cSldViewPr>
      <p:cViewPr varScale="1">
        <p:scale>
          <a:sx n="100" d="100"/>
          <a:sy n="100" d="100"/>
        </p:scale>
        <p:origin x="1866" y="72"/>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86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AAD61-6DAD-4AB3-A7DC-855B509D5D40}" type="datetimeFigureOut">
              <a:rPr lang="en-US" smtClean="0"/>
              <a:t>10/28/2024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3E3DF-FB59-4075-B972-C0DFEE45DED1}" type="slidenum">
              <a:rPr lang="en-US" smtClean="0"/>
              <a:t>‹#›</a:t>
            </a:fld>
            <a:endParaRPr lang="en-US"/>
          </a:p>
        </p:txBody>
      </p:sp>
    </p:spTree>
    <p:extLst>
      <p:ext uri="{BB962C8B-B14F-4D97-AF65-F5344CB8AC3E}">
        <p14:creationId xmlns:p14="http://schemas.microsoft.com/office/powerpoint/2010/main" val="240684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27C537-BB9A-4A2C-846B-3E749A80E6BE}" type="slidenum">
              <a:rPr lang="en-US"/>
              <a:pPr/>
              <a:t>20</a:t>
            </a:fld>
            <a:endParaRPr lang="en-US"/>
          </a:p>
        </p:txBody>
      </p:sp>
      <p:sp>
        <p:nvSpPr>
          <p:cNvPr id="683010" name="Rectangle 2"/>
          <p:cNvSpPr>
            <a:spLocks noGrp="1" noRot="1" noChangeAspect="1" noChangeArrowheads="1" noTextEdit="1"/>
          </p:cNvSpPr>
          <p:nvPr>
            <p:ph type="sldImg"/>
          </p:nvPr>
        </p:nvSpPr>
        <p:spPr>
          <a:ln/>
        </p:spPr>
      </p:sp>
      <p:sp>
        <p:nvSpPr>
          <p:cNvPr id="68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44981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56888E-D4D7-4C62-80EC-EA628B4660D4}" type="slidenum">
              <a:rPr lang="en-US"/>
              <a:pPr/>
              <a:t>21</a:t>
            </a:fld>
            <a:endParaRPr lang="en-US"/>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67948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345958-E668-4464-9CE6-A3532C1F9894}" type="slidenum">
              <a:rPr lang="en-US"/>
              <a:pPr/>
              <a:t>22</a:t>
            </a:fld>
            <a:endParaRPr lang="en-US"/>
          </a:p>
        </p:txBody>
      </p:sp>
      <p:sp>
        <p:nvSpPr>
          <p:cNvPr id="687106" name="Rectangle 2"/>
          <p:cNvSpPr>
            <a:spLocks noGrp="1" noRot="1" noChangeAspect="1" noChangeArrowheads="1" noTextEdit="1"/>
          </p:cNvSpPr>
          <p:nvPr>
            <p:ph type="sldImg"/>
          </p:nvPr>
        </p:nvSpPr>
        <p:spPr>
          <a:ln/>
        </p:spPr>
      </p:sp>
      <p:sp>
        <p:nvSpPr>
          <p:cNvPr id="687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83185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6EE2A4B-DFDF-454E-AB55-8DA4F43A363F}" type="slidenum">
              <a:rPr lang="en-US" smtClean="0"/>
              <a:pPr/>
              <a:t>40</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51330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6EE2A4B-DFDF-454E-AB55-8DA4F43A363F}" type="slidenum">
              <a:rPr lang="en-US" smtClean="0"/>
              <a:pPr/>
              <a:t>41</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57573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1046A2-F9EE-4DCE-AFA2-38E8BB6B30E9}" type="slidenum">
              <a:rPr lang="en-US" altLang="en-US"/>
              <a:pPr/>
              <a:t>42</a:t>
            </a:fld>
            <a:endParaRPr lang="en-US" altLang="en-US"/>
          </a:p>
        </p:txBody>
      </p:sp>
      <p:sp>
        <p:nvSpPr>
          <p:cNvPr id="703490" name="Rectangle 2"/>
          <p:cNvSpPr>
            <a:spLocks noGrp="1" noRot="1" noChangeAspect="1" noChangeArrowheads="1" noTextEdit="1"/>
          </p:cNvSpPr>
          <p:nvPr>
            <p:ph type="sldImg"/>
          </p:nvPr>
        </p:nvSpPr>
        <p:spPr>
          <a:ln/>
        </p:spPr>
      </p:sp>
      <p:sp>
        <p:nvSpPr>
          <p:cNvPr id="7034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02835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884245-D33F-49CC-A795-FA1F9AD85194}" type="slidenum">
              <a:rPr lang="en-US"/>
              <a:pPr/>
              <a:t>44</a:t>
            </a:fld>
            <a:endParaRPr lang="en-US"/>
          </a:p>
        </p:txBody>
      </p:sp>
      <p:sp>
        <p:nvSpPr>
          <p:cNvPr id="705538" name="Rectangle 2"/>
          <p:cNvSpPr>
            <a:spLocks noGrp="1" noRot="1" noChangeAspect="1" noChangeArrowheads="1" noTextEdit="1"/>
          </p:cNvSpPr>
          <p:nvPr>
            <p:ph type="sldImg"/>
          </p:nvPr>
        </p:nvSpPr>
        <p:spPr>
          <a:ln/>
        </p:spPr>
      </p:sp>
      <p:sp>
        <p:nvSpPr>
          <p:cNvPr id="70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5120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6EE2A4B-DFDF-454E-AB55-8DA4F43A363F}" type="slidenum">
              <a:rPr lang="en-US" smtClean="0"/>
              <a:pPr/>
              <a:t>45</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80251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a:t>Click to edit Master</a:t>
            </a:r>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a:t>Click to edit Master title style</a:t>
            </a:r>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a:t>Click to edit Master title style</a:t>
            </a:r>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a:t>Click to edit Master title style</a:t>
            </a:r>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a:t>Click to edit Master title style</a:t>
            </a:r>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266"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267"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321793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3579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8" r:id="rId3"/>
    <p:sldLayoutId id="2147483823" r:id="rId4"/>
    <p:sldLayoutId id="2147483824" r:id="rId5"/>
    <p:sldLayoutId id="2147483825" r:id="rId6"/>
    <p:sldLayoutId id="2147483826" r:id="rId7"/>
    <p:sldLayoutId id="2147483827" r:id="rId8"/>
    <p:sldLayoutId id="2147483829" r:id="rId9"/>
  </p:sldLayoutIdLst>
  <p:hf hdr="0" ftr="0" dt="0"/>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hal.archives-ouvertes.fr/hal-01274199" TargetMode="External"/><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14.png"/><Relationship Id="rId4" Type="http://schemas.openxmlformats.org/officeDocument/2006/relationships/oleObject" Target="../embeddings/oleObject5.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14.png"/><Relationship Id="rId4" Type="http://schemas.openxmlformats.org/officeDocument/2006/relationships/oleObject" Target="../embeddings/oleObject6.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14.png"/><Relationship Id="rId4" Type="http://schemas.openxmlformats.org/officeDocument/2006/relationships/oleObject" Target="../embeddings/oleObject7.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image" Target="../media/image16.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image" Target="../media/image16.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9.vml"/><Relationship Id="rId4" Type="http://schemas.openxmlformats.org/officeDocument/2006/relationships/image" Target="../media/image16.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10.vml"/><Relationship Id="rId4" Type="http://schemas.openxmlformats.org/officeDocument/2006/relationships/image" Target="../media/image16.wmf"/></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11.vml"/><Relationship Id="rId4" Type="http://schemas.openxmlformats.org/officeDocument/2006/relationships/image" Target="../media/image16.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vmlDrawing" Target="../drawings/vmlDrawing12.vml"/><Relationship Id="rId5" Type="http://schemas.openxmlformats.org/officeDocument/2006/relationships/image" Target="../media/image17.png"/><Relationship Id="rId4" Type="http://schemas.openxmlformats.org/officeDocument/2006/relationships/image" Target="../media/image16.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vmlDrawing" Target="../drawings/vmlDrawing13.vml"/><Relationship Id="rId5" Type="http://schemas.openxmlformats.org/officeDocument/2006/relationships/image" Target="../media/image18.png"/><Relationship Id="rId4" Type="http://schemas.openxmlformats.org/officeDocument/2006/relationships/image" Target="../media/image16.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vmlDrawing" Target="../drawings/vmlDrawing14.vml"/><Relationship Id="rId5" Type="http://schemas.openxmlformats.org/officeDocument/2006/relationships/image" Target="../media/image19.png"/><Relationship Id="rId4" Type="http://schemas.openxmlformats.org/officeDocument/2006/relationships/image" Target="../media/image16.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vmlDrawing" Target="../drawings/vmlDrawing15.vml"/><Relationship Id="rId5" Type="http://schemas.openxmlformats.org/officeDocument/2006/relationships/image" Target="../media/image20.png"/><Relationship Id="rId4" Type="http://schemas.openxmlformats.org/officeDocument/2006/relationships/image" Target="../media/image16.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vmlDrawing" Target="../drawings/vmlDrawing16.vml"/><Relationship Id="rId4" Type="http://schemas.openxmlformats.org/officeDocument/2006/relationships/image" Target="../media/image16.wmf"/></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vmlDrawing" Target="../drawings/vmlDrawing17.vml"/><Relationship Id="rId5" Type="http://schemas.openxmlformats.org/officeDocument/2006/relationships/image" Target="../media/image16.wmf"/><Relationship Id="rId4" Type="http://schemas.openxmlformats.org/officeDocument/2006/relationships/oleObject" Target="../embeddings/oleObject18.bin"/></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vmlDrawing" Target="../drawings/vmlDrawing18.vml"/><Relationship Id="rId6" Type="http://schemas.openxmlformats.org/officeDocument/2006/relationships/image" Target="../media/image16.wmf"/><Relationship Id="rId5" Type="http://schemas.openxmlformats.org/officeDocument/2006/relationships/oleObject" Target="../embeddings/oleObject19.bin"/><Relationship Id="rId4" Type="http://schemas.openxmlformats.org/officeDocument/2006/relationships/image" Target="../media/image23.png"/></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vmlDrawing" Target="../drawings/vmlDrawing19.vml"/><Relationship Id="rId6" Type="http://schemas.openxmlformats.org/officeDocument/2006/relationships/image" Target="../media/image16.wmf"/><Relationship Id="rId5" Type="http://schemas.openxmlformats.org/officeDocument/2006/relationships/oleObject" Target="../embeddings/oleObject20.bin"/><Relationship Id="rId4" Type="http://schemas.openxmlformats.org/officeDocument/2006/relationships/image" Target="../media/image23.png"/></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4.xml"/><Relationship Id="rId1" Type="http://schemas.openxmlformats.org/officeDocument/2006/relationships/vmlDrawing" Target="../drawings/vmlDrawing20.vml"/><Relationship Id="rId5" Type="http://schemas.openxmlformats.org/officeDocument/2006/relationships/image" Target="../media/image24.png"/><Relationship Id="rId4" Type="http://schemas.openxmlformats.org/officeDocument/2006/relationships/image" Target="../media/image16.wmf"/></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4.xml"/><Relationship Id="rId1" Type="http://schemas.openxmlformats.org/officeDocument/2006/relationships/vmlDrawing" Target="../drawings/vmlDrawing21.vml"/><Relationship Id="rId5" Type="http://schemas.openxmlformats.org/officeDocument/2006/relationships/image" Target="../media/image25.png"/><Relationship Id="rId4" Type="http://schemas.openxmlformats.org/officeDocument/2006/relationships/image" Target="../media/image16.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4.xml"/><Relationship Id="rId1" Type="http://schemas.openxmlformats.org/officeDocument/2006/relationships/vmlDrawing" Target="../drawings/vmlDrawing22.vml"/><Relationship Id="rId4" Type="http://schemas.openxmlformats.org/officeDocument/2006/relationships/image" Target="../media/image16.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hyperlink" Target="http://ontology.buffalo.edu/bfo/Ontology_Matching.pdf"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600200"/>
            <a:ext cx="8991600" cy="1066800"/>
          </a:xfrm>
          <a:ln/>
        </p:spPr>
        <p:txBody>
          <a:bodyPr/>
          <a:lstStyle/>
          <a:p>
            <a:pPr>
              <a:tabLst>
                <a:tab pos="5376863" algn="l"/>
              </a:tabLst>
            </a:pPr>
            <a:r>
              <a:rPr lang="en-US" sz="2400" dirty="0"/>
              <a:t>BMI508 – Fall 2024</a:t>
            </a:r>
            <a:br>
              <a:rPr lang="en-US" sz="2400" dirty="0"/>
            </a:br>
            <a:r>
              <a:rPr lang="en-US" sz="2400" dirty="0"/>
              <a:t>Introduction to Biomedical Ontology</a:t>
            </a:r>
            <a:br>
              <a:rPr lang="en-US" sz="4400" dirty="0"/>
            </a:br>
            <a:br>
              <a:rPr lang="en-US" sz="1600" dirty="0"/>
            </a:br>
            <a:r>
              <a:rPr lang="en-US" sz="3200" dirty="0"/>
              <a:t>Class 10 – Oct 30, 2024</a:t>
            </a:r>
            <a:br>
              <a:rPr lang="en-US" sz="4400" dirty="0"/>
            </a:br>
            <a:r>
              <a:rPr lang="en-US" sz="4400" dirty="0"/>
              <a:t>Evaluation of Ontologies</a:t>
            </a:r>
            <a:br>
              <a:rPr lang="en-US" sz="4400"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029200"/>
            <a:ext cx="9144000" cy="1600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441" y="634449"/>
            <a:ext cx="9131559" cy="6229771"/>
          </a:xfrm>
          <a:prstGeom prst="rect">
            <a:avLst/>
          </a:prstGeom>
        </p:spPr>
      </p:pic>
      <p:sp>
        <p:nvSpPr>
          <p:cNvPr id="5" name="Rectangle 4"/>
          <p:cNvSpPr/>
          <p:nvPr/>
        </p:nvSpPr>
        <p:spPr>
          <a:xfrm>
            <a:off x="4572000" y="636006"/>
            <a:ext cx="4572000" cy="369332"/>
          </a:xfrm>
          <a:prstGeom prst="rect">
            <a:avLst/>
          </a:prstGeom>
        </p:spPr>
        <p:txBody>
          <a:bodyPr>
            <a:spAutoFit/>
          </a:bodyPr>
          <a:lstStyle/>
          <a:p>
            <a:r>
              <a:rPr lang="en-US" sz="900" dirty="0">
                <a:latin typeface="NimbusRomNo9L-ReguItal"/>
              </a:rPr>
              <a:t>H. </a:t>
            </a:r>
            <a:r>
              <a:rPr lang="en-US" sz="900" dirty="0" err="1">
                <a:latin typeface="NimbusRomNo9L-ReguItal"/>
              </a:rPr>
              <a:t>Hlomani</a:t>
            </a:r>
            <a:r>
              <a:rPr lang="en-US" sz="900" dirty="0">
                <a:latin typeface="NimbusRomNo9L-ReguItal"/>
              </a:rPr>
              <a:t>, and Deborah Stacey / Approaches, methods, metrics, measures, and subjectivity in ontology evaluation: A survey. IOS Press 2014</a:t>
            </a:r>
            <a:endParaRPr lang="en-US" sz="900" dirty="0"/>
          </a:p>
        </p:txBody>
      </p:sp>
    </p:spTree>
    <p:extLst>
      <p:ext uri="{BB962C8B-B14F-4D97-AF65-F5344CB8AC3E}">
        <p14:creationId xmlns:p14="http://schemas.microsoft.com/office/powerpoint/2010/main" val="102520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criteria to use ?</a:t>
            </a:r>
          </a:p>
        </p:txBody>
      </p:sp>
      <p:sp>
        <p:nvSpPr>
          <p:cNvPr id="5" name="Content Placeholder 4"/>
          <p:cNvSpPr>
            <a:spLocks noGrp="1"/>
          </p:cNvSpPr>
          <p:nvPr>
            <p:ph idx="1"/>
          </p:nvPr>
        </p:nvSpPr>
        <p:spPr/>
        <p:txBody>
          <a:bodyPr/>
          <a:lstStyle/>
          <a:p>
            <a:pPr>
              <a:buFont typeface="Arial" panose="020B0604020202020204" pitchFamily="34" charset="0"/>
              <a:buChar char="•"/>
            </a:pPr>
            <a:r>
              <a:rPr lang="en-US" dirty="0"/>
              <a:t>Adequacy of content:</a:t>
            </a:r>
          </a:p>
          <a:p>
            <a:pPr lvl="1">
              <a:buFont typeface="Arial" panose="020B0604020202020204" pitchFamily="34" charset="0"/>
              <a:buChar char="•"/>
            </a:pPr>
            <a:r>
              <a:rPr lang="en-US" sz="2000" dirty="0"/>
              <a:t>richness, complexity and granularity of the coverage of a particular domain; </a:t>
            </a:r>
          </a:p>
          <a:p>
            <a:pPr>
              <a:buFont typeface="Arial" panose="020B0604020202020204" pitchFamily="34" charset="0"/>
              <a:buChar char="•"/>
            </a:pPr>
            <a:r>
              <a:rPr lang="en-US" dirty="0"/>
              <a:t>Relevance to purpose: </a:t>
            </a:r>
          </a:p>
          <a:p>
            <a:pPr lvl="1">
              <a:buFont typeface="Arial" panose="020B0604020202020204" pitchFamily="34" charset="0"/>
              <a:buChar char="•"/>
            </a:pPr>
            <a:r>
              <a:rPr lang="en-US" sz="2000" dirty="0"/>
              <a:t>use cases, scenarios, requirements, applications, and data sources it was developed to address; </a:t>
            </a:r>
          </a:p>
          <a:p>
            <a:pPr>
              <a:buFont typeface="Arial" panose="020B0604020202020204" pitchFamily="34" charset="0"/>
              <a:buChar char="•"/>
            </a:pPr>
            <a:r>
              <a:rPr lang="en-US" dirty="0"/>
              <a:t>Formal properties</a:t>
            </a:r>
          </a:p>
          <a:p>
            <a:pPr lvl="1">
              <a:buFont typeface="Arial" panose="020B0604020202020204" pitchFamily="34" charset="0"/>
              <a:buChar char="•"/>
            </a:pPr>
            <a:r>
              <a:rPr lang="en-US" sz="2000" dirty="0"/>
              <a:t>consistency and completeness of the ontology and the representation language in which it is modeled; </a:t>
            </a:r>
          </a:p>
          <a:p>
            <a:pPr lvl="1">
              <a:buFont typeface="Arial" panose="020B0604020202020204" pitchFamily="34" charset="0"/>
              <a:buChar char="•"/>
            </a:pPr>
            <a:r>
              <a:rPr lang="en-US" sz="2000" dirty="0"/>
              <a:t>adherence to some specific upper ontology;</a:t>
            </a:r>
          </a:p>
          <a:p>
            <a:pPr lvl="1">
              <a:buFont typeface="Arial" panose="020B0604020202020204" pitchFamily="34" charset="0"/>
              <a:buChar char="•"/>
            </a:pPr>
            <a:r>
              <a:rPr lang="en-US" sz="2000" dirty="0"/>
              <a:t>kinds of reasoning methods that can be invoked on the ontology;</a:t>
            </a:r>
          </a:p>
          <a:p>
            <a:pPr>
              <a:buFont typeface="Arial" panose="020B0604020202020204" pitchFamily="34" charset="0"/>
              <a:buChar char="•"/>
            </a:pPr>
            <a:r>
              <a:rPr lang="en-US" dirty="0"/>
              <a:t>Underlying philosophical theory about reality. </a:t>
            </a:r>
          </a:p>
        </p:txBody>
      </p:sp>
      <p:sp>
        <p:nvSpPr>
          <p:cNvPr id="6" name="Rectangle 5"/>
          <p:cNvSpPr/>
          <p:nvPr/>
        </p:nvSpPr>
        <p:spPr>
          <a:xfrm>
            <a:off x="152400" y="6396335"/>
            <a:ext cx="8991600" cy="461665"/>
          </a:xfrm>
          <a:prstGeom prst="rect">
            <a:avLst/>
          </a:prstGeom>
        </p:spPr>
        <p:txBody>
          <a:bodyPr wrap="square">
            <a:spAutoFit/>
          </a:bodyPr>
          <a:lstStyle/>
          <a:p>
            <a:r>
              <a:rPr lang="en-US" sz="1200" dirty="0" err="1">
                <a:solidFill>
                  <a:schemeClr val="bg1"/>
                </a:solidFill>
              </a:rPr>
              <a:t>Obrst</a:t>
            </a:r>
            <a:r>
              <a:rPr lang="en-US" sz="1200" dirty="0">
                <a:solidFill>
                  <a:schemeClr val="bg1"/>
                </a:solidFill>
              </a:rPr>
              <a:t> L, Ceusters W, Mani I, Ray S, Smith B. The Evaluation of Ontologies: toward Improved Semantic Interoperability. In: Baker, Christopher J.O.; Cheung, Kei-Hoi (Eds.) Semantic Web: Revolutionizing Knowledge Discovery in the Life Sciences. Springer, Heidelberg, 2007;:139-58. </a:t>
            </a:r>
          </a:p>
        </p:txBody>
      </p:sp>
    </p:spTree>
    <p:extLst>
      <p:ext uri="{BB962C8B-B14F-4D97-AF65-F5344CB8AC3E}">
        <p14:creationId xmlns:p14="http://schemas.microsoft.com/office/powerpoint/2010/main" val="228225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levels</a:t>
            </a:r>
          </a:p>
        </p:txBody>
      </p:sp>
      <p:sp>
        <p:nvSpPr>
          <p:cNvPr id="4" name="Rectangle 2"/>
          <p:cNvSpPr>
            <a:spLocks noChangeArrowheads="1"/>
          </p:cNvSpPr>
          <p:nvPr/>
        </p:nvSpPr>
        <p:spPr bwMode="auto">
          <a:xfrm flipV="1">
            <a:off x="914400" y="2666999"/>
            <a:ext cx="143720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46291753"/>
              </p:ext>
            </p:extLst>
          </p:nvPr>
        </p:nvGraphicFramePr>
        <p:xfrm>
          <a:off x="145394" y="1524000"/>
          <a:ext cx="8770006" cy="4745595"/>
        </p:xfrm>
        <a:graphic>
          <a:graphicData uri="http://schemas.openxmlformats.org/presentationml/2006/ole">
            <mc:AlternateContent xmlns:mc="http://schemas.openxmlformats.org/markup-compatibility/2006">
              <mc:Choice xmlns:v="urn:schemas-microsoft-com:vml" Requires="v">
                <p:oleObj spid="_x0000_s23598" name="Picture" r:id="rId3" imgW="5493863" imgH="3166541" progId="Word.Picture.8">
                  <p:embed/>
                </p:oleObj>
              </mc:Choice>
              <mc:Fallback>
                <p:oleObj name="Picture" r:id="rId3" imgW="5493863" imgH="3166541" progId="Word.Pictur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394" y="1524000"/>
                        <a:ext cx="8770006" cy="4745595"/>
                      </a:xfrm>
                      <a:prstGeom prst="rect">
                        <a:avLst/>
                      </a:prstGeom>
                      <a:solidFill>
                        <a:schemeClr val="bg1"/>
                      </a:solidFill>
                    </p:spPr>
                  </p:pic>
                </p:oleObj>
              </mc:Fallback>
            </mc:AlternateContent>
          </a:graphicData>
        </a:graphic>
      </p:graphicFrame>
      <p:sp>
        <p:nvSpPr>
          <p:cNvPr id="6" name="Rectangle 5"/>
          <p:cNvSpPr/>
          <p:nvPr/>
        </p:nvSpPr>
        <p:spPr>
          <a:xfrm>
            <a:off x="152400" y="6396335"/>
            <a:ext cx="8991600" cy="461665"/>
          </a:xfrm>
          <a:prstGeom prst="rect">
            <a:avLst/>
          </a:prstGeom>
        </p:spPr>
        <p:txBody>
          <a:bodyPr wrap="square">
            <a:spAutoFit/>
          </a:bodyPr>
          <a:lstStyle/>
          <a:p>
            <a:r>
              <a:rPr lang="en-US" sz="1200" dirty="0" err="1">
                <a:solidFill>
                  <a:schemeClr val="bg1"/>
                </a:solidFill>
              </a:rPr>
              <a:t>Obrst</a:t>
            </a:r>
            <a:r>
              <a:rPr lang="en-US" sz="1200" dirty="0">
                <a:solidFill>
                  <a:schemeClr val="bg1"/>
                </a:solidFill>
              </a:rPr>
              <a:t> L, Ceusters W, Mani I, Ray S, Smith B. The Evaluation of Ontologies: toward Improved Semantic Interoperability. In: Baker, Christopher J.O.; Cheung, Kei-Hoi (Eds.) Semantic Web: Revolutionizing Knowledge Discovery in the Life Sciences. Springer, Heidelberg, 2007;:139-58. </a:t>
            </a:r>
          </a:p>
        </p:txBody>
      </p:sp>
    </p:spTree>
    <p:extLst>
      <p:ext uri="{BB962C8B-B14F-4D97-AF65-F5344CB8AC3E}">
        <p14:creationId xmlns:p14="http://schemas.microsoft.com/office/powerpoint/2010/main" val="3101896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formal properties</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i="1" dirty="0"/>
              <a:t>Soundness:</a:t>
            </a:r>
            <a:r>
              <a:rPr lang="en-US" dirty="0"/>
              <a:t> </a:t>
            </a:r>
          </a:p>
          <a:p>
            <a:pPr lvl="1">
              <a:buFont typeface="Arial" panose="020B0604020202020204" pitchFamily="34" charset="0"/>
              <a:buChar char="•"/>
            </a:pPr>
            <a:r>
              <a:rPr lang="en-US" sz="2000" dirty="0"/>
              <a:t>any expression that can be derived from the knowledge base (KB) of the ontology and its instances is logically implied by that KB, </a:t>
            </a:r>
          </a:p>
          <a:p>
            <a:pPr>
              <a:buFont typeface="Arial" panose="020B0604020202020204" pitchFamily="34" charset="0"/>
              <a:buChar char="•"/>
            </a:pPr>
            <a:r>
              <a:rPr lang="en-US" i="1" dirty="0"/>
              <a:t>Completeness:</a:t>
            </a:r>
            <a:r>
              <a:rPr lang="en-US" dirty="0"/>
              <a:t> </a:t>
            </a:r>
          </a:p>
          <a:p>
            <a:pPr lvl="1">
              <a:buFont typeface="Arial" panose="020B0604020202020204" pitchFamily="34" charset="0"/>
              <a:buChar char="•"/>
            </a:pPr>
            <a:r>
              <a:rPr lang="en-US" sz="2000" dirty="0"/>
              <a:t>any expression that is logically implied by the KB can be derived, </a:t>
            </a:r>
          </a:p>
          <a:p>
            <a:pPr>
              <a:buFont typeface="Arial" panose="020B0604020202020204" pitchFamily="34" charset="0"/>
              <a:buChar char="•"/>
            </a:pPr>
            <a:r>
              <a:rPr lang="en-US" i="1" dirty="0"/>
              <a:t>Decidability:</a:t>
            </a:r>
            <a:r>
              <a:rPr lang="en-US" dirty="0"/>
              <a:t> </a:t>
            </a:r>
          </a:p>
          <a:p>
            <a:pPr lvl="1">
              <a:buFont typeface="Arial" panose="020B0604020202020204" pitchFamily="34" charset="0"/>
              <a:buChar char="•"/>
            </a:pPr>
            <a:r>
              <a:rPr lang="en-US" sz="2000" dirty="0"/>
              <a:t>being both sound and complete;</a:t>
            </a:r>
          </a:p>
          <a:p>
            <a:pPr>
              <a:buFont typeface="Arial" panose="020B0604020202020204" pitchFamily="34" charset="0"/>
              <a:buChar char="•"/>
            </a:pPr>
            <a:r>
              <a:rPr lang="en-US" i="1" dirty="0"/>
              <a:t>Formal</a:t>
            </a:r>
            <a:r>
              <a:rPr lang="en-US" dirty="0"/>
              <a:t> </a:t>
            </a:r>
            <a:r>
              <a:rPr lang="en-US" i="1" dirty="0"/>
              <a:t>complexity:</a:t>
            </a:r>
            <a:r>
              <a:rPr lang="en-US" dirty="0"/>
              <a:t> </a:t>
            </a:r>
          </a:p>
          <a:p>
            <a:pPr lvl="1">
              <a:buFont typeface="Arial" panose="020B0604020202020204" pitchFamily="34" charset="0"/>
              <a:buChar char="•"/>
            </a:pPr>
            <a:r>
              <a:rPr lang="en-US" sz="2000" dirty="0"/>
              <a:t>time of execution, space of memory needed to compute an answer;</a:t>
            </a:r>
          </a:p>
          <a:p>
            <a:pPr lvl="1">
              <a:buFont typeface="Arial" panose="020B0604020202020204" pitchFamily="34" charset="0"/>
              <a:buChar char="•"/>
            </a:pPr>
            <a:r>
              <a:rPr lang="en-US" sz="2000" dirty="0"/>
              <a:t>tractability: problems can be solved by </a:t>
            </a:r>
            <a:r>
              <a:rPr lang="en-US" sz="2000" b="1" dirty="0"/>
              <a:t>computer</a:t>
            </a:r>
            <a:r>
              <a:rPr lang="en-US" sz="2000" dirty="0"/>
              <a:t> algorithms that run in polynomial time; </a:t>
            </a:r>
          </a:p>
          <a:p>
            <a:pPr>
              <a:buFont typeface="Arial" panose="020B0604020202020204" pitchFamily="34" charset="0"/>
              <a:buChar char="•"/>
            </a:pPr>
            <a:r>
              <a:rPr lang="en-US" i="1" dirty="0"/>
              <a:t>Consistency</a:t>
            </a:r>
            <a:r>
              <a:rPr lang="en-US" dirty="0"/>
              <a:t>:</a:t>
            </a:r>
          </a:p>
          <a:p>
            <a:pPr lvl="1">
              <a:buFont typeface="Arial" panose="020B0604020202020204" pitchFamily="34" charset="0"/>
              <a:buChar char="•"/>
            </a:pPr>
            <a:r>
              <a:rPr lang="en-US" sz="2000" dirty="0"/>
              <a:t>if contradictions can be proven from a given proposition, then the theory is inconsistent. </a:t>
            </a:r>
          </a:p>
        </p:txBody>
      </p:sp>
    </p:spTree>
    <p:extLst>
      <p:ext uri="{BB962C8B-B14F-4D97-AF65-F5344CB8AC3E}">
        <p14:creationId xmlns:p14="http://schemas.microsoft.com/office/powerpoint/2010/main" val="301479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in graph-based representations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i="1" dirty="0"/>
              <a:t>Semantic distance (SD):</a:t>
            </a:r>
            <a:r>
              <a:rPr lang="en-US" dirty="0"/>
              <a:t> </a:t>
            </a:r>
          </a:p>
          <a:p>
            <a:pPr lvl="1">
              <a:buFont typeface="Arial" panose="020B0604020202020204" pitchFamily="34" charset="0"/>
              <a:buChar char="•"/>
            </a:pPr>
            <a:r>
              <a:rPr lang="en-US" dirty="0"/>
              <a:t>measures how closely two nodes are topologically related in a graph;</a:t>
            </a:r>
          </a:p>
          <a:p>
            <a:pPr>
              <a:buFont typeface="Arial" panose="020B0604020202020204" pitchFamily="34" charset="0"/>
              <a:buChar char="•"/>
            </a:pPr>
            <a:r>
              <a:rPr lang="en-US" i="1" dirty="0"/>
              <a:t>semantic similarity (SS):</a:t>
            </a:r>
            <a:r>
              <a:rPr lang="en-US" dirty="0"/>
              <a:t> </a:t>
            </a:r>
          </a:p>
          <a:p>
            <a:pPr lvl="1">
              <a:buFont typeface="Arial" panose="020B0604020202020204" pitchFamily="34" charset="0"/>
              <a:buChar char="•"/>
            </a:pPr>
            <a:r>
              <a:rPr lang="en-US" dirty="0"/>
              <a:t>captures to what extent two nodes might represent the same entity in reality.</a:t>
            </a:r>
          </a:p>
          <a:p>
            <a:pPr>
              <a:buFont typeface="Arial" panose="020B0604020202020204" pitchFamily="34" charset="0"/>
              <a:buChar char="•"/>
            </a:pPr>
            <a:endParaRPr lang="en-US" dirty="0"/>
          </a:p>
          <a:p>
            <a:pPr>
              <a:buFont typeface="Arial" panose="020B0604020202020204" pitchFamily="34" charset="0"/>
              <a:buChar char="•"/>
            </a:pPr>
            <a:r>
              <a:rPr lang="en-US" dirty="0"/>
              <a:t>How should SD and SS of the following two nodes relate to each other?</a:t>
            </a:r>
          </a:p>
          <a:p>
            <a:pPr lvl="1">
              <a:buFont typeface="Arial" panose="020B0604020202020204" pitchFamily="34" charset="0"/>
              <a:buChar char="•"/>
            </a:pPr>
            <a:r>
              <a:rPr lang="en-US" dirty="0"/>
              <a:t>‘fractured arm’</a:t>
            </a:r>
          </a:p>
          <a:p>
            <a:pPr lvl="1">
              <a:buFont typeface="Arial" panose="020B0604020202020204" pitchFamily="34" charset="0"/>
              <a:buChar char="•"/>
            </a:pPr>
            <a:r>
              <a:rPr lang="en-US" dirty="0"/>
              <a:t>‘arm fracture’</a:t>
            </a:r>
          </a:p>
        </p:txBody>
      </p:sp>
    </p:spTree>
    <p:extLst>
      <p:ext uri="{BB962C8B-B14F-4D97-AF65-F5344CB8AC3E}">
        <p14:creationId xmlns:p14="http://schemas.microsoft.com/office/powerpoint/2010/main" val="249803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Relatedness of SS and SD</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node representing a “fractured arm” should have a very short semantic distance from one referring to an “arm fracture”; </a:t>
            </a:r>
          </a:p>
          <a:p>
            <a:pPr>
              <a:buFont typeface="Arial" panose="020B0604020202020204" pitchFamily="34" charset="0"/>
              <a:buChar char="•"/>
            </a:pPr>
            <a:r>
              <a:rPr lang="en-US" dirty="0"/>
              <a:t>Yet the semantic similarity would still be low: a fracture cannot </a:t>
            </a:r>
            <a:r>
              <a:rPr lang="en-US" i="1" dirty="0"/>
              <a:t>be</a:t>
            </a:r>
            <a:r>
              <a:rPr lang="en-US" dirty="0"/>
              <a:t> an arm. </a:t>
            </a:r>
          </a:p>
          <a:p>
            <a:pPr>
              <a:buFont typeface="Arial" panose="020B0604020202020204" pitchFamily="34" charset="0"/>
              <a:buChar char="•"/>
            </a:pPr>
            <a:r>
              <a:rPr lang="en-US" dirty="0"/>
              <a:t>It is now a measure of a high-quality ontology that it should be possible to compute the semantic distance of post-coordinated terms such as “patient-WITH-arm fracture” and “patient-WITH-fractured arm” as being minimal, and the semantic similarity as being maximal.</a:t>
            </a:r>
          </a:p>
          <a:p>
            <a:pPr>
              <a:buFont typeface="Arial" panose="020B0604020202020204" pitchFamily="34" charset="0"/>
              <a:buChar char="•"/>
            </a:pPr>
            <a:endParaRPr lang="en-US" dirty="0"/>
          </a:p>
        </p:txBody>
      </p:sp>
      <p:sp>
        <p:nvSpPr>
          <p:cNvPr id="5" name="Rectangle 4"/>
          <p:cNvSpPr/>
          <p:nvPr/>
        </p:nvSpPr>
        <p:spPr>
          <a:xfrm>
            <a:off x="152400" y="6396335"/>
            <a:ext cx="8991600" cy="461665"/>
          </a:xfrm>
          <a:prstGeom prst="rect">
            <a:avLst/>
          </a:prstGeom>
        </p:spPr>
        <p:txBody>
          <a:bodyPr wrap="square">
            <a:spAutoFit/>
          </a:bodyPr>
          <a:lstStyle/>
          <a:p>
            <a:r>
              <a:rPr lang="en-US" sz="1200" dirty="0" err="1">
                <a:solidFill>
                  <a:schemeClr val="bg1"/>
                </a:solidFill>
              </a:rPr>
              <a:t>Obrst</a:t>
            </a:r>
            <a:r>
              <a:rPr lang="en-US" sz="1200" dirty="0">
                <a:solidFill>
                  <a:schemeClr val="bg1"/>
                </a:solidFill>
              </a:rPr>
              <a:t> L, Ceusters W, Mani I, Ray S, Smith B. The Evaluation of Ontologies: toward Improved Semantic Interoperability. In: Baker, Christopher J.O.; Cheung, Kei-Hoi (Eds.) Semantic Web: Revolutionizing Knowledge Discovery in the Life Sciences. Springer, Heidelberg, 2007;:139-58. </a:t>
            </a:r>
          </a:p>
        </p:txBody>
      </p:sp>
    </p:spTree>
    <p:extLst>
      <p:ext uri="{BB962C8B-B14F-4D97-AF65-F5344CB8AC3E}">
        <p14:creationId xmlns:p14="http://schemas.microsoft.com/office/powerpoint/2010/main" val="2618875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Acceptable techniques for evaluation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evaluation with respect to the use of an ontology in an application, </a:t>
            </a:r>
          </a:p>
          <a:p>
            <a:pPr>
              <a:buFont typeface="Arial" panose="020B0604020202020204" pitchFamily="34" charset="0"/>
              <a:buChar char="•"/>
            </a:pPr>
            <a:r>
              <a:rPr lang="en-US" dirty="0"/>
              <a:t>evaluation with respect to domain data sources, </a:t>
            </a:r>
          </a:p>
          <a:p>
            <a:pPr>
              <a:buFont typeface="Arial" panose="020B0604020202020204" pitchFamily="34" charset="0"/>
              <a:buChar char="•"/>
            </a:pPr>
            <a:r>
              <a:rPr lang="en-US" dirty="0"/>
              <a:t>assessment by humans against a set of criteria, </a:t>
            </a:r>
          </a:p>
          <a:p>
            <a:pPr>
              <a:buFont typeface="Arial" panose="020B0604020202020204" pitchFamily="34" charset="0"/>
              <a:buChar char="•"/>
            </a:pPr>
            <a:r>
              <a:rPr lang="en-US" dirty="0"/>
              <a:t>natural language evaluation techniques,</a:t>
            </a:r>
          </a:p>
          <a:p>
            <a:pPr>
              <a:buFont typeface="Arial" panose="020B0604020202020204" pitchFamily="34" charset="0"/>
              <a:buChar char="•"/>
            </a:pPr>
            <a:r>
              <a:rPr lang="en-US" dirty="0"/>
              <a:t>use of a gold standard, </a:t>
            </a:r>
          </a:p>
          <a:p>
            <a:pPr>
              <a:buFont typeface="Arial" panose="020B0604020202020204" pitchFamily="34" charset="0"/>
              <a:buChar char="•"/>
            </a:pPr>
            <a:r>
              <a:rPr lang="en-US" dirty="0"/>
              <a:t>the use of reality itself as a benchmark. </a:t>
            </a:r>
          </a:p>
        </p:txBody>
      </p:sp>
      <p:sp>
        <p:nvSpPr>
          <p:cNvPr id="4" name="Rectangle 3"/>
          <p:cNvSpPr/>
          <p:nvPr/>
        </p:nvSpPr>
        <p:spPr>
          <a:xfrm>
            <a:off x="152400" y="6396335"/>
            <a:ext cx="8991600" cy="461665"/>
          </a:xfrm>
          <a:prstGeom prst="rect">
            <a:avLst/>
          </a:prstGeom>
        </p:spPr>
        <p:txBody>
          <a:bodyPr wrap="square">
            <a:spAutoFit/>
          </a:bodyPr>
          <a:lstStyle/>
          <a:p>
            <a:r>
              <a:rPr lang="en-US" sz="1200" dirty="0" err="1">
                <a:solidFill>
                  <a:schemeClr val="bg1"/>
                </a:solidFill>
              </a:rPr>
              <a:t>Obrst</a:t>
            </a:r>
            <a:r>
              <a:rPr lang="en-US" sz="1200" dirty="0">
                <a:solidFill>
                  <a:schemeClr val="bg1"/>
                </a:solidFill>
              </a:rPr>
              <a:t> L, Ceusters W, Mani I, Ray S, Smith B. The Evaluation of Ontologies: toward Improved Semantic Interoperability. In: Baker, Christopher J.O.; Cheung, Kei-Hoi (Eds.) Semantic Web: Revolutionizing Knowledge Discovery in the Life Sciences. Springer, Heidelberg, 2007;:139-58. </a:t>
            </a:r>
          </a:p>
        </p:txBody>
      </p:sp>
    </p:spTree>
    <p:extLst>
      <p:ext uri="{BB962C8B-B14F-4D97-AF65-F5344CB8AC3E}">
        <p14:creationId xmlns:p14="http://schemas.microsoft.com/office/powerpoint/2010/main" val="977349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A Fragment of (is-a) Relation in WordNet</a:t>
            </a:r>
          </a:p>
        </p:txBody>
      </p:sp>
      <p:pic>
        <p:nvPicPr>
          <p:cNvPr id="4" name="Picture 3"/>
          <p:cNvPicPr>
            <a:picLocks noChangeAspect="1"/>
          </p:cNvPicPr>
          <p:nvPr/>
        </p:nvPicPr>
        <p:blipFill>
          <a:blip r:embed="rId2"/>
          <a:stretch>
            <a:fillRect/>
          </a:stretch>
        </p:blipFill>
        <p:spPr>
          <a:xfrm>
            <a:off x="0" y="1515407"/>
            <a:ext cx="9144000" cy="5342594"/>
          </a:xfrm>
          <a:prstGeom prst="rect">
            <a:avLst/>
          </a:prstGeom>
        </p:spPr>
      </p:pic>
      <p:sp>
        <p:nvSpPr>
          <p:cNvPr id="5" name="Rectangle 4"/>
          <p:cNvSpPr/>
          <p:nvPr/>
        </p:nvSpPr>
        <p:spPr>
          <a:xfrm>
            <a:off x="5638800" y="6096000"/>
            <a:ext cx="3429000" cy="707886"/>
          </a:xfrm>
          <a:prstGeom prst="rect">
            <a:avLst/>
          </a:prstGeom>
        </p:spPr>
        <p:txBody>
          <a:bodyPr wrap="square">
            <a:spAutoFit/>
          </a:bodyPr>
          <a:lstStyle/>
          <a:p>
            <a:pPr algn="r"/>
            <a:r>
              <a:rPr lang="en-US" sz="1000" dirty="0">
                <a:latin typeface="+mj-lt"/>
              </a:rPr>
              <a:t>Joe </a:t>
            </a:r>
            <a:r>
              <a:rPr lang="en-US" sz="1000" dirty="0" err="1">
                <a:latin typeface="+mj-lt"/>
              </a:rPr>
              <a:t>Raad</a:t>
            </a:r>
            <a:r>
              <a:rPr lang="en-US" sz="1000" dirty="0">
                <a:latin typeface="+mj-lt"/>
              </a:rPr>
              <a:t>, Christophe Cruz. </a:t>
            </a:r>
            <a:r>
              <a:rPr lang="en-US" sz="1000" b="1" dirty="0">
                <a:latin typeface="+mj-lt"/>
              </a:rPr>
              <a:t>A Survey on Ontology Evaluation Methods. HAL Id: hal-01274199. </a:t>
            </a:r>
            <a:r>
              <a:rPr lang="en-US" sz="1000" b="1" dirty="0">
                <a:latin typeface="+mj-lt"/>
                <a:hlinkClick r:id="rId3"/>
              </a:rPr>
              <a:t>https://hal.archives-ouvertes.fr/hal-01274199</a:t>
            </a:r>
            <a:r>
              <a:rPr lang="en-US" sz="1000" b="1" dirty="0">
                <a:latin typeface="+mj-lt"/>
              </a:rPr>
              <a:t>. Submitted on 1 Feb 2018</a:t>
            </a:r>
          </a:p>
        </p:txBody>
      </p:sp>
    </p:spTree>
    <p:extLst>
      <p:ext uri="{BB962C8B-B14F-4D97-AF65-F5344CB8AC3E}">
        <p14:creationId xmlns:p14="http://schemas.microsoft.com/office/powerpoint/2010/main" val="3323256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ass-backward mainstream idea</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558864"/>
            <a:ext cx="9144000" cy="5299136"/>
          </a:xfrm>
          <a:prstGeom prst="rect">
            <a:avLst/>
          </a:prstGeom>
        </p:spPr>
      </p:pic>
      <p:sp>
        <p:nvSpPr>
          <p:cNvPr id="5" name="Rectangle 4"/>
          <p:cNvSpPr/>
          <p:nvPr/>
        </p:nvSpPr>
        <p:spPr>
          <a:xfrm>
            <a:off x="76200" y="1611868"/>
            <a:ext cx="4572000" cy="369332"/>
          </a:xfrm>
          <a:prstGeom prst="rect">
            <a:avLst/>
          </a:prstGeom>
        </p:spPr>
        <p:txBody>
          <a:bodyPr>
            <a:spAutoFit/>
          </a:bodyPr>
          <a:lstStyle/>
          <a:p>
            <a:r>
              <a:rPr lang="en-US" sz="900" dirty="0">
                <a:latin typeface="NimbusRomNo9L-ReguItal"/>
              </a:rPr>
              <a:t>H. </a:t>
            </a:r>
            <a:r>
              <a:rPr lang="en-US" sz="900" dirty="0" err="1">
                <a:latin typeface="NimbusRomNo9L-ReguItal"/>
              </a:rPr>
              <a:t>Hlomani</a:t>
            </a:r>
            <a:r>
              <a:rPr lang="en-US" sz="900" dirty="0">
                <a:latin typeface="NimbusRomNo9L-ReguItal"/>
              </a:rPr>
              <a:t>, and Deborah Stacey / Approaches, methods, metrics, measures, and subjectivity in ontology evaluation: A survey. IOS Press 2014</a:t>
            </a:r>
            <a:endParaRPr lang="en-US" sz="900" dirty="0"/>
          </a:p>
        </p:txBody>
      </p:sp>
      <p:grpSp>
        <p:nvGrpSpPr>
          <p:cNvPr id="13" name="Group 12"/>
          <p:cNvGrpSpPr/>
          <p:nvPr/>
        </p:nvGrpSpPr>
        <p:grpSpPr>
          <a:xfrm>
            <a:off x="228600" y="1346354"/>
            <a:ext cx="4372945" cy="3301846"/>
            <a:chOff x="228600" y="1346354"/>
            <a:chExt cx="4372945" cy="3301846"/>
          </a:xfrm>
        </p:grpSpPr>
        <p:grpSp>
          <p:nvGrpSpPr>
            <p:cNvPr id="9" name="Group 8"/>
            <p:cNvGrpSpPr/>
            <p:nvPr/>
          </p:nvGrpSpPr>
          <p:grpSpPr>
            <a:xfrm>
              <a:off x="228600" y="2895600"/>
              <a:ext cx="2590800" cy="1752600"/>
              <a:chOff x="228600" y="2895600"/>
              <a:chExt cx="2590800" cy="1752600"/>
            </a:xfrm>
          </p:grpSpPr>
          <p:sp>
            <p:nvSpPr>
              <p:cNvPr id="6" name="Cloud Callout 5"/>
              <p:cNvSpPr/>
              <p:nvPr/>
            </p:nvSpPr>
            <p:spPr bwMode="auto">
              <a:xfrm>
                <a:off x="228600" y="2895600"/>
                <a:ext cx="2590800" cy="1752600"/>
              </a:xfrm>
              <a:prstGeom prst="cloudCallout">
                <a:avLst>
                  <a:gd name="adj1" fmla="val -11289"/>
                  <a:gd name="adj2" fmla="val -10493"/>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914400" y="3276600"/>
                <a:ext cx="609600" cy="381000"/>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p:cNvSpPr/>
              <p:nvPr/>
            </p:nvSpPr>
            <p:spPr bwMode="auto">
              <a:xfrm>
                <a:off x="609600" y="3121867"/>
                <a:ext cx="381000" cy="381000"/>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cxnSp>
          <p:nvCxnSpPr>
            <p:cNvPr id="11" name="Straight Connector 10"/>
            <p:cNvCxnSpPr/>
            <p:nvPr/>
          </p:nvCxnSpPr>
          <p:spPr bwMode="auto">
            <a:xfrm>
              <a:off x="1934545" y="1371600"/>
              <a:ext cx="26670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2" name="Down Arrow 11"/>
            <p:cNvSpPr/>
            <p:nvPr/>
          </p:nvSpPr>
          <p:spPr bwMode="auto">
            <a:xfrm rot="1916815">
              <a:off x="2139115" y="1346354"/>
              <a:ext cx="217083" cy="1531602"/>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16" name="Group 15"/>
          <p:cNvGrpSpPr/>
          <p:nvPr/>
        </p:nvGrpSpPr>
        <p:grpSpPr>
          <a:xfrm>
            <a:off x="6010470" y="1556652"/>
            <a:ext cx="3048000" cy="4876800"/>
            <a:chOff x="6010470" y="1556652"/>
            <a:chExt cx="3048000" cy="4876800"/>
          </a:xfrm>
        </p:grpSpPr>
        <p:sp>
          <p:nvSpPr>
            <p:cNvPr id="14" name="Cloud Callout 13"/>
            <p:cNvSpPr/>
            <p:nvPr/>
          </p:nvSpPr>
          <p:spPr bwMode="auto">
            <a:xfrm>
              <a:off x="6010470" y="1556652"/>
              <a:ext cx="3048000" cy="4876800"/>
            </a:xfrm>
            <a:prstGeom prst="cloudCallout">
              <a:avLst>
                <a:gd name="adj1" fmla="val -15017"/>
                <a:gd name="adj2" fmla="val 9503"/>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Freeform 14"/>
            <p:cNvSpPr/>
            <p:nvPr/>
          </p:nvSpPr>
          <p:spPr bwMode="auto">
            <a:xfrm>
              <a:off x="6148873" y="4105469"/>
              <a:ext cx="1129005" cy="1324947"/>
            </a:xfrm>
            <a:custGeom>
              <a:avLst/>
              <a:gdLst>
                <a:gd name="connsiteX0" fmla="*/ 139960 w 1129005"/>
                <a:gd name="connsiteY0" fmla="*/ 643813 h 1324947"/>
                <a:gd name="connsiteX1" fmla="*/ 1007707 w 1129005"/>
                <a:gd name="connsiteY1" fmla="*/ 0 h 1324947"/>
                <a:gd name="connsiteX2" fmla="*/ 1129005 w 1129005"/>
                <a:gd name="connsiteY2" fmla="*/ 513184 h 1324947"/>
                <a:gd name="connsiteX3" fmla="*/ 559837 w 1129005"/>
                <a:gd name="connsiteY3" fmla="*/ 1296955 h 1324947"/>
                <a:gd name="connsiteX4" fmla="*/ 223935 w 1129005"/>
                <a:gd name="connsiteY4" fmla="*/ 1324947 h 1324947"/>
                <a:gd name="connsiteX5" fmla="*/ 37323 w 1129005"/>
                <a:gd name="connsiteY5" fmla="*/ 1110343 h 1324947"/>
                <a:gd name="connsiteX6" fmla="*/ 0 w 1129005"/>
                <a:gd name="connsiteY6" fmla="*/ 755780 h 1324947"/>
                <a:gd name="connsiteX7" fmla="*/ 177282 w 1129005"/>
                <a:gd name="connsiteY7" fmla="*/ 587829 h 1324947"/>
                <a:gd name="connsiteX8" fmla="*/ 139960 w 1129005"/>
                <a:gd name="connsiteY8" fmla="*/ 643813 h 132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9005" h="1324947">
                  <a:moveTo>
                    <a:pt x="139960" y="643813"/>
                  </a:moveTo>
                  <a:lnTo>
                    <a:pt x="1007707" y="0"/>
                  </a:lnTo>
                  <a:lnTo>
                    <a:pt x="1129005" y="513184"/>
                  </a:lnTo>
                  <a:lnTo>
                    <a:pt x="559837" y="1296955"/>
                  </a:lnTo>
                  <a:lnTo>
                    <a:pt x="223935" y="1324947"/>
                  </a:lnTo>
                  <a:lnTo>
                    <a:pt x="37323" y="1110343"/>
                  </a:lnTo>
                  <a:lnTo>
                    <a:pt x="0" y="755780"/>
                  </a:lnTo>
                  <a:lnTo>
                    <a:pt x="177282" y="587829"/>
                  </a:lnTo>
                  <a:lnTo>
                    <a:pt x="139960" y="643813"/>
                  </a:lnTo>
                  <a:close/>
                </a:path>
              </a:pathLst>
            </a:cu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231935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 A close relation with Realism-based ontology change management</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9894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 Essentials of Ontology Evaluation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26010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AutoShape 2"/>
          <p:cNvSpPr>
            <a:spLocks noGrp="1" noChangeArrowheads="1"/>
          </p:cNvSpPr>
          <p:nvPr>
            <p:ph type="title"/>
          </p:nvPr>
        </p:nvSpPr>
        <p:spPr/>
        <p:txBody>
          <a:bodyPr/>
          <a:lstStyle/>
          <a:p>
            <a:r>
              <a:rPr lang="en-US"/>
              <a:t>An “optimal” ontology (1)</a:t>
            </a:r>
          </a:p>
        </p:txBody>
      </p:sp>
      <p:sp>
        <p:nvSpPr>
          <p:cNvPr id="681987" name="Rectangle 3"/>
          <p:cNvSpPr>
            <a:spLocks noGrp="1" noChangeArrowheads="1"/>
          </p:cNvSpPr>
          <p:nvPr>
            <p:ph idx="1"/>
          </p:nvPr>
        </p:nvSpPr>
        <p:spPr/>
        <p:txBody>
          <a:bodyPr/>
          <a:lstStyle/>
          <a:p>
            <a:r>
              <a:rPr lang="nl-NL" sz="2800" dirty="0" err="1"/>
              <a:t>Because</a:t>
            </a:r>
            <a:r>
              <a:rPr lang="nl-NL" sz="2800" dirty="0"/>
              <a:t> </a:t>
            </a:r>
            <a:r>
              <a:rPr lang="nl-NL" sz="2800" dirty="0" err="1"/>
              <a:t>ontologies</a:t>
            </a:r>
            <a:r>
              <a:rPr lang="nl-NL" sz="2800" dirty="0"/>
              <a:t>, as </a:t>
            </a:r>
            <a:r>
              <a:rPr lang="nl-NL" sz="2800" dirty="0" err="1"/>
              <a:t>conceived</a:t>
            </a:r>
            <a:r>
              <a:rPr lang="nl-NL" sz="2800" dirty="0"/>
              <a:t> on realist </a:t>
            </a:r>
            <a:r>
              <a:rPr lang="nl-NL" sz="2800" dirty="0" err="1"/>
              <a:t>terms</a:t>
            </a:r>
            <a:r>
              <a:rPr lang="nl-NL" sz="2800" dirty="0"/>
              <a:t>, </a:t>
            </a:r>
          </a:p>
          <a:p>
            <a:pPr lvl="1"/>
            <a:r>
              <a:rPr lang="nl-NL" sz="2400" dirty="0"/>
              <a:t>are </a:t>
            </a:r>
            <a:r>
              <a:rPr lang="nl-NL" sz="2400" dirty="0" err="1"/>
              <a:t>artifacts</a:t>
            </a:r>
            <a:r>
              <a:rPr lang="nl-NL" sz="2400" dirty="0"/>
              <a:t> </a:t>
            </a:r>
            <a:r>
              <a:rPr lang="nl-NL" sz="2400" dirty="0" err="1"/>
              <a:t>created</a:t>
            </a:r>
            <a:r>
              <a:rPr lang="nl-NL" sz="2400" dirty="0"/>
              <a:t> </a:t>
            </a:r>
            <a:r>
              <a:rPr lang="nl-NL" sz="2400" dirty="0" err="1"/>
              <a:t>for</a:t>
            </a:r>
            <a:r>
              <a:rPr lang="nl-NL" sz="2400" dirty="0"/>
              <a:t> </a:t>
            </a:r>
            <a:r>
              <a:rPr lang="nl-NL" sz="2400" dirty="0" err="1"/>
              <a:t>some</a:t>
            </a:r>
            <a:r>
              <a:rPr lang="nl-NL" sz="2400" dirty="0"/>
              <a:t> </a:t>
            </a:r>
            <a:r>
              <a:rPr lang="nl-NL" sz="2400" b="1" u="sng" dirty="0" err="1"/>
              <a:t>purpose</a:t>
            </a:r>
            <a:r>
              <a:rPr lang="nl-NL" sz="2400" dirty="0"/>
              <a:t> (e.g. </a:t>
            </a:r>
            <a:r>
              <a:rPr lang="nl-NL" sz="2400" dirty="0" err="1"/>
              <a:t>to</a:t>
            </a:r>
            <a:r>
              <a:rPr lang="nl-NL" sz="2400" dirty="0"/>
              <a:t> serve as </a:t>
            </a:r>
            <a:r>
              <a:rPr lang="nl-NL" sz="2400" dirty="0" err="1"/>
              <a:t>controlled</a:t>
            </a:r>
            <a:r>
              <a:rPr lang="nl-NL" sz="2400" dirty="0"/>
              <a:t> </a:t>
            </a:r>
            <a:r>
              <a:rPr lang="nl-NL" sz="2400" dirty="0" err="1"/>
              <a:t>vocabulary</a:t>
            </a:r>
            <a:r>
              <a:rPr lang="nl-NL" sz="2400" dirty="0"/>
              <a:t>, or </a:t>
            </a:r>
            <a:r>
              <a:rPr lang="nl-NL" sz="2400" dirty="0" err="1"/>
              <a:t>to</a:t>
            </a:r>
            <a:r>
              <a:rPr lang="nl-NL" sz="2400" dirty="0"/>
              <a:t> </a:t>
            </a:r>
            <a:r>
              <a:rPr lang="nl-NL" sz="2400" dirty="0" err="1"/>
              <a:t>provide</a:t>
            </a:r>
            <a:r>
              <a:rPr lang="nl-NL" sz="2400" dirty="0"/>
              <a:t> domain </a:t>
            </a:r>
            <a:r>
              <a:rPr lang="nl-NL" sz="2400" dirty="0" err="1"/>
              <a:t>knowledge</a:t>
            </a:r>
            <a:r>
              <a:rPr lang="nl-NL" sz="2400" dirty="0"/>
              <a:t> </a:t>
            </a:r>
            <a:r>
              <a:rPr lang="nl-NL" sz="2400" dirty="0" err="1"/>
              <a:t>to</a:t>
            </a:r>
            <a:r>
              <a:rPr lang="nl-NL" sz="2400" dirty="0"/>
              <a:t> a software </a:t>
            </a:r>
            <a:r>
              <a:rPr lang="nl-NL" sz="2400" dirty="0" err="1"/>
              <a:t>application</a:t>
            </a:r>
            <a:r>
              <a:rPr lang="nl-NL" sz="2400" dirty="0"/>
              <a:t>), </a:t>
            </a:r>
          </a:p>
          <a:p>
            <a:pPr lvl="1"/>
            <a:r>
              <a:rPr lang="nl-NL" sz="2400" dirty="0"/>
              <a:t>are at </a:t>
            </a:r>
            <a:r>
              <a:rPr lang="nl-NL" sz="2400" dirty="0" err="1"/>
              <a:t>the</a:t>
            </a:r>
            <a:r>
              <a:rPr lang="nl-NL" sz="2400" dirty="0"/>
              <a:t> </a:t>
            </a:r>
            <a:r>
              <a:rPr lang="nl-NL" sz="2400" dirty="0" err="1"/>
              <a:t>same</a:t>
            </a:r>
            <a:r>
              <a:rPr lang="nl-NL" sz="2400" dirty="0"/>
              <a:t> time </a:t>
            </a:r>
            <a:r>
              <a:rPr lang="nl-NL" sz="2400" dirty="0" err="1"/>
              <a:t>intended</a:t>
            </a:r>
            <a:r>
              <a:rPr lang="nl-NL" sz="2400" dirty="0"/>
              <a:t> </a:t>
            </a:r>
            <a:r>
              <a:rPr lang="nl-NL" sz="2400" dirty="0" err="1"/>
              <a:t>to</a:t>
            </a:r>
            <a:r>
              <a:rPr lang="nl-NL" sz="2400" dirty="0"/>
              <a:t> </a:t>
            </a:r>
            <a:r>
              <a:rPr lang="nl-NL" sz="2400" b="1" u="sng" dirty="0" err="1"/>
              <a:t>mirror</a:t>
            </a:r>
            <a:r>
              <a:rPr lang="nl-NL" sz="2400" b="1" u="sng" dirty="0"/>
              <a:t> </a:t>
            </a:r>
            <a:r>
              <a:rPr lang="nl-NL" sz="2400" b="1" u="sng" dirty="0" err="1"/>
              <a:t>reality</a:t>
            </a:r>
            <a:r>
              <a:rPr lang="nl-NL" sz="2400" b="1" u="sng" dirty="0"/>
              <a:t>,</a:t>
            </a:r>
            <a:r>
              <a:rPr lang="nl-NL" sz="2400" dirty="0"/>
              <a:t> </a:t>
            </a:r>
          </a:p>
          <a:p>
            <a:pPr lvl="1"/>
            <a:r>
              <a:rPr lang="nl-NL" sz="2400" dirty="0" err="1"/>
              <a:t>should</a:t>
            </a:r>
            <a:r>
              <a:rPr lang="nl-NL" sz="2400" dirty="0"/>
              <a:t> </a:t>
            </a:r>
            <a:r>
              <a:rPr lang="nl-NL" sz="2400" dirty="0" err="1"/>
              <a:t>allow</a:t>
            </a:r>
            <a:r>
              <a:rPr lang="nl-NL" sz="2400" dirty="0"/>
              <a:t> </a:t>
            </a:r>
            <a:r>
              <a:rPr lang="nl-NL" sz="2400" b="1" u="sng" dirty="0" err="1"/>
              <a:t>reasoning</a:t>
            </a:r>
            <a:r>
              <a:rPr lang="nl-NL" sz="2400" b="1" u="sng" dirty="0"/>
              <a:t> </a:t>
            </a:r>
            <a:r>
              <a:rPr lang="nl-NL" sz="2400" b="1" u="sng" dirty="0" err="1"/>
              <a:t>which</a:t>
            </a:r>
            <a:r>
              <a:rPr lang="nl-NL" sz="2400" b="1" u="sng" dirty="0"/>
              <a:t> is </a:t>
            </a:r>
            <a:r>
              <a:rPr lang="nl-NL" sz="2400" b="1" u="sng" dirty="0" err="1"/>
              <a:t>efficient</a:t>
            </a:r>
            <a:r>
              <a:rPr lang="nl-NL" sz="2400" dirty="0"/>
              <a:t> </a:t>
            </a:r>
            <a:r>
              <a:rPr lang="nl-NL" sz="2400" dirty="0" err="1"/>
              <a:t>from</a:t>
            </a:r>
            <a:r>
              <a:rPr lang="nl-NL" sz="2400" dirty="0"/>
              <a:t> a </a:t>
            </a:r>
            <a:r>
              <a:rPr lang="nl-NL" sz="2400" dirty="0" err="1"/>
              <a:t>computational</a:t>
            </a:r>
            <a:r>
              <a:rPr lang="nl-NL" sz="2400" dirty="0"/>
              <a:t> point of view, </a:t>
            </a:r>
          </a:p>
          <a:p>
            <a:r>
              <a:rPr lang="nl-NL" sz="2800" dirty="0"/>
              <a:t>we </a:t>
            </a:r>
            <a:r>
              <a:rPr lang="nl-NL" sz="2800" dirty="0" err="1"/>
              <a:t>argue</a:t>
            </a:r>
            <a:r>
              <a:rPr lang="nl-NL" sz="2800" dirty="0"/>
              <a:t> </a:t>
            </a:r>
            <a:r>
              <a:rPr lang="nl-NL" sz="2800" dirty="0" err="1"/>
              <a:t>that</a:t>
            </a:r>
            <a:r>
              <a:rPr lang="nl-NL" sz="2800" dirty="0"/>
              <a:t> </a:t>
            </a:r>
            <a:r>
              <a:rPr lang="nl-NL" sz="2800" b="1" dirty="0" err="1"/>
              <a:t>an</a:t>
            </a:r>
            <a:r>
              <a:rPr lang="nl-NL" sz="2800" b="1" dirty="0"/>
              <a:t> </a:t>
            </a:r>
            <a:r>
              <a:rPr lang="nl-NL" sz="2800" b="1" dirty="0" err="1"/>
              <a:t>optimal</a:t>
            </a:r>
            <a:r>
              <a:rPr lang="nl-NL" sz="2800" b="1" dirty="0"/>
              <a:t> </a:t>
            </a:r>
            <a:r>
              <a:rPr lang="nl-NL" sz="2800" b="1" dirty="0" err="1"/>
              <a:t>ontology</a:t>
            </a:r>
            <a:r>
              <a:rPr lang="nl-NL" sz="2800" b="1" dirty="0"/>
              <a:t> </a:t>
            </a:r>
            <a:r>
              <a:rPr lang="nl-NL" sz="2800" b="1" dirty="0" err="1"/>
              <a:t>should</a:t>
            </a:r>
            <a:r>
              <a:rPr lang="nl-NL" sz="2800" b="1" dirty="0"/>
              <a:t> </a:t>
            </a:r>
            <a:r>
              <a:rPr lang="nl-NL" sz="2800" b="1" dirty="0" err="1"/>
              <a:t>constitute</a:t>
            </a:r>
            <a:r>
              <a:rPr lang="nl-NL" sz="2800" b="1" dirty="0"/>
              <a:t> a </a:t>
            </a:r>
            <a:r>
              <a:rPr lang="nl-NL" sz="2800" b="1" dirty="0" err="1"/>
              <a:t>representation</a:t>
            </a:r>
            <a:r>
              <a:rPr lang="nl-NL" sz="2800" b="1" dirty="0"/>
              <a:t> of </a:t>
            </a:r>
            <a:r>
              <a:rPr lang="nl-NL" sz="2800" b="1" i="1" dirty="0" err="1"/>
              <a:t>all</a:t>
            </a:r>
            <a:r>
              <a:rPr lang="nl-NL" sz="2800" b="1" i="1" dirty="0"/>
              <a:t> </a:t>
            </a:r>
            <a:r>
              <a:rPr lang="nl-NL" sz="2800" b="1" i="1" dirty="0" err="1"/>
              <a:t>and</a:t>
            </a:r>
            <a:r>
              <a:rPr lang="nl-NL" sz="2800" b="1" i="1" dirty="0"/>
              <a:t> </a:t>
            </a:r>
            <a:r>
              <a:rPr lang="nl-NL" sz="2800" b="1" i="1" dirty="0" err="1"/>
              <a:t>only</a:t>
            </a:r>
            <a:r>
              <a:rPr lang="nl-NL" sz="2800" b="1" i="1" dirty="0"/>
              <a:t> </a:t>
            </a:r>
            <a:r>
              <a:rPr lang="nl-NL" sz="2800" b="1" i="1" dirty="0" err="1"/>
              <a:t>those</a:t>
            </a:r>
            <a:r>
              <a:rPr lang="nl-NL" sz="2800" b="1" i="1" dirty="0"/>
              <a:t> </a:t>
            </a:r>
            <a:r>
              <a:rPr lang="nl-NL" sz="2800" b="1" i="1" dirty="0" err="1"/>
              <a:t>portions</a:t>
            </a:r>
            <a:r>
              <a:rPr lang="nl-NL" sz="2800" b="1" i="1" dirty="0"/>
              <a:t> of </a:t>
            </a:r>
            <a:r>
              <a:rPr lang="nl-NL" sz="2800" b="1" i="1" dirty="0" err="1"/>
              <a:t>reality</a:t>
            </a:r>
            <a:r>
              <a:rPr lang="nl-NL" sz="2800" b="1" i="1" dirty="0"/>
              <a:t> </a:t>
            </a:r>
            <a:r>
              <a:rPr lang="nl-NL" sz="2800" b="1" i="1" dirty="0" err="1"/>
              <a:t>that</a:t>
            </a:r>
            <a:r>
              <a:rPr lang="nl-NL" sz="2800" b="1" i="1" dirty="0"/>
              <a:t> are relevant </a:t>
            </a:r>
            <a:r>
              <a:rPr lang="nl-NL" sz="2800" b="1" i="1" dirty="0" err="1"/>
              <a:t>for</a:t>
            </a:r>
            <a:r>
              <a:rPr lang="nl-NL" sz="2800" b="1" i="1" dirty="0"/>
              <a:t> </a:t>
            </a:r>
            <a:r>
              <a:rPr lang="nl-NL" sz="2800" b="1" i="1" dirty="0" err="1"/>
              <a:t>its</a:t>
            </a:r>
            <a:r>
              <a:rPr lang="nl-NL" sz="2800" b="1" i="1" dirty="0"/>
              <a:t> </a:t>
            </a:r>
            <a:r>
              <a:rPr lang="nl-NL" sz="2800" b="1" i="1" dirty="0" err="1"/>
              <a:t>purpose</a:t>
            </a:r>
            <a:r>
              <a:rPr lang="nl-NL" sz="2800" dirty="0"/>
              <a:t>. </a:t>
            </a:r>
            <a:endParaRPr lang="en-US" sz="2800" dirty="0"/>
          </a:p>
        </p:txBody>
      </p:sp>
    </p:spTree>
    <p:extLst>
      <p:ext uri="{BB962C8B-B14F-4D97-AF65-F5344CB8AC3E}">
        <p14:creationId xmlns:p14="http://schemas.microsoft.com/office/powerpoint/2010/main" val="1319813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AutoShape 2"/>
          <p:cNvSpPr>
            <a:spLocks noGrp="1" noChangeArrowheads="1"/>
          </p:cNvSpPr>
          <p:nvPr>
            <p:ph type="title"/>
          </p:nvPr>
        </p:nvSpPr>
        <p:spPr/>
        <p:txBody>
          <a:bodyPr/>
          <a:lstStyle/>
          <a:p>
            <a:r>
              <a:rPr lang="en-US"/>
              <a:t>An “optimal” ontology (2)</a:t>
            </a:r>
          </a:p>
        </p:txBody>
      </p:sp>
      <p:sp>
        <p:nvSpPr>
          <p:cNvPr id="684035" name="Rectangle 3"/>
          <p:cNvSpPr>
            <a:spLocks noGrp="1" noChangeArrowheads="1"/>
          </p:cNvSpPr>
          <p:nvPr>
            <p:ph idx="1"/>
          </p:nvPr>
        </p:nvSpPr>
        <p:spPr/>
        <p:txBody>
          <a:bodyPr/>
          <a:lstStyle/>
          <a:p>
            <a:r>
              <a:rPr lang="nl-NL" dirty="0" err="1"/>
              <a:t>Each</a:t>
            </a:r>
            <a:r>
              <a:rPr lang="nl-NL" dirty="0"/>
              <a:t> term in </a:t>
            </a:r>
            <a:r>
              <a:rPr lang="nl-NL" dirty="0" err="1"/>
              <a:t>such</a:t>
            </a:r>
            <a:r>
              <a:rPr lang="nl-NL" dirty="0"/>
              <a:t> </a:t>
            </a:r>
            <a:r>
              <a:rPr lang="nl-NL" dirty="0" err="1"/>
              <a:t>an</a:t>
            </a:r>
            <a:r>
              <a:rPr lang="nl-NL" dirty="0"/>
              <a:t> </a:t>
            </a:r>
            <a:r>
              <a:rPr lang="nl-NL" dirty="0" err="1"/>
              <a:t>ontology</a:t>
            </a:r>
            <a:r>
              <a:rPr lang="nl-NL" dirty="0"/>
              <a:t> </a:t>
            </a:r>
            <a:r>
              <a:rPr lang="nl-NL" dirty="0" err="1"/>
              <a:t>would</a:t>
            </a:r>
            <a:r>
              <a:rPr lang="nl-NL" dirty="0"/>
              <a:t> </a:t>
            </a:r>
            <a:r>
              <a:rPr lang="nl-NL" dirty="0" err="1"/>
              <a:t>designate</a:t>
            </a:r>
            <a:r>
              <a:rPr lang="nl-NL" dirty="0"/>
              <a:t>: </a:t>
            </a:r>
          </a:p>
          <a:p>
            <a:pPr lvl="1"/>
            <a:r>
              <a:rPr lang="nl-NL" dirty="0"/>
              <a:t>(1) a single </a:t>
            </a:r>
            <a:r>
              <a:rPr lang="nl-NL" dirty="0" err="1"/>
              <a:t>portion</a:t>
            </a:r>
            <a:r>
              <a:rPr lang="nl-NL" dirty="0"/>
              <a:t> of </a:t>
            </a:r>
            <a:r>
              <a:rPr lang="nl-NL" dirty="0" err="1"/>
              <a:t>reality</a:t>
            </a:r>
            <a:r>
              <a:rPr lang="nl-NL" dirty="0"/>
              <a:t> (POR), </a:t>
            </a:r>
            <a:r>
              <a:rPr lang="nl-NL" dirty="0" err="1"/>
              <a:t>which</a:t>
            </a:r>
            <a:r>
              <a:rPr lang="nl-NL" dirty="0"/>
              <a:t> is </a:t>
            </a:r>
          </a:p>
          <a:p>
            <a:pPr lvl="1"/>
            <a:r>
              <a:rPr lang="nl-NL" dirty="0"/>
              <a:t>(2) relevant </a:t>
            </a:r>
            <a:r>
              <a:rPr lang="nl-NL" dirty="0" err="1"/>
              <a:t>to</a:t>
            </a:r>
            <a:r>
              <a:rPr lang="nl-NL" dirty="0"/>
              <a:t> </a:t>
            </a:r>
            <a:r>
              <a:rPr lang="nl-NL" dirty="0" err="1"/>
              <a:t>the</a:t>
            </a:r>
            <a:r>
              <a:rPr lang="nl-NL" dirty="0"/>
              <a:t> </a:t>
            </a:r>
            <a:r>
              <a:rPr lang="nl-NL" dirty="0" err="1"/>
              <a:t>purposes</a:t>
            </a:r>
            <a:r>
              <a:rPr lang="nl-NL" dirty="0"/>
              <a:t> of </a:t>
            </a:r>
            <a:r>
              <a:rPr lang="nl-NL" dirty="0" err="1"/>
              <a:t>the</a:t>
            </a:r>
            <a:r>
              <a:rPr lang="nl-NL" dirty="0"/>
              <a:t> </a:t>
            </a:r>
            <a:r>
              <a:rPr lang="nl-NL" dirty="0" err="1"/>
              <a:t>ontology</a:t>
            </a:r>
            <a:r>
              <a:rPr lang="nl-NL" dirty="0"/>
              <a:t> </a:t>
            </a:r>
            <a:r>
              <a:rPr lang="nl-NL" dirty="0" err="1"/>
              <a:t>and</a:t>
            </a:r>
            <a:r>
              <a:rPr lang="nl-NL" dirty="0"/>
              <a:t> </a:t>
            </a:r>
            <a:r>
              <a:rPr lang="nl-NL" dirty="0" err="1"/>
              <a:t>such</a:t>
            </a:r>
            <a:r>
              <a:rPr lang="nl-NL" dirty="0"/>
              <a:t> </a:t>
            </a:r>
            <a:r>
              <a:rPr lang="nl-NL" dirty="0" err="1"/>
              <a:t>that</a:t>
            </a:r>
            <a:r>
              <a:rPr lang="nl-NL" dirty="0"/>
              <a:t> </a:t>
            </a:r>
          </a:p>
          <a:p>
            <a:pPr lvl="1"/>
            <a:r>
              <a:rPr lang="nl-NL" dirty="0"/>
              <a:t>(3) the authors of the ontology intended to use this term to designate this POR, </a:t>
            </a:r>
          </a:p>
          <a:p>
            <a:pPr lvl="1"/>
            <a:r>
              <a:rPr lang="nl-NL" dirty="0"/>
              <a:t>(4) there would be no PORs objectively relevant to these purposes that are not referred to in the ontology,</a:t>
            </a:r>
          </a:p>
          <a:p>
            <a:pPr lvl="1"/>
            <a:r>
              <a:rPr lang="nl-NL" altLang="en-US" dirty="0"/>
              <a:t>(5) there would be no relevant PORs designated more than once.</a:t>
            </a:r>
            <a:r>
              <a:rPr lang="en-GB" altLang="en-US" dirty="0"/>
              <a:t> </a:t>
            </a:r>
            <a:endParaRPr lang="en-US" altLang="en-US" dirty="0"/>
          </a:p>
          <a:p>
            <a:pPr marL="457200" lvl="1" indent="0">
              <a:buNone/>
            </a:pPr>
            <a:r>
              <a:rPr lang="en-GB" dirty="0"/>
              <a:t> </a:t>
            </a:r>
            <a:endParaRPr lang="en-US" dirty="0"/>
          </a:p>
        </p:txBody>
      </p:sp>
    </p:spTree>
    <p:extLst>
      <p:ext uri="{BB962C8B-B14F-4D97-AF65-F5344CB8AC3E}">
        <p14:creationId xmlns:p14="http://schemas.microsoft.com/office/powerpoint/2010/main" val="374021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8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40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40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403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403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403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40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03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AutoShape 2"/>
          <p:cNvSpPr>
            <a:spLocks noGrp="1" noChangeArrowheads="1"/>
          </p:cNvSpPr>
          <p:nvPr>
            <p:ph type="title"/>
          </p:nvPr>
        </p:nvSpPr>
        <p:spPr/>
        <p:txBody>
          <a:bodyPr/>
          <a:lstStyle/>
          <a:p>
            <a:r>
              <a:rPr lang="en-US"/>
              <a:t>But things may go wrong …</a:t>
            </a:r>
          </a:p>
        </p:txBody>
      </p:sp>
      <p:sp>
        <p:nvSpPr>
          <p:cNvPr id="686083" name="Rectangle 3"/>
          <p:cNvSpPr>
            <a:spLocks noGrp="1" noChangeArrowheads="1"/>
          </p:cNvSpPr>
          <p:nvPr>
            <p:ph idx="1"/>
          </p:nvPr>
        </p:nvSpPr>
        <p:spPr>
          <a:xfrm>
            <a:off x="228600" y="1676400"/>
            <a:ext cx="8686800" cy="4953000"/>
          </a:xfrm>
        </p:spPr>
        <p:txBody>
          <a:bodyPr/>
          <a:lstStyle/>
          <a:p>
            <a:pPr>
              <a:buFont typeface="Arial" panose="020B0604020202020204" pitchFamily="34" charset="0"/>
              <a:buChar char="•"/>
            </a:pPr>
            <a:r>
              <a:rPr lang="en-US" b="1" u="sng" dirty="0"/>
              <a:t>Root cause errors:</a:t>
            </a:r>
          </a:p>
          <a:p>
            <a:pPr lvl="1">
              <a:buFont typeface="Arial" panose="020B0604020202020204" pitchFamily="34" charset="0"/>
              <a:buChar char="•"/>
            </a:pPr>
            <a:r>
              <a:rPr lang="en-US" sz="2200" b="1" i="1" u="sng" dirty="0"/>
              <a:t>assertion errors</a:t>
            </a:r>
            <a:r>
              <a:rPr lang="en-US" sz="2200" b="1" u="sng" dirty="0"/>
              <a:t>:</a:t>
            </a:r>
            <a:r>
              <a:rPr lang="en-US" sz="2200" dirty="0"/>
              <a:t> ontology developers may be in error as to what is the case in their target domain;</a:t>
            </a:r>
          </a:p>
          <a:p>
            <a:pPr lvl="1">
              <a:buFont typeface="Arial" panose="020B0604020202020204" pitchFamily="34" charset="0"/>
              <a:buChar char="•"/>
            </a:pPr>
            <a:r>
              <a:rPr lang="en-US" sz="2200" b="1" i="1" u="sng" dirty="0"/>
              <a:t>relevance errors</a:t>
            </a:r>
            <a:r>
              <a:rPr lang="en-US" sz="2200" b="1" u="sng" dirty="0"/>
              <a:t>:</a:t>
            </a:r>
            <a:r>
              <a:rPr lang="en-US" sz="2200" dirty="0"/>
              <a:t> they may be in error as to what is objectively relevant to a given purpose;</a:t>
            </a:r>
          </a:p>
          <a:p>
            <a:pPr lvl="1">
              <a:buFont typeface="Arial" panose="020B0604020202020204" pitchFamily="34" charset="0"/>
              <a:buChar char="•"/>
            </a:pPr>
            <a:r>
              <a:rPr lang="en-US" sz="2200" b="1" i="1" u="sng" dirty="0"/>
              <a:t>encoding errors</a:t>
            </a:r>
            <a:r>
              <a:rPr lang="en-US" sz="2200" b="1" u="sng" dirty="0"/>
              <a:t>:</a:t>
            </a:r>
            <a:r>
              <a:rPr lang="en-US" sz="2200" dirty="0"/>
              <a:t> they may not successfully encode their underlying cognitive representations, so that particular representational units fail to point to the intended PORs.</a:t>
            </a:r>
          </a:p>
          <a:p>
            <a:pPr>
              <a:buFont typeface="Arial" panose="020B0604020202020204" pitchFamily="34" charset="0"/>
              <a:buChar char="•"/>
            </a:pPr>
            <a:r>
              <a:rPr lang="en-US" b="1" u="sng" dirty="0"/>
              <a:t>Mismatches</a:t>
            </a:r>
            <a:r>
              <a:rPr lang="en-US" dirty="0"/>
              <a:t>:</a:t>
            </a:r>
          </a:p>
          <a:p>
            <a:pPr lvl="1">
              <a:buFont typeface="Arial" panose="020B0604020202020204" pitchFamily="34" charset="0"/>
              <a:buChar char="•"/>
            </a:pPr>
            <a:r>
              <a:rPr lang="en-US" dirty="0"/>
              <a:t>Unjustified presence or absence of RUs,</a:t>
            </a:r>
          </a:p>
          <a:p>
            <a:pPr lvl="1">
              <a:buFont typeface="Arial" panose="020B0604020202020204" pitchFamily="34" charset="0"/>
              <a:buChar char="•"/>
            </a:pPr>
            <a:r>
              <a:rPr lang="en-US" dirty="0"/>
              <a:t>Redundancies:		&gt;1 RU	</a:t>
            </a:r>
            <a:r>
              <a:rPr lang="en-US" dirty="0">
                <a:sym typeface="Wingdings" panose="05000000000000000000" pitchFamily="2" charset="2"/>
              </a:rPr>
              <a:t>  1 POR</a:t>
            </a:r>
            <a:r>
              <a:rPr lang="en-US" dirty="0"/>
              <a:t>,</a:t>
            </a:r>
          </a:p>
          <a:p>
            <a:pPr lvl="1">
              <a:buFont typeface="Arial" panose="020B0604020202020204" pitchFamily="34" charset="0"/>
              <a:buChar char="•"/>
            </a:pPr>
            <a:r>
              <a:rPr lang="en-US" dirty="0"/>
              <a:t>Ambiguities:  		1 RU  	</a:t>
            </a:r>
            <a:r>
              <a:rPr lang="en-US" dirty="0">
                <a:sym typeface="Wingdings" panose="05000000000000000000" pitchFamily="2" charset="2"/>
              </a:rPr>
              <a:t>  &gt;1 POR</a:t>
            </a:r>
            <a:r>
              <a:rPr lang="en-US" dirty="0"/>
              <a:t>.</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164249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2151204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RU – reality correspondence types</a:t>
            </a:r>
          </a:p>
        </p:txBody>
      </p:sp>
      <p:graphicFrame>
        <p:nvGraphicFramePr>
          <p:cNvPr id="4" name="Content Placeholder 3"/>
          <p:cNvGraphicFramePr>
            <a:graphicFrameLocks noGrp="1"/>
          </p:cNvGraphicFramePr>
          <p:nvPr>
            <p:ph idx="1"/>
            <p:extLst/>
          </p:nvPr>
        </p:nvGraphicFramePr>
        <p:xfrm>
          <a:off x="228600" y="1676400"/>
          <a:ext cx="8686804" cy="957072"/>
        </p:xfrm>
        <a:graphic>
          <a:graphicData uri="http://schemas.openxmlformats.org/drawingml/2006/table">
            <a:tbl>
              <a:tblPr firstRow="1" firstCol="1" bandRow="1">
                <a:tableStyleId>{5C22544A-7EE6-4342-B048-85BDC9FD1C3A}</a:tableStyleId>
              </a:tblPr>
              <a:tblGrid>
                <a:gridCol w="1520192">
                  <a:extLst>
                    <a:ext uri="{9D8B030D-6E8A-4147-A177-3AD203B41FA5}">
                      <a16:colId xmlns:a16="http://schemas.microsoft.com/office/drawing/2014/main" val="20000"/>
                    </a:ext>
                  </a:extLst>
                </a:gridCol>
                <a:gridCol w="1078899">
                  <a:extLst>
                    <a:ext uri="{9D8B030D-6E8A-4147-A177-3AD203B41FA5}">
                      <a16:colId xmlns:a16="http://schemas.microsoft.com/office/drawing/2014/main" val="20001"/>
                    </a:ext>
                  </a:extLst>
                </a:gridCol>
                <a:gridCol w="1078901">
                  <a:extLst>
                    <a:ext uri="{9D8B030D-6E8A-4147-A177-3AD203B41FA5}">
                      <a16:colId xmlns:a16="http://schemas.microsoft.com/office/drawing/2014/main" val="20002"/>
                    </a:ext>
                  </a:extLst>
                </a:gridCol>
                <a:gridCol w="1078901">
                  <a:extLst>
                    <a:ext uri="{9D8B030D-6E8A-4147-A177-3AD203B41FA5}">
                      <a16:colId xmlns:a16="http://schemas.microsoft.com/office/drawing/2014/main" val="20003"/>
                    </a:ext>
                  </a:extLst>
                </a:gridCol>
                <a:gridCol w="1065002">
                  <a:extLst>
                    <a:ext uri="{9D8B030D-6E8A-4147-A177-3AD203B41FA5}">
                      <a16:colId xmlns:a16="http://schemas.microsoft.com/office/drawing/2014/main" val="20004"/>
                    </a:ext>
                  </a:extLst>
                </a:gridCol>
                <a:gridCol w="1212678">
                  <a:extLst>
                    <a:ext uri="{9D8B030D-6E8A-4147-A177-3AD203B41FA5}">
                      <a16:colId xmlns:a16="http://schemas.microsoft.com/office/drawing/2014/main" val="20005"/>
                    </a:ext>
                  </a:extLst>
                </a:gridCol>
                <a:gridCol w="1212678">
                  <a:extLst>
                    <a:ext uri="{9D8B030D-6E8A-4147-A177-3AD203B41FA5}">
                      <a16:colId xmlns:a16="http://schemas.microsoft.com/office/drawing/2014/main" val="20006"/>
                    </a:ext>
                  </a:extLst>
                </a:gridCol>
                <a:gridCol w="439553">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bl>
          </a:graphicData>
        </a:graphic>
      </p:graphicFrame>
      <p:sp>
        <p:nvSpPr>
          <p:cNvPr id="6" name="TextBox 5"/>
          <p:cNvSpPr txBox="1"/>
          <p:nvPr/>
        </p:nvSpPr>
        <p:spPr>
          <a:xfrm>
            <a:off x="1752600" y="2760472"/>
            <a:ext cx="7391400" cy="3785652"/>
          </a:xfrm>
          <a:prstGeom prst="rect">
            <a:avLst/>
          </a:prstGeom>
          <a:noFill/>
        </p:spPr>
        <p:txBody>
          <a:bodyPr wrap="square" rtlCol="0">
            <a:spAutoFit/>
          </a:bodyPr>
          <a:lstStyle/>
          <a:p>
            <a:r>
              <a:rPr lang="en-US" b="1" u="sng" dirty="0">
                <a:solidFill>
                  <a:schemeClr val="bg1"/>
                </a:solidFill>
              </a:rPr>
              <a:t>Reality</a:t>
            </a:r>
            <a:r>
              <a:rPr lang="en-US" dirty="0">
                <a:solidFill>
                  <a:schemeClr val="bg1"/>
                </a:solidFill>
              </a:rPr>
              <a:t>:</a:t>
            </a:r>
          </a:p>
          <a:p>
            <a:pPr lvl="1"/>
            <a:r>
              <a:rPr lang="en-US" dirty="0">
                <a:solidFill>
                  <a:schemeClr val="bg1"/>
                </a:solidFill>
              </a:rPr>
              <a:t>OE: Objective existence</a:t>
            </a:r>
          </a:p>
          <a:p>
            <a:pPr lvl="1"/>
            <a:r>
              <a:rPr lang="en-US" dirty="0">
                <a:solidFill>
                  <a:schemeClr val="bg1"/>
                </a:solidFill>
              </a:rPr>
              <a:t>OE: Objective relevance</a:t>
            </a:r>
          </a:p>
          <a:p>
            <a:endParaRPr lang="en-US" dirty="0">
              <a:solidFill>
                <a:schemeClr val="bg1"/>
              </a:solidFill>
            </a:endParaRPr>
          </a:p>
          <a:p>
            <a:pPr lvl="5"/>
            <a:r>
              <a:rPr lang="en-US" b="1" u="sng" dirty="0">
                <a:solidFill>
                  <a:schemeClr val="bg1"/>
                </a:solidFill>
              </a:rPr>
              <a:t>Representation</a:t>
            </a:r>
            <a:r>
              <a:rPr lang="en-US" dirty="0">
                <a:solidFill>
                  <a:schemeClr val="bg1"/>
                </a:solidFill>
              </a:rPr>
              <a:t>:</a:t>
            </a:r>
          </a:p>
          <a:p>
            <a:pPr lvl="6"/>
            <a:r>
              <a:rPr lang="en-US" dirty="0">
                <a:solidFill>
                  <a:schemeClr val="bg1"/>
                </a:solidFill>
              </a:rPr>
              <a:t>BE: Author’s belief in existence</a:t>
            </a:r>
          </a:p>
          <a:p>
            <a:pPr lvl="6"/>
            <a:r>
              <a:rPr lang="en-US" dirty="0">
                <a:solidFill>
                  <a:schemeClr val="bg1"/>
                </a:solidFill>
              </a:rPr>
              <a:t>BR: Author’s belief in relevance</a:t>
            </a:r>
          </a:p>
          <a:p>
            <a:pPr lvl="5"/>
            <a:endParaRPr lang="en-US" dirty="0">
              <a:solidFill>
                <a:schemeClr val="bg1"/>
              </a:solidFill>
            </a:endParaRPr>
          </a:p>
          <a:p>
            <a:pPr lvl="7"/>
            <a:r>
              <a:rPr lang="en-US" dirty="0">
                <a:solidFill>
                  <a:schemeClr val="bg1"/>
                </a:solidFill>
              </a:rPr>
              <a:t>IE: Author’s intended encoding</a:t>
            </a:r>
          </a:p>
          <a:p>
            <a:pPr lvl="7"/>
            <a:r>
              <a:rPr lang="en-US" dirty="0">
                <a:solidFill>
                  <a:schemeClr val="bg1"/>
                </a:solidFill>
              </a:rPr>
              <a:t>TR: Type of reference</a:t>
            </a:r>
          </a:p>
        </p:txBody>
      </p:sp>
      <p:sp>
        <p:nvSpPr>
          <p:cNvPr id="7" name="Content Placeholder 2"/>
          <p:cNvSpPr txBox="1">
            <a:spLocks/>
          </p:cNvSpPr>
          <p:nvPr/>
        </p:nvSpPr>
        <p:spPr>
          <a:xfrm>
            <a:off x="228600" y="4953000"/>
            <a:ext cx="3810000" cy="18288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168275" indent="-168275"/>
            <a:r>
              <a:rPr lang="en-US" sz="1000" kern="0" dirty="0"/>
              <a:t>Ceusters W, Smith B. </a:t>
            </a:r>
            <a:r>
              <a:rPr lang="en-US" sz="1000" b="1" i="1" kern="0" dirty="0"/>
              <a:t>A Realism-Based Approach to the Evolution of Biomedical Ontologies</a:t>
            </a:r>
            <a:r>
              <a:rPr lang="en-US" sz="1000" kern="0" dirty="0"/>
              <a:t>. Proceedings of AMIA 2006, Washington DC, 2006;:121-125.</a:t>
            </a:r>
          </a:p>
          <a:p>
            <a:pPr marL="168275" indent="-168275"/>
            <a:r>
              <a:rPr lang="en-US" sz="1000" kern="0" dirty="0"/>
              <a:t>Ceusters W. </a:t>
            </a:r>
            <a:r>
              <a:rPr lang="en-US" sz="1000" b="1" i="1" kern="0" dirty="0"/>
              <a:t>Applying Evolutionary Terminology Auditing to the Gene Ontology</a:t>
            </a:r>
            <a:r>
              <a:rPr lang="en-US" sz="1000" kern="0" dirty="0"/>
              <a:t>. Journal of Biomedical Informatics 2009;42:518–529.</a:t>
            </a:r>
          </a:p>
          <a:p>
            <a:pPr marL="168275" indent="-168275"/>
            <a:r>
              <a:rPr lang="en-US" sz="1000" kern="0" dirty="0" err="1"/>
              <a:t>Seppãlã</a:t>
            </a:r>
            <a:r>
              <a:rPr lang="en-US" sz="1000" kern="0" dirty="0"/>
              <a:t> S, Smith B, Ceusters W. </a:t>
            </a:r>
            <a:r>
              <a:rPr lang="en-US" sz="1000" b="1" i="1" kern="0" dirty="0"/>
              <a:t>Applying the realism-based ontology versioning method for tracking changes in the Basic Formal Ontology</a:t>
            </a:r>
            <a:r>
              <a:rPr lang="en-US" sz="1000" kern="0" dirty="0"/>
              <a:t>. Formal Ontology in Information Systems. Proceedings of the Eight International Conference (FOIS 2014), Amsterdam: IOS Press, 2014;:227-240.</a:t>
            </a:r>
          </a:p>
        </p:txBody>
      </p:sp>
    </p:spTree>
    <p:extLst>
      <p:ext uri="{BB962C8B-B14F-4D97-AF65-F5344CB8AC3E}">
        <p14:creationId xmlns:p14="http://schemas.microsoft.com/office/powerpoint/2010/main" val="2176556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2" y="609600"/>
          <a:ext cx="9144003" cy="957072"/>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nvPr>
        </p:nvGraphicFramePr>
        <p:xfrm>
          <a:off x="0" y="1566396"/>
          <a:ext cx="1600202" cy="5263896"/>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tblGrid>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1"/>
                  </a:ext>
                </a:extLst>
              </a:tr>
            </a:tbl>
          </a:graphicData>
        </a:graphic>
      </p:graphicFrame>
      <p:sp>
        <p:nvSpPr>
          <p:cNvPr id="7" name="Rounded Rectangle 6"/>
          <p:cNvSpPr/>
          <p:nvPr/>
        </p:nvSpPr>
        <p:spPr bwMode="auto">
          <a:xfrm>
            <a:off x="561108" y="1566396"/>
            <a:ext cx="304800" cy="5263896"/>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Left Arrow Callout 4"/>
          <p:cNvSpPr/>
          <p:nvPr/>
        </p:nvSpPr>
        <p:spPr>
          <a:xfrm>
            <a:off x="914400" y="2057400"/>
            <a:ext cx="5181600" cy="3103562"/>
          </a:xfrm>
          <a:prstGeom prst="leftArrowCallout">
            <a:avLst>
              <a:gd name="adj1" fmla="val 10517"/>
              <a:gd name="adj2" fmla="val 11279"/>
              <a:gd name="adj3" fmla="val 25000"/>
              <a:gd name="adj4" fmla="val 76271"/>
            </a:avLst>
          </a:prstGeom>
          <a:ln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ctr">
              <a:lnSpc>
                <a:spcPct val="120000"/>
              </a:lnSpc>
            </a:pPr>
            <a:r>
              <a:rPr lang="en-US" sz="2400" b="1" dirty="0">
                <a:solidFill>
                  <a:schemeClr val="tx1"/>
                </a:solidFill>
              </a:rPr>
              <a:t>Configuration types</a:t>
            </a:r>
          </a:p>
          <a:p>
            <a:pPr marL="533400" lvl="2">
              <a:lnSpc>
                <a:spcPct val="120000"/>
              </a:lnSpc>
            </a:pPr>
            <a:r>
              <a:rPr lang="en-GB" sz="2000" b="1" dirty="0">
                <a:solidFill>
                  <a:schemeClr val="tx1"/>
                </a:solidFill>
              </a:rPr>
              <a:t>P</a:t>
            </a:r>
            <a:r>
              <a:rPr lang="en-GB" sz="2000" dirty="0">
                <a:solidFill>
                  <a:schemeClr val="tx1"/>
                </a:solidFill>
              </a:rPr>
              <a:t>: present in the ontology</a:t>
            </a:r>
            <a:endParaRPr lang="fr-CH" sz="2000" dirty="0">
              <a:solidFill>
                <a:schemeClr val="tx1"/>
              </a:solidFill>
            </a:endParaRPr>
          </a:p>
          <a:p>
            <a:pPr marL="533400" lvl="3">
              <a:lnSpc>
                <a:spcPct val="120000"/>
              </a:lnSpc>
            </a:pPr>
            <a:r>
              <a:rPr lang="en-GB" sz="2000" b="1" dirty="0">
                <a:solidFill>
                  <a:schemeClr val="tx1"/>
                </a:solidFill>
              </a:rPr>
              <a:t>	P+</a:t>
            </a:r>
            <a:r>
              <a:rPr lang="en-GB" sz="2000" dirty="0">
                <a:solidFill>
                  <a:schemeClr val="tx1"/>
                </a:solidFill>
              </a:rPr>
              <a:t>: justifiably present</a:t>
            </a:r>
            <a:endParaRPr lang="fr-CH" sz="2000" dirty="0">
              <a:solidFill>
                <a:schemeClr val="tx1"/>
              </a:solidFill>
            </a:endParaRPr>
          </a:p>
          <a:p>
            <a:pPr marL="533400" lvl="3">
              <a:lnSpc>
                <a:spcPct val="120000"/>
              </a:lnSpc>
            </a:pPr>
            <a:r>
              <a:rPr lang="en-GB" sz="2000" b="1" dirty="0">
                <a:solidFill>
                  <a:schemeClr val="tx1"/>
                </a:solidFill>
              </a:rPr>
              <a:t>	P–</a:t>
            </a:r>
            <a:r>
              <a:rPr lang="en-GB" sz="2000" dirty="0">
                <a:solidFill>
                  <a:schemeClr val="tx1"/>
                </a:solidFill>
              </a:rPr>
              <a:t>: unjustifiably present</a:t>
            </a:r>
            <a:endParaRPr lang="fr-CH" sz="2000" dirty="0">
              <a:solidFill>
                <a:schemeClr val="tx1"/>
              </a:solidFill>
            </a:endParaRPr>
          </a:p>
          <a:p>
            <a:pPr marL="533400" lvl="2">
              <a:lnSpc>
                <a:spcPct val="120000"/>
              </a:lnSpc>
            </a:pPr>
            <a:endParaRPr lang="en-GB" sz="2000" b="1" dirty="0">
              <a:solidFill>
                <a:schemeClr val="tx1"/>
              </a:solidFill>
            </a:endParaRPr>
          </a:p>
          <a:p>
            <a:pPr marL="533400" lvl="2">
              <a:lnSpc>
                <a:spcPct val="120000"/>
              </a:lnSpc>
            </a:pPr>
            <a:r>
              <a:rPr lang="en-GB" sz="2000" b="1" dirty="0">
                <a:solidFill>
                  <a:schemeClr val="tx1"/>
                </a:solidFill>
              </a:rPr>
              <a:t>A</a:t>
            </a:r>
            <a:r>
              <a:rPr lang="en-GB" sz="2000" dirty="0">
                <a:solidFill>
                  <a:schemeClr val="tx1"/>
                </a:solidFill>
              </a:rPr>
              <a:t>: absent from the ontology</a:t>
            </a:r>
            <a:endParaRPr lang="fr-CH" sz="2000" dirty="0">
              <a:solidFill>
                <a:schemeClr val="tx1"/>
              </a:solidFill>
            </a:endParaRPr>
          </a:p>
          <a:p>
            <a:pPr marL="533400" lvl="3">
              <a:lnSpc>
                <a:spcPct val="120000"/>
              </a:lnSpc>
            </a:pPr>
            <a:r>
              <a:rPr lang="en-GB" sz="2000" b="1" dirty="0">
                <a:solidFill>
                  <a:schemeClr val="tx1"/>
                </a:solidFill>
              </a:rPr>
              <a:t>	A+</a:t>
            </a:r>
            <a:r>
              <a:rPr lang="en-GB" sz="2000" dirty="0">
                <a:solidFill>
                  <a:schemeClr val="tx1"/>
                </a:solidFill>
              </a:rPr>
              <a:t>: justifiably absent</a:t>
            </a:r>
            <a:endParaRPr lang="fr-CH" sz="2000" dirty="0">
              <a:solidFill>
                <a:schemeClr val="tx1"/>
              </a:solidFill>
            </a:endParaRPr>
          </a:p>
          <a:p>
            <a:pPr marL="533400" lvl="3">
              <a:lnSpc>
                <a:spcPct val="120000"/>
              </a:lnSpc>
            </a:pPr>
            <a:r>
              <a:rPr lang="en-GB" sz="2000" b="1" dirty="0">
                <a:solidFill>
                  <a:schemeClr val="tx1"/>
                </a:solidFill>
              </a:rPr>
              <a:t>	A–</a:t>
            </a:r>
            <a:r>
              <a:rPr lang="en-GB" sz="2000" dirty="0">
                <a:solidFill>
                  <a:schemeClr val="tx1"/>
                </a:solidFill>
              </a:rPr>
              <a:t>: unjustifiably absent</a:t>
            </a:r>
            <a:endParaRPr lang="en-US" sz="2000" dirty="0">
              <a:solidFill>
                <a:schemeClr val="tx1"/>
              </a:solidFill>
            </a:endParaRPr>
          </a:p>
        </p:txBody>
      </p:sp>
    </p:spTree>
    <p:extLst>
      <p:ext uri="{BB962C8B-B14F-4D97-AF65-F5344CB8AC3E}">
        <p14:creationId xmlns:p14="http://schemas.microsoft.com/office/powerpoint/2010/main" val="364916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p Arrow Callout 2"/>
          <p:cNvSpPr/>
          <p:nvPr/>
        </p:nvSpPr>
        <p:spPr bwMode="auto">
          <a:xfrm>
            <a:off x="3636818" y="1594103"/>
            <a:ext cx="1371600" cy="1447800"/>
          </a:xfrm>
          <a:prstGeom prst="upArrow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957072"/>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nvGraphicFramePr>
        <p:xfrm>
          <a:off x="0" y="1566396"/>
          <a:ext cx="1600202" cy="5263896"/>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tblGrid>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1"/>
                  </a:ext>
                </a:extLst>
              </a:tr>
            </a:tbl>
          </a:graphicData>
        </a:graphic>
      </p:graphicFrame>
      <p:sp>
        <p:nvSpPr>
          <p:cNvPr id="7" name="Rounded Rectangle 6"/>
          <p:cNvSpPr/>
          <p:nvPr/>
        </p:nvSpPr>
        <p:spPr bwMode="auto">
          <a:xfrm>
            <a:off x="762000" y="1566396"/>
            <a:ext cx="304800" cy="5263896"/>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Left Arrow Callout 4"/>
          <p:cNvSpPr/>
          <p:nvPr/>
        </p:nvSpPr>
        <p:spPr>
          <a:xfrm>
            <a:off x="1066800" y="2078038"/>
            <a:ext cx="5181600" cy="3103562"/>
          </a:xfrm>
          <a:prstGeom prst="leftArrowCallout">
            <a:avLst>
              <a:gd name="adj1" fmla="val 10517"/>
              <a:gd name="adj2" fmla="val 11279"/>
              <a:gd name="adj3" fmla="val 25000"/>
              <a:gd name="adj4" fmla="val 76271"/>
            </a:avLst>
          </a:prstGeom>
          <a:ln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ctr">
              <a:lnSpc>
                <a:spcPct val="120000"/>
              </a:lnSpc>
            </a:pPr>
            <a:r>
              <a:rPr lang="en-US" sz="2400" b="1" dirty="0">
                <a:solidFill>
                  <a:schemeClr val="tx1"/>
                </a:solidFill>
              </a:rPr>
              <a:t>Configuration types</a:t>
            </a:r>
          </a:p>
          <a:p>
            <a:pPr marL="266700" algn="ctr">
              <a:lnSpc>
                <a:spcPct val="120000"/>
              </a:lnSpc>
            </a:pPr>
            <a:endParaRPr lang="en-US" sz="2400" b="1" dirty="0">
              <a:solidFill>
                <a:schemeClr val="tx1"/>
              </a:solidFill>
            </a:endParaRPr>
          </a:p>
          <a:p>
            <a:pPr marL="533400" lvl="2">
              <a:lnSpc>
                <a:spcPct val="120000"/>
              </a:lnSpc>
            </a:pPr>
            <a:r>
              <a:rPr lang="en-US" sz="2000" dirty="0">
                <a:solidFill>
                  <a:schemeClr val="tx1"/>
                </a:solidFill>
              </a:rPr>
              <a:t>1+4+12+5=</a:t>
            </a:r>
            <a:r>
              <a:rPr lang="en-US" sz="2000" b="1" dirty="0">
                <a:solidFill>
                  <a:schemeClr val="tx1"/>
                </a:solidFill>
              </a:rPr>
              <a:t>22</a:t>
            </a:r>
            <a:r>
              <a:rPr lang="en-US" sz="2000" dirty="0">
                <a:solidFill>
                  <a:schemeClr val="tx1"/>
                </a:solidFill>
              </a:rPr>
              <a:t> possible configurations based on (</a:t>
            </a:r>
            <a:r>
              <a:rPr lang="en-US" sz="2000" dirty="0" err="1">
                <a:solidFill>
                  <a:schemeClr val="tx1"/>
                </a:solidFill>
              </a:rPr>
              <a:t>mis</a:t>
            </a:r>
            <a:r>
              <a:rPr lang="en-US" sz="2000" dirty="0">
                <a:solidFill>
                  <a:schemeClr val="tx1"/>
                </a:solidFill>
              </a:rPr>
              <a:t>)matches between reality, beliefs, and encodings</a:t>
            </a:r>
          </a:p>
        </p:txBody>
      </p:sp>
      <p:sp>
        <p:nvSpPr>
          <p:cNvPr id="8" name="Rounded Rectangle 7"/>
          <p:cNvSpPr/>
          <p:nvPr/>
        </p:nvSpPr>
        <p:spPr bwMode="auto">
          <a:xfrm>
            <a:off x="1838036" y="611912"/>
            <a:ext cx="6696364" cy="990600"/>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848996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dirty="0">
                          <a:solidFill>
                            <a:schemeClr val="tx1"/>
                          </a:solidFill>
                          <a:effectLst/>
                        </a:rPr>
                        <a:t>P-6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dirty="0">
                          <a:solidFill>
                            <a:schemeClr val="tx1"/>
                          </a:solidFill>
                          <a:effectLst/>
                        </a:rPr>
                        <a:t>P-9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dirty="0">
                          <a:solidFill>
                            <a:schemeClr val="tx1"/>
                          </a:solidFill>
                          <a:effectLst/>
                        </a:rPr>
                        <a:t>P-12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dirty="0">
                          <a:solidFill>
                            <a:schemeClr val="tx1"/>
                          </a:solidFill>
                          <a:effectLst/>
                        </a:rPr>
                        <a:t>A-3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4" name="Text Box 5"/>
          <p:cNvSpPr txBox="1">
            <a:spLocks noChangeArrowheads="1"/>
          </p:cNvSpPr>
          <p:nvPr/>
        </p:nvSpPr>
        <p:spPr bwMode="auto">
          <a:xfrm>
            <a:off x="4876800" y="2002572"/>
            <a:ext cx="4038600" cy="4093428"/>
          </a:xfrm>
          <a:prstGeom prst="rect">
            <a:avLst/>
          </a:prstGeom>
          <a:solidFill>
            <a:srgbClr val="BBE0E3"/>
          </a:solidFill>
          <a:ln>
            <a:noFill/>
          </a:ln>
          <a:effectLst/>
          <a:extLst/>
        </p:spPr>
        <p:txBody>
          <a:bodyPr>
            <a:spAutoFit/>
          </a:bodyPr>
          <a:lstStyle/>
          <a:p>
            <a:pPr algn="ctr"/>
            <a:r>
              <a:rPr lang="en-US" altLang="en-US" sz="2000" b="1" u="sng" dirty="0"/>
              <a:t> OE/BE value pairs</a:t>
            </a:r>
          </a:p>
          <a:p>
            <a:pPr marL="738188" indent="-738188" algn="l"/>
            <a:r>
              <a:rPr lang="en-US" altLang="en-US" sz="2000" dirty="0"/>
              <a:t>Y/Y:    correct assertion of the existence of a POR; </a:t>
            </a:r>
          </a:p>
          <a:p>
            <a:pPr marL="738188" indent="-738188" algn="l"/>
            <a:r>
              <a:rPr lang="en-US" altLang="en-US" sz="2000" dirty="0"/>
              <a:t>Y/N:    lack of awareness of a POR,  reflecting an assertion error; </a:t>
            </a:r>
          </a:p>
          <a:p>
            <a:pPr marL="738188" indent="-738188" algn="l"/>
            <a:r>
              <a:rPr lang="en-US" altLang="en-US" sz="2000" dirty="0"/>
              <a:t>N/N:    correct assertion that some putative POR does not exist;</a:t>
            </a:r>
          </a:p>
          <a:p>
            <a:pPr marL="738188" indent="-738188" algn="l"/>
            <a:r>
              <a:rPr lang="en-US" altLang="en-US" sz="2000" dirty="0"/>
              <a:t>N/Y:    the false belief that some  putative POR exists;</a:t>
            </a:r>
          </a:p>
          <a:p>
            <a:pPr marL="738188" indent="-738188" algn="l"/>
            <a:r>
              <a:rPr lang="en-US" altLang="en-US" sz="2000" dirty="0"/>
              <a:t>Y/NC: not considering that some POR exists;</a:t>
            </a:r>
          </a:p>
          <a:p>
            <a:pPr marL="738188" indent="-738188"/>
            <a:r>
              <a:rPr lang="en-US" altLang="en-US" sz="2000" dirty="0"/>
              <a:t>N/NC: not considering that some putative POR does not exist.</a:t>
            </a:r>
          </a:p>
        </p:txBody>
      </p:sp>
      <p:sp>
        <p:nvSpPr>
          <p:cNvPr id="6" name="Rounded Rectangle 5"/>
          <p:cNvSpPr/>
          <p:nvPr/>
        </p:nvSpPr>
        <p:spPr bwMode="auto">
          <a:xfrm>
            <a:off x="1784927" y="990600"/>
            <a:ext cx="762000" cy="5860473"/>
          </a:xfrm>
          <a:prstGeom prst="roundRect">
            <a:avLst/>
          </a:prstGeom>
          <a:solidFill>
            <a:srgbClr val="BBE0E3">
              <a:alpha val="50196"/>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ounded Rectangle 6"/>
          <p:cNvSpPr/>
          <p:nvPr/>
        </p:nvSpPr>
        <p:spPr bwMode="auto">
          <a:xfrm>
            <a:off x="4038600" y="997527"/>
            <a:ext cx="762000" cy="5860473"/>
          </a:xfrm>
          <a:prstGeom prst="roundRect">
            <a:avLst/>
          </a:prstGeom>
          <a:solidFill>
            <a:srgbClr val="BBE0E3">
              <a:alpha val="50196"/>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856312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3" name="TextBox 2"/>
          <p:cNvSpPr txBox="1"/>
          <p:nvPr/>
        </p:nvSpPr>
        <p:spPr>
          <a:xfrm>
            <a:off x="259773" y="4242062"/>
            <a:ext cx="8229600" cy="2031325"/>
          </a:xfrm>
          <a:prstGeom prst="rect">
            <a:avLst/>
          </a:prstGeom>
          <a:solidFill>
            <a:srgbClr val="BBE0E3"/>
          </a:solidFill>
          <a:ln w="28575">
            <a:solidFill>
              <a:schemeClr val="bg1">
                <a:lumMod val="75000"/>
              </a:schemeClr>
            </a:solidFill>
          </a:ln>
        </p:spPr>
        <p:txBody>
          <a:bodyPr wrap="square" rtlCol="0">
            <a:spAutoFit/>
          </a:bodyPr>
          <a:lstStyle/>
          <a:p>
            <a:r>
              <a:rPr lang="en-US" sz="1800" b="1" u="sng" dirty="0"/>
              <a:t>‘</a:t>
            </a:r>
            <a:r>
              <a:rPr lang="en-US" sz="1800" b="1" u="sng" dirty="0" err="1"/>
              <a:t>na</a:t>
            </a:r>
            <a:r>
              <a:rPr lang="en-US" sz="1800" b="1" u="sng" dirty="0"/>
              <a:t>’ = not applicable</a:t>
            </a:r>
          </a:p>
          <a:p>
            <a:pPr marL="342900" indent="-342900">
              <a:buFont typeface="+mj-lt"/>
              <a:buAutoNum type="arabicPeriod"/>
            </a:pPr>
            <a:r>
              <a:rPr lang="en-US" sz="1800" dirty="0"/>
              <a:t>If there is no POR of a specific sort, relevance is not applicable.</a:t>
            </a:r>
          </a:p>
          <a:p>
            <a:pPr marL="342900" indent="-342900">
              <a:buFont typeface="+mj-lt"/>
              <a:buAutoNum type="arabicPeriod"/>
            </a:pPr>
            <a:r>
              <a:rPr lang="en-US" sz="1800" dirty="0"/>
              <a:t>If an author does not believe in some POR, believed relevance is not applicable.</a:t>
            </a:r>
          </a:p>
          <a:p>
            <a:pPr marL="342900" indent="-342900">
              <a:buFont typeface="+mj-lt"/>
              <a:buAutoNum type="arabicPeriod"/>
            </a:pPr>
            <a:r>
              <a:rPr lang="en-US" sz="1800" dirty="0"/>
              <a:t>If an author did not consider (‘</a:t>
            </a:r>
            <a:r>
              <a:rPr lang="en-US" sz="1800" dirty="0" err="1"/>
              <a:t>nc</a:t>
            </a:r>
            <a:r>
              <a:rPr lang="en-US" sz="1800" dirty="0"/>
              <a:t>’) existence of some POR, believed relevance is not applicable.</a:t>
            </a:r>
          </a:p>
          <a:p>
            <a:pPr marL="342900" indent="-342900">
              <a:buFont typeface="+mj-lt"/>
              <a:buAutoNum type="arabicPeriod"/>
            </a:pPr>
            <a:r>
              <a:rPr lang="en-US" sz="1800" dirty="0"/>
              <a:t>If believed relevance is either negative or not applicable, encoding is not applicable.</a:t>
            </a:r>
          </a:p>
          <a:p>
            <a:pPr marL="342900" indent="-342900">
              <a:buFont typeface="+mj-lt"/>
              <a:buAutoNum type="arabicPeriod"/>
            </a:pPr>
            <a:endParaRPr lang="en-US" sz="1800" dirty="0"/>
          </a:p>
        </p:txBody>
      </p:sp>
      <p:grpSp>
        <p:nvGrpSpPr>
          <p:cNvPr id="16" name="Group 15"/>
          <p:cNvGrpSpPr/>
          <p:nvPr/>
        </p:nvGrpSpPr>
        <p:grpSpPr>
          <a:xfrm>
            <a:off x="1454426" y="2173121"/>
            <a:ext cx="2355574" cy="1332079"/>
            <a:chOff x="1454426" y="2173121"/>
            <a:chExt cx="2355574" cy="1332079"/>
          </a:xfrm>
        </p:grpSpPr>
        <p:sp>
          <p:nvSpPr>
            <p:cNvPr id="6" name="Rounded Rectangle 5"/>
            <p:cNvSpPr/>
            <p:nvPr/>
          </p:nvSpPr>
          <p:spPr bwMode="auto">
            <a:xfrm>
              <a:off x="1905000" y="2514600"/>
              <a:ext cx="1905000" cy="9906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10-Point Star 11"/>
            <p:cNvSpPr/>
            <p:nvPr/>
          </p:nvSpPr>
          <p:spPr bwMode="auto">
            <a:xfrm>
              <a:off x="1454426" y="2173121"/>
              <a:ext cx="457200" cy="479299"/>
            </a:xfrm>
            <a:prstGeom prst="star10">
              <a:avLst>
                <a:gd name="adj" fmla="val 45242"/>
                <a:gd name="hf" fmla="val 10514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1</a:t>
              </a:r>
            </a:p>
          </p:txBody>
        </p:sp>
      </p:grpSp>
      <p:grpSp>
        <p:nvGrpSpPr>
          <p:cNvPr id="17" name="Group 16"/>
          <p:cNvGrpSpPr/>
          <p:nvPr/>
        </p:nvGrpSpPr>
        <p:grpSpPr>
          <a:xfrm>
            <a:off x="3505200" y="1560311"/>
            <a:ext cx="2514600" cy="497089"/>
            <a:chOff x="3505200" y="1560311"/>
            <a:chExt cx="2514600" cy="497089"/>
          </a:xfrm>
        </p:grpSpPr>
        <p:sp>
          <p:nvSpPr>
            <p:cNvPr id="9" name="Rounded Rectangle 8"/>
            <p:cNvSpPr/>
            <p:nvPr/>
          </p:nvSpPr>
          <p:spPr bwMode="auto">
            <a:xfrm>
              <a:off x="4038600" y="1828800"/>
              <a:ext cx="1981200" cy="2286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10-Point Star 12"/>
            <p:cNvSpPr/>
            <p:nvPr/>
          </p:nvSpPr>
          <p:spPr bwMode="auto">
            <a:xfrm>
              <a:off x="3505200" y="1560311"/>
              <a:ext cx="457200" cy="479299"/>
            </a:xfrm>
            <a:prstGeom prst="star10">
              <a:avLst>
                <a:gd name="adj" fmla="val 45242"/>
                <a:gd name="hf" fmla="val 10514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2</a:t>
              </a:r>
            </a:p>
          </p:txBody>
        </p:sp>
      </p:grpSp>
      <p:grpSp>
        <p:nvGrpSpPr>
          <p:cNvPr id="18" name="Group 17"/>
          <p:cNvGrpSpPr/>
          <p:nvPr/>
        </p:nvGrpSpPr>
        <p:grpSpPr>
          <a:xfrm>
            <a:off x="4038600" y="2286000"/>
            <a:ext cx="1981200" cy="1021047"/>
            <a:chOff x="4038600" y="2286000"/>
            <a:chExt cx="1981200" cy="1021047"/>
          </a:xfrm>
        </p:grpSpPr>
        <p:sp>
          <p:nvSpPr>
            <p:cNvPr id="8" name="Rounded Rectangle 7"/>
            <p:cNvSpPr/>
            <p:nvPr/>
          </p:nvSpPr>
          <p:spPr bwMode="auto">
            <a:xfrm>
              <a:off x="4038600" y="2286000"/>
              <a:ext cx="1981200" cy="502222"/>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10-Point Star 13"/>
            <p:cNvSpPr/>
            <p:nvPr/>
          </p:nvSpPr>
          <p:spPr bwMode="auto">
            <a:xfrm>
              <a:off x="4248978" y="2827748"/>
              <a:ext cx="457200" cy="479299"/>
            </a:xfrm>
            <a:prstGeom prst="star10">
              <a:avLst>
                <a:gd name="adj" fmla="val 45242"/>
                <a:gd name="hf" fmla="val 10514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3</a:t>
              </a:r>
            </a:p>
          </p:txBody>
        </p:sp>
      </p:grpSp>
      <p:grpSp>
        <p:nvGrpSpPr>
          <p:cNvPr id="19" name="Group 18"/>
          <p:cNvGrpSpPr/>
          <p:nvPr/>
        </p:nvGrpSpPr>
        <p:grpSpPr>
          <a:xfrm>
            <a:off x="5029200" y="1521132"/>
            <a:ext cx="3913909" cy="1374469"/>
            <a:chOff x="5029200" y="1521132"/>
            <a:chExt cx="3913909" cy="1374469"/>
          </a:xfrm>
        </p:grpSpPr>
        <p:sp>
          <p:nvSpPr>
            <p:cNvPr id="10" name="Rounded Rectangle 9"/>
            <p:cNvSpPr/>
            <p:nvPr/>
          </p:nvSpPr>
          <p:spPr bwMode="auto">
            <a:xfrm>
              <a:off x="5029200" y="1752601"/>
              <a:ext cx="3429000" cy="11430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10-Point Star 14"/>
            <p:cNvSpPr/>
            <p:nvPr/>
          </p:nvSpPr>
          <p:spPr bwMode="auto">
            <a:xfrm>
              <a:off x="8485909" y="1521132"/>
              <a:ext cx="457200" cy="479299"/>
            </a:xfrm>
            <a:prstGeom prst="star10">
              <a:avLst>
                <a:gd name="adj" fmla="val 45242"/>
                <a:gd name="hf" fmla="val 10514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4</a:t>
              </a:r>
            </a:p>
          </p:txBody>
        </p:sp>
      </p:grpSp>
    </p:spTree>
    <p:extLst>
      <p:ext uri="{BB962C8B-B14F-4D97-AF65-F5344CB8AC3E}">
        <p14:creationId xmlns:p14="http://schemas.microsoft.com/office/powerpoint/2010/main" val="419607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3" name="TextBox 2"/>
          <p:cNvSpPr txBox="1"/>
          <p:nvPr/>
        </p:nvSpPr>
        <p:spPr>
          <a:xfrm>
            <a:off x="2370282" y="2438400"/>
            <a:ext cx="5302827" cy="2308324"/>
          </a:xfrm>
          <a:prstGeom prst="rect">
            <a:avLst/>
          </a:prstGeom>
          <a:solidFill>
            <a:srgbClr val="BBE0E3"/>
          </a:solidFill>
          <a:ln w="28575">
            <a:solidFill>
              <a:schemeClr val="bg1">
                <a:lumMod val="75000"/>
              </a:schemeClr>
            </a:solidFill>
          </a:ln>
        </p:spPr>
        <p:txBody>
          <a:bodyPr wrap="square" rtlCol="0">
            <a:spAutoFit/>
          </a:bodyPr>
          <a:lstStyle/>
          <a:p>
            <a:r>
              <a:rPr lang="en-US" sz="1800" b="1" u="sng" dirty="0"/>
              <a:t>Modes of reference:</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sp>
        <p:nvSpPr>
          <p:cNvPr id="10" name="Rounded Rectangle 9"/>
          <p:cNvSpPr/>
          <p:nvPr/>
        </p:nvSpPr>
        <p:spPr bwMode="auto">
          <a:xfrm>
            <a:off x="7696200" y="1524000"/>
            <a:ext cx="762000" cy="4190999"/>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aphicFrame>
        <p:nvGraphicFramePr>
          <p:cNvPr id="5" name="Table 4"/>
          <p:cNvGraphicFramePr>
            <a:graphicFrameLocks noGrp="1"/>
          </p:cNvGraphicFramePr>
          <p:nvPr>
            <p:extLst/>
          </p:nvPr>
        </p:nvGraphicFramePr>
        <p:xfrm>
          <a:off x="2590800" y="2891028"/>
          <a:ext cx="4648199" cy="185420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3962399">
                  <a:extLst>
                    <a:ext uri="{9D8B030D-6E8A-4147-A177-3AD203B41FA5}">
                      <a16:colId xmlns:a16="http://schemas.microsoft.com/office/drawing/2014/main" val="20001"/>
                    </a:ext>
                  </a:extLst>
                </a:gridCol>
              </a:tblGrid>
              <a:tr h="370840">
                <a:tc>
                  <a:txBody>
                    <a:bodyPr/>
                    <a:lstStyle/>
                    <a:p>
                      <a:pPr marL="0" marR="0" indent="0" algn="l">
                        <a:spcBef>
                          <a:spcPts val="0"/>
                        </a:spcBef>
                        <a:spcAft>
                          <a:spcPts val="0"/>
                        </a:spcAft>
                      </a:pPr>
                      <a:r>
                        <a:rPr lang="en-US" sz="1800" b="0" dirty="0">
                          <a:solidFill>
                            <a:schemeClr val="tx1"/>
                          </a:solidFill>
                          <a:effectLst/>
                        </a:rPr>
                        <a:t>R+</a:t>
                      </a:r>
                      <a:endParaRPr lang="en-US" sz="1800" b="0" dirty="0">
                        <a:solidFill>
                          <a:schemeClr val="tx1"/>
                        </a:solidFill>
                        <a:effectLst/>
                        <a:latin typeface="Times New Roman" panose="02020603050405020304" pitchFamily="18" charset="0"/>
                        <a:ea typeface="MS Mincho" panose="02020609040205080304" pitchFamily="49" charset="-128"/>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b="0" dirty="0">
                          <a:solidFill>
                            <a:schemeClr val="tx1"/>
                          </a:solidFill>
                        </a:rPr>
                        <a:t>: faithful</a:t>
                      </a:r>
                      <a:r>
                        <a:rPr lang="en-US" b="0" baseline="0" dirty="0">
                          <a:solidFill>
                            <a:schemeClr val="tx1"/>
                          </a:solidFill>
                        </a:rPr>
                        <a:t> reference to correct referent</a:t>
                      </a:r>
                      <a:endParaRPr lang="en-US"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rPr>
                        <a:t>¬R</a:t>
                      </a:r>
                      <a:endParaRPr lang="en-US" sz="1800" b="0" dirty="0">
                        <a:solidFill>
                          <a:schemeClr val="tx1"/>
                        </a:solidFill>
                        <a:effectLst/>
                        <a:latin typeface="Times New Roman" panose="02020603050405020304" pitchFamily="18" charset="0"/>
                        <a:ea typeface="MS Mincho" panose="02020609040205080304" pitchFamily="49" charset="-128"/>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b="0" dirty="0">
                          <a:solidFill>
                            <a:schemeClr val="tx1"/>
                          </a:solidFill>
                        </a:rPr>
                        <a:t>: no referent exist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rPr>
                        <a:t>R–</a:t>
                      </a:r>
                      <a:endParaRPr lang="en-US" sz="1800" b="0" dirty="0">
                        <a:solidFill>
                          <a:schemeClr val="tx1"/>
                        </a:solidFill>
                        <a:effectLst/>
                        <a:latin typeface="Times New Roman" panose="02020603050405020304" pitchFamily="18" charset="0"/>
                        <a:ea typeface="MS Mincho" panose="02020609040205080304"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0" dirty="0">
                          <a:solidFill>
                            <a:schemeClr val="tx1"/>
                          </a:solidFill>
                        </a:rPr>
                        <a:t>: reference</a:t>
                      </a:r>
                      <a:r>
                        <a:rPr lang="en-US" b="0" baseline="0" dirty="0">
                          <a:solidFill>
                            <a:schemeClr val="tx1"/>
                          </a:solidFill>
                        </a:rPr>
                        <a:t> to wrong referent</a:t>
                      </a:r>
                      <a:endParaRPr lang="en-US"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rPr>
                        <a:t>R++</a:t>
                      </a:r>
                      <a:endParaRPr lang="en-US" sz="1800" b="0" dirty="0">
                        <a:solidFill>
                          <a:schemeClr val="tx1"/>
                        </a:solidFill>
                        <a:effectLst/>
                        <a:latin typeface="Times New Roman" panose="02020603050405020304" pitchFamily="18" charset="0"/>
                        <a:ea typeface="MS Mincho" panose="02020609040205080304"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0" dirty="0">
                          <a:solidFill>
                            <a:schemeClr val="tx1"/>
                          </a:solidFill>
                        </a:rPr>
                        <a:t>: redundant reference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rPr>
                        <a:t>Ra</a:t>
                      </a:r>
                      <a:endParaRPr lang="en-US" sz="1800" b="0" dirty="0">
                        <a:solidFill>
                          <a:schemeClr val="tx1"/>
                        </a:solidFill>
                        <a:effectLst/>
                        <a:latin typeface="Times New Roman" panose="02020603050405020304" pitchFamily="18" charset="0"/>
                        <a:ea typeface="MS Mincho" panose="02020609040205080304"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0" dirty="0">
                          <a:solidFill>
                            <a:schemeClr val="tx1"/>
                          </a:solidFill>
                        </a:rPr>
                        <a:t>: ambiguous reference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7529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524000"/>
            <a:ext cx="9159551" cy="5334000"/>
          </a:xfrm>
          <a:prstGeom prst="rect">
            <a:avLst/>
          </a:prstGeom>
        </p:spPr>
      </p:pic>
      <p:sp>
        <p:nvSpPr>
          <p:cNvPr id="5" name="Title 4"/>
          <p:cNvSpPr>
            <a:spLocks noGrp="1"/>
          </p:cNvSpPr>
          <p:nvPr>
            <p:ph type="title"/>
          </p:nvPr>
        </p:nvSpPr>
        <p:spPr/>
        <p:txBody>
          <a:bodyPr/>
          <a:lstStyle/>
          <a:p>
            <a:r>
              <a:rPr lang="en-US" dirty="0"/>
              <a:t>Accessed Nov 26, 2018</a:t>
            </a:r>
          </a:p>
        </p:txBody>
      </p:sp>
      <p:sp>
        <p:nvSpPr>
          <p:cNvPr id="6" name="Content Placeholder 5"/>
          <p:cNvSpPr>
            <a:spLocks noGrp="1"/>
          </p:cNvSpPr>
          <p:nvPr>
            <p:ph idx="1"/>
          </p:nvPr>
        </p:nvSpPr>
        <p:spPr/>
        <p:txBody>
          <a:bodyPr/>
          <a:lstStyle/>
          <a:p>
            <a:endParaRPr lang="en-US"/>
          </a:p>
        </p:txBody>
      </p:sp>
      <p:sp>
        <p:nvSpPr>
          <p:cNvPr id="7" name="Oval 6"/>
          <p:cNvSpPr/>
          <p:nvPr/>
        </p:nvSpPr>
        <p:spPr bwMode="auto">
          <a:xfrm>
            <a:off x="685800" y="1219200"/>
            <a:ext cx="4724400" cy="20574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2057400" y="2667000"/>
            <a:ext cx="1447800" cy="3810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760604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3. Evolutionary quality assessment</a:t>
            </a: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74091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3" name="TextBox 2"/>
          <p:cNvSpPr txBox="1"/>
          <p:nvPr/>
        </p:nvSpPr>
        <p:spPr>
          <a:xfrm>
            <a:off x="6553200" y="6363977"/>
            <a:ext cx="2133598" cy="369332"/>
          </a:xfrm>
          <a:prstGeom prst="rect">
            <a:avLst/>
          </a:prstGeom>
          <a:solidFill>
            <a:srgbClr val="BBE0E3"/>
          </a:solidFill>
          <a:ln w="28575">
            <a:solidFill>
              <a:schemeClr val="bg1">
                <a:lumMod val="75000"/>
              </a:schemeClr>
            </a:solidFill>
          </a:ln>
        </p:spPr>
        <p:txBody>
          <a:bodyPr wrap="square" rtlCol="0">
            <a:spAutoFit/>
          </a:bodyPr>
          <a:lstStyle/>
          <a:p>
            <a:r>
              <a:rPr lang="en-US" sz="1800" b="1" u="sng" dirty="0"/>
              <a:t>Magnitude of error</a:t>
            </a:r>
            <a:endParaRPr lang="en-US" sz="1800" dirty="0"/>
          </a:p>
        </p:txBody>
      </p:sp>
      <p:sp>
        <p:nvSpPr>
          <p:cNvPr id="10" name="Rounded Rectangle 9"/>
          <p:cNvSpPr/>
          <p:nvPr/>
        </p:nvSpPr>
        <p:spPr bwMode="auto">
          <a:xfrm>
            <a:off x="8686798" y="710184"/>
            <a:ext cx="457201" cy="60198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392394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noGrp="1"/>
          </p:cNvGraphicFramePr>
          <p:nvPr>
            <p:ph idx="1"/>
            <p:extLst/>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5" name="Title 4"/>
          <p:cNvSpPr>
            <a:spLocks noGrp="1"/>
          </p:cNvSpPr>
          <p:nvPr>
            <p:ph type="title"/>
          </p:nvPr>
        </p:nvSpPr>
        <p:spPr>
          <a:xfrm>
            <a:off x="5943600" y="13855"/>
            <a:ext cx="3105728" cy="762000"/>
          </a:xfrm>
        </p:spPr>
        <p:txBody>
          <a:bodyPr/>
          <a:lstStyle/>
          <a:p>
            <a:r>
              <a:rPr lang="en-US" dirty="0"/>
              <a:t>Error basis</a:t>
            </a:r>
          </a:p>
        </p:txBody>
      </p:sp>
      <p:sp>
        <p:nvSpPr>
          <p:cNvPr id="10" name="Rounded Rectangle 9"/>
          <p:cNvSpPr/>
          <p:nvPr/>
        </p:nvSpPr>
        <p:spPr bwMode="auto">
          <a:xfrm>
            <a:off x="38098" y="2743200"/>
            <a:ext cx="9067803" cy="28956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ounded Rectangle 8"/>
          <p:cNvSpPr/>
          <p:nvPr/>
        </p:nvSpPr>
        <p:spPr bwMode="auto">
          <a:xfrm>
            <a:off x="38098" y="1828800"/>
            <a:ext cx="9067803" cy="9144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Down Arrow 6"/>
          <p:cNvSpPr/>
          <p:nvPr/>
        </p:nvSpPr>
        <p:spPr bwMode="auto">
          <a:xfrm flipV="1">
            <a:off x="4846780" y="2362200"/>
            <a:ext cx="304800" cy="22098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extBox 1">
            <a:extLst>
              <a:ext uri="{FF2B5EF4-FFF2-40B4-BE49-F238E27FC236}">
                <a16:creationId xmlns:a16="http://schemas.microsoft.com/office/drawing/2014/main" id="{62B22D78-3016-48BC-BCB1-B7823E13F40E}"/>
              </a:ext>
            </a:extLst>
          </p:cNvPr>
          <p:cNvSpPr txBox="1"/>
          <p:nvPr/>
        </p:nvSpPr>
        <p:spPr>
          <a:xfrm>
            <a:off x="114298" y="6091535"/>
            <a:ext cx="8883201" cy="461665"/>
          </a:xfrm>
          <a:prstGeom prst="rect">
            <a:avLst/>
          </a:prstGeom>
          <a:solidFill>
            <a:srgbClr val="05167E"/>
          </a:solidFill>
        </p:spPr>
        <p:txBody>
          <a:bodyPr wrap="none" rtlCol="0">
            <a:spAutoFit/>
          </a:bodyPr>
          <a:lstStyle/>
          <a:p>
            <a:r>
              <a:rPr lang="en-US" dirty="0">
                <a:solidFill>
                  <a:schemeClr val="bg1"/>
                </a:solidFill>
              </a:rPr>
              <a:t>The error basis for P- configurations is in one of the A+ configurations</a:t>
            </a:r>
          </a:p>
        </p:txBody>
      </p:sp>
    </p:spTree>
    <p:extLst>
      <p:ext uri="{BB962C8B-B14F-4D97-AF65-F5344CB8AC3E}">
        <p14:creationId xmlns:p14="http://schemas.microsoft.com/office/powerpoint/2010/main" val="3558118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noGrp="1"/>
          </p:cNvGraphicFramePr>
          <p:nvPr>
            <p:ph idx="1"/>
            <p:extLst/>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5" name="Title 4"/>
          <p:cNvSpPr>
            <a:spLocks noGrp="1"/>
          </p:cNvSpPr>
          <p:nvPr>
            <p:ph type="title"/>
          </p:nvPr>
        </p:nvSpPr>
        <p:spPr>
          <a:xfrm>
            <a:off x="5943600" y="13855"/>
            <a:ext cx="3105728" cy="762000"/>
          </a:xfrm>
        </p:spPr>
        <p:txBody>
          <a:bodyPr/>
          <a:lstStyle/>
          <a:p>
            <a:r>
              <a:rPr lang="en-US" dirty="0"/>
              <a:t>Error basis</a:t>
            </a:r>
          </a:p>
        </p:txBody>
      </p:sp>
      <p:sp>
        <p:nvSpPr>
          <p:cNvPr id="10" name="Rounded Rectangle 9"/>
          <p:cNvSpPr/>
          <p:nvPr/>
        </p:nvSpPr>
        <p:spPr bwMode="auto">
          <a:xfrm>
            <a:off x="38098" y="5638800"/>
            <a:ext cx="9067803" cy="1191492"/>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ounded Rectangle 8"/>
          <p:cNvSpPr/>
          <p:nvPr/>
        </p:nvSpPr>
        <p:spPr bwMode="auto">
          <a:xfrm>
            <a:off x="38098" y="1579425"/>
            <a:ext cx="9067803" cy="26323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Down Arrow 6"/>
          <p:cNvSpPr/>
          <p:nvPr/>
        </p:nvSpPr>
        <p:spPr bwMode="auto">
          <a:xfrm flipV="1">
            <a:off x="4846780" y="1752598"/>
            <a:ext cx="304800" cy="4267201"/>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TextBox 10">
            <a:extLst>
              <a:ext uri="{FF2B5EF4-FFF2-40B4-BE49-F238E27FC236}">
                <a16:creationId xmlns:a16="http://schemas.microsoft.com/office/drawing/2014/main" id="{3E6A3294-AA66-4B84-8C24-5EE7ADA4B2E4}"/>
              </a:ext>
            </a:extLst>
          </p:cNvPr>
          <p:cNvSpPr txBox="1"/>
          <p:nvPr/>
        </p:nvSpPr>
        <p:spPr>
          <a:xfrm>
            <a:off x="405179" y="3424533"/>
            <a:ext cx="4166821" cy="1200329"/>
          </a:xfrm>
          <a:prstGeom prst="rect">
            <a:avLst/>
          </a:prstGeom>
          <a:solidFill>
            <a:srgbClr val="05167E"/>
          </a:solidFill>
        </p:spPr>
        <p:txBody>
          <a:bodyPr wrap="square" rtlCol="0">
            <a:spAutoFit/>
          </a:bodyPr>
          <a:lstStyle/>
          <a:p>
            <a:pPr algn="ctr"/>
            <a:r>
              <a:rPr lang="en-US" dirty="0">
                <a:solidFill>
                  <a:schemeClr val="bg1"/>
                </a:solidFill>
              </a:rPr>
              <a:t>The error basis for A- configurations is in the single P+1 configuration</a:t>
            </a:r>
          </a:p>
        </p:txBody>
      </p:sp>
    </p:spTree>
    <p:extLst>
      <p:ext uri="{BB962C8B-B14F-4D97-AF65-F5344CB8AC3E}">
        <p14:creationId xmlns:p14="http://schemas.microsoft.com/office/powerpoint/2010/main" val="2444984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noGrp="1"/>
          </p:cNvGraphicFramePr>
          <p:nvPr>
            <p:ph idx="1"/>
            <p:extLst/>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latin typeface="Times New Roman" panose="02020603050405020304" pitchFamily="18" charset="0"/>
                          <a:ea typeface="MS Mincho" panose="02020609040205080304" pitchFamily="49" charset="-128"/>
                        </a:rPr>
                        <a:t>0</a:t>
                      </a: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latin typeface="Times New Roman" panose="02020603050405020304" pitchFamily="18" charset="0"/>
                          <a:ea typeface="MS Mincho" panose="02020609040205080304" pitchFamily="49" charset="-128"/>
                        </a:rPr>
                        <a:t>0</a:t>
                      </a: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latin typeface="Times New Roman" panose="02020603050405020304" pitchFamily="18" charset="0"/>
                          <a:ea typeface="MS Mincho" panose="02020609040205080304" pitchFamily="49" charset="-128"/>
                        </a:rPr>
                        <a:t>1</a:t>
                      </a: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latin typeface="Times New Roman" panose="02020603050405020304" pitchFamily="18" charset="0"/>
                          <a:ea typeface="MS Mincho" panose="02020609040205080304" pitchFamily="49" charset="-128"/>
                        </a:rPr>
                        <a:t>0</a:t>
                      </a: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latin typeface="Times New Roman" panose="02020603050405020304" pitchFamily="18" charset="0"/>
                          <a:ea typeface="MS Mincho" panose="02020609040205080304" pitchFamily="49" charset="-128"/>
                        </a:rPr>
                        <a:t>1</a:t>
                      </a: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latin typeface="Times New Roman" panose="02020603050405020304" pitchFamily="18" charset="0"/>
                          <a:ea typeface="MS Mincho" panose="02020609040205080304" pitchFamily="49" charset="-128"/>
                        </a:rPr>
                        <a:t>1</a:t>
                      </a:r>
                    </a:p>
                  </a:txBody>
                  <a:tcPr marL="0" marR="0" marT="0" marB="0" anchor="ctr">
                    <a:solidFill>
                      <a:srgbClr val="00B05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5" name="Title 4"/>
          <p:cNvSpPr>
            <a:spLocks noGrp="1"/>
          </p:cNvSpPr>
          <p:nvPr>
            <p:ph type="title"/>
          </p:nvPr>
        </p:nvSpPr>
        <p:spPr>
          <a:xfrm>
            <a:off x="5943600" y="13855"/>
            <a:ext cx="3105728" cy="762000"/>
          </a:xfrm>
        </p:spPr>
        <p:txBody>
          <a:bodyPr/>
          <a:lstStyle/>
          <a:p>
            <a:r>
              <a:rPr lang="en-US" dirty="0"/>
              <a:t>Error basis</a:t>
            </a:r>
          </a:p>
        </p:txBody>
      </p:sp>
      <p:sp>
        <p:nvSpPr>
          <p:cNvPr id="10" name="Rounded Rectangle 9"/>
          <p:cNvSpPr/>
          <p:nvPr/>
        </p:nvSpPr>
        <p:spPr bwMode="auto">
          <a:xfrm>
            <a:off x="38098" y="2761671"/>
            <a:ext cx="9067803" cy="228601"/>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ounded Rectangle 8"/>
          <p:cNvSpPr/>
          <p:nvPr/>
        </p:nvSpPr>
        <p:spPr bwMode="auto">
          <a:xfrm>
            <a:off x="38098" y="1794170"/>
            <a:ext cx="9067803" cy="26323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Down Arrow 6"/>
          <p:cNvSpPr/>
          <p:nvPr/>
        </p:nvSpPr>
        <p:spPr bwMode="auto">
          <a:xfrm flipV="1">
            <a:off x="4846780" y="1981200"/>
            <a:ext cx="304800" cy="7620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860940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noGrp="1"/>
          </p:cNvGraphicFramePr>
          <p:nvPr>
            <p:ph idx="1"/>
            <p:extLst/>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latin typeface="Times New Roman" panose="02020603050405020304" pitchFamily="18" charset="0"/>
                          <a:ea typeface="MS Mincho" panose="02020609040205080304" pitchFamily="49" charset="-128"/>
                        </a:rPr>
                        <a:t>0</a:t>
                      </a: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latin typeface="Times New Roman" panose="02020603050405020304" pitchFamily="18" charset="0"/>
                          <a:ea typeface="MS Mincho" panose="02020609040205080304" pitchFamily="49" charset="-128"/>
                        </a:rPr>
                        <a:t>0</a:t>
                      </a: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latin typeface="Times New Roman" panose="02020603050405020304" pitchFamily="18" charset="0"/>
                          <a:ea typeface="MS Mincho" panose="02020609040205080304" pitchFamily="49" charset="-128"/>
                        </a:rPr>
                        <a:t>1</a:t>
                      </a: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latin typeface="Times New Roman" panose="02020603050405020304" pitchFamily="18" charset="0"/>
                          <a:ea typeface="MS Mincho" panose="02020609040205080304" pitchFamily="49" charset="-128"/>
                        </a:rPr>
                        <a:t>1</a:t>
                      </a: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latin typeface="Times New Roman" panose="02020603050405020304" pitchFamily="18" charset="0"/>
                          <a:ea typeface="MS Mincho" panose="02020609040205080304" pitchFamily="49" charset="-128"/>
                        </a:rPr>
                        <a:t>1</a:t>
                      </a: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latin typeface="Times New Roman" panose="02020603050405020304" pitchFamily="18" charset="0"/>
                          <a:ea typeface="MS Mincho" panose="02020609040205080304" pitchFamily="49" charset="-128"/>
                        </a:rPr>
                        <a:t>1</a:t>
                      </a: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5" name="Title 4"/>
          <p:cNvSpPr>
            <a:spLocks noGrp="1"/>
          </p:cNvSpPr>
          <p:nvPr>
            <p:ph type="title"/>
          </p:nvPr>
        </p:nvSpPr>
        <p:spPr>
          <a:xfrm>
            <a:off x="5943600" y="13855"/>
            <a:ext cx="3105728" cy="762000"/>
          </a:xfrm>
        </p:spPr>
        <p:txBody>
          <a:bodyPr/>
          <a:lstStyle/>
          <a:p>
            <a:r>
              <a:rPr lang="en-US" dirty="0"/>
              <a:t>Error basis</a:t>
            </a:r>
          </a:p>
        </p:txBody>
      </p:sp>
      <p:sp>
        <p:nvSpPr>
          <p:cNvPr id="10" name="Rounded Rectangle 9"/>
          <p:cNvSpPr/>
          <p:nvPr/>
        </p:nvSpPr>
        <p:spPr bwMode="auto">
          <a:xfrm>
            <a:off x="38098" y="5370944"/>
            <a:ext cx="9067803" cy="277092"/>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ounded Rectangle 8"/>
          <p:cNvSpPr/>
          <p:nvPr/>
        </p:nvSpPr>
        <p:spPr bwMode="auto">
          <a:xfrm>
            <a:off x="38098" y="1801115"/>
            <a:ext cx="9067803" cy="26323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Down Arrow 6"/>
          <p:cNvSpPr/>
          <p:nvPr/>
        </p:nvSpPr>
        <p:spPr bwMode="auto">
          <a:xfrm flipV="1">
            <a:off x="4846780" y="2064344"/>
            <a:ext cx="304800" cy="3306598"/>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45564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‘simple snapshot’ change examples</a:t>
            </a:r>
          </a:p>
        </p:txBody>
      </p:sp>
      <p:sp>
        <p:nvSpPr>
          <p:cNvPr id="3" name="Content Placeholder 2"/>
          <p:cNvSpPr>
            <a:spLocks noGrp="1"/>
          </p:cNvSpPr>
          <p:nvPr>
            <p:ph idx="1"/>
          </p:nvPr>
        </p:nvSpPr>
        <p:spPr>
          <a:xfrm>
            <a:off x="228600" y="2895600"/>
            <a:ext cx="8686800" cy="3733800"/>
          </a:xfrm>
        </p:spPr>
        <p:txBody>
          <a:bodyPr/>
          <a:lstStyle/>
          <a:p>
            <a:pPr marL="684213" indent="-684213">
              <a:buAutoNum type="arabicParenBoth"/>
            </a:pPr>
            <a:r>
              <a:rPr lang="en-US" sz="2800" dirty="0"/>
              <a:t>a change in reality will not immediately lead to a change in the ontology authors’ understanding thereof and, </a:t>
            </a:r>
          </a:p>
          <a:p>
            <a:pPr marL="684213" indent="-684213">
              <a:buAutoNum type="arabicParenBoth"/>
            </a:pPr>
            <a:r>
              <a:rPr lang="en-US" sz="2800" dirty="0"/>
              <a:t>if an encoding change is introduced, e.g. by making some syntactic correction to an existing term, then this does not result in a term which wrongly refers. </a:t>
            </a:r>
          </a:p>
        </p:txBody>
      </p:sp>
      <p:sp>
        <p:nvSpPr>
          <p:cNvPr id="4" name="TextBox 3"/>
          <p:cNvSpPr txBox="1"/>
          <p:nvPr/>
        </p:nvSpPr>
        <p:spPr>
          <a:xfrm>
            <a:off x="2043904" y="1676400"/>
            <a:ext cx="5056192" cy="584775"/>
          </a:xfrm>
          <a:prstGeom prst="rect">
            <a:avLst/>
          </a:prstGeom>
          <a:noFill/>
        </p:spPr>
        <p:txBody>
          <a:bodyPr wrap="none" rtlCol="0">
            <a:spAutoFit/>
          </a:bodyPr>
          <a:lstStyle/>
          <a:p>
            <a:r>
              <a:rPr lang="en-US" sz="3200" dirty="0">
                <a:solidFill>
                  <a:schemeClr val="bg1"/>
                </a:solidFill>
              </a:rPr>
              <a:t>What happens from t1 </a:t>
            </a:r>
            <a:r>
              <a:rPr lang="en-US" sz="3200" dirty="0">
                <a:solidFill>
                  <a:schemeClr val="bg1"/>
                </a:solidFill>
                <a:sym typeface="Wingdings" panose="05000000000000000000" pitchFamily="2" charset="2"/>
              </a:rPr>
              <a:t> t2 ?</a:t>
            </a:r>
            <a:endParaRPr lang="en-US" sz="3200" dirty="0">
              <a:solidFill>
                <a:schemeClr val="bg1"/>
              </a:solidFill>
            </a:endParaRPr>
          </a:p>
        </p:txBody>
      </p:sp>
    </p:spTree>
    <p:extLst>
      <p:ext uri="{BB962C8B-B14F-4D97-AF65-F5344CB8AC3E}">
        <p14:creationId xmlns:p14="http://schemas.microsoft.com/office/powerpoint/2010/main" val="202166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3" name="Rectangle 2">
            <a:extLst>
              <a:ext uri="{FF2B5EF4-FFF2-40B4-BE49-F238E27FC236}">
                <a16:creationId xmlns:a16="http://schemas.microsoft.com/office/drawing/2014/main" id="{49BE957E-BD16-49A7-B777-E8C2D7BCF568}"/>
              </a:ext>
            </a:extLst>
          </p:cNvPr>
          <p:cNvSpPr/>
          <p:nvPr/>
        </p:nvSpPr>
        <p:spPr>
          <a:xfrm>
            <a:off x="2590800" y="3276600"/>
            <a:ext cx="4572000" cy="1938992"/>
          </a:xfrm>
          <a:prstGeom prst="rect">
            <a:avLst/>
          </a:prstGeom>
          <a:solidFill>
            <a:schemeClr val="bg1"/>
          </a:solidFill>
        </p:spPr>
        <p:txBody>
          <a:bodyPr>
            <a:spAutoFit/>
          </a:bodyPr>
          <a:lstStyle/>
          <a:p>
            <a:pPr eaLnBrk="1" hangingPunct="1"/>
            <a:r>
              <a:rPr lang="en-US" dirty="0"/>
              <a:t>When something faithfully represented at t ceases to be faithful at t+1, leaving the ontology unchanged causes a P+1 to become a P-1.</a:t>
            </a:r>
          </a:p>
        </p:txBody>
      </p:sp>
      <p:sp>
        <p:nvSpPr>
          <p:cNvPr id="6" name="Rectangle 5">
            <a:extLst>
              <a:ext uri="{FF2B5EF4-FFF2-40B4-BE49-F238E27FC236}">
                <a16:creationId xmlns:a16="http://schemas.microsoft.com/office/drawing/2014/main" id="{28426710-1C4E-4219-AB1B-1A47CCDE32DD}"/>
              </a:ext>
            </a:extLst>
          </p:cNvPr>
          <p:cNvSpPr/>
          <p:nvPr/>
        </p:nvSpPr>
        <p:spPr bwMode="auto">
          <a:xfrm>
            <a:off x="381000" y="1524000"/>
            <a:ext cx="914400" cy="304800"/>
          </a:xfrm>
          <a:prstGeom prst="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a:extLst>
              <a:ext uri="{FF2B5EF4-FFF2-40B4-BE49-F238E27FC236}">
                <a16:creationId xmlns:a16="http://schemas.microsoft.com/office/drawing/2014/main" id="{CF118819-9342-408B-AA3D-4FB69C9E4C9C}"/>
              </a:ext>
            </a:extLst>
          </p:cNvPr>
          <p:cNvSpPr/>
          <p:nvPr/>
        </p:nvSpPr>
        <p:spPr bwMode="auto">
          <a:xfrm>
            <a:off x="381000" y="2743200"/>
            <a:ext cx="914400" cy="304800"/>
          </a:xfrm>
          <a:prstGeom prst="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Arrow: Right 7">
            <a:extLst>
              <a:ext uri="{FF2B5EF4-FFF2-40B4-BE49-F238E27FC236}">
                <a16:creationId xmlns:a16="http://schemas.microsoft.com/office/drawing/2014/main" id="{C7940DED-2E99-493C-BB3B-0CDDAB8B58F6}"/>
              </a:ext>
            </a:extLst>
          </p:cNvPr>
          <p:cNvSpPr/>
          <p:nvPr/>
        </p:nvSpPr>
        <p:spPr bwMode="auto">
          <a:xfrm rot="5400000">
            <a:off x="381000" y="2209800"/>
            <a:ext cx="914400" cy="15240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084531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3" name="Rectangle 2">
            <a:extLst>
              <a:ext uri="{FF2B5EF4-FFF2-40B4-BE49-F238E27FC236}">
                <a16:creationId xmlns:a16="http://schemas.microsoft.com/office/drawing/2014/main" id="{49BE957E-BD16-49A7-B777-E8C2D7BCF568}"/>
              </a:ext>
            </a:extLst>
          </p:cNvPr>
          <p:cNvSpPr/>
          <p:nvPr/>
        </p:nvSpPr>
        <p:spPr>
          <a:xfrm>
            <a:off x="2590800" y="3276600"/>
            <a:ext cx="4572000" cy="2308324"/>
          </a:xfrm>
          <a:prstGeom prst="rect">
            <a:avLst/>
          </a:prstGeom>
          <a:solidFill>
            <a:schemeClr val="bg1"/>
          </a:solidFill>
        </p:spPr>
        <p:txBody>
          <a:bodyPr>
            <a:spAutoFit/>
          </a:bodyPr>
          <a:lstStyle/>
          <a:p>
            <a:pPr eaLnBrk="1" hangingPunct="1"/>
            <a:r>
              <a:rPr lang="en-US" dirty="0"/>
              <a:t>When something faithfully represented at t is not believed to be faithful anymore at t+1 while in fact it still is, removing the representational element causes a P+1 to become a A-2.</a:t>
            </a:r>
          </a:p>
        </p:txBody>
      </p:sp>
      <p:sp>
        <p:nvSpPr>
          <p:cNvPr id="6" name="Rectangle 5">
            <a:extLst>
              <a:ext uri="{FF2B5EF4-FFF2-40B4-BE49-F238E27FC236}">
                <a16:creationId xmlns:a16="http://schemas.microsoft.com/office/drawing/2014/main" id="{28426710-1C4E-4219-AB1B-1A47CCDE32DD}"/>
              </a:ext>
            </a:extLst>
          </p:cNvPr>
          <p:cNvSpPr/>
          <p:nvPr/>
        </p:nvSpPr>
        <p:spPr bwMode="auto">
          <a:xfrm>
            <a:off x="381000" y="1524000"/>
            <a:ext cx="914400" cy="304800"/>
          </a:xfrm>
          <a:prstGeom prst="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a:extLst>
              <a:ext uri="{FF2B5EF4-FFF2-40B4-BE49-F238E27FC236}">
                <a16:creationId xmlns:a16="http://schemas.microsoft.com/office/drawing/2014/main" id="{CF118819-9342-408B-AA3D-4FB69C9E4C9C}"/>
              </a:ext>
            </a:extLst>
          </p:cNvPr>
          <p:cNvSpPr/>
          <p:nvPr/>
        </p:nvSpPr>
        <p:spPr bwMode="auto">
          <a:xfrm>
            <a:off x="381000" y="5867400"/>
            <a:ext cx="914400" cy="304800"/>
          </a:xfrm>
          <a:prstGeom prst="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Arrow: Right 7">
            <a:extLst>
              <a:ext uri="{FF2B5EF4-FFF2-40B4-BE49-F238E27FC236}">
                <a16:creationId xmlns:a16="http://schemas.microsoft.com/office/drawing/2014/main" id="{C7940DED-2E99-493C-BB3B-0CDDAB8B58F6}"/>
              </a:ext>
            </a:extLst>
          </p:cNvPr>
          <p:cNvSpPr/>
          <p:nvPr/>
        </p:nvSpPr>
        <p:spPr bwMode="auto">
          <a:xfrm rot="5400000">
            <a:off x="-1181100" y="3771900"/>
            <a:ext cx="4038600" cy="15240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2395936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nl-BE" dirty="0" err="1"/>
              <a:t>Effects</a:t>
            </a:r>
            <a:r>
              <a:rPr lang="nl-BE" dirty="0"/>
              <a:t> of </a:t>
            </a:r>
            <a:r>
              <a:rPr lang="nl-BE" dirty="0" err="1"/>
              <a:t>various</a:t>
            </a:r>
            <a:r>
              <a:rPr lang="nl-BE" dirty="0"/>
              <a:t> </a:t>
            </a:r>
            <a:r>
              <a:rPr lang="nl-BE" dirty="0" err="1"/>
              <a:t>sorts</a:t>
            </a:r>
            <a:r>
              <a:rPr lang="nl-BE" dirty="0"/>
              <a:t> of ‘snapshot’ changes</a:t>
            </a:r>
            <a:endParaRPr lang="en-US" dirty="0"/>
          </a:p>
        </p:txBody>
      </p:sp>
      <p:grpSp>
        <p:nvGrpSpPr>
          <p:cNvPr id="21" name="Group 20"/>
          <p:cNvGrpSpPr/>
          <p:nvPr/>
        </p:nvGrpSpPr>
        <p:grpSpPr>
          <a:xfrm>
            <a:off x="76200" y="1524000"/>
            <a:ext cx="8991600" cy="4800600"/>
            <a:chOff x="76200" y="1524000"/>
            <a:chExt cx="8991600" cy="4800600"/>
          </a:xfrm>
        </p:grpSpPr>
        <p:grpSp>
          <p:nvGrpSpPr>
            <p:cNvPr id="16" name="Group 15"/>
            <p:cNvGrpSpPr/>
            <p:nvPr/>
          </p:nvGrpSpPr>
          <p:grpSpPr>
            <a:xfrm>
              <a:off x="76200" y="1524000"/>
              <a:ext cx="8991600" cy="4800600"/>
              <a:chOff x="76200" y="1524000"/>
              <a:chExt cx="8991600" cy="4800600"/>
            </a:xfrm>
          </p:grpSpPr>
          <p:sp>
            <p:nvSpPr>
              <p:cNvPr id="10" name="Rectangle 9"/>
              <p:cNvSpPr/>
              <p:nvPr/>
            </p:nvSpPr>
            <p:spPr bwMode="auto">
              <a:xfrm>
                <a:off x="76200" y="1524000"/>
                <a:ext cx="8991600" cy="480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aphicFrame>
            <p:nvGraphicFramePr>
              <p:cNvPr id="4" name="Object 3"/>
              <p:cNvGraphicFramePr>
                <a:graphicFrameLocks noChangeAspect="1"/>
              </p:cNvGraphicFramePr>
              <p:nvPr>
                <p:extLst/>
              </p:nvPr>
            </p:nvGraphicFramePr>
            <p:xfrm>
              <a:off x="152400" y="1600200"/>
              <a:ext cx="4343400" cy="4572000"/>
            </p:xfrm>
            <a:graphic>
              <a:graphicData uri="http://schemas.openxmlformats.org/presentationml/2006/ole">
                <mc:AlternateContent xmlns:mc="http://schemas.openxmlformats.org/markup-compatibility/2006">
                  <mc:Choice xmlns:v="urn:schemas-microsoft-com:vml" Requires="v">
                    <p:oleObj spid="_x0000_s3119" name="Photo Editor-foto" r:id="rId3" imgW="4277322" imgH="3847619" progId="MSPhotoEd.3">
                      <p:embed/>
                    </p:oleObj>
                  </mc:Choice>
                  <mc:Fallback>
                    <p:oleObj name="Photo Editor-foto" r:id="rId3" imgW="4277322" imgH="3847619" progId="MSPhotoEd.3">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00200"/>
                            <a:ext cx="4343400" cy="4572000"/>
                          </a:xfrm>
                          <a:prstGeom prst="rect">
                            <a:avLst/>
                          </a:prstGeom>
                          <a:noFill/>
                          <a:ln>
                            <a:noFill/>
                          </a:ln>
                          <a:effectLst/>
                        </p:spPr>
                      </p:pic>
                    </p:oleObj>
                  </mc:Fallback>
                </mc:AlternateContent>
              </a:graphicData>
            </a:graphic>
          </p:graphicFrame>
          <p:pic>
            <p:nvPicPr>
              <p:cNvPr id="9" name="Picture 8"/>
              <p:cNvPicPr>
                <a:picLocks noChangeAspect="1"/>
              </p:cNvPicPr>
              <p:nvPr/>
            </p:nvPicPr>
            <p:blipFill>
              <a:blip r:embed="rId5"/>
              <a:stretch>
                <a:fillRect/>
              </a:stretch>
            </p:blipFill>
            <p:spPr>
              <a:xfrm>
                <a:off x="4449618" y="1648692"/>
                <a:ext cx="4495800" cy="4066308"/>
              </a:xfrm>
              <a:prstGeom prst="rect">
                <a:avLst/>
              </a:prstGeom>
            </p:spPr>
          </p:pic>
          <p:cxnSp>
            <p:nvCxnSpPr>
              <p:cNvPr id="12" name="Straight Connector 11"/>
              <p:cNvCxnSpPr/>
              <p:nvPr/>
            </p:nvCxnSpPr>
            <p:spPr bwMode="auto">
              <a:xfrm flipH="1" flipV="1">
                <a:off x="4449618" y="1685636"/>
                <a:ext cx="9238" cy="4468092"/>
              </a:xfrm>
              <a:prstGeom prst="line">
                <a:avLst/>
              </a:prstGeom>
              <a:solidFill>
                <a:schemeClr val="accent1"/>
              </a:solidFill>
              <a:ln w="76200" cap="flat" cmpd="sng" algn="ctr">
                <a:solidFill>
                  <a:schemeClr val="tx1"/>
                </a:solidFill>
                <a:prstDash val="solid"/>
                <a:round/>
                <a:headEnd type="none" w="med" len="med"/>
                <a:tailEnd type="none" w="med" len="med"/>
              </a:ln>
              <a:effectLst/>
            </p:spPr>
          </p:cxnSp>
        </p:grpSp>
        <p:sp>
          <p:nvSpPr>
            <p:cNvPr id="17" name="Rectangle 16"/>
            <p:cNvSpPr/>
            <p:nvPr/>
          </p:nvSpPr>
          <p:spPr bwMode="auto">
            <a:xfrm>
              <a:off x="228600" y="1685636"/>
              <a:ext cx="457200" cy="4468092"/>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Rectangle 17"/>
            <p:cNvSpPr/>
            <p:nvPr/>
          </p:nvSpPr>
          <p:spPr bwMode="auto">
            <a:xfrm>
              <a:off x="4484254" y="1702849"/>
              <a:ext cx="466344" cy="3959352"/>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Rectangle 18"/>
            <p:cNvSpPr/>
            <p:nvPr/>
          </p:nvSpPr>
          <p:spPr bwMode="auto">
            <a:xfrm>
              <a:off x="711198" y="1704108"/>
              <a:ext cx="3701476" cy="505692"/>
            </a:xfrm>
            <a:prstGeom prst="rect">
              <a:avLst/>
            </a:prstGeom>
            <a:solidFill>
              <a:srgbClr val="66FF3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 name="Rectangle 19"/>
            <p:cNvSpPr/>
            <p:nvPr/>
          </p:nvSpPr>
          <p:spPr bwMode="auto">
            <a:xfrm>
              <a:off x="4973688" y="1687947"/>
              <a:ext cx="3941711" cy="505692"/>
            </a:xfrm>
            <a:prstGeom prst="rect">
              <a:avLst/>
            </a:prstGeom>
            <a:solidFill>
              <a:srgbClr val="66FF3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1446284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287FC-200D-4459-8327-3D2B8F511E28}"/>
              </a:ext>
            </a:extLst>
          </p:cNvPr>
          <p:cNvSpPr>
            <a:spLocks noGrp="1"/>
          </p:cNvSpPr>
          <p:nvPr>
            <p:ph type="title"/>
          </p:nvPr>
        </p:nvSpPr>
        <p:spPr/>
        <p:txBody>
          <a:bodyPr/>
          <a:lstStyle/>
          <a:p>
            <a:r>
              <a:rPr lang="en-US" dirty="0"/>
              <a:t>Accessed Oct 31, 2020</a:t>
            </a:r>
          </a:p>
        </p:txBody>
      </p:sp>
      <p:sp>
        <p:nvSpPr>
          <p:cNvPr id="3" name="Content Placeholder 2">
            <a:extLst>
              <a:ext uri="{FF2B5EF4-FFF2-40B4-BE49-F238E27FC236}">
                <a16:creationId xmlns:a16="http://schemas.microsoft.com/office/drawing/2014/main" id="{251E8CA6-68B1-4A23-BF73-896697D1973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C13A126-C395-46E2-855F-AFC3A0679EBD}"/>
              </a:ext>
            </a:extLst>
          </p:cNvPr>
          <p:cNvPicPr>
            <a:picLocks noChangeAspect="1"/>
          </p:cNvPicPr>
          <p:nvPr/>
        </p:nvPicPr>
        <p:blipFill>
          <a:blip r:embed="rId2"/>
          <a:stretch>
            <a:fillRect/>
          </a:stretch>
        </p:blipFill>
        <p:spPr>
          <a:xfrm>
            <a:off x="0" y="1828801"/>
            <a:ext cx="9125964" cy="5029200"/>
          </a:xfrm>
          <a:prstGeom prst="rect">
            <a:avLst/>
          </a:prstGeom>
        </p:spPr>
      </p:pic>
      <p:sp>
        <p:nvSpPr>
          <p:cNvPr id="5" name="Oval 4">
            <a:extLst>
              <a:ext uri="{FF2B5EF4-FFF2-40B4-BE49-F238E27FC236}">
                <a16:creationId xmlns:a16="http://schemas.microsoft.com/office/drawing/2014/main" id="{6EBD4D94-746A-4156-AE8C-4ECC808DF80A}"/>
              </a:ext>
            </a:extLst>
          </p:cNvPr>
          <p:cNvSpPr/>
          <p:nvPr/>
        </p:nvSpPr>
        <p:spPr bwMode="auto">
          <a:xfrm>
            <a:off x="762000" y="1676400"/>
            <a:ext cx="4724400" cy="20574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ED87F17D-6C9E-4E73-82A3-F6A738341DEC}"/>
              </a:ext>
            </a:extLst>
          </p:cNvPr>
          <p:cNvSpPr/>
          <p:nvPr/>
        </p:nvSpPr>
        <p:spPr bwMode="auto">
          <a:xfrm>
            <a:off x="2133600" y="3124200"/>
            <a:ext cx="1447800" cy="3810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2015165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2"/>
          <p:cNvSpPr>
            <a:spLocks noGrp="1" noChangeArrowheads="1"/>
          </p:cNvSpPr>
          <p:nvPr>
            <p:ph type="title"/>
          </p:nvPr>
        </p:nvSpPr>
        <p:spPr/>
        <p:txBody>
          <a:bodyPr/>
          <a:lstStyle/>
          <a:p>
            <a:pPr eaLnBrk="1" hangingPunct="1"/>
            <a:r>
              <a:rPr lang="nl-BE" dirty="0" err="1"/>
              <a:t>Effects</a:t>
            </a:r>
            <a:r>
              <a:rPr lang="nl-BE" dirty="0"/>
              <a:t> of </a:t>
            </a:r>
            <a:r>
              <a:rPr lang="nl-BE" dirty="0" err="1"/>
              <a:t>various</a:t>
            </a:r>
            <a:r>
              <a:rPr lang="nl-BE" dirty="0"/>
              <a:t> </a:t>
            </a:r>
            <a:r>
              <a:rPr lang="nl-BE" dirty="0" err="1"/>
              <a:t>sorts</a:t>
            </a:r>
            <a:r>
              <a:rPr lang="nl-BE" dirty="0"/>
              <a:t> of changes</a:t>
            </a:r>
            <a:endParaRPr lang="en-US" dirty="0"/>
          </a:p>
        </p:txBody>
      </p:sp>
      <p:sp>
        <p:nvSpPr>
          <p:cNvPr id="55" name="Content Placeholder 54"/>
          <p:cNvSpPr>
            <a:spLocks noGrp="1"/>
          </p:cNvSpPr>
          <p:nvPr>
            <p:ph idx="1"/>
          </p:nvPr>
        </p:nvSpPr>
        <p:spPr>
          <a:xfrm>
            <a:off x="5049985" y="2057400"/>
            <a:ext cx="3900487" cy="4648200"/>
          </a:xfrm>
        </p:spPr>
        <p:txBody>
          <a:bodyPr/>
          <a:lstStyle/>
          <a:p>
            <a:pPr eaLnBrk="1" hangingPunct="1"/>
            <a:r>
              <a:rPr lang="en-US" sz="2000" dirty="0"/>
              <a:t>When something faithfully represented at t ceases to be faithful at t+1, leaving the ontology unchanged causes a P+1 to become a P-1.</a:t>
            </a:r>
          </a:p>
          <a:p>
            <a:pPr eaLnBrk="1" hangingPunct="1"/>
            <a:endParaRPr lang="en-US" sz="2000" dirty="0"/>
          </a:p>
          <a:p>
            <a:pPr eaLnBrk="1" hangingPunct="1"/>
            <a:r>
              <a:rPr lang="en-US" sz="2000" dirty="0"/>
              <a:t>When something faithfully represented at t is not believed to be faithful anymore at t+1 while in fact it still is, removing the representational element causes a P+1 to become a A-2.</a:t>
            </a:r>
          </a:p>
          <a:p>
            <a:pPr eaLnBrk="1" hangingPunct="1"/>
            <a:endParaRPr lang="en-US" sz="2000" dirty="0"/>
          </a:p>
        </p:txBody>
      </p:sp>
      <p:sp>
        <p:nvSpPr>
          <p:cNvPr id="3076" name="Rectangle 3"/>
          <p:cNvSpPr>
            <a:spLocks noChangeArrowheads="1"/>
          </p:cNvSpPr>
          <p:nvPr/>
        </p:nvSpPr>
        <p:spPr bwMode="auto">
          <a:xfrm>
            <a:off x="582613" y="5621338"/>
            <a:ext cx="7937" cy="9525"/>
          </a:xfrm>
          <a:prstGeom prst="rect">
            <a:avLst/>
          </a:prstGeom>
          <a:solidFill>
            <a:srgbClr val="000000"/>
          </a:solidFill>
          <a:ln w="9525">
            <a:noFill/>
            <a:miter lim="800000"/>
            <a:headEnd/>
            <a:tailEnd/>
          </a:ln>
        </p:spPr>
        <p:txBody>
          <a:bodyPr/>
          <a:lstStyle/>
          <a:p>
            <a:endParaRPr lang="en-US"/>
          </a:p>
        </p:txBody>
      </p:sp>
      <p:sp>
        <p:nvSpPr>
          <p:cNvPr id="3077" name="Rectangle 4"/>
          <p:cNvSpPr>
            <a:spLocks noChangeArrowheads="1"/>
          </p:cNvSpPr>
          <p:nvPr/>
        </p:nvSpPr>
        <p:spPr bwMode="auto">
          <a:xfrm>
            <a:off x="2754313" y="5621338"/>
            <a:ext cx="9525" cy="9525"/>
          </a:xfrm>
          <a:prstGeom prst="rect">
            <a:avLst/>
          </a:prstGeom>
          <a:solidFill>
            <a:srgbClr val="000000"/>
          </a:solidFill>
          <a:ln w="9525">
            <a:noFill/>
            <a:miter lim="800000"/>
            <a:headEnd/>
            <a:tailEnd/>
          </a:ln>
        </p:spPr>
        <p:txBody>
          <a:bodyPr/>
          <a:lstStyle/>
          <a:p>
            <a:endParaRPr lang="en-US"/>
          </a:p>
        </p:txBody>
      </p:sp>
      <p:sp>
        <p:nvSpPr>
          <p:cNvPr id="3078" name="Rectangle 5"/>
          <p:cNvSpPr>
            <a:spLocks noChangeArrowheads="1"/>
          </p:cNvSpPr>
          <p:nvPr/>
        </p:nvSpPr>
        <p:spPr bwMode="auto">
          <a:xfrm>
            <a:off x="3481388" y="5621338"/>
            <a:ext cx="9525" cy="9525"/>
          </a:xfrm>
          <a:prstGeom prst="rect">
            <a:avLst/>
          </a:prstGeom>
          <a:solidFill>
            <a:srgbClr val="000000"/>
          </a:solidFill>
          <a:ln w="9525">
            <a:noFill/>
            <a:miter lim="800000"/>
            <a:headEnd/>
            <a:tailEnd/>
          </a:ln>
        </p:spPr>
        <p:txBody>
          <a:bodyPr/>
          <a:lstStyle/>
          <a:p>
            <a:endParaRPr lang="en-US"/>
          </a:p>
        </p:txBody>
      </p:sp>
      <p:sp>
        <p:nvSpPr>
          <p:cNvPr id="3079" name="Rectangle 6"/>
          <p:cNvSpPr>
            <a:spLocks noChangeArrowheads="1"/>
          </p:cNvSpPr>
          <p:nvPr/>
        </p:nvSpPr>
        <p:spPr bwMode="auto">
          <a:xfrm>
            <a:off x="582613" y="5630863"/>
            <a:ext cx="7937" cy="225425"/>
          </a:xfrm>
          <a:prstGeom prst="rect">
            <a:avLst/>
          </a:prstGeom>
          <a:solidFill>
            <a:srgbClr val="000000"/>
          </a:solidFill>
          <a:ln w="9525">
            <a:noFill/>
            <a:miter lim="800000"/>
            <a:headEnd/>
            <a:tailEnd/>
          </a:ln>
        </p:spPr>
        <p:txBody>
          <a:bodyPr/>
          <a:lstStyle/>
          <a:p>
            <a:endParaRPr lang="en-US"/>
          </a:p>
        </p:txBody>
      </p:sp>
      <p:sp>
        <p:nvSpPr>
          <p:cNvPr id="3080" name="Rectangle 7"/>
          <p:cNvSpPr>
            <a:spLocks noChangeArrowheads="1"/>
          </p:cNvSpPr>
          <p:nvPr/>
        </p:nvSpPr>
        <p:spPr bwMode="auto">
          <a:xfrm>
            <a:off x="582613" y="5856288"/>
            <a:ext cx="7937" cy="9525"/>
          </a:xfrm>
          <a:prstGeom prst="rect">
            <a:avLst/>
          </a:prstGeom>
          <a:solidFill>
            <a:srgbClr val="000000"/>
          </a:solidFill>
          <a:ln w="9525">
            <a:noFill/>
            <a:miter lim="800000"/>
            <a:headEnd/>
            <a:tailEnd/>
          </a:ln>
        </p:spPr>
        <p:txBody>
          <a:bodyPr/>
          <a:lstStyle/>
          <a:p>
            <a:endParaRPr lang="en-US"/>
          </a:p>
        </p:txBody>
      </p:sp>
      <p:sp>
        <p:nvSpPr>
          <p:cNvPr id="3081" name="Rectangle 8"/>
          <p:cNvSpPr>
            <a:spLocks noChangeArrowheads="1"/>
          </p:cNvSpPr>
          <p:nvPr/>
        </p:nvSpPr>
        <p:spPr bwMode="auto">
          <a:xfrm>
            <a:off x="939800" y="5856288"/>
            <a:ext cx="7938" cy="9525"/>
          </a:xfrm>
          <a:prstGeom prst="rect">
            <a:avLst/>
          </a:prstGeom>
          <a:solidFill>
            <a:srgbClr val="000000"/>
          </a:solidFill>
          <a:ln w="9525">
            <a:noFill/>
            <a:miter lim="800000"/>
            <a:headEnd/>
            <a:tailEnd/>
          </a:ln>
        </p:spPr>
        <p:txBody>
          <a:bodyPr/>
          <a:lstStyle/>
          <a:p>
            <a:endParaRPr lang="en-US"/>
          </a:p>
        </p:txBody>
      </p:sp>
      <p:sp>
        <p:nvSpPr>
          <p:cNvPr id="3082" name="Rectangle 9"/>
          <p:cNvSpPr>
            <a:spLocks noChangeArrowheads="1"/>
          </p:cNvSpPr>
          <p:nvPr/>
        </p:nvSpPr>
        <p:spPr bwMode="auto">
          <a:xfrm>
            <a:off x="2754313" y="5630863"/>
            <a:ext cx="9525" cy="225425"/>
          </a:xfrm>
          <a:prstGeom prst="rect">
            <a:avLst/>
          </a:prstGeom>
          <a:solidFill>
            <a:srgbClr val="000000"/>
          </a:solidFill>
          <a:ln w="9525">
            <a:noFill/>
            <a:miter lim="800000"/>
            <a:headEnd/>
            <a:tailEnd/>
          </a:ln>
        </p:spPr>
        <p:txBody>
          <a:bodyPr/>
          <a:lstStyle/>
          <a:p>
            <a:endParaRPr lang="en-US"/>
          </a:p>
        </p:txBody>
      </p:sp>
      <p:sp>
        <p:nvSpPr>
          <p:cNvPr id="3083" name="Rectangle 10"/>
          <p:cNvSpPr>
            <a:spLocks noChangeArrowheads="1"/>
          </p:cNvSpPr>
          <p:nvPr/>
        </p:nvSpPr>
        <p:spPr bwMode="auto">
          <a:xfrm>
            <a:off x="2754313" y="5856288"/>
            <a:ext cx="9525" cy="9525"/>
          </a:xfrm>
          <a:prstGeom prst="rect">
            <a:avLst/>
          </a:prstGeom>
          <a:solidFill>
            <a:srgbClr val="000000"/>
          </a:solidFill>
          <a:ln w="9525">
            <a:noFill/>
            <a:miter lim="800000"/>
            <a:headEnd/>
            <a:tailEnd/>
          </a:ln>
        </p:spPr>
        <p:txBody>
          <a:bodyPr/>
          <a:lstStyle/>
          <a:p>
            <a:endParaRPr lang="en-US"/>
          </a:p>
        </p:txBody>
      </p:sp>
      <p:sp>
        <p:nvSpPr>
          <p:cNvPr id="3084" name="Rectangle 11"/>
          <p:cNvSpPr>
            <a:spLocks noChangeArrowheads="1"/>
          </p:cNvSpPr>
          <p:nvPr/>
        </p:nvSpPr>
        <p:spPr bwMode="auto">
          <a:xfrm>
            <a:off x="3111500" y="5856288"/>
            <a:ext cx="9525" cy="9525"/>
          </a:xfrm>
          <a:prstGeom prst="rect">
            <a:avLst/>
          </a:prstGeom>
          <a:solidFill>
            <a:srgbClr val="000000"/>
          </a:solidFill>
          <a:ln w="9525">
            <a:noFill/>
            <a:miter lim="800000"/>
            <a:headEnd/>
            <a:tailEnd/>
          </a:ln>
        </p:spPr>
        <p:txBody>
          <a:bodyPr/>
          <a:lstStyle/>
          <a:p>
            <a:endParaRPr lang="en-US"/>
          </a:p>
        </p:txBody>
      </p:sp>
      <p:sp>
        <p:nvSpPr>
          <p:cNvPr id="3085" name="Rectangle 12"/>
          <p:cNvSpPr>
            <a:spLocks noChangeArrowheads="1"/>
          </p:cNvSpPr>
          <p:nvPr/>
        </p:nvSpPr>
        <p:spPr bwMode="auto">
          <a:xfrm>
            <a:off x="3481388" y="5630863"/>
            <a:ext cx="9525" cy="225425"/>
          </a:xfrm>
          <a:prstGeom prst="rect">
            <a:avLst/>
          </a:prstGeom>
          <a:solidFill>
            <a:srgbClr val="000000"/>
          </a:solidFill>
          <a:ln w="9525">
            <a:noFill/>
            <a:miter lim="800000"/>
            <a:headEnd/>
            <a:tailEnd/>
          </a:ln>
        </p:spPr>
        <p:txBody>
          <a:bodyPr/>
          <a:lstStyle/>
          <a:p>
            <a:endParaRPr lang="en-US"/>
          </a:p>
        </p:txBody>
      </p:sp>
      <p:sp>
        <p:nvSpPr>
          <p:cNvPr id="3086" name="Rectangle 13"/>
          <p:cNvSpPr>
            <a:spLocks noChangeArrowheads="1"/>
          </p:cNvSpPr>
          <p:nvPr/>
        </p:nvSpPr>
        <p:spPr bwMode="auto">
          <a:xfrm>
            <a:off x="3481388" y="5856288"/>
            <a:ext cx="9525" cy="9525"/>
          </a:xfrm>
          <a:prstGeom prst="rect">
            <a:avLst/>
          </a:prstGeom>
          <a:solidFill>
            <a:srgbClr val="000000"/>
          </a:solidFill>
          <a:ln w="9525">
            <a:noFill/>
            <a:miter lim="800000"/>
            <a:headEnd/>
            <a:tailEnd/>
          </a:ln>
        </p:spPr>
        <p:txBody>
          <a:bodyPr/>
          <a:lstStyle/>
          <a:p>
            <a:endParaRPr lang="en-US"/>
          </a:p>
        </p:txBody>
      </p:sp>
      <p:sp>
        <p:nvSpPr>
          <p:cNvPr id="3087" name="Rectangle 14"/>
          <p:cNvSpPr>
            <a:spLocks noChangeArrowheads="1"/>
          </p:cNvSpPr>
          <p:nvPr/>
        </p:nvSpPr>
        <p:spPr bwMode="auto">
          <a:xfrm>
            <a:off x="3795713" y="5856288"/>
            <a:ext cx="7937" cy="9525"/>
          </a:xfrm>
          <a:prstGeom prst="rect">
            <a:avLst/>
          </a:prstGeom>
          <a:solidFill>
            <a:srgbClr val="000000"/>
          </a:solidFill>
          <a:ln w="9525">
            <a:noFill/>
            <a:miter lim="800000"/>
            <a:headEnd/>
            <a:tailEnd/>
          </a:ln>
        </p:spPr>
        <p:txBody>
          <a:bodyPr/>
          <a:lstStyle/>
          <a:p>
            <a:endParaRPr lang="en-US"/>
          </a:p>
        </p:txBody>
      </p:sp>
      <p:sp>
        <p:nvSpPr>
          <p:cNvPr id="3088" name="Rectangle 15"/>
          <p:cNvSpPr>
            <a:spLocks noChangeArrowheads="1"/>
          </p:cNvSpPr>
          <p:nvPr/>
        </p:nvSpPr>
        <p:spPr bwMode="auto">
          <a:xfrm>
            <a:off x="-1990725" y="5865813"/>
            <a:ext cx="146050" cy="355600"/>
          </a:xfrm>
          <a:prstGeom prst="rect">
            <a:avLst/>
          </a:prstGeom>
          <a:noFill/>
          <a:ln w="9525">
            <a:noFill/>
            <a:miter lim="800000"/>
            <a:headEnd/>
            <a:tailEnd/>
          </a:ln>
        </p:spPr>
        <p:txBody>
          <a:bodyPr wrap="none" lIns="0" tIns="0" rIns="0" bIns="0">
            <a:spAutoFit/>
          </a:bodyPr>
          <a:lstStyle/>
          <a:p>
            <a:r>
              <a:rPr lang="en-US" sz="2100">
                <a:solidFill>
                  <a:srgbClr val="000000"/>
                </a:solidFill>
              </a:rPr>
              <a:t> </a:t>
            </a:r>
            <a:endParaRPr lang="en-US"/>
          </a:p>
        </p:txBody>
      </p:sp>
      <p:sp>
        <p:nvSpPr>
          <p:cNvPr id="3089" name="Rectangle 16"/>
          <p:cNvSpPr>
            <a:spLocks noChangeArrowheads="1"/>
          </p:cNvSpPr>
          <p:nvPr/>
        </p:nvSpPr>
        <p:spPr bwMode="auto">
          <a:xfrm>
            <a:off x="4549776" y="4079875"/>
            <a:ext cx="7938" cy="9525"/>
          </a:xfrm>
          <a:prstGeom prst="rect">
            <a:avLst/>
          </a:prstGeom>
          <a:solidFill>
            <a:srgbClr val="000000"/>
          </a:solidFill>
          <a:ln w="9525">
            <a:noFill/>
            <a:miter lim="800000"/>
            <a:headEnd/>
            <a:tailEnd/>
          </a:ln>
        </p:spPr>
        <p:txBody>
          <a:bodyPr/>
          <a:lstStyle/>
          <a:p>
            <a:endParaRPr lang="en-US"/>
          </a:p>
        </p:txBody>
      </p:sp>
      <p:sp>
        <p:nvSpPr>
          <p:cNvPr id="3090" name="Rectangle 35"/>
          <p:cNvSpPr>
            <a:spLocks noChangeArrowheads="1"/>
          </p:cNvSpPr>
          <p:nvPr/>
        </p:nvSpPr>
        <p:spPr bwMode="auto">
          <a:xfrm>
            <a:off x="4549776" y="4497388"/>
            <a:ext cx="7938" cy="9525"/>
          </a:xfrm>
          <a:prstGeom prst="rect">
            <a:avLst/>
          </a:prstGeom>
          <a:solidFill>
            <a:srgbClr val="000000"/>
          </a:solidFill>
          <a:ln w="9525">
            <a:noFill/>
            <a:miter lim="800000"/>
            <a:headEnd/>
            <a:tailEnd/>
          </a:ln>
        </p:spPr>
        <p:txBody>
          <a:bodyPr/>
          <a:lstStyle/>
          <a:p>
            <a:endParaRPr lang="en-US"/>
          </a:p>
        </p:txBody>
      </p:sp>
      <p:graphicFrame>
        <p:nvGraphicFramePr>
          <p:cNvPr id="3074" name="Object 3"/>
          <p:cNvGraphicFramePr>
            <a:graphicFrameLocks noChangeAspect="1"/>
          </p:cNvGraphicFramePr>
          <p:nvPr/>
        </p:nvGraphicFramePr>
        <p:xfrm>
          <a:off x="152400" y="1981200"/>
          <a:ext cx="4419600" cy="4572000"/>
        </p:xfrm>
        <a:graphic>
          <a:graphicData uri="http://schemas.openxmlformats.org/presentationml/2006/ole">
            <mc:AlternateContent xmlns:mc="http://schemas.openxmlformats.org/markup-compatibility/2006">
              <mc:Choice xmlns:v="urn:schemas-microsoft-com:vml" Requires="v">
                <p:oleObj spid="_x0000_s5168" name="Photo Editor-foto" r:id="rId4" imgW="4277322" imgH="3847619" progId="MSPhotoEd.3">
                  <p:embed/>
                </p:oleObj>
              </mc:Choice>
              <mc:Fallback>
                <p:oleObj name="Photo Editor-foto" r:id="rId4" imgW="4277322" imgH="3847619" progId="MSPhotoEd.3">
                  <p:embed/>
                  <p:pic>
                    <p:nvPicPr>
                      <p:cNvPr id="307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981200"/>
                        <a:ext cx="4419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1" name="TextBox 53"/>
          <p:cNvSpPr txBox="1">
            <a:spLocks noChangeArrowheads="1"/>
          </p:cNvSpPr>
          <p:nvPr/>
        </p:nvSpPr>
        <p:spPr bwMode="auto">
          <a:xfrm>
            <a:off x="228600" y="6400800"/>
            <a:ext cx="441325" cy="400050"/>
          </a:xfrm>
          <a:prstGeom prst="rect">
            <a:avLst/>
          </a:prstGeom>
          <a:noFill/>
          <a:ln w="9525">
            <a:noFill/>
            <a:miter lim="800000"/>
            <a:headEnd/>
            <a:tailEnd/>
          </a:ln>
        </p:spPr>
        <p:txBody>
          <a:bodyPr wrap="none">
            <a:spAutoFit/>
          </a:bodyPr>
          <a:lstStyle/>
          <a:p>
            <a:r>
              <a:rPr lang="en-US" sz="2000">
                <a:solidFill>
                  <a:schemeClr val="bg1"/>
                </a:solidFill>
              </a:rPr>
              <a:t>…</a:t>
            </a:r>
          </a:p>
        </p:txBody>
      </p:sp>
      <p:grpSp>
        <p:nvGrpSpPr>
          <p:cNvPr id="2" name="Group 59"/>
          <p:cNvGrpSpPr>
            <a:grpSpLocks/>
          </p:cNvGrpSpPr>
          <p:nvPr/>
        </p:nvGrpSpPr>
        <p:grpSpPr bwMode="auto">
          <a:xfrm>
            <a:off x="711347" y="2047875"/>
            <a:ext cx="8229600" cy="1828800"/>
            <a:chOff x="685800" y="2057400"/>
            <a:chExt cx="8229600" cy="1828799"/>
          </a:xfrm>
        </p:grpSpPr>
        <p:sp>
          <p:nvSpPr>
            <p:cNvPr id="3097" name="Rectangle 56"/>
            <p:cNvSpPr>
              <a:spLocks noChangeArrowheads="1"/>
            </p:cNvSpPr>
            <p:nvPr/>
          </p:nvSpPr>
          <p:spPr bwMode="auto">
            <a:xfrm>
              <a:off x="5029200" y="2057400"/>
              <a:ext cx="3886200" cy="1828799"/>
            </a:xfrm>
            <a:prstGeom prst="rect">
              <a:avLst/>
            </a:prstGeom>
            <a:solidFill>
              <a:srgbClr val="FFFF00">
                <a:alpha val="50195"/>
              </a:srgbClr>
            </a:solidFill>
            <a:ln w="9525" algn="ctr">
              <a:noFill/>
              <a:round/>
              <a:headEnd/>
              <a:tailEnd/>
            </a:ln>
          </p:spPr>
          <p:txBody>
            <a:bodyPr lIns="0" tIns="0" rIns="0" bIns="0" anchor="ctr"/>
            <a:lstStyle/>
            <a:p>
              <a:endParaRPr lang="en-US" dirty="0"/>
            </a:p>
          </p:txBody>
        </p:sp>
        <p:sp>
          <p:nvSpPr>
            <p:cNvPr id="3098" name="Rectangle 55"/>
            <p:cNvSpPr>
              <a:spLocks noChangeArrowheads="1"/>
            </p:cNvSpPr>
            <p:nvPr/>
          </p:nvSpPr>
          <p:spPr bwMode="auto">
            <a:xfrm>
              <a:off x="685800" y="2362201"/>
              <a:ext cx="762000" cy="685800"/>
            </a:xfrm>
            <a:prstGeom prst="rect">
              <a:avLst/>
            </a:prstGeom>
            <a:solidFill>
              <a:srgbClr val="FFFF00">
                <a:alpha val="50195"/>
              </a:srgbClr>
            </a:solidFill>
            <a:ln w="9525" algn="ctr">
              <a:noFill/>
              <a:round/>
              <a:headEnd/>
              <a:tailEnd/>
            </a:ln>
          </p:spPr>
          <p:txBody>
            <a:bodyPr lIns="0" tIns="0" rIns="0" bIns="0" anchor="ctr"/>
            <a:lstStyle/>
            <a:p>
              <a:endParaRPr lang="en-US"/>
            </a:p>
          </p:txBody>
        </p:sp>
      </p:grpSp>
      <p:grpSp>
        <p:nvGrpSpPr>
          <p:cNvPr id="3" name="Group 60"/>
          <p:cNvGrpSpPr>
            <a:grpSpLocks/>
          </p:cNvGrpSpPr>
          <p:nvPr/>
        </p:nvGrpSpPr>
        <p:grpSpPr bwMode="auto">
          <a:xfrm>
            <a:off x="2228850" y="2363788"/>
            <a:ext cx="6705600" cy="4191000"/>
            <a:chOff x="2209800" y="2362201"/>
            <a:chExt cx="6705600" cy="4190999"/>
          </a:xfrm>
        </p:grpSpPr>
        <p:sp>
          <p:nvSpPr>
            <p:cNvPr id="3095" name="Rectangle 58"/>
            <p:cNvSpPr>
              <a:spLocks noChangeArrowheads="1"/>
            </p:cNvSpPr>
            <p:nvPr/>
          </p:nvSpPr>
          <p:spPr bwMode="auto">
            <a:xfrm>
              <a:off x="5029200" y="3962400"/>
              <a:ext cx="3886200" cy="2590800"/>
            </a:xfrm>
            <a:prstGeom prst="rect">
              <a:avLst/>
            </a:prstGeom>
            <a:solidFill>
              <a:srgbClr val="FF0000">
                <a:alpha val="50195"/>
              </a:srgbClr>
            </a:solidFill>
            <a:ln w="9525" algn="ctr">
              <a:noFill/>
              <a:round/>
              <a:headEnd/>
              <a:tailEnd/>
            </a:ln>
          </p:spPr>
          <p:txBody>
            <a:bodyPr lIns="0" tIns="0" rIns="0" bIns="0" anchor="ctr"/>
            <a:lstStyle/>
            <a:p>
              <a:endParaRPr lang="en-US"/>
            </a:p>
          </p:txBody>
        </p:sp>
        <p:sp>
          <p:nvSpPr>
            <p:cNvPr id="3096" name="Rectangle 57"/>
            <p:cNvSpPr>
              <a:spLocks noChangeArrowheads="1"/>
            </p:cNvSpPr>
            <p:nvPr/>
          </p:nvSpPr>
          <p:spPr bwMode="auto">
            <a:xfrm>
              <a:off x="2209800" y="2362201"/>
              <a:ext cx="762000" cy="685800"/>
            </a:xfrm>
            <a:prstGeom prst="rect">
              <a:avLst/>
            </a:prstGeom>
            <a:solidFill>
              <a:srgbClr val="FF0000">
                <a:alpha val="50195"/>
              </a:srgbClr>
            </a:solidFill>
            <a:ln w="9525" algn="ctr">
              <a:noFill/>
              <a:round/>
              <a:headEnd/>
              <a:tailEnd/>
            </a:ln>
          </p:spPr>
          <p:txBody>
            <a:bodyPr lIns="0" tIns="0" rIns="0" bIns="0" anchor="ctr"/>
            <a:lstStyle/>
            <a:p>
              <a:endParaRPr lang="en-US"/>
            </a:p>
          </p:txBody>
        </p:sp>
      </p:grpSp>
    </p:spTree>
    <p:extLst>
      <p:ext uri="{BB962C8B-B14F-4D97-AF65-F5344CB8AC3E}">
        <p14:creationId xmlns:p14="http://schemas.microsoft.com/office/powerpoint/2010/main" val="98235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2"/>
          <p:cNvSpPr>
            <a:spLocks noGrp="1" noChangeArrowheads="1"/>
          </p:cNvSpPr>
          <p:nvPr>
            <p:ph type="title"/>
          </p:nvPr>
        </p:nvSpPr>
        <p:spPr>
          <a:xfrm>
            <a:off x="0" y="762000"/>
            <a:ext cx="9144000" cy="762000"/>
          </a:xfrm>
        </p:spPr>
        <p:txBody>
          <a:bodyPr/>
          <a:lstStyle/>
          <a:p>
            <a:pPr eaLnBrk="1" hangingPunct="1"/>
            <a:r>
              <a:rPr lang="nl-BE" dirty="0" err="1"/>
              <a:t>Effects</a:t>
            </a:r>
            <a:r>
              <a:rPr lang="nl-BE" dirty="0"/>
              <a:t> of </a:t>
            </a:r>
            <a:r>
              <a:rPr lang="nl-BE" dirty="0" err="1"/>
              <a:t>various</a:t>
            </a:r>
            <a:r>
              <a:rPr lang="nl-BE" dirty="0"/>
              <a:t> </a:t>
            </a:r>
            <a:r>
              <a:rPr lang="nl-BE" dirty="0" err="1"/>
              <a:t>sorts</a:t>
            </a:r>
            <a:r>
              <a:rPr lang="nl-BE" dirty="0"/>
              <a:t> of ‘snapshot’ changes</a:t>
            </a:r>
            <a:endParaRPr lang="en-US" dirty="0"/>
          </a:p>
        </p:txBody>
      </p:sp>
      <p:sp>
        <p:nvSpPr>
          <p:cNvPr id="3088" name="Rectangle 15"/>
          <p:cNvSpPr>
            <a:spLocks noChangeArrowheads="1"/>
          </p:cNvSpPr>
          <p:nvPr/>
        </p:nvSpPr>
        <p:spPr bwMode="auto">
          <a:xfrm>
            <a:off x="-1990725" y="5865813"/>
            <a:ext cx="146050" cy="355600"/>
          </a:xfrm>
          <a:prstGeom prst="rect">
            <a:avLst/>
          </a:prstGeom>
          <a:noFill/>
          <a:ln w="9525">
            <a:noFill/>
            <a:miter lim="800000"/>
            <a:headEnd/>
            <a:tailEnd/>
          </a:ln>
        </p:spPr>
        <p:txBody>
          <a:bodyPr wrap="none" lIns="0" tIns="0" rIns="0" bIns="0">
            <a:spAutoFit/>
          </a:bodyPr>
          <a:lstStyle/>
          <a:p>
            <a:r>
              <a:rPr lang="en-US" sz="2100">
                <a:solidFill>
                  <a:srgbClr val="000000"/>
                </a:solidFill>
              </a:rPr>
              <a:t> </a:t>
            </a:r>
            <a:endParaRPr lang="en-US"/>
          </a:p>
        </p:txBody>
      </p:sp>
      <p:graphicFrame>
        <p:nvGraphicFramePr>
          <p:cNvPr id="3074" name="Object 3"/>
          <p:cNvGraphicFramePr>
            <a:graphicFrameLocks noChangeAspect="1"/>
          </p:cNvGraphicFramePr>
          <p:nvPr>
            <p:extLst/>
          </p:nvPr>
        </p:nvGraphicFramePr>
        <p:xfrm>
          <a:off x="152399" y="1486733"/>
          <a:ext cx="4897585" cy="5066467"/>
        </p:xfrm>
        <a:graphic>
          <a:graphicData uri="http://schemas.openxmlformats.org/presentationml/2006/ole">
            <mc:AlternateContent xmlns:mc="http://schemas.openxmlformats.org/markup-compatibility/2006">
              <mc:Choice xmlns:v="urn:schemas-microsoft-com:vml" Requires="v">
                <p:oleObj spid="_x0000_s4143" name="Photo Editor-foto" r:id="rId4" imgW="4277322" imgH="3847619" progId="MSPhotoEd.3">
                  <p:embed/>
                </p:oleObj>
              </mc:Choice>
              <mc:Fallback>
                <p:oleObj name="Photo Editor-foto" r:id="rId4" imgW="4277322" imgH="3847619" progId="MSPhotoEd.3">
                  <p:embed/>
                  <p:pic>
                    <p:nvPicPr>
                      <p:cNvPr id="307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399" y="1486733"/>
                        <a:ext cx="4897585" cy="5066467"/>
                      </a:xfrm>
                      <a:prstGeom prst="rect">
                        <a:avLst/>
                      </a:prstGeom>
                      <a:noFill/>
                      <a:ln>
                        <a:noFill/>
                      </a:ln>
                      <a:effectLst/>
                    </p:spPr>
                  </p:pic>
                </p:oleObj>
              </mc:Fallback>
            </mc:AlternateContent>
          </a:graphicData>
        </a:graphic>
      </p:graphicFrame>
      <p:grpSp>
        <p:nvGrpSpPr>
          <p:cNvPr id="6" name="Group 5"/>
          <p:cNvGrpSpPr/>
          <p:nvPr/>
        </p:nvGrpSpPr>
        <p:grpSpPr>
          <a:xfrm>
            <a:off x="939800" y="2167516"/>
            <a:ext cx="7911417" cy="4327956"/>
            <a:chOff x="939800" y="2167516"/>
            <a:chExt cx="7911417" cy="4327956"/>
          </a:xfrm>
        </p:grpSpPr>
        <p:sp>
          <p:nvSpPr>
            <p:cNvPr id="3077" name="Rectangle 4"/>
            <p:cNvSpPr>
              <a:spLocks noChangeArrowheads="1"/>
            </p:cNvSpPr>
            <p:nvPr/>
          </p:nvSpPr>
          <p:spPr bwMode="auto">
            <a:xfrm>
              <a:off x="2754313" y="5621338"/>
              <a:ext cx="9525" cy="9525"/>
            </a:xfrm>
            <a:prstGeom prst="rect">
              <a:avLst/>
            </a:prstGeom>
            <a:solidFill>
              <a:srgbClr val="000000"/>
            </a:solidFill>
            <a:ln w="9525">
              <a:noFill/>
              <a:miter lim="800000"/>
              <a:headEnd/>
              <a:tailEnd/>
            </a:ln>
          </p:spPr>
          <p:txBody>
            <a:bodyPr/>
            <a:lstStyle/>
            <a:p>
              <a:endParaRPr lang="en-US"/>
            </a:p>
          </p:txBody>
        </p:sp>
        <p:sp>
          <p:nvSpPr>
            <p:cNvPr id="3078" name="Rectangle 5"/>
            <p:cNvSpPr>
              <a:spLocks noChangeArrowheads="1"/>
            </p:cNvSpPr>
            <p:nvPr/>
          </p:nvSpPr>
          <p:spPr bwMode="auto">
            <a:xfrm>
              <a:off x="3481388" y="5621338"/>
              <a:ext cx="9525" cy="9525"/>
            </a:xfrm>
            <a:prstGeom prst="rect">
              <a:avLst/>
            </a:prstGeom>
            <a:solidFill>
              <a:srgbClr val="000000"/>
            </a:solidFill>
            <a:ln w="9525">
              <a:noFill/>
              <a:miter lim="800000"/>
              <a:headEnd/>
              <a:tailEnd/>
            </a:ln>
          </p:spPr>
          <p:txBody>
            <a:bodyPr/>
            <a:lstStyle/>
            <a:p>
              <a:endParaRPr lang="en-US"/>
            </a:p>
          </p:txBody>
        </p:sp>
        <p:sp>
          <p:nvSpPr>
            <p:cNvPr id="3081" name="Rectangle 8"/>
            <p:cNvSpPr>
              <a:spLocks noChangeArrowheads="1"/>
            </p:cNvSpPr>
            <p:nvPr/>
          </p:nvSpPr>
          <p:spPr bwMode="auto">
            <a:xfrm>
              <a:off x="939800" y="5856288"/>
              <a:ext cx="7938" cy="9525"/>
            </a:xfrm>
            <a:prstGeom prst="rect">
              <a:avLst/>
            </a:prstGeom>
            <a:solidFill>
              <a:srgbClr val="000000"/>
            </a:solidFill>
            <a:ln w="9525">
              <a:noFill/>
              <a:miter lim="800000"/>
              <a:headEnd/>
              <a:tailEnd/>
            </a:ln>
          </p:spPr>
          <p:txBody>
            <a:bodyPr/>
            <a:lstStyle/>
            <a:p>
              <a:endParaRPr lang="en-US"/>
            </a:p>
          </p:txBody>
        </p:sp>
        <p:sp>
          <p:nvSpPr>
            <p:cNvPr id="3082" name="Rectangle 9"/>
            <p:cNvSpPr>
              <a:spLocks noChangeArrowheads="1"/>
            </p:cNvSpPr>
            <p:nvPr/>
          </p:nvSpPr>
          <p:spPr bwMode="auto">
            <a:xfrm>
              <a:off x="2754313" y="5630863"/>
              <a:ext cx="9525" cy="225425"/>
            </a:xfrm>
            <a:prstGeom prst="rect">
              <a:avLst/>
            </a:prstGeom>
            <a:solidFill>
              <a:srgbClr val="000000"/>
            </a:solidFill>
            <a:ln w="9525">
              <a:noFill/>
              <a:miter lim="800000"/>
              <a:headEnd/>
              <a:tailEnd/>
            </a:ln>
          </p:spPr>
          <p:txBody>
            <a:bodyPr/>
            <a:lstStyle/>
            <a:p>
              <a:endParaRPr lang="en-US"/>
            </a:p>
          </p:txBody>
        </p:sp>
        <p:sp>
          <p:nvSpPr>
            <p:cNvPr id="3083" name="Rectangle 10"/>
            <p:cNvSpPr>
              <a:spLocks noChangeArrowheads="1"/>
            </p:cNvSpPr>
            <p:nvPr/>
          </p:nvSpPr>
          <p:spPr bwMode="auto">
            <a:xfrm>
              <a:off x="2754313" y="5856288"/>
              <a:ext cx="9525" cy="9525"/>
            </a:xfrm>
            <a:prstGeom prst="rect">
              <a:avLst/>
            </a:prstGeom>
            <a:solidFill>
              <a:srgbClr val="000000"/>
            </a:solidFill>
            <a:ln w="9525">
              <a:noFill/>
              <a:miter lim="800000"/>
              <a:headEnd/>
              <a:tailEnd/>
            </a:ln>
          </p:spPr>
          <p:txBody>
            <a:bodyPr/>
            <a:lstStyle/>
            <a:p>
              <a:endParaRPr lang="en-US"/>
            </a:p>
          </p:txBody>
        </p:sp>
        <p:sp>
          <p:nvSpPr>
            <p:cNvPr id="3084" name="Rectangle 11"/>
            <p:cNvSpPr>
              <a:spLocks noChangeArrowheads="1"/>
            </p:cNvSpPr>
            <p:nvPr/>
          </p:nvSpPr>
          <p:spPr bwMode="auto">
            <a:xfrm>
              <a:off x="3111500" y="5856288"/>
              <a:ext cx="9525" cy="9525"/>
            </a:xfrm>
            <a:prstGeom prst="rect">
              <a:avLst/>
            </a:prstGeom>
            <a:solidFill>
              <a:srgbClr val="000000"/>
            </a:solidFill>
            <a:ln w="9525">
              <a:noFill/>
              <a:miter lim="800000"/>
              <a:headEnd/>
              <a:tailEnd/>
            </a:ln>
          </p:spPr>
          <p:txBody>
            <a:bodyPr/>
            <a:lstStyle/>
            <a:p>
              <a:endParaRPr lang="en-US"/>
            </a:p>
          </p:txBody>
        </p:sp>
        <p:sp>
          <p:nvSpPr>
            <p:cNvPr id="3085" name="Rectangle 12"/>
            <p:cNvSpPr>
              <a:spLocks noChangeArrowheads="1"/>
            </p:cNvSpPr>
            <p:nvPr/>
          </p:nvSpPr>
          <p:spPr bwMode="auto">
            <a:xfrm>
              <a:off x="3481388" y="5630863"/>
              <a:ext cx="9525" cy="225425"/>
            </a:xfrm>
            <a:prstGeom prst="rect">
              <a:avLst/>
            </a:prstGeom>
            <a:solidFill>
              <a:srgbClr val="000000"/>
            </a:solidFill>
            <a:ln w="9525">
              <a:noFill/>
              <a:miter lim="800000"/>
              <a:headEnd/>
              <a:tailEnd/>
            </a:ln>
          </p:spPr>
          <p:txBody>
            <a:bodyPr/>
            <a:lstStyle/>
            <a:p>
              <a:endParaRPr lang="en-US"/>
            </a:p>
          </p:txBody>
        </p:sp>
        <p:sp>
          <p:nvSpPr>
            <p:cNvPr id="3086" name="Rectangle 13"/>
            <p:cNvSpPr>
              <a:spLocks noChangeArrowheads="1"/>
            </p:cNvSpPr>
            <p:nvPr/>
          </p:nvSpPr>
          <p:spPr bwMode="auto">
            <a:xfrm>
              <a:off x="3481388" y="5856288"/>
              <a:ext cx="9525" cy="9525"/>
            </a:xfrm>
            <a:prstGeom prst="rect">
              <a:avLst/>
            </a:prstGeom>
            <a:solidFill>
              <a:srgbClr val="000000"/>
            </a:solidFill>
            <a:ln w="9525">
              <a:noFill/>
              <a:miter lim="800000"/>
              <a:headEnd/>
              <a:tailEnd/>
            </a:ln>
          </p:spPr>
          <p:txBody>
            <a:bodyPr/>
            <a:lstStyle/>
            <a:p>
              <a:endParaRPr lang="en-US"/>
            </a:p>
          </p:txBody>
        </p:sp>
        <p:sp>
          <p:nvSpPr>
            <p:cNvPr id="3087" name="Rectangle 14"/>
            <p:cNvSpPr>
              <a:spLocks noChangeArrowheads="1"/>
            </p:cNvSpPr>
            <p:nvPr/>
          </p:nvSpPr>
          <p:spPr bwMode="auto">
            <a:xfrm>
              <a:off x="3795713" y="5856288"/>
              <a:ext cx="7937" cy="9525"/>
            </a:xfrm>
            <a:prstGeom prst="rect">
              <a:avLst/>
            </a:prstGeom>
            <a:solidFill>
              <a:srgbClr val="000000"/>
            </a:solidFill>
            <a:ln w="9525">
              <a:noFill/>
              <a:miter lim="800000"/>
              <a:headEnd/>
              <a:tailEnd/>
            </a:ln>
          </p:spPr>
          <p:txBody>
            <a:bodyPr/>
            <a:lstStyle/>
            <a:p>
              <a:endParaRPr lang="en-US"/>
            </a:p>
          </p:txBody>
        </p:sp>
        <p:sp>
          <p:nvSpPr>
            <p:cNvPr id="3089" name="Rectangle 16"/>
            <p:cNvSpPr>
              <a:spLocks noChangeArrowheads="1"/>
            </p:cNvSpPr>
            <p:nvPr/>
          </p:nvSpPr>
          <p:spPr bwMode="auto">
            <a:xfrm>
              <a:off x="4549776" y="4079875"/>
              <a:ext cx="7938" cy="9525"/>
            </a:xfrm>
            <a:prstGeom prst="rect">
              <a:avLst/>
            </a:prstGeom>
            <a:solidFill>
              <a:srgbClr val="000000"/>
            </a:solidFill>
            <a:ln w="9525">
              <a:noFill/>
              <a:miter lim="800000"/>
              <a:headEnd/>
              <a:tailEnd/>
            </a:ln>
          </p:spPr>
          <p:txBody>
            <a:bodyPr/>
            <a:lstStyle/>
            <a:p>
              <a:endParaRPr lang="en-US"/>
            </a:p>
          </p:txBody>
        </p:sp>
        <p:sp>
          <p:nvSpPr>
            <p:cNvPr id="3090" name="Rectangle 35"/>
            <p:cNvSpPr>
              <a:spLocks noChangeArrowheads="1"/>
            </p:cNvSpPr>
            <p:nvPr/>
          </p:nvSpPr>
          <p:spPr bwMode="auto">
            <a:xfrm>
              <a:off x="4549776" y="4497388"/>
              <a:ext cx="7938" cy="9525"/>
            </a:xfrm>
            <a:prstGeom prst="rect">
              <a:avLst/>
            </a:prstGeom>
            <a:solidFill>
              <a:srgbClr val="000000"/>
            </a:solidFill>
            <a:ln w="9525">
              <a:noFill/>
              <a:miter lim="800000"/>
              <a:headEnd/>
              <a:tailEnd/>
            </a:ln>
          </p:spPr>
          <p:txBody>
            <a:bodyPr/>
            <a:lstStyle/>
            <a:p>
              <a:endParaRPr lang="en-US"/>
            </a:p>
          </p:txBody>
        </p:sp>
        <p:sp>
          <p:nvSpPr>
            <p:cNvPr id="4" name="TextBox 3"/>
            <p:cNvSpPr txBox="1"/>
            <p:nvPr/>
          </p:nvSpPr>
          <p:spPr>
            <a:xfrm>
              <a:off x="5285817" y="2167516"/>
              <a:ext cx="3565400" cy="461665"/>
            </a:xfrm>
            <a:prstGeom prst="rect">
              <a:avLst/>
            </a:prstGeom>
            <a:solidFill>
              <a:srgbClr val="BBE0E3"/>
            </a:solidFill>
            <a:ln>
              <a:solidFill>
                <a:schemeClr val="bg1"/>
              </a:solidFill>
            </a:ln>
          </p:spPr>
          <p:txBody>
            <a:bodyPr wrap="none" rtlCol="0">
              <a:spAutoFit/>
            </a:bodyPr>
            <a:lstStyle/>
            <a:p>
              <a:r>
                <a:rPr lang="en-US" dirty="0"/>
                <a:t>Change in error magnitude </a:t>
              </a:r>
            </a:p>
          </p:txBody>
        </p:sp>
        <p:sp>
          <p:nvSpPr>
            <p:cNvPr id="5" name="Rectangle 4"/>
            <p:cNvSpPr/>
            <p:nvPr/>
          </p:nvSpPr>
          <p:spPr bwMode="auto">
            <a:xfrm>
              <a:off x="1219200" y="243840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3" name="Rectangle 32"/>
            <p:cNvSpPr/>
            <p:nvPr/>
          </p:nvSpPr>
          <p:spPr bwMode="auto">
            <a:xfrm>
              <a:off x="2057400" y="243840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4" name="Rectangle 33"/>
            <p:cNvSpPr/>
            <p:nvPr/>
          </p:nvSpPr>
          <p:spPr bwMode="auto">
            <a:xfrm>
              <a:off x="2895600" y="243840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5" name="Rectangle 34"/>
            <p:cNvSpPr/>
            <p:nvPr/>
          </p:nvSpPr>
          <p:spPr bwMode="auto">
            <a:xfrm>
              <a:off x="3810000" y="243840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6" name="Rectangle 35"/>
            <p:cNvSpPr/>
            <p:nvPr/>
          </p:nvSpPr>
          <p:spPr bwMode="auto">
            <a:xfrm>
              <a:off x="4572000" y="243840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7" name="Rectangle 36"/>
            <p:cNvSpPr/>
            <p:nvPr/>
          </p:nvSpPr>
          <p:spPr bwMode="auto">
            <a:xfrm>
              <a:off x="1219200" y="297180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9" name="Rectangle 38"/>
            <p:cNvSpPr/>
            <p:nvPr/>
          </p:nvSpPr>
          <p:spPr bwMode="auto">
            <a:xfrm>
              <a:off x="2895600" y="297180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2" name="Rectangle 41"/>
            <p:cNvSpPr/>
            <p:nvPr/>
          </p:nvSpPr>
          <p:spPr bwMode="auto">
            <a:xfrm>
              <a:off x="1219200" y="3542144"/>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3" name="Rectangle 42"/>
            <p:cNvSpPr/>
            <p:nvPr/>
          </p:nvSpPr>
          <p:spPr bwMode="auto">
            <a:xfrm>
              <a:off x="2057400" y="3542144"/>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4" name="Rectangle 43"/>
            <p:cNvSpPr/>
            <p:nvPr/>
          </p:nvSpPr>
          <p:spPr bwMode="auto">
            <a:xfrm>
              <a:off x="2895600" y="3542144"/>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5" name="Rectangle 44"/>
            <p:cNvSpPr/>
            <p:nvPr/>
          </p:nvSpPr>
          <p:spPr bwMode="auto">
            <a:xfrm>
              <a:off x="3810000" y="3542144"/>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7" name="Rectangle 46"/>
            <p:cNvSpPr/>
            <p:nvPr/>
          </p:nvSpPr>
          <p:spPr bwMode="auto">
            <a:xfrm>
              <a:off x="1219200" y="408478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9" name="Rectangle 48"/>
            <p:cNvSpPr/>
            <p:nvPr/>
          </p:nvSpPr>
          <p:spPr bwMode="auto">
            <a:xfrm>
              <a:off x="2895600" y="408478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0" name="Rectangle 49"/>
            <p:cNvSpPr/>
            <p:nvPr/>
          </p:nvSpPr>
          <p:spPr bwMode="auto">
            <a:xfrm>
              <a:off x="3810000" y="408478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1" name="Rectangle 50"/>
            <p:cNvSpPr/>
            <p:nvPr/>
          </p:nvSpPr>
          <p:spPr bwMode="auto">
            <a:xfrm>
              <a:off x="4572000" y="408478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2" name="Rectangle 51"/>
            <p:cNvSpPr/>
            <p:nvPr/>
          </p:nvSpPr>
          <p:spPr bwMode="auto">
            <a:xfrm>
              <a:off x="1219200" y="4627416"/>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4" name="Rectangle 53"/>
            <p:cNvSpPr/>
            <p:nvPr/>
          </p:nvSpPr>
          <p:spPr bwMode="auto">
            <a:xfrm>
              <a:off x="2895600" y="4627416"/>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6" name="Rectangle 55"/>
            <p:cNvSpPr/>
            <p:nvPr/>
          </p:nvSpPr>
          <p:spPr bwMode="auto">
            <a:xfrm>
              <a:off x="3810000" y="4627416"/>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7" name="Rectangle 56"/>
            <p:cNvSpPr/>
            <p:nvPr/>
          </p:nvSpPr>
          <p:spPr bwMode="auto">
            <a:xfrm>
              <a:off x="4572000" y="4627416"/>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8" name="Rectangle 57"/>
            <p:cNvSpPr/>
            <p:nvPr/>
          </p:nvSpPr>
          <p:spPr bwMode="auto">
            <a:xfrm>
              <a:off x="1219200" y="518160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0" name="Rectangle 59"/>
            <p:cNvSpPr/>
            <p:nvPr/>
          </p:nvSpPr>
          <p:spPr bwMode="auto">
            <a:xfrm>
              <a:off x="2895600" y="518160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1" name="Rectangle 60"/>
            <p:cNvSpPr/>
            <p:nvPr/>
          </p:nvSpPr>
          <p:spPr bwMode="auto">
            <a:xfrm>
              <a:off x="3810000" y="518160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2" name="Rectangle 61"/>
            <p:cNvSpPr/>
            <p:nvPr/>
          </p:nvSpPr>
          <p:spPr bwMode="auto">
            <a:xfrm>
              <a:off x="4572000" y="518160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3" name="Rectangle 62"/>
            <p:cNvSpPr/>
            <p:nvPr/>
          </p:nvSpPr>
          <p:spPr bwMode="auto">
            <a:xfrm>
              <a:off x="1219200" y="571500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4" name="Rectangle 63"/>
            <p:cNvSpPr/>
            <p:nvPr/>
          </p:nvSpPr>
          <p:spPr bwMode="auto">
            <a:xfrm>
              <a:off x="2057400" y="571500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5" name="Rectangle 64"/>
            <p:cNvSpPr/>
            <p:nvPr/>
          </p:nvSpPr>
          <p:spPr bwMode="auto">
            <a:xfrm>
              <a:off x="2895600" y="571500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6" name="Rectangle 65"/>
            <p:cNvSpPr/>
            <p:nvPr/>
          </p:nvSpPr>
          <p:spPr bwMode="auto">
            <a:xfrm>
              <a:off x="3810000" y="571500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7" name="Rectangle 66"/>
            <p:cNvSpPr/>
            <p:nvPr/>
          </p:nvSpPr>
          <p:spPr bwMode="auto">
            <a:xfrm>
              <a:off x="4572000" y="571500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8" name="Rectangle 67"/>
            <p:cNvSpPr/>
            <p:nvPr/>
          </p:nvSpPr>
          <p:spPr bwMode="auto">
            <a:xfrm>
              <a:off x="1219200" y="6266872"/>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9" name="Rectangle 68"/>
            <p:cNvSpPr/>
            <p:nvPr/>
          </p:nvSpPr>
          <p:spPr bwMode="auto">
            <a:xfrm>
              <a:off x="2057400" y="6266872"/>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0" name="Rectangle 69"/>
            <p:cNvSpPr/>
            <p:nvPr/>
          </p:nvSpPr>
          <p:spPr bwMode="auto">
            <a:xfrm>
              <a:off x="2895600" y="6266872"/>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1" name="Rectangle 70"/>
            <p:cNvSpPr/>
            <p:nvPr/>
          </p:nvSpPr>
          <p:spPr bwMode="auto">
            <a:xfrm>
              <a:off x="3810000" y="6266872"/>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2" name="Rectangle 71"/>
            <p:cNvSpPr/>
            <p:nvPr/>
          </p:nvSpPr>
          <p:spPr bwMode="auto">
            <a:xfrm>
              <a:off x="4572000" y="6266872"/>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8" name="Group 7"/>
          <p:cNvGrpSpPr/>
          <p:nvPr/>
        </p:nvGrpSpPr>
        <p:grpSpPr>
          <a:xfrm>
            <a:off x="2542308" y="2992744"/>
            <a:ext cx="4027708" cy="861127"/>
            <a:chOff x="2542308" y="2992744"/>
            <a:chExt cx="4027708" cy="861127"/>
          </a:xfrm>
        </p:grpSpPr>
        <p:sp>
          <p:nvSpPr>
            <p:cNvPr id="29" name="TextBox 28"/>
            <p:cNvSpPr txBox="1"/>
            <p:nvPr/>
          </p:nvSpPr>
          <p:spPr>
            <a:xfrm>
              <a:off x="5292102" y="3392206"/>
              <a:ext cx="1277914" cy="461665"/>
            </a:xfrm>
            <a:prstGeom prst="rect">
              <a:avLst/>
            </a:prstGeom>
            <a:solidFill>
              <a:srgbClr val="B9FFA3"/>
            </a:solidFill>
            <a:ln>
              <a:solidFill>
                <a:schemeClr val="bg1"/>
              </a:solidFill>
            </a:ln>
          </p:spPr>
          <p:txBody>
            <a:bodyPr wrap="none" rtlCol="0">
              <a:spAutoFit/>
            </a:bodyPr>
            <a:lstStyle/>
            <a:p>
              <a:r>
                <a:rPr lang="en-US" dirty="0"/>
                <a:t>Addition</a:t>
              </a:r>
            </a:p>
          </p:txBody>
        </p:sp>
        <p:sp>
          <p:nvSpPr>
            <p:cNvPr id="87" name="Rectangle 86"/>
            <p:cNvSpPr/>
            <p:nvPr/>
          </p:nvSpPr>
          <p:spPr bwMode="auto">
            <a:xfrm>
              <a:off x="2542308" y="2992744"/>
              <a:ext cx="249238" cy="248782"/>
            </a:xfrm>
            <a:prstGeom prst="rect">
              <a:avLst/>
            </a:prstGeom>
            <a:solidFill>
              <a:srgbClr val="66FF33">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0" name="Rectangle 89"/>
            <p:cNvSpPr/>
            <p:nvPr/>
          </p:nvSpPr>
          <p:spPr bwMode="auto">
            <a:xfrm>
              <a:off x="3387222" y="3531198"/>
              <a:ext cx="249238" cy="248782"/>
            </a:xfrm>
            <a:prstGeom prst="rect">
              <a:avLst/>
            </a:prstGeom>
            <a:solidFill>
              <a:srgbClr val="66FF33">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9" name="Group 8"/>
          <p:cNvGrpSpPr/>
          <p:nvPr/>
        </p:nvGrpSpPr>
        <p:grpSpPr>
          <a:xfrm>
            <a:off x="2523836" y="2456872"/>
            <a:ext cx="4087858" cy="4020128"/>
            <a:chOff x="2523836" y="2456872"/>
            <a:chExt cx="4087858" cy="4020128"/>
          </a:xfrm>
        </p:grpSpPr>
        <p:sp>
          <p:nvSpPr>
            <p:cNvPr id="30" name="TextBox 29"/>
            <p:cNvSpPr txBox="1"/>
            <p:nvPr/>
          </p:nvSpPr>
          <p:spPr>
            <a:xfrm>
              <a:off x="5292102" y="4002356"/>
              <a:ext cx="1319592" cy="461665"/>
            </a:xfrm>
            <a:prstGeom prst="rect">
              <a:avLst/>
            </a:prstGeom>
            <a:solidFill>
              <a:srgbClr val="CC99FF"/>
            </a:solidFill>
            <a:ln>
              <a:solidFill>
                <a:schemeClr val="bg1"/>
              </a:solidFill>
            </a:ln>
          </p:spPr>
          <p:txBody>
            <a:bodyPr wrap="none" rtlCol="0">
              <a:spAutoFit/>
            </a:bodyPr>
            <a:lstStyle/>
            <a:p>
              <a:r>
                <a:rPr lang="en-US" dirty="0"/>
                <a:t>Deletion </a:t>
              </a:r>
            </a:p>
          </p:txBody>
        </p:sp>
        <p:sp>
          <p:nvSpPr>
            <p:cNvPr id="88" name="Rectangle 87"/>
            <p:cNvSpPr/>
            <p:nvPr/>
          </p:nvSpPr>
          <p:spPr bwMode="auto">
            <a:xfrm>
              <a:off x="2535148" y="4064598"/>
              <a:ext cx="249238" cy="248782"/>
            </a:xfrm>
            <a:prstGeom prst="rect">
              <a:avLst/>
            </a:prstGeom>
            <a:solidFill>
              <a:srgbClr val="CC99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9" name="Rectangle 88"/>
            <p:cNvSpPr/>
            <p:nvPr/>
          </p:nvSpPr>
          <p:spPr bwMode="auto">
            <a:xfrm>
              <a:off x="3412621" y="4078219"/>
              <a:ext cx="226580" cy="226165"/>
            </a:xfrm>
            <a:prstGeom prst="rect">
              <a:avLst/>
            </a:prstGeom>
            <a:solidFill>
              <a:srgbClr val="CC99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2" name="Rectangle 91"/>
            <p:cNvSpPr/>
            <p:nvPr/>
          </p:nvSpPr>
          <p:spPr bwMode="auto">
            <a:xfrm>
              <a:off x="3389744" y="2456872"/>
              <a:ext cx="226580" cy="226165"/>
            </a:xfrm>
            <a:prstGeom prst="rect">
              <a:avLst/>
            </a:prstGeom>
            <a:solidFill>
              <a:srgbClr val="CC99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93" name="Rectangle 92"/>
            <p:cNvSpPr/>
            <p:nvPr/>
          </p:nvSpPr>
          <p:spPr bwMode="auto">
            <a:xfrm>
              <a:off x="2546640" y="2456872"/>
              <a:ext cx="226580" cy="226165"/>
            </a:xfrm>
            <a:prstGeom prst="rect">
              <a:avLst/>
            </a:prstGeom>
            <a:solidFill>
              <a:srgbClr val="CC99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95" name="Rectangle 94"/>
            <p:cNvSpPr/>
            <p:nvPr/>
          </p:nvSpPr>
          <p:spPr bwMode="auto">
            <a:xfrm>
              <a:off x="2523836" y="4609546"/>
              <a:ext cx="249238" cy="248782"/>
            </a:xfrm>
            <a:prstGeom prst="rect">
              <a:avLst/>
            </a:prstGeom>
            <a:solidFill>
              <a:srgbClr val="CC99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6" name="Rectangle 95"/>
            <p:cNvSpPr/>
            <p:nvPr/>
          </p:nvSpPr>
          <p:spPr bwMode="auto">
            <a:xfrm>
              <a:off x="3401309" y="4623167"/>
              <a:ext cx="226580" cy="226165"/>
            </a:xfrm>
            <a:prstGeom prst="rect">
              <a:avLst/>
            </a:prstGeom>
            <a:solidFill>
              <a:srgbClr val="CC99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7" name="Rectangle 96"/>
            <p:cNvSpPr/>
            <p:nvPr/>
          </p:nvSpPr>
          <p:spPr bwMode="auto">
            <a:xfrm>
              <a:off x="2542308" y="5152182"/>
              <a:ext cx="249238" cy="248782"/>
            </a:xfrm>
            <a:prstGeom prst="rect">
              <a:avLst/>
            </a:prstGeom>
            <a:solidFill>
              <a:srgbClr val="CC99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8" name="Rectangle 97"/>
            <p:cNvSpPr/>
            <p:nvPr/>
          </p:nvSpPr>
          <p:spPr bwMode="auto">
            <a:xfrm>
              <a:off x="3419781" y="5165803"/>
              <a:ext cx="226580" cy="226165"/>
            </a:xfrm>
            <a:prstGeom prst="rect">
              <a:avLst/>
            </a:prstGeom>
            <a:solidFill>
              <a:srgbClr val="CC99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9" name="Rectangle 98"/>
            <p:cNvSpPr/>
            <p:nvPr/>
          </p:nvSpPr>
          <p:spPr bwMode="auto">
            <a:xfrm>
              <a:off x="2533072" y="5701742"/>
              <a:ext cx="249238" cy="248782"/>
            </a:xfrm>
            <a:prstGeom prst="rect">
              <a:avLst/>
            </a:prstGeom>
            <a:solidFill>
              <a:srgbClr val="CC99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0" name="Rectangle 99"/>
            <p:cNvSpPr/>
            <p:nvPr/>
          </p:nvSpPr>
          <p:spPr bwMode="auto">
            <a:xfrm>
              <a:off x="3410545" y="5715363"/>
              <a:ext cx="226580" cy="226165"/>
            </a:xfrm>
            <a:prstGeom prst="rect">
              <a:avLst/>
            </a:prstGeom>
            <a:solidFill>
              <a:srgbClr val="CC99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1" name="Rectangle 100"/>
            <p:cNvSpPr/>
            <p:nvPr/>
          </p:nvSpPr>
          <p:spPr bwMode="auto">
            <a:xfrm>
              <a:off x="2537696" y="6228218"/>
              <a:ext cx="249238" cy="248782"/>
            </a:xfrm>
            <a:prstGeom prst="rect">
              <a:avLst/>
            </a:prstGeom>
            <a:solidFill>
              <a:srgbClr val="CC99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2" name="Rectangle 101"/>
            <p:cNvSpPr/>
            <p:nvPr/>
          </p:nvSpPr>
          <p:spPr bwMode="auto">
            <a:xfrm>
              <a:off x="3415169" y="6241839"/>
              <a:ext cx="226580" cy="226165"/>
            </a:xfrm>
            <a:prstGeom prst="rect">
              <a:avLst/>
            </a:prstGeom>
            <a:solidFill>
              <a:srgbClr val="CC99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10" name="Group 9"/>
          <p:cNvGrpSpPr/>
          <p:nvPr/>
        </p:nvGrpSpPr>
        <p:grpSpPr>
          <a:xfrm>
            <a:off x="4216592" y="2465142"/>
            <a:ext cx="3716938" cy="4011858"/>
            <a:chOff x="4216592" y="2465142"/>
            <a:chExt cx="3716938" cy="4011858"/>
          </a:xfrm>
        </p:grpSpPr>
        <p:sp>
          <p:nvSpPr>
            <p:cNvPr id="31" name="TextBox 30"/>
            <p:cNvSpPr txBox="1"/>
            <p:nvPr/>
          </p:nvSpPr>
          <p:spPr>
            <a:xfrm>
              <a:off x="5289858" y="4608975"/>
              <a:ext cx="2643672" cy="461665"/>
            </a:xfrm>
            <a:prstGeom prst="rect">
              <a:avLst/>
            </a:prstGeom>
            <a:solidFill>
              <a:srgbClr val="FFFF00"/>
            </a:solidFill>
            <a:ln>
              <a:solidFill>
                <a:schemeClr val="bg1"/>
              </a:solidFill>
            </a:ln>
          </p:spPr>
          <p:txBody>
            <a:bodyPr wrap="none" rtlCol="0">
              <a:spAutoFit/>
            </a:bodyPr>
            <a:lstStyle/>
            <a:p>
              <a:r>
                <a:rPr lang="en-US" dirty="0"/>
                <a:t>Change in encoding</a:t>
              </a:r>
            </a:p>
          </p:txBody>
        </p:sp>
        <p:sp>
          <p:nvSpPr>
            <p:cNvPr id="103" name="Rectangle 102"/>
            <p:cNvSpPr/>
            <p:nvPr/>
          </p:nvSpPr>
          <p:spPr bwMode="auto">
            <a:xfrm>
              <a:off x="4245984" y="2465142"/>
              <a:ext cx="226580" cy="226165"/>
            </a:xfrm>
            <a:prstGeom prst="rect">
              <a:avLst/>
            </a:prstGeom>
            <a:solidFill>
              <a:srgbClr val="FFFF00">
                <a:alpha val="4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5" name="Rectangle 104"/>
            <p:cNvSpPr/>
            <p:nvPr/>
          </p:nvSpPr>
          <p:spPr bwMode="auto">
            <a:xfrm>
              <a:off x="4230110" y="4059462"/>
              <a:ext cx="226580" cy="226165"/>
            </a:xfrm>
            <a:prstGeom prst="rect">
              <a:avLst/>
            </a:prstGeom>
            <a:solidFill>
              <a:srgbClr val="FFFF00">
                <a:alpha val="4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6" name="Rectangle 105"/>
            <p:cNvSpPr/>
            <p:nvPr/>
          </p:nvSpPr>
          <p:spPr bwMode="auto">
            <a:xfrm>
              <a:off x="4241384" y="4624107"/>
              <a:ext cx="226580" cy="226165"/>
            </a:xfrm>
            <a:prstGeom prst="rect">
              <a:avLst/>
            </a:prstGeom>
            <a:solidFill>
              <a:srgbClr val="FFFF00">
                <a:alpha val="4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7" name="Rectangle 106"/>
            <p:cNvSpPr/>
            <p:nvPr/>
          </p:nvSpPr>
          <p:spPr bwMode="auto">
            <a:xfrm>
              <a:off x="4226359" y="5163490"/>
              <a:ext cx="226580" cy="226165"/>
            </a:xfrm>
            <a:prstGeom prst="rect">
              <a:avLst/>
            </a:prstGeom>
            <a:solidFill>
              <a:srgbClr val="FFFF00">
                <a:alpha val="4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8" name="Rectangle 107"/>
            <p:cNvSpPr/>
            <p:nvPr/>
          </p:nvSpPr>
          <p:spPr bwMode="auto">
            <a:xfrm>
              <a:off x="4239941" y="5732377"/>
              <a:ext cx="226580" cy="226165"/>
            </a:xfrm>
            <a:prstGeom prst="rect">
              <a:avLst/>
            </a:prstGeom>
            <a:solidFill>
              <a:srgbClr val="FFFF00">
                <a:alpha val="4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9" name="Rectangle 108"/>
            <p:cNvSpPr/>
            <p:nvPr/>
          </p:nvSpPr>
          <p:spPr bwMode="auto">
            <a:xfrm>
              <a:off x="4216592" y="6250835"/>
              <a:ext cx="226580" cy="226165"/>
            </a:xfrm>
            <a:prstGeom prst="rect">
              <a:avLst/>
            </a:prstGeom>
            <a:solidFill>
              <a:srgbClr val="FFFF00">
                <a:alpha val="4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11" name="Group 10"/>
          <p:cNvGrpSpPr/>
          <p:nvPr/>
        </p:nvGrpSpPr>
        <p:grpSpPr>
          <a:xfrm>
            <a:off x="228600" y="2438400"/>
            <a:ext cx="8051948" cy="4362450"/>
            <a:chOff x="228600" y="2438400"/>
            <a:chExt cx="8051948" cy="4362450"/>
          </a:xfrm>
        </p:grpSpPr>
        <p:grpSp>
          <p:nvGrpSpPr>
            <p:cNvPr id="7" name="Group 6"/>
            <p:cNvGrpSpPr/>
            <p:nvPr/>
          </p:nvGrpSpPr>
          <p:grpSpPr>
            <a:xfrm>
              <a:off x="228600" y="2438400"/>
              <a:ext cx="8051948" cy="4362450"/>
              <a:chOff x="228600" y="2438400"/>
              <a:chExt cx="8051948" cy="4362450"/>
            </a:xfrm>
          </p:grpSpPr>
          <p:sp>
            <p:nvSpPr>
              <p:cNvPr id="3076" name="Rectangle 3"/>
              <p:cNvSpPr>
                <a:spLocks noChangeArrowheads="1"/>
              </p:cNvSpPr>
              <p:nvPr/>
            </p:nvSpPr>
            <p:spPr bwMode="auto">
              <a:xfrm>
                <a:off x="582613" y="5621338"/>
                <a:ext cx="7937" cy="9525"/>
              </a:xfrm>
              <a:prstGeom prst="rect">
                <a:avLst/>
              </a:prstGeom>
              <a:solidFill>
                <a:srgbClr val="000000"/>
              </a:solidFill>
              <a:ln w="9525">
                <a:noFill/>
                <a:miter lim="800000"/>
                <a:headEnd/>
                <a:tailEnd/>
              </a:ln>
            </p:spPr>
            <p:txBody>
              <a:bodyPr/>
              <a:lstStyle/>
              <a:p>
                <a:endParaRPr lang="en-US"/>
              </a:p>
            </p:txBody>
          </p:sp>
          <p:sp>
            <p:nvSpPr>
              <p:cNvPr id="3079" name="Rectangle 6"/>
              <p:cNvSpPr>
                <a:spLocks noChangeArrowheads="1"/>
              </p:cNvSpPr>
              <p:nvPr/>
            </p:nvSpPr>
            <p:spPr bwMode="auto">
              <a:xfrm>
                <a:off x="582613" y="5630863"/>
                <a:ext cx="7937" cy="225425"/>
              </a:xfrm>
              <a:prstGeom prst="rect">
                <a:avLst/>
              </a:prstGeom>
              <a:solidFill>
                <a:srgbClr val="000000"/>
              </a:solidFill>
              <a:ln w="9525">
                <a:noFill/>
                <a:miter lim="800000"/>
                <a:headEnd/>
                <a:tailEnd/>
              </a:ln>
            </p:spPr>
            <p:txBody>
              <a:bodyPr/>
              <a:lstStyle/>
              <a:p>
                <a:endParaRPr lang="en-US"/>
              </a:p>
            </p:txBody>
          </p:sp>
          <p:sp>
            <p:nvSpPr>
              <p:cNvPr id="3080" name="Rectangle 7"/>
              <p:cNvSpPr>
                <a:spLocks noChangeArrowheads="1"/>
              </p:cNvSpPr>
              <p:nvPr/>
            </p:nvSpPr>
            <p:spPr bwMode="auto">
              <a:xfrm>
                <a:off x="582613" y="5856288"/>
                <a:ext cx="7937" cy="9525"/>
              </a:xfrm>
              <a:prstGeom prst="rect">
                <a:avLst/>
              </a:prstGeom>
              <a:solidFill>
                <a:srgbClr val="000000"/>
              </a:solidFill>
              <a:ln w="9525">
                <a:noFill/>
                <a:miter lim="800000"/>
                <a:headEnd/>
                <a:tailEnd/>
              </a:ln>
            </p:spPr>
            <p:txBody>
              <a:bodyPr/>
              <a:lstStyle/>
              <a:p>
                <a:endParaRPr lang="en-US"/>
              </a:p>
            </p:txBody>
          </p:sp>
          <p:sp>
            <p:nvSpPr>
              <p:cNvPr id="3091" name="TextBox 53"/>
              <p:cNvSpPr txBox="1">
                <a:spLocks noChangeArrowheads="1"/>
              </p:cNvSpPr>
              <p:nvPr/>
            </p:nvSpPr>
            <p:spPr bwMode="auto">
              <a:xfrm>
                <a:off x="228600" y="6400800"/>
                <a:ext cx="441325" cy="400050"/>
              </a:xfrm>
              <a:prstGeom prst="rect">
                <a:avLst/>
              </a:prstGeom>
              <a:noFill/>
              <a:ln w="9525">
                <a:noFill/>
                <a:miter lim="800000"/>
                <a:headEnd/>
                <a:tailEnd/>
              </a:ln>
            </p:spPr>
            <p:txBody>
              <a:bodyPr wrap="none">
                <a:spAutoFit/>
              </a:bodyPr>
              <a:lstStyle/>
              <a:p>
                <a:r>
                  <a:rPr lang="en-US" sz="2000">
                    <a:solidFill>
                      <a:schemeClr val="bg1"/>
                    </a:solidFill>
                  </a:rPr>
                  <a:t>…</a:t>
                </a:r>
              </a:p>
            </p:txBody>
          </p:sp>
          <p:sp>
            <p:nvSpPr>
              <p:cNvPr id="28" name="TextBox 27"/>
              <p:cNvSpPr txBox="1"/>
              <p:nvPr/>
            </p:nvSpPr>
            <p:spPr>
              <a:xfrm>
                <a:off x="5285817" y="2779861"/>
                <a:ext cx="2994731" cy="461665"/>
              </a:xfrm>
              <a:prstGeom prst="rect">
                <a:avLst/>
              </a:prstGeom>
              <a:solidFill>
                <a:srgbClr val="FFA3A3"/>
              </a:solidFill>
              <a:ln>
                <a:solidFill>
                  <a:schemeClr val="bg1"/>
                </a:solidFill>
              </a:ln>
            </p:spPr>
            <p:txBody>
              <a:bodyPr wrap="none" rtlCol="0">
                <a:spAutoFit/>
              </a:bodyPr>
              <a:lstStyle/>
              <a:p>
                <a:r>
                  <a:rPr lang="en-US" dirty="0"/>
                  <a:t>No change in ontology</a:t>
                </a:r>
              </a:p>
            </p:txBody>
          </p:sp>
          <p:sp>
            <p:nvSpPr>
              <p:cNvPr id="73" name="Rectangle 72"/>
              <p:cNvSpPr/>
              <p:nvPr/>
            </p:nvSpPr>
            <p:spPr bwMode="auto">
              <a:xfrm>
                <a:off x="800100" y="4114800"/>
                <a:ext cx="304800" cy="2286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4" name="Rectangle 73"/>
              <p:cNvSpPr/>
              <p:nvPr/>
            </p:nvSpPr>
            <p:spPr bwMode="auto">
              <a:xfrm>
                <a:off x="1676400" y="2438400"/>
                <a:ext cx="304800" cy="2286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5" name="Rectangle 74"/>
              <p:cNvSpPr/>
              <p:nvPr/>
            </p:nvSpPr>
            <p:spPr bwMode="auto">
              <a:xfrm>
                <a:off x="800100" y="3021300"/>
                <a:ext cx="304800" cy="207818"/>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8" name="Rectangle 77"/>
              <p:cNvSpPr/>
              <p:nvPr/>
            </p:nvSpPr>
            <p:spPr bwMode="auto">
              <a:xfrm>
                <a:off x="1686792" y="3551525"/>
                <a:ext cx="304800" cy="207818"/>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9" name="Rectangle 78"/>
              <p:cNvSpPr/>
              <p:nvPr/>
            </p:nvSpPr>
            <p:spPr bwMode="auto">
              <a:xfrm>
                <a:off x="810492" y="4627416"/>
                <a:ext cx="304800" cy="2286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0" name="Rectangle 79"/>
              <p:cNvSpPr/>
              <p:nvPr/>
            </p:nvSpPr>
            <p:spPr bwMode="auto">
              <a:xfrm>
                <a:off x="808180" y="5181600"/>
                <a:ext cx="304800" cy="2286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1" name="Rectangle 80"/>
              <p:cNvSpPr/>
              <p:nvPr/>
            </p:nvSpPr>
            <p:spPr bwMode="auto">
              <a:xfrm>
                <a:off x="798944" y="5731160"/>
                <a:ext cx="304800" cy="2286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2" name="Rectangle 81"/>
              <p:cNvSpPr/>
              <p:nvPr/>
            </p:nvSpPr>
            <p:spPr bwMode="auto">
              <a:xfrm>
                <a:off x="789708" y="6266872"/>
                <a:ext cx="304800" cy="2286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3" name="Rectangle 82"/>
              <p:cNvSpPr/>
              <p:nvPr/>
            </p:nvSpPr>
            <p:spPr bwMode="auto">
              <a:xfrm>
                <a:off x="1676400" y="6286499"/>
                <a:ext cx="304800" cy="207818"/>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4" name="Rectangle 83"/>
              <p:cNvSpPr/>
              <p:nvPr/>
            </p:nvSpPr>
            <p:spPr bwMode="auto">
              <a:xfrm>
                <a:off x="1676400" y="5751944"/>
                <a:ext cx="304800" cy="207818"/>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5" name="Rectangle 84"/>
              <p:cNvSpPr/>
              <p:nvPr/>
            </p:nvSpPr>
            <p:spPr bwMode="auto">
              <a:xfrm>
                <a:off x="2514600" y="3562928"/>
                <a:ext cx="304800" cy="207818"/>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111" name="Rectangle 110"/>
            <p:cNvSpPr/>
            <p:nvPr/>
          </p:nvSpPr>
          <p:spPr bwMode="auto">
            <a:xfrm>
              <a:off x="814964" y="2453767"/>
              <a:ext cx="304800" cy="2286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13" name="Group 12"/>
          <p:cNvGrpSpPr/>
          <p:nvPr/>
        </p:nvGrpSpPr>
        <p:grpSpPr>
          <a:xfrm>
            <a:off x="1828800" y="2831868"/>
            <a:ext cx="6410070" cy="3223104"/>
            <a:chOff x="1828800" y="2831868"/>
            <a:chExt cx="6410070" cy="3223104"/>
          </a:xfrm>
        </p:grpSpPr>
        <p:sp>
          <p:nvSpPr>
            <p:cNvPr id="12" name="&quot;No&quot; Symbol 11"/>
            <p:cNvSpPr/>
            <p:nvPr/>
          </p:nvSpPr>
          <p:spPr bwMode="auto">
            <a:xfrm>
              <a:off x="1839192" y="2837599"/>
              <a:ext cx="306239" cy="306239"/>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4" name="&quot;No&quot; Symbol 113"/>
            <p:cNvSpPr/>
            <p:nvPr/>
          </p:nvSpPr>
          <p:spPr bwMode="auto">
            <a:xfrm>
              <a:off x="1828800" y="3950750"/>
              <a:ext cx="306239" cy="306239"/>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5" name="&quot;No&quot; Symbol 114"/>
            <p:cNvSpPr/>
            <p:nvPr/>
          </p:nvSpPr>
          <p:spPr bwMode="auto">
            <a:xfrm>
              <a:off x="1828800" y="4466735"/>
              <a:ext cx="306239" cy="306239"/>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6" name="&quot;No&quot; Symbol 115"/>
            <p:cNvSpPr/>
            <p:nvPr/>
          </p:nvSpPr>
          <p:spPr bwMode="auto">
            <a:xfrm>
              <a:off x="1828800" y="5008123"/>
              <a:ext cx="306239" cy="306239"/>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7" name="&quot;No&quot; Symbol 116"/>
            <p:cNvSpPr/>
            <p:nvPr/>
          </p:nvSpPr>
          <p:spPr bwMode="auto">
            <a:xfrm>
              <a:off x="3541715" y="2831868"/>
              <a:ext cx="306239" cy="306239"/>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8" name="&quot;No&quot; Symbol 117"/>
            <p:cNvSpPr/>
            <p:nvPr/>
          </p:nvSpPr>
          <p:spPr bwMode="auto">
            <a:xfrm>
              <a:off x="4418161" y="2837152"/>
              <a:ext cx="306239" cy="306239"/>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9" name="&quot;No&quot; Symbol 118"/>
            <p:cNvSpPr/>
            <p:nvPr/>
          </p:nvSpPr>
          <p:spPr bwMode="auto">
            <a:xfrm>
              <a:off x="4418161" y="3375060"/>
              <a:ext cx="306239" cy="306239"/>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0" name="TextBox 119"/>
            <p:cNvSpPr txBox="1"/>
            <p:nvPr/>
          </p:nvSpPr>
          <p:spPr>
            <a:xfrm>
              <a:off x="5285817" y="5223975"/>
              <a:ext cx="2953053" cy="830997"/>
            </a:xfrm>
            <a:prstGeom prst="rect">
              <a:avLst/>
            </a:prstGeom>
            <a:solidFill>
              <a:srgbClr val="FF0000"/>
            </a:solidFill>
            <a:ln>
              <a:solidFill>
                <a:schemeClr val="bg1"/>
              </a:solidFill>
            </a:ln>
          </p:spPr>
          <p:txBody>
            <a:bodyPr wrap="none" rtlCol="0">
              <a:spAutoFit/>
            </a:bodyPr>
            <a:lstStyle/>
            <a:p>
              <a:r>
                <a:rPr lang="en-US" dirty="0">
                  <a:solidFill>
                    <a:schemeClr val="bg1"/>
                  </a:solidFill>
                </a:rPr>
                <a:t>No snapshot transition</a:t>
              </a:r>
            </a:p>
            <a:p>
              <a:r>
                <a:rPr lang="en-US" dirty="0">
                  <a:solidFill>
                    <a:schemeClr val="bg1"/>
                  </a:solidFill>
                </a:rPr>
                <a:t>possible </a:t>
              </a:r>
            </a:p>
          </p:txBody>
        </p:sp>
      </p:grpSp>
    </p:spTree>
    <p:extLst>
      <p:ext uri="{BB962C8B-B14F-4D97-AF65-F5344CB8AC3E}">
        <p14:creationId xmlns:p14="http://schemas.microsoft.com/office/powerpoint/2010/main" val="76569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AutoShape 2"/>
          <p:cNvSpPr>
            <a:spLocks noGrp="1" noChangeArrowheads="1"/>
          </p:cNvSpPr>
          <p:nvPr>
            <p:ph type="title"/>
          </p:nvPr>
        </p:nvSpPr>
        <p:spPr/>
        <p:txBody>
          <a:bodyPr/>
          <a:lstStyle/>
          <a:p>
            <a:r>
              <a:rPr lang="en-US" altLang="en-US"/>
              <a:t>Updating is an </a:t>
            </a:r>
            <a:r>
              <a:rPr lang="en-US" altLang="en-US" i="1" u="sng"/>
              <a:t>active</a:t>
            </a:r>
            <a:r>
              <a:rPr lang="en-US" altLang="en-US"/>
              <a:t> process</a:t>
            </a:r>
          </a:p>
        </p:txBody>
      </p:sp>
      <p:sp>
        <p:nvSpPr>
          <p:cNvPr id="702467" name="Rectangle 3"/>
          <p:cNvSpPr>
            <a:spLocks noGrp="1" noChangeArrowheads="1"/>
          </p:cNvSpPr>
          <p:nvPr>
            <p:ph idx="1"/>
          </p:nvPr>
        </p:nvSpPr>
        <p:spPr/>
        <p:txBody>
          <a:bodyPr/>
          <a:lstStyle/>
          <a:p>
            <a:pPr marL="457200" indent="-457200">
              <a:buFont typeface="Arial" panose="020B0604020202020204" pitchFamily="34" charset="0"/>
              <a:buChar char="•"/>
            </a:pPr>
            <a:r>
              <a:rPr lang="en-GB" altLang="en-US" sz="2800" dirty="0"/>
              <a:t>authors assume in good faith that: </a:t>
            </a:r>
          </a:p>
          <a:p>
            <a:pPr lvl="1">
              <a:spcBef>
                <a:spcPts val="400"/>
              </a:spcBef>
            </a:pPr>
            <a:r>
              <a:rPr lang="en-GB" altLang="en-US" sz="2400" dirty="0"/>
              <a:t>all included representational units are of the P+1 type, and, </a:t>
            </a:r>
          </a:p>
          <a:p>
            <a:pPr lvl="1">
              <a:spcBef>
                <a:spcPts val="400"/>
              </a:spcBef>
            </a:pPr>
            <a:r>
              <a:rPr lang="en-GB" altLang="en-US" sz="2400" dirty="0"/>
              <a:t>all they are aware of, but not included, of A+1 </a:t>
            </a:r>
            <a:r>
              <a:rPr lang="en-GB" altLang="en-US" dirty="0"/>
              <a:t>…</a:t>
            </a:r>
            <a:r>
              <a:rPr lang="en-GB" altLang="en-US" sz="2400" dirty="0"/>
              <a:t> A+4.</a:t>
            </a:r>
          </a:p>
          <a:p>
            <a:pPr marL="457200" indent="-457200">
              <a:buFont typeface="Arial" panose="020B0604020202020204" pitchFamily="34" charset="0"/>
              <a:buChar char="•"/>
            </a:pPr>
            <a:r>
              <a:rPr lang="en-GB" altLang="en-US" sz="2800" dirty="0"/>
              <a:t>If they become aware of a mistake, they make a change under the assumption that their changes are also towards the P+1, A+1 … A+4 cases.</a:t>
            </a:r>
          </a:p>
          <a:p>
            <a:pPr marL="457200" indent="-457200">
              <a:buFont typeface="Arial" panose="020B0604020202020204" pitchFamily="34" charset="0"/>
              <a:buChar char="•"/>
            </a:pPr>
            <a:r>
              <a:rPr lang="en-US" altLang="en-US" sz="2800" dirty="0"/>
              <a:t>Thus at that time, they know:</a:t>
            </a:r>
          </a:p>
          <a:p>
            <a:pPr marL="857250" lvl="1" indent="-457200">
              <a:spcBef>
                <a:spcPts val="400"/>
              </a:spcBef>
              <a:buFont typeface="Arial" panose="020B0604020202020204" pitchFamily="34" charset="0"/>
              <a:buChar char="•"/>
            </a:pPr>
            <a:r>
              <a:rPr lang="en-US" altLang="en-US" dirty="0"/>
              <a:t>of what configuration type the previous entry must have been under the belief what the current configuration is, and,</a:t>
            </a:r>
          </a:p>
          <a:p>
            <a:pPr marL="857250" lvl="1" indent="-457200">
              <a:spcBef>
                <a:spcPts val="400"/>
              </a:spcBef>
              <a:buFont typeface="Arial" panose="020B0604020202020204" pitchFamily="34" charset="0"/>
              <a:buChar char="•"/>
            </a:pPr>
            <a:r>
              <a:rPr lang="en-US" altLang="en-US" dirty="0"/>
              <a:t>the reason for the change. </a:t>
            </a:r>
          </a:p>
        </p:txBody>
      </p:sp>
    </p:spTree>
    <p:extLst>
      <p:ext uri="{BB962C8B-B14F-4D97-AF65-F5344CB8AC3E}">
        <p14:creationId xmlns:p14="http://schemas.microsoft.com/office/powerpoint/2010/main" val="917731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24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24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24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24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246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246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2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6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3" name="TextBox 2"/>
          <p:cNvSpPr txBox="1"/>
          <p:nvPr/>
        </p:nvSpPr>
        <p:spPr>
          <a:xfrm>
            <a:off x="1264514" y="4339119"/>
            <a:ext cx="6667500" cy="1754326"/>
          </a:xfrm>
          <a:prstGeom prst="rect">
            <a:avLst/>
          </a:prstGeom>
          <a:solidFill>
            <a:srgbClr val="BBE0E3"/>
          </a:solidFill>
          <a:ln w="28575">
            <a:solidFill>
              <a:schemeClr val="bg1">
                <a:lumMod val="75000"/>
              </a:schemeClr>
            </a:solidFill>
          </a:ln>
        </p:spPr>
        <p:txBody>
          <a:bodyPr wrap="square" rtlCol="0">
            <a:spAutoFit/>
          </a:bodyPr>
          <a:lstStyle/>
          <a:p>
            <a:r>
              <a:rPr lang="en-US" sz="1800" b="1" u="sng" dirty="0"/>
              <a:t>Evolution example:</a:t>
            </a:r>
          </a:p>
          <a:p>
            <a:endParaRPr lang="en-US" sz="1800" dirty="0"/>
          </a:p>
          <a:p>
            <a:r>
              <a:rPr lang="en-US" sz="1800" dirty="0"/>
              <a:t>The </a:t>
            </a:r>
            <a:r>
              <a:rPr lang="en-US" sz="1800" dirty="0" err="1"/>
              <a:t>Higg’s</a:t>
            </a:r>
            <a:r>
              <a:rPr lang="en-US" sz="1800" dirty="0"/>
              <a:t> boson was discovered and added to the ontology:  </a:t>
            </a:r>
          </a:p>
          <a:p>
            <a:endParaRPr lang="en-US" sz="1800" dirty="0"/>
          </a:p>
          <a:p>
            <a:r>
              <a:rPr lang="en-US" sz="1800" dirty="0"/>
              <a:t>A-5 </a:t>
            </a:r>
            <a:r>
              <a:rPr lang="en-US" sz="1800" dirty="0">
                <a:sym typeface="Wingdings" panose="05000000000000000000" pitchFamily="2" charset="2"/>
              </a:rPr>
              <a:t> P+1</a:t>
            </a:r>
            <a:r>
              <a:rPr lang="en-US" sz="1800" dirty="0"/>
              <a:t>    </a:t>
            </a:r>
            <a:r>
              <a:rPr lang="en-US" sz="1800" dirty="0">
                <a:sym typeface="Wingdings" panose="05000000000000000000" pitchFamily="2" charset="2"/>
              </a:rPr>
              <a:t> quality improvement of +1</a:t>
            </a:r>
            <a:r>
              <a:rPr lang="en-US" sz="1800" dirty="0"/>
              <a:t> </a:t>
            </a:r>
          </a:p>
          <a:p>
            <a:endParaRPr lang="en-US" sz="1800" dirty="0"/>
          </a:p>
        </p:txBody>
      </p:sp>
      <p:sp>
        <p:nvSpPr>
          <p:cNvPr id="10" name="Rounded Rectangle 9"/>
          <p:cNvSpPr/>
          <p:nvPr/>
        </p:nvSpPr>
        <p:spPr bwMode="auto">
          <a:xfrm>
            <a:off x="102463" y="1526309"/>
            <a:ext cx="8939071" cy="304800"/>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ounded Rectangle 5"/>
          <p:cNvSpPr/>
          <p:nvPr/>
        </p:nvSpPr>
        <p:spPr bwMode="auto">
          <a:xfrm>
            <a:off x="128728" y="6553200"/>
            <a:ext cx="8939071" cy="304800"/>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Down Arrow 6"/>
          <p:cNvSpPr/>
          <p:nvPr/>
        </p:nvSpPr>
        <p:spPr bwMode="auto">
          <a:xfrm flipV="1">
            <a:off x="304800" y="1831108"/>
            <a:ext cx="152400" cy="4722091"/>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1461898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AutoShape 2"/>
          <p:cNvSpPr>
            <a:spLocks noGrp="1" noChangeArrowheads="1"/>
          </p:cNvSpPr>
          <p:nvPr>
            <p:ph type="title"/>
          </p:nvPr>
        </p:nvSpPr>
        <p:spPr/>
        <p:txBody>
          <a:bodyPr/>
          <a:lstStyle/>
          <a:p>
            <a:r>
              <a:rPr lang="en-US" dirty="0"/>
              <a:t>This leads to a calculus …</a:t>
            </a:r>
          </a:p>
        </p:txBody>
      </p:sp>
      <p:sp>
        <p:nvSpPr>
          <p:cNvPr id="704515" name="Rectangle 3"/>
          <p:cNvSpPr>
            <a:spLocks noGrp="1" noChangeArrowheads="1"/>
          </p:cNvSpPr>
          <p:nvPr>
            <p:ph idx="1"/>
          </p:nvPr>
        </p:nvSpPr>
        <p:spPr/>
        <p:txBody>
          <a:bodyPr/>
          <a:lstStyle/>
          <a:p>
            <a:r>
              <a:rPr lang="en-US" b="1" dirty="0"/>
              <a:t>NOT:</a:t>
            </a:r>
          </a:p>
          <a:p>
            <a:pPr lvl="1"/>
            <a:r>
              <a:rPr lang="en-GB" sz="3200" dirty="0"/>
              <a:t>to demonstrate how good an individual version of an ontology is, </a:t>
            </a:r>
          </a:p>
          <a:p>
            <a:r>
              <a:rPr lang="en-GB" b="1" dirty="0"/>
              <a:t>But rather</a:t>
            </a:r>
          </a:p>
          <a:p>
            <a:pPr lvl="1"/>
            <a:r>
              <a:rPr lang="en-GB" sz="3200" dirty="0"/>
              <a:t>to measure how much it improved (hopefully) as compared to its predecessors</a:t>
            </a:r>
            <a:r>
              <a:rPr lang="en-GB" dirty="0"/>
              <a:t>.</a:t>
            </a:r>
          </a:p>
          <a:p>
            <a:r>
              <a:rPr lang="en-US" b="1" dirty="0"/>
              <a:t>Principle</a:t>
            </a:r>
            <a:r>
              <a:rPr lang="en-US" dirty="0"/>
              <a:t>: recursive belief revision.</a:t>
            </a:r>
          </a:p>
        </p:txBody>
      </p:sp>
      <p:sp>
        <p:nvSpPr>
          <p:cNvPr id="4" name="Rectangle 3"/>
          <p:cNvSpPr/>
          <p:nvPr/>
        </p:nvSpPr>
        <p:spPr>
          <a:xfrm>
            <a:off x="3124200" y="6119336"/>
            <a:ext cx="6019800" cy="738664"/>
          </a:xfrm>
          <a:prstGeom prst="rect">
            <a:avLst/>
          </a:prstGeom>
        </p:spPr>
        <p:txBody>
          <a:bodyPr wrap="square">
            <a:spAutoFit/>
          </a:bodyPr>
          <a:lstStyle/>
          <a:p>
            <a:pPr algn="r"/>
            <a:r>
              <a:rPr lang="en-US" sz="1400" dirty="0" err="1">
                <a:solidFill>
                  <a:schemeClr val="bg1"/>
                </a:solidFill>
              </a:rPr>
              <a:t>Ceusters</a:t>
            </a:r>
            <a:r>
              <a:rPr lang="en-US" sz="1400" dirty="0">
                <a:solidFill>
                  <a:schemeClr val="bg1"/>
                </a:solidFill>
              </a:rPr>
              <a:t> W. Applying Evolutionary Terminology Auditing to SNOMED CT. In American Medical Informatics Association 2010 Annual Symposium (AMIA 2010) Proceedings, Washington DC, November 13-17, 2010:96-100.</a:t>
            </a:r>
          </a:p>
        </p:txBody>
      </p:sp>
    </p:spTree>
    <p:extLst>
      <p:ext uri="{BB962C8B-B14F-4D97-AF65-F5344CB8AC3E}">
        <p14:creationId xmlns:p14="http://schemas.microsoft.com/office/powerpoint/2010/main" val="24820082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2"/>
          <p:cNvSpPr>
            <a:spLocks noGrp="1" noChangeArrowheads="1"/>
          </p:cNvSpPr>
          <p:nvPr>
            <p:ph type="title"/>
          </p:nvPr>
        </p:nvSpPr>
        <p:spPr>
          <a:xfrm>
            <a:off x="5338694" y="1524000"/>
            <a:ext cx="3729106" cy="762000"/>
          </a:xfrm>
        </p:spPr>
        <p:txBody>
          <a:bodyPr/>
          <a:lstStyle/>
          <a:p>
            <a:pPr eaLnBrk="1" hangingPunct="1"/>
            <a:r>
              <a:rPr lang="nl-BE" dirty="0" err="1"/>
              <a:t>However</a:t>
            </a:r>
            <a:r>
              <a:rPr lang="nl-BE" dirty="0"/>
              <a:t>:</a:t>
            </a:r>
            <a:br>
              <a:rPr lang="nl-BE" dirty="0"/>
            </a:br>
            <a:br>
              <a:rPr lang="nl-BE" dirty="0"/>
            </a:br>
            <a:r>
              <a:rPr lang="nl-BE" dirty="0" err="1"/>
              <a:t>unnoticed</a:t>
            </a:r>
            <a:r>
              <a:rPr lang="nl-BE" dirty="0"/>
              <a:t> changes in </a:t>
            </a:r>
            <a:r>
              <a:rPr lang="nl-BE" dirty="0" err="1"/>
              <a:t>reality</a:t>
            </a:r>
            <a:r>
              <a:rPr lang="nl-BE" dirty="0"/>
              <a:t> do </a:t>
            </a:r>
            <a:r>
              <a:rPr lang="nl-BE" dirty="0" err="1"/>
              <a:t>not</a:t>
            </a:r>
            <a:r>
              <a:rPr lang="nl-BE" dirty="0"/>
              <a:t> lead </a:t>
            </a:r>
            <a:r>
              <a:rPr lang="nl-BE" dirty="0" err="1"/>
              <a:t>to</a:t>
            </a:r>
            <a:r>
              <a:rPr lang="nl-BE" dirty="0"/>
              <a:t> updates!</a:t>
            </a:r>
            <a:endParaRPr lang="en-US" dirty="0"/>
          </a:p>
        </p:txBody>
      </p:sp>
      <p:sp>
        <p:nvSpPr>
          <p:cNvPr id="3088" name="Rectangle 15"/>
          <p:cNvSpPr>
            <a:spLocks noChangeArrowheads="1"/>
          </p:cNvSpPr>
          <p:nvPr/>
        </p:nvSpPr>
        <p:spPr bwMode="auto">
          <a:xfrm>
            <a:off x="-1990725" y="5865813"/>
            <a:ext cx="146050" cy="355600"/>
          </a:xfrm>
          <a:prstGeom prst="rect">
            <a:avLst/>
          </a:prstGeom>
          <a:noFill/>
          <a:ln w="9525">
            <a:noFill/>
            <a:miter lim="800000"/>
            <a:headEnd/>
            <a:tailEnd/>
          </a:ln>
        </p:spPr>
        <p:txBody>
          <a:bodyPr wrap="none" lIns="0" tIns="0" rIns="0" bIns="0">
            <a:spAutoFit/>
          </a:bodyPr>
          <a:lstStyle/>
          <a:p>
            <a:r>
              <a:rPr lang="en-US" sz="2100">
                <a:solidFill>
                  <a:srgbClr val="000000"/>
                </a:solidFill>
              </a:rPr>
              <a:t> </a:t>
            </a:r>
            <a:endParaRPr lang="en-US"/>
          </a:p>
        </p:txBody>
      </p:sp>
      <p:graphicFrame>
        <p:nvGraphicFramePr>
          <p:cNvPr id="3074" name="Object 3"/>
          <p:cNvGraphicFramePr>
            <a:graphicFrameLocks noChangeAspect="1"/>
          </p:cNvGraphicFramePr>
          <p:nvPr>
            <p:extLst/>
          </p:nvPr>
        </p:nvGraphicFramePr>
        <p:xfrm>
          <a:off x="228599" y="1143000"/>
          <a:ext cx="4897585" cy="5066467"/>
        </p:xfrm>
        <a:graphic>
          <a:graphicData uri="http://schemas.openxmlformats.org/presentationml/2006/ole">
            <mc:AlternateContent xmlns:mc="http://schemas.openxmlformats.org/markup-compatibility/2006">
              <mc:Choice xmlns:v="urn:schemas-microsoft-com:vml" Requires="v">
                <p:oleObj spid="_x0000_s6191" name="Photo Editor-foto" r:id="rId4" imgW="4277322" imgH="3847619" progId="MSPhotoEd.3">
                  <p:embed/>
                </p:oleObj>
              </mc:Choice>
              <mc:Fallback>
                <p:oleObj name="Photo Editor-foto" r:id="rId4" imgW="4277322" imgH="3847619" progId="MSPhotoEd.3">
                  <p:embed/>
                  <p:pic>
                    <p:nvPicPr>
                      <p:cNvPr id="307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 y="1143000"/>
                        <a:ext cx="4897585" cy="5066467"/>
                      </a:xfrm>
                      <a:prstGeom prst="rect">
                        <a:avLst/>
                      </a:prstGeom>
                      <a:noFill/>
                      <a:ln>
                        <a:noFill/>
                      </a:ln>
                      <a:effectLst/>
                    </p:spPr>
                  </p:pic>
                </p:oleObj>
              </mc:Fallback>
            </mc:AlternateContent>
          </a:graphicData>
        </a:graphic>
      </p:graphicFrame>
      <p:grpSp>
        <p:nvGrpSpPr>
          <p:cNvPr id="11" name="Group 10"/>
          <p:cNvGrpSpPr/>
          <p:nvPr/>
        </p:nvGrpSpPr>
        <p:grpSpPr>
          <a:xfrm>
            <a:off x="304800" y="2094667"/>
            <a:ext cx="8051948" cy="4362450"/>
            <a:chOff x="228600" y="2438400"/>
            <a:chExt cx="8051948" cy="4362450"/>
          </a:xfrm>
        </p:grpSpPr>
        <p:grpSp>
          <p:nvGrpSpPr>
            <p:cNvPr id="7" name="Group 6"/>
            <p:cNvGrpSpPr/>
            <p:nvPr/>
          </p:nvGrpSpPr>
          <p:grpSpPr>
            <a:xfrm>
              <a:off x="228600" y="2438400"/>
              <a:ext cx="8051948" cy="4362450"/>
              <a:chOff x="228600" y="2438400"/>
              <a:chExt cx="8051948" cy="4362450"/>
            </a:xfrm>
          </p:grpSpPr>
          <p:sp>
            <p:nvSpPr>
              <p:cNvPr id="3076" name="Rectangle 3"/>
              <p:cNvSpPr>
                <a:spLocks noChangeArrowheads="1"/>
              </p:cNvSpPr>
              <p:nvPr/>
            </p:nvSpPr>
            <p:spPr bwMode="auto">
              <a:xfrm>
                <a:off x="582613" y="5621338"/>
                <a:ext cx="7937" cy="9525"/>
              </a:xfrm>
              <a:prstGeom prst="rect">
                <a:avLst/>
              </a:prstGeom>
              <a:solidFill>
                <a:srgbClr val="000000"/>
              </a:solidFill>
              <a:ln w="9525">
                <a:noFill/>
                <a:miter lim="800000"/>
                <a:headEnd/>
                <a:tailEnd/>
              </a:ln>
            </p:spPr>
            <p:txBody>
              <a:bodyPr/>
              <a:lstStyle/>
              <a:p>
                <a:endParaRPr lang="en-US"/>
              </a:p>
            </p:txBody>
          </p:sp>
          <p:sp>
            <p:nvSpPr>
              <p:cNvPr id="3079" name="Rectangle 6"/>
              <p:cNvSpPr>
                <a:spLocks noChangeArrowheads="1"/>
              </p:cNvSpPr>
              <p:nvPr/>
            </p:nvSpPr>
            <p:spPr bwMode="auto">
              <a:xfrm>
                <a:off x="582613" y="5630863"/>
                <a:ext cx="7937" cy="225425"/>
              </a:xfrm>
              <a:prstGeom prst="rect">
                <a:avLst/>
              </a:prstGeom>
              <a:solidFill>
                <a:srgbClr val="000000"/>
              </a:solidFill>
              <a:ln w="9525">
                <a:noFill/>
                <a:miter lim="800000"/>
                <a:headEnd/>
                <a:tailEnd/>
              </a:ln>
            </p:spPr>
            <p:txBody>
              <a:bodyPr/>
              <a:lstStyle/>
              <a:p>
                <a:endParaRPr lang="en-US"/>
              </a:p>
            </p:txBody>
          </p:sp>
          <p:sp>
            <p:nvSpPr>
              <p:cNvPr id="3080" name="Rectangle 7"/>
              <p:cNvSpPr>
                <a:spLocks noChangeArrowheads="1"/>
              </p:cNvSpPr>
              <p:nvPr/>
            </p:nvSpPr>
            <p:spPr bwMode="auto">
              <a:xfrm>
                <a:off x="582613" y="5856288"/>
                <a:ext cx="7937" cy="9525"/>
              </a:xfrm>
              <a:prstGeom prst="rect">
                <a:avLst/>
              </a:prstGeom>
              <a:solidFill>
                <a:srgbClr val="000000"/>
              </a:solidFill>
              <a:ln w="9525">
                <a:noFill/>
                <a:miter lim="800000"/>
                <a:headEnd/>
                <a:tailEnd/>
              </a:ln>
            </p:spPr>
            <p:txBody>
              <a:bodyPr/>
              <a:lstStyle/>
              <a:p>
                <a:endParaRPr lang="en-US"/>
              </a:p>
            </p:txBody>
          </p:sp>
          <p:sp>
            <p:nvSpPr>
              <p:cNvPr id="3091" name="TextBox 53"/>
              <p:cNvSpPr txBox="1">
                <a:spLocks noChangeArrowheads="1"/>
              </p:cNvSpPr>
              <p:nvPr/>
            </p:nvSpPr>
            <p:spPr bwMode="auto">
              <a:xfrm>
                <a:off x="228600" y="6400800"/>
                <a:ext cx="441325" cy="400050"/>
              </a:xfrm>
              <a:prstGeom prst="rect">
                <a:avLst/>
              </a:prstGeom>
              <a:noFill/>
              <a:ln w="9525">
                <a:noFill/>
                <a:miter lim="800000"/>
                <a:headEnd/>
                <a:tailEnd/>
              </a:ln>
            </p:spPr>
            <p:txBody>
              <a:bodyPr wrap="none">
                <a:spAutoFit/>
              </a:bodyPr>
              <a:lstStyle/>
              <a:p>
                <a:r>
                  <a:rPr lang="en-US" sz="2000">
                    <a:solidFill>
                      <a:schemeClr val="bg1"/>
                    </a:solidFill>
                  </a:rPr>
                  <a:t>…</a:t>
                </a:r>
              </a:p>
            </p:txBody>
          </p:sp>
          <p:sp>
            <p:nvSpPr>
              <p:cNvPr id="28" name="TextBox 27"/>
              <p:cNvSpPr txBox="1"/>
              <p:nvPr/>
            </p:nvSpPr>
            <p:spPr>
              <a:xfrm>
                <a:off x="5285817" y="6054268"/>
                <a:ext cx="2994731" cy="461665"/>
              </a:xfrm>
              <a:prstGeom prst="rect">
                <a:avLst/>
              </a:prstGeom>
              <a:solidFill>
                <a:srgbClr val="FFA3A3"/>
              </a:solidFill>
              <a:ln>
                <a:solidFill>
                  <a:schemeClr val="bg1"/>
                </a:solidFill>
              </a:ln>
            </p:spPr>
            <p:txBody>
              <a:bodyPr wrap="none" rtlCol="0">
                <a:spAutoFit/>
              </a:bodyPr>
              <a:lstStyle/>
              <a:p>
                <a:r>
                  <a:rPr lang="en-US" dirty="0"/>
                  <a:t>No change in ontology</a:t>
                </a:r>
              </a:p>
            </p:txBody>
          </p:sp>
          <p:sp>
            <p:nvSpPr>
              <p:cNvPr id="73" name="Rectangle 72"/>
              <p:cNvSpPr/>
              <p:nvPr/>
            </p:nvSpPr>
            <p:spPr bwMode="auto">
              <a:xfrm>
                <a:off x="800100" y="4114800"/>
                <a:ext cx="304800" cy="2286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4" name="Rectangle 73"/>
              <p:cNvSpPr/>
              <p:nvPr/>
            </p:nvSpPr>
            <p:spPr bwMode="auto">
              <a:xfrm>
                <a:off x="1676400" y="2438400"/>
                <a:ext cx="304800" cy="2286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5" name="Rectangle 74"/>
              <p:cNvSpPr/>
              <p:nvPr/>
            </p:nvSpPr>
            <p:spPr bwMode="auto">
              <a:xfrm>
                <a:off x="800100" y="3021300"/>
                <a:ext cx="304800" cy="207818"/>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8" name="Rectangle 77"/>
              <p:cNvSpPr/>
              <p:nvPr/>
            </p:nvSpPr>
            <p:spPr bwMode="auto">
              <a:xfrm>
                <a:off x="1686792" y="3551525"/>
                <a:ext cx="304800" cy="207818"/>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9" name="Rectangle 78"/>
              <p:cNvSpPr/>
              <p:nvPr/>
            </p:nvSpPr>
            <p:spPr bwMode="auto">
              <a:xfrm>
                <a:off x="810492" y="4627416"/>
                <a:ext cx="304800" cy="2286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0" name="Rectangle 79"/>
              <p:cNvSpPr/>
              <p:nvPr/>
            </p:nvSpPr>
            <p:spPr bwMode="auto">
              <a:xfrm>
                <a:off x="808180" y="5181600"/>
                <a:ext cx="304800" cy="2286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1" name="Rectangle 80"/>
              <p:cNvSpPr/>
              <p:nvPr/>
            </p:nvSpPr>
            <p:spPr bwMode="auto">
              <a:xfrm>
                <a:off x="798944" y="5731160"/>
                <a:ext cx="304800" cy="2286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2" name="Rectangle 81"/>
              <p:cNvSpPr/>
              <p:nvPr/>
            </p:nvSpPr>
            <p:spPr bwMode="auto">
              <a:xfrm>
                <a:off x="789708" y="6266872"/>
                <a:ext cx="304800" cy="2286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3" name="Rectangle 82"/>
              <p:cNvSpPr/>
              <p:nvPr/>
            </p:nvSpPr>
            <p:spPr bwMode="auto">
              <a:xfrm>
                <a:off x="1676400" y="6286499"/>
                <a:ext cx="304800" cy="207818"/>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4" name="Rectangle 83"/>
              <p:cNvSpPr/>
              <p:nvPr/>
            </p:nvSpPr>
            <p:spPr bwMode="auto">
              <a:xfrm>
                <a:off x="1676400" y="5751944"/>
                <a:ext cx="304800" cy="207818"/>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5" name="Rectangle 84"/>
              <p:cNvSpPr/>
              <p:nvPr/>
            </p:nvSpPr>
            <p:spPr bwMode="auto">
              <a:xfrm>
                <a:off x="2514600" y="3562928"/>
                <a:ext cx="304800" cy="207818"/>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111" name="Rectangle 110"/>
            <p:cNvSpPr/>
            <p:nvPr/>
          </p:nvSpPr>
          <p:spPr bwMode="auto">
            <a:xfrm>
              <a:off x="814964" y="2453767"/>
              <a:ext cx="304800" cy="2286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4950588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eaLnBrk="1" hangingPunct="1"/>
            <a:r>
              <a:rPr lang="en-US"/>
              <a:t>Quality of a representation w.r.t. reality</a:t>
            </a:r>
          </a:p>
        </p:txBody>
      </p:sp>
      <p:sp>
        <p:nvSpPr>
          <p:cNvPr id="4100" name="Content Placeholder 8"/>
          <p:cNvSpPr>
            <a:spLocks noGrp="1"/>
          </p:cNvSpPr>
          <p:nvPr>
            <p:ph idx="1"/>
          </p:nvPr>
        </p:nvSpPr>
        <p:spPr>
          <a:xfrm>
            <a:off x="3810000" y="1676400"/>
            <a:ext cx="5105400" cy="4953000"/>
          </a:xfrm>
        </p:spPr>
        <p:txBody>
          <a:bodyPr/>
          <a:lstStyle/>
          <a:p>
            <a:pPr eaLnBrk="1" hangingPunct="1">
              <a:tabLst>
                <a:tab pos="914400" algn="l"/>
              </a:tabLst>
            </a:pPr>
            <a:r>
              <a:rPr lang="en-US" b="1" i="1" dirty="0"/>
              <a:t>n</a:t>
            </a:r>
            <a:r>
              <a:rPr lang="en-US" dirty="0"/>
              <a:t>: 	number of 	representational elements 	in the ontology</a:t>
            </a:r>
          </a:p>
          <a:p>
            <a:pPr eaLnBrk="1" hangingPunct="1">
              <a:tabLst>
                <a:tab pos="914400" algn="l"/>
              </a:tabLst>
            </a:pPr>
            <a:r>
              <a:rPr lang="en-US" b="1" i="1" dirty="0"/>
              <a:t>m</a:t>
            </a:r>
            <a:r>
              <a:rPr lang="en-US" dirty="0"/>
              <a:t>: 	number of unjustified 	absences</a:t>
            </a:r>
          </a:p>
          <a:p>
            <a:pPr eaLnBrk="1" hangingPunct="1">
              <a:tabLst>
                <a:tab pos="914400" algn="l"/>
              </a:tabLst>
            </a:pPr>
            <a:r>
              <a:rPr lang="en-US" b="1" i="1" dirty="0" err="1"/>
              <a:t>e</a:t>
            </a:r>
            <a:r>
              <a:rPr lang="en-US" b="1" i="1" baseline="-25000" dirty="0" err="1"/>
              <a:t>i</a:t>
            </a:r>
            <a:r>
              <a:rPr lang="en-US" dirty="0"/>
              <a:t>: 	magnitude of the error, if 	any, for the </a:t>
            </a:r>
            <a:r>
              <a:rPr lang="en-US" b="1" i="1" dirty="0" err="1"/>
              <a:t>i</a:t>
            </a:r>
            <a:r>
              <a:rPr lang="en-US" sz="1000" b="1" i="1" dirty="0"/>
              <a:t> </a:t>
            </a:r>
            <a:r>
              <a:rPr lang="en-US" baseline="30000" dirty="0" err="1"/>
              <a:t>th</a:t>
            </a:r>
            <a:r>
              <a:rPr lang="en-US" dirty="0"/>
              <a:t> 	representational element</a:t>
            </a:r>
          </a:p>
        </p:txBody>
      </p:sp>
      <p:sp>
        <p:nvSpPr>
          <p:cNvPr id="4101" name="Rectangle 2"/>
          <p:cNvSpPr>
            <a:spLocks noChangeArrowheads="1"/>
          </p:cNvSpPr>
          <p:nvPr/>
        </p:nvSpPr>
        <p:spPr bwMode="auto">
          <a:xfrm>
            <a:off x="0" y="0"/>
            <a:ext cx="9144000" cy="0"/>
          </a:xfrm>
          <a:prstGeom prst="rect">
            <a:avLst/>
          </a:prstGeom>
          <a:noFill/>
          <a:ln w="9525" algn="ctr">
            <a:noFill/>
            <a:miter lim="800000"/>
            <a:headEnd/>
            <a:tailEnd/>
          </a:ln>
        </p:spPr>
        <p:txBody>
          <a:bodyPr wrap="none" lIns="0" tIns="0" rIns="0" bIns="0" anchor="ctr">
            <a:spAutoFit/>
          </a:bodyPr>
          <a:lstStyle/>
          <a:p>
            <a:endParaRPr lang="en-US"/>
          </a:p>
        </p:txBody>
      </p:sp>
      <p:grpSp>
        <p:nvGrpSpPr>
          <p:cNvPr id="2" name="Group 7"/>
          <p:cNvGrpSpPr>
            <a:grpSpLocks/>
          </p:cNvGrpSpPr>
          <p:nvPr/>
        </p:nvGrpSpPr>
        <p:grpSpPr bwMode="auto">
          <a:xfrm>
            <a:off x="212436" y="1747299"/>
            <a:ext cx="3521364" cy="3281901"/>
            <a:chOff x="228600" y="2971800"/>
            <a:chExt cx="3200400" cy="2895600"/>
          </a:xfrm>
        </p:grpSpPr>
        <p:sp>
          <p:nvSpPr>
            <p:cNvPr id="4103" name="Rectangle 6"/>
            <p:cNvSpPr>
              <a:spLocks noChangeArrowheads="1"/>
            </p:cNvSpPr>
            <p:nvPr/>
          </p:nvSpPr>
          <p:spPr bwMode="auto">
            <a:xfrm>
              <a:off x="228600" y="2971800"/>
              <a:ext cx="3200400" cy="2895600"/>
            </a:xfrm>
            <a:prstGeom prst="rect">
              <a:avLst/>
            </a:prstGeom>
            <a:solidFill>
              <a:schemeClr val="bg1"/>
            </a:solidFill>
            <a:ln w="9525" algn="ctr">
              <a:noFill/>
              <a:round/>
              <a:headEnd/>
              <a:tailEnd/>
            </a:ln>
          </p:spPr>
          <p:txBody>
            <a:bodyPr wrap="none" lIns="0" tIns="0" rIns="0" bIns="0" anchor="ctr">
              <a:spAutoFit/>
            </a:bodyPr>
            <a:lstStyle/>
            <a:p>
              <a:endParaRPr lang="en-US"/>
            </a:p>
          </p:txBody>
        </p:sp>
        <p:graphicFrame>
          <p:nvGraphicFramePr>
            <p:cNvPr id="4098" name="Object 1"/>
            <p:cNvGraphicFramePr>
              <a:graphicFrameLocks noChangeAspect="1"/>
            </p:cNvGraphicFramePr>
            <p:nvPr/>
          </p:nvGraphicFramePr>
          <p:xfrm>
            <a:off x="381000" y="3048000"/>
            <a:ext cx="2833688" cy="2667000"/>
          </p:xfrm>
          <a:graphic>
            <a:graphicData uri="http://schemas.openxmlformats.org/presentationml/2006/ole">
              <mc:AlternateContent xmlns:mc="http://schemas.openxmlformats.org/markup-compatibility/2006">
                <mc:Choice xmlns:v="urn:schemas-microsoft-com:vml" Requires="v">
                  <p:oleObj spid="_x0000_s7215" name="Equation" r:id="rId3" imgW="647640" imgH="609480" progId="Equation.3">
                    <p:embed/>
                  </p:oleObj>
                </mc:Choice>
                <mc:Fallback>
                  <p:oleObj name="Equation" r:id="rId3" imgW="647640" imgH="609480" progId="Equation.3">
                    <p:embed/>
                    <p:pic>
                      <p:nvPicPr>
                        <p:cNvPr id="4098"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0"/>
                          <a:ext cx="2833688"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Rectangle 7"/>
          <p:cNvSpPr/>
          <p:nvPr/>
        </p:nvSpPr>
        <p:spPr>
          <a:xfrm>
            <a:off x="2133600" y="6334780"/>
            <a:ext cx="7010400" cy="523220"/>
          </a:xfrm>
          <a:prstGeom prst="rect">
            <a:avLst/>
          </a:prstGeom>
        </p:spPr>
        <p:txBody>
          <a:bodyPr wrap="square">
            <a:spAutoFit/>
          </a:bodyPr>
          <a:lstStyle/>
          <a:p>
            <a:pPr algn="r"/>
            <a:r>
              <a:rPr lang="en-US" sz="1400" dirty="0" err="1">
                <a:solidFill>
                  <a:schemeClr val="bg1"/>
                </a:solidFill>
              </a:rPr>
              <a:t>Ceusters</a:t>
            </a:r>
            <a:r>
              <a:rPr lang="en-US" sz="1400" dirty="0">
                <a:solidFill>
                  <a:schemeClr val="bg1"/>
                </a:solidFill>
              </a:rPr>
              <a:t> W.  Applying Evolutionary Terminology Auditing to the Gene Ontology. </a:t>
            </a:r>
          </a:p>
          <a:p>
            <a:pPr algn="r"/>
            <a:r>
              <a:rPr lang="en-US" sz="1400" dirty="0">
                <a:solidFill>
                  <a:schemeClr val="bg1"/>
                </a:solidFill>
              </a:rPr>
              <a:t>Journal of Biomedical Informatics 2009;42:518–529.</a:t>
            </a:r>
          </a:p>
        </p:txBody>
      </p:sp>
    </p:spTree>
    <p:extLst>
      <p:ext uri="{BB962C8B-B14F-4D97-AF65-F5344CB8AC3E}">
        <p14:creationId xmlns:p14="http://schemas.microsoft.com/office/powerpoint/2010/main" val="40453420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eaLnBrk="1" hangingPunct="1"/>
            <a:r>
              <a:rPr lang="en-US"/>
              <a:t>Quality of a representation w.r.t. reality</a:t>
            </a:r>
          </a:p>
        </p:txBody>
      </p:sp>
      <p:sp>
        <p:nvSpPr>
          <p:cNvPr id="4100" name="Content Placeholder 8"/>
          <p:cNvSpPr>
            <a:spLocks noGrp="1"/>
          </p:cNvSpPr>
          <p:nvPr>
            <p:ph idx="1"/>
          </p:nvPr>
        </p:nvSpPr>
        <p:spPr>
          <a:xfrm>
            <a:off x="3810000" y="1676400"/>
            <a:ext cx="5105400" cy="4953000"/>
          </a:xfrm>
        </p:spPr>
        <p:txBody>
          <a:bodyPr/>
          <a:lstStyle/>
          <a:p>
            <a:pPr eaLnBrk="1" hangingPunct="1">
              <a:tabLst>
                <a:tab pos="914400" algn="l"/>
              </a:tabLst>
            </a:pPr>
            <a:r>
              <a:rPr lang="en-US" b="1" i="1" dirty="0"/>
              <a:t>n</a:t>
            </a:r>
            <a:r>
              <a:rPr lang="en-US" dirty="0"/>
              <a:t>: 	number of 	representational elements 	in the ontology</a:t>
            </a:r>
          </a:p>
          <a:p>
            <a:pPr eaLnBrk="1" hangingPunct="1">
              <a:tabLst>
                <a:tab pos="914400" algn="l"/>
              </a:tabLst>
            </a:pPr>
            <a:r>
              <a:rPr lang="en-US" b="1" i="1" dirty="0"/>
              <a:t>m</a:t>
            </a:r>
            <a:r>
              <a:rPr lang="en-US" dirty="0"/>
              <a:t>: 	number of unjustified 	absences</a:t>
            </a:r>
          </a:p>
          <a:p>
            <a:pPr eaLnBrk="1" hangingPunct="1">
              <a:tabLst>
                <a:tab pos="914400" algn="l"/>
              </a:tabLst>
            </a:pPr>
            <a:r>
              <a:rPr lang="en-US" b="1" i="1" dirty="0" err="1"/>
              <a:t>e</a:t>
            </a:r>
            <a:r>
              <a:rPr lang="en-US" b="1" i="1" baseline="-25000" dirty="0" err="1"/>
              <a:t>i</a:t>
            </a:r>
            <a:r>
              <a:rPr lang="en-US" dirty="0"/>
              <a:t>: 	magnitude of the error, if 	any, for the </a:t>
            </a:r>
            <a:r>
              <a:rPr lang="en-US" b="1" i="1" dirty="0" err="1"/>
              <a:t>i</a:t>
            </a:r>
            <a:r>
              <a:rPr lang="en-US" sz="1000" b="1" i="1" dirty="0"/>
              <a:t> </a:t>
            </a:r>
            <a:r>
              <a:rPr lang="en-US" baseline="30000" dirty="0" err="1"/>
              <a:t>th</a:t>
            </a:r>
            <a:r>
              <a:rPr lang="en-US" dirty="0"/>
              <a:t> 	representational element</a:t>
            </a:r>
          </a:p>
        </p:txBody>
      </p:sp>
      <p:sp>
        <p:nvSpPr>
          <p:cNvPr id="4101" name="Rectangle 2"/>
          <p:cNvSpPr>
            <a:spLocks noChangeArrowheads="1"/>
          </p:cNvSpPr>
          <p:nvPr/>
        </p:nvSpPr>
        <p:spPr bwMode="auto">
          <a:xfrm>
            <a:off x="0" y="0"/>
            <a:ext cx="9144000" cy="0"/>
          </a:xfrm>
          <a:prstGeom prst="rect">
            <a:avLst/>
          </a:prstGeom>
          <a:noFill/>
          <a:ln w="9525" algn="ctr">
            <a:noFill/>
            <a:miter lim="800000"/>
            <a:headEnd/>
            <a:tailEnd/>
          </a:ln>
        </p:spPr>
        <p:txBody>
          <a:bodyPr wrap="none" lIns="0" tIns="0" rIns="0" bIns="0" anchor="ctr">
            <a:spAutoFit/>
          </a:bodyPr>
          <a:lstStyle/>
          <a:p>
            <a:endParaRPr lang="en-US"/>
          </a:p>
        </p:txBody>
      </p:sp>
      <p:grpSp>
        <p:nvGrpSpPr>
          <p:cNvPr id="2" name="Group 7"/>
          <p:cNvGrpSpPr>
            <a:grpSpLocks/>
          </p:cNvGrpSpPr>
          <p:nvPr/>
        </p:nvGrpSpPr>
        <p:grpSpPr bwMode="auto">
          <a:xfrm>
            <a:off x="212436" y="1747299"/>
            <a:ext cx="3521364" cy="3281901"/>
            <a:chOff x="228600" y="2971800"/>
            <a:chExt cx="3200400" cy="2895600"/>
          </a:xfrm>
        </p:grpSpPr>
        <p:sp>
          <p:nvSpPr>
            <p:cNvPr id="4103" name="Rectangle 6"/>
            <p:cNvSpPr>
              <a:spLocks noChangeArrowheads="1"/>
            </p:cNvSpPr>
            <p:nvPr/>
          </p:nvSpPr>
          <p:spPr bwMode="auto">
            <a:xfrm>
              <a:off x="228600" y="2971800"/>
              <a:ext cx="3200400" cy="2895600"/>
            </a:xfrm>
            <a:prstGeom prst="rect">
              <a:avLst/>
            </a:prstGeom>
            <a:solidFill>
              <a:schemeClr val="bg1"/>
            </a:solidFill>
            <a:ln w="9525" algn="ctr">
              <a:noFill/>
              <a:round/>
              <a:headEnd/>
              <a:tailEnd/>
            </a:ln>
          </p:spPr>
          <p:txBody>
            <a:bodyPr wrap="none" lIns="0" tIns="0" rIns="0" bIns="0" anchor="ctr">
              <a:spAutoFit/>
            </a:bodyPr>
            <a:lstStyle/>
            <a:p>
              <a:endParaRPr lang="en-US"/>
            </a:p>
          </p:txBody>
        </p:sp>
        <p:graphicFrame>
          <p:nvGraphicFramePr>
            <p:cNvPr id="4098" name="Object 1"/>
            <p:cNvGraphicFramePr>
              <a:graphicFrameLocks noChangeAspect="1"/>
            </p:cNvGraphicFramePr>
            <p:nvPr/>
          </p:nvGraphicFramePr>
          <p:xfrm>
            <a:off x="381000" y="3048000"/>
            <a:ext cx="2833688" cy="2667000"/>
          </p:xfrm>
          <a:graphic>
            <a:graphicData uri="http://schemas.openxmlformats.org/presentationml/2006/ole">
              <mc:AlternateContent xmlns:mc="http://schemas.openxmlformats.org/markup-compatibility/2006">
                <mc:Choice xmlns:v="urn:schemas-microsoft-com:vml" Requires="v">
                  <p:oleObj spid="_x0000_s8239" name="Equation" r:id="rId3" imgW="647640" imgH="609480" progId="Equation.3">
                    <p:embed/>
                  </p:oleObj>
                </mc:Choice>
                <mc:Fallback>
                  <p:oleObj name="Equation" r:id="rId3" imgW="647640" imgH="609480" progId="Equation.3">
                    <p:embed/>
                    <p:pic>
                      <p:nvPicPr>
                        <p:cNvPr id="4098"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0"/>
                          <a:ext cx="2833688"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Rectangle 7"/>
          <p:cNvSpPr/>
          <p:nvPr/>
        </p:nvSpPr>
        <p:spPr>
          <a:xfrm>
            <a:off x="2133600" y="6334780"/>
            <a:ext cx="7010400" cy="523220"/>
          </a:xfrm>
          <a:prstGeom prst="rect">
            <a:avLst/>
          </a:prstGeom>
        </p:spPr>
        <p:txBody>
          <a:bodyPr wrap="square">
            <a:spAutoFit/>
          </a:bodyPr>
          <a:lstStyle/>
          <a:p>
            <a:pPr algn="r"/>
            <a:r>
              <a:rPr lang="en-US" sz="1400" dirty="0" err="1">
                <a:solidFill>
                  <a:schemeClr val="bg1"/>
                </a:solidFill>
              </a:rPr>
              <a:t>Ceusters</a:t>
            </a:r>
            <a:r>
              <a:rPr lang="en-US" sz="1400" dirty="0">
                <a:solidFill>
                  <a:schemeClr val="bg1"/>
                </a:solidFill>
              </a:rPr>
              <a:t> W.  Applying Evolutionary Terminology Auditing to the Gene Ontology. </a:t>
            </a:r>
          </a:p>
          <a:p>
            <a:pPr algn="r"/>
            <a:r>
              <a:rPr lang="en-US" sz="1400" dirty="0">
                <a:solidFill>
                  <a:schemeClr val="bg1"/>
                </a:solidFill>
              </a:rPr>
              <a:t>Journal of Biomedical Informatics 2009;42:518–529.</a:t>
            </a:r>
          </a:p>
        </p:txBody>
      </p:sp>
      <p:sp>
        <p:nvSpPr>
          <p:cNvPr id="3" name="Oval 2"/>
          <p:cNvSpPr/>
          <p:nvPr/>
        </p:nvSpPr>
        <p:spPr bwMode="auto">
          <a:xfrm>
            <a:off x="1505528" y="2514600"/>
            <a:ext cx="685800" cy="685800"/>
          </a:xfrm>
          <a:prstGeom prst="ellipse">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p:cNvSpPr/>
          <p:nvPr/>
        </p:nvSpPr>
        <p:spPr bwMode="auto">
          <a:xfrm>
            <a:off x="609600" y="4086866"/>
            <a:ext cx="685800" cy="685800"/>
          </a:xfrm>
          <a:prstGeom prst="ellipse">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Box 3"/>
          <p:cNvSpPr txBox="1"/>
          <p:nvPr/>
        </p:nvSpPr>
        <p:spPr>
          <a:xfrm>
            <a:off x="609600" y="5134451"/>
            <a:ext cx="8458200" cy="830997"/>
          </a:xfrm>
          <a:prstGeom prst="rect">
            <a:avLst/>
          </a:prstGeom>
          <a:noFill/>
        </p:spPr>
        <p:txBody>
          <a:bodyPr wrap="square" rtlCol="0">
            <a:spAutoFit/>
          </a:bodyPr>
          <a:lstStyle/>
          <a:p>
            <a:r>
              <a:rPr lang="en-US" dirty="0">
                <a:solidFill>
                  <a:schemeClr val="bg1"/>
                </a:solidFill>
              </a:rPr>
              <a:t>Quality of a Representational Unit: 5 – </a:t>
            </a:r>
            <a:r>
              <a:rPr lang="en-US" dirty="0" err="1">
                <a:solidFill>
                  <a:schemeClr val="bg1"/>
                </a:solidFill>
              </a:rPr>
              <a:t>e</a:t>
            </a:r>
            <a:r>
              <a:rPr lang="en-US" baseline="-25000" dirty="0" err="1">
                <a:solidFill>
                  <a:schemeClr val="bg1"/>
                </a:solidFill>
              </a:rPr>
              <a:t>i</a:t>
            </a:r>
            <a:r>
              <a:rPr lang="en-US" baseline="-25000" dirty="0">
                <a:solidFill>
                  <a:schemeClr val="bg1"/>
                </a:solidFill>
              </a:rPr>
              <a:t> </a:t>
            </a:r>
            <a:endParaRPr lang="en-US" dirty="0">
              <a:solidFill>
                <a:schemeClr val="bg1"/>
              </a:solidFill>
            </a:endParaRPr>
          </a:p>
          <a:p>
            <a:r>
              <a:rPr lang="en-US" dirty="0">
                <a:solidFill>
                  <a:schemeClr val="bg1"/>
                </a:solidFill>
              </a:rPr>
              <a:t>5 is the maximal magnitude of error, thus        0 ≤  ( 5 – </a:t>
            </a:r>
            <a:r>
              <a:rPr lang="en-US" dirty="0" err="1">
                <a:solidFill>
                  <a:schemeClr val="bg1"/>
                </a:solidFill>
              </a:rPr>
              <a:t>e</a:t>
            </a:r>
            <a:r>
              <a:rPr lang="en-US" baseline="-25000" dirty="0" err="1">
                <a:solidFill>
                  <a:schemeClr val="bg1"/>
                </a:solidFill>
              </a:rPr>
              <a:t>i</a:t>
            </a:r>
            <a:r>
              <a:rPr lang="en-US" baseline="-25000" dirty="0">
                <a:solidFill>
                  <a:schemeClr val="bg1"/>
                </a:solidFill>
              </a:rPr>
              <a:t> </a:t>
            </a:r>
            <a:r>
              <a:rPr lang="en-US" dirty="0">
                <a:solidFill>
                  <a:schemeClr val="bg1"/>
                </a:solidFill>
              </a:rPr>
              <a:t> ) ≤  5</a:t>
            </a:r>
            <a:endParaRPr lang="en-US" baseline="-25000" dirty="0">
              <a:solidFill>
                <a:schemeClr val="bg1"/>
              </a:solidFill>
            </a:endParaRPr>
          </a:p>
        </p:txBody>
      </p:sp>
    </p:spTree>
    <p:extLst>
      <p:ext uri="{BB962C8B-B14F-4D97-AF65-F5344CB8AC3E}">
        <p14:creationId xmlns:p14="http://schemas.microsoft.com/office/powerpoint/2010/main" val="6445886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eaLnBrk="1" hangingPunct="1"/>
            <a:r>
              <a:rPr lang="en-US"/>
              <a:t>Quality of a representation w.r.t. reality</a:t>
            </a:r>
          </a:p>
        </p:txBody>
      </p:sp>
      <p:sp>
        <p:nvSpPr>
          <p:cNvPr id="4100" name="Content Placeholder 8"/>
          <p:cNvSpPr>
            <a:spLocks noGrp="1"/>
          </p:cNvSpPr>
          <p:nvPr>
            <p:ph idx="1"/>
          </p:nvPr>
        </p:nvSpPr>
        <p:spPr>
          <a:xfrm>
            <a:off x="3810000" y="1676400"/>
            <a:ext cx="5105400" cy="4953000"/>
          </a:xfrm>
        </p:spPr>
        <p:txBody>
          <a:bodyPr/>
          <a:lstStyle/>
          <a:p>
            <a:pPr eaLnBrk="1" hangingPunct="1">
              <a:tabLst>
                <a:tab pos="914400" algn="l"/>
              </a:tabLst>
            </a:pPr>
            <a:r>
              <a:rPr lang="en-US" b="1" i="1" dirty="0"/>
              <a:t>n</a:t>
            </a:r>
            <a:r>
              <a:rPr lang="en-US" dirty="0"/>
              <a:t>: 	number of 	representational elements 	in the ontology</a:t>
            </a:r>
          </a:p>
          <a:p>
            <a:pPr eaLnBrk="1" hangingPunct="1">
              <a:tabLst>
                <a:tab pos="914400" algn="l"/>
              </a:tabLst>
            </a:pPr>
            <a:r>
              <a:rPr lang="en-US" b="1" i="1" dirty="0"/>
              <a:t>m</a:t>
            </a:r>
            <a:r>
              <a:rPr lang="en-US" dirty="0"/>
              <a:t>: 	number of unjustified 	absences</a:t>
            </a:r>
          </a:p>
          <a:p>
            <a:pPr eaLnBrk="1" hangingPunct="1">
              <a:tabLst>
                <a:tab pos="914400" algn="l"/>
              </a:tabLst>
            </a:pPr>
            <a:r>
              <a:rPr lang="en-US" b="1" i="1" dirty="0" err="1"/>
              <a:t>e</a:t>
            </a:r>
            <a:r>
              <a:rPr lang="en-US" b="1" i="1" baseline="-25000" dirty="0" err="1"/>
              <a:t>i</a:t>
            </a:r>
            <a:r>
              <a:rPr lang="en-US" dirty="0"/>
              <a:t>: 	magnitude of the error, if 	any, for the </a:t>
            </a:r>
            <a:r>
              <a:rPr lang="en-US" b="1" i="1" dirty="0" err="1"/>
              <a:t>i</a:t>
            </a:r>
            <a:r>
              <a:rPr lang="en-US" sz="1000" b="1" i="1" dirty="0"/>
              <a:t> </a:t>
            </a:r>
            <a:r>
              <a:rPr lang="en-US" baseline="30000" dirty="0" err="1"/>
              <a:t>th</a:t>
            </a:r>
            <a:r>
              <a:rPr lang="en-US" dirty="0"/>
              <a:t> 	representational element</a:t>
            </a:r>
          </a:p>
        </p:txBody>
      </p:sp>
      <p:sp>
        <p:nvSpPr>
          <p:cNvPr id="4101" name="Rectangle 2"/>
          <p:cNvSpPr>
            <a:spLocks noChangeArrowheads="1"/>
          </p:cNvSpPr>
          <p:nvPr/>
        </p:nvSpPr>
        <p:spPr bwMode="auto">
          <a:xfrm>
            <a:off x="0" y="0"/>
            <a:ext cx="9144000" cy="0"/>
          </a:xfrm>
          <a:prstGeom prst="rect">
            <a:avLst/>
          </a:prstGeom>
          <a:noFill/>
          <a:ln w="9525" algn="ctr">
            <a:noFill/>
            <a:miter lim="800000"/>
            <a:headEnd/>
            <a:tailEnd/>
          </a:ln>
        </p:spPr>
        <p:txBody>
          <a:bodyPr wrap="none" lIns="0" tIns="0" rIns="0" bIns="0" anchor="ctr">
            <a:spAutoFit/>
          </a:bodyPr>
          <a:lstStyle/>
          <a:p>
            <a:endParaRPr lang="en-US"/>
          </a:p>
        </p:txBody>
      </p:sp>
      <p:grpSp>
        <p:nvGrpSpPr>
          <p:cNvPr id="2" name="Group 7"/>
          <p:cNvGrpSpPr>
            <a:grpSpLocks/>
          </p:cNvGrpSpPr>
          <p:nvPr/>
        </p:nvGrpSpPr>
        <p:grpSpPr bwMode="auto">
          <a:xfrm>
            <a:off x="212436" y="1747299"/>
            <a:ext cx="3521364" cy="3281901"/>
            <a:chOff x="228600" y="2971800"/>
            <a:chExt cx="3200400" cy="2895600"/>
          </a:xfrm>
        </p:grpSpPr>
        <p:sp>
          <p:nvSpPr>
            <p:cNvPr id="4103" name="Rectangle 6"/>
            <p:cNvSpPr>
              <a:spLocks noChangeArrowheads="1"/>
            </p:cNvSpPr>
            <p:nvPr/>
          </p:nvSpPr>
          <p:spPr bwMode="auto">
            <a:xfrm>
              <a:off x="228600" y="2971800"/>
              <a:ext cx="3200400" cy="2895600"/>
            </a:xfrm>
            <a:prstGeom prst="rect">
              <a:avLst/>
            </a:prstGeom>
            <a:solidFill>
              <a:schemeClr val="bg1"/>
            </a:solidFill>
            <a:ln w="9525" algn="ctr">
              <a:noFill/>
              <a:round/>
              <a:headEnd/>
              <a:tailEnd/>
            </a:ln>
          </p:spPr>
          <p:txBody>
            <a:bodyPr wrap="none" lIns="0" tIns="0" rIns="0" bIns="0" anchor="ctr">
              <a:spAutoFit/>
            </a:bodyPr>
            <a:lstStyle/>
            <a:p>
              <a:endParaRPr lang="en-US"/>
            </a:p>
          </p:txBody>
        </p:sp>
        <p:graphicFrame>
          <p:nvGraphicFramePr>
            <p:cNvPr id="4098" name="Object 1"/>
            <p:cNvGraphicFramePr>
              <a:graphicFrameLocks noChangeAspect="1"/>
            </p:cNvGraphicFramePr>
            <p:nvPr/>
          </p:nvGraphicFramePr>
          <p:xfrm>
            <a:off x="381000" y="3048000"/>
            <a:ext cx="2833688" cy="2667000"/>
          </p:xfrm>
          <a:graphic>
            <a:graphicData uri="http://schemas.openxmlformats.org/presentationml/2006/ole">
              <mc:AlternateContent xmlns:mc="http://schemas.openxmlformats.org/markup-compatibility/2006">
                <mc:Choice xmlns:v="urn:schemas-microsoft-com:vml" Requires="v">
                  <p:oleObj spid="_x0000_s9263" name="Equation" r:id="rId3" imgW="647640" imgH="609480" progId="Equation.3">
                    <p:embed/>
                  </p:oleObj>
                </mc:Choice>
                <mc:Fallback>
                  <p:oleObj name="Equation" r:id="rId3" imgW="647640" imgH="609480" progId="Equation.3">
                    <p:embed/>
                    <p:pic>
                      <p:nvPicPr>
                        <p:cNvPr id="4098"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0"/>
                          <a:ext cx="2833688"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Rectangle 7"/>
          <p:cNvSpPr/>
          <p:nvPr/>
        </p:nvSpPr>
        <p:spPr>
          <a:xfrm>
            <a:off x="2133600" y="6334780"/>
            <a:ext cx="7010400" cy="523220"/>
          </a:xfrm>
          <a:prstGeom prst="rect">
            <a:avLst/>
          </a:prstGeom>
        </p:spPr>
        <p:txBody>
          <a:bodyPr wrap="square">
            <a:spAutoFit/>
          </a:bodyPr>
          <a:lstStyle/>
          <a:p>
            <a:pPr algn="r"/>
            <a:r>
              <a:rPr lang="en-US" sz="1400" dirty="0" err="1">
                <a:solidFill>
                  <a:schemeClr val="bg1"/>
                </a:solidFill>
              </a:rPr>
              <a:t>Ceusters</a:t>
            </a:r>
            <a:r>
              <a:rPr lang="en-US" sz="1400" dirty="0">
                <a:solidFill>
                  <a:schemeClr val="bg1"/>
                </a:solidFill>
              </a:rPr>
              <a:t> W.  Applying Evolutionary Terminology Auditing to the Gene Ontology. </a:t>
            </a:r>
          </a:p>
          <a:p>
            <a:pPr algn="r"/>
            <a:r>
              <a:rPr lang="en-US" sz="1400" dirty="0">
                <a:solidFill>
                  <a:schemeClr val="bg1"/>
                </a:solidFill>
              </a:rPr>
              <a:t>Journal of Biomedical Informatics 2009;42:518–529.</a:t>
            </a:r>
          </a:p>
        </p:txBody>
      </p:sp>
      <p:sp>
        <p:nvSpPr>
          <p:cNvPr id="10" name="Oval 9"/>
          <p:cNvSpPr/>
          <p:nvPr/>
        </p:nvSpPr>
        <p:spPr bwMode="auto">
          <a:xfrm>
            <a:off x="1982354" y="4152900"/>
            <a:ext cx="685800" cy="685800"/>
          </a:xfrm>
          <a:prstGeom prst="ellipse">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Box 3"/>
          <p:cNvSpPr txBox="1"/>
          <p:nvPr/>
        </p:nvSpPr>
        <p:spPr>
          <a:xfrm>
            <a:off x="609600" y="5134451"/>
            <a:ext cx="7086600" cy="461665"/>
          </a:xfrm>
          <a:prstGeom prst="rect">
            <a:avLst/>
          </a:prstGeom>
          <a:noFill/>
        </p:spPr>
        <p:txBody>
          <a:bodyPr wrap="square" rtlCol="0">
            <a:spAutoFit/>
          </a:bodyPr>
          <a:lstStyle/>
          <a:p>
            <a:r>
              <a:rPr lang="en-US" dirty="0">
                <a:solidFill>
                  <a:schemeClr val="bg1"/>
                </a:solidFill>
              </a:rPr>
              <a:t>All unjustified absences have an error magnitude of 1 </a:t>
            </a:r>
            <a:endParaRPr lang="en-US" baseline="-25000" dirty="0">
              <a:solidFill>
                <a:schemeClr val="bg1"/>
              </a:solidFill>
            </a:endParaRPr>
          </a:p>
        </p:txBody>
      </p:sp>
    </p:spTree>
    <p:extLst>
      <p:ext uri="{BB962C8B-B14F-4D97-AF65-F5344CB8AC3E}">
        <p14:creationId xmlns:p14="http://schemas.microsoft.com/office/powerpoint/2010/main" val="42192757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eaLnBrk="1" hangingPunct="1"/>
            <a:r>
              <a:rPr lang="en-US"/>
              <a:t>Quality of a representation w.r.t. reality</a:t>
            </a:r>
          </a:p>
        </p:txBody>
      </p:sp>
      <p:sp>
        <p:nvSpPr>
          <p:cNvPr id="4100" name="Content Placeholder 8"/>
          <p:cNvSpPr>
            <a:spLocks noGrp="1"/>
          </p:cNvSpPr>
          <p:nvPr>
            <p:ph idx="1"/>
          </p:nvPr>
        </p:nvSpPr>
        <p:spPr>
          <a:xfrm>
            <a:off x="3810000" y="1676400"/>
            <a:ext cx="5105400" cy="4953000"/>
          </a:xfrm>
        </p:spPr>
        <p:txBody>
          <a:bodyPr/>
          <a:lstStyle/>
          <a:p>
            <a:pPr eaLnBrk="1" hangingPunct="1">
              <a:tabLst>
                <a:tab pos="914400" algn="l"/>
              </a:tabLst>
            </a:pPr>
            <a:r>
              <a:rPr lang="en-US" b="1" i="1" dirty="0"/>
              <a:t>n</a:t>
            </a:r>
            <a:r>
              <a:rPr lang="en-US" dirty="0"/>
              <a:t>: 	number of 	representational elements 	in the ontology</a:t>
            </a:r>
          </a:p>
          <a:p>
            <a:pPr eaLnBrk="1" hangingPunct="1">
              <a:tabLst>
                <a:tab pos="914400" algn="l"/>
              </a:tabLst>
            </a:pPr>
            <a:r>
              <a:rPr lang="en-US" b="1" i="1" dirty="0"/>
              <a:t>m</a:t>
            </a:r>
            <a:r>
              <a:rPr lang="en-US" dirty="0"/>
              <a:t>: 	number of unjustified 	absences</a:t>
            </a:r>
          </a:p>
          <a:p>
            <a:pPr eaLnBrk="1" hangingPunct="1">
              <a:tabLst>
                <a:tab pos="914400" algn="l"/>
              </a:tabLst>
            </a:pPr>
            <a:r>
              <a:rPr lang="en-US" b="1" i="1" dirty="0" err="1"/>
              <a:t>e</a:t>
            </a:r>
            <a:r>
              <a:rPr lang="en-US" b="1" i="1" baseline="-25000" dirty="0" err="1"/>
              <a:t>i</a:t>
            </a:r>
            <a:r>
              <a:rPr lang="en-US" dirty="0"/>
              <a:t>: 	magnitude of the error, if 	any, for the </a:t>
            </a:r>
            <a:r>
              <a:rPr lang="en-US" b="1" i="1" dirty="0" err="1"/>
              <a:t>i</a:t>
            </a:r>
            <a:r>
              <a:rPr lang="en-US" sz="1000" b="1" i="1" dirty="0"/>
              <a:t> </a:t>
            </a:r>
            <a:r>
              <a:rPr lang="en-US" baseline="30000" dirty="0" err="1"/>
              <a:t>th</a:t>
            </a:r>
            <a:r>
              <a:rPr lang="en-US" dirty="0"/>
              <a:t> 	representational element</a:t>
            </a:r>
          </a:p>
        </p:txBody>
      </p:sp>
      <p:sp>
        <p:nvSpPr>
          <p:cNvPr id="4101" name="Rectangle 2"/>
          <p:cNvSpPr>
            <a:spLocks noChangeArrowheads="1"/>
          </p:cNvSpPr>
          <p:nvPr/>
        </p:nvSpPr>
        <p:spPr bwMode="auto">
          <a:xfrm>
            <a:off x="0" y="0"/>
            <a:ext cx="9144000" cy="0"/>
          </a:xfrm>
          <a:prstGeom prst="rect">
            <a:avLst/>
          </a:prstGeom>
          <a:noFill/>
          <a:ln w="9525" algn="ctr">
            <a:noFill/>
            <a:miter lim="800000"/>
            <a:headEnd/>
            <a:tailEnd/>
          </a:ln>
        </p:spPr>
        <p:txBody>
          <a:bodyPr wrap="none" lIns="0" tIns="0" rIns="0" bIns="0" anchor="ctr">
            <a:spAutoFit/>
          </a:bodyPr>
          <a:lstStyle/>
          <a:p>
            <a:endParaRPr lang="en-US"/>
          </a:p>
        </p:txBody>
      </p:sp>
      <p:grpSp>
        <p:nvGrpSpPr>
          <p:cNvPr id="2" name="Group 7"/>
          <p:cNvGrpSpPr>
            <a:grpSpLocks/>
          </p:cNvGrpSpPr>
          <p:nvPr/>
        </p:nvGrpSpPr>
        <p:grpSpPr bwMode="auto">
          <a:xfrm>
            <a:off x="212436" y="1747299"/>
            <a:ext cx="3521364" cy="3281901"/>
            <a:chOff x="228600" y="2971800"/>
            <a:chExt cx="3200400" cy="2895600"/>
          </a:xfrm>
        </p:grpSpPr>
        <p:sp>
          <p:nvSpPr>
            <p:cNvPr id="4103" name="Rectangle 6"/>
            <p:cNvSpPr>
              <a:spLocks noChangeArrowheads="1"/>
            </p:cNvSpPr>
            <p:nvPr/>
          </p:nvSpPr>
          <p:spPr bwMode="auto">
            <a:xfrm>
              <a:off x="228600" y="2971800"/>
              <a:ext cx="3200400" cy="2895600"/>
            </a:xfrm>
            <a:prstGeom prst="rect">
              <a:avLst/>
            </a:prstGeom>
            <a:solidFill>
              <a:schemeClr val="bg1"/>
            </a:solidFill>
            <a:ln w="9525" algn="ctr">
              <a:noFill/>
              <a:round/>
              <a:headEnd/>
              <a:tailEnd/>
            </a:ln>
          </p:spPr>
          <p:txBody>
            <a:bodyPr wrap="none" lIns="0" tIns="0" rIns="0" bIns="0" anchor="ctr">
              <a:spAutoFit/>
            </a:bodyPr>
            <a:lstStyle/>
            <a:p>
              <a:endParaRPr lang="en-US"/>
            </a:p>
          </p:txBody>
        </p:sp>
        <p:graphicFrame>
          <p:nvGraphicFramePr>
            <p:cNvPr id="4098" name="Object 1"/>
            <p:cNvGraphicFramePr>
              <a:graphicFrameLocks noChangeAspect="1"/>
            </p:cNvGraphicFramePr>
            <p:nvPr/>
          </p:nvGraphicFramePr>
          <p:xfrm>
            <a:off x="381000" y="3048000"/>
            <a:ext cx="2833688" cy="2667000"/>
          </p:xfrm>
          <a:graphic>
            <a:graphicData uri="http://schemas.openxmlformats.org/presentationml/2006/ole">
              <mc:AlternateContent xmlns:mc="http://schemas.openxmlformats.org/markup-compatibility/2006">
                <mc:Choice xmlns:v="urn:schemas-microsoft-com:vml" Requires="v">
                  <p:oleObj spid="_x0000_s10287" name="Equation" r:id="rId3" imgW="647640" imgH="609480" progId="Equation.3">
                    <p:embed/>
                  </p:oleObj>
                </mc:Choice>
                <mc:Fallback>
                  <p:oleObj name="Equation" r:id="rId3" imgW="647640" imgH="609480" progId="Equation.3">
                    <p:embed/>
                    <p:pic>
                      <p:nvPicPr>
                        <p:cNvPr id="4098"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0"/>
                          <a:ext cx="2833688"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Rectangle 7"/>
          <p:cNvSpPr/>
          <p:nvPr/>
        </p:nvSpPr>
        <p:spPr>
          <a:xfrm>
            <a:off x="2133600" y="6334780"/>
            <a:ext cx="7010400" cy="523220"/>
          </a:xfrm>
          <a:prstGeom prst="rect">
            <a:avLst/>
          </a:prstGeom>
        </p:spPr>
        <p:txBody>
          <a:bodyPr wrap="square">
            <a:spAutoFit/>
          </a:bodyPr>
          <a:lstStyle/>
          <a:p>
            <a:pPr algn="r"/>
            <a:r>
              <a:rPr lang="en-US" sz="1400" dirty="0" err="1">
                <a:solidFill>
                  <a:schemeClr val="bg1"/>
                </a:solidFill>
              </a:rPr>
              <a:t>Ceusters</a:t>
            </a:r>
            <a:r>
              <a:rPr lang="en-US" sz="1400" dirty="0">
                <a:solidFill>
                  <a:schemeClr val="bg1"/>
                </a:solidFill>
              </a:rPr>
              <a:t> W.  Applying Evolutionary Terminology Auditing to the Gene Ontology. </a:t>
            </a:r>
          </a:p>
          <a:p>
            <a:pPr algn="r"/>
            <a:r>
              <a:rPr lang="en-US" sz="1400" dirty="0">
                <a:solidFill>
                  <a:schemeClr val="bg1"/>
                </a:solidFill>
              </a:rPr>
              <a:t>Journal of Biomedical Informatics 2009;42:518–529.</a:t>
            </a:r>
          </a:p>
        </p:txBody>
      </p:sp>
      <p:sp>
        <p:nvSpPr>
          <p:cNvPr id="3" name="Rounded Rectangle 2"/>
          <p:cNvSpPr/>
          <p:nvPr/>
        </p:nvSpPr>
        <p:spPr bwMode="auto">
          <a:xfrm>
            <a:off x="380120" y="2027380"/>
            <a:ext cx="3117875" cy="1828800"/>
          </a:xfrm>
          <a:prstGeom prst="round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TextBox 9"/>
          <p:cNvSpPr txBox="1"/>
          <p:nvPr/>
        </p:nvSpPr>
        <p:spPr>
          <a:xfrm>
            <a:off x="609600" y="5134451"/>
            <a:ext cx="7086600" cy="1200329"/>
          </a:xfrm>
          <a:prstGeom prst="rect">
            <a:avLst/>
          </a:prstGeom>
          <a:noFill/>
        </p:spPr>
        <p:txBody>
          <a:bodyPr wrap="square" rtlCol="0">
            <a:spAutoFit/>
          </a:bodyPr>
          <a:lstStyle/>
          <a:p>
            <a:r>
              <a:rPr lang="en-US" dirty="0">
                <a:solidFill>
                  <a:schemeClr val="bg1"/>
                </a:solidFill>
              </a:rPr>
              <a:t>The sum of the qualities of the RUs, each quality being:</a:t>
            </a:r>
          </a:p>
          <a:p>
            <a:pPr marL="342900" indent="-342900">
              <a:buFont typeface="Arial" panose="020B0604020202020204" pitchFamily="34" charset="0"/>
              <a:buChar char="•"/>
            </a:pPr>
            <a:r>
              <a:rPr lang="en-US" dirty="0">
                <a:solidFill>
                  <a:schemeClr val="bg1"/>
                </a:solidFill>
              </a:rPr>
              <a:t>5 for faithful RUs,</a:t>
            </a:r>
          </a:p>
          <a:p>
            <a:pPr marL="342900" indent="-342900">
              <a:buFont typeface="Arial" panose="020B0604020202020204" pitchFamily="34" charset="0"/>
              <a:buChar char="•"/>
            </a:pPr>
            <a:r>
              <a:rPr lang="en-US" dirty="0">
                <a:solidFill>
                  <a:schemeClr val="bg1"/>
                </a:solidFill>
              </a:rPr>
              <a:t>(5 – error magnitude) for deviant </a:t>
            </a:r>
            <a:r>
              <a:rPr lang="en-US" dirty="0" err="1">
                <a:solidFill>
                  <a:schemeClr val="bg1"/>
                </a:solidFill>
              </a:rPr>
              <a:t>RUs.</a:t>
            </a:r>
            <a:endParaRPr lang="en-US" dirty="0">
              <a:solidFill>
                <a:schemeClr val="bg1"/>
              </a:solidFill>
            </a:endParaRPr>
          </a:p>
        </p:txBody>
      </p:sp>
    </p:spTree>
    <p:extLst>
      <p:ext uri="{BB962C8B-B14F-4D97-AF65-F5344CB8AC3E}">
        <p14:creationId xmlns:p14="http://schemas.microsoft.com/office/powerpoint/2010/main" val="2644363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8AC11-9EF6-4F1C-9E3B-ECD30C3FF33A}"/>
              </a:ext>
            </a:extLst>
          </p:cNvPr>
          <p:cNvSpPr>
            <a:spLocks noGrp="1"/>
          </p:cNvSpPr>
          <p:nvPr>
            <p:ph type="title"/>
          </p:nvPr>
        </p:nvSpPr>
        <p:spPr/>
        <p:txBody>
          <a:bodyPr/>
          <a:lstStyle/>
          <a:p>
            <a:r>
              <a:rPr lang="en-US" dirty="0"/>
              <a:t>Accessed Oct 31, 2023</a:t>
            </a:r>
          </a:p>
        </p:txBody>
      </p:sp>
      <p:sp>
        <p:nvSpPr>
          <p:cNvPr id="3" name="Content Placeholder 2">
            <a:extLst>
              <a:ext uri="{FF2B5EF4-FFF2-40B4-BE49-F238E27FC236}">
                <a16:creationId xmlns:a16="http://schemas.microsoft.com/office/drawing/2014/main" id="{A16CBD90-6239-439D-8BF7-CC1580AEB71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5EEF842-C3C8-4053-A541-88CF7330F004}"/>
              </a:ext>
            </a:extLst>
          </p:cNvPr>
          <p:cNvPicPr>
            <a:picLocks noChangeAspect="1"/>
          </p:cNvPicPr>
          <p:nvPr/>
        </p:nvPicPr>
        <p:blipFill>
          <a:blip r:embed="rId2"/>
          <a:stretch>
            <a:fillRect/>
          </a:stretch>
        </p:blipFill>
        <p:spPr>
          <a:xfrm>
            <a:off x="0" y="1981200"/>
            <a:ext cx="9142722" cy="4867275"/>
          </a:xfrm>
          <a:prstGeom prst="rect">
            <a:avLst/>
          </a:prstGeom>
        </p:spPr>
      </p:pic>
      <p:sp>
        <p:nvSpPr>
          <p:cNvPr id="5" name="Oval 4">
            <a:extLst>
              <a:ext uri="{FF2B5EF4-FFF2-40B4-BE49-F238E27FC236}">
                <a16:creationId xmlns:a16="http://schemas.microsoft.com/office/drawing/2014/main" id="{FC14E2C6-D876-4333-B7EC-10243E27F5E4}"/>
              </a:ext>
            </a:extLst>
          </p:cNvPr>
          <p:cNvSpPr/>
          <p:nvPr/>
        </p:nvSpPr>
        <p:spPr bwMode="auto">
          <a:xfrm>
            <a:off x="762000" y="1905000"/>
            <a:ext cx="4724400" cy="24384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05F40788-384F-49C7-BBC0-B8B554F181A1}"/>
              </a:ext>
            </a:extLst>
          </p:cNvPr>
          <p:cNvSpPr/>
          <p:nvPr/>
        </p:nvSpPr>
        <p:spPr bwMode="auto">
          <a:xfrm>
            <a:off x="2057400" y="3324225"/>
            <a:ext cx="1447800" cy="3810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0426322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eaLnBrk="1" hangingPunct="1"/>
            <a:r>
              <a:rPr lang="en-US"/>
              <a:t>Quality of a representation w.r.t. reality</a:t>
            </a:r>
          </a:p>
        </p:txBody>
      </p:sp>
      <p:sp>
        <p:nvSpPr>
          <p:cNvPr id="4100" name="Content Placeholder 8"/>
          <p:cNvSpPr>
            <a:spLocks noGrp="1"/>
          </p:cNvSpPr>
          <p:nvPr>
            <p:ph idx="1"/>
          </p:nvPr>
        </p:nvSpPr>
        <p:spPr>
          <a:xfrm>
            <a:off x="3810000" y="1676400"/>
            <a:ext cx="5105400" cy="4953000"/>
          </a:xfrm>
        </p:spPr>
        <p:txBody>
          <a:bodyPr/>
          <a:lstStyle/>
          <a:p>
            <a:pPr eaLnBrk="1" hangingPunct="1">
              <a:tabLst>
                <a:tab pos="914400" algn="l"/>
              </a:tabLst>
            </a:pPr>
            <a:r>
              <a:rPr lang="en-US" b="1" i="1" dirty="0"/>
              <a:t>n</a:t>
            </a:r>
            <a:r>
              <a:rPr lang="en-US" dirty="0"/>
              <a:t>: 	number of 	representational elements 	in the ontology</a:t>
            </a:r>
          </a:p>
          <a:p>
            <a:pPr eaLnBrk="1" hangingPunct="1">
              <a:tabLst>
                <a:tab pos="914400" algn="l"/>
              </a:tabLst>
            </a:pPr>
            <a:r>
              <a:rPr lang="en-US" b="1" i="1" dirty="0"/>
              <a:t>m</a:t>
            </a:r>
            <a:r>
              <a:rPr lang="en-US" dirty="0"/>
              <a:t>: 	number of unjustified 	absences</a:t>
            </a:r>
          </a:p>
          <a:p>
            <a:pPr eaLnBrk="1" hangingPunct="1">
              <a:tabLst>
                <a:tab pos="914400" algn="l"/>
              </a:tabLst>
            </a:pPr>
            <a:r>
              <a:rPr lang="en-US" b="1" i="1" dirty="0" err="1"/>
              <a:t>e</a:t>
            </a:r>
            <a:r>
              <a:rPr lang="en-US" b="1" i="1" baseline="-25000" dirty="0" err="1"/>
              <a:t>i</a:t>
            </a:r>
            <a:r>
              <a:rPr lang="en-US" dirty="0"/>
              <a:t>: 	magnitude of the error, if 	any, for the </a:t>
            </a:r>
            <a:r>
              <a:rPr lang="en-US" b="1" i="1" dirty="0" err="1"/>
              <a:t>i</a:t>
            </a:r>
            <a:r>
              <a:rPr lang="en-US" sz="1000" b="1" i="1" dirty="0"/>
              <a:t> </a:t>
            </a:r>
            <a:r>
              <a:rPr lang="en-US" baseline="30000" dirty="0" err="1"/>
              <a:t>th</a:t>
            </a:r>
            <a:r>
              <a:rPr lang="en-US" dirty="0"/>
              <a:t> 	representational element</a:t>
            </a:r>
          </a:p>
        </p:txBody>
      </p:sp>
      <p:sp>
        <p:nvSpPr>
          <p:cNvPr id="4101" name="Rectangle 2"/>
          <p:cNvSpPr>
            <a:spLocks noChangeArrowheads="1"/>
          </p:cNvSpPr>
          <p:nvPr/>
        </p:nvSpPr>
        <p:spPr bwMode="auto">
          <a:xfrm>
            <a:off x="0" y="0"/>
            <a:ext cx="9144000" cy="0"/>
          </a:xfrm>
          <a:prstGeom prst="rect">
            <a:avLst/>
          </a:prstGeom>
          <a:noFill/>
          <a:ln w="9525" algn="ctr">
            <a:noFill/>
            <a:miter lim="800000"/>
            <a:headEnd/>
            <a:tailEnd/>
          </a:ln>
        </p:spPr>
        <p:txBody>
          <a:bodyPr wrap="none" lIns="0" tIns="0" rIns="0" bIns="0" anchor="ctr">
            <a:spAutoFit/>
          </a:bodyPr>
          <a:lstStyle/>
          <a:p>
            <a:endParaRPr lang="en-US"/>
          </a:p>
        </p:txBody>
      </p:sp>
      <p:grpSp>
        <p:nvGrpSpPr>
          <p:cNvPr id="2" name="Group 7"/>
          <p:cNvGrpSpPr>
            <a:grpSpLocks/>
          </p:cNvGrpSpPr>
          <p:nvPr/>
        </p:nvGrpSpPr>
        <p:grpSpPr bwMode="auto">
          <a:xfrm>
            <a:off x="212436" y="1747299"/>
            <a:ext cx="3521364" cy="3281901"/>
            <a:chOff x="228600" y="2971800"/>
            <a:chExt cx="3200400" cy="2895600"/>
          </a:xfrm>
        </p:grpSpPr>
        <p:sp>
          <p:nvSpPr>
            <p:cNvPr id="4103" name="Rectangle 6"/>
            <p:cNvSpPr>
              <a:spLocks noChangeArrowheads="1"/>
            </p:cNvSpPr>
            <p:nvPr/>
          </p:nvSpPr>
          <p:spPr bwMode="auto">
            <a:xfrm>
              <a:off x="228600" y="2971800"/>
              <a:ext cx="3200400" cy="2895600"/>
            </a:xfrm>
            <a:prstGeom prst="rect">
              <a:avLst/>
            </a:prstGeom>
            <a:solidFill>
              <a:schemeClr val="bg1"/>
            </a:solidFill>
            <a:ln w="9525" algn="ctr">
              <a:noFill/>
              <a:round/>
              <a:headEnd/>
              <a:tailEnd/>
            </a:ln>
          </p:spPr>
          <p:txBody>
            <a:bodyPr wrap="none" lIns="0" tIns="0" rIns="0" bIns="0" anchor="ctr">
              <a:spAutoFit/>
            </a:bodyPr>
            <a:lstStyle/>
            <a:p>
              <a:endParaRPr lang="en-US"/>
            </a:p>
          </p:txBody>
        </p:sp>
        <p:graphicFrame>
          <p:nvGraphicFramePr>
            <p:cNvPr id="4098" name="Object 1"/>
            <p:cNvGraphicFramePr>
              <a:graphicFrameLocks noChangeAspect="1"/>
            </p:cNvGraphicFramePr>
            <p:nvPr/>
          </p:nvGraphicFramePr>
          <p:xfrm>
            <a:off x="381000" y="3048000"/>
            <a:ext cx="2833688" cy="2667000"/>
          </p:xfrm>
          <a:graphic>
            <a:graphicData uri="http://schemas.openxmlformats.org/presentationml/2006/ole">
              <mc:AlternateContent xmlns:mc="http://schemas.openxmlformats.org/markup-compatibility/2006">
                <mc:Choice xmlns:v="urn:schemas-microsoft-com:vml" Requires="v">
                  <p:oleObj spid="_x0000_s11311" name="Equation" r:id="rId3" imgW="647640" imgH="609480" progId="Equation.3">
                    <p:embed/>
                  </p:oleObj>
                </mc:Choice>
                <mc:Fallback>
                  <p:oleObj name="Equation" r:id="rId3" imgW="647640" imgH="609480" progId="Equation.3">
                    <p:embed/>
                    <p:pic>
                      <p:nvPicPr>
                        <p:cNvPr id="4098"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0"/>
                          <a:ext cx="2833688"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Rectangle 7"/>
          <p:cNvSpPr/>
          <p:nvPr/>
        </p:nvSpPr>
        <p:spPr>
          <a:xfrm>
            <a:off x="2133600" y="6334780"/>
            <a:ext cx="7010400" cy="523220"/>
          </a:xfrm>
          <a:prstGeom prst="rect">
            <a:avLst/>
          </a:prstGeom>
        </p:spPr>
        <p:txBody>
          <a:bodyPr wrap="square">
            <a:spAutoFit/>
          </a:bodyPr>
          <a:lstStyle/>
          <a:p>
            <a:pPr algn="r"/>
            <a:r>
              <a:rPr lang="en-US" sz="1400" dirty="0" err="1">
                <a:solidFill>
                  <a:schemeClr val="bg1"/>
                </a:solidFill>
              </a:rPr>
              <a:t>Ceusters</a:t>
            </a:r>
            <a:r>
              <a:rPr lang="en-US" sz="1400" dirty="0">
                <a:solidFill>
                  <a:schemeClr val="bg1"/>
                </a:solidFill>
              </a:rPr>
              <a:t> W.  Applying Evolutionary Terminology Auditing to the Gene Ontology. </a:t>
            </a:r>
          </a:p>
          <a:p>
            <a:pPr algn="r"/>
            <a:r>
              <a:rPr lang="en-US" sz="1400" dirty="0">
                <a:solidFill>
                  <a:schemeClr val="bg1"/>
                </a:solidFill>
              </a:rPr>
              <a:t>Journal of Biomedical Informatics 2009;42:518–529.</a:t>
            </a:r>
          </a:p>
        </p:txBody>
      </p:sp>
      <p:sp>
        <p:nvSpPr>
          <p:cNvPr id="9" name="TextBox 8"/>
          <p:cNvSpPr txBox="1"/>
          <p:nvPr/>
        </p:nvSpPr>
        <p:spPr>
          <a:xfrm>
            <a:off x="609600" y="5134451"/>
            <a:ext cx="7086600" cy="1200329"/>
          </a:xfrm>
          <a:prstGeom prst="rect">
            <a:avLst/>
          </a:prstGeom>
          <a:noFill/>
        </p:spPr>
        <p:txBody>
          <a:bodyPr wrap="square" rtlCol="0">
            <a:spAutoFit/>
          </a:bodyPr>
          <a:lstStyle/>
          <a:p>
            <a:r>
              <a:rPr lang="en-US" dirty="0">
                <a:solidFill>
                  <a:schemeClr val="bg1"/>
                </a:solidFill>
              </a:rPr>
              <a:t>The quality of the ontology decreases through:</a:t>
            </a:r>
          </a:p>
          <a:p>
            <a:pPr marL="342900" indent="-342900">
              <a:buFont typeface="Arial" panose="020B0604020202020204" pitchFamily="34" charset="0"/>
              <a:buChar char="•"/>
            </a:pPr>
            <a:r>
              <a:rPr lang="en-US" dirty="0">
                <a:solidFill>
                  <a:schemeClr val="bg1"/>
                </a:solidFill>
              </a:rPr>
              <a:t>Error magnitude of unjustified presences,</a:t>
            </a:r>
          </a:p>
          <a:p>
            <a:pPr marL="342900" indent="-342900">
              <a:buFont typeface="Arial" panose="020B0604020202020204" pitchFamily="34" charset="0"/>
              <a:buChar char="•"/>
            </a:pPr>
            <a:r>
              <a:rPr lang="en-US" dirty="0">
                <a:solidFill>
                  <a:schemeClr val="bg1"/>
                </a:solidFill>
              </a:rPr>
              <a:t>Number of unjustified absences.</a:t>
            </a:r>
          </a:p>
        </p:txBody>
      </p:sp>
      <p:sp>
        <p:nvSpPr>
          <p:cNvPr id="10" name="Rounded Rectangle 9"/>
          <p:cNvSpPr/>
          <p:nvPr/>
        </p:nvSpPr>
        <p:spPr bwMode="auto">
          <a:xfrm>
            <a:off x="2057401" y="2438400"/>
            <a:ext cx="1066800" cy="914400"/>
          </a:xfrm>
          <a:prstGeom prst="round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ounded Rectangle 10"/>
          <p:cNvSpPr/>
          <p:nvPr/>
        </p:nvSpPr>
        <p:spPr bwMode="auto">
          <a:xfrm>
            <a:off x="1600200" y="4000726"/>
            <a:ext cx="1567873" cy="914400"/>
          </a:xfrm>
          <a:prstGeom prst="round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0782514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eaLnBrk="1" hangingPunct="1"/>
            <a:r>
              <a:rPr lang="en-US"/>
              <a:t>Quality of a representation w.r.t. reality</a:t>
            </a:r>
          </a:p>
        </p:txBody>
      </p:sp>
      <p:sp>
        <p:nvSpPr>
          <p:cNvPr id="4100" name="Content Placeholder 8"/>
          <p:cNvSpPr>
            <a:spLocks noGrp="1"/>
          </p:cNvSpPr>
          <p:nvPr>
            <p:ph idx="1"/>
          </p:nvPr>
        </p:nvSpPr>
        <p:spPr>
          <a:xfrm>
            <a:off x="3810000" y="1676400"/>
            <a:ext cx="5105400" cy="4953000"/>
          </a:xfrm>
        </p:spPr>
        <p:txBody>
          <a:bodyPr/>
          <a:lstStyle/>
          <a:p>
            <a:pPr eaLnBrk="1" hangingPunct="1">
              <a:tabLst>
                <a:tab pos="914400" algn="l"/>
              </a:tabLst>
            </a:pPr>
            <a:r>
              <a:rPr lang="en-US" b="1" i="1" dirty="0"/>
              <a:t>n</a:t>
            </a:r>
            <a:r>
              <a:rPr lang="en-US" dirty="0"/>
              <a:t>: 	number of 	representational elements 	in the ontology</a:t>
            </a:r>
          </a:p>
          <a:p>
            <a:pPr eaLnBrk="1" hangingPunct="1">
              <a:tabLst>
                <a:tab pos="914400" algn="l"/>
              </a:tabLst>
            </a:pPr>
            <a:r>
              <a:rPr lang="en-US" b="1" i="1" dirty="0"/>
              <a:t>m</a:t>
            </a:r>
            <a:r>
              <a:rPr lang="en-US" dirty="0"/>
              <a:t>: 	number of unjustified 	absences</a:t>
            </a:r>
          </a:p>
          <a:p>
            <a:pPr eaLnBrk="1" hangingPunct="1">
              <a:tabLst>
                <a:tab pos="914400" algn="l"/>
              </a:tabLst>
            </a:pPr>
            <a:r>
              <a:rPr lang="en-US" b="1" i="1" dirty="0" err="1"/>
              <a:t>e</a:t>
            </a:r>
            <a:r>
              <a:rPr lang="en-US" b="1" i="1" baseline="-25000" dirty="0" err="1"/>
              <a:t>i</a:t>
            </a:r>
            <a:r>
              <a:rPr lang="en-US" dirty="0"/>
              <a:t>: 	magnitude of the error, if 	any, for the </a:t>
            </a:r>
            <a:r>
              <a:rPr lang="en-US" b="1" i="1" dirty="0" err="1"/>
              <a:t>i</a:t>
            </a:r>
            <a:r>
              <a:rPr lang="en-US" sz="1000" b="1" i="1" dirty="0"/>
              <a:t> </a:t>
            </a:r>
            <a:r>
              <a:rPr lang="en-US" baseline="30000" dirty="0" err="1"/>
              <a:t>th</a:t>
            </a:r>
            <a:r>
              <a:rPr lang="en-US" dirty="0"/>
              <a:t> 	representational element</a:t>
            </a:r>
          </a:p>
        </p:txBody>
      </p:sp>
      <p:sp>
        <p:nvSpPr>
          <p:cNvPr id="4101" name="Rectangle 2"/>
          <p:cNvSpPr>
            <a:spLocks noChangeArrowheads="1"/>
          </p:cNvSpPr>
          <p:nvPr/>
        </p:nvSpPr>
        <p:spPr bwMode="auto">
          <a:xfrm>
            <a:off x="0" y="0"/>
            <a:ext cx="9144000" cy="0"/>
          </a:xfrm>
          <a:prstGeom prst="rect">
            <a:avLst/>
          </a:prstGeom>
          <a:noFill/>
          <a:ln w="9525" algn="ctr">
            <a:noFill/>
            <a:miter lim="800000"/>
            <a:headEnd/>
            <a:tailEnd/>
          </a:ln>
        </p:spPr>
        <p:txBody>
          <a:bodyPr wrap="none" lIns="0" tIns="0" rIns="0" bIns="0" anchor="ctr">
            <a:spAutoFit/>
          </a:bodyPr>
          <a:lstStyle/>
          <a:p>
            <a:endParaRPr lang="en-US"/>
          </a:p>
        </p:txBody>
      </p:sp>
      <p:grpSp>
        <p:nvGrpSpPr>
          <p:cNvPr id="2" name="Group 7"/>
          <p:cNvGrpSpPr>
            <a:grpSpLocks/>
          </p:cNvGrpSpPr>
          <p:nvPr/>
        </p:nvGrpSpPr>
        <p:grpSpPr bwMode="auto">
          <a:xfrm>
            <a:off x="212436" y="1747299"/>
            <a:ext cx="3521364" cy="3281901"/>
            <a:chOff x="228600" y="2971800"/>
            <a:chExt cx="3200400" cy="2895600"/>
          </a:xfrm>
        </p:grpSpPr>
        <p:sp>
          <p:nvSpPr>
            <p:cNvPr id="4103" name="Rectangle 6"/>
            <p:cNvSpPr>
              <a:spLocks noChangeArrowheads="1"/>
            </p:cNvSpPr>
            <p:nvPr/>
          </p:nvSpPr>
          <p:spPr bwMode="auto">
            <a:xfrm>
              <a:off x="228600" y="2971800"/>
              <a:ext cx="3200400" cy="2895600"/>
            </a:xfrm>
            <a:prstGeom prst="rect">
              <a:avLst/>
            </a:prstGeom>
            <a:solidFill>
              <a:schemeClr val="bg1"/>
            </a:solidFill>
            <a:ln w="9525" algn="ctr">
              <a:noFill/>
              <a:round/>
              <a:headEnd/>
              <a:tailEnd/>
            </a:ln>
          </p:spPr>
          <p:txBody>
            <a:bodyPr wrap="none" lIns="0" tIns="0" rIns="0" bIns="0" anchor="ctr">
              <a:spAutoFit/>
            </a:bodyPr>
            <a:lstStyle/>
            <a:p>
              <a:endParaRPr lang="en-US"/>
            </a:p>
          </p:txBody>
        </p:sp>
        <p:graphicFrame>
          <p:nvGraphicFramePr>
            <p:cNvPr id="4098" name="Object 1"/>
            <p:cNvGraphicFramePr>
              <a:graphicFrameLocks noChangeAspect="1"/>
            </p:cNvGraphicFramePr>
            <p:nvPr/>
          </p:nvGraphicFramePr>
          <p:xfrm>
            <a:off x="381000" y="3048000"/>
            <a:ext cx="2833688" cy="2667000"/>
          </p:xfrm>
          <a:graphic>
            <a:graphicData uri="http://schemas.openxmlformats.org/presentationml/2006/ole">
              <mc:AlternateContent xmlns:mc="http://schemas.openxmlformats.org/markup-compatibility/2006">
                <mc:Choice xmlns:v="urn:schemas-microsoft-com:vml" Requires="v">
                  <p:oleObj spid="_x0000_s12335" name="Equation" r:id="rId3" imgW="647640" imgH="609480" progId="Equation.3">
                    <p:embed/>
                  </p:oleObj>
                </mc:Choice>
                <mc:Fallback>
                  <p:oleObj name="Equation" r:id="rId3" imgW="647640" imgH="609480" progId="Equation.3">
                    <p:embed/>
                    <p:pic>
                      <p:nvPicPr>
                        <p:cNvPr id="4098"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0"/>
                          <a:ext cx="2833688"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Rectangle 7"/>
          <p:cNvSpPr/>
          <p:nvPr/>
        </p:nvSpPr>
        <p:spPr>
          <a:xfrm>
            <a:off x="2133600" y="6334780"/>
            <a:ext cx="7010400" cy="523220"/>
          </a:xfrm>
          <a:prstGeom prst="rect">
            <a:avLst/>
          </a:prstGeom>
        </p:spPr>
        <p:txBody>
          <a:bodyPr wrap="square">
            <a:spAutoFit/>
          </a:bodyPr>
          <a:lstStyle/>
          <a:p>
            <a:pPr algn="r"/>
            <a:r>
              <a:rPr lang="en-US" sz="1400" dirty="0" err="1">
                <a:solidFill>
                  <a:schemeClr val="bg1"/>
                </a:solidFill>
              </a:rPr>
              <a:t>Ceusters</a:t>
            </a:r>
            <a:r>
              <a:rPr lang="en-US" sz="1400" dirty="0">
                <a:solidFill>
                  <a:schemeClr val="bg1"/>
                </a:solidFill>
              </a:rPr>
              <a:t> W.  Applying Evolutionary Terminology Auditing to the Gene Ontology. </a:t>
            </a:r>
          </a:p>
          <a:p>
            <a:pPr algn="r"/>
            <a:r>
              <a:rPr lang="en-US" sz="1400" dirty="0">
                <a:solidFill>
                  <a:schemeClr val="bg1"/>
                </a:solidFill>
              </a:rPr>
              <a:t>Journal of Biomedical Informatics 2009;42:518–529.</a:t>
            </a:r>
          </a:p>
        </p:txBody>
      </p:sp>
      <p:sp>
        <p:nvSpPr>
          <p:cNvPr id="9" name="TextBox 8"/>
          <p:cNvSpPr txBox="1"/>
          <p:nvPr/>
        </p:nvSpPr>
        <p:spPr>
          <a:xfrm>
            <a:off x="609600" y="5134451"/>
            <a:ext cx="6629400" cy="1200329"/>
          </a:xfrm>
          <a:prstGeom prst="rect">
            <a:avLst/>
          </a:prstGeom>
          <a:noFill/>
        </p:spPr>
        <p:txBody>
          <a:bodyPr wrap="square" rtlCol="0">
            <a:spAutoFit/>
          </a:bodyPr>
          <a:lstStyle/>
          <a:p>
            <a:r>
              <a:rPr lang="en-US" dirty="0">
                <a:solidFill>
                  <a:schemeClr val="bg1"/>
                </a:solidFill>
              </a:rPr>
              <a:t>Ideal case:</a:t>
            </a:r>
          </a:p>
          <a:p>
            <a:pPr marL="342900" indent="-342900">
              <a:buFont typeface="Arial" panose="020B0604020202020204" pitchFamily="34" charset="0"/>
              <a:buChar char="•"/>
            </a:pPr>
            <a:r>
              <a:rPr lang="en-US" dirty="0" err="1">
                <a:solidFill>
                  <a:schemeClr val="bg1"/>
                </a:solidFill>
              </a:rPr>
              <a:t>e</a:t>
            </a:r>
            <a:r>
              <a:rPr lang="en-US" baseline="-25000" dirty="0" err="1">
                <a:solidFill>
                  <a:schemeClr val="bg1"/>
                </a:solidFill>
              </a:rPr>
              <a:t>i</a:t>
            </a:r>
            <a:r>
              <a:rPr lang="en-US" dirty="0">
                <a:solidFill>
                  <a:schemeClr val="bg1"/>
                </a:solidFill>
              </a:rPr>
              <a:t> is 0 for all RUs, thus                = 5n</a:t>
            </a:r>
          </a:p>
          <a:p>
            <a:pPr marL="342900" indent="-342900">
              <a:buFont typeface="Arial" panose="020B0604020202020204" pitchFamily="34" charset="0"/>
              <a:buChar char="•"/>
            </a:pPr>
            <a:r>
              <a:rPr lang="en-US" dirty="0">
                <a:solidFill>
                  <a:schemeClr val="bg1"/>
                </a:solidFill>
              </a:rPr>
              <a:t>Number of unjustified absences = 0, thus 4m = 0.</a:t>
            </a:r>
          </a:p>
        </p:txBody>
      </p:sp>
      <p:pic>
        <p:nvPicPr>
          <p:cNvPr id="3" name="Picture 2"/>
          <p:cNvPicPr>
            <a:picLocks noChangeAspect="1"/>
          </p:cNvPicPr>
          <p:nvPr/>
        </p:nvPicPr>
        <p:blipFill>
          <a:blip r:embed="rId5"/>
          <a:stretch>
            <a:fillRect/>
          </a:stretch>
        </p:blipFill>
        <p:spPr>
          <a:xfrm>
            <a:off x="4038600" y="5464541"/>
            <a:ext cx="896322" cy="552450"/>
          </a:xfrm>
          <a:prstGeom prst="rect">
            <a:avLst/>
          </a:prstGeom>
        </p:spPr>
      </p:pic>
      <p:sp>
        <p:nvSpPr>
          <p:cNvPr id="4" name="Right Brace 3"/>
          <p:cNvSpPr/>
          <p:nvPr/>
        </p:nvSpPr>
        <p:spPr bwMode="auto">
          <a:xfrm>
            <a:off x="7086600" y="5486400"/>
            <a:ext cx="152400" cy="838200"/>
          </a:xfrm>
          <a:prstGeom prst="rightBrace">
            <a:avLst>
              <a:gd name="adj1" fmla="val 35000"/>
              <a:gd name="adj2" fmla="val 50000"/>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TextBox 4"/>
          <p:cNvSpPr txBox="1"/>
          <p:nvPr/>
        </p:nvSpPr>
        <p:spPr>
          <a:xfrm>
            <a:off x="7477231" y="5464541"/>
            <a:ext cx="492443" cy="830997"/>
          </a:xfrm>
          <a:prstGeom prst="rect">
            <a:avLst/>
          </a:prstGeom>
          <a:noFill/>
        </p:spPr>
        <p:txBody>
          <a:bodyPr wrap="none" rtlCol="0">
            <a:spAutoFit/>
          </a:bodyPr>
          <a:lstStyle/>
          <a:p>
            <a:r>
              <a:rPr lang="en-US" dirty="0">
                <a:solidFill>
                  <a:schemeClr val="bg1"/>
                </a:solidFill>
              </a:rPr>
              <a:t>5n</a:t>
            </a:r>
          </a:p>
          <a:p>
            <a:r>
              <a:rPr lang="en-US" dirty="0">
                <a:solidFill>
                  <a:schemeClr val="bg1"/>
                </a:solidFill>
              </a:rPr>
              <a:t>5n</a:t>
            </a:r>
          </a:p>
        </p:txBody>
      </p:sp>
      <p:cxnSp>
        <p:nvCxnSpPr>
          <p:cNvPr id="7" name="Straight Connector 6"/>
          <p:cNvCxnSpPr>
            <a:stCxn id="5" idx="1"/>
            <a:endCxn id="5" idx="3"/>
          </p:cNvCxnSpPr>
          <p:nvPr/>
        </p:nvCxnSpPr>
        <p:spPr bwMode="auto">
          <a:xfrm>
            <a:off x="7477231" y="5880040"/>
            <a:ext cx="492443"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15" name="TextBox 14"/>
          <p:cNvSpPr txBox="1"/>
          <p:nvPr/>
        </p:nvSpPr>
        <p:spPr>
          <a:xfrm>
            <a:off x="8045874" y="5622662"/>
            <a:ext cx="588623" cy="461665"/>
          </a:xfrm>
          <a:prstGeom prst="rect">
            <a:avLst/>
          </a:prstGeom>
          <a:noFill/>
        </p:spPr>
        <p:txBody>
          <a:bodyPr wrap="none" rtlCol="0">
            <a:spAutoFit/>
          </a:bodyPr>
          <a:lstStyle/>
          <a:p>
            <a:r>
              <a:rPr lang="en-US" dirty="0">
                <a:solidFill>
                  <a:schemeClr val="bg1"/>
                </a:solidFill>
              </a:rPr>
              <a:t>= 1</a:t>
            </a:r>
          </a:p>
        </p:txBody>
      </p:sp>
      <p:sp>
        <p:nvSpPr>
          <p:cNvPr id="16" name="Rounded Rectangle 15"/>
          <p:cNvSpPr/>
          <p:nvPr/>
        </p:nvSpPr>
        <p:spPr bwMode="auto">
          <a:xfrm>
            <a:off x="380120" y="1929027"/>
            <a:ext cx="1753480" cy="1945562"/>
          </a:xfrm>
          <a:prstGeom prst="round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Rounded Rectangle 16"/>
          <p:cNvSpPr/>
          <p:nvPr/>
        </p:nvSpPr>
        <p:spPr bwMode="auto">
          <a:xfrm>
            <a:off x="588818" y="4047320"/>
            <a:ext cx="1066800" cy="914400"/>
          </a:xfrm>
          <a:prstGeom prst="round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9038778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pPr eaLnBrk="1" hangingPunct="1"/>
            <a:r>
              <a:rPr lang="en-US" dirty="0"/>
              <a:t>Comparing quality of ontologies</a:t>
            </a:r>
          </a:p>
        </p:txBody>
      </p:sp>
      <p:graphicFrame>
        <p:nvGraphicFramePr>
          <p:cNvPr id="4" name="Table 3"/>
          <p:cNvGraphicFramePr>
            <a:graphicFrameLocks noGrp="1"/>
          </p:cNvGraphicFramePr>
          <p:nvPr/>
        </p:nvGraphicFramePr>
        <p:xfrm>
          <a:off x="152400" y="1766888"/>
          <a:ext cx="8844024" cy="4690398"/>
        </p:xfrm>
        <a:graphic>
          <a:graphicData uri="http://schemas.openxmlformats.org/drawingml/2006/table">
            <a:tbl>
              <a:tblPr/>
              <a:tblGrid>
                <a:gridCol w="2133599">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919225">
                  <a:extLst>
                    <a:ext uri="{9D8B030D-6E8A-4147-A177-3AD203B41FA5}">
                      <a16:colId xmlns:a16="http://schemas.microsoft.com/office/drawing/2014/main" val="20007"/>
                    </a:ext>
                  </a:extLst>
                </a:gridCol>
              </a:tblGrid>
              <a:tr h="201049">
                <a:tc>
                  <a:txBody>
                    <a:bodyPr/>
                    <a:lstStyle/>
                    <a:p>
                      <a:pPr marL="0" marR="0" algn="ctr">
                        <a:lnSpc>
                          <a:spcPct val="100000"/>
                        </a:lnSpc>
                        <a:spcBef>
                          <a:spcPts val="0"/>
                        </a:spcBef>
                        <a:spcAft>
                          <a:spcPts val="0"/>
                        </a:spcAft>
                      </a:pP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Reality</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Ontology 1</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Ontology 2</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Ontology 3</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extLst>
                  <a:ext uri="{0D108BD9-81ED-4DB2-BD59-A6C34878D82A}">
                    <a16:rowId xmlns:a16="http://schemas.microsoft.com/office/drawing/2014/main" val="10000"/>
                  </a:ext>
                </a:extLst>
              </a:tr>
              <a:tr h="306540">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RU</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Error</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Error</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Error</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1"/>
                  </a:ext>
                </a:extLst>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animal</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2"/>
                  </a:ext>
                </a:extLst>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3"/>
                  </a:ext>
                </a:extLst>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4"/>
                  </a:ext>
                </a:extLst>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5"/>
                  </a:ext>
                </a:extLst>
              </a:tr>
              <a:tr h="372313">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 are animals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6"/>
                  </a:ext>
                </a:extLst>
              </a:tr>
              <a:tr h="55846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mammals are animals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7"/>
                  </a:ext>
                </a:extLst>
              </a:tr>
              <a:tr h="372313">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whales are fish</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8"/>
                  </a:ext>
                </a:extLst>
              </a:tr>
              <a:tr h="55846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whales are animals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9"/>
                  </a:ext>
                </a:extLst>
              </a:tr>
              <a:tr h="55846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whales are mammals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10"/>
                  </a:ext>
                </a:extLst>
              </a:tr>
              <a:tr h="744625">
                <a:tc>
                  <a:txBody>
                    <a:bodyPr/>
                    <a:lstStyle/>
                    <a:p>
                      <a:pPr marL="0" marR="0" algn="l">
                        <a:lnSpc>
                          <a:spcPct val="100000"/>
                        </a:lnSpc>
                        <a:spcBef>
                          <a:spcPts val="0"/>
                        </a:spcBef>
                        <a:spcAft>
                          <a:spcPts val="0"/>
                        </a:spcAft>
                      </a:pPr>
                      <a:r>
                        <a:rPr lang="en-GB" sz="1600" b="1" dirty="0">
                          <a:solidFill>
                            <a:schemeClr val="bg1"/>
                          </a:solidFill>
                          <a:latin typeface="Times New Roman"/>
                          <a:ea typeface="Times New Roman"/>
                        </a:rPr>
                        <a:t>     SCORE</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8*5/</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((8*5)+(0*4))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 1.00</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((7*5)+(1*2))/</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((8*5)+(1*4))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=0.84</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7*5/</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((7*5)+(1*4))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=0.90</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8*5/</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((8*5)+(0*4))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extLst>
                  <a:ext uri="{0D108BD9-81ED-4DB2-BD59-A6C34878D82A}">
                    <a16:rowId xmlns:a16="http://schemas.microsoft.com/office/drawing/2014/main" val="10011"/>
                  </a:ext>
                </a:extLst>
              </a:tr>
            </a:tbl>
          </a:graphicData>
        </a:graphic>
      </p:graphicFrame>
      <p:grpSp>
        <p:nvGrpSpPr>
          <p:cNvPr id="2" name="Group 4"/>
          <p:cNvGrpSpPr>
            <a:grpSpLocks/>
          </p:cNvGrpSpPr>
          <p:nvPr/>
        </p:nvGrpSpPr>
        <p:grpSpPr bwMode="auto">
          <a:xfrm>
            <a:off x="1347788" y="5738813"/>
            <a:ext cx="914400" cy="685800"/>
            <a:chOff x="228600" y="2971800"/>
            <a:chExt cx="3200400" cy="2895600"/>
          </a:xfrm>
        </p:grpSpPr>
        <p:sp>
          <p:nvSpPr>
            <p:cNvPr id="5241" name="Rectangle 5"/>
            <p:cNvSpPr>
              <a:spLocks noChangeArrowheads="1"/>
            </p:cNvSpPr>
            <p:nvPr/>
          </p:nvSpPr>
          <p:spPr bwMode="auto">
            <a:xfrm>
              <a:off x="228600" y="2971800"/>
              <a:ext cx="3200400" cy="2895600"/>
            </a:xfrm>
            <a:prstGeom prst="rect">
              <a:avLst/>
            </a:prstGeom>
            <a:solidFill>
              <a:schemeClr val="bg1"/>
            </a:solidFill>
            <a:ln w="9525" algn="ctr">
              <a:noFill/>
              <a:round/>
              <a:headEnd/>
              <a:tailEnd/>
            </a:ln>
          </p:spPr>
          <p:txBody>
            <a:bodyPr wrap="none" lIns="0" tIns="0" rIns="0" bIns="0" anchor="ctr">
              <a:spAutoFit/>
            </a:bodyPr>
            <a:lstStyle/>
            <a:p>
              <a:endParaRPr lang="en-US"/>
            </a:p>
          </p:txBody>
        </p:sp>
        <p:graphicFrame>
          <p:nvGraphicFramePr>
            <p:cNvPr id="5122" name="Object 1"/>
            <p:cNvGraphicFramePr>
              <a:graphicFrameLocks noChangeAspect="1"/>
            </p:cNvGraphicFramePr>
            <p:nvPr/>
          </p:nvGraphicFramePr>
          <p:xfrm>
            <a:off x="381000" y="3048000"/>
            <a:ext cx="2833688" cy="2667000"/>
          </p:xfrm>
          <a:graphic>
            <a:graphicData uri="http://schemas.openxmlformats.org/presentationml/2006/ole">
              <mc:AlternateContent xmlns:mc="http://schemas.openxmlformats.org/markup-compatibility/2006">
                <mc:Choice xmlns:v="urn:schemas-microsoft-com:vml" Requires="v">
                  <p:oleObj spid="_x0000_s13359" name="Equation" r:id="rId3" imgW="647640" imgH="609480" progId="Equation.3">
                    <p:embed/>
                  </p:oleObj>
                </mc:Choice>
                <mc:Fallback>
                  <p:oleObj name="Equation" r:id="rId3" imgW="647640" imgH="609480" progId="Equation.3">
                    <p:embed/>
                    <p:pic>
                      <p:nvPicPr>
                        <p:cNvPr id="512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0"/>
                          <a:ext cx="2833688"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 name="Rectangle 6"/>
          <p:cNvSpPr>
            <a:spLocks noChangeArrowheads="1"/>
          </p:cNvSpPr>
          <p:nvPr/>
        </p:nvSpPr>
        <p:spPr bwMode="auto">
          <a:xfrm>
            <a:off x="3733800" y="1752600"/>
            <a:ext cx="1676400" cy="4724400"/>
          </a:xfrm>
          <a:prstGeom prst="rect">
            <a:avLst/>
          </a:prstGeom>
          <a:solidFill>
            <a:schemeClr val="tx1"/>
          </a:solidFill>
          <a:ln w="9525" algn="ctr">
            <a:noFill/>
            <a:round/>
            <a:headEnd/>
            <a:tailEnd/>
          </a:ln>
        </p:spPr>
        <p:txBody>
          <a:bodyPr wrap="none" lIns="0" tIns="0" rIns="0" bIns="0" anchor="ctr"/>
          <a:lstStyle/>
          <a:p>
            <a:endParaRPr lang="en-US"/>
          </a:p>
        </p:txBody>
      </p:sp>
      <p:sp>
        <p:nvSpPr>
          <p:cNvPr id="9" name="Rectangle 8"/>
          <p:cNvSpPr>
            <a:spLocks noChangeArrowheads="1"/>
          </p:cNvSpPr>
          <p:nvPr/>
        </p:nvSpPr>
        <p:spPr bwMode="auto">
          <a:xfrm>
            <a:off x="5410200" y="1752600"/>
            <a:ext cx="1752600" cy="4724400"/>
          </a:xfrm>
          <a:prstGeom prst="rect">
            <a:avLst/>
          </a:prstGeom>
          <a:solidFill>
            <a:schemeClr val="tx1"/>
          </a:solidFill>
          <a:ln w="9525" algn="ctr">
            <a:noFill/>
            <a:round/>
            <a:headEnd/>
            <a:tailEnd/>
          </a:ln>
        </p:spPr>
        <p:txBody>
          <a:bodyPr wrap="none" lIns="0" tIns="0" rIns="0" bIns="0" anchor="ctr"/>
          <a:lstStyle/>
          <a:p>
            <a:endParaRPr lang="en-US"/>
          </a:p>
        </p:txBody>
      </p:sp>
      <p:pic>
        <p:nvPicPr>
          <p:cNvPr id="3" name="Picture 2"/>
          <p:cNvPicPr>
            <a:picLocks noChangeAspect="1"/>
          </p:cNvPicPr>
          <p:nvPr/>
        </p:nvPicPr>
        <p:blipFill>
          <a:blip r:embed="rId5"/>
          <a:stretch>
            <a:fillRect/>
          </a:stretch>
        </p:blipFill>
        <p:spPr>
          <a:xfrm>
            <a:off x="3733800" y="1372632"/>
            <a:ext cx="5434171" cy="5256767"/>
          </a:xfrm>
          <a:prstGeom prst="rect">
            <a:avLst/>
          </a:prstGeom>
        </p:spPr>
      </p:pic>
      <p:sp>
        <p:nvSpPr>
          <p:cNvPr id="11" name="Content Placeholder 8"/>
          <p:cNvSpPr txBox="1">
            <a:spLocks/>
          </p:cNvSpPr>
          <p:nvPr/>
        </p:nvSpPr>
        <p:spPr>
          <a:xfrm>
            <a:off x="3938588" y="5691689"/>
            <a:ext cx="2530764" cy="762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eaLnBrk="1" hangingPunct="1">
              <a:tabLst>
                <a:tab pos="914400" algn="l"/>
              </a:tabLst>
            </a:pPr>
            <a:r>
              <a:rPr lang="en-US" sz="1000" b="1" i="1" kern="0" dirty="0"/>
              <a:t>n</a:t>
            </a:r>
            <a:r>
              <a:rPr lang="en-US" sz="1000" kern="0" dirty="0"/>
              <a:t>: 	number of RUs in the ontology</a:t>
            </a:r>
          </a:p>
          <a:p>
            <a:pPr eaLnBrk="1" hangingPunct="1">
              <a:tabLst>
                <a:tab pos="914400" algn="l"/>
              </a:tabLst>
            </a:pPr>
            <a:r>
              <a:rPr lang="en-US" sz="1000" b="1" i="1" kern="0" dirty="0"/>
              <a:t>m</a:t>
            </a:r>
            <a:r>
              <a:rPr lang="en-US" sz="1000" kern="0" dirty="0"/>
              <a:t>: 	number of unjustified absences</a:t>
            </a:r>
          </a:p>
          <a:p>
            <a:pPr eaLnBrk="1" hangingPunct="1">
              <a:tabLst>
                <a:tab pos="914400" algn="l"/>
              </a:tabLst>
            </a:pPr>
            <a:r>
              <a:rPr lang="en-US" sz="1000" b="1" i="1" kern="0" dirty="0" err="1"/>
              <a:t>e</a:t>
            </a:r>
            <a:r>
              <a:rPr lang="en-US" sz="1000" b="1" i="1" kern="0" baseline="-25000" dirty="0" err="1"/>
              <a:t>i</a:t>
            </a:r>
            <a:r>
              <a:rPr lang="en-US" sz="1000" kern="0" dirty="0"/>
              <a:t>: 	magnitude of the error, if any, </a:t>
            </a:r>
          </a:p>
          <a:p>
            <a:pPr eaLnBrk="1" hangingPunct="1">
              <a:tabLst>
                <a:tab pos="914400" algn="l"/>
              </a:tabLst>
            </a:pPr>
            <a:r>
              <a:rPr lang="en-US" sz="1000" kern="0" dirty="0"/>
              <a:t>	for the </a:t>
            </a:r>
            <a:r>
              <a:rPr lang="en-US" sz="1000" b="1" i="1" kern="0" dirty="0" err="1"/>
              <a:t>i</a:t>
            </a:r>
            <a:r>
              <a:rPr lang="en-US" sz="1000" b="1" i="1" kern="0" dirty="0"/>
              <a:t> </a:t>
            </a:r>
            <a:r>
              <a:rPr lang="en-US" sz="1000" kern="0" baseline="30000" dirty="0" err="1"/>
              <a:t>th</a:t>
            </a:r>
            <a:r>
              <a:rPr lang="en-US" sz="1000" kern="0" dirty="0"/>
              <a:t> RU</a:t>
            </a:r>
          </a:p>
        </p:txBody>
      </p:sp>
    </p:spTree>
    <p:extLst>
      <p:ext uri="{BB962C8B-B14F-4D97-AF65-F5344CB8AC3E}">
        <p14:creationId xmlns:p14="http://schemas.microsoft.com/office/powerpoint/2010/main" val="28059123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pPr eaLnBrk="1" hangingPunct="1"/>
            <a:r>
              <a:rPr lang="en-US" dirty="0"/>
              <a:t>Comparing quality of ontologies</a:t>
            </a:r>
          </a:p>
        </p:txBody>
      </p:sp>
      <p:graphicFrame>
        <p:nvGraphicFramePr>
          <p:cNvPr id="4" name="Table 3"/>
          <p:cNvGraphicFramePr>
            <a:graphicFrameLocks noGrp="1"/>
          </p:cNvGraphicFramePr>
          <p:nvPr/>
        </p:nvGraphicFramePr>
        <p:xfrm>
          <a:off x="152400" y="1766888"/>
          <a:ext cx="8844024" cy="4690398"/>
        </p:xfrm>
        <a:graphic>
          <a:graphicData uri="http://schemas.openxmlformats.org/drawingml/2006/table">
            <a:tbl>
              <a:tblPr/>
              <a:tblGrid>
                <a:gridCol w="2133599">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919225">
                  <a:extLst>
                    <a:ext uri="{9D8B030D-6E8A-4147-A177-3AD203B41FA5}">
                      <a16:colId xmlns:a16="http://schemas.microsoft.com/office/drawing/2014/main" val="20007"/>
                    </a:ext>
                  </a:extLst>
                </a:gridCol>
              </a:tblGrid>
              <a:tr h="201049">
                <a:tc>
                  <a:txBody>
                    <a:bodyPr/>
                    <a:lstStyle/>
                    <a:p>
                      <a:pPr marL="0" marR="0" algn="ctr">
                        <a:lnSpc>
                          <a:spcPct val="100000"/>
                        </a:lnSpc>
                        <a:spcBef>
                          <a:spcPts val="0"/>
                        </a:spcBef>
                        <a:spcAft>
                          <a:spcPts val="0"/>
                        </a:spcAft>
                      </a:pP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Reality</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Ontology 1</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Ontology 2</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Ontology 3</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extLst>
                  <a:ext uri="{0D108BD9-81ED-4DB2-BD59-A6C34878D82A}">
                    <a16:rowId xmlns:a16="http://schemas.microsoft.com/office/drawing/2014/main" val="10000"/>
                  </a:ext>
                </a:extLst>
              </a:tr>
              <a:tr h="306540">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RU</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Error</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Error</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Error</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1"/>
                  </a:ext>
                </a:extLst>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animal</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2"/>
                  </a:ext>
                </a:extLst>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3"/>
                  </a:ext>
                </a:extLst>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4"/>
                  </a:ext>
                </a:extLst>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5"/>
                  </a:ext>
                </a:extLst>
              </a:tr>
              <a:tr h="372313">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 are animals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6"/>
                  </a:ext>
                </a:extLst>
              </a:tr>
              <a:tr h="55846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mammals are animals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7"/>
                  </a:ext>
                </a:extLst>
              </a:tr>
              <a:tr h="372313">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whales are fish</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8"/>
                  </a:ext>
                </a:extLst>
              </a:tr>
              <a:tr h="55846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whales are animals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9"/>
                  </a:ext>
                </a:extLst>
              </a:tr>
              <a:tr h="55846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whales are mammals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10"/>
                  </a:ext>
                </a:extLst>
              </a:tr>
              <a:tr h="744625">
                <a:tc>
                  <a:txBody>
                    <a:bodyPr/>
                    <a:lstStyle/>
                    <a:p>
                      <a:pPr marL="0" marR="0" algn="l">
                        <a:lnSpc>
                          <a:spcPct val="100000"/>
                        </a:lnSpc>
                        <a:spcBef>
                          <a:spcPts val="0"/>
                        </a:spcBef>
                        <a:spcAft>
                          <a:spcPts val="0"/>
                        </a:spcAft>
                      </a:pPr>
                      <a:r>
                        <a:rPr lang="en-GB" sz="1600" b="1" dirty="0">
                          <a:solidFill>
                            <a:schemeClr val="bg1"/>
                          </a:solidFill>
                          <a:latin typeface="Times New Roman"/>
                          <a:ea typeface="Times New Roman"/>
                        </a:rPr>
                        <a:t>     SCORE</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8*5/</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((8*5)+(0*4))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 1.00</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((7*5)+(1*2))/</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((8*5)+(1*4))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=0.84</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7*5/</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((7*5)+(1*4))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=0.90</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8*5/</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((8*5)+(0*4))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extLst>
                  <a:ext uri="{0D108BD9-81ED-4DB2-BD59-A6C34878D82A}">
                    <a16:rowId xmlns:a16="http://schemas.microsoft.com/office/drawing/2014/main" val="10011"/>
                  </a:ext>
                </a:extLst>
              </a:tr>
            </a:tbl>
          </a:graphicData>
        </a:graphic>
      </p:graphicFrame>
      <p:grpSp>
        <p:nvGrpSpPr>
          <p:cNvPr id="2" name="Group 4"/>
          <p:cNvGrpSpPr>
            <a:grpSpLocks/>
          </p:cNvGrpSpPr>
          <p:nvPr/>
        </p:nvGrpSpPr>
        <p:grpSpPr bwMode="auto">
          <a:xfrm>
            <a:off x="1347788" y="5738813"/>
            <a:ext cx="914400" cy="685800"/>
            <a:chOff x="228600" y="2971800"/>
            <a:chExt cx="3200400" cy="2895600"/>
          </a:xfrm>
        </p:grpSpPr>
        <p:sp>
          <p:nvSpPr>
            <p:cNvPr id="5241" name="Rectangle 5"/>
            <p:cNvSpPr>
              <a:spLocks noChangeArrowheads="1"/>
            </p:cNvSpPr>
            <p:nvPr/>
          </p:nvSpPr>
          <p:spPr bwMode="auto">
            <a:xfrm>
              <a:off x="228600" y="2971800"/>
              <a:ext cx="3200400" cy="2895600"/>
            </a:xfrm>
            <a:prstGeom prst="rect">
              <a:avLst/>
            </a:prstGeom>
            <a:solidFill>
              <a:schemeClr val="bg1"/>
            </a:solidFill>
            <a:ln w="9525" algn="ctr">
              <a:noFill/>
              <a:round/>
              <a:headEnd/>
              <a:tailEnd/>
            </a:ln>
          </p:spPr>
          <p:txBody>
            <a:bodyPr wrap="none" lIns="0" tIns="0" rIns="0" bIns="0" anchor="ctr">
              <a:spAutoFit/>
            </a:bodyPr>
            <a:lstStyle/>
            <a:p>
              <a:endParaRPr lang="en-US"/>
            </a:p>
          </p:txBody>
        </p:sp>
        <p:graphicFrame>
          <p:nvGraphicFramePr>
            <p:cNvPr id="5122" name="Object 1"/>
            <p:cNvGraphicFramePr>
              <a:graphicFrameLocks noChangeAspect="1"/>
            </p:cNvGraphicFramePr>
            <p:nvPr/>
          </p:nvGraphicFramePr>
          <p:xfrm>
            <a:off x="381000" y="3048000"/>
            <a:ext cx="2833688" cy="2667000"/>
          </p:xfrm>
          <a:graphic>
            <a:graphicData uri="http://schemas.openxmlformats.org/presentationml/2006/ole">
              <mc:AlternateContent xmlns:mc="http://schemas.openxmlformats.org/markup-compatibility/2006">
                <mc:Choice xmlns:v="urn:schemas-microsoft-com:vml" Requires="v">
                  <p:oleObj spid="_x0000_s14383" name="Equation" r:id="rId3" imgW="647640" imgH="609480" progId="Equation.3">
                    <p:embed/>
                  </p:oleObj>
                </mc:Choice>
                <mc:Fallback>
                  <p:oleObj name="Equation" r:id="rId3" imgW="647640" imgH="609480" progId="Equation.3">
                    <p:embed/>
                    <p:pic>
                      <p:nvPicPr>
                        <p:cNvPr id="512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0"/>
                          <a:ext cx="2833688"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5" name="Picture 4"/>
          <p:cNvPicPr>
            <a:picLocks noChangeAspect="1"/>
          </p:cNvPicPr>
          <p:nvPr/>
        </p:nvPicPr>
        <p:blipFill>
          <a:blip r:embed="rId5"/>
          <a:stretch>
            <a:fillRect/>
          </a:stretch>
        </p:blipFill>
        <p:spPr>
          <a:xfrm>
            <a:off x="5352473" y="1371600"/>
            <a:ext cx="3810000" cy="5504872"/>
          </a:xfrm>
          <a:prstGeom prst="rect">
            <a:avLst/>
          </a:prstGeom>
        </p:spPr>
      </p:pic>
      <p:sp>
        <p:nvSpPr>
          <p:cNvPr id="11" name="Content Placeholder 8"/>
          <p:cNvSpPr txBox="1">
            <a:spLocks/>
          </p:cNvSpPr>
          <p:nvPr/>
        </p:nvSpPr>
        <p:spPr>
          <a:xfrm>
            <a:off x="5470236" y="5691689"/>
            <a:ext cx="2530764" cy="762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eaLnBrk="1" hangingPunct="1">
              <a:tabLst>
                <a:tab pos="914400" algn="l"/>
              </a:tabLst>
            </a:pPr>
            <a:r>
              <a:rPr lang="en-US" sz="1000" b="1" i="1" kern="0" dirty="0"/>
              <a:t>n</a:t>
            </a:r>
            <a:r>
              <a:rPr lang="en-US" sz="1000" kern="0" dirty="0"/>
              <a:t>: 	number of RUs in the ontology</a:t>
            </a:r>
          </a:p>
          <a:p>
            <a:pPr eaLnBrk="1" hangingPunct="1">
              <a:tabLst>
                <a:tab pos="914400" algn="l"/>
              </a:tabLst>
            </a:pPr>
            <a:r>
              <a:rPr lang="en-US" sz="1000" b="1" i="1" kern="0" dirty="0"/>
              <a:t>m</a:t>
            </a:r>
            <a:r>
              <a:rPr lang="en-US" sz="1000" kern="0" dirty="0"/>
              <a:t>: 	number of unjustified absences</a:t>
            </a:r>
          </a:p>
          <a:p>
            <a:pPr eaLnBrk="1" hangingPunct="1">
              <a:tabLst>
                <a:tab pos="914400" algn="l"/>
              </a:tabLst>
            </a:pPr>
            <a:r>
              <a:rPr lang="en-US" sz="1000" b="1" i="1" kern="0" dirty="0" err="1"/>
              <a:t>e</a:t>
            </a:r>
            <a:r>
              <a:rPr lang="en-US" sz="1000" b="1" i="1" kern="0" baseline="-25000" dirty="0" err="1"/>
              <a:t>i</a:t>
            </a:r>
            <a:r>
              <a:rPr lang="en-US" sz="1000" kern="0" dirty="0"/>
              <a:t>: 	magnitude of the error, if any, </a:t>
            </a:r>
          </a:p>
          <a:p>
            <a:pPr eaLnBrk="1" hangingPunct="1">
              <a:tabLst>
                <a:tab pos="914400" algn="l"/>
              </a:tabLst>
            </a:pPr>
            <a:r>
              <a:rPr lang="en-US" sz="1000" kern="0" dirty="0"/>
              <a:t>	for the </a:t>
            </a:r>
            <a:r>
              <a:rPr lang="en-US" sz="1000" b="1" i="1" kern="0" dirty="0" err="1"/>
              <a:t>i</a:t>
            </a:r>
            <a:r>
              <a:rPr lang="en-US" sz="1000" b="1" i="1" kern="0" dirty="0"/>
              <a:t> </a:t>
            </a:r>
            <a:r>
              <a:rPr lang="en-US" sz="1000" kern="0" baseline="30000" dirty="0" err="1"/>
              <a:t>th</a:t>
            </a:r>
            <a:r>
              <a:rPr lang="en-US" sz="1000" kern="0" dirty="0"/>
              <a:t> RU</a:t>
            </a:r>
          </a:p>
        </p:txBody>
      </p:sp>
    </p:spTree>
    <p:extLst>
      <p:ext uri="{BB962C8B-B14F-4D97-AF65-F5344CB8AC3E}">
        <p14:creationId xmlns:p14="http://schemas.microsoft.com/office/powerpoint/2010/main" val="26502596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pPr eaLnBrk="1" hangingPunct="1"/>
            <a:r>
              <a:rPr lang="en-US" dirty="0"/>
              <a:t>Comparing quality of ontologies</a:t>
            </a:r>
          </a:p>
        </p:txBody>
      </p:sp>
      <p:graphicFrame>
        <p:nvGraphicFramePr>
          <p:cNvPr id="4" name="Table 3"/>
          <p:cNvGraphicFramePr>
            <a:graphicFrameLocks noGrp="1"/>
          </p:cNvGraphicFramePr>
          <p:nvPr/>
        </p:nvGraphicFramePr>
        <p:xfrm>
          <a:off x="152400" y="1766888"/>
          <a:ext cx="8844024" cy="4690398"/>
        </p:xfrm>
        <a:graphic>
          <a:graphicData uri="http://schemas.openxmlformats.org/drawingml/2006/table">
            <a:tbl>
              <a:tblPr/>
              <a:tblGrid>
                <a:gridCol w="2133599">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919225">
                  <a:extLst>
                    <a:ext uri="{9D8B030D-6E8A-4147-A177-3AD203B41FA5}">
                      <a16:colId xmlns:a16="http://schemas.microsoft.com/office/drawing/2014/main" val="20007"/>
                    </a:ext>
                  </a:extLst>
                </a:gridCol>
              </a:tblGrid>
              <a:tr h="201049">
                <a:tc>
                  <a:txBody>
                    <a:bodyPr/>
                    <a:lstStyle/>
                    <a:p>
                      <a:pPr marL="0" marR="0" algn="ctr">
                        <a:lnSpc>
                          <a:spcPct val="100000"/>
                        </a:lnSpc>
                        <a:spcBef>
                          <a:spcPts val="0"/>
                        </a:spcBef>
                        <a:spcAft>
                          <a:spcPts val="0"/>
                        </a:spcAft>
                      </a:pP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Reality</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Ontology 1</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Ontology 2</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Ontology 3</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extLst>
                  <a:ext uri="{0D108BD9-81ED-4DB2-BD59-A6C34878D82A}">
                    <a16:rowId xmlns:a16="http://schemas.microsoft.com/office/drawing/2014/main" val="10000"/>
                  </a:ext>
                </a:extLst>
              </a:tr>
              <a:tr h="306540">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RU</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Error</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Error</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Error</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1"/>
                  </a:ext>
                </a:extLst>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animal</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2"/>
                  </a:ext>
                </a:extLst>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3"/>
                  </a:ext>
                </a:extLst>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4"/>
                  </a:ext>
                </a:extLst>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5"/>
                  </a:ext>
                </a:extLst>
              </a:tr>
              <a:tr h="372313">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 are animals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6"/>
                  </a:ext>
                </a:extLst>
              </a:tr>
              <a:tr h="55846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mammals are animals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7"/>
                  </a:ext>
                </a:extLst>
              </a:tr>
              <a:tr h="372313">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whales are fish</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8"/>
                  </a:ext>
                </a:extLst>
              </a:tr>
              <a:tr h="55846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whales are animals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9"/>
                  </a:ext>
                </a:extLst>
              </a:tr>
              <a:tr h="55846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whales are mammals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10"/>
                  </a:ext>
                </a:extLst>
              </a:tr>
              <a:tr h="744625">
                <a:tc>
                  <a:txBody>
                    <a:bodyPr/>
                    <a:lstStyle/>
                    <a:p>
                      <a:pPr marL="0" marR="0" algn="l">
                        <a:lnSpc>
                          <a:spcPct val="100000"/>
                        </a:lnSpc>
                        <a:spcBef>
                          <a:spcPts val="0"/>
                        </a:spcBef>
                        <a:spcAft>
                          <a:spcPts val="0"/>
                        </a:spcAft>
                      </a:pPr>
                      <a:r>
                        <a:rPr lang="en-GB" sz="1600" b="1" dirty="0">
                          <a:solidFill>
                            <a:schemeClr val="bg1"/>
                          </a:solidFill>
                          <a:latin typeface="Times New Roman"/>
                          <a:ea typeface="Times New Roman"/>
                        </a:rPr>
                        <a:t>     SCORE</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8*5/</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((8*5)+(0*4))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 1.00</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((7*5)+(1*2))/</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((8*5)+(1*4))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=0.84</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7*5/</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((7*5)+(1*4))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=0.90</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8*5/</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((8*5)+(0*4))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extLst>
                  <a:ext uri="{0D108BD9-81ED-4DB2-BD59-A6C34878D82A}">
                    <a16:rowId xmlns:a16="http://schemas.microsoft.com/office/drawing/2014/main" val="10011"/>
                  </a:ext>
                </a:extLst>
              </a:tr>
            </a:tbl>
          </a:graphicData>
        </a:graphic>
      </p:graphicFrame>
      <p:grpSp>
        <p:nvGrpSpPr>
          <p:cNvPr id="2" name="Group 4"/>
          <p:cNvGrpSpPr>
            <a:grpSpLocks/>
          </p:cNvGrpSpPr>
          <p:nvPr/>
        </p:nvGrpSpPr>
        <p:grpSpPr bwMode="auto">
          <a:xfrm>
            <a:off x="1347788" y="5738813"/>
            <a:ext cx="914400" cy="685800"/>
            <a:chOff x="228600" y="2971800"/>
            <a:chExt cx="3200400" cy="2895600"/>
          </a:xfrm>
        </p:grpSpPr>
        <p:sp>
          <p:nvSpPr>
            <p:cNvPr id="5241" name="Rectangle 5"/>
            <p:cNvSpPr>
              <a:spLocks noChangeArrowheads="1"/>
            </p:cNvSpPr>
            <p:nvPr/>
          </p:nvSpPr>
          <p:spPr bwMode="auto">
            <a:xfrm>
              <a:off x="228600" y="2971800"/>
              <a:ext cx="3200400" cy="2895600"/>
            </a:xfrm>
            <a:prstGeom prst="rect">
              <a:avLst/>
            </a:prstGeom>
            <a:solidFill>
              <a:schemeClr val="bg1"/>
            </a:solidFill>
            <a:ln w="9525" algn="ctr">
              <a:noFill/>
              <a:round/>
              <a:headEnd/>
              <a:tailEnd/>
            </a:ln>
          </p:spPr>
          <p:txBody>
            <a:bodyPr wrap="none" lIns="0" tIns="0" rIns="0" bIns="0" anchor="ctr">
              <a:spAutoFit/>
            </a:bodyPr>
            <a:lstStyle/>
            <a:p>
              <a:endParaRPr lang="en-US"/>
            </a:p>
          </p:txBody>
        </p:sp>
        <p:graphicFrame>
          <p:nvGraphicFramePr>
            <p:cNvPr id="5122" name="Object 1"/>
            <p:cNvGraphicFramePr>
              <a:graphicFrameLocks noChangeAspect="1"/>
            </p:cNvGraphicFramePr>
            <p:nvPr/>
          </p:nvGraphicFramePr>
          <p:xfrm>
            <a:off x="381000" y="3048000"/>
            <a:ext cx="2833688" cy="2667000"/>
          </p:xfrm>
          <a:graphic>
            <a:graphicData uri="http://schemas.openxmlformats.org/presentationml/2006/ole">
              <mc:AlternateContent xmlns:mc="http://schemas.openxmlformats.org/markup-compatibility/2006">
                <mc:Choice xmlns:v="urn:schemas-microsoft-com:vml" Requires="v">
                  <p:oleObj spid="_x0000_s15407" name="Equation" r:id="rId3" imgW="647640" imgH="609480" progId="Equation.3">
                    <p:embed/>
                  </p:oleObj>
                </mc:Choice>
                <mc:Fallback>
                  <p:oleObj name="Equation" r:id="rId3" imgW="647640" imgH="609480" progId="Equation.3">
                    <p:embed/>
                    <p:pic>
                      <p:nvPicPr>
                        <p:cNvPr id="512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0"/>
                          <a:ext cx="2833688"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3" name="Picture 2"/>
          <p:cNvPicPr>
            <a:picLocks noChangeAspect="1"/>
          </p:cNvPicPr>
          <p:nvPr/>
        </p:nvPicPr>
        <p:blipFill>
          <a:blip r:embed="rId5"/>
          <a:stretch>
            <a:fillRect/>
          </a:stretch>
        </p:blipFill>
        <p:spPr>
          <a:xfrm>
            <a:off x="7162800" y="1438428"/>
            <a:ext cx="1981200" cy="5419572"/>
          </a:xfrm>
          <a:prstGeom prst="rect">
            <a:avLst/>
          </a:prstGeom>
        </p:spPr>
      </p:pic>
      <p:sp>
        <p:nvSpPr>
          <p:cNvPr id="11" name="Content Placeholder 8"/>
          <p:cNvSpPr txBox="1">
            <a:spLocks/>
          </p:cNvSpPr>
          <p:nvPr/>
        </p:nvSpPr>
        <p:spPr>
          <a:xfrm>
            <a:off x="457200" y="6485213"/>
            <a:ext cx="8888432" cy="210343"/>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eaLnBrk="1" hangingPunct="1">
              <a:tabLst>
                <a:tab pos="914400" algn="l"/>
              </a:tabLst>
            </a:pPr>
            <a:r>
              <a:rPr lang="en-US" sz="1000" b="1" i="1" kern="0" dirty="0"/>
              <a:t>n</a:t>
            </a:r>
            <a:r>
              <a:rPr lang="en-US" sz="1000" kern="0" dirty="0"/>
              <a:t>: 	number of RUs in the ontology          </a:t>
            </a:r>
            <a:r>
              <a:rPr lang="en-US" sz="1000" b="1" i="1" kern="0" dirty="0"/>
              <a:t>m</a:t>
            </a:r>
            <a:r>
              <a:rPr lang="en-US" sz="1000" kern="0" dirty="0"/>
              <a:t>: 	number of unjustified absences                   </a:t>
            </a:r>
            <a:r>
              <a:rPr lang="en-US" sz="1000" b="1" i="1" kern="0" dirty="0" err="1"/>
              <a:t>e</a:t>
            </a:r>
            <a:r>
              <a:rPr lang="en-US" sz="1000" b="1" i="1" kern="0" baseline="-25000" dirty="0" err="1"/>
              <a:t>i</a:t>
            </a:r>
            <a:r>
              <a:rPr lang="en-US" sz="1000" kern="0" dirty="0"/>
              <a:t>: 	magnitude of the error, if any,	for the </a:t>
            </a:r>
            <a:r>
              <a:rPr lang="en-US" sz="1000" b="1" i="1" kern="0" dirty="0" err="1"/>
              <a:t>i</a:t>
            </a:r>
            <a:r>
              <a:rPr lang="en-US" sz="1000" b="1" i="1" kern="0" dirty="0"/>
              <a:t> </a:t>
            </a:r>
            <a:r>
              <a:rPr lang="en-US" sz="1000" kern="0" baseline="30000" dirty="0" err="1"/>
              <a:t>th</a:t>
            </a:r>
            <a:r>
              <a:rPr lang="en-US" sz="1000" kern="0" dirty="0"/>
              <a:t> RU</a:t>
            </a:r>
          </a:p>
        </p:txBody>
      </p:sp>
    </p:spTree>
    <p:extLst>
      <p:ext uri="{BB962C8B-B14F-4D97-AF65-F5344CB8AC3E}">
        <p14:creationId xmlns:p14="http://schemas.microsoft.com/office/powerpoint/2010/main" val="9046005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pPr eaLnBrk="1" hangingPunct="1"/>
            <a:r>
              <a:rPr lang="en-US" dirty="0"/>
              <a:t>Comparing quality of ontologies</a:t>
            </a:r>
          </a:p>
        </p:txBody>
      </p:sp>
      <p:graphicFrame>
        <p:nvGraphicFramePr>
          <p:cNvPr id="4" name="Table 3"/>
          <p:cNvGraphicFramePr>
            <a:graphicFrameLocks noGrp="1"/>
          </p:cNvGraphicFramePr>
          <p:nvPr/>
        </p:nvGraphicFramePr>
        <p:xfrm>
          <a:off x="152400" y="1766888"/>
          <a:ext cx="8844024" cy="4690398"/>
        </p:xfrm>
        <a:graphic>
          <a:graphicData uri="http://schemas.openxmlformats.org/drawingml/2006/table">
            <a:tbl>
              <a:tblPr/>
              <a:tblGrid>
                <a:gridCol w="2133599">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919225">
                  <a:extLst>
                    <a:ext uri="{9D8B030D-6E8A-4147-A177-3AD203B41FA5}">
                      <a16:colId xmlns:a16="http://schemas.microsoft.com/office/drawing/2014/main" val="20007"/>
                    </a:ext>
                  </a:extLst>
                </a:gridCol>
              </a:tblGrid>
              <a:tr h="201049">
                <a:tc>
                  <a:txBody>
                    <a:bodyPr/>
                    <a:lstStyle/>
                    <a:p>
                      <a:pPr marL="0" marR="0" algn="ctr">
                        <a:lnSpc>
                          <a:spcPct val="100000"/>
                        </a:lnSpc>
                        <a:spcBef>
                          <a:spcPts val="0"/>
                        </a:spcBef>
                        <a:spcAft>
                          <a:spcPts val="0"/>
                        </a:spcAft>
                      </a:pP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Reality</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Ontology 1</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Ontology 2</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Ontology 3</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extLst>
                  <a:ext uri="{0D108BD9-81ED-4DB2-BD59-A6C34878D82A}">
                    <a16:rowId xmlns:a16="http://schemas.microsoft.com/office/drawing/2014/main" val="10000"/>
                  </a:ext>
                </a:extLst>
              </a:tr>
              <a:tr h="306540">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RU</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Error</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Error</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Error</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1"/>
                  </a:ext>
                </a:extLst>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animal</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2"/>
                  </a:ext>
                </a:extLst>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3"/>
                  </a:ext>
                </a:extLst>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4"/>
                  </a:ext>
                </a:extLst>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5"/>
                  </a:ext>
                </a:extLst>
              </a:tr>
              <a:tr h="372313">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 are animals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6"/>
                  </a:ext>
                </a:extLst>
              </a:tr>
              <a:tr h="55846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mammals are animals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7"/>
                  </a:ext>
                </a:extLst>
              </a:tr>
              <a:tr h="372313">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whales are fish</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8"/>
                  </a:ext>
                </a:extLst>
              </a:tr>
              <a:tr h="55846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whales are animals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09"/>
                  </a:ext>
                </a:extLst>
              </a:tr>
              <a:tr h="55846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whales are mammals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extLst>
                  <a:ext uri="{0D108BD9-81ED-4DB2-BD59-A6C34878D82A}">
                    <a16:rowId xmlns:a16="http://schemas.microsoft.com/office/drawing/2014/main" val="10010"/>
                  </a:ext>
                </a:extLst>
              </a:tr>
              <a:tr h="744625">
                <a:tc>
                  <a:txBody>
                    <a:bodyPr/>
                    <a:lstStyle/>
                    <a:p>
                      <a:pPr marL="0" marR="0" algn="l">
                        <a:lnSpc>
                          <a:spcPct val="100000"/>
                        </a:lnSpc>
                        <a:spcBef>
                          <a:spcPts val="0"/>
                        </a:spcBef>
                        <a:spcAft>
                          <a:spcPts val="0"/>
                        </a:spcAft>
                      </a:pPr>
                      <a:r>
                        <a:rPr lang="en-GB" sz="1600" b="1" dirty="0">
                          <a:solidFill>
                            <a:schemeClr val="bg1"/>
                          </a:solidFill>
                          <a:latin typeface="Times New Roman"/>
                          <a:ea typeface="Times New Roman"/>
                        </a:rPr>
                        <a:t>     SCORE</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8*5/</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((8*5)+(0*4))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 1.00</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((7*5)+(1*2))/</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((8*5)+(1*4))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=0.84</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7*5/</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((7*5)+(1*4))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=0.90</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8*5/</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((8*5)+(0*4))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extLst>
                  <a:ext uri="{0D108BD9-81ED-4DB2-BD59-A6C34878D82A}">
                    <a16:rowId xmlns:a16="http://schemas.microsoft.com/office/drawing/2014/main" val="10011"/>
                  </a:ext>
                </a:extLst>
              </a:tr>
            </a:tbl>
          </a:graphicData>
        </a:graphic>
      </p:graphicFrame>
      <p:grpSp>
        <p:nvGrpSpPr>
          <p:cNvPr id="2" name="Group 4"/>
          <p:cNvGrpSpPr>
            <a:grpSpLocks/>
          </p:cNvGrpSpPr>
          <p:nvPr/>
        </p:nvGrpSpPr>
        <p:grpSpPr bwMode="auto">
          <a:xfrm>
            <a:off x="1347788" y="5738813"/>
            <a:ext cx="914400" cy="685800"/>
            <a:chOff x="228600" y="2971800"/>
            <a:chExt cx="3200400" cy="2895600"/>
          </a:xfrm>
        </p:grpSpPr>
        <p:sp>
          <p:nvSpPr>
            <p:cNvPr id="5241" name="Rectangle 5"/>
            <p:cNvSpPr>
              <a:spLocks noChangeArrowheads="1"/>
            </p:cNvSpPr>
            <p:nvPr/>
          </p:nvSpPr>
          <p:spPr bwMode="auto">
            <a:xfrm>
              <a:off x="228600" y="2971800"/>
              <a:ext cx="3200400" cy="2895600"/>
            </a:xfrm>
            <a:prstGeom prst="rect">
              <a:avLst/>
            </a:prstGeom>
            <a:solidFill>
              <a:schemeClr val="bg1"/>
            </a:solidFill>
            <a:ln w="9525" algn="ctr">
              <a:noFill/>
              <a:round/>
              <a:headEnd/>
              <a:tailEnd/>
            </a:ln>
          </p:spPr>
          <p:txBody>
            <a:bodyPr wrap="none" lIns="0" tIns="0" rIns="0" bIns="0" anchor="ctr">
              <a:spAutoFit/>
            </a:bodyPr>
            <a:lstStyle/>
            <a:p>
              <a:endParaRPr lang="en-US"/>
            </a:p>
          </p:txBody>
        </p:sp>
        <p:graphicFrame>
          <p:nvGraphicFramePr>
            <p:cNvPr id="5122" name="Object 1"/>
            <p:cNvGraphicFramePr>
              <a:graphicFrameLocks noChangeAspect="1"/>
            </p:cNvGraphicFramePr>
            <p:nvPr/>
          </p:nvGraphicFramePr>
          <p:xfrm>
            <a:off x="381000" y="3048000"/>
            <a:ext cx="2833688" cy="2667000"/>
          </p:xfrm>
          <a:graphic>
            <a:graphicData uri="http://schemas.openxmlformats.org/presentationml/2006/ole">
              <mc:AlternateContent xmlns:mc="http://schemas.openxmlformats.org/markup-compatibility/2006">
                <mc:Choice xmlns:v="urn:schemas-microsoft-com:vml" Requires="v">
                  <p:oleObj spid="_x0000_s16431" name="Equation" r:id="rId3" imgW="647640" imgH="609480" progId="Equation.3">
                    <p:embed/>
                  </p:oleObj>
                </mc:Choice>
                <mc:Fallback>
                  <p:oleObj name="Equation" r:id="rId3" imgW="647640" imgH="609480" progId="Equation.3">
                    <p:embed/>
                    <p:pic>
                      <p:nvPicPr>
                        <p:cNvPr id="512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0"/>
                          <a:ext cx="2833688"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Content Placeholder 8"/>
          <p:cNvSpPr txBox="1">
            <a:spLocks/>
          </p:cNvSpPr>
          <p:nvPr/>
        </p:nvSpPr>
        <p:spPr>
          <a:xfrm>
            <a:off x="457200" y="6485213"/>
            <a:ext cx="8888432" cy="210343"/>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eaLnBrk="1" hangingPunct="1">
              <a:tabLst>
                <a:tab pos="914400" algn="l"/>
              </a:tabLst>
            </a:pPr>
            <a:r>
              <a:rPr lang="en-US" sz="1000" b="1" i="1" kern="0" dirty="0"/>
              <a:t>n</a:t>
            </a:r>
            <a:r>
              <a:rPr lang="en-US" sz="1000" kern="0" dirty="0"/>
              <a:t>: 	number of RUs in the ontology          </a:t>
            </a:r>
            <a:r>
              <a:rPr lang="en-US" sz="1000" b="1" i="1" kern="0" dirty="0"/>
              <a:t>m</a:t>
            </a:r>
            <a:r>
              <a:rPr lang="en-US" sz="1000" kern="0" dirty="0"/>
              <a:t>: 	number of unjustified absences                   </a:t>
            </a:r>
            <a:r>
              <a:rPr lang="en-US" sz="1000" b="1" i="1" kern="0" dirty="0" err="1"/>
              <a:t>e</a:t>
            </a:r>
            <a:r>
              <a:rPr lang="en-US" sz="1000" b="1" i="1" kern="0" baseline="-25000" dirty="0" err="1"/>
              <a:t>i</a:t>
            </a:r>
            <a:r>
              <a:rPr lang="en-US" sz="1000" kern="0" dirty="0"/>
              <a:t>: 	magnitude of the error, if any,	for the </a:t>
            </a:r>
            <a:r>
              <a:rPr lang="en-US" sz="1000" b="1" i="1" kern="0" dirty="0" err="1"/>
              <a:t>i</a:t>
            </a:r>
            <a:r>
              <a:rPr lang="en-US" sz="1000" b="1" i="1" kern="0" dirty="0"/>
              <a:t> </a:t>
            </a:r>
            <a:r>
              <a:rPr lang="en-US" sz="1000" kern="0" baseline="30000" dirty="0" err="1"/>
              <a:t>th</a:t>
            </a:r>
            <a:r>
              <a:rPr lang="en-US" sz="1000" kern="0" dirty="0"/>
              <a:t> RU</a:t>
            </a:r>
          </a:p>
        </p:txBody>
      </p:sp>
    </p:spTree>
    <p:extLst>
      <p:ext uri="{BB962C8B-B14F-4D97-AF65-F5344CB8AC3E}">
        <p14:creationId xmlns:p14="http://schemas.microsoft.com/office/powerpoint/2010/main" val="35927387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609600"/>
            <a:ext cx="8686800" cy="762000"/>
          </a:xfrm>
        </p:spPr>
        <p:txBody>
          <a:bodyPr/>
          <a:lstStyle/>
          <a:p>
            <a:pPr eaLnBrk="1" hangingPunct="1"/>
            <a:r>
              <a:rPr lang="en-US" dirty="0"/>
              <a:t>Comparing consecutive versions: t1</a:t>
            </a:r>
          </a:p>
        </p:txBody>
      </p:sp>
      <p:graphicFrame>
        <p:nvGraphicFramePr>
          <p:cNvPr id="4" name="Table 3"/>
          <p:cNvGraphicFramePr>
            <a:graphicFrameLocks noGrp="1"/>
          </p:cNvGraphicFramePr>
          <p:nvPr>
            <p:extLst/>
          </p:nvPr>
        </p:nvGraphicFramePr>
        <p:xfrm>
          <a:off x="228600" y="1341260"/>
          <a:ext cx="8686795" cy="4600565"/>
        </p:xfrm>
        <a:graphic>
          <a:graphicData uri="http://schemas.openxmlformats.org/drawingml/2006/table">
            <a:tbl>
              <a:tblPr/>
              <a:tblGrid>
                <a:gridCol w="3048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gridCol w="304800">
                  <a:extLst>
                    <a:ext uri="{9D8B030D-6E8A-4147-A177-3AD203B41FA5}">
                      <a16:colId xmlns:a16="http://schemas.microsoft.com/office/drawing/2014/main" val="20010"/>
                    </a:ext>
                  </a:extLst>
                </a:gridCol>
                <a:gridCol w="533400">
                  <a:extLst>
                    <a:ext uri="{9D8B030D-6E8A-4147-A177-3AD203B41FA5}">
                      <a16:colId xmlns:a16="http://schemas.microsoft.com/office/drawing/2014/main" val="20011"/>
                    </a:ext>
                  </a:extLst>
                </a:gridCol>
                <a:gridCol w="380995">
                  <a:extLst>
                    <a:ext uri="{9D8B030D-6E8A-4147-A177-3AD203B41FA5}">
                      <a16:colId xmlns:a16="http://schemas.microsoft.com/office/drawing/2014/main" val="20012"/>
                    </a:ext>
                  </a:extLst>
                </a:gridCol>
              </a:tblGrid>
              <a:tr h="212402">
                <a:tc rowSpan="3">
                  <a:txBody>
                    <a:bodyPr/>
                    <a:lstStyle/>
                    <a:p>
                      <a:pPr marL="0" marR="0" algn="ctr">
                        <a:lnSpc>
                          <a:spcPct val="100000"/>
                        </a:lnSpc>
                        <a:spcBef>
                          <a:spcPts val="0"/>
                        </a:spcBef>
                        <a:spcAft>
                          <a:spcPts val="0"/>
                        </a:spcAft>
                      </a:pP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Time t1</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4">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Time t2</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Time t3</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2402">
                <a:tc vMerge="1">
                  <a:txBody>
                    <a:bodyPr/>
                    <a:lstStyle/>
                    <a:p>
                      <a:pPr marL="0" marR="0" algn="ctr">
                        <a:lnSpc>
                          <a:spcPct val="100000"/>
                        </a:lnSpc>
                        <a:spcBef>
                          <a:spcPts val="0"/>
                        </a:spcBef>
                        <a:spcAft>
                          <a:spcPts val="0"/>
                        </a:spcAft>
                      </a:pP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V1</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T1</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T2</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T1</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T2</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T3</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extLst>
                  <a:ext uri="{0D108BD9-81ED-4DB2-BD59-A6C34878D82A}">
                    <a16:rowId xmlns:a16="http://schemas.microsoft.com/office/drawing/2014/main" val="10001"/>
                  </a:ext>
                </a:extLst>
              </a:tr>
              <a:tr h="424805">
                <a:tc vMerge="1">
                  <a:txBody>
                    <a:bodyPr/>
                    <a:lstStyle/>
                    <a:p>
                      <a:pPr marL="0" marR="0" algn="ctr">
                        <a:lnSpc>
                          <a:spcPct val="100000"/>
                        </a:lnSpc>
                        <a:spcBef>
                          <a:spcPts val="0"/>
                        </a:spcBef>
                        <a:spcAft>
                          <a:spcPts val="0"/>
                        </a:spcAft>
                      </a:pP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2"/>
                  </a:ext>
                </a:extLst>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animal</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3"/>
                  </a:ext>
                </a:extLst>
              </a:tr>
              <a:tr h="212402">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4"/>
                  </a:ext>
                </a:extLst>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5"/>
                  </a:ext>
                </a:extLst>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6"/>
                  </a:ext>
                </a:extLst>
              </a:tr>
              <a:tr h="462734">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 are animals</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7"/>
                  </a:ext>
                </a:extLst>
              </a:tr>
              <a:tr h="578418">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mammals are animals</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8"/>
                  </a:ext>
                </a:extLst>
              </a:tr>
              <a:tr h="462734">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fish</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9"/>
                  </a:ext>
                </a:extLst>
              </a:tr>
              <a:tr h="578418">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animals</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10"/>
                  </a:ext>
                </a:extLst>
              </a:tr>
              <a:tr h="386576">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mammals</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11"/>
                  </a:ext>
                </a:extLst>
              </a:tr>
              <a:tr h="231367">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SCORE</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0.93</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0.84</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0.90</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extLst>
                  <a:ext uri="{0D108BD9-81ED-4DB2-BD59-A6C34878D82A}">
                    <a16:rowId xmlns:a16="http://schemas.microsoft.com/office/drawing/2014/main" val="10012"/>
                  </a:ext>
                </a:extLst>
              </a:tr>
            </a:tbl>
          </a:graphicData>
        </a:graphic>
      </p:graphicFrame>
      <p:pic>
        <p:nvPicPr>
          <p:cNvPr id="6" name="Picture 5"/>
          <p:cNvPicPr>
            <a:picLocks noChangeAspect="1"/>
          </p:cNvPicPr>
          <p:nvPr/>
        </p:nvPicPr>
        <p:blipFill>
          <a:blip r:embed="rId3"/>
          <a:stretch>
            <a:fillRect/>
          </a:stretch>
        </p:blipFill>
        <p:spPr>
          <a:xfrm>
            <a:off x="4114800" y="1334644"/>
            <a:ext cx="5029200" cy="5379860"/>
          </a:xfrm>
          <a:prstGeom prst="rect">
            <a:avLst/>
          </a:prstGeom>
        </p:spPr>
      </p:pic>
      <p:grpSp>
        <p:nvGrpSpPr>
          <p:cNvPr id="10" name="Group 4"/>
          <p:cNvGrpSpPr>
            <a:grpSpLocks/>
          </p:cNvGrpSpPr>
          <p:nvPr/>
        </p:nvGrpSpPr>
        <p:grpSpPr bwMode="auto">
          <a:xfrm>
            <a:off x="2209800" y="6019800"/>
            <a:ext cx="914400" cy="685800"/>
            <a:chOff x="228600" y="2971800"/>
            <a:chExt cx="3200400" cy="2895600"/>
          </a:xfrm>
        </p:grpSpPr>
        <p:sp>
          <p:nvSpPr>
            <p:cNvPr id="11" name="Rectangle 5"/>
            <p:cNvSpPr>
              <a:spLocks noChangeArrowheads="1"/>
            </p:cNvSpPr>
            <p:nvPr/>
          </p:nvSpPr>
          <p:spPr bwMode="auto">
            <a:xfrm>
              <a:off x="228600" y="2971800"/>
              <a:ext cx="3200400" cy="2895600"/>
            </a:xfrm>
            <a:prstGeom prst="rect">
              <a:avLst/>
            </a:prstGeom>
            <a:solidFill>
              <a:schemeClr val="bg1"/>
            </a:solidFill>
            <a:ln w="9525" algn="ctr">
              <a:noFill/>
              <a:round/>
              <a:headEnd/>
              <a:tailEnd/>
            </a:ln>
          </p:spPr>
          <p:txBody>
            <a:bodyPr wrap="none" lIns="0" tIns="0" rIns="0" bIns="0" anchor="ctr">
              <a:spAutoFit/>
            </a:bodyPr>
            <a:lstStyle/>
            <a:p>
              <a:endParaRPr lang="en-US"/>
            </a:p>
          </p:txBody>
        </p:sp>
        <p:graphicFrame>
          <p:nvGraphicFramePr>
            <p:cNvPr id="12" name="Object 1"/>
            <p:cNvGraphicFramePr>
              <a:graphicFrameLocks noChangeAspect="1"/>
            </p:cNvGraphicFramePr>
            <p:nvPr/>
          </p:nvGraphicFramePr>
          <p:xfrm>
            <a:off x="381000" y="3047998"/>
            <a:ext cx="2833688" cy="2667000"/>
          </p:xfrm>
          <a:graphic>
            <a:graphicData uri="http://schemas.openxmlformats.org/presentationml/2006/ole">
              <mc:AlternateContent xmlns:mc="http://schemas.openxmlformats.org/markup-compatibility/2006">
                <mc:Choice xmlns:v="urn:schemas-microsoft-com:vml" Requires="v">
                  <p:oleObj spid="_x0000_s17455" name="Equation" r:id="rId4" imgW="647640" imgH="609480" progId="Equation.3">
                    <p:embed/>
                  </p:oleObj>
                </mc:Choice>
                <mc:Fallback>
                  <p:oleObj name="Equation" r:id="rId4" imgW="647640" imgH="609480" progId="Equation.3">
                    <p:embed/>
                    <p:pic>
                      <p:nvPicPr>
                        <p:cNvPr id="12"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047998"/>
                          <a:ext cx="2833688"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 name="Rectangle 8"/>
          <p:cNvSpPr/>
          <p:nvPr/>
        </p:nvSpPr>
        <p:spPr>
          <a:xfrm>
            <a:off x="3251906" y="5867400"/>
            <a:ext cx="851515" cy="830997"/>
          </a:xfrm>
          <a:prstGeom prst="rect">
            <a:avLst/>
          </a:prstGeom>
        </p:spPr>
        <p:txBody>
          <a:bodyPr wrap="none">
            <a:spAutoFit/>
          </a:bodyPr>
          <a:lstStyle/>
          <a:p>
            <a:pPr>
              <a:spcBef>
                <a:spcPts val="0"/>
              </a:spcBef>
              <a:spcAft>
                <a:spcPts val="0"/>
              </a:spcAft>
            </a:pPr>
            <a:r>
              <a:rPr lang="en-GB" dirty="0">
                <a:solidFill>
                  <a:schemeClr val="bg1"/>
                </a:solidFill>
                <a:latin typeface="Times New Roman"/>
                <a:ea typeface="Times New Roman"/>
              </a:rPr>
              <a:t>(8*5)</a:t>
            </a:r>
          </a:p>
          <a:p>
            <a:pPr>
              <a:spcBef>
                <a:spcPts val="0"/>
              </a:spcBef>
              <a:spcAft>
                <a:spcPts val="0"/>
              </a:spcAft>
            </a:pPr>
            <a:r>
              <a:rPr lang="en-GB" dirty="0">
                <a:solidFill>
                  <a:schemeClr val="bg1"/>
                </a:solidFill>
                <a:latin typeface="Times New Roman"/>
                <a:ea typeface="Times New Roman"/>
              </a:rPr>
              <a:t>(8*5)</a:t>
            </a:r>
            <a:endParaRPr lang="en-US" dirty="0">
              <a:solidFill>
                <a:schemeClr val="bg1"/>
              </a:solidFill>
              <a:latin typeface="Times New Roman"/>
              <a:ea typeface="Times New Roman"/>
            </a:endParaRPr>
          </a:p>
        </p:txBody>
      </p:sp>
      <p:cxnSp>
        <p:nvCxnSpPr>
          <p:cNvPr id="14" name="Straight Connector 13"/>
          <p:cNvCxnSpPr>
            <a:stCxn id="9" idx="1"/>
          </p:cNvCxnSpPr>
          <p:nvPr/>
        </p:nvCxnSpPr>
        <p:spPr bwMode="auto">
          <a:xfrm flipV="1">
            <a:off x="3251906" y="6282898"/>
            <a:ext cx="851515" cy="1"/>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9" name="Content Placeholder 8"/>
          <p:cNvSpPr>
            <a:spLocks noGrp="1"/>
          </p:cNvSpPr>
          <p:nvPr>
            <p:ph idx="1"/>
          </p:nvPr>
        </p:nvSpPr>
        <p:spPr>
          <a:xfrm>
            <a:off x="4343400" y="5943600"/>
            <a:ext cx="2893291" cy="762000"/>
          </a:xfrm>
        </p:spPr>
        <p:txBody>
          <a:bodyPr/>
          <a:lstStyle/>
          <a:p>
            <a:pPr eaLnBrk="1" hangingPunct="1">
              <a:tabLst>
                <a:tab pos="914400" algn="l"/>
              </a:tabLst>
            </a:pPr>
            <a:r>
              <a:rPr lang="en-US" sz="1000" b="1" i="1" dirty="0"/>
              <a:t>n</a:t>
            </a:r>
            <a:r>
              <a:rPr lang="en-US" sz="1000" dirty="0"/>
              <a:t>: 	number of RUs in the ontology</a:t>
            </a:r>
          </a:p>
          <a:p>
            <a:pPr eaLnBrk="1" hangingPunct="1">
              <a:tabLst>
                <a:tab pos="914400" algn="l"/>
              </a:tabLst>
            </a:pPr>
            <a:r>
              <a:rPr lang="en-US" sz="1000" b="1" i="1" dirty="0"/>
              <a:t>m</a:t>
            </a:r>
            <a:r>
              <a:rPr lang="en-US" sz="1000" dirty="0"/>
              <a:t>: 	number of unjustified absences</a:t>
            </a:r>
          </a:p>
          <a:p>
            <a:pPr eaLnBrk="1" hangingPunct="1">
              <a:tabLst>
                <a:tab pos="914400" algn="l"/>
              </a:tabLst>
            </a:pPr>
            <a:r>
              <a:rPr lang="en-US" sz="1000" b="1" i="1" dirty="0" err="1"/>
              <a:t>e</a:t>
            </a:r>
            <a:r>
              <a:rPr lang="en-US" sz="1000" b="1" i="1" baseline="-25000" dirty="0" err="1"/>
              <a:t>i</a:t>
            </a:r>
            <a:r>
              <a:rPr lang="en-US" sz="1000" dirty="0"/>
              <a:t>: 	magnitude of the error, if any, </a:t>
            </a:r>
          </a:p>
          <a:p>
            <a:pPr eaLnBrk="1" hangingPunct="1">
              <a:tabLst>
                <a:tab pos="914400" algn="l"/>
              </a:tabLst>
            </a:pPr>
            <a:r>
              <a:rPr lang="en-US" sz="1000" dirty="0"/>
              <a:t>	for the </a:t>
            </a:r>
            <a:r>
              <a:rPr lang="en-US" sz="1000" b="1" i="1" dirty="0" err="1"/>
              <a:t>i</a:t>
            </a:r>
            <a:r>
              <a:rPr lang="en-US" sz="1000" b="1" i="1" dirty="0"/>
              <a:t> </a:t>
            </a:r>
            <a:r>
              <a:rPr lang="en-US" sz="1000" baseline="30000" dirty="0" err="1"/>
              <a:t>th</a:t>
            </a:r>
            <a:r>
              <a:rPr lang="en-US" sz="1000" dirty="0"/>
              <a:t> RU</a:t>
            </a:r>
          </a:p>
        </p:txBody>
      </p:sp>
    </p:spTree>
    <p:extLst>
      <p:ext uri="{BB962C8B-B14F-4D97-AF65-F5344CB8AC3E}">
        <p14:creationId xmlns:p14="http://schemas.microsoft.com/office/powerpoint/2010/main" val="1258683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609600"/>
            <a:ext cx="8686800" cy="762000"/>
          </a:xfrm>
        </p:spPr>
        <p:txBody>
          <a:bodyPr/>
          <a:lstStyle/>
          <a:p>
            <a:pPr eaLnBrk="1" hangingPunct="1"/>
            <a:r>
              <a:rPr lang="en-US" dirty="0"/>
              <a:t>Comparing consecutive versions: t2</a:t>
            </a:r>
          </a:p>
        </p:txBody>
      </p:sp>
      <p:graphicFrame>
        <p:nvGraphicFramePr>
          <p:cNvPr id="4" name="Table 3"/>
          <p:cNvGraphicFramePr>
            <a:graphicFrameLocks noGrp="1"/>
          </p:cNvGraphicFramePr>
          <p:nvPr>
            <p:extLst/>
          </p:nvPr>
        </p:nvGraphicFramePr>
        <p:xfrm>
          <a:off x="228600" y="1343892"/>
          <a:ext cx="8686795" cy="4600565"/>
        </p:xfrm>
        <a:graphic>
          <a:graphicData uri="http://schemas.openxmlformats.org/drawingml/2006/table">
            <a:tbl>
              <a:tblPr/>
              <a:tblGrid>
                <a:gridCol w="3048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gridCol w="304800">
                  <a:extLst>
                    <a:ext uri="{9D8B030D-6E8A-4147-A177-3AD203B41FA5}">
                      <a16:colId xmlns:a16="http://schemas.microsoft.com/office/drawing/2014/main" val="20010"/>
                    </a:ext>
                  </a:extLst>
                </a:gridCol>
                <a:gridCol w="533400">
                  <a:extLst>
                    <a:ext uri="{9D8B030D-6E8A-4147-A177-3AD203B41FA5}">
                      <a16:colId xmlns:a16="http://schemas.microsoft.com/office/drawing/2014/main" val="20011"/>
                    </a:ext>
                  </a:extLst>
                </a:gridCol>
                <a:gridCol w="380995">
                  <a:extLst>
                    <a:ext uri="{9D8B030D-6E8A-4147-A177-3AD203B41FA5}">
                      <a16:colId xmlns:a16="http://schemas.microsoft.com/office/drawing/2014/main" val="20012"/>
                    </a:ext>
                  </a:extLst>
                </a:gridCol>
              </a:tblGrid>
              <a:tr h="212402">
                <a:tc rowSpan="3">
                  <a:txBody>
                    <a:bodyPr/>
                    <a:lstStyle/>
                    <a:p>
                      <a:pPr marL="0" marR="0" algn="ctr">
                        <a:lnSpc>
                          <a:spcPct val="100000"/>
                        </a:lnSpc>
                        <a:spcBef>
                          <a:spcPts val="0"/>
                        </a:spcBef>
                        <a:spcAft>
                          <a:spcPts val="0"/>
                        </a:spcAft>
                      </a:pP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Time t1</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4">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Time t2</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Time t3</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2402">
                <a:tc vMerge="1">
                  <a:txBody>
                    <a:bodyPr/>
                    <a:lstStyle/>
                    <a:p>
                      <a:pPr marL="0" marR="0" algn="ctr">
                        <a:lnSpc>
                          <a:spcPct val="100000"/>
                        </a:lnSpc>
                        <a:spcBef>
                          <a:spcPts val="0"/>
                        </a:spcBef>
                        <a:spcAft>
                          <a:spcPts val="0"/>
                        </a:spcAft>
                      </a:pP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V1</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T1</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V2</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T1</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T2</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T3</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extLst>
                  <a:ext uri="{0D108BD9-81ED-4DB2-BD59-A6C34878D82A}">
                    <a16:rowId xmlns:a16="http://schemas.microsoft.com/office/drawing/2014/main" val="10001"/>
                  </a:ext>
                </a:extLst>
              </a:tr>
              <a:tr h="424805">
                <a:tc vMerge="1">
                  <a:txBody>
                    <a:bodyPr/>
                    <a:lstStyle/>
                    <a:p>
                      <a:pPr marL="0" marR="0" algn="ctr">
                        <a:lnSpc>
                          <a:spcPct val="100000"/>
                        </a:lnSpc>
                        <a:spcBef>
                          <a:spcPts val="0"/>
                        </a:spcBef>
                        <a:spcAft>
                          <a:spcPts val="0"/>
                        </a:spcAft>
                      </a:pP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2"/>
                  </a:ext>
                </a:extLst>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animal</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3"/>
                  </a:ext>
                </a:extLst>
              </a:tr>
              <a:tr h="212402">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4"/>
                  </a:ext>
                </a:extLst>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5"/>
                  </a:ext>
                </a:extLst>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6"/>
                  </a:ext>
                </a:extLst>
              </a:tr>
              <a:tr h="462734">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 are animals</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7"/>
                  </a:ext>
                </a:extLst>
              </a:tr>
              <a:tr h="578418">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mammals are animals</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8"/>
                  </a:ext>
                </a:extLst>
              </a:tr>
              <a:tr h="462734">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fish</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9"/>
                  </a:ext>
                </a:extLst>
              </a:tr>
              <a:tr h="578418">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animals</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10"/>
                  </a:ext>
                </a:extLst>
              </a:tr>
              <a:tr h="386576">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mammals</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11"/>
                  </a:ext>
                </a:extLst>
              </a:tr>
              <a:tr h="231367">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SCORE</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0.93</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0.84</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0.90</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extLst>
                  <a:ext uri="{0D108BD9-81ED-4DB2-BD59-A6C34878D82A}">
                    <a16:rowId xmlns:a16="http://schemas.microsoft.com/office/drawing/2014/main" val="10012"/>
                  </a:ext>
                </a:extLst>
              </a:tr>
            </a:tbl>
          </a:graphicData>
        </a:graphic>
      </p:graphicFrame>
      <p:pic>
        <p:nvPicPr>
          <p:cNvPr id="3" name="Picture 2"/>
          <p:cNvPicPr>
            <a:picLocks noChangeAspect="1"/>
          </p:cNvPicPr>
          <p:nvPr/>
        </p:nvPicPr>
        <p:blipFill>
          <a:blip r:embed="rId3"/>
          <a:stretch>
            <a:fillRect/>
          </a:stretch>
        </p:blipFill>
        <p:spPr>
          <a:xfrm>
            <a:off x="6096000" y="1256144"/>
            <a:ext cx="3049898" cy="5410200"/>
          </a:xfrm>
          <a:prstGeom prst="rect">
            <a:avLst/>
          </a:prstGeom>
        </p:spPr>
      </p:pic>
      <p:pic>
        <p:nvPicPr>
          <p:cNvPr id="5" name="Picture 4"/>
          <p:cNvPicPr>
            <a:picLocks noChangeAspect="1"/>
          </p:cNvPicPr>
          <p:nvPr/>
        </p:nvPicPr>
        <p:blipFill>
          <a:blip r:embed="rId4"/>
          <a:stretch>
            <a:fillRect/>
          </a:stretch>
        </p:blipFill>
        <p:spPr>
          <a:xfrm>
            <a:off x="4114800" y="1609437"/>
            <a:ext cx="990599" cy="4335020"/>
          </a:xfrm>
          <a:prstGeom prst="rect">
            <a:avLst/>
          </a:prstGeom>
        </p:spPr>
      </p:pic>
      <p:sp>
        <p:nvSpPr>
          <p:cNvPr id="7" name="Content Placeholder 6"/>
          <p:cNvSpPr>
            <a:spLocks noGrp="1"/>
          </p:cNvSpPr>
          <p:nvPr>
            <p:ph idx="1"/>
          </p:nvPr>
        </p:nvSpPr>
        <p:spPr>
          <a:xfrm>
            <a:off x="6215377" y="2410692"/>
            <a:ext cx="2667000" cy="3443282"/>
          </a:xfrm>
        </p:spPr>
        <p:txBody>
          <a:bodyPr/>
          <a:lstStyle/>
          <a:p>
            <a:pPr marL="0" indent="0" algn="ctr"/>
            <a:r>
              <a:rPr lang="en-US" dirty="0"/>
              <a:t>What must you believe at t2 about ontology version V1, in light of what you believe to be the case in reality at t2? </a:t>
            </a:r>
          </a:p>
        </p:txBody>
      </p:sp>
      <p:sp>
        <p:nvSpPr>
          <p:cNvPr id="8" name="TextBox 7"/>
          <p:cNvSpPr txBox="1"/>
          <p:nvPr/>
        </p:nvSpPr>
        <p:spPr>
          <a:xfrm>
            <a:off x="4005606" y="2213013"/>
            <a:ext cx="1208985" cy="2862322"/>
          </a:xfrm>
          <a:prstGeom prst="rect">
            <a:avLst/>
          </a:prstGeom>
          <a:noFill/>
        </p:spPr>
        <p:txBody>
          <a:bodyPr wrap="none" rtlCol="0">
            <a:spAutoFit/>
          </a:bodyPr>
          <a:lstStyle/>
          <a:p>
            <a:r>
              <a:rPr lang="en-US" sz="18000" dirty="0">
                <a:solidFill>
                  <a:schemeClr val="bg1"/>
                </a:solidFill>
              </a:rPr>
              <a:t>?</a:t>
            </a:r>
          </a:p>
        </p:txBody>
      </p:sp>
      <p:grpSp>
        <p:nvGrpSpPr>
          <p:cNvPr id="10" name="Group 4"/>
          <p:cNvGrpSpPr>
            <a:grpSpLocks/>
          </p:cNvGrpSpPr>
          <p:nvPr/>
        </p:nvGrpSpPr>
        <p:grpSpPr bwMode="auto">
          <a:xfrm>
            <a:off x="4191000" y="6019800"/>
            <a:ext cx="914400" cy="685800"/>
            <a:chOff x="228600" y="2971800"/>
            <a:chExt cx="3200400" cy="2895600"/>
          </a:xfrm>
        </p:grpSpPr>
        <p:sp>
          <p:nvSpPr>
            <p:cNvPr id="11" name="Rectangle 5"/>
            <p:cNvSpPr>
              <a:spLocks noChangeArrowheads="1"/>
            </p:cNvSpPr>
            <p:nvPr/>
          </p:nvSpPr>
          <p:spPr bwMode="auto">
            <a:xfrm>
              <a:off x="228600" y="2971800"/>
              <a:ext cx="3200400" cy="2895600"/>
            </a:xfrm>
            <a:prstGeom prst="rect">
              <a:avLst/>
            </a:prstGeom>
            <a:solidFill>
              <a:schemeClr val="bg1"/>
            </a:solidFill>
            <a:ln w="9525" algn="ctr">
              <a:noFill/>
              <a:round/>
              <a:headEnd/>
              <a:tailEnd/>
            </a:ln>
          </p:spPr>
          <p:txBody>
            <a:bodyPr wrap="none" lIns="0" tIns="0" rIns="0" bIns="0" anchor="ctr">
              <a:spAutoFit/>
            </a:bodyPr>
            <a:lstStyle/>
            <a:p>
              <a:endParaRPr lang="en-US"/>
            </a:p>
          </p:txBody>
        </p:sp>
        <p:graphicFrame>
          <p:nvGraphicFramePr>
            <p:cNvPr id="12" name="Object 1"/>
            <p:cNvGraphicFramePr>
              <a:graphicFrameLocks noChangeAspect="1"/>
            </p:cNvGraphicFramePr>
            <p:nvPr/>
          </p:nvGraphicFramePr>
          <p:xfrm>
            <a:off x="381000" y="3047998"/>
            <a:ext cx="2833688" cy="2667000"/>
          </p:xfrm>
          <a:graphic>
            <a:graphicData uri="http://schemas.openxmlformats.org/presentationml/2006/ole">
              <mc:AlternateContent xmlns:mc="http://schemas.openxmlformats.org/markup-compatibility/2006">
                <mc:Choice xmlns:v="urn:schemas-microsoft-com:vml" Requires="v">
                  <p:oleObj spid="_x0000_s18479" name="Equation" r:id="rId5" imgW="647640" imgH="609480" progId="Equation.3">
                    <p:embed/>
                  </p:oleObj>
                </mc:Choice>
                <mc:Fallback>
                  <p:oleObj name="Equation" r:id="rId5" imgW="647640" imgH="609480" progId="Equation.3">
                    <p:embed/>
                    <p:pic>
                      <p:nvPicPr>
                        <p:cNvPr id="12"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047998"/>
                          <a:ext cx="2833688"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3" name="Rectangle 12"/>
          <p:cNvSpPr/>
          <p:nvPr/>
        </p:nvSpPr>
        <p:spPr>
          <a:xfrm>
            <a:off x="5233106" y="5867400"/>
            <a:ext cx="851515" cy="830997"/>
          </a:xfrm>
          <a:prstGeom prst="rect">
            <a:avLst/>
          </a:prstGeom>
        </p:spPr>
        <p:txBody>
          <a:bodyPr wrap="none">
            <a:spAutoFit/>
          </a:bodyPr>
          <a:lstStyle/>
          <a:p>
            <a:pPr>
              <a:spcBef>
                <a:spcPts val="0"/>
              </a:spcBef>
              <a:spcAft>
                <a:spcPts val="0"/>
              </a:spcAft>
            </a:pPr>
            <a:r>
              <a:rPr lang="en-GB" dirty="0">
                <a:solidFill>
                  <a:schemeClr val="bg1"/>
                </a:solidFill>
                <a:latin typeface="Times New Roman"/>
                <a:ea typeface="Times New Roman"/>
              </a:rPr>
              <a:t>(7*5)</a:t>
            </a:r>
          </a:p>
          <a:p>
            <a:pPr>
              <a:spcBef>
                <a:spcPts val="0"/>
              </a:spcBef>
              <a:spcAft>
                <a:spcPts val="0"/>
              </a:spcAft>
            </a:pPr>
            <a:r>
              <a:rPr lang="en-GB" dirty="0">
                <a:solidFill>
                  <a:schemeClr val="bg1"/>
                </a:solidFill>
                <a:latin typeface="Times New Roman"/>
                <a:ea typeface="Times New Roman"/>
              </a:rPr>
              <a:t>(7*5)</a:t>
            </a:r>
            <a:endParaRPr lang="en-US" dirty="0">
              <a:solidFill>
                <a:schemeClr val="bg1"/>
              </a:solidFill>
              <a:latin typeface="Times New Roman"/>
              <a:ea typeface="Times New Roman"/>
            </a:endParaRPr>
          </a:p>
        </p:txBody>
      </p:sp>
      <p:cxnSp>
        <p:nvCxnSpPr>
          <p:cNvPr id="14" name="Straight Connector 13"/>
          <p:cNvCxnSpPr>
            <a:stCxn id="13" idx="1"/>
          </p:cNvCxnSpPr>
          <p:nvPr/>
        </p:nvCxnSpPr>
        <p:spPr bwMode="auto">
          <a:xfrm flipV="1">
            <a:off x="5233106" y="6282898"/>
            <a:ext cx="851515" cy="1"/>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5" name="Rounded Rectangle 14"/>
          <p:cNvSpPr/>
          <p:nvPr/>
        </p:nvSpPr>
        <p:spPr bwMode="auto">
          <a:xfrm>
            <a:off x="5123872" y="4315692"/>
            <a:ext cx="957582" cy="381000"/>
          </a:xfrm>
          <a:prstGeom prst="roundRect">
            <a:avLst/>
          </a:prstGeom>
          <a:noFill/>
          <a:ln w="38100" cap="flat" cmpd="sng" algn="ctr">
            <a:solidFill>
              <a:srgbClr val="66FF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Content Placeholder 8"/>
          <p:cNvSpPr txBox="1">
            <a:spLocks/>
          </p:cNvSpPr>
          <p:nvPr/>
        </p:nvSpPr>
        <p:spPr>
          <a:xfrm>
            <a:off x="212436" y="6019374"/>
            <a:ext cx="5105400" cy="762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eaLnBrk="1" hangingPunct="1">
              <a:tabLst>
                <a:tab pos="914400" algn="l"/>
              </a:tabLst>
            </a:pPr>
            <a:r>
              <a:rPr lang="en-US" sz="1000" b="1" i="1" kern="0" dirty="0"/>
              <a:t>n</a:t>
            </a:r>
            <a:r>
              <a:rPr lang="en-US" sz="1000" kern="0" dirty="0"/>
              <a:t>: 	number of RUs in the ontology</a:t>
            </a:r>
          </a:p>
          <a:p>
            <a:pPr eaLnBrk="1" hangingPunct="1">
              <a:tabLst>
                <a:tab pos="914400" algn="l"/>
              </a:tabLst>
            </a:pPr>
            <a:r>
              <a:rPr lang="en-US" sz="1000" b="1" i="1" kern="0" dirty="0"/>
              <a:t>m</a:t>
            </a:r>
            <a:r>
              <a:rPr lang="en-US" sz="1000" kern="0" dirty="0"/>
              <a:t>: 	number of unjustified absences</a:t>
            </a:r>
          </a:p>
          <a:p>
            <a:pPr eaLnBrk="1" hangingPunct="1">
              <a:tabLst>
                <a:tab pos="914400" algn="l"/>
              </a:tabLst>
            </a:pPr>
            <a:r>
              <a:rPr lang="en-US" sz="1000" b="1" i="1" kern="0" dirty="0" err="1"/>
              <a:t>e</a:t>
            </a:r>
            <a:r>
              <a:rPr lang="en-US" sz="1000" b="1" i="1" kern="0" baseline="-25000" dirty="0" err="1"/>
              <a:t>i</a:t>
            </a:r>
            <a:r>
              <a:rPr lang="en-US" sz="1000" kern="0" dirty="0"/>
              <a:t>: 	magnitude of the error, if any, </a:t>
            </a:r>
          </a:p>
          <a:p>
            <a:pPr eaLnBrk="1" hangingPunct="1">
              <a:tabLst>
                <a:tab pos="914400" algn="l"/>
              </a:tabLst>
            </a:pPr>
            <a:r>
              <a:rPr lang="en-US" sz="1000" kern="0" dirty="0"/>
              <a:t>	for the </a:t>
            </a:r>
            <a:r>
              <a:rPr lang="en-US" sz="1000" b="1" i="1" kern="0" dirty="0" err="1"/>
              <a:t>i</a:t>
            </a:r>
            <a:r>
              <a:rPr lang="en-US" sz="1000" b="1" i="1" kern="0" dirty="0"/>
              <a:t> </a:t>
            </a:r>
            <a:r>
              <a:rPr lang="en-US" sz="1000" kern="0" baseline="30000" dirty="0" err="1"/>
              <a:t>th</a:t>
            </a:r>
            <a:r>
              <a:rPr lang="en-US" sz="1000" kern="0" dirty="0"/>
              <a:t> RU</a:t>
            </a:r>
          </a:p>
        </p:txBody>
      </p:sp>
    </p:spTree>
    <p:extLst>
      <p:ext uri="{BB962C8B-B14F-4D97-AF65-F5344CB8AC3E}">
        <p14:creationId xmlns:p14="http://schemas.microsoft.com/office/powerpoint/2010/main" val="183087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609600"/>
            <a:ext cx="8686800" cy="762000"/>
          </a:xfrm>
        </p:spPr>
        <p:txBody>
          <a:bodyPr/>
          <a:lstStyle/>
          <a:p>
            <a:pPr eaLnBrk="1" hangingPunct="1"/>
            <a:r>
              <a:rPr lang="en-US" dirty="0"/>
              <a:t>Comparing consecutive versions: t2</a:t>
            </a:r>
          </a:p>
        </p:txBody>
      </p:sp>
      <p:graphicFrame>
        <p:nvGraphicFramePr>
          <p:cNvPr id="4" name="Table 3"/>
          <p:cNvGraphicFramePr>
            <a:graphicFrameLocks noGrp="1"/>
          </p:cNvGraphicFramePr>
          <p:nvPr>
            <p:extLst/>
          </p:nvPr>
        </p:nvGraphicFramePr>
        <p:xfrm>
          <a:off x="228600" y="1343892"/>
          <a:ext cx="8686795" cy="4600565"/>
        </p:xfrm>
        <a:graphic>
          <a:graphicData uri="http://schemas.openxmlformats.org/drawingml/2006/table">
            <a:tbl>
              <a:tblPr/>
              <a:tblGrid>
                <a:gridCol w="3048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gridCol w="304800">
                  <a:extLst>
                    <a:ext uri="{9D8B030D-6E8A-4147-A177-3AD203B41FA5}">
                      <a16:colId xmlns:a16="http://schemas.microsoft.com/office/drawing/2014/main" val="20010"/>
                    </a:ext>
                  </a:extLst>
                </a:gridCol>
                <a:gridCol w="533400">
                  <a:extLst>
                    <a:ext uri="{9D8B030D-6E8A-4147-A177-3AD203B41FA5}">
                      <a16:colId xmlns:a16="http://schemas.microsoft.com/office/drawing/2014/main" val="20011"/>
                    </a:ext>
                  </a:extLst>
                </a:gridCol>
                <a:gridCol w="380995">
                  <a:extLst>
                    <a:ext uri="{9D8B030D-6E8A-4147-A177-3AD203B41FA5}">
                      <a16:colId xmlns:a16="http://schemas.microsoft.com/office/drawing/2014/main" val="20012"/>
                    </a:ext>
                  </a:extLst>
                </a:gridCol>
              </a:tblGrid>
              <a:tr h="212402">
                <a:tc rowSpan="3">
                  <a:txBody>
                    <a:bodyPr/>
                    <a:lstStyle/>
                    <a:p>
                      <a:pPr marL="0" marR="0" algn="ctr">
                        <a:lnSpc>
                          <a:spcPct val="100000"/>
                        </a:lnSpc>
                        <a:spcBef>
                          <a:spcPts val="0"/>
                        </a:spcBef>
                        <a:spcAft>
                          <a:spcPts val="0"/>
                        </a:spcAft>
                      </a:pP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Time t1</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4">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Time t2</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Time t3</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2402">
                <a:tc vMerge="1">
                  <a:txBody>
                    <a:bodyPr/>
                    <a:lstStyle/>
                    <a:p>
                      <a:pPr marL="0" marR="0" algn="ctr">
                        <a:lnSpc>
                          <a:spcPct val="100000"/>
                        </a:lnSpc>
                        <a:spcBef>
                          <a:spcPts val="0"/>
                        </a:spcBef>
                        <a:spcAft>
                          <a:spcPts val="0"/>
                        </a:spcAft>
                      </a:pP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V1</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T1</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V2</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T1</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T2</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T3</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extLst>
                  <a:ext uri="{0D108BD9-81ED-4DB2-BD59-A6C34878D82A}">
                    <a16:rowId xmlns:a16="http://schemas.microsoft.com/office/drawing/2014/main" val="10001"/>
                  </a:ext>
                </a:extLst>
              </a:tr>
              <a:tr h="424805">
                <a:tc vMerge="1">
                  <a:txBody>
                    <a:bodyPr/>
                    <a:lstStyle/>
                    <a:p>
                      <a:pPr marL="0" marR="0" algn="ctr">
                        <a:lnSpc>
                          <a:spcPct val="100000"/>
                        </a:lnSpc>
                        <a:spcBef>
                          <a:spcPts val="0"/>
                        </a:spcBef>
                        <a:spcAft>
                          <a:spcPts val="0"/>
                        </a:spcAft>
                      </a:pP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2"/>
                  </a:ext>
                </a:extLst>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animal</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3"/>
                  </a:ext>
                </a:extLst>
              </a:tr>
              <a:tr h="212402">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4"/>
                  </a:ext>
                </a:extLst>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5"/>
                  </a:ext>
                </a:extLst>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6"/>
                  </a:ext>
                </a:extLst>
              </a:tr>
              <a:tr h="462734">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 are animals</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7"/>
                  </a:ext>
                </a:extLst>
              </a:tr>
              <a:tr h="578418">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mammals are animals</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8"/>
                  </a:ext>
                </a:extLst>
              </a:tr>
              <a:tr h="462734">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fish</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9"/>
                  </a:ext>
                </a:extLst>
              </a:tr>
              <a:tr h="578418">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animals</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10"/>
                  </a:ext>
                </a:extLst>
              </a:tr>
              <a:tr h="386576">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mammals</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11"/>
                  </a:ext>
                </a:extLst>
              </a:tr>
              <a:tr h="231367">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SCORE</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0.93</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0.84</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0.90</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extLst>
                  <a:ext uri="{0D108BD9-81ED-4DB2-BD59-A6C34878D82A}">
                    <a16:rowId xmlns:a16="http://schemas.microsoft.com/office/drawing/2014/main" val="10012"/>
                  </a:ext>
                </a:extLst>
              </a:tr>
            </a:tbl>
          </a:graphicData>
        </a:graphic>
      </p:graphicFrame>
      <p:pic>
        <p:nvPicPr>
          <p:cNvPr id="3" name="Picture 2"/>
          <p:cNvPicPr>
            <a:picLocks noChangeAspect="1"/>
          </p:cNvPicPr>
          <p:nvPr/>
        </p:nvPicPr>
        <p:blipFill>
          <a:blip r:embed="rId3"/>
          <a:stretch>
            <a:fillRect/>
          </a:stretch>
        </p:blipFill>
        <p:spPr>
          <a:xfrm>
            <a:off x="6096000" y="1191492"/>
            <a:ext cx="3049898" cy="5257800"/>
          </a:xfrm>
          <a:prstGeom prst="rect">
            <a:avLst/>
          </a:prstGeom>
        </p:spPr>
      </p:pic>
      <p:pic>
        <p:nvPicPr>
          <p:cNvPr id="5" name="Picture 4"/>
          <p:cNvPicPr>
            <a:picLocks noChangeAspect="1"/>
          </p:cNvPicPr>
          <p:nvPr/>
        </p:nvPicPr>
        <p:blipFill>
          <a:blip r:embed="rId4"/>
          <a:stretch>
            <a:fillRect/>
          </a:stretch>
        </p:blipFill>
        <p:spPr>
          <a:xfrm>
            <a:off x="4114800" y="1609437"/>
            <a:ext cx="990599" cy="4335020"/>
          </a:xfrm>
          <a:prstGeom prst="rect">
            <a:avLst/>
          </a:prstGeom>
        </p:spPr>
      </p:pic>
      <p:sp>
        <p:nvSpPr>
          <p:cNvPr id="6" name="Rounded Rectangle 5"/>
          <p:cNvSpPr/>
          <p:nvPr/>
        </p:nvSpPr>
        <p:spPr bwMode="auto">
          <a:xfrm>
            <a:off x="4191000" y="4315692"/>
            <a:ext cx="838200" cy="3810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1" name="Group 4"/>
          <p:cNvGrpSpPr>
            <a:grpSpLocks/>
          </p:cNvGrpSpPr>
          <p:nvPr/>
        </p:nvGrpSpPr>
        <p:grpSpPr bwMode="auto">
          <a:xfrm>
            <a:off x="2830779" y="6019800"/>
            <a:ext cx="914400" cy="685800"/>
            <a:chOff x="228600" y="2971800"/>
            <a:chExt cx="3200400" cy="2895600"/>
          </a:xfrm>
        </p:grpSpPr>
        <p:sp>
          <p:nvSpPr>
            <p:cNvPr id="12" name="Rectangle 5"/>
            <p:cNvSpPr>
              <a:spLocks noChangeArrowheads="1"/>
            </p:cNvSpPr>
            <p:nvPr/>
          </p:nvSpPr>
          <p:spPr bwMode="auto">
            <a:xfrm>
              <a:off x="228600" y="2971800"/>
              <a:ext cx="3200400" cy="2895600"/>
            </a:xfrm>
            <a:prstGeom prst="rect">
              <a:avLst/>
            </a:prstGeom>
            <a:solidFill>
              <a:schemeClr val="bg1"/>
            </a:solidFill>
            <a:ln w="9525" algn="ctr">
              <a:noFill/>
              <a:round/>
              <a:headEnd/>
              <a:tailEnd/>
            </a:ln>
          </p:spPr>
          <p:txBody>
            <a:bodyPr wrap="none" lIns="0" tIns="0" rIns="0" bIns="0" anchor="ctr">
              <a:spAutoFit/>
            </a:bodyPr>
            <a:lstStyle/>
            <a:p>
              <a:endParaRPr lang="en-US"/>
            </a:p>
          </p:txBody>
        </p:sp>
        <p:graphicFrame>
          <p:nvGraphicFramePr>
            <p:cNvPr id="13" name="Object 1"/>
            <p:cNvGraphicFramePr>
              <a:graphicFrameLocks noChangeAspect="1"/>
            </p:cNvGraphicFramePr>
            <p:nvPr/>
          </p:nvGraphicFramePr>
          <p:xfrm>
            <a:off x="381000" y="3047998"/>
            <a:ext cx="2833688" cy="2667000"/>
          </p:xfrm>
          <a:graphic>
            <a:graphicData uri="http://schemas.openxmlformats.org/presentationml/2006/ole">
              <mc:AlternateContent xmlns:mc="http://schemas.openxmlformats.org/markup-compatibility/2006">
                <mc:Choice xmlns:v="urn:schemas-microsoft-com:vml" Requires="v">
                  <p:oleObj spid="_x0000_s19503" name="Equation" r:id="rId5" imgW="647640" imgH="609480" progId="Equation.3">
                    <p:embed/>
                  </p:oleObj>
                </mc:Choice>
                <mc:Fallback>
                  <p:oleObj name="Equation" r:id="rId5" imgW="647640" imgH="609480" progId="Equation.3">
                    <p:embed/>
                    <p:pic>
                      <p:nvPicPr>
                        <p:cNvPr id="13"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047998"/>
                          <a:ext cx="2833688"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4" name="Rectangle 13"/>
          <p:cNvSpPr/>
          <p:nvPr/>
        </p:nvSpPr>
        <p:spPr>
          <a:xfrm>
            <a:off x="3872885" y="5867400"/>
            <a:ext cx="1845377" cy="830997"/>
          </a:xfrm>
          <a:prstGeom prst="rect">
            <a:avLst/>
          </a:prstGeom>
        </p:spPr>
        <p:txBody>
          <a:bodyPr wrap="none">
            <a:spAutoFit/>
          </a:bodyPr>
          <a:lstStyle/>
          <a:p>
            <a:pPr>
              <a:spcBef>
                <a:spcPts val="0"/>
              </a:spcBef>
              <a:spcAft>
                <a:spcPts val="0"/>
              </a:spcAft>
            </a:pPr>
            <a:r>
              <a:rPr lang="en-GB" dirty="0">
                <a:solidFill>
                  <a:schemeClr val="bg1"/>
                </a:solidFill>
                <a:latin typeface="Times New Roman"/>
                <a:ea typeface="Times New Roman"/>
              </a:rPr>
              <a:t>(7*5) + (1*2)</a:t>
            </a:r>
          </a:p>
          <a:p>
            <a:pPr>
              <a:spcBef>
                <a:spcPts val="0"/>
              </a:spcBef>
              <a:spcAft>
                <a:spcPts val="0"/>
              </a:spcAft>
            </a:pPr>
            <a:r>
              <a:rPr lang="en-GB" dirty="0">
                <a:solidFill>
                  <a:schemeClr val="bg1"/>
                </a:solidFill>
                <a:latin typeface="Times New Roman"/>
                <a:ea typeface="Times New Roman"/>
              </a:rPr>
              <a:t>      (8*5)</a:t>
            </a:r>
            <a:endParaRPr lang="en-US" dirty="0">
              <a:solidFill>
                <a:schemeClr val="bg1"/>
              </a:solidFill>
              <a:latin typeface="Times New Roman"/>
              <a:ea typeface="Times New Roman"/>
            </a:endParaRPr>
          </a:p>
        </p:txBody>
      </p:sp>
      <p:cxnSp>
        <p:nvCxnSpPr>
          <p:cNvPr id="15" name="Straight Connector 14"/>
          <p:cNvCxnSpPr>
            <a:stCxn id="14" idx="1"/>
            <a:endCxn id="14" idx="3"/>
          </p:cNvCxnSpPr>
          <p:nvPr/>
        </p:nvCxnSpPr>
        <p:spPr bwMode="auto">
          <a:xfrm>
            <a:off x="3872885" y="6282899"/>
            <a:ext cx="1845377"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7" name="Content Placeholder 8"/>
          <p:cNvSpPr>
            <a:spLocks noGrp="1"/>
          </p:cNvSpPr>
          <p:nvPr>
            <p:ph idx="1"/>
          </p:nvPr>
        </p:nvSpPr>
        <p:spPr>
          <a:xfrm>
            <a:off x="212436" y="6019374"/>
            <a:ext cx="5105400" cy="762000"/>
          </a:xfrm>
        </p:spPr>
        <p:txBody>
          <a:bodyPr/>
          <a:lstStyle/>
          <a:p>
            <a:pPr eaLnBrk="1" hangingPunct="1">
              <a:tabLst>
                <a:tab pos="914400" algn="l"/>
              </a:tabLst>
            </a:pPr>
            <a:r>
              <a:rPr lang="en-US" sz="1000" b="1" i="1" dirty="0"/>
              <a:t>n</a:t>
            </a:r>
            <a:r>
              <a:rPr lang="en-US" sz="1000" dirty="0"/>
              <a:t>: 	number of RUs in the ontology</a:t>
            </a:r>
          </a:p>
          <a:p>
            <a:pPr eaLnBrk="1" hangingPunct="1">
              <a:tabLst>
                <a:tab pos="914400" algn="l"/>
              </a:tabLst>
            </a:pPr>
            <a:r>
              <a:rPr lang="en-US" sz="1000" b="1" i="1" dirty="0"/>
              <a:t>m</a:t>
            </a:r>
            <a:r>
              <a:rPr lang="en-US" sz="1000" dirty="0"/>
              <a:t>: 	number of unjustified absences</a:t>
            </a:r>
          </a:p>
          <a:p>
            <a:pPr eaLnBrk="1" hangingPunct="1">
              <a:tabLst>
                <a:tab pos="914400" algn="l"/>
              </a:tabLst>
            </a:pPr>
            <a:r>
              <a:rPr lang="en-US" sz="1000" b="1" i="1" dirty="0" err="1"/>
              <a:t>e</a:t>
            </a:r>
            <a:r>
              <a:rPr lang="en-US" sz="1000" b="1" i="1" baseline="-25000" dirty="0" err="1"/>
              <a:t>i</a:t>
            </a:r>
            <a:r>
              <a:rPr lang="en-US" sz="1000" dirty="0"/>
              <a:t>: 	magnitude of the error, if any, </a:t>
            </a:r>
          </a:p>
          <a:p>
            <a:pPr eaLnBrk="1" hangingPunct="1">
              <a:tabLst>
                <a:tab pos="914400" algn="l"/>
              </a:tabLst>
            </a:pPr>
            <a:r>
              <a:rPr lang="en-US" sz="1000" dirty="0"/>
              <a:t>	for the </a:t>
            </a:r>
            <a:r>
              <a:rPr lang="en-US" sz="1000" b="1" i="1" dirty="0" err="1"/>
              <a:t>i</a:t>
            </a:r>
            <a:r>
              <a:rPr lang="en-US" sz="1000" b="1" i="1" dirty="0"/>
              <a:t> </a:t>
            </a:r>
            <a:r>
              <a:rPr lang="en-US" sz="1000" baseline="30000" dirty="0" err="1"/>
              <a:t>th</a:t>
            </a:r>
            <a:r>
              <a:rPr lang="en-US" sz="1000" dirty="0"/>
              <a:t> RU</a:t>
            </a:r>
          </a:p>
        </p:txBody>
      </p:sp>
    </p:spTree>
    <p:extLst>
      <p:ext uri="{BB962C8B-B14F-4D97-AF65-F5344CB8AC3E}">
        <p14:creationId xmlns:p14="http://schemas.microsoft.com/office/powerpoint/2010/main" val="295811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2" fill="hold" nodeType="afterEffect">
                                  <p:stCondLst>
                                    <p:cond delay="0"/>
                                  </p:stCondLst>
                                  <p:childTnLst>
                                    <p:animEffect transition="out" filter="wipe(righ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609600"/>
            <a:ext cx="8686800" cy="762000"/>
          </a:xfrm>
        </p:spPr>
        <p:txBody>
          <a:bodyPr/>
          <a:lstStyle/>
          <a:p>
            <a:pPr eaLnBrk="1" hangingPunct="1"/>
            <a:r>
              <a:rPr lang="en-US" dirty="0"/>
              <a:t>Comparing consecutive versions: t3</a:t>
            </a:r>
          </a:p>
        </p:txBody>
      </p:sp>
      <p:graphicFrame>
        <p:nvGraphicFramePr>
          <p:cNvPr id="4" name="Table 3"/>
          <p:cNvGraphicFramePr>
            <a:graphicFrameLocks noGrp="1"/>
          </p:cNvGraphicFramePr>
          <p:nvPr>
            <p:extLst/>
          </p:nvPr>
        </p:nvGraphicFramePr>
        <p:xfrm>
          <a:off x="228600" y="1343892"/>
          <a:ext cx="8686795" cy="4600565"/>
        </p:xfrm>
        <a:graphic>
          <a:graphicData uri="http://schemas.openxmlformats.org/drawingml/2006/table">
            <a:tbl>
              <a:tblPr/>
              <a:tblGrid>
                <a:gridCol w="3048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gridCol w="304800">
                  <a:extLst>
                    <a:ext uri="{9D8B030D-6E8A-4147-A177-3AD203B41FA5}">
                      <a16:colId xmlns:a16="http://schemas.microsoft.com/office/drawing/2014/main" val="20010"/>
                    </a:ext>
                  </a:extLst>
                </a:gridCol>
                <a:gridCol w="533400">
                  <a:extLst>
                    <a:ext uri="{9D8B030D-6E8A-4147-A177-3AD203B41FA5}">
                      <a16:colId xmlns:a16="http://schemas.microsoft.com/office/drawing/2014/main" val="20011"/>
                    </a:ext>
                  </a:extLst>
                </a:gridCol>
                <a:gridCol w="380995">
                  <a:extLst>
                    <a:ext uri="{9D8B030D-6E8A-4147-A177-3AD203B41FA5}">
                      <a16:colId xmlns:a16="http://schemas.microsoft.com/office/drawing/2014/main" val="20012"/>
                    </a:ext>
                  </a:extLst>
                </a:gridCol>
              </a:tblGrid>
              <a:tr h="212402">
                <a:tc rowSpan="3">
                  <a:txBody>
                    <a:bodyPr/>
                    <a:lstStyle/>
                    <a:p>
                      <a:pPr marL="0" marR="0" algn="ctr">
                        <a:lnSpc>
                          <a:spcPct val="100000"/>
                        </a:lnSpc>
                        <a:spcBef>
                          <a:spcPts val="0"/>
                        </a:spcBef>
                        <a:spcAft>
                          <a:spcPts val="0"/>
                        </a:spcAft>
                      </a:pP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Time t1</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4">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Time t2</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Time t3</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2402">
                <a:tc vMerge="1">
                  <a:txBody>
                    <a:bodyPr/>
                    <a:lstStyle/>
                    <a:p>
                      <a:pPr marL="0" marR="0" algn="ctr">
                        <a:lnSpc>
                          <a:spcPct val="100000"/>
                        </a:lnSpc>
                        <a:spcBef>
                          <a:spcPts val="0"/>
                        </a:spcBef>
                        <a:spcAft>
                          <a:spcPts val="0"/>
                        </a:spcAft>
                      </a:pP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V1</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V1</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V2</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T1</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T2</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V3</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extLst>
                  <a:ext uri="{0D108BD9-81ED-4DB2-BD59-A6C34878D82A}">
                    <a16:rowId xmlns:a16="http://schemas.microsoft.com/office/drawing/2014/main" val="10001"/>
                  </a:ext>
                </a:extLst>
              </a:tr>
              <a:tr h="424805">
                <a:tc vMerge="1">
                  <a:txBody>
                    <a:bodyPr/>
                    <a:lstStyle/>
                    <a:p>
                      <a:pPr marL="0" marR="0" algn="ctr">
                        <a:lnSpc>
                          <a:spcPct val="100000"/>
                        </a:lnSpc>
                        <a:spcBef>
                          <a:spcPts val="0"/>
                        </a:spcBef>
                        <a:spcAft>
                          <a:spcPts val="0"/>
                        </a:spcAft>
                      </a:pP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2"/>
                  </a:ext>
                </a:extLst>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animal</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3"/>
                  </a:ext>
                </a:extLst>
              </a:tr>
              <a:tr h="212402">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4"/>
                  </a:ext>
                </a:extLst>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5"/>
                  </a:ext>
                </a:extLst>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6"/>
                  </a:ext>
                </a:extLst>
              </a:tr>
              <a:tr h="462734">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 are animals</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7"/>
                  </a:ext>
                </a:extLst>
              </a:tr>
              <a:tr h="578418">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mammals are animals</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8"/>
                  </a:ext>
                </a:extLst>
              </a:tr>
              <a:tr h="462734">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fish</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9"/>
                  </a:ext>
                </a:extLst>
              </a:tr>
              <a:tr h="578418">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animals</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10"/>
                  </a:ext>
                </a:extLst>
              </a:tr>
              <a:tr h="386576">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mammals</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11"/>
                  </a:ext>
                </a:extLst>
              </a:tr>
              <a:tr h="231367">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SCORE</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0.93</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0.84</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0.90</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extLst>
                  <a:ext uri="{0D108BD9-81ED-4DB2-BD59-A6C34878D82A}">
                    <a16:rowId xmlns:a16="http://schemas.microsoft.com/office/drawing/2014/main" val="10012"/>
                  </a:ext>
                </a:extLst>
              </a:tr>
            </a:tbl>
          </a:graphicData>
        </a:graphic>
      </p:graphicFrame>
      <p:grpSp>
        <p:nvGrpSpPr>
          <p:cNvPr id="11" name="Group 4"/>
          <p:cNvGrpSpPr>
            <a:grpSpLocks/>
          </p:cNvGrpSpPr>
          <p:nvPr/>
        </p:nvGrpSpPr>
        <p:grpSpPr bwMode="auto">
          <a:xfrm>
            <a:off x="7021035" y="6019800"/>
            <a:ext cx="914400" cy="685800"/>
            <a:chOff x="228600" y="2971800"/>
            <a:chExt cx="3200400" cy="2895600"/>
          </a:xfrm>
        </p:grpSpPr>
        <p:sp>
          <p:nvSpPr>
            <p:cNvPr id="12" name="Rectangle 5"/>
            <p:cNvSpPr>
              <a:spLocks noChangeArrowheads="1"/>
            </p:cNvSpPr>
            <p:nvPr/>
          </p:nvSpPr>
          <p:spPr bwMode="auto">
            <a:xfrm>
              <a:off x="228600" y="2971800"/>
              <a:ext cx="3200400" cy="2895600"/>
            </a:xfrm>
            <a:prstGeom prst="rect">
              <a:avLst/>
            </a:prstGeom>
            <a:solidFill>
              <a:schemeClr val="bg1"/>
            </a:solidFill>
            <a:ln w="9525" algn="ctr">
              <a:noFill/>
              <a:round/>
              <a:headEnd/>
              <a:tailEnd/>
            </a:ln>
          </p:spPr>
          <p:txBody>
            <a:bodyPr wrap="none" lIns="0" tIns="0" rIns="0" bIns="0" anchor="ctr">
              <a:spAutoFit/>
            </a:bodyPr>
            <a:lstStyle/>
            <a:p>
              <a:endParaRPr lang="en-US"/>
            </a:p>
          </p:txBody>
        </p:sp>
        <p:graphicFrame>
          <p:nvGraphicFramePr>
            <p:cNvPr id="13" name="Object 1"/>
            <p:cNvGraphicFramePr>
              <a:graphicFrameLocks noChangeAspect="1"/>
            </p:cNvGraphicFramePr>
            <p:nvPr/>
          </p:nvGraphicFramePr>
          <p:xfrm>
            <a:off x="381000" y="3047998"/>
            <a:ext cx="2833688" cy="2667000"/>
          </p:xfrm>
          <a:graphic>
            <a:graphicData uri="http://schemas.openxmlformats.org/presentationml/2006/ole">
              <mc:AlternateContent xmlns:mc="http://schemas.openxmlformats.org/markup-compatibility/2006">
                <mc:Choice xmlns:v="urn:schemas-microsoft-com:vml" Requires="v">
                  <p:oleObj spid="_x0000_s20527" name="Equation" r:id="rId3" imgW="647640" imgH="609480" progId="Equation.3">
                    <p:embed/>
                  </p:oleObj>
                </mc:Choice>
                <mc:Fallback>
                  <p:oleObj name="Equation" r:id="rId3" imgW="647640" imgH="609480" progId="Equation.3">
                    <p:embed/>
                    <p:pic>
                      <p:nvPicPr>
                        <p:cNvPr id="13"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7998"/>
                          <a:ext cx="2833688"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4" name="Rectangle 13"/>
          <p:cNvSpPr/>
          <p:nvPr/>
        </p:nvSpPr>
        <p:spPr>
          <a:xfrm>
            <a:off x="8063141" y="5867400"/>
            <a:ext cx="928459" cy="830997"/>
          </a:xfrm>
          <a:prstGeom prst="rect">
            <a:avLst/>
          </a:prstGeom>
        </p:spPr>
        <p:txBody>
          <a:bodyPr wrap="none">
            <a:spAutoFit/>
          </a:bodyPr>
          <a:lstStyle/>
          <a:p>
            <a:pPr>
              <a:spcBef>
                <a:spcPts val="0"/>
              </a:spcBef>
              <a:spcAft>
                <a:spcPts val="0"/>
              </a:spcAft>
            </a:pPr>
            <a:r>
              <a:rPr lang="en-GB" dirty="0">
                <a:solidFill>
                  <a:schemeClr val="bg1"/>
                </a:solidFill>
                <a:latin typeface="Times New Roman"/>
                <a:ea typeface="Times New Roman"/>
              </a:rPr>
              <a:t>(8*5) </a:t>
            </a:r>
          </a:p>
          <a:p>
            <a:pPr>
              <a:spcBef>
                <a:spcPts val="0"/>
              </a:spcBef>
              <a:spcAft>
                <a:spcPts val="0"/>
              </a:spcAft>
            </a:pPr>
            <a:r>
              <a:rPr lang="en-GB" dirty="0">
                <a:solidFill>
                  <a:schemeClr val="bg1"/>
                </a:solidFill>
                <a:latin typeface="Times New Roman"/>
                <a:ea typeface="Times New Roman"/>
              </a:rPr>
              <a:t>(8*5)</a:t>
            </a:r>
            <a:endParaRPr lang="en-US" dirty="0">
              <a:solidFill>
                <a:schemeClr val="bg1"/>
              </a:solidFill>
              <a:latin typeface="Times New Roman"/>
              <a:ea typeface="Times New Roman"/>
            </a:endParaRPr>
          </a:p>
        </p:txBody>
      </p:sp>
      <p:cxnSp>
        <p:nvCxnSpPr>
          <p:cNvPr id="15" name="Straight Connector 14"/>
          <p:cNvCxnSpPr>
            <a:stCxn id="14" idx="1"/>
            <a:endCxn id="14" idx="3"/>
          </p:cNvCxnSpPr>
          <p:nvPr/>
        </p:nvCxnSpPr>
        <p:spPr bwMode="auto">
          <a:xfrm>
            <a:off x="8063141" y="6282899"/>
            <a:ext cx="928459"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7" name="Content Placeholder 8"/>
          <p:cNvSpPr>
            <a:spLocks noGrp="1"/>
          </p:cNvSpPr>
          <p:nvPr>
            <p:ph idx="1"/>
          </p:nvPr>
        </p:nvSpPr>
        <p:spPr>
          <a:xfrm>
            <a:off x="212436" y="6019374"/>
            <a:ext cx="5105400" cy="762000"/>
          </a:xfrm>
        </p:spPr>
        <p:txBody>
          <a:bodyPr/>
          <a:lstStyle/>
          <a:p>
            <a:pPr eaLnBrk="1" hangingPunct="1">
              <a:tabLst>
                <a:tab pos="914400" algn="l"/>
              </a:tabLst>
            </a:pPr>
            <a:r>
              <a:rPr lang="en-US" sz="1000" b="1" i="1" dirty="0"/>
              <a:t>n</a:t>
            </a:r>
            <a:r>
              <a:rPr lang="en-US" sz="1000" dirty="0"/>
              <a:t>: 	number of RUs in the ontology</a:t>
            </a:r>
          </a:p>
          <a:p>
            <a:pPr eaLnBrk="1" hangingPunct="1">
              <a:tabLst>
                <a:tab pos="914400" algn="l"/>
              </a:tabLst>
            </a:pPr>
            <a:r>
              <a:rPr lang="en-US" sz="1000" b="1" i="1" dirty="0"/>
              <a:t>m</a:t>
            </a:r>
            <a:r>
              <a:rPr lang="en-US" sz="1000" dirty="0"/>
              <a:t>: 	number of unjustified absences</a:t>
            </a:r>
          </a:p>
          <a:p>
            <a:pPr eaLnBrk="1" hangingPunct="1">
              <a:tabLst>
                <a:tab pos="914400" algn="l"/>
              </a:tabLst>
            </a:pPr>
            <a:r>
              <a:rPr lang="en-US" sz="1000" b="1" i="1" dirty="0" err="1"/>
              <a:t>e</a:t>
            </a:r>
            <a:r>
              <a:rPr lang="en-US" sz="1000" b="1" i="1" baseline="-25000" dirty="0" err="1"/>
              <a:t>i</a:t>
            </a:r>
            <a:r>
              <a:rPr lang="en-US" sz="1000" dirty="0"/>
              <a:t>: 	magnitude of the error, if any, </a:t>
            </a:r>
          </a:p>
          <a:p>
            <a:pPr eaLnBrk="1" hangingPunct="1">
              <a:tabLst>
                <a:tab pos="914400" algn="l"/>
              </a:tabLst>
            </a:pPr>
            <a:r>
              <a:rPr lang="en-US" sz="1000" dirty="0"/>
              <a:t>	for the </a:t>
            </a:r>
            <a:r>
              <a:rPr lang="en-US" sz="1000" b="1" i="1" dirty="0" err="1"/>
              <a:t>i</a:t>
            </a:r>
            <a:r>
              <a:rPr lang="en-US" sz="1000" b="1" i="1" dirty="0"/>
              <a:t> </a:t>
            </a:r>
            <a:r>
              <a:rPr lang="en-US" sz="1000" baseline="30000" dirty="0" err="1"/>
              <a:t>th</a:t>
            </a:r>
            <a:r>
              <a:rPr lang="en-US" sz="1000" dirty="0"/>
              <a:t> RU</a:t>
            </a:r>
          </a:p>
        </p:txBody>
      </p:sp>
      <p:pic>
        <p:nvPicPr>
          <p:cNvPr id="2" name="Picture 1"/>
          <p:cNvPicPr>
            <a:picLocks noChangeAspect="1"/>
          </p:cNvPicPr>
          <p:nvPr/>
        </p:nvPicPr>
        <p:blipFill>
          <a:blip r:embed="rId5"/>
          <a:stretch>
            <a:fillRect/>
          </a:stretch>
        </p:blipFill>
        <p:spPr>
          <a:xfrm>
            <a:off x="6096000" y="1600200"/>
            <a:ext cx="1905001" cy="4344257"/>
          </a:xfrm>
          <a:prstGeom prst="rect">
            <a:avLst/>
          </a:prstGeom>
        </p:spPr>
      </p:pic>
      <p:cxnSp>
        <p:nvCxnSpPr>
          <p:cNvPr id="8" name="Straight Connector 7"/>
          <p:cNvCxnSpPr/>
          <p:nvPr/>
        </p:nvCxnSpPr>
        <p:spPr bwMode="auto">
          <a:xfrm>
            <a:off x="7083050" y="1572492"/>
            <a:ext cx="0" cy="4371965"/>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18" name="TextBox 17"/>
          <p:cNvSpPr txBox="1"/>
          <p:nvPr/>
        </p:nvSpPr>
        <p:spPr>
          <a:xfrm>
            <a:off x="6934200" y="2226867"/>
            <a:ext cx="1208985" cy="2862322"/>
          </a:xfrm>
          <a:prstGeom prst="rect">
            <a:avLst/>
          </a:prstGeom>
          <a:noFill/>
        </p:spPr>
        <p:txBody>
          <a:bodyPr wrap="none" rtlCol="0">
            <a:spAutoFit/>
          </a:bodyPr>
          <a:lstStyle/>
          <a:p>
            <a:r>
              <a:rPr lang="en-US" sz="18000" dirty="0">
                <a:solidFill>
                  <a:schemeClr val="bg1"/>
                </a:solidFill>
              </a:rPr>
              <a:t>?</a:t>
            </a:r>
          </a:p>
        </p:txBody>
      </p:sp>
    </p:spTree>
    <p:extLst>
      <p:ext uri="{BB962C8B-B14F-4D97-AF65-F5344CB8AC3E}">
        <p14:creationId xmlns:p14="http://schemas.microsoft.com/office/powerpoint/2010/main" val="342328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B047C-BC5F-444B-8EA1-5266A989B34A}"/>
              </a:ext>
            </a:extLst>
          </p:cNvPr>
          <p:cNvSpPr>
            <a:spLocks noGrp="1"/>
          </p:cNvSpPr>
          <p:nvPr>
            <p:ph type="title"/>
          </p:nvPr>
        </p:nvSpPr>
        <p:spPr/>
        <p:txBody>
          <a:bodyPr/>
          <a:lstStyle/>
          <a:p>
            <a:r>
              <a:rPr lang="en-US" dirty="0"/>
              <a:t>Accessed Oct 30, 2024</a:t>
            </a:r>
          </a:p>
        </p:txBody>
      </p:sp>
      <p:sp>
        <p:nvSpPr>
          <p:cNvPr id="3" name="Content Placeholder 2">
            <a:extLst>
              <a:ext uri="{FF2B5EF4-FFF2-40B4-BE49-F238E27FC236}">
                <a16:creationId xmlns:a16="http://schemas.microsoft.com/office/drawing/2014/main" id="{497EA666-E7CC-4431-ADE4-E9C67998A9E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FBA53A8-A49F-4833-B4E3-63404A9B19F9}"/>
              </a:ext>
            </a:extLst>
          </p:cNvPr>
          <p:cNvPicPr>
            <a:picLocks noChangeAspect="1"/>
          </p:cNvPicPr>
          <p:nvPr/>
        </p:nvPicPr>
        <p:blipFill>
          <a:blip r:embed="rId2"/>
          <a:stretch>
            <a:fillRect/>
          </a:stretch>
        </p:blipFill>
        <p:spPr>
          <a:xfrm>
            <a:off x="0" y="1448680"/>
            <a:ext cx="9144000" cy="5408440"/>
          </a:xfrm>
          <a:prstGeom prst="rect">
            <a:avLst/>
          </a:prstGeom>
        </p:spPr>
      </p:pic>
      <p:sp>
        <p:nvSpPr>
          <p:cNvPr id="6" name="Rectangle 5">
            <a:extLst>
              <a:ext uri="{FF2B5EF4-FFF2-40B4-BE49-F238E27FC236}">
                <a16:creationId xmlns:a16="http://schemas.microsoft.com/office/drawing/2014/main" id="{B1FFE906-7F64-4FA2-902F-3502F10E5F3B}"/>
              </a:ext>
            </a:extLst>
          </p:cNvPr>
          <p:cNvSpPr/>
          <p:nvPr/>
        </p:nvSpPr>
        <p:spPr bwMode="auto">
          <a:xfrm>
            <a:off x="6934200" y="2438400"/>
            <a:ext cx="1447800" cy="3810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5097349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609600"/>
            <a:ext cx="8686800" cy="762000"/>
          </a:xfrm>
        </p:spPr>
        <p:txBody>
          <a:bodyPr/>
          <a:lstStyle/>
          <a:p>
            <a:pPr eaLnBrk="1" hangingPunct="1"/>
            <a:r>
              <a:rPr lang="en-US" dirty="0"/>
              <a:t>Comparing consecutive versions: t3</a:t>
            </a:r>
          </a:p>
        </p:txBody>
      </p:sp>
      <p:graphicFrame>
        <p:nvGraphicFramePr>
          <p:cNvPr id="4" name="Table 3"/>
          <p:cNvGraphicFramePr>
            <a:graphicFrameLocks noGrp="1"/>
          </p:cNvGraphicFramePr>
          <p:nvPr>
            <p:extLst/>
          </p:nvPr>
        </p:nvGraphicFramePr>
        <p:xfrm>
          <a:off x="228600" y="1343892"/>
          <a:ext cx="8686795" cy="4600565"/>
        </p:xfrm>
        <a:graphic>
          <a:graphicData uri="http://schemas.openxmlformats.org/drawingml/2006/table">
            <a:tbl>
              <a:tblPr/>
              <a:tblGrid>
                <a:gridCol w="3048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gridCol w="304800">
                  <a:extLst>
                    <a:ext uri="{9D8B030D-6E8A-4147-A177-3AD203B41FA5}">
                      <a16:colId xmlns:a16="http://schemas.microsoft.com/office/drawing/2014/main" val="20010"/>
                    </a:ext>
                  </a:extLst>
                </a:gridCol>
                <a:gridCol w="533400">
                  <a:extLst>
                    <a:ext uri="{9D8B030D-6E8A-4147-A177-3AD203B41FA5}">
                      <a16:colId xmlns:a16="http://schemas.microsoft.com/office/drawing/2014/main" val="20011"/>
                    </a:ext>
                  </a:extLst>
                </a:gridCol>
                <a:gridCol w="380995">
                  <a:extLst>
                    <a:ext uri="{9D8B030D-6E8A-4147-A177-3AD203B41FA5}">
                      <a16:colId xmlns:a16="http://schemas.microsoft.com/office/drawing/2014/main" val="20012"/>
                    </a:ext>
                  </a:extLst>
                </a:gridCol>
              </a:tblGrid>
              <a:tr h="212402">
                <a:tc rowSpan="3">
                  <a:txBody>
                    <a:bodyPr/>
                    <a:lstStyle/>
                    <a:p>
                      <a:pPr marL="0" marR="0" algn="ctr">
                        <a:lnSpc>
                          <a:spcPct val="100000"/>
                        </a:lnSpc>
                        <a:spcBef>
                          <a:spcPts val="0"/>
                        </a:spcBef>
                        <a:spcAft>
                          <a:spcPts val="0"/>
                        </a:spcAft>
                      </a:pP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Time t1</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4">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Time t2</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Time t3</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2402">
                <a:tc vMerge="1">
                  <a:txBody>
                    <a:bodyPr/>
                    <a:lstStyle/>
                    <a:p>
                      <a:pPr marL="0" marR="0" algn="ctr">
                        <a:lnSpc>
                          <a:spcPct val="100000"/>
                        </a:lnSpc>
                        <a:spcBef>
                          <a:spcPts val="0"/>
                        </a:spcBef>
                        <a:spcAft>
                          <a:spcPts val="0"/>
                        </a:spcAft>
                      </a:pP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V1</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V1</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V2</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T1</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V2</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V3</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extLst>
                  <a:ext uri="{0D108BD9-81ED-4DB2-BD59-A6C34878D82A}">
                    <a16:rowId xmlns:a16="http://schemas.microsoft.com/office/drawing/2014/main" val="10001"/>
                  </a:ext>
                </a:extLst>
              </a:tr>
              <a:tr h="424805">
                <a:tc vMerge="1">
                  <a:txBody>
                    <a:bodyPr/>
                    <a:lstStyle/>
                    <a:p>
                      <a:pPr marL="0" marR="0" algn="ctr">
                        <a:lnSpc>
                          <a:spcPct val="100000"/>
                        </a:lnSpc>
                        <a:spcBef>
                          <a:spcPts val="0"/>
                        </a:spcBef>
                        <a:spcAft>
                          <a:spcPts val="0"/>
                        </a:spcAft>
                      </a:pP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2"/>
                  </a:ext>
                </a:extLst>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animal</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3"/>
                  </a:ext>
                </a:extLst>
              </a:tr>
              <a:tr h="212402">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4"/>
                  </a:ext>
                </a:extLst>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5"/>
                  </a:ext>
                </a:extLst>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6"/>
                  </a:ext>
                </a:extLst>
              </a:tr>
              <a:tr h="462734">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 are animals</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7"/>
                  </a:ext>
                </a:extLst>
              </a:tr>
              <a:tr h="578418">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mammals are animals</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8"/>
                  </a:ext>
                </a:extLst>
              </a:tr>
              <a:tr h="462734">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fish</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9"/>
                  </a:ext>
                </a:extLst>
              </a:tr>
              <a:tr h="578418">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animals</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10"/>
                  </a:ext>
                </a:extLst>
              </a:tr>
              <a:tr h="386576">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mammals</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11"/>
                  </a:ext>
                </a:extLst>
              </a:tr>
              <a:tr h="231367">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SCORE</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0.93</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0.84</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0.90</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extLst>
                  <a:ext uri="{0D108BD9-81ED-4DB2-BD59-A6C34878D82A}">
                    <a16:rowId xmlns:a16="http://schemas.microsoft.com/office/drawing/2014/main" val="10012"/>
                  </a:ext>
                </a:extLst>
              </a:tr>
            </a:tbl>
          </a:graphicData>
        </a:graphic>
      </p:graphicFrame>
      <p:sp>
        <p:nvSpPr>
          <p:cNvPr id="6" name="Rounded Rectangle 5"/>
          <p:cNvSpPr/>
          <p:nvPr/>
        </p:nvSpPr>
        <p:spPr bwMode="auto">
          <a:xfrm>
            <a:off x="7123544" y="5315528"/>
            <a:ext cx="838200" cy="3810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1" name="Group 4"/>
          <p:cNvGrpSpPr>
            <a:grpSpLocks/>
          </p:cNvGrpSpPr>
          <p:nvPr/>
        </p:nvGrpSpPr>
        <p:grpSpPr bwMode="auto">
          <a:xfrm>
            <a:off x="5638800" y="6019800"/>
            <a:ext cx="914400" cy="685800"/>
            <a:chOff x="228600" y="2971800"/>
            <a:chExt cx="3200400" cy="2895600"/>
          </a:xfrm>
        </p:grpSpPr>
        <p:sp>
          <p:nvSpPr>
            <p:cNvPr id="12" name="Rectangle 5"/>
            <p:cNvSpPr>
              <a:spLocks noChangeArrowheads="1"/>
            </p:cNvSpPr>
            <p:nvPr/>
          </p:nvSpPr>
          <p:spPr bwMode="auto">
            <a:xfrm>
              <a:off x="228600" y="2971800"/>
              <a:ext cx="3200400" cy="2895600"/>
            </a:xfrm>
            <a:prstGeom prst="rect">
              <a:avLst/>
            </a:prstGeom>
            <a:solidFill>
              <a:schemeClr val="bg1"/>
            </a:solidFill>
            <a:ln w="9525" algn="ctr">
              <a:noFill/>
              <a:round/>
              <a:headEnd/>
              <a:tailEnd/>
            </a:ln>
          </p:spPr>
          <p:txBody>
            <a:bodyPr wrap="none" lIns="0" tIns="0" rIns="0" bIns="0" anchor="ctr">
              <a:spAutoFit/>
            </a:bodyPr>
            <a:lstStyle/>
            <a:p>
              <a:endParaRPr lang="en-US"/>
            </a:p>
          </p:txBody>
        </p:sp>
        <p:graphicFrame>
          <p:nvGraphicFramePr>
            <p:cNvPr id="13" name="Object 1"/>
            <p:cNvGraphicFramePr>
              <a:graphicFrameLocks noChangeAspect="1"/>
            </p:cNvGraphicFramePr>
            <p:nvPr/>
          </p:nvGraphicFramePr>
          <p:xfrm>
            <a:off x="381000" y="3047998"/>
            <a:ext cx="2833688" cy="2667000"/>
          </p:xfrm>
          <a:graphic>
            <a:graphicData uri="http://schemas.openxmlformats.org/presentationml/2006/ole">
              <mc:AlternateContent xmlns:mc="http://schemas.openxmlformats.org/markup-compatibility/2006">
                <mc:Choice xmlns:v="urn:schemas-microsoft-com:vml" Requires="v">
                  <p:oleObj spid="_x0000_s21551" name="Equation" r:id="rId3" imgW="647640" imgH="609480" progId="Equation.3">
                    <p:embed/>
                  </p:oleObj>
                </mc:Choice>
                <mc:Fallback>
                  <p:oleObj name="Equation" r:id="rId3" imgW="647640" imgH="609480" progId="Equation.3">
                    <p:embed/>
                    <p:pic>
                      <p:nvPicPr>
                        <p:cNvPr id="13"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7998"/>
                          <a:ext cx="2833688"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4" name="Rectangle 13"/>
          <p:cNvSpPr/>
          <p:nvPr/>
        </p:nvSpPr>
        <p:spPr>
          <a:xfrm>
            <a:off x="6680906" y="5867400"/>
            <a:ext cx="1845377" cy="830997"/>
          </a:xfrm>
          <a:prstGeom prst="rect">
            <a:avLst/>
          </a:prstGeom>
        </p:spPr>
        <p:txBody>
          <a:bodyPr wrap="none">
            <a:spAutoFit/>
          </a:bodyPr>
          <a:lstStyle/>
          <a:p>
            <a:pPr>
              <a:spcBef>
                <a:spcPts val="0"/>
              </a:spcBef>
              <a:spcAft>
                <a:spcPts val="0"/>
              </a:spcAft>
            </a:pPr>
            <a:r>
              <a:rPr lang="en-GB" dirty="0">
                <a:solidFill>
                  <a:schemeClr val="bg1"/>
                </a:solidFill>
                <a:latin typeface="Times New Roman"/>
                <a:ea typeface="Times New Roman"/>
              </a:rPr>
              <a:t>      (7*5) </a:t>
            </a:r>
          </a:p>
          <a:p>
            <a:pPr>
              <a:spcBef>
                <a:spcPts val="0"/>
              </a:spcBef>
              <a:spcAft>
                <a:spcPts val="0"/>
              </a:spcAft>
            </a:pPr>
            <a:r>
              <a:rPr lang="en-GB" dirty="0">
                <a:solidFill>
                  <a:schemeClr val="bg1"/>
                </a:solidFill>
                <a:latin typeface="Times New Roman"/>
                <a:ea typeface="Times New Roman"/>
              </a:rPr>
              <a:t>(7*5) + (1*4)</a:t>
            </a:r>
            <a:endParaRPr lang="en-US" dirty="0">
              <a:solidFill>
                <a:schemeClr val="bg1"/>
              </a:solidFill>
              <a:latin typeface="Times New Roman"/>
              <a:ea typeface="Times New Roman"/>
            </a:endParaRPr>
          </a:p>
        </p:txBody>
      </p:sp>
      <p:cxnSp>
        <p:nvCxnSpPr>
          <p:cNvPr id="15" name="Straight Connector 14"/>
          <p:cNvCxnSpPr>
            <a:stCxn id="14" idx="1"/>
            <a:endCxn id="14" idx="3"/>
          </p:cNvCxnSpPr>
          <p:nvPr/>
        </p:nvCxnSpPr>
        <p:spPr bwMode="auto">
          <a:xfrm>
            <a:off x="6680906" y="6282899"/>
            <a:ext cx="1845377"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7" name="Content Placeholder 8"/>
          <p:cNvSpPr>
            <a:spLocks noGrp="1"/>
          </p:cNvSpPr>
          <p:nvPr>
            <p:ph idx="1"/>
          </p:nvPr>
        </p:nvSpPr>
        <p:spPr>
          <a:xfrm>
            <a:off x="212436" y="6019374"/>
            <a:ext cx="5105400" cy="762000"/>
          </a:xfrm>
        </p:spPr>
        <p:txBody>
          <a:bodyPr/>
          <a:lstStyle/>
          <a:p>
            <a:pPr eaLnBrk="1" hangingPunct="1">
              <a:tabLst>
                <a:tab pos="914400" algn="l"/>
              </a:tabLst>
            </a:pPr>
            <a:r>
              <a:rPr lang="en-US" sz="1000" b="1" i="1" dirty="0"/>
              <a:t>n</a:t>
            </a:r>
            <a:r>
              <a:rPr lang="en-US" sz="1000" dirty="0"/>
              <a:t>: 	number of RUs in the ontology</a:t>
            </a:r>
          </a:p>
          <a:p>
            <a:pPr eaLnBrk="1" hangingPunct="1">
              <a:tabLst>
                <a:tab pos="914400" algn="l"/>
              </a:tabLst>
            </a:pPr>
            <a:r>
              <a:rPr lang="en-US" sz="1000" b="1" i="1" dirty="0"/>
              <a:t>m</a:t>
            </a:r>
            <a:r>
              <a:rPr lang="en-US" sz="1000" dirty="0"/>
              <a:t>: 	number of unjustified absences</a:t>
            </a:r>
          </a:p>
          <a:p>
            <a:pPr eaLnBrk="1" hangingPunct="1">
              <a:tabLst>
                <a:tab pos="914400" algn="l"/>
              </a:tabLst>
            </a:pPr>
            <a:r>
              <a:rPr lang="en-US" sz="1000" b="1" i="1" dirty="0" err="1"/>
              <a:t>e</a:t>
            </a:r>
            <a:r>
              <a:rPr lang="en-US" sz="1000" b="1" i="1" baseline="-25000" dirty="0" err="1"/>
              <a:t>i</a:t>
            </a:r>
            <a:r>
              <a:rPr lang="en-US" sz="1000" dirty="0"/>
              <a:t>: 	magnitude of the error, if any, </a:t>
            </a:r>
          </a:p>
          <a:p>
            <a:pPr eaLnBrk="1" hangingPunct="1">
              <a:tabLst>
                <a:tab pos="914400" algn="l"/>
              </a:tabLst>
            </a:pPr>
            <a:r>
              <a:rPr lang="en-US" sz="1000" dirty="0"/>
              <a:t>	for the </a:t>
            </a:r>
            <a:r>
              <a:rPr lang="en-US" sz="1000" b="1" i="1" dirty="0" err="1"/>
              <a:t>i</a:t>
            </a:r>
            <a:r>
              <a:rPr lang="en-US" sz="1000" b="1" i="1" dirty="0"/>
              <a:t> </a:t>
            </a:r>
            <a:r>
              <a:rPr lang="en-US" sz="1000" baseline="30000" dirty="0" err="1"/>
              <a:t>th</a:t>
            </a:r>
            <a:r>
              <a:rPr lang="en-US" sz="1000" dirty="0"/>
              <a:t> RU</a:t>
            </a:r>
          </a:p>
        </p:txBody>
      </p:sp>
      <p:pic>
        <p:nvPicPr>
          <p:cNvPr id="3" name="Picture 2"/>
          <p:cNvPicPr>
            <a:picLocks noChangeAspect="1"/>
          </p:cNvPicPr>
          <p:nvPr/>
        </p:nvPicPr>
        <p:blipFill>
          <a:blip r:embed="rId5"/>
          <a:stretch>
            <a:fillRect/>
          </a:stretch>
        </p:blipFill>
        <p:spPr>
          <a:xfrm>
            <a:off x="6105236" y="1599984"/>
            <a:ext cx="981364" cy="4344473"/>
          </a:xfrm>
          <a:prstGeom prst="rect">
            <a:avLst/>
          </a:prstGeom>
        </p:spPr>
      </p:pic>
      <p:sp>
        <p:nvSpPr>
          <p:cNvPr id="16" name="TextBox 15"/>
          <p:cNvSpPr txBox="1"/>
          <p:nvPr/>
        </p:nvSpPr>
        <p:spPr>
          <a:xfrm>
            <a:off x="5980544" y="2226867"/>
            <a:ext cx="1208985" cy="2862322"/>
          </a:xfrm>
          <a:prstGeom prst="rect">
            <a:avLst/>
          </a:prstGeom>
          <a:noFill/>
        </p:spPr>
        <p:txBody>
          <a:bodyPr wrap="none" rtlCol="0">
            <a:spAutoFit/>
          </a:bodyPr>
          <a:lstStyle/>
          <a:p>
            <a:r>
              <a:rPr lang="en-US" sz="18000" dirty="0">
                <a:solidFill>
                  <a:schemeClr val="bg1"/>
                </a:solidFill>
              </a:rPr>
              <a:t>?</a:t>
            </a:r>
          </a:p>
        </p:txBody>
      </p:sp>
    </p:spTree>
    <p:extLst>
      <p:ext uri="{BB962C8B-B14F-4D97-AF65-F5344CB8AC3E}">
        <p14:creationId xmlns:p14="http://schemas.microsoft.com/office/powerpoint/2010/main" val="3228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609600"/>
            <a:ext cx="8686800" cy="762000"/>
          </a:xfrm>
        </p:spPr>
        <p:txBody>
          <a:bodyPr/>
          <a:lstStyle/>
          <a:p>
            <a:pPr eaLnBrk="1" hangingPunct="1"/>
            <a:r>
              <a:rPr lang="en-US" dirty="0"/>
              <a:t>Comparing consecutive versions: t3</a:t>
            </a:r>
          </a:p>
        </p:txBody>
      </p:sp>
      <p:graphicFrame>
        <p:nvGraphicFramePr>
          <p:cNvPr id="4" name="Table 3"/>
          <p:cNvGraphicFramePr>
            <a:graphicFrameLocks noGrp="1"/>
          </p:cNvGraphicFramePr>
          <p:nvPr>
            <p:extLst/>
          </p:nvPr>
        </p:nvGraphicFramePr>
        <p:xfrm>
          <a:off x="228600" y="1343892"/>
          <a:ext cx="8686795" cy="4600565"/>
        </p:xfrm>
        <a:graphic>
          <a:graphicData uri="http://schemas.openxmlformats.org/drawingml/2006/table">
            <a:tbl>
              <a:tblPr/>
              <a:tblGrid>
                <a:gridCol w="3048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gridCol w="304800">
                  <a:extLst>
                    <a:ext uri="{9D8B030D-6E8A-4147-A177-3AD203B41FA5}">
                      <a16:colId xmlns:a16="http://schemas.microsoft.com/office/drawing/2014/main" val="20010"/>
                    </a:ext>
                  </a:extLst>
                </a:gridCol>
                <a:gridCol w="533400">
                  <a:extLst>
                    <a:ext uri="{9D8B030D-6E8A-4147-A177-3AD203B41FA5}">
                      <a16:colId xmlns:a16="http://schemas.microsoft.com/office/drawing/2014/main" val="20011"/>
                    </a:ext>
                  </a:extLst>
                </a:gridCol>
                <a:gridCol w="380995">
                  <a:extLst>
                    <a:ext uri="{9D8B030D-6E8A-4147-A177-3AD203B41FA5}">
                      <a16:colId xmlns:a16="http://schemas.microsoft.com/office/drawing/2014/main" val="20012"/>
                    </a:ext>
                  </a:extLst>
                </a:gridCol>
              </a:tblGrid>
              <a:tr h="212402">
                <a:tc rowSpan="3">
                  <a:txBody>
                    <a:bodyPr/>
                    <a:lstStyle/>
                    <a:p>
                      <a:pPr marL="0" marR="0" algn="ctr">
                        <a:lnSpc>
                          <a:spcPct val="100000"/>
                        </a:lnSpc>
                        <a:spcBef>
                          <a:spcPts val="0"/>
                        </a:spcBef>
                        <a:spcAft>
                          <a:spcPts val="0"/>
                        </a:spcAft>
                      </a:pP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Time t1</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4">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Time t2</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Time t3</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2402">
                <a:tc vMerge="1">
                  <a:txBody>
                    <a:bodyPr/>
                    <a:lstStyle/>
                    <a:p>
                      <a:pPr marL="0" marR="0" algn="ctr">
                        <a:lnSpc>
                          <a:spcPct val="100000"/>
                        </a:lnSpc>
                        <a:spcBef>
                          <a:spcPts val="0"/>
                        </a:spcBef>
                        <a:spcAft>
                          <a:spcPts val="0"/>
                        </a:spcAft>
                      </a:pP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V1</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V1</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V2</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V1</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V2</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V3</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extLst>
                  <a:ext uri="{0D108BD9-81ED-4DB2-BD59-A6C34878D82A}">
                    <a16:rowId xmlns:a16="http://schemas.microsoft.com/office/drawing/2014/main" val="10001"/>
                  </a:ext>
                </a:extLst>
              </a:tr>
              <a:tr h="424805">
                <a:tc vMerge="1">
                  <a:txBody>
                    <a:bodyPr/>
                    <a:lstStyle/>
                    <a:p>
                      <a:pPr marL="0" marR="0" algn="ctr">
                        <a:lnSpc>
                          <a:spcPct val="100000"/>
                        </a:lnSpc>
                        <a:spcBef>
                          <a:spcPts val="0"/>
                        </a:spcBef>
                        <a:spcAft>
                          <a:spcPts val="0"/>
                        </a:spcAft>
                      </a:pP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2"/>
                  </a:ext>
                </a:extLst>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animal</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3"/>
                  </a:ext>
                </a:extLst>
              </a:tr>
              <a:tr h="212402">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4"/>
                  </a:ext>
                </a:extLst>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5"/>
                  </a:ext>
                </a:extLst>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6"/>
                  </a:ext>
                </a:extLst>
              </a:tr>
              <a:tr h="462734">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 are animals</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7"/>
                  </a:ext>
                </a:extLst>
              </a:tr>
              <a:tr h="578418">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mammals are animals</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8"/>
                  </a:ext>
                </a:extLst>
              </a:tr>
              <a:tr h="462734">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fish</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9"/>
                  </a:ext>
                </a:extLst>
              </a:tr>
              <a:tr h="578418">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animals</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10"/>
                  </a:ext>
                </a:extLst>
              </a:tr>
              <a:tr h="386576">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mammals</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11"/>
                  </a:ext>
                </a:extLst>
              </a:tr>
              <a:tr h="231367">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SCORE</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0.93</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0.84</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0.90</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extLst>
                  <a:ext uri="{0D108BD9-81ED-4DB2-BD59-A6C34878D82A}">
                    <a16:rowId xmlns:a16="http://schemas.microsoft.com/office/drawing/2014/main" val="10012"/>
                  </a:ext>
                </a:extLst>
              </a:tr>
            </a:tbl>
          </a:graphicData>
        </a:graphic>
      </p:graphicFrame>
      <p:sp>
        <p:nvSpPr>
          <p:cNvPr id="6" name="Rounded Rectangle 5"/>
          <p:cNvSpPr/>
          <p:nvPr/>
        </p:nvSpPr>
        <p:spPr bwMode="auto">
          <a:xfrm>
            <a:off x="6096000" y="5315528"/>
            <a:ext cx="990600" cy="3810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1" name="Group 4"/>
          <p:cNvGrpSpPr>
            <a:grpSpLocks/>
          </p:cNvGrpSpPr>
          <p:nvPr/>
        </p:nvGrpSpPr>
        <p:grpSpPr bwMode="auto">
          <a:xfrm>
            <a:off x="4732517" y="6019800"/>
            <a:ext cx="914400" cy="685800"/>
            <a:chOff x="228600" y="2971800"/>
            <a:chExt cx="3200400" cy="2895600"/>
          </a:xfrm>
        </p:grpSpPr>
        <p:sp>
          <p:nvSpPr>
            <p:cNvPr id="12" name="Rectangle 5"/>
            <p:cNvSpPr>
              <a:spLocks noChangeArrowheads="1"/>
            </p:cNvSpPr>
            <p:nvPr/>
          </p:nvSpPr>
          <p:spPr bwMode="auto">
            <a:xfrm>
              <a:off x="228600" y="2971800"/>
              <a:ext cx="3200400" cy="2895600"/>
            </a:xfrm>
            <a:prstGeom prst="rect">
              <a:avLst/>
            </a:prstGeom>
            <a:solidFill>
              <a:schemeClr val="bg1"/>
            </a:solidFill>
            <a:ln w="9525" algn="ctr">
              <a:noFill/>
              <a:round/>
              <a:headEnd/>
              <a:tailEnd/>
            </a:ln>
          </p:spPr>
          <p:txBody>
            <a:bodyPr wrap="none" lIns="0" tIns="0" rIns="0" bIns="0" anchor="ctr">
              <a:spAutoFit/>
            </a:bodyPr>
            <a:lstStyle/>
            <a:p>
              <a:endParaRPr lang="en-US"/>
            </a:p>
          </p:txBody>
        </p:sp>
        <p:graphicFrame>
          <p:nvGraphicFramePr>
            <p:cNvPr id="13" name="Object 1"/>
            <p:cNvGraphicFramePr>
              <a:graphicFrameLocks noChangeAspect="1"/>
            </p:cNvGraphicFramePr>
            <p:nvPr/>
          </p:nvGraphicFramePr>
          <p:xfrm>
            <a:off x="381000" y="3047998"/>
            <a:ext cx="2833688" cy="2667000"/>
          </p:xfrm>
          <a:graphic>
            <a:graphicData uri="http://schemas.openxmlformats.org/presentationml/2006/ole">
              <mc:AlternateContent xmlns:mc="http://schemas.openxmlformats.org/markup-compatibility/2006">
                <mc:Choice xmlns:v="urn:schemas-microsoft-com:vml" Requires="v">
                  <p:oleObj spid="_x0000_s22575" name="Equation" r:id="rId3" imgW="647640" imgH="609480" progId="Equation.3">
                    <p:embed/>
                  </p:oleObj>
                </mc:Choice>
                <mc:Fallback>
                  <p:oleObj name="Equation" r:id="rId3" imgW="647640" imgH="609480" progId="Equation.3">
                    <p:embed/>
                    <p:pic>
                      <p:nvPicPr>
                        <p:cNvPr id="13"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7998"/>
                          <a:ext cx="2833688"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4" name="Rectangle 13"/>
          <p:cNvSpPr/>
          <p:nvPr/>
        </p:nvSpPr>
        <p:spPr>
          <a:xfrm>
            <a:off x="5774623" y="5867400"/>
            <a:ext cx="1922321" cy="830997"/>
          </a:xfrm>
          <a:prstGeom prst="rect">
            <a:avLst/>
          </a:prstGeom>
        </p:spPr>
        <p:txBody>
          <a:bodyPr wrap="none">
            <a:spAutoFit/>
          </a:bodyPr>
          <a:lstStyle/>
          <a:p>
            <a:pPr>
              <a:spcBef>
                <a:spcPts val="0"/>
              </a:spcBef>
              <a:spcAft>
                <a:spcPts val="0"/>
              </a:spcAft>
            </a:pPr>
            <a:r>
              <a:rPr lang="en-GB" dirty="0">
                <a:solidFill>
                  <a:schemeClr val="bg1"/>
                </a:solidFill>
                <a:latin typeface="Times New Roman"/>
                <a:ea typeface="Times New Roman"/>
              </a:rPr>
              <a:t>(7*5) + (1*2) </a:t>
            </a:r>
          </a:p>
          <a:p>
            <a:pPr>
              <a:spcBef>
                <a:spcPts val="0"/>
              </a:spcBef>
              <a:spcAft>
                <a:spcPts val="0"/>
              </a:spcAft>
            </a:pPr>
            <a:r>
              <a:rPr lang="en-GB" dirty="0">
                <a:solidFill>
                  <a:schemeClr val="bg1"/>
                </a:solidFill>
                <a:latin typeface="Times New Roman"/>
                <a:ea typeface="Times New Roman"/>
              </a:rPr>
              <a:t>(8*5) + (1*4)</a:t>
            </a:r>
            <a:endParaRPr lang="en-US" dirty="0">
              <a:solidFill>
                <a:schemeClr val="bg1"/>
              </a:solidFill>
              <a:latin typeface="Times New Roman"/>
              <a:ea typeface="Times New Roman"/>
            </a:endParaRPr>
          </a:p>
        </p:txBody>
      </p:sp>
      <p:cxnSp>
        <p:nvCxnSpPr>
          <p:cNvPr id="15" name="Straight Connector 14"/>
          <p:cNvCxnSpPr>
            <a:stCxn id="14" idx="1"/>
            <a:endCxn id="14" idx="3"/>
          </p:cNvCxnSpPr>
          <p:nvPr/>
        </p:nvCxnSpPr>
        <p:spPr bwMode="auto">
          <a:xfrm>
            <a:off x="5774623" y="6282899"/>
            <a:ext cx="1922321"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7" name="Content Placeholder 8"/>
          <p:cNvSpPr>
            <a:spLocks noGrp="1"/>
          </p:cNvSpPr>
          <p:nvPr>
            <p:ph idx="1"/>
          </p:nvPr>
        </p:nvSpPr>
        <p:spPr>
          <a:xfrm>
            <a:off x="212436" y="6019374"/>
            <a:ext cx="5105400" cy="762000"/>
          </a:xfrm>
        </p:spPr>
        <p:txBody>
          <a:bodyPr/>
          <a:lstStyle/>
          <a:p>
            <a:pPr eaLnBrk="1" hangingPunct="1">
              <a:tabLst>
                <a:tab pos="914400" algn="l"/>
              </a:tabLst>
            </a:pPr>
            <a:r>
              <a:rPr lang="en-US" sz="1000" b="1" i="1" dirty="0"/>
              <a:t>n</a:t>
            </a:r>
            <a:r>
              <a:rPr lang="en-US" sz="1000" dirty="0"/>
              <a:t>: 	number of RUs in the ontology</a:t>
            </a:r>
          </a:p>
          <a:p>
            <a:pPr eaLnBrk="1" hangingPunct="1">
              <a:tabLst>
                <a:tab pos="914400" algn="l"/>
              </a:tabLst>
            </a:pPr>
            <a:r>
              <a:rPr lang="en-US" sz="1000" b="1" i="1" dirty="0"/>
              <a:t>m</a:t>
            </a:r>
            <a:r>
              <a:rPr lang="en-US" sz="1000" dirty="0"/>
              <a:t>: 	number of unjustified absences</a:t>
            </a:r>
          </a:p>
          <a:p>
            <a:pPr eaLnBrk="1" hangingPunct="1">
              <a:tabLst>
                <a:tab pos="914400" algn="l"/>
              </a:tabLst>
            </a:pPr>
            <a:r>
              <a:rPr lang="en-US" sz="1000" b="1" i="1" dirty="0" err="1"/>
              <a:t>e</a:t>
            </a:r>
            <a:r>
              <a:rPr lang="en-US" sz="1000" b="1" i="1" baseline="-25000" dirty="0" err="1"/>
              <a:t>i</a:t>
            </a:r>
            <a:r>
              <a:rPr lang="en-US" sz="1000" dirty="0"/>
              <a:t>: 	magnitude of the error, if any, </a:t>
            </a:r>
          </a:p>
          <a:p>
            <a:pPr eaLnBrk="1" hangingPunct="1">
              <a:tabLst>
                <a:tab pos="914400" algn="l"/>
              </a:tabLst>
            </a:pPr>
            <a:r>
              <a:rPr lang="en-US" sz="1000" dirty="0"/>
              <a:t>	for the </a:t>
            </a:r>
            <a:r>
              <a:rPr lang="en-US" sz="1000" b="1" i="1" dirty="0" err="1"/>
              <a:t>i</a:t>
            </a:r>
            <a:r>
              <a:rPr lang="en-US" sz="1000" b="1" i="1" dirty="0"/>
              <a:t> </a:t>
            </a:r>
            <a:r>
              <a:rPr lang="en-US" sz="1000" baseline="30000" dirty="0" err="1"/>
              <a:t>th</a:t>
            </a:r>
            <a:r>
              <a:rPr lang="en-US" sz="1000" dirty="0"/>
              <a:t> RU</a:t>
            </a:r>
          </a:p>
        </p:txBody>
      </p:sp>
      <p:sp>
        <p:nvSpPr>
          <p:cNvPr id="16" name="Rounded Rectangle 15"/>
          <p:cNvSpPr/>
          <p:nvPr/>
        </p:nvSpPr>
        <p:spPr bwMode="auto">
          <a:xfrm>
            <a:off x="6100624" y="4313380"/>
            <a:ext cx="990600" cy="3810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7434365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9D085-DA73-418D-89D5-A29DD97A50A1}"/>
              </a:ext>
            </a:extLst>
          </p:cNvPr>
          <p:cNvSpPr>
            <a:spLocks noGrp="1"/>
          </p:cNvSpPr>
          <p:nvPr>
            <p:ph type="title"/>
          </p:nvPr>
        </p:nvSpPr>
        <p:spPr/>
        <p:txBody>
          <a:bodyPr/>
          <a:lstStyle/>
          <a:p>
            <a:r>
              <a:rPr lang="en-US" dirty="0"/>
              <a:t>Assignment</a:t>
            </a:r>
          </a:p>
        </p:txBody>
      </p:sp>
      <p:sp>
        <p:nvSpPr>
          <p:cNvPr id="3" name="Content Placeholder 2">
            <a:extLst>
              <a:ext uri="{FF2B5EF4-FFF2-40B4-BE49-F238E27FC236}">
                <a16:creationId xmlns:a16="http://schemas.microsoft.com/office/drawing/2014/main" id="{F06D5D0E-339B-4945-BCDC-E2D40B47C285}"/>
              </a:ext>
            </a:extLst>
          </p:cNvPr>
          <p:cNvSpPr>
            <a:spLocks noGrp="1"/>
          </p:cNvSpPr>
          <p:nvPr>
            <p:ph idx="1"/>
          </p:nvPr>
        </p:nvSpPr>
        <p:spPr/>
        <p:txBody>
          <a:bodyPr/>
          <a:lstStyle/>
          <a:p>
            <a:r>
              <a:rPr lang="en-US" b="1" dirty="0"/>
              <a:t>A8</a:t>
            </a:r>
            <a:r>
              <a:rPr lang="en-US" dirty="0"/>
              <a:t>: Use the (to be) provided A8-assignment spreadsheet to perform an evaluation analysis following the method and format depicted in slides 52 to 55 (comparing your A5, A6, and A7 versions to reality) and 56 to 61 (comparing A^ to A5, and A7 to A5 and A6) respectively. Follow demo given in class.</a:t>
            </a:r>
          </a:p>
          <a:p>
            <a:pPr>
              <a:buFont typeface="Arial" panose="020B0604020202020204" pitchFamily="34" charset="0"/>
              <a:buChar char="•"/>
            </a:pPr>
            <a:r>
              <a:rPr lang="en-US" dirty="0"/>
              <a:t>Upload your work as usual. </a:t>
            </a:r>
          </a:p>
          <a:p>
            <a:pPr>
              <a:buFont typeface="Arial" panose="020B0604020202020204" pitchFamily="34" charset="0"/>
              <a:buChar char="•"/>
            </a:pPr>
            <a:r>
              <a:rPr lang="en-US" dirty="0"/>
              <a:t>Assessment: percentage of cells filled out correctly.</a:t>
            </a:r>
          </a:p>
          <a:p>
            <a:pPr>
              <a:buFont typeface="Arial" panose="020B0604020202020204" pitchFamily="34" charset="0"/>
              <a:buChar char="•"/>
            </a:pPr>
            <a:r>
              <a:rPr lang="en-US" dirty="0"/>
              <a:t>Due date: </a:t>
            </a:r>
            <a:r>
              <a:rPr lang="en-US" b="1" u="sng" dirty="0"/>
              <a:t>Nov 11 – noon</a:t>
            </a:r>
            <a:r>
              <a:rPr lang="en-US" b="1" dirty="0"/>
              <a:t> </a:t>
            </a:r>
            <a:r>
              <a:rPr lang="en-US" dirty="0"/>
              <a:t>(one week extra !).</a:t>
            </a:r>
          </a:p>
          <a:p>
            <a:pPr>
              <a:buFont typeface="Arial" panose="020B0604020202020204" pitchFamily="34" charset="0"/>
              <a:buChar char="•"/>
            </a:pPr>
            <a:endParaRPr lang="en-US" dirty="0"/>
          </a:p>
          <a:p>
            <a:pPr>
              <a:buFont typeface="Arial" panose="020B0604020202020204" pitchFamily="34" charset="0"/>
              <a:buChar char="•"/>
            </a:pPr>
            <a:r>
              <a:rPr lang="en-US" dirty="0"/>
              <a:t>Test T2: upload same way, due date: Nov 3 </a:t>
            </a:r>
            <a:r>
              <a:rPr lang="en-US"/>
              <a:t>- noon. </a:t>
            </a:r>
            <a:endParaRPr lang="en-US" dirty="0"/>
          </a:p>
        </p:txBody>
      </p:sp>
    </p:spTree>
    <p:extLst>
      <p:ext uri="{BB962C8B-B14F-4D97-AF65-F5344CB8AC3E}">
        <p14:creationId xmlns:p14="http://schemas.microsoft.com/office/powerpoint/2010/main" val="31846267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050FD-6D4E-4284-8A2E-BE38C08C6555}"/>
              </a:ext>
            </a:extLst>
          </p:cNvPr>
          <p:cNvSpPr>
            <a:spLocks noGrp="1"/>
          </p:cNvSpPr>
          <p:nvPr>
            <p:ph type="title"/>
          </p:nvPr>
        </p:nvSpPr>
        <p:spPr/>
        <p:txBody>
          <a:bodyPr/>
          <a:lstStyle/>
          <a:p>
            <a:r>
              <a:rPr lang="en-US" dirty="0"/>
              <a:t>Required reading</a:t>
            </a:r>
          </a:p>
        </p:txBody>
      </p:sp>
      <p:sp>
        <p:nvSpPr>
          <p:cNvPr id="3" name="Content Placeholder 2">
            <a:extLst>
              <a:ext uri="{FF2B5EF4-FFF2-40B4-BE49-F238E27FC236}">
                <a16:creationId xmlns:a16="http://schemas.microsoft.com/office/drawing/2014/main" id="{E5677D70-A440-4CAC-8BEA-C235BBF6861D}"/>
              </a:ext>
            </a:extLst>
          </p:cNvPr>
          <p:cNvSpPr>
            <a:spLocks noGrp="1"/>
          </p:cNvSpPr>
          <p:nvPr>
            <p:ph idx="1"/>
          </p:nvPr>
        </p:nvSpPr>
        <p:spPr/>
        <p:txBody>
          <a:bodyPr/>
          <a:lstStyle/>
          <a:p>
            <a:r>
              <a:rPr lang="en-US" dirty="0"/>
              <a:t>Ceusters, W., </a:t>
            </a:r>
            <a:r>
              <a:rPr lang="en-US" i="1" dirty="0"/>
              <a:t>Towards a realism-based metric for quality assurance in ontology matching</a:t>
            </a:r>
            <a:r>
              <a:rPr lang="en-US" dirty="0"/>
              <a:t>. Frontiers in Artificial Intelligence and Applications. Vol. 150. 2006. 321-332. [9] </a:t>
            </a:r>
          </a:p>
          <a:p>
            <a:r>
              <a:rPr lang="en-US" dirty="0">
                <a:hlinkClick r:id="rId2"/>
              </a:rPr>
              <a:t>http://ontology.buffalo.edu/bfo/Ontology_Matching.pdf</a:t>
            </a:r>
            <a:r>
              <a:rPr lang="en-US" dirty="0"/>
              <a:t> </a:t>
            </a:r>
          </a:p>
        </p:txBody>
      </p:sp>
    </p:spTree>
    <p:extLst>
      <p:ext uri="{BB962C8B-B14F-4D97-AF65-F5344CB8AC3E}">
        <p14:creationId xmlns:p14="http://schemas.microsoft.com/office/powerpoint/2010/main" val="2302798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7AE53-B726-4226-B380-7A811A523C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CAABD3B-BA8F-40B8-BEE3-9D4262451B0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3EE4B91-6F46-41C6-9013-311634762B8B}"/>
              </a:ext>
            </a:extLst>
          </p:cNvPr>
          <p:cNvPicPr>
            <a:picLocks noChangeAspect="1"/>
          </p:cNvPicPr>
          <p:nvPr/>
        </p:nvPicPr>
        <p:blipFill>
          <a:blip r:embed="rId2"/>
          <a:stretch>
            <a:fillRect/>
          </a:stretch>
        </p:blipFill>
        <p:spPr>
          <a:xfrm>
            <a:off x="0" y="609600"/>
            <a:ext cx="9144000" cy="6248400"/>
          </a:xfrm>
          <a:prstGeom prst="rect">
            <a:avLst/>
          </a:prstGeom>
        </p:spPr>
      </p:pic>
    </p:spTree>
    <p:extLst>
      <p:ext uri="{BB962C8B-B14F-4D97-AF65-F5344CB8AC3E}">
        <p14:creationId xmlns:p14="http://schemas.microsoft.com/office/powerpoint/2010/main" val="2628432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23B2-D30A-4549-866A-19146C72574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87AACF-EB49-4042-AA9B-FA59DC245B3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F7908E9-394D-4CEE-8B8C-01989DC88ED3}"/>
              </a:ext>
            </a:extLst>
          </p:cNvPr>
          <p:cNvPicPr>
            <a:picLocks noChangeAspect="1"/>
          </p:cNvPicPr>
          <p:nvPr/>
        </p:nvPicPr>
        <p:blipFill>
          <a:blip r:embed="rId2"/>
          <a:stretch>
            <a:fillRect/>
          </a:stretch>
        </p:blipFill>
        <p:spPr>
          <a:xfrm>
            <a:off x="0" y="609600"/>
            <a:ext cx="9144000" cy="6248400"/>
          </a:xfrm>
          <a:prstGeom prst="rect">
            <a:avLst/>
          </a:prstGeom>
        </p:spPr>
      </p:pic>
    </p:spTree>
    <p:extLst>
      <p:ext uri="{BB962C8B-B14F-4D97-AF65-F5344CB8AC3E}">
        <p14:creationId xmlns:p14="http://schemas.microsoft.com/office/powerpoint/2010/main" val="249235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Ontology Quality Dimensions</a:t>
            </a:r>
          </a:p>
        </p:txBody>
      </p:sp>
      <p:graphicFrame>
        <p:nvGraphicFramePr>
          <p:cNvPr id="4" name="Content Placeholder 3"/>
          <p:cNvGraphicFramePr>
            <a:graphicFrameLocks noGrp="1"/>
          </p:cNvGraphicFramePr>
          <p:nvPr>
            <p:ph idx="1"/>
            <p:extLst/>
          </p:nvPr>
        </p:nvGraphicFramePr>
        <p:xfrm>
          <a:off x="342900" y="2209800"/>
          <a:ext cx="8458200" cy="2251710"/>
        </p:xfrm>
        <a:graphic>
          <a:graphicData uri="http://schemas.openxmlformats.org/drawingml/2006/table">
            <a:tbl>
              <a:tblPr>
                <a:tableStyleId>{5C22544A-7EE6-4342-B048-85BDC9FD1C3A}</a:tableStyleId>
              </a:tblPr>
              <a:tblGrid>
                <a:gridCol w="41910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152400">
                <a:tc>
                  <a:txBody>
                    <a:bodyPr/>
                    <a:lstStyle/>
                    <a:p>
                      <a:pPr algn="ctr" fontAlgn="ctr"/>
                      <a:r>
                        <a:rPr lang="en-US" sz="2400" u="none" strike="noStrike" dirty="0">
                          <a:solidFill>
                            <a:schemeClr val="bg1"/>
                          </a:solidFill>
                          <a:effectLst/>
                          <a:latin typeface="Trebuchet MS" panose="020B0603020202020204" pitchFamily="34" charset="0"/>
                        </a:rPr>
                        <a:t>Accuracy/validity</a:t>
                      </a:r>
                      <a:endParaRPr lang="en-US" sz="2400" b="0" i="1" u="none" strike="noStrike" dirty="0">
                        <a:solidFill>
                          <a:schemeClr val="bg1"/>
                        </a:solidFill>
                        <a:effectLst/>
                        <a:latin typeface="Trebuchet MS" panose="020B0603020202020204" pitchFamily="34" charset="0"/>
                      </a:endParaRPr>
                    </a:p>
                  </a:txBody>
                  <a:tcPr marL="9525" marR="9525" marT="9525" marB="0" anchor="ctr">
                    <a:noFill/>
                  </a:tcPr>
                </a:tc>
                <a:tc>
                  <a:txBody>
                    <a:bodyPr/>
                    <a:lstStyle/>
                    <a:p>
                      <a:pPr algn="ctr" fontAlgn="ctr"/>
                      <a:r>
                        <a:rPr lang="en-US" sz="2400" u="none" strike="noStrike" dirty="0">
                          <a:solidFill>
                            <a:schemeClr val="bg1"/>
                          </a:solidFill>
                          <a:effectLst/>
                          <a:latin typeface="Trebuchet MS" panose="020B0603020202020204" pitchFamily="34" charset="0"/>
                        </a:rPr>
                        <a:t>Redundancy</a:t>
                      </a:r>
                      <a:endParaRPr lang="en-US" sz="2400" b="0" i="1" u="none" strike="noStrike" dirty="0">
                        <a:solidFill>
                          <a:schemeClr val="bg1"/>
                        </a:solidFill>
                        <a:effectLst/>
                        <a:latin typeface="Trebuchet MS" panose="020B0603020202020204" pitchFamily="34" charset="0"/>
                      </a:endParaRPr>
                    </a:p>
                  </a:txBody>
                  <a:tcPr marL="9525" marR="9525" marT="9525" marB="0" anchor="ctr">
                    <a:noFill/>
                  </a:tcPr>
                </a:tc>
                <a:extLst>
                  <a:ext uri="{0D108BD9-81ED-4DB2-BD59-A6C34878D82A}">
                    <a16:rowId xmlns:a16="http://schemas.microsoft.com/office/drawing/2014/main" val="10000"/>
                  </a:ext>
                </a:extLst>
              </a:tr>
              <a:tr h="152400">
                <a:tc>
                  <a:txBody>
                    <a:bodyPr/>
                    <a:lstStyle/>
                    <a:p>
                      <a:pPr algn="ctr" fontAlgn="ctr"/>
                      <a:r>
                        <a:rPr lang="en-US" sz="2400" u="none" strike="noStrike" dirty="0">
                          <a:solidFill>
                            <a:schemeClr val="bg1"/>
                          </a:solidFill>
                          <a:effectLst/>
                          <a:latin typeface="Trebuchet MS" panose="020B0603020202020204" pitchFamily="34" charset="0"/>
                        </a:rPr>
                        <a:t>Cohesiveness</a:t>
                      </a:r>
                      <a:endParaRPr lang="en-US" sz="2400" b="0" i="1" u="none" strike="noStrike" dirty="0">
                        <a:solidFill>
                          <a:schemeClr val="bg1"/>
                        </a:solidFill>
                        <a:effectLst/>
                        <a:latin typeface="Trebuchet MS" panose="020B0603020202020204" pitchFamily="34" charset="0"/>
                      </a:endParaRPr>
                    </a:p>
                  </a:txBody>
                  <a:tcPr marL="9525" marR="9525" marT="9525" marB="0" anchor="ctr">
                    <a:noFill/>
                  </a:tcPr>
                </a:tc>
                <a:tc>
                  <a:txBody>
                    <a:bodyPr/>
                    <a:lstStyle/>
                    <a:p>
                      <a:pPr algn="ctr" fontAlgn="ctr"/>
                      <a:r>
                        <a:rPr lang="en-US" sz="2400" u="none" strike="noStrike" dirty="0">
                          <a:solidFill>
                            <a:schemeClr val="bg1"/>
                          </a:solidFill>
                          <a:effectLst/>
                          <a:latin typeface="Trebuchet MS" panose="020B0603020202020204" pitchFamily="34" charset="0"/>
                        </a:rPr>
                        <a:t>Naturalness</a:t>
                      </a:r>
                      <a:endParaRPr lang="en-US" sz="2400" b="0" i="1" u="none" strike="noStrike" dirty="0">
                        <a:solidFill>
                          <a:schemeClr val="bg1"/>
                        </a:solidFill>
                        <a:effectLst/>
                        <a:latin typeface="Trebuchet MS" panose="020B0603020202020204" pitchFamily="34" charset="0"/>
                      </a:endParaRPr>
                    </a:p>
                  </a:txBody>
                  <a:tcPr marL="9525" marR="9525" marT="9525" marB="0" anchor="ctr">
                    <a:noFill/>
                  </a:tcPr>
                </a:tc>
                <a:extLst>
                  <a:ext uri="{0D108BD9-81ED-4DB2-BD59-A6C34878D82A}">
                    <a16:rowId xmlns:a16="http://schemas.microsoft.com/office/drawing/2014/main" val="10001"/>
                  </a:ext>
                </a:extLst>
              </a:tr>
              <a:tr h="152400">
                <a:tc>
                  <a:txBody>
                    <a:bodyPr/>
                    <a:lstStyle/>
                    <a:p>
                      <a:pPr algn="ctr" fontAlgn="ctr"/>
                      <a:r>
                        <a:rPr lang="en-US" sz="2400" u="none" strike="noStrike" dirty="0">
                          <a:solidFill>
                            <a:schemeClr val="bg1"/>
                          </a:solidFill>
                          <a:effectLst/>
                          <a:latin typeface="Trebuchet MS" panose="020B0603020202020204" pitchFamily="34" charset="0"/>
                        </a:rPr>
                        <a:t>Complexity</a:t>
                      </a:r>
                      <a:endParaRPr lang="en-US" sz="2400" b="0" i="1" u="none" strike="noStrike" dirty="0">
                        <a:solidFill>
                          <a:schemeClr val="bg1"/>
                        </a:solidFill>
                        <a:effectLst/>
                        <a:latin typeface="Trebuchet MS" panose="020B0603020202020204" pitchFamily="34" charset="0"/>
                      </a:endParaRPr>
                    </a:p>
                  </a:txBody>
                  <a:tcPr marL="9525" marR="9525" marT="9525" marB="0" anchor="ctr">
                    <a:noFill/>
                  </a:tcPr>
                </a:tc>
                <a:tc>
                  <a:txBody>
                    <a:bodyPr/>
                    <a:lstStyle/>
                    <a:p>
                      <a:pPr algn="ctr" fontAlgn="ctr"/>
                      <a:r>
                        <a:rPr lang="en-US" sz="2400" u="none" strike="noStrike" dirty="0">
                          <a:solidFill>
                            <a:schemeClr val="bg1"/>
                          </a:solidFill>
                          <a:effectLst/>
                          <a:latin typeface="Trebuchet MS" panose="020B0603020202020204" pitchFamily="34" charset="0"/>
                        </a:rPr>
                        <a:t>Precision/completeness</a:t>
                      </a:r>
                      <a:endParaRPr lang="en-US" sz="2400" b="0" i="1" u="none" strike="noStrike" dirty="0">
                        <a:solidFill>
                          <a:schemeClr val="bg1"/>
                        </a:solidFill>
                        <a:effectLst/>
                        <a:latin typeface="Trebuchet MS" panose="020B0603020202020204" pitchFamily="34" charset="0"/>
                      </a:endParaRPr>
                    </a:p>
                  </a:txBody>
                  <a:tcPr marL="9525" marR="9525" marT="9525" marB="0" anchor="ctr">
                    <a:noFill/>
                  </a:tcPr>
                </a:tc>
                <a:extLst>
                  <a:ext uri="{0D108BD9-81ED-4DB2-BD59-A6C34878D82A}">
                    <a16:rowId xmlns:a16="http://schemas.microsoft.com/office/drawing/2014/main" val="10002"/>
                  </a:ext>
                </a:extLst>
              </a:tr>
              <a:tr h="152400">
                <a:tc>
                  <a:txBody>
                    <a:bodyPr/>
                    <a:lstStyle/>
                    <a:p>
                      <a:pPr algn="ctr" fontAlgn="ctr"/>
                      <a:r>
                        <a:rPr lang="en-US" sz="2400" u="none" strike="noStrike" dirty="0">
                          <a:solidFill>
                            <a:schemeClr val="bg1"/>
                          </a:solidFill>
                          <a:effectLst/>
                          <a:latin typeface="Trebuchet MS" panose="020B0603020202020204" pitchFamily="34" charset="0"/>
                        </a:rPr>
                        <a:t>Semantic consistency</a:t>
                      </a:r>
                      <a:endParaRPr lang="en-US" sz="2400" b="0" i="1" u="none" strike="noStrike" dirty="0">
                        <a:solidFill>
                          <a:schemeClr val="bg1"/>
                        </a:solidFill>
                        <a:effectLst/>
                        <a:latin typeface="Trebuchet MS" panose="020B0603020202020204" pitchFamily="34" charset="0"/>
                      </a:endParaRPr>
                    </a:p>
                  </a:txBody>
                  <a:tcPr marL="9525" marR="9525" marT="9525" marB="0" anchor="ctr">
                    <a:noFill/>
                  </a:tcPr>
                </a:tc>
                <a:tc>
                  <a:txBody>
                    <a:bodyPr/>
                    <a:lstStyle/>
                    <a:p>
                      <a:pPr algn="ctr" fontAlgn="ctr"/>
                      <a:r>
                        <a:rPr lang="en-US" sz="2400" u="none" strike="noStrike" dirty="0">
                          <a:solidFill>
                            <a:schemeClr val="bg1"/>
                          </a:solidFill>
                          <a:effectLst/>
                          <a:latin typeface="Trebuchet MS" panose="020B0603020202020204" pitchFamily="34" charset="0"/>
                        </a:rPr>
                        <a:t>Verifiability</a:t>
                      </a:r>
                      <a:endParaRPr lang="en-US" sz="2400" b="0" i="1" u="none" strike="noStrike" dirty="0">
                        <a:solidFill>
                          <a:schemeClr val="bg1"/>
                        </a:solidFill>
                        <a:effectLst/>
                        <a:latin typeface="Trebuchet MS" panose="020B0603020202020204" pitchFamily="34" charset="0"/>
                      </a:endParaRPr>
                    </a:p>
                  </a:txBody>
                  <a:tcPr marL="9525" marR="9525" marT="9525" marB="0" anchor="ctr">
                    <a:noFill/>
                  </a:tcPr>
                </a:tc>
                <a:extLst>
                  <a:ext uri="{0D108BD9-81ED-4DB2-BD59-A6C34878D82A}">
                    <a16:rowId xmlns:a16="http://schemas.microsoft.com/office/drawing/2014/main" val="10003"/>
                  </a:ext>
                </a:extLst>
              </a:tr>
              <a:tr h="152400">
                <a:tc>
                  <a:txBody>
                    <a:bodyPr/>
                    <a:lstStyle/>
                    <a:p>
                      <a:pPr algn="ctr" fontAlgn="ctr"/>
                      <a:r>
                        <a:rPr lang="en-US" sz="2400" u="none" strike="noStrike" dirty="0">
                          <a:solidFill>
                            <a:schemeClr val="bg1"/>
                          </a:solidFill>
                          <a:effectLst/>
                          <a:latin typeface="Trebuchet MS" panose="020B0603020202020204" pitchFamily="34" charset="0"/>
                        </a:rPr>
                        <a:t>Structural consistency</a:t>
                      </a:r>
                      <a:endParaRPr lang="en-US" sz="2400" b="0" i="1" u="none" strike="noStrike" dirty="0">
                        <a:solidFill>
                          <a:schemeClr val="bg1"/>
                        </a:solidFill>
                        <a:effectLst/>
                        <a:latin typeface="Trebuchet MS" panose="020B0603020202020204" pitchFamily="34" charset="0"/>
                      </a:endParaRPr>
                    </a:p>
                  </a:txBody>
                  <a:tcPr marL="9525" marR="9525" marT="9525" marB="0" anchor="ctr">
                    <a:noFill/>
                  </a:tcPr>
                </a:tc>
                <a:tc>
                  <a:txBody>
                    <a:bodyPr/>
                    <a:lstStyle/>
                    <a:p>
                      <a:pPr algn="ctr" fontAlgn="ctr"/>
                      <a:r>
                        <a:rPr lang="en-US" sz="2400" u="none" strike="noStrike" dirty="0">
                          <a:solidFill>
                            <a:schemeClr val="bg1"/>
                          </a:solidFill>
                          <a:effectLst/>
                          <a:latin typeface="Trebuchet MS" panose="020B0603020202020204" pitchFamily="34" charset="0"/>
                        </a:rPr>
                        <a:t>Volatility</a:t>
                      </a:r>
                      <a:endParaRPr lang="en-US" sz="2400" b="0" i="1" u="none" strike="noStrike" dirty="0">
                        <a:solidFill>
                          <a:schemeClr val="bg1"/>
                        </a:solidFill>
                        <a:effectLst/>
                        <a:latin typeface="Trebuchet MS" panose="020B0603020202020204" pitchFamily="34" charset="0"/>
                      </a:endParaRPr>
                    </a:p>
                  </a:txBody>
                  <a:tcPr marL="9525" marR="9525" marT="9525" marB="0" anchor="ctr">
                    <a:noFill/>
                  </a:tcPr>
                </a:tc>
                <a:extLst>
                  <a:ext uri="{0D108BD9-81ED-4DB2-BD59-A6C34878D82A}">
                    <a16:rowId xmlns:a16="http://schemas.microsoft.com/office/drawing/2014/main" val="10004"/>
                  </a:ext>
                </a:extLst>
              </a:tr>
              <a:tr h="152400">
                <a:tc>
                  <a:txBody>
                    <a:bodyPr/>
                    <a:lstStyle/>
                    <a:p>
                      <a:pPr algn="ctr" fontAlgn="ctr"/>
                      <a:r>
                        <a:rPr lang="en-US" sz="2400" u="none" strike="noStrike" dirty="0">
                          <a:solidFill>
                            <a:schemeClr val="bg1"/>
                          </a:solidFill>
                          <a:effectLst/>
                          <a:latin typeface="Trebuchet MS" panose="020B0603020202020204" pitchFamily="34" charset="0"/>
                        </a:rPr>
                        <a:t>Currency</a:t>
                      </a:r>
                      <a:endParaRPr lang="en-US" sz="2400" b="0" i="1" u="none" strike="noStrike" dirty="0">
                        <a:solidFill>
                          <a:schemeClr val="bg1"/>
                        </a:solidFill>
                        <a:effectLst/>
                        <a:latin typeface="Trebuchet MS" panose="020B0603020202020204" pitchFamily="34" charset="0"/>
                      </a:endParaRPr>
                    </a:p>
                  </a:txBody>
                  <a:tcPr marL="9525" marR="9525" marT="9525" marB="0" anchor="ctr">
                    <a:noFill/>
                  </a:tcPr>
                </a:tc>
                <a:tc>
                  <a:txBody>
                    <a:bodyPr/>
                    <a:lstStyle/>
                    <a:p>
                      <a:pPr algn="ctr" fontAlgn="ctr"/>
                      <a:r>
                        <a:rPr lang="en-US" sz="2400" u="none" strike="noStrike" dirty="0">
                          <a:solidFill>
                            <a:schemeClr val="bg1"/>
                          </a:solidFill>
                          <a:effectLst/>
                          <a:latin typeface="Trebuchet MS" panose="020B0603020202020204" pitchFamily="34" charset="0"/>
                        </a:rPr>
                        <a:t>Authority</a:t>
                      </a:r>
                      <a:endParaRPr lang="en-US" sz="2400" b="0" i="1" u="none" strike="noStrike" dirty="0">
                        <a:solidFill>
                          <a:schemeClr val="bg1"/>
                        </a:solidFill>
                        <a:effectLst/>
                        <a:latin typeface="Trebuchet MS" panose="020B0603020202020204" pitchFamily="34" charset="0"/>
                      </a:endParaRPr>
                    </a:p>
                  </a:txBody>
                  <a:tcPr marL="9525" marR="9525" marT="9525" marB="0" anchor="ctr">
                    <a:noFill/>
                  </a:tcPr>
                </a:tc>
                <a:extLst>
                  <a:ext uri="{0D108BD9-81ED-4DB2-BD59-A6C34878D82A}">
                    <a16:rowId xmlns:a16="http://schemas.microsoft.com/office/drawing/2014/main" val="10005"/>
                  </a:ext>
                </a:extLst>
              </a:tr>
            </a:tbl>
          </a:graphicData>
        </a:graphic>
      </p:graphicFrame>
      <p:sp>
        <p:nvSpPr>
          <p:cNvPr id="5" name="Rectangle 4"/>
          <p:cNvSpPr/>
          <p:nvPr/>
        </p:nvSpPr>
        <p:spPr>
          <a:xfrm>
            <a:off x="4260695" y="5751493"/>
            <a:ext cx="4807105" cy="954107"/>
          </a:xfrm>
          <a:prstGeom prst="rect">
            <a:avLst/>
          </a:prstGeom>
        </p:spPr>
        <p:txBody>
          <a:bodyPr wrap="square">
            <a:spAutoFit/>
          </a:bodyPr>
          <a:lstStyle/>
          <a:p>
            <a:pPr algn="r"/>
            <a:r>
              <a:rPr lang="en-US" sz="1400" dirty="0" err="1">
                <a:solidFill>
                  <a:schemeClr val="bg1"/>
                </a:solidFill>
              </a:rPr>
              <a:t>Besiki</a:t>
            </a:r>
            <a:r>
              <a:rPr lang="en-US" sz="1400" dirty="0">
                <a:solidFill>
                  <a:schemeClr val="bg1"/>
                </a:solidFill>
              </a:rPr>
              <a:t> </a:t>
            </a:r>
            <a:r>
              <a:rPr lang="en-US" sz="1400" dirty="0" err="1">
                <a:solidFill>
                  <a:schemeClr val="bg1"/>
                </a:solidFill>
              </a:rPr>
              <a:t>Stvilia</a:t>
            </a:r>
            <a:r>
              <a:rPr lang="en-US" sz="1400" dirty="0">
                <a:solidFill>
                  <a:schemeClr val="bg1"/>
                </a:solidFill>
              </a:rPr>
              <a:t>.</a:t>
            </a:r>
          </a:p>
          <a:p>
            <a:pPr algn="r"/>
            <a:r>
              <a:rPr lang="en-US" sz="1400" dirty="0">
                <a:solidFill>
                  <a:schemeClr val="bg1"/>
                </a:solidFill>
              </a:rPr>
              <a:t>A model for ontology quality evaluation.</a:t>
            </a:r>
            <a:br>
              <a:rPr lang="en-US" sz="1400" dirty="0">
                <a:solidFill>
                  <a:schemeClr val="bg1"/>
                </a:solidFill>
              </a:rPr>
            </a:br>
            <a:r>
              <a:rPr lang="en-US" sz="1400" i="1" dirty="0">
                <a:solidFill>
                  <a:schemeClr val="bg1"/>
                </a:solidFill>
              </a:rPr>
              <a:t>First Monday</a:t>
            </a:r>
            <a:r>
              <a:rPr lang="en-US" sz="1400" dirty="0">
                <a:solidFill>
                  <a:schemeClr val="bg1"/>
                </a:solidFill>
              </a:rPr>
              <a:t>, Volume 12 Number 12 - 3 December 2007</a:t>
            </a:r>
            <a:br>
              <a:rPr lang="en-US" sz="1400" dirty="0">
                <a:solidFill>
                  <a:schemeClr val="bg1"/>
                </a:solidFill>
              </a:rPr>
            </a:br>
            <a:r>
              <a:rPr lang="en-US" sz="1400" dirty="0">
                <a:solidFill>
                  <a:schemeClr val="bg1"/>
                </a:solidFill>
              </a:rPr>
              <a:t>http://firstmonday.org/ojs/index.php/fm/article/view/2043/1905</a:t>
            </a:r>
          </a:p>
        </p:txBody>
      </p:sp>
    </p:spTree>
    <p:extLst>
      <p:ext uri="{BB962C8B-B14F-4D97-AF65-F5344CB8AC3E}">
        <p14:creationId xmlns:p14="http://schemas.microsoft.com/office/powerpoint/2010/main" val="1119284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10085</TotalTime>
  <Words>8102</Words>
  <Application>Microsoft Office PowerPoint</Application>
  <PresentationFormat>On-screen Show (4:3)</PresentationFormat>
  <Paragraphs>3572</Paragraphs>
  <Slides>63</Slides>
  <Notes>9</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3</vt:i4>
      </vt:variant>
      <vt:variant>
        <vt:lpstr>Slide Titles</vt:lpstr>
      </vt:variant>
      <vt:variant>
        <vt:i4>63</vt:i4>
      </vt:variant>
    </vt:vector>
  </HeadingPairs>
  <TitlesOfParts>
    <vt:vector size="80" baseType="lpstr">
      <vt:lpstr>Batang</vt:lpstr>
      <vt:lpstr>MS Mincho</vt:lpstr>
      <vt:lpstr>MS Mincho</vt:lpstr>
      <vt:lpstr>ＭＳ Ｐゴシック</vt:lpstr>
      <vt:lpstr>Arial</vt:lpstr>
      <vt:lpstr>Calibri</vt:lpstr>
      <vt:lpstr>Georgia</vt:lpstr>
      <vt:lpstr>NimbusRomNo9L-ReguItal</vt:lpstr>
      <vt:lpstr>Times</vt:lpstr>
      <vt:lpstr>Times New Roman</vt:lpstr>
      <vt:lpstr>Trebuchet MS</vt:lpstr>
      <vt:lpstr>Verdana</vt:lpstr>
      <vt:lpstr>Wingdings</vt:lpstr>
      <vt:lpstr>Office Theme</vt:lpstr>
      <vt:lpstr>Photo Editor-foto</vt:lpstr>
      <vt:lpstr>Picture</vt:lpstr>
      <vt:lpstr>Equation</vt:lpstr>
      <vt:lpstr>BMI508 – Fall 2024 Introduction to Biomedical Ontology  Class 10 – Oct 30, 2024 Evaluation of Ontologies   </vt:lpstr>
      <vt:lpstr>1. Essentials of Ontology Evaluation</vt:lpstr>
      <vt:lpstr>Accessed Nov 26, 2018</vt:lpstr>
      <vt:lpstr>Accessed Oct 31, 2020</vt:lpstr>
      <vt:lpstr>Accessed Oct 31, 2023</vt:lpstr>
      <vt:lpstr>Accessed Oct 30, 2024</vt:lpstr>
      <vt:lpstr>PowerPoint Presentation</vt:lpstr>
      <vt:lpstr>PowerPoint Presentation</vt:lpstr>
      <vt:lpstr>Some Ontology Quality Dimensions</vt:lpstr>
      <vt:lpstr>PowerPoint Presentation</vt:lpstr>
      <vt:lpstr>What criteria to use ?</vt:lpstr>
      <vt:lpstr>Three levels</vt:lpstr>
      <vt:lpstr>Some formal properties</vt:lpstr>
      <vt:lpstr>Measures in graph-based representations</vt:lpstr>
      <vt:lpstr>Relatedness of SS and SD</vt:lpstr>
      <vt:lpstr>Acceptable techniques for evaluation</vt:lpstr>
      <vt:lpstr>A Fragment of (is-a) Relation in WordNet</vt:lpstr>
      <vt:lpstr>The ass-backward mainstream idea</vt:lpstr>
      <vt:lpstr>2. A close relation with Realism-based ontology change management</vt:lpstr>
      <vt:lpstr>An “optimal” ontology (1)</vt:lpstr>
      <vt:lpstr>An “optimal” ontology (2)</vt:lpstr>
      <vt:lpstr>But things may go wrong …</vt:lpstr>
      <vt:lpstr>PowerPoint Presentation</vt:lpstr>
      <vt:lpstr>RU – reality correspondence types</vt:lpstr>
      <vt:lpstr>PowerPoint Presentation</vt:lpstr>
      <vt:lpstr>PowerPoint Presentation</vt:lpstr>
      <vt:lpstr>PowerPoint Presentation</vt:lpstr>
      <vt:lpstr>PowerPoint Presentation</vt:lpstr>
      <vt:lpstr>PowerPoint Presentation</vt:lpstr>
      <vt:lpstr>3. Evolutionary quality assessment</vt:lpstr>
      <vt:lpstr>PowerPoint Presentation</vt:lpstr>
      <vt:lpstr>Error basis</vt:lpstr>
      <vt:lpstr>Error basis</vt:lpstr>
      <vt:lpstr>Error basis</vt:lpstr>
      <vt:lpstr>Error basis</vt:lpstr>
      <vt:lpstr>Two ‘simple snapshot’ change examples</vt:lpstr>
      <vt:lpstr>PowerPoint Presentation</vt:lpstr>
      <vt:lpstr>PowerPoint Presentation</vt:lpstr>
      <vt:lpstr>Effects of various sorts of ‘snapshot’ changes</vt:lpstr>
      <vt:lpstr>Effects of various sorts of changes</vt:lpstr>
      <vt:lpstr>Effects of various sorts of ‘snapshot’ changes</vt:lpstr>
      <vt:lpstr>Updating is an active process</vt:lpstr>
      <vt:lpstr>PowerPoint Presentation</vt:lpstr>
      <vt:lpstr>This leads to a calculus …</vt:lpstr>
      <vt:lpstr>However:  unnoticed changes in reality do not lead to updates!</vt:lpstr>
      <vt:lpstr>Quality of a representation w.r.t. reality</vt:lpstr>
      <vt:lpstr>Quality of a representation w.r.t. reality</vt:lpstr>
      <vt:lpstr>Quality of a representation w.r.t. reality</vt:lpstr>
      <vt:lpstr>Quality of a representation w.r.t. reality</vt:lpstr>
      <vt:lpstr>Quality of a representation w.r.t. reality</vt:lpstr>
      <vt:lpstr>Quality of a representation w.r.t. reality</vt:lpstr>
      <vt:lpstr>Comparing quality of ontologies</vt:lpstr>
      <vt:lpstr>Comparing quality of ontologies</vt:lpstr>
      <vt:lpstr>Comparing quality of ontologies</vt:lpstr>
      <vt:lpstr>Comparing quality of ontologies</vt:lpstr>
      <vt:lpstr>Comparing consecutive versions: t1</vt:lpstr>
      <vt:lpstr>Comparing consecutive versions: t2</vt:lpstr>
      <vt:lpstr>Comparing consecutive versions: t2</vt:lpstr>
      <vt:lpstr>Comparing consecutive versions: t3</vt:lpstr>
      <vt:lpstr>Comparing consecutive versions: t3</vt:lpstr>
      <vt:lpstr>Comparing consecutive versions: t3</vt:lpstr>
      <vt:lpstr>Assignment</vt:lpstr>
      <vt:lpstr>Required reading</vt:lpstr>
    </vt:vector>
  </TitlesOfParts>
  <Company>SUNY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werner ceusters</cp:lastModifiedBy>
  <cp:revision>443</cp:revision>
  <dcterms:created xsi:type="dcterms:W3CDTF">2011-06-07T20:07:59Z</dcterms:created>
  <dcterms:modified xsi:type="dcterms:W3CDTF">2024-10-30T12:23:07Z</dcterms:modified>
</cp:coreProperties>
</file>