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0"/>
  </p:notesMasterIdLst>
  <p:sldIdLst>
    <p:sldId id="1369" r:id="rId2"/>
    <p:sldId id="1373" r:id="rId3"/>
    <p:sldId id="1374" r:id="rId4"/>
    <p:sldId id="748" r:id="rId5"/>
    <p:sldId id="1379" r:id="rId6"/>
    <p:sldId id="757" r:id="rId7"/>
    <p:sldId id="765" r:id="rId8"/>
    <p:sldId id="750" r:id="rId9"/>
    <p:sldId id="751" r:id="rId10"/>
    <p:sldId id="752" r:id="rId11"/>
    <p:sldId id="753" r:id="rId12"/>
    <p:sldId id="754" r:id="rId13"/>
    <p:sldId id="755" r:id="rId14"/>
    <p:sldId id="756" r:id="rId15"/>
    <p:sldId id="766" r:id="rId16"/>
    <p:sldId id="706" r:id="rId17"/>
    <p:sldId id="707" r:id="rId18"/>
    <p:sldId id="708" r:id="rId19"/>
    <p:sldId id="709" r:id="rId20"/>
    <p:sldId id="747" r:id="rId21"/>
    <p:sldId id="711" r:id="rId22"/>
    <p:sldId id="712" r:id="rId23"/>
    <p:sldId id="713" r:id="rId24"/>
    <p:sldId id="714" r:id="rId25"/>
    <p:sldId id="715" r:id="rId26"/>
    <p:sldId id="716" r:id="rId27"/>
    <p:sldId id="717" r:id="rId28"/>
    <p:sldId id="718" r:id="rId29"/>
    <p:sldId id="719" r:id="rId30"/>
    <p:sldId id="720" r:id="rId31"/>
    <p:sldId id="721" r:id="rId32"/>
    <p:sldId id="722" r:id="rId33"/>
    <p:sldId id="723" r:id="rId34"/>
    <p:sldId id="1376" r:id="rId35"/>
    <p:sldId id="1377" r:id="rId36"/>
    <p:sldId id="724" r:id="rId37"/>
    <p:sldId id="726" r:id="rId38"/>
    <p:sldId id="725" r:id="rId39"/>
    <p:sldId id="727" r:id="rId40"/>
    <p:sldId id="728" r:id="rId41"/>
    <p:sldId id="729" r:id="rId42"/>
    <p:sldId id="730" r:id="rId43"/>
    <p:sldId id="731" r:id="rId44"/>
    <p:sldId id="732" r:id="rId45"/>
    <p:sldId id="733" r:id="rId46"/>
    <p:sldId id="734" r:id="rId47"/>
    <p:sldId id="735" r:id="rId48"/>
    <p:sldId id="736" r:id="rId49"/>
    <p:sldId id="737" r:id="rId50"/>
    <p:sldId id="738" r:id="rId51"/>
    <p:sldId id="739" r:id="rId52"/>
    <p:sldId id="740" r:id="rId53"/>
    <p:sldId id="741" r:id="rId54"/>
    <p:sldId id="742" r:id="rId55"/>
    <p:sldId id="743" r:id="rId56"/>
    <p:sldId id="744" r:id="rId57"/>
    <p:sldId id="745" r:id="rId58"/>
    <p:sldId id="746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67E"/>
    <a:srgbClr val="FF0000"/>
    <a:srgbClr val="ECD63F"/>
    <a:srgbClr val="F6D5A8"/>
    <a:srgbClr val="BBE0E3"/>
    <a:srgbClr val="E59C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60"/>
  </p:normalViewPr>
  <p:slideViewPr>
    <p:cSldViewPr>
      <p:cViewPr varScale="1">
        <p:scale>
          <a:sx n="70" d="100"/>
          <a:sy n="70" d="100"/>
        </p:scale>
        <p:origin x="1131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8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7C537-BB9A-4A2C-846B-3E749A80E6BE}" type="slidenum">
              <a:rPr lang="en-US"/>
              <a:pPr/>
              <a:t>17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6888E-D4D7-4C62-80EC-EA628B4660D4}" type="slidenum">
              <a:rPr lang="en-US"/>
              <a:pPr/>
              <a:t>18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5958-E668-4464-9CE6-A3532C1F9894}" type="slidenum">
              <a:rPr lang="en-US"/>
              <a:pPr/>
              <a:t>19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046A2-F9EE-4DCE-AFA2-38E8BB6B30E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83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84245-D33F-49CC-A795-FA1F9AD85194}" type="slidenum">
              <a:rPr lang="en-US"/>
              <a:pPr/>
              <a:t>41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5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archives-ouvertes.fr/hal-01274199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ntology.buffalo.edu/bfo/Ontology_Matching.pdf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image" Target="../media/image1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png"/><Relationship Id="rId4" Type="http://schemas.openxmlformats.org/officeDocument/2006/relationships/image" Target="../media/image1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png"/><Relationship Id="rId4" Type="http://schemas.openxmlformats.org/officeDocument/2006/relationships/image" Target="../media/image1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png"/><Relationship Id="rId4" Type="http://schemas.openxmlformats.org/officeDocument/2006/relationships/image" Target="../media/image1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BMI508 – Fall 2025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10 – Oct 29, 2025</a:t>
            </a:r>
            <a:br>
              <a:rPr lang="en-US" sz="4400" dirty="0"/>
            </a:br>
            <a:r>
              <a:rPr lang="en-US" sz="4400" dirty="0"/>
              <a:t>Evaluation of Ontologies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formal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Soundness: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any expression that can be derived from the knowledge base (KB) of the ontology and its instances is logically implied by that KB,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Completeness: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any expression that is logically implied by the KB can be derived,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Decidability: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being both sound and complete;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Formal</a:t>
            </a:r>
            <a:r>
              <a:rPr lang="en-US" dirty="0"/>
              <a:t> </a:t>
            </a:r>
            <a:r>
              <a:rPr lang="en-US" i="1" dirty="0"/>
              <a:t>complexity: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time of execution, space of memory needed to compute an answer;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tractability: problems can be solved by </a:t>
            </a:r>
            <a:r>
              <a:rPr lang="en-US" sz="2000" b="1" dirty="0"/>
              <a:t>computer</a:t>
            </a:r>
            <a:r>
              <a:rPr lang="en-US" sz="2000" dirty="0"/>
              <a:t> algorithms that run in polynomial time;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Consistency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if contradictions can be proven from a given proposition, then the theory is inconsistent. </a:t>
            </a:r>
          </a:p>
        </p:txBody>
      </p:sp>
    </p:spTree>
    <p:extLst>
      <p:ext uri="{BB962C8B-B14F-4D97-AF65-F5344CB8AC3E}">
        <p14:creationId xmlns:p14="http://schemas.microsoft.com/office/powerpoint/2010/main" val="30147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in graph-based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Semantic distance (SD):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measures how closely two nodes are topologically related in a graph;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semantic similarity (SS):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captures to what extent two nodes might represent the same entity in reality.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should SD and SS of the following two nodes relate to each other?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‘fractured arm’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‘arm fracture’</a:t>
            </a:r>
          </a:p>
        </p:txBody>
      </p:sp>
    </p:spTree>
    <p:extLst>
      <p:ext uri="{BB962C8B-B14F-4D97-AF65-F5344CB8AC3E}">
        <p14:creationId xmlns:p14="http://schemas.microsoft.com/office/powerpoint/2010/main" val="24980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Relatedness of SS and 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node representing a “fractured arm” should have a very short semantic distance from one referring to an “arm fracture”;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Yet the semantic similarity would still be low: a fracture cannot </a:t>
            </a:r>
            <a:r>
              <a:rPr lang="en-US" i="1" dirty="0"/>
              <a:t>be</a:t>
            </a:r>
            <a:r>
              <a:rPr lang="en-US" dirty="0"/>
              <a:t> an arm.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now a measure of a high-quality ontology that it should be possible to compute the semantic distance of post-coordinated terms such as “patient-WITH-arm fracture” and “patient-WITH-fractured arm” as being minimal, and the semantic similarity as being maximal.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261887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Acceptable techniques for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with respect to the use of an ontology in an application,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with respect to domain data sources,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assessment by humans against a set of criteria,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natural language evaluation techniques,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a gold standard,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use of reality itself as a benchmark.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97734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 Fragment of (is-a) Relation in WordNet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407"/>
            <a:ext cx="9144000" cy="5342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60960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+mj-lt"/>
              </a:rPr>
              <a:t>Joe </a:t>
            </a:r>
            <a:r>
              <a:rPr lang="en-US" sz="1000" dirty="0" err="1">
                <a:latin typeface="+mj-lt"/>
              </a:rPr>
              <a:t>Raad</a:t>
            </a:r>
            <a:r>
              <a:rPr lang="en-US" sz="1000" dirty="0">
                <a:latin typeface="+mj-lt"/>
              </a:rPr>
              <a:t>, Christophe Cruz. </a:t>
            </a:r>
            <a:r>
              <a:rPr lang="en-US" sz="1000" b="1" dirty="0">
                <a:latin typeface="+mj-lt"/>
              </a:rPr>
              <a:t>A Survey on Ontology Evaluation Methods. HAL Id: hal-01274199. </a:t>
            </a:r>
            <a:r>
              <a:rPr lang="en-US" sz="1000" b="1" dirty="0">
                <a:latin typeface="+mj-lt"/>
                <a:hlinkClick r:id="rId3"/>
              </a:rPr>
              <a:t>https://hal.archives-ouvertes.fr/hal-01274199</a:t>
            </a:r>
            <a:r>
              <a:rPr lang="en-US" sz="1000" b="1" dirty="0">
                <a:latin typeface="+mj-lt"/>
              </a:rPr>
              <a:t>. Submitted on 1 Feb 2018</a:t>
            </a:r>
          </a:p>
        </p:txBody>
      </p:sp>
    </p:spTree>
    <p:extLst>
      <p:ext uri="{BB962C8B-B14F-4D97-AF65-F5344CB8AC3E}">
        <p14:creationId xmlns:p14="http://schemas.microsoft.com/office/powerpoint/2010/main" val="332325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ass-backward mainstream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864"/>
            <a:ext cx="9144000" cy="5299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611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NimbusRomNo9L-ReguItal"/>
              </a:rPr>
              <a:t>H. </a:t>
            </a:r>
            <a:r>
              <a:rPr lang="en-US" sz="900" dirty="0" err="1">
                <a:latin typeface="NimbusRomNo9L-ReguItal"/>
              </a:rPr>
              <a:t>Hlomani</a:t>
            </a:r>
            <a:r>
              <a:rPr lang="en-US" sz="900" dirty="0">
                <a:latin typeface="NimbusRomNo9L-ReguItal"/>
              </a:rPr>
              <a:t>, and Deborah Stacey / Approaches, methods, metrics, measures, and subjectivity in ontology evaluation: A survey. IOS Press 2014</a:t>
            </a:r>
            <a:endParaRPr lang="en-US" sz="9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8600" y="1346354"/>
            <a:ext cx="4372945" cy="3301846"/>
            <a:chOff x="228600" y="1346354"/>
            <a:chExt cx="4372945" cy="3301846"/>
          </a:xfrm>
        </p:grpSpPr>
        <p:grpSp>
          <p:nvGrpSpPr>
            <p:cNvPr id="9" name="Group 8"/>
            <p:cNvGrpSpPr/>
            <p:nvPr/>
          </p:nvGrpSpPr>
          <p:grpSpPr>
            <a:xfrm>
              <a:off x="228600" y="2895600"/>
              <a:ext cx="2590800" cy="1752600"/>
              <a:chOff x="228600" y="2895600"/>
              <a:chExt cx="2590800" cy="1752600"/>
            </a:xfrm>
          </p:grpSpPr>
          <p:sp>
            <p:nvSpPr>
              <p:cNvPr id="6" name="Cloud Callout 5"/>
              <p:cNvSpPr/>
              <p:nvPr/>
            </p:nvSpPr>
            <p:spPr bwMode="auto">
              <a:xfrm>
                <a:off x="228600" y="2895600"/>
                <a:ext cx="2590800" cy="1752600"/>
              </a:xfrm>
              <a:prstGeom prst="cloudCallout">
                <a:avLst>
                  <a:gd name="adj1" fmla="val -11289"/>
                  <a:gd name="adj2" fmla="val -10493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914400" y="3276600"/>
                <a:ext cx="609600" cy="381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09600" y="3121867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 bwMode="auto">
            <a:xfrm>
              <a:off x="1934545" y="1371600"/>
              <a:ext cx="2667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Down Arrow 11"/>
            <p:cNvSpPr/>
            <p:nvPr/>
          </p:nvSpPr>
          <p:spPr bwMode="auto">
            <a:xfrm rot="1916815">
              <a:off x="2139115" y="1346354"/>
              <a:ext cx="217083" cy="153160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0470" y="1556652"/>
            <a:ext cx="3048000" cy="4876800"/>
            <a:chOff x="6010470" y="1556652"/>
            <a:chExt cx="3048000" cy="4876800"/>
          </a:xfrm>
        </p:grpSpPr>
        <p:sp>
          <p:nvSpPr>
            <p:cNvPr id="14" name="Cloud Callout 13"/>
            <p:cNvSpPr/>
            <p:nvPr/>
          </p:nvSpPr>
          <p:spPr bwMode="auto">
            <a:xfrm>
              <a:off x="6010470" y="1556652"/>
              <a:ext cx="3048000" cy="4876800"/>
            </a:xfrm>
            <a:prstGeom prst="cloudCallout">
              <a:avLst>
                <a:gd name="adj1" fmla="val -15017"/>
                <a:gd name="adj2" fmla="val 9503"/>
              </a:avLst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148873" y="4105469"/>
              <a:ext cx="1129005" cy="1324947"/>
            </a:xfrm>
            <a:custGeom>
              <a:avLst/>
              <a:gdLst>
                <a:gd name="connsiteX0" fmla="*/ 139960 w 1129005"/>
                <a:gd name="connsiteY0" fmla="*/ 643813 h 1324947"/>
                <a:gd name="connsiteX1" fmla="*/ 1007707 w 1129005"/>
                <a:gd name="connsiteY1" fmla="*/ 0 h 1324947"/>
                <a:gd name="connsiteX2" fmla="*/ 1129005 w 1129005"/>
                <a:gd name="connsiteY2" fmla="*/ 513184 h 1324947"/>
                <a:gd name="connsiteX3" fmla="*/ 559837 w 1129005"/>
                <a:gd name="connsiteY3" fmla="*/ 1296955 h 1324947"/>
                <a:gd name="connsiteX4" fmla="*/ 223935 w 1129005"/>
                <a:gd name="connsiteY4" fmla="*/ 1324947 h 1324947"/>
                <a:gd name="connsiteX5" fmla="*/ 37323 w 1129005"/>
                <a:gd name="connsiteY5" fmla="*/ 1110343 h 1324947"/>
                <a:gd name="connsiteX6" fmla="*/ 0 w 1129005"/>
                <a:gd name="connsiteY6" fmla="*/ 755780 h 1324947"/>
                <a:gd name="connsiteX7" fmla="*/ 177282 w 1129005"/>
                <a:gd name="connsiteY7" fmla="*/ 587829 h 1324947"/>
                <a:gd name="connsiteX8" fmla="*/ 139960 w 1129005"/>
                <a:gd name="connsiteY8" fmla="*/ 643813 h 132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005" h="1324947">
                  <a:moveTo>
                    <a:pt x="139960" y="643813"/>
                  </a:moveTo>
                  <a:lnTo>
                    <a:pt x="1007707" y="0"/>
                  </a:lnTo>
                  <a:lnTo>
                    <a:pt x="1129005" y="513184"/>
                  </a:lnTo>
                  <a:lnTo>
                    <a:pt x="559837" y="1296955"/>
                  </a:lnTo>
                  <a:lnTo>
                    <a:pt x="223935" y="1324947"/>
                  </a:lnTo>
                  <a:lnTo>
                    <a:pt x="37323" y="1110343"/>
                  </a:lnTo>
                  <a:lnTo>
                    <a:pt x="0" y="755780"/>
                  </a:lnTo>
                  <a:lnTo>
                    <a:pt x="177282" y="587829"/>
                  </a:lnTo>
                  <a:lnTo>
                    <a:pt x="139960" y="64381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3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A close relation with Realism-based ontology change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“optimal” ontology (1)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/>
              <a:t>Because</a:t>
            </a:r>
            <a:r>
              <a:rPr lang="nl-NL" sz="2800" dirty="0"/>
              <a:t> </a:t>
            </a:r>
            <a:r>
              <a:rPr lang="nl-NL" sz="2800" dirty="0" err="1"/>
              <a:t>ontologies</a:t>
            </a:r>
            <a:r>
              <a:rPr lang="nl-NL" sz="2800" dirty="0"/>
              <a:t>, as </a:t>
            </a:r>
            <a:r>
              <a:rPr lang="nl-NL" sz="2800" dirty="0" err="1"/>
              <a:t>conceived</a:t>
            </a:r>
            <a:r>
              <a:rPr lang="nl-NL" sz="2800" dirty="0"/>
              <a:t> on realist </a:t>
            </a:r>
            <a:r>
              <a:rPr lang="nl-NL" sz="2800" dirty="0" err="1"/>
              <a:t>terms</a:t>
            </a:r>
            <a:r>
              <a:rPr lang="nl-NL" sz="2800" dirty="0"/>
              <a:t>, </a:t>
            </a:r>
          </a:p>
          <a:p>
            <a:pPr lvl="1"/>
            <a:r>
              <a:rPr lang="nl-NL" sz="2400" dirty="0"/>
              <a:t>are </a:t>
            </a:r>
            <a:r>
              <a:rPr lang="nl-NL" sz="2400" dirty="0" err="1"/>
              <a:t>artifacts</a:t>
            </a:r>
            <a:r>
              <a:rPr lang="nl-NL" sz="2400" dirty="0"/>
              <a:t> </a:t>
            </a:r>
            <a:r>
              <a:rPr lang="nl-NL" sz="2400" dirty="0" err="1"/>
              <a:t>created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some</a:t>
            </a:r>
            <a:r>
              <a:rPr lang="nl-NL" sz="2400" dirty="0"/>
              <a:t> </a:t>
            </a:r>
            <a:r>
              <a:rPr lang="nl-NL" sz="2400" b="1" u="sng" dirty="0" err="1"/>
              <a:t>purpose</a:t>
            </a:r>
            <a:r>
              <a:rPr lang="nl-NL" sz="2400" dirty="0"/>
              <a:t> (e.g. </a:t>
            </a:r>
            <a:r>
              <a:rPr lang="nl-NL" sz="2400" dirty="0" err="1"/>
              <a:t>to</a:t>
            </a:r>
            <a:r>
              <a:rPr lang="nl-NL" sz="2400" dirty="0"/>
              <a:t> serve as </a:t>
            </a:r>
            <a:r>
              <a:rPr lang="nl-NL" sz="2400" dirty="0" err="1"/>
              <a:t>controlled</a:t>
            </a:r>
            <a:r>
              <a:rPr lang="nl-NL" sz="2400" dirty="0"/>
              <a:t> </a:t>
            </a:r>
            <a:r>
              <a:rPr lang="nl-NL" sz="2400" dirty="0" err="1"/>
              <a:t>vocabulary</a:t>
            </a:r>
            <a:r>
              <a:rPr lang="nl-NL" sz="2400" dirty="0"/>
              <a:t>, or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provide</a:t>
            </a:r>
            <a:r>
              <a:rPr lang="nl-NL" sz="2400" dirty="0"/>
              <a:t> domain </a:t>
            </a:r>
            <a:r>
              <a:rPr lang="nl-NL" sz="2400" dirty="0" err="1"/>
              <a:t>knowledge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a software </a:t>
            </a:r>
            <a:r>
              <a:rPr lang="nl-NL" sz="2400" dirty="0" err="1"/>
              <a:t>application</a:t>
            </a:r>
            <a:r>
              <a:rPr lang="nl-NL" sz="2400" dirty="0"/>
              <a:t>), </a:t>
            </a:r>
          </a:p>
          <a:p>
            <a:pPr lvl="1"/>
            <a:r>
              <a:rPr lang="nl-NL" sz="2400" dirty="0"/>
              <a:t>are at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same</a:t>
            </a:r>
            <a:r>
              <a:rPr lang="nl-NL" sz="2400" dirty="0"/>
              <a:t> time </a:t>
            </a:r>
            <a:r>
              <a:rPr lang="nl-NL" sz="2400" dirty="0" err="1"/>
              <a:t>intended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b="1" u="sng" dirty="0" err="1"/>
              <a:t>mirror</a:t>
            </a:r>
            <a:r>
              <a:rPr lang="nl-NL" sz="2400" b="1" u="sng" dirty="0"/>
              <a:t> </a:t>
            </a:r>
            <a:r>
              <a:rPr lang="nl-NL" sz="2400" b="1" u="sng" dirty="0" err="1"/>
              <a:t>reality</a:t>
            </a:r>
            <a:r>
              <a:rPr lang="nl-NL" sz="2400" b="1" u="sng" dirty="0"/>
              <a:t>,</a:t>
            </a:r>
            <a:r>
              <a:rPr lang="nl-NL" sz="2400" dirty="0"/>
              <a:t> </a:t>
            </a:r>
          </a:p>
          <a:p>
            <a:pPr lvl="1"/>
            <a:r>
              <a:rPr lang="nl-NL" sz="2400" dirty="0" err="1"/>
              <a:t>should</a:t>
            </a:r>
            <a:r>
              <a:rPr lang="nl-NL" sz="2400" dirty="0"/>
              <a:t> </a:t>
            </a:r>
            <a:r>
              <a:rPr lang="nl-NL" sz="2400" dirty="0" err="1"/>
              <a:t>allow</a:t>
            </a:r>
            <a:r>
              <a:rPr lang="nl-NL" sz="2400" dirty="0"/>
              <a:t> </a:t>
            </a:r>
            <a:r>
              <a:rPr lang="nl-NL" sz="2400" b="1" u="sng" dirty="0" err="1"/>
              <a:t>reasoning</a:t>
            </a:r>
            <a:r>
              <a:rPr lang="nl-NL" sz="2400" b="1" u="sng" dirty="0"/>
              <a:t> </a:t>
            </a:r>
            <a:r>
              <a:rPr lang="nl-NL" sz="2400" b="1" u="sng" dirty="0" err="1"/>
              <a:t>which</a:t>
            </a:r>
            <a:r>
              <a:rPr lang="nl-NL" sz="2400" b="1" u="sng" dirty="0"/>
              <a:t> is </a:t>
            </a:r>
            <a:r>
              <a:rPr lang="nl-NL" sz="2400" b="1" u="sng" dirty="0" err="1"/>
              <a:t>efficient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a </a:t>
            </a:r>
            <a:r>
              <a:rPr lang="nl-NL" sz="2400" dirty="0" err="1"/>
              <a:t>computational</a:t>
            </a:r>
            <a:r>
              <a:rPr lang="nl-NL" sz="2400" dirty="0"/>
              <a:t> point of view, </a:t>
            </a:r>
          </a:p>
          <a:p>
            <a:r>
              <a:rPr lang="nl-NL" sz="2800" dirty="0"/>
              <a:t>we </a:t>
            </a:r>
            <a:r>
              <a:rPr lang="nl-NL" sz="2800" dirty="0" err="1"/>
              <a:t>argue</a:t>
            </a:r>
            <a:r>
              <a:rPr lang="nl-NL" sz="2800" dirty="0"/>
              <a:t> </a:t>
            </a:r>
            <a:r>
              <a:rPr lang="nl-NL" sz="2800" dirty="0" err="1"/>
              <a:t>that</a:t>
            </a:r>
            <a:r>
              <a:rPr lang="nl-NL" sz="2800" dirty="0"/>
              <a:t> </a:t>
            </a:r>
            <a:r>
              <a:rPr lang="nl-NL" sz="2800" b="1" dirty="0" err="1"/>
              <a:t>an</a:t>
            </a:r>
            <a:r>
              <a:rPr lang="nl-NL" sz="2800" b="1" dirty="0"/>
              <a:t> </a:t>
            </a:r>
            <a:r>
              <a:rPr lang="nl-NL" sz="2800" b="1" dirty="0" err="1"/>
              <a:t>optimal</a:t>
            </a:r>
            <a:r>
              <a:rPr lang="nl-NL" sz="2800" b="1" dirty="0"/>
              <a:t> </a:t>
            </a:r>
            <a:r>
              <a:rPr lang="nl-NL" sz="2800" b="1" dirty="0" err="1"/>
              <a:t>ontology</a:t>
            </a:r>
            <a:r>
              <a:rPr lang="nl-NL" sz="2800" b="1" dirty="0"/>
              <a:t> </a:t>
            </a:r>
            <a:r>
              <a:rPr lang="nl-NL" sz="2800" b="1" dirty="0" err="1"/>
              <a:t>should</a:t>
            </a:r>
            <a:r>
              <a:rPr lang="nl-NL" sz="2800" b="1" dirty="0"/>
              <a:t> </a:t>
            </a:r>
            <a:r>
              <a:rPr lang="nl-NL" sz="2800" b="1" dirty="0" err="1"/>
              <a:t>constitute</a:t>
            </a:r>
            <a:r>
              <a:rPr lang="nl-NL" sz="2800" b="1" dirty="0"/>
              <a:t> a </a:t>
            </a:r>
            <a:r>
              <a:rPr lang="nl-NL" sz="2800" b="1" dirty="0" err="1"/>
              <a:t>representation</a:t>
            </a:r>
            <a:r>
              <a:rPr lang="nl-NL" sz="2800" b="1" dirty="0"/>
              <a:t> of </a:t>
            </a:r>
            <a:r>
              <a:rPr lang="nl-NL" sz="2800" b="1" i="1" dirty="0" err="1"/>
              <a:t>all</a:t>
            </a:r>
            <a:r>
              <a:rPr lang="nl-NL" sz="2800" b="1" i="1" dirty="0"/>
              <a:t> </a:t>
            </a:r>
            <a:r>
              <a:rPr lang="nl-NL" sz="2800" b="1" i="1" dirty="0" err="1"/>
              <a:t>and</a:t>
            </a:r>
            <a:r>
              <a:rPr lang="nl-NL" sz="2800" b="1" i="1" dirty="0"/>
              <a:t> </a:t>
            </a:r>
            <a:r>
              <a:rPr lang="nl-NL" sz="2800" b="1" i="1" dirty="0" err="1"/>
              <a:t>only</a:t>
            </a:r>
            <a:r>
              <a:rPr lang="nl-NL" sz="2800" b="1" i="1" dirty="0"/>
              <a:t> </a:t>
            </a:r>
            <a:r>
              <a:rPr lang="nl-NL" sz="2800" b="1" i="1" dirty="0" err="1"/>
              <a:t>those</a:t>
            </a:r>
            <a:r>
              <a:rPr lang="nl-NL" sz="2800" b="1" i="1" dirty="0"/>
              <a:t> </a:t>
            </a:r>
            <a:r>
              <a:rPr lang="nl-NL" sz="2800" b="1" i="1" dirty="0" err="1"/>
              <a:t>portions</a:t>
            </a:r>
            <a:r>
              <a:rPr lang="nl-NL" sz="2800" b="1" i="1" dirty="0"/>
              <a:t> of </a:t>
            </a:r>
            <a:r>
              <a:rPr lang="nl-NL" sz="2800" b="1" i="1" dirty="0" err="1"/>
              <a:t>reality</a:t>
            </a:r>
            <a:r>
              <a:rPr lang="nl-NL" sz="2800" b="1" i="1" dirty="0"/>
              <a:t> </a:t>
            </a:r>
            <a:r>
              <a:rPr lang="nl-NL" sz="2800" b="1" i="1" dirty="0" err="1"/>
              <a:t>that</a:t>
            </a:r>
            <a:r>
              <a:rPr lang="nl-NL" sz="2800" b="1" i="1" dirty="0"/>
              <a:t> are relevant </a:t>
            </a:r>
            <a:r>
              <a:rPr lang="nl-NL" sz="2800" b="1" i="1" dirty="0" err="1"/>
              <a:t>for</a:t>
            </a:r>
            <a:r>
              <a:rPr lang="nl-NL" sz="2800" b="1" i="1" dirty="0"/>
              <a:t> </a:t>
            </a:r>
            <a:r>
              <a:rPr lang="nl-NL" sz="2800" b="1" i="1" dirty="0" err="1"/>
              <a:t>its</a:t>
            </a:r>
            <a:r>
              <a:rPr lang="nl-NL" sz="2800" b="1" i="1" dirty="0"/>
              <a:t> </a:t>
            </a:r>
            <a:r>
              <a:rPr lang="nl-NL" sz="2800" b="1" i="1" dirty="0" err="1"/>
              <a:t>purpose</a:t>
            </a:r>
            <a:r>
              <a:rPr lang="nl-NL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81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“optimal” ontology (2)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Each</a:t>
            </a:r>
            <a:r>
              <a:rPr lang="nl-NL" dirty="0"/>
              <a:t> term in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designate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(1) a single </a:t>
            </a:r>
            <a:r>
              <a:rPr lang="nl-NL" dirty="0" err="1"/>
              <a:t>portion</a:t>
            </a:r>
            <a:r>
              <a:rPr lang="nl-NL" dirty="0"/>
              <a:t> of </a:t>
            </a:r>
            <a:r>
              <a:rPr lang="nl-NL" dirty="0" err="1"/>
              <a:t>reality</a:t>
            </a:r>
            <a:r>
              <a:rPr lang="nl-NL" dirty="0"/>
              <a:t> (POR), </a:t>
            </a:r>
            <a:r>
              <a:rPr lang="nl-NL" dirty="0" err="1"/>
              <a:t>which</a:t>
            </a:r>
            <a:r>
              <a:rPr lang="nl-NL" dirty="0"/>
              <a:t> is </a:t>
            </a:r>
          </a:p>
          <a:p>
            <a:pPr lvl="1"/>
            <a:r>
              <a:rPr lang="nl-NL" dirty="0"/>
              <a:t>(2) relevant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(3) the authors of the ontology intended to use this term to designate this POR, </a:t>
            </a:r>
          </a:p>
          <a:p>
            <a:pPr lvl="1"/>
            <a:r>
              <a:rPr lang="nl-NL" dirty="0"/>
              <a:t>(4) there would be no PORs objectively relevant to these purposes that are not referred to in the ontology,</a:t>
            </a:r>
          </a:p>
          <a:p>
            <a:pPr lvl="1"/>
            <a:r>
              <a:rPr lang="nl-NL" altLang="en-US" dirty="0"/>
              <a:t>(5) there would be no relevant PORs designated more than once.</a:t>
            </a:r>
            <a:r>
              <a:rPr lang="en-GB" altLang="en-US" dirty="0"/>
              <a:t> </a:t>
            </a:r>
            <a:endParaRPr lang="en-US" altLang="en-US" dirty="0"/>
          </a:p>
          <a:p>
            <a:pPr marL="457200" lvl="1" indent="0">
              <a:buNone/>
            </a:pP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things may go wrong …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Root cause errors: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/>
              <a:t>assertion errors</a:t>
            </a:r>
            <a:r>
              <a:rPr lang="en-US" sz="2200" b="1" u="sng" dirty="0"/>
              <a:t>:</a:t>
            </a:r>
            <a:r>
              <a:rPr lang="en-US" sz="2200" dirty="0"/>
              <a:t> ontology developers may be in error as to what is the case in their target domain;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/>
              <a:t>relevance errors</a:t>
            </a:r>
            <a:r>
              <a:rPr lang="en-US" sz="2200" b="1" u="sng" dirty="0"/>
              <a:t>:</a:t>
            </a:r>
            <a:r>
              <a:rPr lang="en-US" sz="2200" dirty="0"/>
              <a:t> they may be in error as to what is objectively relevant to a given purpose;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/>
              <a:t>encoding errors</a:t>
            </a:r>
            <a:r>
              <a:rPr lang="en-US" sz="2200" b="1" u="sng" dirty="0"/>
              <a:t>:</a:t>
            </a:r>
            <a:r>
              <a:rPr lang="en-US" sz="2200" dirty="0"/>
              <a:t> they may not successfully encode their underlying cognitive representations, so that particular representational units fail to point to the intended PORs.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Mismatches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Unjustified presence or absence of RUs,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Redundancies:		&gt;1 RU	</a:t>
            </a:r>
            <a:r>
              <a:rPr lang="en-US" dirty="0">
                <a:sym typeface="Wingdings" panose="05000000000000000000" pitchFamily="2" charset="2"/>
              </a:rPr>
              <a:t>  1 POR</a:t>
            </a:r>
            <a:r>
              <a:rPr lang="en-US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Ambiguities:  		1 RU  	</a:t>
            </a:r>
            <a:r>
              <a:rPr lang="en-US" dirty="0">
                <a:sym typeface="Wingdings" panose="05000000000000000000" pitchFamily="2" charset="2"/>
              </a:rPr>
              <a:t>  &gt;1 POR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4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D085-DA73-418D-89D5-A29DD97A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5D0E-339B-4945-BCDC-E2D40B47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Test T2: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Read the Word document, return your answers in the spreadsheet in the F-column. DO NOT modify anything in the spreadsheet other than instructed.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Upload as usual;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Name of the file: ‘BMI508-T2-[your </a:t>
            </a:r>
            <a:r>
              <a:rPr lang="en-US" dirty="0" err="1"/>
              <a:t>ubitname</a:t>
            </a:r>
            <a:r>
              <a:rPr lang="en-US" dirty="0"/>
              <a:t>].xlsx’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Due date: Nov 3 – noon.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A8</a:t>
            </a:r>
            <a:r>
              <a:rPr lang="en-US" dirty="0"/>
              <a:t>: Fill out the A8-sheet in your corrected A7 spreadsheet as per demo given in class.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Upload your work as usual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Name of the file: ‘BMI508-A8-[your </a:t>
            </a:r>
            <a:r>
              <a:rPr lang="en-US" dirty="0" err="1"/>
              <a:t>ubitname</a:t>
            </a:r>
            <a:r>
              <a:rPr lang="en-US" dirty="0"/>
              <a:t>].xlsx’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Due date: Nov 10 – noon.</a:t>
            </a:r>
          </a:p>
        </p:txBody>
      </p:sp>
    </p:spTree>
    <p:extLst>
      <p:ext uri="{BB962C8B-B14F-4D97-AF65-F5344CB8AC3E}">
        <p14:creationId xmlns:p14="http://schemas.microsoft.com/office/powerpoint/2010/main" val="3184626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04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 – reality correspondence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Reality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OE: Objective existence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OE: Objective relevance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5"/>
            <a:r>
              <a:rPr lang="en-US" b="1" u="sng" dirty="0">
                <a:solidFill>
                  <a:schemeClr val="bg1"/>
                </a:solidFill>
              </a:rPr>
              <a:t>Representation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6"/>
            <a:r>
              <a:rPr lang="en-US" dirty="0">
                <a:solidFill>
                  <a:schemeClr val="bg1"/>
                </a:solidFill>
              </a:rPr>
              <a:t>BE: Author’s belief in existence</a:t>
            </a:r>
          </a:p>
          <a:p>
            <a:pPr lvl="6"/>
            <a:r>
              <a:rPr lang="en-US" dirty="0">
                <a:solidFill>
                  <a:schemeClr val="bg1"/>
                </a:solidFill>
              </a:rPr>
              <a:t>BR: Author’s belief in relevance</a:t>
            </a:r>
          </a:p>
          <a:p>
            <a:pPr lvl="5"/>
            <a:endParaRPr lang="en-US" dirty="0">
              <a:solidFill>
                <a:schemeClr val="bg1"/>
              </a:solidFill>
            </a:endParaRPr>
          </a:p>
          <a:p>
            <a:pPr lvl="7"/>
            <a:r>
              <a:rPr lang="en-US" dirty="0">
                <a:solidFill>
                  <a:schemeClr val="bg1"/>
                </a:solidFill>
              </a:rPr>
              <a:t>IE: Author’s intended encoding</a:t>
            </a:r>
          </a:p>
          <a:p>
            <a:pPr lvl="7"/>
            <a:r>
              <a:rPr lang="en-US" dirty="0">
                <a:solidFill>
                  <a:schemeClr val="bg1"/>
                </a:solidFill>
              </a:rPr>
              <a:t>TR: Type of reference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953000"/>
            <a:ext cx="38100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indent="-168275"/>
            <a:r>
              <a:rPr lang="en-US" sz="1000" kern="0" dirty="0"/>
              <a:t>Ceusters W, Smith B. </a:t>
            </a:r>
            <a:r>
              <a:rPr lang="en-US" sz="1000" b="1" i="1" kern="0" dirty="0"/>
              <a:t>A Realism-Based Approach to the Evolution of Biomedical Ontologies</a:t>
            </a:r>
            <a:r>
              <a:rPr lang="en-US" sz="1000" kern="0" dirty="0"/>
              <a:t>. Proceedings of AMIA 2006, Washington DC, 2006;:121-125.</a:t>
            </a:r>
          </a:p>
          <a:p>
            <a:pPr marL="168275" indent="-168275"/>
            <a:r>
              <a:rPr lang="en-US" sz="1000" kern="0" dirty="0"/>
              <a:t>Ceusters W. </a:t>
            </a:r>
            <a:r>
              <a:rPr lang="en-US" sz="1000" b="1" i="1" kern="0" dirty="0"/>
              <a:t>Applying Evolutionary Terminology Auditing to the Gene Ontology</a:t>
            </a:r>
            <a:r>
              <a:rPr lang="en-US" sz="1000" kern="0" dirty="0"/>
              <a:t>. Journal of Biomedical Informatics 2009;42:518–529.</a:t>
            </a:r>
          </a:p>
          <a:p>
            <a:pPr marL="168275" indent="-168275"/>
            <a:r>
              <a:rPr lang="en-US" sz="1000" kern="0" dirty="0" err="1"/>
              <a:t>Seppãlã</a:t>
            </a:r>
            <a:r>
              <a:rPr lang="en-US" sz="1000" kern="0" dirty="0"/>
              <a:t> S, Smith B, Ceusters W. </a:t>
            </a:r>
            <a:r>
              <a:rPr lang="en-US" sz="1000" b="1" i="1" kern="0" dirty="0"/>
              <a:t>Applying the realism-based ontology versioning method for tracking changes in the Basic Formal Ontology</a:t>
            </a:r>
            <a:r>
              <a:rPr lang="en-US" sz="1000" kern="0" dirty="0"/>
              <a:t>. Formal Ontology in Information Systems. Proceedings of the Eight International Conference (FOIS 2014), Amsterdam: IOS Press, 2014;:227-240.</a:t>
            </a:r>
          </a:p>
        </p:txBody>
      </p:sp>
    </p:spTree>
    <p:extLst>
      <p:ext uri="{BB962C8B-B14F-4D97-AF65-F5344CB8AC3E}">
        <p14:creationId xmlns:p14="http://schemas.microsoft.com/office/powerpoint/2010/main" val="217655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561108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914400" y="2057400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Configuration types</a:t>
            </a:r>
          </a:p>
          <a:p>
            <a:pPr marL="533400" lvl="2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P</a:t>
            </a:r>
            <a:r>
              <a:rPr lang="en-GB" sz="2000" dirty="0">
                <a:solidFill>
                  <a:schemeClr val="tx1"/>
                </a:solidFill>
              </a:rPr>
              <a:t>: present in the ontology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P+</a:t>
            </a:r>
            <a:r>
              <a:rPr lang="en-GB" sz="2000" dirty="0">
                <a:solidFill>
                  <a:schemeClr val="tx1"/>
                </a:solidFill>
              </a:rPr>
              <a:t>: justifiably present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P–</a:t>
            </a:r>
            <a:r>
              <a:rPr lang="en-GB" sz="2000" dirty="0">
                <a:solidFill>
                  <a:schemeClr val="tx1"/>
                </a:solidFill>
              </a:rPr>
              <a:t>: unjustifiably present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endParaRPr lang="en-GB" sz="2000" b="1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A</a:t>
            </a:r>
            <a:r>
              <a:rPr lang="en-GB" sz="2000" dirty="0">
                <a:solidFill>
                  <a:schemeClr val="tx1"/>
                </a:solidFill>
              </a:rPr>
              <a:t>: absent from the ontology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A+</a:t>
            </a:r>
            <a:r>
              <a:rPr lang="en-GB" sz="2000" dirty="0">
                <a:solidFill>
                  <a:schemeClr val="tx1"/>
                </a:solidFill>
              </a:rPr>
              <a:t>: justifiably absent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A–</a:t>
            </a:r>
            <a:r>
              <a:rPr lang="en-GB" sz="2000" dirty="0">
                <a:solidFill>
                  <a:schemeClr val="tx1"/>
                </a:solidFill>
              </a:rPr>
              <a:t>: unjustifiably absent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 bwMode="auto">
          <a:xfrm>
            <a:off x="3636818" y="1594103"/>
            <a:ext cx="1371600" cy="144780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762000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1066800" y="2078038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Configuration types</a:t>
            </a:r>
          </a:p>
          <a:p>
            <a:pPr marL="266700" algn="ctr">
              <a:lnSpc>
                <a:spcPct val="12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1+4+12+5=</a:t>
            </a:r>
            <a:r>
              <a:rPr lang="en-US" sz="2000" b="1" dirty="0">
                <a:solidFill>
                  <a:schemeClr val="tx1"/>
                </a:solidFill>
              </a:rPr>
              <a:t>22</a:t>
            </a:r>
            <a:r>
              <a:rPr lang="en-US" sz="2000" dirty="0">
                <a:solidFill>
                  <a:schemeClr val="tx1"/>
                </a:solidFill>
              </a:rPr>
              <a:t> possible configurations based on (</a:t>
            </a:r>
            <a:r>
              <a:rPr lang="en-US" sz="2000" dirty="0" err="1">
                <a:solidFill>
                  <a:schemeClr val="tx1"/>
                </a:solidFill>
              </a:rPr>
              <a:t>mis</a:t>
            </a:r>
            <a:r>
              <a:rPr lang="en-US" sz="2000" dirty="0">
                <a:solidFill>
                  <a:schemeClr val="tx1"/>
                </a:solidFill>
              </a:rPr>
              <a:t>)matches between reality, beliefs, and encodings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838036" y="611912"/>
            <a:ext cx="6696364" cy="9906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96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P-6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P-9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P-12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A-3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76800" y="2002572"/>
            <a:ext cx="4038600" cy="4093428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000" b="1" u="sng" dirty="0"/>
              <a:t> OE/BE value pairs</a:t>
            </a:r>
          </a:p>
          <a:p>
            <a:pPr marL="738188" indent="-738188" algn="l"/>
            <a:r>
              <a:rPr lang="en-US" altLang="en-US" sz="2000" dirty="0"/>
              <a:t>Y/Y:    correct assertion of the existence of a POR; </a:t>
            </a:r>
          </a:p>
          <a:p>
            <a:pPr marL="738188" indent="-738188" algn="l"/>
            <a:r>
              <a:rPr lang="en-US" altLang="en-US" sz="2000" dirty="0"/>
              <a:t>Y/N:    lack of awareness of a POR,  reflecting an assertion error; </a:t>
            </a:r>
          </a:p>
          <a:p>
            <a:pPr marL="738188" indent="-738188" algn="l"/>
            <a:r>
              <a:rPr lang="en-US" altLang="en-US" sz="2000" dirty="0"/>
              <a:t>N/N:    correct assertion that some putative POR does not exist;</a:t>
            </a:r>
          </a:p>
          <a:p>
            <a:pPr marL="738188" indent="-738188" algn="l"/>
            <a:r>
              <a:rPr lang="en-US" altLang="en-US" sz="2000" dirty="0"/>
              <a:t>N/Y:    the false belief that some  putative POR exists;</a:t>
            </a:r>
          </a:p>
          <a:p>
            <a:pPr marL="738188" indent="-738188" algn="l"/>
            <a:r>
              <a:rPr lang="en-US" altLang="en-US" sz="2000" dirty="0"/>
              <a:t>Y/NC: not considering that some POR exists;</a:t>
            </a:r>
          </a:p>
          <a:p>
            <a:pPr marL="738188" indent="-738188"/>
            <a:r>
              <a:rPr lang="en-US" altLang="en-US" sz="2000" dirty="0"/>
              <a:t>N/NC: not considering that some putative POR does not exist.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784927" y="990600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38600" y="997527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12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773" y="4242062"/>
            <a:ext cx="8229600" cy="2031325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‘</a:t>
            </a:r>
            <a:r>
              <a:rPr lang="en-US" sz="1800" b="1" u="sng" dirty="0" err="1"/>
              <a:t>na</a:t>
            </a:r>
            <a:r>
              <a:rPr lang="en-US" sz="1800" b="1" u="sng" dirty="0"/>
              <a:t>’ = not applicable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there is no POR of a specific sort,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an author does not believe in some POR, believed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an author did not consider (‘</a:t>
            </a:r>
            <a:r>
              <a:rPr lang="en-US" sz="1800" dirty="0" err="1"/>
              <a:t>nc</a:t>
            </a:r>
            <a:r>
              <a:rPr lang="en-US" sz="1800" dirty="0"/>
              <a:t>’) existence of some POR, believed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believed relevance is either negative or not applicable, encoding is not applicable.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54426" y="2173121"/>
            <a:ext cx="2355574" cy="1332079"/>
            <a:chOff x="1454426" y="2173121"/>
            <a:chExt cx="2355574" cy="133207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905000" y="2514600"/>
              <a:ext cx="1905000" cy="990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10-Point Star 11"/>
            <p:cNvSpPr/>
            <p:nvPr/>
          </p:nvSpPr>
          <p:spPr bwMode="auto">
            <a:xfrm>
              <a:off x="1454426" y="217312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1560311"/>
            <a:ext cx="2514600" cy="497089"/>
            <a:chOff x="3505200" y="1560311"/>
            <a:chExt cx="2514600" cy="49708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038600" y="1828800"/>
              <a:ext cx="1981200" cy="228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10-Point Star 12"/>
            <p:cNvSpPr/>
            <p:nvPr/>
          </p:nvSpPr>
          <p:spPr bwMode="auto">
            <a:xfrm>
              <a:off x="3505200" y="156031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2286000"/>
            <a:ext cx="1981200" cy="1021047"/>
            <a:chOff x="4038600" y="2286000"/>
            <a:chExt cx="1981200" cy="102104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038600" y="2286000"/>
              <a:ext cx="1981200" cy="502222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10-Point Star 13"/>
            <p:cNvSpPr/>
            <p:nvPr/>
          </p:nvSpPr>
          <p:spPr bwMode="auto">
            <a:xfrm>
              <a:off x="4248978" y="2827748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1521132"/>
            <a:ext cx="3913909" cy="1374469"/>
            <a:chOff x="5029200" y="1521132"/>
            <a:chExt cx="3913909" cy="1374469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029200" y="1752601"/>
              <a:ext cx="3429000" cy="11430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10-Point Star 14"/>
            <p:cNvSpPr/>
            <p:nvPr/>
          </p:nvSpPr>
          <p:spPr bwMode="auto">
            <a:xfrm>
              <a:off x="8485909" y="1521132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0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0282" y="2438400"/>
            <a:ext cx="5302827" cy="2308324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Modes of reference: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7696200" y="1524000"/>
            <a:ext cx="762000" cy="4190999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2891028"/>
          <a:ext cx="4648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faithful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reference to correct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no referent exist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reference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to wrong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redundant reference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ambiguous reference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29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Evolutionary quality assessment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1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6363977"/>
            <a:ext cx="2133598" cy="369332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Magnitude of error</a:t>
            </a:r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8686798" y="710184"/>
            <a:ext cx="457201" cy="60198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94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2743200"/>
            <a:ext cx="9067803" cy="28956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828800"/>
            <a:ext cx="9067803" cy="9144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2362200"/>
            <a:ext cx="304800" cy="2209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22D78-3016-48BC-BCB1-B7823E13F40E}"/>
              </a:ext>
            </a:extLst>
          </p:cNvPr>
          <p:cNvSpPr txBox="1"/>
          <p:nvPr/>
        </p:nvSpPr>
        <p:spPr>
          <a:xfrm>
            <a:off x="114298" y="6091535"/>
            <a:ext cx="8883201" cy="461665"/>
          </a:xfrm>
          <a:prstGeom prst="rect">
            <a:avLst/>
          </a:prstGeom>
          <a:solidFill>
            <a:srgbClr val="05167E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error basis for P- configurations is in one of the A+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55811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50FD-6D4E-4284-8A2E-BE38C08C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7D70-A440-4CAC-8BEA-C235BBF6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Ceusters, W., </a:t>
            </a:r>
            <a:r>
              <a:rPr lang="en-US" i="1" dirty="0"/>
              <a:t>Towards a realism-based metric for quality assurance in ontology matching</a:t>
            </a:r>
            <a:r>
              <a:rPr lang="en-US" dirty="0"/>
              <a:t>. Frontiers in Artificial Intelligence and Applications. Vol. 150. 2006. 321-332. [9] </a:t>
            </a:r>
          </a:p>
          <a:p>
            <a:r>
              <a:rPr lang="en-US" dirty="0">
                <a:hlinkClick r:id="rId2"/>
              </a:rPr>
              <a:t>http://ontology.buffalo.edu/bfo/Ontology_Matching.pdf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798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5638800"/>
            <a:ext cx="9067803" cy="1191492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579425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1752598"/>
            <a:ext cx="304800" cy="426720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A3294-AA66-4B84-8C24-5EE7ADA4B2E4}"/>
              </a:ext>
            </a:extLst>
          </p:cNvPr>
          <p:cNvSpPr txBox="1"/>
          <p:nvPr/>
        </p:nvSpPr>
        <p:spPr>
          <a:xfrm>
            <a:off x="405179" y="3424533"/>
            <a:ext cx="4166821" cy="1200329"/>
          </a:xfrm>
          <a:prstGeom prst="rect">
            <a:avLst/>
          </a:prstGeom>
          <a:solidFill>
            <a:srgbClr val="0516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error basis for A- configurations is in the single P+1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444984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2761671"/>
            <a:ext cx="9067803" cy="228601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794170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1981200"/>
            <a:ext cx="304800" cy="7620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40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5370944"/>
            <a:ext cx="9067803" cy="277092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801115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2064344"/>
            <a:ext cx="304800" cy="330659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4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‘simple snapshot’ change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686800" cy="3733800"/>
          </a:xfrm>
        </p:spPr>
        <p:txBody>
          <a:bodyPr/>
          <a:lstStyle/>
          <a:p>
            <a:pPr marL="684213" indent="-684213">
              <a:buAutoNum type="arabicParenBoth"/>
            </a:pPr>
            <a:r>
              <a:rPr lang="en-US" sz="2800" dirty="0"/>
              <a:t>a change in reality will not immediately lead to a change in the ontology authors’ understanding thereof and, </a:t>
            </a:r>
          </a:p>
          <a:p>
            <a:pPr marL="684213" indent="-684213">
              <a:buAutoNum type="arabicParenBoth"/>
            </a:pPr>
            <a:r>
              <a:rPr lang="en-US" sz="2800" dirty="0"/>
              <a:t>if an encoding change is introduced, e.g. by making some syntactic correction to an existing term, then this does not result in a term which wrongly refers.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3904" y="1676400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happens from t1 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 t2 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BE957E-BD16-49A7-B777-E8C2D7BCF568}"/>
              </a:ext>
            </a:extLst>
          </p:cNvPr>
          <p:cNvSpPr/>
          <p:nvPr/>
        </p:nvSpPr>
        <p:spPr>
          <a:xfrm>
            <a:off x="2590800" y="3276600"/>
            <a:ext cx="4572000" cy="193899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When something faithfully represented at t ceases to be faithful at t+1, leaving the ontology unchanged causes a P+1 to become a P-1.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26710-1C4E-4219-AB1B-1A47CCDE32DD}"/>
              </a:ext>
            </a:extLst>
          </p:cNvPr>
          <p:cNvSpPr/>
          <p:nvPr/>
        </p:nvSpPr>
        <p:spPr bwMode="auto">
          <a:xfrm>
            <a:off x="381000" y="1524000"/>
            <a:ext cx="914400" cy="3048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18819-9342-408B-AA3D-4FB69C9E4C9C}"/>
              </a:ext>
            </a:extLst>
          </p:cNvPr>
          <p:cNvSpPr/>
          <p:nvPr/>
        </p:nvSpPr>
        <p:spPr bwMode="auto">
          <a:xfrm>
            <a:off x="381000" y="2743200"/>
            <a:ext cx="914400" cy="3048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7940DED-2E99-493C-BB3B-0CDDAB8B58F6}"/>
              </a:ext>
            </a:extLst>
          </p:cNvPr>
          <p:cNvSpPr/>
          <p:nvPr/>
        </p:nvSpPr>
        <p:spPr bwMode="auto">
          <a:xfrm rot="5400000">
            <a:off x="381000" y="2209800"/>
            <a:ext cx="914400" cy="1524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31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BE957E-BD16-49A7-B777-E8C2D7BCF568}"/>
              </a:ext>
            </a:extLst>
          </p:cNvPr>
          <p:cNvSpPr/>
          <p:nvPr/>
        </p:nvSpPr>
        <p:spPr>
          <a:xfrm>
            <a:off x="2590800" y="3276600"/>
            <a:ext cx="4572000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When something faithfully represented at t is not believed to be faithful anymore at t+1 while in fact it still is, removing the representational element causes a P+1 to become a A-2.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26710-1C4E-4219-AB1B-1A47CCDE32DD}"/>
              </a:ext>
            </a:extLst>
          </p:cNvPr>
          <p:cNvSpPr/>
          <p:nvPr/>
        </p:nvSpPr>
        <p:spPr bwMode="auto">
          <a:xfrm>
            <a:off x="381000" y="1524000"/>
            <a:ext cx="914400" cy="3048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18819-9342-408B-AA3D-4FB69C9E4C9C}"/>
              </a:ext>
            </a:extLst>
          </p:cNvPr>
          <p:cNvSpPr/>
          <p:nvPr/>
        </p:nvSpPr>
        <p:spPr bwMode="auto">
          <a:xfrm>
            <a:off x="381000" y="5867400"/>
            <a:ext cx="914400" cy="3048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7940DED-2E99-493C-BB3B-0CDDAB8B58F6}"/>
              </a:ext>
            </a:extLst>
          </p:cNvPr>
          <p:cNvSpPr/>
          <p:nvPr/>
        </p:nvSpPr>
        <p:spPr bwMode="auto">
          <a:xfrm rot="5400000">
            <a:off x="-1181100" y="3771900"/>
            <a:ext cx="4038600" cy="1524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3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sorts</a:t>
            </a:r>
            <a:r>
              <a:rPr lang="nl-BE" dirty="0"/>
              <a:t> of ‘snapshot’ changes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6200" y="1524000"/>
            <a:ext cx="8991600" cy="4800600"/>
            <a:chOff x="76200" y="1524000"/>
            <a:chExt cx="8991600" cy="4800600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" y="1524000"/>
              <a:ext cx="8991600" cy="4800600"/>
              <a:chOff x="76200" y="1524000"/>
              <a:chExt cx="8991600" cy="48006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6200" y="1524000"/>
                <a:ext cx="8991600" cy="4800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/>
            </p:nvGraphicFramePr>
            <p:xfrm>
              <a:off x="152400" y="1600200"/>
              <a:ext cx="4343400" cy="457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8" name="Photo Editor-foto" r:id="rId3" imgW="4277322" imgH="3847619" progId="MSPhotoEd.3">
                      <p:embed/>
                    </p:oleObj>
                  </mc:Choice>
                  <mc:Fallback>
                    <p:oleObj name="Photo Editor-foto" r:id="rId3" imgW="4277322" imgH="3847619" progId="MSPhotoEd.3">
                      <p:embed/>
                      <p:pic>
                        <p:nvPicPr>
                          <p:cNvPr id="4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00" y="1600200"/>
                            <a:ext cx="4343400" cy="4572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9618" y="1648692"/>
                <a:ext cx="4495800" cy="4066308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 flipH="1" flipV="1">
                <a:off x="4449618" y="1685636"/>
                <a:ext cx="9238" cy="4468092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Rectangle 16"/>
            <p:cNvSpPr/>
            <p:nvPr/>
          </p:nvSpPr>
          <p:spPr bwMode="auto">
            <a:xfrm>
              <a:off x="228600" y="1685636"/>
              <a:ext cx="457200" cy="4468092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484254" y="1702849"/>
              <a:ext cx="466344" cy="3959352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11198" y="1704108"/>
              <a:ext cx="3701476" cy="505692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973688" y="1687947"/>
              <a:ext cx="3941711" cy="505692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84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sorts</a:t>
            </a:r>
            <a:r>
              <a:rPr lang="nl-BE" dirty="0"/>
              <a:t> of changes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>
          <a:xfrm>
            <a:off x="5049985" y="2057400"/>
            <a:ext cx="3900487" cy="4648200"/>
          </a:xfrm>
        </p:spPr>
        <p:txBody>
          <a:bodyPr/>
          <a:lstStyle/>
          <a:p>
            <a:pPr eaLnBrk="1" hangingPunct="1"/>
            <a:r>
              <a:rPr lang="en-US" sz="2000" dirty="0"/>
              <a:t>When something faithfully represented at t ceases to be faithful at t+1, leaving the ontology unchanged causes a P+1 to become a P-1.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When something faithfully represented at t is not believed to be faithful anymore at t+1 while in fact it still is, removing the representational element causes a P+1 to become a A-2.</a:t>
            </a:r>
          </a:p>
          <a:p>
            <a:pPr eaLnBrk="1" hangingPunct="1"/>
            <a:endParaRPr lang="en-US" sz="2000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82613" y="562133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754313" y="562133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481388" y="562133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82613" y="5630863"/>
            <a:ext cx="7937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82613" y="585628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939800" y="585628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754313" y="5630863"/>
            <a:ext cx="9525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2754313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3111500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3481388" y="5630863"/>
            <a:ext cx="9525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3481388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3795713" y="585628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4549776" y="4079875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Rectangle 35"/>
          <p:cNvSpPr>
            <a:spLocks noChangeArrowheads="1"/>
          </p:cNvSpPr>
          <p:nvPr/>
        </p:nvSpPr>
        <p:spPr bwMode="auto">
          <a:xfrm>
            <a:off x="4549776" y="449738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2400" y="1981200"/>
          <a:ext cx="441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419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Box 53"/>
          <p:cNvSpPr txBox="1">
            <a:spLocks noChangeArrowheads="1"/>
          </p:cNvSpPr>
          <p:nvPr/>
        </p:nvSpPr>
        <p:spPr bwMode="auto">
          <a:xfrm>
            <a:off x="228600" y="64008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711347" y="2047875"/>
            <a:ext cx="8229600" cy="1828800"/>
            <a:chOff x="685800" y="2057400"/>
            <a:chExt cx="8229600" cy="1828799"/>
          </a:xfrm>
        </p:grpSpPr>
        <p:sp>
          <p:nvSpPr>
            <p:cNvPr id="3097" name="Rectangle 56"/>
            <p:cNvSpPr>
              <a:spLocks noChangeArrowheads="1"/>
            </p:cNvSpPr>
            <p:nvPr/>
          </p:nvSpPr>
          <p:spPr bwMode="auto">
            <a:xfrm>
              <a:off x="5029200" y="2057400"/>
              <a:ext cx="3886200" cy="182879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098" name="Rectangle 55"/>
            <p:cNvSpPr>
              <a:spLocks noChangeArrowheads="1"/>
            </p:cNvSpPr>
            <p:nvPr/>
          </p:nvSpPr>
          <p:spPr bwMode="auto">
            <a:xfrm>
              <a:off x="685800" y="2362201"/>
              <a:ext cx="762000" cy="68580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228850" y="2363788"/>
            <a:ext cx="6705600" cy="4191000"/>
            <a:chOff x="2209800" y="2362201"/>
            <a:chExt cx="6705600" cy="4190999"/>
          </a:xfrm>
        </p:grpSpPr>
        <p:sp>
          <p:nvSpPr>
            <p:cNvPr id="3095" name="Rectangle 58"/>
            <p:cNvSpPr>
              <a:spLocks noChangeArrowheads="1"/>
            </p:cNvSpPr>
            <p:nvPr/>
          </p:nvSpPr>
          <p:spPr bwMode="auto">
            <a:xfrm>
              <a:off x="5029200" y="3962400"/>
              <a:ext cx="3886200" cy="25908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096" name="Rectangle 57"/>
            <p:cNvSpPr>
              <a:spLocks noChangeArrowheads="1"/>
            </p:cNvSpPr>
            <p:nvPr/>
          </p:nvSpPr>
          <p:spPr bwMode="auto">
            <a:xfrm>
              <a:off x="2209800" y="2362201"/>
              <a:ext cx="762000" cy="6858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3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eaLnBrk="1" hangingPunct="1"/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sorts</a:t>
            </a:r>
            <a:r>
              <a:rPr lang="nl-BE" dirty="0"/>
              <a:t> of ‘snapshot’ changes</a:t>
            </a:r>
            <a:endParaRPr lang="en-US" dirty="0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2399" y="1486733"/>
          <a:ext cx="4897585" cy="506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1486733"/>
                        <a:ext cx="4897585" cy="5066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39800" y="2167516"/>
            <a:ext cx="7911417" cy="4327956"/>
            <a:chOff x="939800" y="2167516"/>
            <a:chExt cx="7911417" cy="4327956"/>
          </a:xfrm>
        </p:grpSpPr>
        <p:sp>
          <p:nvSpPr>
            <p:cNvPr id="3077" name="Rectangle 4"/>
            <p:cNvSpPr>
              <a:spLocks noChangeArrowheads="1"/>
            </p:cNvSpPr>
            <p:nvPr/>
          </p:nvSpPr>
          <p:spPr bwMode="auto">
            <a:xfrm>
              <a:off x="2754313" y="562133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3481388" y="562133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Rectangle 8"/>
            <p:cNvSpPr>
              <a:spLocks noChangeArrowheads="1"/>
            </p:cNvSpPr>
            <p:nvPr/>
          </p:nvSpPr>
          <p:spPr bwMode="auto">
            <a:xfrm>
              <a:off x="939800" y="5856288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9"/>
            <p:cNvSpPr>
              <a:spLocks noChangeArrowheads="1"/>
            </p:cNvSpPr>
            <p:nvPr/>
          </p:nvSpPr>
          <p:spPr bwMode="auto">
            <a:xfrm>
              <a:off x="2754313" y="5630863"/>
              <a:ext cx="9525" cy="2254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2754313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3111500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2"/>
            <p:cNvSpPr>
              <a:spLocks noChangeArrowheads="1"/>
            </p:cNvSpPr>
            <p:nvPr/>
          </p:nvSpPr>
          <p:spPr bwMode="auto">
            <a:xfrm>
              <a:off x="3481388" y="5630863"/>
              <a:ext cx="9525" cy="2254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Rectangle 13"/>
            <p:cNvSpPr>
              <a:spLocks noChangeArrowheads="1"/>
            </p:cNvSpPr>
            <p:nvPr/>
          </p:nvSpPr>
          <p:spPr bwMode="auto">
            <a:xfrm>
              <a:off x="3481388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14"/>
            <p:cNvSpPr>
              <a:spLocks noChangeArrowheads="1"/>
            </p:cNvSpPr>
            <p:nvPr/>
          </p:nvSpPr>
          <p:spPr bwMode="auto">
            <a:xfrm>
              <a:off x="3795713" y="5856288"/>
              <a:ext cx="7937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16"/>
            <p:cNvSpPr>
              <a:spLocks noChangeArrowheads="1"/>
            </p:cNvSpPr>
            <p:nvPr/>
          </p:nvSpPr>
          <p:spPr bwMode="auto">
            <a:xfrm>
              <a:off x="4549776" y="4079875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35"/>
            <p:cNvSpPr>
              <a:spLocks noChangeArrowheads="1"/>
            </p:cNvSpPr>
            <p:nvPr/>
          </p:nvSpPr>
          <p:spPr bwMode="auto">
            <a:xfrm>
              <a:off x="4549776" y="4497388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85817" y="2167516"/>
              <a:ext cx="3565400" cy="461665"/>
            </a:xfrm>
            <a:prstGeom prst="rect">
              <a:avLst/>
            </a:prstGeom>
            <a:solidFill>
              <a:srgbClr val="BBE0E3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Change in error magnitude 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2192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0574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8956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8100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720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219200" y="29718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895600" y="29718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2192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0574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8956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8100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2192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8956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8100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5720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2192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8956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8100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5720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2192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8956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8100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5720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2192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0574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8956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8100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5720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192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0574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8956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8100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5720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42308" y="2992744"/>
            <a:ext cx="4027708" cy="861127"/>
            <a:chOff x="2542308" y="2992744"/>
            <a:chExt cx="4027708" cy="861127"/>
          </a:xfrm>
        </p:grpSpPr>
        <p:sp>
          <p:nvSpPr>
            <p:cNvPr id="29" name="TextBox 28"/>
            <p:cNvSpPr txBox="1"/>
            <p:nvPr/>
          </p:nvSpPr>
          <p:spPr>
            <a:xfrm>
              <a:off x="5292102" y="3392206"/>
              <a:ext cx="1277914" cy="461665"/>
            </a:xfrm>
            <a:prstGeom prst="rect">
              <a:avLst/>
            </a:prstGeom>
            <a:solidFill>
              <a:srgbClr val="B9FFA3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Addition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542308" y="2992744"/>
              <a:ext cx="249238" cy="248782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387222" y="3531198"/>
              <a:ext cx="249238" cy="248782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3836" y="2456872"/>
            <a:ext cx="4087858" cy="4020128"/>
            <a:chOff x="2523836" y="2456872"/>
            <a:chExt cx="4087858" cy="4020128"/>
          </a:xfrm>
        </p:grpSpPr>
        <p:sp>
          <p:nvSpPr>
            <p:cNvPr id="30" name="TextBox 29"/>
            <p:cNvSpPr txBox="1"/>
            <p:nvPr/>
          </p:nvSpPr>
          <p:spPr>
            <a:xfrm>
              <a:off x="5292102" y="4002356"/>
              <a:ext cx="1319592" cy="461665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Deletion 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535148" y="4064598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3412621" y="4078219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389744" y="2456872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546640" y="2456872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523836" y="4609546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401309" y="4623167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542308" y="5152182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419781" y="5165803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533072" y="5701742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410545" y="5715363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537696" y="6228218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15169" y="6241839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16592" y="2465142"/>
            <a:ext cx="3716938" cy="4011858"/>
            <a:chOff x="4216592" y="2465142"/>
            <a:chExt cx="3716938" cy="4011858"/>
          </a:xfrm>
        </p:grpSpPr>
        <p:sp>
          <p:nvSpPr>
            <p:cNvPr id="31" name="TextBox 30"/>
            <p:cNvSpPr txBox="1"/>
            <p:nvPr/>
          </p:nvSpPr>
          <p:spPr>
            <a:xfrm>
              <a:off x="5289858" y="4608975"/>
              <a:ext cx="264367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Change in encoding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245984" y="2465142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230110" y="4059462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241384" y="4624107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226359" y="5163490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239941" y="5732377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216592" y="6250835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2438400"/>
            <a:ext cx="8051948" cy="4362450"/>
            <a:chOff x="228600" y="2438400"/>
            <a:chExt cx="8051948" cy="436245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2438400"/>
              <a:ext cx="8051948" cy="4362450"/>
              <a:chOff x="228600" y="2438400"/>
              <a:chExt cx="8051948" cy="4362450"/>
            </a:xfrm>
          </p:grpSpPr>
          <p:sp>
            <p:nvSpPr>
              <p:cNvPr id="3076" name="Rectangle 3"/>
              <p:cNvSpPr>
                <a:spLocks noChangeArrowheads="1"/>
              </p:cNvSpPr>
              <p:nvPr/>
            </p:nvSpPr>
            <p:spPr bwMode="auto">
              <a:xfrm>
                <a:off x="582613" y="562133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Rectangle 6"/>
              <p:cNvSpPr>
                <a:spLocks noChangeArrowheads="1"/>
              </p:cNvSpPr>
              <p:nvPr/>
            </p:nvSpPr>
            <p:spPr bwMode="auto">
              <a:xfrm>
                <a:off x="582613" y="5630863"/>
                <a:ext cx="7937" cy="2254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Rectangle 7"/>
              <p:cNvSpPr>
                <a:spLocks noChangeArrowheads="1"/>
              </p:cNvSpPr>
              <p:nvPr/>
            </p:nvSpPr>
            <p:spPr bwMode="auto">
              <a:xfrm>
                <a:off x="582613" y="585628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TextBox 53"/>
              <p:cNvSpPr txBox="1">
                <a:spLocks noChangeArrowheads="1"/>
              </p:cNvSpPr>
              <p:nvPr/>
            </p:nvSpPr>
            <p:spPr bwMode="auto">
              <a:xfrm>
                <a:off x="228600" y="6400800"/>
                <a:ext cx="441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85817" y="2779861"/>
                <a:ext cx="2994731" cy="461665"/>
              </a:xfrm>
              <a:prstGeom prst="rect">
                <a:avLst/>
              </a:prstGeom>
              <a:solidFill>
                <a:srgbClr val="FFA3A3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change in ontology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00100" y="41148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676400" y="24384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00100" y="3021300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86792" y="3551525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10492" y="4627416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808180" y="51816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98944" y="573116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89708" y="6266872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676400" y="6286499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76400" y="5751944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514600" y="3562928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 bwMode="auto">
            <a:xfrm>
              <a:off x="814964" y="2453767"/>
              <a:ext cx="304800" cy="2286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800" y="2831868"/>
            <a:ext cx="6410070" cy="3223104"/>
            <a:chOff x="1828800" y="2831868"/>
            <a:chExt cx="6410070" cy="3223104"/>
          </a:xfrm>
        </p:grpSpPr>
        <p:sp>
          <p:nvSpPr>
            <p:cNvPr id="12" name="&quot;No&quot; Symbol 11"/>
            <p:cNvSpPr/>
            <p:nvPr/>
          </p:nvSpPr>
          <p:spPr bwMode="auto">
            <a:xfrm>
              <a:off x="1839192" y="2837599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4" name="&quot;No&quot; Symbol 113"/>
            <p:cNvSpPr/>
            <p:nvPr/>
          </p:nvSpPr>
          <p:spPr bwMode="auto">
            <a:xfrm>
              <a:off x="1828800" y="3950750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5" name="&quot;No&quot; Symbol 114"/>
            <p:cNvSpPr/>
            <p:nvPr/>
          </p:nvSpPr>
          <p:spPr bwMode="auto">
            <a:xfrm>
              <a:off x="1828800" y="4466735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6" name="&quot;No&quot; Symbol 115"/>
            <p:cNvSpPr/>
            <p:nvPr/>
          </p:nvSpPr>
          <p:spPr bwMode="auto">
            <a:xfrm>
              <a:off x="1828800" y="5008123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7" name="&quot;No&quot; Symbol 116"/>
            <p:cNvSpPr/>
            <p:nvPr/>
          </p:nvSpPr>
          <p:spPr bwMode="auto">
            <a:xfrm>
              <a:off x="3541715" y="2831868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8" name="&quot;No&quot; Symbol 117"/>
            <p:cNvSpPr/>
            <p:nvPr/>
          </p:nvSpPr>
          <p:spPr bwMode="auto">
            <a:xfrm>
              <a:off x="4418161" y="2837152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9" name="&quot;No&quot; Symbol 118"/>
            <p:cNvSpPr/>
            <p:nvPr/>
          </p:nvSpPr>
          <p:spPr bwMode="auto">
            <a:xfrm>
              <a:off x="4418161" y="3375060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285817" y="5223975"/>
              <a:ext cx="2953053" cy="83099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No snapshot transition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possible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6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Updating is an </a:t>
            </a:r>
            <a:r>
              <a:rPr lang="en-US" altLang="en-US" i="1" u="sng"/>
              <a:t>active</a:t>
            </a:r>
            <a:r>
              <a:rPr lang="en-US" altLang="en-US"/>
              <a:t> process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authors assume in good faith that: </a:t>
            </a:r>
          </a:p>
          <a:p>
            <a:pPr lvl="1">
              <a:spcBef>
                <a:spcPts val="400"/>
              </a:spcBef>
            </a:pPr>
            <a:r>
              <a:rPr lang="en-GB" altLang="en-US" sz="2400" dirty="0"/>
              <a:t>all included representational units are of the P+1 type, and, </a:t>
            </a:r>
          </a:p>
          <a:p>
            <a:pPr lvl="1">
              <a:spcBef>
                <a:spcPts val="400"/>
              </a:spcBef>
            </a:pPr>
            <a:r>
              <a:rPr lang="en-GB" altLang="en-US" sz="2400" dirty="0"/>
              <a:t>all they are aware of, but not included, of A+1 </a:t>
            </a:r>
            <a:r>
              <a:rPr lang="en-GB" altLang="en-US" dirty="0"/>
              <a:t>…</a:t>
            </a:r>
            <a:r>
              <a:rPr lang="en-GB" altLang="en-US" sz="2400" dirty="0"/>
              <a:t> A+4.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If they become aware of a mistake, they make a change under the assumption that their changes are also towards the P+1, A+1 … A+4 cases.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Thus at that time, they know:</a:t>
            </a:r>
          </a:p>
          <a:p>
            <a:pPr marL="85725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of what configuration type the previous entry must have been under the belief what the current configuration is, and,</a:t>
            </a:r>
          </a:p>
          <a:p>
            <a:pPr marL="85725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the reason for the change. </a:t>
            </a:r>
          </a:p>
        </p:txBody>
      </p:sp>
    </p:spTree>
    <p:extLst>
      <p:ext uri="{BB962C8B-B14F-4D97-AF65-F5344CB8AC3E}">
        <p14:creationId xmlns:p14="http://schemas.microsoft.com/office/powerpoint/2010/main" val="9177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Essentials of Ontology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10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4514" y="4339119"/>
            <a:ext cx="6667500" cy="1754326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Evolution example:</a:t>
            </a:r>
          </a:p>
          <a:p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dirty="0" err="1"/>
              <a:t>Higg’s</a:t>
            </a:r>
            <a:r>
              <a:rPr lang="en-US" sz="1800" dirty="0"/>
              <a:t> boson was discovered and added to the ontology:  </a:t>
            </a:r>
          </a:p>
          <a:p>
            <a:endParaRPr lang="en-US" sz="1800" dirty="0"/>
          </a:p>
          <a:p>
            <a:r>
              <a:rPr lang="en-US" sz="1800" dirty="0"/>
              <a:t>A-5 </a:t>
            </a:r>
            <a:r>
              <a:rPr lang="en-US" sz="1800" dirty="0">
                <a:sym typeface="Wingdings" panose="05000000000000000000" pitchFamily="2" charset="2"/>
              </a:rPr>
              <a:t> P+1</a:t>
            </a:r>
            <a:r>
              <a:rPr lang="en-US" sz="1800" dirty="0"/>
              <a:t>    </a:t>
            </a:r>
            <a:r>
              <a:rPr lang="en-US" sz="1800" dirty="0">
                <a:sym typeface="Wingdings" panose="05000000000000000000" pitchFamily="2" charset="2"/>
              </a:rPr>
              <a:t> quality improvement of +1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02463" y="1526309"/>
            <a:ext cx="8939071" cy="3048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8728" y="6553200"/>
            <a:ext cx="8939071" cy="3048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304800" y="1831108"/>
            <a:ext cx="152400" cy="472209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89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leads to a calculus …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NOT:</a:t>
            </a:r>
          </a:p>
          <a:p>
            <a:pPr lvl="1"/>
            <a:r>
              <a:rPr lang="en-GB" sz="3200" dirty="0"/>
              <a:t>to demonstrate how good an individual version of an ontology is, </a:t>
            </a:r>
          </a:p>
          <a:p>
            <a:r>
              <a:rPr lang="en-GB" b="1" dirty="0"/>
              <a:t>But rather</a:t>
            </a:r>
          </a:p>
          <a:p>
            <a:pPr lvl="1"/>
            <a:r>
              <a:rPr lang="en-GB" sz="3200" dirty="0"/>
              <a:t>to measure how much it improved (hopefully) as compared to its predecessors</a:t>
            </a:r>
            <a:r>
              <a:rPr lang="en-GB" dirty="0"/>
              <a:t>.</a:t>
            </a:r>
          </a:p>
          <a:p>
            <a:r>
              <a:rPr lang="en-US" b="1" dirty="0"/>
              <a:t>Principle</a:t>
            </a:r>
            <a:r>
              <a:rPr lang="en-US" dirty="0"/>
              <a:t>: recursive belief revision.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6119336"/>
            <a:ext cx="601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Applying Evolutionary Terminology Auditing to SNOMED CT. In American Medical Informatics Association 2010 Annual Symposium (AMIA 2010) Proceedings, Washington DC, November 13-17, 2010:96-100.</a:t>
            </a:r>
          </a:p>
        </p:txBody>
      </p:sp>
    </p:spTree>
    <p:extLst>
      <p:ext uri="{BB962C8B-B14F-4D97-AF65-F5344CB8AC3E}">
        <p14:creationId xmlns:p14="http://schemas.microsoft.com/office/powerpoint/2010/main" val="2482008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>
          <a:xfrm>
            <a:off x="5338694" y="1524000"/>
            <a:ext cx="3729106" cy="762000"/>
          </a:xfrm>
        </p:spPr>
        <p:txBody>
          <a:bodyPr/>
          <a:lstStyle/>
          <a:p>
            <a:pPr eaLnBrk="1" hangingPunct="1"/>
            <a:r>
              <a:rPr lang="nl-BE" dirty="0" err="1"/>
              <a:t>However</a:t>
            </a:r>
            <a:r>
              <a:rPr lang="nl-BE" dirty="0"/>
              <a:t>: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unnoticed</a:t>
            </a:r>
            <a:r>
              <a:rPr lang="nl-BE" dirty="0"/>
              <a:t> changes in </a:t>
            </a:r>
            <a:r>
              <a:rPr lang="nl-BE" dirty="0" err="1"/>
              <a:t>reality</a:t>
            </a:r>
            <a:r>
              <a:rPr lang="nl-BE" dirty="0"/>
              <a:t> do </a:t>
            </a:r>
            <a:r>
              <a:rPr lang="nl-BE" dirty="0" err="1"/>
              <a:t>not</a:t>
            </a:r>
            <a:r>
              <a:rPr lang="nl-BE" dirty="0"/>
              <a:t> lead </a:t>
            </a:r>
            <a:r>
              <a:rPr lang="nl-BE" dirty="0" err="1"/>
              <a:t>to</a:t>
            </a:r>
            <a:r>
              <a:rPr lang="nl-BE" dirty="0"/>
              <a:t> updates!</a:t>
            </a:r>
            <a:endParaRPr lang="en-US" dirty="0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28599" y="1143000"/>
          <a:ext cx="4897585" cy="506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1143000"/>
                        <a:ext cx="4897585" cy="5066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04800" y="2094667"/>
            <a:ext cx="8051948" cy="4362450"/>
            <a:chOff x="228600" y="2438400"/>
            <a:chExt cx="8051948" cy="436245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2438400"/>
              <a:ext cx="8051948" cy="4362450"/>
              <a:chOff x="228600" y="2438400"/>
              <a:chExt cx="8051948" cy="4362450"/>
            </a:xfrm>
          </p:grpSpPr>
          <p:sp>
            <p:nvSpPr>
              <p:cNvPr id="3076" name="Rectangle 3"/>
              <p:cNvSpPr>
                <a:spLocks noChangeArrowheads="1"/>
              </p:cNvSpPr>
              <p:nvPr/>
            </p:nvSpPr>
            <p:spPr bwMode="auto">
              <a:xfrm>
                <a:off x="582613" y="562133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Rectangle 6"/>
              <p:cNvSpPr>
                <a:spLocks noChangeArrowheads="1"/>
              </p:cNvSpPr>
              <p:nvPr/>
            </p:nvSpPr>
            <p:spPr bwMode="auto">
              <a:xfrm>
                <a:off x="582613" y="5630863"/>
                <a:ext cx="7937" cy="2254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Rectangle 7"/>
              <p:cNvSpPr>
                <a:spLocks noChangeArrowheads="1"/>
              </p:cNvSpPr>
              <p:nvPr/>
            </p:nvSpPr>
            <p:spPr bwMode="auto">
              <a:xfrm>
                <a:off x="582613" y="585628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TextBox 53"/>
              <p:cNvSpPr txBox="1">
                <a:spLocks noChangeArrowheads="1"/>
              </p:cNvSpPr>
              <p:nvPr/>
            </p:nvSpPr>
            <p:spPr bwMode="auto">
              <a:xfrm>
                <a:off x="228600" y="6400800"/>
                <a:ext cx="441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85817" y="6054268"/>
                <a:ext cx="2994731" cy="461665"/>
              </a:xfrm>
              <a:prstGeom prst="rect">
                <a:avLst/>
              </a:prstGeom>
              <a:solidFill>
                <a:srgbClr val="FFA3A3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change in ontology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00100" y="41148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676400" y="24384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00100" y="3021300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86792" y="3551525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10492" y="4627416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808180" y="51816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98944" y="573116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89708" y="6266872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676400" y="6286499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76400" y="5751944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514600" y="3562928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 bwMode="auto">
            <a:xfrm>
              <a:off x="814964" y="2453767"/>
              <a:ext cx="304800" cy="2286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058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4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</p:spTree>
    <p:extLst>
      <p:ext uri="{BB962C8B-B14F-4D97-AF65-F5344CB8AC3E}">
        <p14:creationId xmlns:p14="http://schemas.microsoft.com/office/powerpoint/2010/main" val="4045342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8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505528" y="2514600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9600" y="4086866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3445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Quality of a Representational Unit: 5 –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 is the maximal magnitude of error, thus        0 ≤  ( 5 –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) ≤  5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88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2354" y="4152900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3445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unjustified absences have an error magnitude of 1 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75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6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80120" y="2027380"/>
            <a:ext cx="3117875" cy="18288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1344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sum of the qualities of the RUs, each quality being: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 for faithful RUs,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(5 – error magnitude) for deviant </a:t>
            </a:r>
            <a:r>
              <a:rPr lang="en-US" dirty="0" err="1">
                <a:solidFill>
                  <a:schemeClr val="bg1"/>
                </a:solidFill>
              </a:rPr>
              <a:t>RUs.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63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0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344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quality of the ontology decreases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Error magnitude of unjustified presences,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Number of unjustified absences.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057401" y="2438400"/>
            <a:ext cx="1066800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600200" y="4000726"/>
            <a:ext cx="1567873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51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4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3445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Ideal case: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is 0 for all RUs, thus                = 5n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Number of unjustified absences = 0, thus 4m = 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464541"/>
            <a:ext cx="896322" cy="55245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 bwMode="auto">
          <a:xfrm>
            <a:off x="7086600" y="5486400"/>
            <a:ext cx="152400" cy="838200"/>
          </a:xfrm>
          <a:prstGeom prst="rightBrace">
            <a:avLst>
              <a:gd name="adj1" fmla="val 35000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231" y="546454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5n</a:t>
            </a:r>
          </a:p>
          <a:p>
            <a:r>
              <a:rPr lang="en-US" dirty="0">
                <a:solidFill>
                  <a:schemeClr val="bg1"/>
                </a:solidFill>
              </a:rPr>
              <a:t>5n</a:t>
            </a:r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 bwMode="auto">
          <a:xfrm>
            <a:off x="7477231" y="5880040"/>
            <a:ext cx="4924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045874" y="5622662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 1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0120" y="1929027"/>
            <a:ext cx="1753480" cy="1945562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88818" y="4047320"/>
            <a:ext cx="1066800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77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8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3800" y="1752600"/>
            <a:ext cx="1676400" cy="47244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10200" y="1752600"/>
            <a:ext cx="1752600" cy="47244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372632"/>
            <a:ext cx="5434171" cy="5256767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3938588" y="5691689"/>
            <a:ext cx="2530764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m</a:t>
            </a:r>
            <a:r>
              <a:rPr lang="en-US" sz="1000" kern="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/>
              <a:t>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80591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C34EAA-D337-46D5-AC52-1C79146EAD5E}"/>
              </a:ext>
            </a:extLst>
          </p:cNvPr>
          <p:cNvSpPr/>
          <p:nvPr/>
        </p:nvSpPr>
        <p:spPr bwMode="auto">
          <a:xfrm>
            <a:off x="228600" y="1676400"/>
            <a:ext cx="8796551" cy="495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C7FC2-9503-48DD-946A-C7E693F8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Accessed Oct 27,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B5077-FEA5-4366-A22A-E21C3A98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793" y="4227359"/>
            <a:ext cx="5988358" cy="2311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150C40-916B-4B8D-A455-8D9899271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5" y="1734171"/>
            <a:ext cx="5988358" cy="233057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30B78CF-46F9-4363-A5C4-76B800DDDB58}"/>
              </a:ext>
            </a:extLst>
          </p:cNvPr>
          <p:cNvSpPr/>
          <p:nvPr/>
        </p:nvSpPr>
        <p:spPr bwMode="auto">
          <a:xfrm>
            <a:off x="3023145" y="3691701"/>
            <a:ext cx="2590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A6B91F-D196-47C1-9D17-E72FAE2F055C}"/>
              </a:ext>
            </a:extLst>
          </p:cNvPr>
          <p:cNvSpPr/>
          <p:nvPr/>
        </p:nvSpPr>
        <p:spPr bwMode="auto">
          <a:xfrm>
            <a:off x="7086599" y="6126939"/>
            <a:ext cx="1938551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497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2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473" y="1371600"/>
            <a:ext cx="3810000" cy="5504872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5470236" y="5691689"/>
            <a:ext cx="2530764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m</a:t>
            </a:r>
            <a:r>
              <a:rPr lang="en-US" sz="1000" kern="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/>
              <a:t>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650259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6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1438428"/>
            <a:ext cx="1981200" cy="5419572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457200" y="6485213"/>
            <a:ext cx="8888432" cy="210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          </a:t>
            </a:r>
            <a:r>
              <a:rPr lang="en-US" sz="1000" b="1" i="1" kern="0" dirty="0"/>
              <a:t>m</a:t>
            </a:r>
            <a:r>
              <a:rPr lang="en-US" sz="1000" kern="0" dirty="0"/>
              <a:t>: 	number of unjustified absences                   </a:t>
            </a: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9046005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0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Content Placeholder 8"/>
          <p:cNvSpPr txBox="1">
            <a:spLocks/>
          </p:cNvSpPr>
          <p:nvPr/>
        </p:nvSpPr>
        <p:spPr>
          <a:xfrm>
            <a:off x="457200" y="6485213"/>
            <a:ext cx="8888432" cy="210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          </a:t>
            </a:r>
            <a:r>
              <a:rPr lang="en-US" sz="1000" b="1" i="1" kern="0" dirty="0"/>
              <a:t>m</a:t>
            </a:r>
            <a:r>
              <a:rPr lang="en-US" sz="1000" kern="0" dirty="0"/>
              <a:t>: 	number of unjustified absences                   </a:t>
            </a: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3592738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41260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34644"/>
            <a:ext cx="5029200" cy="5379860"/>
          </a:xfrm>
          <a:prstGeom prst="rect">
            <a:avLst/>
          </a:prstGeom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209800" y="6019800"/>
            <a:ext cx="914400" cy="685800"/>
            <a:chOff x="228600" y="2971800"/>
            <a:chExt cx="3200400" cy="28956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4" name="Equation" r:id="rId4" imgW="647640" imgH="609480" progId="Equation.3">
                    <p:embed/>
                  </p:oleObj>
                </mc:Choice>
                <mc:Fallback>
                  <p:oleObj name="Equation" r:id="rId4" imgW="647640" imgH="609480" progId="Equation.3">
                    <p:embed/>
                    <p:pic>
                      <p:nvPicPr>
                        <p:cNvPr id="1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3251906" y="5867400"/>
            <a:ext cx="851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4" name="Straight Connector 13"/>
          <p:cNvCxnSpPr>
            <a:stCxn id="9" idx="1"/>
          </p:cNvCxnSpPr>
          <p:nvPr/>
        </p:nvCxnSpPr>
        <p:spPr bwMode="auto">
          <a:xfrm flipV="1">
            <a:off x="3251906" y="6282898"/>
            <a:ext cx="851515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ontent Placeholder 8"/>
          <p:cNvSpPr>
            <a:spLocks noGrp="1"/>
          </p:cNvSpPr>
          <p:nvPr>
            <p:ph idx="1"/>
          </p:nvPr>
        </p:nvSpPr>
        <p:spPr>
          <a:xfrm>
            <a:off x="4343400" y="5943600"/>
            <a:ext cx="2893291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1258683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6144"/>
            <a:ext cx="3049898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09437"/>
            <a:ext cx="990599" cy="43350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15377" y="2410692"/>
            <a:ext cx="2667000" cy="3443282"/>
          </a:xfrm>
        </p:spPr>
        <p:txBody>
          <a:bodyPr/>
          <a:lstStyle/>
          <a:p>
            <a:pPr marL="0" indent="0" algn="ctr"/>
            <a:r>
              <a:rPr lang="en-US" dirty="0"/>
              <a:t>What must you believe at t2 about ontology version V1, in light of what you believe to be the case in reality at t2?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5606" y="2213013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191000" y="6019800"/>
            <a:ext cx="914400" cy="685800"/>
            <a:chOff x="228600" y="2971800"/>
            <a:chExt cx="3200400" cy="28956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8" name="Equation" r:id="rId5" imgW="647640" imgH="609480" progId="Equation.3">
                    <p:embed/>
                  </p:oleObj>
                </mc:Choice>
                <mc:Fallback>
                  <p:oleObj name="Equation" r:id="rId5" imgW="647640" imgH="609480" progId="Equation.3">
                    <p:embed/>
                    <p:pic>
                      <p:nvPicPr>
                        <p:cNvPr id="1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5233106" y="5867400"/>
            <a:ext cx="851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4" name="Straight Connector 13"/>
          <p:cNvCxnSpPr>
            <a:stCxn id="13" idx="1"/>
          </p:cNvCxnSpPr>
          <p:nvPr/>
        </p:nvCxnSpPr>
        <p:spPr bwMode="auto">
          <a:xfrm flipV="1">
            <a:off x="5233106" y="6282898"/>
            <a:ext cx="851515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5123872" y="4315692"/>
            <a:ext cx="957582" cy="381000"/>
          </a:xfrm>
          <a:prstGeom prst="roundRect">
            <a:avLst/>
          </a:prstGeom>
          <a:noFill/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212436" y="6019374"/>
            <a:ext cx="51054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m</a:t>
            </a:r>
            <a:r>
              <a:rPr lang="en-US" sz="1000" kern="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/>
              <a:t>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18308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1492"/>
            <a:ext cx="3049898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09437"/>
            <a:ext cx="990599" cy="43350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4191000" y="4315692"/>
            <a:ext cx="8382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830779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2" name="Equation" r:id="rId5" imgW="647640" imgH="609480" progId="Equation.3">
                    <p:embed/>
                  </p:oleObj>
                </mc:Choice>
                <mc:Fallback>
                  <p:oleObj name="Equation" r:id="rId5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3872885" y="5867400"/>
            <a:ext cx="1845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 + (1*2)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      (8*5)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3872885" y="6282899"/>
            <a:ext cx="184537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9581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7021035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6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8063141" y="5867400"/>
            <a:ext cx="928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8063141" y="6282899"/>
            <a:ext cx="9284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0200"/>
            <a:ext cx="1905001" cy="43442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7083050" y="1572492"/>
            <a:ext cx="0" cy="4371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34200" y="2226867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32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7123544" y="5315528"/>
            <a:ext cx="8382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638800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0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6680906" y="5867400"/>
            <a:ext cx="1845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      (7*5)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 + (1*4)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6680906" y="6282899"/>
            <a:ext cx="184537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236" y="1599984"/>
            <a:ext cx="981364" cy="43444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80544" y="2226867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096000" y="5315528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4732517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4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5774623" y="5867400"/>
            <a:ext cx="192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 + (1*2)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 + (1*4)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5774623" y="6282899"/>
            <a:ext cx="192232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00624" y="4313380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3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Ontology Quality Dimensions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2209800"/>
          <a:ext cx="8458200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Accuracy/validity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Redundancy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Cohesiveness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Naturalness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Complexity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Precision/completeness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Semantic consistency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Verifiability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Structural consistency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Volatility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Currency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Authority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60695" y="5751493"/>
            <a:ext cx="4807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Besiki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Stvilia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A model for ontology quality evaluation.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First Monday</a:t>
            </a:r>
            <a:r>
              <a:rPr lang="en-US" sz="1400" dirty="0">
                <a:solidFill>
                  <a:schemeClr val="bg1"/>
                </a:solidFill>
              </a:rPr>
              <a:t>, Volume 12 Number 12 - 3 December 2007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http://firstmonday.org/ojs/index.php/fm/article/view/2043/1905</a:t>
            </a:r>
          </a:p>
        </p:txBody>
      </p:sp>
    </p:spTree>
    <p:extLst>
      <p:ext uri="{BB962C8B-B14F-4D97-AF65-F5344CB8AC3E}">
        <p14:creationId xmlns:p14="http://schemas.microsoft.com/office/powerpoint/2010/main" val="1119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" y="634449"/>
            <a:ext cx="9131559" cy="6229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360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NimbusRomNo9L-ReguItal"/>
              </a:rPr>
              <a:t>H. </a:t>
            </a:r>
            <a:r>
              <a:rPr lang="en-US" sz="900" dirty="0" err="1">
                <a:latin typeface="NimbusRomNo9L-ReguItal"/>
              </a:rPr>
              <a:t>Hlomani</a:t>
            </a:r>
            <a:r>
              <a:rPr lang="en-US" sz="900" dirty="0">
                <a:latin typeface="NimbusRomNo9L-ReguItal"/>
              </a:rPr>
              <a:t>, and Deborah Stacey / Approaches, methods, metrics, measures, and subjectivity in ontology evaluation: A survey. IOS Press 2014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52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criteria to use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Adequacy of content: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richness, complexity and granularity of the coverage of a particular domain;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Relevance to purpose: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use cases, scenarios, requirements, applications, and data sources it was developed to address;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Formal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consistency and completeness of the ontology and the representation language in which it is modeled;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adherence to some specific upper ontology;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kinds of reasoning methods that can be invoked on the ontology;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Underlying philosophical theory about reality.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22822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levels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914400" y="2666999"/>
            <a:ext cx="143720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1753"/>
              </p:ext>
            </p:extLst>
          </p:nvPr>
        </p:nvGraphicFramePr>
        <p:xfrm>
          <a:off x="145394" y="1524000"/>
          <a:ext cx="8770006" cy="474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Picture" r:id="rId3" imgW="5493863" imgH="3166541" progId="Word.Picture.8">
                  <p:embed/>
                </p:oleObj>
              </mc:Choice>
              <mc:Fallback>
                <p:oleObj name="Picture" r:id="rId3" imgW="5493863" imgH="3166541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94" y="1524000"/>
                        <a:ext cx="8770006" cy="47455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310189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11461</TotalTime>
  <Words>8078</Words>
  <Application>Microsoft Office PowerPoint</Application>
  <PresentationFormat>On-screen Show (4:3)</PresentationFormat>
  <Paragraphs>3572</Paragraphs>
  <Slides>58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Batang</vt:lpstr>
      <vt:lpstr>Arial</vt:lpstr>
      <vt:lpstr>Calibri</vt:lpstr>
      <vt:lpstr>Georgia</vt:lpstr>
      <vt:lpstr>NimbusRomNo9L-ReguItal</vt:lpstr>
      <vt:lpstr>Times</vt:lpstr>
      <vt:lpstr>Times New Roman</vt:lpstr>
      <vt:lpstr>Trebuchet MS</vt:lpstr>
      <vt:lpstr>Verdana</vt:lpstr>
      <vt:lpstr>Office Theme</vt:lpstr>
      <vt:lpstr>Picture</vt:lpstr>
      <vt:lpstr>Photo Editor-foto</vt:lpstr>
      <vt:lpstr>Equation</vt:lpstr>
      <vt:lpstr>BMI508 – Fall 2025 Introduction to Biomedical Ontology  Class 10 – Oct 29, 2025 Evaluation of Ontologies   </vt:lpstr>
      <vt:lpstr>Assignments</vt:lpstr>
      <vt:lpstr>Required reading</vt:lpstr>
      <vt:lpstr>1. Essentials of Ontology Evaluation</vt:lpstr>
      <vt:lpstr>Accessed Oct 27, 2025</vt:lpstr>
      <vt:lpstr>Some Ontology Quality Dimensions</vt:lpstr>
      <vt:lpstr>PowerPoint Presentation</vt:lpstr>
      <vt:lpstr>What criteria to use ?</vt:lpstr>
      <vt:lpstr>Three levels</vt:lpstr>
      <vt:lpstr>Some formal properties</vt:lpstr>
      <vt:lpstr>Measures in graph-based representations</vt:lpstr>
      <vt:lpstr>Relatedness of SS and SD</vt:lpstr>
      <vt:lpstr>Acceptable techniques for evaluation</vt:lpstr>
      <vt:lpstr>A Fragment of (is-a) Relation in WordNet</vt:lpstr>
      <vt:lpstr>The ass-backward mainstream idea</vt:lpstr>
      <vt:lpstr>2. A close relation with Realism-based ontology change management</vt:lpstr>
      <vt:lpstr>An “optimal” ontology (1)</vt:lpstr>
      <vt:lpstr>An “optimal” ontology (2)</vt:lpstr>
      <vt:lpstr>But things may go wrong …</vt:lpstr>
      <vt:lpstr>PowerPoint Presentation</vt:lpstr>
      <vt:lpstr>RU – reality correspondence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Evolutionary quality assessment</vt:lpstr>
      <vt:lpstr>PowerPoint Presentation</vt:lpstr>
      <vt:lpstr>Error basis</vt:lpstr>
      <vt:lpstr>Error basis</vt:lpstr>
      <vt:lpstr>Error basis</vt:lpstr>
      <vt:lpstr>Error basis</vt:lpstr>
      <vt:lpstr>Two ‘simple snapshot’ change examples</vt:lpstr>
      <vt:lpstr>PowerPoint Presentation</vt:lpstr>
      <vt:lpstr>PowerPoint Presentation</vt:lpstr>
      <vt:lpstr>Effects of various sorts of ‘snapshot’ changes</vt:lpstr>
      <vt:lpstr>Effects of various sorts of changes</vt:lpstr>
      <vt:lpstr>Effects of various sorts of ‘snapshot’ changes</vt:lpstr>
      <vt:lpstr>Updating is an active process</vt:lpstr>
      <vt:lpstr>PowerPoint Presentation</vt:lpstr>
      <vt:lpstr>This leads to a calculus …</vt:lpstr>
      <vt:lpstr>However:  unnoticed changes in reality do not lead to updates!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Comparing quality of ontologies</vt:lpstr>
      <vt:lpstr>Comparing quality of ontologies</vt:lpstr>
      <vt:lpstr>Comparing quality of ontologies</vt:lpstr>
      <vt:lpstr>Comparing quality of ontologies</vt:lpstr>
      <vt:lpstr>Comparing consecutive versions: t1</vt:lpstr>
      <vt:lpstr>Comparing consecutive versions: t2</vt:lpstr>
      <vt:lpstr>Comparing consecutive versions: t2</vt:lpstr>
      <vt:lpstr>Comparing consecutive versions: t3</vt:lpstr>
      <vt:lpstr>Comparing consecutive versions: t3</vt:lpstr>
      <vt:lpstr>Comparing consecutive versions: t3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</cp:lastModifiedBy>
  <cp:revision>453</cp:revision>
  <dcterms:created xsi:type="dcterms:W3CDTF">2011-06-07T20:07:59Z</dcterms:created>
  <dcterms:modified xsi:type="dcterms:W3CDTF">2025-10-29T13:10:07Z</dcterms:modified>
</cp:coreProperties>
</file>