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0"/>
  </p:notesMasterIdLst>
  <p:sldIdLst>
    <p:sldId id="1369" r:id="rId2"/>
    <p:sldId id="1660" r:id="rId3"/>
    <p:sldId id="1837" r:id="rId4"/>
    <p:sldId id="1677" r:id="rId5"/>
    <p:sldId id="1678" r:id="rId6"/>
    <p:sldId id="1679" r:id="rId7"/>
    <p:sldId id="1676" r:id="rId8"/>
    <p:sldId id="1675" r:id="rId9"/>
    <p:sldId id="1680" r:id="rId10"/>
    <p:sldId id="1681" r:id="rId11"/>
    <p:sldId id="1682" r:id="rId12"/>
    <p:sldId id="1685" r:id="rId13"/>
    <p:sldId id="1371" r:id="rId14"/>
    <p:sldId id="1404" r:id="rId15"/>
    <p:sldId id="1373" r:id="rId16"/>
    <p:sldId id="1375" r:id="rId17"/>
    <p:sldId id="1377" r:id="rId18"/>
    <p:sldId id="1374" r:id="rId19"/>
    <p:sldId id="1378" r:id="rId20"/>
    <p:sldId id="1380" r:id="rId21"/>
    <p:sldId id="1379" r:id="rId22"/>
    <p:sldId id="1381" r:id="rId23"/>
    <p:sldId id="1382" r:id="rId24"/>
    <p:sldId id="1411" r:id="rId25"/>
    <p:sldId id="1686" r:id="rId26"/>
    <p:sldId id="257" r:id="rId27"/>
    <p:sldId id="258" r:id="rId28"/>
    <p:sldId id="1389" r:id="rId29"/>
    <p:sldId id="1383" r:id="rId30"/>
    <p:sldId id="1384" r:id="rId31"/>
    <p:sldId id="1385" r:id="rId32"/>
    <p:sldId id="1386" r:id="rId33"/>
    <p:sldId id="1838" r:id="rId34"/>
    <p:sldId id="1444" r:id="rId35"/>
    <p:sldId id="1442" r:id="rId36"/>
    <p:sldId id="1443" r:id="rId37"/>
    <p:sldId id="1445" r:id="rId38"/>
    <p:sldId id="1446" r:id="rId39"/>
    <p:sldId id="1830" r:id="rId40"/>
    <p:sldId id="1839" r:id="rId41"/>
    <p:sldId id="1840" r:id="rId42"/>
    <p:sldId id="1841" r:id="rId43"/>
    <p:sldId id="1687" r:id="rId44"/>
    <p:sldId id="1605" r:id="rId45"/>
    <p:sldId id="1606" r:id="rId46"/>
    <p:sldId id="1372" r:id="rId47"/>
    <p:sldId id="1416" r:id="rId48"/>
    <p:sldId id="1668" r:id="rId49"/>
    <p:sldId id="1607" r:id="rId50"/>
    <p:sldId id="1609" r:id="rId51"/>
    <p:sldId id="1417" r:id="rId52"/>
    <p:sldId id="1418" r:id="rId53"/>
    <p:sldId id="1419" r:id="rId54"/>
    <p:sldId id="1688" r:id="rId55"/>
    <p:sldId id="1420" r:id="rId56"/>
    <p:sldId id="588" r:id="rId57"/>
    <p:sldId id="1608" r:id="rId58"/>
    <p:sldId id="1612" r:id="rId59"/>
    <p:sldId id="1621" r:id="rId60"/>
    <p:sldId id="1842" r:id="rId61"/>
    <p:sldId id="1845" r:id="rId62"/>
    <p:sldId id="1848" r:id="rId63"/>
    <p:sldId id="1622" r:id="rId64"/>
    <p:sldId id="1849" r:id="rId65"/>
    <p:sldId id="1683" r:id="rId66"/>
    <p:sldId id="1615" r:id="rId67"/>
    <p:sldId id="1616" r:id="rId68"/>
    <p:sldId id="1618" r:id="rId69"/>
    <p:sldId id="1617" r:id="rId70"/>
    <p:sldId id="1623" r:id="rId71"/>
    <p:sldId id="1850" r:id="rId72"/>
    <p:sldId id="1625" r:id="rId73"/>
    <p:sldId id="1596" r:id="rId74"/>
    <p:sldId id="1597" r:id="rId75"/>
    <p:sldId id="1598" r:id="rId76"/>
    <p:sldId id="1689" r:id="rId77"/>
    <p:sldId id="1691" r:id="rId78"/>
    <p:sldId id="1851"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BE0E3"/>
    <a:srgbClr val="C53BBB"/>
    <a:srgbClr val="92D050"/>
    <a:srgbClr val="FF0000"/>
    <a:srgbClr val="ECD63F"/>
    <a:srgbClr val="38558A"/>
    <a:srgbClr val="38558B"/>
    <a:srgbClr val="F6D5A8"/>
    <a:srgbClr val="E5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70" d="100"/>
          <a:sy n="70" d="100"/>
        </p:scale>
        <p:origin x="1131" y="33"/>
      </p:cViewPr>
      <p:guideLst>
        <p:guide orient="horz" pos="2160"/>
        <p:guide pos="2880"/>
      </p:guideLst>
    </p:cSldViewPr>
  </p:slideViewPr>
  <p:notesTextViewPr>
    <p:cViewPr>
      <p:scale>
        <a:sx n="3" d="2"/>
        <a:sy n="3" d="2"/>
      </p:scale>
      <p:origin x="0" y="0"/>
    </p:cViewPr>
  </p:notesTextViewPr>
  <p:sorterViewPr>
    <p:cViewPr>
      <p:scale>
        <a:sx n="66" d="100"/>
        <a:sy n="66" d="100"/>
      </p:scale>
      <p:origin x="0" y="-80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F523E3DF-FB59-4075-B972-C0DFEE45DED1}" type="slidenum">
              <a:rPr lang="en-US" smtClean="0"/>
              <a:t>3</a:t>
            </a:fld>
            <a:endParaRPr lang="en-US"/>
          </a:p>
        </p:txBody>
      </p:sp>
    </p:spTree>
    <p:extLst>
      <p:ext uri="{BB962C8B-B14F-4D97-AF65-F5344CB8AC3E}">
        <p14:creationId xmlns:p14="http://schemas.microsoft.com/office/powerpoint/2010/main" val="119569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AB213E1-89AF-42A8-9173-FA08F62872AD}" type="slidenum">
              <a:rPr lang="en-US" altLang="en-US" sz="1200" b="0"/>
              <a:pPr eaLnBrk="1" hangingPunct="1"/>
              <a:t>56</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55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3E3DF-FB59-4075-B972-C0DFEE45DED1}" type="slidenum">
              <a:rPr lang="en-US" smtClean="0"/>
              <a:t>60</a:t>
            </a:fld>
            <a:endParaRPr lang="en-US"/>
          </a:p>
        </p:txBody>
      </p:sp>
    </p:spTree>
    <p:extLst>
      <p:ext uri="{BB962C8B-B14F-4D97-AF65-F5344CB8AC3E}">
        <p14:creationId xmlns:p14="http://schemas.microsoft.com/office/powerpoint/2010/main" val="389654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C53-9127-4CD1-9E4B-7401A3FE7F3A}"/>
              </a:ext>
            </a:extLst>
          </p:cNvPr>
          <p:cNvSpPr>
            <a:spLocks noGrp="1"/>
          </p:cNvSpPr>
          <p:nvPr>
            <p:ph type="title"/>
          </p:nvPr>
        </p:nvSpPr>
        <p:spPr>
          <a:xfrm>
            <a:off x="228600" y="1012825"/>
            <a:ext cx="8686800" cy="11747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11E0A-26A3-4194-B709-491B3E950E64}"/>
              </a:ext>
            </a:extLst>
          </p:cNvPr>
          <p:cNvSpPr>
            <a:spLocks noGrp="1"/>
          </p:cNvSpPr>
          <p:nvPr>
            <p:ph type="body" sz="half" idx="1"/>
          </p:nvPr>
        </p:nvSpPr>
        <p:spPr>
          <a:xfrm>
            <a:off x="1524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1CA5-5430-4714-BE3D-D049041EB7E3}"/>
              </a:ext>
            </a:extLst>
          </p:cNvPr>
          <p:cNvSpPr>
            <a:spLocks noGrp="1"/>
          </p:cNvSpPr>
          <p:nvPr>
            <p:ph sz="half" idx="2"/>
          </p:nvPr>
        </p:nvSpPr>
        <p:spPr>
          <a:xfrm>
            <a:off x="46482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1FCF0FA-E878-42E6-B1FB-AAF6F1F07C82}"/>
              </a:ext>
            </a:extLst>
          </p:cNvPr>
          <p:cNvSpPr>
            <a:spLocks noGrp="1"/>
          </p:cNvSpPr>
          <p:nvPr>
            <p:ph type="sldNum" sz="quarter" idx="10"/>
          </p:nvPr>
        </p:nvSpPr>
        <p:spPr>
          <a:xfrm>
            <a:off x="7239000" y="6553200"/>
            <a:ext cx="1905000" cy="304800"/>
          </a:xfrm>
        </p:spPr>
        <p:txBody>
          <a:bodyPr/>
          <a:lstStyle>
            <a:lvl1pPr>
              <a:defRPr/>
            </a:lvl1pPr>
          </a:lstStyle>
          <a:p>
            <a:fld id="{BCD65C31-9051-439D-A055-A88DCB79F89F}" type="slidenum">
              <a:rPr lang="en-US" altLang="en-US"/>
              <a:pPr/>
              <a:t>‹#›</a:t>
            </a:fld>
            <a:endParaRPr lang="en-US" altLang="en-US"/>
          </a:p>
        </p:txBody>
      </p:sp>
    </p:spTree>
    <p:extLst>
      <p:ext uri="{BB962C8B-B14F-4D97-AF65-F5344CB8AC3E}">
        <p14:creationId xmlns:p14="http://schemas.microsoft.com/office/powerpoint/2010/main" val="31662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DC4-2924-4EF1-9233-7F48FF47EB07}"/>
              </a:ext>
            </a:extLst>
          </p:cNvPr>
          <p:cNvSpPr>
            <a:spLocks noGrp="1"/>
          </p:cNvSpPr>
          <p:nvPr>
            <p:ph type="title" sz="quarter"/>
          </p:nvPr>
        </p:nvSpPr>
        <p:spPr>
          <a:xfrm>
            <a:off x="228600" y="1012825"/>
            <a:ext cx="8686800" cy="1174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046-4BED-4E71-A7AC-2F73632D0EEB}"/>
              </a:ext>
            </a:extLst>
          </p:cNvPr>
          <p:cNvSpPr>
            <a:spLocks noGrp="1"/>
          </p:cNvSpPr>
          <p:nvPr>
            <p:ph sz="quarter" idx="1"/>
          </p:nvPr>
        </p:nvSpPr>
        <p:spPr>
          <a:xfrm>
            <a:off x="1524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CB330-DE50-4CAF-851E-1329D67F3782}"/>
              </a:ext>
            </a:extLst>
          </p:cNvPr>
          <p:cNvSpPr>
            <a:spLocks noGrp="1"/>
          </p:cNvSpPr>
          <p:nvPr>
            <p:ph sz="quarter" idx="2"/>
          </p:nvPr>
        </p:nvSpPr>
        <p:spPr>
          <a:xfrm>
            <a:off x="46482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46F54E-CF1B-488D-8771-D9BD93845F8A}"/>
              </a:ext>
            </a:extLst>
          </p:cNvPr>
          <p:cNvSpPr>
            <a:spLocks noGrp="1"/>
          </p:cNvSpPr>
          <p:nvPr>
            <p:ph sz="quarter" idx="3"/>
          </p:nvPr>
        </p:nvSpPr>
        <p:spPr>
          <a:xfrm>
            <a:off x="1524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119261F-A064-4EB6-8552-C1C54E8D6740}"/>
              </a:ext>
            </a:extLst>
          </p:cNvPr>
          <p:cNvSpPr>
            <a:spLocks noGrp="1"/>
          </p:cNvSpPr>
          <p:nvPr>
            <p:ph sz="quarter" idx="4"/>
          </p:nvPr>
        </p:nvSpPr>
        <p:spPr>
          <a:xfrm>
            <a:off x="46482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C50BC79-B49E-44A3-8ED6-15E6FB87212B}"/>
              </a:ext>
            </a:extLst>
          </p:cNvPr>
          <p:cNvSpPr>
            <a:spLocks noGrp="1"/>
          </p:cNvSpPr>
          <p:nvPr>
            <p:ph type="sldNum" sz="quarter" idx="10"/>
          </p:nvPr>
        </p:nvSpPr>
        <p:spPr>
          <a:xfrm>
            <a:off x="7239000" y="6553200"/>
            <a:ext cx="1905000" cy="304800"/>
          </a:xfrm>
        </p:spPr>
        <p:txBody>
          <a:bodyPr/>
          <a:lstStyle>
            <a:lvl1pPr>
              <a:defRPr/>
            </a:lvl1pPr>
          </a:lstStyle>
          <a:p>
            <a:fld id="{573863BC-060C-435D-A785-DA530895548F}" type="slidenum">
              <a:rPr lang="en-US" altLang="en-US"/>
              <a:pPr/>
              <a:t>‹#›</a:t>
            </a:fld>
            <a:endParaRPr lang="en-US" altLang="en-US"/>
          </a:p>
        </p:txBody>
      </p:sp>
    </p:spTree>
    <p:extLst>
      <p:ext uri="{BB962C8B-B14F-4D97-AF65-F5344CB8AC3E}">
        <p14:creationId xmlns:p14="http://schemas.microsoft.com/office/powerpoint/2010/main" val="5296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0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0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lato.stanford.edu/archives/spr2021/entries/logic-classica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mathonline.wikidot.com/the-laws-of-propositional-logic#toc0" TargetMode="External"/><Relationship Id="rId2" Type="http://schemas.openxmlformats.org/officeDocument/2006/relationships/hyperlink" Target="https://math.stackexchange.com/questions/1449866/catalogue-of-propositional-logic-law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genomebiology.biomedcentral.com/articles/10.1186/gb-2005-6-5-r46"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Description_logic"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cs.man.ac.uk/~horrocks/Publications/download/2003/p117-grosof.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arxiv.org/pdf/1201.4089.pdf"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arxiv.org/pdf/1201.4089.pdf"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sciencedirect.com/science/article/pii/S2590177X19300010?via%3Dihub"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3.org/2004/12/rules-ws/slides/pathayes.pdf" TargetMode="External"/><Relationship Id="rId2" Type="http://schemas.openxmlformats.org/officeDocument/2006/relationships/hyperlink" Target="https://standards.iso.org/ittf/PubliclyAvailableStandards/c066249_ISO_IEC_24707_2018.zip"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iso.org/standard/66249.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w3.org/2004/12/rules-ws/slides/pathayes.pdf"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file:///C:\Users\seann\Documents\ToBackup\Current\Buffalo\Centers\RTU\Projects\Logics\Prolog\BFO2020styleCLIFparse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BFO-ontology/BFO-2020/tree/master/21838-2/common-logic"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ontology.buffalo.edu/bfo/Against_Fantology.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soccerlifestyle.com/how-to-deflate-a-soccer-ball/"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13 – Nov 19, 2025</a:t>
            </a:r>
            <a:br>
              <a:rPr lang="en-US" sz="4400" dirty="0"/>
            </a:br>
            <a:r>
              <a:rPr lang="en-US" sz="4400" dirty="0"/>
              <a:t>Axioms in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7AD91C-8246-4CC0-BB32-1262374A1755}"/>
              </a:ext>
            </a:extLst>
          </p:cNvPr>
          <p:cNvSpPr/>
          <p:nvPr/>
        </p:nvSpPr>
        <p:spPr bwMode="auto">
          <a:xfrm>
            <a:off x="2638498" y="5438775"/>
            <a:ext cx="3695627" cy="1219200"/>
          </a:xfrm>
          <a:prstGeom prst="rect">
            <a:avLst/>
          </a:prstGeom>
          <a:solidFill>
            <a:srgbClr val="92D05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E7C70FB2-99DA-4161-8D12-D4FA97A7E3CF}"/>
              </a:ext>
            </a:extLst>
          </p:cNvPr>
          <p:cNvSpPr>
            <a:spLocks noGrp="1"/>
          </p:cNvSpPr>
          <p:nvPr>
            <p:ph type="title"/>
          </p:nvPr>
        </p:nvSpPr>
        <p:spPr/>
        <p:txBody>
          <a:bodyPr/>
          <a:lstStyle/>
          <a:p>
            <a:r>
              <a:rPr lang="en-US" dirty="0"/>
              <a:t>E.g. weak supplementation</a:t>
            </a:r>
          </a:p>
        </p:txBody>
      </p:sp>
      <p:sp>
        <p:nvSpPr>
          <p:cNvPr id="3" name="Content Placeholder 2">
            <a:extLst>
              <a:ext uri="{FF2B5EF4-FFF2-40B4-BE49-F238E27FC236}">
                <a16:creationId xmlns:a16="http://schemas.microsoft.com/office/drawing/2014/main" id="{F7B4D5A7-D36D-4B56-B786-89C526E9DA67}"/>
              </a:ext>
            </a:extLst>
          </p:cNvPr>
          <p:cNvSpPr>
            <a:spLocks noGrp="1"/>
          </p:cNvSpPr>
          <p:nvPr>
            <p:ph idx="1"/>
          </p:nvPr>
        </p:nvSpPr>
        <p:spPr>
          <a:xfrm>
            <a:off x="228600" y="1676400"/>
            <a:ext cx="7522610" cy="4953000"/>
          </a:xfrm>
        </p:spPr>
        <p:txBody>
          <a:bodyPr/>
          <a:lstStyle/>
          <a:p>
            <a:r>
              <a:rPr lang="en-US" dirty="0">
                <a:latin typeface="+mj-lt"/>
              </a:rPr>
              <a:t>If 		</a:t>
            </a:r>
            <a:r>
              <a:rPr lang="en-US" i="1" dirty="0">
                <a:latin typeface="+mj-lt"/>
              </a:rPr>
              <a:t>x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not </a:t>
            </a:r>
            <a:r>
              <a:rPr lang="en-US" i="1" dirty="0">
                <a:latin typeface="+mj-lt"/>
              </a:rPr>
              <a:t>x </a:t>
            </a:r>
            <a:r>
              <a:rPr lang="en-US" dirty="0">
                <a:latin typeface="+mj-lt"/>
              </a:rPr>
              <a:t>= </a:t>
            </a:r>
            <a:r>
              <a:rPr lang="en-US" i="1" dirty="0">
                <a:latin typeface="+mj-lt"/>
              </a:rPr>
              <a:t>y</a:t>
            </a:r>
            <a:r>
              <a:rPr lang="en-US" dirty="0">
                <a:latin typeface="+mj-lt"/>
              </a:rPr>
              <a:t>, </a:t>
            </a:r>
          </a:p>
          <a:p>
            <a:endParaRPr lang="en-US" dirty="0">
              <a:latin typeface="+mj-lt"/>
            </a:endParaRPr>
          </a:p>
          <a:p>
            <a:r>
              <a:rPr lang="en-US" dirty="0">
                <a:latin typeface="+mj-lt"/>
              </a:rPr>
              <a:t>	then there is some </a:t>
            </a:r>
            <a:r>
              <a:rPr lang="en-US" i="1" dirty="0">
                <a:latin typeface="+mj-lt"/>
              </a:rPr>
              <a:t>z </a:t>
            </a:r>
            <a:r>
              <a:rPr lang="en-US" dirty="0">
                <a:latin typeface="+mj-lt"/>
              </a:rPr>
              <a:t>such that </a:t>
            </a:r>
          </a:p>
          <a:p>
            <a:r>
              <a:rPr lang="en-US" dirty="0">
                <a:latin typeface="+mj-lt"/>
              </a:rPr>
              <a:t>		(   </a:t>
            </a:r>
            <a:r>
              <a:rPr lang="en-US" i="1" dirty="0">
                <a:latin typeface="+mj-lt"/>
              </a:rPr>
              <a:t>z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there is no </a:t>
            </a:r>
            <a:r>
              <a:rPr lang="en-US" i="1" dirty="0">
                <a:latin typeface="+mj-lt"/>
              </a:rPr>
              <a:t>w </a:t>
            </a:r>
          </a:p>
          <a:p>
            <a:r>
              <a:rPr lang="en-US" i="1" dirty="0">
                <a:latin typeface="+mj-lt"/>
              </a:rPr>
              <a:t>			</a:t>
            </a:r>
            <a:r>
              <a:rPr lang="en-US" dirty="0">
                <a:latin typeface="+mj-lt"/>
              </a:rPr>
              <a:t>(  </a:t>
            </a:r>
            <a:r>
              <a:rPr lang="en-US" i="1" dirty="0">
                <a:latin typeface="+mj-lt"/>
              </a:rPr>
              <a:t>w </a:t>
            </a:r>
            <a:r>
              <a:rPr lang="en-US" b="1" dirty="0" err="1">
                <a:latin typeface="+mj-lt"/>
              </a:rPr>
              <a:t>continuant_part_of</a:t>
            </a:r>
            <a:r>
              <a:rPr lang="en-US" b="1" dirty="0">
                <a:latin typeface="+mj-lt"/>
              </a:rPr>
              <a:t> </a:t>
            </a:r>
            <a:r>
              <a:rPr lang="en-US" i="1" dirty="0">
                <a:latin typeface="+mj-lt"/>
              </a:rPr>
              <a:t>z </a:t>
            </a:r>
            <a:r>
              <a:rPr lang="en-US" b="1" dirty="0"/>
              <a:t>at </a:t>
            </a:r>
            <a:r>
              <a:rPr lang="en-US" i="1" dirty="0"/>
              <a:t>t</a:t>
            </a:r>
            <a:endParaRPr lang="en-US" i="1" dirty="0">
              <a:latin typeface="+mj-lt"/>
            </a:endParaRPr>
          </a:p>
          <a:p>
            <a:r>
              <a:rPr lang="en-US" i="1" dirty="0">
                <a:latin typeface="+mj-lt"/>
              </a:rPr>
              <a:t>			</a:t>
            </a:r>
            <a:r>
              <a:rPr lang="en-US" dirty="0">
                <a:latin typeface="+mj-lt"/>
              </a:rPr>
              <a:t>&amp; </a:t>
            </a:r>
            <a:r>
              <a:rPr lang="en-US" i="1" dirty="0">
                <a:latin typeface="+mj-lt"/>
              </a:rPr>
              <a:t>w </a:t>
            </a:r>
            <a:r>
              <a:rPr lang="en-US" b="1" dirty="0" err="1">
                <a:latin typeface="+mj-lt"/>
              </a:rPr>
              <a:t>continuant_part_of</a:t>
            </a:r>
            <a:r>
              <a:rPr lang="en-US" b="1" dirty="0">
                <a:latin typeface="+mj-lt"/>
              </a:rPr>
              <a:t> </a:t>
            </a:r>
            <a:r>
              <a:rPr lang="en-US" i="1" dirty="0">
                <a:latin typeface="+mj-lt"/>
              </a:rPr>
              <a:t>x </a:t>
            </a:r>
            <a:r>
              <a:rPr lang="en-US" b="1" dirty="0">
                <a:latin typeface="+mj-lt"/>
              </a:rPr>
              <a:t>at </a:t>
            </a:r>
            <a:r>
              <a:rPr lang="en-US" i="1" dirty="0">
                <a:latin typeface="+mj-lt"/>
              </a:rPr>
              <a:t>t</a:t>
            </a:r>
            <a:r>
              <a:rPr lang="en-US" dirty="0">
                <a:latin typeface="+mj-lt"/>
              </a:rPr>
              <a:t>)).</a:t>
            </a:r>
          </a:p>
        </p:txBody>
      </p:sp>
      <p:sp>
        <p:nvSpPr>
          <p:cNvPr id="4" name="Slide Number Placeholder 3">
            <a:extLst>
              <a:ext uri="{FF2B5EF4-FFF2-40B4-BE49-F238E27FC236}">
                <a16:creationId xmlns:a16="http://schemas.microsoft.com/office/drawing/2014/main" id="{A93C351C-C6C2-41DB-A380-CE975B52E7B2}"/>
              </a:ext>
            </a:extLst>
          </p:cNvPr>
          <p:cNvSpPr>
            <a:spLocks noGrp="1"/>
          </p:cNvSpPr>
          <p:nvPr>
            <p:ph type="sldNum" sz="quarter" idx="10"/>
          </p:nvPr>
        </p:nvSpPr>
        <p:spPr/>
        <p:txBody>
          <a:bodyPr/>
          <a:lstStyle/>
          <a:p>
            <a:fld id="{01EF93C7-D0AB-41D7-8C62-1F8A9E33AE23}" type="slidenum">
              <a:rPr lang="en-US" smtClean="0"/>
              <a:pPr/>
              <a:t>10</a:t>
            </a:fld>
            <a:endParaRPr lang="en-US"/>
          </a:p>
        </p:txBody>
      </p:sp>
      <p:sp>
        <p:nvSpPr>
          <p:cNvPr id="9" name="Rectangle 8">
            <a:extLst>
              <a:ext uri="{FF2B5EF4-FFF2-40B4-BE49-F238E27FC236}">
                <a16:creationId xmlns:a16="http://schemas.microsoft.com/office/drawing/2014/main" id="{34D689CB-7B0A-41B9-887C-3D4C6F1097E1}"/>
              </a:ext>
            </a:extLst>
          </p:cNvPr>
          <p:cNvSpPr/>
          <p:nvPr/>
        </p:nvSpPr>
        <p:spPr bwMode="auto">
          <a:xfrm>
            <a:off x="2705173" y="5486400"/>
            <a:ext cx="3581400" cy="11430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400" b="0" i="0" u="none" strike="noStrike" cap="none" normalizeH="0" baseline="0" dirty="0">
                <a:ln>
                  <a:noFill/>
                </a:ln>
                <a:solidFill>
                  <a:schemeClr val="bg1"/>
                </a:solidFill>
                <a:effectLst/>
                <a:latin typeface="Times" pitchFamily="122" charset="0"/>
              </a:rPr>
              <a:t>x</a:t>
            </a:r>
          </a:p>
        </p:txBody>
      </p:sp>
      <p:sp>
        <p:nvSpPr>
          <p:cNvPr id="15" name="Rectangle 14">
            <a:extLst>
              <a:ext uri="{FF2B5EF4-FFF2-40B4-BE49-F238E27FC236}">
                <a16:creationId xmlns:a16="http://schemas.microsoft.com/office/drawing/2014/main" id="{9AABE12A-0CEB-4312-A8EA-D09A38F72218}"/>
              </a:ext>
            </a:extLst>
          </p:cNvPr>
          <p:cNvSpPr/>
          <p:nvPr/>
        </p:nvSpPr>
        <p:spPr bwMode="auto">
          <a:xfrm>
            <a:off x="4169810" y="5486400"/>
            <a:ext cx="2116763" cy="1143000"/>
          </a:xfrm>
          <a:prstGeom prst="rect">
            <a:avLst/>
          </a:prstGeom>
          <a:solidFill>
            <a:srgbClr val="FFFF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bg1"/>
              </a:solidFill>
              <a:effectLst/>
              <a:latin typeface="Times" pitchFamily="122" charset="0"/>
            </a:endParaRPr>
          </a:p>
        </p:txBody>
      </p:sp>
      <p:sp>
        <p:nvSpPr>
          <p:cNvPr id="16" name="TextBox 15">
            <a:extLst>
              <a:ext uri="{FF2B5EF4-FFF2-40B4-BE49-F238E27FC236}">
                <a16:creationId xmlns:a16="http://schemas.microsoft.com/office/drawing/2014/main" id="{2DD490D4-4964-4000-98DC-ACD1D12C9052}"/>
              </a:ext>
            </a:extLst>
          </p:cNvPr>
          <p:cNvSpPr txBox="1"/>
          <p:nvPr/>
        </p:nvSpPr>
        <p:spPr>
          <a:xfrm>
            <a:off x="4325778" y="5734734"/>
            <a:ext cx="492443" cy="646331"/>
          </a:xfrm>
          <a:prstGeom prst="rect">
            <a:avLst/>
          </a:prstGeom>
          <a:noFill/>
        </p:spPr>
        <p:txBody>
          <a:bodyPr wrap="none" rtlCol="0">
            <a:spAutoFit/>
          </a:bodyPr>
          <a:lstStyle/>
          <a:p>
            <a:r>
              <a:rPr lang="en-US" sz="3600" b="1" dirty="0">
                <a:solidFill>
                  <a:schemeClr val="bg1"/>
                </a:solidFill>
              </a:rPr>
              <a:t>Z</a:t>
            </a:r>
          </a:p>
        </p:txBody>
      </p:sp>
      <p:sp>
        <p:nvSpPr>
          <p:cNvPr id="18" name="TextBox 17">
            <a:extLst>
              <a:ext uri="{FF2B5EF4-FFF2-40B4-BE49-F238E27FC236}">
                <a16:creationId xmlns:a16="http://schemas.microsoft.com/office/drawing/2014/main" id="{6741D29F-7F87-471E-ADEF-27421CD2A20A}"/>
              </a:ext>
            </a:extLst>
          </p:cNvPr>
          <p:cNvSpPr txBox="1"/>
          <p:nvPr/>
        </p:nvSpPr>
        <p:spPr>
          <a:xfrm>
            <a:off x="6362773" y="5334000"/>
            <a:ext cx="591829" cy="769441"/>
          </a:xfrm>
          <a:prstGeom prst="rect">
            <a:avLst/>
          </a:prstGeom>
          <a:noFill/>
        </p:spPr>
        <p:txBody>
          <a:bodyPr wrap="none" rtlCol="0">
            <a:spAutoFit/>
          </a:bodyPr>
          <a:lstStyle/>
          <a:p>
            <a:r>
              <a:rPr lang="en-US" sz="4400" dirty="0">
                <a:solidFill>
                  <a:srgbClr val="92D050"/>
                </a:solidFill>
              </a:rPr>
              <a:t>Y</a:t>
            </a:r>
          </a:p>
        </p:txBody>
      </p:sp>
    </p:spTree>
    <p:extLst>
      <p:ext uri="{BB962C8B-B14F-4D97-AF65-F5344CB8AC3E}">
        <p14:creationId xmlns:p14="http://schemas.microsoft.com/office/powerpoint/2010/main" val="218107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A0A8-77EF-4EC8-AB5B-5CB8A269FA5C}"/>
              </a:ext>
            </a:extLst>
          </p:cNvPr>
          <p:cNvSpPr>
            <a:spLocks noGrp="1"/>
          </p:cNvSpPr>
          <p:nvPr>
            <p:ph type="title"/>
          </p:nvPr>
        </p:nvSpPr>
        <p:spPr/>
        <p:txBody>
          <a:bodyPr/>
          <a:lstStyle/>
          <a:p>
            <a:r>
              <a:rPr lang="en-US" dirty="0"/>
              <a:t>Some Axioms between different entity types</a:t>
            </a:r>
          </a:p>
        </p:txBody>
      </p:sp>
      <p:sp>
        <p:nvSpPr>
          <p:cNvPr id="3" name="Content Placeholder 2">
            <a:extLst>
              <a:ext uri="{FF2B5EF4-FFF2-40B4-BE49-F238E27FC236}">
                <a16:creationId xmlns:a16="http://schemas.microsoft.com/office/drawing/2014/main" id="{FC2BA59C-A25B-4078-8FC8-F0CA5C2B4E2D}"/>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If x instance of Continuant at t</a:t>
            </a:r>
          </a:p>
          <a:p>
            <a:pPr lvl="1">
              <a:buFont typeface="Arial" panose="020B0604020202020204" pitchFamily="34" charset="0"/>
              <a:buChar char="•"/>
            </a:pPr>
            <a:r>
              <a:rPr lang="en-US" dirty="0"/>
              <a:t>then not (x instance of Occurrent at t).</a:t>
            </a:r>
          </a:p>
          <a:p>
            <a:pPr lvl="1">
              <a:buFont typeface="Arial" panose="020B0604020202020204" pitchFamily="34" charset="0"/>
              <a:buChar char="•"/>
            </a:pPr>
            <a:endParaRPr lang="en-US" dirty="0"/>
          </a:p>
          <a:p>
            <a:pPr>
              <a:buFont typeface="Arial" panose="020B0604020202020204" pitchFamily="34" charset="0"/>
              <a:buChar char="•"/>
            </a:pPr>
            <a:r>
              <a:rPr lang="en-US" dirty="0"/>
              <a:t>At every time a specific dependent s participates in a process p there’s a part of that time, during which there’s an independent continuant that s </a:t>
            </a:r>
            <a:r>
              <a:rPr lang="en-US" dirty="0" err="1"/>
              <a:t>s</a:t>
            </a:r>
            <a:r>
              <a:rPr lang="en-US" dirty="0"/>
              <a:t> depends on, and that participates in p at that time.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E463BA-4828-46A0-91D8-B7726CFC32BE}"/>
              </a:ext>
            </a:extLst>
          </p:cNvPr>
          <p:cNvSpPr>
            <a:spLocks noGrp="1"/>
          </p:cNvSpPr>
          <p:nvPr>
            <p:ph type="sldNum" sz="quarter" idx="10"/>
          </p:nvPr>
        </p:nvSpPr>
        <p:spPr/>
        <p:txBody>
          <a:bodyPr/>
          <a:lstStyle/>
          <a:p>
            <a:fld id="{01EF93C7-D0AB-41D7-8C62-1F8A9E33AE23}" type="slidenum">
              <a:rPr lang="en-US" smtClean="0"/>
              <a:pPr/>
              <a:t>11</a:t>
            </a:fld>
            <a:endParaRPr lang="en-US"/>
          </a:p>
        </p:txBody>
      </p:sp>
    </p:spTree>
    <p:extLst>
      <p:ext uri="{BB962C8B-B14F-4D97-AF65-F5344CB8AC3E}">
        <p14:creationId xmlns:p14="http://schemas.microsoft.com/office/powerpoint/2010/main" val="27317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2BE24-A983-4D04-84F1-CC748602A52F}"/>
              </a:ext>
            </a:extLst>
          </p:cNvPr>
          <p:cNvSpPr>
            <a:spLocks noGrp="1"/>
          </p:cNvSpPr>
          <p:nvPr>
            <p:ph type="ctrTitle"/>
          </p:nvPr>
        </p:nvSpPr>
        <p:spPr/>
        <p:txBody>
          <a:bodyPr/>
          <a:lstStyle/>
          <a:p>
            <a:r>
              <a:rPr lang="en-US" dirty="0"/>
              <a:t>Axioms are better expressed in a formal language</a:t>
            </a:r>
          </a:p>
        </p:txBody>
      </p:sp>
      <p:sp>
        <p:nvSpPr>
          <p:cNvPr id="5" name="Subtitle 4">
            <a:extLst>
              <a:ext uri="{FF2B5EF4-FFF2-40B4-BE49-F238E27FC236}">
                <a16:creationId xmlns:a16="http://schemas.microsoft.com/office/drawing/2014/main" id="{90BA4811-0701-4197-B071-510E1BDC143D}"/>
              </a:ext>
            </a:extLst>
          </p:cNvPr>
          <p:cNvSpPr>
            <a:spLocks noGrp="1"/>
          </p:cNvSpPr>
          <p:nvPr>
            <p:ph type="subTitle" idx="1"/>
          </p:nvPr>
        </p:nvSpPr>
        <p:spPr/>
        <p:txBody>
          <a:bodyPr/>
          <a:lstStyle/>
          <a:p>
            <a:r>
              <a:rPr lang="en-US" dirty="0"/>
              <a:t>Logic</a:t>
            </a:r>
          </a:p>
        </p:txBody>
      </p:sp>
    </p:spTree>
    <p:extLst>
      <p:ext uri="{BB962C8B-B14F-4D97-AF65-F5344CB8AC3E}">
        <p14:creationId xmlns:p14="http://schemas.microsoft.com/office/powerpoint/2010/main" val="129840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1710B-57A7-4313-BEEB-9B239B425366}"/>
              </a:ext>
            </a:extLst>
          </p:cNvPr>
          <p:cNvSpPr>
            <a:spLocks noGrp="1"/>
          </p:cNvSpPr>
          <p:nvPr>
            <p:ph type="title"/>
          </p:nvPr>
        </p:nvSpPr>
        <p:spPr/>
        <p:txBody>
          <a:bodyPr/>
          <a:lstStyle/>
          <a:p>
            <a:r>
              <a:rPr lang="en-US" dirty="0"/>
              <a:t>What is ‘</a:t>
            </a:r>
            <a:r>
              <a:rPr lang="en-US" i="1" dirty="0"/>
              <a:t>a logic</a:t>
            </a:r>
            <a:r>
              <a:rPr lang="en-US" dirty="0"/>
              <a:t>’</a:t>
            </a:r>
          </a:p>
        </p:txBody>
      </p:sp>
      <p:sp>
        <p:nvSpPr>
          <p:cNvPr id="5" name="Content Placeholder 4">
            <a:extLst>
              <a:ext uri="{FF2B5EF4-FFF2-40B4-BE49-F238E27FC236}">
                <a16:creationId xmlns:a16="http://schemas.microsoft.com/office/drawing/2014/main" id="{F46AD852-89F7-41B2-98D3-E797468A0BC4}"/>
              </a:ext>
            </a:extLst>
          </p:cNvPr>
          <p:cNvSpPr>
            <a:spLocks noGrp="1"/>
          </p:cNvSpPr>
          <p:nvPr>
            <p:ph idx="1"/>
          </p:nvPr>
        </p:nvSpPr>
        <p:spPr/>
        <p:txBody>
          <a:bodyPr/>
          <a:lstStyle/>
          <a:p>
            <a:pPr>
              <a:buFont typeface="Arial" panose="020B0604020202020204" pitchFamily="34" charset="0"/>
              <a:buChar char="•"/>
            </a:pPr>
            <a:r>
              <a:rPr lang="en-US" i="1" dirty="0"/>
              <a:t>A formal or informal </a:t>
            </a:r>
            <a:r>
              <a:rPr lang="en-US" i="1" u="sng" dirty="0"/>
              <a:t>language</a:t>
            </a:r>
            <a:r>
              <a:rPr lang="en-US" i="1" dirty="0"/>
              <a:t> together with a </a:t>
            </a:r>
            <a:r>
              <a:rPr lang="en-US" i="1" u="sng" dirty="0"/>
              <a:t>deductive system</a:t>
            </a:r>
            <a:r>
              <a:rPr lang="en-US" i="1" dirty="0"/>
              <a:t> and/or a </a:t>
            </a:r>
            <a:r>
              <a:rPr lang="en-US" i="1" u="sng" dirty="0"/>
              <a:t>model-theoretic semantics</a:t>
            </a:r>
            <a:r>
              <a:rPr lang="en-US" i="1" dirty="0"/>
              <a:t>. </a:t>
            </a:r>
          </a:p>
          <a:p>
            <a:pPr>
              <a:buFont typeface="Arial" panose="020B0604020202020204" pitchFamily="34" charset="0"/>
              <a:buChar char="•"/>
            </a:pPr>
            <a:r>
              <a:rPr lang="en-US" i="1" dirty="0"/>
              <a:t>The </a:t>
            </a:r>
            <a:r>
              <a:rPr lang="en-US" i="1" u="sng" dirty="0"/>
              <a:t>language</a:t>
            </a:r>
            <a:r>
              <a:rPr lang="en-US" i="1" dirty="0"/>
              <a:t> has components that correspond to a part of a natural language like English or Greek. </a:t>
            </a:r>
          </a:p>
          <a:p>
            <a:pPr>
              <a:buFont typeface="Arial" panose="020B0604020202020204" pitchFamily="34" charset="0"/>
              <a:buChar char="•"/>
            </a:pPr>
            <a:r>
              <a:rPr lang="en-US" i="1" dirty="0"/>
              <a:t>The </a:t>
            </a:r>
            <a:r>
              <a:rPr lang="en-US" i="1" u="sng" dirty="0"/>
              <a:t>deductive system</a:t>
            </a:r>
            <a:r>
              <a:rPr lang="en-US" i="1" dirty="0"/>
              <a:t> is to capture, codify, or simply record arguments that are valid for the given language.</a:t>
            </a:r>
          </a:p>
          <a:p>
            <a:pPr>
              <a:buFont typeface="Arial" panose="020B0604020202020204" pitchFamily="34" charset="0"/>
              <a:buChar char="•"/>
            </a:pPr>
            <a:r>
              <a:rPr lang="en-US" i="1" dirty="0"/>
              <a:t>The </a:t>
            </a:r>
            <a:r>
              <a:rPr lang="en-US" i="1" u="sng" dirty="0"/>
              <a:t>semantics</a:t>
            </a:r>
            <a:r>
              <a:rPr lang="en-US" i="1" dirty="0"/>
              <a:t> is to capture, codify, or record the meanings, or truth-conditions for at least part of the language.</a:t>
            </a:r>
          </a:p>
        </p:txBody>
      </p:sp>
      <p:sp>
        <p:nvSpPr>
          <p:cNvPr id="6" name="Rectangle 5">
            <a:extLst>
              <a:ext uri="{FF2B5EF4-FFF2-40B4-BE49-F238E27FC236}">
                <a16:creationId xmlns:a16="http://schemas.microsoft.com/office/drawing/2014/main" id="{30D2AB2C-EE9A-422B-825A-B1769005B4F8}"/>
              </a:ext>
            </a:extLst>
          </p:cNvPr>
          <p:cNvSpPr/>
          <p:nvPr/>
        </p:nvSpPr>
        <p:spPr>
          <a:xfrm>
            <a:off x="507460" y="5928025"/>
            <a:ext cx="8610600" cy="738664"/>
          </a:xfrm>
          <a:prstGeom prst="rect">
            <a:avLst/>
          </a:prstGeom>
        </p:spPr>
        <p:txBody>
          <a:bodyPr wrap="square">
            <a:spAutoFit/>
          </a:bodyPr>
          <a:lstStyle/>
          <a:p>
            <a:pPr algn="r"/>
            <a:r>
              <a:rPr lang="en-US" sz="1400" b="0" dirty="0">
                <a:solidFill>
                  <a:schemeClr val="bg1"/>
                </a:solidFill>
                <a:latin typeface="Source Sans Pro" panose="020B0503030403020204" pitchFamily="34" charset="0"/>
              </a:rPr>
              <a:t>Shapiro, Stewart and Teresa </a:t>
            </a:r>
            <a:r>
              <a:rPr lang="en-US" sz="1400" b="0" dirty="0" err="1">
                <a:solidFill>
                  <a:schemeClr val="bg1"/>
                </a:solidFill>
                <a:latin typeface="Source Sans Pro" panose="020B0503030403020204" pitchFamily="34" charset="0"/>
              </a:rPr>
              <a:t>Kouri</a:t>
            </a:r>
            <a:r>
              <a:rPr lang="en-US" sz="1400" b="0" dirty="0">
                <a:solidFill>
                  <a:schemeClr val="bg1"/>
                </a:solidFill>
                <a:latin typeface="Source Sans Pro" panose="020B0503030403020204" pitchFamily="34" charset="0"/>
              </a:rPr>
              <a:t> Kissel, "Classical Logic", </a:t>
            </a:r>
          </a:p>
          <a:p>
            <a:pPr algn="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2021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a:t>
            </a:r>
          </a:p>
          <a:p>
            <a:pPr algn="r"/>
            <a:r>
              <a:rPr lang="en-US" sz="1400" b="0" dirty="0">
                <a:solidFill>
                  <a:schemeClr val="bg1"/>
                </a:solidFill>
                <a:latin typeface="Source Sans Pro" panose="020B0503030403020204" pitchFamily="34" charset="0"/>
                <a:hlinkClick r:id="rId2"/>
              </a:rPr>
              <a:t>https://plato.stanford.edu/archives/spr2021/entries/logic-classical/</a:t>
            </a:r>
            <a:r>
              <a:rPr lang="en-US" sz="1400" b="0" dirty="0">
                <a:solidFill>
                  <a:schemeClr val="bg1"/>
                </a:solidFill>
                <a:latin typeface="Source Sans Pro" panose="020B0503030403020204" pitchFamily="34" charset="0"/>
              </a:rPr>
              <a:t> </a:t>
            </a:r>
            <a:endParaRPr lang="en-US" sz="1400" dirty="0">
              <a:solidFill>
                <a:schemeClr val="bg1"/>
              </a:solidFill>
            </a:endParaRPr>
          </a:p>
        </p:txBody>
      </p:sp>
    </p:spTree>
    <p:extLst>
      <p:ext uri="{BB962C8B-B14F-4D97-AF65-F5344CB8AC3E}">
        <p14:creationId xmlns:p14="http://schemas.microsoft.com/office/powerpoint/2010/main" val="218119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A46F8-2CCB-48CF-89E1-BDA9250EB0B7}"/>
              </a:ext>
            </a:extLst>
          </p:cNvPr>
          <p:cNvSpPr>
            <a:spLocks noGrp="1"/>
          </p:cNvSpPr>
          <p:nvPr>
            <p:ph type="ctrTitle"/>
          </p:nvPr>
        </p:nvSpPr>
        <p:spPr/>
        <p:txBody>
          <a:bodyPr/>
          <a:lstStyle/>
          <a:p>
            <a:r>
              <a:rPr lang="en-US" dirty="0"/>
              <a:t>Propositional Logic (PL) essentials</a:t>
            </a:r>
          </a:p>
        </p:txBody>
      </p:sp>
      <p:sp>
        <p:nvSpPr>
          <p:cNvPr id="6" name="Subtitle 5">
            <a:extLst>
              <a:ext uri="{FF2B5EF4-FFF2-40B4-BE49-F238E27FC236}">
                <a16:creationId xmlns:a16="http://schemas.microsoft.com/office/drawing/2014/main" id="{3AA7E9D2-FEE0-490B-9C60-4FFEE62591C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6A3F9EC-03A7-4862-9E70-23C72DF2F433}"/>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386635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dirty="0">
                <a:latin typeface="Times" panose="02020603050405020304" pitchFamily="18" charset="0"/>
                <a:cs typeface="Times" panose="02020603050405020304" pitchFamily="18" charset="0"/>
              </a:rPr>
              <a:t>Language and semantics of PL</a:t>
            </a:r>
            <a:endParaRPr lang="en-US" dirty="0"/>
          </a:p>
        </p:txBody>
      </p:sp>
      <p:sp>
        <p:nvSpPr>
          <p:cNvPr id="3" name="Content Placeholder 2">
            <a:extLst>
              <a:ext uri="{FF2B5EF4-FFF2-40B4-BE49-F238E27FC236}">
                <a16:creationId xmlns:a16="http://schemas.microsoft.com/office/drawing/2014/main" id="{301D81A7-8A6E-4EF6-8C5C-0F2E01595730}"/>
              </a:ext>
            </a:extLst>
          </p:cNvPr>
          <p:cNvSpPr>
            <a:spLocks noGrp="1"/>
          </p:cNvSpPr>
          <p:nvPr>
            <p:ph idx="1"/>
          </p:nvPr>
        </p:nvSpPr>
        <p:spPr>
          <a:xfrm>
            <a:off x="228600" y="1676400"/>
            <a:ext cx="8686800" cy="4953000"/>
          </a:xfrm>
        </p:spPr>
        <p:txBody>
          <a:bodyPr/>
          <a:lstStyle/>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A well-formed formula is either atomic or composed following allowed composition rules.</a:t>
            </a:r>
          </a:p>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Atomic formulae stand for propositions that must either be true or false:</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A: ‘John eats too much’.</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B: ‘John has a normal BMI’.</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C: ‘John is careful’.</a:t>
            </a:r>
          </a:p>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Formula connectors:</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Negation (not):				¬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Conjunction (and): 			∧ 	&amp;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Disjunction (or):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Material implication (if...then): 	→ 	⇒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Biconditional (if and only if): 		↔ 	</a:t>
            </a:r>
            <a:r>
              <a:rPr lang="en-US" dirty="0">
                <a:latin typeface="Times" panose="02020603050405020304" pitchFamily="18" charset="0"/>
                <a:cs typeface="Times" panose="02020603050405020304" pitchFamily="18" charset="0"/>
                <a:sym typeface="Wingdings" panose="05000000000000000000" pitchFamily="2" charset="2"/>
              </a:rPr>
              <a:t></a:t>
            </a:r>
            <a:r>
              <a:rPr lang="en-US" dirty="0">
                <a:latin typeface="Times" panose="02020603050405020304" pitchFamily="18" charset="0"/>
                <a:cs typeface="Times" panose="02020603050405020304" pitchFamily="18" charset="0"/>
              </a:rPr>
              <a:t>	≡	=</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270087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dirty="0">
                <a:latin typeface="Times" panose="02020603050405020304" pitchFamily="18" charset="0"/>
                <a:cs typeface="Times" panose="02020603050405020304" pitchFamily="18" charset="0"/>
              </a:rPr>
              <a:t>PL’s Deductive system:  truth tables</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16</a:t>
            </a:fld>
            <a:endParaRPr lang="en-US" dirty="0"/>
          </a:p>
        </p:txBody>
      </p:sp>
      <p:pic>
        <p:nvPicPr>
          <p:cNvPr id="5" name="Picture 4">
            <a:extLst>
              <a:ext uri="{FF2B5EF4-FFF2-40B4-BE49-F238E27FC236}">
                <a16:creationId xmlns:a16="http://schemas.microsoft.com/office/drawing/2014/main" id="{07C5F859-7641-45CF-8C7C-75EDBEEEFBB1}"/>
              </a:ext>
            </a:extLst>
          </p:cNvPr>
          <p:cNvPicPr>
            <a:picLocks noChangeAspect="1"/>
          </p:cNvPicPr>
          <p:nvPr/>
        </p:nvPicPr>
        <p:blipFill>
          <a:blip r:embed="rId2"/>
          <a:stretch>
            <a:fillRect/>
          </a:stretch>
        </p:blipFill>
        <p:spPr>
          <a:xfrm>
            <a:off x="1678145" y="1752600"/>
            <a:ext cx="2773959" cy="2294509"/>
          </a:xfrm>
          <a:prstGeom prst="rect">
            <a:avLst/>
          </a:prstGeom>
        </p:spPr>
      </p:pic>
      <p:pic>
        <p:nvPicPr>
          <p:cNvPr id="6" name="Picture 5">
            <a:extLst>
              <a:ext uri="{FF2B5EF4-FFF2-40B4-BE49-F238E27FC236}">
                <a16:creationId xmlns:a16="http://schemas.microsoft.com/office/drawing/2014/main" id="{F0C80F5C-E21F-4918-A655-C0026F2576E9}"/>
              </a:ext>
            </a:extLst>
          </p:cNvPr>
          <p:cNvPicPr>
            <a:picLocks noChangeAspect="1"/>
          </p:cNvPicPr>
          <p:nvPr/>
        </p:nvPicPr>
        <p:blipFill>
          <a:blip r:embed="rId3"/>
          <a:stretch>
            <a:fillRect/>
          </a:stretch>
        </p:blipFill>
        <p:spPr>
          <a:xfrm>
            <a:off x="4542816" y="1769723"/>
            <a:ext cx="2739712" cy="2277386"/>
          </a:xfrm>
          <a:prstGeom prst="rect">
            <a:avLst/>
          </a:prstGeom>
        </p:spPr>
      </p:pic>
      <p:pic>
        <p:nvPicPr>
          <p:cNvPr id="7" name="Picture 6">
            <a:extLst>
              <a:ext uri="{FF2B5EF4-FFF2-40B4-BE49-F238E27FC236}">
                <a16:creationId xmlns:a16="http://schemas.microsoft.com/office/drawing/2014/main" id="{5E14406D-49F9-48C4-856B-D05721A18ADE}"/>
              </a:ext>
            </a:extLst>
          </p:cNvPr>
          <p:cNvPicPr>
            <a:picLocks noChangeAspect="1"/>
          </p:cNvPicPr>
          <p:nvPr/>
        </p:nvPicPr>
        <p:blipFill>
          <a:blip r:embed="rId4"/>
          <a:stretch>
            <a:fillRect/>
          </a:stretch>
        </p:blipFill>
        <p:spPr>
          <a:xfrm>
            <a:off x="1678145" y="4123309"/>
            <a:ext cx="2773958" cy="2277386"/>
          </a:xfrm>
          <a:prstGeom prst="rect">
            <a:avLst/>
          </a:prstGeom>
        </p:spPr>
      </p:pic>
      <p:pic>
        <p:nvPicPr>
          <p:cNvPr id="9" name="Picture 8">
            <a:extLst>
              <a:ext uri="{FF2B5EF4-FFF2-40B4-BE49-F238E27FC236}">
                <a16:creationId xmlns:a16="http://schemas.microsoft.com/office/drawing/2014/main" id="{936E8A52-4374-4EDC-B6DE-EDB70760F82D}"/>
              </a:ext>
            </a:extLst>
          </p:cNvPr>
          <p:cNvPicPr>
            <a:picLocks noChangeAspect="1"/>
          </p:cNvPicPr>
          <p:nvPr/>
        </p:nvPicPr>
        <p:blipFill>
          <a:blip r:embed="rId5"/>
          <a:stretch>
            <a:fillRect/>
          </a:stretch>
        </p:blipFill>
        <p:spPr>
          <a:xfrm>
            <a:off x="4542817" y="4135766"/>
            <a:ext cx="2739712" cy="2267875"/>
          </a:xfrm>
          <a:prstGeom prst="rect">
            <a:avLst/>
          </a:prstGeom>
        </p:spPr>
      </p:pic>
    </p:spTree>
    <p:extLst>
      <p:ext uri="{BB962C8B-B14F-4D97-AF65-F5344CB8AC3E}">
        <p14:creationId xmlns:p14="http://schemas.microsoft.com/office/powerpoint/2010/main" val="93623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8F4A-9B8E-4A64-A595-8D02889ED175}"/>
              </a:ext>
            </a:extLst>
          </p:cNvPr>
          <p:cNvSpPr>
            <a:spLocks noGrp="1"/>
          </p:cNvSpPr>
          <p:nvPr>
            <p:ph type="title"/>
          </p:nvPr>
        </p:nvSpPr>
        <p:spPr/>
        <p:txBody>
          <a:bodyPr/>
          <a:lstStyle/>
          <a:p>
            <a:r>
              <a:rPr lang="en-US" dirty="0"/>
              <a:t>Some PL laws</a:t>
            </a:r>
          </a:p>
        </p:txBody>
      </p:sp>
      <p:sp>
        <p:nvSpPr>
          <p:cNvPr id="3" name="Content Placeholder 2">
            <a:extLst>
              <a:ext uri="{FF2B5EF4-FFF2-40B4-BE49-F238E27FC236}">
                <a16:creationId xmlns:a16="http://schemas.microsoft.com/office/drawing/2014/main" id="{565E89D4-A62B-411E-948F-3EE9DDF70D01}"/>
              </a:ext>
            </a:extLst>
          </p:cNvPr>
          <p:cNvSpPr>
            <a:spLocks noGrp="1"/>
          </p:cNvSpPr>
          <p:nvPr>
            <p:ph idx="1"/>
          </p:nvPr>
        </p:nvSpPr>
        <p:spPr/>
        <p:txBody>
          <a:bodyPr/>
          <a:lstStyle/>
          <a:p>
            <a:pPr>
              <a:buFont typeface="Arial" panose="020B0604020202020204" pitchFamily="34" charset="0"/>
              <a:buChar char="•"/>
            </a:pPr>
            <a:r>
              <a:rPr lang="en-US" dirty="0"/>
              <a:t>Truth tables can be used to prove laws, e.g.:</a:t>
            </a:r>
          </a:p>
          <a:p>
            <a:pPr lvl="1">
              <a:buFont typeface="Arial" panose="020B0604020202020204" pitchFamily="34" charset="0"/>
              <a:buChar char="•"/>
            </a:pPr>
            <a:r>
              <a:rPr lang="pt-BR" dirty="0"/>
              <a:t>a Λ (b V c) = (a Λ b) V (a Λ c)</a:t>
            </a:r>
          </a:p>
          <a:p>
            <a:pPr lvl="1">
              <a:buFont typeface="Arial" panose="020B0604020202020204" pitchFamily="34" charset="0"/>
              <a:buChar char="•"/>
            </a:pPr>
            <a:r>
              <a:rPr lang="pt-BR" dirty="0"/>
              <a:t>¬ (a Λ b) = ¬ a V ¬b</a:t>
            </a:r>
          </a:p>
          <a:p>
            <a:pPr lvl="1">
              <a:buFont typeface="Arial" panose="020B0604020202020204" pitchFamily="34" charset="0"/>
              <a:buChar char="•"/>
            </a:pPr>
            <a:r>
              <a:rPr lang="en-US" dirty="0"/>
              <a:t>(a </a:t>
            </a:r>
            <a:r>
              <a:rPr lang="el-GR" dirty="0"/>
              <a:t>Λ (</a:t>
            </a:r>
            <a:r>
              <a:rPr lang="en-US" dirty="0"/>
              <a:t>a → b)) → b </a:t>
            </a:r>
          </a:p>
          <a:p>
            <a:pPr lvl="1">
              <a:buFont typeface="Arial" panose="020B0604020202020204" pitchFamily="34" charset="0"/>
              <a:buChar char="•"/>
            </a:pPr>
            <a:r>
              <a:rPr lang="en-US" dirty="0"/>
              <a:t>(a→ b) </a:t>
            </a:r>
            <a:r>
              <a:rPr lang="el-GR" dirty="0"/>
              <a:t>Λ ¬</a:t>
            </a:r>
            <a:r>
              <a:rPr lang="en-US" dirty="0"/>
              <a:t>b) → ¬a</a:t>
            </a:r>
          </a:p>
          <a:p>
            <a:pPr lvl="1">
              <a:buFont typeface="Arial" panose="020B0604020202020204" pitchFamily="34" charset="0"/>
              <a:buChar char="•"/>
            </a:pPr>
            <a:r>
              <a:rPr lang="en-US" dirty="0"/>
              <a:t>((a V b) </a:t>
            </a:r>
            <a:r>
              <a:rPr lang="el-GR" dirty="0"/>
              <a:t>Λ ¬</a:t>
            </a:r>
            <a:r>
              <a:rPr lang="en-US" dirty="0"/>
              <a:t>a) → b </a:t>
            </a:r>
          </a:p>
          <a:p>
            <a:pPr lvl="1">
              <a:buFont typeface="Arial" panose="020B0604020202020204" pitchFamily="34" charset="0"/>
              <a:buChar char="•"/>
            </a:pPr>
            <a:r>
              <a:rPr lang="en-US" dirty="0"/>
              <a:t>((a → b) </a:t>
            </a:r>
            <a:r>
              <a:rPr lang="el-GR" dirty="0"/>
              <a:t>Λ (</a:t>
            </a:r>
            <a:r>
              <a:rPr lang="en-US" dirty="0"/>
              <a:t>b → c)) → (a → c) </a:t>
            </a:r>
          </a:p>
          <a:p>
            <a:pPr lvl="1">
              <a:buFont typeface="Arial" panose="020B0604020202020204" pitchFamily="34" charset="0"/>
              <a:buChar char="•"/>
            </a:pPr>
            <a:r>
              <a:rPr lang="en-US" dirty="0"/>
              <a:t>…</a:t>
            </a:r>
          </a:p>
          <a:p>
            <a:pPr lvl="1">
              <a:buFont typeface="Arial" panose="020B0604020202020204" pitchFamily="34" charset="0"/>
              <a:buChar char="•"/>
            </a:pPr>
            <a:r>
              <a:rPr lang="en-US" dirty="0"/>
              <a:t>More examples:</a:t>
            </a:r>
          </a:p>
          <a:p>
            <a:pPr lvl="2">
              <a:buFont typeface="Arial" panose="020B0604020202020204" pitchFamily="34" charset="0"/>
              <a:buChar char="•"/>
            </a:pPr>
            <a:r>
              <a:rPr lang="en-US" sz="1200" dirty="0">
                <a:hlinkClick r:id="rId2"/>
              </a:rPr>
              <a:t>https://math.stackexchange.com/questions/1449866/catalogue-of-propositional-logic-laws</a:t>
            </a:r>
            <a:r>
              <a:rPr lang="en-US" sz="1200" dirty="0"/>
              <a:t> </a:t>
            </a:r>
          </a:p>
          <a:p>
            <a:pPr lvl="2">
              <a:buFont typeface="Arial" panose="020B0604020202020204" pitchFamily="34" charset="0"/>
              <a:buChar char="•"/>
            </a:pPr>
            <a:r>
              <a:rPr lang="en-US" sz="1200" dirty="0">
                <a:hlinkClick r:id="rId3"/>
              </a:rPr>
              <a:t>http://mathonline.wikidot.com/the-laws-of-propositional-logic#toc0</a:t>
            </a:r>
            <a:r>
              <a:rPr lang="en-US" sz="1200" dirty="0"/>
              <a:t> </a:t>
            </a:r>
          </a:p>
          <a:p>
            <a:pPr>
              <a:buFont typeface="Arial" panose="020B0604020202020204" pitchFamily="34" charset="0"/>
              <a:buChar char="•"/>
            </a:pPr>
            <a:r>
              <a:rPr lang="pt-BR" dirty="0"/>
              <a:t>Both truth tables and laws can be used to solve puzzles.</a:t>
            </a:r>
          </a:p>
        </p:txBody>
      </p:sp>
      <p:sp>
        <p:nvSpPr>
          <p:cNvPr id="4" name="Slide Number Placeholder 3">
            <a:extLst>
              <a:ext uri="{FF2B5EF4-FFF2-40B4-BE49-F238E27FC236}">
                <a16:creationId xmlns:a16="http://schemas.microsoft.com/office/drawing/2014/main" id="{02526030-2D72-4E84-BCA7-5A8834A6F789}"/>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306372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sz="4800" dirty="0">
                <a:cs typeface="Times" panose="02020603050405020304" pitchFamily="18" charset="0"/>
              </a:rPr>
              <a:t>Exercise</a:t>
            </a:r>
            <a:endParaRPr lang="en-US" dirty="0"/>
          </a:p>
        </p:txBody>
      </p:sp>
      <p:sp>
        <p:nvSpPr>
          <p:cNvPr id="3" name="Content Placeholder 2">
            <a:extLst>
              <a:ext uri="{FF2B5EF4-FFF2-40B4-BE49-F238E27FC236}">
                <a16:creationId xmlns:a16="http://schemas.microsoft.com/office/drawing/2014/main" id="{301D81A7-8A6E-4EF6-8C5C-0F2E01595730}"/>
              </a:ext>
            </a:extLst>
          </p:cNvPr>
          <p:cNvSpPr>
            <a:spLocks noGrp="1"/>
          </p:cNvSpPr>
          <p:nvPr>
            <p:ph idx="1"/>
          </p:nvPr>
        </p:nvSpPr>
        <p:spPr/>
        <p:txBody>
          <a:bodyPr/>
          <a:lstStyle/>
          <a:p>
            <a:pPr>
              <a:buFont typeface="Arial" panose="020B0604020202020204" pitchFamily="34" charset="0"/>
              <a:buChar char="•"/>
            </a:pPr>
            <a:r>
              <a:rPr lang="en-US" sz="2800" dirty="0">
                <a:latin typeface="+mj-lt"/>
                <a:cs typeface="Times" panose="02020603050405020304" pitchFamily="18" charset="0"/>
              </a:rPr>
              <a:t>Given</a:t>
            </a:r>
            <a:r>
              <a:rPr lang="en-US" dirty="0">
                <a:latin typeface="+mj-lt"/>
                <a:cs typeface="Times" panose="02020603050405020304" pitchFamily="18" charset="0"/>
              </a:rPr>
              <a:t>:</a:t>
            </a:r>
          </a:p>
          <a:p>
            <a:pPr lvl="1">
              <a:buFont typeface="Arial" panose="020B0604020202020204" pitchFamily="34" charset="0"/>
              <a:buChar char="•"/>
            </a:pPr>
            <a:r>
              <a:rPr lang="en-US" dirty="0">
                <a:latin typeface="+mj-lt"/>
                <a:cs typeface="Times" panose="02020603050405020304" pitchFamily="18" charset="0"/>
              </a:rPr>
              <a:t>If John eats too much, then he does not have a normal BMI.</a:t>
            </a:r>
          </a:p>
          <a:p>
            <a:pPr lvl="1">
              <a:buFont typeface="Arial" panose="020B0604020202020204" pitchFamily="34" charset="0"/>
              <a:buChar char="•"/>
            </a:pPr>
            <a:r>
              <a:rPr lang="en-US" dirty="0">
                <a:latin typeface="+mj-lt"/>
                <a:cs typeface="Times" panose="02020603050405020304" pitchFamily="18" charset="0"/>
              </a:rPr>
              <a:t>If John is not careful, then he eats too much.</a:t>
            </a:r>
          </a:p>
          <a:p>
            <a:pPr lvl="1">
              <a:buFont typeface="Arial" panose="020B0604020202020204" pitchFamily="34" charset="0"/>
              <a:buChar char="•"/>
            </a:pPr>
            <a:r>
              <a:rPr lang="en-US" dirty="0">
                <a:latin typeface="+mj-lt"/>
                <a:cs typeface="Times" panose="02020603050405020304" pitchFamily="18" charset="0"/>
              </a:rPr>
              <a:t>John has a normal BMI.</a:t>
            </a:r>
          </a:p>
          <a:p>
            <a:pPr>
              <a:buFont typeface="Arial" panose="020B0604020202020204" pitchFamily="34" charset="0"/>
              <a:buChar char="•"/>
            </a:pPr>
            <a:r>
              <a:rPr lang="en-US" sz="2800" dirty="0">
                <a:latin typeface="+mj-lt"/>
                <a:cs typeface="Times" panose="02020603050405020304" pitchFamily="18" charset="0"/>
              </a:rPr>
              <a:t>Question</a:t>
            </a:r>
          </a:p>
          <a:p>
            <a:pPr lvl="1">
              <a:buFont typeface="Arial" panose="020B0604020202020204" pitchFamily="34" charset="0"/>
              <a:buChar char="•"/>
            </a:pPr>
            <a:r>
              <a:rPr lang="en-US" dirty="0">
                <a:latin typeface="+mj-lt"/>
                <a:cs typeface="Times" panose="02020603050405020304" pitchFamily="18" charset="0"/>
              </a:rPr>
              <a:t>Is John careful?</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75233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74C-D9DA-4176-ABCD-82E28D0C8F53}"/>
              </a:ext>
            </a:extLst>
          </p:cNvPr>
          <p:cNvSpPr>
            <a:spLocks noGrp="1"/>
          </p:cNvSpPr>
          <p:nvPr>
            <p:ph type="title"/>
          </p:nvPr>
        </p:nvSpPr>
        <p:spPr/>
        <p:txBody>
          <a:bodyPr/>
          <a:lstStyle/>
          <a:p>
            <a:r>
              <a:rPr lang="en-US" dirty="0"/>
              <a:t>Translate sentences into PL</a:t>
            </a:r>
          </a:p>
        </p:txBody>
      </p:sp>
      <p:graphicFrame>
        <p:nvGraphicFramePr>
          <p:cNvPr id="5" name="Content Placeholder 4">
            <a:extLst>
              <a:ext uri="{FF2B5EF4-FFF2-40B4-BE49-F238E27FC236}">
                <a16:creationId xmlns:a16="http://schemas.microsoft.com/office/drawing/2014/main" id="{C796D361-C502-4884-B7C1-2875D2AEBEE6}"/>
              </a:ext>
            </a:extLst>
          </p:cNvPr>
          <p:cNvGraphicFramePr>
            <a:graphicFrameLocks noGrp="1"/>
          </p:cNvGraphicFramePr>
          <p:nvPr>
            <p:ph idx="1"/>
          </p:nvPr>
        </p:nvGraphicFramePr>
        <p:xfrm>
          <a:off x="228600" y="1617980"/>
          <a:ext cx="8686801" cy="44958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1608136212"/>
                    </a:ext>
                  </a:extLst>
                </a:gridCol>
                <a:gridCol w="381000">
                  <a:extLst>
                    <a:ext uri="{9D8B030D-6E8A-4147-A177-3AD203B41FA5}">
                      <a16:colId xmlns:a16="http://schemas.microsoft.com/office/drawing/2014/main" val="3272064503"/>
                    </a:ext>
                  </a:extLst>
                </a:gridCol>
                <a:gridCol w="2743200">
                  <a:extLst>
                    <a:ext uri="{9D8B030D-6E8A-4147-A177-3AD203B41FA5}">
                      <a16:colId xmlns:a16="http://schemas.microsoft.com/office/drawing/2014/main" val="2325922809"/>
                    </a:ext>
                  </a:extLst>
                </a:gridCol>
                <a:gridCol w="838200">
                  <a:extLst>
                    <a:ext uri="{9D8B030D-6E8A-4147-A177-3AD203B41FA5}">
                      <a16:colId xmlns:a16="http://schemas.microsoft.com/office/drawing/2014/main" val="3635442572"/>
                    </a:ext>
                  </a:extLst>
                </a:gridCol>
                <a:gridCol w="838200">
                  <a:extLst>
                    <a:ext uri="{9D8B030D-6E8A-4147-A177-3AD203B41FA5}">
                      <a16:colId xmlns:a16="http://schemas.microsoft.com/office/drawing/2014/main" val="2326329668"/>
                    </a:ext>
                  </a:extLst>
                </a:gridCol>
                <a:gridCol w="533401">
                  <a:extLst>
                    <a:ext uri="{9D8B030D-6E8A-4147-A177-3AD203B41FA5}">
                      <a16:colId xmlns:a16="http://schemas.microsoft.com/office/drawing/2014/main" val="4167293868"/>
                    </a:ext>
                  </a:extLst>
                </a:gridCol>
              </a:tblGrid>
              <a:tr h="374650">
                <a:tc>
                  <a:txBody>
                    <a:bodyPr/>
                    <a:lstStyle/>
                    <a:p>
                      <a:pPr algn="l" fontAlgn="b"/>
                      <a:r>
                        <a:rPr lang="en-US" sz="1800" b="1" u="sng" strike="noStrike" dirty="0">
                          <a:solidFill>
                            <a:schemeClr val="bg1"/>
                          </a:solidFill>
                          <a:effectLst/>
                          <a:latin typeface="+mj-lt"/>
                        </a:rPr>
                        <a:t>Propositions</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999684"/>
                  </a:ext>
                </a:extLst>
              </a:tr>
              <a:tr h="374650">
                <a:tc>
                  <a:txBody>
                    <a:bodyPr/>
                    <a:lstStyle/>
                    <a:p>
                      <a:pPr algn="l" fontAlgn="b"/>
                      <a:r>
                        <a:rPr lang="en-US" sz="1800" u="none" strike="noStrike" dirty="0">
                          <a:solidFill>
                            <a:schemeClr val="bg1"/>
                          </a:solidFill>
                          <a:effectLst/>
                          <a:latin typeface="+mj-lt"/>
                        </a:rPr>
                        <a:t> John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a</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24113"/>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b</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059550"/>
                  </a:ext>
                </a:extLst>
              </a:tr>
              <a:tr h="374650">
                <a:tc>
                  <a:txBody>
                    <a:bodyPr/>
                    <a:lstStyle/>
                    <a:p>
                      <a:pPr algn="l" fontAlgn="b"/>
                      <a:r>
                        <a:rPr lang="en-US" sz="1800" u="none" strike="noStrike" dirty="0">
                          <a:solidFill>
                            <a:schemeClr val="bg1"/>
                          </a:solidFill>
                          <a:effectLst/>
                          <a:latin typeface="+mj-lt"/>
                        </a:rPr>
                        <a:t> John is careful</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526666"/>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716477"/>
                  </a:ext>
                </a:extLst>
              </a:tr>
              <a:tr h="374650">
                <a:tc>
                  <a:txBody>
                    <a:bodyPr/>
                    <a:lstStyle/>
                    <a:p>
                      <a:pPr algn="l" fontAlgn="b"/>
                      <a:r>
                        <a:rPr lang="en-US" sz="1800" b="1" u="sng" strike="noStrike" dirty="0">
                          <a:solidFill>
                            <a:schemeClr val="bg1"/>
                          </a:solidFill>
                          <a:effectLst/>
                          <a:latin typeface="+mj-lt"/>
                        </a:rPr>
                        <a:t>Given</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78960"/>
                  </a:ext>
                </a:extLst>
              </a:tr>
              <a:tr h="374650">
                <a:tc gridSpan="3">
                  <a:txBody>
                    <a:bodyPr/>
                    <a:lstStyle/>
                    <a:p>
                      <a:pPr algn="l" fontAlgn="b"/>
                      <a:r>
                        <a:rPr lang="en-US" sz="1800" u="none" strike="noStrike" dirty="0">
                          <a:solidFill>
                            <a:schemeClr val="bg1"/>
                          </a:solidFill>
                          <a:effectLst/>
                          <a:latin typeface="+mj-lt"/>
                        </a:rPr>
                        <a:t>  If John eats too much, then he does not have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 </a:t>
                      </a:r>
                      <a:r>
                        <a:rPr lang="en-US" sz="1800" u="none" strike="noStrike" dirty="0">
                          <a:solidFill>
                            <a:schemeClr val="bg1"/>
                          </a:solidFill>
                          <a:effectLst/>
                          <a:latin typeface="+mj-lt"/>
                          <a:sym typeface="Symbol" panose="05050102010706020507" pitchFamily="18" charset="2"/>
                        </a:rPr>
                        <a:t> </a:t>
                      </a:r>
                      <a:r>
                        <a:rPr lang="en-US" sz="1800" u="none" strike="noStrike" dirty="0">
                          <a:solidFill>
                            <a:schemeClr val="bg1"/>
                          </a:solidFill>
                          <a:effectLst/>
                          <a:latin typeface="+mj-lt"/>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293549"/>
                  </a:ext>
                </a:extLst>
              </a:tr>
              <a:tr h="374650">
                <a:tc gridSpan="3">
                  <a:txBody>
                    <a:bodyPr/>
                    <a:lstStyle/>
                    <a:p>
                      <a:pPr algn="l" fontAlgn="b"/>
                      <a:r>
                        <a:rPr lang="en-US" sz="1800" u="none" strike="noStrike" dirty="0">
                          <a:solidFill>
                            <a:schemeClr val="bg1"/>
                          </a:solidFill>
                          <a:effectLst/>
                          <a:latin typeface="+mj-lt"/>
                        </a:rPr>
                        <a:t>  If John is not careful, then he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85977"/>
                  </a:ext>
                </a:extLst>
              </a:tr>
              <a:tr h="374650">
                <a:tc gridSpan="2">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9249185"/>
                  </a:ext>
                </a:extLst>
              </a:tr>
              <a:tr h="374650">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248651"/>
                  </a:ext>
                </a:extLst>
              </a:tr>
              <a:tr h="374650">
                <a:tc gridSpan="2">
                  <a:txBody>
                    <a:bodyPr/>
                    <a:lstStyle/>
                    <a:p>
                      <a:pPr algn="l" fontAlgn="b"/>
                      <a:r>
                        <a:rPr lang="en-US" sz="1800" b="1" i="0" u="sng" strike="noStrike" dirty="0">
                          <a:solidFill>
                            <a:schemeClr val="bg1"/>
                          </a:solidFill>
                          <a:effectLst/>
                          <a:latin typeface="+mj-lt"/>
                        </a:rPr>
                        <a:t>Determine the truth value of:</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bg1"/>
                          </a:solidFill>
                          <a:effectLst/>
                          <a:latin typeface="+mj-lt"/>
                        </a:rPr>
                        <a:t>(</a:t>
                      </a:r>
                      <a:r>
                        <a:rPr lang="en-US" sz="1800" u="none" strike="noStrike" kern="1200" dirty="0">
                          <a:solidFill>
                            <a:schemeClr val="bg1"/>
                          </a:solidFill>
                          <a:effectLst/>
                          <a:latin typeface="+mn-lt"/>
                          <a:ea typeface="+mn-ea"/>
                          <a:cs typeface="+mn-cs"/>
                        </a:rPr>
                        <a:t>a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kern="1200" dirty="0">
                          <a:solidFill>
                            <a:schemeClr val="bg1"/>
                          </a:solidFill>
                          <a:effectLst/>
                          <a:latin typeface="+mn-lt"/>
                          <a:ea typeface="+mn-ea"/>
                          <a:cs typeface="+mn-cs"/>
                        </a:rPr>
                        <a:t>b) </a:t>
                      </a:r>
                      <a:r>
                        <a:rPr lang="en-US" dirty="0">
                          <a:solidFill>
                            <a:schemeClr val="bg1"/>
                          </a:solidFill>
                          <a:latin typeface="Times" panose="02020603050405020304" pitchFamily="18" charset="0"/>
                          <a:cs typeface="Times" panose="02020603050405020304" pitchFamily="18" charset="0"/>
                        </a:rPr>
                        <a:t>∧</a:t>
                      </a:r>
                      <a:r>
                        <a:rPr lang="en-US" sz="1800" u="none" strike="noStrike" kern="1200" dirty="0">
                          <a:solidFill>
                            <a:schemeClr val="bg1"/>
                          </a:solidFill>
                          <a:effectLst/>
                          <a:latin typeface="+mn-lt"/>
                          <a:ea typeface="+mn-ea"/>
                          <a:cs typeface="+mn-cs"/>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kern="1200" dirty="0">
                          <a:solidFill>
                            <a:schemeClr val="bg1"/>
                          </a:solidFill>
                          <a:effectLst/>
                          <a:latin typeface="+mn-lt"/>
                          <a:ea typeface="+mn-ea"/>
                          <a:cs typeface="+mn-cs"/>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kern="1200" dirty="0">
                          <a:solidFill>
                            <a:schemeClr val="bg1"/>
                          </a:solidFill>
                          <a:effectLst/>
                          <a:latin typeface="+mn-lt"/>
                          <a:ea typeface="+mn-ea"/>
                          <a:cs typeface="+mn-cs"/>
                        </a:rPr>
                        <a:t>a) </a:t>
                      </a:r>
                      <a:r>
                        <a:rPr lang="en-US" dirty="0">
                          <a:solidFill>
                            <a:schemeClr val="bg1"/>
                          </a:solidFill>
                          <a:latin typeface="Times" panose="02020603050405020304" pitchFamily="18" charset="0"/>
                          <a:cs typeface="Times" panose="02020603050405020304" pitchFamily="18" charset="0"/>
                        </a:rPr>
                        <a:t>∧ </a:t>
                      </a:r>
                      <a:r>
                        <a:rPr lang="en-US" sz="1800" u="none" strike="noStrike" kern="1200" dirty="0">
                          <a:solidFill>
                            <a:schemeClr val="bg1"/>
                          </a:solidFill>
                          <a:effectLst/>
                          <a:latin typeface="+mn-lt"/>
                          <a:ea typeface="+mn-ea"/>
                          <a:cs typeface="+mn-cs"/>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950322"/>
                  </a:ext>
                </a:extLst>
              </a:tr>
              <a:tr h="374650">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161973"/>
                  </a:ext>
                </a:extLst>
              </a:tr>
            </a:tbl>
          </a:graphicData>
        </a:graphic>
      </p:graphicFrame>
      <p:sp>
        <p:nvSpPr>
          <p:cNvPr id="4" name="Slide Number Placeholder 3">
            <a:extLst>
              <a:ext uri="{FF2B5EF4-FFF2-40B4-BE49-F238E27FC236}">
                <a16:creationId xmlns:a16="http://schemas.microsoft.com/office/drawing/2014/main" id="{2A736A8E-7169-48EE-A2D4-7111C03EF0C4}"/>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176311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1901-42B5-4CA1-947D-795B152D1F3C}"/>
              </a:ext>
            </a:extLst>
          </p:cNvPr>
          <p:cNvSpPr>
            <a:spLocks noGrp="1"/>
          </p:cNvSpPr>
          <p:nvPr>
            <p:ph type="title"/>
          </p:nvPr>
        </p:nvSpPr>
        <p:spPr/>
        <p:txBody>
          <a:bodyPr/>
          <a:lstStyle/>
          <a:p>
            <a:r>
              <a:rPr lang="en-US" dirty="0"/>
              <a:t>Never forget</a:t>
            </a:r>
          </a:p>
        </p:txBody>
      </p:sp>
      <p:pic>
        <p:nvPicPr>
          <p:cNvPr id="5" name="Content Placeholder 4">
            <a:extLst>
              <a:ext uri="{FF2B5EF4-FFF2-40B4-BE49-F238E27FC236}">
                <a16:creationId xmlns:a16="http://schemas.microsoft.com/office/drawing/2014/main" id="{46EE1283-1C86-4A64-889D-9804744F0745}"/>
              </a:ext>
            </a:extLst>
          </p:cNvPr>
          <p:cNvPicPr>
            <a:picLocks noGrp="1" noChangeAspect="1"/>
          </p:cNvPicPr>
          <p:nvPr>
            <p:ph idx="1"/>
          </p:nvPr>
        </p:nvPicPr>
        <p:blipFill>
          <a:blip r:embed="rId2"/>
          <a:stretch>
            <a:fillRect/>
          </a:stretch>
        </p:blipFill>
        <p:spPr>
          <a:xfrm>
            <a:off x="176300" y="1905000"/>
            <a:ext cx="8791399" cy="4572000"/>
          </a:xfrm>
          <a:prstGeom prst="rect">
            <a:avLst/>
          </a:prstGeom>
        </p:spPr>
      </p:pic>
      <p:sp>
        <p:nvSpPr>
          <p:cNvPr id="4" name="Slide Number Placeholder 3">
            <a:extLst>
              <a:ext uri="{FF2B5EF4-FFF2-40B4-BE49-F238E27FC236}">
                <a16:creationId xmlns:a16="http://schemas.microsoft.com/office/drawing/2014/main" id="{EC3D73D8-DC69-4F56-BB7D-376E3E66FD4B}"/>
              </a:ext>
            </a:extLst>
          </p:cNvPr>
          <p:cNvSpPr>
            <a:spLocks noGrp="1"/>
          </p:cNvSpPr>
          <p:nvPr>
            <p:ph type="sldNum" sz="quarter" idx="3"/>
          </p:nvPr>
        </p:nvSpPr>
        <p:spPr/>
        <p:txBody>
          <a:bodyPr/>
          <a:lstStyle/>
          <a:p>
            <a:fld id="{7C5DB68A-9D44-4073-920F-D08D647C06A7}" type="slidenum">
              <a:rPr lang="en-US" smtClean="0"/>
              <a:t>2</a:t>
            </a:fld>
            <a:endParaRPr lang="en-US" dirty="0"/>
          </a:p>
        </p:txBody>
      </p:sp>
      <p:sp>
        <p:nvSpPr>
          <p:cNvPr id="6" name="Rectangle 5">
            <a:extLst>
              <a:ext uri="{FF2B5EF4-FFF2-40B4-BE49-F238E27FC236}">
                <a16:creationId xmlns:a16="http://schemas.microsoft.com/office/drawing/2014/main" id="{61D0F101-B534-40D1-B73F-BF16F2E7EA20}"/>
              </a:ext>
            </a:extLst>
          </p:cNvPr>
          <p:cNvSpPr/>
          <p:nvPr/>
        </p:nvSpPr>
        <p:spPr bwMode="auto">
          <a:xfrm>
            <a:off x="6400800" y="6153150"/>
            <a:ext cx="24384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DD500F65-0C18-4B6F-BD38-BE5678895B7A}"/>
              </a:ext>
            </a:extLst>
          </p:cNvPr>
          <p:cNvSpPr/>
          <p:nvPr/>
        </p:nvSpPr>
        <p:spPr bwMode="auto">
          <a:xfrm>
            <a:off x="3429000" y="3886200"/>
            <a:ext cx="8382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C37EA1A8-9DB2-4AC5-AA49-3FBFDE947B6C}"/>
              </a:ext>
            </a:extLst>
          </p:cNvPr>
          <p:cNvSpPr/>
          <p:nvPr/>
        </p:nvSpPr>
        <p:spPr bwMode="auto">
          <a:xfrm>
            <a:off x="4343400" y="3886200"/>
            <a:ext cx="8382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201EFBF6-0CB2-4CDF-A22C-27679E536D84}"/>
              </a:ext>
            </a:extLst>
          </p:cNvPr>
          <p:cNvSpPr/>
          <p:nvPr/>
        </p:nvSpPr>
        <p:spPr bwMode="auto">
          <a:xfrm>
            <a:off x="5638800" y="3886200"/>
            <a:ext cx="9906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562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ECC5-B756-49FD-8AE9-71DDA13D71E1}"/>
              </a:ext>
            </a:extLst>
          </p:cNvPr>
          <p:cNvSpPr>
            <a:spLocks noGrp="1"/>
          </p:cNvSpPr>
          <p:nvPr>
            <p:ph type="title"/>
          </p:nvPr>
        </p:nvSpPr>
        <p:spPr/>
        <p:txBody>
          <a:bodyPr/>
          <a:lstStyle/>
          <a:p>
            <a:r>
              <a:rPr lang="en-US" dirty="0"/>
              <a:t>Method 1: Determine with tables</a:t>
            </a:r>
          </a:p>
        </p:txBody>
      </p:sp>
      <p:sp>
        <p:nvSpPr>
          <p:cNvPr id="4" name="Slide Number Placeholder 3">
            <a:extLst>
              <a:ext uri="{FF2B5EF4-FFF2-40B4-BE49-F238E27FC236}">
                <a16:creationId xmlns:a16="http://schemas.microsoft.com/office/drawing/2014/main" id="{50EC7BF6-7406-49B4-BCE0-69BEE4D6A152}"/>
              </a:ext>
            </a:extLst>
          </p:cNvPr>
          <p:cNvSpPr>
            <a:spLocks noGrp="1"/>
          </p:cNvSpPr>
          <p:nvPr>
            <p:ph type="sldNum" sz="quarter" idx="3"/>
          </p:nvPr>
        </p:nvSpPr>
        <p:spPr/>
        <p:txBody>
          <a:bodyPr/>
          <a:lstStyle/>
          <a:p>
            <a:fld id="{7C5DB68A-9D44-4073-920F-D08D647C06A7}" type="slidenum">
              <a:rPr lang="en-US" smtClean="0"/>
              <a:t>20</a:t>
            </a:fld>
            <a:endParaRPr lang="en-US" dirty="0"/>
          </a:p>
        </p:txBody>
      </p:sp>
      <p:graphicFrame>
        <p:nvGraphicFramePr>
          <p:cNvPr id="8" name="Object 7">
            <a:extLst>
              <a:ext uri="{FF2B5EF4-FFF2-40B4-BE49-F238E27FC236}">
                <a16:creationId xmlns:a16="http://schemas.microsoft.com/office/drawing/2014/main" id="{52717AA2-2B24-46F8-8F60-2D079A78B590}"/>
              </a:ext>
            </a:extLst>
          </p:cNvPr>
          <p:cNvGraphicFramePr>
            <a:graphicFrameLocks noChangeAspect="1"/>
          </p:cNvGraphicFramePr>
          <p:nvPr/>
        </p:nvGraphicFramePr>
        <p:xfrm>
          <a:off x="471573" y="2286000"/>
          <a:ext cx="8200853" cy="3632200"/>
        </p:xfrm>
        <a:graphic>
          <a:graphicData uri="http://schemas.openxmlformats.org/presentationml/2006/ole">
            <mc:AlternateContent xmlns:mc="http://schemas.openxmlformats.org/markup-compatibility/2006">
              <mc:Choice xmlns:v="urn:schemas-microsoft-com:vml" Requires="v">
                <p:oleObj spid="_x0000_s2104" name="Worksheet" r:id="rId3" imgW="3322196" imgH="1470854" progId="Excel.Sheet.12">
                  <p:embed/>
                </p:oleObj>
              </mc:Choice>
              <mc:Fallback>
                <p:oleObj name="Worksheet" r:id="rId3" imgW="3322196" imgH="1470854" progId="Excel.Sheet.12">
                  <p:embed/>
                  <p:pic>
                    <p:nvPicPr>
                      <p:cNvPr id="8" name="Object 7">
                        <a:extLst>
                          <a:ext uri="{FF2B5EF4-FFF2-40B4-BE49-F238E27FC236}">
                            <a16:creationId xmlns:a16="http://schemas.microsoft.com/office/drawing/2014/main" id="{52717AA2-2B24-46F8-8F60-2D079A78B590}"/>
                          </a:ext>
                        </a:extLst>
                      </p:cNvPr>
                      <p:cNvPicPr/>
                      <p:nvPr/>
                    </p:nvPicPr>
                    <p:blipFill>
                      <a:blip r:embed="rId4"/>
                      <a:stretch>
                        <a:fillRect/>
                      </a:stretch>
                    </p:blipFill>
                    <p:spPr>
                      <a:xfrm>
                        <a:off x="471573" y="2286000"/>
                        <a:ext cx="8200853" cy="3632200"/>
                      </a:xfrm>
                      <a:prstGeom prst="rect">
                        <a:avLst/>
                      </a:prstGeom>
                    </p:spPr>
                  </p:pic>
                </p:oleObj>
              </mc:Fallback>
            </mc:AlternateContent>
          </a:graphicData>
        </a:graphic>
      </p:graphicFrame>
      <p:sp>
        <p:nvSpPr>
          <p:cNvPr id="9" name="Arrow: Right 8">
            <a:extLst>
              <a:ext uri="{FF2B5EF4-FFF2-40B4-BE49-F238E27FC236}">
                <a16:creationId xmlns:a16="http://schemas.microsoft.com/office/drawing/2014/main" id="{4D62ACAA-7D8E-45E4-9875-9E46CAAB66B3}"/>
              </a:ext>
            </a:extLst>
          </p:cNvPr>
          <p:cNvSpPr/>
          <p:nvPr/>
        </p:nvSpPr>
        <p:spPr bwMode="auto">
          <a:xfrm rot="8349864">
            <a:off x="2305096" y="3078743"/>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3" name="Group 22">
            <a:extLst>
              <a:ext uri="{FF2B5EF4-FFF2-40B4-BE49-F238E27FC236}">
                <a16:creationId xmlns:a16="http://schemas.microsoft.com/office/drawing/2014/main" id="{3961D8FF-608F-4C05-B11C-A600339FD7D0}"/>
              </a:ext>
            </a:extLst>
          </p:cNvPr>
          <p:cNvGrpSpPr/>
          <p:nvPr/>
        </p:nvGrpSpPr>
        <p:grpSpPr>
          <a:xfrm>
            <a:off x="471573" y="2938210"/>
            <a:ext cx="2773958" cy="3516062"/>
            <a:chOff x="471573" y="2938210"/>
            <a:chExt cx="2773958" cy="3516062"/>
          </a:xfrm>
        </p:grpSpPr>
        <p:sp>
          <p:nvSpPr>
            <p:cNvPr id="10" name="Arrow: Right 9">
              <a:extLst>
                <a:ext uri="{FF2B5EF4-FFF2-40B4-BE49-F238E27FC236}">
                  <a16:creationId xmlns:a16="http://schemas.microsoft.com/office/drawing/2014/main" id="{E65ECEE3-9134-4AE8-83DE-3897CFE73BF0}"/>
                </a:ext>
              </a:extLst>
            </p:cNvPr>
            <p:cNvSpPr/>
            <p:nvPr/>
          </p:nvSpPr>
          <p:spPr bwMode="auto">
            <a:xfrm rot="9119174">
              <a:off x="1267500" y="3621290"/>
              <a:ext cx="764231" cy="25263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Arrow: Right 10">
              <a:extLst>
                <a:ext uri="{FF2B5EF4-FFF2-40B4-BE49-F238E27FC236}">
                  <a16:creationId xmlns:a16="http://schemas.microsoft.com/office/drawing/2014/main" id="{640CD02A-47DA-4DD3-A2E6-F1982D0AF0FE}"/>
                </a:ext>
              </a:extLst>
            </p:cNvPr>
            <p:cNvSpPr/>
            <p:nvPr/>
          </p:nvSpPr>
          <p:spPr bwMode="auto">
            <a:xfrm rot="6893919">
              <a:off x="946107" y="3194008"/>
              <a:ext cx="764231" cy="25263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a:extLst>
                <a:ext uri="{FF2B5EF4-FFF2-40B4-BE49-F238E27FC236}">
                  <a16:creationId xmlns:a16="http://schemas.microsoft.com/office/drawing/2014/main" id="{EF61E196-7189-4F64-AB93-07434931A5A9}"/>
                </a:ext>
              </a:extLst>
            </p:cNvPr>
            <p:cNvPicPr>
              <a:picLocks noChangeAspect="1"/>
            </p:cNvPicPr>
            <p:nvPr/>
          </p:nvPicPr>
          <p:blipFill>
            <a:blip r:embed="rId5"/>
            <a:stretch>
              <a:fillRect/>
            </a:stretch>
          </p:blipFill>
          <p:spPr>
            <a:xfrm>
              <a:off x="471573" y="4176886"/>
              <a:ext cx="2773958" cy="2277386"/>
            </a:xfrm>
            <a:prstGeom prst="rect">
              <a:avLst/>
            </a:prstGeom>
          </p:spPr>
        </p:pic>
      </p:grpSp>
      <p:sp>
        <p:nvSpPr>
          <p:cNvPr id="13" name="Arrow: Right 12">
            <a:extLst>
              <a:ext uri="{FF2B5EF4-FFF2-40B4-BE49-F238E27FC236}">
                <a16:creationId xmlns:a16="http://schemas.microsoft.com/office/drawing/2014/main" id="{59DBBF6D-FF26-4E6B-ACC1-415BC8BB4390}"/>
              </a:ext>
            </a:extLst>
          </p:cNvPr>
          <p:cNvSpPr/>
          <p:nvPr/>
        </p:nvSpPr>
        <p:spPr bwMode="auto">
          <a:xfrm rot="180942" flipV="1">
            <a:off x="1223757" y="4072081"/>
            <a:ext cx="5278702" cy="16590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Arrow: Right 15">
            <a:extLst>
              <a:ext uri="{FF2B5EF4-FFF2-40B4-BE49-F238E27FC236}">
                <a16:creationId xmlns:a16="http://schemas.microsoft.com/office/drawing/2014/main" id="{2898541B-873A-494C-BC79-D3591E2322B9}"/>
              </a:ext>
            </a:extLst>
          </p:cNvPr>
          <p:cNvSpPr/>
          <p:nvPr/>
        </p:nvSpPr>
        <p:spPr bwMode="auto">
          <a:xfrm rot="2591093">
            <a:off x="4943172" y="4979504"/>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4" name="Group 23">
            <a:extLst>
              <a:ext uri="{FF2B5EF4-FFF2-40B4-BE49-F238E27FC236}">
                <a16:creationId xmlns:a16="http://schemas.microsoft.com/office/drawing/2014/main" id="{BACAA435-CCF5-419C-82B7-7682127702F6}"/>
              </a:ext>
            </a:extLst>
          </p:cNvPr>
          <p:cNvGrpSpPr/>
          <p:nvPr/>
        </p:nvGrpSpPr>
        <p:grpSpPr>
          <a:xfrm>
            <a:off x="5113843" y="1766141"/>
            <a:ext cx="3926733" cy="2955416"/>
            <a:chOff x="5113843" y="1766141"/>
            <a:chExt cx="3926733" cy="2955416"/>
          </a:xfrm>
        </p:grpSpPr>
        <p:sp>
          <p:nvSpPr>
            <p:cNvPr id="14" name="Arrow: Right 13">
              <a:extLst>
                <a:ext uri="{FF2B5EF4-FFF2-40B4-BE49-F238E27FC236}">
                  <a16:creationId xmlns:a16="http://schemas.microsoft.com/office/drawing/2014/main" id="{6873F1B2-FFE7-43F8-8728-B446A625DEFF}"/>
                </a:ext>
              </a:extLst>
            </p:cNvPr>
            <p:cNvSpPr/>
            <p:nvPr/>
          </p:nvSpPr>
          <p:spPr bwMode="auto">
            <a:xfrm rot="9720152">
              <a:off x="5113843" y="4448706"/>
              <a:ext cx="1203299" cy="23883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Arrow: Right 14">
              <a:extLst>
                <a:ext uri="{FF2B5EF4-FFF2-40B4-BE49-F238E27FC236}">
                  <a16:creationId xmlns:a16="http://schemas.microsoft.com/office/drawing/2014/main" id="{93A4E693-6CBA-43EB-AA14-77A3293DD2A6}"/>
                </a:ext>
              </a:extLst>
            </p:cNvPr>
            <p:cNvSpPr/>
            <p:nvPr/>
          </p:nvSpPr>
          <p:spPr bwMode="auto">
            <a:xfrm rot="7398906">
              <a:off x="4633541" y="3773416"/>
              <a:ext cx="1665172" cy="2311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7" name="Picture 16">
              <a:extLst>
                <a:ext uri="{FF2B5EF4-FFF2-40B4-BE49-F238E27FC236}">
                  <a16:creationId xmlns:a16="http://schemas.microsoft.com/office/drawing/2014/main" id="{B9436FB1-B363-4E9C-9F38-093B002C810C}"/>
                </a:ext>
              </a:extLst>
            </p:cNvPr>
            <p:cNvPicPr>
              <a:picLocks noChangeAspect="1"/>
            </p:cNvPicPr>
            <p:nvPr/>
          </p:nvPicPr>
          <p:blipFill>
            <a:blip r:embed="rId5"/>
            <a:stretch>
              <a:fillRect/>
            </a:stretch>
          </p:blipFill>
          <p:spPr>
            <a:xfrm>
              <a:off x="6629400" y="1766141"/>
              <a:ext cx="2411176" cy="1979546"/>
            </a:xfrm>
            <a:prstGeom prst="rect">
              <a:avLst/>
            </a:prstGeom>
          </p:spPr>
        </p:pic>
      </p:grpSp>
      <p:grpSp>
        <p:nvGrpSpPr>
          <p:cNvPr id="25" name="Group 24">
            <a:extLst>
              <a:ext uri="{FF2B5EF4-FFF2-40B4-BE49-F238E27FC236}">
                <a16:creationId xmlns:a16="http://schemas.microsoft.com/office/drawing/2014/main" id="{6C5B3C6D-7F6F-47E8-ADC4-326F7942A856}"/>
              </a:ext>
            </a:extLst>
          </p:cNvPr>
          <p:cNvGrpSpPr/>
          <p:nvPr/>
        </p:nvGrpSpPr>
        <p:grpSpPr>
          <a:xfrm>
            <a:off x="2658085" y="2708136"/>
            <a:ext cx="5518842" cy="4093536"/>
            <a:chOff x="2658085" y="2708136"/>
            <a:chExt cx="5518842" cy="4093536"/>
          </a:xfrm>
        </p:grpSpPr>
        <p:sp>
          <p:nvSpPr>
            <p:cNvPr id="18" name="Arrow: Right 17">
              <a:extLst>
                <a:ext uri="{FF2B5EF4-FFF2-40B4-BE49-F238E27FC236}">
                  <a16:creationId xmlns:a16="http://schemas.microsoft.com/office/drawing/2014/main" id="{B3560FF1-C914-4640-B70F-2A10DE5B5C9D}"/>
                </a:ext>
              </a:extLst>
            </p:cNvPr>
            <p:cNvSpPr/>
            <p:nvPr/>
          </p:nvSpPr>
          <p:spPr bwMode="auto">
            <a:xfrm rot="3101492">
              <a:off x="1246901" y="4197766"/>
              <a:ext cx="3133668"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Arrow: Right 18">
              <a:extLst>
                <a:ext uri="{FF2B5EF4-FFF2-40B4-BE49-F238E27FC236}">
                  <a16:creationId xmlns:a16="http://schemas.microsoft.com/office/drawing/2014/main" id="{BBD060EB-8F06-4D88-8728-01A03E2E3C7E}"/>
                </a:ext>
              </a:extLst>
            </p:cNvPr>
            <p:cNvSpPr/>
            <p:nvPr/>
          </p:nvSpPr>
          <p:spPr bwMode="auto">
            <a:xfrm rot="7730951">
              <a:off x="3323119" y="4119320"/>
              <a:ext cx="3133668"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Arrow: Right 19">
              <a:extLst>
                <a:ext uri="{FF2B5EF4-FFF2-40B4-BE49-F238E27FC236}">
                  <a16:creationId xmlns:a16="http://schemas.microsoft.com/office/drawing/2014/main" id="{E0BEDAD7-7445-4B9D-BAD7-DFB677C8F5D4}"/>
                </a:ext>
              </a:extLst>
            </p:cNvPr>
            <p:cNvSpPr/>
            <p:nvPr/>
          </p:nvSpPr>
          <p:spPr bwMode="auto">
            <a:xfrm rot="6005188">
              <a:off x="6858334" y="4167398"/>
              <a:ext cx="2325885"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Arrow: Right 20">
              <a:extLst>
                <a:ext uri="{FF2B5EF4-FFF2-40B4-BE49-F238E27FC236}">
                  <a16:creationId xmlns:a16="http://schemas.microsoft.com/office/drawing/2014/main" id="{273F9B22-4DBE-4EEE-97AA-0CF7360FE477}"/>
                </a:ext>
              </a:extLst>
            </p:cNvPr>
            <p:cNvSpPr/>
            <p:nvPr/>
          </p:nvSpPr>
          <p:spPr bwMode="auto">
            <a:xfrm rot="3633402">
              <a:off x="5518567" y="4095965"/>
              <a:ext cx="2681904"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2" name="Picture 21">
              <a:extLst>
                <a:ext uri="{FF2B5EF4-FFF2-40B4-BE49-F238E27FC236}">
                  <a16:creationId xmlns:a16="http://schemas.microsoft.com/office/drawing/2014/main" id="{ACF46FE2-B1E2-4B11-B42E-D16EE4488B00}"/>
                </a:ext>
              </a:extLst>
            </p:cNvPr>
            <p:cNvPicPr>
              <a:picLocks noChangeAspect="1"/>
            </p:cNvPicPr>
            <p:nvPr/>
          </p:nvPicPr>
          <p:blipFill>
            <a:blip r:embed="rId6"/>
            <a:stretch>
              <a:fillRect/>
            </a:stretch>
          </p:blipFill>
          <p:spPr>
            <a:xfrm>
              <a:off x="5106385" y="5002547"/>
              <a:ext cx="2175062" cy="1799125"/>
            </a:xfrm>
            <a:prstGeom prst="rect">
              <a:avLst/>
            </a:prstGeom>
          </p:spPr>
        </p:pic>
      </p:grpSp>
    </p:spTree>
    <p:extLst>
      <p:ext uri="{BB962C8B-B14F-4D97-AF65-F5344CB8AC3E}">
        <p14:creationId xmlns:p14="http://schemas.microsoft.com/office/powerpoint/2010/main" val="29478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74C-D9DA-4176-ABCD-82E28D0C8F53}"/>
              </a:ext>
            </a:extLst>
          </p:cNvPr>
          <p:cNvSpPr>
            <a:spLocks noGrp="1"/>
          </p:cNvSpPr>
          <p:nvPr>
            <p:ph type="title"/>
          </p:nvPr>
        </p:nvSpPr>
        <p:spPr>
          <a:xfrm>
            <a:off x="0" y="762000"/>
            <a:ext cx="9144000" cy="762000"/>
          </a:xfrm>
        </p:spPr>
        <p:txBody>
          <a:bodyPr/>
          <a:lstStyle/>
          <a:p>
            <a:r>
              <a:rPr lang="en-US" dirty="0"/>
              <a:t>Method 2: Determine using laws</a:t>
            </a:r>
          </a:p>
        </p:txBody>
      </p:sp>
      <p:graphicFrame>
        <p:nvGraphicFramePr>
          <p:cNvPr id="5" name="Content Placeholder 4">
            <a:extLst>
              <a:ext uri="{FF2B5EF4-FFF2-40B4-BE49-F238E27FC236}">
                <a16:creationId xmlns:a16="http://schemas.microsoft.com/office/drawing/2014/main" id="{C796D361-C502-4884-B7C1-2875D2AEBEE6}"/>
              </a:ext>
            </a:extLst>
          </p:cNvPr>
          <p:cNvGraphicFramePr>
            <a:graphicFrameLocks noGrp="1"/>
          </p:cNvGraphicFramePr>
          <p:nvPr>
            <p:ph idx="1"/>
          </p:nvPr>
        </p:nvGraphicFramePr>
        <p:xfrm>
          <a:off x="228600" y="1617980"/>
          <a:ext cx="8686801" cy="4495800"/>
        </p:xfrm>
        <a:graphic>
          <a:graphicData uri="http://schemas.openxmlformats.org/drawingml/2006/table">
            <a:tbl>
              <a:tblPr>
                <a:tableStyleId>{5C22544A-7EE6-4342-B048-85BDC9FD1C3A}</a:tableStyleId>
              </a:tblPr>
              <a:tblGrid>
                <a:gridCol w="3123344">
                  <a:extLst>
                    <a:ext uri="{9D8B030D-6E8A-4147-A177-3AD203B41FA5}">
                      <a16:colId xmlns:a16="http://schemas.microsoft.com/office/drawing/2014/main" val="1608136212"/>
                    </a:ext>
                  </a:extLst>
                </a:gridCol>
                <a:gridCol w="3125056">
                  <a:extLst>
                    <a:ext uri="{9D8B030D-6E8A-4147-A177-3AD203B41FA5}">
                      <a16:colId xmlns:a16="http://schemas.microsoft.com/office/drawing/2014/main" val="3278998535"/>
                    </a:ext>
                  </a:extLst>
                </a:gridCol>
                <a:gridCol w="1066800">
                  <a:extLst>
                    <a:ext uri="{9D8B030D-6E8A-4147-A177-3AD203B41FA5}">
                      <a16:colId xmlns:a16="http://schemas.microsoft.com/office/drawing/2014/main" val="3635442572"/>
                    </a:ext>
                  </a:extLst>
                </a:gridCol>
                <a:gridCol w="838200">
                  <a:extLst>
                    <a:ext uri="{9D8B030D-6E8A-4147-A177-3AD203B41FA5}">
                      <a16:colId xmlns:a16="http://schemas.microsoft.com/office/drawing/2014/main" val="2326329668"/>
                    </a:ext>
                  </a:extLst>
                </a:gridCol>
                <a:gridCol w="533401">
                  <a:extLst>
                    <a:ext uri="{9D8B030D-6E8A-4147-A177-3AD203B41FA5}">
                      <a16:colId xmlns:a16="http://schemas.microsoft.com/office/drawing/2014/main" val="4167293868"/>
                    </a:ext>
                  </a:extLst>
                </a:gridCol>
              </a:tblGrid>
              <a:tr h="374650">
                <a:tc>
                  <a:txBody>
                    <a:bodyPr/>
                    <a:lstStyle/>
                    <a:p>
                      <a:pPr algn="l" fontAlgn="b"/>
                      <a:r>
                        <a:rPr lang="en-US" sz="1800" b="1" u="sng" strike="noStrike" dirty="0">
                          <a:solidFill>
                            <a:schemeClr val="bg1"/>
                          </a:solidFill>
                          <a:effectLst/>
                          <a:latin typeface="+mj-lt"/>
                        </a:rPr>
                        <a:t>Propositions</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999684"/>
                  </a:ext>
                </a:extLst>
              </a:tr>
              <a:tr h="374650">
                <a:tc>
                  <a:txBody>
                    <a:bodyPr/>
                    <a:lstStyle/>
                    <a:p>
                      <a:pPr algn="l" fontAlgn="b"/>
                      <a:r>
                        <a:rPr lang="en-US" sz="1800" u="none" strike="noStrike" dirty="0">
                          <a:solidFill>
                            <a:schemeClr val="bg1"/>
                          </a:solidFill>
                          <a:effectLst/>
                          <a:latin typeface="+mj-lt"/>
                        </a:rPr>
                        <a:t> John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a</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24113"/>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b</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059550"/>
                  </a:ext>
                </a:extLst>
              </a:tr>
              <a:tr h="374650">
                <a:tc>
                  <a:txBody>
                    <a:bodyPr/>
                    <a:lstStyle/>
                    <a:p>
                      <a:pPr algn="l" fontAlgn="b"/>
                      <a:r>
                        <a:rPr lang="en-US" sz="1800" u="none" strike="noStrike" dirty="0">
                          <a:solidFill>
                            <a:schemeClr val="bg1"/>
                          </a:solidFill>
                          <a:effectLst/>
                          <a:latin typeface="+mj-lt"/>
                        </a:rPr>
                        <a:t> John is careful</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526666"/>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716477"/>
                  </a:ext>
                </a:extLst>
              </a:tr>
              <a:tr h="374650">
                <a:tc>
                  <a:txBody>
                    <a:bodyPr/>
                    <a:lstStyle/>
                    <a:p>
                      <a:pPr algn="l" fontAlgn="b"/>
                      <a:r>
                        <a:rPr lang="en-US" sz="1800" b="1" u="sng" strike="noStrike" dirty="0">
                          <a:solidFill>
                            <a:schemeClr val="bg1"/>
                          </a:solidFill>
                          <a:effectLst/>
                          <a:latin typeface="+mj-lt"/>
                        </a:rPr>
                        <a:t>Given</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78960"/>
                  </a:ext>
                </a:extLst>
              </a:tr>
              <a:tr h="374650">
                <a:tc gridSpan="2">
                  <a:txBody>
                    <a:bodyPr/>
                    <a:lstStyle/>
                    <a:p>
                      <a:pPr algn="l" fontAlgn="b"/>
                      <a:r>
                        <a:rPr lang="en-US" sz="1800" u="none" strike="noStrike" dirty="0">
                          <a:solidFill>
                            <a:schemeClr val="bg1"/>
                          </a:solidFill>
                          <a:effectLst/>
                          <a:latin typeface="+mj-lt"/>
                        </a:rPr>
                        <a:t>  If John eats too much, then he does not have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solidFill>
                            <a:schemeClr val="bg1"/>
                          </a:solidFill>
                          <a:effectLst/>
                          <a:latin typeface="+mj-lt"/>
                        </a:rPr>
                        <a:t> a </a:t>
                      </a:r>
                      <a:r>
                        <a:rPr lang="en-US" sz="1800" u="none" strike="noStrike" dirty="0">
                          <a:solidFill>
                            <a:schemeClr val="bg1"/>
                          </a:solidFill>
                          <a:effectLst/>
                          <a:latin typeface="+mj-lt"/>
                          <a:sym typeface="Symbol" panose="05050102010706020507" pitchFamily="18" charset="2"/>
                        </a:rPr>
                        <a:t> </a:t>
                      </a:r>
                      <a:r>
                        <a:rPr lang="en-US" sz="1800" u="none" strike="noStrike" dirty="0">
                          <a:solidFill>
                            <a:schemeClr val="bg1"/>
                          </a:solidFill>
                          <a:effectLst/>
                          <a:latin typeface="+mj-lt"/>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g1</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293549"/>
                  </a:ext>
                </a:extLst>
              </a:tr>
              <a:tr h="374650">
                <a:tc gridSpan="2">
                  <a:txBody>
                    <a:bodyPr/>
                    <a:lstStyle/>
                    <a:p>
                      <a:pPr algn="l" fontAlgn="b"/>
                      <a:r>
                        <a:rPr lang="en-US" sz="1800" u="none" strike="noStrike" dirty="0">
                          <a:solidFill>
                            <a:schemeClr val="bg1"/>
                          </a:solidFill>
                          <a:effectLst/>
                          <a:latin typeface="+mj-lt"/>
                        </a:rPr>
                        <a:t>  If John is not careful, then he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g2</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85977"/>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g3</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9249185"/>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248651"/>
                  </a:ext>
                </a:extLst>
              </a:tr>
              <a:tr h="374650">
                <a:tc>
                  <a:txBody>
                    <a:bodyPr/>
                    <a:lstStyle/>
                    <a:p>
                      <a:pPr algn="l" fontAlgn="b"/>
                      <a:r>
                        <a:rPr lang="en-US" sz="1800" b="1" i="0" u="sng" strike="noStrike" dirty="0">
                          <a:solidFill>
                            <a:schemeClr val="bg1"/>
                          </a:solidFill>
                          <a:effectLst/>
                          <a:latin typeface="+mj-lt"/>
                        </a:rPr>
                        <a:t>Rule application</a:t>
                      </a:r>
                      <a:r>
                        <a:rPr lang="en-US" sz="1800" b="0" i="0" u="none" strike="noStrike" dirty="0">
                          <a:solidFill>
                            <a:schemeClr val="bg1"/>
                          </a:solidFill>
                          <a:effectLst/>
                          <a:latin typeface="+mj-lt"/>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solidFill>
                            <a:schemeClr val="bg1"/>
                          </a:solidFill>
                        </a:rPr>
                        <a:t>(x→ y) </a:t>
                      </a:r>
                      <a:r>
                        <a:rPr lang="el-GR" dirty="0">
                          <a:solidFill>
                            <a:schemeClr val="bg1"/>
                          </a:solidFill>
                        </a:rPr>
                        <a:t>Λ ¬</a:t>
                      </a:r>
                      <a:r>
                        <a:rPr lang="en-US" dirty="0">
                          <a:solidFill>
                            <a:schemeClr val="bg1"/>
                          </a:solidFill>
                        </a:rPr>
                        <a:t>y) → ¬x</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g3/g1</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g4</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950322"/>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solidFill>
                            <a:schemeClr val="bg1"/>
                          </a:solidFill>
                        </a:rPr>
                        <a:t>(x→ y) </a:t>
                      </a:r>
                      <a:r>
                        <a:rPr lang="el-GR" dirty="0">
                          <a:solidFill>
                            <a:schemeClr val="bg1"/>
                          </a:solidFill>
                        </a:rPr>
                        <a:t>Λ ¬</a:t>
                      </a:r>
                      <a:r>
                        <a:rPr lang="en-US" dirty="0">
                          <a:solidFill>
                            <a:schemeClr val="bg1"/>
                          </a:solidFill>
                        </a:rPr>
                        <a:t>y) → ¬x</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g2/g4</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161973"/>
                  </a:ext>
                </a:extLst>
              </a:tr>
            </a:tbl>
          </a:graphicData>
        </a:graphic>
      </p:graphicFrame>
      <p:sp>
        <p:nvSpPr>
          <p:cNvPr id="4" name="Slide Number Placeholder 3">
            <a:extLst>
              <a:ext uri="{FF2B5EF4-FFF2-40B4-BE49-F238E27FC236}">
                <a16:creationId xmlns:a16="http://schemas.microsoft.com/office/drawing/2014/main" id="{2A736A8E-7169-48EE-A2D4-7111C03EF0C4}"/>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165988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1D27-FB8E-42ED-B5C8-9E15D8EA59F9}"/>
              </a:ext>
            </a:extLst>
          </p:cNvPr>
          <p:cNvSpPr>
            <a:spLocks noGrp="1"/>
          </p:cNvSpPr>
          <p:nvPr>
            <p:ph type="title"/>
          </p:nvPr>
        </p:nvSpPr>
        <p:spPr/>
        <p:txBody>
          <a:bodyPr/>
          <a:lstStyle/>
          <a:p>
            <a:r>
              <a:rPr lang="en-US" dirty="0"/>
              <a:t>Another exercise</a:t>
            </a:r>
          </a:p>
        </p:txBody>
      </p:sp>
      <p:sp>
        <p:nvSpPr>
          <p:cNvPr id="3" name="Content Placeholder 2">
            <a:extLst>
              <a:ext uri="{FF2B5EF4-FFF2-40B4-BE49-F238E27FC236}">
                <a16:creationId xmlns:a16="http://schemas.microsoft.com/office/drawing/2014/main" id="{1B9776FC-7938-40AB-AE50-FA19390A3D9B}"/>
              </a:ext>
            </a:extLst>
          </p:cNvPr>
          <p:cNvSpPr>
            <a:spLocks noGrp="1"/>
          </p:cNvSpPr>
          <p:nvPr>
            <p:ph idx="1"/>
          </p:nvPr>
        </p:nvSpPr>
        <p:spPr/>
        <p:txBody>
          <a:bodyPr/>
          <a:lstStyle/>
          <a:p>
            <a:pPr>
              <a:buFont typeface="Arial" panose="020B0604020202020204" pitchFamily="34" charset="0"/>
              <a:buChar char="•"/>
            </a:pPr>
            <a:r>
              <a:rPr lang="en-US" dirty="0"/>
              <a:t>Solve this puzzle:</a:t>
            </a:r>
          </a:p>
          <a:p>
            <a:pPr lvl="1">
              <a:buFont typeface="Arial" panose="020B0604020202020204" pitchFamily="34" charset="0"/>
              <a:buChar char="•"/>
            </a:pPr>
            <a:r>
              <a:rPr lang="en-US" dirty="0">
                <a:cs typeface="Times" panose="02020603050405020304" pitchFamily="18" charset="0"/>
              </a:rPr>
              <a:t>Given:</a:t>
            </a:r>
          </a:p>
          <a:p>
            <a:pPr lvl="2">
              <a:buFont typeface="Arial" panose="020B0604020202020204" pitchFamily="34" charset="0"/>
              <a:buChar char="•"/>
            </a:pPr>
            <a:r>
              <a:rPr lang="en-US" dirty="0">
                <a:cs typeface="Times" panose="02020603050405020304" pitchFamily="18" charset="0"/>
              </a:rPr>
              <a:t>Everybody who eats too much, does not have a normal BMI.</a:t>
            </a:r>
          </a:p>
          <a:p>
            <a:pPr lvl="2">
              <a:buFont typeface="Arial" panose="020B0604020202020204" pitchFamily="34" charset="0"/>
              <a:buChar char="•"/>
            </a:pPr>
            <a:r>
              <a:rPr lang="en-US" dirty="0">
                <a:cs typeface="Times" panose="02020603050405020304" pitchFamily="18" charset="0"/>
              </a:rPr>
              <a:t>Everybody who is not careful, eats too much.</a:t>
            </a:r>
          </a:p>
          <a:p>
            <a:pPr lvl="2">
              <a:buFont typeface="Arial" panose="020B0604020202020204" pitchFamily="34" charset="0"/>
              <a:buChar char="•"/>
            </a:pPr>
            <a:r>
              <a:rPr lang="en-US" dirty="0">
                <a:cs typeface="Times" panose="02020603050405020304" pitchFamily="18" charset="0"/>
              </a:rPr>
              <a:t>Everybody has a normal BMI.</a:t>
            </a:r>
          </a:p>
          <a:p>
            <a:pPr lvl="1">
              <a:buFont typeface="Arial" panose="020B0604020202020204" pitchFamily="34" charset="0"/>
              <a:buChar char="•"/>
            </a:pPr>
            <a:r>
              <a:rPr lang="en-US" dirty="0">
                <a:cs typeface="Times" panose="02020603050405020304" pitchFamily="18" charset="0"/>
              </a:rPr>
              <a:t>Question</a:t>
            </a:r>
          </a:p>
          <a:p>
            <a:pPr lvl="2">
              <a:buFont typeface="Arial" panose="020B0604020202020204" pitchFamily="34" charset="0"/>
              <a:buChar char="•"/>
            </a:pPr>
            <a:r>
              <a:rPr lang="en-US" dirty="0">
                <a:cs typeface="Times" panose="02020603050405020304" pitchFamily="18" charset="0"/>
              </a:rPr>
              <a:t>Is everybody careful?</a:t>
            </a:r>
          </a:p>
          <a:p>
            <a:pPr>
              <a:buFont typeface="Arial" panose="020B0604020202020204" pitchFamily="34" charset="0"/>
              <a:buChar char="•"/>
            </a:pPr>
            <a:r>
              <a:rPr lang="en-US" dirty="0">
                <a:cs typeface="Times" panose="02020603050405020304" pitchFamily="18" charset="0"/>
              </a:rPr>
              <a:t>Same as before: yes.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BC5AEE-92B4-4165-9412-F5E93897CCEE}"/>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27996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1D27-FB8E-42ED-B5C8-9E15D8EA59F9}"/>
              </a:ext>
            </a:extLst>
          </p:cNvPr>
          <p:cNvSpPr>
            <a:spLocks noGrp="1"/>
          </p:cNvSpPr>
          <p:nvPr>
            <p:ph type="title"/>
          </p:nvPr>
        </p:nvSpPr>
        <p:spPr/>
        <p:txBody>
          <a:bodyPr/>
          <a:lstStyle/>
          <a:p>
            <a:r>
              <a:rPr lang="en-US" dirty="0"/>
              <a:t>What about this one?</a:t>
            </a:r>
          </a:p>
        </p:txBody>
      </p:sp>
      <p:sp>
        <p:nvSpPr>
          <p:cNvPr id="3" name="Content Placeholder 2">
            <a:extLst>
              <a:ext uri="{FF2B5EF4-FFF2-40B4-BE49-F238E27FC236}">
                <a16:creationId xmlns:a16="http://schemas.microsoft.com/office/drawing/2014/main" id="{1B9776FC-7938-40AB-AE50-FA19390A3D9B}"/>
              </a:ext>
            </a:extLst>
          </p:cNvPr>
          <p:cNvSpPr>
            <a:spLocks noGrp="1"/>
          </p:cNvSpPr>
          <p:nvPr>
            <p:ph idx="1"/>
          </p:nvPr>
        </p:nvSpPr>
        <p:spPr/>
        <p:txBody>
          <a:bodyPr/>
          <a:lstStyle/>
          <a:p>
            <a:pPr>
              <a:buFont typeface="Arial" panose="020B0604020202020204" pitchFamily="34" charset="0"/>
              <a:buChar char="•"/>
            </a:pPr>
            <a:r>
              <a:rPr lang="en-US" dirty="0"/>
              <a:t>Solve this puzzle:</a:t>
            </a:r>
          </a:p>
          <a:p>
            <a:pPr lvl="1">
              <a:buFont typeface="Arial" panose="020B0604020202020204" pitchFamily="34" charset="0"/>
              <a:buChar char="•"/>
            </a:pPr>
            <a:r>
              <a:rPr lang="en-US" dirty="0">
                <a:cs typeface="Times" panose="02020603050405020304" pitchFamily="18" charset="0"/>
              </a:rPr>
              <a:t>Given:</a:t>
            </a:r>
          </a:p>
          <a:p>
            <a:pPr lvl="2">
              <a:buFont typeface="Arial" panose="020B0604020202020204" pitchFamily="34" charset="0"/>
              <a:buChar char="•"/>
            </a:pPr>
            <a:r>
              <a:rPr lang="en-US" dirty="0">
                <a:cs typeface="Times" panose="02020603050405020304" pitchFamily="18" charset="0"/>
              </a:rPr>
              <a:t>Everybody who eats too much, does not have a normal BMI.</a:t>
            </a:r>
          </a:p>
          <a:p>
            <a:pPr lvl="2">
              <a:buFont typeface="Arial" panose="020B0604020202020204" pitchFamily="34" charset="0"/>
              <a:buChar char="•"/>
            </a:pPr>
            <a:r>
              <a:rPr lang="en-US" dirty="0">
                <a:cs typeface="Times" panose="02020603050405020304" pitchFamily="18" charset="0"/>
              </a:rPr>
              <a:t>Everybody who is not careful, eats too much.</a:t>
            </a:r>
          </a:p>
          <a:p>
            <a:pPr lvl="2">
              <a:buFont typeface="Arial" panose="020B0604020202020204" pitchFamily="34" charset="0"/>
              <a:buChar char="•"/>
            </a:pPr>
            <a:r>
              <a:rPr lang="en-US" dirty="0">
                <a:cs typeface="Times" panose="02020603050405020304" pitchFamily="18" charset="0"/>
              </a:rPr>
              <a:t>John has a normal BMI.</a:t>
            </a:r>
          </a:p>
          <a:p>
            <a:pPr lvl="1">
              <a:buFont typeface="Arial" panose="020B0604020202020204" pitchFamily="34" charset="0"/>
              <a:buChar char="•"/>
            </a:pPr>
            <a:r>
              <a:rPr lang="en-US" dirty="0">
                <a:cs typeface="Times" panose="02020603050405020304" pitchFamily="18" charset="0"/>
              </a:rPr>
              <a:t>Question</a:t>
            </a:r>
          </a:p>
          <a:p>
            <a:pPr lvl="2">
              <a:buFont typeface="Arial" panose="020B0604020202020204" pitchFamily="34" charset="0"/>
              <a:buChar char="•"/>
            </a:pPr>
            <a:r>
              <a:rPr lang="en-US" dirty="0">
                <a:cs typeface="Times" panose="02020603050405020304" pitchFamily="18" charset="0"/>
              </a:rPr>
              <a:t>Is John careful?</a:t>
            </a:r>
          </a:p>
          <a:p>
            <a:pPr>
              <a:buFont typeface="Arial" panose="020B0604020202020204" pitchFamily="34" charset="0"/>
              <a:buChar char="•"/>
            </a:pPr>
            <a:r>
              <a:rPr lang="en-US" dirty="0">
                <a:cs typeface="Times" panose="02020603050405020304" pitchFamily="18" charset="0"/>
              </a:rPr>
              <a:t>Can not be done with propositional logic!</a:t>
            </a:r>
          </a:p>
          <a:p>
            <a:pPr lvl="1">
              <a:buFont typeface="Arial" panose="020B0604020202020204" pitchFamily="34" charset="0"/>
              <a:buChar char="•"/>
            </a:pPr>
            <a:r>
              <a:rPr lang="en-US" dirty="0">
                <a:cs typeface="Times" panose="02020603050405020304" pitchFamily="18" charset="0"/>
              </a:rPr>
              <a:t>There is no way to create propositions (within the syntax and semantics of propositional logic) so that ‘everybody’ nor ‘John’ can be represented or related.</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BC5AEE-92B4-4165-9412-F5E93897CCEE}"/>
              </a:ext>
            </a:extLst>
          </p:cNvPr>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36260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CC4A2-0E38-47EC-9A1D-FE1BA08F0CCF}"/>
              </a:ext>
            </a:extLst>
          </p:cNvPr>
          <p:cNvSpPr>
            <a:spLocks noGrp="1"/>
          </p:cNvSpPr>
          <p:nvPr>
            <p:ph type="ctrTitle"/>
          </p:nvPr>
        </p:nvSpPr>
        <p:spPr/>
        <p:txBody>
          <a:bodyPr/>
          <a:lstStyle/>
          <a:p>
            <a:r>
              <a:rPr lang="en-US" dirty="0"/>
              <a:t>First Order Logics (FOL)</a:t>
            </a:r>
            <a:br>
              <a:rPr lang="en-US" dirty="0"/>
            </a:br>
            <a:r>
              <a:rPr lang="en-US" dirty="0"/>
              <a:t>(Predicate Logic)</a:t>
            </a:r>
          </a:p>
        </p:txBody>
      </p:sp>
      <p:sp>
        <p:nvSpPr>
          <p:cNvPr id="6" name="Subtitle 5">
            <a:extLst>
              <a:ext uri="{FF2B5EF4-FFF2-40B4-BE49-F238E27FC236}">
                <a16:creationId xmlns:a16="http://schemas.microsoft.com/office/drawing/2014/main" id="{6FB21BC6-A55F-412A-972A-97ED55AD5C7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CE95038-5A65-47A8-8989-67BB440556E1}"/>
              </a:ext>
            </a:extLst>
          </p:cNvPr>
          <p:cNvSpPr>
            <a:spLocks noGrp="1"/>
          </p:cNvSpPr>
          <p:nvPr>
            <p:ph type="sldNum" sz="quarter" idx="4294967295"/>
          </p:nvPr>
        </p:nvSpPr>
        <p:spPr>
          <a:xfrm>
            <a:off x="0" y="6400800"/>
            <a:ext cx="457200" cy="373063"/>
          </a:xfrm>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179954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25F1-BAB9-44D6-A95F-ABA4815B2567}"/>
              </a:ext>
            </a:extLst>
          </p:cNvPr>
          <p:cNvSpPr>
            <a:spLocks noGrp="1"/>
          </p:cNvSpPr>
          <p:nvPr>
            <p:ph type="title"/>
          </p:nvPr>
        </p:nvSpPr>
        <p:spPr/>
        <p:txBody>
          <a:bodyPr/>
          <a:lstStyle/>
          <a:p>
            <a:r>
              <a:rPr lang="en-US" dirty="0"/>
              <a:t>First-order logic</a:t>
            </a:r>
          </a:p>
        </p:txBody>
      </p:sp>
      <p:sp>
        <p:nvSpPr>
          <p:cNvPr id="3" name="Content Placeholder 2">
            <a:extLst>
              <a:ext uri="{FF2B5EF4-FFF2-40B4-BE49-F238E27FC236}">
                <a16:creationId xmlns:a16="http://schemas.microsoft.com/office/drawing/2014/main" id="{C8FF00FF-EB50-4A45-93DC-86C7702B6F32}"/>
              </a:ext>
            </a:extLst>
          </p:cNvPr>
          <p:cNvSpPr>
            <a:spLocks noGrp="1"/>
          </p:cNvSpPr>
          <p:nvPr>
            <p:ph idx="1"/>
          </p:nvPr>
        </p:nvSpPr>
        <p:spPr/>
        <p:txBody>
          <a:bodyPr/>
          <a:lstStyle/>
          <a:p>
            <a:pPr>
              <a:buFont typeface="Arial" panose="020B0604020202020204" pitchFamily="34" charset="0"/>
              <a:buChar char="•"/>
            </a:pPr>
            <a:r>
              <a:rPr lang="en-US" dirty="0"/>
              <a:t>Propositional logic with predicates, variables and quantifiers.</a:t>
            </a:r>
          </a:p>
          <a:p>
            <a:pPr>
              <a:buFont typeface="Arial" panose="020B0604020202020204" pitchFamily="34" charset="0"/>
              <a:buChar char="•"/>
            </a:pPr>
            <a:r>
              <a:rPr lang="en-US" dirty="0"/>
              <a:t>Predicate: a proposition that some property holds for some entity, or a relation between entities.</a:t>
            </a:r>
          </a:p>
          <a:p>
            <a:pPr lvl="1">
              <a:buFont typeface="Arial" panose="020B0604020202020204" pitchFamily="34" charset="0"/>
              <a:buChar char="•"/>
            </a:pPr>
            <a:r>
              <a:rPr lang="en-US" dirty="0" err="1"/>
              <a:t>Prop.L</a:t>
            </a:r>
            <a:r>
              <a:rPr lang="en-US" dirty="0"/>
              <a:t>. : 	A = ‘everybody eats too much’</a:t>
            </a:r>
          </a:p>
          <a:p>
            <a:pPr lvl="1">
              <a:buFont typeface="Arial" panose="020B0604020202020204" pitchFamily="34" charset="0"/>
              <a:buChar char="•"/>
            </a:pPr>
            <a:r>
              <a:rPr lang="en-US" dirty="0"/>
              <a:t>FOL: 		A = ‘eats too much’ 	A(x)</a:t>
            </a:r>
          </a:p>
          <a:p>
            <a:pPr>
              <a:buFont typeface="Arial" panose="020B0604020202020204" pitchFamily="34" charset="0"/>
              <a:buChar char="•"/>
            </a:pPr>
            <a:r>
              <a:rPr lang="en-US" dirty="0"/>
              <a:t>Quantifiers: </a:t>
            </a:r>
          </a:p>
          <a:p>
            <a:pPr lvl="1">
              <a:buFont typeface="Arial" panose="020B0604020202020204" pitchFamily="34" charset="0"/>
              <a:buChar char="•"/>
            </a:pPr>
            <a:r>
              <a:rPr lang="en-US" dirty="0"/>
              <a:t>‘all’	</a:t>
            </a:r>
            <a:r>
              <a:rPr lang="en-US" dirty="0">
                <a:sym typeface="Symbol" panose="05050102010706020507" pitchFamily="18" charset="2"/>
              </a:rPr>
              <a:t>	 </a:t>
            </a:r>
            <a:r>
              <a:rPr lang="en-US" dirty="0" err="1">
                <a:sym typeface="Symbol" panose="05050102010706020507" pitchFamily="18" charset="2"/>
              </a:rPr>
              <a:t>x.A</a:t>
            </a:r>
            <a:r>
              <a:rPr lang="en-US" dirty="0">
                <a:sym typeface="Symbol" panose="05050102010706020507" pitchFamily="18" charset="2"/>
              </a:rPr>
              <a:t>(x)	everything eats too much</a:t>
            </a:r>
          </a:p>
          <a:p>
            <a:pPr lvl="1">
              <a:buFont typeface="Arial" panose="020B0604020202020204" pitchFamily="34" charset="0"/>
              <a:buChar char="•"/>
            </a:pPr>
            <a:r>
              <a:rPr lang="en-US" dirty="0">
                <a:sym typeface="Symbol" panose="05050102010706020507" pitchFamily="18" charset="2"/>
              </a:rPr>
              <a:t>‘some’		 </a:t>
            </a:r>
            <a:r>
              <a:rPr lang="en-US" dirty="0" err="1">
                <a:sym typeface="Symbol" panose="05050102010706020507" pitchFamily="18" charset="2"/>
              </a:rPr>
              <a:t>x.A</a:t>
            </a:r>
            <a:r>
              <a:rPr lang="en-US" dirty="0">
                <a:sym typeface="Symbol" panose="05050102010706020507" pitchFamily="18" charset="2"/>
              </a:rPr>
              <a:t>(x)	something eats too much</a:t>
            </a:r>
          </a:p>
          <a:p>
            <a:pPr>
              <a:buFont typeface="Arial" panose="020B0604020202020204" pitchFamily="34" charset="0"/>
              <a:buChar char="•"/>
            </a:pPr>
            <a:r>
              <a:rPr lang="en-US" dirty="0">
                <a:sym typeface="Symbol" panose="05050102010706020507" pitchFamily="18" charset="2"/>
              </a:rPr>
              <a:t>‘everybody eats too much’</a:t>
            </a:r>
          </a:p>
          <a:p>
            <a:pPr lvl="1">
              <a:buFont typeface="Arial" panose="020B0604020202020204" pitchFamily="34" charset="0"/>
              <a:buChar char="•"/>
            </a:pPr>
            <a:r>
              <a:rPr lang="en-US" dirty="0">
                <a:sym typeface="Symbol" panose="05050102010706020507" pitchFamily="18" charset="2"/>
              </a:rPr>
              <a:t></a:t>
            </a:r>
            <a:r>
              <a:rPr lang="en-US" dirty="0" err="1">
                <a:sym typeface="Symbol" panose="05050102010706020507" pitchFamily="18" charset="2"/>
              </a:rPr>
              <a:t>x.person</a:t>
            </a:r>
            <a:r>
              <a:rPr lang="en-US" dirty="0">
                <a:sym typeface="Symbol" panose="05050102010706020507" pitchFamily="18" charset="2"/>
              </a:rPr>
              <a:t>(x)  A(x)</a:t>
            </a:r>
            <a:endParaRPr lang="en-US" dirty="0"/>
          </a:p>
        </p:txBody>
      </p:sp>
      <p:sp>
        <p:nvSpPr>
          <p:cNvPr id="4" name="Slide Number Placeholder 3">
            <a:extLst>
              <a:ext uri="{FF2B5EF4-FFF2-40B4-BE49-F238E27FC236}">
                <a16:creationId xmlns:a16="http://schemas.microsoft.com/office/drawing/2014/main" id="{563B2E3A-DEB1-4582-8EE5-579CD02A51C6}"/>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9139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8F5B35-8099-49E3-AD55-210A7E97D965}"/>
              </a:ext>
            </a:extLst>
          </p:cNvPr>
          <p:cNvSpPr>
            <a:spLocks noGrp="1" noChangeArrowheads="1"/>
          </p:cNvSpPr>
          <p:nvPr>
            <p:ph type="title"/>
          </p:nvPr>
        </p:nvSpPr>
        <p:spPr/>
        <p:txBody>
          <a:bodyPr/>
          <a:lstStyle/>
          <a:p>
            <a:r>
              <a:rPr lang="en-US" altLang="en-US" dirty="0"/>
              <a:t>First-Order Logic (FOL) - </a:t>
            </a:r>
            <a:r>
              <a:rPr lang="en-US" altLang="en-US" i="1" dirty="0"/>
              <a:t>Syntax</a:t>
            </a:r>
          </a:p>
        </p:txBody>
      </p:sp>
      <p:sp>
        <p:nvSpPr>
          <p:cNvPr id="3075" name="Rectangle 3">
            <a:extLst>
              <a:ext uri="{FF2B5EF4-FFF2-40B4-BE49-F238E27FC236}">
                <a16:creationId xmlns:a16="http://schemas.microsoft.com/office/drawing/2014/main" id="{8A9B9B2F-9537-43AD-BEAA-ABBF3E62A372}"/>
              </a:ext>
            </a:extLst>
          </p:cNvPr>
          <p:cNvSpPr>
            <a:spLocks noGrp="1" noChangeArrowheads="1"/>
          </p:cNvSpPr>
          <p:nvPr>
            <p:ph idx="1"/>
          </p:nvPr>
        </p:nvSpPr>
        <p:spPr/>
        <p:txBody>
          <a:bodyPr/>
          <a:lstStyle/>
          <a:p>
            <a:r>
              <a:rPr lang="en-US" altLang="en-US" dirty="0"/>
              <a:t>User defines these primitives: </a:t>
            </a:r>
          </a:p>
          <a:p>
            <a:pPr lvl="1"/>
            <a:r>
              <a:rPr lang="en-US" altLang="en-US" sz="2400" b="1" dirty="0"/>
              <a:t>Constant symbols</a:t>
            </a:r>
            <a:r>
              <a:rPr lang="en-US" altLang="en-US" sz="2400" dirty="0"/>
              <a:t> (i.e., the "individuals" in the world)      	E.g., </a:t>
            </a:r>
            <a:r>
              <a:rPr lang="en-US" altLang="en-US" sz="2400" dirty="0" err="1"/>
              <a:t>bfo</a:t>
            </a:r>
            <a:r>
              <a:rPr lang="en-US" altLang="en-US" sz="2400" dirty="0"/>
              <a:t>, 3 </a:t>
            </a:r>
          </a:p>
          <a:p>
            <a:pPr lvl="1"/>
            <a:endParaRPr lang="en-US" altLang="en-US" sz="2400" dirty="0"/>
          </a:p>
          <a:p>
            <a:pPr lvl="1"/>
            <a:r>
              <a:rPr lang="en-US" altLang="en-US" sz="2400" b="1" dirty="0"/>
              <a:t>Function symbols</a:t>
            </a:r>
            <a:r>
              <a:rPr lang="en-US" altLang="en-US" sz="2400" dirty="0"/>
              <a:t> (mapping individuals to individuals)     	E.g., author-of(</a:t>
            </a:r>
            <a:r>
              <a:rPr lang="en-US" altLang="en-US" sz="2400" dirty="0" err="1"/>
              <a:t>bfo</a:t>
            </a:r>
            <a:r>
              <a:rPr lang="en-US" altLang="en-US" sz="2400" dirty="0"/>
              <a:t>) = </a:t>
            </a:r>
            <a:r>
              <a:rPr lang="en-US" altLang="en-US" sz="2400" dirty="0" err="1"/>
              <a:t>barry_smith</a:t>
            </a:r>
            <a:endParaRPr lang="en-US" altLang="en-US" sz="2400" dirty="0"/>
          </a:p>
          <a:p>
            <a:pPr lvl="1"/>
            <a:endParaRPr lang="en-US" altLang="en-US" sz="2400" dirty="0"/>
          </a:p>
          <a:p>
            <a:pPr lvl="1"/>
            <a:r>
              <a:rPr lang="en-US" altLang="en-US" sz="2400" b="1" dirty="0"/>
              <a:t>Predicate symbols</a:t>
            </a:r>
            <a:r>
              <a:rPr lang="en-US" altLang="en-US" sz="2400" dirty="0"/>
              <a:t> (mapping from individuals to truth values) </a:t>
            </a:r>
          </a:p>
          <a:p>
            <a:pPr marL="57150" indent="0"/>
            <a:r>
              <a:rPr lang="en-US" altLang="en-US" dirty="0"/>
              <a:t>	E.g., greater(5,3) = true, smart(</a:t>
            </a:r>
            <a:r>
              <a:rPr lang="en-US" altLang="en-US" dirty="0" err="1"/>
              <a:t>barry_smith</a:t>
            </a:r>
            <a:r>
              <a:rPr lang="en-US" altLang="en-US" dirty="0"/>
              <a:t>) = true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100C243-0CC0-40FA-A94F-1F1FAE61B0FD}"/>
              </a:ext>
            </a:extLst>
          </p:cNvPr>
          <p:cNvSpPr>
            <a:spLocks noGrp="1" noChangeArrowheads="1"/>
          </p:cNvSpPr>
          <p:nvPr>
            <p:ph type="title"/>
          </p:nvPr>
        </p:nvSpPr>
        <p:spPr/>
        <p:txBody>
          <a:bodyPr/>
          <a:lstStyle/>
          <a:p>
            <a:r>
              <a:rPr lang="en-US" altLang="en-US" dirty="0"/>
              <a:t>First-Order Logic (FOL) - </a:t>
            </a:r>
            <a:r>
              <a:rPr lang="en-US" altLang="en-US" i="1" dirty="0"/>
              <a:t>Syntax…</a:t>
            </a:r>
          </a:p>
        </p:txBody>
      </p:sp>
      <p:sp>
        <p:nvSpPr>
          <p:cNvPr id="5123" name="Rectangle 3">
            <a:extLst>
              <a:ext uri="{FF2B5EF4-FFF2-40B4-BE49-F238E27FC236}">
                <a16:creationId xmlns:a16="http://schemas.microsoft.com/office/drawing/2014/main" id="{AB679E67-E517-43B5-BD60-4C1859FFE687}"/>
              </a:ext>
            </a:extLst>
          </p:cNvPr>
          <p:cNvSpPr>
            <a:spLocks noGrp="1" noChangeArrowheads="1"/>
          </p:cNvSpPr>
          <p:nvPr>
            <p:ph idx="1"/>
          </p:nvPr>
        </p:nvSpPr>
        <p:spPr/>
        <p:txBody>
          <a:bodyPr/>
          <a:lstStyle/>
          <a:p>
            <a:r>
              <a:rPr lang="en-US" altLang="en-US" dirty="0"/>
              <a:t>FOL supplies these primitives: </a:t>
            </a:r>
          </a:p>
          <a:p>
            <a:pPr lvl="1"/>
            <a:r>
              <a:rPr lang="en-US" altLang="en-US" b="1" dirty="0"/>
              <a:t>Variable symbols</a:t>
            </a:r>
            <a:r>
              <a:rPr lang="en-US" altLang="en-US" dirty="0"/>
              <a:t>. E.g., </a:t>
            </a:r>
            <a:r>
              <a:rPr lang="en-US" altLang="en-US" dirty="0" err="1">
                <a:latin typeface="Courier New" panose="02070309020205020404" pitchFamily="49" charset="0"/>
              </a:rPr>
              <a:t>x,y</a:t>
            </a:r>
            <a:r>
              <a:rPr lang="en-US" altLang="en-US" dirty="0">
                <a:latin typeface="Courier New" panose="02070309020205020404" pitchFamily="49" charset="0"/>
              </a:rPr>
              <a:t> </a:t>
            </a:r>
          </a:p>
          <a:p>
            <a:pPr lvl="1"/>
            <a:endParaRPr lang="en-US" altLang="en-US" dirty="0">
              <a:latin typeface="Courier New" panose="02070309020205020404" pitchFamily="49" charset="0"/>
            </a:endParaRPr>
          </a:p>
          <a:p>
            <a:pPr lvl="1"/>
            <a:r>
              <a:rPr lang="en-US" altLang="en-US" b="1" dirty="0"/>
              <a:t>Connectives</a:t>
            </a:r>
            <a:r>
              <a:rPr lang="en-US" altLang="en-US" dirty="0"/>
              <a:t>.</a:t>
            </a:r>
          </a:p>
          <a:p>
            <a:pPr lvl="2"/>
            <a:r>
              <a:rPr lang="en-US" altLang="en-US" dirty="0"/>
              <a:t>Same as in PL: </a:t>
            </a:r>
          </a:p>
          <a:p>
            <a:pPr lvl="3"/>
            <a:r>
              <a:rPr lang="en-US" altLang="en-US" dirty="0"/>
              <a:t>not (~), </a:t>
            </a:r>
          </a:p>
          <a:p>
            <a:pPr lvl="3"/>
            <a:r>
              <a:rPr lang="en-US" altLang="en-US" dirty="0"/>
              <a:t>and (^), </a:t>
            </a:r>
          </a:p>
          <a:p>
            <a:pPr lvl="3"/>
            <a:r>
              <a:rPr lang="en-US" altLang="en-US" dirty="0"/>
              <a:t>or (v), </a:t>
            </a:r>
          </a:p>
          <a:p>
            <a:pPr lvl="3"/>
            <a:r>
              <a:rPr lang="en-US" altLang="en-US" dirty="0"/>
              <a:t>implies (</a:t>
            </a:r>
            <a:r>
              <a:rPr lang="en-US" dirty="0">
                <a:sym typeface="Symbol" panose="05050102010706020507" pitchFamily="18" charset="2"/>
              </a:rPr>
              <a:t></a:t>
            </a:r>
            <a:r>
              <a:rPr lang="en-US" altLang="en-US" dirty="0"/>
              <a:t>), </a:t>
            </a:r>
          </a:p>
          <a:p>
            <a:pPr lvl="3"/>
            <a:r>
              <a:rPr lang="en-US" altLang="en-US" dirty="0"/>
              <a:t>if and only if (&lt;=&gt;) </a:t>
            </a:r>
          </a:p>
          <a:p>
            <a:pPr lvl="1"/>
            <a:endParaRPr lang="en-US" altLang="en-US" dirty="0"/>
          </a:p>
          <a:p>
            <a:pPr lvl="1"/>
            <a:r>
              <a:rPr lang="en-US" altLang="en-US" b="1" dirty="0"/>
              <a:t>Quantifiers</a:t>
            </a:r>
            <a:r>
              <a:rPr lang="en-US" altLang="en-US" dirty="0"/>
              <a:t>: Universal (</a:t>
            </a:r>
            <a:r>
              <a:rPr lang="en-US" dirty="0">
                <a:sym typeface="Symbol" panose="05050102010706020507" pitchFamily="18" charset="2"/>
              </a:rPr>
              <a:t></a:t>
            </a:r>
            <a:r>
              <a:rPr lang="en-US" altLang="en-US" dirty="0"/>
              <a:t>) and Existential (</a:t>
            </a:r>
            <a:r>
              <a:rPr lang="en-US" dirty="0">
                <a:sym typeface="Symbol" panose="05050102010706020507" pitchFamily="18" charset="2"/>
              </a:rPr>
              <a:t></a:t>
            </a:r>
            <a:r>
              <a:rPr lang="en-US" alt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3ABD-D5BA-4BC1-B67F-31456B60E65B}"/>
              </a:ext>
            </a:extLst>
          </p:cNvPr>
          <p:cNvSpPr>
            <a:spLocks noGrp="1"/>
          </p:cNvSpPr>
          <p:nvPr>
            <p:ph type="title"/>
          </p:nvPr>
        </p:nvSpPr>
        <p:spPr/>
        <p:txBody>
          <a:bodyPr/>
          <a:lstStyle/>
          <a:p>
            <a:r>
              <a:rPr lang="en-US" dirty="0"/>
              <a:t>Truth values of quantifiers</a:t>
            </a:r>
          </a:p>
        </p:txBody>
      </p:sp>
      <p:graphicFrame>
        <p:nvGraphicFramePr>
          <p:cNvPr id="5" name="Content Placeholder 4">
            <a:extLst>
              <a:ext uri="{FF2B5EF4-FFF2-40B4-BE49-F238E27FC236}">
                <a16:creationId xmlns:a16="http://schemas.microsoft.com/office/drawing/2014/main" id="{D54A507B-5B5A-4555-AC71-BFD4B88D46DA}"/>
              </a:ext>
            </a:extLst>
          </p:cNvPr>
          <p:cNvGraphicFramePr>
            <a:graphicFrameLocks noGrp="1"/>
          </p:cNvGraphicFramePr>
          <p:nvPr>
            <p:ph idx="1"/>
          </p:nvPr>
        </p:nvGraphicFramePr>
        <p:xfrm>
          <a:off x="228600" y="1676400"/>
          <a:ext cx="8686800" cy="2103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846161895"/>
                    </a:ext>
                  </a:extLst>
                </a:gridCol>
                <a:gridCol w="3048000">
                  <a:extLst>
                    <a:ext uri="{9D8B030D-6E8A-4147-A177-3AD203B41FA5}">
                      <a16:colId xmlns:a16="http://schemas.microsoft.com/office/drawing/2014/main" val="1352075635"/>
                    </a:ext>
                  </a:extLst>
                </a:gridCol>
                <a:gridCol w="3505200">
                  <a:extLst>
                    <a:ext uri="{9D8B030D-6E8A-4147-A177-3AD203B41FA5}">
                      <a16:colId xmlns:a16="http://schemas.microsoft.com/office/drawing/2014/main" val="3331980931"/>
                    </a:ext>
                  </a:extLst>
                </a:gridCol>
              </a:tblGrid>
              <a:tr h="370840">
                <a:tc>
                  <a:txBody>
                    <a:bodyPr/>
                    <a:lstStyle/>
                    <a:p>
                      <a:r>
                        <a:rPr lang="en-US" sz="2400" dirty="0">
                          <a:solidFill>
                            <a:schemeClr val="tx1"/>
                          </a:solidFill>
                        </a:rPr>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True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False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084645"/>
                  </a:ext>
                </a:extLst>
              </a:tr>
              <a:tr h="370840">
                <a:tc>
                  <a:txBody>
                    <a:bodyPr/>
                    <a:lstStyle/>
                    <a:p>
                      <a:r>
                        <a:rPr lang="en-US" sz="2400" dirty="0">
                          <a:sym typeface="Symbol" panose="05050102010706020507" pitchFamily="18" charset="2"/>
                        </a:rPr>
                        <a:t></a:t>
                      </a:r>
                      <a:r>
                        <a:rPr lang="en-US" sz="2400" dirty="0" err="1">
                          <a:sym typeface="Symbol" panose="05050102010706020507" pitchFamily="18" charset="2"/>
                        </a:rPr>
                        <a:t>x.A</a:t>
                      </a:r>
                      <a:r>
                        <a:rPr lang="en-US" sz="2400" dirty="0">
                          <a:sym typeface="Symbol" panose="05050102010706020507" pitchFamily="18" charset="2"/>
                        </a:rPr>
                        <a:t>(x)</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A(x) is true for every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There is an x for which A(x) is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295708"/>
                  </a:ext>
                </a:extLst>
              </a:tr>
              <a:tr h="370840">
                <a:tc>
                  <a:txBody>
                    <a:bodyPr/>
                    <a:lstStyle/>
                    <a:p>
                      <a:r>
                        <a:rPr lang="en-US" sz="2400" dirty="0">
                          <a:sym typeface="Symbol" panose="05050102010706020507" pitchFamily="18" charset="2"/>
                        </a:rPr>
                        <a:t></a:t>
                      </a:r>
                      <a:r>
                        <a:rPr lang="en-US" sz="2400" dirty="0" err="1">
                          <a:sym typeface="Symbol" panose="05050102010706020507" pitchFamily="18" charset="2"/>
                        </a:rPr>
                        <a:t>x.A</a:t>
                      </a:r>
                      <a:r>
                        <a:rPr lang="en-US" sz="2400" dirty="0">
                          <a:sym typeface="Symbol" panose="05050102010706020507" pitchFamily="18" charset="2"/>
                        </a:rPr>
                        <a:t>(x)</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There is an x for which A(x) is 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A(x) is false for every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994323"/>
                  </a:ext>
                </a:extLst>
              </a:tr>
            </a:tbl>
          </a:graphicData>
        </a:graphic>
      </p:graphicFrame>
      <p:sp>
        <p:nvSpPr>
          <p:cNvPr id="4" name="Slide Number Placeholder 3">
            <a:extLst>
              <a:ext uri="{FF2B5EF4-FFF2-40B4-BE49-F238E27FC236}">
                <a16:creationId xmlns:a16="http://schemas.microsoft.com/office/drawing/2014/main" id="{AE79A060-A8F7-4579-ABD7-B743F58C73EE}"/>
              </a:ext>
            </a:extLst>
          </p:cNvPr>
          <p:cNvSpPr>
            <a:spLocks noGrp="1"/>
          </p:cNvSpPr>
          <p:nvPr>
            <p:ph type="sldNum" sz="quarter" idx="3"/>
          </p:nvPr>
        </p:nvSpPr>
        <p:spPr/>
        <p:txBody>
          <a:bodyPr/>
          <a:lstStyle/>
          <a:p>
            <a:fld id="{7C5DB68A-9D44-4073-920F-D08D647C06A7}" type="slidenum">
              <a:rPr lang="en-US" smtClean="0"/>
              <a:t>28</a:t>
            </a:fld>
            <a:endParaRPr lang="en-US" dirty="0"/>
          </a:p>
        </p:txBody>
      </p:sp>
      <p:sp>
        <p:nvSpPr>
          <p:cNvPr id="6" name="Oval 5">
            <a:extLst>
              <a:ext uri="{FF2B5EF4-FFF2-40B4-BE49-F238E27FC236}">
                <a16:creationId xmlns:a16="http://schemas.microsoft.com/office/drawing/2014/main" id="{0AB7B934-05C4-4ECB-894F-FBF7D910E0AC}"/>
              </a:ext>
            </a:extLst>
          </p:cNvPr>
          <p:cNvSpPr/>
          <p:nvPr/>
        </p:nvSpPr>
        <p:spPr bwMode="auto">
          <a:xfrm>
            <a:off x="2057400" y="4419600"/>
            <a:ext cx="4876800" cy="2103120"/>
          </a:xfrm>
          <a:prstGeom prst="ellipse">
            <a:avLst/>
          </a:prstGeom>
          <a:noFill/>
          <a:ln w="1905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4801248-351F-4B0A-9A01-CFEFA932A8F8}"/>
              </a:ext>
            </a:extLst>
          </p:cNvPr>
          <p:cNvSpPr/>
          <p:nvPr/>
        </p:nvSpPr>
        <p:spPr bwMode="auto">
          <a:xfrm>
            <a:off x="2438400" y="5029200"/>
            <a:ext cx="2438400" cy="118872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003E924D-DB01-4355-977E-33E61C189130}"/>
              </a:ext>
            </a:extLst>
          </p:cNvPr>
          <p:cNvSpPr txBox="1"/>
          <p:nvPr/>
        </p:nvSpPr>
        <p:spPr>
          <a:xfrm>
            <a:off x="6586863" y="4419600"/>
            <a:ext cx="1370888" cy="584775"/>
          </a:xfrm>
          <a:prstGeom prst="rect">
            <a:avLst/>
          </a:prstGeom>
          <a:noFill/>
        </p:spPr>
        <p:txBody>
          <a:bodyPr wrap="none" rtlCol="0">
            <a:spAutoFit/>
          </a:bodyPr>
          <a:lstStyle/>
          <a:p>
            <a:r>
              <a:rPr lang="en-US" b="0" dirty="0">
                <a:solidFill>
                  <a:schemeClr val="bg1"/>
                </a:solidFill>
              </a:rPr>
              <a:t>Reality</a:t>
            </a:r>
          </a:p>
        </p:txBody>
      </p:sp>
      <p:sp>
        <p:nvSpPr>
          <p:cNvPr id="9" name="TextBox 8">
            <a:extLst>
              <a:ext uri="{FF2B5EF4-FFF2-40B4-BE49-F238E27FC236}">
                <a16:creationId xmlns:a16="http://schemas.microsoft.com/office/drawing/2014/main" id="{02569023-28EB-4F9B-9419-AEAB5114FB32}"/>
              </a:ext>
            </a:extLst>
          </p:cNvPr>
          <p:cNvSpPr txBox="1"/>
          <p:nvPr/>
        </p:nvSpPr>
        <p:spPr>
          <a:xfrm>
            <a:off x="4724400" y="5862935"/>
            <a:ext cx="2667717" cy="461665"/>
          </a:xfrm>
          <a:prstGeom prst="rect">
            <a:avLst/>
          </a:prstGeom>
          <a:noFill/>
        </p:spPr>
        <p:txBody>
          <a:bodyPr wrap="none" rtlCol="0">
            <a:spAutoFit/>
          </a:bodyPr>
          <a:lstStyle/>
          <a:p>
            <a:r>
              <a:rPr lang="en-US" sz="2400" b="0" dirty="0">
                <a:solidFill>
                  <a:schemeClr val="bg1"/>
                </a:solidFill>
              </a:rPr>
              <a:t>Represented Reality</a:t>
            </a:r>
          </a:p>
        </p:txBody>
      </p:sp>
      <p:sp>
        <p:nvSpPr>
          <p:cNvPr id="10" name="TextBox 9">
            <a:extLst>
              <a:ext uri="{FF2B5EF4-FFF2-40B4-BE49-F238E27FC236}">
                <a16:creationId xmlns:a16="http://schemas.microsoft.com/office/drawing/2014/main" id="{088808C2-DBAB-4CBE-939F-471D0048FFCC}"/>
              </a:ext>
            </a:extLst>
          </p:cNvPr>
          <p:cNvSpPr txBox="1"/>
          <p:nvPr/>
        </p:nvSpPr>
        <p:spPr>
          <a:xfrm>
            <a:off x="175098" y="3851255"/>
            <a:ext cx="3139706" cy="461665"/>
          </a:xfrm>
          <a:prstGeom prst="rect">
            <a:avLst/>
          </a:prstGeom>
          <a:noFill/>
        </p:spPr>
        <p:txBody>
          <a:bodyPr wrap="none" rtlCol="0">
            <a:spAutoFit/>
          </a:bodyPr>
          <a:lstStyle/>
          <a:p>
            <a:r>
              <a:rPr lang="en-US" sz="2400" u="sng" dirty="0">
                <a:solidFill>
                  <a:schemeClr val="bg1"/>
                </a:solidFill>
              </a:rPr>
              <a:t>Open or Closed World</a:t>
            </a:r>
          </a:p>
        </p:txBody>
      </p:sp>
    </p:spTree>
    <p:extLst>
      <p:ext uri="{BB962C8B-B14F-4D97-AF65-F5344CB8AC3E}">
        <p14:creationId xmlns:p14="http://schemas.microsoft.com/office/powerpoint/2010/main" val="75155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DFB0-828C-4D18-BE93-81B15709E5B2}"/>
              </a:ext>
            </a:extLst>
          </p:cNvPr>
          <p:cNvSpPr>
            <a:spLocks noGrp="1"/>
          </p:cNvSpPr>
          <p:nvPr>
            <p:ph type="title"/>
          </p:nvPr>
        </p:nvSpPr>
        <p:spPr/>
        <p:txBody>
          <a:bodyPr/>
          <a:lstStyle/>
          <a:p>
            <a:r>
              <a:rPr lang="en-US" dirty="0"/>
              <a:t>Some equivalences</a:t>
            </a:r>
          </a:p>
        </p:txBody>
      </p:sp>
      <p:pic>
        <p:nvPicPr>
          <p:cNvPr id="44" name="Content Placeholder 43">
            <a:extLst>
              <a:ext uri="{FF2B5EF4-FFF2-40B4-BE49-F238E27FC236}">
                <a16:creationId xmlns:a16="http://schemas.microsoft.com/office/drawing/2014/main" id="{DB8D9E55-BDE9-4F72-9E1E-0B90704C116A}"/>
              </a:ext>
            </a:extLst>
          </p:cNvPr>
          <p:cNvPicPr>
            <a:picLocks noGrp="1" noChangeAspect="1"/>
          </p:cNvPicPr>
          <p:nvPr>
            <p:ph idx="1"/>
          </p:nvPr>
        </p:nvPicPr>
        <p:blipFill>
          <a:blip r:embed="rId2"/>
          <a:stretch>
            <a:fillRect/>
          </a:stretch>
        </p:blipFill>
        <p:spPr>
          <a:xfrm>
            <a:off x="151448" y="1828800"/>
            <a:ext cx="8841104" cy="3652837"/>
          </a:xfrm>
          <a:prstGeom prst="rect">
            <a:avLst/>
          </a:prstGeom>
        </p:spPr>
      </p:pic>
      <p:sp>
        <p:nvSpPr>
          <p:cNvPr id="4" name="Slide Number Placeholder 3">
            <a:extLst>
              <a:ext uri="{FF2B5EF4-FFF2-40B4-BE49-F238E27FC236}">
                <a16:creationId xmlns:a16="http://schemas.microsoft.com/office/drawing/2014/main" id="{51E700AE-E5B2-47A1-A054-75A91DF5510B}"/>
              </a:ext>
            </a:extLst>
          </p:cNvPr>
          <p:cNvSpPr>
            <a:spLocks noGrp="1"/>
          </p:cNvSpPr>
          <p:nvPr>
            <p:ph type="sldNum" sz="quarter" idx="3"/>
          </p:nvPr>
        </p:nvSpPr>
        <p:spPr/>
        <p:txBody>
          <a:bodyPr/>
          <a:lstStyle/>
          <a:p>
            <a:fld id="{7C5DB68A-9D44-4073-920F-D08D647C06A7}" type="slidenum">
              <a:rPr lang="en-US" smtClean="0"/>
              <a:t>29</a:t>
            </a:fld>
            <a:endParaRPr lang="en-US" dirty="0"/>
          </a:p>
        </p:txBody>
      </p:sp>
      <p:sp>
        <p:nvSpPr>
          <p:cNvPr id="3" name="TextBox 2">
            <a:extLst>
              <a:ext uri="{FF2B5EF4-FFF2-40B4-BE49-F238E27FC236}">
                <a16:creationId xmlns:a16="http://schemas.microsoft.com/office/drawing/2014/main" id="{DA36E0F4-0461-434E-B5A2-FB95CA5CE730}"/>
              </a:ext>
            </a:extLst>
          </p:cNvPr>
          <p:cNvSpPr txBox="1"/>
          <p:nvPr/>
        </p:nvSpPr>
        <p:spPr>
          <a:xfrm>
            <a:off x="1905000" y="5786437"/>
            <a:ext cx="5715027" cy="646331"/>
          </a:xfrm>
          <a:prstGeom prst="rect">
            <a:avLst/>
          </a:prstGeom>
          <a:noFill/>
        </p:spPr>
        <p:txBody>
          <a:bodyPr wrap="none" rtlCol="0">
            <a:spAutoFit/>
          </a:bodyPr>
          <a:lstStyle/>
          <a:p>
            <a:r>
              <a:rPr lang="en-US" sz="1800" b="0" dirty="0">
                <a:solidFill>
                  <a:schemeClr val="bg1"/>
                </a:solidFill>
              </a:rPr>
              <a:t>A free variable is a variable not bound by a quantifier:</a:t>
            </a:r>
          </a:p>
          <a:p>
            <a:r>
              <a:rPr lang="en-US" sz="1800" b="0" dirty="0">
                <a:solidFill>
                  <a:schemeClr val="bg1"/>
                </a:solidFill>
                <a:sym typeface="Symbol" panose="05050102010706020507" pitchFamily="18" charset="2"/>
              </a:rPr>
              <a:t></a:t>
            </a:r>
            <a:r>
              <a:rPr lang="en-US" sz="1800" b="0" dirty="0" err="1">
                <a:solidFill>
                  <a:schemeClr val="bg1"/>
                </a:solidFill>
                <a:sym typeface="Symbol" panose="05050102010706020507" pitchFamily="18" charset="2"/>
              </a:rPr>
              <a:t>x.P</a:t>
            </a:r>
            <a:r>
              <a:rPr lang="en-US" sz="1800" b="0" dirty="0">
                <a:solidFill>
                  <a:schemeClr val="bg1"/>
                </a:solidFill>
                <a:sym typeface="Symbol" panose="05050102010706020507" pitchFamily="18" charset="2"/>
              </a:rPr>
              <a:t>(x)  Q(x) in contradistinction to x.(P(x)  Q(x))</a:t>
            </a:r>
            <a:endParaRPr lang="en-US" sz="1800" b="0" dirty="0">
              <a:solidFill>
                <a:schemeClr val="bg1"/>
              </a:solidFill>
            </a:endParaRPr>
          </a:p>
        </p:txBody>
      </p:sp>
    </p:spTree>
    <p:extLst>
      <p:ext uri="{BB962C8B-B14F-4D97-AF65-F5344CB8AC3E}">
        <p14:creationId xmlns:p14="http://schemas.microsoft.com/office/powerpoint/2010/main" val="42758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833DA-BB7E-4984-B31F-689CCBF4963D}"/>
              </a:ext>
            </a:extLst>
          </p:cNvPr>
          <p:cNvPicPr>
            <a:picLocks noChangeAspect="1"/>
          </p:cNvPicPr>
          <p:nvPr/>
        </p:nvPicPr>
        <p:blipFill>
          <a:blip r:embed="rId3"/>
          <a:stretch>
            <a:fillRect/>
          </a:stretch>
        </p:blipFill>
        <p:spPr>
          <a:xfrm>
            <a:off x="0" y="1819308"/>
            <a:ext cx="5337622" cy="4233956"/>
          </a:xfrm>
          <a:prstGeom prst="rect">
            <a:avLst/>
          </a:prstGeom>
        </p:spPr>
      </p:pic>
      <p:sp>
        <p:nvSpPr>
          <p:cNvPr id="6" name="Rectangle 5">
            <a:extLst>
              <a:ext uri="{FF2B5EF4-FFF2-40B4-BE49-F238E27FC236}">
                <a16:creationId xmlns:a16="http://schemas.microsoft.com/office/drawing/2014/main" id="{AC2FC197-35C5-452D-8E00-8E95427A03DB}"/>
              </a:ext>
            </a:extLst>
          </p:cNvPr>
          <p:cNvSpPr/>
          <p:nvPr/>
        </p:nvSpPr>
        <p:spPr>
          <a:xfrm>
            <a:off x="255042" y="6045369"/>
            <a:ext cx="5143500" cy="507831"/>
          </a:xfrm>
          <a:prstGeom prst="rect">
            <a:avLst/>
          </a:prstGeom>
        </p:spPr>
        <p:txBody>
          <a:bodyPr wrap="square">
            <a:spAutoFit/>
          </a:bodyPr>
          <a:lstStyle/>
          <a:p>
            <a:pPr eaLnBrk="1" hangingPunct="1">
              <a:defRPr/>
            </a:pPr>
            <a:r>
              <a:rPr lang="en-US" sz="900" b="1" dirty="0">
                <a:solidFill>
                  <a:schemeClr val="bg1"/>
                </a:solidFill>
                <a:latin typeface="Times New Roman" pitchFamily="18" charset="0"/>
              </a:rPr>
              <a:t>What Is an Ontology? Nicola Guarino, Daniel </a:t>
            </a:r>
            <a:r>
              <a:rPr lang="en-US" sz="900" b="1" dirty="0" err="1">
                <a:solidFill>
                  <a:schemeClr val="bg1"/>
                </a:solidFill>
                <a:latin typeface="Times New Roman" pitchFamily="18" charset="0"/>
              </a:rPr>
              <a:t>Oberle</a:t>
            </a:r>
            <a:r>
              <a:rPr lang="en-US" sz="900" b="1" dirty="0">
                <a:solidFill>
                  <a:schemeClr val="bg1"/>
                </a:solidFill>
                <a:latin typeface="Times New Roman" pitchFamily="18" charset="0"/>
              </a:rPr>
              <a:t>, and Steffen </a:t>
            </a:r>
            <a:r>
              <a:rPr lang="en-US" sz="900" b="1" dirty="0" err="1">
                <a:solidFill>
                  <a:schemeClr val="bg1"/>
                </a:solidFill>
                <a:latin typeface="Times New Roman" pitchFamily="18" charset="0"/>
              </a:rPr>
              <a:t>Staab</a:t>
            </a:r>
            <a:r>
              <a:rPr lang="en-US" sz="900" b="1" dirty="0">
                <a:solidFill>
                  <a:schemeClr val="bg1"/>
                </a:solidFill>
                <a:latin typeface="Times New Roman" pitchFamily="18" charset="0"/>
              </a:rPr>
              <a:t>, S. </a:t>
            </a:r>
            <a:r>
              <a:rPr lang="en-US" sz="900" b="1" dirty="0" err="1">
                <a:solidFill>
                  <a:schemeClr val="bg1"/>
                </a:solidFill>
                <a:latin typeface="Times New Roman" pitchFamily="18" charset="0"/>
              </a:rPr>
              <a:t>Staab</a:t>
            </a:r>
            <a:r>
              <a:rPr lang="en-US" sz="900" b="1" dirty="0">
                <a:solidFill>
                  <a:schemeClr val="bg1"/>
                </a:solidFill>
                <a:latin typeface="Times New Roman" pitchFamily="18" charset="0"/>
              </a:rPr>
              <a:t> and R. Studer (eds.), Handbook on Ontologies, International Handbooks 1 on Information Systems, DOI 10.1007/978-3-540-92673-3, Springer-Verlag Berlin Heidelberg 2009.</a:t>
            </a:r>
          </a:p>
        </p:txBody>
      </p:sp>
      <p:sp>
        <p:nvSpPr>
          <p:cNvPr id="2" name="Title 1">
            <a:extLst>
              <a:ext uri="{FF2B5EF4-FFF2-40B4-BE49-F238E27FC236}">
                <a16:creationId xmlns:a16="http://schemas.microsoft.com/office/drawing/2014/main" id="{0599BE1E-8D5C-4F20-80E0-EDFA0B12EBAB}"/>
              </a:ext>
            </a:extLst>
          </p:cNvPr>
          <p:cNvSpPr>
            <a:spLocks noGrp="1"/>
          </p:cNvSpPr>
          <p:nvPr>
            <p:ph type="title"/>
          </p:nvPr>
        </p:nvSpPr>
        <p:spPr/>
        <p:txBody>
          <a:bodyPr/>
          <a:lstStyle/>
          <a:p>
            <a:r>
              <a:rPr lang="en-US" dirty="0"/>
              <a:t>BFO framework</a:t>
            </a:r>
          </a:p>
        </p:txBody>
      </p:sp>
      <p:sp>
        <p:nvSpPr>
          <p:cNvPr id="3" name="Content Placeholder 2">
            <a:extLst>
              <a:ext uri="{FF2B5EF4-FFF2-40B4-BE49-F238E27FC236}">
                <a16:creationId xmlns:a16="http://schemas.microsoft.com/office/drawing/2014/main" id="{D26B8260-186E-48DE-A964-CC0C6CCF4C7F}"/>
              </a:ext>
            </a:extLst>
          </p:cNvPr>
          <p:cNvSpPr>
            <a:spLocks noGrp="1"/>
          </p:cNvSpPr>
          <p:nvPr>
            <p:ph idx="1"/>
          </p:nvPr>
        </p:nvSpPr>
        <p:spPr>
          <a:xfrm>
            <a:off x="5287908" y="1676400"/>
            <a:ext cx="3856092" cy="4953000"/>
          </a:xfrm>
        </p:spPr>
        <p:txBody>
          <a:bodyPr/>
          <a:lstStyle/>
          <a:p>
            <a:r>
              <a:rPr lang="en-US" dirty="0"/>
              <a:t>		</a:t>
            </a:r>
          </a:p>
          <a:p>
            <a:r>
              <a:rPr lang="en-US" dirty="0"/>
              <a:t>	   BFO Theory</a:t>
            </a:r>
          </a:p>
          <a:p>
            <a:endParaRPr lang="en-US" dirty="0"/>
          </a:p>
          <a:p>
            <a:endParaRPr lang="en-US" dirty="0"/>
          </a:p>
          <a:p>
            <a:endParaRPr lang="en-US" dirty="0"/>
          </a:p>
          <a:p>
            <a:endParaRPr lang="en-US" dirty="0"/>
          </a:p>
          <a:p>
            <a:r>
              <a:rPr lang="en-US" dirty="0"/>
              <a:t>	   </a:t>
            </a:r>
            <a:r>
              <a:rPr lang="en-US" sz="2000" dirty="0"/>
              <a:t>BFO ontologies</a:t>
            </a:r>
          </a:p>
          <a:p>
            <a:r>
              <a:rPr lang="en-US" sz="2000" dirty="0"/>
              <a:t>		axioms</a:t>
            </a:r>
          </a:p>
          <a:p>
            <a:r>
              <a:rPr lang="en-US" sz="2000" dirty="0"/>
              <a:t>		vocabulary</a:t>
            </a:r>
          </a:p>
          <a:p>
            <a:endParaRPr lang="en-US" dirty="0"/>
          </a:p>
          <a:p>
            <a:r>
              <a:rPr lang="en-US" dirty="0"/>
              <a:t>			    OWL   FOL</a:t>
            </a:r>
          </a:p>
        </p:txBody>
      </p:sp>
      <p:sp>
        <p:nvSpPr>
          <p:cNvPr id="11" name="Rectangle 10">
            <a:extLst>
              <a:ext uri="{FF2B5EF4-FFF2-40B4-BE49-F238E27FC236}">
                <a16:creationId xmlns:a16="http://schemas.microsoft.com/office/drawing/2014/main" id="{264E574F-D856-44A3-86EA-1A057B690888}"/>
              </a:ext>
            </a:extLst>
          </p:cNvPr>
          <p:cNvSpPr/>
          <p:nvPr/>
        </p:nvSpPr>
        <p:spPr bwMode="auto">
          <a:xfrm>
            <a:off x="342899" y="3812507"/>
            <a:ext cx="3086100" cy="2221800"/>
          </a:xfrm>
          <a:prstGeom prst="rect">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a:latin typeface="Times" pitchFamily="122" charset="0"/>
            </a:endParaRPr>
          </a:p>
        </p:txBody>
      </p:sp>
      <p:sp>
        <p:nvSpPr>
          <p:cNvPr id="13" name="Arrow: Right 12">
            <a:extLst>
              <a:ext uri="{FF2B5EF4-FFF2-40B4-BE49-F238E27FC236}">
                <a16:creationId xmlns:a16="http://schemas.microsoft.com/office/drawing/2014/main" id="{EA755301-7F9A-4F96-B41E-990B30E06C36}"/>
              </a:ext>
            </a:extLst>
          </p:cNvPr>
          <p:cNvSpPr/>
          <p:nvPr/>
        </p:nvSpPr>
        <p:spPr bwMode="auto">
          <a:xfrm flipH="1">
            <a:off x="2057399" y="3012407"/>
            <a:ext cx="2914650" cy="200025"/>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800">
              <a:latin typeface="Times" pitchFamily="122" charset="0"/>
            </a:endParaRPr>
          </a:p>
        </p:txBody>
      </p:sp>
      <p:sp>
        <p:nvSpPr>
          <p:cNvPr id="14" name="TextBox 13">
            <a:extLst>
              <a:ext uri="{FF2B5EF4-FFF2-40B4-BE49-F238E27FC236}">
                <a16:creationId xmlns:a16="http://schemas.microsoft.com/office/drawing/2014/main" id="{367BA828-98F8-4A60-BD75-D5704AF44657}"/>
              </a:ext>
            </a:extLst>
          </p:cNvPr>
          <p:cNvSpPr txBox="1"/>
          <p:nvPr/>
        </p:nvSpPr>
        <p:spPr>
          <a:xfrm>
            <a:off x="2551246" y="3112420"/>
            <a:ext cx="1895071" cy="323165"/>
          </a:xfrm>
          <a:prstGeom prst="rect">
            <a:avLst/>
          </a:prstGeom>
          <a:solidFill>
            <a:srgbClr val="00B050"/>
          </a:solidFill>
        </p:spPr>
        <p:txBody>
          <a:bodyPr wrap="none" rtlCol="0">
            <a:spAutoFit/>
          </a:bodyPr>
          <a:lstStyle/>
          <a:p>
            <a:r>
              <a:rPr lang="en-US" sz="1500" dirty="0">
                <a:solidFill>
                  <a:schemeClr val="bg1"/>
                </a:solidFill>
              </a:rPr>
              <a:t>Ontological principles</a:t>
            </a:r>
          </a:p>
        </p:txBody>
      </p:sp>
      <p:sp>
        <p:nvSpPr>
          <p:cNvPr id="15" name="TextBox 14">
            <a:extLst>
              <a:ext uri="{FF2B5EF4-FFF2-40B4-BE49-F238E27FC236}">
                <a16:creationId xmlns:a16="http://schemas.microsoft.com/office/drawing/2014/main" id="{FC1E7F86-B2F0-4DE9-AEF0-371B08ADEAB8}"/>
              </a:ext>
            </a:extLst>
          </p:cNvPr>
          <p:cNvSpPr txBox="1"/>
          <p:nvPr/>
        </p:nvSpPr>
        <p:spPr>
          <a:xfrm>
            <a:off x="1988393" y="3548166"/>
            <a:ext cx="1574470" cy="323165"/>
          </a:xfrm>
          <a:prstGeom prst="rect">
            <a:avLst/>
          </a:prstGeom>
          <a:noFill/>
        </p:spPr>
        <p:txBody>
          <a:bodyPr wrap="none" rtlCol="0">
            <a:spAutoFit/>
          </a:bodyPr>
          <a:lstStyle/>
          <a:p>
            <a:r>
              <a:rPr lang="en-US" sz="1500" dirty="0">
                <a:solidFill>
                  <a:srgbClr val="FF0000"/>
                </a:solidFill>
              </a:rPr>
              <a:t>Logical principles</a:t>
            </a:r>
          </a:p>
        </p:txBody>
      </p:sp>
      <p:sp>
        <p:nvSpPr>
          <p:cNvPr id="7" name="Right Brace 6">
            <a:extLst>
              <a:ext uri="{FF2B5EF4-FFF2-40B4-BE49-F238E27FC236}">
                <a16:creationId xmlns:a16="http://schemas.microsoft.com/office/drawing/2014/main" id="{754A4537-3EB8-49AB-B300-E1EF5FF3605F}"/>
              </a:ext>
            </a:extLst>
          </p:cNvPr>
          <p:cNvSpPr/>
          <p:nvPr/>
        </p:nvSpPr>
        <p:spPr bwMode="auto">
          <a:xfrm>
            <a:off x="5715000" y="1869407"/>
            <a:ext cx="171450" cy="4164900"/>
          </a:xfrm>
          <a:prstGeom prst="rightBrace">
            <a:avLst>
              <a:gd name="adj1" fmla="val 160000"/>
              <a:gd name="adj2" fmla="val 31813"/>
            </a:avLst>
          </a:prstGeom>
          <a:noFill/>
          <a:ln w="381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Times" pitchFamily="122" charset="0"/>
            </a:endParaRPr>
          </a:p>
        </p:txBody>
      </p:sp>
      <p:sp>
        <p:nvSpPr>
          <p:cNvPr id="12" name="Right Brace 11">
            <a:extLst>
              <a:ext uri="{FF2B5EF4-FFF2-40B4-BE49-F238E27FC236}">
                <a16:creationId xmlns:a16="http://schemas.microsoft.com/office/drawing/2014/main" id="{8FCAAB4A-15BF-46BB-B7BA-BDE1A283C977}"/>
              </a:ext>
            </a:extLst>
          </p:cNvPr>
          <p:cNvSpPr/>
          <p:nvPr/>
        </p:nvSpPr>
        <p:spPr bwMode="auto">
          <a:xfrm>
            <a:off x="5429250" y="3641057"/>
            <a:ext cx="251272" cy="2393250"/>
          </a:xfrm>
          <a:prstGeom prst="rightBrace">
            <a:avLst>
              <a:gd name="adj1" fmla="val 160000"/>
              <a:gd name="adj2" fmla="val 50000"/>
            </a:avLst>
          </a:prstGeom>
          <a:noFill/>
          <a:ln w="38100"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Times" pitchFamily="122" charset="0"/>
            </a:endParaRPr>
          </a:p>
        </p:txBody>
      </p:sp>
      <p:cxnSp>
        <p:nvCxnSpPr>
          <p:cNvPr id="9" name="Straight Connector 8">
            <a:extLst>
              <a:ext uri="{FF2B5EF4-FFF2-40B4-BE49-F238E27FC236}">
                <a16:creationId xmlns:a16="http://schemas.microsoft.com/office/drawing/2014/main" id="{AE54DF52-2F40-43ED-A967-C61E9638FE34}"/>
              </a:ext>
            </a:extLst>
          </p:cNvPr>
          <p:cNvCxnSpPr/>
          <p:nvPr/>
        </p:nvCxnSpPr>
        <p:spPr bwMode="auto">
          <a:xfrm>
            <a:off x="5398542" y="3548166"/>
            <a:ext cx="3688308" cy="0"/>
          </a:xfrm>
          <a:prstGeom prst="line">
            <a:avLst/>
          </a:prstGeom>
          <a:solidFill>
            <a:schemeClr val="accent1"/>
          </a:solidFill>
          <a:ln w="19050" cap="flat" cmpd="sng" algn="ctr">
            <a:solidFill>
              <a:schemeClr val="bg1"/>
            </a:solidFill>
            <a:prstDash val="dash"/>
            <a:round/>
            <a:headEnd type="none" w="med" len="med"/>
            <a:tailEnd type="none" w="med" len="med"/>
          </a:ln>
          <a:effectLst/>
        </p:spPr>
      </p:cxnSp>
      <p:sp>
        <p:nvSpPr>
          <p:cNvPr id="10" name="Rectangle 9">
            <a:extLst>
              <a:ext uri="{FF2B5EF4-FFF2-40B4-BE49-F238E27FC236}">
                <a16:creationId xmlns:a16="http://schemas.microsoft.com/office/drawing/2014/main" id="{F5DBC295-5B75-4BBA-B770-1DA7F856F936}"/>
              </a:ext>
            </a:extLst>
          </p:cNvPr>
          <p:cNvSpPr/>
          <p:nvPr/>
        </p:nvSpPr>
        <p:spPr bwMode="auto">
          <a:xfrm>
            <a:off x="7715250" y="2280162"/>
            <a:ext cx="457200" cy="3589745"/>
          </a:xfrm>
          <a:prstGeom prst="rect">
            <a:avLst/>
          </a:prstGeom>
          <a:gradFill>
            <a:gsLst>
              <a:gs pos="40000">
                <a:srgbClr val="00B050"/>
              </a:gs>
              <a:gs pos="7317">
                <a:srgbClr val="99CCFF"/>
              </a:gs>
              <a:gs pos="74000">
                <a:srgbClr val="FFC000"/>
              </a:gs>
            </a:gsLst>
            <a:lin ang="5400000" scaled="1"/>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Times" pitchFamily="122" charset="0"/>
            </a:endParaRPr>
          </a:p>
        </p:txBody>
      </p:sp>
      <p:sp>
        <p:nvSpPr>
          <p:cNvPr id="17" name="Rectangle 16">
            <a:extLst>
              <a:ext uri="{FF2B5EF4-FFF2-40B4-BE49-F238E27FC236}">
                <a16:creationId xmlns:a16="http://schemas.microsoft.com/office/drawing/2014/main" id="{728151E0-68E2-4A8B-A4FB-B6EC588C02C4}"/>
              </a:ext>
            </a:extLst>
          </p:cNvPr>
          <p:cNvSpPr/>
          <p:nvPr/>
        </p:nvSpPr>
        <p:spPr bwMode="auto">
          <a:xfrm>
            <a:off x="8401050" y="2269458"/>
            <a:ext cx="457200" cy="3589745"/>
          </a:xfrm>
          <a:prstGeom prst="rect">
            <a:avLst/>
          </a:prstGeom>
          <a:gradFill>
            <a:gsLst>
              <a:gs pos="38000">
                <a:srgbClr val="00B050"/>
              </a:gs>
              <a:gs pos="0">
                <a:srgbClr val="99CCFF"/>
              </a:gs>
              <a:gs pos="100000">
                <a:srgbClr val="FFC000"/>
              </a:gs>
            </a:gsLst>
            <a:lin ang="5400000" scaled="1"/>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Times" pitchFamily="122" charset="0"/>
            </a:endParaRPr>
          </a:p>
        </p:txBody>
      </p:sp>
      <p:sp>
        <p:nvSpPr>
          <p:cNvPr id="18" name="TextBox 17">
            <a:extLst>
              <a:ext uri="{FF2B5EF4-FFF2-40B4-BE49-F238E27FC236}">
                <a16:creationId xmlns:a16="http://schemas.microsoft.com/office/drawing/2014/main" id="{AA1BB6A0-CBF9-4760-AD44-3C435B5D6A96}"/>
              </a:ext>
            </a:extLst>
          </p:cNvPr>
          <p:cNvSpPr txBox="1"/>
          <p:nvPr/>
        </p:nvSpPr>
        <p:spPr>
          <a:xfrm>
            <a:off x="1904057" y="3867155"/>
            <a:ext cx="1326453" cy="461665"/>
          </a:xfrm>
          <a:prstGeom prst="rect">
            <a:avLst/>
          </a:prstGeom>
          <a:solidFill>
            <a:srgbClr val="FFC000"/>
          </a:solidFill>
        </p:spPr>
        <p:txBody>
          <a:bodyPr wrap="none" rtlCol="0">
            <a:spAutoFit/>
          </a:bodyPr>
          <a:lstStyle/>
          <a:p>
            <a:r>
              <a:rPr lang="en-US" sz="1200" b="1" dirty="0"/>
              <a:t>Representational</a:t>
            </a:r>
          </a:p>
          <a:p>
            <a:pPr algn="ctr"/>
            <a:r>
              <a:rPr lang="en-US" sz="1200" b="1" dirty="0"/>
              <a:t>Drift / burden</a:t>
            </a:r>
          </a:p>
        </p:txBody>
      </p:sp>
    </p:spTree>
    <p:extLst>
      <p:ext uri="{BB962C8B-B14F-4D97-AF65-F5344CB8AC3E}">
        <p14:creationId xmlns:p14="http://schemas.microsoft.com/office/powerpoint/2010/main" val="1382423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7EAC4-5E28-46E5-92DB-C56E19C47068}"/>
              </a:ext>
            </a:extLst>
          </p:cNvPr>
          <p:cNvSpPr/>
          <p:nvPr/>
        </p:nvSpPr>
        <p:spPr bwMode="auto">
          <a:xfrm>
            <a:off x="685800" y="5554368"/>
            <a:ext cx="8382000" cy="12188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DF683B92-FCCA-46DD-A14E-D42165F4FB23}"/>
              </a:ext>
            </a:extLst>
          </p:cNvPr>
          <p:cNvSpPr>
            <a:spLocks noGrp="1"/>
          </p:cNvSpPr>
          <p:nvPr>
            <p:ph type="title"/>
          </p:nvPr>
        </p:nvSpPr>
        <p:spPr/>
        <p:txBody>
          <a:bodyPr/>
          <a:lstStyle/>
          <a:p>
            <a:r>
              <a:rPr lang="en-US" dirty="0"/>
              <a:t>Flexibility in predicate formation</a:t>
            </a:r>
          </a:p>
        </p:txBody>
      </p:sp>
      <p:sp>
        <p:nvSpPr>
          <p:cNvPr id="3" name="Content Placeholder 2">
            <a:extLst>
              <a:ext uri="{FF2B5EF4-FFF2-40B4-BE49-F238E27FC236}">
                <a16:creationId xmlns:a16="http://schemas.microsoft.com/office/drawing/2014/main" id="{1BB46042-F8F0-4A20-9B6E-F52311D27F7D}"/>
              </a:ext>
            </a:extLst>
          </p:cNvPr>
          <p:cNvSpPr>
            <a:spLocks noGrp="1"/>
          </p:cNvSpPr>
          <p:nvPr>
            <p:ph idx="1"/>
          </p:nvPr>
        </p:nvSpPr>
        <p:spPr/>
        <p:txBody>
          <a:bodyPr/>
          <a:lstStyle/>
          <a:p>
            <a:pPr>
              <a:buFont typeface="Arial" panose="020B0604020202020204" pitchFamily="34" charset="0"/>
              <a:buChar char="•"/>
            </a:pPr>
            <a:r>
              <a:rPr lang="en-US" dirty="0"/>
              <a:t>Some people eat too much:</a:t>
            </a:r>
          </a:p>
          <a:p>
            <a:pPr lvl="1">
              <a:buFont typeface="Arial" panose="020B0604020202020204" pitchFamily="34" charset="0"/>
              <a:buChar char="•"/>
            </a:pPr>
            <a:r>
              <a:rPr lang="en-US" dirty="0">
                <a:sym typeface="Symbol" panose="05050102010706020507" pitchFamily="18" charset="2"/>
              </a:rPr>
              <a:t>x (person(x) </a:t>
            </a:r>
            <a:r>
              <a:rPr lang="el-GR" dirty="0"/>
              <a:t>Λ </a:t>
            </a:r>
            <a:r>
              <a:rPr lang="en-US" dirty="0" err="1">
                <a:sym typeface="Symbol" panose="05050102010706020507" pitchFamily="18" charset="2"/>
              </a:rPr>
              <a:t>eats_too_much</a:t>
            </a:r>
            <a:r>
              <a:rPr lang="en-US" dirty="0">
                <a:sym typeface="Symbol" panose="05050102010706020507" pitchFamily="18" charset="2"/>
              </a:rPr>
              <a:t>(x))</a:t>
            </a:r>
          </a:p>
          <a:p>
            <a:pPr lvl="1">
              <a:buFont typeface="Arial" panose="020B0604020202020204" pitchFamily="34" charset="0"/>
              <a:buChar char="•"/>
            </a:pPr>
            <a:r>
              <a:rPr lang="en-US" dirty="0">
                <a:sym typeface="Symbol" panose="05050102010706020507" pitchFamily="18" charset="2"/>
              </a:rPr>
              <a:t>x (person(x) </a:t>
            </a:r>
            <a:r>
              <a:rPr lang="el-GR" dirty="0"/>
              <a:t>Λ </a:t>
            </a:r>
            <a:r>
              <a:rPr lang="en-US" dirty="0">
                <a:sym typeface="Symbol" panose="05050102010706020507" pitchFamily="18" charset="2"/>
              </a:rPr>
              <a:t>eats(x, ‘too much’))</a:t>
            </a:r>
            <a:endParaRPr lang="en-US" dirty="0"/>
          </a:p>
          <a:p>
            <a:pPr lvl="1">
              <a:buFont typeface="Arial" panose="020B0604020202020204" pitchFamily="34" charset="0"/>
              <a:buChar char="•"/>
            </a:pPr>
            <a:r>
              <a:rPr lang="en-US" dirty="0">
                <a:sym typeface="Symbol" panose="05050102010706020507" pitchFamily="18" charset="2"/>
              </a:rPr>
              <a:t>x y (person(x) </a:t>
            </a:r>
            <a:r>
              <a:rPr lang="el-GR" dirty="0"/>
              <a:t>Λ </a:t>
            </a:r>
            <a:r>
              <a:rPr lang="en-US" dirty="0">
                <a:sym typeface="Symbol" panose="05050102010706020507" pitchFamily="18" charset="2"/>
              </a:rPr>
              <a:t>eats(x, y) </a:t>
            </a:r>
            <a:r>
              <a:rPr lang="el-GR" dirty="0"/>
              <a:t>Λ</a:t>
            </a:r>
            <a:r>
              <a:rPr lang="en-US" dirty="0"/>
              <a:t> quantity(y, ‘too much’))</a:t>
            </a:r>
            <a:r>
              <a:rPr lang="en-US" dirty="0">
                <a:sym typeface="Symbol" panose="05050102010706020507" pitchFamily="18" charset="2"/>
              </a:rPr>
              <a:t> </a:t>
            </a:r>
          </a:p>
          <a:p>
            <a:pPr>
              <a:buFont typeface="Arial" panose="020B0604020202020204" pitchFamily="34" charset="0"/>
              <a:buChar char="•"/>
            </a:pPr>
            <a:r>
              <a:rPr lang="en-US" dirty="0">
                <a:sym typeface="Symbol" panose="05050102010706020507" pitchFamily="18" charset="2"/>
              </a:rPr>
              <a:t>However:</a:t>
            </a:r>
          </a:p>
          <a:p>
            <a:pPr lvl="1">
              <a:buFont typeface="Arial" panose="020B0604020202020204" pitchFamily="34" charset="0"/>
              <a:buChar char="•"/>
            </a:pPr>
            <a:r>
              <a:rPr lang="en-US" dirty="0">
                <a:sym typeface="Symbol" panose="05050102010706020507" pitchFamily="18" charset="2"/>
              </a:rPr>
              <a:t>Are not equivalent,</a:t>
            </a:r>
          </a:p>
          <a:p>
            <a:pPr lvl="1">
              <a:buFont typeface="Arial" panose="020B0604020202020204" pitchFamily="34" charset="0"/>
              <a:buChar char="•"/>
            </a:pPr>
            <a:r>
              <a:rPr lang="en-US" dirty="0">
                <a:sym typeface="Symbol" panose="05050102010706020507" pitchFamily="18" charset="2"/>
              </a:rPr>
              <a:t>Are based on a different ontology.</a:t>
            </a:r>
          </a:p>
          <a:p>
            <a:pPr>
              <a:buFont typeface="Arial" panose="020B0604020202020204" pitchFamily="34" charset="0"/>
              <a:buChar char="•"/>
            </a:pPr>
            <a:r>
              <a:rPr lang="en-US" dirty="0">
                <a:sym typeface="Symbol" panose="05050102010706020507" pitchFamily="18" charset="2"/>
              </a:rPr>
              <a:t>As a realist </a:t>
            </a:r>
            <a:r>
              <a:rPr lang="en-US" dirty="0" err="1">
                <a:sym typeface="Symbol" panose="05050102010706020507" pitchFamily="18" charset="2"/>
              </a:rPr>
              <a:t>ontologist</a:t>
            </a:r>
            <a:r>
              <a:rPr lang="en-US" dirty="0">
                <a:sym typeface="Symbol" panose="05050102010706020507" pitchFamily="18" charset="2"/>
              </a:rPr>
              <a:t>, make your choice on the basis of the method described in </a:t>
            </a:r>
          </a:p>
          <a:p>
            <a:pPr marL="0" indent="0"/>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4C9929C-45E0-450B-9D9A-6C68D442C374}"/>
              </a:ext>
            </a:extLst>
          </p:cNvPr>
          <p:cNvSpPr>
            <a:spLocks noGrp="1"/>
          </p:cNvSpPr>
          <p:nvPr>
            <p:ph type="sldNum" sz="quarter" idx="3"/>
          </p:nvPr>
        </p:nvSpPr>
        <p:spPr/>
        <p:txBody>
          <a:bodyPr/>
          <a:lstStyle/>
          <a:p>
            <a:fld id="{7C5DB68A-9D44-4073-920F-D08D647C06A7}" type="slidenum">
              <a:rPr lang="en-US" smtClean="0"/>
              <a:t>30</a:t>
            </a:fld>
            <a:endParaRPr lang="en-US" dirty="0"/>
          </a:p>
        </p:txBody>
      </p:sp>
      <p:pic>
        <p:nvPicPr>
          <p:cNvPr id="5" name="Picture 4">
            <a:extLst>
              <a:ext uri="{FF2B5EF4-FFF2-40B4-BE49-F238E27FC236}">
                <a16:creationId xmlns:a16="http://schemas.microsoft.com/office/drawing/2014/main" id="{2EEE4AAC-A4CD-47E4-B52F-121669E3E004}"/>
              </a:ext>
            </a:extLst>
          </p:cNvPr>
          <p:cNvPicPr>
            <a:picLocks noChangeAspect="1"/>
          </p:cNvPicPr>
          <p:nvPr/>
        </p:nvPicPr>
        <p:blipFill>
          <a:blip r:embed="rId2"/>
          <a:stretch>
            <a:fillRect/>
          </a:stretch>
        </p:blipFill>
        <p:spPr>
          <a:xfrm>
            <a:off x="685800" y="5554368"/>
            <a:ext cx="7266562" cy="1083263"/>
          </a:xfrm>
          <a:prstGeom prst="rect">
            <a:avLst/>
          </a:prstGeom>
        </p:spPr>
      </p:pic>
      <p:sp>
        <p:nvSpPr>
          <p:cNvPr id="6" name="Rectangle 5">
            <a:extLst>
              <a:ext uri="{FF2B5EF4-FFF2-40B4-BE49-F238E27FC236}">
                <a16:creationId xmlns:a16="http://schemas.microsoft.com/office/drawing/2014/main" id="{8EB77D03-8610-4280-804A-518338D927AD}"/>
              </a:ext>
            </a:extLst>
          </p:cNvPr>
          <p:cNvSpPr/>
          <p:nvPr/>
        </p:nvSpPr>
        <p:spPr>
          <a:xfrm>
            <a:off x="3048000" y="6444814"/>
            <a:ext cx="5943600" cy="276999"/>
          </a:xfrm>
          <a:prstGeom prst="rect">
            <a:avLst/>
          </a:prstGeom>
        </p:spPr>
        <p:txBody>
          <a:bodyPr wrap="square">
            <a:spAutoFit/>
          </a:bodyPr>
          <a:lstStyle/>
          <a:p>
            <a:pPr algn="r"/>
            <a:r>
              <a:rPr lang="en-US" sz="1200" dirty="0">
                <a:solidFill>
                  <a:schemeClr val="tx1"/>
                </a:solidFill>
                <a:hlinkClick r:id="rId3"/>
              </a:rPr>
              <a:t>https://genomebiology.biomedcentral.com/articles/10.1186/gb-2005-6-5-r46</a:t>
            </a:r>
            <a:r>
              <a:rPr lang="en-US" sz="1200" dirty="0">
                <a:solidFill>
                  <a:schemeClr val="tx1"/>
                </a:solidFill>
              </a:rPr>
              <a:t> </a:t>
            </a:r>
          </a:p>
        </p:txBody>
      </p:sp>
    </p:spTree>
    <p:extLst>
      <p:ext uri="{BB962C8B-B14F-4D97-AF65-F5344CB8AC3E}">
        <p14:creationId xmlns:p14="http://schemas.microsoft.com/office/powerpoint/2010/main" val="859781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CF8-F9B8-47B6-AF97-5123BD000E11}"/>
              </a:ext>
            </a:extLst>
          </p:cNvPr>
          <p:cNvSpPr>
            <a:spLocks noGrp="1"/>
          </p:cNvSpPr>
          <p:nvPr>
            <p:ph type="title"/>
          </p:nvPr>
        </p:nvSpPr>
        <p:spPr/>
        <p:txBody>
          <a:bodyPr/>
          <a:lstStyle/>
          <a:p>
            <a:r>
              <a:rPr lang="en-US" dirty="0"/>
              <a:t>Be careful with quantifiers</a:t>
            </a:r>
          </a:p>
        </p:txBody>
      </p:sp>
      <p:sp>
        <p:nvSpPr>
          <p:cNvPr id="3" name="Content Placeholder 2">
            <a:extLst>
              <a:ext uri="{FF2B5EF4-FFF2-40B4-BE49-F238E27FC236}">
                <a16:creationId xmlns:a16="http://schemas.microsoft.com/office/drawing/2014/main" id="{251A4BD4-C626-4D89-AC22-3D646F5F3C17}"/>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Order is important!</a:t>
            </a:r>
          </a:p>
          <a:p>
            <a:pPr lvl="1">
              <a:buFont typeface="Arial" panose="020B0604020202020204" pitchFamily="34" charset="0"/>
              <a:buChar char="•"/>
            </a:pPr>
            <a:r>
              <a:rPr lang="en-US" dirty="0">
                <a:sym typeface="Symbol" panose="05050102010706020507" pitchFamily="18" charset="2"/>
              </a:rPr>
              <a:t>x y </a:t>
            </a:r>
            <a:r>
              <a:rPr lang="en-US" dirty="0" err="1">
                <a:sym typeface="Symbol" panose="05050102010706020507" pitchFamily="18" charset="2"/>
              </a:rPr>
              <a:t>symptomOf</a:t>
            </a:r>
            <a:r>
              <a:rPr lang="en-US" dirty="0">
                <a:sym typeface="Symbol" panose="05050102010706020507" pitchFamily="18" charset="2"/>
              </a:rPr>
              <a:t>(x, y)</a:t>
            </a:r>
          </a:p>
          <a:p>
            <a:pPr lvl="2">
              <a:buFont typeface="Arial" panose="020B0604020202020204" pitchFamily="34" charset="0"/>
              <a:buChar char="•"/>
            </a:pPr>
            <a:r>
              <a:rPr lang="en-US" dirty="0">
                <a:sym typeface="Symbol" panose="05050102010706020507" pitchFamily="18" charset="2"/>
              </a:rPr>
              <a:t>For all x, there exist some y such that x is a symptom of y</a:t>
            </a:r>
          </a:p>
          <a:p>
            <a:pPr lvl="3">
              <a:buFont typeface="Arial" panose="020B0604020202020204" pitchFamily="34" charset="0"/>
              <a:buChar char="•"/>
            </a:pPr>
            <a:r>
              <a:rPr lang="en-US" dirty="0">
                <a:sym typeface="Symbol" panose="05050102010706020507" pitchFamily="18" charset="2"/>
              </a:rPr>
              <a:t>Every symptom originates from some disease;</a:t>
            </a:r>
          </a:p>
          <a:p>
            <a:pPr lvl="3">
              <a:buFont typeface="Arial" panose="020B0604020202020204" pitchFamily="34" charset="0"/>
              <a:buChar char="•"/>
            </a:pPr>
            <a:r>
              <a:rPr lang="en-US" dirty="0">
                <a:sym typeface="Symbol" panose="05050102010706020507" pitchFamily="18" charset="2"/>
              </a:rPr>
              <a:t>Does not exclude that there is only one disease, and that all symptoms come from that one disease.</a:t>
            </a:r>
          </a:p>
          <a:p>
            <a:pPr lvl="1">
              <a:buFont typeface="Arial" panose="020B0604020202020204" pitchFamily="34" charset="0"/>
              <a:buChar char="•"/>
            </a:pPr>
            <a:r>
              <a:rPr lang="en-US" dirty="0">
                <a:sym typeface="Symbol" panose="05050102010706020507" pitchFamily="18" charset="2"/>
              </a:rPr>
              <a:t>y x </a:t>
            </a:r>
            <a:r>
              <a:rPr lang="en-US" dirty="0" err="1">
                <a:sym typeface="Symbol" panose="05050102010706020507" pitchFamily="18" charset="2"/>
              </a:rPr>
              <a:t>symptomOf</a:t>
            </a:r>
            <a:r>
              <a:rPr lang="en-US" dirty="0">
                <a:sym typeface="Symbol" panose="05050102010706020507" pitchFamily="18" charset="2"/>
              </a:rPr>
              <a:t>(x, y)</a:t>
            </a:r>
          </a:p>
          <a:p>
            <a:pPr lvl="2">
              <a:buFont typeface="Arial" panose="020B0604020202020204" pitchFamily="34" charset="0"/>
              <a:buChar char="•"/>
            </a:pPr>
            <a:r>
              <a:rPr lang="en-US" dirty="0">
                <a:sym typeface="Symbol" panose="05050102010706020507" pitchFamily="18" charset="2"/>
              </a:rPr>
              <a:t>There exist some y, such that for all x, x is a symptom of y</a:t>
            </a:r>
          </a:p>
          <a:p>
            <a:pPr lvl="3">
              <a:buFont typeface="Arial" panose="020B0604020202020204" pitchFamily="34" charset="0"/>
              <a:buChar char="•"/>
            </a:pPr>
            <a:r>
              <a:rPr lang="en-US" dirty="0">
                <a:sym typeface="Symbol" panose="05050102010706020507" pitchFamily="18" charset="2"/>
              </a:rPr>
              <a:t>There is a disease which is the cause of all symptoms that exist.</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D1EAC9-9850-4C30-875C-1172A3A73E16}"/>
              </a:ext>
            </a:extLst>
          </p:cNvPr>
          <p:cNvSpPr>
            <a:spLocks noGrp="1"/>
          </p:cNvSpPr>
          <p:nvPr>
            <p:ph type="sldNum" sz="quarter" idx="3"/>
          </p:nvPr>
        </p:nvSpPr>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16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DD93-985C-4741-A949-089A3EE372CA}"/>
              </a:ext>
            </a:extLst>
          </p:cNvPr>
          <p:cNvSpPr>
            <a:spLocks noGrp="1"/>
          </p:cNvSpPr>
          <p:nvPr>
            <p:ph type="title"/>
          </p:nvPr>
        </p:nvSpPr>
        <p:spPr/>
        <p:txBody>
          <a:bodyPr/>
          <a:lstStyle/>
          <a:p>
            <a:r>
              <a:rPr lang="en-US" dirty="0"/>
              <a:t>Be aware of ambiguities in language</a:t>
            </a:r>
          </a:p>
        </p:txBody>
      </p:sp>
      <p:sp>
        <p:nvSpPr>
          <p:cNvPr id="3" name="Content Placeholder 2">
            <a:extLst>
              <a:ext uri="{FF2B5EF4-FFF2-40B4-BE49-F238E27FC236}">
                <a16:creationId xmlns:a16="http://schemas.microsoft.com/office/drawing/2014/main" id="{47E68712-A4F7-40A5-A083-295EBAFB90C9}"/>
              </a:ext>
            </a:extLst>
          </p:cNvPr>
          <p:cNvSpPr>
            <a:spLocks noGrp="1"/>
          </p:cNvSpPr>
          <p:nvPr>
            <p:ph idx="1"/>
          </p:nvPr>
        </p:nvSpPr>
        <p:spPr/>
        <p:txBody>
          <a:bodyPr/>
          <a:lstStyle/>
          <a:p>
            <a:pPr>
              <a:buFont typeface="Arial" panose="020B0604020202020204" pitchFamily="34" charset="0"/>
              <a:buChar char="•"/>
            </a:pPr>
            <a:r>
              <a:rPr lang="en-US" dirty="0"/>
              <a:t>‘Every patient has some provider’</a:t>
            </a:r>
          </a:p>
          <a:p>
            <a:pPr lvl="1">
              <a:buFont typeface="Arial" panose="020B0604020202020204" pitchFamily="34" charset="0"/>
              <a:buChar char="•"/>
            </a:pPr>
            <a:r>
              <a:rPr lang="en-US" dirty="0"/>
              <a:t>Can mean:</a:t>
            </a:r>
          </a:p>
          <a:p>
            <a:pPr lvl="1">
              <a:buFont typeface="Arial" panose="020B0604020202020204" pitchFamily="34" charset="0"/>
              <a:buChar char="•"/>
            </a:pPr>
            <a:endParaRPr lang="en-US" dirty="0"/>
          </a:p>
          <a:p>
            <a:pPr lvl="2">
              <a:buFont typeface="Arial" panose="020B0604020202020204" pitchFamily="34" charset="0"/>
              <a:buChar char="•"/>
            </a:pPr>
            <a:r>
              <a:rPr lang="en-US" dirty="0">
                <a:sym typeface="Symbol" panose="05050102010706020507" pitchFamily="18" charset="2"/>
              </a:rPr>
              <a:t>x y </a:t>
            </a:r>
            <a:r>
              <a:rPr lang="en-US" dirty="0" err="1">
                <a:sym typeface="Symbol" panose="05050102010706020507" pitchFamily="18" charset="2"/>
              </a:rPr>
              <a:t>patientOf</a:t>
            </a:r>
            <a:r>
              <a:rPr lang="en-US" dirty="0">
                <a:sym typeface="Symbol" panose="05050102010706020507" pitchFamily="18" charset="2"/>
              </a:rPr>
              <a:t>(x, y)</a:t>
            </a:r>
          </a:p>
          <a:p>
            <a:pPr lvl="3">
              <a:buFont typeface="Arial" panose="020B0604020202020204" pitchFamily="34" charset="0"/>
              <a:buChar char="•"/>
            </a:pPr>
            <a:r>
              <a:rPr lang="en-US" dirty="0">
                <a:sym typeface="Symbol" panose="05050102010706020507" pitchFamily="18" charset="2"/>
              </a:rPr>
              <a:t>For all x, there exist some y such that x is a patient of y</a:t>
            </a:r>
          </a:p>
          <a:p>
            <a:pPr lvl="4">
              <a:buFont typeface="Arial" panose="020B0604020202020204" pitchFamily="34" charset="0"/>
              <a:buChar char="•"/>
            </a:pPr>
            <a:r>
              <a:rPr lang="en-US" dirty="0">
                <a:sym typeface="Symbol" panose="05050102010706020507" pitchFamily="18" charset="2"/>
              </a:rPr>
              <a:t>Every patient has some provider. </a:t>
            </a:r>
          </a:p>
          <a:p>
            <a:pPr lvl="4">
              <a:buFont typeface="Arial" panose="020B0604020202020204" pitchFamily="34" charset="0"/>
              <a:buChar char="•"/>
            </a:pPr>
            <a:endParaRPr lang="en-US" dirty="0">
              <a:sym typeface="Symbol" panose="05050102010706020507" pitchFamily="18" charset="2"/>
            </a:endParaRPr>
          </a:p>
          <a:p>
            <a:pPr lvl="2">
              <a:buFont typeface="Arial" panose="020B0604020202020204" pitchFamily="34" charset="0"/>
              <a:buChar char="•"/>
            </a:pPr>
            <a:r>
              <a:rPr lang="en-US" dirty="0">
                <a:sym typeface="Symbol" panose="05050102010706020507" pitchFamily="18" charset="2"/>
              </a:rPr>
              <a:t>y x </a:t>
            </a:r>
            <a:r>
              <a:rPr lang="en-US" dirty="0" err="1">
                <a:sym typeface="Symbol" panose="05050102010706020507" pitchFamily="18" charset="2"/>
              </a:rPr>
              <a:t>patientOf</a:t>
            </a:r>
            <a:r>
              <a:rPr lang="en-US" dirty="0">
                <a:sym typeface="Symbol" panose="05050102010706020507" pitchFamily="18" charset="2"/>
              </a:rPr>
              <a:t>(x, y)</a:t>
            </a:r>
          </a:p>
          <a:p>
            <a:pPr lvl="3">
              <a:buFont typeface="Arial" panose="020B0604020202020204" pitchFamily="34" charset="0"/>
              <a:buChar char="•"/>
            </a:pPr>
            <a:r>
              <a:rPr lang="en-US" dirty="0">
                <a:sym typeface="Symbol" panose="05050102010706020507" pitchFamily="18" charset="2"/>
              </a:rPr>
              <a:t>There exist some y, such that for all x, x is a patient of y</a:t>
            </a:r>
          </a:p>
          <a:p>
            <a:pPr lvl="4">
              <a:buFont typeface="Arial" panose="020B0604020202020204" pitchFamily="34" charset="0"/>
              <a:buChar char="•"/>
            </a:pPr>
            <a:r>
              <a:rPr lang="en-US" dirty="0">
                <a:sym typeface="Symbol" panose="05050102010706020507" pitchFamily="18" charset="2"/>
              </a:rPr>
              <a:t>There is some provider that provides for all patients.</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F7E5C7C-0794-4BDF-81DE-AB664DD7D3CF}"/>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753218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26DFA-D98D-4F2D-892B-E95C03EE6CE0}"/>
              </a:ext>
            </a:extLst>
          </p:cNvPr>
          <p:cNvSpPr>
            <a:spLocks noGrp="1"/>
          </p:cNvSpPr>
          <p:nvPr>
            <p:ph type="ctrTitle"/>
          </p:nvPr>
        </p:nvSpPr>
        <p:spPr/>
        <p:txBody>
          <a:bodyPr/>
          <a:lstStyle/>
          <a:p>
            <a:r>
              <a:rPr lang="en-US" dirty="0"/>
              <a:t>Description Logics</a:t>
            </a:r>
          </a:p>
        </p:txBody>
      </p:sp>
      <p:sp>
        <p:nvSpPr>
          <p:cNvPr id="5" name="Subtitle 4">
            <a:extLst>
              <a:ext uri="{FF2B5EF4-FFF2-40B4-BE49-F238E27FC236}">
                <a16:creationId xmlns:a16="http://schemas.microsoft.com/office/drawing/2014/main" id="{54AA4274-69C9-433A-826A-593947E195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6158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8D6-95E5-4638-8B5D-B7054601607F}"/>
              </a:ext>
            </a:extLst>
          </p:cNvPr>
          <p:cNvSpPr>
            <a:spLocks noGrp="1"/>
          </p:cNvSpPr>
          <p:nvPr>
            <p:ph type="title"/>
          </p:nvPr>
        </p:nvSpPr>
        <p:spPr/>
        <p:txBody>
          <a:bodyPr/>
          <a:lstStyle/>
          <a:p>
            <a:r>
              <a:rPr lang="en-US" dirty="0"/>
              <a:t>Description Logic(s)</a:t>
            </a:r>
          </a:p>
        </p:txBody>
      </p:sp>
      <p:sp>
        <p:nvSpPr>
          <p:cNvPr id="3" name="Content Placeholder 2">
            <a:extLst>
              <a:ext uri="{FF2B5EF4-FFF2-40B4-BE49-F238E27FC236}">
                <a16:creationId xmlns:a16="http://schemas.microsoft.com/office/drawing/2014/main" id="{67EB6042-FAEC-4F6A-B200-0F7A80754856}"/>
              </a:ext>
            </a:extLst>
          </p:cNvPr>
          <p:cNvSpPr>
            <a:spLocks noGrp="1"/>
          </p:cNvSpPr>
          <p:nvPr>
            <p:ph idx="1"/>
          </p:nvPr>
        </p:nvSpPr>
        <p:spPr/>
        <p:txBody>
          <a:bodyPr/>
          <a:lstStyle/>
          <a:p>
            <a:pPr>
              <a:buFont typeface="Arial" panose="020B0604020202020204" pitchFamily="34" charset="0"/>
              <a:buChar char="•"/>
            </a:pPr>
            <a:r>
              <a:rPr lang="en-US" dirty="0"/>
              <a:t>A DL is a fragment of FOL.</a:t>
            </a:r>
          </a:p>
          <a:p>
            <a:pPr>
              <a:buFont typeface="Arial" panose="020B0604020202020204" pitchFamily="34" charset="0"/>
              <a:buChar char="•"/>
            </a:pPr>
            <a:r>
              <a:rPr lang="en-US" dirty="0"/>
              <a:t>DLs come in many varieties, most of which are decidable.</a:t>
            </a:r>
          </a:p>
          <a:p>
            <a:pPr lvl="1">
              <a:buFont typeface="Arial" panose="020B0604020202020204" pitchFamily="34" charset="0"/>
              <a:buChar char="•"/>
            </a:pPr>
            <a:r>
              <a:rPr lang="en-US" sz="2000" dirty="0"/>
              <a:t>A logic is decidable if there is an effective method for determining whether arbitrary formulas of the logic are logically valid formulas.</a:t>
            </a:r>
          </a:p>
          <a:p>
            <a:pPr lvl="1">
              <a:buFont typeface="Arial" panose="020B0604020202020204" pitchFamily="34" charset="0"/>
              <a:buChar char="•"/>
            </a:pPr>
            <a:r>
              <a:rPr lang="en-US" sz="2000" dirty="0"/>
              <a:t>A FOL is not decidable if its signature (i.e. the list and description of non-logical symbols) includes equality and at least one other predicate with two or more arguments.</a:t>
            </a:r>
          </a:p>
          <a:p>
            <a:pPr lvl="1">
              <a:buFont typeface="Arial" panose="020B0604020202020204" pitchFamily="34" charset="0"/>
              <a:buChar char="•"/>
            </a:pPr>
            <a:r>
              <a:rPr lang="en-US" sz="2000" dirty="0"/>
              <a:t>Flavors: </a:t>
            </a:r>
            <a:r>
              <a:rPr lang="en-US" sz="2000" dirty="0">
                <a:hlinkClick r:id="rId2"/>
              </a:rPr>
              <a:t>https://en.wikipedia.org/wiki/Description_logic</a:t>
            </a:r>
            <a:r>
              <a:rPr lang="en-US" sz="2000" dirty="0"/>
              <a:t> .</a:t>
            </a:r>
          </a:p>
        </p:txBody>
      </p:sp>
      <p:sp>
        <p:nvSpPr>
          <p:cNvPr id="4" name="Slide Number Placeholder 3">
            <a:extLst>
              <a:ext uri="{FF2B5EF4-FFF2-40B4-BE49-F238E27FC236}">
                <a16:creationId xmlns:a16="http://schemas.microsoft.com/office/drawing/2014/main" id="{0CEA871F-354A-442C-95CC-204F21CDEB27}"/>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34</a:t>
            </a:fld>
            <a:endParaRPr lang="en-US" dirty="0"/>
          </a:p>
        </p:txBody>
      </p:sp>
    </p:spTree>
    <p:extLst>
      <p:ext uri="{BB962C8B-B14F-4D97-AF65-F5344CB8AC3E}">
        <p14:creationId xmlns:p14="http://schemas.microsoft.com/office/powerpoint/2010/main" val="1071562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E931-54BA-4A4D-BDDB-5F79ADB35F77}"/>
              </a:ext>
            </a:extLst>
          </p:cNvPr>
          <p:cNvSpPr>
            <a:spLocks noGrp="1"/>
          </p:cNvSpPr>
          <p:nvPr>
            <p:ph type="title"/>
          </p:nvPr>
        </p:nvSpPr>
        <p:spPr/>
        <p:txBody>
          <a:bodyPr/>
          <a:lstStyle/>
          <a:p>
            <a:r>
              <a:rPr lang="en-US" dirty="0"/>
              <a:t>Relations between some logics</a:t>
            </a:r>
          </a:p>
        </p:txBody>
      </p:sp>
      <p:sp>
        <p:nvSpPr>
          <p:cNvPr id="4" name="Slide Number Placeholder 3">
            <a:extLst>
              <a:ext uri="{FF2B5EF4-FFF2-40B4-BE49-F238E27FC236}">
                <a16:creationId xmlns:a16="http://schemas.microsoft.com/office/drawing/2014/main" id="{23B17C8B-8F26-4206-972B-C859509C8D92}"/>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35</a:t>
            </a:fld>
            <a:endParaRPr lang="en-US" dirty="0"/>
          </a:p>
        </p:txBody>
      </p:sp>
      <p:pic>
        <p:nvPicPr>
          <p:cNvPr id="5" name="Picture 4">
            <a:extLst>
              <a:ext uri="{FF2B5EF4-FFF2-40B4-BE49-F238E27FC236}">
                <a16:creationId xmlns:a16="http://schemas.microsoft.com/office/drawing/2014/main" id="{69BB7CDA-8D39-4475-9692-D791D1F47193}"/>
              </a:ext>
            </a:extLst>
          </p:cNvPr>
          <p:cNvPicPr>
            <a:picLocks noChangeAspect="1"/>
          </p:cNvPicPr>
          <p:nvPr/>
        </p:nvPicPr>
        <p:blipFill>
          <a:blip r:embed="rId2"/>
          <a:stretch>
            <a:fillRect/>
          </a:stretch>
        </p:blipFill>
        <p:spPr>
          <a:xfrm>
            <a:off x="1295400" y="1382343"/>
            <a:ext cx="6553200" cy="4554925"/>
          </a:xfrm>
          <a:prstGeom prst="rect">
            <a:avLst/>
          </a:prstGeom>
        </p:spPr>
      </p:pic>
      <p:sp>
        <p:nvSpPr>
          <p:cNvPr id="6" name="TextBox 5">
            <a:extLst>
              <a:ext uri="{FF2B5EF4-FFF2-40B4-BE49-F238E27FC236}">
                <a16:creationId xmlns:a16="http://schemas.microsoft.com/office/drawing/2014/main" id="{EC5EF7D6-FA1D-4A28-AE73-FE34AE188053}"/>
              </a:ext>
            </a:extLst>
          </p:cNvPr>
          <p:cNvSpPr txBox="1"/>
          <p:nvPr/>
        </p:nvSpPr>
        <p:spPr>
          <a:xfrm>
            <a:off x="2057400" y="2971800"/>
            <a:ext cx="755335" cy="584775"/>
          </a:xfrm>
          <a:prstGeom prst="rect">
            <a:avLst/>
          </a:prstGeom>
          <a:noFill/>
        </p:spPr>
        <p:txBody>
          <a:bodyPr wrap="none" rtlCol="0">
            <a:spAutoFit/>
          </a:bodyPr>
          <a:lstStyle/>
          <a:p>
            <a:r>
              <a:rPr lang="en-US" dirty="0"/>
              <a:t>DL</a:t>
            </a:r>
          </a:p>
        </p:txBody>
      </p:sp>
      <p:sp>
        <p:nvSpPr>
          <p:cNvPr id="7" name="Rectangle 6">
            <a:extLst>
              <a:ext uri="{FF2B5EF4-FFF2-40B4-BE49-F238E27FC236}">
                <a16:creationId xmlns:a16="http://schemas.microsoft.com/office/drawing/2014/main" id="{3C713124-193E-4711-8566-A16B535AD32C}"/>
              </a:ext>
            </a:extLst>
          </p:cNvPr>
          <p:cNvSpPr/>
          <p:nvPr/>
        </p:nvSpPr>
        <p:spPr>
          <a:xfrm>
            <a:off x="685800" y="6126843"/>
            <a:ext cx="8382000" cy="646331"/>
          </a:xfrm>
          <a:prstGeom prst="rect">
            <a:avLst/>
          </a:prstGeom>
        </p:spPr>
        <p:txBody>
          <a:bodyPr wrap="square">
            <a:spAutoFit/>
          </a:bodyPr>
          <a:lstStyle/>
          <a:p>
            <a:pPr algn="r"/>
            <a:r>
              <a:rPr lang="en-US" sz="1200" b="0" dirty="0">
                <a:solidFill>
                  <a:schemeClr val="bg1"/>
                </a:solidFill>
              </a:rPr>
              <a:t>Benjamin </a:t>
            </a:r>
            <a:r>
              <a:rPr lang="en-US" sz="1200" b="0" dirty="0" err="1">
                <a:solidFill>
                  <a:schemeClr val="bg1"/>
                </a:solidFill>
              </a:rPr>
              <a:t>Grosof</a:t>
            </a:r>
            <a:r>
              <a:rPr lang="en-US" sz="1200" b="0" dirty="0">
                <a:solidFill>
                  <a:schemeClr val="bg1"/>
                </a:solidFill>
              </a:rPr>
              <a:t> , Ian </a:t>
            </a:r>
            <a:r>
              <a:rPr lang="en-US" sz="1200" b="0" dirty="0" err="1">
                <a:solidFill>
                  <a:schemeClr val="bg1"/>
                </a:solidFill>
              </a:rPr>
              <a:t>Horrocks</a:t>
            </a:r>
            <a:r>
              <a:rPr lang="en-US" sz="1200" b="0" dirty="0">
                <a:solidFill>
                  <a:schemeClr val="bg1"/>
                </a:solidFill>
              </a:rPr>
              <a:t>, Raphael Volz, Stefan Decker. </a:t>
            </a:r>
          </a:p>
          <a:p>
            <a:pPr algn="r"/>
            <a:r>
              <a:rPr lang="en-US" sz="1200" b="0" dirty="0">
                <a:solidFill>
                  <a:schemeClr val="bg1"/>
                </a:solidFill>
                <a:latin typeface="Segoe UI" panose="020B0502040204020203" pitchFamily="34" charset="0"/>
              </a:rPr>
              <a:t>Description Logic Programs: Combining Logic Programs with Description Logic. 2004 Research Papers in Economics.</a:t>
            </a:r>
            <a:r>
              <a:rPr lang="en-US" sz="1200" b="0" dirty="0">
                <a:solidFill>
                  <a:schemeClr val="bg1"/>
                </a:solidFill>
              </a:rPr>
              <a:t>. </a:t>
            </a:r>
            <a:r>
              <a:rPr lang="en-US" sz="1200" b="0" dirty="0">
                <a:solidFill>
                  <a:schemeClr val="bg1"/>
                </a:solidFill>
                <a:hlinkClick r:id="rId3"/>
              </a:rPr>
              <a:t>http://www.cs.man.ac.uk/~horrocks/Publications/download/2003/p117-grosof.pdf</a:t>
            </a:r>
            <a:r>
              <a:rPr lang="en-US" sz="1200" b="0" dirty="0">
                <a:solidFill>
                  <a:schemeClr val="bg1"/>
                </a:solidFill>
              </a:rPr>
              <a:t> </a:t>
            </a:r>
            <a:endParaRPr lang="en-US" sz="1200" b="0" dirty="0">
              <a:solidFill>
                <a:schemeClr val="bg1"/>
              </a:solidFill>
              <a:effectLst/>
            </a:endParaRPr>
          </a:p>
        </p:txBody>
      </p:sp>
    </p:spTree>
    <p:extLst>
      <p:ext uri="{BB962C8B-B14F-4D97-AF65-F5344CB8AC3E}">
        <p14:creationId xmlns:p14="http://schemas.microsoft.com/office/powerpoint/2010/main" val="1412088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8D6-95E5-4638-8B5D-B7054601607F}"/>
              </a:ext>
            </a:extLst>
          </p:cNvPr>
          <p:cNvSpPr>
            <a:spLocks noGrp="1"/>
          </p:cNvSpPr>
          <p:nvPr>
            <p:ph type="title"/>
          </p:nvPr>
        </p:nvSpPr>
        <p:spPr/>
        <p:txBody>
          <a:bodyPr/>
          <a:lstStyle/>
          <a:p>
            <a:r>
              <a:rPr lang="en-US" dirty="0"/>
              <a:t>Description Logic(s)</a:t>
            </a:r>
          </a:p>
        </p:txBody>
      </p:sp>
      <p:sp>
        <p:nvSpPr>
          <p:cNvPr id="3" name="Content Placeholder 2">
            <a:extLst>
              <a:ext uri="{FF2B5EF4-FFF2-40B4-BE49-F238E27FC236}">
                <a16:creationId xmlns:a16="http://schemas.microsoft.com/office/drawing/2014/main" id="{67EB6042-FAEC-4F6A-B200-0F7A80754856}"/>
              </a:ext>
            </a:extLst>
          </p:cNvPr>
          <p:cNvSpPr>
            <a:spLocks noGrp="1"/>
          </p:cNvSpPr>
          <p:nvPr>
            <p:ph idx="1"/>
          </p:nvPr>
        </p:nvSpPr>
        <p:spPr>
          <a:xfrm>
            <a:off x="228600" y="1676400"/>
            <a:ext cx="8686800" cy="2438400"/>
          </a:xfrm>
        </p:spPr>
        <p:txBody>
          <a:bodyPr/>
          <a:lstStyle/>
          <a:p>
            <a:pPr>
              <a:buFont typeface="Arial" panose="020B0604020202020204" pitchFamily="34" charset="0"/>
              <a:buChar char="•"/>
            </a:pPr>
            <a:r>
              <a:rPr lang="en-US" dirty="0"/>
              <a:t>Three essential components of a DL system:</a:t>
            </a:r>
          </a:p>
          <a:p>
            <a:pPr>
              <a:buFont typeface="Arial" panose="020B0604020202020204" pitchFamily="34" charset="0"/>
              <a:buChar char="•"/>
            </a:pPr>
            <a:endParaRPr lang="en-US" dirty="0"/>
          </a:p>
          <a:p>
            <a:pPr lvl="1">
              <a:buFont typeface="Arial" panose="020B0604020202020204" pitchFamily="34" charset="0"/>
              <a:buChar char="•"/>
            </a:pPr>
            <a:r>
              <a:rPr lang="en-US" sz="1800" dirty="0" err="1"/>
              <a:t>Abox</a:t>
            </a:r>
            <a:r>
              <a:rPr lang="en-US" sz="1800" dirty="0"/>
              <a:t>: 	Father(john).			concept assertion</a:t>
            </a:r>
          </a:p>
          <a:p>
            <a:pPr marL="457200" lvl="1" indent="0">
              <a:buNone/>
            </a:pPr>
            <a:r>
              <a:rPr lang="en-US" sz="1800" dirty="0"/>
              <a:t>		</a:t>
            </a:r>
            <a:r>
              <a:rPr lang="en-US" sz="1800" dirty="0" err="1"/>
              <a:t>fatherOf</a:t>
            </a:r>
            <a:r>
              <a:rPr lang="en-US" sz="1800" dirty="0"/>
              <a:t>(john, </a:t>
            </a:r>
            <a:r>
              <a:rPr lang="en-US" sz="1800" dirty="0" err="1"/>
              <a:t>barry</a:t>
            </a:r>
            <a:r>
              <a:rPr lang="en-US" sz="1800" dirty="0"/>
              <a:t>).		role assertion</a:t>
            </a:r>
          </a:p>
          <a:p>
            <a:pPr marL="457200" lvl="1" indent="0">
              <a:buNone/>
            </a:pPr>
            <a:r>
              <a:rPr lang="en-US" sz="1800" dirty="0"/>
              <a:t>		john </a:t>
            </a:r>
            <a:r>
              <a:rPr lang="en-US" sz="1800" dirty="0">
                <a:sym typeface="Symbol" panose="05050102010706020507" pitchFamily="18" charset="2"/>
              </a:rPr>
              <a:t></a:t>
            </a:r>
            <a:r>
              <a:rPr lang="en-US" sz="1800" dirty="0"/>
              <a:t> </a:t>
            </a:r>
            <a:r>
              <a:rPr lang="en-US" sz="1800" dirty="0" err="1"/>
              <a:t>barry</a:t>
            </a:r>
            <a:endParaRPr lang="en-US" sz="1800" dirty="0"/>
          </a:p>
          <a:p>
            <a:pPr marL="457200" lvl="1" indent="0">
              <a:buNone/>
            </a:pPr>
            <a:r>
              <a:rPr lang="en-US" sz="1800" dirty="0"/>
              <a:t>		…</a:t>
            </a:r>
          </a:p>
          <a:p>
            <a:pPr lvl="1">
              <a:buFont typeface="Arial" panose="020B0604020202020204" pitchFamily="34" charset="0"/>
              <a:buChar char="•"/>
            </a:pPr>
            <a:r>
              <a:rPr lang="en-US" sz="1800" dirty="0" err="1"/>
              <a:t>Tbox</a:t>
            </a:r>
            <a:r>
              <a:rPr lang="en-US" sz="1800" dirty="0"/>
              <a:t>:	Father    Parent			concept inclusion</a:t>
            </a:r>
          </a:p>
          <a:p>
            <a:pPr marL="457200" lvl="1" indent="0">
              <a:buNone/>
            </a:pPr>
            <a:r>
              <a:rPr lang="en-US" sz="1800" dirty="0"/>
              <a:t>		Person </a:t>
            </a:r>
            <a:r>
              <a:rPr lang="en-US" sz="1800" dirty="0">
                <a:sym typeface="Symbol" panose="05050102010706020507" pitchFamily="18" charset="2"/>
              </a:rPr>
              <a:t> </a:t>
            </a:r>
            <a:r>
              <a:rPr lang="en-US" sz="1800" dirty="0"/>
              <a:t>Human			concept equivalence</a:t>
            </a:r>
          </a:p>
          <a:p>
            <a:pPr marL="457200" lvl="1" indent="0">
              <a:buNone/>
            </a:pPr>
            <a:r>
              <a:rPr lang="en-US" sz="1800" dirty="0"/>
              <a:t>		…</a:t>
            </a:r>
          </a:p>
          <a:p>
            <a:pPr lvl="1"/>
            <a:r>
              <a:rPr lang="en-US" sz="1800" dirty="0" err="1"/>
              <a:t>Rbox</a:t>
            </a:r>
            <a:r>
              <a:rPr lang="en-US" sz="1800" dirty="0"/>
              <a:t>:	</a:t>
            </a:r>
            <a:r>
              <a:rPr lang="en-US" sz="1800" dirty="0" err="1"/>
              <a:t>fatherOf</a:t>
            </a:r>
            <a:r>
              <a:rPr lang="en-US" sz="1800" dirty="0"/>
              <a:t>     </a:t>
            </a:r>
            <a:r>
              <a:rPr lang="en-US" sz="1800" dirty="0" err="1"/>
              <a:t>parentOf</a:t>
            </a:r>
            <a:r>
              <a:rPr lang="en-US" sz="1800" dirty="0"/>
              <a:t>		role inclusion</a:t>
            </a:r>
          </a:p>
          <a:p>
            <a:pPr marL="457200" lvl="1" indent="0">
              <a:buNone/>
            </a:pPr>
            <a:r>
              <a:rPr lang="en-US" sz="1800" dirty="0"/>
              <a:t>		disjoint(</a:t>
            </a:r>
            <a:r>
              <a:rPr lang="en-US" sz="1800" dirty="0" err="1"/>
              <a:t>parentOf</a:t>
            </a:r>
            <a:r>
              <a:rPr lang="en-US" sz="1800" dirty="0"/>
              <a:t>, </a:t>
            </a:r>
            <a:r>
              <a:rPr lang="en-US" sz="1800" dirty="0" err="1"/>
              <a:t>childOf</a:t>
            </a:r>
            <a:r>
              <a:rPr lang="en-US" sz="1800" dirty="0"/>
              <a:t>)	</a:t>
            </a:r>
            <a:r>
              <a:rPr lang="en-US" sz="1800" dirty="0" err="1"/>
              <a:t>disjointness</a:t>
            </a:r>
            <a:r>
              <a:rPr lang="en-US" sz="1800" dirty="0"/>
              <a:t> of roles</a:t>
            </a:r>
          </a:p>
          <a:p>
            <a:pPr marL="457200" lvl="1" indent="0">
              <a:buNone/>
            </a:pPr>
            <a:r>
              <a:rPr lang="en-US" sz="1800" dirty="0"/>
              <a:t>		…</a:t>
            </a:r>
          </a:p>
          <a:p>
            <a:pPr indent="-285750">
              <a:buFont typeface="Arial" panose="020B0604020202020204" pitchFamily="34" charset="0"/>
              <a:buChar char="•"/>
            </a:pPr>
            <a:r>
              <a:rPr lang="en-US" dirty="0"/>
              <a:t>Assertions need to be interpreted as being about </a:t>
            </a:r>
            <a:r>
              <a:rPr lang="en-US" b="1" u="sng" dirty="0"/>
              <a:t>sets</a:t>
            </a:r>
            <a:r>
              <a:rPr lang="en-US" dirty="0"/>
              <a:t>.</a:t>
            </a:r>
          </a:p>
        </p:txBody>
      </p:sp>
      <p:sp>
        <p:nvSpPr>
          <p:cNvPr id="4" name="Slide Number Placeholder 3">
            <a:extLst>
              <a:ext uri="{FF2B5EF4-FFF2-40B4-BE49-F238E27FC236}">
                <a16:creationId xmlns:a16="http://schemas.microsoft.com/office/drawing/2014/main" id="{0CEA871F-354A-442C-95CC-204F21CDEB27}"/>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36</a:t>
            </a:fld>
            <a:endParaRPr lang="en-US" dirty="0"/>
          </a:p>
        </p:txBody>
      </p:sp>
      <p:grpSp>
        <p:nvGrpSpPr>
          <p:cNvPr id="11" name="Group 10">
            <a:extLst>
              <a:ext uri="{FF2B5EF4-FFF2-40B4-BE49-F238E27FC236}">
                <a16:creationId xmlns:a16="http://schemas.microsoft.com/office/drawing/2014/main" id="{B70EBE39-DFF2-4976-B65C-224CCAD49F3D}"/>
              </a:ext>
            </a:extLst>
          </p:cNvPr>
          <p:cNvGrpSpPr/>
          <p:nvPr/>
        </p:nvGrpSpPr>
        <p:grpSpPr>
          <a:xfrm>
            <a:off x="2879698" y="3993177"/>
            <a:ext cx="152400" cy="152400"/>
            <a:chOff x="3429000" y="5257800"/>
            <a:chExt cx="457200" cy="457200"/>
          </a:xfrm>
        </p:grpSpPr>
        <p:cxnSp>
          <p:nvCxnSpPr>
            <p:cNvPr id="6" name="Straight Connector 5">
              <a:extLst>
                <a:ext uri="{FF2B5EF4-FFF2-40B4-BE49-F238E27FC236}">
                  <a16:creationId xmlns:a16="http://schemas.microsoft.com/office/drawing/2014/main" id="{C1C9AF0B-888C-4ACD-A9A9-B38AABD7E205}"/>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795E307D-C2B1-4A9F-BE54-F8A48F7BE176}"/>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4E6411B-9EE2-4697-B198-15E27A3F9699}"/>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0CF369F3-8C83-4B68-B57C-426479D3FD57}"/>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A2A12028-D87D-439B-A33B-E39E681898EF}"/>
              </a:ext>
            </a:extLst>
          </p:cNvPr>
          <p:cNvGrpSpPr/>
          <p:nvPr/>
        </p:nvGrpSpPr>
        <p:grpSpPr>
          <a:xfrm>
            <a:off x="3085366" y="4984230"/>
            <a:ext cx="152400" cy="152400"/>
            <a:chOff x="3429000" y="5257800"/>
            <a:chExt cx="457200" cy="457200"/>
          </a:xfrm>
        </p:grpSpPr>
        <p:cxnSp>
          <p:nvCxnSpPr>
            <p:cNvPr id="19" name="Straight Connector 18">
              <a:extLst>
                <a:ext uri="{FF2B5EF4-FFF2-40B4-BE49-F238E27FC236}">
                  <a16:creationId xmlns:a16="http://schemas.microsoft.com/office/drawing/2014/main" id="{3F54CA20-4996-4CAF-B071-747C3175686B}"/>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88F71D5-0891-4920-8F9A-A02A952F9E9A}"/>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077B92F-5C9D-4583-B6D8-A8996C51A51C}"/>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534BD75-A3D9-4D7F-83B1-C165FDCFE160}"/>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75570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A4A0-3E2B-45EF-8FD6-7607C7A9D56A}"/>
              </a:ext>
            </a:extLst>
          </p:cNvPr>
          <p:cNvSpPr>
            <a:spLocks noGrp="1"/>
          </p:cNvSpPr>
          <p:nvPr>
            <p:ph type="title"/>
          </p:nvPr>
        </p:nvSpPr>
        <p:spPr/>
        <p:txBody>
          <a:bodyPr/>
          <a:lstStyle/>
          <a:p>
            <a:r>
              <a:rPr lang="en-US" dirty="0"/>
              <a:t>DL constructors</a:t>
            </a:r>
          </a:p>
        </p:txBody>
      </p:sp>
      <p:sp>
        <p:nvSpPr>
          <p:cNvPr id="3" name="Content Placeholder 2">
            <a:extLst>
              <a:ext uri="{FF2B5EF4-FFF2-40B4-BE49-F238E27FC236}">
                <a16:creationId xmlns:a16="http://schemas.microsoft.com/office/drawing/2014/main" id="{6DDDEDB1-9080-4D19-9362-8A96DBBC6EEC}"/>
              </a:ext>
            </a:extLst>
          </p:cNvPr>
          <p:cNvSpPr>
            <a:spLocks noGrp="1"/>
          </p:cNvSpPr>
          <p:nvPr>
            <p:ph idx="1"/>
          </p:nvPr>
        </p:nvSpPr>
        <p:spPr/>
        <p:txBody>
          <a:bodyPr/>
          <a:lstStyle/>
          <a:p>
            <a:pPr>
              <a:buFont typeface="Arial" panose="020B0604020202020204" pitchFamily="34" charset="0"/>
              <a:buChar char="•"/>
            </a:pPr>
            <a:r>
              <a:rPr lang="en-US" dirty="0"/>
              <a:t>Male    Parent		intersection / conjunction</a:t>
            </a:r>
          </a:p>
          <a:p>
            <a:pPr>
              <a:buFont typeface="Arial" panose="020B0604020202020204" pitchFamily="34" charset="0"/>
              <a:buChar char="•"/>
            </a:pPr>
            <a:r>
              <a:rPr lang="en-US" dirty="0"/>
              <a:t>Male    Female		union / disjunction</a:t>
            </a:r>
          </a:p>
          <a:p>
            <a:pPr>
              <a:buFont typeface="Arial" panose="020B0604020202020204" pitchFamily="34" charset="0"/>
              <a:buChar char="•"/>
            </a:pPr>
            <a:r>
              <a:rPr lang="en-US" dirty="0">
                <a:sym typeface="Symbol" panose="05050102010706020507" pitchFamily="18" charset="2"/>
              </a:rPr>
              <a:t> Male			complement / negation	</a:t>
            </a:r>
          </a:p>
          <a:p>
            <a:pPr>
              <a:buFont typeface="Arial" panose="020B0604020202020204" pitchFamily="34" charset="0"/>
              <a:buChar char="•"/>
            </a:pPr>
            <a:r>
              <a:rPr lang="en-US" dirty="0">
                <a:sym typeface="Symbol" panose="05050102010706020507" pitchFamily="18" charset="2"/>
              </a:rPr>
              <a:t>…</a:t>
            </a:r>
          </a:p>
          <a:p>
            <a:pPr>
              <a:buFont typeface="Arial" panose="020B0604020202020204" pitchFamily="34" charset="0"/>
              <a:buChar char="•"/>
            </a:pPr>
            <a:endParaRPr lang="en-US" dirty="0">
              <a:sym typeface="Symbol" panose="05050102010706020507" pitchFamily="18" charset="2"/>
            </a:endParaRPr>
          </a:p>
          <a:p>
            <a:pPr>
              <a:buFont typeface="Arial" panose="020B0604020202020204" pitchFamily="34" charset="0"/>
              <a:buChar char="•"/>
            </a:pPr>
            <a:r>
              <a:rPr lang="en-US" dirty="0">
                <a:sym typeface="Symbol" panose="05050102010706020507" pitchFamily="18" charset="2"/>
              </a:rPr>
              <a:t>Can be used in </a:t>
            </a:r>
            <a:r>
              <a:rPr lang="en-US" dirty="0" err="1">
                <a:sym typeface="Symbol" panose="05050102010706020507" pitchFamily="18" charset="2"/>
              </a:rPr>
              <a:t>Tbox</a:t>
            </a:r>
            <a:r>
              <a:rPr lang="en-US" dirty="0">
                <a:sym typeface="Symbol" panose="05050102010706020507" pitchFamily="18" charset="2"/>
              </a:rPr>
              <a:t> axioms, e.g.</a:t>
            </a:r>
          </a:p>
          <a:p>
            <a:pPr lvl="1">
              <a:buFont typeface="Arial" panose="020B0604020202020204" pitchFamily="34" charset="0"/>
              <a:buChar char="•"/>
            </a:pPr>
            <a:r>
              <a:rPr lang="en-US" dirty="0"/>
              <a:t>Father  </a:t>
            </a:r>
            <a:r>
              <a:rPr lang="en-US" dirty="0">
                <a:sym typeface="Symbol" panose="05050102010706020507" pitchFamily="18" charset="2"/>
              </a:rPr>
              <a:t></a:t>
            </a:r>
            <a:r>
              <a:rPr lang="en-US" dirty="0"/>
              <a:t>   Male    Parent	</a:t>
            </a:r>
          </a:p>
          <a:p>
            <a:pPr lvl="1">
              <a:buFont typeface="Arial" panose="020B0604020202020204" pitchFamily="34" charset="0"/>
              <a:buChar char="•"/>
            </a:pPr>
            <a:r>
              <a:rPr lang="en-US" dirty="0"/>
              <a:t>T    Male    Female	</a:t>
            </a:r>
            <a:r>
              <a:rPr lang="en-US" sz="1200" dirty="0">
                <a:solidFill>
                  <a:srgbClr val="FFFF00"/>
                </a:solidFill>
              </a:rPr>
              <a:t>everything is included in the set of males and females</a:t>
            </a:r>
          </a:p>
          <a:p>
            <a:pPr lvl="1">
              <a:buFont typeface="Arial" panose="020B0604020202020204" pitchFamily="34" charset="0"/>
              <a:buChar char="•"/>
            </a:pPr>
            <a:r>
              <a:rPr lang="en-US" dirty="0"/>
              <a:t>Male    Female    </a:t>
            </a:r>
            <a:r>
              <a:rPr lang="en-US" dirty="0">
                <a:sym typeface="Symbol" panose="05050102010706020507" pitchFamily="18" charset="2"/>
              </a:rPr>
              <a:t>	</a:t>
            </a:r>
            <a:r>
              <a:rPr lang="en-US" sz="1200" dirty="0">
                <a:solidFill>
                  <a:srgbClr val="FFFF00"/>
                </a:solidFill>
                <a:sym typeface="Symbol" panose="05050102010706020507" pitchFamily="18" charset="2"/>
              </a:rPr>
              <a:t>the intersection of the set of males and the set of females is empty</a:t>
            </a:r>
            <a:endParaRPr lang="en-US" sz="1200" dirty="0">
              <a:solidFill>
                <a:srgbClr val="FFFF00"/>
              </a:solidFill>
            </a:endParaRPr>
          </a:p>
          <a:p>
            <a:pPr lvl="1">
              <a:buFont typeface="Arial" panose="020B0604020202020204" pitchFamily="34" charset="0"/>
              <a:buChar char="•"/>
            </a:pPr>
            <a:r>
              <a:rPr lang="en-US" dirty="0"/>
              <a:t>…</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C49D53E-7F83-458B-BB00-B6386B08E670}"/>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37</a:t>
            </a:fld>
            <a:endParaRPr lang="en-US" dirty="0"/>
          </a:p>
        </p:txBody>
      </p:sp>
      <p:grpSp>
        <p:nvGrpSpPr>
          <p:cNvPr id="10" name="Group 9">
            <a:extLst>
              <a:ext uri="{FF2B5EF4-FFF2-40B4-BE49-F238E27FC236}">
                <a16:creationId xmlns:a16="http://schemas.microsoft.com/office/drawing/2014/main" id="{858234AF-53E1-411E-BB00-C43CE111AAAC}"/>
              </a:ext>
            </a:extLst>
          </p:cNvPr>
          <p:cNvGrpSpPr/>
          <p:nvPr/>
        </p:nvGrpSpPr>
        <p:grpSpPr>
          <a:xfrm rot="5400000">
            <a:off x="1388880" y="1841500"/>
            <a:ext cx="152400" cy="127000"/>
            <a:chOff x="2879698" y="3549590"/>
            <a:chExt cx="152400" cy="127000"/>
          </a:xfrm>
        </p:grpSpPr>
        <p:cxnSp>
          <p:nvCxnSpPr>
            <p:cNvPr id="6" name="Straight Connector 5">
              <a:extLst>
                <a:ext uri="{FF2B5EF4-FFF2-40B4-BE49-F238E27FC236}">
                  <a16:creationId xmlns:a16="http://schemas.microsoft.com/office/drawing/2014/main" id="{DB2ABD84-5CED-4A28-9781-E94D0A58EB11}"/>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B448E2B2-45AD-4DF9-B13D-D78255ADD055}"/>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089F98CA-5BF2-4A9C-A8CA-233E9F2937FC}"/>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F2784046-0FFA-448F-A541-04C8A1559DB9}"/>
              </a:ext>
            </a:extLst>
          </p:cNvPr>
          <p:cNvGrpSpPr/>
          <p:nvPr/>
        </p:nvGrpSpPr>
        <p:grpSpPr>
          <a:xfrm rot="16200000" flipV="1">
            <a:off x="1376390" y="2298700"/>
            <a:ext cx="152400" cy="127000"/>
            <a:chOff x="2879698" y="3549590"/>
            <a:chExt cx="152400" cy="127000"/>
          </a:xfrm>
        </p:grpSpPr>
        <p:cxnSp>
          <p:nvCxnSpPr>
            <p:cNvPr id="12" name="Straight Connector 11">
              <a:extLst>
                <a:ext uri="{FF2B5EF4-FFF2-40B4-BE49-F238E27FC236}">
                  <a16:creationId xmlns:a16="http://schemas.microsoft.com/office/drawing/2014/main" id="{5FB4D5A6-C56D-4598-9F16-F18D39AD18E5}"/>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211CDE45-3A63-47E4-830B-445DFDFF8DD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CEF824-DFDC-4D77-809E-3D8670850243}"/>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id="{923D0EEA-E92A-44BD-88E0-431E72D96301}"/>
              </a:ext>
            </a:extLst>
          </p:cNvPr>
          <p:cNvGrpSpPr/>
          <p:nvPr/>
        </p:nvGrpSpPr>
        <p:grpSpPr>
          <a:xfrm rot="5400000">
            <a:off x="3312107" y="4480507"/>
            <a:ext cx="152400" cy="127000"/>
            <a:chOff x="2879698" y="3549590"/>
            <a:chExt cx="152400" cy="127000"/>
          </a:xfrm>
        </p:grpSpPr>
        <p:cxnSp>
          <p:nvCxnSpPr>
            <p:cNvPr id="20" name="Straight Connector 19">
              <a:extLst>
                <a:ext uri="{FF2B5EF4-FFF2-40B4-BE49-F238E27FC236}">
                  <a16:creationId xmlns:a16="http://schemas.microsoft.com/office/drawing/2014/main" id="{01E7FF23-F4C0-4E11-B756-95F0B31CE100}"/>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1E214F5-533C-4773-85C5-2E741766DE8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52FBD974-16E5-4BAB-A82D-8667AAC6BF9E}"/>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3" name="Rectangle 22">
            <a:extLst>
              <a:ext uri="{FF2B5EF4-FFF2-40B4-BE49-F238E27FC236}">
                <a16:creationId xmlns:a16="http://schemas.microsoft.com/office/drawing/2014/main" id="{CAC340BA-FE05-4F21-ADA7-A02E37E9CC7C}"/>
              </a:ext>
            </a:extLst>
          </p:cNvPr>
          <p:cNvSpPr/>
          <p:nvPr/>
        </p:nvSpPr>
        <p:spPr>
          <a:xfrm>
            <a:off x="533400" y="6177455"/>
            <a:ext cx="8534378" cy="523220"/>
          </a:xfrm>
          <a:prstGeom prst="rect">
            <a:avLst/>
          </a:prstGeom>
        </p:spPr>
        <p:txBody>
          <a:bodyPr wrap="square">
            <a:spAutoFit/>
          </a:bodyPr>
          <a:lstStyle/>
          <a:p>
            <a:pPr algn="r"/>
            <a:r>
              <a:rPr lang="en-US" sz="1400" b="0" dirty="0">
                <a:solidFill>
                  <a:schemeClr val="bg1"/>
                </a:solidFill>
                <a:latin typeface="Lucida Grande"/>
              </a:rPr>
              <a:t>Markus </a:t>
            </a:r>
            <a:r>
              <a:rPr lang="en-US" sz="1400" b="0" dirty="0" err="1">
                <a:solidFill>
                  <a:schemeClr val="bg1"/>
                </a:solidFill>
                <a:latin typeface="Lucida Grande"/>
              </a:rPr>
              <a:t>Krötzsch</a:t>
            </a:r>
            <a:r>
              <a:rPr lang="en-US" sz="1400" b="0" dirty="0">
                <a:solidFill>
                  <a:schemeClr val="bg1"/>
                </a:solidFill>
                <a:latin typeface="Lucida Grande"/>
              </a:rPr>
              <a:t>, Frantisek </a:t>
            </a:r>
            <a:r>
              <a:rPr lang="en-US" sz="1400" b="0" dirty="0" err="1">
                <a:solidFill>
                  <a:schemeClr val="bg1"/>
                </a:solidFill>
                <a:latin typeface="Lucida Grande"/>
              </a:rPr>
              <a:t>Simancik</a:t>
            </a:r>
            <a:r>
              <a:rPr lang="en-US" sz="1400" b="0" dirty="0">
                <a:solidFill>
                  <a:schemeClr val="bg1"/>
                </a:solidFill>
                <a:latin typeface="Lucida Grande"/>
              </a:rPr>
              <a:t>, Ian </a:t>
            </a:r>
            <a:r>
              <a:rPr lang="en-US" sz="1400" b="0" dirty="0" err="1">
                <a:solidFill>
                  <a:schemeClr val="bg1"/>
                </a:solidFill>
                <a:latin typeface="Lucida Grande"/>
              </a:rPr>
              <a:t>Horrocks</a:t>
            </a:r>
            <a:r>
              <a:rPr lang="en-US" sz="1400" b="0" dirty="0">
                <a:solidFill>
                  <a:schemeClr val="bg1"/>
                </a:solidFill>
                <a:latin typeface="Lucida Grande"/>
              </a:rPr>
              <a:t>. A Description Logic Primer. </a:t>
            </a:r>
            <a:r>
              <a:rPr lang="en-US" sz="1400" b="0" dirty="0">
                <a:solidFill>
                  <a:schemeClr val="bg1"/>
                </a:solidFill>
                <a:latin typeface="Lucida Grande"/>
                <a:hlinkClick r:id="rId2"/>
              </a:rPr>
              <a:t>https://arxiv.org/pdf/1201.4089.pdf</a:t>
            </a:r>
            <a:r>
              <a:rPr lang="en-US" sz="1400" b="0" dirty="0">
                <a:solidFill>
                  <a:schemeClr val="bg1"/>
                </a:solidFill>
                <a:latin typeface="Lucida Grande"/>
              </a:rPr>
              <a:t> </a:t>
            </a:r>
          </a:p>
        </p:txBody>
      </p:sp>
      <p:grpSp>
        <p:nvGrpSpPr>
          <p:cNvPr id="24" name="Group 23">
            <a:extLst>
              <a:ext uri="{FF2B5EF4-FFF2-40B4-BE49-F238E27FC236}">
                <a16:creationId xmlns:a16="http://schemas.microsoft.com/office/drawing/2014/main" id="{E75ADE99-F785-4EE7-BB17-8FF236707CC5}"/>
              </a:ext>
            </a:extLst>
          </p:cNvPr>
          <p:cNvGrpSpPr/>
          <p:nvPr/>
        </p:nvGrpSpPr>
        <p:grpSpPr>
          <a:xfrm rot="16200000" flipV="1">
            <a:off x="2319955" y="4936155"/>
            <a:ext cx="152400" cy="127000"/>
            <a:chOff x="2879698" y="3549590"/>
            <a:chExt cx="152400" cy="127000"/>
          </a:xfrm>
        </p:grpSpPr>
        <p:cxnSp>
          <p:nvCxnSpPr>
            <p:cNvPr id="25" name="Straight Connector 24">
              <a:extLst>
                <a:ext uri="{FF2B5EF4-FFF2-40B4-BE49-F238E27FC236}">
                  <a16:creationId xmlns:a16="http://schemas.microsoft.com/office/drawing/2014/main" id="{B9A1C64F-B971-4801-BCDA-69D1C5E1B43C}"/>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3641E757-C865-4747-9064-4450DC95A6A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44FB504-8867-4FC8-95DD-5B7A64006083}"/>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1BD1B36A-65B7-40D3-839C-BBF8A97E53A2}"/>
              </a:ext>
            </a:extLst>
          </p:cNvPr>
          <p:cNvGrpSpPr/>
          <p:nvPr/>
        </p:nvGrpSpPr>
        <p:grpSpPr>
          <a:xfrm>
            <a:off x="1357469" y="4914126"/>
            <a:ext cx="152400" cy="152400"/>
            <a:chOff x="3429000" y="5257800"/>
            <a:chExt cx="457200" cy="457200"/>
          </a:xfrm>
        </p:grpSpPr>
        <p:cxnSp>
          <p:nvCxnSpPr>
            <p:cNvPr id="29" name="Straight Connector 28">
              <a:extLst>
                <a:ext uri="{FF2B5EF4-FFF2-40B4-BE49-F238E27FC236}">
                  <a16:creationId xmlns:a16="http://schemas.microsoft.com/office/drawing/2014/main" id="{76691113-712A-47D7-BDD7-88A631ED2816}"/>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65570FAC-29E7-4AE8-93C9-571B07850DD4}"/>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7F4C579-E459-4129-BA8C-56B001999DF3}"/>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A1B69C-CD9E-4C1F-B3EB-8286BDC7BFA7}"/>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96904508-E848-44C2-B685-156DE2652ABB}"/>
              </a:ext>
            </a:extLst>
          </p:cNvPr>
          <p:cNvGrpSpPr/>
          <p:nvPr/>
        </p:nvGrpSpPr>
        <p:grpSpPr>
          <a:xfrm rot="5400000">
            <a:off x="1774631" y="5374693"/>
            <a:ext cx="152400" cy="127000"/>
            <a:chOff x="2879698" y="3549590"/>
            <a:chExt cx="152400" cy="127000"/>
          </a:xfrm>
        </p:grpSpPr>
        <p:cxnSp>
          <p:nvCxnSpPr>
            <p:cNvPr id="34" name="Straight Connector 33">
              <a:extLst>
                <a:ext uri="{FF2B5EF4-FFF2-40B4-BE49-F238E27FC236}">
                  <a16:creationId xmlns:a16="http://schemas.microsoft.com/office/drawing/2014/main" id="{BAE2E633-114A-4C6A-8AAE-AB5B9C0F36D8}"/>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25BA84E-7DFC-4044-B65A-A7216DA0FE4E}"/>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C40D5EA2-22C0-44BA-8D6F-97EA8A1EF01D}"/>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37" name="Group 36">
            <a:extLst>
              <a:ext uri="{FF2B5EF4-FFF2-40B4-BE49-F238E27FC236}">
                <a16:creationId xmlns:a16="http://schemas.microsoft.com/office/drawing/2014/main" id="{93798F13-209E-44BE-8351-B616E73673E8}"/>
              </a:ext>
            </a:extLst>
          </p:cNvPr>
          <p:cNvGrpSpPr/>
          <p:nvPr/>
        </p:nvGrpSpPr>
        <p:grpSpPr>
          <a:xfrm>
            <a:off x="3131979" y="5382207"/>
            <a:ext cx="152400" cy="152400"/>
            <a:chOff x="3429000" y="5257800"/>
            <a:chExt cx="457200" cy="457200"/>
          </a:xfrm>
        </p:grpSpPr>
        <p:cxnSp>
          <p:nvCxnSpPr>
            <p:cNvPr id="38" name="Straight Connector 37">
              <a:extLst>
                <a:ext uri="{FF2B5EF4-FFF2-40B4-BE49-F238E27FC236}">
                  <a16:creationId xmlns:a16="http://schemas.microsoft.com/office/drawing/2014/main" id="{A5A78BB8-85C8-46A3-A4AE-91E7B2D215C7}"/>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79EB3979-7670-4525-A5C3-54B2705B5ED0}"/>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4BC95E8-B81A-471D-A3C3-4186BEE484B3}"/>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9FACE62-6CC5-4F14-A8C7-5E6BF152EE78}"/>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744904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0D37-4EAB-491F-8539-FA86690F74C4}"/>
              </a:ext>
            </a:extLst>
          </p:cNvPr>
          <p:cNvSpPr>
            <a:spLocks noGrp="1"/>
          </p:cNvSpPr>
          <p:nvPr>
            <p:ph type="title"/>
          </p:nvPr>
        </p:nvSpPr>
        <p:spPr/>
        <p:txBody>
          <a:bodyPr/>
          <a:lstStyle/>
          <a:p>
            <a:r>
              <a:rPr lang="en-US" dirty="0"/>
              <a:t>Role restrictions</a:t>
            </a:r>
          </a:p>
        </p:txBody>
      </p:sp>
      <p:sp>
        <p:nvSpPr>
          <p:cNvPr id="3" name="Content Placeholder 2">
            <a:extLst>
              <a:ext uri="{FF2B5EF4-FFF2-40B4-BE49-F238E27FC236}">
                <a16:creationId xmlns:a16="http://schemas.microsoft.com/office/drawing/2014/main" id="{1E220E52-C303-44AD-A4F5-6BF37E46757C}"/>
              </a:ext>
            </a:extLst>
          </p:cNvPr>
          <p:cNvSpPr>
            <a:spLocks noGrp="1"/>
          </p:cNvSpPr>
          <p:nvPr>
            <p:ph idx="1"/>
          </p:nvPr>
        </p:nvSpPr>
        <p:spPr/>
        <p:txBody>
          <a:bodyPr/>
          <a:lstStyle/>
          <a:p>
            <a:pPr>
              <a:buFont typeface="Arial" panose="020B0604020202020204" pitchFamily="34" charset="0"/>
              <a:buChar char="•"/>
            </a:pPr>
            <a:r>
              <a:rPr lang="en-US" sz="2200" dirty="0"/>
              <a:t>Universal restriction:</a:t>
            </a:r>
          </a:p>
          <a:p>
            <a:pPr lvl="1">
              <a:buFont typeface="Arial" panose="020B0604020202020204" pitchFamily="34" charset="0"/>
              <a:buChar char="•"/>
            </a:pPr>
            <a:r>
              <a:rPr lang="en-US" sz="2000" dirty="0">
                <a:sym typeface="Symbol" panose="05050102010706020507" pitchFamily="18" charset="2"/>
              </a:rPr>
              <a:t></a:t>
            </a:r>
            <a:r>
              <a:rPr lang="en-US" sz="2000" dirty="0" err="1"/>
              <a:t>parentOf.Female</a:t>
            </a:r>
            <a:endParaRPr lang="en-US" sz="2000" dirty="0"/>
          </a:p>
          <a:p>
            <a:pPr lvl="2">
              <a:buFont typeface="Arial" panose="020B0604020202020204" pitchFamily="34" charset="0"/>
              <a:buChar char="•"/>
            </a:pPr>
            <a:r>
              <a:rPr lang="en-US" sz="1600" dirty="0">
                <a:solidFill>
                  <a:srgbClr val="FFFF00"/>
                </a:solidFill>
              </a:rPr>
              <a:t>The set of individuals all of whose children are female </a:t>
            </a:r>
            <a:r>
              <a:rPr lang="en-US" sz="1600" b="1" i="1" dirty="0">
                <a:solidFill>
                  <a:srgbClr val="FFFF00"/>
                </a:solidFill>
              </a:rPr>
              <a:t>including those that have no children at all</a:t>
            </a:r>
            <a:r>
              <a:rPr lang="en-US" sz="1600" dirty="0"/>
              <a:t>.</a:t>
            </a:r>
          </a:p>
          <a:p>
            <a:pPr>
              <a:buFont typeface="Arial" panose="020B0604020202020204" pitchFamily="34" charset="0"/>
              <a:buChar char="•"/>
            </a:pPr>
            <a:r>
              <a:rPr lang="en-US" sz="2200" dirty="0"/>
              <a:t>Existential restriction:</a:t>
            </a:r>
          </a:p>
          <a:p>
            <a:pPr lvl="1">
              <a:buFont typeface="Arial" panose="020B0604020202020204" pitchFamily="34" charset="0"/>
              <a:buChar char="•"/>
            </a:pPr>
            <a:r>
              <a:rPr lang="en-US" sz="2000" dirty="0">
                <a:sym typeface="Symbol" panose="05050102010706020507" pitchFamily="18" charset="2"/>
              </a:rPr>
              <a:t></a:t>
            </a:r>
            <a:r>
              <a:rPr lang="en-US" sz="2000" dirty="0" err="1">
                <a:sym typeface="Symbol" panose="05050102010706020507" pitchFamily="18" charset="2"/>
              </a:rPr>
              <a:t>parentOf.T</a:t>
            </a:r>
            <a:endParaRPr lang="en-US" sz="2000" dirty="0">
              <a:sym typeface="Symbol" panose="05050102010706020507" pitchFamily="18" charset="2"/>
            </a:endParaRPr>
          </a:p>
          <a:p>
            <a:pPr lvl="2">
              <a:buFont typeface="Arial" panose="020B0604020202020204" pitchFamily="34" charset="0"/>
              <a:buChar char="•"/>
            </a:pPr>
            <a:r>
              <a:rPr lang="en-US" sz="1600" dirty="0">
                <a:solidFill>
                  <a:srgbClr val="FFFF00"/>
                </a:solidFill>
                <a:sym typeface="Symbol" panose="05050102010706020507" pitchFamily="18" charset="2"/>
              </a:rPr>
              <a:t>The set of individuals that are parents of at least one individual</a:t>
            </a:r>
            <a:r>
              <a:rPr lang="en-US" sz="1600" dirty="0">
                <a:sym typeface="Symbol" panose="05050102010706020507" pitchFamily="18" charset="2"/>
              </a:rPr>
              <a:t>.</a:t>
            </a:r>
          </a:p>
          <a:p>
            <a:pPr>
              <a:buFont typeface="Arial" panose="020B0604020202020204" pitchFamily="34" charset="0"/>
              <a:buChar char="•"/>
            </a:pPr>
            <a:r>
              <a:rPr lang="en-US" sz="2200" dirty="0">
                <a:sym typeface="Symbol" panose="05050102010706020507" pitchFamily="18" charset="2"/>
              </a:rPr>
              <a:t>Combinations:</a:t>
            </a:r>
          </a:p>
          <a:p>
            <a:pPr lvl="1">
              <a:buFont typeface="Arial" panose="020B0604020202020204" pitchFamily="34" charset="0"/>
              <a:buChar char="•"/>
            </a:pPr>
            <a:r>
              <a:rPr lang="en-US" sz="2000" dirty="0">
                <a:sym typeface="Symbol" panose="05050102010706020507" pitchFamily="18" charset="2"/>
              </a:rPr>
              <a:t>construct:	</a:t>
            </a:r>
            <a:r>
              <a:rPr lang="en-US" sz="2000" dirty="0" err="1">
                <a:sym typeface="Symbol" panose="05050102010706020507" pitchFamily="18" charset="2"/>
              </a:rPr>
              <a:t>parentOf.T</a:t>
            </a:r>
            <a:r>
              <a:rPr lang="en-US" sz="2000" dirty="0">
                <a:sym typeface="Symbol" panose="05050102010706020507" pitchFamily="18" charset="2"/>
              </a:rPr>
              <a:t>      </a:t>
            </a:r>
            <a:r>
              <a:rPr lang="en-US" sz="2000" dirty="0" err="1"/>
              <a:t>parentOf.Female</a:t>
            </a:r>
            <a:endParaRPr lang="en-US" sz="2000" dirty="0"/>
          </a:p>
          <a:p>
            <a:pPr lvl="2">
              <a:buFont typeface="Arial" panose="020B0604020202020204" pitchFamily="34" charset="0"/>
              <a:buChar char="•"/>
            </a:pPr>
            <a:r>
              <a:rPr lang="en-US" sz="1600" dirty="0">
                <a:solidFill>
                  <a:srgbClr val="FFFF00"/>
                </a:solidFill>
              </a:rPr>
              <a:t>The set of all individuals with at least one child, all children being female</a:t>
            </a:r>
            <a:r>
              <a:rPr lang="en-US" sz="1600" dirty="0"/>
              <a:t>.</a:t>
            </a:r>
          </a:p>
          <a:p>
            <a:pPr lvl="1">
              <a:buFont typeface="Arial" panose="020B0604020202020204" pitchFamily="34" charset="0"/>
              <a:buChar char="•"/>
            </a:pPr>
            <a:r>
              <a:rPr lang="en-US" sz="2000" dirty="0">
                <a:sym typeface="Symbol" panose="05050102010706020507" pitchFamily="18" charset="2"/>
              </a:rPr>
              <a:t>axiom:		</a:t>
            </a:r>
            <a:r>
              <a:rPr lang="en-US" sz="2000" dirty="0" err="1">
                <a:sym typeface="Symbol" panose="05050102010706020507" pitchFamily="18" charset="2"/>
              </a:rPr>
              <a:t>sonOf.T</a:t>
            </a:r>
            <a:r>
              <a:rPr lang="en-US" sz="2000" dirty="0">
                <a:sym typeface="Symbol" panose="05050102010706020507" pitchFamily="18" charset="2"/>
              </a:rPr>
              <a:t>    male</a:t>
            </a:r>
          </a:p>
          <a:p>
            <a:pPr lvl="2">
              <a:buFont typeface="Arial" panose="020B0604020202020204" pitchFamily="34" charset="0"/>
              <a:buChar char="•"/>
            </a:pPr>
            <a:r>
              <a:rPr lang="en-US" sz="1600" dirty="0">
                <a:solidFill>
                  <a:srgbClr val="FFFF00"/>
                </a:solidFill>
                <a:sym typeface="Symbol" panose="05050102010706020507" pitchFamily="18" charset="2"/>
              </a:rPr>
              <a:t>The set of individuals that are the son of at least one individual is a subset of the set of males</a:t>
            </a:r>
            <a:r>
              <a:rPr lang="en-US" sz="1600" dirty="0">
                <a:sym typeface="Symbol" panose="05050102010706020507" pitchFamily="18" charset="2"/>
              </a:rPr>
              <a:t>.</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981E4BC-DC83-4FB4-9AD4-EE9F91168F9A}"/>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38</a:t>
            </a:fld>
            <a:endParaRPr lang="en-US" dirty="0"/>
          </a:p>
        </p:txBody>
      </p:sp>
      <p:grpSp>
        <p:nvGrpSpPr>
          <p:cNvPr id="5" name="Group 4">
            <a:extLst>
              <a:ext uri="{FF2B5EF4-FFF2-40B4-BE49-F238E27FC236}">
                <a16:creationId xmlns:a16="http://schemas.microsoft.com/office/drawing/2014/main" id="{C173C3C6-C253-490F-BB7B-7995651F070A}"/>
              </a:ext>
            </a:extLst>
          </p:cNvPr>
          <p:cNvGrpSpPr/>
          <p:nvPr/>
        </p:nvGrpSpPr>
        <p:grpSpPr>
          <a:xfrm rot="5400000">
            <a:off x="4572000" y="4495800"/>
            <a:ext cx="228600" cy="228600"/>
            <a:chOff x="2879698" y="3549590"/>
            <a:chExt cx="152400" cy="127000"/>
          </a:xfrm>
        </p:grpSpPr>
        <p:cxnSp>
          <p:nvCxnSpPr>
            <p:cNvPr id="6" name="Straight Connector 5">
              <a:extLst>
                <a:ext uri="{FF2B5EF4-FFF2-40B4-BE49-F238E27FC236}">
                  <a16:creationId xmlns:a16="http://schemas.microsoft.com/office/drawing/2014/main" id="{92C4A237-641A-43B4-9504-89E9985BCEA8}"/>
                </a:ext>
              </a:extLst>
            </p:cNvPr>
            <p:cNvCxnSpPr/>
            <p:nvPr/>
          </p:nvCxnSpPr>
          <p:spPr bwMode="auto">
            <a:xfrm>
              <a:off x="2879698" y="3549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DD975D22-80B3-475B-A8EB-32DDD0F31086}"/>
                </a:ext>
              </a:extLst>
            </p:cNvPr>
            <p:cNvCxnSpPr/>
            <p:nvPr/>
          </p:nvCxnSpPr>
          <p:spPr bwMode="auto">
            <a:xfrm>
              <a:off x="2879698" y="367659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8E4E95F3-4EA2-48BB-9D3E-E76DE19A1415}"/>
                </a:ext>
              </a:extLst>
            </p:cNvPr>
            <p:cNvCxnSpPr>
              <a:cxnSpLocks/>
            </p:cNvCxnSpPr>
            <p:nvPr/>
          </p:nvCxnSpPr>
          <p:spPr bwMode="auto">
            <a:xfrm flipV="1">
              <a:off x="2879698" y="3549590"/>
              <a:ext cx="0" cy="12700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586CF009-4E12-4904-9CE5-A9FC95683BAC}"/>
              </a:ext>
            </a:extLst>
          </p:cNvPr>
          <p:cNvGrpSpPr/>
          <p:nvPr/>
        </p:nvGrpSpPr>
        <p:grpSpPr>
          <a:xfrm>
            <a:off x="4191000" y="5250021"/>
            <a:ext cx="152400" cy="152400"/>
            <a:chOff x="3429000" y="5257800"/>
            <a:chExt cx="457200" cy="457200"/>
          </a:xfrm>
        </p:grpSpPr>
        <p:cxnSp>
          <p:nvCxnSpPr>
            <p:cNvPr id="10" name="Straight Connector 9">
              <a:extLst>
                <a:ext uri="{FF2B5EF4-FFF2-40B4-BE49-F238E27FC236}">
                  <a16:creationId xmlns:a16="http://schemas.microsoft.com/office/drawing/2014/main" id="{C53DAE2D-B15D-4DB3-A384-ECBE62DA01A0}"/>
                </a:ext>
              </a:extLst>
            </p:cNvPr>
            <p:cNvCxnSpPr/>
            <p:nvPr/>
          </p:nvCxnSpPr>
          <p:spPr bwMode="auto">
            <a:xfrm>
              <a:off x="3429000" y="5257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1299765-820E-4042-B425-F434A83AE83B}"/>
                </a:ext>
              </a:extLst>
            </p:cNvPr>
            <p:cNvCxnSpPr/>
            <p:nvPr/>
          </p:nvCxnSpPr>
          <p:spPr bwMode="auto">
            <a:xfrm>
              <a:off x="3429000" y="56388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D531200-1BA3-4E10-B1DD-3DD06456F823}"/>
                </a:ext>
              </a:extLst>
            </p:cNvPr>
            <p:cNvCxnSpPr>
              <a:cxnSpLocks/>
            </p:cNvCxnSpPr>
            <p:nvPr/>
          </p:nvCxnSpPr>
          <p:spPr bwMode="auto">
            <a:xfrm flipV="1">
              <a:off x="3429000" y="5257800"/>
              <a:ext cx="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D98A1F00-B2B9-4307-B072-5BA7C16673EC}"/>
                </a:ext>
              </a:extLst>
            </p:cNvPr>
            <p:cNvCxnSpPr/>
            <p:nvPr/>
          </p:nvCxnSpPr>
          <p:spPr bwMode="auto">
            <a:xfrm>
              <a:off x="3429000" y="5715000"/>
              <a:ext cx="4572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14" name="Rectangle 13">
            <a:extLst>
              <a:ext uri="{FF2B5EF4-FFF2-40B4-BE49-F238E27FC236}">
                <a16:creationId xmlns:a16="http://schemas.microsoft.com/office/drawing/2014/main" id="{4A35F9D3-6843-4E30-A9FC-09DE914E4103}"/>
              </a:ext>
            </a:extLst>
          </p:cNvPr>
          <p:cNvSpPr/>
          <p:nvPr/>
        </p:nvSpPr>
        <p:spPr>
          <a:xfrm>
            <a:off x="533400" y="6177455"/>
            <a:ext cx="8534378" cy="523220"/>
          </a:xfrm>
          <a:prstGeom prst="rect">
            <a:avLst/>
          </a:prstGeom>
        </p:spPr>
        <p:txBody>
          <a:bodyPr wrap="square">
            <a:spAutoFit/>
          </a:bodyPr>
          <a:lstStyle/>
          <a:p>
            <a:pPr algn="r"/>
            <a:r>
              <a:rPr lang="en-US" sz="1400" b="0" dirty="0">
                <a:solidFill>
                  <a:schemeClr val="bg1"/>
                </a:solidFill>
                <a:latin typeface="Lucida Grande"/>
              </a:rPr>
              <a:t>Markus </a:t>
            </a:r>
            <a:r>
              <a:rPr lang="en-US" sz="1400" b="0" dirty="0" err="1">
                <a:solidFill>
                  <a:schemeClr val="bg1"/>
                </a:solidFill>
                <a:latin typeface="Lucida Grande"/>
              </a:rPr>
              <a:t>Krötzsch</a:t>
            </a:r>
            <a:r>
              <a:rPr lang="en-US" sz="1400" b="0" dirty="0">
                <a:solidFill>
                  <a:schemeClr val="bg1"/>
                </a:solidFill>
                <a:latin typeface="Lucida Grande"/>
              </a:rPr>
              <a:t>, Frantisek </a:t>
            </a:r>
            <a:r>
              <a:rPr lang="en-US" sz="1400" b="0" dirty="0" err="1">
                <a:solidFill>
                  <a:schemeClr val="bg1"/>
                </a:solidFill>
                <a:latin typeface="Lucida Grande"/>
              </a:rPr>
              <a:t>Simancik</a:t>
            </a:r>
            <a:r>
              <a:rPr lang="en-US" sz="1400" b="0" dirty="0">
                <a:solidFill>
                  <a:schemeClr val="bg1"/>
                </a:solidFill>
                <a:latin typeface="Lucida Grande"/>
              </a:rPr>
              <a:t>, Ian </a:t>
            </a:r>
            <a:r>
              <a:rPr lang="en-US" sz="1400" b="0" dirty="0" err="1">
                <a:solidFill>
                  <a:schemeClr val="bg1"/>
                </a:solidFill>
                <a:latin typeface="Lucida Grande"/>
              </a:rPr>
              <a:t>Horrocks</a:t>
            </a:r>
            <a:r>
              <a:rPr lang="en-US" sz="1400" b="0" dirty="0">
                <a:solidFill>
                  <a:schemeClr val="bg1"/>
                </a:solidFill>
                <a:latin typeface="Lucida Grande"/>
              </a:rPr>
              <a:t>. A Description Logic Primer. </a:t>
            </a:r>
            <a:r>
              <a:rPr lang="en-US" sz="1400" b="0" dirty="0">
                <a:solidFill>
                  <a:schemeClr val="bg1"/>
                </a:solidFill>
                <a:latin typeface="Lucida Grande"/>
                <a:hlinkClick r:id="rId2"/>
              </a:rPr>
              <a:t>https://arxiv.org/pdf/1201.4089.pdf</a:t>
            </a:r>
            <a:r>
              <a:rPr lang="en-US" sz="1400" b="0" dirty="0">
                <a:solidFill>
                  <a:schemeClr val="bg1"/>
                </a:solidFill>
                <a:latin typeface="Lucida Grande"/>
              </a:rPr>
              <a:t> </a:t>
            </a:r>
          </a:p>
        </p:txBody>
      </p:sp>
    </p:spTree>
    <p:extLst>
      <p:ext uri="{BB962C8B-B14F-4D97-AF65-F5344CB8AC3E}">
        <p14:creationId xmlns:p14="http://schemas.microsoft.com/office/powerpoint/2010/main" val="2097466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630D-92CD-4C47-9FE2-E25CC4F4F621}"/>
              </a:ext>
            </a:extLst>
          </p:cNvPr>
          <p:cNvSpPr>
            <a:spLocks noGrp="1"/>
          </p:cNvSpPr>
          <p:nvPr>
            <p:ph type="title"/>
          </p:nvPr>
        </p:nvSpPr>
        <p:spPr/>
        <p:txBody>
          <a:bodyPr/>
          <a:lstStyle/>
          <a:p>
            <a:r>
              <a:rPr lang="en-US" dirty="0"/>
              <a:t>Characteristics of OWL-based DLs</a:t>
            </a:r>
          </a:p>
        </p:txBody>
      </p:sp>
      <p:sp>
        <p:nvSpPr>
          <p:cNvPr id="3" name="Content Placeholder 2">
            <a:extLst>
              <a:ext uri="{FF2B5EF4-FFF2-40B4-BE49-F238E27FC236}">
                <a16:creationId xmlns:a16="http://schemas.microsoft.com/office/drawing/2014/main" id="{EF788574-5A2F-40D7-82B5-C58594E3F773}"/>
              </a:ext>
            </a:extLst>
          </p:cNvPr>
          <p:cNvSpPr>
            <a:spLocks noGrp="1"/>
          </p:cNvSpPr>
          <p:nvPr>
            <p:ph idx="1"/>
          </p:nvPr>
        </p:nvSpPr>
        <p:spPr/>
        <p:txBody>
          <a:bodyPr/>
          <a:lstStyle/>
          <a:p>
            <a:pPr>
              <a:buFont typeface="Arial" panose="020B0604020202020204" pitchFamily="34" charset="0"/>
              <a:buChar char="•"/>
            </a:pPr>
            <a:r>
              <a:rPr lang="en-US" dirty="0"/>
              <a:t>Ideal for fixing the </a:t>
            </a:r>
            <a:r>
              <a:rPr lang="en-US" b="1" u="sng" dirty="0"/>
              <a:t>terminology</a:t>
            </a:r>
            <a:r>
              <a:rPr lang="en-US" dirty="0"/>
              <a:t> of a domain</a:t>
            </a:r>
          </a:p>
          <a:p>
            <a:pPr lvl="1">
              <a:buFont typeface="Arial" panose="020B0604020202020204" pitchFamily="34" charset="0"/>
              <a:buChar char="•"/>
            </a:pPr>
            <a:r>
              <a:rPr lang="en-US" dirty="0">
                <a:sym typeface="Wingdings" panose="05000000000000000000" pitchFamily="2" charset="2"/>
              </a:rPr>
              <a:t> constructors</a:t>
            </a:r>
          </a:p>
          <a:p>
            <a:pPr lvl="1">
              <a:buFont typeface="Arial" panose="020B0604020202020204" pitchFamily="34" charset="0"/>
              <a:buChar char="•"/>
            </a:pPr>
            <a:r>
              <a:rPr lang="en-US" dirty="0">
                <a:sym typeface="Wingdings" panose="05000000000000000000" pitchFamily="2" charset="2"/>
              </a:rPr>
              <a:t>DL-reasoners can detect contradicting definitions and classify terms automatically</a:t>
            </a:r>
          </a:p>
          <a:p>
            <a:pPr>
              <a:buFont typeface="Arial" panose="020B0604020202020204" pitchFamily="34" charset="0"/>
              <a:buChar char="•"/>
            </a:pPr>
            <a:r>
              <a:rPr lang="en-US" dirty="0">
                <a:sym typeface="Wingdings" panose="05000000000000000000" pitchFamily="2" charset="2"/>
              </a:rPr>
              <a:t>Drawbacks:</a:t>
            </a:r>
          </a:p>
          <a:p>
            <a:pPr lvl="1">
              <a:buFont typeface="Arial" panose="020B0604020202020204" pitchFamily="34" charset="0"/>
              <a:buChar char="•"/>
            </a:pPr>
            <a:r>
              <a:rPr lang="en-US" dirty="0">
                <a:sym typeface="Wingdings" panose="05000000000000000000" pitchFamily="2" charset="2"/>
              </a:rPr>
              <a:t>Based on non-defeasible logic, hence no exceptions are possible</a:t>
            </a:r>
          </a:p>
          <a:p>
            <a:pPr lvl="1">
              <a:buFont typeface="Arial" panose="020B0604020202020204" pitchFamily="34" charset="0"/>
              <a:buChar char="•"/>
            </a:pPr>
            <a:r>
              <a:rPr lang="en-US" dirty="0">
                <a:sym typeface="Wingdings" panose="05000000000000000000" pitchFamily="2" charset="2"/>
              </a:rPr>
              <a:t>One cannot:</a:t>
            </a:r>
          </a:p>
          <a:p>
            <a:pPr lvl="2">
              <a:buFont typeface="Arial" panose="020B0604020202020204" pitchFamily="34" charset="0"/>
              <a:buChar char="•"/>
            </a:pPr>
            <a:r>
              <a:rPr lang="en-US" dirty="0">
                <a:sym typeface="Wingdings" panose="05000000000000000000" pitchFamily="2" charset="2"/>
              </a:rPr>
              <a:t>represent classes of classes,</a:t>
            </a:r>
          </a:p>
          <a:p>
            <a:pPr lvl="2">
              <a:buFont typeface="Arial" panose="020B0604020202020204" pitchFamily="34" charset="0"/>
              <a:buChar char="•"/>
            </a:pPr>
            <a:r>
              <a:rPr lang="en-US" dirty="0">
                <a:sym typeface="Wingdings" panose="05000000000000000000" pitchFamily="2" charset="2"/>
              </a:rPr>
              <a:t>make statements about classes</a:t>
            </a:r>
          </a:p>
          <a:p>
            <a:pPr lvl="1">
              <a:buFont typeface="Arial" panose="020B0604020202020204" pitchFamily="34" charset="0"/>
              <a:buChar char="•"/>
            </a:pPr>
            <a:r>
              <a:rPr lang="en-US" dirty="0">
                <a:sym typeface="Wingdings" panose="05000000000000000000" pitchFamily="2" charset="2"/>
              </a:rPr>
              <a:t>‘Tweaking’ axioms for desired outcomes though ontologically nonsensical</a:t>
            </a:r>
            <a:endParaRPr lang="en-US" dirty="0"/>
          </a:p>
        </p:txBody>
      </p:sp>
      <p:sp>
        <p:nvSpPr>
          <p:cNvPr id="4" name="Slide Number Placeholder 3">
            <a:extLst>
              <a:ext uri="{FF2B5EF4-FFF2-40B4-BE49-F238E27FC236}">
                <a16:creationId xmlns:a16="http://schemas.microsoft.com/office/drawing/2014/main" id="{82B9EE2B-47B0-4ED0-8DAC-AF578256A696}"/>
              </a:ext>
            </a:extLst>
          </p:cNvPr>
          <p:cNvSpPr>
            <a:spLocks noGrp="1"/>
          </p:cNvSpPr>
          <p:nvPr>
            <p:ph type="sldNum" sz="quarter" idx="3"/>
          </p:nvPr>
        </p:nvSpPr>
        <p:spPr>
          <a:xfrm>
            <a:off x="0" y="6477000"/>
            <a:ext cx="304800" cy="296174"/>
          </a:xfrm>
          <a:prstGeom prst="rect">
            <a:avLst/>
          </a:prstGeom>
        </p:spPr>
        <p:txBody>
          <a:bodyPr vert="horz" lIns="0" tIns="0" rIns="0" bIns="0" rtlCol="0" anchor="b"/>
          <a:lstStyle>
            <a:defPPr>
              <a:defRPr lang="en-US"/>
            </a:defPPr>
            <a:lvl1pPr algn="r"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7C5DB68A-9D44-4073-920F-D08D647C06A7}" type="slidenum">
              <a:rPr lang="en-US" smtClean="0"/>
              <a:pPr/>
              <a:t>39</a:t>
            </a:fld>
            <a:endParaRPr lang="en-US" dirty="0"/>
          </a:p>
        </p:txBody>
      </p:sp>
    </p:spTree>
    <p:extLst>
      <p:ext uri="{BB962C8B-B14F-4D97-AF65-F5344CB8AC3E}">
        <p14:creationId xmlns:p14="http://schemas.microsoft.com/office/powerpoint/2010/main" val="227011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FDF-7D7B-4D8B-AF9A-3B70B40A72EC}"/>
              </a:ext>
            </a:extLst>
          </p:cNvPr>
          <p:cNvSpPr>
            <a:spLocks noGrp="1"/>
          </p:cNvSpPr>
          <p:nvPr>
            <p:ph type="title"/>
          </p:nvPr>
        </p:nvSpPr>
        <p:spPr/>
        <p:txBody>
          <a:bodyPr/>
          <a:lstStyle/>
          <a:p>
            <a:r>
              <a:rPr lang="en-US" dirty="0"/>
              <a:t>Basic BFO building blocks</a:t>
            </a:r>
          </a:p>
        </p:txBody>
      </p:sp>
      <p:sp>
        <p:nvSpPr>
          <p:cNvPr id="3" name="Content Placeholder 2">
            <a:extLst>
              <a:ext uri="{FF2B5EF4-FFF2-40B4-BE49-F238E27FC236}">
                <a16:creationId xmlns:a16="http://schemas.microsoft.com/office/drawing/2014/main" id="{F5C8E05C-0186-4B9A-93F8-1DC1405A2A6B}"/>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Renderings of BFO consist of a variable number of terms and relational expressions:</a:t>
            </a:r>
          </a:p>
          <a:p>
            <a:pPr lvl="2">
              <a:buFont typeface="Arial" panose="020B0604020202020204" pitchFamily="34" charset="0"/>
              <a:buChar char="•"/>
            </a:pPr>
            <a:r>
              <a:rPr lang="en-US" dirty="0"/>
              <a:t>terms: ‘continuant’, ‘occurrent’, ‘instance of at’, ‘</a:t>
            </a:r>
            <a:r>
              <a:rPr lang="en-US" dirty="0" err="1"/>
              <a:t>isa</a:t>
            </a:r>
            <a:r>
              <a:rPr lang="en-US" dirty="0"/>
              <a:t>’, …</a:t>
            </a:r>
          </a:p>
          <a:p>
            <a:pPr lvl="2">
              <a:buFont typeface="Arial" panose="020B0604020202020204" pitchFamily="34" charset="0"/>
              <a:buChar char="•"/>
            </a:pPr>
            <a:r>
              <a:rPr lang="en-US" dirty="0"/>
              <a:t>relational expressions: ‘a instance of A at t’,  ‘A </a:t>
            </a:r>
            <a:r>
              <a:rPr lang="en-US" dirty="0" err="1"/>
              <a:t>isa</a:t>
            </a:r>
            <a:r>
              <a:rPr lang="en-US" dirty="0"/>
              <a:t> B’, …</a:t>
            </a:r>
          </a:p>
          <a:p>
            <a:pPr lvl="2">
              <a:buFont typeface="Arial" panose="020B0604020202020204" pitchFamily="34" charset="0"/>
              <a:buChar char="•"/>
            </a:pPr>
            <a:endParaRPr lang="en-US" dirty="0"/>
          </a:p>
          <a:p>
            <a:pPr>
              <a:buFont typeface="Arial" panose="020B0604020202020204" pitchFamily="34" charset="0"/>
              <a:buChar char="•"/>
            </a:pPr>
            <a:r>
              <a:rPr lang="en-US" dirty="0"/>
              <a:t>Both terms and relational expressions can be primitive (syn: elucidated), or defined:</a:t>
            </a:r>
          </a:p>
          <a:p>
            <a:pPr lvl="2">
              <a:buFont typeface="Arial" panose="020B0604020202020204" pitchFamily="34" charset="0"/>
              <a:buChar char="•"/>
            </a:pPr>
            <a:r>
              <a:rPr lang="en-US" b="1" dirty="0"/>
              <a:t>defined</a:t>
            </a:r>
            <a:r>
              <a:rPr lang="en-US" dirty="0"/>
              <a:t>: when described by a statement satisfying both (1) built out of logically more primitive terms and (2) expressing individually necessary and jointly sufficient conditions for an entity to fall under the designated type, or for a relation to hold.</a:t>
            </a:r>
          </a:p>
          <a:p>
            <a:pPr lvl="2">
              <a:buFont typeface="Arial" panose="020B0604020202020204" pitchFamily="34" charset="0"/>
              <a:buChar char="•"/>
            </a:pPr>
            <a:r>
              <a:rPr lang="en-US" b="1" dirty="0"/>
              <a:t>primitive</a:t>
            </a:r>
            <a:r>
              <a:rPr lang="en-US" dirty="0"/>
              <a:t>: when they are so basic to our understanding of reality that there is no way of defining them in a noncircular fashion, or when only necessary conditions are specified.</a:t>
            </a:r>
          </a:p>
        </p:txBody>
      </p:sp>
      <p:sp>
        <p:nvSpPr>
          <p:cNvPr id="4" name="Slide Number Placeholder 3">
            <a:extLst>
              <a:ext uri="{FF2B5EF4-FFF2-40B4-BE49-F238E27FC236}">
                <a16:creationId xmlns:a16="http://schemas.microsoft.com/office/drawing/2014/main" id="{1818C96A-FBC5-4D9D-A953-27AEF0B5AE2B}"/>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3744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B33A-91BF-4500-B22F-008DCEB09FD4}"/>
              </a:ext>
            </a:extLst>
          </p:cNvPr>
          <p:cNvSpPr>
            <a:spLocks noGrp="1"/>
          </p:cNvSpPr>
          <p:nvPr>
            <p:ph type="title"/>
          </p:nvPr>
        </p:nvSpPr>
        <p:spPr/>
        <p:txBody>
          <a:bodyPr/>
          <a:lstStyle/>
          <a:p>
            <a:r>
              <a:rPr lang="en-US" dirty="0"/>
              <a:t>A ‘must’ read</a:t>
            </a:r>
          </a:p>
        </p:txBody>
      </p:sp>
      <p:sp>
        <p:nvSpPr>
          <p:cNvPr id="3" name="Content Placeholder 2">
            <a:extLst>
              <a:ext uri="{FF2B5EF4-FFF2-40B4-BE49-F238E27FC236}">
                <a16:creationId xmlns:a16="http://schemas.microsoft.com/office/drawing/2014/main" id="{783717CC-5FC8-4C9E-AAEB-A86A6B8D667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D042EB9-B555-4CBB-93FD-17F26D83E420}"/>
              </a:ext>
            </a:extLst>
          </p:cNvPr>
          <p:cNvPicPr>
            <a:picLocks noChangeAspect="1"/>
          </p:cNvPicPr>
          <p:nvPr/>
        </p:nvPicPr>
        <p:blipFill>
          <a:blip r:embed="rId2"/>
          <a:stretch>
            <a:fillRect/>
          </a:stretch>
        </p:blipFill>
        <p:spPr>
          <a:xfrm>
            <a:off x="0" y="635432"/>
            <a:ext cx="9144000" cy="6222310"/>
          </a:xfrm>
          <a:prstGeom prst="rect">
            <a:avLst/>
          </a:prstGeom>
        </p:spPr>
      </p:pic>
    </p:spTree>
    <p:extLst>
      <p:ext uri="{BB962C8B-B14F-4D97-AF65-F5344CB8AC3E}">
        <p14:creationId xmlns:p14="http://schemas.microsoft.com/office/powerpoint/2010/main" val="3660797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5A62-B0DD-4061-AEF9-DBD16AE55723}"/>
              </a:ext>
            </a:extLst>
          </p:cNvPr>
          <p:cNvSpPr>
            <a:spLocks noGrp="1"/>
          </p:cNvSpPr>
          <p:nvPr>
            <p:ph type="title"/>
          </p:nvPr>
        </p:nvSpPr>
        <p:spPr/>
        <p:txBody>
          <a:bodyPr/>
          <a:lstStyle/>
          <a:p>
            <a:r>
              <a:rPr lang="en-US" dirty="0"/>
              <a:t>Say no more …</a:t>
            </a:r>
          </a:p>
        </p:txBody>
      </p:sp>
      <p:sp>
        <p:nvSpPr>
          <p:cNvPr id="3" name="Content Placeholder 2">
            <a:extLst>
              <a:ext uri="{FF2B5EF4-FFF2-40B4-BE49-F238E27FC236}">
                <a16:creationId xmlns:a16="http://schemas.microsoft.com/office/drawing/2014/main" id="{B68FA9C6-47E5-4960-9F7A-455291EC3714}"/>
              </a:ext>
            </a:extLst>
          </p:cNvPr>
          <p:cNvSpPr>
            <a:spLocks noGrp="1"/>
          </p:cNvSpPr>
          <p:nvPr>
            <p:ph idx="1"/>
          </p:nvPr>
        </p:nvSpPr>
        <p:spPr/>
        <p:txBody>
          <a:bodyPr/>
          <a:lstStyle/>
          <a:p>
            <a:pPr algn="l"/>
            <a:r>
              <a:rPr lang="en-US" b="0" i="0" dirty="0">
                <a:effectLst/>
                <a:latin typeface="ElsevierGulliver"/>
              </a:rPr>
              <a:t>‘ </a:t>
            </a:r>
            <a:r>
              <a:rPr lang="en-US" b="0" i="1" dirty="0">
                <a:effectLst/>
                <a:latin typeface="ElsevierGulliver"/>
              </a:rPr>
              <a:t>6.2. Conclusion</a:t>
            </a:r>
          </a:p>
          <a:p>
            <a:pPr algn="l"/>
            <a:r>
              <a:rPr lang="en-US" b="0" i="1" dirty="0">
                <a:effectLst/>
                <a:latin typeface="ElsevierGulliver"/>
              </a:rPr>
              <a:t>     In summary, OWL has been a major step forward for representing terminologies and the invariant part of background knowledge bases. However, the W3C’s </a:t>
            </a:r>
            <a:r>
              <a:rPr lang="en-US" b="0" i="1" dirty="0" err="1">
                <a:effectLst/>
                <a:latin typeface="ElsevierGulliver"/>
              </a:rPr>
              <a:t>standardisation</a:t>
            </a:r>
            <a:r>
              <a:rPr lang="en-US" b="0" i="1" dirty="0">
                <a:effectLst/>
                <a:latin typeface="ElsevierGulliver"/>
              </a:rPr>
              <a:t> on OWL has led to pressure to use OWL, often beyond its limitations and contributed to confusion over vocabulary and to neglect and misunderstanding of other representations.</a:t>
            </a:r>
            <a:r>
              <a:rPr lang="en-US" b="0" i="0" dirty="0">
                <a:effectLst/>
                <a:latin typeface="ElsevierGulliver"/>
              </a:rPr>
              <a:t>’</a:t>
            </a:r>
          </a:p>
          <a:p>
            <a:endParaRPr lang="en-US" dirty="0"/>
          </a:p>
        </p:txBody>
      </p:sp>
      <p:sp>
        <p:nvSpPr>
          <p:cNvPr id="5" name="TextBox 4">
            <a:extLst>
              <a:ext uri="{FF2B5EF4-FFF2-40B4-BE49-F238E27FC236}">
                <a16:creationId xmlns:a16="http://schemas.microsoft.com/office/drawing/2014/main" id="{61D7B82F-3713-4989-AE11-0927111AF16A}"/>
              </a:ext>
            </a:extLst>
          </p:cNvPr>
          <p:cNvSpPr txBox="1"/>
          <p:nvPr/>
        </p:nvSpPr>
        <p:spPr>
          <a:xfrm>
            <a:off x="609600" y="6398820"/>
            <a:ext cx="8153400" cy="369332"/>
          </a:xfrm>
          <a:prstGeom prst="rect">
            <a:avLst/>
          </a:prstGeom>
          <a:noFill/>
        </p:spPr>
        <p:txBody>
          <a:bodyPr wrap="square">
            <a:spAutoFit/>
          </a:bodyPr>
          <a:lstStyle/>
          <a:p>
            <a:r>
              <a:rPr lang="en-US" sz="1800" dirty="0">
                <a:solidFill>
                  <a:schemeClr val="bg1"/>
                </a:solidFill>
                <a:hlinkClick r:id="rId2"/>
              </a:rPr>
              <a:t>https://www.sciencedirect.com/science/article/pii/S2590177X19300010?via%3Dihub</a:t>
            </a:r>
            <a:r>
              <a:rPr lang="en-US" sz="1800" dirty="0">
                <a:solidFill>
                  <a:schemeClr val="bg1"/>
                </a:solidFill>
              </a:rPr>
              <a:t> </a:t>
            </a:r>
          </a:p>
        </p:txBody>
      </p:sp>
      <p:sp>
        <p:nvSpPr>
          <p:cNvPr id="7" name="TextBox 6">
            <a:extLst>
              <a:ext uri="{FF2B5EF4-FFF2-40B4-BE49-F238E27FC236}">
                <a16:creationId xmlns:a16="http://schemas.microsoft.com/office/drawing/2014/main" id="{D91A3A80-8B03-4B0D-B8EC-825D18AE1FE2}"/>
              </a:ext>
            </a:extLst>
          </p:cNvPr>
          <p:cNvSpPr txBox="1"/>
          <p:nvPr/>
        </p:nvSpPr>
        <p:spPr>
          <a:xfrm>
            <a:off x="1295400" y="4572000"/>
            <a:ext cx="7162800" cy="954107"/>
          </a:xfrm>
          <a:prstGeom prst="rect">
            <a:avLst/>
          </a:prstGeom>
          <a:noFill/>
        </p:spPr>
        <p:txBody>
          <a:bodyPr wrap="square">
            <a:spAutoFit/>
          </a:bodyPr>
          <a:lstStyle/>
          <a:p>
            <a:r>
              <a:rPr lang="en-US" sz="1400" b="0" i="0" dirty="0">
                <a:solidFill>
                  <a:schemeClr val="bg1"/>
                </a:solidFill>
                <a:effectLst/>
                <a:latin typeface="Nexus Sans Pro"/>
              </a:rPr>
              <a:t>Rector, A., Schulz, S., Rodrigues, J. M., Chute, C. G., &amp; </a:t>
            </a:r>
            <a:r>
              <a:rPr lang="en-US" sz="1400" b="0" i="0" dirty="0" err="1">
                <a:solidFill>
                  <a:schemeClr val="bg1"/>
                </a:solidFill>
                <a:effectLst/>
                <a:latin typeface="Nexus Sans Pro"/>
              </a:rPr>
              <a:t>Solbrig</a:t>
            </a:r>
            <a:r>
              <a:rPr lang="en-US" sz="1400" b="0" i="0" dirty="0">
                <a:solidFill>
                  <a:schemeClr val="bg1"/>
                </a:solidFill>
                <a:effectLst/>
                <a:latin typeface="Nexus Sans Pro"/>
              </a:rPr>
              <a:t>, H. (2019). </a:t>
            </a:r>
          </a:p>
          <a:p>
            <a:r>
              <a:rPr lang="en-US" sz="1400" b="0" i="0" dirty="0">
                <a:solidFill>
                  <a:schemeClr val="bg1"/>
                </a:solidFill>
                <a:effectLst/>
                <a:latin typeface="Nexus Sans Pro"/>
              </a:rPr>
              <a:t>On beyond Gruber: "Ontologies" in today's </a:t>
            </a:r>
            <a:r>
              <a:rPr lang="en-US" sz="1400" b="0" i="0" dirty="0" err="1">
                <a:solidFill>
                  <a:schemeClr val="bg1"/>
                </a:solidFill>
                <a:effectLst/>
                <a:latin typeface="Nexus Sans Pro"/>
              </a:rPr>
              <a:t>biomedial</a:t>
            </a:r>
            <a:r>
              <a:rPr lang="en-US" sz="1400" b="0" i="0" dirty="0">
                <a:solidFill>
                  <a:schemeClr val="bg1"/>
                </a:solidFill>
                <a:effectLst/>
                <a:latin typeface="Nexus Sans Pro"/>
              </a:rPr>
              <a:t> information systems and the limit of OWL. </a:t>
            </a:r>
          </a:p>
          <a:p>
            <a:r>
              <a:rPr lang="en-US" sz="1400" b="0" i="1" dirty="0">
                <a:solidFill>
                  <a:schemeClr val="bg1"/>
                </a:solidFill>
                <a:effectLst/>
                <a:latin typeface="Nexus Sans Pro"/>
              </a:rPr>
              <a:t>Journal of Biomedical Informatics: X</a:t>
            </a:r>
            <a:r>
              <a:rPr lang="en-US" sz="1400" b="0" i="0" dirty="0">
                <a:solidFill>
                  <a:schemeClr val="bg1"/>
                </a:solidFill>
                <a:effectLst/>
                <a:latin typeface="Nexus Sans Pro"/>
              </a:rPr>
              <a:t>, </a:t>
            </a:r>
            <a:r>
              <a:rPr lang="en-US" sz="1400" b="0" i="1" dirty="0">
                <a:solidFill>
                  <a:schemeClr val="bg1"/>
                </a:solidFill>
                <a:effectLst/>
                <a:latin typeface="Nexus Sans Pro"/>
              </a:rPr>
              <a:t>2</a:t>
            </a:r>
            <a:r>
              <a:rPr lang="en-US" sz="1400" b="0" i="0" dirty="0">
                <a:solidFill>
                  <a:schemeClr val="bg1"/>
                </a:solidFill>
                <a:effectLst/>
                <a:latin typeface="Nexus Sans Pro"/>
              </a:rPr>
              <a:t>(June, 2019), Article 100002. </a:t>
            </a:r>
          </a:p>
          <a:p>
            <a:r>
              <a:rPr lang="en-US" sz="1400" b="0" i="0" dirty="0">
                <a:solidFill>
                  <a:schemeClr val="bg1"/>
                </a:solidFill>
                <a:effectLst/>
                <a:latin typeface="Nexus Sans Pro"/>
              </a:rPr>
              <a:t>https://doi.org/10.1016/j.yjbinx.2019.100002</a:t>
            </a:r>
            <a:endParaRPr lang="en-US" sz="1400" dirty="0">
              <a:solidFill>
                <a:schemeClr val="bg1"/>
              </a:solidFill>
            </a:endParaRPr>
          </a:p>
        </p:txBody>
      </p:sp>
    </p:spTree>
    <p:extLst>
      <p:ext uri="{BB962C8B-B14F-4D97-AF65-F5344CB8AC3E}">
        <p14:creationId xmlns:p14="http://schemas.microsoft.com/office/powerpoint/2010/main" val="4145151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D26DFA-D98D-4F2D-892B-E95C03EE6CE0}"/>
              </a:ext>
            </a:extLst>
          </p:cNvPr>
          <p:cNvSpPr>
            <a:spLocks noGrp="1"/>
          </p:cNvSpPr>
          <p:nvPr>
            <p:ph type="ctrTitle"/>
          </p:nvPr>
        </p:nvSpPr>
        <p:spPr/>
        <p:txBody>
          <a:bodyPr/>
          <a:lstStyle/>
          <a:p>
            <a:r>
              <a:rPr lang="en-US" dirty="0"/>
              <a:t>Common Logic</a:t>
            </a:r>
            <a:br>
              <a:rPr lang="en-US" dirty="0"/>
            </a:br>
            <a:r>
              <a:rPr lang="en-US" sz="1000" dirty="0"/>
              <a:t>(barely scratching the surface)</a:t>
            </a:r>
          </a:p>
        </p:txBody>
      </p:sp>
      <p:sp>
        <p:nvSpPr>
          <p:cNvPr id="5" name="Subtitle 4">
            <a:extLst>
              <a:ext uri="{FF2B5EF4-FFF2-40B4-BE49-F238E27FC236}">
                <a16:creationId xmlns:a16="http://schemas.microsoft.com/office/drawing/2014/main" id="{54AA4274-69C9-433A-826A-593947E195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4894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5C635-E165-4508-AF8F-177E6D2FDA37}"/>
              </a:ext>
            </a:extLst>
          </p:cNvPr>
          <p:cNvSpPr>
            <a:spLocks noGrp="1"/>
          </p:cNvSpPr>
          <p:nvPr>
            <p:ph type="title"/>
          </p:nvPr>
        </p:nvSpPr>
        <p:spPr/>
        <p:txBody>
          <a:bodyPr/>
          <a:lstStyle/>
          <a:p>
            <a:r>
              <a:rPr lang="en-US" dirty="0"/>
              <a:t>Common Logic (CL)</a:t>
            </a:r>
          </a:p>
        </p:txBody>
      </p:sp>
      <p:sp>
        <p:nvSpPr>
          <p:cNvPr id="5" name="Content Placeholder 4">
            <a:extLst>
              <a:ext uri="{FF2B5EF4-FFF2-40B4-BE49-F238E27FC236}">
                <a16:creationId xmlns:a16="http://schemas.microsoft.com/office/drawing/2014/main" id="{05A5420C-D0F3-45B1-A8EA-7FBC1FE03016}"/>
              </a:ext>
            </a:extLst>
          </p:cNvPr>
          <p:cNvSpPr>
            <a:spLocks noGrp="1"/>
          </p:cNvSpPr>
          <p:nvPr>
            <p:ph idx="1"/>
          </p:nvPr>
        </p:nvSpPr>
        <p:spPr/>
        <p:txBody>
          <a:bodyPr/>
          <a:lstStyle/>
          <a:p>
            <a:pPr>
              <a:buFont typeface="Arial" panose="020B0604020202020204" pitchFamily="34" charset="0"/>
              <a:buChar char="•"/>
            </a:pPr>
            <a:r>
              <a:rPr lang="en-US" dirty="0"/>
              <a:t>CL is a </a:t>
            </a:r>
            <a:r>
              <a:rPr lang="en-US" b="1" dirty="0"/>
              <a:t>family</a:t>
            </a:r>
            <a:r>
              <a:rPr lang="en-US" dirty="0"/>
              <a:t> of first-order logics which share a common abstract syntax and model theory, and an XML framework for encoding and transmitting them, or their content, on an open network. </a:t>
            </a:r>
          </a:p>
          <a:p>
            <a:pPr>
              <a:buFont typeface="Arial" panose="020B0604020202020204" pitchFamily="34" charset="0"/>
              <a:buChar char="•"/>
            </a:pPr>
            <a:r>
              <a:rPr lang="en-US" dirty="0"/>
              <a:t>CL syntax is very relaxed in the expressions it allows, in some ways going beyond classical FO logic.</a:t>
            </a:r>
          </a:p>
          <a:p>
            <a:pPr>
              <a:buFont typeface="Arial" panose="020B0604020202020204" pitchFamily="34" charset="0"/>
              <a:buChar char="•"/>
            </a:pPr>
            <a:r>
              <a:rPr lang="en-US" dirty="0"/>
              <a:t>ISO standard: </a:t>
            </a:r>
            <a:r>
              <a:rPr lang="en-US" dirty="0">
                <a:hlinkClick r:id="rId2"/>
              </a:rPr>
              <a:t>https://standards.iso.org/ittf/PubliclyAvailableStandards/c066249_ISO_IEC_24707_2018.zip</a:t>
            </a:r>
            <a:r>
              <a:rPr lang="en-US" dirty="0"/>
              <a:t> </a:t>
            </a:r>
          </a:p>
        </p:txBody>
      </p:sp>
      <p:sp>
        <p:nvSpPr>
          <p:cNvPr id="6" name="Rectangle 5">
            <a:extLst>
              <a:ext uri="{FF2B5EF4-FFF2-40B4-BE49-F238E27FC236}">
                <a16:creationId xmlns:a16="http://schemas.microsoft.com/office/drawing/2014/main" id="{228BC570-C3CF-4C92-9F43-C88C64C2EBD3}"/>
              </a:ext>
            </a:extLst>
          </p:cNvPr>
          <p:cNvSpPr/>
          <p:nvPr/>
        </p:nvSpPr>
        <p:spPr>
          <a:xfrm>
            <a:off x="1752600" y="6412468"/>
            <a:ext cx="7315200" cy="369332"/>
          </a:xfrm>
          <a:prstGeom prst="rect">
            <a:avLst/>
          </a:prstGeom>
        </p:spPr>
        <p:txBody>
          <a:bodyPr wrap="square">
            <a:spAutoFit/>
          </a:bodyPr>
          <a:lstStyle/>
          <a:p>
            <a:pPr algn="r"/>
            <a:r>
              <a:rPr lang="en-US" sz="1800" b="0" dirty="0">
                <a:solidFill>
                  <a:schemeClr val="bg1"/>
                </a:solidFill>
                <a:hlinkClick r:id="rId3"/>
              </a:rPr>
              <a:t>https://www.w3.org/2004/12/rules-ws/slides/pathayes.pdf</a:t>
            </a:r>
            <a:r>
              <a:rPr lang="en-US" sz="1800" b="0" dirty="0">
                <a:solidFill>
                  <a:schemeClr val="bg1"/>
                </a:solidFill>
              </a:rPr>
              <a:t> </a:t>
            </a:r>
          </a:p>
        </p:txBody>
      </p:sp>
    </p:spTree>
    <p:extLst>
      <p:ext uri="{BB962C8B-B14F-4D97-AF65-F5344CB8AC3E}">
        <p14:creationId xmlns:p14="http://schemas.microsoft.com/office/powerpoint/2010/main" val="276000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2A83-C582-41DC-AC6F-24196FAB1502}"/>
              </a:ext>
            </a:extLst>
          </p:cNvPr>
          <p:cNvSpPr>
            <a:spLocks noGrp="1"/>
          </p:cNvSpPr>
          <p:nvPr>
            <p:ph type="ctrTitle"/>
          </p:nvPr>
        </p:nvSpPr>
        <p:spPr/>
        <p:txBody>
          <a:bodyPr/>
          <a:lstStyle/>
          <a:p>
            <a:r>
              <a:rPr lang="en-US" dirty="0"/>
              <a:t>CLIF ISO Standard</a:t>
            </a:r>
          </a:p>
        </p:txBody>
      </p:sp>
      <p:sp>
        <p:nvSpPr>
          <p:cNvPr id="3" name="Subtitle 2">
            <a:extLst>
              <a:ext uri="{FF2B5EF4-FFF2-40B4-BE49-F238E27FC236}">
                <a16:creationId xmlns:a16="http://schemas.microsoft.com/office/drawing/2014/main" id="{0CCBFFAE-E5FA-485E-BC52-7718F655DE5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836168F-8AC3-4EB5-9778-E279B81529F5}"/>
              </a:ext>
            </a:extLst>
          </p:cNvPr>
          <p:cNvPicPr>
            <a:picLocks noChangeAspect="1"/>
          </p:cNvPicPr>
          <p:nvPr/>
        </p:nvPicPr>
        <p:blipFill>
          <a:blip r:embed="rId2"/>
          <a:stretch>
            <a:fillRect/>
          </a:stretch>
        </p:blipFill>
        <p:spPr>
          <a:xfrm>
            <a:off x="0" y="613063"/>
            <a:ext cx="9144000" cy="1212273"/>
          </a:xfrm>
          <a:prstGeom prst="rect">
            <a:avLst/>
          </a:prstGeom>
        </p:spPr>
      </p:pic>
      <p:pic>
        <p:nvPicPr>
          <p:cNvPr id="5" name="Picture 4">
            <a:extLst>
              <a:ext uri="{FF2B5EF4-FFF2-40B4-BE49-F238E27FC236}">
                <a16:creationId xmlns:a16="http://schemas.microsoft.com/office/drawing/2014/main" id="{9864AC5F-56DD-4727-BC05-BC92AB2423D0}"/>
              </a:ext>
            </a:extLst>
          </p:cNvPr>
          <p:cNvPicPr>
            <a:picLocks noChangeAspect="1"/>
          </p:cNvPicPr>
          <p:nvPr/>
        </p:nvPicPr>
        <p:blipFill>
          <a:blip r:embed="rId3"/>
          <a:stretch>
            <a:fillRect/>
          </a:stretch>
        </p:blipFill>
        <p:spPr>
          <a:xfrm>
            <a:off x="0" y="1762125"/>
            <a:ext cx="9144000" cy="5095875"/>
          </a:xfrm>
          <a:prstGeom prst="rect">
            <a:avLst/>
          </a:prstGeom>
        </p:spPr>
      </p:pic>
      <p:sp>
        <p:nvSpPr>
          <p:cNvPr id="6" name="Rectangle 5">
            <a:extLst>
              <a:ext uri="{FF2B5EF4-FFF2-40B4-BE49-F238E27FC236}">
                <a16:creationId xmlns:a16="http://schemas.microsoft.com/office/drawing/2014/main" id="{053C1BF9-A91D-404E-91A9-DD3885E4F43B}"/>
              </a:ext>
            </a:extLst>
          </p:cNvPr>
          <p:cNvSpPr/>
          <p:nvPr/>
        </p:nvSpPr>
        <p:spPr>
          <a:xfrm>
            <a:off x="5105400" y="6480085"/>
            <a:ext cx="3962400" cy="307777"/>
          </a:xfrm>
          <a:prstGeom prst="rect">
            <a:avLst/>
          </a:prstGeom>
        </p:spPr>
        <p:txBody>
          <a:bodyPr wrap="square">
            <a:spAutoFit/>
          </a:bodyPr>
          <a:lstStyle/>
          <a:p>
            <a:pPr algn="r"/>
            <a:r>
              <a:rPr lang="en-US" sz="1400" b="0" dirty="0">
                <a:hlinkClick r:id="rId4"/>
              </a:rPr>
              <a:t>https://www.iso.org/standard/66249.html</a:t>
            </a:r>
            <a:r>
              <a:rPr lang="en-US" sz="1400" b="0" dirty="0"/>
              <a:t> </a:t>
            </a:r>
          </a:p>
        </p:txBody>
      </p:sp>
    </p:spTree>
    <p:extLst>
      <p:ext uri="{BB962C8B-B14F-4D97-AF65-F5344CB8AC3E}">
        <p14:creationId xmlns:p14="http://schemas.microsoft.com/office/powerpoint/2010/main" val="2066985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248F-F1EA-444E-8C89-6A27A308BA25}"/>
              </a:ext>
            </a:extLst>
          </p:cNvPr>
          <p:cNvSpPr>
            <a:spLocks noGrp="1"/>
          </p:cNvSpPr>
          <p:nvPr>
            <p:ph type="ctrTitle"/>
          </p:nvPr>
        </p:nvSpPr>
        <p:spPr/>
        <p:txBody>
          <a:bodyPr/>
          <a:lstStyle/>
          <a:p>
            <a:r>
              <a:rPr lang="en-US" dirty="0"/>
              <a:t>CLIF</a:t>
            </a:r>
          </a:p>
        </p:txBody>
      </p:sp>
      <p:sp>
        <p:nvSpPr>
          <p:cNvPr id="3" name="Subtitle 2">
            <a:extLst>
              <a:ext uri="{FF2B5EF4-FFF2-40B4-BE49-F238E27FC236}">
                <a16:creationId xmlns:a16="http://schemas.microsoft.com/office/drawing/2014/main" id="{1915B09B-7ACD-47FA-8380-EB7DFCCEB12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FEC2E48-8D8B-4485-84E9-45ADC127D205}"/>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3864832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10E6-D8B3-4F53-B9EC-64C05F953E39}"/>
              </a:ext>
            </a:extLst>
          </p:cNvPr>
          <p:cNvSpPr>
            <a:spLocks noGrp="1"/>
          </p:cNvSpPr>
          <p:nvPr>
            <p:ph type="title"/>
          </p:nvPr>
        </p:nvSpPr>
        <p:spPr/>
        <p:txBody>
          <a:bodyPr/>
          <a:lstStyle/>
          <a:p>
            <a:r>
              <a:rPr lang="en-US" dirty="0"/>
              <a:t>CL dialects</a:t>
            </a:r>
          </a:p>
        </p:txBody>
      </p:sp>
      <p:sp>
        <p:nvSpPr>
          <p:cNvPr id="3" name="Content Placeholder 2">
            <a:extLst>
              <a:ext uri="{FF2B5EF4-FFF2-40B4-BE49-F238E27FC236}">
                <a16:creationId xmlns:a16="http://schemas.microsoft.com/office/drawing/2014/main" id="{2B1AA4FD-57A3-44F1-9934-6061F1D1C3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3437A37-0C2A-431D-9EB4-AF9F27B26608}"/>
              </a:ext>
            </a:extLst>
          </p:cNvPr>
          <p:cNvSpPr>
            <a:spLocks noGrp="1"/>
          </p:cNvSpPr>
          <p:nvPr>
            <p:ph type="sldNum" sz="quarter" idx="3"/>
          </p:nvPr>
        </p:nvSpPr>
        <p:spPr/>
        <p:txBody>
          <a:bodyPr/>
          <a:lstStyle/>
          <a:p>
            <a:fld id="{7C5DB68A-9D44-4073-920F-D08D647C06A7}" type="slidenum">
              <a:rPr lang="en-US" smtClean="0"/>
              <a:t>46</a:t>
            </a:fld>
            <a:endParaRPr lang="en-US" dirty="0"/>
          </a:p>
        </p:txBody>
      </p:sp>
      <p:pic>
        <p:nvPicPr>
          <p:cNvPr id="5" name="Picture 4">
            <a:extLst>
              <a:ext uri="{FF2B5EF4-FFF2-40B4-BE49-F238E27FC236}">
                <a16:creationId xmlns:a16="http://schemas.microsoft.com/office/drawing/2014/main" id="{4B809913-48BE-4820-A6D0-7497D35802D5}"/>
              </a:ext>
            </a:extLst>
          </p:cNvPr>
          <p:cNvPicPr>
            <a:picLocks noChangeAspect="1"/>
          </p:cNvPicPr>
          <p:nvPr/>
        </p:nvPicPr>
        <p:blipFill>
          <a:blip r:embed="rId2"/>
          <a:stretch>
            <a:fillRect/>
          </a:stretch>
        </p:blipFill>
        <p:spPr>
          <a:xfrm>
            <a:off x="685800" y="1676400"/>
            <a:ext cx="8021693" cy="4606954"/>
          </a:xfrm>
          <a:prstGeom prst="rect">
            <a:avLst/>
          </a:prstGeom>
        </p:spPr>
      </p:pic>
      <p:sp>
        <p:nvSpPr>
          <p:cNvPr id="6" name="Rectangle 5">
            <a:extLst>
              <a:ext uri="{FF2B5EF4-FFF2-40B4-BE49-F238E27FC236}">
                <a16:creationId xmlns:a16="http://schemas.microsoft.com/office/drawing/2014/main" id="{7E110B4D-B27A-461E-A9B8-8514BED1A80D}"/>
              </a:ext>
            </a:extLst>
          </p:cNvPr>
          <p:cNvSpPr/>
          <p:nvPr/>
        </p:nvSpPr>
        <p:spPr>
          <a:xfrm>
            <a:off x="1752600" y="6412468"/>
            <a:ext cx="7315200" cy="369332"/>
          </a:xfrm>
          <a:prstGeom prst="rect">
            <a:avLst/>
          </a:prstGeom>
        </p:spPr>
        <p:txBody>
          <a:bodyPr wrap="square">
            <a:spAutoFit/>
          </a:bodyPr>
          <a:lstStyle/>
          <a:p>
            <a:pPr algn="r"/>
            <a:r>
              <a:rPr lang="en-US" sz="1800" b="0" dirty="0">
                <a:solidFill>
                  <a:schemeClr val="bg1"/>
                </a:solidFill>
                <a:hlinkClick r:id="rId3"/>
              </a:rPr>
              <a:t>https://www.w3.org/2004/12/rules-ws/slides/pathayes.pdf</a:t>
            </a:r>
            <a:r>
              <a:rPr lang="en-US" sz="1800" b="0" dirty="0">
                <a:solidFill>
                  <a:schemeClr val="bg1"/>
                </a:solidFill>
              </a:rPr>
              <a:t> </a:t>
            </a:r>
          </a:p>
        </p:txBody>
      </p:sp>
    </p:spTree>
    <p:extLst>
      <p:ext uri="{BB962C8B-B14F-4D97-AF65-F5344CB8AC3E}">
        <p14:creationId xmlns:p14="http://schemas.microsoft.com/office/powerpoint/2010/main" val="496242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B4666-3A25-49C0-B7EE-40E596657F68}"/>
              </a:ext>
            </a:extLst>
          </p:cNvPr>
          <p:cNvSpPr>
            <a:spLocks noGrp="1"/>
          </p:cNvSpPr>
          <p:nvPr>
            <p:ph type="ctrTitle"/>
          </p:nvPr>
        </p:nvSpPr>
        <p:spPr/>
        <p:txBody>
          <a:bodyPr/>
          <a:lstStyle/>
          <a:p>
            <a:r>
              <a:rPr lang="en-US" dirty="0"/>
              <a:t>Gentle introduction to</a:t>
            </a:r>
            <a:br>
              <a:rPr lang="en-US" dirty="0"/>
            </a:br>
            <a:r>
              <a:rPr lang="en-US" dirty="0"/>
              <a:t>BFO’s axiomatization</a:t>
            </a:r>
          </a:p>
        </p:txBody>
      </p:sp>
      <p:sp>
        <p:nvSpPr>
          <p:cNvPr id="6" name="Subtitle 5">
            <a:extLst>
              <a:ext uri="{FF2B5EF4-FFF2-40B4-BE49-F238E27FC236}">
                <a16:creationId xmlns:a16="http://schemas.microsoft.com/office/drawing/2014/main" id="{BDE764E6-4DF8-4EF9-9C8E-4E636A8F7407}"/>
              </a:ext>
            </a:extLst>
          </p:cNvPr>
          <p:cNvSpPr>
            <a:spLocks noGrp="1"/>
          </p:cNvSpPr>
          <p:nvPr>
            <p:ph type="subTitle" idx="1"/>
          </p:nvPr>
        </p:nvSpPr>
        <p:spPr/>
        <p:txBody>
          <a:bodyPr/>
          <a:lstStyle/>
          <a:p>
            <a:r>
              <a:rPr lang="en-US" dirty="0">
                <a:hlinkClick r:id="rId2" action="ppaction://hlinkfile"/>
              </a:rPr>
              <a:t>BFO’s basic assumptions</a:t>
            </a:r>
            <a:endParaRPr lang="en-US" dirty="0"/>
          </a:p>
        </p:txBody>
      </p:sp>
      <p:sp>
        <p:nvSpPr>
          <p:cNvPr id="4" name="Slide Number Placeholder 3">
            <a:extLst>
              <a:ext uri="{FF2B5EF4-FFF2-40B4-BE49-F238E27FC236}">
                <a16:creationId xmlns:a16="http://schemas.microsoft.com/office/drawing/2014/main" id="{C1DE203F-D309-4D99-8C3F-12AA835DFDC7}"/>
              </a:ext>
            </a:extLst>
          </p:cNvPr>
          <p:cNvSpPr>
            <a:spLocks noGrp="1"/>
          </p:cNvSpPr>
          <p:nvPr>
            <p:ph type="sldNum" sz="quarter" idx="4294967295"/>
          </p:nvPr>
        </p:nvSpPr>
        <p:spPr>
          <a:xfrm>
            <a:off x="0" y="6400800"/>
            <a:ext cx="457200" cy="373063"/>
          </a:xfrm>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1023968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E88C9-1DE0-4968-9FBA-FCE9B471562C}"/>
              </a:ext>
            </a:extLst>
          </p:cNvPr>
          <p:cNvSpPr>
            <a:spLocks noGrp="1"/>
          </p:cNvSpPr>
          <p:nvPr>
            <p:ph type="title"/>
          </p:nvPr>
        </p:nvSpPr>
        <p:spPr/>
        <p:txBody>
          <a:bodyPr/>
          <a:lstStyle/>
          <a:p>
            <a:r>
              <a:rPr lang="en-US" dirty="0"/>
              <a:t>BFO2020-CLIF</a:t>
            </a:r>
          </a:p>
        </p:txBody>
      </p:sp>
      <p:sp>
        <p:nvSpPr>
          <p:cNvPr id="5" name="Content Placeholder 4">
            <a:extLst>
              <a:ext uri="{FF2B5EF4-FFF2-40B4-BE49-F238E27FC236}">
                <a16:creationId xmlns:a16="http://schemas.microsoft.com/office/drawing/2014/main" id="{508CFB6B-E943-4F14-8D8F-FCC385D45E7B}"/>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616FF96-9B7F-45C3-B0F8-A4D9C2BA59C7}"/>
              </a:ext>
            </a:extLst>
          </p:cNvPr>
          <p:cNvSpPr>
            <a:spLocks noGrp="1"/>
          </p:cNvSpPr>
          <p:nvPr>
            <p:ph type="sldNum" sz="quarter" idx="3"/>
          </p:nvPr>
        </p:nvSpPr>
        <p:spPr/>
        <p:txBody>
          <a:bodyPr/>
          <a:lstStyle/>
          <a:p>
            <a:fld id="{F41BC1FE-425B-4D41-9768-47500E60C2C6}" type="slidenum">
              <a:rPr lang="en-US" altLang="en-US" smtClean="0"/>
              <a:pPr/>
              <a:t>48</a:t>
            </a:fld>
            <a:endParaRPr lang="en-US" altLang="en-US"/>
          </a:p>
        </p:txBody>
      </p:sp>
      <p:pic>
        <p:nvPicPr>
          <p:cNvPr id="6" name="Picture 5">
            <a:extLst>
              <a:ext uri="{FF2B5EF4-FFF2-40B4-BE49-F238E27FC236}">
                <a16:creationId xmlns:a16="http://schemas.microsoft.com/office/drawing/2014/main" id="{D437332E-AFB1-4B98-8563-E369CB54A1BC}"/>
              </a:ext>
            </a:extLst>
          </p:cNvPr>
          <p:cNvPicPr>
            <a:picLocks noChangeAspect="1"/>
          </p:cNvPicPr>
          <p:nvPr/>
        </p:nvPicPr>
        <p:blipFill>
          <a:blip r:embed="rId2"/>
          <a:stretch>
            <a:fillRect/>
          </a:stretch>
        </p:blipFill>
        <p:spPr>
          <a:xfrm>
            <a:off x="0" y="1447800"/>
            <a:ext cx="9144000" cy="5427516"/>
          </a:xfrm>
          <a:prstGeom prst="rect">
            <a:avLst/>
          </a:prstGeom>
        </p:spPr>
      </p:pic>
      <p:sp>
        <p:nvSpPr>
          <p:cNvPr id="7" name="Rectangle 6">
            <a:extLst>
              <a:ext uri="{FF2B5EF4-FFF2-40B4-BE49-F238E27FC236}">
                <a16:creationId xmlns:a16="http://schemas.microsoft.com/office/drawing/2014/main" id="{6033B10B-9921-4A0D-83B7-8463EE4FF453}"/>
              </a:ext>
            </a:extLst>
          </p:cNvPr>
          <p:cNvSpPr/>
          <p:nvPr/>
        </p:nvSpPr>
        <p:spPr>
          <a:xfrm>
            <a:off x="0" y="567068"/>
            <a:ext cx="9144000" cy="276999"/>
          </a:xfrm>
          <a:prstGeom prst="rect">
            <a:avLst/>
          </a:prstGeom>
        </p:spPr>
        <p:txBody>
          <a:bodyPr wrap="square">
            <a:spAutoFit/>
          </a:bodyPr>
          <a:lstStyle/>
          <a:p>
            <a:r>
              <a:rPr lang="en-US" sz="1200" dirty="0">
                <a:solidFill>
                  <a:schemeClr val="bg1"/>
                </a:solidFill>
                <a:hlinkClick r:id="rId3"/>
              </a:rPr>
              <a:t>https://github.com/BFO-ontology/BFO-2020/tree/master/21838-2/common-logic</a:t>
            </a:r>
            <a:r>
              <a:rPr lang="en-US" sz="1200" dirty="0">
                <a:solidFill>
                  <a:schemeClr val="bg1"/>
                </a:solidFill>
              </a:rPr>
              <a:t> </a:t>
            </a:r>
          </a:p>
        </p:txBody>
      </p:sp>
    </p:spTree>
    <p:extLst>
      <p:ext uri="{BB962C8B-B14F-4D97-AF65-F5344CB8AC3E}">
        <p14:creationId xmlns:p14="http://schemas.microsoft.com/office/powerpoint/2010/main" val="4051272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20113A-D19A-40DF-A749-5670FC025EDD}"/>
              </a:ext>
            </a:extLst>
          </p:cNvPr>
          <p:cNvSpPr>
            <a:spLocks noGrp="1"/>
          </p:cNvSpPr>
          <p:nvPr>
            <p:ph type="title"/>
          </p:nvPr>
        </p:nvSpPr>
        <p:spPr/>
        <p:txBody>
          <a:bodyPr/>
          <a:lstStyle/>
          <a:p>
            <a:r>
              <a:rPr lang="en-US" dirty="0"/>
              <a:t>BFO2020 axiomatization in CLIF</a:t>
            </a:r>
          </a:p>
        </p:txBody>
      </p:sp>
      <p:sp>
        <p:nvSpPr>
          <p:cNvPr id="5" name="Content Placeholder 4">
            <a:extLst>
              <a:ext uri="{FF2B5EF4-FFF2-40B4-BE49-F238E27FC236}">
                <a16:creationId xmlns:a16="http://schemas.microsoft.com/office/drawing/2014/main" id="{B0D83AE4-B711-4E85-A44E-8BDB70FA0EF1}"/>
              </a:ext>
            </a:extLst>
          </p:cNvPr>
          <p:cNvSpPr>
            <a:spLocks noGrp="1"/>
          </p:cNvSpPr>
          <p:nvPr>
            <p:ph idx="1"/>
          </p:nvPr>
        </p:nvSpPr>
        <p:spPr/>
        <p:txBody>
          <a:bodyPr/>
          <a:lstStyle/>
          <a:p>
            <a:pPr>
              <a:buFont typeface="Arial" panose="020B0604020202020204" pitchFamily="34" charset="0"/>
              <a:buChar char="•"/>
            </a:pPr>
            <a:r>
              <a:rPr lang="en-US" dirty="0"/>
              <a:t>Uses only parts of the CLIF specifications.</a:t>
            </a:r>
          </a:p>
          <a:p>
            <a:pPr>
              <a:buFont typeface="Arial" panose="020B0604020202020204" pitchFamily="34" charset="0"/>
              <a:buChar char="•"/>
            </a:pPr>
            <a:r>
              <a:rPr lang="en-US" dirty="0"/>
              <a:t>Expressed in FOL with as important features:</a:t>
            </a:r>
          </a:p>
          <a:p>
            <a:pPr lvl="1">
              <a:buFont typeface="Arial" panose="020B0604020202020204" pitchFamily="34" charset="0"/>
              <a:buChar char="•"/>
            </a:pPr>
            <a:r>
              <a:rPr lang="en-US" dirty="0"/>
              <a:t>use of equality,</a:t>
            </a:r>
          </a:p>
          <a:p>
            <a:pPr lvl="1">
              <a:buFont typeface="Arial" panose="020B0604020202020204" pitchFamily="34" charset="0"/>
              <a:buChar char="•"/>
            </a:pPr>
            <a:r>
              <a:rPr lang="en-US" dirty="0"/>
              <a:t>(1-,) 2-, and 3-ary predicates,</a:t>
            </a:r>
          </a:p>
          <a:p>
            <a:pPr lvl="1">
              <a:buFont typeface="Arial" panose="020B0604020202020204" pitchFamily="34" charset="0"/>
              <a:buChar char="•"/>
            </a:pPr>
            <a:r>
              <a:rPr lang="en-US" dirty="0"/>
              <a:t>no functions,</a:t>
            </a:r>
          </a:p>
          <a:p>
            <a:pPr lvl="1">
              <a:buFont typeface="Arial" panose="020B0604020202020204" pitchFamily="34" charset="0"/>
              <a:buChar char="•"/>
            </a:pPr>
            <a:r>
              <a:rPr lang="en-US" dirty="0"/>
              <a:t>no sequence markers,</a:t>
            </a:r>
          </a:p>
          <a:p>
            <a:pPr lvl="1">
              <a:buFont typeface="Arial" panose="020B0604020202020204" pitchFamily="34" charset="0"/>
              <a:buChar char="•"/>
            </a:pPr>
            <a:r>
              <a:rPr lang="en-US" dirty="0"/>
              <a:t>standard PL/FOL connectives:</a:t>
            </a:r>
          </a:p>
          <a:p>
            <a:pPr lvl="2">
              <a:buFont typeface="Arial" panose="020B0604020202020204" pitchFamily="34" charset="0"/>
              <a:buChar char="•"/>
            </a:pPr>
            <a:r>
              <a:rPr lang="en-US" dirty="0"/>
              <a:t>OR, AND, IF, IFF, NOT</a:t>
            </a:r>
          </a:p>
          <a:p>
            <a:pPr lvl="1">
              <a:buFont typeface="Arial" panose="020B0604020202020204" pitchFamily="34" charset="0"/>
              <a:buChar char="•"/>
            </a:pPr>
            <a:r>
              <a:rPr lang="en-US" dirty="0"/>
              <a:t>universal and existential quantification</a:t>
            </a:r>
          </a:p>
          <a:p>
            <a:pPr lvl="2">
              <a:buFont typeface="Arial" panose="020B0604020202020204" pitchFamily="34" charset="0"/>
              <a:buChar char="•"/>
            </a:pPr>
            <a:r>
              <a:rPr lang="en-US" dirty="0"/>
              <a:t>FORALL, EXISTS</a:t>
            </a:r>
          </a:p>
          <a:p>
            <a:pPr lvl="1">
              <a:buFont typeface="Arial" panose="020B0604020202020204" pitchFamily="34" charset="0"/>
              <a:buChar char="•"/>
            </a:pPr>
            <a:r>
              <a:rPr lang="en-US" dirty="0"/>
              <a:t>‘Realism-based’ choice of predicates.</a:t>
            </a:r>
          </a:p>
          <a:p>
            <a:pPr marL="914400" lvl="2" indent="0">
              <a:buNone/>
            </a:pPr>
            <a:endParaRPr lang="en-US" dirty="0"/>
          </a:p>
        </p:txBody>
      </p:sp>
      <p:sp>
        <p:nvSpPr>
          <p:cNvPr id="2" name="Slide Number Placeholder 1">
            <a:extLst>
              <a:ext uri="{FF2B5EF4-FFF2-40B4-BE49-F238E27FC236}">
                <a16:creationId xmlns:a16="http://schemas.microsoft.com/office/drawing/2014/main" id="{9D87EA74-02CA-41B6-9EFA-A5C2896F3DAE}"/>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367415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1DE5-EAAE-4E48-9057-924AFF416D5F}"/>
              </a:ext>
            </a:extLst>
          </p:cNvPr>
          <p:cNvSpPr>
            <a:spLocks noGrp="1"/>
          </p:cNvSpPr>
          <p:nvPr>
            <p:ph type="title"/>
          </p:nvPr>
        </p:nvSpPr>
        <p:spPr/>
        <p:txBody>
          <a:bodyPr/>
          <a:lstStyle/>
          <a:p>
            <a:r>
              <a:rPr lang="en-US" dirty="0"/>
              <a:t>Term examples</a:t>
            </a:r>
          </a:p>
        </p:txBody>
      </p:sp>
      <p:sp>
        <p:nvSpPr>
          <p:cNvPr id="3" name="Content Placeholder 2">
            <a:extLst>
              <a:ext uri="{FF2B5EF4-FFF2-40B4-BE49-F238E27FC236}">
                <a16:creationId xmlns:a16="http://schemas.microsoft.com/office/drawing/2014/main" id="{3479DB42-7819-476E-8CDC-5A77B0EF5680}"/>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i="1" dirty="0"/>
              <a:t>Entity: (elucidation) </a:t>
            </a:r>
            <a:r>
              <a:rPr lang="en-US" dirty="0"/>
              <a:t>anything that exists or has existed or will exist.</a:t>
            </a:r>
            <a:endParaRPr lang="en-US" i="1" dirty="0"/>
          </a:p>
          <a:p>
            <a:pPr lvl="1">
              <a:buFont typeface="Arial" panose="020B0604020202020204" pitchFamily="34" charset="0"/>
              <a:buChar char="•"/>
            </a:pPr>
            <a:r>
              <a:rPr lang="en-US" i="1" dirty="0"/>
              <a:t>Continuant: (elucidation) </a:t>
            </a:r>
            <a:r>
              <a:rPr lang="en-US" dirty="0"/>
              <a:t>an </a:t>
            </a:r>
            <a:r>
              <a:rPr lang="en-US" i="1" dirty="0"/>
              <a:t>entity </a:t>
            </a:r>
            <a:r>
              <a:rPr lang="en-US" dirty="0"/>
              <a:t>that persists, endures, or continues to exist through time while maintaining its identity.</a:t>
            </a:r>
          </a:p>
          <a:p>
            <a:pPr>
              <a:buFont typeface="Arial" panose="020B0604020202020204" pitchFamily="34" charset="0"/>
              <a:buChar char="•"/>
            </a:pPr>
            <a:endParaRPr lang="en-US" dirty="0"/>
          </a:p>
          <a:p>
            <a:pPr>
              <a:buFont typeface="Arial" panose="020B0604020202020204" pitchFamily="34" charset="0"/>
              <a:buChar char="•"/>
            </a:pPr>
            <a:r>
              <a:rPr lang="en-US" i="1" dirty="0"/>
              <a:t>Defined</a:t>
            </a:r>
            <a:r>
              <a:rPr lang="en-US" dirty="0"/>
              <a:t>:</a:t>
            </a:r>
          </a:p>
          <a:p>
            <a:pPr lvl="1">
              <a:buFont typeface="Arial" panose="020B0604020202020204" pitchFamily="34" charset="0"/>
              <a:buChar char="•"/>
            </a:pPr>
            <a:r>
              <a:rPr lang="en-US" i="1" dirty="0"/>
              <a:t>b </a:t>
            </a:r>
            <a:r>
              <a:rPr lang="en-US" dirty="0"/>
              <a:t>is an </a:t>
            </a:r>
            <a:r>
              <a:rPr lang="en-US" i="1" dirty="0"/>
              <a:t>independent continuant </a:t>
            </a:r>
            <a:r>
              <a:rPr lang="en-US" dirty="0"/>
              <a:t>=Def. </a:t>
            </a:r>
            <a:r>
              <a:rPr lang="en-US" i="1" dirty="0"/>
              <a:t>b </a:t>
            </a:r>
            <a:r>
              <a:rPr lang="en-US" dirty="0"/>
              <a:t>is a </a:t>
            </a:r>
            <a:r>
              <a:rPr lang="en-US" i="1" dirty="0"/>
              <a:t>continuant </a:t>
            </a:r>
            <a:r>
              <a:rPr lang="en-US" dirty="0"/>
              <a:t>which is such that there is no </a:t>
            </a:r>
            <a:r>
              <a:rPr lang="en-US" i="1" dirty="0"/>
              <a:t>c </a:t>
            </a:r>
            <a:r>
              <a:rPr lang="en-US" dirty="0"/>
              <a:t>such that </a:t>
            </a:r>
            <a:r>
              <a:rPr lang="en-US" i="1" dirty="0"/>
              <a:t>b </a:t>
            </a:r>
            <a:r>
              <a:rPr lang="en-US" b="1" dirty="0"/>
              <a:t>s‐depends on </a:t>
            </a:r>
            <a:r>
              <a:rPr lang="en-US" i="1" dirty="0"/>
              <a:t>c </a:t>
            </a:r>
            <a:r>
              <a:rPr lang="en-US" dirty="0"/>
              <a:t>and no </a:t>
            </a:r>
            <a:r>
              <a:rPr lang="en-US" i="1" dirty="0"/>
              <a:t>c </a:t>
            </a:r>
            <a:r>
              <a:rPr lang="en-US" dirty="0"/>
              <a:t>such that </a:t>
            </a:r>
            <a:r>
              <a:rPr lang="en-US" i="1" dirty="0"/>
              <a:t>b </a:t>
            </a:r>
            <a:r>
              <a:rPr lang="en-US" b="1" dirty="0"/>
              <a:t>g‐depends on </a:t>
            </a:r>
            <a:r>
              <a:rPr lang="en-US" i="1" dirty="0"/>
              <a:t>c.</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2B3EEEB-3DBB-4104-A096-F22421519146}"/>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24449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B11C-110F-4F3B-8917-57566DA01225}"/>
              </a:ext>
            </a:extLst>
          </p:cNvPr>
          <p:cNvSpPr>
            <a:spLocks noGrp="1"/>
          </p:cNvSpPr>
          <p:nvPr>
            <p:ph type="title"/>
          </p:nvPr>
        </p:nvSpPr>
        <p:spPr/>
        <p:txBody>
          <a:bodyPr/>
          <a:lstStyle/>
          <a:p>
            <a:r>
              <a:rPr lang="en-US" dirty="0"/>
              <a:t>‘BFO2020-style’ CLIF template</a:t>
            </a:r>
          </a:p>
        </p:txBody>
      </p:sp>
      <p:sp>
        <p:nvSpPr>
          <p:cNvPr id="3" name="Content Placeholder 2">
            <a:extLst>
              <a:ext uri="{FF2B5EF4-FFF2-40B4-BE49-F238E27FC236}">
                <a16:creationId xmlns:a16="http://schemas.microsoft.com/office/drawing/2014/main" id="{845E289B-D866-4DCF-B2F9-94CAD4E16172}"/>
              </a:ext>
            </a:extLst>
          </p:cNvPr>
          <p:cNvSpPr>
            <a:spLocks noGrp="1"/>
          </p:cNvSpPr>
          <p:nvPr>
            <p:ph idx="1"/>
          </p:nvPr>
        </p:nvSpPr>
        <p:spPr/>
        <p:txBody>
          <a:bodyPr/>
          <a:lstStyle/>
          <a:p>
            <a:r>
              <a:rPr lang="en-US" dirty="0"/>
              <a:t>(</a:t>
            </a:r>
            <a:r>
              <a:rPr lang="en-US" dirty="0" err="1"/>
              <a:t>cl:comment</a:t>
            </a:r>
            <a:r>
              <a:rPr lang="en-US" dirty="0"/>
              <a:t> </a:t>
            </a:r>
          </a:p>
          <a:p>
            <a:r>
              <a:rPr lang="en-US" dirty="0"/>
              <a:t>	" </a:t>
            </a:r>
            <a:r>
              <a:rPr lang="en-US" dirty="0">
                <a:solidFill>
                  <a:srgbClr val="FFFF00"/>
                </a:solidFill>
              </a:rPr>
              <a:t>SOME TEXT </a:t>
            </a:r>
            <a:r>
              <a:rPr lang="en-US" dirty="0"/>
              <a:t>"</a:t>
            </a:r>
          </a:p>
          <a:p>
            <a:r>
              <a:rPr lang="en-US" dirty="0"/>
              <a:t>	(</a:t>
            </a:r>
            <a:r>
              <a:rPr lang="en-US" dirty="0" err="1"/>
              <a:t>cl:text</a:t>
            </a:r>
            <a:endParaRPr lang="en-US" dirty="0"/>
          </a:p>
          <a:p>
            <a:r>
              <a:rPr lang="en-US" dirty="0"/>
              <a:t>		(</a:t>
            </a:r>
            <a:r>
              <a:rPr lang="en-US" dirty="0" err="1"/>
              <a:t>cl:ttl</a:t>
            </a:r>
            <a:r>
              <a:rPr lang="en-US" dirty="0"/>
              <a:t> "</a:t>
            </a:r>
            <a:r>
              <a:rPr lang="en-US" dirty="0">
                <a:solidFill>
                  <a:srgbClr val="FFFF00"/>
                </a:solidFill>
              </a:rPr>
              <a:t>SOME TEXT</a:t>
            </a:r>
            <a:r>
              <a:rPr lang="en-US" dirty="0"/>
              <a:t>"</a:t>
            </a:r>
            <a:endParaRPr lang="en-US" dirty="0">
              <a:solidFill>
                <a:srgbClr val="FFFF00"/>
              </a:solidFill>
            </a:endParaRPr>
          </a:p>
          <a:p>
            <a:r>
              <a:rPr lang="en-US" dirty="0"/>
              <a:t>			(</a:t>
            </a:r>
            <a:r>
              <a:rPr lang="en-US" dirty="0" err="1"/>
              <a:t>cl:outdiscourse</a:t>
            </a:r>
            <a:r>
              <a:rPr lang="en-US" dirty="0"/>
              <a:t> </a:t>
            </a:r>
            <a:r>
              <a:rPr lang="en-US" dirty="0">
                <a:solidFill>
                  <a:srgbClr val="FFFF00"/>
                </a:solidFill>
              </a:rPr>
              <a:t>PREDICATE-NAMES </a:t>
            </a:r>
            <a:r>
              <a:rPr lang="en-US" dirty="0"/>
              <a:t>)</a:t>
            </a:r>
          </a:p>
          <a:p>
            <a:r>
              <a:rPr lang="en-US" dirty="0"/>
              <a:t>			(</a:t>
            </a:r>
            <a:r>
              <a:rPr lang="en-US" dirty="0" err="1"/>
              <a:t>cl:comment</a:t>
            </a:r>
            <a:r>
              <a:rPr lang="en-US" dirty="0"/>
              <a:t> "</a:t>
            </a:r>
            <a:r>
              <a:rPr lang="en-US" dirty="0">
                <a:solidFill>
                  <a:srgbClr val="FFFF00"/>
                </a:solidFill>
              </a:rPr>
              <a:t>SOME TEXT </a:t>
            </a:r>
            <a:r>
              <a:rPr lang="en-US" dirty="0">
                <a:solidFill>
                  <a:srgbClr val="FFC000"/>
                </a:solidFill>
              </a:rPr>
              <a:t>[AXIOM-ID]</a:t>
            </a:r>
            <a:r>
              <a:rPr lang="en-US" dirty="0"/>
              <a:t>"</a:t>
            </a:r>
          </a:p>
          <a:p>
            <a:r>
              <a:rPr lang="en-US" dirty="0"/>
              <a:t>				</a:t>
            </a:r>
            <a:r>
              <a:rPr lang="en-US" dirty="0">
                <a:solidFill>
                  <a:srgbClr val="1FE115"/>
                </a:solidFill>
              </a:rPr>
              <a:t>( ...AXIOM...)</a:t>
            </a:r>
            <a:r>
              <a:rPr lang="en-US" dirty="0"/>
              <a:t> )</a:t>
            </a:r>
            <a:endParaRPr lang="en-US" dirty="0">
              <a:solidFill>
                <a:srgbClr val="1FE115"/>
              </a:solidFill>
            </a:endParaRPr>
          </a:p>
          <a:p>
            <a:r>
              <a:rPr lang="en-US" dirty="0"/>
              <a:t>			(</a:t>
            </a:r>
            <a:r>
              <a:rPr lang="en-US" dirty="0" err="1"/>
              <a:t>cl:comment</a:t>
            </a:r>
            <a:r>
              <a:rPr lang="en-US" dirty="0"/>
              <a:t> "</a:t>
            </a:r>
            <a:r>
              <a:rPr lang="en-US" dirty="0">
                <a:solidFill>
                  <a:srgbClr val="FFFF00"/>
                </a:solidFill>
              </a:rPr>
              <a:t>SOME TEXT </a:t>
            </a:r>
            <a:r>
              <a:rPr lang="en-US" dirty="0">
                <a:solidFill>
                  <a:srgbClr val="FFC000"/>
                </a:solidFill>
              </a:rPr>
              <a:t>[AXIOM-ID]</a:t>
            </a:r>
            <a:r>
              <a:rPr lang="en-US" dirty="0"/>
              <a:t>"</a:t>
            </a:r>
          </a:p>
          <a:p>
            <a:r>
              <a:rPr lang="en-US" dirty="0"/>
              <a:t>				</a:t>
            </a:r>
            <a:r>
              <a:rPr lang="en-US" dirty="0">
                <a:solidFill>
                  <a:srgbClr val="1FE115"/>
                </a:solidFill>
              </a:rPr>
              <a:t>( ...AXIOM...)</a:t>
            </a:r>
            <a:r>
              <a:rPr lang="en-US" dirty="0"/>
              <a:t> )</a:t>
            </a:r>
            <a:endParaRPr lang="en-US" dirty="0">
              <a:solidFill>
                <a:srgbClr val="1FE115"/>
              </a:solidFill>
            </a:endParaRPr>
          </a:p>
          <a:p>
            <a:r>
              <a:rPr lang="en-US" dirty="0">
                <a:solidFill>
                  <a:srgbClr val="1FE115"/>
                </a:solidFill>
              </a:rPr>
              <a:t>			</a:t>
            </a:r>
            <a:r>
              <a:rPr lang="en-US" dirty="0"/>
              <a:t>…</a:t>
            </a:r>
          </a:p>
          <a:p>
            <a:r>
              <a:rPr lang="en-US" dirty="0"/>
              <a:t>		</a:t>
            </a:r>
            <a:r>
              <a:rPr lang="en-US"/>
              <a:t>	)))</a:t>
            </a:r>
            <a:endParaRPr lang="en-US" dirty="0"/>
          </a:p>
        </p:txBody>
      </p:sp>
      <p:sp>
        <p:nvSpPr>
          <p:cNvPr id="4" name="Slide Number Placeholder 3">
            <a:extLst>
              <a:ext uri="{FF2B5EF4-FFF2-40B4-BE49-F238E27FC236}">
                <a16:creationId xmlns:a16="http://schemas.microsoft.com/office/drawing/2014/main" id="{4E2C6262-EB32-4105-BC7C-A58AD87F4BE3}"/>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2297839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solidFill>
                  <a:srgbClr val="92D050"/>
                </a:solidFill>
              </a:rPr>
              <a:t>forall</a:t>
            </a:r>
            <a:r>
              <a:rPr lang="en-US" dirty="0"/>
              <a:t> (</a:t>
            </a:r>
            <a:r>
              <a:rPr lang="en-US" dirty="0">
                <a:solidFill>
                  <a:srgbClr val="FFC000"/>
                </a:solidFill>
              </a:rPr>
              <a:t>p</a:t>
            </a:r>
            <a:r>
              <a:rPr lang="en-US" dirty="0"/>
              <a:t>) (if (</a:t>
            </a:r>
            <a:r>
              <a:rPr lang="en-US" dirty="0">
                <a:solidFill>
                  <a:srgbClr val="FFFF00"/>
                </a:solidFill>
              </a:rPr>
              <a:t>particular</a:t>
            </a:r>
            <a:r>
              <a:rPr lang="en-US" dirty="0"/>
              <a:t> </a:t>
            </a:r>
            <a:r>
              <a:rPr lang="en-US" i="1" dirty="0">
                <a:solidFill>
                  <a:srgbClr val="FFC000"/>
                </a:solidFill>
              </a:rPr>
              <a:t>p</a:t>
            </a:r>
            <a:r>
              <a:rPr lang="en-US" dirty="0"/>
              <a:t>) (</a:t>
            </a:r>
            <a:r>
              <a:rPr lang="en-US" dirty="0">
                <a:solidFill>
                  <a:srgbClr val="92D050"/>
                </a:solidFill>
              </a:rPr>
              <a:t>exists</a:t>
            </a:r>
            <a:r>
              <a:rPr lang="en-US" dirty="0"/>
              <a:t> (</a:t>
            </a:r>
            <a:r>
              <a:rPr lang="en-US" dirty="0">
                <a:solidFill>
                  <a:srgbClr val="FFC000"/>
                </a:solidFill>
              </a:rPr>
              <a:t>t</a:t>
            </a:r>
            <a:r>
              <a:rPr lang="en-US" dirty="0"/>
              <a:t>) (</a:t>
            </a:r>
            <a:r>
              <a:rPr lang="en-US" dirty="0">
                <a:solidFill>
                  <a:srgbClr val="FFFF00"/>
                </a:solidFill>
              </a:rPr>
              <a:t>exists-at</a:t>
            </a:r>
            <a:r>
              <a:rPr lang="en-US" dirty="0"/>
              <a:t> </a:t>
            </a:r>
            <a:r>
              <a:rPr lang="en-US" i="1" dirty="0">
                <a:solidFill>
                  <a:srgbClr val="FFC000"/>
                </a:solidFill>
              </a:rPr>
              <a:t>p t</a:t>
            </a:r>
            <a:r>
              <a:rPr lang="en-US" dirty="0"/>
              <a: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particular(p) </a:t>
            </a:r>
            <a:r>
              <a:rPr lang="en-US" dirty="0">
                <a:latin typeface="Trebuchet MS" panose="020B0603020202020204" pitchFamily="34" charset="0"/>
              </a:rPr>
              <a:t>→ (</a:t>
            </a:r>
            <a:r>
              <a:rPr lang="en-US" dirty="0">
                <a:sym typeface="Symbol" panose="05050102010706020507" pitchFamily="18" charset="2"/>
              </a:rPr>
              <a:t>t </a:t>
            </a:r>
            <a:r>
              <a:rPr lang="en-US" dirty="0" err="1">
                <a:sym typeface="Symbol" panose="05050102010706020507" pitchFamily="18" charset="2"/>
              </a:rPr>
              <a:t>existsAt</a:t>
            </a:r>
            <a:r>
              <a:rPr lang="en-US" dirty="0">
                <a:sym typeface="Symbol" panose="05050102010706020507" pitchFamily="18" charset="2"/>
              </a:rPr>
              <a:t>(p, t)))</a:t>
            </a:r>
          </a:p>
          <a:p>
            <a:endParaRPr lang="en-US" dirty="0"/>
          </a:p>
          <a:p>
            <a:pPr>
              <a:buFont typeface="Arial" panose="020B0604020202020204" pitchFamily="34" charset="0"/>
              <a:buChar char="•"/>
            </a:pPr>
            <a:r>
              <a:rPr lang="en-US" dirty="0"/>
              <a:t>The CL axiomatization contains also:</a:t>
            </a:r>
          </a:p>
          <a:p>
            <a:pPr marL="0" indent="0" algn="ctr"/>
            <a:r>
              <a:rPr lang="en-US" dirty="0"/>
              <a:t>(</a:t>
            </a:r>
            <a:r>
              <a:rPr lang="en-US" dirty="0" err="1"/>
              <a:t>cl:outdiscourse</a:t>
            </a:r>
            <a:r>
              <a:rPr lang="en-US" dirty="0"/>
              <a:t> continuant-part-of temporal-part-of</a:t>
            </a:r>
          </a:p>
          <a:p>
            <a:pPr marL="0" indent="0" algn="ctr"/>
            <a:r>
              <a:rPr lang="en-US" dirty="0"/>
              <a:t>exists-at particular universal instance-of)</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41374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solidFill>
                  <a:srgbClr val="92D050"/>
                </a:solidFill>
              </a:rPr>
              <a:t>forall</a:t>
            </a:r>
            <a:r>
              <a:rPr lang="en-US" dirty="0"/>
              <a:t> (</a:t>
            </a:r>
            <a:r>
              <a:rPr lang="en-US" dirty="0">
                <a:solidFill>
                  <a:srgbClr val="FFC000"/>
                </a:solidFill>
              </a:rPr>
              <a:t>p</a:t>
            </a:r>
            <a:r>
              <a:rPr lang="en-US" dirty="0"/>
              <a:t>) (if (</a:t>
            </a:r>
            <a:r>
              <a:rPr lang="en-US" dirty="0">
                <a:solidFill>
                  <a:srgbClr val="FFFF00"/>
                </a:solidFill>
              </a:rPr>
              <a:t>particular</a:t>
            </a:r>
            <a:r>
              <a:rPr lang="en-US" dirty="0"/>
              <a:t> </a:t>
            </a:r>
            <a:r>
              <a:rPr lang="en-US" i="1" dirty="0">
                <a:solidFill>
                  <a:srgbClr val="FFC000"/>
                </a:solidFill>
              </a:rPr>
              <a:t>p</a:t>
            </a:r>
            <a:r>
              <a:rPr lang="en-US" dirty="0"/>
              <a:t>) (</a:t>
            </a:r>
            <a:r>
              <a:rPr lang="en-US" dirty="0">
                <a:solidFill>
                  <a:srgbClr val="92D050"/>
                </a:solidFill>
              </a:rPr>
              <a:t>exists</a:t>
            </a:r>
            <a:r>
              <a:rPr lang="en-US" dirty="0"/>
              <a:t> (</a:t>
            </a:r>
            <a:r>
              <a:rPr lang="en-US" dirty="0">
                <a:solidFill>
                  <a:srgbClr val="FFC000"/>
                </a:solidFill>
              </a:rPr>
              <a:t>t</a:t>
            </a:r>
            <a:r>
              <a:rPr lang="en-US" dirty="0"/>
              <a:t>) (</a:t>
            </a:r>
            <a:r>
              <a:rPr lang="en-US" dirty="0">
                <a:solidFill>
                  <a:srgbClr val="FFFF00"/>
                </a:solidFill>
              </a:rPr>
              <a:t>exists-at</a:t>
            </a:r>
            <a:r>
              <a:rPr lang="en-US" dirty="0"/>
              <a:t> </a:t>
            </a:r>
            <a:r>
              <a:rPr lang="en-US" i="1" dirty="0">
                <a:solidFill>
                  <a:srgbClr val="FFC000"/>
                </a:solidFill>
              </a:rPr>
              <a:t>p t</a:t>
            </a:r>
            <a:r>
              <a:rPr lang="en-US" dirty="0"/>
              <a: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particular(p) </a:t>
            </a:r>
            <a:r>
              <a:rPr lang="en-US" dirty="0">
                <a:latin typeface="Trebuchet MS" panose="020B0603020202020204" pitchFamily="34" charset="0"/>
              </a:rPr>
              <a:t>→ (</a:t>
            </a:r>
            <a:r>
              <a:rPr lang="en-US" dirty="0">
                <a:sym typeface="Symbol" panose="05050102010706020507" pitchFamily="18" charset="2"/>
              </a:rPr>
              <a:t>t </a:t>
            </a:r>
            <a:r>
              <a:rPr lang="en-US" dirty="0" err="1">
                <a:sym typeface="Symbol" panose="05050102010706020507" pitchFamily="18" charset="2"/>
              </a:rPr>
              <a:t>existsAt</a:t>
            </a:r>
            <a:r>
              <a:rPr lang="en-US" dirty="0">
                <a:sym typeface="Symbol" panose="05050102010706020507" pitchFamily="18" charset="2"/>
              </a:rPr>
              <a:t>(p, t)))</a:t>
            </a:r>
          </a:p>
          <a:p>
            <a:endParaRPr lang="en-US" dirty="0"/>
          </a:p>
          <a:p>
            <a:pPr>
              <a:buFont typeface="Arial" panose="020B0604020202020204" pitchFamily="34" charset="0"/>
              <a:buChar char="•"/>
            </a:pPr>
            <a:r>
              <a:rPr lang="en-US" dirty="0"/>
              <a:t>The CL axiomatization contains also:</a:t>
            </a:r>
          </a:p>
          <a:p>
            <a:pPr marL="0" indent="0" algn="ctr"/>
            <a:r>
              <a:rPr lang="en-US" dirty="0"/>
              <a:t>(</a:t>
            </a:r>
            <a:r>
              <a:rPr lang="en-US" dirty="0" err="1"/>
              <a:t>cl:</a:t>
            </a:r>
            <a:r>
              <a:rPr lang="en-US" dirty="0" err="1">
                <a:solidFill>
                  <a:srgbClr val="FF66FF"/>
                </a:solidFill>
              </a:rPr>
              <a:t>outdiscourse</a:t>
            </a:r>
            <a:r>
              <a:rPr lang="en-US" dirty="0"/>
              <a:t> continuant-part-of temporal-part-of</a:t>
            </a:r>
          </a:p>
          <a:p>
            <a:pPr marL="0" indent="0" algn="ctr"/>
            <a:r>
              <a:rPr lang="en-US" dirty="0">
                <a:solidFill>
                  <a:srgbClr val="FFFF00"/>
                </a:solidFill>
              </a:rPr>
              <a:t>exists-at</a:t>
            </a:r>
            <a:r>
              <a:rPr lang="en-US" dirty="0"/>
              <a:t> </a:t>
            </a:r>
            <a:r>
              <a:rPr lang="en-US" dirty="0">
                <a:solidFill>
                  <a:srgbClr val="FFFF00"/>
                </a:solidFill>
              </a:rPr>
              <a:t>particular</a:t>
            </a:r>
            <a:r>
              <a:rPr lang="en-US" dirty="0"/>
              <a:t> universal instance-of)</a:t>
            </a:r>
          </a:p>
          <a:p>
            <a:pPr lvl="1">
              <a:buFont typeface="Arial" panose="020B0604020202020204" pitchFamily="34" charset="0"/>
              <a:buChar char="•"/>
            </a:pPr>
            <a:r>
              <a:rPr lang="en-US" dirty="0"/>
              <a:t>= ‘</a:t>
            </a:r>
            <a:r>
              <a:rPr lang="en-US" i="1" dirty="0">
                <a:solidFill>
                  <a:srgbClr val="FF66FF"/>
                </a:solidFill>
              </a:rPr>
              <a:t>we don’t talk of these</a:t>
            </a:r>
            <a:r>
              <a:rPr lang="en-US" dirty="0"/>
              <a:t>’, ‘</a:t>
            </a:r>
            <a:r>
              <a:rPr lang="en-US" i="1" dirty="0">
                <a:solidFill>
                  <a:srgbClr val="FF66FF"/>
                </a:solidFill>
              </a:rPr>
              <a:t>they are not ‘individuals’ in our domain (of discourse)</a:t>
            </a:r>
            <a:r>
              <a:rPr lang="en-US" dirty="0"/>
              <a:t>’</a:t>
            </a:r>
          </a:p>
          <a:p>
            <a:pPr lvl="1">
              <a:buFont typeface="Arial" panose="020B0604020202020204" pitchFamily="34" charset="0"/>
              <a:buChar char="•"/>
            </a:pPr>
            <a:r>
              <a:rPr lang="en-US" dirty="0"/>
              <a:t>Do not confuse this with ‘individuals’ as synonym for ‘particular’ in ontological realism.</a:t>
            </a:r>
          </a:p>
          <a:p>
            <a:pPr lvl="1">
              <a:buFont typeface="Arial" panose="020B0604020202020204" pitchFamily="34" charset="0"/>
              <a:buChar char="•"/>
            </a:pPr>
            <a:r>
              <a:rPr lang="en-US" dirty="0"/>
              <a:t>Only the p’s and t’s in the above are in the domain.</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52</a:t>
            </a:fld>
            <a:endParaRPr lang="en-US" dirty="0"/>
          </a:p>
        </p:txBody>
      </p:sp>
      <p:sp>
        <p:nvSpPr>
          <p:cNvPr id="5" name="Rectangle 4">
            <a:extLst>
              <a:ext uri="{FF2B5EF4-FFF2-40B4-BE49-F238E27FC236}">
                <a16:creationId xmlns:a16="http://schemas.microsoft.com/office/drawing/2014/main" id="{A3AF7802-C108-4184-9B51-8D5F2FF1E94D}"/>
              </a:ext>
            </a:extLst>
          </p:cNvPr>
          <p:cNvSpPr/>
          <p:nvPr/>
        </p:nvSpPr>
        <p:spPr bwMode="auto">
          <a:xfrm>
            <a:off x="6705600" y="4648200"/>
            <a:ext cx="18288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Arrow Connector 6">
            <a:extLst>
              <a:ext uri="{FF2B5EF4-FFF2-40B4-BE49-F238E27FC236}">
                <a16:creationId xmlns:a16="http://schemas.microsoft.com/office/drawing/2014/main" id="{1657F540-15D5-408E-B039-A0F35FCB4C9D}"/>
              </a:ext>
            </a:extLst>
          </p:cNvPr>
          <p:cNvCxnSpPr>
            <a:stCxn id="5" idx="2"/>
          </p:cNvCxnSpPr>
          <p:nvPr/>
        </p:nvCxnSpPr>
        <p:spPr bwMode="auto">
          <a:xfrm flipH="1">
            <a:off x="5943600" y="5105400"/>
            <a:ext cx="1676400" cy="3810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6912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6E74-BD8C-4DAC-982C-4FB7D9DB9ECF}"/>
              </a:ext>
            </a:extLst>
          </p:cNvPr>
          <p:cNvSpPr>
            <a:spLocks noGrp="1"/>
          </p:cNvSpPr>
          <p:nvPr>
            <p:ph type="title"/>
          </p:nvPr>
        </p:nvSpPr>
        <p:spPr/>
        <p:txBody>
          <a:bodyPr/>
          <a:lstStyle/>
          <a:p>
            <a:r>
              <a:rPr lang="en-US" dirty="0"/>
              <a:t>Individual universals are in the domain of discourse, but not ‘universal’ !!!</a:t>
            </a:r>
          </a:p>
        </p:txBody>
      </p:sp>
      <p:sp>
        <p:nvSpPr>
          <p:cNvPr id="3" name="Content Placeholder 2">
            <a:extLst>
              <a:ext uri="{FF2B5EF4-FFF2-40B4-BE49-F238E27FC236}">
                <a16:creationId xmlns:a16="http://schemas.microsoft.com/office/drawing/2014/main" id="{E68B29F6-A7C6-4CFC-AFB1-9FD5C537F1D7}"/>
              </a:ext>
            </a:extLst>
          </p:cNvPr>
          <p:cNvSpPr>
            <a:spLocks noGrp="1"/>
          </p:cNvSpPr>
          <p:nvPr>
            <p:ph idx="1"/>
          </p:nvPr>
        </p:nvSpPr>
        <p:spPr>
          <a:xfrm>
            <a:off x="228600" y="2362200"/>
            <a:ext cx="8686800" cy="4267200"/>
          </a:xfrm>
        </p:spPr>
        <p:txBody>
          <a:bodyPr/>
          <a:lstStyle/>
          <a:p>
            <a:r>
              <a:rPr lang="en-US" sz="1600" dirty="0"/>
              <a:t>(</a:t>
            </a:r>
            <a:r>
              <a:rPr lang="en-US" sz="1600" dirty="0" err="1"/>
              <a:t>cl:comment</a:t>
            </a:r>
            <a:r>
              <a:rPr lang="en-US" sz="1600" dirty="0"/>
              <a:t> "1. There is always something that exists“</a:t>
            </a:r>
          </a:p>
          <a:p>
            <a:r>
              <a:rPr lang="en-US" sz="1600" dirty="0"/>
              <a:t>    (</a:t>
            </a:r>
            <a:r>
              <a:rPr lang="en-US" sz="1600" dirty="0" err="1">
                <a:solidFill>
                  <a:srgbClr val="92D050"/>
                </a:solidFill>
              </a:rPr>
              <a:t>forall</a:t>
            </a:r>
            <a:r>
              <a:rPr lang="en-US" sz="1600" dirty="0"/>
              <a:t> (</a:t>
            </a:r>
            <a:r>
              <a:rPr lang="en-US" sz="1600" dirty="0">
                <a:solidFill>
                  <a:srgbClr val="FFC000"/>
                </a:solidFill>
              </a:rPr>
              <a:t>t</a:t>
            </a:r>
            <a:r>
              <a:rPr lang="en-US" sz="1600" dirty="0"/>
              <a:t>)     </a:t>
            </a:r>
          </a:p>
          <a:p>
            <a:r>
              <a:rPr lang="en-US" sz="1600" dirty="0"/>
              <a:t>	(if (</a:t>
            </a:r>
            <a:r>
              <a:rPr lang="en-US" sz="1600" dirty="0">
                <a:solidFill>
                  <a:srgbClr val="FFFF00"/>
                </a:solidFill>
              </a:rPr>
              <a:t>instance-of</a:t>
            </a:r>
            <a:r>
              <a:rPr lang="en-US" sz="1600" dirty="0"/>
              <a:t> </a:t>
            </a:r>
            <a:r>
              <a:rPr lang="en-US" sz="1600" i="1" dirty="0">
                <a:solidFill>
                  <a:srgbClr val="FFC000"/>
                </a:solidFill>
              </a:rPr>
              <a:t>t</a:t>
            </a:r>
            <a:r>
              <a:rPr lang="en-US" sz="1600" dirty="0"/>
              <a:t> </a:t>
            </a:r>
            <a:r>
              <a:rPr lang="en-US" sz="1600" dirty="0">
                <a:solidFill>
                  <a:srgbClr val="00B0F0"/>
                </a:solidFill>
              </a:rPr>
              <a:t>temporal-region</a:t>
            </a:r>
            <a:r>
              <a:rPr lang="en-US" sz="1600" dirty="0"/>
              <a:t> </a:t>
            </a:r>
            <a:r>
              <a:rPr lang="en-US" sz="1600" i="1" dirty="0">
                <a:solidFill>
                  <a:srgbClr val="FFC000"/>
                </a:solidFill>
              </a:rPr>
              <a:t>t</a:t>
            </a:r>
            <a:r>
              <a:rPr lang="en-US" sz="1600" dirty="0"/>
              <a:t>)      </a:t>
            </a:r>
          </a:p>
          <a:p>
            <a:r>
              <a:rPr lang="en-US" sz="1600" dirty="0"/>
              <a:t>	    (</a:t>
            </a:r>
            <a:r>
              <a:rPr lang="en-US" sz="1600" dirty="0">
                <a:solidFill>
                  <a:srgbClr val="92D050"/>
                </a:solidFill>
              </a:rPr>
              <a:t>exists</a:t>
            </a:r>
            <a:r>
              <a:rPr lang="en-US" sz="1600" dirty="0"/>
              <a:t> (</a:t>
            </a:r>
            <a:r>
              <a:rPr lang="en-US" sz="1600" dirty="0">
                <a:solidFill>
                  <a:srgbClr val="FFC000"/>
                </a:solidFill>
              </a:rPr>
              <a:t>u </a:t>
            </a:r>
            <a:r>
              <a:rPr lang="en-US" sz="1600" dirty="0" err="1">
                <a:solidFill>
                  <a:srgbClr val="FFC000"/>
                </a:solidFill>
              </a:rPr>
              <a:t>i</a:t>
            </a:r>
            <a:r>
              <a:rPr lang="en-US" sz="1600" dirty="0"/>
              <a:t>)  (and (not (= </a:t>
            </a:r>
            <a:r>
              <a:rPr lang="en-US" sz="1600" i="1" dirty="0" err="1">
                <a:solidFill>
                  <a:srgbClr val="FFC000"/>
                </a:solidFill>
              </a:rPr>
              <a:t>i</a:t>
            </a:r>
            <a:r>
              <a:rPr lang="en-US" sz="1600" dirty="0">
                <a:solidFill>
                  <a:srgbClr val="FFC000"/>
                </a:solidFill>
              </a:rPr>
              <a:t> t</a:t>
            </a:r>
            <a:r>
              <a:rPr lang="en-US" sz="1600" dirty="0"/>
              <a:t>)) </a:t>
            </a:r>
          </a:p>
          <a:p>
            <a:r>
              <a:rPr lang="en-US" sz="1600" dirty="0"/>
              <a:t>			       (</a:t>
            </a:r>
            <a:r>
              <a:rPr lang="en-US" sz="1600" dirty="0">
                <a:solidFill>
                  <a:srgbClr val="FFFF00"/>
                </a:solidFill>
              </a:rPr>
              <a:t>universal</a:t>
            </a:r>
            <a:r>
              <a:rPr lang="en-US" sz="1600" dirty="0"/>
              <a:t> </a:t>
            </a:r>
            <a:r>
              <a:rPr lang="en-US" sz="1600" u="sng" dirty="0">
                <a:solidFill>
                  <a:srgbClr val="FFC000"/>
                </a:solidFill>
              </a:rPr>
              <a:t>u</a:t>
            </a:r>
            <a:r>
              <a:rPr lang="en-US" sz="1600" dirty="0"/>
              <a:t>)</a:t>
            </a:r>
          </a:p>
          <a:p>
            <a:r>
              <a:rPr lang="en-US" sz="1600" dirty="0"/>
              <a:t>			       (</a:t>
            </a:r>
            <a:r>
              <a:rPr lang="en-US" sz="1600" dirty="0">
                <a:solidFill>
                  <a:srgbClr val="FFFF00"/>
                </a:solidFill>
              </a:rPr>
              <a:t>particular</a:t>
            </a:r>
            <a:r>
              <a:rPr lang="en-US" sz="1600" dirty="0"/>
              <a:t> </a:t>
            </a:r>
            <a:r>
              <a:rPr lang="en-US" sz="1600" i="1" dirty="0" err="1">
                <a:solidFill>
                  <a:srgbClr val="FFC000"/>
                </a:solidFill>
              </a:rPr>
              <a:t>i</a:t>
            </a:r>
            <a:r>
              <a:rPr lang="en-US" sz="1600" dirty="0"/>
              <a:t>)</a:t>
            </a:r>
          </a:p>
          <a:p>
            <a:r>
              <a:rPr lang="en-US" sz="1600" dirty="0"/>
              <a:t>     			       (</a:t>
            </a:r>
            <a:r>
              <a:rPr lang="en-US" sz="1600" dirty="0">
                <a:solidFill>
                  <a:srgbClr val="FFFF00"/>
                </a:solidFill>
              </a:rPr>
              <a:t>instance-of</a:t>
            </a:r>
            <a:r>
              <a:rPr lang="en-US" sz="1600" dirty="0"/>
              <a:t> </a:t>
            </a:r>
            <a:r>
              <a:rPr lang="en-US" sz="1600" i="1" dirty="0" err="1">
                <a:solidFill>
                  <a:srgbClr val="FFC000"/>
                </a:solidFill>
              </a:rPr>
              <a:t>i</a:t>
            </a:r>
            <a:r>
              <a:rPr lang="en-US" sz="1600" dirty="0">
                <a:solidFill>
                  <a:srgbClr val="FFC000"/>
                </a:solidFill>
              </a:rPr>
              <a:t> </a:t>
            </a:r>
            <a:r>
              <a:rPr lang="en-US" sz="1600" u="sng" dirty="0">
                <a:solidFill>
                  <a:srgbClr val="FFC000"/>
                </a:solidFill>
              </a:rPr>
              <a:t>u</a:t>
            </a:r>
            <a:r>
              <a:rPr lang="en-US" sz="1600" dirty="0">
                <a:solidFill>
                  <a:srgbClr val="FFC000"/>
                </a:solidFill>
              </a:rPr>
              <a:t> </a:t>
            </a:r>
            <a:r>
              <a:rPr lang="en-US" sz="1600" i="1" dirty="0">
                <a:solidFill>
                  <a:srgbClr val="FFC000"/>
                </a:solidFill>
              </a:rPr>
              <a:t>t</a:t>
            </a:r>
            <a:r>
              <a:rPr lang="en-US" sz="1600" dirty="0"/>
              <a:t>))))))</a:t>
            </a:r>
          </a:p>
          <a:p>
            <a:endParaRPr lang="en-US" sz="1600" dirty="0"/>
          </a:p>
          <a:p>
            <a:r>
              <a:rPr lang="en-US" sz="1600" dirty="0"/>
              <a:t>(</a:t>
            </a:r>
            <a:r>
              <a:rPr lang="en-US" sz="1600" dirty="0" err="1"/>
              <a:t>cl:comment</a:t>
            </a:r>
            <a:r>
              <a:rPr lang="en-US" sz="1600" dirty="0"/>
              <a:t> "No role changes type during its existence [bks-1]" </a:t>
            </a:r>
          </a:p>
          <a:p>
            <a:r>
              <a:rPr lang="en-US" sz="1600" dirty="0"/>
              <a:t>   (</a:t>
            </a:r>
            <a:r>
              <a:rPr lang="en-US" sz="1600" dirty="0" err="1">
                <a:solidFill>
                  <a:srgbClr val="92D050"/>
                </a:solidFill>
              </a:rPr>
              <a:t>forall</a:t>
            </a:r>
            <a:r>
              <a:rPr lang="en-US" sz="1600" dirty="0"/>
              <a:t> (</a:t>
            </a:r>
            <a:r>
              <a:rPr lang="en-US" sz="1600" dirty="0">
                <a:solidFill>
                  <a:srgbClr val="FFC000"/>
                </a:solidFill>
              </a:rPr>
              <a:t>o</a:t>
            </a:r>
            <a:r>
              <a:rPr lang="en-US" sz="1600" dirty="0"/>
              <a:t>)</a:t>
            </a:r>
          </a:p>
          <a:p>
            <a:r>
              <a:rPr lang="en-US" sz="1600" dirty="0"/>
              <a:t>     (if (</a:t>
            </a:r>
            <a:r>
              <a:rPr lang="en-US" sz="1600" dirty="0">
                <a:solidFill>
                  <a:srgbClr val="92D050"/>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o</a:t>
            </a:r>
            <a:r>
              <a:rPr lang="en-US" sz="1600" dirty="0"/>
              <a:t> </a:t>
            </a:r>
            <a:r>
              <a:rPr lang="en-US" sz="1600" dirty="0">
                <a:solidFill>
                  <a:srgbClr val="00B0F0"/>
                </a:solidFill>
              </a:rPr>
              <a:t>role</a:t>
            </a:r>
            <a:r>
              <a:rPr lang="en-US" sz="1600" dirty="0"/>
              <a:t> </a:t>
            </a:r>
            <a:r>
              <a:rPr lang="en-US" sz="1600" i="1" dirty="0">
                <a:solidFill>
                  <a:srgbClr val="FFC000"/>
                </a:solidFill>
              </a:rPr>
              <a:t>t</a:t>
            </a:r>
            <a:r>
              <a:rPr lang="en-US" sz="1600" dirty="0"/>
              <a:t>))</a:t>
            </a:r>
          </a:p>
          <a:p>
            <a:r>
              <a:rPr lang="en-US" sz="1600" dirty="0"/>
              <a:t>	    (</a:t>
            </a:r>
            <a:r>
              <a:rPr lang="en-US" sz="1600" dirty="0" err="1">
                <a:solidFill>
                  <a:srgbClr val="92D050"/>
                </a:solidFill>
              </a:rPr>
              <a:t>forall</a:t>
            </a:r>
            <a:r>
              <a:rPr lang="en-US" sz="1600" dirty="0"/>
              <a:t> (</a:t>
            </a:r>
            <a:r>
              <a:rPr lang="en-US" sz="1600" dirty="0">
                <a:solidFill>
                  <a:srgbClr val="FFC000"/>
                </a:solidFill>
              </a:rPr>
              <a:t>u</a:t>
            </a:r>
            <a:r>
              <a:rPr lang="en-US" sz="1600" dirty="0"/>
              <a:t>)</a:t>
            </a:r>
          </a:p>
          <a:p>
            <a:r>
              <a:rPr lang="en-US" sz="1600" dirty="0"/>
              <a:t>	       (if (</a:t>
            </a:r>
            <a:r>
              <a:rPr lang="en-US" sz="1600" dirty="0">
                <a:solidFill>
                  <a:srgbClr val="92D050"/>
                </a:solidFill>
              </a:rPr>
              <a:t>exists</a:t>
            </a:r>
            <a:r>
              <a:rPr lang="en-US" sz="1600" dirty="0"/>
              <a:t> (</a:t>
            </a:r>
            <a:r>
              <a:rPr lang="en-US" sz="1600"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o</a:t>
            </a:r>
            <a:r>
              <a:rPr lang="en-US" sz="1600" dirty="0">
                <a:solidFill>
                  <a:srgbClr val="FFC000"/>
                </a:solidFill>
              </a:rPr>
              <a:t> </a:t>
            </a:r>
            <a:r>
              <a:rPr lang="en-US" sz="1600" u="sng" dirty="0">
                <a:solidFill>
                  <a:srgbClr val="FFC000"/>
                </a:solidFill>
              </a:rPr>
              <a:t>u</a:t>
            </a:r>
            <a:r>
              <a:rPr lang="en-US" sz="1600" dirty="0">
                <a:solidFill>
                  <a:srgbClr val="FFC000"/>
                </a:solidFill>
              </a:rPr>
              <a:t> </a:t>
            </a:r>
            <a:r>
              <a:rPr lang="en-US" sz="1600" i="1" dirty="0">
                <a:solidFill>
                  <a:srgbClr val="FFC000"/>
                </a:solidFill>
              </a:rPr>
              <a:t>t</a:t>
            </a:r>
            <a:r>
              <a:rPr lang="en-US" sz="1600" dirty="0"/>
              <a:t>))</a:t>
            </a:r>
          </a:p>
          <a:p>
            <a:r>
              <a:rPr lang="en-US" sz="1600" dirty="0"/>
              <a:t>	           (</a:t>
            </a:r>
            <a:r>
              <a:rPr lang="en-US" sz="1600" dirty="0" err="1">
                <a:solidFill>
                  <a:srgbClr val="92D050"/>
                </a:solidFill>
              </a:rPr>
              <a:t>forall</a:t>
            </a:r>
            <a:r>
              <a:rPr lang="en-US" sz="1600" dirty="0"/>
              <a:t> (</a:t>
            </a:r>
            <a:r>
              <a:rPr lang="en-US" sz="1600" dirty="0">
                <a:solidFill>
                  <a:srgbClr val="FFC000"/>
                </a:solidFill>
              </a:rPr>
              <a:t>t</a:t>
            </a:r>
            <a:r>
              <a:rPr lang="en-US" sz="1600" dirty="0"/>
              <a:t>) (</a:t>
            </a:r>
            <a:r>
              <a:rPr lang="en-US" sz="1600" dirty="0" err="1"/>
              <a:t>iff</a:t>
            </a:r>
            <a:r>
              <a:rPr lang="en-US" sz="1600" dirty="0"/>
              <a:t> (</a:t>
            </a:r>
            <a:r>
              <a:rPr lang="en-US" sz="1600" dirty="0">
                <a:solidFill>
                  <a:srgbClr val="FFFF00"/>
                </a:solidFill>
              </a:rPr>
              <a:t>instance-of</a:t>
            </a:r>
            <a:r>
              <a:rPr lang="en-US" sz="1600" dirty="0"/>
              <a:t> </a:t>
            </a:r>
            <a:r>
              <a:rPr lang="en-US" sz="1600" i="1" dirty="0">
                <a:solidFill>
                  <a:srgbClr val="FFC000"/>
                </a:solidFill>
              </a:rPr>
              <a:t>o</a:t>
            </a:r>
            <a:r>
              <a:rPr lang="en-US" sz="1600" dirty="0"/>
              <a:t> </a:t>
            </a:r>
            <a:r>
              <a:rPr lang="en-US" sz="1600" dirty="0">
                <a:solidFill>
                  <a:srgbClr val="00B0F0"/>
                </a:solidFill>
              </a:rPr>
              <a:t>role</a:t>
            </a:r>
            <a:r>
              <a:rPr lang="en-US" sz="1600" dirty="0"/>
              <a:t> </a:t>
            </a:r>
            <a:r>
              <a:rPr lang="en-US" sz="1600" i="1" dirty="0">
                <a:solidFill>
                  <a:srgbClr val="FFC000"/>
                </a:solidFill>
              </a:rPr>
              <a:t>t</a:t>
            </a:r>
            <a:r>
              <a:rPr lang="en-US" sz="1600" dirty="0"/>
              <a:t>) (</a:t>
            </a:r>
            <a:r>
              <a:rPr lang="en-US" sz="1600" dirty="0">
                <a:solidFill>
                  <a:srgbClr val="FFFF00"/>
                </a:solidFill>
              </a:rPr>
              <a:t>instance-of</a:t>
            </a:r>
            <a:r>
              <a:rPr lang="en-US" sz="1600" dirty="0"/>
              <a:t> </a:t>
            </a:r>
            <a:r>
              <a:rPr lang="en-US" sz="1600" i="1" dirty="0">
                <a:solidFill>
                  <a:srgbClr val="FFC000"/>
                </a:solidFill>
              </a:rPr>
              <a:t>o</a:t>
            </a:r>
            <a:r>
              <a:rPr lang="en-US" sz="1600" dirty="0"/>
              <a:t> </a:t>
            </a:r>
            <a:r>
              <a:rPr lang="en-US" sz="1600" u="sng" dirty="0">
                <a:solidFill>
                  <a:srgbClr val="FFC000"/>
                </a:solidFill>
              </a:rPr>
              <a:t>u</a:t>
            </a:r>
            <a:r>
              <a:rPr lang="en-US" sz="1600" dirty="0"/>
              <a:t> </a:t>
            </a:r>
            <a:r>
              <a:rPr lang="en-US" sz="1600" i="1" dirty="0">
                <a:solidFill>
                  <a:srgbClr val="FFC000"/>
                </a:solidFill>
              </a:rPr>
              <a:t>t</a:t>
            </a:r>
            <a:r>
              <a:rPr lang="en-US" sz="1600" dirty="0"/>
              <a:t>))))))))</a:t>
            </a:r>
          </a:p>
        </p:txBody>
      </p:sp>
      <p:sp>
        <p:nvSpPr>
          <p:cNvPr id="4" name="Slide Number Placeholder 3">
            <a:extLst>
              <a:ext uri="{FF2B5EF4-FFF2-40B4-BE49-F238E27FC236}">
                <a16:creationId xmlns:a16="http://schemas.microsoft.com/office/drawing/2014/main" id="{21CCB724-C397-4EE9-B25E-15BAFC1A2C83}"/>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4104743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solidFill>
                  <a:srgbClr val="92D050"/>
                </a:solidFill>
              </a:rPr>
              <a:t>forall</a:t>
            </a:r>
            <a:r>
              <a:rPr lang="en-US" dirty="0"/>
              <a:t> (</a:t>
            </a:r>
            <a:r>
              <a:rPr lang="en-US" dirty="0">
                <a:solidFill>
                  <a:srgbClr val="FFC000"/>
                </a:solidFill>
              </a:rPr>
              <a:t>p</a:t>
            </a:r>
            <a:r>
              <a:rPr lang="en-US" dirty="0"/>
              <a:t>) (if (</a:t>
            </a:r>
            <a:r>
              <a:rPr lang="en-US" dirty="0">
                <a:solidFill>
                  <a:srgbClr val="FFFF00"/>
                </a:solidFill>
              </a:rPr>
              <a:t>particular</a:t>
            </a:r>
            <a:r>
              <a:rPr lang="en-US" dirty="0"/>
              <a:t> </a:t>
            </a:r>
            <a:r>
              <a:rPr lang="en-US" i="1" dirty="0">
                <a:solidFill>
                  <a:srgbClr val="FFC000"/>
                </a:solidFill>
              </a:rPr>
              <a:t>p</a:t>
            </a:r>
            <a:r>
              <a:rPr lang="en-US" dirty="0"/>
              <a:t>) (</a:t>
            </a:r>
            <a:r>
              <a:rPr lang="en-US" dirty="0">
                <a:solidFill>
                  <a:srgbClr val="92D050"/>
                </a:solidFill>
              </a:rPr>
              <a:t>exists</a:t>
            </a:r>
            <a:r>
              <a:rPr lang="en-US" dirty="0"/>
              <a:t> (</a:t>
            </a:r>
            <a:r>
              <a:rPr lang="en-US" dirty="0">
                <a:solidFill>
                  <a:srgbClr val="FFC000"/>
                </a:solidFill>
              </a:rPr>
              <a:t>t</a:t>
            </a:r>
            <a:r>
              <a:rPr lang="en-US" dirty="0"/>
              <a:t>) (</a:t>
            </a:r>
            <a:r>
              <a:rPr lang="en-US" dirty="0">
                <a:solidFill>
                  <a:srgbClr val="FFFF00"/>
                </a:solidFill>
              </a:rPr>
              <a:t>exists-at</a:t>
            </a:r>
            <a:r>
              <a:rPr lang="en-US" dirty="0"/>
              <a:t> </a:t>
            </a:r>
            <a:r>
              <a:rPr lang="en-US" i="1" dirty="0">
                <a:solidFill>
                  <a:srgbClr val="FFC000"/>
                </a:solidFill>
              </a:rPr>
              <a:t>p t</a:t>
            </a:r>
            <a:r>
              <a:rPr lang="en-US" dirty="0"/>
              <a: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particular(p) </a:t>
            </a:r>
            <a:r>
              <a:rPr lang="en-US" dirty="0">
                <a:latin typeface="Trebuchet MS" panose="020B0603020202020204" pitchFamily="34" charset="0"/>
              </a:rPr>
              <a:t>→ (</a:t>
            </a:r>
            <a:r>
              <a:rPr lang="en-US" dirty="0">
                <a:sym typeface="Symbol" panose="05050102010706020507" pitchFamily="18" charset="2"/>
              </a:rPr>
              <a:t>t </a:t>
            </a:r>
            <a:r>
              <a:rPr lang="en-US" dirty="0" err="1">
                <a:sym typeface="Symbol" panose="05050102010706020507" pitchFamily="18" charset="2"/>
              </a:rPr>
              <a:t>existsAt</a:t>
            </a:r>
            <a:r>
              <a:rPr lang="en-US" dirty="0">
                <a:sym typeface="Symbol" panose="05050102010706020507" pitchFamily="18" charset="2"/>
              </a:rPr>
              <a:t>(p, t)))</a:t>
            </a:r>
          </a:p>
          <a:p>
            <a:endParaRPr lang="en-US" dirty="0"/>
          </a:p>
          <a:p>
            <a:pPr algn="ctr"/>
            <a:endParaRPr lang="en-US" dirty="0">
              <a:sym typeface="Symbol" panose="05050102010706020507" pitchFamily="18" charset="2"/>
            </a:endParaRPr>
          </a:p>
          <a:p>
            <a:pPr algn="ctr"/>
            <a:r>
              <a:rPr lang="en-US" dirty="0">
                <a:sym typeface="Symbol" panose="05050102010706020507" pitchFamily="18" charset="2"/>
              </a:rPr>
              <a:t>Is there anything here that says that ‘t’ or ‘time(t)’ is a time?</a:t>
            </a:r>
          </a:p>
          <a:p>
            <a:pPr algn="ctr"/>
            <a:endParaRPr lang="en-US" dirty="0">
              <a:sym typeface="Symbol" panose="05050102010706020507" pitchFamily="18" charset="2"/>
            </a:endParaRPr>
          </a:p>
          <a:p>
            <a:pPr algn="ctr"/>
            <a:r>
              <a:rPr lang="en-US" sz="4400" dirty="0">
                <a:sym typeface="Symbol" panose="05050102010706020507" pitchFamily="18" charset="2"/>
              </a:rPr>
              <a:t>No!</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54</a:t>
            </a:fld>
            <a:endParaRPr lang="en-US" dirty="0"/>
          </a:p>
        </p:txBody>
      </p:sp>
    </p:spTree>
    <p:extLst>
      <p:ext uri="{BB962C8B-B14F-4D97-AF65-F5344CB8AC3E}">
        <p14:creationId xmlns:p14="http://schemas.microsoft.com/office/powerpoint/2010/main" val="1980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B524-3E00-4A64-9D86-5C21028D841F}"/>
              </a:ext>
            </a:extLst>
          </p:cNvPr>
          <p:cNvSpPr>
            <a:spLocks noGrp="1"/>
          </p:cNvSpPr>
          <p:nvPr>
            <p:ph type="title"/>
          </p:nvPr>
        </p:nvSpPr>
        <p:spPr/>
        <p:txBody>
          <a:bodyPr/>
          <a:lstStyle/>
          <a:p>
            <a:r>
              <a:rPr lang="en-US" dirty="0"/>
              <a:t>However!</a:t>
            </a:r>
          </a:p>
        </p:txBody>
      </p:sp>
      <p:sp>
        <p:nvSpPr>
          <p:cNvPr id="3" name="Content Placeholder 2">
            <a:extLst>
              <a:ext uri="{FF2B5EF4-FFF2-40B4-BE49-F238E27FC236}">
                <a16:creationId xmlns:a16="http://schemas.microsoft.com/office/drawing/2014/main" id="{4B59C729-4041-4916-BE0E-72E525A44119}"/>
              </a:ext>
            </a:extLst>
          </p:cNvPr>
          <p:cNvSpPr>
            <a:spLocks noGrp="1"/>
          </p:cNvSpPr>
          <p:nvPr>
            <p:ph idx="1"/>
          </p:nvPr>
        </p:nvSpPr>
        <p:spPr/>
        <p:txBody>
          <a:bodyPr/>
          <a:lstStyle/>
          <a:p>
            <a:pPr>
              <a:buFont typeface="Arial" panose="020B0604020202020204" pitchFamily="34" charset="0"/>
              <a:buChar char="•"/>
            </a:pPr>
            <a:r>
              <a:rPr lang="en-US" dirty="0"/>
              <a:t>(</a:t>
            </a:r>
            <a:r>
              <a:rPr lang="en-US" dirty="0" err="1"/>
              <a:t>cl:comment</a:t>
            </a:r>
            <a:r>
              <a:rPr lang="en-US" dirty="0"/>
              <a:t> "6. Particulars exist at some time"    </a:t>
            </a:r>
          </a:p>
          <a:p>
            <a:r>
              <a:rPr lang="en-US" dirty="0"/>
              <a:t>	(</a:t>
            </a:r>
            <a:r>
              <a:rPr lang="en-US" dirty="0" err="1">
                <a:solidFill>
                  <a:srgbClr val="92D050"/>
                </a:solidFill>
              </a:rPr>
              <a:t>forall</a:t>
            </a:r>
            <a:r>
              <a:rPr lang="en-US" dirty="0"/>
              <a:t> (</a:t>
            </a:r>
            <a:r>
              <a:rPr lang="en-US" dirty="0">
                <a:solidFill>
                  <a:srgbClr val="FFC000"/>
                </a:solidFill>
              </a:rPr>
              <a:t>p</a:t>
            </a:r>
            <a:r>
              <a:rPr lang="en-US" dirty="0"/>
              <a:t>) </a:t>
            </a:r>
          </a:p>
          <a:p>
            <a:pPr>
              <a:spcBef>
                <a:spcPts val="0"/>
              </a:spcBef>
            </a:pPr>
            <a:r>
              <a:rPr lang="en-US" dirty="0"/>
              <a:t>		(if (</a:t>
            </a:r>
            <a:r>
              <a:rPr lang="en-US" dirty="0">
                <a:solidFill>
                  <a:srgbClr val="FFFF00"/>
                </a:solidFill>
              </a:rPr>
              <a:t>particular</a:t>
            </a:r>
            <a:r>
              <a:rPr lang="en-US" dirty="0"/>
              <a:t> </a:t>
            </a:r>
            <a:r>
              <a:rPr lang="en-US" i="1" dirty="0">
                <a:solidFill>
                  <a:srgbClr val="FFC000"/>
                </a:solidFill>
              </a:rPr>
              <a:t>p</a:t>
            </a:r>
            <a:r>
              <a:rPr lang="en-US" dirty="0"/>
              <a:t>) (</a:t>
            </a:r>
            <a:r>
              <a:rPr lang="en-US" dirty="0">
                <a:solidFill>
                  <a:srgbClr val="92D050"/>
                </a:solidFill>
              </a:rPr>
              <a:t>exists</a:t>
            </a:r>
            <a:r>
              <a:rPr lang="en-US" dirty="0"/>
              <a:t> (</a:t>
            </a:r>
            <a:r>
              <a:rPr lang="en-US" dirty="0">
                <a:solidFill>
                  <a:srgbClr val="FFC000"/>
                </a:solidFill>
              </a:rPr>
              <a:t>t</a:t>
            </a:r>
            <a:r>
              <a:rPr lang="en-US" dirty="0"/>
              <a:t>) (</a:t>
            </a:r>
            <a:r>
              <a:rPr lang="en-US" dirty="0">
                <a:solidFill>
                  <a:srgbClr val="FFFF00"/>
                </a:solidFill>
              </a:rPr>
              <a:t>exists-at</a:t>
            </a:r>
            <a:r>
              <a:rPr lang="en-US" dirty="0"/>
              <a:t> </a:t>
            </a:r>
            <a:r>
              <a:rPr lang="en-US" i="1" dirty="0">
                <a:solidFill>
                  <a:srgbClr val="FFC000"/>
                </a:solidFill>
              </a:rPr>
              <a:t>p t</a:t>
            </a:r>
            <a:r>
              <a:rPr lang="en-US" dirty="0"/>
              <a:t>)))))</a:t>
            </a:r>
          </a:p>
          <a:p>
            <a:r>
              <a:rPr lang="en-US" sz="1000" dirty="0"/>
              <a:t> </a:t>
            </a:r>
          </a:p>
          <a:p>
            <a:pPr>
              <a:buFont typeface="Arial" panose="020B0604020202020204" pitchFamily="34" charset="0"/>
              <a:buChar char="•"/>
            </a:pPr>
            <a:r>
              <a:rPr lang="en-US" dirty="0"/>
              <a:t>(</a:t>
            </a:r>
            <a:r>
              <a:rPr lang="en-US" dirty="0" err="1"/>
              <a:t>cl:comment</a:t>
            </a:r>
            <a:r>
              <a:rPr lang="en-US" dirty="0"/>
              <a:t> "9. </a:t>
            </a:r>
            <a:r>
              <a:rPr lang="en-US" dirty="0" err="1"/>
              <a:t>Relata</a:t>
            </a:r>
            <a:r>
              <a:rPr lang="en-US" dirty="0"/>
              <a:t> of exists-at are particulars."    </a:t>
            </a:r>
          </a:p>
          <a:p>
            <a:r>
              <a:rPr lang="en-US" dirty="0"/>
              <a:t>	(</a:t>
            </a:r>
            <a:r>
              <a:rPr lang="en-US" dirty="0" err="1">
                <a:solidFill>
                  <a:srgbClr val="92D050"/>
                </a:solidFill>
              </a:rPr>
              <a:t>forall</a:t>
            </a:r>
            <a:r>
              <a:rPr lang="en-US" dirty="0"/>
              <a:t> (</a:t>
            </a:r>
            <a:r>
              <a:rPr lang="en-US" dirty="0" err="1">
                <a:solidFill>
                  <a:srgbClr val="FFC000"/>
                </a:solidFill>
              </a:rPr>
              <a:t>i</a:t>
            </a:r>
            <a:r>
              <a:rPr lang="en-US" dirty="0">
                <a:solidFill>
                  <a:srgbClr val="FFC000"/>
                </a:solidFill>
              </a:rPr>
              <a:t> t</a:t>
            </a:r>
            <a:r>
              <a:rPr lang="en-US" dirty="0"/>
              <a:t>)     </a:t>
            </a:r>
          </a:p>
          <a:p>
            <a:pPr>
              <a:spcBef>
                <a:spcPts val="0"/>
              </a:spcBef>
            </a:pPr>
            <a:r>
              <a:rPr lang="en-US" dirty="0"/>
              <a:t>		(if (</a:t>
            </a:r>
            <a:r>
              <a:rPr lang="en-US" dirty="0">
                <a:solidFill>
                  <a:srgbClr val="FFFF00"/>
                </a:solidFill>
              </a:rPr>
              <a:t>exists-at</a:t>
            </a:r>
            <a:r>
              <a:rPr lang="en-US" dirty="0"/>
              <a:t> </a:t>
            </a:r>
            <a:r>
              <a:rPr lang="en-US" i="1" dirty="0" err="1">
                <a:solidFill>
                  <a:srgbClr val="FFC000"/>
                </a:solidFill>
              </a:rPr>
              <a:t>i</a:t>
            </a:r>
            <a:r>
              <a:rPr lang="en-US" i="1" dirty="0">
                <a:solidFill>
                  <a:srgbClr val="FFC000"/>
                </a:solidFill>
              </a:rPr>
              <a:t> t</a:t>
            </a:r>
            <a:r>
              <a:rPr lang="en-US" dirty="0"/>
              <a:t>)      </a:t>
            </a:r>
          </a:p>
          <a:p>
            <a:pPr>
              <a:spcBef>
                <a:spcPts val="0"/>
              </a:spcBef>
            </a:pPr>
            <a:r>
              <a:rPr lang="en-US" dirty="0"/>
              <a:t>			(and (</a:t>
            </a:r>
            <a:r>
              <a:rPr lang="en-US" dirty="0">
                <a:solidFill>
                  <a:srgbClr val="FFFF00"/>
                </a:solidFill>
              </a:rPr>
              <a:t>particular</a:t>
            </a:r>
            <a:r>
              <a:rPr lang="en-US" dirty="0"/>
              <a:t> </a:t>
            </a:r>
            <a:r>
              <a:rPr lang="en-US" i="1" dirty="0" err="1">
                <a:solidFill>
                  <a:srgbClr val="FFC000"/>
                </a:solidFill>
              </a:rPr>
              <a:t>i</a:t>
            </a:r>
            <a:r>
              <a:rPr lang="en-US" dirty="0"/>
              <a:t>) </a:t>
            </a:r>
          </a:p>
          <a:p>
            <a:pPr>
              <a:spcBef>
                <a:spcPts val="0"/>
              </a:spcBef>
            </a:pPr>
            <a:r>
              <a:rPr lang="en-US" dirty="0"/>
              <a:t>			        (</a:t>
            </a:r>
            <a:r>
              <a:rPr lang="en-US" dirty="0">
                <a:solidFill>
                  <a:srgbClr val="FFFF00"/>
                </a:solidFill>
              </a:rPr>
              <a:t>particular</a:t>
            </a:r>
            <a:r>
              <a:rPr lang="en-US" dirty="0"/>
              <a:t> </a:t>
            </a:r>
            <a:r>
              <a:rPr lang="en-US" dirty="0">
                <a:solidFill>
                  <a:srgbClr val="FFC000"/>
                </a:solidFill>
              </a:rPr>
              <a:t>t</a:t>
            </a:r>
            <a:r>
              <a:rPr lang="en-US" dirty="0"/>
              <a:t>)       </a:t>
            </a:r>
          </a:p>
          <a:p>
            <a:pPr>
              <a:spcBef>
                <a:spcPts val="0"/>
              </a:spcBef>
            </a:pPr>
            <a:r>
              <a:rPr lang="en-US" dirty="0"/>
              <a:t>			        (</a:t>
            </a:r>
            <a:r>
              <a:rPr lang="en-US" dirty="0">
                <a:solidFill>
                  <a:srgbClr val="FFFF00"/>
                </a:solidFill>
              </a:rPr>
              <a:t>instance-of</a:t>
            </a:r>
            <a:r>
              <a:rPr lang="en-US" dirty="0"/>
              <a:t> </a:t>
            </a:r>
            <a:r>
              <a:rPr lang="en-US" i="1" dirty="0">
                <a:solidFill>
                  <a:srgbClr val="FFC000"/>
                </a:solidFill>
              </a:rPr>
              <a:t>t</a:t>
            </a:r>
            <a:r>
              <a:rPr lang="en-US" dirty="0"/>
              <a:t> </a:t>
            </a:r>
            <a:r>
              <a:rPr lang="en-US" dirty="0">
                <a:solidFill>
                  <a:srgbClr val="00B0F0"/>
                </a:solidFill>
              </a:rPr>
              <a:t>temporal-region</a:t>
            </a:r>
            <a:r>
              <a:rPr lang="en-US" dirty="0"/>
              <a:t> </a:t>
            </a:r>
            <a:r>
              <a:rPr lang="en-US" i="1" dirty="0">
                <a:solidFill>
                  <a:srgbClr val="FFC000"/>
                </a:solidFill>
              </a:rPr>
              <a:t>t</a:t>
            </a:r>
            <a:r>
              <a:rPr lang="en-US" dirty="0"/>
              <a:t>)))))</a:t>
            </a:r>
          </a:p>
          <a:p>
            <a:endParaRPr lang="en-US" dirty="0"/>
          </a:p>
          <a:p>
            <a:r>
              <a:rPr lang="en-US" dirty="0">
                <a:sym typeface="Wingdings" panose="05000000000000000000" pitchFamily="2" charset="2"/>
              </a:rPr>
              <a:t> The CLIF sentences do not reflect the comments faithfully, and vv. This doesn’t mean they are wrong.</a:t>
            </a:r>
            <a:endParaRPr lang="en-US" dirty="0"/>
          </a:p>
        </p:txBody>
      </p:sp>
      <p:sp>
        <p:nvSpPr>
          <p:cNvPr id="4" name="Slide Number Placeholder 3">
            <a:extLst>
              <a:ext uri="{FF2B5EF4-FFF2-40B4-BE49-F238E27FC236}">
                <a16:creationId xmlns:a16="http://schemas.microsoft.com/office/drawing/2014/main" id="{EACC9141-3AD1-47F6-B52F-D70C0CDF18BB}"/>
              </a:ext>
            </a:extLst>
          </p:cNvPr>
          <p:cNvSpPr>
            <a:spLocks noGrp="1"/>
          </p:cNvSpPr>
          <p:nvPr>
            <p:ph type="sldNum" sz="quarter" idx="3"/>
          </p:nvPr>
        </p:nvSpPr>
        <p:spPr/>
        <p:txBody>
          <a:bodyPr/>
          <a:lstStyle/>
          <a:p>
            <a:fld id="{7C5DB68A-9D44-4073-920F-D08D647C06A7}" type="slidenum">
              <a:rPr lang="en-US" smtClean="0"/>
              <a:t>55</a:t>
            </a:fld>
            <a:endParaRPr lang="en-US" dirty="0"/>
          </a:p>
        </p:txBody>
      </p:sp>
    </p:spTree>
    <p:extLst>
      <p:ext uri="{BB962C8B-B14F-4D97-AF65-F5344CB8AC3E}">
        <p14:creationId xmlns:p14="http://schemas.microsoft.com/office/powerpoint/2010/main" val="24296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Grp="1" noChangeArrowheads="1"/>
          </p:cNvSpPr>
          <p:nvPr>
            <p:ph type="title"/>
          </p:nvPr>
        </p:nvSpPr>
        <p:spPr/>
        <p:txBody>
          <a:bodyPr/>
          <a:lstStyle/>
          <a:p>
            <a:pPr eaLnBrk="1" hangingPunct="1">
              <a:lnSpc>
                <a:spcPct val="90000"/>
              </a:lnSpc>
            </a:pPr>
            <a:r>
              <a:rPr lang="nl-BE" altLang="en-US" dirty="0"/>
              <a:t>‘Realism-based’ predicates</a:t>
            </a:r>
            <a:endParaRPr lang="en-US" altLang="en-US" sz="2000" dirty="0"/>
          </a:p>
        </p:txBody>
      </p:sp>
      <p:sp>
        <p:nvSpPr>
          <p:cNvPr id="2044930" name="Rectangle 2"/>
          <p:cNvSpPr>
            <a:spLocks noGrp="1" noChangeArrowheads="1"/>
          </p:cNvSpPr>
          <p:nvPr>
            <p:ph idx="1"/>
          </p:nvPr>
        </p:nvSpPr>
        <p:spPr/>
        <p:txBody>
          <a:bodyPr/>
          <a:lstStyle/>
          <a:p>
            <a:pPr eaLnBrk="1" hangingPunct="1">
              <a:lnSpc>
                <a:spcPct val="90000"/>
              </a:lnSpc>
              <a:buFont typeface="Arial" panose="020B0604020202020204" pitchFamily="34" charset="0"/>
              <a:buChar char="•"/>
            </a:pPr>
            <a:r>
              <a:rPr lang="nl-NL" altLang="en-US" dirty="0"/>
              <a:t>Criteria:</a:t>
            </a:r>
          </a:p>
          <a:p>
            <a:pPr lvl="1">
              <a:lnSpc>
                <a:spcPct val="90000"/>
              </a:lnSpc>
              <a:buFont typeface="Arial" panose="020B0604020202020204" pitchFamily="34" charset="0"/>
              <a:buChar char="•"/>
            </a:pPr>
            <a:r>
              <a:rPr lang="nl-NL" altLang="en-US" sz="2000" dirty="0"/>
              <a:t>Restricted to formal relations.</a:t>
            </a:r>
          </a:p>
          <a:p>
            <a:pPr lvl="1">
              <a:lnSpc>
                <a:spcPct val="90000"/>
              </a:lnSpc>
              <a:buFont typeface="Arial" panose="020B0604020202020204" pitchFamily="34" charset="0"/>
              <a:buChar char="•"/>
            </a:pPr>
            <a:r>
              <a:rPr lang="nl-NL" altLang="en-US" sz="2000" dirty="0"/>
              <a:t>Grounded in the distinction between types (universals and defined classes) and particulars.</a:t>
            </a:r>
          </a:p>
          <a:p>
            <a:pPr lvl="1">
              <a:lnSpc>
                <a:spcPct val="90000"/>
              </a:lnSpc>
              <a:spcAft>
                <a:spcPts val="1200"/>
              </a:spcAft>
              <a:buFont typeface="Arial" panose="020B0604020202020204" pitchFamily="34" charset="0"/>
              <a:buChar char="•"/>
            </a:pPr>
            <a:r>
              <a:rPr lang="nl-NL" altLang="en-US" sz="2000" dirty="0"/>
              <a:t>Use of temporal indexing.</a:t>
            </a:r>
          </a:p>
          <a:p>
            <a:pPr eaLnBrk="1" hangingPunct="1">
              <a:lnSpc>
                <a:spcPct val="90000"/>
              </a:lnSpc>
              <a:buFont typeface="Arial" panose="020B0604020202020204" pitchFamily="34" charset="0"/>
              <a:buChar char="•"/>
            </a:pPr>
            <a:r>
              <a:rPr lang="nl-BE" altLang="en-US" dirty="0"/>
              <a:t>Example:</a:t>
            </a:r>
            <a:r>
              <a:rPr lang="nl-BE" altLang="en-US" sz="2400" dirty="0"/>
              <a:t> ‘all soccer balls are round’</a:t>
            </a:r>
          </a:p>
          <a:p>
            <a:pPr lvl="1">
              <a:lnSpc>
                <a:spcPct val="90000"/>
              </a:lnSpc>
              <a:buFont typeface="Arial" panose="020B0604020202020204" pitchFamily="34" charset="0"/>
              <a:buChar char="•"/>
            </a:pPr>
            <a:r>
              <a:rPr lang="nl-BE" altLang="en-US" dirty="0"/>
              <a:t>FOL with properties ‘fantologically conceived’:</a:t>
            </a:r>
          </a:p>
          <a:p>
            <a:pPr lvl="2">
              <a:lnSpc>
                <a:spcPct val="90000"/>
              </a:lnSpc>
              <a:buFont typeface="Arial" panose="020B0604020202020204" pitchFamily="34" charset="0"/>
              <a:buChar char="•"/>
            </a:pPr>
            <a:r>
              <a:rPr lang="nl-BE" altLang="en-US" dirty="0"/>
              <a:t>(</a:t>
            </a:r>
            <a:r>
              <a:rPr lang="nl-BE" altLang="en-US" dirty="0">
                <a:solidFill>
                  <a:srgbClr val="92D050"/>
                </a:solidFill>
              </a:rPr>
              <a:t>forall</a:t>
            </a:r>
            <a:r>
              <a:rPr lang="nl-BE" altLang="en-US" dirty="0"/>
              <a:t> (</a:t>
            </a:r>
            <a:r>
              <a:rPr lang="nl-BE" altLang="en-US" dirty="0">
                <a:solidFill>
                  <a:srgbClr val="FFC000"/>
                </a:solidFill>
              </a:rPr>
              <a:t>x</a:t>
            </a:r>
            <a:r>
              <a:rPr lang="nl-BE" altLang="en-US" dirty="0"/>
              <a:t>) (if (</a:t>
            </a:r>
            <a:r>
              <a:rPr lang="nl-BE" altLang="en-US" dirty="0">
                <a:solidFill>
                  <a:srgbClr val="FFFF00"/>
                </a:solidFill>
              </a:rPr>
              <a:t>soccer-ball</a:t>
            </a:r>
            <a:r>
              <a:rPr lang="nl-BE" altLang="en-US" dirty="0"/>
              <a:t> </a:t>
            </a:r>
            <a:r>
              <a:rPr lang="nl-BE" altLang="en-US" i="1" dirty="0">
                <a:solidFill>
                  <a:srgbClr val="FFC000"/>
                </a:solidFill>
              </a:rPr>
              <a:t>x</a:t>
            </a:r>
            <a:r>
              <a:rPr lang="nl-BE" altLang="en-US" dirty="0"/>
              <a:t>) (</a:t>
            </a:r>
            <a:r>
              <a:rPr lang="nl-BE" altLang="en-US" dirty="0">
                <a:solidFill>
                  <a:srgbClr val="FFFF00"/>
                </a:solidFill>
              </a:rPr>
              <a:t>round</a:t>
            </a:r>
            <a:r>
              <a:rPr lang="nl-BE" altLang="en-US" dirty="0"/>
              <a:t> </a:t>
            </a:r>
            <a:r>
              <a:rPr lang="nl-BE" altLang="en-US" i="1" dirty="0">
                <a:solidFill>
                  <a:srgbClr val="FFC000"/>
                </a:solidFill>
              </a:rPr>
              <a:t>x</a:t>
            </a:r>
            <a:r>
              <a:rPr lang="nl-BE" altLang="en-US" dirty="0"/>
              <a:t>)))</a:t>
            </a:r>
          </a:p>
          <a:p>
            <a:pPr lvl="1">
              <a:lnSpc>
                <a:spcPct val="90000"/>
              </a:lnSpc>
              <a:buFont typeface="Arial" panose="020B0604020202020204" pitchFamily="34" charset="0"/>
              <a:buChar char="•"/>
            </a:pPr>
            <a:r>
              <a:rPr lang="nl-BE" altLang="en-US" dirty="0"/>
              <a:t>Realism-based </a:t>
            </a:r>
            <a:r>
              <a:rPr lang="nl-BE" altLang="en-US" sz="1400" dirty="0"/>
              <a:t>(but perhaps not faithfull)</a:t>
            </a:r>
            <a:r>
              <a:rPr lang="nl-BE" altLang="en-US" dirty="0"/>
              <a:t>:</a:t>
            </a:r>
          </a:p>
          <a:p>
            <a:pPr lvl="2">
              <a:lnSpc>
                <a:spcPct val="90000"/>
              </a:lnSpc>
              <a:buFont typeface="Arial" panose="020B0604020202020204" pitchFamily="34" charset="0"/>
              <a:buChar char="•"/>
            </a:pPr>
            <a:r>
              <a:rPr lang="nl-BE" altLang="en-US" dirty="0"/>
              <a:t>(</a:t>
            </a:r>
            <a:r>
              <a:rPr lang="nl-BE" altLang="en-US" dirty="0">
                <a:solidFill>
                  <a:srgbClr val="92D050"/>
                </a:solidFill>
              </a:rPr>
              <a:t>forall</a:t>
            </a:r>
            <a:r>
              <a:rPr lang="nl-BE" altLang="en-US" dirty="0"/>
              <a:t> (</a:t>
            </a:r>
            <a:r>
              <a:rPr lang="nl-BE" altLang="en-US" dirty="0">
                <a:solidFill>
                  <a:srgbClr val="FFC000"/>
                </a:solidFill>
              </a:rPr>
              <a:t>x t</a:t>
            </a:r>
            <a:r>
              <a:rPr lang="nl-BE" altLang="en-US" dirty="0"/>
              <a:t>)</a:t>
            </a:r>
          </a:p>
          <a:p>
            <a:pPr marL="1371600" lvl="3" indent="0">
              <a:lnSpc>
                <a:spcPct val="90000"/>
              </a:lnSpc>
              <a:spcBef>
                <a:spcPts val="0"/>
              </a:spcBef>
              <a:buNone/>
            </a:pPr>
            <a:r>
              <a:rPr lang="nl-BE" altLang="en-US" dirty="0"/>
              <a:t>(if 	(</a:t>
            </a:r>
            <a:r>
              <a:rPr lang="nl-BE" altLang="en-US" dirty="0">
                <a:solidFill>
                  <a:srgbClr val="FFFF00"/>
                </a:solidFill>
              </a:rPr>
              <a:t>instance-of</a:t>
            </a:r>
            <a:r>
              <a:rPr lang="nl-BE" altLang="en-US" dirty="0"/>
              <a:t> </a:t>
            </a:r>
            <a:r>
              <a:rPr lang="nl-BE" altLang="en-US" i="1" dirty="0">
                <a:solidFill>
                  <a:srgbClr val="FFC000"/>
                </a:solidFill>
              </a:rPr>
              <a:t>x</a:t>
            </a:r>
            <a:r>
              <a:rPr lang="nl-BE" altLang="en-US" dirty="0"/>
              <a:t> </a:t>
            </a:r>
            <a:r>
              <a:rPr lang="nl-BE" altLang="en-US" dirty="0">
                <a:solidFill>
                  <a:srgbClr val="00B0F0"/>
                </a:solidFill>
              </a:rPr>
              <a:t>soccer-ball</a:t>
            </a:r>
            <a:r>
              <a:rPr lang="nl-BE" altLang="en-US" dirty="0"/>
              <a:t> </a:t>
            </a:r>
            <a:r>
              <a:rPr lang="nl-BE" altLang="en-US" i="1" dirty="0">
                <a:solidFill>
                  <a:srgbClr val="FFC000"/>
                </a:solidFill>
              </a:rPr>
              <a:t>t</a:t>
            </a:r>
            <a:r>
              <a:rPr lang="nl-BE" altLang="en-US" dirty="0"/>
              <a:t>)</a:t>
            </a:r>
          </a:p>
          <a:p>
            <a:pPr marL="1371600" lvl="3" indent="0">
              <a:lnSpc>
                <a:spcPct val="90000"/>
              </a:lnSpc>
              <a:spcBef>
                <a:spcPts val="0"/>
              </a:spcBef>
              <a:buNone/>
            </a:pPr>
            <a:r>
              <a:rPr lang="nl-BE" altLang="en-US" dirty="0"/>
              <a:t>	(</a:t>
            </a:r>
            <a:r>
              <a:rPr lang="nl-BE" altLang="en-US" dirty="0">
                <a:solidFill>
                  <a:srgbClr val="92D050"/>
                </a:solidFill>
              </a:rPr>
              <a:t>exists</a:t>
            </a:r>
            <a:r>
              <a:rPr lang="nl-BE" altLang="en-US" dirty="0"/>
              <a:t> (</a:t>
            </a:r>
            <a:r>
              <a:rPr lang="nl-BE" altLang="en-US" dirty="0">
                <a:solidFill>
                  <a:srgbClr val="FFC000"/>
                </a:solidFill>
              </a:rPr>
              <a:t>y</a:t>
            </a:r>
            <a:r>
              <a:rPr lang="nl-BE" altLang="en-US" dirty="0"/>
              <a:t>)</a:t>
            </a:r>
          </a:p>
          <a:p>
            <a:pPr marL="1371600" lvl="3" indent="0">
              <a:lnSpc>
                <a:spcPct val="90000"/>
              </a:lnSpc>
              <a:spcBef>
                <a:spcPts val="0"/>
              </a:spcBef>
              <a:buNone/>
            </a:pPr>
            <a:r>
              <a:rPr lang="nl-BE" altLang="en-US" dirty="0"/>
              <a:t>	    (and	(</a:t>
            </a:r>
            <a:r>
              <a:rPr lang="nl-BE" altLang="en-US" dirty="0">
                <a:solidFill>
                  <a:srgbClr val="FFFF00"/>
                </a:solidFill>
              </a:rPr>
              <a:t>instance-of</a:t>
            </a:r>
            <a:r>
              <a:rPr lang="nl-BE" altLang="en-US" dirty="0"/>
              <a:t> </a:t>
            </a:r>
            <a:r>
              <a:rPr lang="nl-BE" altLang="en-US" i="1" dirty="0">
                <a:solidFill>
                  <a:srgbClr val="FFC000"/>
                </a:solidFill>
              </a:rPr>
              <a:t>y</a:t>
            </a:r>
            <a:r>
              <a:rPr lang="nl-BE" altLang="en-US" dirty="0"/>
              <a:t> </a:t>
            </a:r>
            <a:r>
              <a:rPr lang="nl-BE" altLang="en-US" dirty="0">
                <a:solidFill>
                  <a:srgbClr val="00B0F0"/>
                </a:solidFill>
              </a:rPr>
              <a:t>round</a:t>
            </a:r>
            <a:r>
              <a:rPr lang="nl-BE" altLang="en-US" dirty="0"/>
              <a:t> </a:t>
            </a:r>
            <a:r>
              <a:rPr lang="nl-BE" altLang="en-US" i="1" dirty="0">
                <a:solidFill>
                  <a:srgbClr val="FFC000"/>
                </a:solidFill>
              </a:rPr>
              <a:t>t</a:t>
            </a:r>
            <a:r>
              <a:rPr lang="nl-BE" altLang="en-US" dirty="0"/>
              <a:t>)</a:t>
            </a:r>
          </a:p>
          <a:p>
            <a:pPr marL="1371600" lvl="3" indent="0">
              <a:lnSpc>
                <a:spcPct val="90000"/>
              </a:lnSpc>
              <a:spcBef>
                <a:spcPts val="0"/>
              </a:spcBef>
              <a:buNone/>
            </a:pPr>
            <a:r>
              <a:rPr lang="nl-BE" altLang="en-US" dirty="0"/>
              <a:t>	     	(</a:t>
            </a:r>
            <a:r>
              <a:rPr lang="nl-BE" altLang="en-US" dirty="0">
                <a:solidFill>
                  <a:srgbClr val="FFFF00"/>
                </a:solidFill>
              </a:rPr>
              <a:t>inheres-in</a:t>
            </a:r>
            <a:r>
              <a:rPr lang="nl-BE" altLang="en-US" dirty="0"/>
              <a:t> </a:t>
            </a:r>
            <a:r>
              <a:rPr lang="nl-BE" altLang="en-US" i="1" dirty="0">
                <a:solidFill>
                  <a:srgbClr val="FFC000"/>
                </a:solidFill>
              </a:rPr>
              <a:t>y x</a:t>
            </a:r>
            <a:r>
              <a:rPr lang="nl-BE" altLang="en-US" dirty="0"/>
              <a:t>)))))   </a:t>
            </a:r>
          </a:p>
        </p:txBody>
      </p:sp>
      <p:sp>
        <p:nvSpPr>
          <p:cNvPr id="29700"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 name="Rectangle 1">
            <a:extLst>
              <a:ext uri="{FF2B5EF4-FFF2-40B4-BE49-F238E27FC236}">
                <a16:creationId xmlns:a16="http://schemas.microsoft.com/office/drawing/2014/main" id="{9C2C37CB-1C0B-4432-A248-A4C77B348663}"/>
              </a:ext>
            </a:extLst>
          </p:cNvPr>
          <p:cNvSpPr/>
          <p:nvPr/>
        </p:nvSpPr>
        <p:spPr>
          <a:xfrm>
            <a:off x="5591175" y="6523851"/>
            <a:ext cx="3552825" cy="276999"/>
          </a:xfrm>
          <a:prstGeom prst="rect">
            <a:avLst/>
          </a:prstGeom>
        </p:spPr>
        <p:txBody>
          <a:bodyPr wrap="square">
            <a:spAutoFit/>
          </a:bodyPr>
          <a:lstStyle/>
          <a:p>
            <a:r>
              <a:rPr lang="en-US" sz="1200" b="0" dirty="0">
                <a:solidFill>
                  <a:schemeClr val="bg1"/>
                </a:solidFill>
                <a:hlinkClick r:id="rId3"/>
              </a:rPr>
              <a:t>http://ontology.buffalo.edu/bfo/Against_Fantology.pdf</a:t>
            </a:r>
            <a:r>
              <a:rPr lang="en-US" sz="1200" b="0" dirty="0">
                <a:solidFill>
                  <a:schemeClr val="bg1"/>
                </a:solidFill>
              </a:rPr>
              <a:t> </a:t>
            </a:r>
          </a:p>
        </p:txBody>
      </p:sp>
      <p:sp>
        <p:nvSpPr>
          <p:cNvPr id="3" name="Slide Number Placeholder 2">
            <a:extLst>
              <a:ext uri="{FF2B5EF4-FFF2-40B4-BE49-F238E27FC236}">
                <a16:creationId xmlns:a16="http://schemas.microsoft.com/office/drawing/2014/main" id="{E8C3E11C-AFCC-4112-B886-A9CF6B65D96A}"/>
              </a:ext>
            </a:extLst>
          </p:cNvPr>
          <p:cNvSpPr>
            <a:spLocks noGrp="1"/>
          </p:cNvSpPr>
          <p:nvPr>
            <p:ph type="sldNum" sz="quarter" idx="3"/>
          </p:nvPr>
        </p:nvSpPr>
        <p:spPr/>
        <p:txBody>
          <a:bodyPr/>
          <a:lstStyle/>
          <a:p>
            <a:fld id="{7C5DB68A-9D44-4073-920F-D08D647C06A7}" type="slidenum">
              <a:rPr lang="en-US" smtClean="0"/>
              <a:t>56</a:t>
            </a:fld>
            <a:endParaRPr lang="en-US" dirty="0"/>
          </a:p>
        </p:txBody>
      </p:sp>
    </p:spTree>
    <p:extLst>
      <p:ext uri="{BB962C8B-B14F-4D97-AF65-F5344CB8AC3E}">
        <p14:creationId xmlns:p14="http://schemas.microsoft.com/office/powerpoint/2010/main" val="88199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49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49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49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493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49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49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49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493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3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4930">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4930">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30">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49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712C-68FB-4567-AFD5-3CD214692EFB}"/>
              </a:ext>
            </a:extLst>
          </p:cNvPr>
          <p:cNvSpPr>
            <a:spLocks noGrp="1"/>
          </p:cNvSpPr>
          <p:nvPr>
            <p:ph type="title"/>
          </p:nvPr>
        </p:nvSpPr>
        <p:spPr/>
        <p:txBody>
          <a:bodyPr/>
          <a:lstStyle/>
          <a:p>
            <a:r>
              <a:rPr lang="en-US" dirty="0"/>
              <a:t>Deflated soccer balls are not round</a:t>
            </a:r>
          </a:p>
        </p:txBody>
      </p:sp>
      <p:sp>
        <p:nvSpPr>
          <p:cNvPr id="3" name="Content Placeholder 2">
            <a:extLst>
              <a:ext uri="{FF2B5EF4-FFF2-40B4-BE49-F238E27FC236}">
                <a16:creationId xmlns:a16="http://schemas.microsoft.com/office/drawing/2014/main" id="{039278F4-00A6-486B-B7D6-1E18051AD154}"/>
              </a:ext>
            </a:extLst>
          </p:cNvPr>
          <p:cNvSpPr>
            <a:spLocks noGrp="1"/>
          </p:cNvSpPr>
          <p:nvPr>
            <p:ph idx="1"/>
          </p:nvPr>
        </p:nvSpPr>
        <p:spPr/>
        <p:txBody>
          <a:bodyPr/>
          <a:lstStyle/>
          <a:p>
            <a:pPr>
              <a:buFont typeface="Arial" panose="020B0604020202020204" pitchFamily="34" charset="0"/>
              <a:buChar char="•"/>
            </a:pPr>
            <a:r>
              <a:rPr lang="en-US" dirty="0"/>
              <a:t>No problem for </a:t>
            </a:r>
            <a:r>
              <a:rPr lang="en-US" dirty="0" err="1"/>
              <a:t>fantologists</a:t>
            </a:r>
            <a:r>
              <a:rPr lang="en-US" dirty="0"/>
              <a:t>:</a:t>
            </a:r>
          </a:p>
          <a:p>
            <a:pPr lvl="1">
              <a:buFont typeface="Arial" panose="020B0604020202020204" pitchFamily="34" charset="0"/>
              <a:buChar char="•"/>
            </a:pPr>
            <a:r>
              <a:rPr lang="nl-BE" altLang="en-US" dirty="0"/>
              <a:t>(</a:t>
            </a:r>
            <a:r>
              <a:rPr lang="nl-BE" altLang="en-US" dirty="0">
                <a:solidFill>
                  <a:srgbClr val="92D050"/>
                </a:solidFill>
              </a:rPr>
              <a:t>forall</a:t>
            </a:r>
            <a:r>
              <a:rPr lang="nl-BE" altLang="en-US" dirty="0"/>
              <a:t> (</a:t>
            </a:r>
            <a:r>
              <a:rPr lang="nl-BE" altLang="en-US" dirty="0">
                <a:solidFill>
                  <a:srgbClr val="FFC000"/>
                </a:solidFill>
              </a:rPr>
              <a:t>x</a:t>
            </a:r>
            <a:r>
              <a:rPr lang="nl-BE" altLang="en-US" dirty="0"/>
              <a:t>) (if (</a:t>
            </a:r>
            <a:r>
              <a:rPr lang="nl-BE" altLang="en-US" dirty="0">
                <a:solidFill>
                  <a:srgbClr val="FFFF00"/>
                </a:solidFill>
              </a:rPr>
              <a:t>deflated-soccer-ball</a:t>
            </a:r>
            <a:r>
              <a:rPr lang="nl-BE" altLang="en-US" dirty="0"/>
              <a:t> </a:t>
            </a:r>
            <a:r>
              <a:rPr lang="nl-BE" altLang="en-US" i="1" dirty="0">
                <a:solidFill>
                  <a:srgbClr val="FFC000"/>
                </a:solidFill>
              </a:rPr>
              <a:t>x</a:t>
            </a:r>
            <a:r>
              <a:rPr lang="nl-BE" altLang="en-US" dirty="0"/>
              <a:t>) </a:t>
            </a:r>
          </a:p>
          <a:p>
            <a:pPr marL="457200" lvl="1" indent="0">
              <a:buNone/>
            </a:pPr>
            <a:r>
              <a:rPr lang="nl-BE" altLang="en-US" dirty="0"/>
              <a:t>		        (</a:t>
            </a:r>
            <a:r>
              <a:rPr lang="nl-BE" altLang="en-US" dirty="0">
                <a:solidFill>
                  <a:srgbClr val="FFFF00"/>
                </a:solidFill>
              </a:rPr>
              <a:t>not-round</a:t>
            </a:r>
            <a:r>
              <a:rPr lang="nl-BE" altLang="en-US" dirty="0"/>
              <a:t> </a:t>
            </a:r>
            <a:r>
              <a:rPr lang="nl-BE" altLang="en-US" i="1" dirty="0">
                <a:solidFill>
                  <a:srgbClr val="FFC000"/>
                </a:solidFill>
              </a:rPr>
              <a:t>x</a:t>
            </a:r>
            <a:r>
              <a:rPr lang="nl-BE" altLang="en-US" dirty="0"/>
              <a:t>)))</a:t>
            </a:r>
          </a:p>
          <a:p>
            <a:pPr>
              <a:buFont typeface="Arial" panose="020B0604020202020204" pitchFamily="34" charset="0"/>
              <a:buChar char="•"/>
            </a:pPr>
            <a:r>
              <a:rPr lang="nl-BE" dirty="0"/>
              <a:t>For realism-based ontologists:</a:t>
            </a:r>
          </a:p>
          <a:p>
            <a:pPr lvl="1">
              <a:buFont typeface="Arial" panose="020B0604020202020204" pitchFamily="34" charset="0"/>
              <a:buChar char="•"/>
            </a:pPr>
            <a:r>
              <a:rPr lang="en-US" dirty="0"/>
              <a:t>One should not cram everything</a:t>
            </a:r>
          </a:p>
          <a:p>
            <a:pPr marL="457200" lvl="1" indent="0">
              <a:buNone/>
            </a:pPr>
            <a:r>
              <a:rPr lang="en-US" dirty="0"/>
              <a:t>	together in a predicate</a:t>
            </a:r>
          </a:p>
          <a:p>
            <a:pPr lvl="1">
              <a:buFont typeface="Arial" panose="020B0604020202020204" pitchFamily="34" charset="0"/>
              <a:buChar char="•"/>
            </a:pPr>
            <a:r>
              <a:rPr lang="en-US" dirty="0"/>
              <a:t>Explicit time-indexing draws attention to issues of generalization</a:t>
            </a:r>
          </a:p>
          <a:p>
            <a:pPr lvl="1">
              <a:buFont typeface="Arial" panose="020B0604020202020204" pitchFamily="34" charset="0"/>
              <a:buChar char="•"/>
            </a:pPr>
            <a:r>
              <a:rPr lang="en-US" dirty="0"/>
              <a:t>…</a:t>
            </a:r>
          </a:p>
          <a:p>
            <a:pPr>
              <a:buFont typeface="Arial" panose="020B0604020202020204" pitchFamily="34" charset="0"/>
              <a:buChar char="•"/>
            </a:pPr>
            <a:r>
              <a:rPr lang="en-US" dirty="0"/>
              <a:t>Trying to adhere to realism-based principles requires thinking beyond merely applying logic.</a:t>
            </a:r>
          </a:p>
        </p:txBody>
      </p:sp>
      <p:sp>
        <p:nvSpPr>
          <p:cNvPr id="4" name="Slide Number Placeholder 3">
            <a:extLst>
              <a:ext uri="{FF2B5EF4-FFF2-40B4-BE49-F238E27FC236}">
                <a16:creationId xmlns:a16="http://schemas.microsoft.com/office/drawing/2014/main" id="{C504DAC0-70B6-483E-AA73-490507409FCC}"/>
              </a:ext>
            </a:extLst>
          </p:cNvPr>
          <p:cNvSpPr>
            <a:spLocks noGrp="1"/>
          </p:cNvSpPr>
          <p:nvPr>
            <p:ph type="sldNum" sz="quarter" idx="3"/>
          </p:nvPr>
        </p:nvSpPr>
        <p:spPr/>
        <p:txBody>
          <a:bodyPr/>
          <a:lstStyle/>
          <a:p>
            <a:fld id="{7C5DB68A-9D44-4073-920F-D08D647C06A7}" type="slidenum">
              <a:rPr lang="en-US" smtClean="0"/>
              <a:t>57</a:t>
            </a:fld>
            <a:endParaRPr lang="en-US" dirty="0"/>
          </a:p>
        </p:txBody>
      </p:sp>
      <p:pic>
        <p:nvPicPr>
          <p:cNvPr id="5" name="Picture 4">
            <a:extLst>
              <a:ext uri="{FF2B5EF4-FFF2-40B4-BE49-F238E27FC236}">
                <a16:creationId xmlns:a16="http://schemas.microsoft.com/office/drawing/2014/main" id="{6C268C42-0AC6-4513-A5E3-1EA9FA96FB4E}"/>
              </a:ext>
            </a:extLst>
          </p:cNvPr>
          <p:cNvPicPr>
            <a:picLocks noChangeAspect="1"/>
          </p:cNvPicPr>
          <p:nvPr/>
        </p:nvPicPr>
        <p:blipFill>
          <a:blip r:embed="rId2"/>
          <a:stretch>
            <a:fillRect/>
          </a:stretch>
        </p:blipFill>
        <p:spPr>
          <a:xfrm>
            <a:off x="6370087" y="1676400"/>
            <a:ext cx="2545313" cy="1752599"/>
          </a:xfrm>
          <a:prstGeom prst="rect">
            <a:avLst/>
          </a:prstGeom>
        </p:spPr>
      </p:pic>
      <p:sp>
        <p:nvSpPr>
          <p:cNvPr id="6" name="Rectangle 5">
            <a:extLst>
              <a:ext uri="{FF2B5EF4-FFF2-40B4-BE49-F238E27FC236}">
                <a16:creationId xmlns:a16="http://schemas.microsoft.com/office/drawing/2014/main" id="{4CDF6ACD-E823-4E83-96D7-5A523C35C738}"/>
              </a:ext>
            </a:extLst>
          </p:cNvPr>
          <p:cNvSpPr/>
          <p:nvPr/>
        </p:nvSpPr>
        <p:spPr>
          <a:xfrm>
            <a:off x="6370087" y="3387254"/>
            <a:ext cx="2545314" cy="523220"/>
          </a:xfrm>
          <a:prstGeom prst="rect">
            <a:avLst/>
          </a:prstGeom>
        </p:spPr>
        <p:txBody>
          <a:bodyPr wrap="square">
            <a:spAutoFit/>
          </a:bodyPr>
          <a:lstStyle/>
          <a:p>
            <a:r>
              <a:rPr lang="en-US" sz="1400" b="0" dirty="0">
                <a:solidFill>
                  <a:schemeClr val="bg1"/>
                </a:solidFill>
                <a:hlinkClick r:id="rId3"/>
              </a:rPr>
              <a:t>https://soccerlifestyle.com/how-to-deflate-a-soccer-ball/</a:t>
            </a:r>
            <a:r>
              <a:rPr lang="en-US" sz="1400" b="0" dirty="0">
                <a:solidFill>
                  <a:schemeClr val="bg1"/>
                </a:solidFill>
              </a:rPr>
              <a:t> </a:t>
            </a:r>
          </a:p>
        </p:txBody>
      </p:sp>
    </p:spTree>
    <p:extLst>
      <p:ext uri="{BB962C8B-B14F-4D97-AF65-F5344CB8AC3E}">
        <p14:creationId xmlns:p14="http://schemas.microsoft.com/office/powerpoint/2010/main" val="3277628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2BF2-B26B-4B04-83F1-ED25CBBA663C}"/>
              </a:ext>
            </a:extLst>
          </p:cNvPr>
          <p:cNvSpPr>
            <a:spLocks noGrp="1"/>
          </p:cNvSpPr>
          <p:nvPr>
            <p:ph type="title"/>
          </p:nvPr>
        </p:nvSpPr>
        <p:spPr/>
        <p:txBody>
          <a:bodyPr/>
          <a:lstStyle/>
          <a:p>
            <a:r>
              <a:rPr lang="en-US" dirty="0"/>
              <a:t>Educational tools to train</a:t>
            </a:r>
            <a:br>
              <a:rPr lang="en-US" dirty="0"/>
            </a:br>
            <a:r>
              <a:rPr lang="en-US" dirty="0"/>
              <a:t>logical AND ontological thinking</a:t>
            </a:r>
          </a:p>
        </p:txBody>
      </p:sp>
      <p:sp>
        <p:nvSpPr>
          <p:cNvPr id="3" name="Content Placeholder 2">
            <a:extLst>
              <a:ext uri="{FF2B5EF4-FFF2-40B4-BE49-F238E27FC236}">
                <a16:creationId xmlns:a16="http://schemas.microsoft.com/office/drawing/2014/main" id="{7287FFE8-F59B-489D-AF18-4262055994D1}"/>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For working with BFO2020-style CLIF:</a:t>
            </a:r>
          </a:p>
          <a:p>
            <a:pPr lvl="1">
              <a:buFont typeface="Arial" panose="020B0604020202020204" pitchFamily="34" charset="0"/>
              <a:buChar char="•"/>
            </a:pPr>
            <a:r>
              <a:rPr lang="en-US" dirty="0"/>
              <a:t>BFO2020-style CLIF template,</a:t>
            </a:r>
          </a:p>
          <a:p>
            <a:pPr lvl="1">
              <a:buFont typeface="Arial" panose="020B0604020202020204" pitchFamily="34" charset="0"/>
              <a:buChar char="•"/>
            </a:pPr>
            <a:r>
              <a:rPr lang="en-US" dirty="0"/>
              <a:t>BFO2020-style CLIF parser with:</a:t>
            </a:r>
          </a:p>
          <a:p>
            <a:pPr lvl="2">
              <a:buFont typeface="Arial" panose="020B0604020202020204" pitchFamily="34" charset="0"/>
              <a:buChar char="•"/>
            </a:pPr>
            <a:r>
              <a:rPr lang="en-US" dirty="0"/>
              <a:t>Various error-checking functions,</a:t>
            </a:r>
          </a:p>
          <a:p>
            <a:pPr lvl="2">
              <a:buFont typeface="Arial" panose="020B0604020202020204" pitchFamily="34" charset="0"/>
              <a:buChar char="•"/>
            </a:pPr>
            <a:r>
              <a:rPr lang="en-US" dirty="0"/>
              <a:t>Warnings,</a:t>
            </a:r>
          </a:p>
          <a:p>
            <a:pPr lvl="2">
              <a:buFont typeface="Arial" panose="020B0604020202020204" pitchFamily="34" charset="0"/>
              <a:buChar char="•"/>
            </a:pPr>
            <a:r>
              <a:rPr lang="en-US" dirty="0"/>
              <a:t>Tracking ontology-dependencies,</a:t>
            </a:r>
          </a:p>
          <a:p>
            <a:pPr lvl="2">
              <a:buFont typeface="Arial" panose="020B0604020202020204" pitchFamily="34" charset="0"/>
              <a:buChar char="•"/>
            </a:pPr>
            <a:r>
              <a:rPr lang="en-US" dirty="0"/>
              <a:t>Conversion to various formats.</a:t>
            </a:r>
          </a:p>
          <a:p>
            <a:pPr lvl="3">
              <a:buFont typeface="Arial" panose="020B0604020202020204" pitchFamily="34" charset="0"/>
              <a:buChar char="•"/>
            </a:pPr>
            <a:r>
              <a:rPr lang="en-US" dirty="0"/>
              <a:t>CLIF </a:t>
            </a:r>
            <a:r>
              <a:rPr lang="en-US" dirty="0">
                <a:sym typeface="Wingdings" panose="05000000000000000000" pitchFamily="2" charset="2"/>
              </a:rPr>
              <a:t> CNF  CF  Kowalski rules</a:t>
            </a:r>
            <a:endParaRPr lang="en-US" dirty="0"/>
          </a:p>
          <a:p>
            <a:pPr>
              <a:buFont typeface="Arial" panose="020B0604020202020204" pitchFamily="34" charset="0"/>
              <a:buChar char="•"/>
            </a:pPr>
            <a:r>
              <a:rPr lang="en-US" dirty="0"/>
              <a:t>Kowalski-rule-based reasoner:</a:t>
            </a:r>
          </a:p>
          <a:p>
            <a:pPr lvl="1">
              <a:buFont typeface="Arial" panose="020B0604020202020204" pitchFamily="34" charset="0"/>
              <a:buChar char="•"/>
            </a:pPr>
            <a:r>
              <a:rPr lang="en-US" dirty="0"/>
              <a:t>Consistency checking for fact-based scenarios,</a:t>
            </a:r>
          </a:p>
          <a:p>
            <a:pPr lvl="1">
              <a:buFont typeface="Arial" panose="020B0604020202020204" pitchFamily="34" charset="0"/>
              <a:buChar char="•"/>
            </a:pPr>
            <a:r>
              <a:rPr lang="en-US" dirty="0"/>
              <a:t>Predicate derivation.</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A297D9D-8ACD-4EB8-BE40-DEAE82F97C35}"/>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2467167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12B4-00EF-41CD-91B9-0D80B78DEA96}"/>
              </a:ext>
            </a:extLst>
          </p:cNvPr>
          <p:cNvSpPr>
            <a:spLocks noGrp="1"/>
          </p:cNvSpPr>
          <p:nvPr>
            <p:ph type="title"/>
          </p:nvPr>
        </p:nvSpPr>
        <p:spPr/>
        <p:txBody>
          <a:bodyPr/>
          <a:lstStyle/>
          <a:p>
            <a:r>
              <a:rPr lang="en-US" dirty="0"/>
              <a:t>Why a possible improvement?</a:t>
            </a:r>
          </a:p>
        </p:txBody>
      </p:sp>
      <p:sp>
        <p:nvSpPr>
          <p:cNvPr id="3" name="Content Placeholder 2">
            <a:extLst>
              <a:ext uri="{FF2B5EF4-FFF2-40B4-BE49-F238E27FC236}">
                <a16:creationId xmlns:a16="http://schemas.microsoft.com/office/drawing/2014/main" id="{E452935D-7965-44B6-960E-CF9D07595C30}"/>
              </a:ext>
            </a:extLst>
          </p:cNvPr>
          <p:cNvSpPr>
            <a:spLocks noGrp="1"/>
          </p:cNvSpPr>
          <p:nvPr>
            <p:ph idx="1"/>
          </p:nvPr>
        </p:nvSpPr>
        <p:spPr/>
        <p:txBody>
          <a:bodyPr/>
          <a:lstStyle/>
          <a:p>
            <a:pPr>
              <a:buFont typeface="Arial" panose="020B0604020202020204" pitchFamily="34" charset="0"/>
              <a:buChar char="•"/>
            </a:pPr>
            <a:r>
              <a:rPr lang="en-US" dirty="0"/>
              <a:t>Making it easier to grasp what BFO really says about reality</a:t>
            </a:r>
          </a:p>
          <a:p>
            <a:pPr lvl="1">
              <a:buFont typeface="Arial" panose="020B0604020202020204" pitchFamily="34" charset="0"/>
              <a:buChar char="•"/>
            </a:pPr>
            <a:r>
              <a:rPr lang="en-US" dirty="0"/>
              <a:t>Way less, and more, than I thought!</a:t>
            </a:r>
          </a:p>
          <a:p>
            <a:pPr>
              <a:buFont typeface="Arial" panose="020B0604020202020204" pitchFamily="34" charset="0"/>
              <a:buChar char="•"/>
            </a:pPr>
            <a:r>
              <a:rPr lang="en-US" dirty="0"/>
              <a:t>Improving quality of ontology design by using FOL as a basis:</a:t>
            </a:r>
          </a:p>
          <a:p>
            <a:pPr lvl="1">
              <a:buFont typeface="Arial" panose="020B0604020202020204" pitchFamily="34" charset="0"/>
              <a:buChar char="•"/>
            </a:pPr>
            <a:r>
              <a:rPr lang="en-US" dirty="0"/>
              <a:t>Detecting inconsistencies</a:t>
            </a:r>
          </a:p>
          <a:p>
            <a:pPr lvl="1">
              <a:buFont typeface="Arial" panose="020B0604020202020204" pitchFamily="34" charset="0"/>
              <a:buChar char="•"/>
            </a:pPr>
            <a:r>
              <a:rPr lang="en-US" dirty="0"/>
              <a:t>Identifying unintended consequences</a:t>
            </a:r>
          </a:p>
          <a:p>
            <a:pPr>
              <a:buFont typeface="Arial" panose="020B0604020202020204" pitchFamily="34" charset="0"/>
              <a:buChar char="•"/>
            </a:pPr>
            <a:r>
              <a:rPr lang="en-US" dirty="0"/>
              <a:t>Improving quality of information systems, especially electronic healthcare records and repositories.</a:t>
            </a:r>
          </a:p>
          <a:p>
            <a:pPr lvl="1">
              <a:buFont typeface="Arial" panose="020B0604020202020204" pitchFamily="34" charset="0"/>
              <a:buChar char="•"/>
            </a:pPr>
            <a:r>
              <a:rPr lang="en-US" dirty="0"/>
              <a:t>Leveraging Referent Tracking.</a:t>
            </a:r>
          </a:p>
        </p:txBody>
      </p:sp>
      <p:sp>
        <p:nvSpPr>
          <p:cNvPr id="4" name="Slide Number Placeholder 3">
            <a:extLst>
              <a:ext uri="{FF2B5EF4-FFF2-40B4-BE49-F238E27FC236}">
                <a16:creationId xmlns:a16="http://schemas.microsoft.com/office/drawing/2014/main" id="{1697986F-B2E3-498C-9F59-3E4E09273DA0}"/>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39043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3757-73E7-4196-986D-AD7DDAD793DC}"/>
              </a:ext>
            </a:extLst>
          </p:cNvPr>
          <p:cNvSpPr>
            <a:spLocks noGrp="1"/>
          </p:cNvSpPr>
          <p:nvPr>
            <p:ph type="title"/>
          </p:nvPr>
        </p:nvSpPr>
        <p:spPr/>
        <p:txBody>
          <a:bodyPr/>
          <a:lstStyle/>
          <a:p>
            <a:r>
              <a:rPr lang="en-US" dirty="0"/>
              <a:t>Relational expression examples</a:t>
            </a:r>
          </a:p>
        </p:txBody>
      </p:sp>
      <p:sp>
        <p:nvSpPr>
          <p:cNvPr id="3" name="Content Placeholder 2">
            <a:extLst>
              <a:ext uri="{FF2B5EF4-FFF2-40B4-BE49-F238E27FC236}">
                <a16:creationId xmlns:a16="http://schemas.microsoft.com/office/drawing/2014/main" id="{5F94AFC2-A9F8-4EB0-AF96-FC7DE7C04889}"/>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dirty="0"/>
              <a:t>Elucidation: </a:t>
            </a:r>
            <a:r>
              <a:rPr lang="en-US" i="1" dirty="0"/>
              <a:t>b </a:t>
            </a:r>
            <a:r>
              <a:rPr lang="en-US" b="1" dirty="0"/>
              <a:t>continuant part of </a:t>
            </a:r>
            <a:r>
              <a:rPr lang="en-US" i="1" dirty="0"/>
              <a:t>c </a:t>
            </a:r>
            <a:r>
              <a:rPr lang="en-US" b="1" dirty="0"/>
              <a:t>at </a:t>
            </a:r>
            <a:r>
              <a:rPr lang="en-US" i="1" dirty="0"/>
              <a:t>t </a:t>
            </a:r>
            <a:r>
              <a:rPr lang="en-US" dirty="0"/>
              <a:t>means: </a:t>
            </a:r>
            <a:r>
              <a:rPr lang="en-US" i="1" dirty="0"/>
              <a:t>b </a:t>
            </a:r>
            <a:r>
              <a:rPr lang="en-US" dirty="0"/>
              <a:t>and </a:t>
            </a:r>
            <a:r>
              <a:rPr lang="en-US" i="1" dirty="0"/>
              <a:t>c </a:t>
            </a:r>
            <a:r>
              <a:rPr lang="en-US" dirty="0"/>
              <a:t>are </a:t>
            </a:r>
            <a:r>
              <a:rPr lang="en-US" i="1" dirty="0"/>
              <a:t>continuants </a:t>
            </a:r>
            <a:r>
              <a:rPr lang="en-US" dirty="0"/>
              <a:t>and </a:t>
            </a:r>
            <a:r>
              <a:rPr lang="en-US" i="1" dirty="0"/>
              <a:t>b </a:t>
            </a:r>
            <a:r>
              <a:rPr lang="en-US" dirty="0"/>
              <a:t>is a part of </a:t>
            </a:r>
            <a:r>
              <a:rPr lang="en-US" i="1" dirty="0"/>
              <a:t>c </a:t>
            </a:r>
            <a:r>
              <a:rPr lang="en-US" dirty="0"/>
              <a:t>at </a:t>
            </a:r>
            <a:r>
              <a:rPr lang="en-US" i="1" dirty="0"/>
              <a:t>t</a:t>
            </a:r>
          </a:p>
          <a:p>
            <a:pPr>
              <a:buFont typeface="Arial" panose="020B0604020202020204" pitchFamily="34" charset="0"/>
              <a:buChar char="•"/>
            </a:pPr>
            <a:endParaRPr lang="en-US" i="1" dirty="0"/>
          </a:p>
          <a:p>
            <a:pPr>
              <a:buFont typeface="Arial" panose="020B0604020202020204" pitchFamily="34" charset="0"/>
              <a:buChar char="•"/>
            </a:pPr>
            <a:r>
              <a:rPr lang="en-US" i="1" dirty="0"/>
              <a:t>Defined:</a:t>
            </a:r>
          </a:p>
          <a:p>
            <a:pPr lvl="1">
              <a:buFont typeface="Arial" panose="020B0604020202020204" pitchFamily="34" charset="0"/>
              <a:buChar char="•"/>
            </a:pPr>
            <a:r>
              <a:rPr lang="en-US" i="1" dirty="0"/>
              <a:t>A </a:t>
            </a:r>
            <a:r>
              <a:rPr lang="en-US" b="1" i="1" dirty="0"/>
              <a:t>is a </a:t>
            </a:r>
            <a:r>
              <a:rPr lang="en-US" i="1" dirty="0"/>
              <a:t>B </a:t>
            </a:r>
            <a:r>
              <a:rPr lang="en-US" dirty="0"/>
              <a:t>=Def. </a:t>
            </a:r>
          </a:p>
          <a:p>
            <a:pPr lvl="2">
              <a:buFont typeface="Arial" panose="020B0604020202020204" pitchFamily="34" charset="0"/>
              <a:buChar char="•"/>
            </a:pPr>
            <a:r>
              <a:rPr lang="en-US" dirty="0"/>
              <a:t>for all </a:t>
            </a:r>
            <a:r>
              <a:rPr lang="en-US" i="1" dirty="0"/>
              <a:t>x</a:t>
            </a:r>
            <a:r>
              <a:rPr lang="en-US" dirty="0"/>
              <a:t>, </a:t>
            </a:r>
            <a:r>
              <a:rPr lang="en-US" i="1" dirty="0"/>
              <a:t>t</a:t>
            </a:r>
            <a:r>
              <a:rPr lang="en-US" dirty="0"/>
              <a:t>, if </a:t>
            </a:r>
            <a:r>
              <a:rPr lang="en-US" i="1" dirty="0"/>
              <a:t>x </a:t>
            </a:r>
            <a:r>
              <a:rPr lang="en-US" dirty="0"/>
              <a:t>is an </a:t>
            </a:r>
            <a:r>
              <a:rPr lang="en-US" b="1" dirty="0"/>
              <a:t>instance of </a:t>
            </a:r>
            <a:r>
              <a:rPr lang="en-US" i="1" dirty="0"/>
              <a:t>A </a:t>
            </a:r>
            <a:r>
              <a:rPr lang="en-US" b="1" dirty="0"/>
              <a:t>at </a:t>
            </a:r>
            <a:r>
              <a:rPr lang="en-US" i="1" dirty="0"/>
              <a:t>t </a:t>
            </a:r>
            <a:r>
              <a:rPr lang="en-US" dirty="0"/>
              <a:t>then </a:t>
            </a:r>
            <a:r>
              <a:rPr lang="en-US" i="1" dirty="0"/>
              <a:t>x </a:t>
            </a:r>
            <a:r>
              <a:rPr lang="en-US" dirty="0"/>
              <a:t>is an </a:t>
            </a:r>
            <a:r>
              <a:rPr lang="en-US" b="1" dirty="0"/>
              <a:t>instance of </a:t>
            </a:r>
            <a:r>
              <a:rPr lang="en-US" i="1" dirty="0"/>
              <a:t>B </a:t>
            </a:r>
            <a:r>
              <a:rPr lang="en-US" b="1" dirty="0"/>
              <a:t>at </a:t>
            </a:r>
            <a:r>
              <a:rPr lang="en-US" i="1" dirty="0"/>
              <a:t>t</a:t>
            </a:r>
          </a:p>
          <a:p>
            <a:pPr lvl="1">
              <a:buFont typeface="Arial" panose="020B0604020202020204" pitchFamily="34" charset="0"/>
              <a:buChar char="•"/>
            </a:pPr>
            <a:r>
              <a:rPr lang="en-US" i="1" dirty="0"/>
              <a:t>b </a:t>
            </a:r>
            <a:r>
              <a:rPr lang="en-US" b="1" dirty="0"/>
              <a:t>has continuant part </a:t>
            </a:r>
            <a:r>
              <a:rPr lang="en-US" i="1" dirty="0"/>
              <a:t>c </a:t>
            </a:r>
            <a:r>
              <a:rPr lang="en-US" b="1" dirty="0"/>
              <a:t>at </a:t>
            </a:r>
            <a:r>
              <a:rPr lang="en-US" i="1" dirty="0"/>
              <a:t>t </a:t>
            </a:r>
            <a:r>
              <a:rPr lang="en-US" dirty="0"/>
              <a:t>=Def. </a:t>
            </a:r>
          </a:p>
          <a:p>
            <a:pPr lvl="2">
              <a:buFont typeface="Arial" panose="020B0604020202020204" pitchFamily="34" charset="0"/>
              <a:buChar char="•"/>
            </a:pPr>
            <a:r>
              <a:rPr lang="en-US" i="1" dirty="0"/>
              <a:t>b </a:t>
            </a:r>
            <a:r>
              <a:rPr lang="en-US" dirty="0"/>
              <a:t>and </a:t>
            </a:r>
            <a:r>
              <a:rPr lang="en-US" i="1" dirty="0"/>
              <a:t>c </a:t>
            </a:r>
            <a:r>
              <a:rPr lang="en-US" dirty="0"/>
              <a:t>are </a:t>
            </a:r>
            <a:r>
              <a:rPr lang="en-US" i="1" dirty="0"/>
              <a:t>continuants </a:t>
            </a:r>
            <a:r>
              <a:rPr lang="en-US" dirty="0"/>
              <a:t>and </a:t>
            </a:r>
            <a:r>
              <a:rPr lang="en-US" i="1" dirty="0"/>
              <a:t>b </a:t>
            </a:r>
            <a:r>
              <a:rPr lang="en-US" dirty="0"/>
              <a:t>is a </a:t>
            </a:r>
            <a:r>
              <a:rPr lang="en-US" b="1" dirty="0"/>
              <a:t>continuant part of </a:t>
            </a:r>
            <a:r>
              <a:rPr lang="en-US" i="1" dirty="0"/>
              <a:t>c </a:t>
            </a:r>
            <a:r>
              <a:rPr lang="en-US" b="1" dirty="0"/>
              <a:t>at </a:t>
            </a:r>
            <a:r>
              <a:rPr lang="en-US" i="1" dirty="0"/>
              <a:t>t</a:t>
            </a:r>
            <a:endParaRPr lang="en-US" dirty="0"/>
          </a:p>
        </p:txBody>
      </p:sp>
      <p:sp>
        <p:nvSpPr>
          <p:cNvPr id="4" name="Slide Number Placeholder 3">
            <a:extLst>
              <a:ext uri="{FF2B5EF4-FFF2-40B4-BE49-F238E27FC236}">
                <a16:creationId xmlns:a16="http://schemas.microsoft.com/office/drawing/2014/main" id="{4A495F9E-0737-4AB9-B7A2-DBF2879C9B0A}"/>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1849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238-CB75-4E11-8AD2-574E097B8B1C}"/>
              </a:ext>
            </a:extLst>
          </p:cNvPr>
          <p:cNvSpPr>
            <a:spLocks noGrp="1"/>
          </p:cNvSpPr>
          <p:nvPr>
            <p:ph type="title"/>
          </p:nvPr>
        </p:nvSpPr>
        <p:spPr/>
        <p:txBody>
          <a:bodyPr/>
          <a:lstStyle/>
          <a:p>
            <a:r>
              <a:rPr lang="en-US" dirty="0"/>
              <a:t>Example: simplification of axioms (1)</a:t>
            </a:r>
          </a:p>
        </p:txBody>
      </p:sp>
      <p:sp>
        <p:nvSpPr>
          <p:cNvPr id="3" name="Content Placeholder 2">
            <a:extLst>
              <a:ext uri="{FF2B5EF4-FFF2-40B4-BE49-F238E27FC236}">
                <a16:creationId xmlns:a16="http://schemas.microsoft.com/office/drawing/2014/main" id="{20BD5EB1-34F8-47F4-9445-22E0B902AEE7}"/>
              </a:ext>
            </a:extLst>
          </p:cNvPr>
          <p:cNvSpPr>
            <a:spLocks noGrp="1"/>
          </p:cNvSpPr>
          <p:nvPr>
            <p:ph idx="1"/>
          </p:nvPr>
        </p:nvSpPr>
        <p:spPr/>
        <p:txBody>
          <a:bodyPr/>
          <a:lstStyle/>
          <a:p>
            <a:pPr>
              <a:buFont typeface="Arial" panose="020B0604020202020204" pitchFamily="34" charset="0"/>
              <a:buChar char="•"/>
            </a:pPr>
            <a:r>
              <a:rPr lang="en-US" sz="2000" dirty="0"/>
              <a:t>(</a:t>
            </a:r>
            <a:r>
              <a:rPr lang="en-US" sz="2000" dirty="0" err="1"/>
              <a:t>cl:comment</a:t>
            </a:r>
            <a:r>
              <a:rPr lang="en-US" sz="2000" dirty="0"/>
              <a:t> "No role changes type during its existence [bks-1]“</a:t>
            </a:r>
          </a:p>
          <a:p>
            <a:r>
              <a:rPr lang="en-US" sz="2000" dirty="0"/>
              <a:t> (</a:t>
            </a:r>
            <a:r>
              <a:rPr lang="en-US" sz="2000" dirty="0" err="1">
                <a:solidFill>
                  <a:srgbClr val="92D050"/>
                </a:solidFill>
              </a:rPr>
              <a:t>forall</a:t>
            </a:r>
            <a:r>
              <a:rPr lang="en-US" sz="2000" dirty="0"/>
              <a:t> (</a:t>
            </a:r>
            <a:r>
              <a:rPr lang="en-US" sz="2000" dirty="0">
                <a:solidFill>
                  <a:srgbClr val="FFC000"/>
                </a:solidFill>
              </a:rPr>
              <a:t>o</a:t>
            </a:r>
            <a:r>
              <a:rPr lang="en-US" sz="2000" dirty="0"/>
              <a:t>)</a:t>
            </a:r>
          </a:p>
          <a:p>
            <a:pPr>
              <a:spcBef>
                <a:spcPts val="0"/>
              </a:spcBef>
            </a:pPr>
            <a:r>
              <a:rPr lang="en-US" sz="2000" dirty="0"/>
              <a:t>     (if (</a:t>
            </a:r>
            <a:r>
              <a:rPr lang="en-US" sz="2000" dirty="0">
                <a:solidFill>
                  <a:srgbClr val="92D050"/>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dirty="0">
                <a:solidFill>
                  <a:srgbClr val="00B0F0"/>
                </a:solidFill>
              </a:rPr>
              <a:t>role</a:t>
            </a:r>
            <a:r>
              <a:rPr lang="en-US" sz="2000" dirty="0"/>
              <a:t> </a:t>
            </a:r>
            <a:r>
              <a:rPr lang="en-US" sz="2000" i="1" dirty="0">
                <a:solidFill>
                  <a:srgbClr val="FFC000"/>
                </a:solidFill>
              </a:rPr>
              <a:t>t</a:t>
            </a:r>
            <a:r>
              <a:rPr lang="en-US" sz="2000" dirty="0"/>
              <a:t>))</a:t>
            </a:r>
          </a:p>
          <a:p>
            <a:pPr>
              <a:spcBef>
                <a:spcPts val="0"/>
              </a:spcBef>
            </a:pPr>
            <a:r>
              <a:rPr lang="en-US" sz="2000" dirty="0"/>
              <a:t>	    (</a:t>
            </a:r>
            <a:r>
              <a:rPr lang="en-US" sz="2000" dirty="0" err="1">
                <a:solidFill>
                  <a:srgbClr val="92D050"/>
                </a:solidFill>
              </a:rPr>
              <a:t>forall</a:t>
            </a:r>
            <a:r>
              <a:rPr lang="en-US" sz="2000" dirty="0"/>
              <a:t> (</a:t>
            </a:r>
            <a:r>
              <a:rPr lang="en-US" sz="2000" dirty="0">
                <a:solidFill>
                  <a:srgbClr val="FFC000"/>
                </a:solidFill>
              </a:rPr>
              <a:t>u</a:t>
            </a:r>
            <a:r>
              <a:rPr lang="en-US" sz="2000" dirty="0"/>
              <a:t>)</a:t>
            </a:r>
          </a:p>
          <a:p>
            <a:pPr>
              <a:spcBef>
                <a:spcPts val="0"/>
              </a:spcBef>
            </a:pPr>
            <a:r>
              <a:rPr lang="en-US" sz="2000" dirty="0"/>
              <a:t>	       (if (</a:t>
            </a:r>
            <a:r>
              <a:rPr lang="en-US" sz="2000" dirty="0">
                <a:solidFill>
                  <a:srgbClr val="92D050"/>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solidFill>
                  <a:srgbClr val="FFC000"/>
                </a:solidFill>
              </a:rPr>
              <a:t> </a:t>
            </a:r>
            <a:r>
              <a:rPr lang="en-US" sz="2000" u="sng" dirty="0">
                <a:solidFill>
                  <a:srgbClr val="FFC000"/>
                </a:solidFill>
              </a:rPr>
              <a:t>u</a:t>
            </a:r>
            <a:r>
              <a:rPr lang="en-US" sz="2000" dirty="0">
                <a:solidFill>
                  <a:srgbClr val="FFC000"/>
                </a:solidFill>
              </a:rPr>
              <a:t> </a:t>
            </a:r>
            <a:r>
              <a:rPr lang="en-US" sz="2000" i="1" dirty="0">
                <a:solidFill>
                  <a:srgbClr val="FFC000"/>
                </a:solidFill>
              </a:rPr>
              <a:t>t</a:t>
            </a:r>
            <a:r>
              <a:rPr lang="en-US" sz="2000" dirty="0"/>
              <a:t>))</a:t>
            </a:r>
          </a:p>
          <a:p>
            <a:pPr>
              <a:spcBef>
                <a:spcPts val="0"/>
              </a:spcBef>
            </a:pPr>
            <a:r>
              <a:rPr lang="en-US" sz="2000" dirty="0"/>
              <a:t>	           (</a:t>
            </a:r>
            <a:r>
              <a:rPr lang="en-US" sz="2000" dirty="0" err="1">
                <a:solidFill>
                  <a:srgbClr val="92D050"/>
                </a:solidFill>
              </a:rPr>
              <a:t>forall</a:t>
            </a:r>
            <a:r>
              <a:rPr lang="en-US" sz="2000" dirty="0"/>
              <a:t> (</a:t>
            </a:r>
            <a:r>
              <a:rPr lang="en-US" sz="2000" dirty="0">
                <a:solidFill>
                  <a:srgbClr val="FFC000"/>
                </a:solidFill>
              </a:rPr>
              <a:t>t</a:t>
            </a:r>
            <a:r>
              <a:rPr lang="en-US" sz="2000" dirty="0"/>
              <a:t>) (</a:t>
            </a:r>
            <a:r>
              <a:rPr lang="en-US" sz="2000" dirty="0" err="1"/>
              <a:t>iff</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dirty="0">
                <a:solidFill>
                  <a:srgbClr val="00B0F0"/>
                </a:solidFill>
              </a:rPr>
              <a:t>role</a:t>
            </a:r>
            <a:r>
              <a:rPr lang="en-US" sz="2000" dirty="0"/>
              <a:t> </a:t>
            </a:r>
            <a:r>
              <a:rPr lang="en-US" sz="2000" i="1"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u="sng" dirty="0">
                <a:solidFill>
                  <a:srgbClr val="FFC000"/>
                </a:solidFill>
              </a:rPr>
              <a:t>u</a:t>
            </a:r>
            <a:r>
              <a:rPr lang="en-US" sz="2000" dirty="0"/>
              <a:t> </a:t>
            </a:r>
            <a:r>
              <a:rPr lang="en-US" sz="2000" i="1" dirty="0">
                <a:solidFill>
                  <a:srgbClr val="FFC000"/>
                </a:solidFill>
              </a:rPr>
              <a:t>t</a:t>
            </a:r>
            <a:r>
              <a:rPr lang="en-US" sz="2000" dirty="0"/>
              <a:t>))))))))</a:t>
            </a:r>
          </a:p>
          <a:p>
            <a:endParaRPr lang="en-US" sz="2000" dirty="0"/>
          </a:p>
          <a:p>
            <a:pPr>
              <a:buFont typeface="Arial" panose="020B0604020202020204" pitchFamily="34" charset="0"/>
              <a:buChar char="•"/>
            </a:pPr>
            <a:r>
              <a:rPr lang="en-US" sz="2000" dirty="0"/>
              <a:t>Conversion to Kowalski-rules (in Prolog-readable syntax):</a:t>
            </a:r>
          </a:p>
          <a:p>
            <a:pPr marL="0" indent="0"/>
            <a:r>
              <a:rPr lang="en-US" sz="2000" dirty="0" err="1"/>
              <a:t>kow</a:t>
            </a:r>
            <a:r>
              <a:rPr lang="en-US" sz="2000" dirty="0"/>
              <a:t>(if([[</a:t>
            </a:r>
            <a:r>
              <a:rPr lang="en-US" sz="2000" dirty="0">
                <a:solidFill>
                  <a:srgbClr val="FFFF00"/>
                </a:solidFill>
              </a:rPr>
              <a:t>'instance-</a:t>
            </a:r>
            <a:r>
              <a:rPr lang="en-US" sz="2000" dirty="0" err="1">
                <a:solidFill>
                  <a:srgbClr val="FFFF00"/>
                </a:solidFill>
              </a:rPr>
              <a:t>of</a:t>
            </a:r>
            <a:r>
              <a:rPr lang="en-US" sz="2000" dirty="0" err="1"/>
              <a:t>',</a:t>
            </a:r>
            <a:r>
              <a:rPr lang="en-US" sz="2000" dirty="0" err="1">
                <a:solidFill>
                  <a:srgbClr val="FFC000"/>
                </a:solidFill>
              </a:rPr>
              <a:t>E,D,A</a:t>
            </a:r>
            <a:r>
              <a:rPr lang="en-US" sz="2000" dirty="0"/>
              <a:t>],</a:t>
            </a:r>
          </a:p>
          <a:p>
            <a:pPr marL="0" indent="0"/>
            <a:r>
              <a:rPr lang="en-US" sz="2000" dirty="0"/>
              <a:t>            [</a:t>
            </a:r>
            <a:r>
              <a:rPr lang="en-US" sz="2000" dirty="0">
                <a:solidFill>
                  <a:srgbClr val="FFFF00"/>
                </a:solidFill>
              </a:rPr>
              <a:t>'instance-</a:t>
            </a:r>
            <a:r>
              <a:rPr lang="en-US" sz="2000" dirty="0" err="1">
                <a:solidFill>
                  <a:srgbClr val="FFFF00"/>
                </a:solidFill>
              </a:rPr>
              <a:t>of</a:t>
            </a:r>
            <a:r>
              <a:rPr lang="en-US" sz="2000" dirty="0" err="1"/>
              <a:t>',</a:t>
            </a:r>
            <a:r>
              <a:rPr lang="en-US" sz="2000" dirty="0" err="1">
                <a:solidFill>
                  <a:srgbClr val="FFC000"/>
                </a:solidFill>
              </a:rPr>
              <a:t>E,D,C</a:t>
            </a:r>
            <a:r>
              <a:rPr lang="en-US" sz="2000" dirty="0"/>
              <a:t>],</a:t>
            </a:r>
          </a:p>
          <a:p>
            <a:pPr marL="0" indent="0"/>
            <a:r>
              <a:rPr lang="en-US" sz="2000" dirty="0"/>
              <a:t>	[</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B</a:t>
            </a:r>
            <a:r>
              <a:rPr lang="en-US" sz="2000" dirty="0"/>
              <a:t>]]),</a:t>
            </a:r>
          </a:p>
          <a:p>
            <a:pPr marL="0" indent="0"/>
            <a:r>
              <a:rPr lang="en-US" sz="2000" dirty="0"/>
              <a:t>       then([</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A</a:t>
            </a:r>
            <a:r>
              <a:rPr lang="en-US" sz="2000" dirty="0"/>
              <a:t>]))).</a:t>
            </a:r>
          </a:p>
          <a:p>
            <a:pPr>
              <a:buFont typeface="Arial" panose="020B0604020202020204" pitchFamily="34" charset="0"/>
              <a:buChar char="•"/>
            </a:pPr>
            <a:endParaRPr lang="en-US" sz="2000" dirty="0"/>
          </a:p>
          <a:p>
            <a:pPr>
              <a:buFont typeface="Arial" panose="020B0604020202020204" pitchFamily="34" charset="0"/>
              <a:buChar char="•"/>
            </a:pPr>
            <a:r>
              <a:rPr lang="en-US" sz="2000" dirty="0"/>
              <a:t>Redundant literals can be removed</a:t>
            </a:r>
          </a:p>
          <a:p>
            <a:pPr marL="0" indent="0"/>
            <a:endParaRPr lang="en-US" sz="2000" dirty="0"/>
          </a:p>
        </p:txBody>
      </p:sp>
      <p:sp>
        <p:nvSpPr>
          <p:cNvPr id="5" name="TextBox 4">
            <a:extLst>
              <a:ext uri="{FF2B5EF4-FFF2-40B4-BE49-F238E27FC236}">
                <a16:creationId xmlns:a16="http://schemas.microsoft.com/office/drawing/2014/main" id="{862634B6-6870-4EBC-BF1F-5DFE25E06A01}"/>
              </a:ext>
            </a:extLst>
          </p:cNvPr>
          <p:cNvSpPr txBox="1"/>
          <p:nvPr/>
        </p:nvSpPr>
        <p:spPr>
          <a:xfrm>
            <a:off x="4800600" y="4377520"/>
            <a:ext cx="4191000" cy="1515800"/>
          </a:xfrm>
          <a:prstGeom prst="rect">
            <a:avLst/>
          </a:prstGeom>
          <a:noFill/>
        </p:spPr>
        <p:txBody>
          <a:bodyPr wrap="square">
            <a:spAutoFit/>
          </a:bodyPr>
          <a:lstStyle/>
          <a:p>
            <a:r>
              <a:rPr lang="en-US" sz="2000" dirty="0" err="1">
                <a:solidFill>
                  <a:schemeClr val="bg1"/>
                </a:solidFill>
                <a:latin typeface="Trebuchet MS" panose="020B0603020202020204" pitchFamily="34" charset="0"/>
              </a:rPr>
              <a:t>kow</a:t>
            </a:r>
            <a:r>
              <a:rPr lang="en-US" sz="2000" dirty="0">
                <a:solidFill>
                  <a:schemeClr val="bg1"/>
                </a:solidFill>
                <a:latin typeface="Trebuchet MS" panose="020B0603020202020204" pitchFamily="34" charset="0"/>
              </a:rPr>
              <a:t>(if([[</a:t>
            </a:r>
            <a:r>
              <a:rPr lang="en-US" sz="2000" dirty="0">
                <a:solidFill>
                  <a:srgbClr val="FFFF00"/>
                </a:solidFill>
                <a:latin typeface="Trebuchet MS" panose="020B0603020202020204" pitchFamily="34" charset="0"/>
              </a:rPr>
              <a:t>'instance-of</a:t>
            </a:r>
            <a:r>
              <a:rPr lang="en-US" sz="2000" dirty="0">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a:t>
            </a:r>
            <a:r>
              <a:rPr lang="en-US" sz="2000" dirty="0" err="1">
                <a:solidFill>
                  <a:schemeClr val="bg1"/>
                </a:solidFill>
                <a:latin typeface="Trebuchet MS" panose="020B0603020202020204" pitchFamily="34" charset="0"/>
              </a:rPr>
              <a:t>,</a:t>
            </a:r>
            <a:r>
              <a:rPr lang="en-US" sz="2000" dirty="0" err="1">
                <a:solidFill>
                  <a:srgbClr val="00B0F0"/>
                </a:solidFill>
                <a:latin typeface="Trebuchet MS" panose="020B0603020202020204" pitchFamily="34" charset="0"/>
              </a:rPr>
              <a:t>role</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A</a:t>
            </a:r>
            <a:r>
              <a:rPr lang="en-US" sz="2000" dirty="0">
                <a:solidFill>
                  <a:schemeClr val="bg1"/>
                </a:solidFill>
                <a:latin typeface="Trebuchet MS" panose="020B0603020202020204" pitchFamily="34" charset="0"/>
              </a:rPr>
              <a:t>],</a:t>
            </a:r>
          </a:p>
          <a:p>
            <a:pPr marL="0" indent="0">
              <a:spcBef>
                <a:spcPts val="480"/>
              </a:spcBef>
            </a:pPr>
            <a:r>
              <a:rPr lang="en-US" sz="2000" dirty="0">
                <a:solidFill>
                  <a:schemeClr val="bg1"/>
                </a:solidFill>
                <a:latin typeface="Trebuchet MS" panose="020B0603020202020204" pitchFamily="34" charset="0"/>
              </a:rPr>
              <a:t>	[</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E,D,C</a:t>
            </a:r>
            <a:r>
              <a:rPr lang="en-US" sz="2000" dirty="0">
                <a:solidFill>
                  <a:schemeClr val="bg1"/>
                </a:solidFill>
                <a:latin typeface="Trebuchet MS" panose="020B0603020202020204" pitchFamily="34" charset="0"/>
              </a:rPr>
              <a:t>],</a:t>
            </a:r>
          </a:p>
          <a:p>
            <a:pPr marL="0" indent="0">
              <a:spcBef>
                <a:spcPts val="480"/>
              </a:spcBef>
            </a:pPr>
            <a:r>
              <a:rPr lang="en-US" sz="2000" dirty="0">
                <a:solidFill>
                  <a:schemeClr val="bg1"/>
                </a:solidFill>
                <a:latin typeface="Trebuchet MS" panose="020B0603020202020204" pitchFamily="34" charset="0"/>
              </a:rPr>
              <a:t>	[</a:t>
            </a:r>
            <a:r>
              <a:rPr lang="en-US" sz="2000" dirty="0">
                <a:solidFill>
                  <a:srgbClr val="FFFF00"/>
                </a:solidFill>
                <a:latin typeface="Trebuchet MS" panose="020B0603020202020204" pitchFamily="34" charset="0"/>
              </a:rPr>
              <a:t>'instance-of</a:t>
            </a:r>
            <a:r>
              <a:rPr lang="en-US" sz="2000" dirty="0">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a:t>
            </a:r>
            <a:r>
              <a:rPr lang="en-US" sz="2000" dirty="0" err="1">
                <a:solidFill>
                  <a:schemeClr val="bg1"/>
                </a:solidFill>
                <a:latin typeface="Trebuchet MS" panose="020B0603020202020204" pitchFamily="34" charset="0"/>
              </a:rPr>
              <a:t>,</a:t>
            </a:r>
            <a:r>
              <a:rPr lang="en-US" sz="2000" dirty="0" err="1">
                <a:solidFill>
                  <a:srgbClr val="00B0F0"/>
                </a:solidFill>
                <a:latin typeface="Trebuchet MS" panose="020B0603020202020204" pitchFamily="34" charset="0"/>
              </a:rPr>
              <a:t>role</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B</a:t>
            </a:r>
            <a:r>
              <a:rPr lang="en-US" sz="2000" dirty="0">
                <a:solidFill>
                  <a:schemeClr val="bg1"/>
                </a:solidFill>
                <a:latin typeface="Trebuchet MS" panose="020B0603020202020204" pitchFamily="34" charset="0"/>
              </a:rPr>
              <a:t>]]),</a:t>
            </a:r>
          </a:p>
          <a:p>
            <a:pPr marL="0" indent="0">
              <a:spcBef>
                <a:spcPts val="480"/>
              </a:spcBef>
            </a:pPr>
            <a:r>
              <a:rPr lang="en-US" sz="2000" dirty="0">
                <a:solidFill>
                  <a:schemeClr val="bg1"/>
                </a:solidFill>
                <a:latin typeface="Trebuchet MS" panose="020B0603020202020204" pitchFamily="34" charset="0"/>
              </a:rPr>
              <a:t>       then([</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E,D,A</a:t>
            </a:r>
            <a:r>
              <a:rPr lang="en-US" sz="2000" dirty="0">
                <a:solidFill>
                  <a:srgbClr val="FFC000"/>
                </a:solidFill>
                <a:latin typeface="Trebuchet MS" panose="020B0603020202020204" pitchFamily="34" charset="0"/>
              </a:rPr>
              <a:t>]</a:t>
            </a:r>
            <a:r>
              <a:rPr lang="en-US" sz="2000" dirty="0">
                <a:solidFill>
                  <a:schemeClr val="bg1"/>
                </a:solidFill>
                <a:latin typeface="Trebuchet MS" panose="020B0603020202020204" pitchFamily="34" charset="0"/>
              </a:rPr>
              <a:t>))).</a:t>
            </a:r>
          </a:p>
        </p:txBody>
      </p:sp>
      <p:sp>
        <p:nvSpPr>
          <p:cNvPr id="8" name="Oval 7">
            <a:extLst>
              <a:ext uri="{FF2B5EF4-FFF2-40B4-BE49-F238E27FC236}">
                <a16:creationId xmlns:a16="http://schemas.microsoft.com/office/drawing/2014/main" id="{3E4072CB-8C7B-4DAF-A25C-BD4F47407721}"/>
              </a:ext>
            </a:extLst>
          </p:cNvPr>
          <p:cNvSpPr/>
          <p:nvPr/>
        </p:nvSpPr>
        <p:spPr bwMode="auto">
          <a:xfrm>
            <a:off x="3200400" y="4749871"/>
            <a:ext cx="3048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8FC80C23-C19B-4B39-B78A-40E6665EF4AB}"/>
              </a:ext>
            </a:extLst>
          </p:cNvPr>
          <p:cNvSpPr/>
          <p:nvPr/>
        </p:nvSpPr>
        <p:spPr bwMode="auto">
          <a:xfrm>
            <a:off x="8077200" y="5135420"/>
            <a:ext cx="3048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036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238-CB75-4E11-8AD2-574E097B8B1C}"/>
              </a:ext>
            </a:extLst>
          </p:cNvPr>
          <p:cNvSpPr>
            <a:spLocks noGrp="1"/>
          </p:cNvSpPr>
          <p:nvPr>
            <p:ph type="title"/>
          </p:nvPr>
        </p:nvSpPr>
        <p:spPr/>
        <p:txBody>
          <a:bodyPr/>
          <a:lstStyle/>
          <a:p>
            <a:r>
              <a:rPr lang="en-US" dirty="0"/>
              <a:t>Example: simplification of axioms (2)</a:t>
            </a:r>
          </a:p>
        </p:txBody>
      </p:sp>
      <p:sp>
        <p:nvSpPr>
          <p:cNvPr id="3" name="Content Placeholder 2">
            <a:extLst>
              <a:ext uri="{FF2B5EF4-FFF2-40B4-BE49-F238E27FC236}">
                <a16:creationId xmlns:a16="http://schemas.microsoft.com/office/drawing/2014/main" id="{20BD5EB1-34F8-47F4-9445-22E0B902AEE7}"/>
              </a:ext>
            </a:extLst>
          </p:cNvPr>
          <p:cNvSpPr>
            <a:spLocks noGrp="1"/>
          </p:cNvSpPr>
          <p:nvPr>
            <p:ph idx="1"/>
          </p:nvPr>
        </p:nvSpPr>
        <p:spPr/>
        <p:txBody>
          <a:bodyPr/>
          <a:lstStyle/>
          <a:p>
            <a:pPr marL="0" indent="0"/>
            <a:r>
              <a:rPr lang="en-US" sz="2000" dirty="0" err="1"/>
              <a:t>kow</a:t>
            </a:r>
            <a:r>
              <a:rPr lang="en-US" sz="2000" dirty="0"/>
              <a:t>(if([[</a:t>
            </a:r>
            <a:r>
              <a:rPr lang="en-US" sz="2000" dirty="0">
                <a:solidFill>
                  <a:srgbClr val="FFFF00"/>
                </a:solidFill>
              </a:rPr>
              <a:t>'instance-</a:t>
            </a:r>
            <a:r>
              <a:rPr lang="en-US" sz="2000" dirty="0" err="1">
                <a:solidFill>
                  <a:srgbClr val="FFFF00"/>
                </a:solidFill>
              </a:rPr>
              <a:t>of</a:t>
            </a:r>
            <a:r>
              <a:rPr lang="en-US" sz="2000" dirty="0" err="1"/>
              <a:t>',</a:t>
            </a:r>
            <a:r>
              <a:rPr lang="en-US" sz="2000" dirty="0" err="1">
                <a:solidFill>
                  <a:srgbClr val="FFC000"/>
                </a:solidFill>
              </a:rPr>
              <a:t>E,D,A</a:t>
            </a:r>
            <a:r>
              <a:rPr lang="en-US" sz="2000" dirty="0"/>
              <a:t>],</a:t>
            </a:r>
          </a:p>
          <a:p>
            <a:pPr marL="0" indent="0"/>
            <a:r>
              <a:rPr lang="en-US" sz="2000" dirty="0"/>
              <a:t>	[</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B</a:t>
            </a:r>
            <a:r>
              <a:rPr lang="en-US" sz="2000" dirty="0"/>
              <a:t>]]),</a:t>
            </a:r>
          </a:p>
          <a:p>
            <a:pPr marL="0" indent="0"/>
            <a:r>
              <a:rPr lang="en-US" sz="2000" dirty="0"/>
              <a:t>       then([</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A</a:t>
            </a:r>
            <a:r>
              <a:rPr lang="en-US" sz="2000" dirty="0"/>
              <a:t>]))).</a:t>
            </a:r>
          </a:p>
          <a:p>
            <a:pPr marL="0" indent="0"/>
            <a:endParaRPr lang="en-US" sz="2000" dirty="0"/>
          </a:p>
          <a:p>
            <a:pPr>
              <a:buFont typeface="Arial" panose="020B0604020202020204" pitchFamily="34" charset="0"/>
              <a:buChar char="•"/>
            </a:pPr>
            <a:r>
              <a:rPr lang="en-US" sz="2000" dirty="0"/>
              <a:t>Rename singular variable and re-order</a:t>
            </a:r>
          </a:p>
          <a:p>
            <a:pPr marL="0" indent="0"/>
            <a:r>
              <a:rPr lang="en-US" sz="2000" dirty="0" err="1"/>
              <a:t>kow</a:t>
            </a:r>
            <a:r>
              <a:rPr lang="en-US" sz="2000" dirty="0"/>
              <a:t>(if([[</a:t>
            </a:r>
            <a:r>
              <a:rPr lang="en-US" sz="2000" dirty="0">
                <a:solidFill>
                  <a:srgbClr val="FFFF00"/>
                </a:solidFill>
              </a:rPr>
              <a:t>'instance-</a:t>
            </a:r>
            <a:r>
              <a:rPr lang="en-US" sz="2000" dirty="0" err="1">
                <a:solidFill>
                  <a:srgbClr val="FFFF00"/>
                </a:solidFill>
              </a:rPr>
              <a:t>of</a:t>
            </a:r>
            <a:r>
              <a:rPr lang="en-US" sz="2000" dirty="0" err="1"/>
              <a:t>',</a:t>
            </a:r>
            <a:r>
              <a:rPr lang="en-US" sz="2000" dirty="0" err="1">
                <a:solidFill>
                  <a:srgbClr val="FFC000"/>
                </a:solidFill>
              </a:rPr>
              <a:t>E,D,A</a:t>
            </a:r>
            <a:r>
              <a:rPr lang="en-US" sz="2000" dirty="0"/>
              <a:t>],</a:t>
            </a:r>
          </a:p>
          <a:p>
            <a:pPr marL="0" indent="0"/>
            <a:r>
              <a:rPr lang="en-US" sz="2000" dirty="0"/>
              <a:t>	[</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B</a:t>
            </a:r>
            <a:r>
              <a:rPr lang="en-US" sz="2000" dirty="0"/>
              <a:t>]]),</a:t>
            </a:r>
          </a:p>
          <a:p>
            <a:pPr marL="0" indent="0"/>
            <a:r>
              <a:rPr lang="en-US" sz="2000" dirty="0"/>
              <a:t>       then([</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A</a:t>
            </a:r>
            <a:r>
              <a:rPr lang="en-US" sz="2000" dirty="0"/>
              <a:t>]))).</a:t>
            </a:r>
          </a:p>
          <a:p>
            <a:pPr marL="0" indent="0"/>
            <a:endParaRPr lang="en-US" sz="2000" dirty="0"/>
          </a:p>
          <a:p>
            <a:pPr>
              <a:buFont typeface="Arial" panose="020B0604020202020204" pitchFamily="34" charset="0"/>
              <a:buChar char="•"/>
            </a:pPr>
            <a:r>
              <a:rPr lang="en-US" sz="2000" dirty="0"/>
              <a:t>Rename variables to match other formula</a:t>
            </a:r>
          </a:p>
          <a:p>
            <a:pPr marL="0" indent="0"/>
            <a:r>
              <a:rPr lang="en-US" sz="2000" dirty="0" err="1"/>
              <a:t>kow</a:t>
            </a:r>
            <a:r>
              <a:rPr lang="en-US" sz="2000" dirty="0"/>
              <a:t>(if([[</a:t>
            </a:r>
            <a:r>
              <a:rPr lang="en-US" sz="2000" dirty="0">
                <a:solidFill>
                  <a:srgbClr val="FFFF00"/>
                </a:solidFill>
              </a:rPr>
              <a:t>'instance-</a:t>
            </a:r>
            <a:r>
              <a:rPr lang="en-US" sz="2000" dirty="0" err="1">
                <a:solidFill>
                  <a:srgbClr val="FFFF00"/>
                </a:solidFill>
              </a:rPr>
              <a:t>of</a:t>
            </a:r>
            <a:r>
              <a:rPr lang="en-US" sz="2000" dirty="0" err="1"/>
              <a:t>',</a:t>
            </a:r>
            <a:r>
              <a:rPr lang="en-US" sz="2000" dirty="0" err="1">
                <a:solidFill>
                  <a:srgbClr val="FFC000"/>
                </a:solidFill>
              </a:rPr>
              <a:t>E,D,A</a:t>
            </a:r>
            <a:r>
              <a:rPr lang="en-US" sz="2000" dirty="0"/>
              <a:t>],</a:t>
            </a:r>
          </a:p>
          <a:p>
            <a:pPr marL="0" indent="0"/>
            <a:r>
              <a:rPr lang="en-US" sz="2000" dirty="0"/>
              <a:t>	[</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B</a:t>
            </a:r>
            <a:r>
              <a:rPr lang="en-US" sz="2000" dirty="0"/>
              <a:t>]]),</a:t>
            </a:r>
          </a:p>
          <a:p>
            <a:pPr marL="0" indent="0"/>
            <a:r>
              <a:rPr lang="en-US" sz="2000" dirty="0"/>
              <a:t>       then([</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A</a:t>
            </a:r>
            <a:r>
              <a:rPr lang="en-US" sz="2000" dirty="0"/>
              <a:t>]))).</a:t>
            </a:r>
          </a:p>
          <a:p>
            <a:pPr marL="0" indent="0"/>
            <a:endParaRPr lang="en-US" sz="2000" dirty="0"/>
          </a:p>
          <a:p>
            <a:pPr marL="0" indent="0"/>
            <a:endParaRPr lang="en-US" sz="2000" dirty="0"/>
          </a:p>
        </p:txBody>
      </p:sp>
      <p:sp>
        <p:nvSpPr>
          <p:cNvPr id="5" name="TextBox 4">
            <a:extLst>
              <a:ext uri="{FF2B5EF4-FFF2-40B4-BE49-F238E27FC236}">
                <a16:creationId xmlns:a16="http://schemas.microsoft.com/office/drawing/2014/main" id="{862634B6-6870-4EBC-BF1F-5DFE25E06A01}"/>
              </a:ext>
            </a:extLst>
          </p:cNvPr>
          <p:cNvSpPr txBox="1"/>
          <p:nvPr/>
        </p:nvSpPr>
        <p:spPr>
          <a:xfrm>
            <a:off x="4648200" y="1676400"/>
            <a:ext cx="4375248" cy="1143903"/>
          </a:xfrm>
          <a:prstGeom prst="rect">
            <a:avLst/>
          </a:prstGeom>
          <a:noFill/>
        </p:spPr>
        <p:txBody>
          <a:bodyPr wrap="square">
            <a:spAutoFit/>
          </a:bodyPr>
          <a:lstStyle/>
          <a:p>
            <a:r>
              <a:rPr lang="en-US" sz="2000" dirty="0" err="1">
                <a:solidFill>
                  <a:schemeClr val="bg1"/>
                </a:solidFill>
                <a:latin typeface="Trebuchet MS" panose="020B0603020202020204" pitchFamily="34" charset="0"/>
              </a:rPr>
              <a:t>kow</a:t>
            </a:r>
            <a:r>
              <a:rPr lang="en-US" sz="2000" dirty="0">
                <a:solidFill>
                  <a:schemeClr val="bg1"/>
                </a:solidFill>
                <a:latin typeface="Trebuchet MS" panose="020B0603020202020204" pitchFamily="34" charset="0"/>
              </a:rPr>
              <a:t>(if([[</a:t>
            </a:r>
            <a:r>
              <a:rPr lang="en-US" sz="2000" dirty="0">
                <a:solidFill>
                  <a:srgbClr val="FFFF00"/>
                </a:solidFill>
                <a:latin typeface="Trebuchet MS" panose="020B0603020202020204" pitchFamily="34" charset="0"/>
              </a:rPr>
              <a:t>'instance-of</a:t>
            </a:r>
            <a:r>
              <a:rPr lang="en-US" sz="2000" dirty="0">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a:t>
            </a:r>
            <a:r>
              <a:rPr lang="en-US" sz="2000" dirty="0" err="1">
                <a:solidFill>
                  <a:schemeClr val="bg1"/>
                </a:solidFill>
                <a:latin typeface="Trebuchet MS" panose="020B0603020202020204" pitchFamily="34" charset="0"/>
              </a:rPr>
              <a:t>,</a:t>
            </a:r>
            <a:r>
              <a:rPr lang="en-US" sz="2000" dirty="0" err="1">
                <a:solidFill>
                  <a:srgbClr val="00B0F0"/>
                </a:solidFill>
                <a:latin typeface="Trebuchet MS" panose="020B0603020202020204" pitchFamily="34" charset="0"/>
              </a:rPr>
              <a:t>role</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A</a:t>
            </a:r>
            <a:r>
              <a:rPr lang="en-US" sz="2000" dirty="0">
                <a:solidFill>
                  <a:schemeClr val="bg1"/>
                </a:solidFill>
                <a:latin typeface="Trebuchet MS" panose="020B0603020202020204" pitchFamily="34" charset="0"/>
              </a:rPr>
              <a:t>],</a:t>
            </a:r>
          </a:p>
          <a:p>
            <a:pPr marL="0" indent="0">
              <a:spcBef>
                <a:spcPts val="480"/>
              </a:spcBef>
            </a:pPr>
            <a:r>
              <a:rPr lang="en-US" sz="2000" dirty="0">
                <a:solidFill>
                  <a:schemeClr val="bg1"/>
                </a:solidFill>
                <a:latin typeface="Trebuchet MS" panose="020B0603020202020204" pitchFamily="34" charset="0"/>
              </a:rPr>
              <a:t>	[</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E,D,C</a:t>
            </a:r>
            <a:r>
              <a:rPr lang="en-US" sz="2000" dirty="0">
                <a:solidFill>
                  <a:schemeClr val="bg1"/>
                </a:solidFill>
                <a:latin typeface="Trebuchet MS" panose="020B0603020202020204" pitchFamily="34" charset="0"/>
              </a:rPr>
              <a:t>],</a:t>
            </a:r>
          </a:p>
          <a:p>
            <a:pPr marL="0" indent="0">
              <a:spcBef>
                <a:spcPts val="480"/>
              </a:spcBef>
            </a:pPr>
            <a:r>
              <a:rPr lang="en-US" sz="2000" dirty="0">
                <a:solidFill>
                  <a:schemeClr val="bg1"/>
                </a:solidFill>
                <a:latin typeface="Trebuchet MS" panose="020B0603020202020204" pitchFamily="34" charset="0"/>
              </a:rPr>
              <a:t>       then([</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E,D,A</a:t>
            </a:r>
            <a:r>
              <a:rPr lang="en-US" sz="2000" dirty="0">
                <a:solidFill>
                  <a:srgbClr val="FFC000"/>
                </a:solidFill>
                <a:latin typeface="Trebuchet MS" panose="020B0603020202020204" pitchFamily="34" charset="0"/>
              </a:rPr>
              <a:t>]</a:t>
            </a:r>
            <a:r>
              <a:rPr lang="en-US" sz="2000" dirty="0">
                <a:solidFill>
                  <a:schemeClr val="bg1"/>
                </a:solidFill>
                <a:latin typeface="Trebuchet MS" panose="020B0603020202020204" pitchFamily="34" charset="0"/>
              </a:rPr>
              <a:t>))).</a:t>
            </a:r>
          </a:p>
        </p:txBody>
      </p:sp>
      <p:sp>
        <p:nvSpPr>
          <p:cNvPr id="10" name="TextBox 9">
            <a:extLst>
              <a:ext uri="{FF2B5EF4-FFF2-40B4-BE49-F238E27FC236}">
                <a16:creationId xmlns:a16="http://schemas.microsoft.com/office/drawing/2014/main" id="{CACA8A90-6B13-40F3-A9D9-69E3DAF937E4}"/>
              </a:ext>
            </a:extLst>
          </p:cNvPr>
          <p:cNvSpPr txBox="1"/>
          <p:nvPr/>
        </p:nvSpPr>
        <p:spPr>
          <a:xfrm>
            <a:off x="4648200" y="3533640"/>
            <a:ext cx="4375248" cy="1143903"/>
          </a:xfrm>
          <a:prstGeom prst="rect">
            <a:avLst/>
          </a:prstGeom>
          <a:noFill/>
        </p:spPr>
        <p:txBody>
          <a:bodyPr wrap="square">
            <a:spAutoFit/>
          </a:bodyPr>
          <a:lstStyle/>
          <a:p>
            <a:r>
              <a:rPr lang="en-US" sz="2000" dirty="0" err="1">
                <a:solidFill>
                  <a:schemeClr val="bg1"/>
                </a:solidFill>
                <a:latin typeface="Trebuchet MS" panose="020B0603020202020204" pitchFamily="34" charset="0"/>
              </a:rPr>
              <a:t>kow</a:t>
            </a:r>
            <a:r>
              <a:rPr lang="en-US" sz="2000" dirty="0">
                <a:solidFill>
                  <a:schemeClr val="bg1"/>
                </a:solidFill>
                <a:latin typeface="Trebuchet MS" panose="020B0603020202020204" pitchFamily="34" charset="0"/>
              </a:rPr>
              <a:t>(if([[</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E,D,B</a:t>
            </a:r>
            <a:r>
              <a:rPr lang="en-US" sz="2000" dirty="0">
                <a:solidFill>
                  <a:schemeClr val="bg1"/>
                </a:solidFill>
                <a:latin typeface="Trebuchet MS" panose="020B0603020202020204" pitchFamily="34" charset="0"/>
              </a:rPr>
              <a:t>],</a:t>
            </a:r>
          </a:p>
          <a:p>
            <a:pPr>
              <a:spcBef>
                <a:spcPts val="480"/>
              </a:spcBef>
            </a:pPr>
            <a:r>
              <a:rPr lang="en-US" sz="2000" dirty="0">
                <a:solidFill>
                  <a:schemeClr val="bg1"/>
                </a:solidFill>
                <a:latin typeface="Trebuchet MS" panose="020B0603020202020204" pitchFamily="34" charset="0"/>
              </a:rPr>
              <a:t>	[</a:t>
            </a:r>
            <a:r>
              <a:rPr lang="en-US" sz="2000" dirty="0">
                <a:solidFill>
                  <a:srgbClr val="FFFF00"/>
                </a:solidFill>
                <a:latin typeface="Trebuchet MS" panose="020B0603020202020204" pitchFamily="34" charset="0"/>
              </a:rPr>
              <a:t>'instance-of</a:t>
            </a:r>
            <a:r>
              <a:rPr lang="en-US" sz="2000" dirty="0">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a:t>
            </a:r>
            <a:r>
              <a:rPr lang="en-US" sz="2000" dirty="0" err="1">
                <a:solidFill>
                  <a:schemeClr val="bg1"/>
                </a:solidFill>
                <a:latin typeface="Trebuchet MS" panose="020B0603020202020204" pitchFamily="34" charset="0"/>
              </a:rPr>
              <a:t>,</a:t>
            </a:r>
            <a:r>
              <a:rPr lang="en-US" sz="2000" dirty="0" err="1">
                <a:solidFill>
                  <a:srgbClr val="00B0F0"/>
                </a:solidFill>
                <a:latin typeface="Trebuchet MS" panose="020B0603020202020204" pitchFamily="34" charset="0"/>
              </a:rPr>
              <a:t>role</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A</a:t>
            </a:r>
            <a:r>
              <a:rPr lang="en-US" sz="2000" dirty="0">
                <a:solidFill>
                  <a:schemeClr val="bg1"/>
                </a:solidFill>
                <a:latin typeface="Trebuchet MS" panose="020B0603020202020204" pitchFamily="34" charset="0"/>
              </a:rPr>
              <a:t>],</a:t>
            </a:r>
          </a:p>
          <a:p>
            <a:pPr>
              <a:spcBef>
                <a:spcPts val="480"/>
              </a:spcBef>
            </a:pPr>
            <a:r>
              <a:rPr lang="en-US" sz="2000" dirty="0">
                <a:solidFill>
                  <a:schemeClr val="bg1"/>
                </a:solidFill>
                <a:latin typeface="Trebuchet MS" panose="020B0603020202020204" pitchFamily="34" charset="0"/>
              </a:rPr>
              <a:t>       then([</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E,D,A</a:t>
            </a:r>
            <a:r>
              <a:rPr lang="en-US" sz="2000" dirty="0">
                <a:solidFill>
                  <a:srgbClr val="FFC000"/>
                </a:solidFill>
                <a:latin typeface="Trebuchet MS" panose="020B0603020202020204" pitchFamily="34" charset="0"/>
              </a:rPr>
              <a:t>]</a:t>
            </a:r>
            <a:r>
              <a:rPr lang="en-US" sz="2000" dirty="0">
                <a:solidFill>
                  <a:schemeClr val="bg1"/>
                </a:solidFill>
                <a:latin typeface="Trebuchet MS" panose="020B0603020202020204" pitchFamily="34" charset="0"/>
              </a:rPr>
              <a:t>))).</a:t>
            </a:r>
          </a:p>
        </p:txBody>
      </p:sp>
      <p:grpSp>
        <p:nvGrpSpPr>
          <p:cNvPr id="13" name="Group 12">
            <a:extLst>
              <a:ext uri="{FF2B5EF4-FFF2-40B4-BE49-F238E27FC236}">
                <a16:creationId xmlns:a16="http://schemas.microsoft.com/office/drawing/2014/main" id="{D0AB047D-1239-42C9-878A-9A74D7ABA2C4}"/>
              </a:ext>
            </a:extLst>
          </p:cNvPr>
          <p:cNvGrpSpPr/>
          <p:nvPr/>
        </p:nvGrpSpPr>
        <p:grpSpPr>
          <a:xfrm>
            <a:off x="6886800" y="1981201"/>
            <a:ext cx="2012831" cy="1981200"/>
            <a:chOff x="6886800" y="2057851"/>
            <a:chExt cx="2012831" cy="1501941"/>
          </a:xfrm>
        </p:grpSpPr>
        <p:sp>
          <p:nvSpPr>
            <p:cNvPr id="11" name="Oval 10">
              <a:extLst>
                <a:ext uri="{FF2B5EF4-FFF2-40B4-BE49-F238E27FC236}">
                  <a16:creationId xmlns:a16="http://schemas.microsoft.com/office/drawing/2014/main" id="{17DBC738-52AA-40CD-B82C-8FEAD3A284B1}"/>
                </a:ext>
              </a:extLst>
            </p:cNvPr>
            <p:cNvSpPr/>
            <p:nvPr/>
          </p:nvSpPr>
          <p:spPr bwMode="auto">
            <a:xfrm>
              <a:off x="7620000" y="3178792"/>
              <a:ext cx="3048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Arc 5">
              <a:extLst>
                <a:ext uri="{FF2B5EF4-FFF2-40B4-BE49-F238E27FC236}">
                  <a16:creationId xmlns:a16="http://schemas.microsoft.com/office/drawing/2014/main" id="{CB5FD0C8-75E2-49EE-BBD0-F6F75B2389E2}"/>
                </a:ext>
              </a:extLst>
            </p:cNvPr>
            <p:cNvSpPr/>
            <p:nvPr/>
          </p:nvSpPr>
          <p:spPr bwMode="auto">
            <a:xfrm rot="2079081">
              <a:off x="6886800" y="2189361"/>
              <a:ext cx="2012831" cy="1083112"/>
            </a:xfrm>
            <a:prstGeom prst="arc">
              <a:avLst>
                <a:gd name="adj1" fmla="val 15228236"/>
                <a:gd name="adj2" fmla="val 2498298"/>
              </a:avLst>
            </a:prstGeom>
            <a:noFill/>
            <a:ln w="28575"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a:extLst>
                <a:ext uri="{FF2B5EF4-FFF2-40B4-BE49-F238E27FC236}">
                  <a16:creationId xmlns:a16="http://schemas.microsoft.com/office/drawing/2014/main" id="{8283C96C-C39D-489A-9100-84670A173A40}"/>
                </a:ext>
              </a:extLst>
            </p:cNvPr>
            <p:cNvSpPr/>
            <p:nvPr/>
          </p:nvSpPr>
          <p:spPr bwMode="auto">
            <a:xfrm>
              <a:off x="7611161" y="2057851"/>
              <a:ext cx="304800" cy="381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4" name="TextBox 13">
            <a:extLst>
              <a:ext uri="{FF2B5EF4-FFF2-40B4-BE49-F238E27FC236}">
                <a16:creationId xmlns:a16="http://schemas.microsoft.com/office/drawing/2014/main" id="{A6983879-AE54-41F1-AE2E-0E4B55329EFD}"/>
              </a:ext>
            </a:extLst>
          </p:cNvPr>
          <p:cNvSpPr txBox="1"/>
          <p:nvPr/>
        </p:nvSpPr>
        <p:spPr>
          <a:xfrm>
            <a:off x="4648200" y="5367217"/>
            <a:ext cx="4375248" cy="1143903"/>
          </a:xfrm>
          <a:prstGeom prst="rect">
            <a:avLst/>
          </a:prstGeom>
          <a:noFill/>
        </p:spPr>
        <p:txBody>
          <a:bodyPr wrap="square">
            <a:spAutoFit/>
          </a:bodyPr>
          <a:lstStyle/>
          <a:p>
            <a:r>
              <a:rPr lang="en-US" sz="2000" dirty="0" err="1">
                <a:solidFill>
                  <a:schemeClr val="bg1"/>
                </a:solidFill>
                <a:latin typeface="Trebuchet MS" panose="020B0603020202020204" pitchFamily="34" charset="0"/>
              </a:rPr>
              <a:t>kow</a:t>
            </a:r>
            <a:r>
              <a:rPr lang="en-US" sz="2000" dirty="0">
                <a:solidFill>
                  <a:schemeClr val="bg1"/>
                </a:solidFill>
                <a:latin typeface="Trebuchet MS" panose="020B0603020202020204" pitchFamily="34" charset="0"/>
              </a:rPr>
              <a:t>(if([[</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E,D,A</a:t>
            </a:r>
            <a:r>
              <a:rPr lang="en-US" sz="2000" dirty="0">
                <a:solidFill>
                  <a:schemeClr val="bg1"/>
                </a:solidFill>
                <a:latin typeface="Trebuchet MS" panose="020B0603020202020204" pitchFamily="34" charset="0"/>
              </a:rPr>
              <a:t>],</a:t>
            </a:r>
          </a:p>
          <a:p>
            <a:pPr>
              <a:spcBef>
                <a:spcPts val="480"/>
              </a:spcBef>
            </a:pPr>
            <a:r>
              <a:rPr lang="en-US" sz="2000" dirty="0">
                <a:solidFill>
                  <a:schemeClr val="bg1"/>
                </a:solidFill>
                <a:latin typeface="Trebuchet MS" panose="020B0603020202020204" pitchFamily="34" charset="0"/>
              </a:rPr>
              <a:t>	[</a:t>
            </a:r>
            <a:r>
              <a:rPr lang="en-US" sz="2000" dirty="0">
                <a:solidFill>
                  <a:srgbClr val="FFFF00"/>
                </a:solidFill>
                <a:latin typeface="Trebuchet MS" panose="020B0603020202020204" pitchFamily="34" charset="0"/>
              </a:rPr>
              <a:t>'instance-of</a:t>
            </a:r>
            <a:r>
              <a:rPr lang="en-US" sz="2000" dirty="0">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a:t>
            </a:r>
            <a:r>
              <a:rPr lang="en-US" sz="2000" dirty="0" err="1">
                <a:solidFill>
                  <a:schemeClr val="bg1"/>
                </a:solidFill>
                <a:latin typeface="Trebuchet MS" panose="020B0603020202020204" pitchFamily="34" charset="0"/>
              </a:rPr>
              <a:t>,</a:t>
            </a:r>
            <a:r>
              <a:rPr lang="en-US" sz="2000" dirty="0" err="1">
                <a:solidFill>
                  <a:srgbClr val="00B0F0"/>
                </a:solidFill>
                <a:latin typeface="Trebuchet MS" panose="020B0603020202020204" pitchFamily="34" charset="0"/>
              </a:rPr>
              <a:t>role</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B</a:t>
            </a:r>
            <a:r>
              <a:rPr lang="en-US" sz="2000" dirty="0">
                <a:solidFill>
                  <a:schemeClr val="bg1"/>
                </a:solidFill>
                <a:latin typeface="Trebuchet MS" panose="020B0603020202020204" pitchFamily="34" charset="0"/>
              </a:rPr>
              <a:t>],</a:t>
            </a:r>
          </a:p>
          <a:p>
            <a:pPr>
              <a:spcBef>
                <a:spcPts val="480"/>
              </a:spcBef>
            </a:pPr>
            <a:r>
              <a:rPr lang="en-US" sz="2000" dirty="0">
                <a:solidFill>
                  <a:schemeClr val="bg1"/>
                </a:solidFill>
                <a:latin typeface="Trebuchet MS" panose="020B0603020202020204" pitchFamily="34" charset="0"/>
              </a:rPr>
              <a:t>       then([</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E,D,B</a:t>
            </a:r>
            <a:r>
              <a:rPr lang="en-US" sz="2000" dirty="0">
                <a:solidFill>
                  <a:srgbClr val="FFC000"/>
                </a:solidFill>
                <a:latin typeface="Trebuchet MS" panose="020B0603020202020204" pitchFamily="34" charset="0"/>
              </a:rPr>
              <a:t>]</a:t>
            </a:r>
            <a:r>
              <a:rPr lang="en-US" sz="2000" dirty="0">
                <a:solidFill>
                  <a:schemeClr val="bg1"/>
                </a:solidFill>
                <a:latin typeface="Trebuchet MS" panose="020B0603020202020204" pitchFamily="34" charset="0"/>
              </a:rPr>
              <a:t>))).</a:t>
            </a:r>
          </a:p>
        </p:txBody>
      </p:sp>
      <p:grpSp>
        <p:nvGrpSpPr>
          <p:cNvPr id="15" name="Group 14">
            <a:extLst>
              <a:ext uri="{FF2B5EF4-FFF2-40B4-BE49-F238E27FC236}">
                <a16:creationId xmlns:a16="http://schemas.microsoft.com/office/drawing/2014/main" id="{DC1192CA-6468-4CA2-A802-0C77A54D50A6}"/>
              </a:ext>
            </a:extLst>
          </p:cNvPr>
          <p:cNvGrpSpPr/>
          <p:nvPr/>
        </p:nvGrpSpPr>
        <p:grpSpPr>
          <a:xfrm>
            <a:off x="7162800" y="3387956"/>
            <a:ext cx="2012831" cy="3120771"/>
            <a:chOff x="6886800" y="1680134"/>
            <a:chExt cx="2012831" cy="2365846"/>
          </a:xfrm>
        </p:grpSpPr>
        <p:sp>
          <p:nvSpPr>
            <p:cNvPr id="16" name="Oval 15">
              <a:extLst>
                <a:ext uri="{FF2B5EF4-FFF2-40B4-BE49-F238E27FC236}">
                  <a16:creationId xmlns:a16="http://schemas.microsoft.com/office/drawing/2014/main" id="{FBBBAECB-9B5C-4377-AE33-27477618858C}"/>
                </a:ext>
              </a:extLst>
            </p:cNvPr>
            <p:cNvSpPr/>
            <p:nvPr/>
          </p:nvSpPr>
          <p:spPr bwMode="auto">
            <a:xfrm rot="20639119">
              <a:off x="7420200" y="3178792"/>
              <a:ext cx="504600" cy="86718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Arc 16">
              <a:extLst>
                <a:ext uri="{FF2B5EF4-FFF2-40B4-BE49-F238E27FC236}">
                  <a16:creationId xmlns:a16="http://schemas.microsoft.com/office/drawing/2014/main" id="{F7C53285-D0BB-4660-88C8-FBFC50ED4112}"/>
                </a:ext>
              </a:extLst>
            </p:cNvPr>
            <p:cNvSpPr/>
            <p:nvPr/>
          </p:nvSpPr>
          <p:spPr bwMode="auto">
            <a:xfrm rot="2079081">
              <a:off x="6886800" y="2189361"/>
              <a:ext cx="2012831" cy="1083112"/>
            </a:xfrm>
            <a:prstGeom prst="arc">
              <a:avLst>
                <a:gd name="adj1" fmla="val 15228236"/>
                <a:gd name="adj2" fmla="val 3519434"/>
              </a:avLst>
            </a:prstGeom>
            <a:noFill/>
            <a:ln w="28575"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3EA41B0F-0768-4E28-B7B9-3B7FB4F800AE}"/>
                </a:ext>
              </a:extLst>
            </p:cNvPr>
            <p:cNvSpPr/>
            <p:nvPr/>
          </p:nvSpPr>
          <p:spPr bwMode="auto">
            <a:xfrm rot="20112376">
              <a:off x="7392466" y="1680134"/>
              <a:ext cx="517471" cy="104031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2184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238-CB75-4E11-8AD2-574E097B8B1C}"/>
              </a:ext>
            </a:extLst>
          </p:cNvPr>
          <p:cNvSpPr>
            <a:spLocks noGrp="1"/>
          </p:cNvSpPr>
          <p:nvPr>
            <p:ph type="title"/>
          </p:nvPr>
        </p:nvSpPr>
        <p:spPr/>
        <p:txBody>
          <a:bodyPr/>
          <a:lstStyle/>
          <a:p>
            <a:r>
              <a:rPr lang="en-US" dirty="0"/>
              <a:t>Example: simplification of axioms (3)</a:t>
            </a:r>
          </a:p>
        </p:txBody>
      </p:sp>
      <p:sp>
        <p:nvSpPr>
          <p:cNvPr id="3" name="Content Placeholder 2">
            <a:extLst>
              <a:ext uri="{FF2B5EF4-FFF2-40B4-BE49-F238E27FC236}">
                <a16:creationId xmlns:a16="http://schemas.microsoft.com/office/drawing/2014/main" id="{20BD5EB1-34F8-47F4-9445-22E0B902AEE7}"/>
              </a:ext>
            </a:extLst>
          </p:cNvPr>
          <p:cNvSpPr>
            <a:spLocks noGrp="1"/>
          </p:cNvSpPr>
          <p:nvPr>
            <p:ph idx="1"/>
          </p:nvPr>
        </p:nvSpPr>
        <p:spPr/>
        <p:txBody>
          <a:bodyPr/>
          <a:lstStyle/>
          <a:p>
            <a:pPr marL="0" indent="0"/>
            <a:r>
              <a:rPr lang="en-US" sz="2000" dirty="0" err="1"/>
              <a:t>kow</a:t>
            </a:r>
            <a:r>
              <a:rPr lang="en-US" sz="2000" dirty="0"/>
              <a:t>(if([[</a:t>
            </a:r>
            <a:r>
              <a:rPr lang="en-US" sz="2000" dirty="0">
                <a:solidFill>
                  <a:srgbClr val="FFFF00"/>
                </a:solidFill>
              </a:rPr>
              <a:t>'instance-</a:t>
            </a:r>
            <a:r>
              <a:rPr lang="en-US" sz="2000" dirty="0" err="1">
                <a:solidFill>
                  <a:srgbClr val="FFFF00"/>
                </a:solidFill>
              </a:rPr>
              <a:t>of</a:t>
            </a:r>
            <a:r>
              <a:rPr lang="en-US" sz="2000" dirty="0" err="1"/>
              <a:t>',</a:t>
            </a:r>
            <a:r>
              <a:rPr lang="en-US" sz="2000" dirty="0" err="1">
                <a:solidFill>
                  <a:srgbClr val="FFC000"/>
                </a:solidFill>
              </a:rPr>
              <a:t>E,D,A</a:t>
            </a:r>
            <a:r>
              <a:rPr lang="en-US" sz="2000" dirty="0"/>
              <a:t>],</a:t>
            </a:r>
          </a:p>
          <a:p>
            <a:pPr marL="0" indent="0"/>
            <a:r>
              <a:rPr lang="en-US" sz="2000" dirty="0"/>
              <a:t>	[</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B</a:t>
            </a:r>
            <a:r>
              <a:rPr lang="en-US" sz="2000" dirty="0"/>
              <a:t>]]),</a:t>
            </a:r>
          </a:p>
          <a:p>
            <a:pPr marL="0" indent="0"/>
            <a:r>
              <a:rPr lang="en-US" sz="2000" dirty="0"/>
              <a:t>       then([</a:t>
            </a:r>
            <a:r>
              <a:rPr lang="en-US" sz="2000" dirty="0">
                <a:solidFill>
                  <a:srgbClr val="FFFF00"/>
                </a:solidFill>
              </a:rPr>
              <a:t>'instance-of</a:t>
            </a:r>
            <a:r>
              <a:rPr lang="en-US" sz="2000" dirty="0"/>
              <a:t>',</a:t>
            </a:r>
            <a:r>
              <a:rPr lang="en-US" sz="2000" dirty="0" err="1">
                <a:solidFill>
                  <a:srgbClr val="FFC000"/>
                </a:solidFill>
              </a:rPr>
              <a:t>E</a:t>
            </a:r>
            <a:r>
              <a:rPr lang="en-US" sz="2000" dirty="0" err="1"/>
              <a:t>,</a:t>
            </a:r>
            <a:r>
              <a:rPr lang="en-US" sz="2000" dirty="0" err="1">
                <a:solidFill>
                  <a:srgbClr val="00B0F0"/>
                </a:solidFill>
              </a:rPr>
              <a:t>role</a:t>
            </a:r>
            <a:r>
              <a:rPr lang="en-US" sz="2000" dirty="0" err="1"/>
              <a:t>,</a:t>
            </a:r>
            <a:r>
              <a:rPr lang="en-US" sz="2000" dirty="0" err="1">
                <a:solidFill>
                  <a:srgbClr val="FFC000"/>
                </a:solidFill>
              </a:rPr>
              <a:t>A</a:t>
            </a:r>
            <a:r>
              <a:rPr lang="en-US" sz="2000" dirty="0"/>
              <a:t>]))).</a:t>
            </a:r>
          </a:p>
          <a:p>
            <a:pPr marL="0" indent="0"/>
            <a:endParaRPr lang="en-US" sz="800" dirty="0"/>
          </a:p>
          <a:p>
            <a:pPr>
              <a:buFont typeface="Arial" panose="020B0604020202020204" pitchFamily="34" charset="0"/>
              <a:buChar char="•"/>
            </a:pPr>
            <a:r>
              <a:rPr lang="en-US" sz="2000" dirty="0"/>
              <a:t>Back to CLIF:</a:t>
            </a:r>
          </a:p>
          <a:p>
            <a:pPr marL="0" indent="0"/>
            <a:r>
              <a:rPr lang="en-US" sz="2000" dirty="0"/>
              <a:t>   (</a:t>
            </a:r>
            <a:r>
              <a:rPr lang="en-US" sz="2000" dirty="0" err="1">
                <a:solidFill>
                  <a:srgbClr val="92D050"/>
                </a:solidFill>
              </a:rPr>
              <a:t>forall</a:t>
            </a:r>
            <a:r>
              <a:rPr lang="en-US" sz="2000" dirty="0"/>
              <a:t> (</a:t>
            </a:r>
            <a:r>
              <a:rPr lang="en-US" sz="2000" dirty="0">
                <a:solidFill>
                  <a:srgbClr val="FFC000"/>
                </a:solidFill>
              </a:rPr>
              <a:t>e d b a</a:t>
            </a:r>
            <a:r>
              <a:rPr lang="en-US" sz="2000" dirty="0"/>
              <a:t>)</a:t>
            </a:r>
          </a:p>
          <a:p>
            <a:pPr marL="0" indent="0"/>
            <a:r>
              <a:rPr lang="en-US" sz="2000" dirty="0"/>
              <a:t>	(if (and (</a:t>
            </a:r>
            <a:r>
              <a:rPr lang="en-US" sz="2000" dirty="0">
                <a:solidFill>
                  <a:srgbClr val="FFFF00"/>
                </a:solidFill>
              </a:rPr>
              <a:t>instance-of</a:t>
            </a:r>
            <a:r>
              <a:rPr lang="en-US" sz="2000" dirty="0"/>
              <a:t> </a:t>
            </a:r>
            <a:r>
              <a:rPr lang="en-US" sz="2000" i="1" dirty="0">
                <a:solidFill>
                  <a:srgbClr val="FFC000"/>
                </a:solidFill>
              </a:rPr>
              <a:t>e </a:t>
            </a:r>
            <a:r>
              <a:rPr lang="en-US" sz="2000" u="sng" dirty="0">
                <a:solidFill>
                  <a:srgbClr val="FFC000"/>
                </a:solidFill>
              </a:rPr>
              <a:t>d</a:t>
            </a:r>
            <a:r>
              <a:rPr lang="en-US" sz="2000" i="1" dirty="0">
                <a:solidFill>
                  <a:srgbClr val="FFC000"/>
                </a:solidFill>
              </a:rPr>
              <a:t> a</a:t>
            </a:r>
            <a:r>
              <a:rPr lang="en-US" sz="2000" dirty="0"/>
              <a:t>) (</a:t>
            </a:r>
            <a:r>
              <a:rPr lang="en-US" sz="2000" dirty="0">
                <a:solidFill>
                  <a:srgbClr val="FFFF00"/>
                </a:solidFill>
              </a:rPr>
              <a:t>instance-of</a:t>
            </a:r>
            <a:r>
              <a:rPr lang="en-US" sz="2000" dirty="0"/>
              <a:t> </a:t>
            </a:r>
            <a:r>
              <a:rPr lang="en-US" sz="2000" i="1" dirty="0">
                <a:solidFill>
                  <a:srgbClr val="FFC000"/>
                </a:solidFill>
              </a:rPr>
              <a:t>e </a:t>
            </a:r>
            <a:r>
              <a:rPr lang="en-US" sz="2000" dirty="0">
                <a:solidFill>
                  <a:srgbClr val="00B0F0"/>
                </a:solidFill>
              </a:rPr>
              <a:t>role</a:t>
            </a:r>
            <a:r>
              <a:rPr lang="en-US" sz="2000" i="1" dirty="0">
                <a:solidFill>
                  <a:srgbClr val="FFC000"/>
                </a:solidFill>
              </a:rPr>
              <a:t> b</a:t>
            </a:r>
            <a:r>
              <a:rPr lang="en-US" sz="2000" dirty="0"/>
              <a:t>)) </a:t>
            </a:r>
          </a:p>
          <a:p>
            <a:pPr marL="0" indent="0"/>
            <a:r>
              <a:rPr lang="en-US" sz="2000" dirty="0"/>
              <a:t>	    (and (</a:t>
            </a:r>
            <a:r>
              <a:rPr lang="en-US" sz="2000" dirty="0">
                <a:solidFill>
                  <a:srgbClr val="FFFF00"/>
                </a:solidFill>
              </a:rPr>
              <a:t>instance-of</a:t>
            </a:r>
            <a:r>
              <a:rPr lang="en-US" sz="2000" dirty="0"/>
              <a:t> </a:t>
            </a:r>
            <a:r>
              <a:rPr lang="en-US" sz="2000" i="1" dirty="0">
                <a:solidFill>
                  <a:srgbClr val="FFC000"/>
                </a:solidFill>
              </a:rPr>
              <a:t>e </a:t>
            </a:r>
            <a:r>
              <a:rPr lang="en-US" sz="2000" dirty="0">
                <a:solidFill>
                  <a:srgbClr val="00B0F0"/>
                </a:solidFill>
              </a:rPr>
              <a:t>role</a:t>
            </a:r>
            <a:r>
              <a:rPr lang="en-US" sz="2000" i="1" dirty="0">
                <a:solidFill>
                  <a:srgbClr val="FFC000"/>
                </a:solidFill>
              </a:rPr>
              <a:t> a</a:t>
            </a:r>
            <a:r>
              <a:rPr lang="en-US" sz="2000" dirty="0"/>
              <a:t>) (</a:t>
            </a:r>
            <a:r>
              <a:rPr lang="en-US" sz="2000" dirty="0">
                <a:solidFill>
                  <a:srgbClr val="FFFF00"/>
                </a:solidFill>
              </a:rPr>
              <a:t>instance-of</a:t>
            </a:r>
            <a:r>
              <a:rPr lang="en-US" sz="2000" dirty="0"/>
              <a:t> </a:t>
            </a:r>
            <a:r>
              <a:rPr lang="en-US" sz="2000" i="1" dirty="0">
                <a:solidFill>
                  <a:srgbClr val="FFC000"/>
                </a:solidFill>
              </a:rPr>
              <a:t>e </a:t>
            </a:r>
            <a:r>
              <a:rPr lang="en-US" sz="2000" u="sng" dirty="0">
                <a:solidFill>
                  <a:srgbClr val="FFC000"/>
                </a:solidFill>
              </a:rPr>
              <a:t>d</a:t>
            </a:r>
            <a:r>
              <a:rPr lang="en-US" sz="2000" i="1" dirty="0">
                <a:solidFill>
                  <a:srgbClr val="FFC000"/>
                </a:solidFill>
              </a:rPr>
              <a:t> b</a:t>
            </a:r>
            <a:r>
              <a:rPr lang="en-US" sz="2000" dirty="0"/>
              <a:t>))))</a:t>
            </a:r>
          </a:p>
          <a:p>
            <a:pPr marL="0" indent="0"/>
            <a:endParaRPr lang="en-US" sz="800" dirty="0"/>
          </a:p>
          <a:p>
            <a:pPr>
              <a:buFont typeface="Arial" panose="020B0604020202020204" pitchFamily="34" charset="0"/>
              <a:buChar char="•"/>
            </a:pPr>
            <a:r>
              <a:rPr lang="en-US" sz="2000" dirty="0"/>
              <a:t>Compare with:</a:t>
            </a:r>
          </a:p>
          <a:p>
            <a:r>
              <a:rPr lang="en-US" sz="2000" dirty="0"/>
              <a:t>(</a:t>
            </a:r>
            <a:r>
              <a:rPr lang="en-US" sz="2000" dirty="0" err="1">
                <a:solidFill>
                  <a:srgbClr val="92D050"/>
                </a:solidFill>
              </a:rPr>
              <a:t>forall</a:t>
            </a:r>
            <a:r>
              <a:rPr lang="en-US" sz="2000" dirty="0"/>
              <a:t> (</a:t>
            </a:r>
            <a:r>
              <a:rPr lang="en-US" sz="2000" dirty="0">
                <a:solidFill>
                  <a:srgbClr val="FFC000"/>
                </a:solidFill>
              </a:rPr>
              <a:t>o</a:t>
            </a:r>
            <a:r>
              <a:rPr lang="en-US" sz="2000" dirty="0"/>
              <a:t>)</a:t>
            </a:r>
          </a:p>
          <a:p>
            <a:pPr>
              <a:spcBef>
                <a:spcPts val="0"/>
              </a:spcBef>
            </a:pPr>
            <a:r>
              <a:rPr lang="en-US" sz="2000" dirty="0"/>
              <a:t>     (if (</a:t>
            </a:r>
            <a:r>
              <a:rPr lang="en-US" sz="2000" dirty="0">
                <a:solidFill>
                  <a:srgbClr val="92D050"/>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dirty="0">
                <a:solidFill>
                  <a:srgbClr val="00B0F0"/>
                </a:solidFill>
              </a:rPr>
              <a:t>role</a:t>
            </a:r>
            <a:r>
              <a:rPr lang="en-US" sz="2000" dirty="0"/>
              <a:t> </a:t>
            </a:r>
            <a:r>
              <a:rPr lang="en-US" sz="2000" i="1" dirty="0">
                <a:solidFill>
                  <a:srgbClr val="FFC000"/>
                </a:solidFill>
              </a:rPr>
              <a:t>t</a:t>
            </a:r>
            <a:r>
              <a:rPr lang="en-US" sz="2000" dirty="0"/>
              <a:t>))</a:t>
            </a:r>
          </a:p>
          <a:p>
            <a:pPr>
              <a:spcBef>
                <a:spcPts val="0"/>
              </a:spcBef>
            </a:pPr>
            <a:r>
              <a:rPr lang="en-US" sz="2000" dirty="0"/>
              <a:t>	    (</a:t>
            </a:r>
            <a:r>
              <a:rPr lang="en-US" sz="2000" dirty="0" err="1">
                <a:solidFill>
                  <a:srgbClr val="92D050"/>
                </a:solidFill>
              </a:rPr>
              <a:t>forall</a:t>
            </a:r>
            <a:r>
              <a:rPr lang="en-US" sz="2000" dirty="0"/>
              <a:t> (</a:t>
            </a:r>
            <a:r>
              <a:rPr lang="en-US" sz="2000" dirty="0">
                <a:solidFill>
                  <a:srgbClr val="FFC000"/>
                </a:solidFill>
              </a:rPr>
              <a:t>u</a:t>
            </a:r>
            <a:r>
              <a:rPr lang="en-US" sz="2000" dirty="0"/>
              <a:t>)</a:t>
            </a:r>
          </a:p>
          <a:p>
            <a:pPr>
              <a:spcBef>
                <a:spcPts val="0"/>
              </a:spcBef>
            </a:pPr>
            <a:r>
              <a:rPr lang="en-US" sz="2000" dirty="0"/>
              <a:t>	       (if (</a:t>
            </a:r>
            <a:r>
              <a:rPr lang="en-US" sz="2000" dirty="0">
                <a:solidFill>
                  <a:srgbClr val="92D050"/>
                </a:solidFill>
              </a:rPr>
              <a:t>exists</a:t>
            </a:r>
            <a:r>
              <a:rPr lang="en-US" sz="2000" dirty="0"/>
              <a:t> (</a:t>
            </a:r>
            <a:r>
              <a:rPr lang="en-US" sz="2000" dirty="0">
                <a:solidFill>
                  <a:srgbClr val="FFC000"/>
                </a:solidFill>
              </a:rPr>
              <a:t>t</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solidFill>
                  <a:srgbClr val="FFC000"/>
                </a:solidFill>
              </a:rPr>
              <a:t> </a:t>
            </a:r>
            <a:r>
              <a:rPr lang="en-US" sz="2000" u="sng" dirty="0">
                <a:solidFill>
                  <a:srgbClr val="FFC000"/>
                </a:solidFill>
              </a:rPr>
              <a:t>u</a:t>
            </a:r>
            <a:r>
              <a:rPr lang="en-US" sz="2000" dirty="0">
                <a:solidFill>
                  <a:srgbClr val="FFC000"/>
                </a:solidFill>
              </a:rPr>
              <a:t> </a:t>
            </a:r>
            <a:r>
              <a:rPr lang="en-US" sz="2000" i="1" dirty="0">
                <a:solidFill>
                  <a:srgbClr val="FFC000"/>
                </a:solidFill>
              </a:rPr>
              <a:t>t</a:t>
            </a:r>
            <a:r>
              <a:rPr lang="en-US" sz="2000" dirty="0"/>
              <a:t>))</a:t>
            </a:r>
          </a:p>
          <a:p>
            <a:pPr>
              <a:spcBef>
                <a:spcPts val="0"/>
              </a:spcBef>
            </a:pPr>
            <a:r>
              <a:rPr lang="en-US" sz="2000" dirty="0"/>
              <a:t>	           (</a:t>
            </a:r>
            <a:r>
              <a:rPr lang="en-US" sz="2000" dirty="0" err="1">
                <a:solidFill>
                  <a:srgbClr val="92D050"/>
                </a:solidFill>
              </a:rPr>
              <a:t>forall</a:t>
            </a:r>
            <a:r>
              <a:rPr lang="en-US" sz="2000" dirty="0"/>
              <a:t> (</a:t>
            </a:r>
            <a:r>
              <a:rPr lang="en-US" sz="2000" dirty="0">
                <a:solidFill>
                  <a:srgbClr val="FFC000"/>
                </a:solidFill>
              </a:rPr>
              <a:t>t</a:t>
            </a:r>
            <a:r>
              <a:rPr lang="en-US" sz="2000" dirty="0"/>
              <a:t>) (</a:t>
            </a:r>
            <a:r>
              <a:rPr lang="en-US" sz="2000" dirty="0" err="1"/>
              <a:t>iff</a:t>
            </a: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dirty="0">
                <a:solidFill>
                  <a:srgbClr val="00B0F0"/>
                </a:solidFill>
              </a:rPr>
              <a:t>role</a:t>
            </a:r>
            <a:r>
              <a:rPr lang="en-US" sz="2000" dirty="0"/>
              <a:t> </a:t>
            </a:r>
            <a:r>
              <a:rPr lang="en-US" sz="2000" i="1" dirty="0">
                <a:solidFill>
                  <a:srgbClr val="FFC000"/>
                </a:solidFill>
              </a:rPr>
              <a:t>t</a:t>
            </a:r>
            <a:r>
              <a:rPr lang="en-US" sz="2000" dirty="0"/>
              <a:t>) </a:t>
            </a:r>
          </a:p>
          <a:p>
            <a:pPr>
              <a:spcBef>
                <a:spcPts val="0"/>
              </a:spcBef>
            </a:pPr>
            <a:r>
              <a:rPr lang="en-US" sz="2000" dirty="0"/>
              <a:t>				(</a:t>
            </a:r>
            <a:r>
              <a:rPr lang="en-US" sz="2000" dirty="0">
                <a:solidFill>
                  <a:srgbClr val="FFFF00"/>
                </a:solidFill>
              </a:rPr>
              <a:t>instance-of</a:t>
            </a:r>
            <a:r>
              <a:rPr lang="en-US" sz="2000" dirty="0"/>
              <a:t> </a:t>
            </a:r>
            <a:r>
              <a:rPr lang="en-US" sz="2000" i="1" dirty="0">
                <a:solidFill>
                  <a:srgbClr val="FFC000"/>
                </a:solidFill>
              </a:rPr>
              <a:t>o</a:t>
            </a:r>
            <a:r>
              <a:rPr lang="en-US" sz="2000" dirty="0"/>
              <a:t> </a:t>
            </a:r>
            <a:r>
              <a:rPr lang="en-US" sz="2000" u="sng" dirty="0">
                <a:solidFill>
                  <a:srgbClr val="FFC000"/>
                </a:solidFill>
              </a:rPr>
              <a:t>u</a:t>
            </a:r>
            <a:r>
              <a:rPr lang="en-US" sz="2000" dirty="0"/>
              <a:t> </a:t>
            </a:r>
            <a:r>
              <a:rPr lang="en-US" sz="2000" i="1" dirty="0">
                <a:solidFill>
                  <a:srgbClr val="FFC000"/>
                </a:solidFill>
              </a:rPr>
              <a:t>t</a:t>
            </a:r>
            <a:r>
              <a:rPr lang="en-US" sz="2000" dirty="0"/>
              <a:t>))))))))</a:t>
            </a:r>
          </a:p>
          <a:p>
            <a:pPr marL="0" indent="0"/>
            <a:endParaRPr lang="en-US" sz="2000" dirty="0"/>
          </a:p>
        </p:txBody>
      </p:sp>
      <p:sp>
        <p:nvSpPr>
          <p:cNvPr id="14" name="TextBox 13">
            <a:extLst>
              <a:ext uri="{FF2B5EF4-FFF2-40B4-BE49-F238E27FC236}">
                <a16:creationId xmlns:a16="http://schemas.microsoft.com/office/drawing/2014/main" id="{A6983879-AE54-41F1-AE2E-0E4B55329EFD}"/>
              </a:ext>
            </a:extLst>
          </p:cNvPr>
          <p:cNvSpPr txBox="1"/>
          <p:nvPr/>
        </p:nvSpPr>
        <p:spPr>
          <a:xfrm>
            <a:off x="4648200" y="1676400"/>
            <a:ext cx="4375248" cy="1143903"/>
          </a:xfrm>
          <a:prstGeom prst="rect">
            <a:avLst/>
          </a:prstGeom>
          <a:noFill/>
        </p:spPr>
        <p:txBody>
          <a:bodyPr wrap="square">
            <a:spAutoFit/>
          </a:bodyPr>
          <a:lstStyle/>
          <a:p>
            <a:r>
              <a:rPr lang="en-US" sz="2000" dirty="0" err="1">
                <a:solidFill>
                  <a:schemeClr val="bg1"/>
                </a:solidFill>
                <a:latin typeface="Trebuchet MS" panose="020B0603020202020204" pitchFamily="34" charset="0"/>
              </a:rPr>
              <a:t>kow</a:t>
            </a:r>
            <a:r>
              <a:rPr lang="en-US" sz="2000" dirty="0">
                <a:solidFill>
                  <a:schemeClr val="bg1"/>
                </a:solidFill>
                <a:latin typeface="Trebuchet MS" panose="020B0603020202020204" pitchFamily="34" charset="0"/>
              </a:rPr>
              <a:t>(if([[</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E,D,A</a:t>
            </a:r>
            <a:r>
              <a:rPr lang="en-US" sz="2000" dirty="0">
                <a:solidFill>
                  <a:schemeClr val="bg1"/>
                </a:solidFill>
                <a:latin typeface="Trebuchet MS" panose="020B0603020202020204" pitchFamily="34" charset="0"/>
              </a:rPr>
              <a:t>],</a:t>
            </a:r>
          </a:p>
          <a:p>
            <a:pPr>
              <a:spcBef>
                <a:spcPts val="480"/>
              </a:spcBef>
            </a:pPr>
            <a:r>
              <a:rPr lang="en-US" sz="2000" dirty="0">
                <a:solidFill>
                  <a:schemeClr val="bg1"/>
                </a:solidFill>
                <a:latin typeface="Trebuchet MS" panose="020B0603020202020204" pitchFamily="34" charset="0"/>
              </a:rPr>
              <a:t>	[</a:t>
            </a:r>
            <a:r>
              <a:rPr lang="en-US" sz="2000" dirty="0">
                <a:solidFill>
                  <a:srgbClr val="FFFF00"/>
                </a:solidFill>
                <a:latin typeface="Trebuchet MS" panose="020B0603020202020204" pitchFamily="34" charset="0"/>
              </a:rPr>
              <a:t>'instance-of</a:t>
            </a:r>
            <a:r>
              <a:rPr lang="en-US" sz="2000" dirty="0">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a:t>
            </a:r>
            <a:r>
              <a:rPr lang="en-US" sz="2000" dirty="0" err="1">
                <a:solidFill>
                  <a:schemeClr val="bg1"/>
                </a:solidFill>
                <a:latin typeface="Trebuchet MS" panose="020B0603020202020204" pitchFamily="34" charset="0"/>
              </a:rPr>
              <a:t>,</a:t>
            </a:r>
            <a:r>
              <a:rPr lang="en-US" sz="2000" dirty="0" err="1">
                <a:solidFill>
                  <a:srgbClr val="00B0F0"/>
                </a:solidFill>
                <a:latin typeface="Trebuchet MS" panose="020B0603020202020204" pitchFamily="34" charset="0"/>
              </a:rPr>
              <a:t>role</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B</a:t>
            </a:r>
            <a:r>
              <a:rPr lang="en-US" sz="2000" dirty="0">
                <a:solidFill>
                  <a:schemeClr val="bg1"/>
                </a:solidFill>
                <a:latin typeface="Trebuchet MS" panose="020B0603020202020204" pitchFamily="34" charset="0"/>
              </a:rPr>
              <a:t>],</a:t>
            </a:r>
          </a:p>
          <a:p>
            <a:pPr>
              <a:spcBef>
                <a:spcPts val="480"/>
              </a:spcBef>
            </a:pPr>
            <a:r>
              <a:rPr lang="en-US" sz="2000" dirty="0">
                <a:solidFill>
                  <a:schemeClr val="bg1"/>
                </a:solidFill>
                <a:latin typeface="Trebuchet MS" panose="020B0603020202020204" pitchFamily="34" charset="0"/>
              </a:rPr>
              <a:t>       then([</a:t>
            </a:r>
            <a:r>
              <a:rPr lang="en-US" sz="2000" dirty="0">
                <a:solidFill>
                  <a:srgbClr val="FFFF00"/>
                </a:solidFill>
                <a:latin typeface="Trebuchet MS" panose="020B0603020202020204" pitchFamily="34" charset="0"/>
              </a:rPr>
              <a:t>'instance-</a:t>
            </a:r>
            <a:r>
              <a:rPr lang="en-US" sz="2000" dirty="0" err="1">
                <a:solidFill>
                  <a:srgbClr val="FFFF00"/>
                </a:solidFill>
                <a:latin typeface="Trebuchet MS" panose="020B0603020202020204" pitchFamily="34" charset="0"/>
              </a:rPr>
              <a:t>of</a:t>
            </a:r>
            <a:r>
              <a:rPr lang="en-US" sz="2000" dirty="0" err="1">
                <a:solidFill>
                  <a:schemeClr val="bg1"/>
                </a:solidFill>
                <a:latin typeface="Trebuchet MS" panose="020B0603020202020204" pitchFamily="34" charset="0"/>
              </a:rPr>
              <a:t>',</a:t>
            </a:r>
            <a:r>
              <a:rPr lang="en-US" sz="2000" dirty="0" err="1">
                <a:solidFill>
                  <a:srgbClr val="FFC000"/>
                </a:solidFill>
                <a:latin typeface="Trebuchet MS" panose="020B0603020202020204" pitchFamily="34" charset="0"/>
              </a:rPr>
              <a:t>E,D,B</a:t>
            </a:r>
            <a:r>
              <a:rPr lang="en-US" sz="2000" dirty="0">
                <a:solidFill>
                  <a:srgbClr val="FFC000"/>
                </a:solidFill>
                <a:latin typeface="Trebuchet MS" panose="020B0603020202020204" pitchFamily="34" charset="0"/>
              </a:rPr>
              <a:t>]</a:t>
            </a:r>
            <a:r>
              <a:rPr lang="en-US" sz="2000" dirty="0">
                <a:solidFill>
                  <a:schemeClr val="bg1"/>
                </a:solidFill>
                <a:latin typeface="Trebuchet MS" panose="020B0603020202020204" pitchFamily="34" charset="0"/>
              </a:rPr>
              <a:t>))).</a:t>
            </a:r>
          </a:p>
        </p:txBody>
      </p:sp>
    </p:spTree>
    <p:extLst>
      <p:ext uri="{BB962C8B-B14F-4D97-AF65-F5344CB8AC3E}">
        <p14:creationId xmlns:p14="http://schemas.microsoft.com/office/powerpoint/2010/main" val="15065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93C3-3411-4A8D-93DB-69440BD61146}"/>
              </a:ext>
            </a:extLst>
          </p:cNvPr>
          <p:cNvSpPr>
            <a:spLocks noGrp="1"/>
          </p:cNvSpPr>
          <p:nvPr>
            <p:ph type="title"/>
          </p:nvPr>
        </p:nvSpPr>
        <p:spPr/>
        <p:txBody>
          <a:bodyPr/>
          <a:lstStyle/>
          <a:p>
            <a:r>
              <a:rPr lang="en-US" dirty="0"/>
              <a:t>5 forms of Kowalski rules</a:t>
            </a:r>
          </a:p>
        </p:txBody>
      </p:sp>
      <p:sp>
        <p:nvSpPr>
          <p:cNvPr id="3" name="Content Placeholder 2">
            <a:extLst>
              <a:ext uri="{FF2B5EF4-FFF2-40B4-BE49-F238E27FC236}">
                <a16:creationId xmlns:a16="http://schemas.microsoft.com/office/drawing/2014/main" id="{F725583C-A3BA-4F61-A453-B54BCD3302D6}"/>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‘if-then’-rules: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P</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P</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‘if-then-or’-rules: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a:t>
            </a:r>
            <a:r>
              <a:rPr lang="en-US" sz="3200" dirty="0">
                <a:latin typeface="Times New Roman" panose="02020603050405020304" pitchFamily="18" charset="0"/>
                <a:cs typeface="Times New Roman" panose="02020603050405020304" pitchFamily="18" charset="0"/>
                <a:sym typeface="Wingdings" panose="05000000000000000000" pitchFamily="2" charset="2"/>
              </a:rPr>
              <a:t> ( P v Q v …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 P v Q v … )</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‘false-hood’-rules: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false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5C0A90-B897-4B1E-8990-54A343E1A3C9}"/>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108910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93C3-3411-4A8D-93DB-69440BD61146}"/>
              </a:ext>
            </a:extLst>
          </p:cNvPr>
          <p:cNvSpPr>
            <a:spLocks noGrp="1"/>
          </p:cNvSpPr>
          <p:nvPr>
            <p:ph type="title"/>
          </p:nvPr>
        </p:nvSpPr>
        <p:spPr/>
        <p:txBody>
          <a:bodyPr/>
          <a:lstStyle/>
          <a:p>
            <a:r>
              <a:rPr lang="en-US" dirty="0">
                <a:solidFill>
                  <a:srgbClr val="FFFF00"/>
                </a:solidFill>
              </a:rPr>
              <a:t>Horn Logic</a:t>
            </a:r>
          </a:p>
        </p:txBody>
      </p:sp>
      <p:sp>
        <p:nvSpPr>
          <p:cNvPr id="3" name="Content Placeholder 2">
            <a:extLst>
              <a:ext uri="{FF2B5EF4-FFF2-40B4-BE49-F238E27FC236}">
                <a16:creationId xmlns:a16="http://schemas.microsoft.com/office/drawing/2014/main" id="{F725583C-A3BA-4F61-A453-B54BCD3302D6}"/>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‘if-then’-rules:</a:t>
            </a:r>
          </a:p>
          <a:p>
            <a:pPr lvl="1">
              <a:buFont typeface="Arial" panose="020B0604020202020204" pitchFamily="34" charset="0"/>
              <a:buChar char="•"/>
            </a:pPr>
            <a:r>
              <a:rPr lang="en-US" sz="3200" dirty="0">
                <a:solidFill>
                  <a:srgbClr val="FFFF00"/>
                </a:solidFill>
                <a:latin typeface="Times New Roman" panose="02020603050405020304" pitchFamily="18" charset="0"/>
                <a:cs typeface="Times New Roman" panose="02020603050405020304" pitchFamily="18" charset="0"/>
              </a:rPr>
              <a:t>( A &amp; B &amp; … ) </a:t>
            </a:r>
            <a:r>
              <a:rPr lang="en-US" sz="3200"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P</a:t>
            </a:r>
          </a:p>
          <a:p>
            <a:pPr lvl="1">
              <a:buFont typeface="Arial" panose="020B0604020202020204" pitchFamily="34" charset="0"/>
              <a:buChar char="•"/>
            </a:pPr>
            <a:r>
              <a:rPr lang="en-US" sz="3200"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true  P</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‘if-then-or’-rules: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a:t>
            </a:r>
            <a:r>
              <a:rPr lang="en-US" sz="3200" dirty="0">
                <a:latin typeface="Times New Roman" panose="02020603050405020304" pitchFamily="18" charset="0"/>
                <a:cs typeface="Times New Roman" panose="02020603050405020304" pitchFamily="18" charset="0"/>
                <a:sym typeface="Wingdings" panose="05000000000000000000" pitchFamily="2" charset="2"/>
              </a:rPr>
              <a:t> ( P v Q v …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 P v Q v … )</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‘false-hood’-rules: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false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5C0A90-B897-4B1E-8990-54A343E1A3C9}"/>
              </a:ext>
            </a:extLst>
          </p:cNvPr>
          <p:cNvSpPr>
            <a:spLocks noGrp="1"/>
          </p:cNvSpPr>
          <p:nvPr>
            <p:ph type="sldNum" sz="quarter" idx="3"/>
          </p:nvPr>
        </p:nvSpPr>
        <p:spPr/>
        <p:txBody>
          <a:bodyPr/>
          <a:lstStyle/>
          <a:p>
            <a:fld id="{7C5DB68A-9D44-4073-920F-D08D647C06A7}" type="slidenum">
              <a:rPr lang="en-US" smtClean="0"/>
              <a:t>64</a:t>
            </a:fld>
            <a:endParaRPr lang="en-US" dirty="0"/>
          </a:p>
        </p:txBody>
      </p:sp>
      <p:sp>
        <p:nvSpPr>
          <p:cNvPr id="5" name="TextBox 4">
            <a:extLst>
              <a:ext uri="{FF2B5EF4-FFF2-40B4-BE49-F238E27FC236}">
                <a16:creationId xmlns:a16="http://schemas.microsoft.com/office/drawing/2014/main" id="{33E5848E-0584-4BD7-A1B1-4558BACBF30F}"/>
              </a:ext>
            </a:extLst>
          </p:cNvPr>
          <p:cNvSpPr txBox="1"/>
          <p:nvPr/>
        </p:nvSpPr>
        <p:spPr>
          <a:xfrm>
            <a:off x="4800600" y="2362200"/>
            <a:ext cx="3746538" cy="830997"/>
          </a:xfrm>
          <a:prstGeom prst="rect">
            <a:avLst/>
          </a:prstGeom>
          <a:noFill/>
          <a:ln>
            <a:solidFill>
              <a:srgbClr val="FFFF00"/>
            </a:solidFill>
          </a:ln>
        </p:spPr>
        <p:txBody>
          <a:bodyPr wrap="none" rtlCol="0">
            <a:spAutoFit/>
          </a:bodyPr>
          <a:lstStyle/>
          <a:p>
            <a:r>
              <a:rPr lang="en-US" dirty="0">
                <a:solidFill>
                  <a:srgbClr val="FFFF00"/>
                </a:solidFill>
              </a:rPr>
              <a:t>A, B, … may be true or false</a:t>
            </a:r>
          </a:p>
          <a:p>
            <a:r>
              <a:rPr lang="en-US" dirty="0">
                <a:solidFill>
                  <a:srgbClr val="FFFF00"/>
                </a:solidFill>
              </a:rPr>
              <a:t>P must be true</a:t>
            </a:r>
          </a:p>
        </p:txBody>
      </p:sp>
    </p:spTree>
    <p:extLst>
      <p:ext uri="{BB962C8B-B14F-4D97-AF65-F5344CB8AC3E}">
        <p14:creationId xmlns:p14="http://schemas.microsoft.com/office/powerpoint/2010/main" val="4142030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6369-00A3-40B1-B7B6-57FB89CC9F39}"/>
              </a:ext>
            </a:extLst>
          </p:cNvPr>
          <p:cNvSpPr>
            <a:spLocks noGrp="1"/>
          </p:cNvSpPr>
          <p:nvPr>
            <p:ph type="title"/>
          </p:nvPr>
        </p:nvSpPr>
        <p:spPr/>
        <p:txBody>
          <a:bodyPr/>
          <a:lstStyle/>
          <a:p>
            <a:r>
              <a:rPr lang="en-US" dirty="0"/>
              <a:t>Current reasoning modes</a:t>
            </a:r>
          </a:p>
        </p:txBody>
      </p:sp>
      <p:sp>
        <p:nvSpPr>
          <p:cNvPr id="3" name="Content Placeholder 2">
            <a:extLst>
              <a:ext uri="{FF2B5EF4-FFF2-40B4-BE49-F238E27FC236}">
                <a16:creationId xmlns:a16="http://schemas.microsoft.com/office/drawing/2014/main" id="{13BB2292-4482-41B6-A65F-E118B21759A3}"/>
              </a:ext>
            </a:extLst>
          </p:cNvPr>
          <p:cNvSpPr>
            <a:spLocks noGrp="1"/>
          </p:cNvSpPr>
          <p:nvPr>
            <p:ph idx="1"/>
          </p:nvPr>
        </p:nvSpPr>
        <p:spPr/>
        <p:txBody>
          <a:bodyPr/>
          <a:lstStyle/>
          <a:p>
            <a:pPr>
              <a:buFont typeface="Arial" panose="020B0604020202020204" pitchFamily="34" charset="0"/>
              <a:buChar char="•"/>
            </a:pPr>
            <a:r>
              <a:rPr lang="en-US" dirty="0"/>
              <a:t>Classic Propositional</a:t>
            </a:r>
          </a:p>
          <a:p>
            <a:pPr lvl="1">
              <a:buFont typeface="Arial" panose="020B0604020202020204" pitchFamily="34" charset="0"/>
              <a:buChar char="•"/>
            </a:pPr>
            <a:r>
              <a:rPr lang="en-US" dirty="0"/>
              <a:t>Modus </a:t>
            </a:r>
            <a:r>
              <a:rPr lang="en-US" dirty="0" err="1"/>
              <a:t>ponendo</a:t>
            </a:r>
            <a:r>
              <a:rPr lang="en-US" dirty="0"/>
              <a:t> ponens</a:t>
            </a:r>
          </a:p>
          <a:p>
            <a:pPr lvl="1">
              <a:buFont typeface="Arial" panose="020B0604020202020204" pitchFamily="34" charset="0"/>
              <a:buChar char="•"/>
            </a:pPr>
            <a:r>
              <a:rPr lang="en-US" dirty="0"/>
              <a:t>Modus </a:t>
            </a:r>
            <a:r>
              <a:rPr lang="en-US" dirty="0" err="1"/>
              <a:t>ponendo</a:t>
            </a:r>
            <a:r>
              <a:rPr lang="en-US" dirty="0"/>
              <a:t> tollens</a:t>
            </a:r>
          </a:p>
          <a:p>
            <a:pPr lvl="1">
              <a:buFont typeface="Arial" panose="020B0604020202020204" pitchFamily="34" charset="0"/>
              <a:buChar char="•"/>
            </a:pPr>
            <a:r>
              <a:rPr lang="en-US" dirty="0"/>
              <a:t>Modus </a:t>
            </a:r>
            <a:r>
              <a:rPr lang="en-US" dirty="0" err="1"/>
              <a:t>tollendo</a:t>
            </a:r>
            <a:r>
              <a:rPr lang="en-US" dirty="0"/>
              <a:t> tollens</a:t>
            </a:r>
          </a:p>
          <a:p>
            <a:pPr lvl="1">
              <a:buFont typeface="Arial" panose="020B0604020202020204" pitchFamily="34" charset="0"/>
              <a:buChar char="•"/>
            </a:pPr>
            <a:r>
              <a:rPr lang="en-US" dirty="0"/>
              <a:t>Modus </a:t>
            </a:r>
            <a:r>
              <a:rPr lang="en-US" dirty="0" err="1"/>
              <a:t>tollendo</a:t>
            </a:r>
            <a:r>
              <a:rPr lang="en-US" dirty="0"/>
              <a:t> ponens</a:t>
            </a:r>
          </a:p>
          <a:p>
            <a:pPr>
              <a:buFont typeface="Arial" panose="020B0604020202020204" pitchFamily="34" charset="0"/>
              <a:buChar char="•"/>
            </a:pPr>
            <a:r>
              <a:rPr lang="en-US" dirty="0"/>
              <a:t>Possible world approach to assumptions</a:t>
            </a:r>
          </a:p>
          <a:p>
            <a:pPr>
              <a:buFont typeface="Arial" panose="020B0604020202020204" pitchFamily="34" charset="0"/>
              <a:buChar char="•"/>
            </a:pPr>
            <a:r>
              <a:rPr lang="en-US" dirty="0"/>
              <a:t>Heuristics</a:t>
            </a:r>
          </a:p>
          <a:p>
            <a:pPr lvl="1">
              <a:buFont typeface="Arial" panose="020B0604020202020204" pitchFamily="34" charset="0"/>
              <a:buChar char="•"/>
            </a:pPr>
            <a:r>
              <a:rPr lang="en-US" dirty="0"/>
              <a:t>Limits on function embedding</a:t>
            </a:r>
          </a:p>
          <a:p>
            <a:pPr lvl="1">
              <a:buFont typeface="Arial" panose="020B0604020202020204" pitchFamily="34" charset="0"/>
              <a:buChar char="•"/>
            </a:pPr>
            <a:r>
              <a:rPr lang="en-US" dirty="0"/>
              <a:t>Tame incompleteness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8D6365-1AF8-4A90-9244-FC1AB2E931BC}"/>
              </a:ext>
            </a:extLst>
          </p:cNvPr>
          <p:cNvSpPr>
            <a:spLocks noGrp="1"/>
          </p:cNvSpPr>
          <p:nvPr>
            <p:ph type="sldNum" sz="quarter" idx="3"/>
          </p:nvPr>
        </p:nvSpPr>
        <p:spPr/>
        <p:txBody>
          <a:bodyPr/>
          <a:lstStyle/>
          <a:p>
            <a:fld id="{7C5DB68A-9D44-4073-920F-D08D647C06A7}" type="slidenum">
              <a:rPr lang="en-US" smtClean="0"/>
              <a:t>65</a:t>
            </a:fld>
            <a:endParaRPr lang="en-US" dirty="0"/>
          </a:p>
        </p:txBody>
      </p:sp>
    </p:spTree>
    <p:extLst>
      <p:ext uri="{BB962C8B-B14F-4D97-AF65-F5344CB8AC3E}">
        <p14:creationId xmlns:p14="http://schemas.microsoft.com/office/powerpoint/2010/main" val="3742071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(1)</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457201" y="2286000"/>
            <a:ext cx="4038600" cy="4343400"/>
          </a:xfrm>
        </p:spPr>
        <p:txBody>
          <a:bodyPr/>
          <a:lstStyle/>
          <a:p>
            <a:r>
              <a:rPr lang="pt-BR" dirty="0">
                <a:solidFill>
                  <a:srgbClr val="FFFF00"/>
                </a:solidFill>
                <a:latin typeface="Times New Roman" panose="02020603050405020304" pitchFamily="18" charset="0"/>
                <a:cs typeface="Times New Roman" panose="02020603050405020304" pitchFamily="18" charset="0"/>
              </a:rPr>
              <a:t>ont</a:t>
            </a:r>
            <a:r>
              <a:rPr lang="pt-BR" dirty="0">
                <a:latin typeface="Times New Roman" panose="02020603050405020304" pitchFamily="18" charset="0"/>
                <a:cs typeface="Times New Roman" panose="02020603050405020304" pitchFamily="18" charset="0"/>
              </a:rPr>
              <a:t> = defined in ontology</a:t>
            </a:r>
          </a:p>
          <a:p>
            <a:endParaRPr lang="pt-BR" dirty="0">
              <a:latin typeface="Times New Roman" panose="02020603050405020304" pitchFamily="18" charset="0"/>
              <a:cs typeface="Times New Roman" panose="02020603050405020304" pitchFamily="18" charset="0"/>
            </a:endParaRPr>
          </a:p>
          <a:p>
            <a:r>
              <a:rPr lang="pt-BR" dirty="0">
                <a:solidFill>
                  <a:srgbClr val="FFFF00"/>
                </a:solidFill>
                <a:latin typeface="Times New Roman" panose="02020603050405020304" pitchFamily="18" charset="0"/>
                <a:cs typeface="Times New Roman" panose="02020603050405020304" pitchFamily="18" charset="0"/>
              </a:rPr>
              <a:t>mpp</a:t>
            </a:r>
            <a:r>
              <a:rPr lang="pt-BR" dirty="0">
                <a:latin typeface="Times New Roman" panose="02020603050405020304" pitchFamily="18" charset="0"/>
                <a:cs typeface="Times New Roman" panose="02020603050405020304" pitchFamily="18" charset="0"/>
              </a:rPr>
              <a:t> = modus ponendo ponens:    </a:t>
            </a:r>
          </a:p>
          <a:p>
            <a:r>
              <a:rPr lang="pt-BR" dirty="0">
                <a:latin typeface="Times New Roman" panose="02020603050405020304" pitchFamily="18" charset="0"/>
                <a:cs typeface="Times New Roman" panose="02020603050405020304" pitchFamily="18" charset="0"/>
              </a:rPr>
              <a:t>	A ( ...&amp; ... ) </a:t>
            </a:r>
            <a:r>
              <a:rPr lang="pt-BR" dirty="0">
                <a:latin typeface="Times New Roman" panose="02020603050405020304" pitchFamily="18" charset="0"/>
                <a:cs typeface="Times New Roman" panose="02020603050405020304" pitchFamily="18" charset="0"/>
                <a:sym typeface="Wingdings" panose="05000000000000000000" pitchFamily="2" charset="2"/>
              </a:rPr>
              <a:t></a:t>
            </a:r>
            <a:r>
              <a:rPr lang="pt-BR" dirty="0">
                <a:latin typeface="Times New Roman" panose="02020603050405020304" pitchFamily="18" charset="0"/>
                <a:cs typeface="Times New Roman" panose="02020603050405020304" pitchFamily="18" charset="0"/>
              </a:rPr>
              <a:t> B</a:t>
            </a:r>
          </a:p>
          <a:p>
            <a:r>
              <a:rPr lang="pt-BR" dirty="0">
                <a:latin typeface="Times New Roman" panose="02020603050405020304" pitchFamily="18" charset="0"/>
                <a:cs typeface="Times New Roman" panose="02020603050405020304" pitchFamily="18" charset="0"/>
              </a:rPr>
              <a:t>	A ( ...&amp; ... )</a:t>
            </a:r>
          </a:p>
          <a:p>
            <a:r>
              <a:rPr lang="pt-BR" dirty="0">
                <a:latin typeface="Times New Roman" panose="02020603050405020304" pitchFamily="18" charset="0"/>
                <a:cs typeface="Times New Roman" panose="02020603050405020304" pitchFamily="18" charset="0"/>
              </a:rPr>
              <a:t>	---------------------</a:t>
            </a:r>
          </a:p>
          <a:p>
            <a:r>
              <a:rPr lang="pt-BR" dirty="0">
                <a:latin typeface="Times New Roman" panose="02020603050405020304" pitchFamily="18" charset="0"/>
                <a:cs typeface="Times New Roman" panose="02020603050405020304" pitchFamily="18" charset="0"/>
              </a:rPr>
              <a:t>	B</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66</a:t>
            </a:fld>
            <a:endParaRPr lang="en-US" dirty="0"/>
          </a:p>
        </p:txBody>
      </p:sp>
      <p:sp>
        <p:nvSpPr>
          <p:cNvPr id="5" name="Content Placeholder 2">
            <a:extLst>
              <a:ext uri="{FF2B5EF4-FFF2-40B4-BE49-F238E27FC236}">
                <a16:creationId xmlns:a16="http://schemas.microsoft.com/office/drawing/2014/main" id="{F4DFCB1D-E0C3-4B79-ABAD-7DA950BF2409}"/>
              </a:ext>
            </a:extLst>
          </p:cNvPr>
          <p:cNvSpPr txBox="1">
            <a:spLocks/>
          </p:cNvSpPr>
          <p:nvPr/>
        </p:nvSpPr>
        <p:spPr>
          <a:xfrm>
            <a:off x="4800598" y="2286000"/>
            <a:ext cx="4038601" cy="4343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pt-BR" kern="0" dirty="0">
                <a:latin typeface="Times New Roman" panose="02020603050405020304" pitchFamily="18" charset="0"/>
                <a:cs typeface="Times New Roman" panose="02020603050405020304" pitchFamily="18" charset="0"/>
              </a:rPr>
              <a:t> </a:t>
            </a:r>
          </a:p>
          <a:p>
            <a:endParaRPr lang="pt-BR" kern="0" dirty="0">
              <a:latin typeface="Times New Roman" panose="02020603050405020304" pitchFamily="18" charset="0"/>
              <a:cs typeface="Times New Roman" panose="02020603050405020304" pitchFamily="18" charset="0"/>
            </a:endParaRPr>
          </a:p>
          <a:p>
            <a:r>
              <a:rPr lang="pt-BR" kern="0" dirty="0">
                <a:latin typeface="Times New Roman" panose="02020603050405020304" pitchFamily="18" charset="0"/>
                <a:cs typeface="Times New Roman" panose="02020603050405020304" pitchFamily="18" charset="0"/>
              </a:rPr>
              <a:t> </a:t>
            </a:r>
            <a:r>
              <a:rPr lang="pt-BR" kern="0" dirty="0">
                <a:solidFill>
                  <a:srgbClr val="FFFF00"/>
                </a:solidFill>
                <a:latin typeface="Times New Roman" panose="02020603050405020304" pitchFamily="18" charset="0"/>
                <a:cs typeface="Times New Roman" panose="02020603050405020304" pitchFamily="18" charset="0"/>
              </a:rPr>
              <a:t>mpt</a:t>
            </a:r>
            <a:r>
              <a:rPr lang="pt-BR" kern="0" dirty="0">
                <a:latin typeface="Times New Roman" panose="02020603050405020304" pitchFamily="18" charset="0"/>
                <a:cs typeface="Times New Roman" panose="02020603050405020304" pitchFamily="18" charset="0"/>
              </a:rPr>
              <a:t> = modus ponendo tollens:</a:t>
            </a:r>
          </a:p>
          <a:p>
            <a:r>
              <a:rPr lang="pt-BR" kern="0" dirty="0">
                <a:latin typeface="Times New Roman" panose="02020603050405020304" pitchFamily="18" charset="0"/>
                <a:cs typeface="Times New Roman" panose="02020603050405020304" pitchFamily="18" charset="0"/>
              </a:rPr>
              <a:t>	(A &amp; ...) &amp; B </a:t>
            </a:r>
            <a:r>
              <a:rPr lang="pt-BR" kern="0" dirty="0">
                <a:latin typeface="Times New Roman" panose="02020603050405020304" pitchFamily="18" charset="0"/>
                <a:cs typeface="Times New Roman" panose="02020603050405020304" pitchFamily="18" charset="0"/>
                <a:sym typeface="Wingdings" panose="05000000000000000000" pitchFamily="2" charset="2"/>
              </a:rPr>
              <a:t></a:t>
            </a:r>
            <a:r>
              <a:rPr lang="pt-BR" kern="0" dirty="0">
                <a:latin typeface="Times New Roman" panose="02020603050405020304" pitchFamily="18" charset="0"/>
                <a:cs typeface="Times New Roman" panose="02020603050405020304" pitchFamily="18" charset="0"/>
              </a:rPr>
              <a:t> false</a:t>
            </a:r>
          </a:p>
          <a:p>
            <a:r>
              <a:rPr lang="pt-BR" kern="0" dirty="0">
                <a:latin typeface="Times New Roman" panose="02020603050405020304" pitchFamily="18" charset="0"/>
                <a:cs typeface="Times New Roman" panose="02020603050405020304" pitchFamily="18" charset="0"/>
              </a:rPr>
              <a:t>	(A &amp; ...)</a:t>
            </a:r>
          </a:p>
          <a:p>
            <a:r>
              <a:rPr lang="pt-BR" kern="0" dirty="0">
                <a:latin typeface="Times New Roman" panose="02020603050405020304" pitchFamily="18" charset="0"/>
                <a:cs typeface="Times New Roman" panose="02020603050405020304" pitchFamily="18" charset="0"/>
              </a:rPr>
              <a:t>	--------------------------</a:t>
            </a:r>
          </a:p>
          <a:p>
            <a:r>
              <a:rPr lang="pt-BR" kern="0" dirty="0">
                <a:latin typeface="Times New Roman" panose="02020603050405020304" pitchFamily="18" charset="0"/>
                <a:cs typeface="Times New Roman" panose="02020603050405020304" pitchFamily="18" charset="0"/>
              </a:rPr>
              <a:t>	not B</a:t>
            </a:r>
            <a:endParaRPr lang="en-US"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CADB826-563B-4141-9F3E-839071AEC95F}"/>
              </a:ext>
            </a:extLst>
          </p:cNvPr>
          <p:cNvSpPr/>
          <p:nvPr/>
        </p:nvSpPr>
        <p:spPr bwMode="auto">
          <a:xfrm>
            <a:off x="457201" y="2286000"/>
            <a:ext cx="4114799" cy="533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468EB4EF-3773-4FE1-8F90-99A4ADF6DD14}"/>
              </a:ext>
            </a:extLst>
          </p:cNvPr>
          <p:cNvSpPr/>
          <p:nvPr/>
        </p:nvSpPr>
        <p:spPr bwMode="auto">
          <a:xfrm>
            <a:off x="457200" y="3200400"/>
            <a:ext cx="4114799" cy="2438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471C34D8-6A76-4652-A729-2FAACD96D6D2}"/>
              </a:ext>
            </a:extLst>
          </p:cNvPr>
          <p:cNvSpPr/>
          <p:nvPr/>
        </p:nvSpPr>
        <p:spPr bwMode="auto">
          <a:xfrm>
            <a:off x="4800601" y="3200400"/>
            <a:ext cx="4114799" cy="2438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880812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(2)</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457201" y="2285999"/>
            <a:ext cx="3581399" cy="4491487"/>
          </a:xfrm>
          <a:ln>
            <a:solidFill>
              <a:schemeClr val="bg1"/>
            </a:solidFill>
          </a:ln>
        </p:spPr>
        <p:txBody>
          <a:bodyPr/>
          <a:lstStyle/>
          <a:p>
            <a:r>
              <a:rPr lang="en-US" sz="2000" dirty="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mtt</a:t>
            </a:r>
            <a:r>
              <a:rPr lang="en-US" sz="2000" dirty="0">
                <a:latin typeface="Times New Roman" panose="02020603050405020304" pitchFamily="18" charset="0"/>
                <a:cs typeface="Times New Roman" panose="02020603050405020304" pitchFamily="18" charset="0"/>
              </a:rPr>
              <a:t> = modus </a:t>
            </a:r>
            <a:r>
              <a:rPr lang="en-US" sz="2000" dirty="0" err="1">
                <a:latin typeface="Times New Roman" panose="02020603050405020304" pitchFamily="18" charset="0"/>
                <a:cs typeface="Times New Roman" panose="02020603050405020304" pitchFamily="18" charset="0"/>
              </a:rPr>
              <a:t>tollendo</a:t>
            </a:r>
            <a:r>
              <a:rPr lang="en-US" sz="2000" dirty="0">
                <a:latin typeface="Times New Roman" panose="02020603050405020304" pitchFamily="18" charset="0"/>
                <a:cs typeface="Times New Roman" panose="02020603050405020304" pitchFamily="18" charset="0"/>
              </a:rPr>
              <a:t> tollens:</a:t>
            </a:r>
          </a:p>
          <a:p>
            <a:r>
              <a:rPr lang="en-US" sz="2000" dirty="0">
                <a:latin typeface="Times New Roman" panose="02020603050405020304" pitchFamily="18" charset="0"/>
                <a:cs typeface="Times New Roman" panose="02020603050405020304" pitchFamily="18" charset="0"/>
              </a:rPr>
              <a:t>	A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not B</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not 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 &amp; B &amp; C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D</a:t>
            </a:r>
          </a:p>
          <a:p>
            <a:r>
              <a:rPr lang="en-US" sz="2000" dirty="0">
                <a:latin typeface="Times New Roman" panose="02020603050405020304" pitchFamily="18" charset="0"/>
                <a:cs typeface="Times New Roman" panose="02020603050405020304" pitchFamily="18" charset="0"/>
              </a:rPr>
              <a:t>	not D</a:t>
            </a:r>
          </a:p>
          <a:p>
            <a:r>
              <a:rPr lang="en-US" sz="2000" dirty="0">
                <a:latin typeface="Times New Roman" panose="02020603050405020304" pitchFamily="18" charset="0"/>
                <a:cs typeface="Times New Roman" panose="02020603050405020304" pitchFamily="18" charset="0"/>
              </a:rPr>
              <a:t>	A</a:t>
            </a:r>
          </a:p>
          <a:p>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not C </a:t>
            </a: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67</a:t>
            </a:fld>
            <a:endParaRPr lang="en-US" dirty="0"/>
          </a:p>
        </p:txBody>
      </p:sp>
      <p:sp>
        <p:nvSpPr>
          <p:cNvPr id="5" name="Content Placeholder 2">
            <a:extLst>
              <a:ext uri="{FF2B5EF4-FFF2-40B4-BE49-F238E27FC236}">
                <a16:creationId xmlns:a16="http://schemas.microsoft.com/office/drawing/2014/main" id="{F4DFCB1D-E0C3-4B79-ABAD-7DA950BF2409}"/>
              </a:ext>
            </a:extLst>
          </p:cNvPr>
          <p:cNvSpPr txBox="1">
            <a:spLocks/>
          </p:cNvSpPr>
          <p:nvPr/>
        </p:nvSpPr>
        <p:spPr>
          <a:xfrm>
            <a:off x="4800599" y="2286000"/>
            <a:ext cx="3429002" cy="449148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pt-BR" sz="2000" kern="0" dirty="0">
                <a:latin typeface="Times New Roman" panose="02020603050405020304" pitchFamily="18" charset="0"/>
                <a:cs typeface="Times New Roman" panose="02020603050405020304" pitchFamily="18" charset="0"/>
              </a:rPr>
              <a:t> </a:t>
            </a:r>
            <a:r>
              <a:rPr lang="pt-BR" sz="2000" kern="0" dirty="0">
                <a:solidFill>
                  <a:srgbClr val="FFFF00"/>
                </a:solidFill>
                <a:latin typeface="Times New Roman" panose="02020603050405020304" pitchFamily="18" charset="0"/>
                <a:cs typeface="Times New Roman" panose="02020603050405020304" pitchFamily="18" charset="0"/>
              </a:rPr>
              <a:t>mtp</a:t>
            </a:r>
            <a:r>
              <a:rPr lang="pt-BR" sz="2000" kern="0" dirty="0">
                <a:latin typeface="Times New Roman" panose="02020603050405020304" pitchFamily="18" charset="0"/>
                <a:cs typeface="Times New Roman" panose="02020603050405020304" pitchFamily="18" charset="0"/>
              </a:rPr>
              <a:t> = modus tollendo ponens:</a:t>
            </a:r>
          </a:p>
          <a:p>
            <a:r>
              <a:rPr lang="pt-BR" sz="2000" kern="0" dirty="0">
                <a:latin typeface="Times New Roman" panose="02020603050405020304" pitchFamily="18" charset="0"/>
                <a:cs typeface="Times New Roman" panose="02020603050405020304" pitchFamily="18" charset="0"/>
              </a:rPr>
              <a:t>	A </a:t>
            </a:r>
            <a:r>
              <a:rPr lang="pt-BR" sz="2000" kern="0" dirty="0">
                <a:latin typeface="Times New Roman" panose="02020603050405020304" pitchFamily="18" charset="0"/>
                <a:cs typeface="Times New Roman" panose="02020603050405020304" pitchFamily="18" charset="0"/>
                <a:sym typeface="Wingdings" panose="05000000000000000000" pitchFamily="2" charset="2"/>
              </a:rPr>
              <a:t></a:t>
            </a:r>
            <a:r>
              <a:rPr lang="pt-BR" sz="2000" kern="0" dirty="0">
                <a:latin typeface="Times New Roman" panose="02020603050405020304" pitchFamily="18" charset="0"/>
                <a:cs typeface="Times New Roman" panose="02020603050405020304" pitchFamily="18" charset="0"/>
              </a:rPr>
              <a:t> B v C</a:t>
            </a:r>
          </a:p>
          <a:p>
            <a:r>
              <a:rPr lang="pt-BR" sz="2000" kern="0" dirty="0">
                <a:latin typeface="Times New Roman" panose="02020603050405020304" pitchFamily="18" charset="0"/>
                <a:cs typeface="Times New Roman" panose="02020603050405020304" pitchFamily="18" charset="0"/>
              </a:rPr>
              <a:t>	A</a:t>
            </a:r>
          </a:p>
          <a:p>
            <a:r>
              <a:rPr lang="pt-BR" sz="2000" kern="0" dirty="0">
                <a:latin typeface="Times New Roman" panose="02020603050405020304" pitchFamily="18" charset="0"/>
                <a:cs typeface="Times New Roman" panose="02020603050405020304" pitchFamily="18" charset="0"/>
              </a:rPr>
              <a:t>	not B</a:t>
            </a:r>
          </a:p>
          <a:p>
            <a:r>
              <a:rPr lang="pt-BR" sz="2000" kern="0" dirty="0">
                <a:latin typeface="Times New Roman" panose="02020603050405020304" pitchFamily="18" charset="0"/>
                <a:cs typeface="Times New Roman" panose="02020603050405020304" pitchFamily="18" charset="0"/>
              </a:rPr>
              <a:t>	------</a:t>
            </a:r>
          </a:p>
          <a:p>
            <a:r>
              <a:rPr lang="pt-BR" sz="2000" kern="0" dirty="0">
                <a:latin typeface="Times New Roman" panose="02020603050405020304" pitchFamily="18" charset="0"/>
                <a:cs typeface="Times New Roman" panose="02020603050405020304" pitchFamily="18" charset="0"/>
              </a:rPr>
              <a:t>	C</a:t>
            </a:r>
          </a:p>
          <a:p>
            <a:endParaRPr lang="pt-BR" sz="2000" kern="0" dirty="0">
              <a:latin typeface="Times New Roman" panose="02020603050405020304" pitchFamily="18" charset="0"/>
              <a:cs typeface="Times New Roman" panose="02020603050405020304" pitchFamily="18" charset="0"/>
            </a:endParaRPr>
          </a:p>
          <a:p>
            <a:r>
              <a:rPr lang="pt-BR" sz="2000" kern="0" dirty="0">
                <a:latin typeface="Times New Roman" panose="02020603050405020304" pitchFamily="18" charset="0"/>
                <a:cs typeface="Times New Roman" panose="02020603050405020304" pitchFamily="18" charset="0"/>
              </a:rPr>
              <a:t>   alternative generation</a:t>
            </a:r>
          </a:p>
          <a:p>
            <a:r>
              <a:rPr lang="pt-BR" sz="2000" kern="0" dirty="0">
                <a:latin typeface="Times New Roman" panose="02020603050405020304" pitchFamily="18" charset="0"/>
                <a:cs typeface="Times New Roman" panose="02020603050405020304" pitchFamily="18" charset="0"/>
              </a:rPr>
              <a:t>	A </a:t>
            </a:r>
            <a:r>
              <a:rPr lang="pt-BR" sz="2000" kern="0" dirty="0">
                <a:latin typeface="Times New Roman" panose="02020603050405020304" pitchFamily="18" charset="0"/>
                <a:cs typeface="Times New Roman" panose="02020603050405020304" pitchFamily="18" charset="0"/>
                <a:sym typeface="Wingdings" panose="05000000000000000000" pitchFamily="2" charset="2"/>
              </a:rPr>
              <a:t></a:t>
            </a:r>
            <a:r>
              <a:rPr lang="pt-BR" sz="2000" kern="0" dirty="0">
                <a:latin typeface="Times New Roman" panose="02020603050405020304" pitchFamily="18" charset="0"/>
                <a:cs typeface="Times New Roman" panose="02020603050405020304" pitchFamily="18" charset="0"/>
              </a:rPr>
              <a:t> B v C</a:t>
            </a:r>
          </a:p>
          <a:p>
            <a:r>
              <a:rPr lang="pt-BR" sz="2000" kern="0" dirty="0">
                <a:latin typeface="Times New Roman" panose="02020603050405020304" pitchFamily="18" charset="0"/>
                <a:cs typeface="Times New Roman" panose="02020603050405020304" pitchFamily="18" charset="0"/>
              </a:rPr>
              <a:t>	A</a:t>
            </a:r>
          </a:p>
          <a:p>
            <a:r>
              <a:rPr lang="pt-BR" sz="2000" kern="0" dirty="0">
                <a:latin typeface="Times New Roman" panose="02020603050405020304" pitchFamily="18" charset="0"/>
                <a:cs typeface="Times New Roman" panose="02020603050405020304" pitchFamily="18" charset="0"/>
              </a:rPr>
              <a:t>	------</a:t>
            </a:r>
          </a:p>
          <a:p>
            <a:r>
              <a:rPr lang="pt-BR" sz="2000" kern="0" dirty="0">
                <a:latin typeface="Times New Roman" panose="02020603050405020304" pitchFamily="18" charset="0"/>
                <a:cs typeface="Times New Roman" panose="02020603050405020304" pitchFamily="18" charset="0"/>
              </a:rPr>
              <a:t>	B v C</a:t>
            </a:r>
          </a:p>
        </p:txBody>
      </p:sp>
      <p:cxnSp>
        <p:nvCxnSpPr>
          <p:cNvPr id="8" name="Straight Connector 7">
            <a:extLst>
              <a:ext uri="{FF2B5EF4-FFF2-40B4-BE49-F238E27FC236}">
                <a16:creationId xmlns:a16="http://schemas.microsoft.com/office/drawing/2014/main" id="{71F7D410-D273-4537-A516-AFF0779C64FE}"/>
              </a:ext>
            </a:extLst>
          </p:cNvPr>
          <p:cNvCxnSpPr/>
          <p:nvPr/>
        </p:nvCxnSpPr>
        <p:spPr bwMode="auto">
          <a:xfrm>
            <a:off x="457201" y="4267200"/>
            <a:ext cx="3581399"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cxnSp>
        <p:nvCxnSpPr>
          <p:cNvPr id="9" name="Straight Connector 8">
            <a:extLst>
              <a:ext uri="{FF2B5EF4-FFF2-40B4-BE49-F238E27FC236}">
                <a16:creationId xmlns:a16="http://schemas.microsoft.com/office/drawing/2014/main" id="{7F041252-AF65-4131-A627-F9EC2670A314}"/>
              </a:ext>
            </a:extLst>
          </p:cNvPr>
          <p:cNvCxnSpPr>
            <a:cxnSpLocks/>
          </p:cNvCxnSpPr>
          <p:nvPr/>
        </p:nvCxnSpPr>
        <p:spPr bwMode="auto">
          <a:xfrm>
            <a:off x="4800601" y="4724400"/>
            <a:ext cx="34290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Tree>
    <p:extLst>
      <p:ext uri="{BB962C8B-B14F-4D97-AF65-F5344CB8AC3E}">
        <p14:creationId xmlns:p14="http://schemas.microsoft.com/office/powerpoint/2010/main" val="16880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(4)</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609600" y="2285999"/>
            <a:ext cx="4343400" cy="4491487"/>
          </a:xfrm>
          <a:ln>
            <a:solidFill>
              <a:schemeClr val="bg1"/>
            </a:solidFill>
          </a:ln>
        </p:spPr>
        <p:txBody>
          <a:bodyPr/>
          <a:lstStyle/>
          <a:p>
            <a:pPr marL="0" indent="0"/>
            <a:r>
              <a:rPr lang="en-US" sz="2000" dirty="0" err="1">
                <a:latin typeface="Times New Roman" panose="02020603050405020304" pitchFamily="18" charset="0"/>
                <a:cs typeface="Times New Roman" panose="02020603050405020304" pitchFamily="18" charset="0"/>
              </a:rPr>
              <a:t>Reductio</a:t>
            </a:r>
            <a:r>
              <a:rPr lang="en-US" sz="2000" dirty="0">
                <a:latin typeface="Times New Roman" panose="02020603050405020304" pitchFamily="18" charset="0"/>
                <a:cs typeface="Times New Roman" panose="02020603050405020304" pitchFamily="18" charset="0"/>
              </a:rPr>
              <a:t> ad absurdum:</a:t>
            </a:r>
          </a:p>
          <a:p>
            <a:pPr marL="0" indent="0"/>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rana</a:t>
            </a:r>
            <a:r>
              <a:rPr lang="en-US" sz="2000" dirty="0">
                <a:latin typeface="Times New Roman" panose="02020603050405020304" pitchFamily="18" charset="0"/>
                <a:cs typeface="Times New Roman" panose="02020603050405020304" pitchFamily="18" charset="0"/>
              </a:rPr>
              <a:t> = ra with negative assumption</a:t>
            </a:r>
          </a:p>
          <a:p>
            <a:pPr marL="0" indent="0"/>
            <a:r>
              <a:rPr lang="en-US" sz="2000" dirty="0">
                <a:latin typeface="Times New Roman" panose="02020603050405020304" pitchFamily="18" charset="0"/>
                <a:cs typeface="Times New Roman" panose="02020603050405020304" pitchFamily="18" charset="0"/>
              </a:rPr>
              <a:t>	B v C</a:t>
            </a:r>
          </a:p>
          <a:p>
            <a:pPr marL="0" indent="0"/>
            <a:r>
              <a:rPr lang="en-US" sz="2000" dirty="0">
                <a:latin typeface="Times New Roman" panose="02020603050405020304" pitchFamily="18" charset="0"/>
                <a:cs typeface="Times New Roman" panose="02020603050405020304" pitchFamily="18" charset="0"/>
              </a:rPr>
              <a:t>	assume not B</a:t>
            </a:r>
          </a:p>
          <a:p>
            <a:pPr marL="0" indent="0"/>
            <a:r>
              <a:rPr lang="en-US" sz="2000" dirty="0">
                <a:latin typeface="Times New Roman" panose="02020603050405020304" pitchFamily="18" charset="0"/>
                <a:cs typeface="Times New Roman" panose="02020603050405020304" pitchFamily="18" charset="0"/>
              </a:rPr>
              <a:t>	------</a:t>
            </a:r>
          </a:p>
          <a:p>
            <a:pPr marL="0" indent="0"/>
            <a:r>
              <a:rPr lang="en-US" sz="2000" dirty="0">
                <a:latin typeface="Times New Roman" panose="02020603050405020304" pitchFamily="18" charset="0"/>
                <a:cs typeface="Times New Roman" panose="02020603050405020304" pitchFamily="18" charset="0"/>
              </a:rPr>
              <a:t>	inconsistent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B</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rapa</a:t>
            </a:r>
            <a:r>
              <a:rPr lang="en-US" sz="2000" dirty="0">
                <a:latin typeface="Times New Roman" panose="02020603050405020304" pitchFamily="18" charset="0"/>
                <a:cs typeface="Times New Roman" panose="02020603050405020304" pitchFamily="18" charset="0"/>
              </a:rPr>
              <a:t> = ra with positive assumption</a:t>
            </a:r>
          </a:p>
          <a:p>
            <a:pPr marL="0" indent="0"/>
            <a:r>
              <a:rPr lang="en-US" sz="2000" dirty="0">
                <a:latin typeface="Times New Roman" panose="02020603050405020304" pitchFamily="18" charset="0"/>
                <a:cs typeface="Times New Roman" panose="02020603050405020304" pitchFamily="18" charset="0"/>
              </a:rPr>
              <a:t>	B v C</a:t>
            </a:r>
          </a:p>
          <a:p>
            <a:pPr marL="0" indent="0"/>
            <a:r>
              <a:rPr lang="en-US" sz="2000" dirty="0">
                <a:latin typeface="Times New Roman" panose="02020603050405020304" pitchFamily="18" charset="0"/>
                <a:cs typeface="Times New Roman" panose="02020603050405020304" pitchFamily="18" charset="0"/>
              </a:rPr>
              <a:t>	assume B</a:t>
            </a:r>
          </a:p>
          <a:p>
            <a:pPr marL="0" indent="0"/>
            <a:r>
              <a:rPr lang="en-US" sz="2000" dirty="0">
                <a:latin typeface="Times New Roman" panose="02020603050405020304" pitchFamily="18" charset="0"/>
                <a:cs typeface="Times New Roman" panose="02020603050405020304" pitchFamily="18" charset="0"/>
              </a:rPr>
              <a:t>	------</a:t>
            </a:r>
          </a:p>
          <a:p>
            <a:pPr marL="0" indent="0"/>
            <a:r>
              <a:rPr lang="en-US" sz="2000" dirty="0">
                <a:latin typeface="Times New Roman" panose="02020603050405020304" pitchFamily="18" charset="0"/>
                <a:cs typeface="Times New Roman" panose="02020603050405020304" pitchFamily="18" charset="0"/>
              </a:rPr>
              <a:t>	inconsistent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not B</a:t>
            </a:r>
          </a:p>
          <a:p>
            <a:pPr marL="0" indent="0"/>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68</a:t>
            </a:fld>
            <a:endParaRPr lang="en-US" dirty="0"/>
          </a:p>
        </p:txBody>
      </p:sp>
      <p:sp>
        <p:nvSpPr>
          <p:cNvPr id="5" name="Content Placeholder 2">
            <a:extLst>
              <a:ext uri="{FF2B5EF4-FFF2-40B4-BE49-F238E27FC236}">
                <a16:creationId xmlns:a16="http://schemas.microsoft.com/office/drawing/2014/main" id="{5DB52092-B8B6-4BBC-94BA-48846A72DB81}"/>
              </a:ext>
            </a:extLst>
          </p:cNvPr>
          <p:cNvSpPr txBox="1">
            <a:spLocks/>
          </p:cNvSpPr>
          <p:nvPr/>
        </p:nvSpPr>
        <p:spPr>
          <a:xfrm>
            <a:off x="5867400" y="2285999"/>
            <a:ext cx="3124200" cy="4491485"/>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2000" kern="0" dirty="0" err="1">
                <a:solidFill>
                  <a:srgbClr val="FFFF00"/>
                </a:solidFill>
                <a:latin typeface="Times New Roman" panose="02020603050405020304" pitchFamily="18" charset="0"/>
                <a:cs typeface="Times New Roman" panose="02020603050405020304" pitchFamily="18" charset="0"/>
              </a:rPr>
              <a:t>repl</a:t>
            </a:r>
            <a:r>
              <a:rPr lang="en-US" sz="2000" kern="0" dirty="0">
                <a:latin typeface="Times New Roman" panose="02020603050405020304" pitchFamily="18" charset="0"/>
                <a:cs typeface="Times New Roman" panose="02020603050405020304" pitchFamily="18" charset="0"/>
              </a:rPr>
              <a:t>: replicate</a:t>
            </a:r>
          </a:p>
          <a:p>
            <a:pPr marL="0" indent="0"/>
            <a:r>
              <a:rPr lang="en-US" sz="2000" kern="0" dirty="0">
                <a:latin typeface="Times New Roman" panose="02020603050405020304" pitchFamily="18" charset="0"/>
                <a:cs typeface="Times New Roman" panose="02020603050405020304" pitchFamily="18" charset="0"/>
              </a:rPr>
              <a:t>	fact with A</a:t>
            </a:r>
          </a:p>
          <a:p>
            <a:pPr marL="0" indent="0"/>
            <a:r>
              <a:rPr lang="en-US" sz="2000" kern="0" dirty="0">
                <a:latin typeface="Times New Roman" panose="02020603050405020304" pitchFamily="18" charset="0"/>
                <a:cs typeface="Times New Roman" panose="02020603050405020304" pitchFamily="18" charset="0"/>
              </a:rPr>
              <a:t>	A = B</a:t>
            </a:r>
          </a:p>
          <a:p>
            <a:pPr marL="0" indent="0"/>
            <a:r>
              <a:rPr lang="en-US" sz="2000" kern="0" dirty="0">
                <a:latin typeface="Times New Roman" panose="02020603050405020304" pitchFamily="18" charset="0"/>
                <a:cs typeface="Times New Roman" panose="02020603050405020304" pitchFamily="18" charset="0"/>
              </a:rPr>
              <a:t>	--------</a:t>
            </a:r>
          </a:p>
          <a:p>
            <a:pPr marL="0" indent="0"/>
            <a:r>
              <a:rPr lang="en-US" sz="2000" kern="0" dirty="0">
                <a:latin typeface="Times New Roman" panose="02020603050405020304" pitchFamily="18" charset="0"/>
                <a:cs typeface="Times New Roman" panose="02020603050405020304" pitchFamily="18" charset="0"/>
              </a:rPr>
              <a:t>	fact with B</a:t>
            </a:r>
          </a:p>
          <a:p>
            <a:pPr marL="0" indent="0"/>
            <a:endParaRPr lang="en-US" sz="2000" kern="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9CF3936-AF45-4211-A9D3-891489C8AE83}"/>
              </a:ext>
            </a:extLst>
          </p:cNvPr>
          <p:cNvCxnSpPr>
            <a:cxnSpLocks/>
          </p:cNvCxnSpPr>
          <p:nvPr/>
        </p:nvCxnSpPr>
        <p:spPr bwMode="auto">
          <a:xfrm>
            <a:off x="609600" y="4724400"/>
            <a:ext cx="43434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Tree>
    <p:extLst>
      <p:ext uri="{BB962C8B-B14F-4D97-AF65-F5344CB8AC3E}">
        <p14:creationId xmlns:p14="http://schemas.microsoft.com/office/powerpoint/2010/main" val="25129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(3)</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0" y="2286000"/>
            <a:ext cx="9144000" cy="4343400"/>
          </a:xfrm>
        </p:spPr>
        <p:txBody>
          <a:bodyPr/>
          <a:lstStyle/>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Computing </a:t>
            </a:r>
            <a:r>
              <a:rPr lang="en-US" sz="2000" dirty="0" err="1">
                <a:latin typeface="Times New Roman" panose="02020603050405020304" pitchFamily="18" charset="0"/>
                <a:cs typeface="Times New Roman" panose="02020603050405020304" pitchFamily="18" charset="0"/>
              </a:rPr>
              <a:t>undeniables</a:t>
            </a:r>
            <a:r>
              <a:rPr lang="en-US" sz="2000" dirty="0">
                <a:latin typeface="Times New Roman" panose="02020603050405020304" pitchFamily="18" charset="0"/>
                <a:cs typeface="Times New Roman" panose="02020603050405020304" pitchFamily="18" charset="0"/>
              </a:rPr>
              <a:t> from remaining alternatives ...</a:t>
            </a:r>
          </a:p>
          <a:p>
            <a:pPr lvl="1">
              <a:buFont typeface="Arial" panose="020B0604020202020204" pitchFamily="34" charset="0"/>
              <a:buChar char="•"/>
            </a:pPr>
            <a:r>
              <a:rPr lang="en-US" sz="2000" dirty="0" err="1">
                <a:solidFill>
                  <a:srgbClr val="FFFF00"/>
                </a:solidFill>
                <a:latin typeface="Times New Roman" panose="02020603050405020304" pitchFamily="18" charset="0"/>
                <a:cs typeface="Times New Roman" panose="02020603050405020304" pitchFamily="18" charset="0"/>
              </a:rPr>
              <a:t>mtpa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mtp</a:t>
            </a:r>
            <a:r>
              <a:rPr lang="en-US" sz="2000" dirty="0">
                <a:latin typeface="Times New Roman" panose="02020603050405020304" pitchFamily="18" charset="0"/>
                <a:cs typeface="Times New Roman" panose="02020603050405020304" pitchFamily="18" charset="0"/>
              </a:rPr>
              <a:t> on alternatives</a:t>
            </a:r>
          </a:p>
          <a:p>
            <a:pPr marL="0" indent="0"/>
            <a:r>
              <a:rPr lang="en-US" sz="2000" dirty="0">
                <a:latin typeface="Times New Roman" panose="02020603050405020304" pitchFamily="18" charset="0"/>
                <a:cs typeface="Times New Roman" panose="02020603050405020304" pitchFamily="18" charset="0"/>
              </a:rPr>
              <a:t>	(B v C v D) &amp; not B &amp; not D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C</a:t>
            </a:r>
          </a:p>
          <a:p>
            <a:pPr lvl="1">
              <a:buFont typeface="Arial" panose="020B0604020202020204" pitchFamily="34" charset="0"/>
              <a:buChar char="•"/>
            </a:pPr>
            <a:r>
              <a:rPr lang="en-US" sz="2000" dirty="0" err="1">
                <a:solidFill>
                  <a:srgbClr val="FFFF00"/>
                </a:solidFill>
                <a:latin typeface="Times New Roman" panose="02020603050405020304" pitchFamily="18" charset="0"/>
                <a:cs typeface="Times New Roman" panose="02020603050405020304" pitchFamily="18" charset="0"/>
              </a:rPr>
              <a:t>tapw</a:t>
            </a:r>
            <a:r>
              <a:rPr lang="en-US" sz="2000" dirty="0">
                <a:latin typeface="Times New Roman" panose="02020603050405020304" pitchFamily="18" charset="0"/>
                <a:cs typeface="Times New Roman" panose="02020603050405020304" pitchFamily="18" charset="0"/>
              </a:rPr>
              <a:t>: true in all possible worlds</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 one by one all instantiated rule R of form:	‘true </a:t>
            </a:r>
            <a:r>
              <a:rPr lang="en-US" sz="1600" dirty="0">
                <a:latin typeface="Times New Roman" panose="02020603050405020304" pitchFamily="18" charset="0"/>
                <a:cs typeface="Times New Roman" panose="02020603050405020304" pitchFamily="18" charset="0"/>
                <a:sym typeface="Wingdings" panose="05000000000000000000" pitchFamily="2" charset="2"/>
              </a:rPr>
              <a:t> A v B v …’</a:t>
            </a: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Assume each consequent of R to be true in its own possible world and further inference using proven facts from the base world and the specific possible world</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Processing in a possible world stops when either</a:t>
            </a:r>
          </a:p>
          <a:p>
            <a:pPr lvl="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inconsistency derived, </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a:latin typeface="Times New Roman" panose="02020603050405020304" pitchFamily="18" charset="0"/>
                <a:cs typeface="Times New Roman" panose="02020603050405020304" pitchFamily="18" charset="0"/>
              </a:rPr>
              <a:t>assumed alternative false in the base world</a:t>
            </a:r>
          </a:p>
          <a:p>
            <a:pPr lvl="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no further facts can be derived, evaluate all possible worlds (PW) for R</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all PW inconsistent: then either the set of axioms is inconsistent or the input facts </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all but one possible worlds leads to an inconsistency: then the </a:t>
            </a:r>
            <a:r>
              <a:rPr lang="en-US" sz="1500" dirty="0" err="1">
                <a:latin typeface="Times New Roman" panose="02020603050405020304" pitchFamily="18" charset="0"/>
                <a:cs typeface="Times New Roman" panose="02020603050405020304" pitchFamily="18" charset="0"/>
              </a:rPr>
              <a:t>orginal</a:t>
            </a:r>
            <a:r>
              <a:rPr lang="en-US" sz="1500" dirty="0">
                <a:latin typeface="Times New Roman" panose="02020603050405020304" pitchFamily="18" charset="0"/>
                <a:cs typeface="Times New Roman" panose="02020603050405020304" pitchFamily="18" charset="0"/>
              </a:rPr>
              <a:t> assumption for that one world is true in the base world as well as all derivations made</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at least two PW not inconsistent: the derivations which are exactly similar in all PW are true in the base world. The original assumptions for these PW are then NOT proven. </a:t>
            </a: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69</a:t>
            </a:fld>
            <a:endParaRPr lang="en-US" dirty="0"/>
          </a:p>
        </p:txBody>
      </p:sp>
    </p:spTree>
    <p:extLst>
      <p:ext uri="{BB962C8B-B14F-4D97-AF65-F5344CB8AC3E}">
        <p14:creationId xmlns:p14="http://schemas.microsoft.com/office/powerpoint/2010/main" val="25375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E8C19-AABB-483A-A398-62D0EC713CEC}"/>
              </a:ext>
            </a:extLst>
          </p:cNvPr>
          <p:cNvSpPr>
            <a:spLocks noGrp="1"/>
          </p:cNvSpPr>
          <p:nvPr>
            <p:ph type="title"/>
          </p:nvPr>
        </p:nvSpPr>
        <p:spPr/>
        <p:txBody>
          <a:bodyPr/>
          <a:lstStyle/>
          <a:p>
            <a:r>
              <a:rPr lang="en-US" dirty="0"/>
              <a:t>Axioms</a:t>
            </a:r>
          </a:p>
        </p:txBody>
      </p:sp>
      <p:sp>
        <p:nvSpPr>
          <p:cNvPr id="5" name="Content Placeholder 4">
            <a:extLst>
              <a:ext uri="{FF2B5EF4-FFF2-40B4-BE49-F238E27FC236}">
                <a16:creationId xmlns:a16="http://schemas.microsoft.com/office/drawing/2014/main" id="{1E78C1DB-C128-4AD1-A261-FC186BE2B175}"/>
              </a:ext>
            </a:extLst>
          </p:cNvPr>
          <p:cNvSpPr>
            <a:spLocks noGrp="1"/>
          </p:cNvSpPr>
          <p:nvPr>
            <p:ph idx="1"/>
          </p:nvPr>
        </p:nvSpPr>
        <p:spPr/>
        <p:txBody>
          <a:bodyPr/>
          <a:lstStyle/>
          <a:p>
            <a:pPr>
              <a:buFont typeface="Arial" panose="020B0604020202020204" pitchFamily="34" charset="0"/>
              <a:buChar char="•"/>
            </a:pPr>
            <a:r>
              <a:rPr lang="en-US" dirty="0"/>
              <a:t>Expressions built out of already defined or elucidated terms or expressions stating that something else is also the case, either because:</a:t>
            </a:r>
          </a:p>
          <a:p>
            <a:pPr lvl="1">
              <a:buFont typeface="Arial" panose="020B0604020202020204" pitchFamily="34" charset="0"/>
              <a:buChar char="•"/>
            </a:pPr>
            <a:r>
              <a:rPr lang="en-US" dirty="0"/>
              <a:t>it is true, but not provable, or</a:t>
            </a:r>
          </a:p>
          <a:p>
            <a:pPr lvl="1">
              <a:buFont typeface="Arial" panose="020B0604020202020204" pitchFamily="34" charset="0"/>
              <a:buChar char="•"/>
            </a:pPr>
            <a:r>
              <a:rPr lang="en-US" dirty="0"/>
              <a:t>it is ‘enforced’, e.g. by further restricting the meaning of terms, or the logical consequences of relations.</a:t>
            </a:r>
          </a:p>
          <a:p>
            <a:pPr lvl="1">
              <a:buFont typeface="Arial" panose="020B0604020202020204" pitchFamily="34" charset="0"/>
              <a:buChar char="•"/>
            </a:pPr>
            <a:endParaRPr lang="en-US" dirty="0"/>
          </a:p>
          <a:p>
            <a:pPr marL="457200" lvl="1" indent="-457200" algn="ctr">
              <a:buNone/>
            </a:pPr>
            <a:r>
              <a:rPr lang="en-US" sz="3600" dirty="0">
                <a:latin typeface="+mj-lt"/>
              </a:rPr>
              <a:t>Theorems</a:t>
            </a:r>
          </a:p>
          <a:p>
            <a:pPr>
              <a:buFont typeface="Arial" panose="020B0604020202020204" pitchFamily="34" charset="0"/>
              <a:buChar char="•"/>
            </a:pPr>
            <a:r>
              <a:rPr lang="en-US" dirty="0"/>
              <a:t>Expressions built out of already defined or elucidated terms or expressions stating that something logically provable is the case.</a:t>
            </a:r>
          </a:p>
        </p:txBody>
      </p:sp>
    </p:spTree>
    <p:extLst>
      <p:ext uri="{BB962C8B-B14F-4D97-AF65-F5344CB8AC3E}">
        <p14:creationId xmlns:p14="http://schemas.microsoft.com/office/powerpoint/2010/main" val="36286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70FB-CDC9-494E-BF33-C853BEC09B18}"/>
              </a:ext>
            </a:extLst>
          </p:cNvPr>
          <p:cNvSpPr>
            <a:spLocks noGrp="1"/>
          </p:cNvSpPr>
          <p:nvPr>
            <p:ph type="title"/>
          </p:nvPr>
        </p:nvSpPr>
        <p:spPr>
          <a:xfrm>
            <a:off x="0" y="762000"/>
            <a:ext cx="9144000" cy="762000"/>
          </a:xfrm>
        </p:spPr>
        <p:txBody>
          <a:bodyPr/>
          <a:lstStyle/>
          <a:p>
            <a:r>
              <a:rPr lang="en-US" dirty="0"/>
              <a:t>Why possible worlds?</a:t>
            </a:r>
            <a:br>
              <a:rPr lang="en-US" dirty="0"/>
            </a:br>
            <a:r>
              <a:rPr lang="en-US" dirty="0"/>
              <a:t>Some very odd conversions, </a:t>
            </a:r>
            <a:r>
              <a:rPr lang="en-US" dirty="0" err="1"/>
              <a:t>eg</a:t>
            </a:r>
            <a:r>
              <a:rPr lang="en-US" dirty="0"/>
              <a:t> [ild-1]</a:t>
            </a:r>
          </a:p>
        </p:txBody>
      </p:sp>
      <p:sp>
        <p:nvSpPr>
          <p:cNvPr id="3" name="Content Placeholder 2">
            <a:extLst>
              <a:ext uri="{FF2B5EF4-FFF2-40B4-BE49-F238E27FC236}">
                <a16:creationId xmlns:a16="http://schemas.microsoft.com/office/drawing/2014/main" id="{4E1DBBAE-1C0B-41F8-BEA0-34E8538D7305}"/>
              </a:ext>
            </a:extLst>
          </p:cNvPr>
          <p:cNvSpPr>
            <a:spLocks noGrp="1"/>
          </p:cNvSpPr>
          <p:nvPr>
            <p:ph idx="1"/>
          </p:nvPr>
        </p:nvSpPr>
        <p:spPr>
          <a:xfrm>
            <a:off x="228600" y="2133600"/>
            <a:ext cx="8686800" cy="4495800"/>
          </a:xfrm>
        </p:spPr>
        <p:txBody>
          <a:bodyPr/>
          <a:lstStyle/>
          <a:p>
            <a:r>
              <a:rPr lang="en-US" dirty="0"/>
              <a:t> (</a:t>
            </a:r>
            <a:r>
              <a:rPr lang="en-US" dirty="0" err="1"/>
              <a:t>cl:comment</a:t>
            </a:r>
            <a:r>
              <a:rPr lang="en-US" dirty="0"/>
              <a:t> "participates-in is time indexed and has domain: independent-continuant but not spatial-region or specifically-dependent-continuant or generically-dependent-continuant  and range: process [ild-1]"    </a:t>
            </a:r>
          </a:p>
          <a:p>
            <a:r>
              <a:rPr lang="en-US" dirty="0"/>
              <a:t>	</a:t>
            </a:r>
            <a:r>
              <a:rPr lang="en-US" sz="1600" dirty="0"/>
              <a:t>(</a:t>
            </a:r>
            <a:r>
              <a:rPr lang="en-US" sz="1600" dirty="0" err="1">
                <a:solidFill>
                  <a:srgbClr val="92D050"/>
                </a:solidFill>
              </a:rPr>
              <a:t>forall</a:t>
            </a:r>
            <a:r>
              <a:rPr lang="en-US" sz="1600" dirty="0"/>
              <a:t> (</a:t>
            </a:r>
            <a:r>
              <a:rPr lang="en-US" sz="1600" dirty="0">
                <a:solidFill>
                  <a:srgbClr val="FFC000"/>
                </a:solidFill>
              </a:rPr>
              <a:t>a b t</a:t>
            </a:r>
            <a:r>
              <a:rPr lang="en-US" sz="1600" dirty="0"/>
              <a:t>)     </a:t>
            </a:r>
          </a:p>
          <a:p>
            <a:r>
              <a:rPr lang="en-US" sz="1600" dirty="0"/>
              <a:t>		(if (</a:t>
            </a:r>
            <a:r>
              <a:rPr lang="en-US" sz="1600" dirty="0">
                <a:solidFill>
                  <a:srgbClr val="FFFF00"/>
                </a:solidFill>
              </a:rPr>
              <a:t>participates-in</a:t>
            </a:r>
            <a:r>
              <a:rPr lang="en-US" sz="1600" dirty="0"/>
              <a:t> </a:t>
            </a:r>
            <a:r>
              <a:rPr lang="en-US" sz="1600" i="1" dirty="0">
                <a:solidFill>
                  <a:srgbClr val="FFC000"/>
                </a:solidFill>
              </a:rPr>
              <a:t>a b t</a:t>
            </a:r>
            <a:r>
              <a:rPr lang="en-US" sz="1600" dirty="0"/>
              <a:t>)      </a:t>
            </a:r>
          </a:p>
          <a:p>
            <a:r>
              <a:rPr lang="en-US" sz="1600" dirty="0"/>
              <a:t>		    (and   (</a:t>
            </a:r>
            <a:r>
              <a:rPr lang="en-US" sz="1600" dirty="0">
                <a:solidFill>
                  <a:srgbClr val="FFFF00"/>
                </a:solidFill>
              </a:rPr>
              <a:t>or</a:t>
            </a:r>
            <a:r>
              <a:rPr lang="en-US" sz="1600" dirty="0"/>
              <a:t>     (and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independent-continuant</a:t>
            </a:r>
            <a:r>
              <a:rPr lang="en-US" sz="1600" dirty="0"/>
              <a:t> </a:t>
            </a:r>
            <a:r>
              <a:rPr lang="en-US" sz="1600" i="1" dirty="0">
                <a:solidFill>
                  <a:srgbClr val="FFC000"/>
                </a:solidFill>
              </a:rPr>
              <a:t>t</a:t>
            </a:r>
            <a:r>
              <a:rPr lang="en-US" sz="1600" dirty="0"/>
              <a:t>)         </a:t>
            </a:r>
          </a:p>
          <a:p>
            <a:r>
              <a:rPr lang="en-US" sz="1600" dirty="0"/>
              <a:t>			    	 (not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spatial-region</a:t>
            </a:r>
            <a:r>
              <a:rPr lang="en-US" sz="1600" dirty="0"/>
              <a:t> </a:t>
            </a:r>
            <a:r>
              <a:rPr lang="en-US" sz="1600" i="1" dirty="0">
                <a:solidFill>
                  <a:srgbClr val="FFC000"/>
                </a:solidFill>
              </a:rPr>
              <a:t>t</a:t>
            </a:r>
            <a:r>
              <a:rPr lang="en-US" sz="1600" dirty="0"/>
              <a:t>)))</a:t>
            </a:r>
          </a:p>
          <a:p>
            <a:r>
              <a:rPr lang="en-US" sz="1600" dirty="0"/>
              <a: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specifically-dependent-continuant</a:t>
            </a:r>
            <a:r>
              <a:rPr lang="en-US" sz="1600" dirty="0"/>
              <a:t> </a:t>
            </a:r>
            <a:r>
              <a:rPr lang="en-US" sz="1600" i="1" dirty="0">
                <a:solidFill>
                  <a:srgbClr val="FFC000"/>
                </a:solidFill>
              </a:rPr>
              <a:t>t</a:t>
            </a:r>
            <a:r>
              <a:rPr lang="en-US" sz="1600" dirty="0"/>
              <a:t>)        </a:t>
            </a:r>
          </a:p>
          <a:p>
            <a:r>
              <a:rPr lang="en-US" sz="1600" dirty="0"/>
              <a:t>			        (</a:t>
            </a:r>
            <a:r>
              <a:rPr lang="en-US" sz="1600" dirty="0">
                <a:solidFill>
                  <a:srgbClr val="FFFF00"/>
                </a:solidFill>
              </a:rPr>
              <a:t>instance-of</a:t>
            </a:r>
            <a:r>
              <a:rPr lang="en-US" sz="1600" dirty="0"/>
              <a:t> </a:t>
            </a:r>
            <a:r>
              <a:rPr lang="en-US" sz="1600" i="1" dirty="0">
                <a:solidFill>
                  <a:srgbClr val="FFC000"/>
                </a:solidFill>
              </a:rPr>
              <a:t>a</a:t>
            </a:r>
            <a:r>
              <a:rPr lang="en-US" sz="1600" dirty="0"/>
              <a:t> </a:t>
            </a:r>
            <a:r>
              <a:rPr lang="en-US" sz="1600" dirty="0">
                <a:solidFill>
                  <a:srgbClr val="00B0F0"/>
                </a:solidFill>
              </a:rPr>
              <a:t>generically-dependent-continuant</a:t>
            </a:r>
            <a:r>
              <a:rPr lang="en-US" sz="1600" dirty="0"/>
              <a:t> </a:t>
            </a:r>
            <a:r>
              <a:rPr lang="en-US" sz="1600" i="1" dirty="0">
                <a:solidFill>
                  <a:srgbClr val="FFC000"/>
                </a:solidFill>
              </a:rPr>
              <a:t>t</a:t>
            </a:r>
            <a:r>
              <a:rPr lang="en-US" sz="1600" dirty="0"/>
              <a:t>))</a:t>
            </a:r>
          </a:p>
          <a:p>
            <a:r>
              <a:rPr lang="en-US" sz="1600" dirty="0"/>
              <a:t>		             (</a:t>
            </a:r>
            <a:r>
              <a:rPr lang="en-US" sz="1600" dirty="0">
                <a:solidFill>
                  <a:srgbClr val="FFFF00"/>
                </a:solidFill>
              </a:rPr>
              <a:t>instance-of</a:t>
            </a:r>
            <a:r>
              <a:rPr lang="en-US" sz="1600" dirty="0"/>
              <a:t> </a:t>
            </a:r>
            <a:r>
              <a:rPr lang="en-US" sz="1600" i="1" dirty="0">
                <a:solidFill>
                  <a:srgbClr val="FFC000"/>
                </a:solidFill>
              </a:rPr>
              <a:t>b</a:t>
            </a:r>
            <a:r>
              <a:rPr lang="en-US" sz="1600" dirty="0"/>
              <a:t> </a:t>
            </a:r>
            <a:r>
              <a:rPr lang="en-US" sz="1600" dirty="0">
                <a:solidFill>
                  <a:srgbClr val="00B0F0"/>
                </a:solidFill>
              </a:rPr>
              <a:t>process</a:t>
            </a:r>
            <a:r>
              <a:rPr lang="en-US" sz="1600" dirty="0"/>
              <a:t> </a:t>
            </a:r>
            <a:r>
              <a:rPr lang="en-US" sz="1600" i="1" dirty="0">
                <a:solidFill>
                  <a:srgbClr val="FFC000"/>
                </a:solidFill>
              </a:rPr>
              <a:t>t</a:t>
            </a:r>
            <a:r>
              <a:rPr lang="en-US" sz="1600" dirty="0"/>
              <a:t>) </a:t>
            </a:r>
          </a:p>
          <a:p>
            <a:r>
              <a:rPr lang="en-US" sz="1600" dirty="0"/>
              <a:t> 	                      (</a:t>
            </a:r>
            <a:r>
              <a:rPr lang="en-US" sz="1600" dirty="0">
                <a:solidFill>
                  <a:srgbClr val="FFFF00"/>
                </a:solidFill>
              </a:rPr>
              <a:t>instance-of</a:t>
            </a:r>
            <a:r>
              <a:rPr lang="en-US" sz="1600" dirty="0"/>
              <a:t> </a:t>
            </a:r>
            <a:r>
              <a:rPr lang="en-US" sz="1600" i="1" dirty="0">
                <a:solidFill>
                  <a:srgbClr val="FFC000"/>
                </a:solidFill>
              </a:rPr>
              <a:t>t</a:t>
            </a:r>
            <a:r>
              <a:rPr lang="en-US" sz="1600" dirty="0"/>
              <a:t> </a:t>
            </a:r>
            <a:r>
              <a:rPr lang="en-US" sz="1600" dirty="0">
                <a:solidFill>
                  <a:srgbClr val="00B0F0"/>
                </a:solidFill>
              </a:rPr>
              <a:t>temporal-region</a:t>
            </a:r>
            <a:r>
              <a:rPr lang="en-US" sz="1600" dirty="0"/>
              <a:t> </a:t>
            </a:r>
            <a:r>
              <a:rPr lang="en-US" sz="1600" i="1" dirty="0">
                <a:solidFill>
                  <a:srgbClr val="FFC000"/>
                </a:solidFill>
              </a:rPr>
              <a:t>t</a:t>
            </a:r>
            <a:r>
              <a:rPr lang="en-US" sz="1600" dirty="0"/>
              <a:t>)))))</a:t>
            </a:r>
          </a:p>
          <a:p>
            <a:endParaRPr lang="en-US" sz="1600" dirty="0">
              <a:solidFill>
                <a:srgbClr val="FFFF00"/>
              </a:solidFill>
            </a:endParaRPr>
          </a:p>
          <a:p>
            <a:r>
              <a:rPr lang="en-US" sz="1600" dirty="0"/>
              <a:t>	‘</a:t>
            </a:r>
            <a:r>
              <a:rPr lang="en-US" sz="1600" dirty="0">
                <a:solidFill>
                  <a:srgbClr val="FFFF00"/>
                </a:solidFill>
              </a:rPr>
              <a:t>or</a:t>
            </a:r>
            <a:r>
              <a:rPr lang="en-US" sz="1600" dirty="0"/>
              <a:t>’ here reads as XOR but is not XOR!</a:t>
            </a:r>
          </a:p>
        </p:txBody>
      </p:sp>
      <p:sp>
        <p:nvSpPr>
          <p:cNvPr id="4" name="Slide Number Placeholder 3">
            <a:extLst>
              <a:ext uri="{FF2B5EF4-FFF2-40B4-BE49-F238E27FC236}">
                <a16:creationId xmlns:a16="http://schemas.microsoft.com/office/drawing/2014/main" id="{DDB78209-29C9-4F15-979D-AAD8B6A096A6}"/>
              </a:ext>
            </a:extLst>
          </p:cNvPr>
          <p:cNvSpPr>
            <a:spLocks noGrp="1"/>
          </p:cNvSpPr>
          <p:nvPr>
            <p:ph type="sldNum" sz="quarter" idx="3"/>
          </p:nvPr>
        </p:nvSpPr>
        <p:spPr/>
        <p:txBody>
          <a:bodyPr/>
          <a:lstStyle/>
          <a:p>
            <a:fld id="{7C5DB68A-9D44-4073-920F-D08D647C06A7}" type="slidenum">
              <a:rPr lang="en-US" smtClean="0"/>
              <a:t>70</a:t>
            </a:fld>
            <a:endParaRPr lang="en-US" dirty="0"/>
          </a:p>
        </p:txBody>
      </p:sp>
    </p:spTree>
    <p:extLst>
      <p:ext uri="{BB962C8B-B14F-4D97-AF65-F5344CB8AC3E}">
        <p14:creationId xmlns:p14="http://schemas.microsoft.com/office/powerpoint/2010/main" val="312997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70FB-CDC9-494E-BF33-C853BEC09B18}"/>
              </a:ext>
            </a:extLst>
          </p:cNvPr>
          <p:cNvSpPr>
            <a:spLocks noGrp="1"/>
          </p:cNvSpPr>
          <p:nvPr>
            <p:ph type="title"/>
          </p:nvPr>
        </p:nvSpPr>
        <p:spPr>
          <a:xfrm>
            <a:off x="0" y="762000"/>
            <a:ext cx="9144000" cy="762000"/>
          </a:xfrm>
        </p:spPr>
        <p:txBody>
          <a:bodyPr/>
          <a:lstStyle/>
          <a:p>
            <a:r>
              <a:rPr lang="en-US" dirty="0"/>
              <a:t>Reasoning example</a:t>
            </a:r>
          </a:p>
        </p:txBody>
      </p:sp>
      <p:sp>
        <p:nvSpPr>
          <p:cNvPr id="3" name="Content Placeholder 2">
            <a:extLst>
              <a:ext uri="{FF2B5EF4-FFF2-40B4-BE49-F238E27FC236}">
                <a16:creationId xmlns:a16="http://schemas.microsoft.com/office/drawing/2014/main" id="{4E1DBBAE-1C0B-41F8-BEA0-34E8538D7305}"/>
              </a:ext>
            </a:extLst>
          </p:cNvPr>
          <p:cNvSpPr>
            <a:spLocks noGrp="1"/>
          </p:cNvSpPr>
          <p:nvPr>
            <p:ph idx="1"/>
          </p:nvPr>
        </p:nvSpPr>
        <p:spPr>
          <a:xfrm>
            <a:off x="228600" y="1600200"/>
            <a:ext cx="8686800" cy="4495800"/>
          </a:xfrm>
        </p:spPr>
        <p:txBody>
          <a:bodyPr/>
          <a:lstStyle/>
          <a:p>
            <a:r>
              <a:rPr lang="en-US" sz="2000" dirty="0"/>
              <a:t> (</a:t>
            </a:r>
            <a:r>
              <a:rPr lang="en-US" sz="2000" dirty="0" err="1"/>
              <a:t>cl:comment</a:t>
            </a:r>
            <a:r>
              <a:rPr lang="en-US" sz="2000" dirty="0"/>
              <a:t> "participates-in is time indexed and has domain: independent-continuant but not spatial-region or specifically-dependent-continuant or generically-dependent-continuant  and range: process [ild-1]"  </a:t>
            </a:r>
          </a:p>
          <a:p>
            <a:r>
              <a:rPr lang="en-US" sz="2000" dirty="0"/>
              <a:t>  </a:t>
            </a:r>
          </a:p>
          <a:p>
            <a:pPr>
              <a:spcBef>
                <a:spcPts val="0"/>
              </a:spcBef>
            </a:pPr>
            <a:r>
              <a:rPr lang="en-US" sz="2000" dirty="0"/>
              <a:t>	(</a:t>
            </a:r>
            <a:r>
              <a:rPr lang="en-US" sz="2000" dirty="0" err="1">
                <a:solidFill>
                  <a:srgbClr val="92D050"/>
                </a:solidFill>
              </a:rPr>
              <a:t>forall</a:t>
            </a:r>
            <a:r>
              <a:rPr lang="en-US" sz="2000" dirty="0"/>
              <a:t> (</a:t>
            </a:r>
            <a:r>
              <a:rPr lang="en-US" sz="2000" dirty="0">
                <a:solidFill>
                  <a:srgbClr val="FFC000"/>
                </a:solidFill>
              </a:rPr>
              <a:t>a b t</a:t>
            </a:r>
            <a:r>
              <a:rPr lang="en-US" sz="2000" dirty="0"/>
              <a:t>)     </a:t>
            </a:r>
          </a:p>
          <a:p>
            <a:pPr>
              <a:spcBef>
                <a:spcPts val="0"/>
              </a:spcBef>
            </a:pPr>
            <a:r>
              <a:rPr lang="en-US" sz="2000" dirty="0"/>
              <a:t>		(if (</a:t>
            </a:r>
            <a:r>
              <a:rPr lang="en-US" sz="2000" dirty="0">
                <a:solidFill>
                  <a:srgbClr val="FFFF00"/>
                </a:solidFill>
              </a:rPr>
              <a:t>participates-in</a:t>
            </a:r>
            <a:r>
              <a:rPr lang="en-US" sz="2000" dirty="0"/>
              <a:t> </a:t>
            </a:r>
            <a:r>
              <a:rPr lang="en-US" sz="2000" i="1" dirty="0">
                <a:solidFill>
                  <a:srgbClr val="FFC000"/>
                </a:solidFill>
              </a:rPr>
              <a:t>a b t</a:t>
            </a:r>
            <a:r>
              <a:rPr lang="en-US" sz="2000" dirty="0"/>
              <a:t>)      </a:t>
            </a:r>
          </a:p>
          <a:p>
            <a:pPr>
              <a:spcBef>
                <a:spcPts val="0"/>
              </a:spcBef>
            </a:pPr>
            <a:r>
              <a:rPr lang="en-US" sz="2000" dirty="0"/>
              <a:t>		    (and   (</a:t>
            </a:r>
            <a:r>
              <a:rPr lang="en-US" sz="2000" dirty="0">
                <a:solidFill>
                  <a:srgbClr val="FFFF00"/>
                </a:solidFill>
              </a:rPr>
              <a:t>or</a:t>
            </a:r>
            <a:r>
              <a:rPr lang="en-US" sz="2000" dirty="0"/>
              <a:t>  (and (</a:t>
            </a:r>
            <a:r>
              <a:rPr lang="en-US" sz="2000" dirty="0">
                <a:solidFill>
                  <a:srgbClr val="FFFF00"/>
                </a:solidFill>
              </a:rPr>
              <a:t>instance-of</a:t>
            </a:r>
            <a:r>
              <a:rPr lang="en-US" sz="2000" dirty="0"/>
              <a:t> </a:t>
            </a:r>
            <a:r>
              <a:rPr lang="en-US" sz="2000" i="1" dirty="0">
                <a:solidFill>
                  <a:srgbClr val="FFC000"/>
                </a:solidFill>
              </a:rPr>
              <a:t>a</a:t>
            </a:r>
            <a:r>
              <a:rPr lang="en-US" sz="2000" dirty="0"/>
              <a:t> </a:t>
            </a:r>
            <a:r>
              <a:rPr lang="en-US" sz="2000" dirty="0">
                <a:solidFill>
                  <a:srgbClr val="00B0F0"/>
                </a:solidFill>
              </a:rPr>
              <a:t>independent-continuant</a:t>
            </a:r>
            <a:r>
              <a:rPr lang="en-US" sz="2000" dirty="0"/>
              <a:t> </a:t>
            </a:r>
            <a:r>
              <a:rPr lang="en-US" sz="2000" i="1" dirty="0">
                <a:solidFill>
                  <a:srgbClr val="FFC000"/>
                </a:solidFill>
              </a:rPr>
              <a:t>t</a:t>
            </a:r>
            <a:r>
              <a:rPr lang="en-US" sz="2000" dirty="0"/>
              <a:t>)         </a:t>
            </a:r>
          </a:p>
          <a:p>
            <a:pPr>
              <a:spcBef>
                <a:spcPts val="0"/>
              </a:spcBef>
            </a:pPr>
            <a:r>
              <a:rPr lang="en-US" sz="2000" dirty="0"/>
              <a:t>			    	    (not (</a:t>
            </a:r>
            <a:r>
              <a:rPr lang="en-US" sz="2000" dirty="0">
                <a:solidFill>
                  <a:srgbClr val="FFFF00"/>
                </a:solidFill>
              </a:rPr>
              <a:t>instance-of</a:t>
            </a:r>
            <a:r>
              <a:rPr lang="en-US" sz="2000" dirty="0"/>
              <a:t> </a:t>
            </a:r>
            <a:r>
              <a:rPr lang="en-US" sz="2000" i="1" dirty="0">
                <a:solidFill>
                  <a:srgbClr val="FFC000"/>
                </a:solidFill>
              </a:rPr>
              <a:t>a</a:t>
            </a:r>
            <a:r>
              <a:rPr lang="en-US" sz="2000" dirty="0"/>
              <a:t> </a:t>
            </a:r>
            <a:r>
              <a:rPr lang="en-US" sz="2000" dirty="0">
                <a:solidFill>
                  <a:srgbClr val="00B0F0"/>
                </a:solidFill>
              </a:rPr>
              <a:t>spatial-region</a:t>
            </a:r>
            <a:r>
              <a:rPr lang="en-US" sz="2000" dirty="0"/>
              <a:t> </a:t>
            </a:r>
            <a:r>
              <a:rPr lang="en-US" sz="2000" i="1" dirty="0">
                <a:solidFill>
                  <a:srgbClr val="FFC000"/>
                </a:solidFill>
              </a:rPr>
              <a:t>t</a:t>
            </a:r>
            <a:r>
              <a:rPr lang="en-US" sz="2000" dirty="0"/>
              <a:t>)))</a:t>
            </a:r>
          </a:p>
          <a:p>
            <a:pPr>
              <a:spcBef>
                <a:spcPts val="0"/>
              </a:spcBef>
            </a:pPr>
            <a:r>
              <a:rPr lang="en-US" sz="2000" dirty="0"/>
              <a:t>			        (</a:t>
            </a:r>
            <a:r>
              <a:rPr lang="en-US" sz="2000" dirty="0">
                <a:solidFill>
                  <a:srgbClr val="FFFF00"/>
                </a:solidFill>
              </a:rPr>
              <a:t>instance-of</a:t>
            </a:r>
            <a:r>
              <a:rPr lang="en-US" sz="2000" dirty="0"/>
              <a:t> </a:t>
            </a:r>
            <a:r>
              <a:rPr lang="en-US" sz="2000" i="1" dirty="0">
                <a:solidFill>
                  <a:srgbClr val="FFC000"/>
                </a:solidFill>
              </a:rPr>
              <a:t>a</a:t>
            </a:r>
            <a:r>
              <a:rPr lang="en-US" sz="2000" dirty="0"/>
              <a:t> </a:t>
            </a:r>
            <a:r>
              <a:rPr lang="en-US" sz="2000" dirty="0">
                <a:solidFill>
                  <a:srgbClr val="00B0F0"/>
                </a:solidFill>
              </a:rPr>
              <a:t>specifically-dependent-continuant</a:t>
            </a:r>
            <a:r>
              <a:rPr lang="en-US" sz="2000" dirty="0"/>
              <a:t> </a:t>
            </a:r>
            <a:r>
              <a:rPr lang="en-US" sz="2000" i="1" dirty="0">
                <a:solidFill>
                  <a:srgbClr val="FFC000"/>
                </a:solidFill>
              </a:rPr>
              <a:t>t</a:t>
            </a:r>
            <a:r>
              <a:rPr lang="en-US" sz="2000" dirty="0"/>
              <a:t>)        </a:t>
            </a:r>
          </a:p>
          <a:p>
            <a:pPr>
              <a:spcBef>
                <a:spcPts val="0"/>
              </a:spcBef>
            </a:pPr>
            <a:r>
              <a:rPr lang="en-US" sz="2000" dirty="0"/>
              <a:t>			        (</a:t>
            </a:r>
            <a:r>
              <a:rPr lang="en-US" sz="2000" dirty="0">
                <a:solidFill>
                  <a:srgbClr val="FFFF00"/>
                </a:solidFill>
              </a:rPr>
              <a:t>instance-of</a:t>
            </a:r>
            <a:r>
              <a:rPr lang="en-US" sz="2000" dirty="0"/>
              <a:t> </a:t>
            </a:r>
            <a:r>
              <a:rPr lang="en-US" sz="2000" i="1" dirty="0">
                <a:solidFill>
                  <a:srgbClr val="FFC000"/>
                </a:solidFill>
              </a:rPr>
              <a:t>a</a:t>
            </a:r>
            <a:r>
              <a:rPr lang="en-US" sz="2000" dirty="0"/>
              <a:t> </a:t>
            </a:r>
            <a:r>
              <a:rPr lang="en-US" sz="2000" dirty="0">
                <a:solidFill>
                  <a:srgbClr val="00B0F0"/>
                </a:solidFill>
              </a:rPr>
              <a:t>generically-dependent-continuant</a:t>
            </a:r>
            <a:r>
              <a:rPr lang="en-US" sz="2000" dirty="0"/>
              <a:t> </a:t>
            </a:r>
            <a:r>
              <a:rPr lang="en-US" sz="2000" i="1" dirty="0">
                <a:solidFill>
                  <a:srgbClr val="FFC000"/>
                </a:solidFill>
              </a:rPr>
              <a:t>t</a:t>
            </a:r>
            <a:r>
              <a:rPr lang="en-US" sz="2000" dirty="0"/>
              <a:t>))</a:t>
            </a:r>
          </a:p>
          <a:p>
            <a:pPr>
              <a:spcBef>
                <a:spcPts val="0"/>
              </a:spcBef>
            </a:pPr>
            <a:r>
              <a:rPr lang="en-US" sz="2000" dirty="0"/>
              <a:t>		              (</a:t>
            </a:r>
            <a:r>
              <a:rPr lang="en-US" sz="2000" dirty="0">
                <a:solidFill>
                  <a:srgbClr val="FFFF00"/>
                </a:solidFill>
              </a:rPr>
              <a:t>instance-of</a:t>
            </a:r>
            <a:r>
              <a:rPr lang="en-US" sz="2000" dirty="0"/>
              <a:t> </a:t>
            </a:r>
            <a:r>
              <a:rPr lang="en-US" sz="2000" i="1" dirty="0">
                <a:solidFill>
                  <a:srgbClr val="FFC000"/>
                </a:solidFill>
              </a:rPr>
              <a:t>b</a:t>
            </a:r>
            <a:r>
              <a:rPr lang="en-US" sz="2000" dirty="0"/>
              <a:t> </a:t>
            </a:r>
            <a:r>
              <a:rPr lang="en-US" sz="2000" dirty="0">
                <a:solidFill>
                  <a:srgbClr val="00B0F0"/>
                </a:solidFill>
              </a:rPr>
              <a:t>process</a:t>
            </a:r>
            <a:r>
              <a:rPr lang="en-US" sz="2000" dirty="0"/>
              <a:t> </a:t>
            </a:r>
            <a:r>
              <a:rPr lang="en-US" sz="2000" i="1" dirty="0">
                <a:solidFill>
                  <a:srgbClr val="FFC000"/>
                </a:solidFill>
              </a:rPr>
              <a:t>t</a:t>
            </a:r>
            <a:r>
              <a:rPr lang="en-US" sz="2000" dirty="0"/>
              <a:t>) </a:t>
            </a:r>
          </a:p>
          <a:p>
            <a:pPr>
              <a:spcBef>
                <a:spcPts val="0"/>
              </a:spcBef>
            </a:pPr>
            <a:r>
              <a:rPr lang="en-US" sz="2000" dirty="0"/>
              <a:t> 	                     (</a:t>
            </a:r>
            <a:r>
              <a:rPr lang="en-US" sz="2000" dirty="0">
                <a:solidFill>
                  <a:srgbClr val="FFFF00"/>
                </a:solidFill>
              </a:rPr>
              <a:t>instance-of</a:t>
            </a:r>
            <a:r>
              <a:rPr lang="en-US" sz="2000" dirty="0"/>
              <a:t> </a:t>
            </a:r>
            <a:r>
              <a:rPr lang="en-US" sz="2000" i="1" dirty="0">
                <a:solidFill>
                  <a:srgbClr val="FFC000"/>
                </a:solidFill>
              </a:rPr>
              <a:t>t</a:t>
            </a:r>
            <a:r>
              <a:rPr lang="en-US" sz="2000" dirty="0"/>
              <a:t> </a:t>
            </a:r>
            <a:r>
              <a:rPr lang="en-US" sz="2000" dirty="0">
                <a:solidFill>
                  <a:srgbClr val="00B0F0"/>
                </a:solidFill>
              </a:rPr>
              <a:t>temporal-region</a:t>
            </a:r>
            <a:r>
              <a:rPr lang="en-US" sz="2000" dirty="0"/>
              <a:t> </a:t>
            </a:r>
            <a:r>
              <a:rPr lang="en-US" sz="2000" i="1" dirty="0">
                <a:solidFill>
                  <a:srgbClr val="FFC000"/>
                </a:solidFill>
              </a:rPr>
              <a:t>t</a:t>
            </a:r>
            <a:r>
              <a:rPr lang="en-US" sz="2000" dirty="0"/>
              <a:t>)))))</a:t>
            </a:r>
          </a:p>
          <a:p>
            <a:endParaRPr lang="en-US" sz="1600" dirty="0">
              <a:solidFill>
                <a:srgbClr val="FFFF00"/>
              </a:solidFill>
            </a:endParaRPr>
          </a:p>
          <a:p>
            <a:r>
              <a:rPr lang="en-US" sz="2000" dirty="0"/>
              <a:t>	‘</a:t>
            </a:r>
            <a:r>
              <a:rPr lang="en-US" sz="2000" dirty="0">
                <a:solidFill>
                  <a:srgbClr val="FFFF00"/>
                </a:solidFill>
              </a:rPr>
              <a:t>or</a:t>
            </a:r>
            <a:r>
              <a:rPr lang="en-US" sz="2000" dirty="0"/>
              <a:t>’ here reads as XOR but is not XOR!</a:t>
            </a:r>
          </a:p>
        </p:txBody>
      </p:sp>
      <p:sp>
        <p:nvSpPr>
          <p:cNvPr id="4" name="Slide Number Placeholder 3">
            <a:extLst>
              <a:ext uri="{FF2B5EF4-FFF2-40B4-BE49-F238E27FC236}">
                <a16:creationId xmlns:a16="http://schemas.microsoft.com/office/drawing/2014/main" id="{DDB78209-29C9-4F15-979D-AAD8B6A096A6}"/>
              </a:ext>
            </a:extLst>
          </p:cNvPr>
          <p:cNvSpPr>
            <a:spLocks noGrp="1"/>
          </p:cNvSpPr>
          <p:nvPr>
            <p:ph type="sldNum" sz="quarter" idx="3"/>
          </p:nvPr>
        </p:nvSpPr>
        <p:spPr/>
        <p:txBody>
          <a:bodyPr/>
          <a:lstStyle/>
          <a:p>
            <a:fld id="{7C5DB68A-9D44-4073-920F-D08D647C06A7}" type="slidenum">
              <a:rPr lang="en-US" smtClean="0"/>
              <a:t>71</a:t>
            </a:fld>
            <a:endParaRPr lang="en-US" dirty="0"/>
          </a:p>
        </p:txBody>
      </p:sp>
    </p:spTree>
    <p:extLst>
      <p:ext uri="{BB962C8B-B14F-4D97-AF65-F5344CB8AC3E}">
        <p14:creationId xmlns:p14="http://schemas.microsoft.com/office/powerpoint/2010/main" val="2284517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3151-77C0-410E-98C5-D8E4A928DE49}"/>
              </a:ext>
            </a:extLst>
          </p:cNvPr>
          <p:cNvSpPr>
            <a:spLocks noGrp="1"/>
          </p:cNvSpPr>
          <p:nvPr>
            <p:ph type="title"/>
          </p:nvPr>
        </p:nvSpPr>
        <p:spPr/>
        <p:txBody>
          <a:bodyPr/>
          <a:lstStyle/>
          <a:p>
            <a:r>
              <a:rPr lang="en-US" dirty="0"/>
              <a:t>ILD-1 generates 4 rules</a:t>
            </a:r>
          </a:p>
        </p:txBody>
      </p:sp>
      <p:sp>
        <p:nvSpPr>
          <p:cNvPr id="3" name="Content Placeholder 2">
            <a:extLst>
              <a:ext uri="{FF2B5EF4-FFF2-40B4-BE49-F238E27FC236}">
                <a16:creationId xmlns:a16="http://schemas.microsoft.com/office/drawing/2014/main" id="{20F89739-6011-4683-A708-2187DBD71C08}"/>
              </a:ext>
            </a:extLst>
          </p:cNvPr>
          <p:cNvSpPr>
            <a:spLocks noGrp="1"/>
          </p:cNvSpPr>
          <p:nvPr>
            <p:ph idx="1"/>
          </p:nvPr>
        </p:nvSpPr>
        <p:spPr/>
        <p:txBody>
          <a:bodyPr/>
          <a:lstStyle/>
          <a:p>
            <a:r>
              <a:rPr lang="en-US" sz="1800" dirty="0"/>
              <a:t>If([</a:t>
            </a:r>
            <a:r>
              <a:rPr lang="en-US" sz="1800" dirty="0">
                <a:solidFill>
                  <a:srgbClr val="FFFF00"/>
                </a:solidFill>
              </a:rPr>
              <a:t>participates-</a:t>
            </a:r>
            <a:r>
              <a:rPr lang="en-US" sz="1800" dirty="0" err="1">
                <a:solidFill>
                  <a:srgbClr val="FFFF00"/>
                </a:solidFill>
              </a:rPr>
              <a:t>in</a:t>
            </a:r>
            <a:r>
              <a:rPr lang="en-US" sz="1800" dirty="0" err="1"/>
              <a:t>,</a:t>
            </a:r>
            <a:r>
              <a:rPr lang="en-US" sz="1800" dirty="0" err="1">
                <a:solidFill>
                  <a:srgbClr val="FFC000"/>
                </a:solidFill>
              </a:rPr>
              <a:t>A,B,C</a:t>
            </a:r>
            <a:r>
              <a:rPr lang="en-US" sz="1800" dirty="0"/>
              <a:t>]) </a:t>
            </a:r>
            <a:r>
              <a:rPr lang="en-US" sz="1800" dirty="0">
                <a:sym typeface="Wingdings" panose="05000000000000000000" pitchFamily="2" charset="2"/>
              </a:rPr>
              <a:t></a:t>
            </a:r>
          </a:p>
          <a:p>
            <a:r>
              <a:rPr lang="en-US" sz="1800" dirty="0" err="1"/>
              <a:t>then_or</a:t>
            </a:r>
            <a:r>
              <a:rPr lang="en-US" sz="1800" dirty="0"/>
              <a:t>([ [</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A</a:t>
            </a:r>
            <a:r>
              <a:rPr lang="en-US" sz="1800" dirty="0" err="1"/>
              <a:t>,</a:t>
            </a:r>
            <a:r>
              <a:rPr lang="en-US" sz="1800" dirty="0" err="1">
                <a:solidFill>
                  <a:srgbClr val="00B0F0"/>
                </a:solidFill>
              </a:rPr>
              <a:t>generically</a:t>
            </a:r>
            <a:r>
              <a:rPr lang="en-US" sz="1800" dirty="0">
                <a:solidFill>
                  <a:srgbClr val="00B0F0"/>
                </a:solidFill>
              </a:rPr>
              <a:t>-dependent-</a:t>
            </a:r>
            <a:r>
              <a:rPr lang="en-US" sz="1800" dirty="0" err="1">
                <a:solidFill>
                  <a:srgbClr val="00B0F0"/>
                </a:solidFill>
              </a:rPr>
              <a:t>continuant</a:t>
            </a:r>
            <a:r>
              <a:rPr lang="en-US" sz="1800" dirty="0" err="1"/>
              <a:t>,</a:t>
            </a:r>
            <a:r>
              <a:rPr lang="en-US" sz="1800" dirty="0" err="1">
                <a:solidFill>
                  <a:srgbClr val="FFC000"/>
                </a:solidFill>
              </a:rPr>
              <a:t>C</a:t>
            </a:r>
            <a:r>
              <a:rPr lang="en-US" sz="1800" dirty="0"/>
              <a:t>],</a:t>
            </a:r>
          </a:p>
          <a:p>
            <a:r>
              <a:rPr lang="en-US" sz="1800" dirty="0"/>
              <a:t>		  [</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A</a:t>
            </a:r>
            <a:r>
              <a:rPr lang="en-US" sz="1800" dirty="0" err="1"/>
              <a:t>,</a:t>
            </a:r>
            <a:r>
              <a:rPr lang="en-US" sz="1800" dirty="0" err="1">
                <a:solidFill>
                  <a:srgbClr val="00B0F0"/>
                </a:solidFill>
              </a:rPr>
              <a:t>independent</a:t>
            </a:r>
            <a:r>
              <a:rPr lang="en-US" sz="1800" dirty="0">
                <a:solidFill>
                  <a:srgbClr val="00B0F0"/>
                </a:solidFill>
              </a:rPr>
              <a:t>-</a:t>
            </a:r>
            <a:r>
              <a:rPr lang="en-US" sz="1800" dirty="0" err="1">
                <a:solidFill>
                  <a:srgbClr val="00B0F0"/>
                </a:solidFill>
              </a:rPr>
              <a:t>continuant</a:t>
            </a:r>
            <a:r>
              <a:rPr lang="en-US" sz="1800" dirty="0" err="1"/>
              <a:t>,</a:t>
            </a:r>
            <a:r>
              <a:rPr lang="en-US" sz="1800" dirty="0" err="1">
                <a:solidFill>
                  <a:srgbClr val="FFC000"/>
                </a:solidFill>
              </a:rPr>
              <a:t>C</a:t>
            </a:r>
            <a:r>
              <a:rPr lang="en-US" sz="1800" dirty="0"/>
              <a:t>],</a:t>
            </a:r>
          </a:p>
          <a:p>
            <a:r>
              <a:rPr lang="en-US" sz="1800" dirty="0"/>
              <a:t>		  [</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A</a:t>
            </a:r>
            <a:r>
              <a:rPr lang="en-US" sz="1800" dirty="0" err="1"/>
              <a:t>,</a:t>
            </a:r>
            <a:r>
              <a:rPr lang="en-US" sz="1800" dirty="0" err="1">
                <a:solidFill>
                  <a:srgbClr val="00B0F0"/>
                </a:solidFill>
              </a:rPr>
              <a:t>specifically</a:t>
            </a:r>
            <a:r>
              <a:rPr lang="en-US" sz="1800" dirty="0">
                <a:solidFill>
                  <a:srgbClr val="00B0F0"/>
                </a:solidFill>
              </a:rPr>
              <a:t>-dependent-</a:t>
            </a:r>
            <a:r>
              <a:rPr lang="en-US" sz="1800" dirty="0" err="1">
                <a:solidFill>
                  <a:srgbClr val="00B0F0"/>
                </a:solidFill>
              </a:rPr>
              <a:t>continuant</a:t>
            </a:r>
            <a:r>
              <a:rPr lang="en-US" sz="1800" dirty="0" err="1"/>
              <a:t>,</a:t>
            </a:r>
            <a:r>
              <a:rPr lang="en-US" sz="1800" dirty="0" err="1">
                <a:solidFill>
                  <a:srgbClr val="FFC000"/>
                </a:solidFill>
              </a:rPr>
              <a:t>C</a:t>
            </a:r>
            <a:r>
              <a:rPr lang="en-US" sz="1800" dirty="0"/>
              <a:t>] ]).</a:t>
            </a:r>
          </a:p>
          <a:p>
            <a:endParaRPr lang="en-US" sz="1800" dirty="0"/>
          </a:p>
          <a:p>
            <a:r>
              <a:rPr lang="en-US" sz="1800" dirty="0"/>
              <a:t>if([</a:t>
            </a:r>
            <a:r>
              <a:rPr lang="en-US" sz="1800" dirty="0">
                <a:solidFill>
                  <a:srgbClr val="FFFF00"/>
                </a:solidFill>
              </a:rPr>
              <a:t>participates-</a:t>
            </a:r>
            <a:r>
              <a:rPr lang="en-US" sz="1800" dirty="0" err="1">
                <a:solidFill>
                  <a:srgbClr val="FFFF00"/>
                </a:solidFill>
              </a:rPr>
              <a:t>in</a:t>
            </a:r>
            <a:r>
              <a:rPr lang="en-US" sz="1800" dirty="0" err="1"/>
              <a:t>,</a:t>
            </a:r>
            <a:r>
              <a:rPr lang="en-US" sz="1800" dirty="0" err="1">
                <a:solidFill>
                  <a:srgbClr val="FFC000"/>
                </a:solidFill>
              </a:rPr>
              <a:t>A,B,C</a:t>
            </a:r>
            <a:r>
              <a:rPr lang="en-US" sz="1800" dirty="0"/>
              <a:t>]),then([</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B</a:t>
            </a:r>
            <a:r>
              <a:rPr lang="en-US" sz="1800" dirty="0" err="1"/>
              <a:t>,</a:t>
            </a:r>
            <a:r>
              <a:rPr lang="en-US" sz="1800" dirty="0" err="1">
                <a:solidFill>
                  <a:srgbClr val="00B0F0"/>
                </a:solidFill>
              </a:rPr>
              <a:t>process</a:t>
            </a:r>
            <a:r>
              <a:rPr lang="en-US" sz="1800" dirty="0" err="1"/>
              <a:t>,</a:t>
            </a:r>
            <a:r>
              <a:rPr lang="en-US" sz="1800" dirty="0" err="1">
                <a:solidFill>
                  <a:srgbClr val="FFC000"/>
                </a:solidFill>
              </a:rPr>
              <a:t>C</a:t>
            </a:r>
            <a:r>
              <a:rPr lang="en-US" sz="1800" dirty="0"/>
              <a:t>]).</a:t>
            </a:r>
          </a:p>
          <a:p>
            <a:endParaRPr lang="en-US" sz="1800" dirty="0"/>
          </a:p>
          <a:p>
            <a:r>
              <a:rPr lang="en-US" sz="1800" dirty="0"/>
              <a:t>if([</a:t>
            </a:r>
            <a:r>
              <a:rPr lang="en-US" sz="1800" dirty="0">
                <a:solidFill>
                  <a:srgbClr val="FFFF00"/>
                </a:solidFill>
              </a:rPr>
              <a:t>participates-</a:t>
            </a:r>
            <a:r>
              <a:rPr lang="en-US" sz="1800" dirty="0" err="1">
                <a:solidFill>
                  <a:srgbClr val="FFFF00"/>
                </a:solidFill>
              </a:rPr>
              <a:t>in</a:t>
            </a:r>
            <a:r>
              <a:rPr lang="en-US" sz="1800" dirty="0" err="1"/>
              <a:t>,</a:t>
            </a:r>
            <a:r>
              <a:rPr lang="en-US" sz="1800" dirty="0" err="1">
                <a:solidFill>
                  <a:srgbClr val="FFC000"/>
                </a:solidFill>
              </a:rPr>
              <a:t>A,B,C</a:t>
            </a:r>
            <a:r>
              <a:rPr lang="en-US" sz="1800" dirty="0"/>
              <a:t>]),then([</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C</a:t>
            </a:r>
            <a:r>
              <a:rPr lang="en-US" sz="1800" dirty="0" err="1"/>
              <a:t>,</a:t>
            </a:r>
            <a:r>
              <a:rPr lang="en-US" sz="1800" dirty="0" err="1">
                <a:solidFill>
                  <a:srgbClr val="00B0F0"/>
                </a:solidFill>
              </a:rPr>
              <a:t>temporal</a:t>
            </a:r>
            <a:r>
              <a:rPr lang="en-US" sz="1800" dirty="0">
                <a:solidFill>
                  <a:srgbClr val="00B0F0"/>
                </a:solidFill>
              </a:rPr>
              <a:t>-</a:t>
            </a:r>
            <a:r>
              <a:rPr lang="en-US" sz="1800" dirty="0" err="1">
                <a:solidFill>
                  <a:srgbClr val="00B0F0"/>
                </a:solidFill>
              </a:rPr>
              <a:t>region</a:t>
            </a:r>
            <a:r>
              <a:rPr lang="en-US" sz="1800" dirty="0" err="1"/>
              <a:t>,</a:t>
            </a:r>
            <a:r>
              <a:rPr lang="en-US" sz="1800" dirty="0" err="1">
                <a:solidFill>
                  <a:srgbClr val="FFC000"/>
                </a:solidFill>
              </a:rPr>
              <a:t>C</a:t>
            </a:r>
            <a:r>
              <a:rPr lang="en-US" sz="1800" dirty="0"/>
              <a:t>]).</a:t>
            </a:r>
          </a:p>
          <a:p>
            <a:endParaRPr lang="en-US" sz="1800" dirty="0"/>
          </a:p>
          <a:p>
            <a:r>
              <a:rPr lang="en-US" sz="1800" dirty="0"/>
              <a:t>if([ [</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A</a:t>
            </a:r>
            <a:r>
              <a:rPr lang="en-US" sz="1800" dirty="0" err="1"/>
              <a:t>,</a:t>
            </a:r>
            <a:r>
              <a:rPr lang="en-US" sz="1800" dirty="0" err="1">
                <a:solidFill>
                  <a:srgbClr val="00B0F0"/>
                </a:solidFill>
              </a:rPr>
              <a:t>spatial</a:t>
            </a:r>
            <a:r>
              <a:rPr lang="en-US" sz="1800" dirty="0">
                <a:solidFill>
                  <a:srgbClr val="00B0F0"/>
                </a:solidFill>
              </a:rPr>
              <a:t>-</a:t>
            </a:r>
            <a:r>
              <a:rPr lang="en-US" sz="1800" dirty="0" err="1">
                <a:solidFill>
                  <a:srgbClr val="00B0F0"/>
                </a:solidFill>
              </a:rPr>
              <a:t>region</a:t>
            </a:r>
            <a:r>
              <a:rPr lang="en-US" sz="1800" dirty="0" err="1"/>
              <a:t>,</a:t>
            </a:r>
            <a:r>
              <a:rPr lang="en-US" sz="1800" dirty="0" err="1">
                <a:solidFill>
                  <a:srgbClr val="FFC000"/>
                </a:solidFill>
              </a:rPr>
              <a:t>C</a:t>
            </a:r>
            <a:r>
              <a:rPr lang="en-US" sz="1800" dirty="0"/>
              <a:t>],</a:t>
            </a:r>
          </a:p>
          <a:p>
            <a:r>
              <a:rPr lang="en-US" sz="1800" dirty="0"/>
              <a:t>      [</a:t>
            </a:r>
            <a:r>
              <a:rPr lang="en-US" sz="1800" dirty="0">
                <a:solidFill>
                  <a:srgbClr val="FFFF00"/>
                </a:solidFill>
              </a:rPr>
              <a:t>participates-</a:t>
            </a:r>
            <a:r>
              <a:rPr lang="en-US" sz="1800" dirty="0" err="1">
                <a:solidFill>
                  <a:srgbClr val="FFFF00"/>
                </a:solidFill>
              </a:rPr>
              <a:t>in</a:t>
            </a:r>
            <a:r>
              <a:rPr lang="en-US" sz="1800" dirty="0" err="1"/>
              <a:t>,</a:t>
            </a:r>
            <a:r>
              <a:rPr lang="en-US" sz="1800" dirty="0" err="1">
                <a:solidFill>
                  <a:srgbClr val="FFC000"/>
                </a:solidFill>
              </a:rPr>
              <a:t>A,B,C</a:t>
            </a:r>
            <a:r>
              <a:rPr lang="en-US" sz="1800" dirty="0">
                <a:solidFill>
                  <a:srgbClr val="FFC000"/>
                </a:solidFill>
              </a:rPr>
              <a:t>]</a:t>
            </a:r>
            <a:r>
              <a:rPr lang="en-US" sz="1800" dirty="0"/>
              <a:t>]) </a:t>
            </a:r>
            <a:r>
              <a:rPr lang="en-US" sz="1800" dirty="0">
                <a:sym typeface="Wingdings" panose="05000000000000000000" pitchFamily="2" charset="2"/>
              </a:rPr>
              <a:t></a:t>
            </a:r>
          </a:p>
          <a:p>
            <a:r>
              <a:rPr lang="en-US" sz="1800" dirty="0" err="1"/>
              <a:t>then_or</a:t>
            </a:r>
            <a:r>
              <a:rPr lang="en-US" sz="1800" dirty="0"/>
              <a:t>( [ [</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A</a:t>
            </a:r>
            <a:r>
              <a:rPr lang="en-US" sz="1800" dirty="0" err="1"/>
              <a:t>,</a:t>
            </a:r>
            <a:r>
              <a:rPr lang="en-US" sz="1800" dirty="0" err="1">
                <a:solidFill>
                  <a:srgbClr val="00B0F0"/>
                </a:solidFill>
              </a:rPr>
              <a:t>generically</a:t>
            </a:r>
            <a:r>
              <a:rPr lang="en-US" sz="1800" dirty="0">
                <a:solidFill>
                  <a:srgbClr val="00B0F0"/>
                </a:solidFill>
              </a:rPr>
              <a:t>-dependent-</a:t>
            </a:r>
            <a:r>
              <a:rPr lang="en-US" sz="1800" dirty="0" err="1">
                <a:solidFill>
                  <a:srgbClr val="00B0F0"/>
                </a:solidFill>
              </a:rPr>
              <a:t>continuant</a:t>
            </a:r>
            <a:r>
              <a:rPr lang="en-US" sz="1800" dirty="0" err="1"/>
              <a:t>,</a:t>
            </a:r>
            <a:r>
              <a:rPr lang="en-US" sz="1800" dirty="0" err="1">
                <a:solidFill>
                  <a:srgbClr val="FFC000"/>
                </a:solidFill>
              </a:rPr>
              <a:t>C</a:t>
            </a:r>
            <a:r>
              <a:rPr lang="en-US" sz="1800" dirty="0"/>
              <a:t>],</a:t>
            </a:r>
          </a:p>
          <a:p>
            <a:r>
              <a:rPr lang="en-US" sz="1800" dirty="0"/>
              <a:t>		   [</a:t>
            </a:r>
            <a:r>
              <a:rPr lang="en-US" sz="1800" dirty="0">
                <a:solidFill>
                  <a:srgbClr val="FFFF00"/>
                </a:solidFill>
              </a:rPr>
              <a:t>instance-</a:t>
            </a:r>
            <a:r>
              <a:rPr lang="en-US" sz="1800" dirty="0" err="1">
                <a:solidFill>
                  <a:srgbClr val="FFFF00"/>
                </a:solidFill>
              </a:rPr>
              <a:t>of</a:t>
            </a:r>
            <a:r>
              <a:rPr lang="en-US" sz="1800" dirty="0" err="1"/>
              <a:t>,</a:t>
            </a:r>
            <a:r>
              <a:rPr lang="en-US" sz="1800" dirty="0" err="1">
                <a:solidFill>
                  <a:srgbClr val="FFC000"/>
                </a:solidFill>
              </a:rPr>
              <a:t>A</a:t>
            </a:r>
            <a:r>
              <a:rPr lang="en-US" sz="1800" dirty="0" err="1"/>
              <a:t>,</a:t>
            </a:r>
            <a:r>
              <a:rPr lang="en-US" sz="1800" dirty="0" err="1">
                <a:solidFill>
                  <a:srgbClr val="00B0F0"/>
                </a:solidFill>
              </a:rPr>
              <a:t>specifically</a:t>
            </a:r>
            <a:r>
              <a:rPr lang="en-US" sz="1800" dirty="0">
                <a:solidFill>
                  <a:srgbClr val="00B0F0"/>
                </a:solidFill>
              </a:rPr>
              <a:t>-dependent-</a:t>
            </a:r>
            <a:r>
              <a:rPr lang="en-US" sz="1800" dirty="0" err="1">
                <a:solidFill>
                  <a:srgbClr val="00B0F0"/>
                </a:solidFill>
              </a:rPr>
              <a:t>continuant</a:t>
            </a:r>
            <a:r>
              <a:rPr lang="en-US" sz="1800" dirty="0" err="1"/>
              <a:t>,</a:t>
            </a:r>
            <a:r>
              <a:rPr lang="en-US" sz="1800" dirty="0" err="1">
                <a:solidFill>
                  <a:srgbClr val="FFC000"/>
                </a:solidFill>
              </a:rPr>
              <a:t>C</a:t>
            </a:r>
            <a:r>
              <a:rPr lang="en-US" sz="1800" dirty="0"/>
              <a:t>] ]).</a:t>
            </a:r>
          </a:p>
          <a:p>
            <a:endParaRPr lang="en-US" sz="1800" dirty="0"/>
          </a:p>
          <a:p>
            <a:endParaRPr lang="en-US" sz="1800" dirty="0"/>
          </a:p>
        </p:txBody>
      </p:sp>
      <p:sp>
        <p:nvSpPr>
          <p:cNvPr id="4" name="Slide Number Placeholder 3">
            <a:extLst>
              <a:ext uri="{FF2B5EF4-FFF2-40B4-BE49-F238E27FC236}">
                <a16:creationId xmlns:a16="http://schemas.microsoft.com/office/drawing/2014/main" id="{708D099D-B8B7-4DD9-9753-FAA9A5B57D36}"/>
              </a:ext>
            </a:extLst>
          </p:cNvPr>
          <p:cNvSpPr>
            <a:spLocks noGrp="1"/>
          </p:cNvSpPr>
          <p:nvPr>
            <p:ph type="sldNum" sz="quarter" idx="3"/>
          </p:nvPr>
        </p:nvSpPr>
        <p:spPr/>
        <p:txBody>
          <a:bodyPr/>
          <a:lstStyle/>
          <a:p>
            <a:fld id="{7C5DB68A-9D44-4073-920F-D08D647C06A7}" type="slidenum">
              <a:rPr lang="en-US" smtClean="0"/>
              <a:t>72</a:t>
            </a:fld>
            <a:endParaRPr lang="en-US" dirty="0"/>
          </a:p>
        </p:txBody>
      </p:sp>
      <p:grpSp>
        <p:nvGrpSpPr>
          <p:cNvPr id="8" name="Group 7">
            <a:extLst>
              <a:ext uri="{FF2B5EF4-FFF2-40B4-BE49-F238E27FC236}">
                <a16:creationId xmlns:a16="http://schemas.microsoft.com/office/drawing/2014/main" id="{95024E26-B92B-43C2-B702-A46FA6E34E70}"/>
              </a:ext>
            </a:extLst>
          </p:cNvPr>
          <p:cNvGrpSpPr/>
          <p:nvPr/>
        </p:nvGrpSpPr>
        <p:grpSpPr>
          <a:xfrm>
            <a:off x="152400" y="4648200"/>
            <a:ext cx="7722569" cy="1371600"/>
            <a:chOff x="152400" y="4648200"/>
            <a:chExt cx="7722569" cy="1371600"/>
          </a:xfrm>
        </p:grpSpPr>
        <p:sp>
          <p:nvSpPr>
            <p:cNvPr id="5" name="Rectangle 4">
              <a:extLst>
                <a:ext uri="{FF2B5EF4-FFF2-40B4-BE49-F238E27FC236}">
                  <a16:creationId xmlns:a16="http://schemas.microsoft.com/office/drawing/2014/main" id="{8FCDC5F4-7F82-40BE-9FF6-7A55C2CDE26B}"/>
                </a:ext>
              </a:extLst>
            </p:cNvPr>
            <p:cNvSpPr/>
            <p:nvPr/>
          </p:nvSpPr>
          <p:spPr bwMode="auto">
            <a:xfrm>
              <a:off x="152400" y="4648200"/>
              <a:ext cx="7162800" cy="13716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5296BB16-DBFF-4362-8906-1F71A47FE3E8}"/>
                </a:ext>
              </a:extLst>
            </p:cNvPr>
            <p:cNvSpPr txBox="1"/>
            <p:nvPr/>
          </p:nvSpPr>
          <p:spPr>
            <a:xfrm>
              <a:off x="7315200" y="4668672"/>
              <a:ext cx="559769" cy="1107996"/>
            </a:xfrm>
            <a:prstGeom prst="rect">
              <a:avLst/>
            </a:prstGeom>
            <a:noFill/>
          </p:spPr>
          <p:txBody>
            <a:bodyPr wrap="none" rtlCol="0">
              <a:spAutoFit/>
            </a:bodyPr>
            <a:lstStyle/>
            <a:p>
              <a:r>
                <a:rPr lang="en-US" sz="6600" dirty="0">
                  <a:solidFill>
                    <a:schemeClr val="bg1"/>
                  </a:solidFill>
                </a:rPr>
                <a:t>?</a:t>
              </a:r>
            </a:p>
          </p:txBody>
        </p:sp>
      </p:grpSp>
      <p:pic>
        <p:nvPicPr>
          <p:cNvPr id="7" name="Picture 6">
            <a:extLst>
              <a:ext uri="{FF2B5EF4-FFF2-40B4-BE49-F238E27FC236}">
                <a16:creationId xmlns:a16="http://schemas.microsoft.com/office/drawing/2014/main" id="{3590FAA7-B8BA-4077-9906-5BBF8A0ED116}"/>
              </a:ext>
            </a:extLst>
          </p:cNvPr>
          <p:cNvPicPr>
            <a:picLocks noChangeAspect="1"/>
          </p:cNvPicPr>
          <p:nvPr/>
        </p:nvPicPr>
        <p:blipFill>
          <a:blip r:embed="rId2"/>
          <a:stretch>
            <a:fillRect/>
          </a:stretch>
        </p:blipFill>
        <p:spPr>
          <a:xfrm>
            <a:off x="6217642" y="2315086"/>
            <a:ext cx="2773958" cy="2277386"/>
          </a:xfrm>
          <a:prstGeom prst="rect">
            <a:avLst/>
          </a:prstGeom>
        </p:spPr>
      </p:pic>
    </p:spTree>
    <p:extLst>
      <p:ext uri="{BB962C8B-B14F-4D97-AF65-F5344CB8AC3E}">
        <p14:creationId xmlns:p14="http://schemas.microsoft.com/office/powerpoint/2010/main" val="28259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8854-183D-4A7C-88A8-62302A922B4F}"/>
              </a:ext>
            </a:extLst>
          </p:cNvPr>
          <p:cNvSpPr>
            <a:spLocks noGrp="1"/>
          </p:cNvSpPr>
          <p:nvPr>
            <p:ph type="title"/>
          </p:nvPr>
        </p:nvSpPr>
        <p:spPr/>
        <p:txBody>
          <a:bodyPr/>
          <a:lstStyle/>
          <a:p>
            <a:r>
              <a:rPr lang="en-US" dirty="0"/>
              <a:t>Reasoner input</a:t>
            </a:r>
          </a:p>
        </p:txBody>
      </p:sp>
      <p:sp>
        <p:nvSpPr>
          <p:cNvPr id="3" name="Content Placeholder 2">
            <a:extLst>
              <a:ext uri="{FF2B5EF4-FFF2-40B4-BE49-F238E27FC236}">
                <a16:creationId xmlns:a16="http://schemas.microsoft.com/office/drawing/2014/main" id="{B9380A4C-215A-49DC-AC2A-8D66AA2419BA}"/>
              </a:ext>
            </a:extLst>
          </p:cNvPr>
          <p:cNvSpPr>
            <a:spLocks noGrp="1"/>
          </p:cNvSpPr>
          <p:nvPr>
            <p:ph idx="1"/>
          </p:nvPr>
        </p:nvSpPr>
        <p:spPr>
          <a:xfrm>
            <a:off x="228600" y="1676400"/>
            <a:ext cx="8686800" cy="4953000"/>
          </a:xfrm>
        </p:spPr>
        <p:txBody>
          <a:bodyPr/>
          <a:lstStyle/>
          <a:p>
            <a:pPr marL="457200" indent="-457200">
              <a:buFont typeface="+mj-lt"/>
              <a:buAutoNum type="arabicPeriod"/>
            </a:pPr>
            <a:r>
              <a:rPr lang="en-US" dirty="0"/>
              <a:t>Kowalski-rule base from axiomatized ontologies,</a:t>
            </a:r>
          </a:p>
          <a:p>
            <a:pPr marL="457200" indent="-457200">
              <a:buFont typeface="+mj-lt"/>
              <a:buAutoNum type="arabicPeriod"/>
            </a:pPr>
            <a:r>
              <a:rPr lang="en-US" dirty="0"/>
              <a:t>Assertions in referent tracking style:</a:t>
            </a:r>
          </a:p>
          <a:p>
            <a:pPr lvl="1">
              <a:buFont typeface="Arial" panose="020B0604020202020204" pitchFamily="34" charset="0"/>
              <a:buChar char="•"/>
            </a:pPr>
            <a:r>
              <a:rPr lang="en-US" dirty="0"/>
              <a:t>Example:</a:t>
            </a:r>
          </a:p>
          <a:p>
            <a:pPr lvl="2">
              <a:buFont typeface="Arial" panose="020B0604020202020204" pitchFamily="34" charset="0"/>
              <a:buChar char="•"/>
            </a:pPr>
            <a:r>
              <a:rPr lang="en-US" sz="1800" dirty="0"/>
              <a:t>t([0,instance-of,p,process,t]). </a:t>
            </a:r>
          </a:p>
          <a:p>
            <a:pPr lvl="2">
              <a:buFont typeface="Arial" panose="020B0604020202020204" pitchFamily="34" charset="0"/>
              <a:buChar char="•"/>
            </a:pPr>
            <a:r>
              <a:rPr lang="en-US" sz="1800" dirty="0"/>
              <a:t>t([0,instance-of,s,spatial-region,t]). </a:t>
            </a:r>
          </a:p>
          <a:p>
            <a:pPr lvl="2">
              <a:buFont typeface="Arial" panose="020B0604020202020204" pitchFamily="34" charset="0"/>
              <a:buChar char="•"/>
            </a:pPr>
            <a:r>
              <a:rPr lang="en-US" sz="1800" dirty="0"/>
              <a:t>t([0,participates-in, s, p, t]).</a:t>
            </a: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26BE1D28-CEE9-4423-9755-5DEF2B4F480B}"/>
              </a:ext>
            </a:extLst>
          </p:cNvPr>
          <p:cNvSpPr>
            <a:spLocks noGrp="1"/>
          </p:cNvSpPr>
          <p:nvPr>
            <p:ph type="sldNum" sz="quarter" idx="3"/>
          </p:nvPr>
        </p:nvSpPr>
        <p:spPr/>
        <p:txBody>
          <a:bodyPr/>
          <a:lstStyle/>
          <a:p>
            <a:fld id="{7C5DB68A-9D44-4073-920F-D08D647C06A7}" type="slidenum">
              <a:rPr lang="en-US" smtClean="0"/>
              <a:t>73</a:t>
            </a:fld>
            <a:endParaRPr lang="en-US" dirty="0"/>
          </a:p>
        </p:txBody>
      </p:sp>
    </p:spTree>
    <p:extLst>
      <p:ext uri="{BB962C8B-B14F-4D97-AF65-F5344CB8AC3E}">
        <p14:creationId xmlns:p14="http://schemas.microsoft.com/office/powerpoint/2010/main" val="2849626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Reasoner at work …</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April 16, 2025</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6</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239</a:t>
            </a:r>
          </a:p>
          <a:p>
            <a:r>
              <a:rPr lang="en-US" sz="1000" dirty="0"/>
              <a:t>modus </a:t>
            </a:r>
            <a:r>
              <a:rPr lang="en-US" sz="1000" dirty="0" err="1"/>
              <a:t>ponendo</a:t>
            </a:r>
            <a:r>
              <a:rPr lang="en-US" sz="1000" dirty="0"/>
              <a:t> tollens ...</a:t>
            </a:r>
          </a:p>
          <a:p>
            <a:r>
              <a:rPr lang="en-US" sz="1000" dirty="0"/>
              <a:t>Total facts: 436</a:t>
            </a:r>
          </a:p>
          <a:p>
            <a:r>
              <a:rPr lang="en-US" sz="1000" dirty="0"/>
              <a:t>modus </a:t>
            </a:r>
            <a:r>
              <a:rPr lang="en-US" sz="1000" dirty="0" err="1"/>
              <a:t>tollendo</a:t>
            </a:r>
            <a:r>
              <a:rPr lang="en-US" sz="1000" dirty="0"/>
              <a:t> tollens ...</a:t>
            </a:r>
          </a:p>
          <a:p>
            <a:r>
              <a:rPr lang="en-US" sz="1000" dirty="0"/>
              <a:t>Total facts: 552</a:t>
            </a:r>
          </a:p>
          <a:p>
            <a:r>
              <a:rPr lang="en-US" sz="1000" dirty="0"/>
              <a:t>modus </a:t>
            </a:r>
            <a:r>
              <a:rPr lang="en-US" sz="1000" dirty="0" err="1"/>
              <a:t>tollendo</a:t>
            </a:r>
            <a:r>
              <a:rPr lang="en-US" sz="1000" dirty="0"/>
              <a:t> ponens ...</a:t>
            </a:r>
          </a:p>
          <a:p>
            <a:r>
              <a:rPr lang="en-US" sz="1000" dirty="0"/>
              <a:t>Total facts: 552</a:t>
            </a:r>
          </a:p>
          <a:p>
            <a:r>
              <a:rPr lang="en-US" sz="1000" dirty="0"/>
              <a:t>% 3,424,691 inferences, 1.797 CPU in 1.906 seconds (94% CPU, 1905915 Lips)</a:t>
            </a:r>
          </a:p>
          <a:p>
            <a:endParaRPr lang="en-US" sz="1000" dirty="0"/>
          </a:p>
          <a:p>
            <a:r>
              <a:rPr lang="en-US" sz="1000" dirty="0"/>
              <a:t>INCONSISTENCY FOUND: []</a:t>
            </a:r>
          </a:p>
          <a:p>
            <a:r>
              <a:rPr lang="en-US" sz="1000" dirty="0"/>
              <a:t>Rule: -101</a:t>
            </a:r>
          </a:p>
          <a:p>
            <a:r>
              <a:rPr lang="en-US" sz="1000" dirty="0"/>
              <a:t>Axiom: BFO-ild-1</a:t>
            </a:r>
          </a:p>
          <a:p>
            <a:r>
              <a:rPr lang="en-US" sz="1000" dirty="0"/>
              <a:t>[]</a:t>
            </a:r>
          </a:p>
          <a:p>
            <a:r>
              <a:rPr lang="en-US" sz="1000" dirty="0"/>
              <a:t>Inconsistent facts: [[instance-</a:t>
            </a:r>
            <a:r>
              <a:rPr lang="en-US" sz="1000" dirty="0" err="1"/>
              <a:t>of,s,spatial</a:t>
            </a:r>
            <a:r>
              <a:rPr lang="en-US" sz="1000" dirty="0"/>
              <a:t>-</a:t>
            </a:r>
            <a:r>
              <a:rPr lang="en-US" sz="1000" dirty="0" err="1"/>
              <a:t>region,t</a:t>
            </a:r>
            <a:r>
              <a:rPr lang="en-US" sz="1000" dirty="0"/>
              <a:t>]]</a:t>
            </a:r>
          </a:p>
          <a:p>
            <a:r>
              <a:rPr lang="en-US" sz="1000" dirty="0"/>
              <a:t>Saving inconsistency proof to CLIFreasoner-inconsistency-proof.csv</a:t>
            </a:r>
          </a:p>
          <a:p>
            <a:r>
              <a:rPr lang="en-US" sz="1000" dirty="0"/>
              <a:t>Writing </a:t>
            </a:r>
            <a:r>
              <a:rPr lang="en-US" sz="1000" dirty="0" err="1"/>
              <a:t>skolem</a:t>
            </a:r>
            <a:r>
              <a:rPr lang="en-US" sz="1000" dirty="0"/>
              <a:t> constants to CLIFreasoner-main_skolems.txt</a:t>
            </a:r>
          </a:p>
          <a:p>
            <a:r>
              <a:rPr lang="en-US" sz="1000" dirty="0"/>
              <a:t>Press any character key to finish.</a:t>
            </a:r>
          </a:p>
          <a:p>
            <a:r>
              <a:rPr lang="en-US" sz="1000" dirty="0"/>
              <a:t>|: </a:t>
            </a:r>
          </a:p>
        </p:txBody>
      </p:sp>
      <p:sp>
        <p:nvSpPr>
          <p:cNvPr id="4" name="Slide Number Placeholder 3">
            <a:extLst>
              <a:ext uri="{FF2B5EF4-FFF2-40B4-BE49-F238E27FC236}">
                <a16:creationId xmlns:a16="http://schemas.microsoft.com/office/drawing/2014/main" id="{E532385D-B9E6-4CDE-A197-E224F4C4A51F}"/>
              </a:ext>
            </a:extLst>
          </p:cNvPr>
          <p:cNvSpPr>
            <a:spLocks noGrp="1"/>
          </p:cNvSpPr>
          <p:nvPr>
            <p:ph type="sldNum" sz="quarter" idx="3"/>
          </p:nvPr>
        </p:nvSpPr>
        <p:spPr/>
        <p:txBody>
          <a:bodyPr/>
          <a:lstStyle/>
          <a:p>
            <a:fld id="{7C5DB68A-9D44-4073-920F-D08D647C06A7}" type="slidenum">
              <a:rPr lang="en-US" smtClean="0"/>
              <a:t>74</a:t>
            </a:fld>
            <a:endParaRPr lang="en-US" dirty="0"/>
          </a:p>
        </p:txBody>
      </p:sp>
    </p:spTree>
    <p:extLst>
      <p:ext uri="{BB962C8B-B14F-4D97-AF65-F5344CB8AC3E}">
        <p14:creationId xmlns:p14="http://schemas.microsoft.com/office/powerpoint/2010/main" val="1027989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58D-EF29-491D-8401-2D1C23561C49}"/>
              </a:ext>
            </a:extLst>
          </p:cNvPr>
          <p:cNvSpPr>
            <a:spLocks noGrp="1"/>
          </p:cNvSpPr>
          <p:nvPr>
            <p:ph type="title"/>
          </p:nvPr>
        </p:nvSpPr>
        <p:spPr/>
        <p:txBody>
          <a:bodyPr/>
          <a:lstStyle/>
          <a:p>
            <a:r>
              <a:rPr lang="en-US" dirty="0"/>
              <a:t>Inconsistency proof</a:t>
            </a:r>
          </a:p>
        </p:txBody>
      </p:sp>
      <p:sp>
        <p:nvSpPr>
          <p:cNvPr id="3" name="Slide Number Placeholder 2">
            <a:extLst>
              <a:ext uri="{FF2B5EF4-FFF2-40B4-BE49-F238E27FC236}">
                <a16:creationId xmlns:a16="http://schemas.microsoft.com/office/drawing/2014/main" id="{BC3CC91A-C330-489F-BFE8-39CDEDA4C257}"/>
              </a:ext>
            </a:extLst>
          </p:cNvPr>
          <p:cNvSpPr>
            <a:spLocks noGrp="1"/>
          </p:cNvSpPr>
          <p:nvPr>
            <p:ph type="sldNum" sz="quarter" idx="3"/>
          </p:nvPr>
        </p:nvSpPr>
        <p:spPr/>
        <p:txBody>
          <a:bodyPr/>
          <a:lstStyle/>
          <a:p>
            <a:fld id="{7C5DB68A-9D44-4073-920F-D08D647C06A7}" type="slidenum">
              <a:rPr lang="en-US" smtClean="0"/>
              <a:t>75</a:t>
            </a:fld>
            <a:endParaRPr lang="en-US" dirty="0"/>
          </a:p>
        </p:txBody>
      </p:sp>
      <p:graphicFrame>
        <p:nvGraphicFramePr>
          <p:cNvPr id="8" name="Table 7">
            <a:extLst>
              <a:ext uri="{FF2B5EF4-FFF2-40B4-BE49-F238E27FC236}">
                <a16:creationId xmlns:a16="http://schemas.microsoft.com/office/drawing/2014/main" id="{96A2C089-CA2B-42AD-92F8-13E4E5632AE1}"/>
              </a:ext>
            </a:extLst>
          </p:cNvPr>
          <p:cNvGraphicFramePr>
            <a:graphicFrameLocks noGrp="1"/>
          </p:cNvGraphicFramePr>
          <p:nvPr>
            <p:extLst>
              <p:ext uri="{D42A27DB-BD31-4B8C-83A1-F6EECF244321}">
                <p14:modId xmlns:p14="http://schemas.microsoft.com/office/powerpoint/2010/main" val="3907480331"/>
              </p:ext>
            </p:extLst>
          </p:nvPr>
        </p:nvGraphicFramePr>
        <p:xfrm>
          <a:off x="152399" y="3048000"/>
          <a:ext cx="8839201" cy="3412231"/>
        </p:xfrm>
        <a:graphic>
          <a:graphicData uri="http://schemas.openxmlformats.org/drawingml/2006/table">
            <a:tbl>
              <a:tblPr/>
              <a:tblGrid>
                <a:gridCol w="517479">
                  <a:extLst>
                    <a:ext uri="{9D8B030D-6E8A-4147-A177-3AD203B41FA5}">
                      <a16:colId xmlns:a16="http://schemas.microsoft.com/office/drawing/2014/main" val="2786055062"/>
                    </a:ext>
                  </a:extLst>
                </a:gridCol>
                <a:gridCol w="701721">
                  <a:extLst>
                    <a:ext uri="{9D8B030D-6E8A-4147-A177-3AD203B41FA5}">
                      <a16:colId xmlns:a16="http://schemas.microsoft.com/office/drawing/2014/main" val="3446107049"/>
                    </a:ext>
                  </a:extLst>
                </a:gridCol>
                <a:gridCol w="1447801">
                  <a:extLst>
                    <a:ext uri="{9D8B030D-6E8A-4147-A177-3AD203B41FA5}">
                      <a16:colId xmlns:a16="http://schemas.microsoft.com/office/drawing/2014/main" val="1058505179"/>
                    </a:ext>
                  </a:extLst>
                </a:gridCol>
                <a:gridCol w="228599">
                  <a:extLst>
                    <a:ext uri="{9D8B030D-6E8A-4147-A177-3AD203B41FA5}">
                      <a16:colId xmlns:a16="http://schemas.microsoft.com/office/drawing/2014/main" val="630111397"/>
                    </a:ext>
                  </a:extLst>
                </a:gridCol>
                <a:gridCol w="2209800">
                  <a:extLst>
                    <a:ext uri="{9D8B030D-6E8A-4147-A177-3AD203B41FA5}">
                      <a16:colId xmlns:a16="http://schemas.microsoft.com/office/drawing/2014/main" val="1735921710"/>
                    </a:ext>
                  </a:extLst>
                </a:gridCol>
                <a:gridCol w="304800">
                  <a:extLst>
                    <a:ext uri="{9D8B030D-6E8A-4147-A177-3AD203B41FA5}">
                      <a16:colId xmlns:a16="http://schemas.microsoft.com/office/drawing/2014/main" val="3126090502"/>
                    </a:ext>
                  </a:extLst>
                </a:gridCol>
                <a:gridCol w="533400">
                  <a:extLst>
                    <a:ext uri="{9D8B030D-6E8A-4147-A177-3AD203B41FA5}">
                      <a16:colId xmlns:a16="http://schemas.microsoft.com/office/drawing/2014/main" val="1116844362"/>
                    </a:ext>
                  </a:extLst>
                </a:gridCol>
                <a:gridCol w="1143000">
                  <a:extLst>
                    <a:ext uri="{9D8B030D-6E8A-4147-A177-3AD203B41FA5}">
                      <a16:colId xmlns:a16="http://schemas.microsoft.com/office/drawing/2014/main" val="3174055064"/>
                    </a:ext>
                  </a:extLst>
                </a:gridCol>
                <a:gridCol w="609601">
                  <a:extLst>
                    <a:ext uri="{9D8B030D-6E8A-4147-A177-3AD203B41FA5}">
                      <a16:colId xmlns:a16="http://schemas.microsoft.com/office/drawing/2014/main" val="4260490697"/>
                    </a:ext>
                  </a:extLst>
                </a:gridCol>
                <a:gridCol w="429601">
                  <a:extLst>
                    <a:ext uri="{9D8B030D-6E8A-4147-A177-3AD203B41FA5}">
                      <a16:colId xmlns:a16="http://schemas.microsoft.com/office/drawing/2014/main" val="417088354"/>
                    </a:ext>
                  </a:extLst>
                </a:gridCol>
                <a:gridCol w="418735">
                  <a:extLst>
                    <a:ext uri="{9D8B030D-6E8A-4147-A177-3AD203B41FA5}">
                      <a16:colId xmlns:a16="http://schemas.microsoft.com/office/drawing/2014/main" val="2559609655"/>
                    </a:ext>
                  </a:extLst>
                </a:gridCol>
                <a:gridCol w="294664">
                  <a:extLst>
                    <a:ext uri="{9D8B030D-6E8A-4147-A177-3AD203B41FA5}">
                      <a16:colId xmlns:a16="http://schemas.microsoft.com/office/drawing/2014/main" val="2083150999"/>
                    </a:ext>
                  </a:extLst>
                </a:gridCol>
              </a:tblGrid>
              <a:tr h="321379">
                <a:tc>
                  <a:txBody>
                    <a:bodyPr/>
                    <a:lstStyle/>
                    <a:p>
                      <a:pPr algn="r" fontAlgn="b"/>
                      <a:r>
                        <a:rPr lang="en-US" sz="1600" b="0" i="0" u="none" strike="noStrike" dirty="0">
                          <a:solidFill>
                            <a:schemeClr val="bg2"/>
                          </a:solidFill>
                          <a:effectLst/>
                          <a:latin typeface="Calibri" panose="020F0502020204030204" pitchFamily="34" charset="0"/>
                        </a:rPr>
                        <a:t>553</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dirty="0">
                          <a:solidFill>
                            <a:schemeClr val="bg1"/>
                          </a:solidFill>
                          <a:effectLst/>
                          <a:latin typeface="Calibri" panose="020F0502020204030204" pitchFamily="34" charset="0"/>
                        </a:rPr>
                        <a:t>ERROR</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a:solidFill>
                            <a:schemeClr val="bg1"/>
                          </a:solidFill>
                          <a:effectLst/>
                          <a:latin typeface="Calibri" panose="020F0502020204030204" pitchFamily="34" charset="0"/>
                        </a:rPr>
                        <a:t>inconsistency</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US" sz="1600" b="0" i="0" u="none" strike="noStrike">
                        <a:solidFill>
                          <a:schemeClr val="bg1"/>
                        </a:solidFill>
                        <a:effectLst/>
                        <a:latin typeface="Calibri" panose="020F0502020204030204" pitchFamily="34"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600" b="0" i="0" u="none" strike="noStrike" dirty="0">
                        <a:solidFill>
                          <a:schemeClr val="bg1"/>
                        </a:solidFill>
                        <a:effectLst/>
                        <a:latin typeface="Calibri" panose="020F0502020204030204" pitchFamily="34"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US" sz="1600" b="0" i="0" u="none" strike="noStrike">
                        <a:solidFill>
                          <a:schemeClr val="bg1"/>
                        </a:solidFill>
                        <a:effectLst/>
                        <a:latin typeface="Calibri" panose="020F0502020204030204" pitchFamily="34"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chemeClr val="bg1"/>
                          </a:solidFill>
                          <a:effectLst/>
                          <a:latin typeface="Calibri" panose="020F0502020204030204" pitchFamily="34" charset="0"/>
                        </a:rPr>
                        <a:t>-101</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BFO-ild-1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a:t>
                      </a:r>
                      <a:r>
                        <a:rPr lang="en-US" sz="1600" b="0" i="0" u="none" strike="noStrike" dirty="0" err="1">
                          <a:solidFill>
                            <a:schemeClr val="tx1"/>
                          </a:solidFill>
                          <a:effectLst/>
                          <a:latin typeface="Calibri" panose="020F0502020204030204" pitchFamily="34" charset="0"/>
                        </a:rPr>
                        <a:t>inc</a:t>
                      </a:r>
                      <a:endParaRPr lang="en-US" sz="1600" b="0" i="0" u="none" strike="noStrike" dirty="0">
                        <a:solidFill>
                          <a:schemeClr val="tx1"/>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dirty="0">
                          <a:solidFill>
                            <a:schemeClr val="bg2"/>
                          </a:solidFill>
                          <a:effectLst/>
                          <a:latin typeface="Calibri" panose="020F0502020204030204" pitchFamily="34" charset="0"/>
                        </a:rPr>
                        <a:t>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dirty="0">
                          <a:solidFill>
                            <a:schemeClr val="bg2"/>
                          </a:solidFill>
                          <a:effectLst/>
                          <a:latin typeface="Calibri" panose="020F0502020204030204" pitchFamily="34" charset="0"/>
                        </a:rPr>
                        <a:t>552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78312609"/>
                  </a:ext>
                </a:extLst>
              </a:tr>
              <a:tr h="321379">
                <a:tc>
                  <a:txBody>
                    <a:bodyPr/>
                    <a:lstStyle/>
                    <a:p>
                      <a:pPr algn="r" fontAlgn="b"/>
                      <a:r>
                        <a:rPr lang="en-US" sz="1600" b="0" i="0" u="none" strike="noStrike" dirty="0">
                          <a:solidFill>
                            <a:schemeClr val="bg2"/>
                          </a:solidFill>
                          <a:effectLst/>
                          <a:latin typeface="Calibri" panose="020F0502020204030204" pitchFamily="34" charset="0"/>
                        </a:rPr>
                        <a:t>552</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a:solidFill>
                            <a:schemeClr val="bg1"/>
                          </a:solidFill>
                          <a:effectLst/>
                          <a:latin typeface="Calibri" panose="020F0502020204030204" pitchFamily="34" charset="0"/>
                        </a:rPr>
                        <a:t>FALSE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'instance-of'</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00B0F0"/>
                          </a:solidFill>
                          <a:effectLst/>
                          <a:latin typeface="Calibri" panose="020F0502020204030204" pitchFamily="34" charset="0"/>
                        </a:rPr>
                        <a:t>'spatial-region'</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a:solidFill>
                            <a:schemeClr val="bg1"/>
                          </a:solidFill>
                          <a:effectLst/>
                          <a:latin typeface="Calibri" panose="020F0502020204030204" pitchFamily="34" charset="0"/>
                        </a:rPr>
                        <a:t>261</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BFO-ild-1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a:t>
                      </a:r>
                      <a:r>
                        <a:rPr lang="en-US" sz="1600" b="0" i="0" u="none" strike="noStrike" dirty="0" err="1">
                          <a:solidFill>
                            <a:schemeClr val="tx1"/>
                          </a:solidFill>
                          <a:effectLst/>
                          <a:latin typeface="Calibri" panose="020F0502020204030204" pitchFamily="34" charset="0"/>
                        </a:rPr>
                        <a:t>mtt</a:t>
                      </a:r>
                      <a:endParaRPr lang="en-US" sz="1600" b="0" i="0" u="none" strike="noStrike" dirty="0">
                        <a:solidFill>
                          <a:schemeClr val="tx1"/>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a:solidFill>
                            <a:schemeClr val="bg2"/>
                          </a:solidFill>
                          <a:effectLst/>
                          <a:latin typeface="Calibri" panose="020F0502020204030204" pitchFamily="34" charset="0"/>
                        </a:rPr>
                        <a:t>341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dirty="0">
                          <a:solidFill>
                            <a:schemeClr val="bg2"/>
                          </a:solidFill>
                          <a:effectLst/>
                          <a:latin typeface="Calibri" panose="020F0502020204030204" pitchFamily="34" charset="0"/>
                        </a:rPr>
                        <a:t>342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dirty="0">
                          <a:solidFill>
                            <a:schemeClr val="bg2"/>
                          </a:solidFill>
                          <a:effectLst/>
                          <a:latin typeface="Calibri" panose="020F0502020204030204" pitchFamily="34" charset="0"/>
                        </a:rPr>
                        <a:t>6</a:t>
                      </a: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36326024"/>
                  </a:ext>
                </a:extLst>
              </a:tr>
              <a:tr h="555110">
                <a:tc>
                  <a:txBody>
                    <a:bodyPr/>
                    <a:lstStyle/>
                    <a:p>
                      <a:pPr algn="r" fontAlgn="b"/>
                      <a:r>
                        <a:rPr lang="en-US" sz="1600" b="0" i="0" u="none" strike="noStrike" dirty="0">
                          <a:solidFill>
                            <a:schemeClr val="bg2"/>
                          </a:solidFill>
                          <a:effectLst/>
                          <a:latin typeface="Calibri" panose="020F0502020204030204" pitchFamily="34" charset="0"/>
                        </a:rPr>
                        <a:t>342</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a:solidFill>
                            <a:schemeClr val="bg1"/>
                          </a:solidFill>
                          <a:effectLst/>
                          <a:latin typeface="Calibri" panose="020F0502020204030204" pitchFamily="34" charset="0"/>
                        </a:rPr>
                        <a:t>FALSE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'instance-of'</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00B0F0"/>
                          </a:solidFill>
                          <a:effectLst/>
                          <a:latin typeface="Calibri" panose="020F0502020204030204" pitchFamily="34" charset="0"/>
                        </a:rPr>
                        <a:t>'specifically-dependent-continuant'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a:solidFill>
                            <a:schemeClr val="bg1"/>
                          </a:solidFill>
                          <a:effectLst/>
                          <a:latin typeface="Calibri" panose="020F0502020204030204" pitchFamily="34" charset="0"/>
                        </a:rPr>
                        <a:t>671</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BFO-cig-1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a:t>
                      </a:r>
                      <a:r>
                        <a:rPr lang="en-US" sz="1600" b="0" i="0" u="none" strike="noStrike" dirty="0" err="1">
                          <a:solidFill>
                            <a:schemeClr val="tx1"/>
                          </a:solidFill>
                          <a:effectLst/>
                          <a:latin typeface="Calibri" panose="020F0502020204030204" pitchFamily="34" charset="0"/>
                        </a:rPr>
                        <a:t>mpt</a:t>
                      </a:r>
                      <a:endParaRPr lang="en-US" sz="1600" b="0" i="0" u="none" strike="noStrike" dirty="0">
                        <a:solidFill>
                          <a:schemeClr val="tx1"/>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dirty="0">
                          <a:solidFill>
                            <a:schemeClr val="bg2"/>
                          </a:solidFill>
                          <a:effectLst/>
                          <a:latin typeface="Calibri" panose="020F0502020204030204" pitchFamily="34" charset="0"/>
                        </a:rPr>
                        <a:t>75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97084097"/>
                  </a:ext>
                </a:extLst>
              </a:tr>
              <a:tr h="555110">
                <a:tc>
                  <a:txBody>
                    <a:bodyPr/>
                    <a:lstStyle/>
                    <a:p>
                      <a:pPr algn="r" fontAlgn="b"/>
                      <a:r>
                        <a:rPr lang="en-US" sz="1600" b="0" i="0" u="none" strike="noStrike" dirty="0">
                          <a:solidFill>
                            <a:schemeClr val="bg2"/>
                          </a:solidFill>
                          <a:effectLst/>
                          <a:latin typeface="Calibri" panose="020F0502020204030204" pitchFamily="34" charset="0"/>
                        </a:rPr>
                        <a:t>341</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a:solidFill>
                            <a:schemeClr val="bg1"/>
                          </a:solidFill>
                          <a:effectLst/>
                          <a:latin typeface="Calibri" panose="020F0502020204030204" pitchFamily="34" charset="0"/>
                        </a:rPr>
                        <a:t>FALSE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'instance-of'</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00B0F0"/>
                          </a:solidFill>
                          <a:effectLst/>
                          <a:latin typeface="Calibri" panose="020F0502020204030204" pitchFamily="34" charset="0"/>
                        </a:rPr>
                        <a:t>'generically-dependent-continuant'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a:solidFill>
                            <a:schemeClr val="bg1"/>
                          </a:solidFill>
                          <a:effectLst/>
                          <a:latin typeface="Calibri" panose="020F0502020204030204" pitchFamily="34" charset="0"/>
                        </a:rPr>
                        <a:t>673</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BFO-cig-1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a:t>
                      </a:r>
                      <a:r>
                        <a:rPr lang="en-US" sz="1600" b="0" i="0" u="none" strike="noStrike" dirty="0" err="1">
                          <a:solidFill>
                            <a:schemeClr val="tx1"/>
                          </a:solidFill>
                          <a:effectLst/>
                          <a:latin typeface="Calibri" panose="020F0502020204030204" pitchFamily="34" charset="0"/>
                        </a:rPr>
                        <a:t>mpt</a:t>
                      </a:r>
                      <a:endParaRPr lang="en-US" sz="1600" b="0" i="0" u="none" strike="noStrike" dirty="0">
                        <a:solidFill>
                          <a:schemeClr val="tx1"/>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dirty="0">
                          <a:solidFill>
                            <a:schemeClr val="bg2"/>
                          </a:solidFill>
                          <a:effectLst/>
                          <a:latin typeface="Calibri" panose="020F0502020204030204" pitchFamily="34" charset="0"/>
                        </a:rPr>
                        <a:t>75</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82332256"/>
                  </a:ext>
                </a:extLst>
              </a:tr>
              <a:tr h="321379">
                <a:tc>
                  <a:txBody>
                    <a:bodyPr/>
                    <a:lstStyle/>
                    <a:p>
                      <a:pPr algn="r" fontAlgn="b"/>
                      <a:r>
                        <a:rPr lang="en-US" sz="1600" b="0" i="0" u="none" strike="noStrike" dirty="0">
                          <a:solidFill>
                            <a:schemeClr val="bg2"/>
                          </a:solidFill>
                          <a:effectLst/>
                          <a:latin typeface="Calibri" panose="020F0502020204030204" pitchFamily="34" charset="0"/>
                        </a:rPr>
                        <a:t>75</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a:solidFill>
                            <a:schemeClr val="bg1"/>
                          </a:solidFill>
                          <a:effectLst/>
                          <a:latin typeface="Calibri" panose="020F0502020204030204" pitchFamily="34" charset="0"/>
                        </a:rPr>
                        <a:t>TRUE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'instance-of'</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00B0F0"/>
                          </a:solidFill>
                          <a:effectLst/>
                          <a:latin typeface="Calibri" panose="020F0502020204030204" pitchFamily="34" charset="0"/>
                        </a:rPr>
                        <a:t>'independent-continuant'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a:solidFill>
                            <a:schemeClr val="bg1"/>
                          </a:solidFill>
                          <a:effectLst/>
                          <a:latin typeface="Calibri" panose="020F0502020204030204" pitchFamily="34" charset="0"/>
                        </a:rPr>
                        <a:t>138</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BFO-udu-1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a:t>
                      </a:r>
                      <a:r>
                        <a:rPr lang="en-US" sz="1600" b="0" i="0" u="none" strike="noStrike" dirty="0" err="1">
                          <a:solidFill>
                            <a:schemeClr val="tx1"/>
                          </a:solidFill>
                          <a:effectLst/>
                          <a:latin typeface="Calibri" panose="020F0502020204030204" pitchFamily="34" charset="0"/>
                        </a:rPr>
                        <a:t>mpp</a:t>
                      </a:r>
                      <a:endParaRPr lang="en-US" sz="1600" b="0" i="0" u="none" strike="noStrike" dirty="0">
                        <a:solidFill>
                          <a:schemeClr val="tx1"/>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dirty="0">
                          <a:solidFill>
                            <a:schemeClr val="bg2"/>
                          </a:solidFill>
                          <a:effectLst/>
                          <a:latin typeface="Calibri" panose="020F0502020204030204" pitchFamily="34" charset="0"/>
                        </a:rPr>
                        <a:t>11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24689878"/>
                  </a:ext>
                </a:extLst>
              </a:tr>
              <a:tr h="321379">
                <a:tc>
                  <a:txBody>
                    <a:bodyPr/>
                    <a:lstStyle/>
                    <a:p>
                      <a:pPr algn="r" fontAlgn="b"/>
                      <a:r>
                        <a:rPr lang="en-US" sz="1600" b="0" i="0" u="none" strike="noStrike" dirty="0">
                          <a:solidFill>
                            <a:schemeClr val="bg2"/>
                          </a:solidFill>
                          <a:effectLst/>
                          <a:latin typeface="Calibri" panose="020F0502020204030204" pitchFamily="34" charset="0"/>
                        </a:rPr>
                        <a:t>11</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a:solidFill>
                            <a:schemeClr val="bg1"/>
                          </a:solidFill>
                          <a:effectLst/>
                          <a:latin typeface="Calibri" panose="020F0502020204030204" pitchFamily="34" charset="0"/>
                        </a:rPr>
                        <a:t>TRUE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'instance-of'</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00B0F0"/>
                          </a:solidFill>
                          <a:effectLst/>
                          <a:latin typeface="Calibri" panose="020F0502020204030204" pitchFamily="34" charset="0"/>
                        </a:rPr>
                        <a:t>'immaterial-entity'</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a:solidFill>
                            <a:schemeClr val="bg1"/>
                          </a:solidFill>
                          <a:effectLst/>
                          <a:latin typeface="Calibri" panose="020F0502020204030204" pitchFamily="34" charset="0"/>
                        </a:rPr>
                        <a:t>616</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BFO-bre-1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a:t>
                      </a:r>
                      <a:r>
                        <a:rPr lang="en-US" sz="1600" b="0" i="0" u="none" strike="noStrike" dirty="0" err="1">
                          <a:solidFill>
                            <a:schemeClr val="tx1"/>
                          </a:solidFill>
                          <a:effectLst/>
                          <a:latin typeface="Calibri" panose="020F0502020204030204" pitchFamily="34" charset="0"/>
                        </a:rPr>
                        <a:t>mpp</a:t>
                      </a:r>
                      <a:endParaRPr lang="en-US" sz="1600" b="0" i="0" u="none" strike="noStrike" dirty="0">
                        <a:solidFill>
                          <a:schemeClr val="tx1"/>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a:solidFill>
                            <a:schemeClr val="bg2"/>
                          </a:solidFill>
                          <a:effectLst/>
                          <a:latin typeface="Calibri" panose="020F0502020204030204" pitchFamily="34" charset="0"/>
                        </a:rPr>
                        <a:t>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20959336"/>
                  </a:ext>
                </a:extLst>
              </a:tr>
              <a:tr h="396240">
                <a:tc>
                  <a:txBody>
                    <a:bodyPr/>
                    <a:lstStyle/>
                    <a:p>
                      <a:pPr algn="r" fontAlgn="b"/>
                      <a:r>
                        <a:rPr lang="en-US" sz="1600" b="0" i="0" u="none" strike="noStrike" dirty="0">
                          <a:solidFill>
                            <a:schemeClr val="bg2"/>
                          </a:solidFill>
                          <a:effectLst/>
                          <a:latin typeface="Calibri" panose="020F0502020204030204" pitchFamily="34" charset="0"/>
                        </a:rPr>
                        <a:t>6</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600" b="0" i="0" u="none" strike="noStrike" dirty="0">
                          <a:solidFill>
                            <a:schemeClr val="bg1"/>
                          </a:solidFill>
                          <a:effectLst/>
                          <a:latin typeface="Calibri" panose="020F0502020204030204" pitchFamily="34" charset="0"/>
                        </a:rPr>
                        <a:t>TRUE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'participates-in'</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C000"/>
                          </a:solidFill>
                          <a:effectLst/>
                          <a:latin typeface="Calibri" panose="020F0502020204030204" pitchFamily="34" charset="0"/>
                        </a:rPr>
                        <a:t>p</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chemeClr val="bg1"/>
                          </a:solidFill>
                          <a:effectLst/>
                          <a:latin typeface="Calibri" panose="020F0502020204030204" pitchFamily="34" charset="0"/>
                        </a:rPr>
                        <a:t>0</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unmarked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input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92819025"/>
                  </a:ext>
                </a:extLst>
              </a:tr>
              <a:tr h="516631">
                <a:tc>
                  <a:txBody>
                    <a:bodyPr/>
                    <a:lstStyle/>
                    <a:p>
                      <a:pPr algn="r" fontAlgn="b"/>
                      <a:r>
                        <a:rPr lang="en-US" sz="1600" b="0" i="0" u="none" strike="noStrike" dirty="0">
                          <a:solidFill>
                            <a:schemeClr val="bg2"/>
                          </a:solidFill>
                          <a:effectLst/>
                          <a:latin typeface="Calibri" panose="020F0502020204030204" pitchFamily="34" charset="0"/>
                        </a:rPr>
                        <a:t>4</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b"/>
                      <a:r>
                        <a:rPr lang="en-US" sz="1600" b="0" i="0" u="none" strike="noStrike" dirty="0">
                          <a:solidFill>
                            <a:schemeClr val="bg1"/>
                          </a:solidFill>
                          <a:effectLst/>
                          <a:latin typeface="Calibri" panose="020F0502020204030204" pitchFamily="34" charset="0"/>
                        </a:rPr>
                        <a:t>TRUE</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FFFF00"/>
                          </a:solidFill>
                          <a:effectLst/>
                          <a:latin typeface="Calibri" panose="020F0502020204030204" pitchFamily="34" charset="0"/>
                        </a:rPr>
                        <a:t>'instance-of'</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s</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rgbClr val="00B0F0"/>
                          </a:solidFill>
                          <a:effectLst/>
                          <a:latin typeface="Calibri" panose="020F0502020204030204" pitchFamily="34" charset="0"/>
                        </a:rPr>
                        <a:t>'spatial-region'</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rgbClr val="FFC000"/>
                          </a:solidFill>
                          <a:effectLst/>
                          <a:latin typeface="Calibri" panose="020F0502020204030204" pitchFamily="34" charset="0"/>
                        </a:rPr>
                        <a:t>t</a:t>
                      </a: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600" b="0" i="0" u="none" strike="noStrike" dirty="0">
                          <a:solidFill>
                            <a:schemeClr val="bg1"/>
                          </a:solidFill>
                          <a:effectLst/>
                          <a:latin typeface="Calibri" panose="020F0502020204030204" pitchFamily="34" charset="0"/>
                        </a:rPr>
                        <a:t>0</a:t>
                      </a:r>
                    </a:p>
                  </a:txBody>
                  <a:tcPr marL="45720" marR="4572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bg1"/>
                          </a:solidFill>
                          <a:effectLst/>
                          <a:latin typeface="Calibri" panose="020F0502020204030204" pitchFamily="34" charset="0"/>
                        </a:rPr>
                        <a:t> unmarked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600" b="0" i="0" u="none" strike="noStrike" dirty="0">
                          <a:solidFill>
                            <a:schemeClr val="tx1"/>
                          </a:solidFill>
                          <a:effectLst/>
                          <a:latin typeface="Calibri" panose="020F0502020204030204" pitchFamily="34" charset="0"/>
                        </a:rPr>
                        <a:t> input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l" fontAlgn="b"/>
                      <a:endParaRPr lang="en-US" sz="1600" b="0" i="0" u="none" strike="noStrike" dirty="0">
                        <a:solidFill>
                          <a:schemeClr val="bg2"/>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229722859"/>
                  </a:ext>
                </a:extLst>
              </a:tr>
            </a:tbl>
          </a:graphicData>
        </a:graphic>
      </p:graphicFrame>
      <p:sp>
        <p:nvSpPr>
          <p:cNvPr id="9" name="Content Placeholder 2">
            <a:extLst>
              <a:ext uri="{FF2B5EF4-FFF2-40B4-BE49-F238E27FC236}">
                <a16:creationId xmlns:a16="http://schemas.microsoft.com/office/drawing/2014/main" id="{217B0060-6F72-4889-BEA6-2B4867B59AFD}"/>
              </a:ext>
            </a:extLst>
          </p:cNvPr>
          <p:cNvSpPr>
            <a:spLocks noGrp="1"/>
          </p:cNvSpPr>
          <p:nvPr>
            <p:ph idx="1"/>
          </p:nvPr>
        </p:nvSpPr>
        <p:spPr>
          <a:xfrm>
            <a:off x="228600" y="1524000"/>
            <a:ext cx="8686800" cy="1676400"/>
          </a:xfrm>
        </p:spPr>
        <p:txBody>
          <a:bodyPr/>
          <a:lstStyle/>
          <a:p>
            <a:pPr marL="114300" indent="0"/>
            <a:r>
              <a:rPr lang="en-US" sz="2200" dirty="0"/>
              <a:t>Input in CLIF notation:</a:t>
            </a:r>
          </a:p>
          <a:p>
            <a:pPr lvl="2">
              <a:buFont typeface="Arial" panose="020B0604020202020204" pitchFamily="34" charset="0"/>
              <a:buChar char="•"/>
            </a:pPr>
            <a:r>
              <a:rPr lang="en-US" sz="1800" dirty="0"/>
              <a:t>(</a:t>
            </a:r>
            <a:r>
              <a:rPr lang="en-US" sz="1800" dirty="0">
                <a:solidFill>
                  <a:srgbClr val="FFFF00"/>
                </a:solidFill>
              </a:rPr>
              <a:t>instance-of</a:t>
            </a:r>
            <a:r>
              <a:rPr lang="en-US" sz="1800" dirty="0"/>
              <a:t> </a:t>
            </a:r>
            <a:r>
              <a:rPr lang="en-US" sz="1800" i="1" dirty="0">
                <a:solidFill>
                  <a:srgbClr val="FFC000"/>
                </a:solidFill>
              </a:rPr>
              <a:t>p</a:t>
            </a:r>
            <a:r>
              <a:rPr lang="en-US" sz="1800" dirty="0">
                <a:solidFill>
                  <a:srgbClr val="FFC000"/>
                </a:solidFill>
              </a:rPr>
              <a:t> </a:t>
            </a:r>
            <a:r>
              <a:rPr lang="en-US" sz="1800" dirty="0">
                <a:solidFill>
                  <a:srgbClr val="00B0F0"/>
                </a:solidFill>
              </a:rPr>
              <a:t>process</a:t>
            </a:r>
            <a:r>
              <a:rPr lang="en-US" sz="1800" dirty="0">
                <a:solidFill>
                  <a:srgbClr val="FFC000"/>
                </a:solidFill>
              </a:rPr>
              <a:t> </a:t>
            </a:r>
            <a:r>
              <a:rPr lang="en-US" sz="1800" i="1" dirty="0">
                <a:solidFill>
                  <a:srgbClr val="FFC000"/>
                </a:solidFill>
              </a:rPr>
              <a:t>t</a:t>
            </a:r>
            <a:r>
              <a:rPr lang="en-US" sz="1800" dirty="0"/>
              <a:t>) </a:t>
            </a:r>
          </a:p>
          <a:p>
            <a:pPr lvl="2">
              <a:buFont typeface="Arial" panose="020B0604020202020204" pitchFamily="34" charset="0"/>
              <a:buChar char="•"/>
            </a:pPr>
            <a:r>
              <a:rPr lang="en-US" sz="1800" dirty="0"/>
              <a:t>(</a:t>
            </a:r>
            <a:r>
              <a:rPr lang="en-US" sz="1800" dirty="0">
                <a:solidFill>
                  <a:srgbClr val="FFFF00"/>
                </a:solidFill>
              </a:rPr>
              <a:t>instance-of</a:t>
            </a:r>
            <a:r>
              <a:rPr lang="en-US" sz="1800" dirty="0"/>
              <a:t> </a:t>
            </a:r>
            <a:r>
              <a:rPr lang="en-US" sz="1800" i="1" dirty="0">
                <a:solidFill>
                  <a:srgbClr val="FFC000"/>
                </a:solidFill>
              </a:rPr>
              <a:t>s</a:t>
            </a:r>
            <a:r>
              <a:rPr lang="en-US" sz="1800" dirty="0">
                <a:solidFill>
                  <a:srgbClr val="FFC000"/>
                </a:solidFill>
              </a:rPr>
              <a:t> </a:t>
            </a:r>
            <a:r>
              <a:rPr lang="en-US" sz="1800" dirty="0">
                <a:solidFill>
                  <a:srgbClr val="00B0F0"/>
                </a:solidFill>
              </a:rPr>
              <a:t>spatial-region</a:t>
            </a:r>
            <a:r>
              <a:rPr lang="en-US" sz="1800" dirty="0">
                <a:solidFill>
                  <a:srgbClr val="FFC000"/>
                </a:solidFill>
              </a:rPr>
              <a:t> </a:t>
            </a:r>
            <a:r>
              <a:rPr lang="en-US" sz="1800" i="1" dirty="0">
                <a:solidFill>
                  <a:srgbClr val="FFC000"/>
                </a:solidFill>
              </a:rPr>
              <a:t>t</a:t>
            </a:r>
            <a:r>
              <a:rPr lang="en-US" sz="1800" dirty="0"/>
              <a:t>) </a:t>
            </a:r>
          </a:p>
          <a:p>
            <a:pPr lvl="2">
              <a:buFont typeface="Arial" panose="020B0604020202020204" pitchFamily="34" charset="0"/>
              <a:buChar char="•"/>
            </a:pPr>
            <a:r>
              <a:rPr lang="en-US" sz="1800" dirty="0"/>
              <a:t>(</a:t>
            </a:r>
            <a:r>
              <a:rPr lang="en-US" sz="1800" dirty="0">
                <a:solidFill>
                  <a:srgbClr val="FFFF00"/>
                </a:solidFill>
              </a:rPr>
              <a:t>participates-in</a:t>
            </a:r>
            <a:r>
              <a:rPr lang="en-US" sz="1800" dirty="0"/>
              <a:t> </a:t>
            </a:r>
            <a:r>
              <a:rPr lang="en-US" sz="1800" i="1" dirty="0">
                <a:solidFill>
                  <a:srgbClr val="FFC000"/>
                </a:solidFill>
              </a:rPr>
              <a:t>s p t</a:t>
            </a:r>
            <a:r>
              <a:rPr lang="en-US" sz="1800" dirty="0"/>
              <a:t>)</a:t>
            </a: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971191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19305-B343-46FC-AE8D-9EEEA36B6246}"/>
              </a:ext>
            </a:extLst>
          </p:cNvPr>
          <p:cNvSpPr>
            <a:spLocks noGrp="1"/>
          </p:cNvSpPr>
          <p:nvPr>
            <p:ph type="title"/>
          </p:nvPr>
        </p:nvSpPr>
        <p:spPr/>
        <p:txBody>
          <a:bodyPr/>
          <a:lstStyle/>
          <a:p>
            <a:r>
              <a:rPr lang="en-US" dirty="0"/>
              <a:t>Assignment A10</a:t>
            </a:r>
          </a:p>
        </p:txBody>
      </p:sp>
      <p:sp>
        <p:nvSpPr>
          <p:cNvPr id="5" name="Content Placeholder 4">
            <a:extLst>
              <a:ext uri="{FF2B5EF4-FFF2-40B4-BE49-F238E27FC236}">
                <a16:creationId xmlns:a16="http://schemas.microsoft.com/office/drawing/2014/main" id="{53CB36CB-1EE5-4EFE-8A62-AC821485B3CD}"/>
              </a:ext>
            </a:extLst>
          </p:cNvPr>
          <p:cNvSpPr>
            <a:spLocks noGrp="1"/>
          </p:cNvSpPr>
          <p:nvPr>
            <p:ph idx="1"/>
          </p:nvPr>
        </p:nvSpPr>
        <p:spPr/>
        <p:txBody>
          <a:bodyPr/>
          <a:lstStyle/>
          <a:p>
            <a:pPr>
              <a:buFont typeface="Arial" panose="020B0604020202020204" pitchFamily="34" charset="0"/>
              <a:buChar char="•"/>
            </a:pPr>
            <a:r>
              <a:rPr lang="en-US" dirty="0"/>
              <a:t>Prepare a PowerPoint presentation of your ontology for presentation (A11) in two weeks. It must contain:</a:t>
            </a:r>
          </a:p>
          <a:p>
            <a:pPr lvl="1">
              <a:buFont typeface="Arial" panose="020B0604020202020204" pitchFamily="34" charset="0"/>
              <a:buChar char="•"/>
            </a:pPr>
            <a:r>
              <a:rPr lang="en-US" sz="2000" dirty="0"/>
              <a:t>Purpose statement</a:t>
            </a:r>
          </a:p>
          <a:p>
            <a:pPr lvl="1">
              <a:buFont typeface="Arial" panose="020B0604020202020204" pitchFamily="34" charset="0"/>
              <a:buChar char="•"/>
            </a:pPr>
            <a:r>
              <a:rPr lang="en-US" sz="2000" dirty="0"/>
              <a:t>Explanation of 3 types (below BFO and OGMS levels) most central with respect to the ontology’s purpose</a:t>
            </a:r>
          </a:p>
          <a:p>
            <a:pPr lvl="1">
              <a:buFont typeface="Arial" panose="020B0604020202020204" pitchFamily="34" charset="0"/>
              <a:buChar char="•"/>
            </a:pPr>
            <a:r>
              <a:rPr lang="en-US" sz="2000" dirty="0"/>
              <a:t>History of all changes made over versions and motivations therefore for the type of these 3 that changed the most</a:t>
            </a:r>
          </a:p>
          <a:p>
            <a:pPr lvl="1">
              <a:buFont typeface="Arial" panose="020B0604020202020204" pitchFamily="34" charset="0"/>
              <a:buChar char="•"/>
            </a:pPr>
            <a:r>
              <a:rPr lang="en-US" sz="2000" dirty="0"/>
              <a:t>Where your ontology fits in the overall merged ontology developed in C12 (A9) for practical purposes. </a:t>
            </a:r>
          </a:p>
          <a:p>
            <a:pPr lvl="1">
              <a:buFont typeface="Arial" panose="020B0604020202020204" pitchFamily="34" charset="0"/>
              <a:buChar char="•"/>
            </a:pPr>
            <a:r>
              <a:rPr lang="en-US" sz="2000" dirty="0"/>
              <a:t>Unresolved issues</a:t>
            </a:r>
          </a:p>
          <a:p>
            <a:pPr lvl="1">
              <a:buFont typeface="Arial" panose="020B0604020202020204" pitchFamily="34" charset="0"/>
              <a:buChar char="•"/>
            </a:pPr>
            <a:r>
              <a:rPr lang="en-US" sz="2000" dirty="0"/>
              <a:t>Lessons learned</a:t>
            </a:r>
          </a:p>
          <a:p>
            <a:pPr>
              <a:buFont typeface="Arial" panose="020B0604020202020204" pitchFamily="34" charset="0"/>
              <a:buChar char="•"/>
            </a:pPr>
            <a:r>
              <a:rPr lang="en-US" dirty="0"/>
              <a:t>15-20 minutes presentation / 15-10 minutes discussion</a:t>
            </a:r>
          </a:p>
          <a:p>
            <a:pPr>
              <a:buFont typeface="Arial" panose="020B0604020202020204" pitchFamily="34" charset="0"/>
              <a:buChar char="•"/>
            </a:pPr>
            <a:r>
              <a:rPr lang="en-US" dirty="0"/>
              <a:t>Due date: Dec 1 – noon. Uploaded as usual.</a:t>
            </a:r>
          </a:p>
        </p:txBody>
      </p:sp>
    </p:spTree>
    <p:extLst>
      <p:ext uri="{BB962C8B-B14F-4D97-AF65-F5344CB8AC3E}">
        <p14:creationId xmlns:p14="http://schemas.microsoft.com/office/powerpoint/2010/main" val="91082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2713-97D1-4EF0-BD8F-B6B830E13DBF}"/>
              </a:ext>
            </a:extLst>
          </p:cNvPr>
          <p:cNvSpPr>
            <a:spLocks noGrp="1"/>
          </p:cNvSpPr>
          <p:nvPr>
            <p:ph type="title"/>
          </p:nvPr>
        </p:nvSpPr>
        <p:spPr/>
        <p:txBody>
          <a:bodyPr/>
          <a:lstStyle/>
          <a:p>
            <a:r>
              <a:rPr lang="en-US" dirty="0"/>
              <a:t>Note !!!</a:t>
            </a:r>
          </a:p>
        </p:txBody>
      </p:sp>
      <p:sp>
        <p:nvSpPr>
          <p:cNvPr id="3" name="Content Placeholder 2">
            <a:extLst>
              <a:ext uri="{FF2B5EF4-FFF2-40B4-BE49-F238E27FC236}">
                <a16:creationId xmlns:a16="http://schemas.microsoft.com/office/drawing/2014/main" id="{FC651789-EE5C-469E-A53B-F6AAC1AB8B57}"/>
              </a:ext>
            </a:extLst>
          </p:cNvPr>
          <p:cNvSpPr>
            <a:spLocks noGrp="1"/>
          </p:cNvSpPr>
          <p:nvPr>
            <p:ph idx="1"/>
          </p:nvPr>
        </p:nvSpPr>
        <p:spPr/>
        <p:txBody>
          <a:bodyPr/>
          <a:lstStyle/>
          <a:p>
            <a:pPr>
              <a:buFont typeface="Arial" panose="020B0604020202020204" pitchFamily="34" charset="0"/>
              <a:buChar char="•"/>
            </a:pPr>
            <a:r>
              <a:rPr lang="en-US" dirty="0"/>
              <a:t>Paper for final exam is uploaded to UB Box</a:t>
            </a:r>
          </a:p>
          <a:p>
            <a:pPr>
              <a:buFont typeface="Arial" panose="020B0604020202020204" pitchFamily="34" charset="0"/>
              <a:buChar char="•"/>
            </a:pPr>
            <a:endParaRPr lang="en-US" dirty="0"/>
          </a:p>
          <a:p>
            <a:pPr>
              <a:buFont typeface="Arial" panose="020B0604020202020204" pitchFamily="34" charset="0"/>
              <a:buChar char="•"/>
            </a:pPr>
            <a:r>
              <a:rPr lang="en-US" dirty="0"/>
              <a:t>BMI508-2025-finalexampaper.pdf</a:t>
            </a:r>
          </a:p>
          <a:p>
            <a:pPr>
              <a:buFont typeface="Arial" panose="020B0604020202020204" pitchFamily="34" charset="0"/>
              <a:buChar char="•"/>
            </a:pPr>
            <a:endParaRPr lang="en-US" dirty="0"/>
          </a:p>
          <a:p>
            <a:pPr>
              <a:buFont typeface="Arial" panose="020B0604020202020204" pitchFamily="34" charset="0"/>
              <a:buChar char="•"/>
            </a:pPr>
            <a:r>
              <a:rPr lang="en-US" dirty="0"/>
              <a:t>Task: read it. Questions can be asked and will be answered after your presentations during C14.</a:t>
            </a:r>
          </a:p>
          <a:p>
            <a:endParaRPr lang="en-US" dirty="0"/>
          </a:p>
          <a:p>
            <a:endParaRPr lang="en-US" dirty="0"/>
          </a:p>
          <a:p>
            <a:endParaRPr lang="en-US" dirty="0"/>
          </a:p>
        </p:txBody>
      </p:sp>
    </p:spTree>
    <p:extLst>
      <p:ext uri="{BB962C8B-B14F-4D97-AF65-F5344CB8AC3E}">
        <p14:creationId xmlns:p14="http://schemas.microsoft.com/office/powerpoint/2010/main" val="3405598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626F-FD4B-4AA8-AB4F-AE01FA81D83F}"/>
              </a:ext>
            </a:extLst>
          </p:cNvPr>
          <p:cNvSpPr>
            <a:spLocks noGrp="1"/>
          </p:cNvSpPr>
          <p:nvPr>
            <p:ph type="title"/>
          </p:nvPr>
        </p:nvSpPr>
        <p:spPr/>
        <p:txBody>
          <a:bodyPr/>
          <a:lstStyle/>
          <a:p>
            <a:r>
              <a:rPr lang="en-US" dirty="0"/>
              <a:t>Axiom exercises</a:t>
            </a:r>
          </a:p>
        </p:txBody>
      </p:sp>
      <p:sp>
        <p:nvSpPr>
          <p:cNvPr id="3" name="Content Placeholder 2">
            <a:extLst>
              <a:ext uri="{FF2B5EF4-FFF2-40B4-BE49-F238E27FC236}">
                <a16:creationId xmlns:a16="http://schemas.microsoft.com/office/drawing/2014/main" id="{F1427DDA-AE04-44E7-A3F4-80A733E25C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7347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1AB9-098E-4322-AC44-556CA3911529}"/>
              </a:ext>
            </a:extLst>
          </p:cNvPr>
          <p:cNvSpPr>
            <a:spLocks noGrp="1"/>
          </p:cNvSpPr>
          <p:nvPr>
            <p:ph type="title"/>
          </p:nvPr>
        </p:nvSpPr>
        <p:spPr/>
        <p:txBody>
          <a:bodyPr/>
          <a:lstStyle/>
          <a:p>
            <a:r>
              <a:rPr lang="en-US" dirty="0"/>
              <a:t>Continuant axioms</a:t>
            </a:r>
          </a:p>
        </p:txBody>
      </p:sp>
      <p:sp>
        <p:nvSpPr>
          <p:cNvPr id="3" name="Content Placeholder 2">
            <a:extLst>
              <a:ext uri="{FF2B5EF4-FFF2-40B4-BE49-F238E27FC236}">
                <a16:creationId xmlns:a16="http://schemas.microsoft.com/office/drawing/2014/main" id="{6D30B984-20D6-4A0A-8AEF-A0782C9652A1}"/>
              </a:ext>
            </a:extLst>
          </p:cNvPr>
          <p:cNvSpPr>
            <a:spLocks noGrp="1"/>
          </p:cNvSpPr>
          <p:nvPr>
            <p:ph idx="1"/>
          </p:nvPr>
        </p:nvSpPr>
        <p:spPr/>
        <p:txBody>
          <a:bodyPr/>
          <a:lstStyle/>
          <a:p>
            <a:pPr marL="0" indent="0">
              <a:spcBef>
                <a:spcPts val="0"/>
              </a:spcBef>
            </a:pPr>
            <a:r>
              <a:rPr lang="en-US" dirty="0"/>
              <a:t>If: </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c </a:t>
            </a:r>
            <a:r>
              <a:rPr lang="en-US" dirty="0"/>
              <a:t>and some</a:t>
            </a:r>
            <a:r>
              <a:rPr lang="en-US" i="1" dirty="0"/>
              <a:t> t</a:t>
            </a:r>
            <a:r>
              <a:rPr lang="en-US" dirty="0"/>
              <a:t>, </a:t>
            </a:r>
            <a:r>
              <a:rPr lang="en-US" i="1" dirty="0"/>
              <a:t>c </a:t>
            </a:r>
            <a:r>
              <a:rPr lang="en-US" b="1" dirty="0" err="1"/>
              <a:t>continuant_part</a:t>
            </a:r>
            <a:r>
              <a:rPr lang="en-US" dirty="0"/>
              <a:t> of</a:t>
            </a:r>
            <a:r>
              <a:rPr lang="en-US" b="1" dirty="0"/>
              <a:t> </a:t>
            </a:r>
            <a:r>
              <a:rPr lang="en-US" i="1" dirty="0"/>
              <a:t>b</a:t>
            </a:r>
            <a:r>
              <a:rPr lang="en-US" b="1" i="1" dirty="0"/>
              <a:t> </a:t>
            </a:r>
            <a:r>
              <a:rPr lang="en-US" b="1" dirty="0"/>
              <a:t>at</a:t>
            </a:r>
            <a:r>
              <a:rPr lang="en-US" i="1" dirty="0"/>
              <a:t> t, </a:t>
            </a:r>
            <a:r>
              <a:rPr lang="en-US" dirty="0"/>
              <a:t>then:</a:t>
            </a:r>
          </a:p>
          <a:p>
            <a:pPr marL="0" indent="0">
              <a:spcBef>
                <a:spcPts val="0"/>
              </a:spcBef>
            </a:pPr>
            <a:r>
              <a:rPr lang="en-US" dirty="0"/>
              <a:t>	 </a:t>
            </a:r>
            <a:r>
              <a:rPr lang="en-US" i="1" dirty="0"/>
              <a:t>c </a:t>
            </a:r>
            <a:r>
              <a:rPr lang="en-US" dirty="0"/>
              <a:t>is a </a:t>
            </a:r>
            <a:r>
              <a:rPr lang="en-US" i="1" dirty="0"/>
              <a:t>continuant.</a:t>
            </a:r>
            <a:r>
              <a:rPr lang="en-US" dirty="0"/>
              <a:t> </a:t>
            </a:r>
            <a:endParaRPr lang="en-US" i="1" dirty="0"/>
          </a:p>
          <a:p>
            <a:pPr marL="0" indent="0">
              <a:spcBef>
                <a:spcPts val="0"/>
              </a:spcBef>
            </a:pPr>
            <a:endParaRPr lang="en-US" dirty="0"/>
          </a:p>
          <a:p>
            <a:pPr marL="0" indent="0">
              <a:spcBef>
                <a:spcPts val="0"/>
              </a:spcBef>
            </a:pPr>
            <a:r>
              <a:rPr lang="en-US" dirty="0"/>
              <a:t>If:</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t</a:t>
            </a:r>
            <a:r>
              <a:rPr lang="en-US" dirty="0"/>
              <a:t>, </a:t>
            </a:r>
            <a:r>
              <a:rPr lang="en-US" i="1" dirty="0"/>
              <a:t>c </a:t>
            </a:r>
            <a:r>
              <a:rPr lang="en-US" b="1" dirty="0" err="1"/>
              <a:t>has_continuant_part</a:t>
            </a:r>
            <a:r>
              <a:rPr lang="en-US" dirty="0"/>
              <a:t> </a:t>
            </a:r>
            <a:r>
              <a:rPr lang="en-US" i="1" dirty="0"/>
              <a:t>b</a:t>
            </a:r>
            <a:r>
              <a:rPr lang="en-US" b="1" i="1" dirty="0"/>
              <a:t> </a:t>
            </a:r>
            <a:r>
              <a:rPr lang="en-US" b="1" dirty="0"/>
              <a:t>at</a:t>
            </a:r>
            <a:r>
              <a:rPr lang="en-US" i="1" dirty="0"/>
              <a:t> t, </a:t>
            </a:r>
          </a:p>
          <a:p>
            <a:pPr marL="0" indent="0">
              <a:spcBef>
                <a:spcPts val="0"/>
              </a:spcBef>
            </a:pPr>
            <a:r>
              <a:rPr lang="en-US" dirty="0"/>
              <a:t>Then:</a:t>
            </a:r>
          </a:p>
          <a:p>
            <a:pPr marL="0" indent="0">
              <a:spcBef>
                <a:spcPts val="0"/>
              </a:spcBef>
            </a:pPr>
            <a:r>
              <a:rPr lang="en-US" dirty="0"/>
              <a:t>	</a:t>
            </a:r>
            <a:r>
              <a:rPr lang="en-US" i="1" dirty="0"/>
              <a:t>c </a:t>
            </a:r>
            <a:r>
              <a:rPr lang="en-US" dirty="0"/>
              <a:t>is a </a:t>
            </a:r>
            <a:r>
              <a:rPr lang="en-US" i="1" dirty="0"/>
              <a:t>continuant.</a:t>
            </a:r>
            <a:endParaRPr lang="en-US" dirty="0"/>
          </a:p>
          <a:p>
            <a:pPr marL="0" indent="0"/>
            <a:endParaRPr lang="en-US" dirty="0"/>
          </a:p>
        </p:txBody>
      </p:sp>
      <p:sp>
        <p:nvSpPr>
          <p:cNvPr id="4" name="Slide Number Placeholder 3">
            <a:extLst>
              <a:ext uri="{FF2B5EF4-FFF2-40B4-BE49-F238E27FC236}">
                <a16:creationId xmlns:a16="http://schemas.microsoft.com/office/drawing/2014/main" id="{47A2E58B-7EC9-49D5-9D5B-1ECA6BB74EEB}"/>
              </a:ext>
            </a:extLst>
          </p:cNvPr>
          <p:cNvSpPr>
            <a:spLocks noGrp="1"/>
          </p:cNvSpPr>
          <p:nvPr>
            <p:ph type="sldNum" sz="quarter" idx="10"/>
          </p:nvPr>
        </p:nvSpPr>
        <p:spPr/>
        <p:txBody>
          <a:bodyPr/>
          <a:lstStyle/>
          <a:p>
            <a:fld id="{01EF93C7-D0AB-41D7-8C62-1F8A9E33AE23}" type="slidenum">
              <a:rPr lang="en-US" smtClean="0"/>
              <a:pPr/>
              <a:t>8</a:t>
            </a:fld>
            <a:endParaRPr lang="en-US"/>
          </a:p>
        </p:txBody>
      </p:sp>
      <p:sp>
        <p:nvSpPr>
          <p:cNvPr id="5" name="Rectangle 4">
            <a:extLst>
              <a:ext uri="{FF2B5EF4-FFF2-40B4-BE49-F238E27FC236}">
                <a16:creationId xmlns:a16="http://schemas.microsoft.com/office/drawing/2014/main" id="{DBE93884-C891-4A81-9971-5BF9CEEB795D}"/>
              </a:ext>
            </a:extLst>
          </p:cNvPr>
          <p:cNvSpPr/>
          <p:nvPr/>
        </p:nvSpPr>
        <p:spPr bwMode="auto">
          <a:xfrm>
            <a:off x="152400" y="1676400"/>
            <a:ext cx="8839200" cy="48768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Connector 6">
            <a:extLst>
              <a:ext uri="{FF2B5EF4-FFF2-40B4-BE49-F238E27FC236}">
                <a16:creationId xmlns:a16="http://schemas.microsoft.com/office/drawing/2014/main" id="{81B3A4B1-B6C9-4DA7-A824-03385C5AB7EF}"/>
              </a:ext>
            </a:extLst>
          </p:cNvPr>
          <p:cNvCxnSpPr>
            <a:stCxn id="5" idx="1"/>
            <a:endCxn id="5" idx="3"/>
          </p:cNvCxnSpPr>
          <p:nvPr/>
        </p:nvCxnSpPr>
        <p:spPr bwMode="auto">
          <a:xfrm>
            <a:off x="152400" y="4114800"/>
            <a:ext cx="88392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9636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761-AD5F-4AF8-9247-E3CE72B3E07A}"/>
              </a:ext>
            </a:extLst>
          </p:cNvPr>
          <p:cNvSpPr>
            <a:spLocks noGrp="1"/>
          </p:cNvSpPr>
          <p:nvPr>
            <p:ph type="title"/>
          </p:nvPr>
        </p:nvSpPr>
        <p:spPr/>
        <p:txBody>
          <a:bodyPr/>
          <a:lstStyle/>
          <a:p>
            <a:r>
              <a:rPr lang="en-US" dirty="0"/>
              <a:t>Continuant-part axioms</a:t>
            </a:r>
          </a:p>
        </p:txBody>
      </p:sp>
      <p:sp>
        <p:nvSpPr>
          <p:cNvPr id="3" name="Content Placeholder 2">
            <a:extLst>
              <a:ext uri="{FF2B5EF4-FFF2-40B4-BE49-F238E27FC236}">
                <a16:creationId xmlns:a16="http://schemas.microsoft.com/office/drawing/2014/main" id="{0FC50AEC-58F7-4B99-BAEF-D261A64AC046}"/>
              </a:ext>
            </a:extLst>
          </p:cNvPr>
          <p:cNvSpPr>
            <a:spLocks noGrp="1"/>
          </p:cNvSpPr>
          <p:nvPr>
            <p:ph idx="1"/>
          </p:nvPr>
        </p:nvSpPr>
        <p:spPr/>
        <p:txBody>
          <a:bodyPr/>
          <a:lstStyle/>
          <a:p>
            <a:pPr>
              <a:buFont typeface="Arial" panose="020B0604020202020204" pitchFamily="34" charset="0"/>
              <a:buChar char="•"/>
            </a:pPr>
            <a:r>
              <a:rPr lang="en-US" dirty="0">
                <a:latin typeface="+mj-lt"/>
              </a:rPr>
              <a:t>Elucidation: </a:t>
            </a:r>
            <a:r>
              <a:rPr lang="en-US" i="1" dirty="0">
                <a:latin typeface="+mj-lt"/>
              </a:rPr>
              <a:t>b </a:t>
            </a:r>
            <a:r>
              <a:rPr lang="en-US" b="1" dirty="0" err="1">
                <a:latin typeface="+mj-lt"/>
              </a:rPr>
              <a:t>continuant_part_of</a:t>
            </a:r>
            <a:r>
              <a:rPr lang="en-US" b="1" dirty="0">
                <a:latin typeface="+mj-lt"/>
              </a:rPr>
              <a:t> </a:t>
            </a:r>
            <a:r>
              <a:rPr lang="en-US" i="1" dirty="0">
                <a:latin typeface="+mj-lt"/>
              </a:rPr>
              <a:t>c </a:t>
            </a:r>
            <a:r>
              <a:rPr lang="en-US" b="1" dirty="0">
                <a:latin typeface="+mj-lt"/>
              </a:rPr>
              <a:t>at </a:t>
            </a:r>
            <a:r>
              <a:rPr lang="en-US" i="1" dirty="0">
                <a:latin typeface="+mj-lt"/>
              </a:rPr>
              <a:t>t </a:t>
            </a:r>
            <a:r>
              <a:rPr lang="en-US" dirty="0">
                <a:latin typeface="+mj-lt"/>
              </a:rPr>
              <a:t>=Def. </a:t>
            </a:r>
            <a:r>
              <a:rPr lang="en-US" i="1" dirty="0">
                <a:latin typeface="+mj-lt"/>
              </a:rPr>
              <a:t>b </a:t>
            </a:r>
            <a:r>
              <a:rPr lang="en-US" dirty="0">
                <a:latin typeface="+mj-lt"/>
              </a:rPr>
              <a:t>is a part of </a:t>
            </a:r>
            <a:r>
              <a:rPr lang="en-US" i="1" dirty="0">
                <a:latin typeface="+mj-lt"/>
              </a:rPr>
              <a:t>c </a:t>
            </a:r>
            <a:r>
              <a:rPr lang="en-US" dirty="0">
                <a:latin typeface="+mj-lt"/>
              </a:rPr>
              <a:t>at </a:t>
            </a:r>
            <a:r>
              <a:rPr lang="en-US" i="1" dirty="0">
                <a:latin typeface="+mj-lt"/>
              </a:rPr>
              <a:t>t </a:t>
            </a:r>
            <a:r>
              <a:rPr lang="en-US" dirty="0">
                <a:latin typeface="+mj-lt"/>
              </a:rPr>
              <a:t>&amp; </a:t>
            </a:r>
            <a:r>
              <a:rPr lang="en-US" i="1" dirty="0">
                <a:latin typeface="+mj-lt"/>
              </a:rPr>
              <a:t>t </a:t>
            </a:r>
            <a:r>
              <a:rPr lang="en-US" dirty="0">
                <a:latin typeface="+mj-lt"/>
              </a:rPr>
              <a:t>is a time &amp; </a:t>
            </a:r>
            <a:r>
              <a:rPr lang="en-US" i="1" dirty="0">
                <a:latin typeface="+mj-lt"/>
              </a:rPr>
              <a:t>b </a:t>
            </a:r>
            <a:r>
              <a:rPr lang="en-US" dirty="0">
                <a:latin typeface="+mj-lt"/>
              </a:rPr>
              <a:t>and </a:t>
            </a:r>
            <a:r>
              <a:rPr lang="en-US" i="1" dirty="0">
                <a:latin typeface="+mj-lt"/>
              </a:rPr>
              <a:t>c </a:t>
            </a:r>
            <a:r>
              <a:rPr lang="en-US" dirty="0">
                <a:latin typeface="+mj-lt"/>
              </a:rPr>
              <a:t>are continuants .</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Axioms:</a:t>
            </a:r>
          </a:p>
          <a:p>
            <a:pPr lvl="1">
              <a:buFont typeface="Arial" panose="020B0604020202020204" pitchFamily="34" charset="0"/>
              <a:buChar char="•"/>
            </a:pPr>
            <a:r>
              <a:rPr lang="en-US" dirty="0" err="1">
                <a:latin typeface="+mj-lt"/>
              </a:rPr>
              <a:t>continuant_part_of</a:t>
            </a:r>
            <a:r>
              <a:rPr lang="en-US" dirty="0">
                <a:latin typeface="+mj-lt"/>
              </a:rPr>
              <a:t> is antisymmetric. </a:t>
            </a:r>
          </a:p>
          <a:p>
            <a:pPr lvl="1">
              <a:buFont typeface="Arial" panose="020B0604020202020204" pitchFamily="34" charset="0"/>
              <a:buChar char="•"/>
            </a:pPr>
            <a:r>
              <a:rPr lang="en-US" dirty="0" err="1">
                <a:latin typeface="+mj-lt"/>
              </a:rPr>
              <a:t>continuant_part_of</a:t>
            </a:r>
            <a:r>
              <a:rPr lang="en-US" dirty="0">
                <a:latin typeface="+mj-lt"/>
              </a:rPr>
              <a:t> is transitive.</a:t>
            </a:r>
          </a:p>
          <a:p>
            <a:pPr lvl="1">
              <a:buFont typeface="Arial" panose="020B0604020202020204" pitchFamily="34" charset="0"/>
              <a:buChar char="•"/>
            </a:pPr>
            <a:r>
              <a:rPr lang="en-US" dirty="0" err="1">
                <a:latin typeface="+mj-lt"/>
              </a:rPr>
              <a:t>continuant_part_of</a:t>
            </a:r>
            <a:r>
              <a:rPr lang="en-US" dirty="0">
                <a:latin typeface="+mj-lt"/>
              </a:rPr>
              <a:t> satisfies weak supplementation.</a:t>
            </a:r>
          </a:p>
          <a:p>
            <a:pPr lvl="1">
              <a:buFont typeface="Arial" panose="020B0604020202020204" pitchFamily="34" charset="0"/>
              <a:buChar char="•"/>
            </a:pPr>
            <a:r>
              <a:rPr lang="en-US" dirty="0" err="1">
                <a:latin typeface="+mj-lt"/>
              </a:rPr>
              <a:t>continuant_part_of</a:t>
            </a:r>
            <a:r>
              <a:rPr lang="en-US" dirty="0">
                <a:latin typeface="+mj-lt"/>
              </a:rPr>
              <a:t> satisfies unique product.</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Theorem: </a:t>
            </a:r>
          </a:p>
          <a:p>
            <a:pPr lvl="1">
              <a:buFont typeface="Arial" panose="020B0604020202020204" pitchFamily="34" charset="0"/>
              <a:buChar char="•"/>
            </a:pPr>
            <a:r>
              <a:rPr lang="en-US" dirty="0" err="1">
                <a:latin typeface="+mj-lt"/>
              </a:rPr>
              <a:t>continuant_part_of</a:t>
            </a:r>
            <a:r>
              <a:rPr lang="en-US" dirty="0">
                <a:latin typeface="+mj-lt"/>
              </a:rPr>
              <a:t> is reflexive.</a:t>
            </a:r>
          </a:p>
        </p:txBody>
      </p:sp>
      <p:sp>
        <p:nvSpPr>
          <p:cNvPr id="4" name="Slide Number Placeholder 3">
            <a:extLst>
              <a:ext uri="{FF2B5EF4-FFF2-40B4-BE49-F238E27FC236}">
                <a16:creationId xmlns:a16="http://schemas.microsoft.com/office/drawing/2014/main" id="{94E372F8-0096-49DC-9003-A4501A6F54BE}"/>
              </a:ext>
            </a:extLst>
          </p:cNvPr>
          <p:cNvSpPr>
            <a:spLocks noGrp="1"/>
          </p:cNvSpPr>
          <p:nvPr>
            <p:ph type="sldNum" sz="quarter" idx="10"/>
          </p:nvPr>
        </p:nvSpPr>
        <p:spPr/>
        <p:txBody>
          <a:bodyPr/>
          <a:lstStyle/>
          <a:p>
            <a:fld id="{01EF93C7-D0AB-41D7-8C62-1F8A9E33AE23}" type="slidenum">
              <a:rPr lang="en-US" smtClean="0"/>
              <a:pPr/>
              <a:t>9</a:t>
            </a:fld>
            <a:endParaRPr lang="en-US"/>
          </a:p>
        </p:txBody>
      </p:sp>
    </p:spTree>
    <p:extLst>
      <p:ext uri="{BB962C8B-B14F-4D97-AF65-F5344CB8AC3E}">
        <p14:creationId xmlns:p14="http://schemas.microsoft.com/office/powerpoint/2010/main" val="47750984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10317</TotalTime>
  <Words>6352</Words>
  <Application>Microsoft Office PowerPoint</Application>
  <PresentationFormat>On-screen Show (4:3)</PresentationFormat>
  <Paragraphs>895</Paragraphs>
  <Slides>78</Slides>
  <Notes>4</Notes>
  <HiddenSlides>6</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96" baseType="lpstr">
      <vt:lpstr>Batang</vt:lpstr>
      <vt:lpstr>Arial</vt:lpstr>
      <vt:lpstr>Calibri</vt:lpstr>
      <vt:lpstr>Courier New</vt:lpstr>
      <vt:lpstr>ElsevierGulliver</vt:lpstr>
      <vt:lpstr>Georgia</vt:lpstr>
      <vt:lpstr>Lucida Grande</vt:lpstr>
      <vt:lpstr>Nexus Sans Pro</vt:lpstr>
      <vt:lpstr>Segoe UI</vt:lpstr>
      <vt:lpstr>Source Sans Pro</vt:lpstr>
      <vt:lpstr>Symbol</vt:lpstr>
      <vt:lpstr>Times</vt:lpstr>
      <vt:lpstr>Times New Roman</vt:lpstr>
      <vt:lpstr>Trebuchet MS</vt:lpstr>
      <vt:lpstr>Verdana</vt:lpstr>
      <vt:lpstr>Office Theme</vt:lpstr>
      <vt:lpstr>Worksheet</vt:lpstr>
      <vt:lpstr>Photo Editor-foto</vt:lpstr>
      <vt:lpstr>BMI508 – Fall 2025 Introduction to Biomedical Ontology  Class 13 – Nov 19, 2025 Axioms in Ontologies   </vt:lpstr>
      <vt:lpstr>Never forget</vt:lpstr>
      <vt:lpstr>BFO framework</vt:lpstr>
      <vt:lpstr>Basic BFO building blocks</vt:lpstr>
      <vt:lpstr>Term examples</vt:lpstr>
      <vt:lpstr>Relational expression examples</vt:lpstr>
      <vt:lpstr>Axioms</vt:lpstr>
      <vt:lpstr>Continuant axioms</vt:lpstr>
      <vt:lpstr>Continuant-part axioms</vt:lpstr>
      <vt:lpstr>E.g. weak supplementation</vt:lpstr>
      <vt:lpstr>Some Axioms between different entity types</vt:lpstr>
      <vt:lpstr>Axioms are better expressed in a formal language</vt:lpstr>
      <vt:lpstr>What is ‘a logic’</vt:lpstr>
      <vt:lpstr>Propositional Logic (PL) essentials</vt:lpstr>
      <vt:lpstr>Language and semantics of PL</vt:lpstr>
      <vt:lpstr>PL’s Deductive system:  truth tables</vt:lpstr>
      <vt:lpstr>Some PL laws</vt:lpstr>
      <vt:lpstr>Exercise</vt:lpstr>
      <vt:lpstr>Translate sentences into PL</vt:lpstr>
      <vt:lpstr>Method 1: Determine with tables</vt:lpstr>
      <vt:lpstr>Method 2: Determine using laws</vt:lpstr>
      <vt:lpstr>Another exercise</vt:lpstr>
      <vt:lpstr>What about this one?</vt:lpstr>
      <vt:lpstr>First Order Logics (FOL) (Predicate Logic)</vt:lpstr>
      <vt:lpstr>First-order logic</vt:lpstr>
      <vt:lpstr>First-Order Logic (FOL) - Syntax</vt:lpstr>
      <vt:lpstr>First-Order Logic (FOL) - Syntax…</vt:lpstr>
      <vt:lpstr>Truth values of quantifiers</vt:lpstr>
      <vt:lpstr>Some equivalences</vt:lpstr>
      <vt:lpstr>Flexibility in predicate formation</vt:lpstr>
      <vt:lpstr>Be careful with quantifiers</vt:lpstr>
      <vt:lpstr>Be aware of ambiguities in language</vt:lpstr>
      <vt:lpstr>Description Logics</vt:lpstr>
      <vt:lpstr>Description Logic(s)</vt:lpstr>
      <vt:lpstr>Relations between some logics</vt:lpstr>
      <vt:lpstr>Description Logic(s)</vt:lpstr>
      <vt:lpstr>DL constructors</vt:lpstr>
      <vt:lpstr>Role restrictions</vt:lpstr>
      <vt:lpstr>Characteristics of OWL-based DLs</vt:lpstr>
      <vt:lpstr>A ‘must’ read</vt:lpstr>
      <vt:lpstr>Say no more …</vt:lpstr>
      <vt:lpstr>Common Logic (barely scratching the surface)</vt:lpstr>
      <vt:lpstr>Common Logic (CL)</vt:lpstr>
      <vt:lpstr>CLIF ISO Standard</vt:lpstr>
      <vt:lpstr>CLIF</vt:lpstr>
      <vt:lpstr>CL dialects</vt:lpstr>
      <vt:lpstr>Gentle introduction to BFO’s axiomatization</vt:lpstr>
      <vt:lpstr>BFO2020-CLIF</vt:lpstr>
      <vt:lpstr>BFO2020 axiomatization in CLIF</vt:lpstr>
      <vt:lpstr>‘BFO2020-style’ CLIF template</vt:lpstr>
      <vt:lpstr>‘Particulars exist at some time’</vt:lpstr>
      <vt:lpstr>‘Particulars exist at some time’</vt:lpstr>
      <vt:lpstr>Individual universals are in the domain of discourse, but not ‘universal’ !!!</vt:lpstr>
      <vt:lpstr>‘Particulars exist at some time’</vt:lpstr>
      <vt:lpstr>However!</vt:lpstr>
      <vt:lpstr>‘Realism-based’ predicates</vt:lpstr>
      <vt:lpstr>Deflated soccer balls are not round</vt:lpstr>
      <vt:lpstr>Educational tools to train logical AND ontological thinking</vt:lpstr>
      <vt:lpstr>Why a possible improvement?</vt:lpstr>
      <vt:lpstr>Example: simplification of axioms (1)</vt:lpstr>
      <vt:lpstr>Example: simplification of axioms (2)</vt:lpstr>
      <vt:lpstr>Example: simplification of axioms (3)</vt:lpstr>
      <vt:lpstr>5 forms of Kowalski rules</vt:lpstr>
      <vt:lpstr>Horn Logic</vt:lpstr>
      <vt:lpstr>Current reasoning modes</vt:lpstr>
      <vt:lpstr>‘BFO2020-style’ CLIF reasoner current reasoning modes (1)</vt:lpstr>
      <vt:lpstr>‘BFO2020-style’ CLIF reasoner current reasoning modes (2)</vt:lpstr>
      <vt:lpstr>‘BFO2020-style’ CLIF reasoner current reasoning modes (4)</vt:lpstr>
      <vt:lpstr>‘BFO2020-style’ CLIF reasoner current reasoning modes (3)</vt:lpstr>
      <vt:lpstr>Why possible worlds? Some very odd conversions, eg [ild-1]</vt:lpstr>
      <vt:lpstr>Reasoning example</vt:lpstr>
      <vt:lpstr>ILD-1 generates 4 rules</vt:lpstr>
      <vt:lpstr>Reasoner input</vt:lpstr>
      <vt:lpstr>Reasoner at work …</vt:lpstr>
      <vt:lpstr>Inconsistency proof</vt:lpstr>
      <vt:lpstr>Assignment A10</vt:lpstr>
      <vt:lpstr>Note !!!</vt:lpstr>
      <vt:lpstr>Axiom exercises</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527</cp:revision>
  <dcterms:created xsi:type="dcterms:W3CDTF">2011-06-07T20:07:59Z</dcterms:created>
  <dcterms:modified xsi:type="dcterms:W3CDTF">2025-11-20T18:24:14Z</dcterms:modified>
</cp:coreProperties>
</file>