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4026" r:id="rId1"/>
    <p:sldMasterId id="2147484035" r:id="rId2"/>
  </p:sldMasterIdLst>
  <p:notesMasterIdLst>
    <p:notesMasterId r:id="rId43"/>
  </p:notesMasterIdLst>
  <p:handoutMasterIdLst>
    <p:handoutMasterId r:id="rId44"/>
  </p:handoutMasterIdLst>
  <p:sldIdLst>
    <p:sldId id="1369" r:id="rId3"/>
    <p:sldId id="1673" r:id="rId4"/>
    <p:sldId id="1735" r:id="rId5"/>
    <p:sldId id="1736" r:id="rId6"/>
    <p:sldId id="1750" r:id="rId7"/>
    <p:sldId id="1674" r:id="rId8"/>
    <p:sldId id="1714" r:id="rId9"/>
    <p:sldId id="1698" r:id="rId10"/>
    <p:sldId id="1691" r:id="rId11"/>
    <p:sldId id="1212" r:id="rId12"/>
    <p:sldId id="1685" r:id="rId13"/>
    <p:sldId id="1732" r:id="rId14"/>
    <p:sldId id="1372" r:id="rId15"/>
    <p:sldId id="1378" r:id="rId16"/>
    <p:sldId id="1751" r:id="rId17"/>
    <p:sldId id="1741" r:id="rId18"/>
    <p:sldId id="1737" r:id="rId19"/>
    <p:sldId id="1722" r:id="rId20"/>
    <p:sldId id="1723" r:id="rId21"/>
    <p:sldId id="1724" r:id="rId22"/>
    <p:sldId id="1725" r:id="rId23"/>
    <p:sldId id="1752" r:id="rId24"/>
    <p:sldId id="1391" r:id="rId25"/>
    <p:sldId id="1754" r:id="rId26"/>
    <p:sldId id="1734" r:id="rId27"/>
    <p:sldId id="1753" r:id="rId28"/>
    <p:sldId id="1755" r:id="rId29"/>
    <p:sldId id="1756" r:id="rId30"/>
    <p:sldId id="1757" r:id="rId31"/>
    <p:sldId id="1739" r:id="rId32"/>
    <p:sldId id="1731" r:id="rId33"/>
    <p:sldId id="1745" r:id="rId34"/>
    <p:sldId id="1746" r:id="rId35"/>
    <p:sldId id="1758" r:id="rId36"/>
    <p:sldId id="1759" r:id="rId37"/>
    <p:sldId id="1747" r:id="rId38"/>
    <p:sldId id="1760" r:id="rId39"/>
    <p:sldId id="1761" r:id="rId40"/>
    <p:sldId id="1743" r:id="rId41"/>
    <p:sldId id="1744" r:id="rId4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16165D"/>
    <a:srgbClr val="DE6A22"/>
    <a:srgbClr val="FF0000"/>
    <a:srgbClr val="A2CCE8"/>
    <a:srgbClr val="000000"/>
    <a:srgbClr val="FF6600"/>
    <a:srgbClr val="00359E"/>
    <a:srgbClr val="92D050"/>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70" d="100"/>
          <a:sy n="70" d="100"/>
        </p:scale>
        <p:origin x="939"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5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3E3DF-FB59-4075-B972-C0DFEE45DED1}" type="slidenum">
              <a:rPr lang="en-US" smtClean="0"/>
              <a:t>14</a:t>
            </a:fld>
            <a:endParaRPr lang="en-US"/>
          </a:p>
        </p:txBody>
      </p:sp>
    </p:spTree>
    <p:extLst>
      <p:ext uri="{BB962C8B-B14F-4D97-AF65-F5344CB8AC3E}">
        <p14:creationId xmlns:p14="http://schemas.microsoft.com/office/powerpoint/2010/main" val="42219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3E3DF-FB59-4075-B972-C0DFEE45DED1}" type="slidenum">
              <a:rPr lang="en-US" smtClean="0"/>
              <a:t>15</a:t>
            </a:fld>
            <a:endParaRPr lang="en-US"/>
          </a:p>
        </p:txBody>
      </p:sp>
    </p:spTree>
    <p:extLst>
      <p:ext uri="{BB962C8B-B14F-4D97-AF65-F5344CB8AC3E}">
        <p14:creationId xmlns:p14="http://schemas.microsoft.com/office/powerpoint/2010/main" val="408372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3E3DF-FB59-4075-B972-C0DFEE45DED1}" type="slidenum">
              <a:rPr lang="en-US" smtClean="0"/>
              <a:t>22</a:t>
            </a:fld>
            <a:endParaRPr lang="en-US"/>
          </a:p>
        </p:txBody>
      </p:sp>
    </p:spTree>
    <p:extLst>
      <p:ext uri="{BB962C8B-B14F-4D97-AF65-F5344CB8AC3E}">
        <p14:creationId xmlns:p14="http://schemas.microsoft.com/office/powerpoint/2010/main" val="357815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27</a:t>
            </a:fld>
            <a:endParaRPr lang="en-US"/>
          </a:p>
        </p:txBody>
      </p:sp>
    </p:spTree>
    <p:extLst>
      <p:ext uri="{BB962C8B-B14F-4D97-AF65-F5344CB8AC3E}">
        <p14:creationId xmlns:p14="http://schemas.microsoft.com/office/powerpoint/2010/main" val="112428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726"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727"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ebooks.iospress.nl/doi/10.3233/FAIA25048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ebooks.iospress.nl/doi/10.3233/FAIA25048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books.iospress.nl/doi/10.3233/FAIA25048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books.iospress.nl/doi/10.3233/FAIA250486" TargetMode="External"/><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4 – Sept 17, 2025</a:t>
            </a:r>
            <a:br>
              <a:rPr lang="en-US" sz="4400" dirty="0"/>
            </a:br>
            <a:r>
              <a:rPr lang="en-US" sz="4400" dirty="0"/>
              <a:t>Basic Formal Ontology II:</a:t>
            </a:r>
            <a:br>
              <a:rPr lang="en-US" sz="4400" dirty="0"/>
            </a:br>
            <a:r>
              <a:rPr lang="en-US" sz="4400" dirty="0"/>
              <a:t>occurrents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Occurrent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a:buFont typeface="Arial" panose="020B0604020202020204" pitchFamily="34" charset="0"/>
              <a:buChar char="•"/>
            </a:pPr>
            <a:r>
              <a:rPr lang="en-US" u="sng" dirty="0"/>
              <a:t>Elucidation</a:t>
            </a:r>
            <a:r>
              <a:rPr lang="en-US" dirty="0"/>
              <a:t>: </a:t>
            </a:r>
          </a:p>
          <a:p>
            <a:pPr lvl="1">
              <a:buFont typeface="Arial" panose="020B0604020202020204" pitchFamily="34" charset="0"/>
              <a:buChar char="•"/>
            </a:pPr>
            <a:r>
              <a:rPr lang="en-US" dirty="0"/>
              <a:t>an </a:t>
            </a:r>
            <a:r>
              <a:rPr lang="en-US" i="1" dirty="0"/>
              <a:t>occurrent </a:t>
            </a:r>
            <a:r>
              <a:rPr lang="en-US" dirty="0"/>
              <a:t>is an </a:t>
            </a:r>
            <a:r>
              <a:rPr lang="en-US" i="1" dirty="0"/>
              <a:t>entity </a:t>
            </a:r>
            <a:r>
              <a:rPr lang="en-US" dirty="0"/>
              <a:t>that:</a:t>
            </a:r>
          </a:p>
          <a:p>
            <a:pPr marL="1427163" lvl="1" indent="-457200">
              <a:buFont typeface="+mj-lt"/>
              <a:buAutoNum type="alphaLcParenR"/>
            </a:pPr>
            <a:r>
              <a:rPr lang="en-US" dirty="0"/>
              <a:t>unfolds itself in time, or </a:t>
            </a:r>
          </a:p>
          <a:p>
            <a:pPr marL="1427163" lvl="1" indent="-457200">
              <a:buFont typeface="+mj-lt"/>
              <a:buAutoNum type="alphaLcParenR"/>
            </a:pPr>
            <a:r>
              <a:rPr lang="en-US" dirty="0"/>
              <a:t>it is the start or end of such an </a:t>
            </a:r>
            <a:r>
              <a:rPr lang="en-US" i="1" dirty="0"/>
              <a:t>entity, </a:t>
            </a:r>
            <a:r>
              <a:rPr lang="en-US" dirty="0"/>
              <a:t>or </a:t>
            </a:r>
          </a:p>
          <a:p>
            <a:pPr marL="1427163" lvl="1" indent="-457200">
              <a:buFont typeface="+mj-lt"/>
              <a:buAutoNum type="alphaLcParenR"/>
            </a:pPr>
            <a:r>
              <a:rPr lang="en-US" dirty="0"/>
              <a:t>it is a </a:t>
            </a:r>
            <a:r>
              <a:rPr lang="en-US" i="1" dirty="0"/>
              <a:t>temporal </a:t>
            </a:r>
            <a:r>
              <a:rPr lang="en-US" dirty="0"/>
              <a:t>or </a:t>
            </a:r>
            <a:r>
              <a:rPr lang="en-US" i="1" dirty="0"/>
              <a:t>spatiotemporal region.</a:t>
            </a:r>
          </a:p>
          <a:p>
            <a:pPr marL="1427163" lvl="1" indent="-457200">
              <a:buFont typeface="+mj-lt"/>
              <a:buAutoNum type="alphaLcParenR"/>
            </a:pPr>
            <a:endParaRPr lang="en-US" i="1" kern="1200" dirty="0">
              <a:solidFill>
                <a:srgbClr val="FFFFFF"/>
              </a:solidFill>
              <a:latin typeface="Times New Roman" pitchFamily="18" charset="0"/>
            </a:endParaRPr>
          </a:p>
          <a:p>
            <a:pPr marL="347663" indent="-347663">
              <a:buFont typeface="Arial" panose="020B0604020202020204" pitchFamily="34" charset="0"/>
              <a:buChar char="•"/>
            </a:pPr>
            <a:r>
              <a:rPr lang="en-US" kern="1200" dirty="0">
                <a:solidFill>
                  <a:srgbClr val="FFFFFF"/>
                </a:solidFill>
                <a:latin typeface="Trebuchet MS" panose="020B0603020202020204" pitchFamily="34" charset="0"/>
              </a:rPr>
              <a:t>However</a:t>
            </a:r>
            <a:r>
              <a:rPr lang="en-US" kern="1200" dirty="0">
                <a:solidFill>
                  <a:srgbClr val="FFFFFF"/>
                </a:solidFill>
                <a:latin typeface="Times New Roman" pitchFamily="18" charset="0"/>
              </a:rPr>
              <a:t>: </a:t>
            </a:r>
          </a:p>
          <a:p>
            <a:pPr marL="747713" lvl="1" indent="-347663">
              <a:buFont typeface="Arial" panose="020B0604020202020204" pitchFamily="34" charset="0"/>
              <a:buChar char="•"/>
            </a:pPr>
            <a:r>
              <a:rPr lang="en-US" kern="1200" dirty="0">
                <a:solidFill>
                  <a:srgbClr val="FFFFFF"/>
                </a:solidFill>
                <a:latin typeface="Times New Roman" pitchFamily="18" charset="0"/>
              </a:rPr>
              <a:t>‘</a:t>
            </a:r>
            <a:r>
              <a:rPr lang="en-US" i="1" dirty="0"/>
              <a:t>19. Do not create terms for universals through logical combination.</a:t>
            </a:r>
            <a:r>
              <a:rPr lang="en-US" dirty="0"/>
              <a:t>’ </a:t>
            </a:r>
            <a:br>
              <a:rPr lang="en-US" dirty="0"/>
            </a:br>
            <a:r>
              <a:rPr lang="en-US" sz="1400" dirty="0"/>
              <a:t>Arp, Robert, et al. </a:t>
            </a:r>
            <a:r>
              <a:rPr lang="en-US" sz="1400" i="1" dirty="0"/>
              <a:t>Building Ontologies with Basic Formal Ontology</a:t>
            </a:r>
            <a:r>
              <a:rPr lang="en-US" sz="1400" dirty="0"/>
              <a:t>, MIT Press, 2015. ProQuest </a:t>
            </a:r>
            <a:r>
              <a:rPr lang="en-US" sz="1400" dirty="0" err="1"/>
              <a:t>Ebook</a:t>
            </a:r>
            <a:r>
              <a:rPr lang="en-US" sz="1400" dirty="0"/>
              <a:t> Central, http://ebookcentral.proquest.com/lib/buffalo/detail.action?docID=3433795.</a:t>
            </a:r>
            <a:br>
              <a:rPr lang="en-US" sz="1400" dirty="0"/>
            </a:br>
            <a:endParaRPr lang="en-US" sz="1400" i="1" u="sng"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Contradiction?</a:t>
            </a:r>
          </a:p>
          <a:p>
            <a:pPr lvl="0">
              <a:spcBef>
                <a:spcPct val="0"/>
              </a:spcBef>
              <a:buClrTx/>
              <a:buFont typeface="Arial" panose="020B0604020202020204" pitchFamily="34" charset="0"/>
              <a:buChar char="•"/>
              <a:defRPr/>
            </a:pPr>
            <a:endParaRPr lang="en-US" sz="1400"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sz="1400"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sz="1400"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39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Occurrent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806445"/>
            <a:ext cx="2057400" cy="67310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602730" y="2399454"/>
            <a:ext cx="2042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1479554"/>
            <a:ext cx="3078480" cy="9199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BF244AEA-145B-4F72-9B76-F47F90D6DBFE}"/>
              </a:ext>
            </a:extLst>
          </p:cNvPr>
          <p:cNvSpPr>
            <a:spLocks noChangeArrowheads="1"/>
          </p:cNvSpPr>
          <p:nvPr/>
        </p:nvSpPr>
        <p:spPr bwMode="auto">
          <a:xfrm>
            <a:off x="5181600" y="3897200"/>
            <a:ext cx="2042160" cy="683457"/>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Spatiotemporal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Region</a:t>
            </a:r>
          </a:p>
        </p:txBody>
      </p:sp>
      <p:cxnSp>
        <p:nvCxnSpPr>
          <p:cNvPr id="20" name="AutoShape 9">
            <a:extLst>
              <a:ext uri="{FF2B5EF4-FFF2-40B4-BE49-F238E27FC236}">
                <a16:creationId xmlns:a16="http://schemas.microsoft.com/office/drawing/2014/main" id="{6E727A58-0ABF-4812-82FA-253E5C9AFD32}"/>
              </a:ext>
            </a:extLst>
          </p:cNvPr>
          <p:cNvCxnSpPr>
            <a:cxnSpLocks noChangeShapeType="1"/>
            <a:stCxn id="5" idx="2"/>
            <a:endCxn id="22" idx="0"/>
          </p:cNvCxnSpPr>
          <p:nvPr/>
        </p:nvCxnSpPr>
        <p:spPr bwMode="auto">
          <a:xfrm flipH="1">
            <a:off x="2670810" y="1479554"/>
            <a:ext cx="1874520" cy="242799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3" name="AutoShape 9">
            <a:extLst>
              <a:ext uri="{FF2B5EF4-FFF2-40B4-BE49-F238E27FC236}">
                <a16:creationId xmlns:a16="http://schemas.microsoft.com/office/drawing/2014/main" id="{A592D790-0890-459B-9FE5-022C03023794}"/>
              </a:ext>
            </a:extLst>
          </p:cNvPr>
          <p:cNvCxnSpPr>
            <a:cxnSpLocks noChangeShapeType="1"/>
            <a:stCxn id="5" idx="2"/>
            <a:endCxn id="19" idx="0"/>
          </p:cNvCxnSpPr>
          <p:nvPr/>
        </p:nvCxnSpPr>
        <p:spPr bwMode="auto">
          <a:xfrm>
            <a:off x="4545330" y="1479554"/>
            <a:ext cx="1657350" cy="241764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1" name="Rectangle 3">
            <a:extLst>
              <a:ext uri="{FF2B5EF4-FFF2-40B4-BE49-F238E27FC236}">
                <a16:creationId xmlns:a16="http://schemas.microsoft.com/office/drawing/2014/main" id="{CEEAB129-BD7B-41CE-BCC8-EC2ADB9F5311}"/>
              </a:ext>
            </a:extLst>
          </p:cNvPr>
          <p:cNvSpPr>
            <a:spLocks noChangeArrowheads="1"/>
          </p:cNvSpPr>
          <p:nvPr/>
        </p:nvSpPr>
        <p:spPr bwMode="auto">
          <a:xfrm>
            <a:off x="499110" y="2379220"/>
            <a:ext cx="2057400" cy="67310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Process</a:t>
            </a:r>
          </a:p>
        </p:txBody>
      </p:sp>
      <p:sp>
        <p:nvSpPr>
          <p:cNvPr id="22" name="Rectangle 3">
            <a:extLst>
              <a:ext uri="{FF2B5EF4-FFF2-40B4-BE49-F238E27FC236}">
                <a16:creationId xmlns:a16="http://schemas.microsoft.com/office/drawing/2014/main" id="{6DD899D2-E8BD-43C5-859A-C8FC4F9E38F3}"/>
              </a:ext>
            </a:extLst>
          </p:cNvPr>
          <p:cNvSpPr>
            <a:spLocks noChangeArrowheads="1"/>
          </p:cNvSpPr>
          <p:nvPr/>
        </p:nvSpPr>
        <p:spPr bwMode="auto">
          <a:xfrm>
            <a:off x="1642110" y="3907549"/>
            <a:ext cx="2057400" cy="67310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Process</a:t>
            </a:r>
          </a:p>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Boundary</a:t>
            </a:r>
          </a:p>
        </p:txBody>
      </p:sp>
      <p:cxnSp>
        <p:nvCxnSpPr>
          <p:cNvPr id="25" name="AutoShape 9">
            <a:extLst>
              <a:ext uri="{FF2B5EF4-FFF2-40B4-BE49-F238E27FC236}">
                <a16:creationId xmlns:a16="http://schemas.microsoft.com/office/drawing/2014/main" id="{2BCBF7BE-CD9C-49CF-B7B5-8F56BB08931C}"/>
              </a:ext>
            </a:extLst>
          </p:cNvPr>
          <p:cNvCxnSpPr>
            <a:cxnSpLocks noChangeShapeType="1"/>
            <a:stCxn id="5" idx="2"/>
            <a:endCxn id="21" idx="0"/>
          </p:cNvCxnSpPr>
          <p:nvPr/>
        </p:nvCxnSpPr>
        <p:spPr bwMode="auto">
          <a:xfrm flipH="1">
            <a:off x="1527810" y="1479554"/>
            <a:ext cx="3017520" cy="89966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45" name="Rectangle 44">
            <a:extLst>
              <a:ext uri="{FF2B5EF4-FFF2-40B4-BE49-F238E27FC236}">
                <a16:creationId xmlns:a16="http://schemas.microsoft.com/office/drawing/2014/main" id="{699A21DE-DE48-449D-96E0-6BC106F9AB7A}"/>
              </a:ext>
            </a:extLst>
          </p:cNvPr>
          <p:cNvSpPr/>
          <p:nvPr/>
        </p:nvSpPr>
        <p:spPr>
          <a:xfrm>
            <a:off x="363767" y="3052329"/>
            <a:ext cx="2307042" cy="400110"/>
          </a:xfrm>
          <a:prstGeom prst="rect">
            <a:avLst/>
          </a:prstGeom>
        </p:spPr>
        <p:txBody>
          <a:bodyPr wrap="none">
            <a:spAutoFit/>
          </a:bodyPr>
          <a:lstStyle/>
          <a:p>
            <a:r>
              <a:rPr lang="en-US" sz="2000" b="0" dirty="0">
                <a:solidFill>
                  <a:schemeClr val="bg1"/>
                </a:solidFill>
              </a:rPr>
              <a:t>unfolds itself in time</a:t>
            </a:r>
          </a:p>
        </p:txBody>
      </p:sp>
      <p:sp>
        <p:nvSpPr>
          <p:cNvPr id="46" name="Rectangle 45">
            <a:extLst>
              <a:ext uri="{FF2B5EF4-FFF2-40B4-BE49-F238E27FC236}">
                <a16:creationId xmlns:a16="http://schemas.microsoft.com/office/drawing/2014/main" id="{908C473D-64F7-4C99-8504-02C59522A43B}"/>
              </a:ext>
            </a:extLst>
          </p:cNvPr>
          <p:cNvSpPr/>
          <p:nvPr/>
        </p:nvSpPr>
        <p:spPr>
          <a:xfrm>
            <a:off x="1466654" y="4614322"/>
            <a:ext cx="2444900" cy="400110"/>
          </a:xfrm>
          <a:prstGeom prst="rect">
            <a:avLst/>
          </a:prstGeom>
        </p:spPr>
        <p:txBody>
          <a:bodyPr wrap="none">
            <a:spAutoFit/>
          </a:bodyPr>
          <a:lstStyle/>
          <a:p>
            <a:r>
              <a:rPr lang="en-US" sz="2000" b="0" dirty="0">
                <a:solidFill>
                  <a:schemeClr val="bg1"/>
                </a:solidFill>
              </a:rPr>
              <a:t>start or end of process</a:t>
            </a:r>
          </a:p>
        </p:txBody>
      </p:sp>
      <p:grpSp>
        <p:nvGrpSpPr>
          <p:cNvPr id="6" name="Group 5">
            <a:extLst>
              <a:ext uri="{FF2B5EF4-FFF2-40B4-BE49-F238E27FC236}">
                <a16:creationId xmlns:a16="http://schemas.microsoft.com/office/drawing/2014/main" id="{36CBE06B-67EC-44C8-AC64-F424A1037618}"/>
              </a:ext>
            </a:extLst>
          </p:cNvPr>
          <p:cNvGrpSpPr/>
          <p:nvPr/>
        </p:nvGrpSpPr>
        <p:grpSpPr>
          <a:xfrm>
            <a:off x="3516630" y="1479554"/>
            <a:ext cx="2057400" cy="4463086"/>
            <a:chOff x="3516630" y="1479554"/>
            <a:chExt cx="2057400" cy="4463086"/>
          </a:xfrm>
        </p:grpSpPr>
        <p:grpSp>
          <p:nvGrpSpPr>
            <p:cNvPr id="44" name="Group 43">
              <a:extLst>
                <a:ext uri="{FF2B5EF4-FFF2-40B4-BE49-F238E27FC236}">
                  <a16:creationId xmlns:a16="http://schemas.microsoft.com/office/drawing/2014/main" id="{17E410CE-F7E2-4EBD-A140-80BFB4517063}"/>
                </a:ext>
              </a:extLst>
            </p:cNvPr>
            <p:cNvGrpSpPr/>
            <p:nvPr/>
          </p:nvGrpSpPr>
          <p:grpSpPr>
            <a:xfrm>
              <a:off x="3516630" y="1479554"/>
              <a:ext cx="2057400" cy="4463086"/>
              <a:chOff x="3516630" y="1479554"/>
              <a:chExt cx="2057400" cy="4463086"/>
            </a:xfrm>
          </p:grpSpPr>
          <p:cxnSp>
            <p:nvCxnSpPr>
              <p:cNvPr id="38" name="AutoShape 9">
                <a:extLst>
                  <a:ext uri="{FF2B5EF4-FFF2-40B4-BE49-F238E27FC236}">
                    <a16:creationId xmlns:a16="http://schemas.microsoft.com/office/drawing/2014/main" id="{CDF71736-E7E5-4D94-874A-2E958E127981}"/>
                  </a:ext>
                </a:extLst>
              </p:cNvPr>
              <p:cNvCxnSpPr>
                <a:cxnSpLocks noChangeShapeType="1"/>
                <a:stCxn id="5" idx="2"/>
                <a:endCxn id="40" idx="0"/>
              </p:cNvCxnSpPr>
              <p:nvPr/>
            </p:nvCxnSpPr>
            <p:spPr bwMode="auto">
              <a:xfrm>
                <a:off x="4545330" y="1479554"/>
                <a:ext cx="0" cy="3789977"/>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sp>
            <p:nvSpPr>
              <p:cNvPr id="40" name="Rectangle 3">
                <a:extLst>
                  <a:ext uri="{FF2B5EF4-FFF2-40B4-BE49-F238E27FC236}">
                    <a16:creationId xmlns:a16="http://schemas.microsoft.com/office/drawing/2014/main" id="{B56C657F-E814-4D0F-90B7-7FDFE0DF10C0}"/>
                  </a:ext>
                </a:extLst>
              </p:cNvPr>
              <p:cNvSpPr>
                <a:spLocks noChangeArrowheads="1"/>
              </p:cNvSpPr>
              <p:nvPr/>
            </p:nvSpPr>
            <p:spPr bwMode="auto">
              <a:xfrm>
                <a:off x="3516630" y="5269531"/>
                <a:ext cx="2057400" cy="673109"/>
              </a:xfrm>
              <a:prstGeom prst="rect">
                <a:avLst/>
              </a:prstGeom>
              <a:solidFill>
                <a:srgbClr val="A2CCE8"/>
              </a:solidFill>
              <a:ln w="28575">
                <a:solidFill>
                  <a:schemeClr val="bg1"/>
                </a:solidFill>
                <a:prstDash val="dash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a:t>
                </a:r>
              </a:p>
            </p:txBody>
          </p:sp>
          <p:sp>
            <p:nvSpPr>
              <p:cNvPr id="43" name="&quot;Not Allowed&quot; Symbol 42">
                <a:extLst>
                  <a:ext uri="{FF2B5EF4-FFF2-40B4-BE49-F238E27FC236}">
                    <a16:creationId xmlns:a16="http://schemas.microsoft.com/office/drawing/2014/main" id="{017992F1-0E18-4A19-B1FC-7CDFF5B29968}"/>
                  </a:ext>
                </a:extLst>
              </p:cNvPr>
              <p:cNvSpPr/>
              <p:nvPr/>
            </p:nvSpPr>
            <p:spPr bwMode="auto">
              <a:xfrm>
                <a:off x="3759964" y="2851885"/>
                <a:ext cx="899666" cy="899666"/>
              </a:xfrm>
              <a:prstGeom prst="noSmoking">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TextBox 2">
              <a:extLst>
                <a:ext uri="{FF2B5EF4-FFF2-40B4-BE49-F238E27FC236}">
                  <a16:creationId xmlns:a16="http://schemas.microsoft.com/office/drawing/2014/main" id="{042F6386-608E-4F56-9878-53DAA880487D}"/>
                </a:ext>
              </a:extLst>
            </p:cNvPr>
            <p:cNvSpPr txBox="1"/>
            <p:nvPr/>
          </p:nvSpPr>
          <p:spPr>
            <a:xfrm flipH="1">
              <a:off x="4892040" y="2529109"/>
              <a:ext cx="163830" cy="1446550"/>
            </a:xfrm>
            <a:prstGeom prst="rect">
              <a:avLst/>
            </a:prstGeom>
            <a:noFill/>
          </p:spPr>
          <p:txBody>
            <a:bodyPr wrap="square" rtlCol="0">
              <a:spAutoFit/>
            </a:bodyPr>
            <a:lstStyle/>
            <a:p>
              <a:r>
                <a:rPr lang="en-US" sz="8800" dirty="0">
                  <a:solidFill>
                    <a:srgbClr val="FF0000"/>
                  </a:solidFill>
                </a:rPr>
                <a:t>?</a:t>
              </a:r>
            </a:p>
          </p:txBody>
        </p:sp>
      </p:grpSp>
      <p:sp>
        <p:nvSpPr>
          <p:cNvPr id="8" name="TextBox 7">
            <a:extLst>
              <a:ext uri="{FF2B5EF4-FFF2-40B4-BE49-F238E27FC236}">
                <a16:creationId xmlns:a16="http://schemas.microsoft.com/office/drawing/2014/main" id="{7FD1ED87-F5AF-4E46-A96B-CA991E7A335D}"/>
              </a:ext>
            </a:extLst>
          </p:cNvPr>
          <p:cNvSpPr txBox="1"/>
          <p:nvPr/>
        </p:nvSpPr>
        <p:spPr>
          <a:xfrm>
            <a:off x="261366" y="6261135"/>
            <a:ext cx="8621271" cy="400110"/>
          </a:xfrm>
          <a:prstGeom prst="rect">
            <a:avLst/>
          </a:prstGeom>
          <a:noFill/>
        </p:spPr>
        <p:txBody>
          <a:bodyPr wrap="none" rtlCol="0">
            <a:spAutoFit/>
          </a:bodyPr>
          <a:lstStyle/>
          <a:p>
            <a:r>
              <a:rPr lang="en-US" sz="2000" b="0" dirty="0">
                <a:solidFill>
                  <a:schemeClr val="bg1"/>
                </a:solidFill>
                <a:highlight>
                  <a:srgbClr val="FF0000"/>
                </a:highlight>
              </a:rPr>
              <a:t>The elucidation seems to exclude it, but there is no such axiom in BFO2020-FOL!</a:t>
            </a:r>
          </a:p>
        </p:txBody>
      </p:sp>
    </p:spTree>
    <p:extLst>
      <p:ext uri="{BB962C8B-B14F-4D97-AF65-F5344CB8AC3E}">
        <p14:creationId xmlns:p14="http://schemas.microsoft.com/office/powerpoint/2010/main" val="445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12A8-8C2D-4F50-BB1A-6790A8318629}"/>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56BE6718-E064-4C33-963E-608046EAF046}"/>
              </a:ext>
            </a:extLst>
          </p:cNvPr>
          <p:cNvSpPr>
            <a:spLocks noGrp="1"/>
          </p:cNvSpPr>
          <p:nvPr>
            <p:ph idx="1"/>
          </p:nvPr>
        </p:nvSpPr>
        <p:spPr/>
        <p:txBody>
          <a:bodyPr/>
          <a:lstStyle/>
          <a:p>
            <a:pPr>
              <a:buFont typeface="Arial" panose="020B0604020202020204" pitchFamily="34" charset="0"/>
              <a:buChar char="•"/>
            </a:pPr>
            <a:r>
              <a:rPr lang="en-US" b="1" u="sng" dirty="0"/>
              <a:t>Elucidation</a:t>
            </a:r>
            <a:r>
              <a:rPr lang="en-US" dirty="0"/>
              <a:t>: </a:t>
            </a:r>
            <a:r>
              <a:rPr lang="en-US" i="1" dirty="0"/>
              <a:t>p </a:t>
            </a:r>
            <a:r>
              <a:rPr lang="en-US" dirty="0"/>
              <a:t>is a </a:t>
            </a:r>
            <a:r>
              <a:rPr lang="en-US" i="1" dirty="0"/>
              <a:t>process </a:t>
            </a:r>
            <a:r>
              <a:rPr lang="en-US" dirty="0"/>
              <a:t>=Def. </a:t>
            </a:r>
            <a:r>
              <a:rPr lang="en-US" i="1" dirty="0"/>
              <a:t>p </a:t>
            </a:r>
            <a:r>
              <a:rPr lang="en-US" dirty="0"/>
              <a:t>is an </a:t>
            </a:r>
            <a:r>
              <a:rPr lang="en-US" i="1" dirty="0"/>
              <a:t>occurrent </a:t>
            </a:r>
            <a:r>
              <a:rPr lang="en-US" dirty="0"/>
              <a:t>that </a:t>
            </a:r>
            <a:r>
              <a:rPr lang="en-US" b="1" dirty="0"/>
              <a:t>has </a:t>
            </a:r>
            <a:r>
              <a:rPr lang="en-US" dirty="0"/>
              <a:t>some </a:t>
            </a:r>
            <a:r>
              <a:rPr lang="en-US" b="1" dirty="0"/>
              <a:t>temporal proper part </a:t>
            </a:r>
            <a:r>
              <a:rPr lang="en-US" dirty="0"/>
              <a:t>and for some time </a:t>
            </a:r>
            <a:r>
              <a:rPr lang="en-US" i="1" dirty="0"/>
              <a:t>t</a:t>
            </a:r>
            <a:r>
              <a:rPr lang="en-US" dirty="0"/>
              <a:t>, </a:t>
            </a:r>
            <a:r>
              <a:rPr lang="en-US" i="1" dirty="0"/>
              <a:t>p </a:t>
            </a:r>
            <a:r>
              <a:rPr lang="en-US" b="1" dirty="0"/>
              <a:t>has </a:t>
            </a:r>
            <a:r>
              <a:rPr lang="en-US" dirty="0"/>
              <a:t>some </a:t>
            </a:r>
            <a:r>
              <a:rPr lang="en-US" i="1" dirty="0"/>
              <a:t>material entity </a:t>
            </a:r>
            <a:r>
              <a:rPr lang="en-US" dirty="0"/>
              <a:t>as </a:t>
            </a:r>
            <a:r>
              <a:rPr lang="en-US" b="1" dirty="0"/>
              <a:t>participant</a:t>
            </a:r>
            <a:endParaRPr lang="en-US" b="1" dirty="0">
              <a:solidFill>
                <a:srgbClr val="FFFF00"/>
              </a:solidFill>
            </a:endParaRPr>
          </a:p>
          <a:p>
            <a:pPr>
              <a:buFont typeface="Arial" panose="020B0604020202020204" pitchFamily="34" charset="0"/>
              <a:buChar char="•"/>
            </a:pPr>
            <a:endParaRPr lang="en-US" cap="small" dirty="0"/>
          </a:p>
          <a:p>
            <a:pPr>
              <a:buFont typeface="Arial" panose="020B0604020202020204" pitchFamily="34" charset="0"/>
              <a:buChar char="•"/>
            </a:pPr>
            <a:r>
              <a:rPr lang="en-US" b="1" u="sng" cap="small" dirty="0"/>
              <a:t>Definition</a:t>
            </a:r>
            <a:r>
              <a:rPr lang="en-US" dirty="0"/>
              <a:t>: </a:t>
            </a:r>
            <a:r>
              <a:rPr lang="en-US" i="1" dirty="0"/>
              <a:t>p </a:t>
            </a:r>
            <a:r>
              <a:rPr lang="en-US" dirty="0"/>
              <a:t>is a </a:t>
            </a:r>
            <a:r>
              <a:rPr lang="en-US" i="1" dirty="0"/>
              <a:t>process</a:t>
            </a:r>
            <a:r>
              <a:rPr lang="en-US" dirty="0"/>
              <a:t> = Def. </a:t>
            </a:r>
            <a:r>
              <a:rPr lang="en-US" i="1" dirty="0"/>
              <a:t>p </a:t>
            </a:r>
            <a:r>
              <a:rPr lang="en-US" dirty="0"/>
              <a:t>is an </a:t>
            </a:r>
            <a:r>
              <a:rPr lang="en-US" i="1" dirty="0"/>
              <a:t>occurrent</a:t>
            </a:r>
            <a:r>
              <a:rPr lang="en-US" dirty="0"/>
              <a:t> that has </a:t>
            </a:r>
            <a:r>
              <a:rPr lang="en-US" b="1" dirty="0"/>
              <a:t>temporal proper parts</a:t>
            </a:r>
            <a:r>
              <a:rPr lang="en-US" dirty="0"/>
              <a:t> and for some time </a:t>
            </a:r>
            <a:r>
              <a:rPr lang="en-US" i="1" dirty="0"/>
              <a:t>t</a:t>
            </a:r>
            <a:r>
              <a:rPr lang="en-US" dirty="0"/>
              <a:t>,</a:t>
            </a:r>
            <a:r>
              <a:rPr lang="en-US" i="1" dirty="0"/>
              <a:t> 		  p </a:t>
            </a:r>
            <a:r>
              <a:rPr lang="en-US" b="1" dirty="0"/>
              <a:t>s-</a:t>
            </a:r>
            <a:r>
              <a:rPr lang="en-US" b="1" dirty="0" err="1"/>
              <a:t>depends_on</a:t>
            </a:r>
            <a:r>
              <a:rPr lang="en-US" dirty="0"/>
              <a:t> some</a:t>
            </a:r>
            <a:r>
              <a:rPr lang="en-US" i="1" dirty="0"/>
              <a:t> material entity</a:t>
            </a:r>
            <a:r>
              <a:rPr lang="en-US" dirty="0"/>
              <a:t> </a:t>
            </a:r>
            <a:r>
              <a:rPr lang="en-US" b="1" dirty="0"/>
              <a:t>at </a:t>
            </a:r>
            <a:r>
              <a:rPr lang="en-US" i="1" dirty="0"/>
              <a:t>t</a:t>
            </a:r>
            <a:r>
              <a:rPr lang="en-US" dirty="0"/>
              <a:t>. </a:t>
            </a:r>
          </a:p>
          <a:p>
            <a:pPr>
              <a:buFont typeface="Arial" panose="020B0604020202020204" pitchFamily="34" charset="0"/>
              <a:buChar char="•"/>
            </a:pPr>
            <a:endParaRPr lang="en-US" dirty="0"/>
          </a:p>
          <a:p>
            <a:pPr>
              <a:buFont typeface="Arial" panose="020B0604020202020204" pitchFamily="34" charset="0"/>
              <a:buChar char="•"/>
            </a:pPr>
            <a:r>
              <a:rPr lang="en-US" u="sng" dirty="0"/>
              <a:t>Examples</a:t>
            </a:r>
            <a:r>
              <a:rPr lang="en-US" dirty="0"/>
              <a:t>:</a:t>
            </a:r>
          </a:p>
          <a:p>
            <a:pPr lvl="1">
              <a:buFont typeface="Arial" panose="020B0604020202020204" pitchFamily="34" charset="0"/>
              <a:buChar char="•"/>
            </a:pPr>
            <a:r>
              <a:rPr lang="en-US" dirty="0"/>
              <a:t>An act of selling, the life of an organism, a process of sleeping, a process of cell-division, a beating of the heart, …</a:t>
            </a:r>
          </a:p>
        </p:txBody>
      </p:sp>
      <p:sp>
        <p:nvSpPr>
          <p:cNvPr id="4" name="Slide Number Placeholder 3">
            <a:extLst>
              <a:ext uri="{FF2B5EF4-FFF2-40B4-BE49-F238E27FC236}">
                <a16:creationId xmlns:a16="http://schemas.microsoft.com/office/drawing/2014/main" id="{DD355507-19FB-4BDB-9CE8-C7F844EF7D34}"/>
              </a:ext>
            </a:extLst>
          </p:cNvPr>
          <p:cNvSpPr>
            <a:spLocks noGrp="1"/>
          </p:cNvSpPr>
          <p:nvPr>
            <p:ph type="sldNum" sz="quarter" idx="3"/>
          </p:nvPr>
        </p:nvSpPr>
        <p:spPr/>
        <p:txBody>
          <a:bodyPr/>
          <a:lstStyle/>
          <a:p>
            <a:fld id="{7C5DB68A-9D44-4073-920F-D08D647C06A7}" type="slidenum">
              <a:rPr lang="en-US" smtClean="0"/>
              <a:t>12</a:t>
            </a:fld>
            <a:endParaRPr lang="en-US" dirty="0"/>
          </a:p>
        </p:txBody>
      </p:sp>
      <p:sp>
        <p:nvSpPr>
          <p:cNvPr id="5" name="Rectangle 4">
            <a:extLst>
              <a:ext uri="{FF2B5EF4-FFF2-40B4-BE49-F238E27FC236}">
                <a16:creationId xmlns:a16="http://schemas.microsoft.com/office/drawing/2014/main" id="{87652AA1-D2F0-4A57-AFF3-13B24408E4BB}"/>
              </a:ext>
            </a:extLst>
          </p:cNvPr>
          <p:cNvSpPr/>
          <p:nvPr/>
        </p:nvSpPr>
        <p:spPr>
          <a:xfrm>
            <a:off x="6379464" y="2895600"/>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6" name="Rectangle 5">
            <a:extLst>
              <a:ext uri="{FF2B5EF4-FFF2-40B4-BE49-F238E27FC236}">
                <a16:creationId xmlns:a16="http://schemas.microsoft.com/office/drawing/2014/main" id="{FB637A5A-E6C8-432A-A988-ADF06A0C101B}"/>
              </a:ext>
            </a:extLst>
          </p:cNvPr>
          <p:cNvSpPr/>
          <p:nvPr/>
        </p:nvSpPr>
        <p:spPr>
          <a:xfrm>
            <a:off x="6477000" y="4425625"/>
            <a:ext cx="1911101" cy="307777"/>
          </a:xfrm>
          <a:prstGeom prst="rect">
            <a:avLst/>
          </a:prstGeom>
        </p:spPr>
        <p:txBody>
          <a:bodyPr wrap="none">
            <a:spAutoFit/>
          </a:bodyPr>
          <a:lstStyle/>
          <a:p>
            <a:pPr algn="r"/>
            <a:r>
              <a:rPr lang="en-US" sz="1400" b="0" dirty="0">
                <a:solidFill>
                  <a:schemeClr val="bg1"/>
                </a:solidFill>
              </a:rPr>
              <a:t>BFO 2.0 Specifications </a:t>
            </a:r>
          </a:p>
        </p:txBody>
      </p:sp>
      <p:grpSp>
        <p:nvGrpSpPr>
          <p:cNvPr id="9" name="Group 8">
            <a:extLst>
              <a:ext uri="{FF2B5EF4-FFF2-40B4-BE49-F238E27FC236}">
                <a16:creationId xmlns:a16="http://schemas.microsoft.com/office/drawing/2014/main" id="{37C814DF-E554-4312-87F2-C58998E85560}"/>
              </a:ext>
            </a:extLst>
          </p:cNvPr>
          <p:cNvGrpSpPr/>
          <p:nvPr/>
        </p:nvGrpSpPr>
        <p:grpSpPr>
          <a:xfrm>
            <a:off x="1039905" y="4224132"/>
            <a:ext cx="1401792" cy="76201"/>
            <a:chOff x="1039905" y="4224132"/>
            <a:chExt cx="1401792" cy="76201"/>
          </a:xfrm>
        </p:grpSpPr>
        <p:sp>
          <p:nvSpPr>
            <p:cNvPr id="7" name="Rectangle 6">
              <a:extLst>
                <a:ext uri="{FF2B5EF4-FFF2-40B4-BE49-F238E27FC236}">
                  <a16:creationId xmlns:a16="http://schemas.microsoft.com/office/drawing/2014/main" id="{02024165-4586-4BD9-9BA0-554510136F51}"/>
                </a:ext>
              </a:extLst>
            </p:cNvPr>
            <p:cNvSpPr/>
            <p:nvPr/>
          </p:nvSpPr>
          <p:spPr bwMode="auto">
            <a:xfrm rot="1800814">
              <a:off x="1039905" y="4224133"/>
              <a:ext cx="1371600" cy="762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182E85BB-FF47-4C56-800E-AE35ADFEDC6F}"/>
                </a:ext>
              </a:extLst>
            </p:cNvPr>
            <p:cNvSpPr/>
            <p:nvPr/>
          </p:nvSpPr>
          <p:spPr bwMode="auto">
            <a:xfrm rot="19799186" flipV="1">
              <a:off x="1070097" y="4224132"/>
              <a:ext cx="1371600" cy="762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9856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99FB-4F26-4175-A4E8-51BBB0EE0C9A}"/>
              </a:ext>
            </a:extLst>
          </p:cNvPr>
          <p:cNvSpPr>
            <a:spLocks noGrp="1"/>
          </p:cNvSpPr>
          <p:nvPr>
            <p:ph type="title"/>
          </p:nvPr>
        </p:nvSpPr>
        <p:spPr/>
        <p:txBody>
          <a:bodyPr/>
          <a:lstStyle/>
          <a:p>
            <a:r>
              <a:rPr lang="en-US" dirty="0"/>
              <a:t>Process and change</a:t>
            </a:r>
          </a:p>
        </p:txBody>
      </p:sp>
      <p:sp>
        <p:nvSpPr>
          <p:cNvPr id="3" name="Content Placeholder 2">
            <a:extLst>
              <a:ext uri="{FF2B5EF4-FFF2-40B4-BE49-F238E27FC236}">
                <a16:creationId xmlns:a16="http://schemas.microsoft.com/office/drawing/2014/main" id="{1BEED487-AC84-433A-BB58-9CDCBA67C73D}"/>
              </a:ext>
            </a:extLst>
          </p:cNvPr>
          <p:cNvSpPr>
            <a:spLocks noGrp="1"/>
          </p:cNvSpPr>
          <p:nvPr>
            <p:ph idx="1"/>
          </p:nvPr>
        </p:nvSpPr>
        <p:spPr>
          <a:xfrm>
            <a:off x="171450" y="1600200"/>
            <a:ext cx="8915400" cy="5029200"/>
          </a:xfrm>
        </p:spPr>
        <p:txBody>
          <a:bodyPr/>
          <a:lstStyle/>
          <a:p>
            <a:pPr>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2007:</a:t>
            </a:r>
          </a:p>
          <a:p>
            <a:pPr lvl="1">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occurrents are ‘</a:t>
            </a:r>
            <a:r>
              <a:rPr lang="en-US" sz="2000" i="1" dirty="0">
                <a:latin typeface="Trebuchet MS" panose="020B0603020202020204" pitchFamily="34" charset="0"/>
                <a:ea typeface="MS Mincho" panose="02020609040205080304" pitchFamily="49" charset="-128"/>
              </a:rPr>
              <a:t>entities which occur, which happen to continuants, more familiarly referred to as </a:t>
            </a:r>
            <a:r>
              <a:rPr lang="en-US" sz="2000" i="1" dirty="0">
                <a:solidFill>
                  <a:srgbClr val="FFFF00"/>
                </a:solidFill>
                <a:latin typeface="Trebuchet MS" panose="020B0603020202020204" pitchFamily="34" charset="0"/>
                <a:ea typeface="MS Mincho" panose="02020609040205080304" pitchFamily="49" charset="-128"/>
              </a:rPr>
              <a:t>processes, events, activities, changes, happenings</a:t>
            </a:r>
            <a:r>
              <a:rPr lang="en-US" sz="2000" dirty="0">
                <a:latin typeface="Trebuchet MS" panose="020B0603020202020204" pitchFamily="34" charset="0"/>
                <a:ea typeface="MS Mincho" panose="02020609040205080304" pitchFamily="49" charset="-128"/>
              </a:rPr>
              <a:t>’ [p36], </a:t>
            </a:r>
          </a:p>
          <a:p>
            <a:pPr lvl="1">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a:t>
            </a:r>
            <a:r>
              <a:rPr lang="en-US" sz="2000" i="1" dirty="0">
                <a:solidFill>
                  <a:srgbClr val="FFFF00"/>
                </a:solidFill>
                <a:latin typeface="Trebuchet MS" panose="020B0603020202020204" pitchFamily="34" charset="0"/>
                <a:ea typeface="MS Mincho" panose="02020609040205080304" pitchFamily="49" charset="-128"/>
              </a:rPr>
              <a:t>changes are processes</a:t>
            </a:r>
            <a:r>
              <a:rPr lang="en-US" sz="2000" dirty="0">
                <a:latin typeface="Trebuchet MS" panose="020B0603020202020204" pitchFamily="34" charset="0"/>
                <a:ea typeface="MS Mincho" panose="02020609040205080304" pitchFamily="49" charset="-128"/>
              </a:rPr>
              <a:t>’  [p34], </a:t>
            </a:r>
          </a:p>
          <a:p>
            <a:pPr marL="0" indent="0"/>
            <a:endParaRPr lang="en-US" sz="2000" dirty="0">
              <a:latin typeface="Trebuchet MS" panose="020B0603020202020204" pitchFamily="34" charset="0"/>
              <a:ea typeface="MS Mincho" panose="02020609040205080304" pitchFamily="49" charset="-128"/>
            </a:endParaRPr>
          </a:p>
          <a:p>
            <a:pPr>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2012: </a:t>
            </a:r>
          </a:p>
          <a:p>
            <a:pPr lvl="1">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a:t>
            </a:r>
            <a:r>
              <a:rPr lang="en-US" sz="2000" i="1" dirty="0">
                <a:solidFill>
                  <a:srgbClr val="FFFF00"/>
                </a:solidFill>
                <a:latin typeface="Trebuchet MS" panose="020B0603020202020204" pitchFamily="34" charset="0"/>
                <a:ea typeface="MS Mincho" panose="02020609040205080304" pitchFamily="49" charset="-128"/>
              </a:rPr>
              <a:t>processes are changes</a:t>
            </a:r>
            <a:r>
              <a:rPr lang="en-US" sz="2000" dirty="0">
                <a:latin typeface="Trebuchet MS" panose="020B0603020202020204" pitchFamily="34" charset="0"/>
                <a:ea typeface="MS Mincho" panose="02020609040205080304" pitchFamily="49" charset="-128"/>
              </a:rPr>
              <a:t>’ [p478]. </a:t>
            </a:r>
          </a:p>
          <a:p>
            <a:pPr>
              <a:buFont typeface="Arial" panose="020B0604020202020204" pitchFamily="34" charset="0"/>
              <a:buChar char="•"/>
            </a:pPr>
            <a:endParaRPr lang="en-US" sz="2000" dirty="0">
              <a:latin typeface="Trebuchet MS" panose="020B0603020202020204" pitchFamily="34" charset="0"/>
              <a:ea typeface="MS Mincho" panose="02020609040205080304" pitchFamily="49" charset="-128"/>
            </a:endParaRPr>
          </a:p>
          <a:p>
            <a:pPr>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Consistent throughout the literature:</a:t>
            </a:r>
          </a:p>
          <a:p>
            <a:pPr lvl="1">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a:t>
            </a:r>
            <a:r>
              <a:rPr lang="en-US" sz="2000" i="1" dirty="0">
                <a:solidFill>
                  <a:srgbClr val="FFFF00"/>
                </a:solidFill>
                <a:latin typeface="Trebuchet MS" panose="020B0603020202020204" pitchFamily="34" charset="0"/>
                <a:ea typeface="MS Mincho" panose="02020609040205080304" pitchFamily="49" charset="-128"/>
              </a:rPr>
              <a:t>processes don’t change</a:t>
            </a:r>
            <a:r>
              <a:rPr lang="en-US" sz="2000" dirty="0">
                <a:solidFill>
                  <a:srgbClr val="FFFF00"/>
                </a:solidFill>
                <a:latin typeface="Trebuchet MS" panose="020B0603020202020204" pitchFamily="34" charset="0"/>
                <a:ea typeface="MS Mincho" panose="02020609040205080304" pitchFamily="49" charset="-128"/>
              </a:rPr>
              <a:t> </a:t>
            </a:r>
            <a:r>
              <a:rPr lang="en-US" sz="2000" dirty="0">
                <a:latin typeface="Trebuchet MS" panose="020B0603020202020204" pitchFamily="34" charset="0"/>
                <a:ea typeface="MS Mincho" panose="02020609040205080304" pitchFamily="49" charset="-128"/>
              </a:rPr>
              <a:t>[…]</a:t>
            </a:r>
            <a:r>
              <a:rPr lang="en-US" sz="2000" i="1" dirty="0">
                <a:latin typeface="Trebuchet MS" panose="020B0603020202020204" pitchFamily="34" charset="0"/>
                <a:ea typeface="MS Mincho" panose="02020609040205080304" pitchFamily="49" charset="-128"/>
              </a:rPr>
              <a:t> because if two processes should differ with regard to even the smallest part, then these two processes are non-identical</a:t>
            </a:r>
            <a:r>
              <a:rPr lang="en-US" sz="2000" dirty="0">
                <a:latin typeface="Trebuchet MS" panose="020B0603020202020204" pitchFamily="34" charset="0"/>
                <a:ea typeface="MS Mincho" panose="02020609040205080304" pitchFamily="49" charset="-128"/>
              </a:rPr>
              <a:t>’ [p122].</a:t>
            </a:r>
            <a:endParaRPr lang="en-US" sz="2000" dirty="0">
              <a:latin typeface="Trebuchet MS" panose="020B0603020202020204" pitchFamily="34" charset="0"/>
            </a:endParaRPr>
          </a:p>
          <a:p>
            <a:pPr>
              <a:buFont typeface="Arial" panose="020B0604020202020204" pitchFamily="34" charset="0"/>
              <a:buChar char="•"/>
            </a:pPr>
            <a:endParaRPr lang="en-US" sz="2000" dirty="0">
              <a:latin typeface="Trebuchet MS" panose="020B0603020202020204" pitchFamily="34" charset="0"/>
            </a:endParaRPr>
          </a:p>
        </p:txBody>
      </p:sp>
      <p:sp>
        <p:nvSpPr>
          <p:cNvPr id="5" name="TextBox 4">
            <a:extLst>
              <a:ext uri="{FF2B5EF4-FFF2-40B4-BE49-F238E27FC236}">
                <a16:creationId xmlns:a16="http://schemas.microsoft.com/office/drawing/2014/main" id="{10A4C080-72FC-4D43-90A9-80488A76707E}"/>
              </a:ext>
            </a:extLst>
          </p:cNvPr>
          <p:cNvSpPr txBox="1"/>
          <p:nvPr/>
        </p:nvSpPr>
        <p:spPr>
          <a:xfrm>
            <a:off x="4411760" y="2713419"/>
            <a:ext cx="4573490" cy="715581"/>
          </a:xfrm>
          <a:prstGeom prst="rect">
            <a:avLst/>
          </a:prstGeom>
          <a:noFill/>
        </p:spPr>
        <p:txBody>
          <a:bodyPr wrap="square">
            <a:spAutoFit/>
          </a:bodyPr>
          <a:lstStyle/>
          <a:p>
            <a:r>
              <a:rPr lang="en-US" sz="1350" dirty="0">
                <a:solidFill>
                  <a:schemeClr val="bg1"/>
                </a:solidFill>
                <a:ea typeface="MS Mincho" panose="02020609040205080304" pitchFamily="49" charset="-128"/>
              </a:rPr>
              <a:t>P. </a:t>
            </a:r>
            <a:r>
              <a:rPr lang="en-US" sz="1350" dirty="0" err="1">
                <a:solidFill>
                  <a:schemeClr val="bg1"/>
                </a:solidFill>
                <a:ea typeface="MS Mincho" panose="02020609040205080304" pitchFamily="49" charset="-128"/>
              </a:rPr>
              <a:t>Grenon</a:t>
            </a:r>
            <a:r>
              <a:rPr lang="en-US" sz="1350" dirty="0">
                <a:solidFill>
                  <a:schemeClr val="bg1"/>
                </a:solidFill>
                <a:ea typeface="MS Mincho" panose="02020609040205080304" pitchFamily="49" charset="-128"/>
              </a:rPr>
              <a:t>, B. Smith. Persistence and Ontological Pluralism. In: C </a:t>
            </a:r>
            <a:r>
              <a:rPr lang="en-US" sz="1350" dirty="0" err="1">
                <a:solidFill>
                  <a:schemeClr val="bg1"/>
                </a:solidFill>
                <a:ea typeface="MS Mincho" panose="02020609040205080304" pitchFamily="49" charset="-128"/>
              </a:rPr>
              <a:t>Kanzian</a:t>
            </a:r>
            <a:r>
              <a:rPr lang="en-US" sz="1350" dirty="0">
                <a:solidFill>
                  <a:schemeClr val="bg1"/>
                </a:solidFill>
                <a:ea typeface="MS Mincho" panose="02020609040205080304" pitchFamily="49" charset="-128"/>
              </a:rPr>
              <a:t>, editor. Persistence. Boston: De Gruyter; 2007. p. 33-48.</a:t>
            </a:r>
            <a:endParaRPr lang="en-US" sz="1350" dirty="0">
              <a:solidFill>
                <a:schemeClr val="bg1"/>
              </a:solidFill>
            </a:endParaRPr>
          </a:p>
        </p:txBody>
      </p:sp>
      <p:sp>
        <p:nvSpPr>
          <p:cNvPr id="7" name="TextBox 6">
            <a:extLst>
              <a:ext uri="{FF2B5EF4-FFF2-40B4-BE49-F238E27FC236}">
                <a16:creationId xmlns:a16="http://schemas.microsoft.com/office/drawing/2014/main" id="{168A2FC2-7273-495B-87D8-F59846ECA43E}"/>
              </a:ext>
            </a:extLst>
          </p:cNvPr>
          <p:cNvSpPr txBox="1"/>
          <p:nvPr/>
        </p:nvSpPr>
        <p:spPr>
          <a:xfrm>
            <a:off x="4463222" y="4034388"/>
            <a:ext cx="4591878" cy="507831"/>
          </a:xfrm>
          <a:prstGeom prst="rect">
            <a:avLst/>
          </a:prstGeom>
          <a:noFill/>
        </p:spPr>
        <p:txBody>
          <a:bodyPr wrap="square">
            <a:spAutoFit/>
          </a:bodyPr>
          <a:lstStyle/>
          <a:p>
            <a:r>
              <a:rPr lang="en-US" sz="1350" dirty="0">
                <a:solidFill>
                  <a:schemeClr val="bg1"/>
                </a:solidFill>
                <a:ea typeface="MS Mincho" panose="02020609040205080304" pitchFamily="49" charset="-128"/>
              </a:rPr>
              <a:t>B. Smith. Classifying Processes: An Essay in Applied Ontology. Ratio (</a:t>
            </a:r>
            <a:r>
              <a:rPr lang="en-US" sz="1350" dirty="0" err="1">
                <a:solidFill>
                  <a:schemeClr val="bg1"/>
                </a:solidFill>
                <a:ea typeface="MS Mincho" panose="02020609040205080304" pitchFamily="49" charset="-128"/>
              </a:rPr>
              <a:t>Oxf</a:t>
            </a:r>
            <a:r>
              <a:rPr lang="en-US" sz="1350" dirty="0">
                <a:solidFill>
                  <a:schemeClr val="bg1"/>
                </a:solidFill>
                <a:ea typeface="MS Mincho" panose="02020609040205080304" pitchFamily="49" charset="-128"/>
              </a:rPr>
              <a:t>). 2012 Dec 1;25(4):463-88</a:t>
            </a:r>
            <a:endParaRPr lang="en-US" sz="1350" dirty="0">
              <a:solidFill>
                <a:schemeClr val="bg1"/>
              </a:solidFill>
            </a:endParaRPr>
          </a:p>
        </p:txBody>
      </p:sp>
      <p:sp>
        <p:nvSpPr>
          <p:cNvPr id="9" name="TextBox 8">
            <a:extLst>
              <a:ext uri="{FF2B5EF4-FFF2-40B4-BE49-F238E27FC236}">
                <a16:creationId xmlns:a16="http://schemas.microsoft.com/office/drawing/2014/main" id="{829D10AE-81AA-46B4-A51A-79ED9F1545AC}"/>
              </a:ext>
            </a:extLst>
          </p:cNvPr>
          <p:cNvSpPr txBox="1"/>
          <p:nvPr/>
        </p:nvSpPr>
        <p:spPr>
          <a:xfrm>
            <a:off x="4463222" y="6019800"/>
            <a:ext cx="4591878" cy="507831"/>
          </a:xfrm>
          <a:prstGeom prst="rect">
            <a:avLst/>
          </a:prstGeom>
          <a:noFill/>
        </p:spPr>
        <p:txBody>
          <a:bodyPr wrap="square">
            <a:spAutoFit/>
          </a:bodyPr>
          <a:lstStyle/>
          <a:p>
            <a:r>
              <a:rPr lang="en-US" sz="1350" dirty="0">
                <a:solidFill>
                  <a:schemeClr val="bg1"/>
                </a:solidFill>
                <a:ea typeface="MS Mincho" panose="02020609040205080304" pitchFamily="49" charset="-128"/>
              </a:rPr>
              <a:t>R. Arp, B. Smith, A. Spear. Building Ontologies with Basic Formal Ontology. Cambridge, MA: MIT Press; 2015.</a:t>
            </a:r>
            <a:endParaRPr lang="en-US" sz="1350" dirty="0">
              <a:solidFill>
                <a:schemeClr val="bg1"/>
              </a:solidFill>
            </a:endParaRPr>
          </a:p>
        </p:txBody>
      </p:sp>
    </p:spTree>
    <p:extLst>
      <p:ext uri="{BB962C8B-B14F-4D97-AF65-F5344CB8AC3E}">
        <p14:creationId xmlns:p14="http://schemas.microsoft.com/office/powerpoint/2010/main" val="116763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A61A-0132-43BF-8105-38EBD237C720}"/>
              </a:ext>
            </a:extLst>
          </p:cNvPr>
          <p:cNvSpPr>
            <a:spLocks noGrp="1"/>
          </p:cNvSpPr>
          <p:nvPr>
            <p:ph type="title"/>
          </p:nvPr>
        </p:nvSpPr>
        <p:spPr>
          <a:xfrm>
            <a:off x="0" y="762000"/>
            <a:ext cx="9144000" cy="762000"/>
          </a:xfrm>
        </p:spPr>
        <p:txBody>
          <a:bodyPr/>
          <a:lstStyle/>
          <a:p>
            <a:r>
              <a:rPr lang="en-US" dirty="0"/>
              <a:t>Process: elucidation and axioms are not in agreement !</a:t>
            </a:r>
          </a:p>
        </p:txBody>
      </p:sp>
      <p:pic>
        <p:nvPicPr>
          <p:cNvPr id="17" name="Picture 16">
            <a:extLst>
              <a:ext uri="{FF2B5EF4-FFF2-40B4-BE49-F238E27FC236}">
                <a16:creationId xmlns:a16="http://schemas.microsoft.com/office/drawing/2014/main" id="{2192E31C-B24C-4BD6-BF05-B91D5B46A939}"/>
              </a:ext>
            </a:extLst>
          </p:cNvPr>
          <p:cNvPicPr>
            <a:picLocks noChangeAspect="1"/>
          </p:cNvPicPr>
          <p:nvPr/>
        </p:nvPicPr>
        <p:blipFill>
          <a:blip r:embed="rId3"/>
          <a:stretch>
            <a:fillRect/>
          </a:stretch>
        </p:blipFill>
        <p:spPr>
          <a:xfrm>
            <a:off x="189518" y="2176240"/>
            <a:ext cx="4511279" cy="4157076"/>
          </a:xfrm>
          <a:prstGeom prst="rect">
            <a:avLst/>
          </a:prstGeom>
        </p:spPr>
      </p:pic>
      <p:sp>
        <p:nvSpPr>
          <p:cNvPr id="156" name="TextBox 155">
            <a:extLst>
              <a:ext uri="{FF2B5EF4-FFF2-40B4-BE49-F238E27FC236}">
                <a16:creationId xmlns:a16="http://schemas.microsoft.com/office/drawing/2014/main" id="{15FB9596-BD62-4FCD-AFB3-648612BA7681}"/>
              </a:ext>
            </a:extLst>
          </p:cNvPr>
          <p:cNvSpPr txBox="1"/>
          <p:nvPr/>
        </p:nvSpPr>
        <p:spPr>
          <a:xfrm>
            <a:off x="4682725" y="1992628"/>
            <a:ext cx="4308875" cy="923330"/>
          </a:xfrm>
          <a:prstGeom prst="rect">
            <a:avLst/>
          </a:prstGeom>
          <a:noFill/>
        </p:spPr>
        <p:txBody>
          <a:bodyPr wrap="square">
            <a:spAutoFit/>
          </a:bodyPr>
          <a:lstStyle/>
          <a:p>
            <a:pPr algn="just">
              <a:spcBef>
                <a:spcPts val="0"/>
              </a:spcBef>
            </a:pPr>
            <a:r>
              <a:rPr lang="en-US" sz="1800" dirty="0">
                <a:solidFill>
                  <a:schemeClr val="bg1"/>
                </a:solidFill>
              </a:rPr>
              <a:t>Process: </a:t>
            </a:r>
            <a:r>
              <a:rPr lang="en-US" sz="1800" dirty="0">
                <a:solidFill>
                  <a:schemeClr val="bg1"/>
                </a:solidFill>
                <a:ea typeface="MS Mincho" panose="02020609040205080304" pitchFamily="49" charset="-128"/>
              </a:rPr>
              <a:t>‘</a:t>
            </a:r>
            <a:r>
              <a:rPr lang="en-US" sz="1800" i="1" dirty="0">
                <a:solidFill>
                  <a:schemeClr val="bg1"/>
                </a:solidFill>
                <a:ea typeface="MS Mincho" panose="02020609040205080304" pitchFamily="49" charset="-128"/>
              </a:rPr>
              <a:t>an occurrent that has some temporal proper part and for some time t, p has some material entity as participant at t</a:t>
            </a:r>
            <a:r>
              <a:rPr lang="en-US" sz="1800" dirty="0">
                <a:solidFill>
                  <a:schemeClr val="bg1"/>
                </a:solidFill>
                <a:ea typeface="MS Mincho" panose="02020609040205080304" pitchFamily="49" charset="-128"/>
              </a:rPr>
              <a:t>’</a:t>
            </a:r>
          </a:p>
        </p:txBody>
      </p:sp>
      <p:sp>
        <p:nvSpPr>
          <p:cNvPr id="5" name="Rectangle 4">
            <a:extLst>
              <a:ext uri="{FF2B5EF4-FFF2-40B4-BE49-F238E27FC236}">
                <a16:creationId xmlns:a16="http://schemas.microsoft.com/office/drawing/2014/main" id="{C38E76BF-74E7-4339-9822-1A5C3F4655F4}"/>
              </a:ext>
            </a:extLst>
          </p:cNvPr>
          <p:cNvSpPr/>
          <p:nvPr/>
        </p:nvSpPr>
        <p:spPr bwMode="auto">
          <a:xfrm>
            <a:off x="152400" y="2003272"/>
            <a:ext cx="8802082" cy="4452115"/>
          </a:xfrm>
          <a:prstGeom prst="rect">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cxnSp>
        <p:nvCxnSpPr>
          <p:cNvPr id="18" name="Straight Connector 17">
            <a:extLst>
              <a:ext uri="{FF2B5EF4-FFF2-40B4-BE49-F238E27FC236}">
                <a16:creationId xmlns:a16="http://schemas.microsoft.com/office/drawing/2014/main" id="{D667B846-1169-4191-9659-465F8231E70C}"/>
              </a:ext>
            </a:extLst>
          </p:cNvPr>
          <p:cNvCxnSpPr>
            <a:cxnSpLocks/>
          </p:cNvCxnSpPr>
          <p:nvPr/>
        </p:nvCxnSpPr>
        <p:spPr bwMode="auto">
          <a:xfrm>
            <a:off x="4639213" y="2003272"/>
            <a:ext cx="61584" cy="4452115"/>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17FFF9DC-A165-4D5B-A782-CF0D6DE22CE4}"/>
              </a:ext>
            </a:extLst>
          </p:cNvPr>
          <p:cNvSpPr txBox="1"/>
          <p:nvPr/>
        </p:nvSpPr>
        <p:spPr>
          <a:xfrm>
            <a:off x="659151" y="3276600"/>
            <a:ext cx="1500732" cy="338554"/>
          </a:xfrm>
          <a:prstGeom prst="rect">
            <a:avLst/>
          </a:prstGeom>
          <a:noFill/>
        </p:spPr>
        <p:txBody>
          <a:bodyPr wrap="none" rtlCol="0">
            <a:spAutoFit/>
          </a:bodyPr>
          <a:lstStyle/>
          <a:p>
            <a:r>
              <a:rPr lang="en-US" sz="1600" dirty="0"/>
              <a:t>material-entity</a:t>
            </a:r>
          </a:p>
        </p:txBody>
      </p:sp>
      <p:sp>
        <p:nvSpPr>
          <p:cNvPr id="33" name="TextBox 32">
            <a:extLst>
              <a:ext uri="{FF2B5EF4-FFF2-40B4-BE49-F238E27FC236}">
                <a16:creationId xmlns:a16="http://schemas.microsoft.com/office/drawing/2014/main" id="{419AD155-5A03-4623-8A39-33F6E1681873}"/>
              </a:ext>
            </a:extLst>
          </p:cNvPr>
          <p:cNvSpPr txBox="1"/>
          <p:nvPr/>
        </p:nvSpPr>
        <p:spPr>
          <a:xfrm>
            <a:off x="775360" y="3686816"/>
            <a:ext cx="3155031" cy="338554"/>
          </a:xfrm>
          <a:prstGeom prst="rect">
            <a:avLst/>
          </a:prstGeom>
          <a:noFill/>
        </p:spPr>
        <p:txBody>
          <a:bodyPr wrap="none" rtlCol="0">
            <a:spAutoFit/>
          </a:bodyPr>
          <a:lstStyle/>
          <a:p>
            <a:r>
              <a:rPr lang="en-US" sz="1600" dirty="0"/>
              <a:t>specifically-dependent-continuant</a:t>
            </a:r>
          </a:p>
        </p:txBody>
      </p:sp>
      <p:sp>
        <p:nvSpPr>
          <p:cNvPr id="34" name="TextBox 33">
            <a:extLst>
              <a:ext uri="{FF2B5EF4-FFF2-40B4-BE49-F238E27FC236}">
                <a16:creationId xmlns:a16="http://schemas.microsoft.com/office/drawing/2014/main" id="{963EAC7D-DAA7-4092-BA31-7637E23B701A}"/>
              </a:ext>
            </a:extLst>
          </p:cNvPr>
          <p:cNvSpPr txBox="1"/>
          <p:nvPr/>
        </p:nvSpPr>
        <p:spPr>
          <a:xfrm>
            <a:off x="829717" y="4182227"/>
            <a:ext cx="831767" cy="338554"/>
          </a:xfrm>
          <a:prstGeom prst="rect">
            <a:avLst/>
          </a:prstGeom>
          <a:noFill/>
        </p:spPr>
        <p:txBody>
          <a:bodyPr wrap="none" rtlCol="0">
            <a:spAutoFit/>
          </a:bodyPr>
          <a:lstStyle/>
          <a:p>
            <a:r>
              <a:rPr lang="en-US" sz="1600" dirty="0"/>
              <a:t>process</a:t>
            </a:r>
          </a:p>
        </p:txBody>
      </p:sp>
      <p:sp>
        <p:nvSpPr>
          <p:cNvPr id="32" name="TextBox 31">
            <a:extLst>
              <a:ext uri="{FF2B5EF4-FFF2-40B4-BE49-F238E27FC236}">
                <a16:creationId xmlns:a16="http://schemas.microsoft.com/office/drawing/2014/main" id="{3E72E4F7-0BB4-465D-9140-4BF275011DE1}"/>
              </a:ext>
            </a:extLst>
          </p:cNvPr>
          <p:cNvSpPr txBox="1"/>
          <p:nvPr/>
        </p:nvSpPr>
        <p:spPr>
          <a:xfrm>
            <a:off x="4764653" y="2915958"/>
            <a:ext cx="4171951" cy="3539430"/>
          </a:xfrm>
          <a:prstGeom prst="rect">
            <a:avLst/>
          </a:prstGeom>
          <a:solidFill>
            <a:schemeClr val="bg1"/>
          </a:solidFill>
        </p:spPr>
        <p:txBody>
          <a:bodyPr wrap="square" rtlCol="0">
            <a:spAutoFit/>
          </a:bodyPr>
          <a:lstStyle/>
          <a:p>
            <a:pPr algn="l"/>
            <a:r>
              <a:rPr lang="en-US" sz="1600" u="sng" dirty="0"/>
              <a:t>An odd allowed model</a:t>
            </a:r>
            <a:r>
              <a:rPr lang="en-US" sz="1600" dirty="0"/>
              <a:t>:</a:t>
            </a:r>
          </a:p>
          <a:p>
            <a:pPr marL="257175" indent="-257175" algn="l">
              <a:buFont typeface="Arial" panose="020B0604020202020204" pitchFamily="34" charset="0"/>
              <a:buChar char="•"/>
            </a:pPr>
            <a:r>
              <a:rPr lang="en-US" sz="1600" dirty="0"/>
              <a:t>m instantiates material-entity prior to t</a:t>
            </a:r>
            <a:r>
              <a:rPr lang="en-US" sz="1600" baseline="-25000" dirty="0"/>
              <a:t>0</a:t>
            </a:r>
            <a:r>
              <a:rPr lang="en-US" sz="1600" dirty="0"/>
              <a:t>, from t</a:t>
            </a:r>
            <a:r>
              <a:rPr lang="en-US" sz="1600" baseline="-25000" dirty="0"/>
              <a:t>0</a:t>
            </a:r>
            <a:r>
              <a:rPr lang="en-US" sz="1600" dirty="0"/>
              <a:t> through t</a:t>
            </a:r>
            <a:r>
              <a:rPr lang="en-US" sz="1600" baseline="-25000" dirty="0"/>
              <a:t>5</a:t>
            </a:r>
            <a:r>
              <a:rPr lang="en-US" sz="1600" dirty="0"/>
              <a:t>, and a bit afterwards;</a:t>
            </a:r>
          </a:p>
          <a:p>
            <a:pPr marL="257175" indent="-257175" algn="l">
              <a:buFont typeface="Arial" panose="020B0604020202020204" pitchFamily="34" charset="0"/>
              <a:buChar char="•"/>
            </a:pPr>
            <a:r>
              <a:rPr lang="en-US" sz="1600" dirty="0"/>
              <a:t>s instantiates SDC but at each </a:t>
            </a:r>
            <a:r>
              <a:rPr lang="en-US" sz="1600" dirty="0" err="1"/>
              <a:t>tr</a:t>
            </a:r>
            <a:r>
              <a:rPr lang="en-US" sz="1600" baseline="-25000" dirty="0" err="1"/>
              <a:t>x</a:t>
            </a:r>
            <a:r>
              <a:rPr lang="en-US" sz="1600" dirty="0"/>
              <a:t> which is temporal-part-of tr, a distinct more determinate subtype of SDC; </a:t>
            </a:r>
          </a:p>
          <a:p>
            <a:pPr marL="257175" indent="-257175" algn="l">
              <a:buFont typeface="Arial" panose="020B0604020202020204" pitchFamily="34" charset="0"/>
              <a:buChar char="•"/>
            </a:pPr>
            <a:r>
              <a:rPr lang="en-US" sz="1600" dirty="0"/>
              <a:t>p instantiates process and occupies-temporal-region tr</a:t>
            </a:r>
            <a:r>
              <a:rPr lang="en-US" sz="1600" baseline="-25000" dirty="0"/>
              <a:t>1</a:t>
            </a:r>
            <a:r>
              <a:rPr lang="en-US" sz="1600" dirty="0"/>
              <a:t> through tr</a:t>
            </a:r>
            <a:r>
              <a:rPr lang="en-US" sz="1600" baseline="-25000" dirty="0"/>
              <a:t>4</a:t>
            </a:r>
            <a:r>
              <a:rPr lang="en-US" sz="1600" dirty="0"/>
              <a:t>;</a:t>
            </a:r>
          </a:p>
          <a:p>
            <a:pPr marL="257175" indent="-257175" algn="l">
              <a:buFont typeface="Arial" panose="020B0604020202020204" pitchFamily="34" charset="0"/>
              <a:buChar char="•"/>
            </a:pPr>
            <a:r>
              <a:rPr lang="en-US" sz="1600" dirty="0"/>
              <a:t>m participates-in p at tr</a:t>
            </a:r>
            <a:r>
              <a:rPr lang="en-US" sz="1600" baseline="-25000" dirty="0"/>
              <a:t>2</a:t>
            </a:r>
            <a:r>
              <a:rPr lang="en-US" sz="1600" dirty="0"/>
              <a:t> only while s from tr</a:t>
            </a:r>
            <a:r>
              <a:rPr lang="en-US" sz="1600" baseline="-25000" dirty="0"/>
              <a:t>1</a:t>
            </a:r>
            <a:r>
              <a:rPr lang="en-US" sz="1600" dirty="0"/>
              <a:t> to tr</a:t>
            </a:r>
            <a:r>
              <a:rPr lang="en-US" sz="1600" baseline="-25000" dirty="0"/>
              <a:t>4</a:t>
            </a:r>
            <a:r>
              <a:rPr lang="en-US" sz="1600" dirty="0"/>
              <a:t>.</a:t>
            </a:r>
          </a:p>
          <a:p>
            <a:pPr marL="258366" indent="-258366" algn="l">
              <a:buFont typeface="Arial" panose="020B0604020202020204" pitchFamily="34" charset="0"/>
              <a:buChar char="•"/>
            </a:pPr>
            <a:r>
              <a:rPr lang="en-US" sz="1600" u="sng" dirty="0"/>
              <a:t>Oddity</a:t>
            </a:r>
            <a:r>
              <a:rPr lang="en-US" sz="1600" dirty="0"/>
              <a:t>: although p exists-at tr</a:t>
            </a:r>
            <a:r>
              <a:rPr lang="en-US" sz="1600" baseline="-25000" dirty="0"/>
              <a:t>1</a:t>
            </a:r>
            <a:r>
              <a:rPr lang="en-US" sz="1600" dirty="0"/>
              <a:t>, tr</a:t>
            </a:r>
            <a:r>
              <a:rPr lang="en-US" sz="1600" baseline="-25000" dirty="0"/>
              <a:t>2</a:t>
            </a:r>
            <a:r>
              <a:rPr lang="en-US" sz="1600" dirty="0"/>
              <a:t>, tr</a:t>
            </a:r>
            <a:r>
              <a:rPr lang="en-US" sz="1600" baseline="-25000" dirty="0"/>
              <a:t>3</a:t>
            </a:r>
            <a:r>
              <a:rPr lang="en-US" sz="1600" dirty="0"/>
              <a:t>, and tr</a:t>
            </a:r>
            <a:r>
              <a:rPr lang="en-US" sz="1600" baseline="-25000" dirty="0"/>
              <a:t>4</a:t>
            </a:r>
            <a:r>
              <a:rPr lang="en-US" sz="1600" dirty="0"/>
              <a:t>, there exists no proper-temporal-part of p that occupies-temporal-region tr</a:t>
            </a:r>
            <a:r>
              <a:rPr lang="en-US" sz="1600" baseline="-25000" dirty="0"/>
              <a:t>1</a:t>
            </a:r>
            <a:r>
              <a:rPr lang="en-US" sz="1600" dirty="0"/>
              <a:t>, tr</a:t>
            </a:r>
            <a:r>
              <a:rPr lang="en-US" sz="1600" baseline="-25000" dirty="0"/>
              <a:t>3</a:t>
            </a:r>
            <a:r>
              <a:rPr lang="en-US" sz="1600" dirty="0"/>
              <a:t>, or tr</a:t>
            </a:r>
            <a:r>
              <a:rPr lang="en-US" sz="1600" baseline="-25000" dirty="0"/>
              <a:t>4</a:t>
            </a:r>
            <a:r>
              <a:rPr lang="en-US" sz="1600" dirty="0"/>
              <a:t>! </a:t>
            </a:r>
          </a:p>
        </p:txBody>
      </p:sp>
      <p:sp>
        <p:nvSpPr>
          <p:cNvPr id="35" name="Right Brace 34">
            <a:extLst>
              <a:ext uri="{FF2B5EF4-FFF2-40B4-BE49-F238E27FC236}">
                <a16:creationId xmlns:a16="http://schemas.microsoft.com/office/drawing/2014/main" id="{248FC0AC-838F-4C83-B582-AF683F05738E}"/>
              </a:ext>
            </a:extLst>
          </p:cNvPr>
          <p:cNvSpPr/>
          <p:nvPr/>
        </p:nvSpPr>
        <p:spPr bwMode="auto">
          <a:xfrm>
            <a:off x="3600449" y="4629150"/>
            <a:ext cx="329941" cy="1543050"/>
          </a:xfrm>
          <a:prstGeom prst="rightBrace">
            <a:avLst>
              <a:gd name="adj1" fmla="val 89102"/>
              <a:gd name="adj2" fmla="val 50000"/>
            </a:avLst>
          </a:prstGeom>
          <a:noFill/>
          <a:ln w="1905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37" name="TextBox 36">
            <a:extLst>
              <a:ext uri="{FF2B5EF4-FFF2-40B4-BE49-F238E27FC236}">
                <a16:creationId xmlns:a16="http://schemas.microsoft.com/office/drawing/2014/main" id="{140A4A73-1421-4FC0-A5B5-C912458327E8}"/>
              </a:ext>
            </a:extLst>
          </p:cNvPr>
          <p:cNvSpPr txBox="1"/>
          <p:nvPr/>
        </p:nvSpPr>
        <p:spPr>
          <a:xfrm>
            <a:off x="3770659" y="5501634"/>
            <a:ext cx="835486" cy="461665"/>
          </a:xfrm>
          <a:prstGeom prst="rect">
            <a:avLst/>
          </a:prstGeom>
          <a:noFill/>
        </p:spPr>
        <p:txBody>
          <a:bodyPr wrap="none" rtlCol="0">
            <a:spAutoFit/>
          </a:bodyPr>
          <a:lstStyle/>
          <a:p>
            <a:r>
              <a:rPr lang="en-US" sz="1200" dirty="0">
                <a:solidFill>
                  <a:schemeClr val="bg1"/>
                </a:solidFill>
              </a:rPr>
              <a:t>temporal-</a:t>
            </a:r>
          </a:p>
          <a:p>
            <a:r>
              <a:rPr lang="en-US" sz="1200" dirty="0">
                <a:solidFill>
                  <a:schemeClr val="bg1"/>
                </a:solidFill>
              </a:rPr>
              <a:t>parts-of</a:t>
            </a:r>
          </a:p>
        </p:txBody>
      </p:sp>
      <p:cxnSp>
        <p:nvCxnSpPr>
          <p:cNvPr id="38" name="Connector: Elbow 37">
            <a:extLst>
              <a:ext uri="{FF2B5EF4-FFF2-40B4-BE49-F238E27FC236}">
                <a16:creationId xmlns:a16="http://schemas.microsoft.com/office/drawing/2014/main" id="{36070F7F-6B81-45F3-87EE-794DEF602284}"/>
              </a:ext>
            </a:extLst>
          </p:cNvPr>
          <p:cNvCxnSpPr>
            <a:cxnSpLocks/>
          </p:cNvCxnSpPr>
          <p:nvPr/>
        </p:nvCxnSpPr>
        <p:spPr bwMode="auto">
          <a:xfrm rot="16200000" flipV="1">
            <a:off x="3200583" y="4621828"/>
            <a:ext cx="1057273" cy="500421"/>
          </a:xfrm>
          <a:prstGeom prst="bentConnector3">
            <a:avLst>
              <a:gd name="adj1" fmla="val 97867"/>
            </a:avLst>
          </a:prstGeom>
          <a:solidFill>
            <a:schemeClr val="accent1"/>
          </a:solidFill>
          <a:ln w="9525" cap="flat" cmpd="sng" algn="ctr">
            <a:solidFill>
              <a:schemeClr val="bg1"/>
            </a:solidFill>
            <a:prstDash val="solid"/>
            <a:round/>
            <a:headEnd type="none" w="med" len="med"/>
            <a:tailEnd type="triangle"/>
          </a:ln>
          <a:effectLst/>
        </p:spPr>
      </p:cxnSp>
      <p:sp>
        <p:nvSpPr>
          <p:cNvPr id="40" name="Rectangle 39">
            <a:extLst>
              <a:ext uri="{FF2B5EF4-FFF2-40B4-BE49-F238E27FC236}">
                <a16:creationId xmlns:a16="http://schemas.microsoft.com/office/drawing/2014/main" id="{1A412136-0A29-4984-B554-A49191E6DA66}"/>
              </a:ext>
            </a:extLst>
          </p:cNvPr>
          <p:cNvSpPr/>
          <p:nvPr/>
        </p:nvSpPr>
        <p:spPr bwMode="auto">
          <a:xfrm>
            <a:off x="3371850" y="4400550"/>
            <a:ext cx="107156" cy="1714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44" name="Rectangle 43">
            <a:extLst>
              <a:ext uri="{FF2B5EF4-FFF2-40B4-BE49-F238E27FC236}">
                <a16:creationId xmlns:a16="http://schemas.microsoft.com/office/drawing/2014/main" id="{C1AD1E9C-DD2A-47FF-B0FA-8DCE3CF7FEAE}"/>
              </a:ext>
            </a:extLst>
          </p:cNvPr>
          <p:cNvSpPr/>
          <p:nvPr/>
        </p:nvSpPr>
        <p:spPr bwMode="auto">
          <a:xfrm>
            <a:off x="3791605" y="5066316"/>
            <a:ext cx="107156" cy="1714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36" name="Slide Number Placeholder 3">
            <a:extLst>
              <a:ext uri="{FF2B5EF4-FFF2-40B4-BE49-F238E27FC236}">
                <a16:creationId xmlns:a16="http://schemas.microsoft.com/office/drawing/2014/main" id="{733445D2-BF87-46B8-95C4-B41382033705}"/>
              </a:ext>
            </a:extLst>
          </p:cNvPr>
          <p:cNvSpPr>
            <a:spLocks noGrp="1"/>
          </p:cNvSpPr>
          <p:nvPr>
            <p:ph type="sldNum" sz="quarter" idx="3"/>
          </p:nvPr>
        </p:nvSpPr>
        <p:spPr>
          <a:xfrm>
            <a:off x="0" y="6477000"/>
            <a:ext cx="304800" cy="296174"/>
          </a:xfrm>
        </p:spPr>
        <p:txBody>
          <a:bodyPr/>
          <a:lstStyle/>
          <a:p>
            <a:fld id="{7C5DB68A-9D44-4073-920F-D08D647C06A7}" type="slidenum">
              <a:rPr lang="en-US" smtClean="0"/>
              <a:t>14</a:t>
            </a:fld>
            <a:endParaRPr lang="en-US" dirty="0"/>
          </a:p>
        </p:txBody>
      </p:sp>
      <p:sp>
        <p:nvSpPr>
          <p:cNvPr id="39" name="TextBox 38">
            <a:extLst>
              <a:ext uri="{FF2B5EF4-FFF2-40B4-BE49-F238E27FC236}">
                <a16:creationId xmlns:a16="http://schemas.microsoft.com/office/drawing/2014/main" id="{29B8B95D-B1C1-4110-816A-BF639C62BDF0}"/>
              </a:ext>
            </a:extLst>
          </p:cNvPr>
          <p:cNvSpPr txBox="1"/>
          <p:nvPr/>
        </p:nvSpPr>
        <p:spPr>
          <a:xfrm>
            <a:off x="264546" y="6449428"/>
            <a:ext cx="8708004" cy="400110"/>
          </a:xfrm>
          <a:prstGeom prst="rect">
            <a:avLst/>
          </a:prstGeom>
          <a:noFill/>
        </p:spPr>
        <p:txBody>
          <a:bodyPr wrap="square">
            <a:spAutoFit/>
          </a:bodyPr>
          <a:lstStyle/>
          <a:p>
            <a:r>
              <a:rPr lang="en-US" sz="1000" b="0" i="0" dirty="0">
                <a:solidFill>
                  <a:schemeClr val="bg1"/>
                </a:solidFill>
                <a:effectLst/>
                <a:latin typeface="Roboto Mono Web"/>
              </a:rPr>
              <a:t>CEUSTERS W, RUTTENBERG A. Towards Representing Change in the BFO. Form </a:t>
            </a:r>
            <a:r>
              <a:rPr lang="en-US" sz="1000" b="0" i="0" dirty="0" err="1">
                <a:solidFill>
                  <a:schemeClr val="bg1"/>
                </a:solidFill>
                <a:effectLst/>
                <a:latin typeface="Roboto Mono Web"/>
              </a:rPr>
              <a:t>Ontol</a:t>
            </a:r>
            <a:r>
              <a:rPr lang="en-US" sz="1000" b="0" i="0" dirty="0">
                <a:solidFill>
                  <a:schemeClr val="bg1"/>
                </a:solidFill>
                <a:effectLst/>
                <a:latin typeface="Roboto Mono Web"/>
              </a:rPr>
              <a:t> Inf Syst. 2025;409:94–108. </a:t>
            </a:r>
            <a:r>
              <a:rPr lang="en-US" sz="1000" b="0" i="0" dirty="0" err="1">
                <a:solidFill>
                  <a:schemeClr val="bg1"/>
                </a:solidFill>
                <a:effectLst/>
                <a:latin typeface="Roboto Mono Web"/>
              </a:rPr>
              <a:t>doi</a:t>
            </a:r>
            <a:r>
              <a:rPr lang="en-US" sz="1000" b="0" i="0" dirty="0">
                <a:solidFill>
                  <a:schemeClr val="bg1"/>
                </a:solidFill>
                <a:effectLst/>
                <a:latin typeface="Roboto Mono Web"/>
              </a:rPr>
              <a:t>: 10.3233/faia250486. PMCID: PMC12423956. </a:t>
            </a:r>
            <a:r>
              <a:rPr lang="en-US" sz="1000" b="0" i="0" dirty="0">
                <a:solidFill>
                  <a:schemeClr val="bg1"/>
                </a:solidFill>
                <a:effectLst/>
                <a:latin typeface="Roboto Mono Web"/>
                <a:hlinkClick r:id="rId4"/>
              </a:rPr>
              <a:t>https://ebooks.iospress.nl/doi/10.3233/FAIA250486</a:t>
            </a:r>
            <a:r>
              <a:rPr lang="en-US" sz="1000" b="0" i="0" dirty="0">
                <a:solidFill>
                  <a:schemeClr val="bg1"/>
                </a:solidFill>
                <a:effectLst/>
                <a:latin typeface="Roboto Mono Web"/>
              </a:rPr>
              <a:t> </a:t>
            </a:r>
            <a:endParaRPr lang="en-US" sz="1000" dirty="0">
              <a:solidFill>
                <a:schemeClr val="bg1"/>
              </a:solidFill>
            </a:endParaRPr>
          </a:p>
        </p:txBody>
      </p:sp>
    </p:spTree>
    <p:extLst>
      <p:ext uri="{BB962C8B-B14F-4D97-AF65-F5344CB8AC3E}">
        <p14:creationId xmlns:p14="http://schemas.microsoft.com/office/powerpoint/2010/main" val="301378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5" grpId="0" animBg="1"/>
      <p:bldP spid="30" grpId="0"/>
      <p:bldP spid="33" grpId="0"/>
      <p:bldP spid="34" grpId="0"/>
      <p:bldP spid="32" grpId="0" animBg="1"/>
      <p:bldP spid="35" grpId="0" animBg="1"/>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192E31C-B24C-4BD6-BF05-B91D5B46A939}"/>
              </a:ext>
            </a:extLst>
          </p:cNvPr>
          <p:cNvPicPr>
            <a:picLocks noChangeAspect="1"/>
          </p:cNvPicPr>
          <p:nvPr/>
        </p:nvPicPr>
        <p:blipFill>
          <a:blip r:embed="rId3"/>
          <a:stretch>
            <a:fillRect/>
          </a:stretch>
        </p:blipFill>
        <p:spPr>
          <a:xfrm>
            <a:off x="189518" y="2176240"/>
            <a:ext cx="4511279" cy="4157076"/>
          </a:xfrm>
          <a:prstGeom prst="rect">
            <a:avLst/>
          </a:prstGeom>
        </p:spPr>
      </p:pic>
      <p:sp>
        <p:nvSpPr>
          <p:cNvPr id="50" name="Content Placeholder 7">
            <a:extLst>
              <a:ext uri="{FF2B5EF4-FFF2-40B4-BE49-F238E27FC236}">
                <a16:creationId xmlns:a16="http://schemas.microsoft.com/office/drawing/2014/main" id="{6B9B9473-EB0C-425F-B618-7C3B26814C1A}"/>
              </a:ext>
            </a:extLst>
          </p:cNvPr>
          <p:cNvSpPr txBox="1">
            <a:spLocks/>
          </p:cNvSpPr>
          <p:nvPr/>
        </p:nvSpPr>
        <p:spPr>
          <a:xfrm>
            <a:off x="4713496" y="5638537"/>
            <a:ext cx="4201904" cy="688611"/>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b="0" kern="0" dirty="0"/>
              <a:t>(</a:t>
            </a:r>
            <a:r>
              <a:rPr lang="en-US" sz="1400" b="0" kern="0" dirty="0" err="1">
                <a:solidFill>
                  <a:srgbClr val="1FE115"/>
                </a:solidFill>
              </a:rPr>
              <a:t>forall</a:t>
            </a:r>
            <a:r>
              <a:rPr lang="en-US" sz="1400" b="0" kern="0" dirty="0"/>
              <a:t> (</a:t>
            </a:r>
            <a:r>
              <a:rPr lang="en-US" sz="1400" b="0" kern="0" dirty="0">
                <a:solidFill>
                  <a:srgbClr val="FFC000"/>
                </a:solidFill>
              </a:rPr>
              <a:t>a b</a:t>
            </a:r>
            <a:r>
              <a:rPr lang="en-US" sz="1400" b="0" kern="0" dirty="0"/>
              <a:t>) 		                  </a:t>
            </a:r>
            <a:r>
              <a:rPr lang="en-US" sz="1400" b="0" kern="0" dirty="0">
                <a:highlight>
                  <a:srgbClr val="000D26"/>
                </a:highlight>
                <a:latin typeface="Times New Roman" panose="02020603050405020304" pitchFamily="18" charset="0"/>
                <a:ea typeface="MS Mincho" panose="02020609040205080304" pitchFamily="49" charset="-128"/>
              </a:rPr>
              <a:t>[bal-1]</a:t>
            </a:r>
            <a:endParaRPr lang="en-US" sz="1400" b="0" kern="0" dirty="0"/>
          </a:p>
          <a:p>
            <a:r>
              <a:rPr lang="en-US" sz="1400" b="0" kern="0" dirty="0"/>
              <a:t>	(if (</a:t>
            </a:r>
            <a:r>
              <a:rPr lang="en-US" sz="1400" b="0" kern="0" dirty="0">
                <a:solidFill>
                  <a:srgbClr val="FFFF00"/>
                </a:solidFill>
              </a:rPr>
              <a:t>temporal-part-of </a:t>
            </a:r>
            <a:r>
              <a:rPr lang="en-US" sz="1400" b="0" i="1" kern="0" dirty="0">
                <a:solidFill>
                  <a:srgbClr val="FFC000"/>
                </a:solidFill>
              </a:rPr>
              <a:t>a b</a:t>
            </a:r>
            <a:r>
              <a:rPr lang="en-US" sz="1400" b="0" kern="0" dirty="0"/>
              <a:t>) </a:t>
            </a:r>
          </a:p>
          <a:p>
            <a:r>
              <a:rPr lang="en-US" sz="1400" b="0" kern="0" dirty="0"/>
              <a:t>	     (</a:t>
            </a:r>
            <a:r>
              <a:rPr lang="en-US" sz="1400" b="0" kern="0" dirty="0">
                <a:solidFill>
                  <a:srgbClr val="FFFF00"/>
                </a:solidFill>
              </a:rPr>
              <a:t>occurrent-part-of</a:t>
            </a:r>
            <a:r>
              <a:rPr lang="en-US" sz="1400" b="0" kern="0" dirty="0">
                <a:solidFill>
                  <a:srgbClr val="FFC000"/>
                </a:solidFill>
              </a:rPr>
              <a:t> </a:t>
            </a:r>
            <a:r>
              <a:rPr lang="en-US" sz="1400" b="0" i="1" kern="0" dirty="0">
                <a:solidFill>
                  <a:srgbClr val="FFC000"/>
                </a:solidFill>
              </a:rPr>
              <a:t>a b</a:t>
            </a:r>
            <a:r>
              <a:rPr lang="en-US" sz="1400" b="0" kern="0" dirty="0"/>
              <a:t>))))</a:t>
            </a:r>
          </a:p>
        </p:txBody>
      </p:sp>
      <p:sp>
        <p:nvSpPr>
          <p:cNvPr id="2" name="Title 1">
            <a:extLst>
              <a:ext uri="{FF2B5EF4-FFF2-40B4-BE49-F238E27FC236}">
                <a16:creationId xmlns:a16="http://schemas.microsoft.com/office/drawing/2014/main" id="{07E9A61A-0132-43BF-8105-38EBD237C720}"/>
              </a:ext>
            </a:extLst>
          </p:cNvPr>
          <p:cNvSpPr>
            <a:spLocks noGrp="1"/>
          </p:cNvSpPr>
          <p:nvPr>
            <p:ph type="title"/>
          </p:nvPr>
        </p:nvSpPr>
        <p:spPr>
          <a:xfrm>
            <a:off x="0" y="762000"/>
            <a:ext cx="9144000" cy="762000"/>
          </a:xfrm>
        </p:spPr>
        <p:txBody>
          <a:bodyPr/>
          <a:lstStyle/>
          <a:p>
            <a:r>
              <a:rPr lang="en-US" dirty="0"/>
              <a:t>Process: elucidation and axioms are not in agreement !</a:t>
            </a:r>
          </a:p>
        </p:txBody>
      </p:sp>
      <p:sp>
        <p:nvSpPr>
          <p:cNvPr id="156" name="TextBox 155">
            <a:extLst>
              <a:ext uri="{FF2B5EF4-FFF2-40B4-BE49-F238E27FC236}">
                <a16:creationId xmlns:a16="http://schemas.microsoft.com/office/drawing/2014/main" id="{15FB9596-BD62-4FCD-AFB3-648612BA7681}"/>
              </a:ext>
            </a:extLst>
          </p:cNvPr>
          <p:cNvSpPr txBox="1"/>
          <p:nvPr/>
        </p:nvSpPr>
        <p:spPr>
          <a:xfrm>
            <a:off x="4682725" y="1992628"/>
            <a:ext cx="4308875" cy="923330"/>
          </a:xfrm>
          <a:prstGeom prst="rect">
            <a:avLst/>
          </a:prstGeom>
          <a:noFill/>
        </p:spPr>
        <p:txBody>
          <a:bodyPr wrap="square">
            <a:spAutoFit/>
          </a:bodyPr>
          <a:lstStyle/>
          <a:p>
            <a:pPr algn="just">
              <a:spcBef>
                <a:spcPts val="0"/>
              </a:spcBef>
            </a:pPr>
            <a:r>
              <a:rPr lang="en-US" sz="1800" dirty="0">
                <a:solidFill>
                  <a:schemeClr val="bg1"/>
                </a:solidFill>
              </a:rPr>
              <a:t>Process: </a:t>
            </a:r>
            <a:r>
              <a:rPr lang="en-US" sz="1800" dirty="0">
                <a:solidFill>
                  <a:schemeClr val="bg1"/>
                </a:solidFill>
                <a:ea typeface="MS Mincho" panose="02020609040205080304" pitchFamily="49" charset="-128"/>
              </a:rPr>
              <a:t>‘</a:t>
            </a:r>
            <a:r>
              <a:rPr lang="en-US" sz="1800" i="1" dirty="0">
                <a:solidFill>
                  <a:schemeClr val="bg1"/>
                </a:solidFill>
                <a:ea typeface="MS Mincho" panose="02020609040205080304" pitchFamily="49" charset="-128"/>
              </a:rPr>
              <a:t>an occurrent that has some temporal proper part and for some time t, p has some material entity as participant at t</a:t>
            </a:r>
            <a:r>
              <a:rPr lang="en-US" sz="1800" dirty="0">
                <a:solidFill>
                  <a:schemeClr val="bg1"/>
                </a:solidFill>
                <a:ea typeface="MS Mincho" panose="02020609040205080304" pitchFamily="49" charset="-128"/>
              </a:rPr>
              <a:t>’</a:t>
            </a:r>
          </a:p>
        </p:txBody>
      </p:sp>
      <p:sp>
        <p:nvSpPr>
          <p:cNvPr id="9" name="Content Placeholder 5">
            <a:extLst>
              <a:ext uri="{FF2B5EF4-FFF2-40B4-BE49-F238E27FC236}">
                <a16:creationId xmlns:a16="http://schemas.microsoft.com/office/drawing/2014/main" id="{1A56A12B-9849-43AB-AD9E-E839833A28D2}"/>
              </a:ext>
            </a:extLst>
          </p:cNvPr>
          <p:cNvSpPr txBox="1">
            <a:spLocks/>
          </p:cNvSpPr>
          <p:nvPr/>
        </p:nvSpPr>
        <p:spPr>
          <a:xfrm>
            <a:off x="4651912" y="2925839"/>
            <a:ext cx="4302570" cy="1112757"/>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b="0" kern="0" dirty="0"/>
              <a:t>(</a:t>
            </a:r>
            <a:r>
              <a:rPr lang="en-US" sz="1400" b="0" kern="0" dirty="0" err="1">
                <a:solidFill>
                  <a:srgbClr val="1FE115"/>
                </a:solidFill>
              </a:rPr>
              <a:t>forall</a:t>
            </a:r>
            <a:r>
              <a:rPr lang="en-US" sz="1400" b="0" kern="0" dirty="0"/>
              <a:t> (</a:t>
            </a:r>
            <a:r>
              <a:rPr lang="en-US" sz="1400" b="0" kern="0" dirty="0">
                <a:solidFill>
                  <a:srgbClr val="FFC000"/>
                </a:solidFill>
              </a:rPr>
              <a:t>p q</a:t>
            </a:r>
            <a:r>
              <a:rPr lang="en-US" sz="1400" b="0" kern="0" dirty="0"/>
              <a:t>) 		                    </a:t>
            </a:r>
            <a:r>
              <a:rPr lang="en-US" sz="1400" b="0" kern="0" dirty="0">
                <a:highlight>
                  <a:srgbClr val="000D26"/>
                </a:highlight>
                <a:latin typeface="Times New Roman" panose="02020603050405020304" pitchFamily="18" charset="0"/>
                <a:ea typeface="MS Mincho" panose="02020609040205080304" pitchFamily="49" charset="-128"/>
              </a:rPr>
              <a:t>[csk-1]</a:t>
            </a:r>
            <a:endParaRPr lang="en-US" sz="1400" b="0" kern="0" dirty="0"/>
          </a:p>
          <a:p>
            <a:r>
              <a:rPr lang="en-US" sz="1400" b="0" kern="0" dirty="0"/>
              <a:t>    (if (</a:t>
            </a:r>
            <a:r>
              <a:rPr lang="en-US" sz="1400" b="0" kern="0" dirty="0">
                <a:solidFill>
                  <a:srgbClr val="FFFF00"/>
                </a:solidFill>
              </a:rPr>
              <a:t>occurrent-part-of </a:t>
            </a:r>
            <a:r>
              <a:rPr lang="en-US" sz="1400" b="0" i="1" kern="0" dirty="0">
                <a:solidFill>
                  <a:srgbClr val="FFC000"/>
                </a:solidFill>
              </a:rPr>
              <a:t>p q</a:t>
            </a:r>
            <a:r>
              <a:rPr lang="en-US" sz="1400" b="0" kern="0" dirty="0"/>
              <a:t>)</a:t>
            </a:r>
          </a:p>
          <a:p>
            <a:r>
              <a:rPr lang="en-US" sz="1400" b="0" kern="0" dirty="0"/>
              <a:t>         (if (</a:t>
            </a:r>
            <a:r>
              <a:rPr lang="en-US" sz="1400" b="0" kern="0" dirty="0">
                <a:solidFill>
                  <a:srgbClr val="1FE115"/>
                </a:solidFill>
              </a:rPr>
              <a:t>exists</a:t>
            </a:r>
            <a:r>
              <a:rPr lang="en-US" sz="1400" b="0" kern="0" dirty="0"/>
              <a:t> (</a:t>
            </a:r>
            <a:r>
              <a:rPr lang="en-US" sz="1400" b="0" kern="0" dirty="0">
                <a:solidFill>
                  <a:srgbClr val="FFC000"/>
                </a:solidFill>
              </a:rPr>
              <a:t>t</a:t>
            </a:r>
            <a:r>
              <a:rPr lang="en-US" sz="1400" b="0" kern="0" dirty="0"/>
              <a:t>) (</a:t>
            </a:r>
            <a:r>
              <a:rPr lang="en-US" sz="1400" b="0" kern="0" dirty="0">
                <a:solidFill>
                  <a:srgbClr val="FFFF00"/>
                </a:solidFill>
              </a:rPr>
              <a:t>instance-of </a:t>
            </a:r>
            <a:r>
              <a:rPr lang="en-US" sz="1400" b="0" i="1" kern="0" dirty="0">
                <a:solidFill>
                  <a:srgbClr val="FFC000"/>
                </a:solidFill>
              </a:rPr>
              <a:t>p</a:t>
            </a:r>
            <a:r>
              <a:rPr lang="en-US" sz="1400" b="0" kern="0" dirty="0">
                <a:solidFill>
                  <a:srgbClr val="FFFF00"/>
                </a:solidFill>
              </a:rPr>
              <a:t> </a:t>
            </a:r>
            <a:r>
              <a:rPr lang="en-US" sz="1400" b="0" kern="0" dirty="0">
                <a:solidFill>
                  <a:srgbClr val="00B0F0"/>
                </a:solidFill>
              </a:rPr>
              <a:t>process</a:t>
            </a:r>
            <a:r>
              <a:rPr lang="en-US" sz="1400" b="0" kern="0" dirty="0">
                <a:solidFill>
                  <a:srgbClr val="FFFF00"/>
                </a:solidFill>
              </a:rPr>
              <a:t> </a:t>
            </a:r>
            <a:r>
              <a:rPr lang="en-US" sz="1400" b="0" i="1" kern="0" dirty="0">
                <a:solidFill>
                  <a:srgbClr val="FFC000"/>
                </a:solidFill>
              </a:rPr>
              <a:t>t</a:t>
            </a:r>
            <a:r>
              <a:rPr lang="en-US" sz="1400" b="0" kern="0" dirty="0"/>
              <a:t>))       </a:t>
            </a:r>
          </a:p>
          <a:p>
            <a:r>
              <a:rPr lang="en-US" sz="1400" b="0" kern="0" dirty="0"/>
              <a:t>	      (</a:t>
            </a:r>
            <a:r>
              <a:rPr lang="en-US" sz="1400" b="0" kern="0" dirty="0">
                <a:solidFill>
                  <a:srgbClr val="1FE115"/>
                </a:solidFill>
              </a:rPr>
              <a:t>exists</a:t>
            </a:r>
            <a:r>
              <a:rPr lang="en-US" sz="1400" b="0" kern="0" dirty="0"/>
              <a:t> (</a:t>
            </a:r>
            <a:r>
              <a:rPr lang="en-US" sz="1400" b="0" kern="0" dirty="0">
                <a:solidFill>
                  <a:srgbClr val="FFC000"/>
                </a:solidFill>
              </a:rPr>
              <a:t>t</a:t>
            </a:r>
            <a:r>
              <a:rPr lang="en-US" sz="1400" b="0" kern="0" dirty="0"/>
              <a:t>) (</a:t>
            </a:r>
            <a:r>
              <a:rPr lang="en-US" sz="1400" b="0" kern="0" dirty="0">
                <a:solidFill>
                  <a:srgbClr val="FFFF00"/>
                </a:solidFill>
              </a:rPr>
              <a:t>instance-of</a:t>
            </a:r>
            <a:r>
              <a:rPr lang="en-US" sz="1400" b="0" kern="0" dirty="0">
                <a:solidFill>
                  <a:srgbClr val="FFC000"/>
                </a:solidFill>
              </a:rPr>
              <a:t> </a:t>
            </a:r>
            <a:r>
              <a:rPr lang="en-US" sz="1400" b="0" i="1" kern="0" dirty="0">
                <a:solidFill>
                  <a:srgbClr val="FFC000"/>
                </a:solidFill>
              </a:rPr>
              <a:t>q</a:t>
            </a:r>
            <a:r>
              <a:rPr lang="en-US" sz="1400" b="0" kern="0" dirty="0">
                <a:solidFill>
                  <a:srgbClr val="FFC000"/>
                </a:solidFill>
              </a:rPr>
              <a:t> </a:t>
            </a:r>
            <a:r>
              <a:rPr lang="en-US" sz="1400" b="0" kern="0" dirty="0">
                <a:solidFill>
                  <a:srgbClr val="00B0F0"/>
                </a:solidFill>
              </a:rPr>
              <a:t>process</a:t>
            </a:r>
            <a:r>
              <a:rPr lang="en-US" sz="1400" b="0" kern="0" dirty="0">
                <a:solidFill>
                  <a:srgbClr val="FFC000"/>
                </a:solidFill>
              </a:rPr>
              <a:t> </a:t>
            </a:r>
            <a:r>
              <a:rPr lang="en-US" sz="1400" b="0" i="1" kern="0" dirty="0">
                <a:solidFill>
                  <a:srgbClr val="FFC000"/>
                </a:solidFill>
              </a:rPr>
              <a:t>t</a:t>
            </a:r>
            <a:r>
              <a:rPr lang="en-US" sz="1400" b="0" kern="0" dirty="0"/>
              <a:t>))))))</a:t>
            </a:r>
          </a:p>
        </p:txBody>
      </p:sp>
      <p:sp>
        <p:nvSpPr>
          <p:cNvPr id="11" name="Content Placeholder 7">
            <a:extLst>
              <a:ext uri="{FF2B5EF4-FFF2-40B4-BE49-F238E27FC236}">
                <a16:creationId xmlns:a16="http://schemas.microsoft.com/office/drawing/2014/main" id="{183E71DA-C982-4A3D-956D-1F367A5895AC}"/>
              </a:ext>
            </a:extLst>
          </p:cNvPr>
          <p:cNvSpPr txBox="1">
            <a:spLocks/>
          </p:cNvSpPr>
          <p:nvPr/>
        </p:nvSpPr>
        <p:spPr>
          <a:xfrm>
            <a:off x="4713496" y="4056157"/>
            <a:ext cx="4240986" cy="921995"/>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b="0" kern="0" dirty="0"/>
              <a:t>(</a:t>
            </a:r>
            <a:r>
              <a:rPr lang="en-US" sz="1400" b="0" kern="0" dirty="0" err="1">
                <a:solidFill>
                  <a:srgbClr val="1FE115"/>
                </a:solidFill>
              </a:rPr>
              <a:t>forall</a:t>
            </a:r>
            <a:r>
              <a:rPr lang="en-US" sz="1400" b="0" kern="0" dirty="0"/>
              <a:t> (</a:t>
            </a:r>
            <a:r>
              <a:rPr lang="en-US" sz="1400" b="0" kern="0" dirty="0">
                <a:solidFill>
                  <a:srgbClr val="FFC000"/>
                </a:solidFill>
              </a:rPr>
              <a:t>p q</a:t>
            </a:r>
            <a:r>
              <a:rPr lang="en-US" sz="1400" b="0" kern="0" dirty="0"/>
              <a:t>)			                  </a:t>
            </a:r>
            <a:r>
              <a:rPr lang="en-US" sz="1400" b="0" kern="0" dirty="0">
                <a:highlight>
                  <a:srgbClr val="000D26"/>
                </a:highlight>
                <a:latin typeface="Times New Roman" panose="02020603050405020304" pitchFamily="18" charset="0"/>
                <a:ea typeface="MS Mincho" panose="02020609040205080304" pitchFamily="49" charset="-128"/>
              </a:rPr>
              <a:t>[ccz-1]</a:t>
            </a:r>
            <a:endParaRPr lang="en-US" sz="1400" b="0" kern="0" dirty="0"/>
          </a:p>
          <a:p>
            <a:r>
              <a:rPr lang="en-US" sz="1400" b="0" kern="0" dirty="0"/>
              <a:t>  (if (</a:t>
            </a:r>
            <a:r>
              <a:rPr lang="en-US" sz="1400" b="0" kern="0" dirty="0">
                <a:solidFill>
                  <a:srgbClr val="FFFF00"/>
                </a:solidFill>
              </a:rPr>
              <a:t>has-occurrent-part </a:t>
            </a:r>
            <a:r>
              <a:rPr lang="en-US" sz="1400" b="0" i="1" kern="0" dirty="0">
                <a:solidFill>
                  <a:srgbClr val="FFC000"/>
                </a:solidFill>
              </a:rPr>
              <a:t>p q</a:t>
            </a:r>
            <a:r>
              <a:rPr lang="en-US" sz="1400" b="0" kern="0" dirty="0"/>
              <a:t>)</a:t>
            </a:r>
          </a:p>
          <a:p>
            <a:r>
              <a:rPr lang="en-US" sz="1400" b="0" kern="0" dirty="0"/>
              <a:t>       (if (</a:t>
            </a:r>
            <a:r>
              <a:rPr lang="en-US" sz="1400" b="0" kern="0" dirty="0">
                <a:solidFill>
                  <a:srgbClr val="1FE115"/>
                </a:solidFill>
              </a:rPr>
              <a:t>exists</a:t>
            </a:r>
            <a:r>
              <a:rPr lang="en-US" sz="1400" b="0" kern="0" dirty="0"/>
              <a:t> (</a:t>
            </a:r>
            <a:r>
              <a:rPr lang="en-US" sz="1400" b="0" kern="0" dirty="0">
                <a:solidFill>
                  <a:srgbClr val="FFC000"/>
                </a:solidFill>
              </a:rPr>
              <a:t>t</a:t>
            </a:r>
            <a:r>
              <a:rPr lang="en-US" sz="1400" b="0" kern="0" dirty="0"/>
              <a:t>)  (</a:t>
            </a:r>
            <a:r>
              <a:rPr lang="en-US" sz="1400" b="0" kern="0" dirty="0">
                <a:solidFill>
                  <a:srgbClr val="FFFF00"/>
                </a:solidFill>
              </a:rPr>
              <a:t>instance-of </a:t>
            </a:r>
            <a:r>
              <a:rPr lang="en-US" sz="1400" b="0" i="1" kern="0" dirty="0">
                <a:solidFill>
                  <a:srgbClr val="FFC000"/>
                </a:solidFill>
              </a:rPr>
              <a:t>p</a:t>
            </a:r>
            <a:r>
              <a:rPr lang="en-US" sz="1400" b="0" kern="0" dirty="0">
                <a:solidFill>
                  <a:srgbClr val="FFFF00"/>
                </a:solidFill>
              </a:rPr>
              <a:t> </a:t>
            </a:r>
            <a:r>
              <a:rPr lang="en-US" sz="1400" b="0" kern="0" dirty="0">
                <a:solidFill>
                  <a:srgbClr val="00B0F0"/>
                </a:solidFill>
              </a:rPr>
              <a:t>process</a:t>
            </a:r>
            <a:r>
              <a:rPr lang="en-US" sz="1400" b="0" kern="0" dirty="0">
                <a:solidFill>
                  <a:srgbClr val="FFFF00"/>
                </a:solidFill>
              </a:rPr>
              <a:t> </a:t>
            </a:r>
            <a:r>
              <a:rPr lang="en-US" sz="1400" b="0" i="1" kern="0" dirty="0">
                <a:solidFill>
                  <a:srgbClr val="FFC000"/>
                </a:solidFill>
              </a:rPr>
              <a:t>t</a:t>
            </a:r>
            <a:r>
              <a:rPr lang="en-US" sz="1400" b="0" kern="0" dirty="0"/>
              <a:t>))     </a:t>
            </a:r>
          </a:p>
          <a:p>
            <a:r>
              <a:rPr lang="en-US" sz="1400" b="0" kern="0" dirty="0"/>
              <a:t>            (</a:t>
            </a:r>
            <a:r>
              <a:rPr lang="en-US" sz="1400" b="0" kern="0" dirty="0">
                <a:solidFill>
                  <a:srgbClr val="1FE115"/>
                </a:solidFill>
              </a:rPr>
              <a:t>exists</a:t>
            </a:r>
            <a:r>
              <a:rPr lang="en-US" sz="1400" b="0" kern="0" dirty="0"/>
              <a:t> (</a:t>
            </a:r>
            <a:r>
              <a:rPr lang="en-US" sz="1400" b="0" kern="0" dirty="0">
                <a:solidFill>
                  <a:srgbClr val="FFC000"/>
                </a:solidFill>
              </a:rPr>
              <a:t>t</a:t>
            </a:r>
            <a:r>
              <a:rPr lang="en-US" sz="1400" b="0" kern="0" dirty="0"/>
              <a:t>)  </a:t>
            </a:r>
          </a:p>
          <a:p>
            <a:r>
              <a:rPr lang="en-US" sz="1400" b="0" kern="0" dirty="0"/>
              <a:t>	       (or (</a:t>
            </a:r>
            <a:r>
              <a:rPr lang="en-US" sz="1400" b="0" kern="0" dirty="0">
                <a:solidFill>
                  <a:srgbClr val="FFFF00"/>
                </a:solidFill>
              </a:rPr>
              <a:t>instance-of</a:t>
            </a:r>
            <a:r>
              <a:rPr lang="en-US" sz="1400" b="0" kern="0" dirty="0">
                <a:solidFill>
                  <a:srgbClr val="FFC000"/>
                </a:solidFill>
              </a:rPr>
              <a:t> </a:t>
            </a:r>
            <a:r>
              <a:rPr lang="en-US" sz="1400" b="0" i="1" kern="0" dirty="0">
                <a:solidFill>
                  <a:srgbClr val="FFC000"/>
                </a:solidFill>
              </a:rPr>
              <a:t>q</a:t>
            </a:r>
            <a:r>
              <a:rPr lang="en-US" sz="1400" b="0" kern="0" dirty="0">
                <a:solidFill>
                  <a:srgbClr val="FFC000"/>
                </a:solidFill>
              </a:rPr>
              <a:t> </a:t>
            </a:r>
            <a:r>
              <a:rPr lang="en-US" sz="1400" b="0" kern="0" dirty="0">
                <a:solidFill>
                  <a:srgbClr val="00B0F0"/>
                </a:solidFill>
              </a:rPr>
              <a:t>process</a:t>
            </a:r>
            <a:r>
              <a:rPr lang="en-US" sz="1400" b="0" kern="0" dirty="0">
                <a:solidFill>
                  <a:srgbClr val="FFC000"/>
                </a:solidFill>
              </a:rPr>
              <a:t> </a:t>
            </a:r>
            <a:r>
              <a:rPr lang="en-US" sz="1400" b="0" i="1" kern="0" dirty="0">
                <a:solidFill>
                  <a:srgbClr val="FFC000"/>
                </a:solidFill>
              </a:rPr>
              <a:t>t</a:t>
            </a:r>
            <a:r>
              <a:rPr lang="en-US" sz="1400" b="0" kern="0" dirty="0"/>
              <a:t>)       </a:t>
            </a:r>
          </a:p>
          <a:p>
            <a:r>
              <a:rPr lang="en-US" sz="1400" b="0" kern="0" dirty="0"/>
              <a:t>  	             (</a:t>
            </a:r>
            <a:r>
              <a:rPr lang="en-US" sz="1400" b="0" kern="0" dirty="0">
                <a:solidFill>
                  <a:srgbClr val="FFFF00"/>
                </a:solidFill>
              </a:rPr>
              <a:t>instance-of</a:t>
            </a:r>
            <a:r>
              <a:rPr lang="en-US" sz="1400" b="0" kern="0" dirty="0">
                <a:solidFill>
                  <a:srgbClr val="FFC000"/>
                </a:solidFill>
              </a:rPr>
              <a:t> </a:t>
            </a:r>
            <a:r>
              <a:rPr lang="en-US" sz="1400" b="0" i="1" kern="0" dirty="0">
                <a:solidFill>
                  <a:srgbClr val="FFC000"/>
                </a:solidFill>
              </a:rPr>
              <a:t>q</a:t>
            </a:r>
            <a:r>
              <a:rPr lang="en-US" sz="1400" b="0" kern="0" dirty="0">
                <a:solidFill>
                  <a:srgbClr val="FFC000"/>
                </a:solidFill>
              </a:rPr>
              <a:t> </a:t>
            </a:r>
            <a:r>
              <a:rPr lang="en-US" sz="1400" b="0" kern="0" dirty="0">
                <a:solidFill>
                  <a:srgbClr val="00B0F0"/>
                </a:solidFill>
              </a:rPr>
              <a:t>process-boundary</a:t>
            </a:r>
            <a:r>
              <a:rPr lang="en-US" sz="1400" b="0" kern="0" dirty="0">
                <a:solidFill>
                  <a:srgbClr val="FFC000"/>
                </a:solidFill>
              </a:rPr>
              <a:t> </a:t>
            </a:r>
            <a:r>
              <a:rPr lang="en-US" sz="1400" b="0" i="1" kern="0" dirty="0">
                <a:solidFill>
                  <a:srgbClr val="FFC000"/>
                </a:solidFill>
              </a:rPr>
              <a:t>t</a:t>
            </a:r>
            <a:r>
              <a:rPr lang="en-US" sz="1400" b="0" kern="0" dirty="0"/>
              <a:t>)))))))</a:t>
            </a:r>
          </a:p>
        </p:txBody>
      </p:sp>
      <p:cxnSp>
        <p:nvCxnSpPr>
          <p:cNvPr id="28" name="Straight Connector 27">
            <a:extLst>
              <a:ext uri="{FF2B5EF4-FFF2-40B4-BE49-F238E27FC236}">
                <a16:creationId xmlns:a16="http://schemas.microsoft.com/office/drawing/2014/main" id="{C44A44DC-731E-49C1-960C-DF89531D02A0}"/>
              </a:ext>
            </a:extLst>
          </p:cNvPr>
          <p:cNvCxnSpPr>
            <a:cxnSpLocks/>
          </p:cNvCxnSpPr>
          <p:nvPr/>
        </p:nvCxnSpPr>
        <p:spPr bwMode="auto">
          <a:xfrm flipH="1">
            <a:off x="4639213" y="2915958"/>
            <a:ext cx="4315269"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17FFF9DC-A165-4D5B-A782-CF0D6DE22CE4}"/>
              </a:ext>
            </a:extLst>
          </p:cNvPr>
          <p:cNvSpPr txBox="1"/>
          <p:nvPr/>
        </p:nvSpPr>
        <p:spPr>
          <a:xfrm>
            <a:off x="659151" y="3276600"/>
            <a:ext cx="1500732" cy="338554"/>
          </a:xfrm>
          <a:prstGeom prst="rect">
            <a:avLst/>
          </a:prstGeom>
          <a:noFill/>
        </p:spPr>
        <p:txBody>
          <a:bodyPr wrap="none" rtlCol="0">
            <a:spAutoFit/>
          </a:bodyPr>
          <a:lstStyle/>
          <a:p>
            <a:r>
              <a:rPr lang="en-US" sz="1600" dirty="0"/>
              <a:t>material-entity</a:t>
            </a:r>
          </a:p>
        </p:txBody>
      </p:sp>
      <p:sp>
        <p:nvSpPr>
          <p:cNvPr id="33" name="TextBox 32">
            <a:extLst>
              <a:ext uri="{FF2B5EF4-FFF2-40B4-BE49-F238E27FC236}">
                <a16:creationId xmlns:a16="http://schemas.microsoft.com/office/drawing/2014/main" id="{419AD155-5A03-4623-8A39-33F6E1681873}"/>
              </a:ext>
            </a:extLst>
          </p:cNvPr>
          <p:cNvSpPr txBox="1"/>
          <p:nvPr/>
        </p:nvSpPr>
        <p:spPr>
          <a:xfrm>
            <a:off x="775360" y="3686816"/>
            <a:ext cx="3155031" cy="338554"/>
          </a:xfrm>
          <a:prstGeom prst="rect">
            <a:avLst/>
          </a:prstGeom>
          <a:noFill/>
        </p:spPr>
        <p:txBody>
          <a:bodyPr wrap="none" rtlCol="0">
            <a:spAutoFit/>
          </a:bodyPr>
          <a:lstStyle/>
          <a:p>
            <a:r>
              <a:rPr lang="en-US" sz="1600" dirty="0"/>
              <a:t>specifically-dependent-continuant</a:t>
            </a:r>
          </a:p>
        </p:txBody>
      </p:sp>
      <p:sp>
        <p:nvSpPr>
          <p:cNvPr id="34" name="TextBox 33">
            <a:extLst>
              <a:ext uri="{FF2B5EF4-FFF2-40B4-BE49-F238E27FC236}">
                <a16:creationId xmlns:a16="http://schemas.microsoft.com/office/drawing/2014/main" id="{963EAC7D-DAA7-4092-BA31-7637E23B701A}"/>
              </a:ext>
            </a:extLst>
          </p:cNvPr>
          <p:cNvSpPr txBox="1"/>
          <p:nvPr/>
        </p:nvSpPr>
        <p:spPr>
          <a:xfrm>
            <a:off x="829717" y="4182227"/>
            <a:ext cx="831767" cy="338554"/>
          </a:xfrm>
          <a:prstGeom prst="rect">
            <a:avLst/>
          </a:prstGeom>
          <a:noFill/>
        </p:spPr>
        <p:txBody>
          <a:bodyPr wrap="none" rtlCol="0">
            <a:spAutoFit/>
          </a:bodyPr>
          <a:lstStyle/>
          <a:p>
            <a:r>
              <a:rPr lang="en-US" sz="1600" dirty="0"/>
              <a:t>process</a:t>
            </a:r>
          </a:p>
        </p:txBody>
      </p:sp>
      <p:sp>
        <p:nvSpPr>
          <p:cNvPr id="35" name="Right Brace 34">
            <a:extLst>
              <a:ext uri="{FF2B5EF4-FFF2-40B4-BE49-F238E27FC236}">
                <a16:creationId xmlns:a16="http://schemas.microsoft.com/office/drawing/2014/main" id="{248FC0AC-838F-4C83-B582-AF683F05738E}"/>
              </a:ext>
            </a:extLst>
          </p:cNvPr>
          <p:cNvSpPr/>
          <p:nvPr/>
        </p:nvSpPr>
        <p:spPr bwMode="auto">
          <a:xfrm>
            <a:off x="3600449" y="4629150"/>
            <a:ext cx="329941" cy="1543050"/>
          </a:xfrm>
          <a:prstGeom prst="rightBrace">
            <a:avLst>
              <a:gd name="adj1" fmla="val 89102"/>
              <a:gd name="adj2" fmla="val 50000"/>
            </a:avLst>
          </a:prstGeom>
          <a:noFill/>
          <a:ln w="1905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37" name="TextBox 36">
            <a:extLst>
              <a:ext uri="{FF2B5EF4-FFF2-40B4-BE49-F238E27FC236}">
                <a16:creationId xmlns:a16="http://schemas.microsoft.com/office/drawing/2014/main" id="{140A4A73-1421-4FC0-A5B5-C912458327E8}"/>
              </a:ext>
            </a:extLst>
          </p:cNvPr>
          <p:cNvSpPr txBox="1"/>
          <p:nvPr/>
        </p:nvSpPr>
        <p:spPr>
          <a:xfrm>
            <a:off x="3770659" y="5501634"/>
            <a:ext cx="835486" cy="461665"/>
          </a:xfrm>
          <a:prstGeom prst="rect">
            <a:avLst/>
          </a:prstGeom>
          <a:noFill/>
        </p:spPr>
        <p:txBody>
          <a:bodyPr wrap="none" rtlCol="0">
            <a:spAutoFit/>
          </a:bodyPr>
          <a:lstStyle/>
          <a:p>
            <a:r>
              <a:rPr lang="en-US" sz="1200" dirty="0">
                <a:solidFill>
                  <a:schemeClr val="bg1"/>
                </a:solidFill>
              </a:rPr>
              <a:t>temporal-</a:t>
            </a:r>
          </a:p>
          <a:p>
            <a:r>
              <a:rPr lang="en-US" sz="1200" dirty="0">
                <a:solidFill>
                  <a:schemeClr val="bg1"/>
                </a:solidFill>
              </a:rPr>
              <a:t>parts-of</a:t>
            </a:r>
          </a:p>
        </p:txBody>
      </p:sp>
      <p:cxnSp>
        <p:nvCxnSpPr>
          <p:cNvPr id="38" name="Connector: Elbow 37">
            <a:extLst>
              <a:ext uri="{FF2B5EF4-FFF2-40B4-BE49-F238E27FC236}">
                <a16:creationId xmlns:a16="http://schemas.microsoft.com/office/drawing/2014/main" id="{36070F7F-6B81-45F3-87EE-794DEF602284}"/>
              </a:ext>
            </a:extLst>
          </p:cNvPr>
          <p:cNvCxnSpPr>
            <a:cxnSpLocks/>
          </p:cNvCxnSpPr>
          <p:nvPr/>
        </p:nvCxnSpPr>
        <p:spPr bwMode="auto">
          <a:xfrm rot="16200000" flipV="1">
            <a:off x="3200583" y="4621828"/>
            <a:ext cx="1057273" cy="500421"/>
          </a:xfrm>
          <a:prstGeom prst="bentConnector3">
            <a:avLst>
              <a:gd name="adj1" fmla="val 97867"/>
            </a:avLst>
          </a:prstGeom>
          <a:solidFill>
            <a:schemeClr val="accent1"/>
          </a:solidFill>
          <a:ln w="9525" cap="flat" cmpd="sng" algn="ctr">
            <a:solidFill>
              <a:schemeClr val="bg1"/>
            </a:solidFill>
            <a:prstDash val="solid"/>
            <a:round/>
            <a:headEnd type="none" w="med" len="med"/>
            <a:tailEnd type="triangle"/>
          </a:ln>
          <a:effectLst/>
        </p:spPr>
      </p:cxnSp>
      <p:sp>
        <p:nvSpPr>
          <p:cNvPr id="40" name="Rectangle 39">
            <a:extLst>
              <a:ext uri="{FF2B5EF4-FFF2-40B4-BE49-F238E27FC236}">
                <a16:creationId xmlns:a16="http://schemas.microsoft.com/office/drawing/2014/main" id="{1A412136-0A29-4984-B554-A49191E6DA66}"/>
              </a:ext>
            </a:extLst>
          </p:cNvPr>
          <p:cNvSpPr/>
          <p:nvPr/>
        </p:nvSpPr>
        <p:spPr bwMode="auto">
          <a:xfrm>
            <a:off x="3371850" y="4400550"/>
            <a:ext cx="107156" cy="1714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44" name="Rectangle 43">
            <a:extLst>
              <a:ext uri="{FF2B5EF4-FFF2-40B4-BE49-F238E27FC236}">
                <a16:creationId xmlns:a16="http://schemas.microsoft.com/office/drawing/2014/main" id="{C1AD1E9C-DD2A-47FF-B0FA-8DCE3CF7FEAE}"/>
              </a:ext>
            </a:extLst>
          </p:cNvPr>
          <p:cNvSpPr/>
          <p:nvPr/>
        </p:nvSpPr>
        <p:spPr bwMode="auto">
          <a:xfrm>
            <a:off x="3791605" y="5066316"/>
            <a:ext cx="107156" cy="1714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23" name="Slide Number Placeholder 3">
            <a:extLst>
              <a:ext uri="{FF2B5EF4-FFF2-40B4-BE49-F238E27FC236}">
                <a16:creationId xmlns:a16="http://schemas.microsoft.com/office/drawing/2014/main" id="{02517B5F-779A-463D-ACA3-20B91D5C0F7A}"/>
              </a:ext>
            </a:extLst>
          </p:cNvPr>
          <p:cNvSpPr>
            <a:spLocks noGrp="1"/>
          </p:cNvSpPr>
          <p:nvPr>
            <p:ph type="sldNum" sz="quarter" idx="3"/>
          </p:nvPr>
        </p:nvSpPr>
        <p:spPr>
          <a:xfrm>
            <a:off x="0" y="6477000"/>
            <a:ext cx="304800" cy="296174"/>
          </a:xfrm>
        </p:spPr>
        <p:txBody>
          <a:bodyPr/>
          <a:lstStyle/>
          <a:p>
            <a:fld id="{7C5DB68A-9D44-4073-920F-D08D647C06A7}" type="slidenum">
              <a:rPr lang="en-US" smtClean="0"/>
              <a:t>15</a:t>
            </a:fld>
            <a:endParaRPr lang="en-US" dirty="0"/>
          </a:p>
        </p:txBody>
      </p:sp>
      <p:sp>
        <p:nvSpPr>
          <p:cNvPr id="25" name="Rectangle 24">
            <a:extLst>
              <a:ext uri="{FF2B5EF4-FFF2-40B4-BE49-F238E27FC236}">
                <a16:creationId xmlns:a16="http://schemas.microsoft.com/office/drawing/2014/main" id="{D70BFA47-408F-467D-9CEB-C048E889FD03}"/>
              </a:ext>
            </a:extLst>
          </p:cNvPr>
          <p:cNvSpPr/>
          <p:nvPr/>
        </p:nvSpPr>
        <p:spPr bwMode="auto">
          <a:xfrm>
            <a:off x="152400" y="2003272"/>
            <a:ext cx="8802082" cy="4452115"/>
          </a:xfrm>
          <a:prstGeom prst="rect">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cxnSp>
        <p:nvCxnSpPr>
          <p:cNvPr id="26" name="Straight Connector 25">
            <a:extLst>
              <a:ext uri="{FF2B5EF4-FFF2-40B4-BE49-F238E27FC236}">
                <a16:creationId xmlns:a16="http://schemas.microsoft.com/office/drawing/2014/main" id="{F63F34E8-1805-4CF5-B625-1BC376CA65B9}"/>
              </a:ext>
            </a:extLst>
          </p:cNvPr>
          <p:cNvCxnSpPr>
            <a:cxnSpLocks/>
          </p:cNvCxnSpPr>
          <p:nvPr/>
        </p:nvCxnSpPr>
        <p:spPr bwMode="auto">
          <a:xfrm>
            <a:off x="4639213" y="2003272"/>
            <a:ext cx="61584" cy="44521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CD3B7914-5586-407B-B3C2-074342712CF6}"/>
              </a:ext>
            </a:extLst>
          </p:cNvPr>
          <p:cNvCxnSpPr>
            <a:cxnSpLocks/>
          </p:cNvCxnSpPr>
          <p:nvPr/>
        </p:nvCxnSpPr>
        <p:spPr bwMode="auto">
          <a:xfrm flipH="1">
            <a:off x="4682725" y="4043457"/>
            <a:ext cx="4284457"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8A3F23E3-E27F-460B-9C1F-199496593EC8}"/>
              </a:ext>
            </a:extLst>
          </p:cNvPr>
          <p:cNvCxnSpPr>
            <a:cxnSpLocks/>
          </p:cNvCxnSpPr>
          <p:nvPr/>
        </p:nvCxnSpPr>
        <p:spPr bwMode="auto">
          <a:xfrm flipH="1">
            <a:off x="4700797" y="5649481"/>
            <a:ext cx="425368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2C58C10F-8244-4B69-8BAD-242DD5CB91DB}"/>
              </a:ext>
            </a:extLst>
          </p:cNvPr>
          <p:cNvSpPr txBox="1"/>
          <p:nvPr/>
        </p:nvSpPr>
        <p:spPr>
          <a:xfrm>
            <a:off x="264546" y="6449428"/>
            <a:ext cx="8708004" cy="400110"/>
          </a:xfrm>
          <a:prstGeom prst="rect">
            <a:avLst/>
          </a:prstGeom>
          <a:noFill/>
        </p:spPr>
        <p:txBody>
          <a:bodyPr wrap="square">
            <a:spAutoFit/>
          </a:bodyPr>
          <a:lstStyle/>
          <a:p>
            <a:r>
              <a:rPr lang="en-US" sz="1000" b="0" i="0" dirty="0">
                <a:solidFill>
                  <a:schemeClr val="bg1"/>
                </a:solidFill>
                <a:effectLst/>
                <a:latin typeface="Roboto Mono Web"/>
              </a:rPr>
              <a:t>CEUSTERS W, RUTTENBERG A. Towards Representing Change in the BFO. Form </a:t>
            </a:r>
            <a:r>
              <a:rPr lang="en-US" sz="1000" b="0" i="0" dirty="0" err="1">
                <a:solidFill>
                  <a:schemeClr val="bg1"/>
                </a:solidFill>
                <a:effectLst/>
                <a:latin typeface="Roboto Mono Web"/>
              </a:rPr>
              <a:t>Ontol</a:t>
            </a:r>
            <a:r>
              <a:rPr lang="en-US" sz="1000" b="0" i="0" dirty="0">
                <a:solidFill>
                  <a:schemeClr val="bg1"/>
                </a:solidFill>
                <a:effectLst/>
                <a:latin typeface="Roboto Mono Web"/>
              </a:rPr>
              <a:t> Inf Syst. 2025;409:94–108. </a:t>
            </a:r>
            <a:r>
              <a:rPr lang="en-US" sz="1000" b="0" i="0" dirty="0" err="1">
                <a:solidFill>
                  <a:schemeClr val="bg1"/>
                </a:solidFill>
                <a:effectLst/>
                <a:latin typeface="Roboto Mono Web"/>
              </a:rPr>
              <a:t>doi</a:t>
            </a:r>
            <a:r>
              <a:rPr lang="en-US" sz="1000" b="0" i="0" dirty="0">
                <a:solidFill>
                  <a:schemeClr val="bg1"/>
                </a:solidFill>
                <a:effectLst/>
                <a:latin typeface="Roboto Mono Web"/>
              </a:rPr>
              <a:t>: 10.3233/faia250486. PMCID: PMC12423956. </a:t>
            </a:r>
            <a:r>
              <a:rPr lang="en-US" sz="1000" b="0" i="0" dirty="0">
                <a:solidFill>
                  <a:schemeClr val="bg1"/>
                </a:solidFill>
                <a:effectLst/>
                <a:latin typeface="Roboto Mono Web"/>
                <a:hlinkClick r:id="rId4"/>
              </a:rPr>
              <a:t>https://ebooks.iospress.nl/doi/10.3233/FAIA250486</a:t>
            </a:r>
            <a:r>
              <a:rPr lang="en-US" sz="1000" b="0" i="0" dirty="0">
                <a:solidFill>
                  <a:schemeClr val="bg1"/>
                </a:solidFill>
                <a:effectLst/>
                <a:latin typeface="Roboto Mono Web"/>
              </a:rPr>
              <a:t> </a:t>
            </a:r>
            <a:endParaRPr lang="en-US" sz="1000" dirty="0">
              <a:solidFill>
                <a:schemeClr val="bg1"/>
              </a:solidFill>
            </a:endParaRPr>
          </a:p>
        </p:txBody>
      </p:sp>
    </p:spTree>
    <p:extLst>
      <p:ext uri="{BB962C8B-B14F-4D97-AF65-F5344CB8AC3E}">
        <p14:creationId xmlns:p14="http://schemas.microsoft.com/office/powerpoint/2010/main" val="112987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12A8-8C2D-4F50-BB1A-6790A8318629}"/>
              </a:ext>
            </a:extLst>
          </p:cNvPr>
          <p:cNvSpPr>
            <a:spLocks noGrp="1"/>
          </p:cNvSpPr>
          <p:nvPr>
            <p:ph type="title"/>
          </p:nvPr>
        </p:nvSpPr>
        <p:spPr/>
        <p:txBody>
          <a:bodyPr/>
          <a:lstStyle/>
          <a:p>
            <a:r>
              <a:rPr lang="en-US" dirty="0"/>
              <a:t>Issues with the ‘Process’ definition?</a:t>
            </a:r>
          </a:p>
        </p:txBody>
      </p:sp>
      <p:sp>
        <p:nvSpPr>
          <p:cNvPr id="3" name="Content Placeholder 2">
            <a:extLst>
              <a:ext uri="{FF2B5EF4-FFF2-40B4-BE49-F238E27FC236}">
                <a16:creationId xmlns:a16="http://schemas.microsoft.com/office/drawing/2014/main" id="{56BE6718-E064-4C33-963E-608046EAF046}"/>
              </a:ext>
            </a:extLst>
          </p:cNvPr>
          <p:cNvSpPr>
            <a:spLocks noGrp="1"/>
          </p:cNvSpPr>
          <p:nvPr>
            <p:ph idx="1"/>
          </p:nvPr>
        </p:nvSpPr>
        <p:spPr/>
        <p:txBody>
          <a:bodyPr/>
          <a:lstStyle/>
          <a:p>
            <a:pPr>
              <a:buFont typeface="Arial" panose="020B0604020202020204" pitchFamily="34" charset="0"/>
              <a:buChar char="•"/>
            </a:pPr>
            <a:r>
              <a:rPr lang="en-US" b="1" u="sng" dirty="0"/>
              <a:t>Elucidation</a:t>
            </a:r>
            <a:r>
              <a:rPr lang="en-US" dirty="0"/>
              <a:t>: </a:t>
            </a:r>
            <a:r>
              <a:rPr lang="en-US" i="1" dirty="0"/>
              <a:t>p </a:t>
            </a:r>
            <a:r>
              <a:rPr lang="en-US" dirty="0"/>
              <a:t>is a </a:t>
            </a:r>
            <a:r>
              <a:rPr lang="en-US" i="1" dirty="0"/>
              <a:t>process </a:t>
            </a:r>
            <a:r>
              <a:rPr lang="en-US" dirty="0"/>
              <a:t>=Def. </a:t>
            </a:r>
            <a:r>
              <a:rPr lang="en-US" i="1" dirty="0"/>
              <a:t>p </a:t>
            </a:r>
            <a:r>
              <a:rPr lang="en-US" dirty="0"/>
              <a:t>is an </a:t>
            </a:r>
            <a:r>
              <a:rPr lang="en-US" i="1" dirty="0"/>
              <a:t>occurrent </a:t>
            </a:r>
            <a:r>
              <a:rPr lang="en-US" dirty="0"/>
              <a:t>that </a:t>
            </a:r>
            <a:r>
              <a:rPr lang="en-US" b="1" dirty="0"/>
              <a:t>has </a:t>
            </a:r>
            <a:r>
              <a:rPr lang="en-US" dirty="0"/>
              <a:t>some </a:t>
            </a:r>
            <a:r>
              <a:rPr lang="en-US" b="1" dirty="0"/>
              <a:t>temporal proper part </a:t>
            </a:r>
            <a:r>
              <a:rPr lang="en-US" dirty="0"/>
              <a:t>and for some time </a:t>
            </a:r>
            <a:r>
              <a:rPr lang="en-US" i="1" dirty="0"/>
              <a:t>t</a:t>
            </a:r>
            <a:r>
              <a:rPr lang="en-US" dirty="0"/>
              <a:t>, </a:t>
            </a:r>
            <a:r>
              <a:rPr lang="en-US" i="1" dirty="0"/>
              <a:t>p </a:t>
            </a:r>
            <a:r>
              <a:rPr lang="en-US" b="1" dirty="0"/>
              <a:t>has </a:t>
            </a:r>
            <a:r>
              <a:rPr lang="en-US" dirty="0"/>
              <a:t>some </a:t>
            </a:r>
            <a:r>
              <a:rPr lang="en-US" i="1" dirty="0"/>
              <a:t>material entity </a:t>
            </a:r>
            <a:r>
              <a:rPr lang="en-US" dirty="0"/>
              <a:t>as </a:t>
            </a:r>
            <a:r>
              <a:rPr lang="en-US" b="1" dirty="0"/>
              <a:t>participant.</a:t>
            </a:r>
          </a:p>
          <a:p>
            <a:pPr>
              <a:buFont typeface="Arial" panose="020B0604020202020204" pitchFamily="34" charset="0"/>
              <a:buChar char="•"/>
            </a:pPr>
            <a:endParaRPr lang="en-US" b="1" dirty="0">
              <a:solidFill>
                <a:srgbClr val="FFFF00"/>
              </a:solidFill>
            </a:endParaRPr>
          </a:p>
          <a:p>
            <a:pPr>
              <a:buFont typeface="Arial" panose="020B0604020202020204" pitchFamily="34" charset="0"/>
              <a:buChar char="•"/>
            </a:pPr>
            <a:endParaRPr lang="en-US" b="1" dirty="0">
              <a:solidFill>
                <a:srgbClr val="FFFF00"/>
              </a:solidFill>
            </a:endParaRPr>
          </a:p>
          <a:p>
            <a:pPr>
              <a:buFont typeface="Arial" panose="020B0604020202020204" pitchFamily="34" charset="0"/>
              <a:buChar char="•"/>
            </a:pPr>
            <a:r>
              <a:rPr lang="en-US" dirty="0"/>
              <a:t>Seems to suggest:</a:t>
            </a:r>
          </a:p>
          <a:p>
            <a:pPr marL="457200" indent="-457200">
              <a:buFont typeface="+mj-lt"/>
              <a:buAutoNum type="arabicPeriod"/>
            </a:pPr>
            <a:r>
              <a:rPr lang="en-US" dirty="0"/>
              <a:t>A process can only have material entities as participants.</a:t>
            </a:r>
          </a:p>
          <a:p>
            <a:pPr marL="457200" indent="-457200">
              <a:buFont typeface="+mj-lt"/>
              <a:buAutoNum type="arabicPeriod"/>
            </a:pPr>
            <a:endParaRPr lang="en-US" dirty="0"/>
          </a:p>
          <a:p>
            <a:pPr marL="457200" indent="-457200">
              <a:buFont typeface="+mj-lt"/>
              <a:buAutoNum type="arabicPeriod"/>
            </a:pPr>
            <a:r>
              <a:rPr lang="en-US" dirty="0"/>
              <a:t>A process can have temporal parts during which there is no participant.</a:t>
            </a:r>
          </a:p>
          <a:p>
            <a:pPr marL="457200" indent="-457200">
              <a:buFont typeface="+mj-lt"/>
              <a:buAutoNum type="arabicPeriod"/>
            </a:pPr>
            <a:endParaRPr lang="en-US" dirty="0"/>
          </a:p>
          <a:p>
            <a:pPr marL="0" indent="0"/>
            <a:r>
              <a:rPr lang="en-US" dirty="0"/>
              <a:t>	But that is not the case!</a:t>
            </a:r>
          </a:p>
          <a:p>
            <a:pPr>
              <a:buFont typeface="Arial" panose="020B0604020202020204" pitchFamily="34" charset="0"/>
              <a:buChar char="•"/>
            </a:pPr>
            <a:endParaRPr lang="en-US" b="1" dirty="0">
              <a:solidFill>
                <a:srgbClr val="FFFF00"/>
              </a:solidFill>
            </a:endParaRPr>
          </a:p>
          <a:p>
            <a:pPr>
              <a:buFont typeface="Arial" panose="020B0604020202020204" pitchFamily="34" charset="0"/>
              <a:buChar char="•"/>
            </a:pPr>
            <a:endParaRPr lang="en-US" cap="small" dirty="0"/>
          </a:p>
        </p:txBody>
      </p:sp>
      <p:sp>
        <p:nvSpPr>
          <p:cNvPr id="4" name="Slide Number Placeholder 3">
            <a:extLst>
              <a:ext uri="{FF2B5EF4-FFF2-40B4-BE49-F238E27FC236}">
                <a16:creationId xmlns:a16="http://schemas.microsoft.com/office/drawing/2014/main" id="{DD355507-19FB-4BDB-9CE8-C7F844EF7D34}"/>
              </a:ext>
            </a:extLst>
          </p:cNvPr>
          <p:cNvSpPr>
            <a:spLocks noGrp="1"/>
          </p:cNvSpPr>
          <p:nvPr>
            <p:ph type="sldNum" sz="quarter" idx="3"/>
          </p:nvPr>
        </p:nvSpPr>
        <p:spPr/>
        <p:txBody>
          <a:bodyPr/>
          <a:lstStyle/>
          <a:p>
            <a:fld id="{7C5DB68A-9D44-4073-920F-D08D647C06A7}" type="slidenum">
              <a:rPr lang="en-US" smtClean="0"/>
              <a:t>16</a:t>
            </a:fld>
            <a:endParaRPr lang="en-US" dirty="0"/>
          </a:p>
        </p:txBody>
      </p:sp>
      <p:sp>
        <p:nvSpPr>
          <p:cNvPr id="5" name="Rectangle 4">
            <a:extLst>
              <a:ext uri="{FF2B5EF4-FFF2-40B4-BE49-F238E27FC236}">
                <a16:creationId xmlns:a16="http://schemas.microsoft.com/office/drawing/2014/main" id="{87652AA1-D2F0-4A57-AFF3-13B24408E4BB}"/>
              </a:ext>
            </a:extLst>
          </p:cNvPr>
          <p:cNvSpPr/>
          <p:nvPr/>
        </p:nvSpPr>
        <p:spPr>
          <a:xfrm>
            <a:off x="6379464" y="2895600"/>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99523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C3E0-F2F9-4025-81E9-9A68E4D8ECDF}"/>
              </a:ext>
            </a:extLst>
          </p:cNvPr>
          <p:cNvSpPr>
            <a:spLocks noGrp="1"/>
          </p:cNvSpPr>
          <p:nvPr>
            <p:ph type="title"/>
          </p:nvPr>
        </p:nvSpPr>
        <p:spPr/>
        <p:txBody>
          <a:bodyPr/>
          <a:lstStyle/>
          <a:p>
            <a:r>
              <a:rPr lang="en-US" dirty="0"/>
              <a:t>Axioms are important</a:t>
            </a:r>
          </a:p>
        </p:txBody>
      </p:sp>
      <p:sp>
        <p:nvSpPr>
          <p:cNvPr id="3" name="Content Placeholder 2">
            <a:extLst>
              <a:ext uri="{FF2B5EF4-FFF2-40B4-BE49-F238E27FC236}">
                <a16:creationId xmlns:a16="http://schemas.microsoft.com/office/drawing/2014/main" id="{E4CFC44D-3AC0-4B08-A06D-F6642C41310D}"/>
              </a:ext>
            </a:extLst>
          </p:cNvPr>
          <p:cNvSpPr>
            <a:spLocks noGrp="1"/>
          </p:cNvSpPr>
          <p:nvPr>
            <p:ph idx="1"/>
          </p:nvPr>
        </p:nvSpPr>
        <p:spPr/>
        <p:txBody>
          <a:bodyPr/>
          <a:lstStyle/>
          <a:p>
            <a:pPr>
              <a:buFont typeface="Arial" panose="020B0604020202020204" pitchFamily="34" charset="0"/>
              <a:buChar char="•"/>
            </a:pPr>
            <a:r>
              <a:rPr lang="en-US" sz="1800" dirty="0"/>
              <a:t>‘Participates in’ is time indexed and has domain (1) independent continuant but not spatial region, or (2) specifically dependent continuant, or (3) generically dependent continuant, and range process.</a:t>
            </a:r>
          </a:p>
          <a:p>
            <a:pPr marL="857250" lvl="2" indent="0">
              <a:buNone/>
            </a:pPr>
            <a:r>
              <a:rPr lang="en-US" sz="1600" dirty="0"/>
              <a:t>(</a:t>
            </a:r>
            <a:r>
              <a:rPr lang="en-US" sz="1600" dirty="0" err="1">
                <a:solidFill>
                  <a:srgbClr val="1FE115"/>
                </a:solidFill>
              </a:rPr>
              <a:t>forall</a:t>
            </a:r>
            <a:r>
              <a:rPr lang="en-US" sz="1600" dirty="0"/>
              <a:t> (</a:t>
            </a:r>
            <a:r>
              <a:rPr lang="en-US" sz="1600" dirty="0">
                <a:solidFill>
                  <a:srgbClr val="FFC000"/>
                </a:solidFill>
              </a:rPr>
              <a:t>a b t</a:t>
            </a:r>
            <a:r>
              <a:rPr lang="en-US" sz="1600" dirty="0"/>
              <a:t>)			</a:t>
            </a:r>
            <a:r>
              <a:rPr lang="en-US" sz="1600" dirty="0">
                <a:solidFill>
                  <a:srgbClr val="FF0000"/>
                </a:solidFill>
              </a:rPr>
              <a:t>	</a:t>
            </a:r>
            <a:endParaRPr lang="en-US" sz="1600" dirty="0"/>
          </a:p>
          <a:p>
            <a:pPr marL="857250" lvl="2" indent="0">
              <a:buNone/>
            </a:pPr>
            <a:r>
              <a:rPr lang="en-US" sz="1600" dirty="0"/>
              <a:t>  (if (</a:t>
            </a:r>
            <a:r>
              <a:rPr lang="en-US" sz="1600" dirty="0">
                <a:solidFill>
                  <a:srgbClr val="FFFF00"/>
                </a:solidFill>
              </a:rPr>
              <a:t>participates-in </a:t>
            </a:r>
            <a:r>
              <a:rPr lang="en-US" sz="1600" i="1" dirty="0">
                <a:solidFill>
                  <a:srgbClr val="FFC000"/>
                </a:solidFill>
              </a:rPr>
              <a:t>a b t</a:t>
            </a:r>
            <a:r>
              <a:rPr lang="en-US" sz="1600" dirty="0"/>
              <a:t>)</a:t>
            </a:r>
          </a:p>
          <a:p>
            <a:pPr marL="857250" lvl="2" indent="0">
              <a:buNone/>
            </a:pPr>
            <a:r>
              <a:rPr lang="en-US" sz="1600" dirty="0"/>
              <a:t>      (and (or (and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independent-continuant</a:t>
            </a:r>
            <a:r>
              <a:rPr lang="en-US" sz="1600" dirty="0"/>
              <a:t> </a:t>
            </a:r>
            <a:r>
              <a:rPr lang="en-US" sz="1600" i="1" dirty="0">
                <a:solidFill>
                  <a:srgbClr val="FFC000"/>
                </a:solidFill>
              </a:rPr>
              <a:t>t</a:t>
            </a:r>
            <a:r>
              <a:rPr lang="en-US" sz="1600" dirty="0"/>
              <a:t>)         </a:t>
            </a:r>
          </a:p>
          <a:p>
            <a:pPr marL="857250" lvl="2" indent="0">
              <a:buNone/>
            </a:pPr>
            <a:r>
              <a:rPr lang="en-US" sz="1600" dirty="0"/>
              <a:t>	            	            (not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spatial-region</a:t>
            </a:r>
            <a:r>
              <a:rPr lang="en-US" sz="1600" dirty="0"/>
              <a:t> </a:t>
            </a:r>
            <a:r>
              <a:rPr lang="en-US" sz="1600" i="1" dirty="0">
                <a:solidFill>
                  <a:srgbClr val="FFC000"/>
                </a:solidFill>
              </a:rPr>
              <a:t>t</a:t>
            </a:r>
            <a:r>
              <a:rPr lang="en-US" sz="1600" dirty="0"/>
              <a:t>)))   	    </a:t>
            </a:r>
          </a:p>
          <a:p>
            <a:pPr marL="857250" lvl="2" indent="0">
              <a:buNone/>
            </a:pPr>
            <a:r>
              <a:rPr lang="en-US" sz="1600" dirty="0"/>
              <a: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specifically-dependent-continuant</a:t>
            </a:r>
            <a:r>
              <a:rPr lang="en-US" sz="1600" dirty="0"/>
              <a:t> </a:t>
            </a:r>
            <a:r>
              <a:rPr lang="en-US" sz="1600" i="1" dirty="0">
                <a:solidFill>
                  <a:srgbClr val="FFC000"/>
                </a:solidFill>
              </a:rPr>
              <a:t>t</a:t>
            </a:r>
            <a:r>
              <a:rPr lang="en-US" sz="1600" dirty="0"/>
              <a:t>)         </a:t>
            </a:r>
          </a:p>
          <a:p>
            <a:pPr marL="857250" lvl="2" indent="0">
              <a:buNone/>
            </a:pPr>
            <a:r>
              <a:rPr lang="en-US" sz="1600" dirty="0"/>
              <a: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generically-dependent-continuant</a:t>
            </a:r>
            <a:r>
              <a:rPr lang="en-US" sz="1600" dirty="0"/>
              <a:t> </a:t>
            </a:r>
            <a:r>
              <a:rPr lang="en-US" sz="1600" i="1" dirty="0">
                <a:solidFill>
                  <a:srgbClr val="FFC000"/>
                </a:solidFill>
              </a:rPr>
              <a:t>t</a:t>
            </a:r>
            <a:r>
              <a:rPr lang="en-US" sz="1600" dirty="0"/>
              <a:t>))</a:t>
            </a:r>
          </a:p>
          <a:p>
            <a:pPr marL="857250" lvl="2" indent="0">
              <a:buNone/>
            </a:pPr>
            <a:r>
              <a:rPr lang="en-US" sz="1600" dirty="0"/>
              <a:t>              (</a:t>
            </a:r>
            <a:r>
              <a:rPr lang="en-US" sz="1600" dirty="0">
                <a:solidFill>
                  <a:srgbClr val="FFFF00"/>
                </a:solidFill>
              </a:rPr>
              <a:t>instance-of</a:t>
            </a:r>
            <a:r>
              <a:rPr lang="en-US" sz="1600" dirty="0">
                <a:solidFill>
                  <a:srgbClr val="FFC000"/>
                </a:solidFill>
              </a:rPr>
              <a:t> </a:t>
            </a:r>
            <a:r>
              <a:rPr lang="en-US" sz="1600" i="1" dirty="0">
                <a:solidFill>
                  <a:srgbClr val="FFC000"/>
                </a:solidFill>
              </a:rPr>
              <a:t>b</a:t>
            </a:r>
            <a:r>
              <a:rPr lang="en-US" sz="1600" dirty="0">
                <a:solidFill>
                  <a:srgbClr val="FFC000"/>
                </a:solidFill>
              </a:rPr>
              <a:t> </a:t>
            </a:r>
            <a:r>
              <a:rPr lang="en-US" sz="1600" dirty="0">
                <a:solidFill>
                  <a:srgbClr val="00B0F0"/>
                </a:solidFill>
              </a:rPr>
              <a:t>process</a:t>
            </a:r>
            <a:r>
              <a:rPr lang="en-US" sz="1600" dirty="0">
                <a:solidFill>
                  <a:srgbClr val="FFC000"/>
                </a:solidFill>
              </a:rPr>
              <a:t> </a:t>
            </a:r>
            <a:r>
              <a:rPr lang="en-US" sz="1600" i="1" dirty="0">
                <a:solidFill>
                  <a:srgbClr val="FFC000"/>
                </a:solidFill>
              </a:rPr>
              <a:t>t</a:t>
            </a:r>
            <a:r>
              <a:rPr lang="en-US" sz="1600" dirty="0"/>
              <a:t>) </a:t>
            </a:r>
          </a:p>
          <a:p>
            <a:pPr marL="857250" lvl="2" indent="0">
              <a:buNone/>
            </a:pPr>
            <a:r>
              <a:rPr lang="en-US" sz="1600" dirty="0"/>
              <a:t>              (</a:t>
            </a:r>
            <a:r>
              <a:rPr lang="en-US" sz="1600" dirty="0">
                <a:solidFill>
                  <a:srgbClr val="FFFF00"/>
                </a:solidFill>
              </a:rPr>
              <a:t>instance-of</a:t>
            </a:r>
            <a:r>
              <a:rPr lang="en-US" sz="1600" dirty="0"/>
              <a:t> </a:t>
            </a:r>
            <a:r>
              <a:rPr lang="en-US" sz="1600" i="1" dirty="0">
                <a:solidFill>
                  <a:srgbClr val="FFC000"/>
                </a:solidFill>
              </a:rPr>
              <a:t>t</a:t>
            </a:r>
            <a:r>
              <a:rPr lang="en-US" sz="1600" dirty="0"/>
              <a:t> </a:t>
            </a:r>
            <a:r>
              <a:rPr lang="en-US" sz="1600" dirty="0">
                <a:solidFill>
                  <a:srgbClr val="00B0F0"/>
                </a:solidFill>
              </a:rPr>
              <a:t>temporal-region</a:t>
            </a:r>
            <a:r>
              <a:rPr lang="en-US" sz="1600" dirty="0"/>
              <a:t> </a:t>
            </a:r>
            <a:r>
              <a:rPr lang="en-US" sz="1600" i="1" dirty="0">
                <a:solidFill>
                  <a:srgbClr val="FFC000"/>
                </a:solidFill>
              </a:rPr>
              <a:t>t</a:t>
            </a:r>
            <a:r>
              <a:rPr lang="en-US" sz="1600" dirty="0"/>
              <a:t>)))))</a:t>
            </a:r>
          </a:p>
          <a:p>
            <a:pPr marL="857250" lvl="2" indent="0">
              <a:buNone/>
            </a:pPr>
            <a:endParaRPr lang="en-US" sz="1600" dirty="0"/>
          </a:p>
          <a:p>
            <a:pPr>
              <a:buFont typeface="Arial" panose="020B0604020202020204" pitchFamily="34" charset="0"/>
              <a:buChar char="•"/>
            </a:pPr>
            <a:r>
              <a:rPr lang="en-US" sz="1800" dirty="0"/>
              <a:t>At every time a process exists it has a participant</a:t>
            </a:r>
          </a:p>
          <a:p>
            <a:pPr marL="457200" indent="-457200"/>
            <a:r>
              <a:rPr lang="en-US" sz="1600" dirty="0"/>
              <a:t> 	(</a:t>
            </a:r>
            <a:r>
              <a:rPr lang="en-US" sz="1600" dirty="0" err="1">
                <a:solidFill>
                  <a:srgbClr val="1FE115"/>
                </a:solidFill>
              </a:rPr>
              <a:t>forall</a:t>
            </a:r>
            <a:r>
              <a:rPr lang="en-US" sz="1600" dirty="0"/>
              <a:t> (</a:t>
            </a:r>
            <a:r>
              <a:rPr lang="en-US" sz="1600" dirty="0">
                <a:solidFill>
                  <a:srgbClr val="FFC000"/>
                </a:solidFill>
              </a:rPr>
              <a:t>p t</a:t>
            </a:r>
            <a:r>
              <a:rPr lang="en-US" sz="1600" dirty="0"/>
              <a:t>)</a:t>
            </a:r>
          </a:p>
          <a:p>
            <a:pPr marL="457200" indent="-457200"/>
            <a:r>
              <a:rPr lang="en-US" sz="1600" dirty="0"/>
              <a:t>	     (if (</a:t>
            </a:r>
            <a:r>
              <a:rPr lang="en-US" sz="1600" dirty="0">
                <a:solidFill>
                  <a:srgbClr val="FFFF00"/>
                </a:solidFill>
              </a:rPr>
              <a:t>instance-of</a:t>
            </a:r>
            <a:r>
              <a:rPr lang="en-US" sz="1600" dirty="0"/>
              <a:t> </a:t>
            </a:r>
            <a:r>
              <a:rPr lang="en-US" sz="1600" i="1" dirty="0">
                <a:solidFill>
                  <a:srgbClr val="FFC000"/>
                </a:solidFill>
              </a:rPr>
              <a:t>p</a:t>
            </a:r>
            <a:r>
              <a:rPr lang="en-US" sz="1600" dirty="0"/>
              <a:t> </a:t>
            </a:r>
            <a:r>
              <a:rPr lang="en-US" sz="1600" dirty="0">
                <a:solidFill>
                  <a:srgbClr val="00B0F0"/>
                </a:solidFill>
              </a:rPr>
              <a:t>process</a:t>
            </a:r>
            <a:r>
              <a:rPr lang="en-US" sz="1600" dirty="0"/>
              <a:t> </a:t>
            </a:r>
            <a:r>
              <a:rPr lang="en-US" sz="1600" i="1" dirty="0">
                <a:solidFill>
                  <a:srgbClr val="FFC000"/>
                </a:solidFill>
              </a:rPr>
              <a:t>t</a:t>
            </a:r>
            <a:r>
              <a:rPr lang="en-US" sz="1600" dirty="0"/>
              <a:t>) </a:t>
            </a:r>
          </a:p>
          <a:p>
            <a:pPr marL="457200" indent="-457200"/>
            <a:r>
              <a:rPr lang="en-US" sz="1600" dirty="0"/>
              <a:t>		  (</a:t>
            </a:r>
            <a:r>
              <a:rPr lang="en-US" sz="1600" dirty="0">
                <a:solidFill>
                  <a:srgbClr val="1FE115"/>
                </a:solidFill>
              </a:rPr>
              <a:t>exists</a:t>
            </a:r>
            <a:r>
              <a:rPr lang="en-US" sz="1600" dirty="0"/>
              <a:t> (</a:t>
            </a:r>
            <a:r>
              <a:rPr lang="en-US" sz="1600" dirty="0">
                <a:solidFill>
                  <a:srgbClr val="FFC000"/>
                </a:solidFill>
              </a:rPr>
              <a:t>c</a:t>
            </a:r>
            <a:r>
              <a:rPr lang="en-US" sz="1600" dirty="0"/>
              <a:t>) (</a:t>
            </a:r>
            <a:r>
              <a:rPr lang="en-US" sz="1600" dirty="0">
                <a:solidFill>
                  <a:srgbClr val="FFFF00"/>
                </a:solidFill>
              </a:rPr>
              <a:t>participates-in</a:t>
            </a:r>
            <a:r>
              <a:rPr lang="en-US" sz="1600" dirty="0"/>
              <a:t> </a:t>
            </a:r>
            <a:r>
              <a:rPr lang="en-US" sz="1600" i="1" dirty="0">
                <a:solidFill>
                  <a:srgbClr val="FFC000"/>
                </a:solidFill>
              </a:rPr>
              <a:t>c p t</a:t>
            </a:r>
            <a:r>
              <a:rPr lang="en-US" sz="1600" dirty="0"/>
              <a:t>))))</a:t>
            </a:r>
          </a:p>
        </p:txBody>
      </p:sp>
      <p:sp>
        <p:nvSpPr>
          <p:cNvPr id="4" name="Slide Number Placeholder 3">
            <a:extLst>
              <a:ext uri="{FF2B5EF4-FFF2-40B4-BE49-F238E27FC236}">
                <a16:creationId xmlns:a16="http://schemas.microsoft.com/office/drawing/2014/main" id="{205090EA-F448-4D9B-A801-5AB359AACD84}"/>
              </a:ext>
            </a:extLst>
          </p:cNvPr>
          <p:cNvSpPr>
            <a:spLocks noGrp="1"/>
          </p:cNvSpPr>
          <p:nvPr>
            <p:ph type="sldNum" sz="quarter" idx="3"/>
          </p:nvPr>
        </p:nvSpPr>
        <p:spPr/>
        <p:txBody>
          <a:bodyPr/>
          <a:lstStyle/>
          <a:p>
            <a:fld id="{7C5DB68A-9D44-4073-920F-D08D647C06A7}" type="slidenum">
              <a:rPr lang="en-US" smtClean="0"/>
              <a:t>17</a:t>
            </a:fld>
            <a:endParaRPr lang="en-US" dirty="0"/>
          </a:p>
        </p:txBody>
      </p:sp>
      <p:sp>
        <p:nvSpPr>
          <p:cNvPr id="6" name="Rectangle 5">
            <a:extLst>
              <a:ext uri="{FF2B5EF4-FFF2-40B4-BE49-F238E27FC236}">
                <a16:creationId xmlns:a16="http://schemas.microsoft.com/office/drawing/2014/main" id="{C52D0D39-79AF-4F5E-8F62-F8370C9E8F9A}"/>
              </a:ext>
            </a:extLst>
          </p:cNvPr>
          <p:cNvSpPr/>
          <p:nvPr/>
        </p:nvSpPr>
        <p:spPr>
          <a:xfrm>
            <a:off x="6379464" y="63978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84461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‘Change in color process’</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18</a:t>
            </a:fld>
            <a:endParaRPr lang="en-US"/>
          </a:p>
        </p:txBody>
      </p:sp>
      <p:pic>
        <p:nvPicPr>
          <p:cNvPr id="5" name="Picture 4">
            <a:extLst>
              <a:ext uri="{FF2B5EF4-FFF2-40B4-BE49-F238E27FC236}">
                <a16:creationId xmlns:a16="http://schemas.microsoft.com/office/drawing/2014/main" id="{A0B23C1D-F49A-47BC-8710-73D3DF96DDF5}"/>
              </a:ext>
            </a:extLst>
          </p:cNvPr>
          <p:cNvPicPr>
            <a:picLocks noChangeAspect="1"/>
          </p:cNvPicPr>
          <p:nvPr/>
        </p:nvPicPr>
        <p:blipFill>
          <a:blip r:embed="rId2"/>
          <a:stretch>
            <a:fillRect/>
          </a:stretch>
        </p:blipFill>
        <p:spPr>
          <a:xfrm>
            <a:off x="2209800" y="4863193"/>
            <a:ext cx="2181225" cy="1628775"/>
          </a:xfrm>
          <a:prstGeom prst="rect">
            <a:avLst/>
          </a:prstGeom>
        </p:spPr>
      </p:pic>
      <p:sp>
        <p:nvSpPr>
          <p:cNvPr id="7" name="Rectangle 6">
            <a:extLst>
              <a:ext uri="{FF2B5EF4-FFF2-40B4-BE49-F238E27FC236}">
                <a16:creationId xmlns:a16="http://schemas.microsoft.com/office/drawing/2014/main" id="{ABD7D41B-99A2-431F-9692-3A2754C9323F}"/>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8" name="Rectangle 7">
            <a:extLst>
              <a:ext uri="{FF2B5EF4-FFF2-40B4-BE49-F238E27FC236}">
                <a16:creationId xmlns:a16="http://schemas.microsoft.com/office/drawing/2014/main" id="{1929EDA0-CDE8-4890-A2A6-AF72BBFC3A6C}"/>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9" name="Rectangle 8">
            <a:extLst>
              <a:ext uri="{FF2B5EF4-FFF2-40B4-BE49-F238E27FC236}">
                <a16:creationId xmlns:a16="http://schemas.microsoft.com/office/drawing/2014/main" id="{08D10FAD-3DB4-45F9-8E76-0B5674AF4274}"/>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0" name="Rectangle 9">
            <a:extLst>
              <a:ext uri="{FF2B5EF4-FFF2-40B4-BE49-F238E27FC236}">
                <a16:creationId xmlns:a16="http://schemas.microsoft.com/office/drawing/2014/main" id="{E26D506D-C7B4-4653-80DD-8743C37983D1}"/>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1" name="Rectangle 10">
            <a:extLst>
              <a:ext uri="{FF2B5EF4-FFF2-40B4-BE49-F238E27FC236}">
                <a16:creationId xmlns:a16="http://schemas.microsoft.com/office/drawing/2014/main" id="{FC41AC35-F9B0-4657-B33F-CA49D36E4D9F}"/>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2" name="Rectangle 11">
            <a:extLst>
              <a:ext uri="{FF2B5EF4-FFF2-40B4-BE49-F238E27FC236}">
                <a16:creationId xmlns:a16="http://schemas.microsoft.com/office/drawing/2014/main" id="{1840FCD8-159E-4FE9-ADB3-0621313758B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3" name="Rectangle 12">
            <a:extLst>
              <a:ext uri="{FF2B5EF4-FFF2-40B4-BE49-F238E27FC236}">
                <a16:creationId xmlns:a16="http://schemas.microsoft.com/office/drawing/2014/main" id="{71E4FD1E-C411-4431-859D-CA04ED1D54FF}"/>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4" name="Rectangle 13">
            <a:extLst>
              <a:ext uri="{FF2B5EF4-FFF2-40B4-BE49-F238E27FC236}">
                <a16:creationId xmlns:a16="http://schemas.microsoft.com/office/drawing/2014/main" id="{5432AC58-E120-4170-AA41-D053C6614613}"/>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5" name="AutoShape 9">
            <a:extLst>
              <a:ext uri="{FF2B5EF4-FFF2-40B4-BE49-F238E27FC236}">
                <a16:creationId xmlns:a16="http://schemas.microsoft.com/office/drawing/2014/main" id="{32FE2A67-D5A8-46A3-BA1C-C846E3589266}"/>
              </a:ext>
            </a:extLst>
          </p:cNvPr>
          <p:cNvCxnSpPr>
            <a:cxnSpLocks noChangeShapeType="1"/>
            <a:stCxn id="7" idx="2"/>
            <a:endCxn id="8"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98A82C67-5F6C-4603-9042-12DD7402BD2D}"/>
              </a:ext>
            </a:extLst>
          </p:cNvPr>
          <p:cNvCxnSpPr>
            <a:cxnSpLocks noChangeShapeType="1"/>
            <a:stCxn id="9" idx="2"/>
            <a:endCxn id="10"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29132600-4B46-4C3A-889D-33B4E5440CDD}"/>
              </a:ext>
            </a:extLst>
          </p:cNvPr>
          <p:cNvCxnSpPr>
            <a:cxnSpLocks noChangeShapeType="1"/>
            <a:stCxn id="10" idx="1"/>
            <a:endCxn id="11"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CD93E610-0C09-4CCF-94BA-5621DE91CC20}"/>
              </a:ext>
            </a:extLst>
          </p:cNvPr>
          <p:cNvCxnSpPr>
            <a:cxnSpLocks noChangeShapeType="1"/>
            <a:stCxn id="10" idx="2"/>
            <a:endCxn id="12"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65661BBB-4A06-4490-B41A-F6B25F637EE4}"/>
              </a:ext>
            </a:extLst>
          </p:cNvPr>
          <p:cNvCxnSpPr>
            <a:cxnSpLocks noChangeShapeType="1"/>
            <a:stCxn id="10" idx="2"/>
            <a:endCxn id="13"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30" name="AutoShape 9">
            <a:extLst>
              <a:ext uri="{FF2B5EF4-FFF2-40B4-BE49-F238E27FC236}">
                <a16:creationId xmlns:a16="http://schemas.microsoft.com/office/drawing/2014/main" id="{F8B9605A-B220-4E3D-B185-A26138A8AA6A}"/>
              </a:ext>
            </a:extLst>
          </p:cNvPr>
          <p:cNvCxnSpPr>
            <a:cxnSpLocks noChangeShapeType="1"/>
            <a:stCxn id="10" idx="2"/>
            <a:endCxn id="14"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6EBA881C-52B5-4627-AD75-C6A491DA60A7}"/>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5" name="TextBox 34">
            <a:extLst>
              <a:ext uri="{FF2B5EF4-FFF2-40B4-BE49-F238E27FC236}">
                <a16:creationId xmlns:a16="http://schemas.microsoft.com/office/drawing/2014/main" id="{A2C72CFA-F733-427B-AF70-D7DF4B9BD890}"/>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6" name="TextBox 35">
            <a:extLst>
              <a:ext uri="{FF2B5EF4-FFF2-40B4-BE49-F238E27FC236}">
                <a16:creationId xmlns:a16="http://schemas.microsoft.com/office/drawing/2014/main" id="{49B35C47-D191-44DD-AB47-688A6AD2F477}"/>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7" name="TextBox 36">
            <a:extLst>
              <a:ext uri="{FF2B5EF4-FFF2-40B4-BE49-F238E27FC236}">
                <a16:creationId xmlns:a16="http://schemas.microsoft.com/office/drawing/2014/main" id="{CC705827-CCBA-4491-8AFE-E7B65C9E887D}"/>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8" name="TextBox 37">
            <a:extLst>
              <a:ext uri="{FF2B5EF4-FFF2-40B4-BE49-F238E27FC236}">
                <a16:creationId xmlns:a16="http://schemas.microsoft.com/office/drawing/2014/main" id="{F6C085A4-1EAD-4425-A625-07FA52B29D98}"/>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9" name="TextBox 38">
            <a:extLst>
              <a:ext uri="{FF2B5EF4-FFF2-40B4-BE49-F238E27FC236}">
                <a16:creationId xmlns:a16="http://schemas.microsoft.com/office/drawing/2014/main" id="{7AE82B8E-903F-4BAD-BEDF-DE0EC56D9AD7}"/>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43" name="TextBox 42">
            <a:extLst>
              <a:ext uri="{FF2B5EF4-FFF2-40B4-BE49-F238E27FC236}">
                <a16:creationId xmlns:a16="http://schemas.microsoft.com/office/drawing/2014/main" id="{B426EF75-0A9F-4724-AD7C-CB081D1E1D1B}"/>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1</a:t>
            </a:r>
          </a:p>
        </p:txBody>
      </p:sp>
      <p:cxnSp>
        <p:nvCxnSpPr>
          <p:cNvPr id="44" name="AutoShape 9">
            <a:extLst>
              <a:ext uri="{FF2B5EF4-FFF2-40B4-BE49-F238E27FC236}">
                <a16:creationId xmlns:a16="http://schemas.microsoft.com/office/drawing/2014/main" id="{C74FD8F8-5990-4B14-808C-34FA8DB06C9A}"/>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47" name="Rectangle: Rounded Corners 46">
            <a:extLst>
              <a:ext uri="{FF2B5EF4-FFF2-40B4-BE49-F238E27FC236}">
                <a16:creationId xmlns:a16="http://schemas.microsoft.com/office/drawing/2014/main" id="{B04F1885-FF9F-4490-9156-BD0EB866C10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AutoShape 9">
            <a:extLst>
              <a:ext uri="{FF2B5EF4-FFF2-40B4-BE49-F238E27FC236}">
                <a16:creationId xmlns:a16="http://schemas.microsoft.com/office/drawing/2014/main" id="{62DB982B-5FA3-41F2-9C49-DF8597954D82}"/>
              </a:ext>
            </a:extLst>
          </p:cNvPr>
          <p:cNvCxnSpPr>
            <a:cxnSpLocks noChangeShapeType="1"/>
            <a:stCxn id="11" idx="2"/>
            <a:endCxn id="47" idx="3"/>
          </p:cNvCxnSpPr>
          <p:nvPr/>
        </p:nvCxnSpPr>
        <p:spPr bwMode="auto">
          <a:xfrm flipH="1">
            <a:off x="3404618" y="4267200"/>
            <a:ext cx="1357882" cy="171658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E090CB27-D92D-493C-B5BA-9CD526A54375}"/>
              </a:ext>
            </a:extLst>
          </p:cNvPr>
          <p:cNvSpPr txBox="1"/>
          <p:nvPr/>
        </p:nvSpPr>
        <p:spPr>
          <a:xfrm>
            <a:off x="2314005" y="4270647"/>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1</a:t>
            </a:r>
          </a:p>
        </p:txBody>
      </p:sp>
    </p:spTree>
    <p:extLst>
      <p:ext uri="{BB962C8B-B14F-4D97-AF65-F5344CB8AC3E}">
        <p14:creationId xmlns:p14="http://schemas.microsoft.com/office/powerpoint/2010/main" val="351522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‘Change in color process’</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19</a:t>
            </a:fld>
            <a:endParaRPr lang="en-US"/>
          </a:p>
        </p:txBody>
      </p:sp>
      <p:pic>
        <p:nvPicPr>
          <p:cNvPr id="6" name="Picture 5">
            <a:extLst>
              <a:ext uri="{FF2B5EF4-FFF2-40B4-BE49-F238E27FC236}">
                <a16:creationId xmlns:a16="http://schemas.microsoft.com/office/drawing/2014/main" id="{007DC7E8-4B3B-43F8-95FC-42BFB86B832A}"/>
              </a:ext>
            </a:extLst>
          </p:cNvPr>
          <p:cNvPicPr>
            <a:picLocks noChangeAspect="1"/>
          </p:cNvPicPr>
          <p:nvPr/>
        </p:nvPicPr>
        <p:blipFill>
          <a:blip r:embed="rId2"/>
          <a:stretch>
            <a:fillRect/>
          </a:stretch>
        </p:blipFill>
        <p:spPr>
          <a:xfrm>
            <a:off x="2209800" y="4847953"/>
            <a:ext cx="2200275" cy="1628775"/>
          </a:xfrm>
          <a:prstGeom prst="rect">
            <a:avLst/>
          </a:prstGeom>
        </p:spPr>
      </p:pic>
      <p:sp>
        <p:nvSpPr>
          <p:cNvPr id="8" name="Rectangle 7">
            <a:extLst>
              <a:ext uri="{FF2B5EF4-FFF2-40B4-BE49-F238E27FC236}">
                <a16:creationId xmlns:a16="http://schemas.microsoft.com/office/drawing/2014/main" id="{2EB2C140-4DFF-4C26-B6ED-E35AC9FB70F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E0373F75-1058-4FE4-B592-9ACDC1830C92}"/>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3677EBC5-B413-47FE-B73B-4D786F07CDDC}"/>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7CB8EB61-D287-49B9-B19A-065F0D9D069E}"/>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936C448F-BE2A-4C10-A5F2-3087959ED59C}"/>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AABB29D1-C045-4A1A-B2F4-CAE5AE76D9F0}"/>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D369D48D-1CD2-47C4-BA69-A7C77000BFD4}"/>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5919B421-4693-4826-BF90-5966A29F574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D4DFA7A0-4355-4B39-BE63-CC54E7249B87}"/>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6769683A-0F48-40AF-A3C1-A1AD9BC43730}"/>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C95FDE94-E7B0-4775-9F01-858E5B0DC0AB}"/>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9CD6DA0B-9122-4CFC-945E-5C14F89B0C99}"/>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72E2672-1016-4F08-94EE-BE5BAB64438A}"/>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AB7BC9DF-81FE-4204-9AB7-04010BEFC04C}"/>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E5B30006-5345-4527-8387-73A9701C410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F3D0D689-4DDE-4022-AC0C-BBFC5555528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85CFCB1D-CAE6-4A85-86E9-18958137F921}"/>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547BDBF5-6C7C-4CA4-AE98-90683B4667D4}"/>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A6D175E9-2217-492D-A50F-DEDA91F5BDD2}"/>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B437B5EB-35BB-433C-8D9B-D8135110D098}"/>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F0855BB3-A36C-46BA-AAF6-A251568EFF8C}"/>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7E13C658-F89C-498B-84EB-887B46D561AD}"/>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2</a:t>
            </a:r>
          </a:p>
        </p:txBody>
      </p:sp>
      <p:sp>
        <p:nvSpPr>
          <p:cNvPr id="33" name="Rectangle: Rounded Corners 32">
            <a:extLst>
              <a:ext uri="{FF2B5EF4-FFF2-40B4-BE49-F238E27FC236}">
                <a16:creationId xmlns:a16="http://schemas.microsoft.com/office/drawing/2014/main" id="{4E46A609-8F90-4761-A565-5BEF1C43C1B4}"/>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5637DCE8-2442-4E86-9940-3B8252287349}"/>
              </a:ext>
            </a:extLst>
          </p:cNvPr>
          <p:cNvCxnSpPr>
            <a:cxnSpLocks noChangeShapeType="1"/>
            <a:stCxn id="13" idx="1"/>
            <a:endCxn id="33" idx="3"/>
          </p:cNvCxnSpPr>
          <p:nvPr/>
        </p:nvCxnSpPr>
        <p:spPr bwMode="auto">
          <a:xfrm flipH="1">
            <a:off x="3404618" y="4748076"/>
            <a:ext cx="2474974" cy="1235708"/>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897CE5E3-6E87-4CA3-9C61-E15FBB754DA0}"/>
              </a:ext>
            </a:extLst>
          </p:cNvPr>
          <p:cNvSpPr txBox="1"/>
          <p:nvPr/>
        </p:nvSpPr>
        <p:spPr>
          <a:xfrm>
            <a:off x="3523679" y="4395678"/>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2</a:t>
            </a:r>
          </a:p>
        </p:txBody>
      </p:sp>
    </p:spTree>
    <p:extLst>
      <p:ext uri="{BB962C8B-B14F-4D97-AF65-F5344CB8AC3E}">
        <p14:creationId xmlns:p14="http://schemas.microsoft.com/office/powerpoint/2010/main" val="290807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a:xfrm>
            <a:off x="219075" y="609600"/>
            <a:ext cx="8686800" cy="762000"/>
          </a:xfrm>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a:xfrm>
            <a:off x="-28574" y="1371600"/>
            <a:ext cx="9143999" cy="5029200"/>
          </a:xfrm>
        </p:spPr>
        <p:txBody>
          <a:bodyPr/>
          <a:lstStyle/>
          <a:p>
            <a:pPr>
              <a:buFont typeface="Arial" panose="020B0604020202020204" pitchFamily="34" charset="0"/>
              <a:buChar char="•"/>
            </a:pPr>
            <a:r>
              <a:rPr lang="en-US" sz="2000" b="1" dirty="0"/>
              <a:t>A3</a:t>
            </a:r>
            <a:r>
              <a:rPr lang="en-US" sz="2000" dirty="0"/>
              <a:t>: Create a first version of your ontology consisting of at least 5 continuants and 5 occurrents satisfying the following requirements: </a:t>
            </a:r>
          </a:p>
          <a:p>
            <a:pPr lvl="1">
              <a:buFont typeface="Arial" panose="020B0604020202020204" pitchFamily="34" charset="0"/>
              <a:buChar char="•"/>
            </a:pPr>
            <a:r>
              <a:rPr lang="en-US" sz="1800" dirty="0"/>
              <a:t>(1) they belong to your selected research domain presented in A2, </a:t>
            </a:r>
          </a:p>
          <a:p>
            <a:pPr lvl="1">
              <a:buFont typeface="Arial" panose="020B0604020202020204" pitchFamily="34" charset="0"/>
              <a:buChar char="•"/>
            </a:pPr>
            <a:r>
              <a:rPr lang="en-US" sz="1800" dirty="0"/>
              <a:t>(2) they have not been discussed in class as part of A1, although they might have been mentioned, </a:t>
            </a:r>
          </a:p>
          <a:p>
            <a:pPr lvl="1">
              <a:buFont typeface="Arial" panose="020B0604020202020204" pitchFamily="34" charset="0"/>
              <a:buChar char="•"/>
            </a:pPr>
            <a:r>
              <a:rPr lang="en-US" sz="1800" dirty="0"/>
              <a:t>(3) they are not terms from BFO, </a:t>
            </a:r>
          </a:p>
          <a:p>
            <a:pPr lvl="1">
              <a:buFont typeface="Arial" panose="020B0604020202020204" pitchFamily="34" charset="0"/>
              <a:buChar char="•"/>
            </a:pPr>
            <a:r>
              <a:rPr lang="en-US" sz="1800" dirty="0"/>
              <a:t>(4) they are not all present in one single ontology published on the </a:t>
            </a:r>
            <a:r>
              <a:rPr lang="en-US" sz="1800" dirty="0" err="1"/>
              <a:t>BioPortal</a:t>
            </a:r>
            <a:r>
              <a:rPr lang="en-US" sz="1800" dirty="0"/>
              <a:t> or anywhere else, </a:t>
            </a:r>
          </a:p>
          <a:p>
            <a:pPr lvl="1">
              <a:buFont typeface="Arial" panose="020B0604020202020204" pitchFamily="34" charset="0"/>
              <a:buChar char="•"/>
            </a:pPr>
            <a:r>
              <a:rPr lang="en-US" sz="1800" dirty="0"/>
              <a:t>(5) no two entity types you selected may be directly subsumed by the same BFO universal,</a:t>
            </a:r>
          </a:p>
          <a:p>
            <a:pPr lvl="1">
              <a:buFont typeface="Arial" panose="020B0604020202020204" pitchFamily="34" charset="0"/>
              <a:buChar char="•"/>
            </a:pPr>
            <a:r>
              <a:rPr lang="en-US" sz="1800" dirty="0"/>
              <a:t>(6) no selected entity type may be subsumed by another selected entity type. </a:t>
            </a:r>
          </a:p>
          <a:p>
            <a:pPr>
              <a:buFont typeface="Arial" panose="020B0604020202020204" pitchFamily="34" charset="0"/>
              <a:buChar char="•"/>
            </a:pPr>
            <a:r>
              <a:rPr lang="en-US" sz="2000" dirty="0"/>
              <a:t>For each term, indicate the most specific BFO2020-term by which it is subsumed.</a:t>
            </a:r>
          </a:p>
          <a:p>
            <a:pPr>
              <a:buFont typeface="Arial" panose="020B0604020202020204" pitchFamily="34" charset="0"/>
              <a:buChar char="•"/>
            </a:pPr>
            <a:r>
              <a:rPr lang="en-US" sz="2000" dirty="0"/>
              <a:t>Upload your work in an Excel file to UB Box as ‘BMI508-A3-[UBITNAME].xlsx’.</a:t>
            </a:r>
          </a:p>
          <a:p>
            <a:pPr>
              <a:buFont typeface="Arial" panose="020B0604020202020204" pitchFamily="34" charset="0"/>
              <a:buChar char="•"/>
            </a:pPr>
            <a:r>
              <a:rPr lang="en-US" sz="2000" dirty="0"/>
              <a:t>Due date: Sep 22 – noon.</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‘Change in color process’</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20</a:t>
            </a:fld>
            <a:endParaRPr lang="en-US"/>
          </a:p>
        </p:txBody>
      </p:sp>
      <p:pic>
        <p:nvPicPr>
          <p:cNvPr id="7" name="Picture 6">
            <a:extLst>
              <a:ext uri="{FF2B5EF4-FFF2-40B4-BE49-F238E27FC236}">
                <a16:creationId xmlns:a16="http://schemas.microsoft.com/office/drawing/2014/main" id="{B8DA45C5-6190-4F5F-8227-A16C1E4052D1}"/>
              </a:ext>
            </a:extLst>
          </p:cNvPr>
          <p:cNvPicPr>
            <a:picLocks noChangeAspect="1"/>
          </p:cNvPicPr>
          <p:nvPr/>
        </p:nvPicPr>
        <p:blipFill>
          <a:blip r:embed="rId2"/>
          <a:stretch>
            <a:fillRect/>
          </a:stretch>
        </p:blipFill>
        <p:spPr>
          <a:xfrm>
            <a:off x="2209800" y="4847952"/>
            <a:ext cx="2181225" cy="1628775"/>
          </a:xfrm>
          <a:prstGeom prst="rect">
            <a:avLst/>
          </a:prstGeom>
        </p:spPr>
      </p:pic>
      <p:sp>
        <p:nvSpPr>
          <p:cNvPr id="8" name="Rectangle 7">
            <a:extLst>
              <a:ext uri="{FF2B5EF4-FFF2-40B4-BE49-F238E27FC236}">
                <a16:creationId xmlns:a16="http://schemas.microsoft.com/office/drawing/2014/main" id="{7D845F36-EDC2-43FE-A9D4-DF1FC110A90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AF90B6E9-60E8-4E57-A4D4-92F111971D66}"/>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184EE42B-DCB6-4A36-885B-AC6850824FF1}"/>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147EE9F3-0ED5-4A64-914D-2F5C11D16A55}"/>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FF17ABDD-B0D1-4D90-8CA8-0935E97A6580}"/>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02ED5751-7BE5-4016-8945-339394766E3F}"/>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BF4DD685-DB92-49A0-A70A-2AD8FC6E3BF5}"/>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A8119073-7DE4-4FC6-B773-2DA925179FCC}"/>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75FEEC49-1C57-484D-8B8B-5014DE388F68}"/>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217556E8-1BF8-41DF-B832-E2BE3227EBA1}"/>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53AF2D2C-325E-467A-8804-ABF05E8EC36A}"/>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47377F81-BB39-448F-93E7-74AD227A0B76}"/>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925347CA-D383-484E-A620-5E062569EB13}"/>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01FA3B3F-F84D-4632-ABC0-F2D2863B132F}"/>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40F36139-F3D6-4B46-91D8-631E66E16B0B}"/>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1664CC43-890D-47B5-9B74-82999FF71E8E}"/>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A6B61D17-575C-4DFC-A017-40E642D85729}"/>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A87AFCA8-8E56-40C8-AEF7-D6AB7411628F}"/>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6C686F18-076C-4D02-9273-8951E999542C}"/>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C8953828-5687-4020-92BB-B13E947585D0}"/>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E6BFA493-ED67-4FF4-99D6-0F02459722A2}"/>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68500163-8164-445E-A2C8-1C7D0091E87E}"/>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3</a:t>
            </a:r>
          </a:p>
        </p:txBody>
      </p:sp>
      <p:sp>
        <p:nvSpPr>
          <p:cNvPr id="33" name="Rectangle: Rounded Corners 32">
            <a:extLst>
              <a:ext uri="{FF2B5EF4-FFF2-40B4-BE49-F238E27FC236}">
                <a16:creationId xmlns:a16="http://schemas.microsoft.com/office/drawing/2014/main" id="{C6A80B3F-3C51-45C9-BF47-E418EBAF761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825F295A-98B1-43E2-85E6-C34364453B95}"/>
              </a:ext>
            </a:extLst>
          </p:cNvPr>
          <p:cNvCxnSpPr>
            <a:cxnSpLocks noChangeShapeType="1"/>
            <a:endCxn id="33" idx="3"/>
          </p:cNvCxnSpPr>
          <p:nvPr/>
        </p:nvCxnSpPr>
        <p:spPr bwMode="auto">
          <a:xfrm flipH="1">
            <a:off x="3404618" y="5528364"/>
            <a:ext cx="3453382" cy="45542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17228D63-701C-47C5-B457-DBA06C141D20}"/>
              </a:ext>
            </a:extLst>
          </p:cNvPr>
          <p:cNvSpPr txBox="1"/>
          <p:nvPr/>
        </p:nvSpPr>
        <p:spPr>
          <a:xfrm>
            <a:off x="4592002" y="5715000"/>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3</a:t>
            </a:r>
          </a:p>
        </p:txBody>
      </p:sp>
    </p:spTree>
    <p:extLst>
      <p:ext uri="{BB962C8B-B14F-4D97-AF65-F5344CB8AC3E}">
        <p14:creationId xmlns:p14="http://schemas.microsoft.com/office/powerpoint/2010/main" val="30877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‘Change in color process’</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21</a:t>
            </a:fld>
            <a:endParaRPr lang="en-US"/>
          </a:p>
        </p:txBody>
      </p:sp>
      <p:pic>
        <p:nvPicPr>
          <p:cNvPr id="8" name="Picture 7">
            <a:extLst>
              <a:ext uri="{FF2B5EF4-FFF2-40B4-BE49-F238E27FC236}">
                <a16:creationId xmlns:a16="http://schemas.microsoft.com/office/drawing/2014/main" id="{AB475DEB-3BB9-489E-A299-1E285FE82F8A}"/>
              </a:ext>
            </a:extLst>
          </p:cNvPr>
          <p:cNvPicPr>
            <a:picLocks noChangeAspect="1"/>
          </p:cNvPicPr>
          <p:nvPr/>
        </p:nvPicPr>
        <p:blipFill>
          <a:blip r:embed="rId2"/>
          <a:stretch>
            <a:fillRect/>
          </a:stretch>
        </p:blipFill>
        <p:spPr>
          <a:xfrm>
            <a:off x="2209800" y="4844143"/>
            <a:ext cx="2209800" cy="1647825"/>
          </a:xfrm>
          <a:prstGeom prst="rect">
            <a:avLst/>
          </a:prstGeom>
        </p:spPr>
      </p:pic>
      <p:sp>
        <p:nvSpPr>
          <p:cNvPr id="9" name="Rectangle 8">
            <a:extLst>
              <a:ext uri="{FF2B5EF4-FFF2-40B4-BE49-F238E27FC236}">
                <a16:creationId xmlns:a16="http://schemas.microsoft.com/office/drawing/2014/main" id="{4B8FB37C-13E7-4B44-B551-54F8DE43498B}"/>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10" name="Rectangle 9">
            <a:extLst>
              <a:ext uri="{FF2B5EF4-FFF2-40B4-BE49-F238E27FC236}">
                <a16:creationId xmlns:a16="http://schemas.microsoft.com/office/drawing/2014/main" id="{30BE71A7-E36C-41CF-8AF3-E1609510986E}"/>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1" name="Rectangle 10">
            <a:extLst>
              <a:ext uri="{FF2B5EF4-FFF2-40B4-BE49-F238E27FC236}">
                <a16:creationId xmlns:a16="http://schemas.microsoft.com/office/drawing/2014/main" id="{FCA3F374-943D-4E4D-BA41-CF17114444E9}"/>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2" name="Rectangle 11">
            <a:extLst>
              <a:ext uri="{FF2B5EF4-FFF2-40B4-BE49-F238E27FC236}">
                <a16:creationId xmlns:a16="http://schemas.microsoft.com/office/drawing/2014/main" id="{3B92D278-E814-4504-BC98-E8B7CC6C56D8}"/>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3" name="Rectangle 12">
            <a:extLst>
              <a:ext uri="{FF2B5EF4-FFF2-40B4-BE49-F238E27FC236}">
                <a16:creationId xmlns:a16="http://schemas.microsoft.com/office/drawing/2014/main" id="{0E3E43EC-BC49-419E-A8BC-F7ADE6B6C1F7}"/>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4" name="Rectangle 13">
            <a:extLst>
              <a:ext uri="{FF2B5EF4-FFF2-40B4-BE49-F238E27FC236}">
                <a16:creationId xmlns:a16="http://schemas.microsoft.com/office/drawing/2014/main" id="{4738EC35-82E3-4203-8674-356EF2FFA18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5" name="Rectangle 14">
            <a:extLst>
              <a:ext uri="{FF2B5EF4-FFF2-40B4-BE49-F238E27FC236}">
                <a16:creationId xmlns:a16="http://schemas.microsoft.com/office/drawing/2014/main" id="{872E5097-311D-4E75-9DFA-56DB2C326BF8}"/>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6" name="Rectangle 15">
            <a:extLst>
              <a:ext uri="{FF2B5EF4-FFF2-40B4-BE49-F238E27FC236}">
                <a16:creationId xmlns:a16="http://schemas.microsoft.com/office/drawing/2014/main" id="{4A746547-1AFE-4E29-81B2-88EF443CCCE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7" name="AutoShape 9">
            <a:extLst>
              <a:ext uri="{FF2B5EF4-FFF2-40B4-BE49-F238E27FC236}">
                <a16:creationId xmlns:a16="http://schemas.microsoft.com/office/drawing/2014/main" id="{8179CFEB-ADE3-4FD0-8401-DDC44FB38996}"/>
              </a:ext>
            </a:extLst>
          </p:cNvPr>
          <p:cNvCxnSpPr>
            <a:cxnSpLocks noChangeShapeType="1"/>
            <a:stCxn id="9" idx="2"/>
            <a:endCxn id="10"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1E22EAE4-E3EF-4AEF-8E08-E5CBD12B7248}"/>
              </a:ext>
            </a:extLst>
          </p:cNvPr>
          <p:cNvCxnSpPr>
            <a:cxnSpLocks noChangeShapeType="1"/>
            <a:stCxn id="11" idx="2"/>
            <a:endCxn id="12"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C39F16E7-D97A-4A23-BD6F-BA4B3C0911D5}"/>
              </a:ext>
            </a:extLst>
          </p:cNvPr>
          <p:cNvCxnSpPr>
            <a:cxnSpLocks noChangeShapeType="1"/>
            <a:stCxn id="12" idx="1"/>
            <a:endCxn id="13"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B056357-AC02-4B4E-86E2-4194675B9A2C}"/>
              </a:ext>
            </a:extLst>
          </p:cNvPr>
          <p:cNvCxnSpPr>
            <a:cxnSpLocks noChangeShapeType="1"/>
            <a:stCxn id="12" idx="2"/>
            <a:endCxn id="14"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CCAC7B60-69CB-49ED-B34D-D3CB9FF1D9ED}"/>
              </a:ext>
            </a:extLst>
          </p:cNvPr>
          <p:cNvCxnSpPr>
            <a:cxnSpLocks noChangeShapeType="1"/>
            <a:stCxn id="12" idx="2"/>
            <a:endCxn id="15"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2" name="AutoShape 9">
            <a:extLst>
              <a:ext uri="{FF2B5EF4-FFF2-40B4-BE49-F238E27FC236}">
                <a16:creationId xmlns:a16="http://schemas.microsoft.com/office/drawing/2014/main" id="{FA4F8C40-2CF8-4D28-8A30-3921D9B5B098}"/>
              </a:ext>
            </a:extLst>
          </p:cNvPr>
          <p:cNvCxnSpPr>
            <a:cxnSpLocks noChangeShapeType="1"/>
            <a:stCxn id="12" idx="2"/>
            <a:endCxn id="16"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8EF622D6-FBAD-45C4-A3F0-C12CB97205C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C9FEFB1A-1B1C-4CB7-AABD-046D31A6776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EEEAF18D-BA36-4C5D-A81A-BBF64743D236}"/>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56185DEE-6FF6-4660-8E4D-D8C750542CAC}"/>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FC31B0DA-916B-4EC8-A2BD-EA860BDB1889}"/>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8" name="TextBox 27">
            <a:extLst>
              <a:ext uri="{FF2B5EF4-FFF2-40B4-BE49-F238E27FC236}">
                <a16:creationId xmlns:a16="http://schemas.microsoft.com/office/drawing/2014/main" id="{98121CA3-8768-400B-9198-D90B895CC0E1}"/>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30" name="AutoShape 9">
            <a:extLst>
              <a:ext uri="{FF2B5EF4-FFF2-40B4-BE49-F238E27FC236}">
                <a16:creationId xmlns:a16="http://schemas.microsoft.com/office/drawing/2014/main" id="{6520194A-681D-4DAB-93AB-128702E9B149}"/>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2158602C-5924-428A-BE76-26F8B4AE3709}"/>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4</a:t>
            </a:r>
          </a:p>
        </p:txBody>
      </p:sp>
      <p:sp>
        <p:nvSpPr>
          <p:cNvPr id="32" name="Rectangle: Rounded Corners 31">
            <a:extLst>
              <a:ext uri="{FF2B5EF4-FFF2-40B4-BE49-F238E27FC236}">
                <a16:creationId xmlns:a16="http://schemas.microsoft.com/office/drawing/2014/main" id="{E6F77F79-9A58-4A21-91CC-FCBD8F29C59F}"/>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 name="AutoShape 9">
            <a:extLst>
              <a:ext uri="{FF2B5EF4-FFF2-40B4-BE49-F238E27FC236}">
                <a16:creationId xmlns:a16="http://schemas.microsoft.com/office/drawing/2014/main" id="{4835F9A0-5CEE-4EA4-89C8-75ABE30C4908}"/>
              </a:ext>
            </a:extLst>
          </p:cNvPr>
          <p:cNvCxnSpPr>
            <a:cxnSpLocks noChangeShapeType="1"/>
            <a:stCxn id="16" idx="1"/>
            <a:endCxn id="32" idx="3"/>
          </p:cNvCxnSpPr>
          <p:nvPr/>
        </p:nvCxnSpPr>
        <p:spPr bwMode="auto">
          <a:xfrm flipH="1" flipV="1">
            <a:off x="3404618" y="5983784"/>
            <a:ext cx="4573903" cy="27044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DF97DC08-0115-419E-8643-4A2CFED7AE92}"/>
              </a:ext>
            </a:extLst>
          </p:cNvPr>
          <p:cNvSpPr txBox="1"/>
          <p:nvPr/>
        </p:nvSpPr>
        <p:spPr>
          <a:xfrm>
            <a:off x="5522270" y="6173559"/>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4</a:t>
            </a:r>
          </a:p>
        </p:txBody>
      </p:sp>
    </p:spTree>
    <p:extLst>
      <p:ext uri="{BB962C8B-B14F-4D97-AF65-F5344CB8AC3E}">
        <p14:creationId xmlns:p14="http://schemas.microsoft.com/office/powerpoint/2010/main" val="6375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192E31C-B24C-4BD6-BF05-B91D5B46A939}"/>
              </a:ext>
            </a:extLst>
          </p:cNvPr>
          <p:cNvPicPr>
            <a:picLocks noChangeAspect="1"/>
          </p:cNvPicPr>
          <p:nvPr/>
        </p:nvPicPr>
        <p:blipFill>
          <a:blip r:embed="rId3"/>
          <a:stretch>
            <a:fillRect/>
          </a:stretch>
        </p:blipFill>
        <p:spPr>
          <a:xfrm>
            <a:off x="189519" y="1936212"/>
            <a:ext cx="4077682" cy="4157076"/>
          </a:xfrm>
          <a:prstGeom prst="rect">
            <a:avLst/>
          </a:prstGeom>
        </p:spPr>
      </p:pic>
      <p:sp>
        <p:nvSpPr>
          <p:cNvPr id="2" name="Title 1">
            <a:extLst>
              <a:ext uri="{FF2B5EF4-FFF2-40B4-BE49-F238E27FC236}">
                <a16:creationId xmlns:a16="http://schemas.microsoft.com/office/drawing/2014/main" id="{07E9A61A-0132-43BF-8105-38EBD237C720}"/>
              </a:ext>
            </a:extLst>
          </p:cNvPr>
          <p:cNvSpPr>
            <a:spLocks noGrp="1"/>
          </p:cNvSpPr>
          <p:nvPr>
            <p:ph type="title"/>
          </p:nvPr>
        </p:nvSpPr>
        <p:spPr>
          <a:xfrm>
            <a:off x="0" y="762000"/>
            <a:ext cx="9144000" cy="762000"/>
          </a:xfrm>
        </p:spPr>
        <p:txBody>
          <a:bodyPr/>
          <a:lstStyle/>
          <a:p>
            <a:r>
              <a:rPr lang="en-US" dirty="0"/>
              <a:t>Participation of an SDC (idem GDC)</a:t>
            </a:r>
          </a:p>
        </p:txBody>
      </p:sp>
      <p:sp>
        <p:nvSpPr>
          <p:cNvPr id="156" name="TextBox 155">
            <a:extLst>
              <a:ext uri="{FF2B5EF4-FFF2-40B4-BE49-F238E27FC236}">
                <a16:creationId xmlns:a16="http://schemas.microsoft.com/office/drawing/2014/main" id="{15FB9596-BD62-4FCD-AFB3-648612BA7681}"/>
              </a:ext>
            </a:extLst>
          </p:cNvPr>
          <p:cNvSpPr txBox="1"/>
          <p:nvPr/>
        </p:nvSpPr>
        <p:spPr>
          <a:xfrm>
            <a:off x="4191001" y="1752600"/>
            <a:ext cx="4800600" cy="1077218"/>
          </a:xfrm>
          <a:prstGeom prst="rect">
            <a:avLst/>
          </a:prstGeom>
          <a:solidFill>
            <a:srgbClr val="FF0000"/>
          </a:solidFill>
        </p:spPr>
        <p:txBody>
          <a:bodyPr wrap="square">
            <a:spAutoFit/>
          </a:bodyPr>
          <a:lstStyle/>
          <a:p>
            <a:pPr algn="just">
              <a:spcBef>
                <a:spcPts val="0"/>
              </a:spcBef>
            </a:pPr>
            <a:r>
              <a:rPr lang="en-US" sz="1600" dirty="0">
                <a:solidFill>
                  <a:schemeClr val="bg1"/>
                </a:solidFill>
                <a:ea typeface="MS Mincho" panose="02020609040205080304" pitchFamily="49" charset="-128"/>
              </a:rPr>
              <a:t>At every time a specific dependent s participates in a process p there’s a part of that time, during which there’s an independent continuant that s s-depends on, and that participates in p at that time. </a:t>
            </a:r>
          </a:p>
        </p:txBody>
      </p:sp>
      <p:sp>
        <p:nvSpPr>
          <p:cNvPr id="9" name="Content Placeholder 5">
            <a:extLst>
              <a:ext uri="{FF2B5EF4-FFF2-40B4-BE49-F238E27FC236}">
                <a16:creationId xmlns:a16="http://schemas.microsoft.com/office/drawing/2014/main" id="{1A56A12B-9849-43AB-AD9E-E839833A28D2}"/>
              </a:ext>
            </a:extLst>
          </p:cNvPr>
          <p:cNvSpPr txBox="1">
            <a:spLocks/>
          </p:cNvSpPr>
          <p:nvPr/>
        </p:nvSpPr>
        <p:spPr>
          <a:xfrm>
            <a:off x="4228320" y="2945929"/>
            <a:ext cx="4839480" cy="3258607"/>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b="0" kern="0" dirty="0"/>
              <a:t>(</a:t>
            </a:r>
            <a:r>
              <a:rPr lang="en-US" sz="1400" b="0" kern="0" dirty="0" err="1">
                <a:solidFill>
                  <a:srgbClr val="1FE115"/>
                </a:solidFill>
              </a:rPr>
              <a:t>forall</a:t>
            </a:r>
            <a:r>
              <a:rPr lang="en-US" sz="1400" b="0" kern="0" dirty="0"/>
              <a:t> (</a:t>
            </a:r>
            <a:r>
              <a:rPr lang="en-US" sz="1400" b="0" kern="0" dirty="0" err="1">
                <a:solidFill>
                  <a:srgbClr val="FFC000"/>
                </a:solidFill>
              </a:rPr>
              <a:t>sdc</a:t>
            </a:r>
            <a:r>
              <a:rPr lang="en-US" sz="1400" b="0" kern="0" dirty="0">
                <a:solidFill>
                  <a:srgbClr val="FFC000"/>
                </a:solidFill>
              </a:rPr>
              <a:t> p t</a:t>
            </a:r>
            <a:r>
              <a:rPr lang="en-US" sz="1400" b="0" kern="0" dirty="0"/>
              <a:t>)    </a:t>
            </a:r>
          </a:p>
          <a:p>
            <a:r>
              <a:rPr lang="en-US" sz="1400" b="0" kern="0" dirty="0"/>
              <a:t>   (if (and </a:t>
            </a:r>
          </a:p>
          <a:p>
            <a:r>
              <a:rPr lang="en-US" sz="1400" b="0" kern="0" dirty="0"/>
              <a:t>           (</a:t>
            </a:r>
            <a:r>
              <a:rPr lang="en-US" sz="1400" b="0" kern="0" dirty="0">
                <a:solidFill>
                  <a:srgbClr val="FFFF00"/>
                </a:solidFill>
              </a:rPr>
              <a:t>instance-of</a:t>
            </a:r>
            <a:r>
              <a:rPr lang="en-US" sz="1400" b="0" kern="0" dirty="0"/>
              <a:t> </a:t>
            </a:r>
            <a:r>
              <a:rPr lang="en-US" sz="1400" b="0" i="1" kern="0" dirty="0" err="1">
                <a:solidFill>
                  <a:srgbClr val="FFC000"/>
                </a:solidFill>
              </a:rPr>
              <a:t>sdc</a:t>
            </a:r>
            <a:r>
              <a:rPr lang="en-US" sz="1400" b="0" kern="0" dirty="0"/>
              <a:t> </a:t>
            </a:r>
            <a:r>
              <a:rPr lang="en-US" sz="1400" b="0" kern="0" dirty="0">
                <a:solidFill>
                  <a:srgbClr val="00B0F0"/>
                </a:solidFill>
              </a:rPr>
              <a:t>specifically-dependent-continuant</a:t>
            </a:r>
            <a:r>
              <a:rPr lang="en-US" sz="1400" b="0" kern="0" dirty="0"/>
              <a:t> </a:t>
            </a:r>
            <a:r>
              <a:rPr lang="en-US" sz="1400" b="0" i="1" kern="0" dirty="0">
                <a:solidFill>
                  <a:srgbClr val="FFC000"/>
                </a:solidFill>
              </a:rPr>
              <a:t>t</a:t>
            </a:r>
            <a:r>
              <a:rPr lang="en-US" sz="1400" b="0" kern="0" dirty="0"/>
              <a:t>)         </a:t>
            </a:r>
          </a:p>
          <a:p>
            <a:r>
              <a:rPr lang="en-US" sz="1400" b="0" kern="0" dirty="0"/>
              <a:t>           (</a:t>
            </a:r>
            <a:r>
              <a:rPr lang="en-US" sz="1400" b="0" kern="0" dirty="0">
                <a:solidFill>
                  <a:srgbClr val="FFFF00"/>
                </a:solidFill>
              </a:rPr>
              <a:t>participates-in</a:t>
            </a:r>
            <a:r>
              <a:rPr lang="en-US" sz="1400" b="0" kern="0" dirty="0"/>
              <a:t> </a:t>
            </a:r>
            <a:r>
              <a:rPr lang="en-US" sz="1400" b="0" i="1" kern="0" dirty="0" err="1">
                <a:solidFill>
                  <a:srgbClr val="FFC000"/>
                </a:solidFill>
              </a:rPr>
              <a:t>sdc</a:t>
            </a:r>
            <a:r>
              <a:rPr lang="en-US" sz="1400" b="0" i="1" kern="0" dirty="0">
                <a:solidFill>
                  <a:srgbClr val="FFC000"/>
                </a:solidFill>
              </a:rPr>
              <a:t> p t</a:t>
            </a:r>
            <a:r>
              <a:rPr lang="en-US" sz="1400" b="0" kern="0" dirty="0"/>
              <a:t>))      </a:t>
            </a:r>
          </a:p>
          <a:p>
            <a:r>
              <a:rPr lang="en-US" sz="1400" b="0" kern="0" dirty="0"/>
              <a:t>        (</a:t>
            </a:r>
            <a:r>
              <a:rPr lang="en-US" sz="1400" b="0" kern="0" dirty="0">
                <a:solidFill>
                  <a:srgbClr val="1FE115"/>
                </a:solidFill>
              </a:rPr>
              <a:t>exists</a:t>
            </a:r>
            <a:r>
              <a:rPr lang="en-US" sz="1400" b="0" kern="0" dirty="0"/>
              <a:t> (</a:t>
            </a:r>
            <a:r>
              <a:rPr lang="en-US" sz="1400" b="0" i="1" kern="0" dirty="0" err="1">
                <a:solidFill>
                  <a:srgbClr val="FFC000"/>
                </a:solidFill>
              </a:rPr>
              <a:t>tp</a:t>
            </a:r>
            <a:r>
              <a:rPr lang="en-US" sz="1400" b="0" i="1" kern="0" dirty="0">
                <a:solidFill>
                  <a:srgbClr val="FFC000"/>
                </a:solidFill>
              </a:rPr>
              <a:t> </a:t>
            </a:r>
            <a:r>
              <a:rPr lang="en-US" sz="1400" b="0" i="1" kern="0" dirty="0" err="1">
                <a:solidFill>
                  <a:srgbClr val="FFC000"/>
                </a:solidFill>
              </a:rPr>
              <a:t>ic</a:t>
            </a:r>
            <a:r>
              <a:rPr lang="en-US" sz="1400" b="0" kern="0" dirty="0"/>
              <a:t>)</a:t>
            </a:r>
          </a:p>
          <a:p>
            <a:r>
              <a:rPr lang="en-US" sz="1400" b="0" kern="0" dirty="0"/>
              <a:t>           (and </a:t>
            </a:r>
          </a:p>
          <a:p>
            <a:r>
              <a:rPr lang="en-US" sz="1400" b="0" kern="0" dirty="0"/>
              <a:t>               (</a:t>
            </a:r>
            <a:r>
              <a:rPr lang="en-US" sz="1400" b="0" kern="0" dirty="0">
                <a:solidFill>
                  <a:srgbClr val="FFFF00"/>
                </a:solidFill>
              </a:rPr>
              <a:t>instance-of</a:t>
            </a:r>
            <a:r>
              <a:rPr lang="en-US" sz="1400" b="0" kern="0" dirty="0"/>
              <a:t> </a:t>
            </a:r>
            <a:r>
              <a:rPr lang="en-US" sz="1400" b="0" i="1" kern="0" dirty="0" err="1">
                <a:solidFill>
                  <a:srgbClr val="FFC000"/>
                </a:solidFill>
              </a:rPr>
              <a:t>tp</a:t>
            </a:r>
            <a:r>
              <a:rPr lang="en-US" sz="1400" b="0" kern="0" dirty="0"/>
              <a:t> </a:t>
            </a:r>
            <a:r>
              <a:rPr lang="en-US" sz="1400" b="0" kern="0" dirty="0">
                <a:solidFill>
                  <a:srgbClr val="00B0F0"/>
                </a:solidFill>
              </a:rPr>
              <a:t>temporal-region</a:t>
            </a:r>
            <a:r>
              <a:rPr lang="en-US" sz="1400" b="0" kern="0" dirty="0"/>
              <a:t> </a:t>
            </a:r>
            <a:r>
              <a:rPr lang="en-US" sz="1400" b="0" i="1" kern="0" dirty="0" err="1">
                <a:solidFill>
                  <a:srgbClr val="FFC000"/>
                </a:solidFill>
              </a:rPr>
              <a:t>tp</a:t>
            </a:r>
            <a:r>
              <a:rPr lang="en-US" sz="1400" b="0" kern="0" dirty="0"/>
              <a:t>)</a:t>
            </a:r>
          </a:p>
          <a:p>
            <a:r>
              <a:rPr lang="en-US" sz="1400" b="0" kern="0" dirty="0"/>
              <a:t>               (</a:t>
            </a:r>
            <a:r>
              <a:rPr lang="en-US" sz="1400" b="0" kern="0" dirty="0">
                <a:solidFill>
                  <a:srgbClr val="FFFF00"/>
                </a:solidFill>
              </a:rPr>
              <a:t>temporal-part-of</a:t>
            </a:r>
            <a:r>
              <a:rPr lang="en-US" sz="1400" b="0" kern="0" dirty="0"/>
              <a:t> </a:t>
            </a:r>
            <a:r>
              <a:rPr lang="en-US" sz="1400" b="0" i="1" kern="0" dirty="0" err="1">
                <a:solidFill>
                  <a:srgbClr val="FFC000"/>
                </a:solidFill>
              </a:rPr>
              <a:t>tp</a:t>
            </a:r>
            <a:r>
              <a:rPr lang="en-US" sz="1400" b="0" i="1" kern="0" dirty="0">
                <a:solidFill>
                  <a:srgbClr val="FFC000"/>
                </a:solidFill>
              </a:rPr>
              <a:t> t</a:t>
            </a:r>
            <a:r>
              <a:rPr lang="en-US" sz="1400" b="0" kern="0" dirty="0"/>
              <a:t>)</a:t>
            </a:r>
          </a:p>
          <a:p>
            <a:r>
              <a:rPr lang="en-US" sz="1400" b="0" kern="0" dirty="0"/>
              <a:t>               (</a:t>
            </a:r>
            <a:r>
              <a:rPr lang="en-US" sz="1400" b="0" kern="0" dirty="0">
                <a:solidFill>
                  <a:srgbClr val="FFFF00"/>
                </a:solidFill>
              </a:rPr>
              <a:t>instance-of</a:t>
            </a:r>
            <a:r>
              <a:rPr lang="en-US" sz="1400" b="0" kern="0" dirty="0"/>
              <a:t> </a:t>
            </a:r>
            <a:r>
              <a:rPr lang="en-US" sz="1400" b="0" i="1" kern="0" dirty="0" err="1">
                <a:solidFill>
                  <a:srgbClr val="FFC000"/>
                </a:solidFill>
              </a:rPr>
              <a:t>ic</a:t>
            </a:r>
            <a:r>
              <a:rPr lang="en-US" sz="1400" b="0" kern="0" dirty="0"/>
              <a:t> </a:t>
            </a:r>
            <a:r>
              <a:rPr lang="en-US" sz="1400" b="0" kern="0" dirty="0">
                <a:solidFill>
                  <a:srgbClr val="00B0F0"/>
                </a:solidFill>
              </a:rPr>
              <a:t>independent-continuant</a:t>
            </a:r>
            <a:r>
              <a:rPr lang="en-US" sz="1400" b="0" kern="0" dirty="0"/>
              <a:t> </a:t>
            </a:r>
            <a:r>
              <a:rPr lang="en-US" sz="1400" b="0" i="1" kern="0" dirty="0" err="1">
                <a:solidFill>
                  <a:srgbClr val="FFC000"/>
                </a:solidFill>
              </a:rPr>
              <a:t>tp</a:t>
            </a:r>
            <a:r>
              <a:rPr lang="en-US" sz="1400" b="0" kern="0" dirty="0"/>
              <a:t>)</a:t>
            </a:r>
          </a:p>
          <a:p>
            <a:r>
              <a:rPr lang="en-US" sz="1400" b="0" kern="0" dirty="0"/>
              <a:t>               (not (</a:t>
            </a:r>
            <a:r>
              <a:rPr lang="en-US" sz="1400" b="0" kern="0" dirty="0">
                <a:solidFill>
                  <a:srgbClr val="FFFF00"/>
                </a:solidFill>
              </a:rPr>
              <a:t>instance-of</a:t>
            </a:r>
            <a:r>
              <a:rPr lang="en-US" sz="1400" b="0" kern="0" dirty="0"/>
              <a:t> </a:t>
            </a:r>
            <a:r>
              <a:rPr lang="en-US" sz="1400" b="0" i="1" kern="0" dirty="0" err="1">
                <a:solidFill>
                  <a:srgbClr val="FFC000"/>
                </a:solidFill>
              </a:rPr>
              <a:t>ic</a:t>
            </a:r>
            <a:r>
              <a:rPr lang="en-US" sz="1400" b="0" kern="0" dirty="0"/>
              <a:t> </a:t>
            </a:r>
            <a:r>
              <a:rPr lang="en-US" sz="1400" b="0" kern="0" dirty="0">
                <a:solidFill>
                  <a:srgbClr val="00B0F0"/>
                </a:solidFill>
              </a:rPr>
              <a:t>spatial-region</a:t>
            </a:r>
            <a:r>
              <a:rPr lang="en-US" sz="1400" b="0" kern="0" dirty="0"/>
              <a:t> </a:t>
            </a:r>
            <a:r>
              <a:rPr lang="en-US" sz="1400" b="0" i="1" kern="0" dirty="0" err="1">
                <a:solidFill>
                  <a:srgbClr val="FFC000"/>
                </a:solidFill>
              </a:rPr>
              <a:t>tp</a:t>
            </a:r>
            <a:r>
              <a:rPr lang="en-US" sz="1400" b="0" kern="0" dirty="0"/>
              <a:t>))</a:t>
            </a:r>
          </a:p>
          <a:p>
            <a:r>
              <a:rPr lang="en-US" sz="1400" b="0" kern="0" dirty="0"/>
              <a:t>               (</a:t>
            </a:r>
            <a:r>
              <a:rPr lang="en-US" sz="1400" b="0" kern="0" dirty="0">
                <a:solidFill>
                  <a:srgbClr val="FFFF00"/>
                </a:solidFill>
              </a:rPr>
              <a:t>specifically-depends-on</a:t>
            </a:r>
            <a:r>
              <a:rPr lang="en-US" sz="1400" b="0" kern="0" dirty="0"/>
              <a:t> </a:t>
            </a:r>
            <a:r>
              <a:rPr lang="en-US" sz="1400" b="0" i="1" kern="0" dirty="0" err="1">
                <a:solidFill>
                  <a:srgbClr val="FFC000"/>
                </a:solidFill>
              </a:rPr>
              <a:t>sdc</a:t>
            </a:r>
            <a:r>
              <a:rPr lang="en-US" sz="1400" b="0" i="1" kern="0" dirty="0">
                <a:solidFill>
                  <a:srgbClr val="FFC000"/>
                </a:solidFill>
              </a:rPr>
              <a:t> </a:t>
            </a:r>
            <a:r>
              <a:rPr lang="en-US" sz="1400" b="0" i="1" kern="0" dirty="0" err="1">
                <a:solidFill>
                  <a:srgbClr val="FFC000"/>
                </a:solidFill>
              </a:rPr>
              <a:t>ic</a:t>
            </a:r>
            <a:r>
              <a:rPr lang="en-US" sz="1400" b="0" kern="0" dirty="0"/>
              <a:t>) </a:t>
            </a:r>
          </a:p>
          <a:p>
            <a:r>
              <a:rPr lang="en-US" sz="1400" b="0" kern="0" dirty="0"/>
              <a:t>               (</a:t>
            </a:r>
            <a:r>
              <a:rPr lang="en-US" sz="1400" b="0" kern="0" dirty="0">
                <a:solidFill>
                  <a:srgbClr val="FFFF00"/>
                </a:solidFill>
              </a:rPr>
              <a:t>participates-in</a:t>
            </a:r>
            <a:r>
              <a:rPr lang="en-US" sz="1400" b="0" kern="0" dirty="0"/>
              <a:t> </a:t>
            </a:r>
            <a:r>
              <a:rPr lang="en-US" sz="1400" b="0" i="1" kern="0" dirty="0" err="1">
                <a:solidFill>
                  <a:srgbClr val="FFC000"/>
                </a:solidFill>
              </a:rPr>
              <a:t>ic</a:t>
            </a:r>
            <a:r>
              <a:rPr lang="en-US" sz="1400" b="0" i="1" kern="0" dirty="0">
                <a:solidFill>
                  <a:srgbClr val="FFC000"/>
                </a:solidFill>
              </a:rPr>
              <a:t> p </a:t>
            </a:r>
            <a:r>
              <a:rPr lang="en-US" sz="1400" b="0" i="1" kern="0" dirty="0" err="1">
                <a:solidFill>
                  <a:srgbClr val="FFC000"/>
                </a:solidFill>
              </a:rPr>
              <a:t>tp</a:t>
            </a:r>
            <a:r>
              <a:rPr lang="en-US" sz="1400" b="0" kern="0" dirty="0"/>
              <a:t>)))))</a:t>
            </a:r>
          </a:p>
        </p:txBody>
      </p:sp>
      <p:cxnSp>
        <p:nvCxnSpPr>
          <p:cNvPr id="28" name="Straight Connector 27">
            <a:extLst>
              <a:ext uri="{FF2B5EF4-FFF2-40B4-BE49-F238E27FC236}">
                <a16:creationId xmlns:a16="http://schemas.microsoft.com/office/drawing/2014/main" id="{C44A44DC-731E-49C1-960C-DF89531D02A0}"/>
              </a:ext>
            </a:extLst>
          </p:cNvPr>
          <p:cNvCxnSpPr>
            <a:cxnSpLocks/>
          </p:cNvCxnSpPr>
          <p:nvPr/>
        </p:nvCxnSpPr>
        <p:spPr bwMode="auto">
          <a:xfrm flipH="1">
            <a:off x="4191001" y="2834680"/>
            <a:ext cx="4876799"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17FFF9DC-A165-4D5B-A782-CF0D6DE22CE4}"/>
              </a:ext>
            </a:extLst>
          </p:cNvPr>
          <p:cNvSpPr txBox="1"/>
          <p:nvPr/>
        </p:nvSpPr>
        <p:spPr>
          <a:xfrm>
            <a:off x="659151" y="3036572"/>
            <a:ext cx="1500732" cy="338554"/>
          </a:xfrm>
          <a:prstGeom prst="rect">
            <a:avLst/>
          </a:prstGeom>
          <a:noFill/>
        </p:spPr>
        <p:txBody>
          <a:bodyPr wrap="none" rtlCol="0">
            <a:spAutoFit/>
          </a:bodyPr>
          <a:lstStyle/>
          <a:p>
            <a:r>
              <a:rPr lang="en-US" sz="1600" dirty="0"/>
              <a:t>material-entity</a:t>
            </a:r>
          </a:p>
        </p:txBody>
      </p:sp>
      <p:sp>
        <p:nvSpPr>
          <p:cNvPr id="33" name="TextBox 32">
            <a:extLst>
              <a:ext uri="{FF2B5EF4-FFF2-40B4-BE49-F238E27FC236}">
                <a16:creationId xmlns:a16="http://schemas.microsoft.com/office/drawing/2014/main" id="{419AD155-5A03-4623-8A39-33F6E1681873}"/>
              </a:ext>
            </a:extLst>
          </p:cNvPr>
          <p:cNvSpPr txBox="1"/>
          <p:nvPr/>
        </p:nvSpPr>
        <p:spPr>
          <a:xfrm>
            <a:off x="533400" y="3446788"/>
            <a:ext cx="3155031" cy="338554"/>
          </a:xfrm>
          <a:prstGeom prst="rect">
            <a:avLst/>
          </a:prstGeom>
          <a:noFill/>
        </p:spPr>
        <p:txBody>
          <a:bodyPr wrap="none" rtlCol="0">
            <a:spAutoFit/>
          </a:bodyPr>
          <a:lstStyle/>
          <a:p>
            <a:r>
              <a:rPr lang="en-US" sz="1600" dirty="0"/>
              <a:t>specifically-dependent-continuant</a:t>
            </a:r>
          </a:p>
        </p:txBody>
      </p:sp>
      <p:sp>
        <p:nvSpPr>
          <p:cNvPr id="34" name="TextBox 33">
            <a:extLst>
              <a:ext uri="{FF2B5EF4-FFF2-40B4-BE49-F238E27FC236}">
                <a16:creationId xmlns:a16="http://schemas.microsoft.com/office/drawing/2014/main" id="{963EAC7D-DAA7-4092-BA31-7637E23B701A}"/>
              </a:ext>
            </a:extLst>
          </p:cNvPr>
          <p:cNvSpPr txBox="1"/>
          <p:nvPr/>
        </p:nvSpPr>
        <p:spPr>
          <a:xfrm>
            <a:off x="829717" y="3942199"/>
            <a:ext cx="831767" cy="338554"/>
          </a:xfrm>
          <a:prstGeom prst="rect">
            <a:avLst/>
          </a:prstGeom>
          <a:noFill/>
        </p:spPr>
        <p:txBody>
          <a:bodyPr wrap="none" rtlCol="0">
            <a:spAutoFit/>
          </a:bodyPr>
          <a:lstStyle/>
          <a:p>
            <a:r>
              <a:rPr lang="en-US" sz="1600" dirty="0"/>
              <a:t>process</a:t>
            </a:r>
          </a:p>
        </p:txBody>
      </p:sp>
      <p:sp>
        <p:nvSpPr>
          <p:cNvPr id="40" name="Rectangle 39">
            <a:extLst>
              <a:ext uri="{FF2B5EF4-FFF2-40B4-BE49-F238E27FC236}">
                <a16:creationId xmlns:a16="http://schemas.microsoft.com/office/drawing/2014/main" id="{1A412136-0A29-4984-B554-A49191E6DA66}"/>
              </a:ext>
            </a:extLst>
          </p:cNvPr>
          <p:cNvSpPr/>
          <p:nvPr/>
        </p:nvSpPr>
        <p:spPr bwMode="auto">
          <a:xfrm>
            <a:off x="3124200" y="4160522"/>
            <a:ext cx="107156" cy="1714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44" name="Rectangle 43">
            <a:extLst>
              <a:ext uri="{FF2B5EF4-FFF2-40B4-BE49-F238E27FC236}">
                <a16:creationId xmlns:a16="http://schemas.microsoft.com/office/drawing/2014/main" id="{C1AD1E9C-DD2A-47FF-B0FA-8DCE3CF7FEAE}"/>
              </a:ext>
            </a:extLst>
          </p:cNvPr>
          <p:cNvSpPr/>
          <p:nvPr/>
        </p:nvSpPr>
        <p:spPr bwMode="auto">
          <a:xfrm>
            <a:off x="3543955" y="4826288"/>
            <a:ext cx="107156" cy="1714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23" name="Slide Number Placeholder 3">
            <a:extLst>
              <a:ext uri="{FF2B5EF4-FFF2-40B4-BE49-F238E27FC236}">
                <a16:creationId xmlns:a16="http://schemas.microsoft.com/office/drawing/2014/main" id="{02517B5F-779A-463D-ACA3-20B91D5C0F7A}"/>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22</a:t>
            </a:fld>
            <a:endParaRPr lang="en-US" dirty="0"/>
          </a:p>
        </p:txBody>
      </p:sp>
      <p:sp>
        <p:nvSpPr>
          <p:cNvPr id="25" name="Rectangle 24">
            <a:extLst>
              <a:ext uri="{FF2B5EF4-FFF2-40B4-BE49-F238E27FC236}">
                <a16:creationId xmlns:a16="http://schemas.microsoft.com/office/drawing/2014/main" id="{D70BFA47-408F-467D-9CEB-C048E889FD03}"/>
              </a:ext>
            </a:extLst>
          </p:cNvPr>
          <p:cNvSpPr/>
          <p:nvPr/>
        </p:nvSpPr>
        <p:spPr bwMode="auto">
          <a:xfrm>
            <a:off x="152400" y="1763244"/>
            <a:ext cx="8915400" cy="4452115"/>
          </a:xfrm>
          <a:prstGeom prst="rect">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cxnSp>
        <p:nvCxnSpPr>
          <p:cNvPr id="26" name="Straight Connector 25">
            <a:extLst>
              <a:ext uri="{FF2B5EF4-FFF2-40B4-BE49-F238E27FC236}">
                <a16:creationId xmlns:a16="http://schemas.microsoft.com/office/drawing/2014/main" id="{F63F34E8-1805-4CF5-B625-1BC376CA65B9}"/>
              </a:ext>
            </a:extLst>
          </p:cNvPr>
          <p:cNvCxnSpPr>
            <a:cxnSpLocks/>
          </p:cNvCxnSpPr>
          <p:nvPr/>
        </p:nvCxnSpPr>
        <p:spPr bwMode="auto">
          <a:xfrm>
            <a:off x="4191000" y="1763244"/>
            <a:ext cx="61584" cy="4452115"/>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2C58C10F-8244-4B69-8BAD-242DD5CB91DB}"/>
              </a:ext>
            </a:extLst>
          </p:cNvPr>
          <p:cNvSpPr txBox="1"/>
          <p:nvPr/>
        </p:nvSpPr>
        <p:spPr>
          <a:xfrm>
            <a:off x="264546" y="6449428"/>
            <a:ext cx="8708004" cy="400110"/>
          </a:xfrm>
          <a:prstGeom prst="rect">
            <a:avLst/>
          </a:prstGeom>
          <a:noFill/>
        </p:spPr>
        <p:txBody>
          <a:bodyPr wrap="square">
            <a:spAutoFit/>
          </a:bodyPr>
          <a:lstStyle/>
          <a:p>
            <a:r>
              <a:rPr lang="en-US" sz="1000" b="0" i="0" dirty="0">
                <a:solidFill>
                  <a:schemeClr val="bg1"/>
                </a:solidFill>
                <a:effectLst/>
                <a:latin typeface="Roboto Mono Web"/>
              </a:rPr>
              <a:t>CEUSTERS W, RUTTENBERG A. Towards Representing Change in the BFO. Form </a:t>
            </a:r>
            <a:r>
              <a:rPr lang="en-US" sz="1000" b="0" i="0" dirty="0" err="1">
                <a:solidFill>
                  <a:schemeClr val="bg1"/>
                </a:solidFill>
                <a:effectLst/>
                <a:latin typeface="Roboto Mono Web"/>
              </a:rPr>
              <a:t>Ontol</a:t>
            </a:r>
            <a:r>
              <a:rPr lang="en-US" sz="1000" b="0" i="0" dirty="0">
                <a:solidFill>
                  <a:schemeClr val="bg1"/>
                </a:solidFill>
                <a:effectLst/>
                <a:latin typeface="Roboto Mono Web"/>
              </a:rPr>
              <a:t> Inf Syst. 2025;409:94–108. </a:t>
            </a:r>
            <a:r>
              <a:rPr lang="en-US" sz="1000" b="0" i="0" dirty="0" err="1">
                <a:solidFill>
                  <a:schemeClr val="bg1"/>
                </a:solidFill>
                <a:effectLst/>
                <a:latin typeface="Roboto Mono Web"/>
              </a:rPr>
              <a:t>doi</a:t>
            </a:r>
            <a:r>
              <a:rPr lang="en-US" sz="1000" b="0" i="0" dirty="0">
                <a:solidFill>
                  <a:schemeClr val="bg1"/>
                </a:solidFill>
                <a:effectLst/>
                <a:latin typeface="Roboto Mono Web"/>
              </a:rPr>
              <a:t>: 10.3233/faia250486. PMCID: PMC12423956. </a:t>
            </a:r>
            <a:r>
              <a:rPr lang="en-US" sz="1000" b="0" i="0" dirty="0">
                <a:solidFill>
                  <a:schemeClr val="bg1"/>
                </a:solidFill>
                <a:effectLst/>
                <a:latin typeface="Roboto Mono Web"/>
                <a:hlinkClick r:id="rId4"/>
              </a:rPr>
              <a:t>https://ebooks.iospress.nl/doi/10.3233/FAIA250486</a:t>
            </a:r>
            <a:r>
              <a:rPr lang="en-US" sz="1000" b="0" i="0" dirty="0">
                <a:solidFill>
                  <a:schemeClr val="bg1"/>
                </a:solidFill>
                <a:effectLst/>
                <a:latin typeface="Roboto Mono Web"/>
              </a:rPr>
              <a:t> </a:t>
            </a:r>
            <a:endParaRPr lang="en-US" sz="1000" dirty="0">
              <a:solidFill>
                <a:schemeClr val="bg1"/>
              </a:solidFill>
            </a:endParaRPr>
          </a:p>
        </p:txBody>
      </p:sp>
    </p:spTree>
    <p:extLst>
      <p:ext uri="{BB962C8B-B14F-4D97-AF65-F5344CB8AC3E}">
        <p14:creationId xmlns:p14="http://schemas.microsoft.com/office/powerpoint/2010/main" val="382745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A61A-0132-43BF-8105-38EBD237C720}"/>
              </a:ext>
            </a:extLst>
          </p:cNvPr>
          <p:cNvSpPr>
            <a:spLocks noGrp="1"/>
          </p:cNvSpPr>
          <p:nvPr>
            <p:ph type="title"/>
          </p:nvPr>
        </p:nvSpPr>
        <p:spPr/>
        <p:txBody>
          <a:bodyPr/>
          <a:lstStyle/>
          <a:p>
            <a:r>
              <a:rPr lang="en-US" dirty="0"/>
              <a:t>Proposed </a:t>
            </a:r>
            <a:r>
              <a:rPr lang="en-US" i="1" dirty="0"/>
              <a:t>change</a:t>
            </a:r>
            <a:r>
              <a:rPr lang="en-US" dirty="0"/>
              <a:t> hierarchy</a:t>
            </a:r>
          </a:p>
        </p:txBody>
      </p:sp>
      <p:pic>
        <p:nvPicPr>
          <p:cNvPr id="42" name="Content Placeholder 41">
            <a:extLst>
              <a:ext uri="{FF2B5EF4-FFF2-40B4-BE49-F238E27FC236}">
                <a16:creationId xmlns:a16="http://schemas.microsoft.com/office/drawing/2014/main" id="{220CC11F-3C40-4A10-833A-BF5811D8AC30}"/>
              </a:ext>
            </a:extLst>
          </p:cNvPr>
          <p:cNvPicPr>
            <a:picLocks noGrp="1" noChangeAspect="1"/>
          </p:cNvPicPr>
          <p:nvPr>
            <p:ph idx="1"/>
          </p:nvPr>
        </p:nvPicPr>
        <p:blipFill>
          <a:blip r:embed="rId2"/>
          <a:stretch>
            <a:fillRect/>
          </a:stretch>
        </p:blipFill>
        <p:spPr>
          <a:xfrm>
            <a:off x="228600" y="1907104"/>
            <a:ext cx="8686800" cy="4491591"/>
          </a:xfrm>
          <a:prstGeom prst="rect">
            <a:avLst/>
          </a:prstGeom>
        </p:spPr>
      </p:pic>
      <p:sp>
        <p:nvSpPr>
          <p:cNvPr id="5" name="TextBox 4">
            <a:extLst>
              <a:ext uri="{FF2B5EF4-FFF2-40B4-BE49-F238E27FC236}">
                <a16:creationId xmlns:a16="http://schemas.microsoft.com/office/drawing/2014/main" id="{9CA7BD89-2434-44FE-9ED5-DCAF1782000D}"/>
              </a:ext>
            </a:extLst>
          </p:cNvPr>
          <p:cNvSpPr txBox="1"/>
          <p:nvPr/>
        </p:nvSpPr>
        <p:spPr>
          <a:xfrm>
            <a:off x="264546" y="6449428"/>
            <a:ext cx="8708004" cy="400110"/>
          </a:xfrm>
          <a:prstGeom prst="rect">
            <a:avLst/>
          </a:prstGeom>
          <a:noFill/>
        </p:spPr>
        <p:txBody>
          <a:bodyPr wrap="square">
            <a:spAutoFit/>
          </a:bodyPr>
          <a:lstStyle/>
          <a:p>
            <a:r>
              <a:rPr lang="en-US" sz="1000" b="0" i="0" dirty="0">
                <a:solidFill>
                  <a:schemeClr val="bg1"/>
                </a:solidFill>
                <a:effectLst/>
                <a:latin typeface="Roboto Mono Web"/>
              </a:rPr>
              <a:t>CEUSTERS W, RUTTENBERG A. Towards Representing Change in the BFO. Form </a:t>
            </a:r>
            <a:r>
              <a:rPr lang="en-US" sz="1000" b="0" i="0" dirty="0" err="1">
                <a:solidFill>
                  <a:schemeClr val="bg1"/>
                </a:solidFill>
                <a:effectLst/>
                <a:latin typeface="Roboto Mono Web"/>
              </a:rPr>
              <a:t>Ontol</a:t>
            </a:r>
            <a:r>
              <a:rPr lang="en-US" sz="1000" b="0" i="0" dirty="0">
                <a:solidFill>
                  <a:schemeClr val="bg1"/>
                </a:solidFill>
                <a:effectLst/>
                <a:latin typeface="Roboto Mono Web"/>
              </a:rPr>
              <a:t> Inf Syst. 2025;409:94–108. </a:t>
            </a:r>
            <a:r>
              <a:rPr lang="en-US" sz="1000" b="0" i="0" dirty="0" err="1">
                <a:solidFill>
                  <a:schemeClr val="bg1"/>
                </a:solidFill>
                <a:effectLst/>
                <a:latin typeface="Roboto Mono Web"/>
              </a:rPr>
              <a:t>doi</a:t>
            </a:r>
            <a:r>
              <a:rPr lang="en-US" sz="1000" b="0" i="0" dirty="0">
                <a:solidFill>
                  <a:schemeClr val="bg1"/>
                </a:solidFill>
                <a:effectLst/>
                <a:latin typeface="Roboto Mono Web"/>
              </a:rPr>
              <a:t>: 10.3233/faia250486. PMCID: PMC12423956. </a:t>
            </a:r>
            <a:r>
              <a:rPr lang="en-US" sz="1000" b="0" i="0" dirty="0">
                <a:solidFill>
                  <a:schemeClr val="bg1"/>
                </a:solidFill>
                <a:effectLst/>
                <a:latin typeface="Roboto Mono Web"/>
                <a:hlinkClick r:id="rId3"/>
              </a:rPr>
              <a:t>https://ebooks.iospress.nl/doi/10.3233/FAIA250486</a:t>
            </a:r>
            <a:r>
              <a:rPr lang="en-US" sz="1000" b="0" i="0" dirty="0">
                <a:solidFill>
                  <a:schemeClr val="bg1"/>
                </a:solidFill>
                <a:effectLst/>
                <a:latin typeface="Roboto Mono Web"/>
              </a:rPr>
              <a:t> </a:t>
            </a:r>
            <a:endParaRPr lang="en-US" sz="1000" dirty="0">
              <a:solidFill>
                <a:schemeClr val="bg1"/>
              </a:solidFill>
            </a:endParaRPr>
          </a:p>
        </p:txBody>
      </p:sp>
    </p:spTree>
    <p:extLst>
      <p:ext uri="{BB962C8B-B14F-4D97-AF65-F5344CB8AC3E}">
        <p14:creationId xmlns:p14="http://schemas.microsoft.com/office/powerpoint/2010/main" val="207573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7B92-96D6-41A4-814C-3C01AEB33D19}"/>
              </a:ext>
            </a:extLst>
          </p:cNvPr>
          <p:cNvSpPr>
            <a:spLocks noGrp="1"/>
          </p:cNvSpPr>
          <p:nvPr>
            <p:ph type="title"/>
          </p:nvPr>
        </p:nvSpPr>
        <p:spPr/>
        <p:txBody>
          <a:bodyPr/>
          <a:lstStyle/>
          <a:p>
            <a:r>
              <a:rPr lang="en-US" dirty="0"/>
              <a:t>The history of ‘history’</a:t>
            </a:r>
          </a:p>
        </p:txBody>
      </p:sp>
      <p:sp>
        <p:nvSpPr>
          <p:cNvPr id="3" name="Content Placeholder 2">
            <a:extLst>
              <a:ext uri="{FF2B5EF4-FFF2-40B4-BE49-F238E27FC236}">
                <a16:creationId xmlns:a16="http://schemas.microsoft.com/office/drawing/2014/main" id="{D276B96C-FA2D-4418-AAD8-7E868A53D92E}"/>
              </a:ext>
            </a:extLst>
          </p:cNvPr>
          <p:cNvSpPr>
            <a:spLocks noGrp="1"/>
          </p:cNvSpPr>
          <p:nvPr>
            <p:ph idx="1"/>
          </p:nvPr>
        </p:nvSpPr>
        <p:spPr/>
        <p:txBody>
          <a:bodyPr/>
          <a:lstStyle/>
          <a:p>
            <a:pPr>
              <a:buFont typeface="Arial" panose="020B0604020202020204" pitchFamily="34" charset="0"/>
              <a:buChar char="•"/>
            </a:pPr>
            <a:r>
              <a:rPr lang="en-US" dirty="0"/>
              <a:t>‘</a:t>
            </a:r>
            <a:r>
              <a:rPr lang="en-US" i="1" dirty="0"/>
              <a:t>We can define the life of a continuant as the aggregate of the occurrents in which it participates</a:t>
            </a:r>
            <a:r>
              <a:rPr lang="en-US" dirty="0"/>
              <a:t>’ </a:t>
            </a:r>
          </a:p>
          <a:p>
            <a:pPr marL="914400" lvl="2" indent="0">
              <a:buNone/>
            </a:pPr>
            <a:r>
              <a:rPr lang="en-US" dirty="0"/>
              <a:t>P. </a:t>
            </a:r>
            <a:r>
              <a:rPr lang="en-US" dirty="0" err="1"/>
              <a:t>Grenon</a:t>
            </a:r>
            <a:r>
              <a:rPr lang="en-US" dirty="0"/>
              <a:t>, B. Smith. Persistence and Ontological Pluralism. In: C </a:t>
            </a:r>
            <a:r>
              <a:rPr lang="en-US" dirty="0" err="1"/>
              <a:t>Kanzian</a:t>
            </a:r>
            <a:r>
              <a:rPr lang="en-US" dirty="0"/>
              <a:t>, editor. Persistence. Boston: De Gruyter; 2007., p44.</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A history is a Process that is the sum of the totality of Processes taking place in the Spatiotemporal Region occupied by a Material Entity or Site, including Processes on the surface of the entity or within the cavities to which it serves as host [138-001]</a:t>
            </a:r>
            <a:r>
              <a:rPr lang="en-US" dirty="0"/>
              <a:t>’ </a:t>
            </a:r>
          </a:p>
          <a:p>
            <a:pPr marL="914400" lvl="2" indent="0">
              <a:buNone/>
            </a:pPr>
            <a:r>
              <a:rPr lang="en-US" dirty="0"/>
              <a:t>Barry Smith, Mauricio Almeida, Jonathan Bona, Mathias </a:t>
            </a:r>
            <a:r>
              <a:rPr lang="en-US" dirty="0" err="1"/>
              <a:t>Brochhausen</a:t>
            </a:r>
            <a:r>
              <a:rPr lang="en-US" dirty="0"/>
              <a:t>, et al. Basic Formal Ontology 2.0 - Specification and user's guide.2015 June 26, 2015., p70.</a:t>
            </a:r>
          </a:p>
        </p:txBody>
      </p:sp>
      <p:sp>
        <p:nvSpPr>
          <p:cNvPr id="4" name="Slide Number Placeholder 3">
            <a:extLst>
              <a:ext uri="{FF2B5EF4-FFF2-40B4-BE49-F238E27FC236}">
                <a16:creationId xmlns:a16="http://schemas.microsoft.com/office/drawing/2014/main" id="{CD36FDED-890C-4593-BFA2-92CC865E96B5}"/>
              </a:ext>
            </a:extLst>
          </p:cNvPr>
          <p:cNvSpPr>
            <a:spLocks noGrp="1"/>
          </p:cNvSpPr>
          <p:nvPr>
            <p:ph type="sldNum" sz="quarter" idx="10"/>
          </p:nvPr>
        </p:nvSpPr>
        <p:spPr/>
        <p:txBody>
          <a:bodyPr/>
          <a:lstStyle/>
          <a:p>
            <a:fld id="{01EF93C7-D0AB-41D7-8C62-1F8A9E33AE23}" type="slidenum">
              <a:rPr lang="en-US" smtClean="0"/>
              <a:pPr/>
              <a:t>24</a:t>
            </a:fld>
            <a:endParaRPr lang="en-US"/>
          </a:p>
        </p:txBody>
      </p:sp>
    </p:spTree>
    <p:extLst>
      <p:ext uri="{BB962C8B-B14F-4D97-AF65-F5344CB8AC3E}">
        <p14:creationId xmlns:p14="http://schemas.microsoft.com/office/powerpoint/2010/main" val="412285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AACA-D204-49F8-AC07-404F555E1AE3}"/>
              </a:ext>
            </a:extLst>
          </p:cNvPr>
          <p:cNvSpPr>
            <a:spLocks noGrp="1"/>
          </p:cNvSpPr>
          <p:nvPr>
            <p:ph type="title"/>
          </p:nvPr>
        </p:nvSpPr>
        <p:spPr/>
        <p:txBody>
          <a:bodyPr/>
          <a:lstStyle/>
          <a:p>
            <a:r>
              <a:rPr lang="en-US" dirty="0"/>
              <a:t>History in BFO2020</a:t>
            </a:r>
          </a:p>
        </p:txBody>
      </p:sp>
      <p:sp>
        <p:nvSpPr>
          <p:cNvPr id="3" name="Content Placeholder 2">
            <a:extLst>
              <a:ext uri="{FF2B5EF4-FFF2-40B4-BE49-F238E27FC236}">
                <a16:creationId xmlns:a16="http://schemas.microsoft.com/office/drawing/2014/main" id="{3AB6809D-39D5-4520-BAEA-31F9BA2E4810}"/>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t>
            </a:r>
          </a:p>
          <a:p>
            <a:pPr lvl="1">
              <a:buFont typeface="Arial" panose="020B0604020202020204" pitchFamily="34" charset="0"/>
              <a:buChar char="•"/>
            </a:pPr>
            <a:r>
              <a:rPr lang="en-GB" dirty="0"/>
              <a:t>A </a:t>
            </a:r>
            <a:r>
              <a:rPr lang="en-GB" i="1" dirty="0"/>
              <a:t>history</a:t>
            </a:r>
            <a:r>
              <a:rPr lang="en-GB" dirty="0"/>
              <a:t> is a </a:t>
            </a:r>
            <a:r>
              <a:rPr lang="en-GB" i="1" dirty="0"/>
              <a:t>process</a:t>
            </a:r>
            <a:r>
              <a:rPr lang="en-GB" dirty="0"/>
              <a:t> that is the sum of the totality of </a:t>
            </a:r>
            <a:r>
              <a:rPr lang="en-GB" i="1" dirty="0"/>
              <a:t>processes</a:t>
            </a:r>
            <a:r>
              <a:rPr lang="en-GB" dirty="0"/>
              <a:t> taking place in the </a:t>
            </a:r>
            <a:r>
              <a:rPr lang="en-GB" i="1" dirty="0"/>
              <a:t>spatiotemporal region</a:t>
            </a:r>
            <a:r>
              <a:rPr lang="en-GB" dirty="0"/>
              <a:t> occupied by the material part of a </a:t>
            </a:r>
            <a:r>
              <a:rPr lang="en-GB" i="1" dirty="0"/>
              <a:t>material entity.</a:t>
            </a:r>
          </a:p>
          <a:p>
            <a:pPr lvl="1">
              <a:buFont typeface="Arial" panose="020B0604020202020204" pitchFamily="34" charset="0"/>
              <a:buChar char="•"/>
            </a:pPr>
            <a:endParaRPr lang="en-GB" i="1" dirty="0"/>
          </a:p>
          <a:p>
            <a:pPr>
              <a:buFont typeface="Arial" panose="020B0604020202020204" pitchFamily="34" charset="0"/>
              <a:buChar char="•"/>
            </a:pPr>
            <a:r>
              <a:rPr lang="en-US" dirty="0"/>
              <a:t>The relation between a material entity and its history is one-to-one. </a:t>
            </a:r>
          </a:p>
          <a:p>
            <a:pPr>
              <a:buFont typeface="Arial" panose="020B0604020202020204" pitchFamily="34" charset="0"/>
              <a:buChar char="•"/>
            </a:pPr>
            <a:r>
              <a:rPr lang="en-US" dirty="0"/>
              <a:t>Histories are very special kinds of processes:</a:t>
            </a:r>
          </a:p>
          <a:p>
            <a:pPr lvl="1">
              <a:buFont typeface="Arial" panose="020B0604020202020204" pitchFamily="34" charset="0"/>
              <a:buChar char="•"/>
            </a:pPr>
            <a:r>
              <a:rPr lang="en-US" dirty="0"/>
              <a:t>for any material entity </a:t>
            </a:r>
            <a:r>
              <a:rPr lang="en-US" i="1" dirty="0"/>
              <a:t>a</a:t>
            </a:r>
            <a:r>
              <a:rPr lang="en-US" dirty="0"/>
              <a:t>, there is exactly one process which is the history of </a:t>
            </a:r>
            <a:r>
              <a:rPr lang="en-US" i="1" dirty="0"/>
              <a:t>a</a:t>
            </a:r>
            <a:r>
              <a:rPr lang="en-US" dirty="0"/>
              <a:t>, </a:t>
            </a:r>
          </a:p>
          <a:p>
            <a:pPr lvl="1">
              <a:buFont typeface="Arial" panose="020B0604020202020204" pitchFamily="34" charset="0"/>
              <a:buChar char="•"/>
            </a:pPr>
            <a:r>
              <a:rPr lang="en-US" dirty="0"/>
              <a:t>for every history there is exactly one material entity which it is the history of.</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7FFDA76-A614-480C-9F33-2BE630DED910}"/>
              </a:ext>
            </a:extLst>
          </p:cNvPr>
          <p:cNvSpPr>
            <a:spLocks noGrp="1"/>
          </p:cNvSpPr>
          <p:nvPr>
            <p:ph type="sldNum" sz="quarter" idx="3"/>
          </p:nvPr>
        </p:nvSpPr>
        <p:spPr/>
        <p:txBody>
          <a:bodyPr/>
          <a:lstStyle/>
          <a:p>
            <a:fld id="{7C5DB68A-9D44-4073-920F-D08D647C06A7}" type="slidenum">
              <a:rPr lang="en-US" smtClean="0"/>
              <a:t>25</a:t>
            </a:fld>
            <a:endParaRPr lang="en-US" dirty="0"/>
          </a:p>
        </p:txBody>
      </p:sp>
      <p:sp>
        <p:nvSpPr>
          <p:cNvPr id="5" name="Rectangle 4">
            <a:extLst>
              <a:ext uri="{FF2B5EF4-FFF2-40B4-BE49-F238E27FC236}">
                <a16:creationId xmlns:a16="http://schemas.microsoft.com/office/drawing/2014/main" id="{8D7C6DEC-0834-4162-958E-78B595DB2D0E}"/>
              </a:ext>
            </a:extLst>
          </p:cNvPr>
          <p:cNvSpPr/>
          <p:nvPr/>
        </p:nvSpPr>
        <p:spPr>
          <a:xfrm>
            <a:off x="6379464" y="32736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6" name="Rectangle 5">
            <a:extLst>
              <a:ext uri="{FF2B5EF4-FFF2-40B4-BE49-F238E27FC236}">
                <a16:creationId xmlns:a16="http://schemas.microsoft.com/office/drawing/2014/main" id="{2030EB0C-0FAA-48DA-AC5E-8EF862000047}"/>
              </a:ext>
            </a:extLst>
          </p:cNvPr>
          <p:cNvSpPr/>
          <p:nvPr/>
        </p:nvSpPr>
        <p:spPr>
          <a:xfrm>
            <a:off x="6477000" y="63978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139908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F086-FE7F-4FC8-95C6-961029E1ADEB}"/>
              </a:ext>
            </a:extLst>
          </p:cNvPr>
          <p:cNvSpPr>
            <a:spLocks noGrp="1"/>
          </p:cNvSpPr>
          <p:nvPr>
            <p:ph type="title"/>
          </p:nvPr>
        </p:nvSpPr>
        <p:spPr/>
        <p:txBody>
          <a:bodyPr/>
          <a:lstStyle/>
          <a:p>
            <a:r>
              <a:rPr lang="en-US" dirty="0"/>
              <a:t>Undesirable consequences</a:t>
            </a:r>
          </a:p>
        </p:txBody>
      </p:sp>
      <p:sp>
        <p:nvSpPr>
          <p:cNvPr id="3" name="Content Placeholder 2">
            <a:extLst>
              <a:ext uri="{FF2B5EF4-FFF2-40B4-BE49-F238E27FC236}">
                <a16:creationId xmlns:a16="http://schemas.microsoft.com/office/drawing/2014/main" id="{ED404AC9-600A-4A0B-AE22-EF31E7081607}"/>
              </a:ext>
            </a:extLst>
          </p:cNvPr>
          <p:cNvSpPr>
            <a:spLocks noGrp="1"/>
          </p:cNvSpPr>
          <p:nvPr>
            <p:ph idx="1"/>
          </p:nvPr>
        </p:nvSpPr>
        <p:spPr/>
        <p:txBody>
          <a:bodyPr/>
          <a:lstStyle/>
          <a:p>
            <a:pPr marL="457200" indent="-457200">
              <a:buFont typeface="Arial" panose="020B0604020202020204" pitchFamily="34" charset="0"/>
              <a:buChar char="•"/>
            </a:pPr>
            <a:r>
              <a:rPr lang="en-US" dirty="0"/>
              <a:t>Can instances of the following processes be part of some person’s history?</a:t>
            </a:r>
          </a:p>
          <a:p>
            <a:pPr marL="857250" lvl="1" indent="-457200">
              <a:buFont typeface="Arial" panose="020B0604020202020204" pitchFamily="34" charset="0"/>
              <a:buChar char="•"/>
            </a:pPr>
            <a:r>
              <a:rPr lang="en-US" dirty="0"/>
              <a:t>Tooth extraction</a:t>
            </a:r>
          </a:p>
          <a:p>
            <a:pPr marL="857250" lvl="1" indent="-457200">
              <a:buFont typeface="Arial" panose="020B0604020202020204" pitchFamily="34" charset="0"/>
              <a:buChar char="•"/>
            </a:pPr>
            <a:r>
              <a:rPr lang="en-US" dirty="0"/>
              <a:t>Colonoscopy</a:t>
            </a:r>
          </a:p>
          <a:p>
            <a:pPr marL="857250" lvl="1" indent="-457200">
              <a:buFont typeface="Arial" panose="020B0604020202020204" pitchFamily="34" charset="0"/>
              <a:buChar char="•"/>
            </a:pPr>
            <a:r>
              <a:rPr lang="en-US" dirty="0"/>
              <a:t>Urinating</a:t>
            </a:r>
          </a:p>
          <a:p>
            <a:pPr marL="857250" lvl="1" indent="-457200">
              <a:buFont typeface="Arial" panose="020B0604020202020204" pitchFamily="34" charset="0"/>
              <a:buChar char="•"/>
            </a:pPr>
            <a:r>
              <a:rPr lang="en-US" dirty="0"/>
              <a:t>Building a house</a:t>
            </a:r>
          </a:p>
          <a:p>
            <a:pPr marL="857250" lvl="1" indent="-457200">
              <a:buFont typeface="Arial" panose="020B0604020202020204" pitchFamily="34" charset="0"/>
              <a:buChar char="•"/>
            </a:pPr>
            <a:r>
              <a:rPr lang="en-US" dirty="0"/>
              <a:t>Living in The White House</a:t>
            </a:r>
          </a:p>
          <a:p>
            <a:pPr marL="857250" lvl="1" indent="-457200">
              <a:buFont typeface="Arial" panose="020B0604020202020204" pitchFamily="34" charset="0"/>
              <a:buChar char="•"/>
            </a:pPr>
            <a:r>
              <a:rPr lang="en-US" dirty="0"/>
              <a:t>Insulting somebody</a:t>
            </a:r>
          </a:p>
          <a:p>
            <a:pPr marL="857250" lvl="1" indent="-457200">
              <a:buFont typeface="Arial" panose="020B0604020202020204" pitchFamily="34" charset="0"/>
              <a:buChar char="•"/>
            </a:pPr>
            <a:r>
              <a:rPr lang="en-US" dirty="0"/>
              <a:t>Receiving the Noble prize</a:t>
            </a:r>
          </a:p>
        </p:txBody>
      </p:sp>
      <p:sp>
        <p:nvSpPr>
          <p:cNvPr id="4" name="Slide Number Placeholder 3">
            <a:extLst>
              <a:ext uri="{FF2B5EF4-FFF2-40B4-BE49-F238E27FC236}">
                <a16:creationId xmlns:a16="http://schemas.microsoft.com/office/drawing/2014/main" id="{C7672F9C-702E-4C49-B73B-13118581B801}"/>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243963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942E-34B5-449B-A560-03658E153A81}"/>
              </a:ext>
            </a:extLst>
          </p:cNvPr>
          <p:cNvSpPr>
            <a:spLocks noGrp="1"/>
          </p:cNvSpPr>
          <p:nvPr>
            <p:ph type="title"/>
          </p:nvPr>
        </p:nvSpPr>
        <p:spPr>
          <a:xfrm>
            <a:off x="0" y="762000"/>
            <a:ext cx="9144000" cy="762000"/>
          </a:xfrm>
        </p:spPr>
        <p:txBody>
          <a:bodyPr/>
          <a:lstStyle/>
          <a:p>
            <a:r>
              <a:rPr lang="en-US" dirty="0"/>
              <a:t>Use of ‘history’ in </a:t>
            </a:r>
            <a:r>
              <a:rPr lang="en-US" dirty="0" err="1"/>
              <a:t>BioPortal</a:t>
            </a:r>
            <a:r>
              <a:rPr lang="en-US" dirty="0"/>
              <a:t> ‘ontologies’ (1)</a:t>
            </a:r>
          </a:p>
        </p:txBody>
      </p:sp>
      <p:sp>
        <p:nvSpPr>
          <p:cNvPr id="3" name="Content Placeholder 2">
            <a:extLst>
              <a:ext uri="{FF2B5EF4-FFF2-40B4-BE49-F238E27FC236}">
                <a16:creationId xmlns:a16="http://schemas.microsoft.com/office/drawing/2014/main" id="{C9570C24-4826-4685-AC9E-B0BB867B1732}"/>
              </a:ext>
            </a:extLst>
          </p:cNvPr>
          <p:cNvSpPr>
            <a:spLocks noGrp="1"/>
          </p:cNvSpPr>
          <p:nvPr>
            <p:ph idx="1"/>
          </p:nvPr>
        </p:nvSpPr>
        <p:spPr>
          <a:xfrm>
            <a:off x="76200" y="1524000"/>
            <a:ext cx="8991600" cy="4953000"/>
          </a:xfrm>
        </p:spPr>
        <p:txBody>
          <a:bodyPr/>
          <a:lstStyle/>
          <a:p>
            <a:pPr>
              <a:buFont typeface="Arial" panose="020B0604020202020204" pitchFamily="34" charset="0"/>
              <a:buChar char="•"/>
            </a:pPr>
            <a:r>
              <a:rPr lang="en-US" sz="1800" dirty="0"/>
              <a:t>124 of 1,169 include ‘history’ as a class (Nov 31, 2023).</a:t>
            </a:r>
          </a:p>
          <a:p>
            <a:pPr lvl="1">
              <a:buFont typeface="Arial" panose="020B0604020202020204" pitchFamily="34" charset="0"/>
              <a:buChar char="•"/>
            </a:pPr>
            <a:r>
              <a:rPr lang="en-US" sz="1800" dirty="0"/>
              <a:t>42 of them did not use the BFO as upper ontology. </a:t>
            </a:r>
          </a:p>
          <a:p>
            <a:pPr lvl="2">
              <a:buFont typeface="Arial" panose="020B0604020202020204" pitchFamily="34" charset="0"/>
              <a:buChar char="•"/>
            </a:pPr>
            <a:r>
              <a:rPr lang="en-US" sz="1750" dirty="0"/>
              <a:t>18 of these 42 used the term ‘history’ without a definition and provide a hodgepodge of subclasses of various sorts such as historical eras and time periods (e.g. ‘pre-historic period’), sections in medical records (e.g. ‘family history’) or the sorts of assertions that are typically listed in such sections (e.g. ‘history of diabetes’), and fields of study (e.g. ‘history of feminism’);</a:t>
            </a:r>
          </a:p>
          <a:p>
            <a:pPr lvl="2">
              <a:buFont typeface="Arial" panose="020B0604020202020204" pitchFamily="34" charset="0"/>
              <a:buChar char="•"/>
            </a:pPr>
            <a:r>
              <a:rPr lang="en-US" sz="1750" dirty="0"/>
              <a:t>Another 18 ontologies provide definitions that when interpreted under a BFO2020 perspective would make the term fall under Process (though not History), Generically Dependent Continuant or Independent Continuant;</a:t>
            </a:r>
          </a:p>
          <a:p>
            <a:pPr lvl="2">
              <a:buFont typeface="Arial" panose="020B0604020202020204" pitchFamily="34" charset="0"/>
              <a:buChar char="•"/>
            </a:pPr>
            <a:r>
              <a:rPr lang="en-US" sz="1750" dirty="0"/>
              <a:t>6 ontologies conflate Continuant and Occurrent by defining ‘history’ as:</a:t>
            </a:r>
          </a:p>
          <a:p>
            <a:pPr lvl="3">
              <a:buFont typeface="Arial" panose="020B0604020202020204" pitchFamily="34" charset="0"/>
              <a:buChar char="•"/>
            </a:pPr>
            <a:r>
              <a:rPr lang="en-US" sz="1600" dirty="0"/>
              <a:t>‘the aggregate of past events; </a:t>
            </a:r>
          </a:p>
          <a:p>
            <a:pPr lvl="3">
              <a:buFont typeface="Arial" panose="020B0604020202020204" pitchFamily="34" charset="0"/>
              <a:buChar char="•"/>
            </a:pPr>
            <a:r>
              <a:rPr lang="en-US" sz="1600" dirty="0"/>
              <a:t>the continuum of events occurring in succession leading from the past to the present; </a:t>
            </a:r>
          </a:p>
          <a:p>
            <a:pPr lvl="3">
              <a:buFont typeface="Arial" panose="020B0604020202020204" pitchFamily="34" charset="0"/>
              <a:buChar char="•"/>
            </a:pPr>
            <a:r>
              <a:rPr lang="en-US" sz="1600" dirty="0"/>
              <a:t>a record or narrative description of past events’.</a:t>
            </a:r>
          </a:p>
        </p:txBody>
      </p:sp>
      <p:sp>
        <p:nvSpPr>
          <p:cNvPr id="4" name="Slide Number Placeholder 3">
            <a:extLst>
              <a:ext uri="{FF2B5EF4-FFF2-40B4-BE49-F238E27FC236}">
                <a16:creationId xmlns:a16="http://schemas.microsoft.com/office/drawing/2014/main" id="{33517AF5-F424-4344-B136-624DDD788F10}"/>
              </a:ext>
            </a:extLst>
          </p:cNvPr>
          <p:cNvSpPr>
            <a:spLocks noGrp="1"/>
          </p:cNvSpPr>
          <p:nvPr>
            <p:ph type="sldNum" sz="quarter" idx="3"/>
          </p:nvPr>
        </p:nvSpPr>
        <p:spPr/>
        <p:txBody>
          <a:bodyPr/>
          <a:lstStyle/>
          <a:p>
            <a:fld id="{7C5DB68A-9D44-4073-920F-D08D647C06A7}" type="slidenum">
              <a:rPr lang="en-US" smtClean="0"/>
              <a:t>27</a:t>
            </a:fld>
            <a:endParaRPr lang="en-US" dirty="0"/>
          </a:p>
        </p:txBody>
      </p:sp>
      <p:sp>
        <p:nvSpPr>
          <p:cNvPr id="6" name="TextBox 5">
            <a:extLst>
              <a:ext uri="{FF2B5EF4-FFF2-40B4-BE49-F238E27FC236}">
                <a16:creationId xmlns:a16="http://schemas.microsoft.com/office/drawing/2014/main" id="{02A4F08D-6205-4B49-94F0-624E9CC57B27}"/>
              </a:ext>
            </a:extLst>
          </p:cNvPr>
          <p:cNvSpPr txBox="1"/>
          <p:nvPr/>
        </p:nvSpPr>
        <p:spPr>
          <a:xfrm>
            <a:off x="543636" y="6314926"/>
            <a:ext cx="8534400" cy="554447"/>
          </a:xfrm>
          <a:prstGeom prst="rect">
            <a:avLst/>
          </a:prstGeom>
          <a:noFill/>
        </p:spPr>
        <p:txBody>
          <a:bodyPr wrap="square">
            <a:spAutoFit/>
          </a:bodyPr>
          <a:lstStyle/>
          <a:p>
            <a:pPr algn="r">
              <a:lnSpc>
                <a:spcPct val="110000"/>
              </a:lnSpc>
            </a:pPr>
            <a:r>
              <a:rPr lang="en-US" sz="1400" b="0" dirty="0">
                <a:solidFill>
                  <a:schemeClr val="bg1"/>
                </a:solidFill>
                <a:latin typeface="Libertinus Serif"/>
                <a:ea typeface="Times New Roman" panose="02020603050405020304" pitchFamily="18" charset="0"/>
                <a:cs typeface="Times New Roman" panose="02020603050405020304" pitchFamily="18" charset="0"/>
              </a:rPr>
              <a:t>Werner </a:t>
            </a:r>
            <a:r>
              <a:rPr lang="en-US" sz="1400" b="0" dirty="0" err="1">
                <a:solidFill>
                  <a:schemeClr val="bg1"/>
                </a:solidFill>
                <a:latin typeface="Libertinus Serif"/>
                <a:ea typeface="Times New Roman" panose="02020603050405020304" pitchFamily="18" charset="0"/>
                <a:cs typeface="Times New Roman" panose="02020603050405020304" pitchFamily="18" charset="0"/>
              </a:rPr>
              <a:t>Ceusters</a:t>
            </a:r>
            <a:r>
              <a:rPr lang="en-US" sz="1400" b="0" dirty="0">
                <a:solidFill>
                  <a:schemeClr val="bg1"/>
                </a:solidFill>
                <a:latin typeface="Libertinus Serif"/>
                <a:ea typeface="Times New Roman" panose="02020603050405020304" pitchFamily="18" charset="0"/>
                <a:cs typeface="Times New Roman" panose="02020603050405020304" pitchFamily="18" charset="0"/>
              </a:rPr>
              <a:t> and Alan </a:t>
            </a:r>
            <a:r>
              <a:rPr lang="en-US" sz="1400" b="0" dirty="0" err="1">
                <a:solidFill>
                  <a:schemeClr val="bg1"/>
                </a:solidFill>
                <a:latin typeface="Libertinus Serif"/>
                <a:ea typeface="Times New Roman" panose="02020603050405020304" pitchFamily="18" charset="0"/>
                <a:cs typeface="Times New Roman" panose="02020603050405020304" pitchFamily="18" charset="0"/>
              </a:rPr>
              <a:t>Ruttenberg</a:t>
            </a:r>
            <a:r>
              <a:rPr lang="en-US" sz="1400" b="0" dirty="0">
                <a:solidFill>
                  <a:schemeClr val="bg1"/>
                </a:solidFill>
                <a:latin typeface="Libertinus Serif"/>
                <a:ea typeface="Times New Roman" panose="02020603050405020304" pitchFamily="18" charset="0"/>
                <a:cs typeface="Times New Roman" panose="02020603050405020304" pitchFamily="18" charset="0"/>
              </a:rPr>
              <a:t>. </a:t>
            </a:r>
            <a:r>
              <a:rPr lang="en-US" sz="1400" b="0" i="1" dirty="0">
                <a:solidFill>
                  <a:schemeClr val="bg1"/>
                </a:solidFill>
                <a:effectLst/>
                <a:latin typeface="Libertinus Sans"/>
                <a:ea typeface="Times New Roman" panose="02020603050405020304" pitchFamily="18" charset="0"/>
                <a:cs typeface="Times New Roman" panose="02020603050405020304" pitchFamily="18" charset="0"/>
              </a:rPr>
              <a:t>History</a:t>
            </a:r>
            <a:r>
              <a:rPr lang="en-US" sz="1400" b="0" dirty="0">
                <a:solidFill>
                  <a:schemeClr val="bg1"/>
                </a:solidFill>
                <a:effectLst/>
                <a:latin typeface="Libertinus Sans"/>
                <a:ea typeface="Times New Roman" panose="02020603050405020304" pitchFamily="18" charset="0"/>
                <a:cs typeface="Times New Roman" panose="02020603050405020304" pitchFamily="18" charset="0"/>
              </a:rPr>
              <a:t> in the Basic Formal Ontology</a:t>
            </a:r>
            <a:r>
              <a:rPr lang="en-US" sz="1400" b="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b="0" i="1" dirty="0">
                <a:solidFill>
                  <a:schemeClr val="bg1"/>
                </a:solidFill>
                <a:effectLst/>
                <a:latin typeface="Libertinus Serif"/>
                <a:ea typeface="Times New Roman" panose="02020603050405020304" pitchFamily="18" charset="0"/>
                <a:cs typeface="Times New Roman" panose="02020603050405020304" pitchFamily="18" charset="0"/>
              </a:rPr>
              <a:t>Proceedings of the International Conference on Biological and Biomedical Ontologies 2025, November 3-9, 2025 (under review)</a:t>
            </a:r>
          </a:p>
        </p:txBody>
      </p:sp>
    </p:spTree>
    <p:extLst>
      <p:ext uri="{BB962C8B-B14F-4D97-AF65-F5344CB8AC3E}">
        <p14:creationId xmlns:p14="http://schemas.microsoft.com/office/powerpoint/2010/main" val="12817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F3F4-7C00-4C71-8121-C550CA3AEF94}"/>
              </a:ext>
            </a:extLst>
          </p:cNvPr>
          <p:cNvSpPr>
            <a:spLocks noGrp="1"/>
          </p:cNvSpPr>
          <p:nvPr>
            <p:ph type="title"/>
          </p:nvPr>
        </p:nvSpPr>
        <p:spPr>
          <a:xfrm>
            <a:off x="0" y="762000"/>
            <a:ext cx="9144000" cy="762000"/>
          </a:xfrm>
        </p:spPr>
        <p:txBody>
          <a:bodyPr/>
          <a:lstStyle/>
          <a:p>
            <a:r>
              <a:rPr lang="en-US" dirty="0"/>
              <a:t>Use of ‘history’ in </a:t>
            </a:r>
            <a:r>
              <a:rPr lang="en-US" dirty="0" err="1"/>
              <a:t>BioPortal</a:t>
            </a:r>
            <a:r>
              <a:rPr lang="en-US" dirty="0"/>
              <a:t> ‘ontologies’ (2)</a:t>
            </a:r>
          </a:p>
        </p:txBody>
      </p:sp>
      <p:sp>
        <p:nvSpPr>
          <p:cNvPr id="3" name="Content Placeholder 2">
            <a:extLst>
              <a:ext uri="{FF2B5EF4-FFF2-40B4-BE49-F238E27FC236}">
                <a16:creationId xmlns:a16="http://schemas.microsoft.com/office/drawing/2014/main" id="{27C09029-7CCF-463F-8B6C-D2B69EADEA9F}"/>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1800" dirty="0">
                <a:effectLst/>
                <a:latin typeface="Libertinus Serif"/>
                <a:ea typeface="Times New Roman" panose="02020603050405020304" pitchFamily="18" charset="0"/>
                <a:cs typeface="Times New Roman" panose="02020603050405020304" pitchFamily="18" charset="0"/>
              </a:rPr>
              <a:t>82 ontologies imported </a:t>
            </a:r>
            <a:r>
              <a:rPr lang="en-US" sz="1800" i="1" dirty="0">
                <a:effectLst/>
                <a:latin typeface="Libertinus Serif"/>
                <a:ea typeface="Times New Roman" panose="02020603050405020304" pitchFamily="18" charset="0"/>
                <a:cs typeface="Times New Roman" panose="02020603050405020304" pitchFamily="18" charset="0"/>
              </a:rPr>
              <a:t>History</a:t>
            </a:r>
            <a:r>
              <a:rPr lang="en-US" sz="1800" dirty="0">
                <a:effectLst/>
                <a:latin typeface="Libertinus Serif"/>
                <a:ea typeface="Times New Roman" panose="02020603050405020304" pitchFamily="18" charset="0"/>
                <a:cs typeface="Times New Roman" panose="02020603050405020304" pitchFamily="18" charset="0"/>
              </a:rPr>
              <a:t> from the BFO, 80 of them annotated with the BFO 2.0 elucidation and two with the BFO-2020 one</a:t>
            </a:r>
          </a:p>
          <a:p>
            <a:pPr lvl="1">
              <a:buFont typeface="Arial" panose="020B0604020202020204" pitchFamily="34" charset="0"/>
              <a:buChar char="•"/>
            </a:pPr>
            <a:r>
              <a:rPr lang="en-US" sz="1800" dirty="0">
                <a:effectLst/>
                <a:latin typeface="Libertinus Serif"/>
                <a:ea typeface="Times New Roman" panose="02020603050405020304" pitchFamily="18" charset="0"/>
                <a:cs typeface="Times New Roman" panose="02020603050405020304" pitchFamily="18" charset="0"/>
              </a:rPr>
              <a:t>only 10 have at least one subclass of </a:t>
            </a:r>
            <a:r>
              <a:rPr lang="en-US" sz="1800" i="1" dirty="0">
                <a:effectLst/>
                <a:latin typeface="Libertinus Serif"/>
                <a:ea typeface="Times New Roman" panose="02020603050405020304" pitchFamily="18" charset="0"/>
                <a:cs typeface="Times New Roman" panose="02020603050405020304" pitchFamily="18" charset="0"/>
              </a:rPr>
              <a:t>History</a:t>
            </a:r>
            <a:r>
              <a:rPr lang="en-US" sz="1800" dirty="0">
                <a:effectLst/>
                <a:latin typeface="Libertinus Serif"/>
                <a:ea typeface="Times New Roman" panose="02020603050405020304" pitchFamily="18" charset="0"/>
                <a:cs typeface="Times New Roman" panose="02020603050405020304" pitchFamily="18" charset="0"/>
              </a:rPr>
              <a:t>, and only one a subclass which is consistent with </a:t>
            </a:r>
            <a:r>
              <a:rPr lang="en-US" sz="1800" i="1" dirty="0">
                <a:effectLst/>
                <a:latin typeface="Libertinus Serif"/>
                <a:ea typeface="Times New Roman" panose="02020603050405020304" pitchFamily="18" charset="0"/>
                <a:cs typeface="Times New Roman" panose="02020603050405020304" pitchFamily="18" charset="0"/>
              </a:rPr>
              <a:t>History</a:t>
            </a:r>
            <a:r>
              <a:rPr lang="en-US" sz="1800" dirty="0">
                <a:effectLst/>
                <a:latin typeface="Libertinus Serif"/>
                <a:ea typeface="Times New Roman" panose="02020603050405020304" pitchFamily="18" charset="0"/>
                <a:cs typeface="Times New Roman" panose="02020603050405020304" pitchFamily="18" charset="0"/>
              </a:rPr>
              <a:t>, i.e. ‘system history’ defined as ‘</a:t>
            </a:r>
            <a:r>
              <a:rPr lang="en-US" sz="1800" i="1" dirty="0">
                <a:effectLst/>
                <a:latin typeface="Libertinus Serif"/>
                <a:ea typeface="Times New Roman" panose="02020603050405020304" pitchFamily="18" charset="0"/>
                <a:cs typeface="Times New Roman" panose="02020603050405020304" pitchFamily="18" charset="0"/>
              </a:rPr>
              <a:t>the history of a system</a:t>
            </a:r>
            <a:r>
              <a:rPr lang="en-US" sz="1800" dirty="0">
                <a:effectLst/>
                <a:latin typeface="Libertinus Serif"/>
                <a:ea typeface="Times New Roman" panose="02020603050405020304" pitchFamily="18" charset="0"/>
                <a:cs typeface="Times New Roman" panose="02020603050405020304" pitchFamily="18" charset="0"/>
              </a:rPr>
              <a:t>’, ‘system’ being defined as a subclass of </a:t>
            </a:r>
            <a:r>
              <a:rPr lang="en-US" sz="1800" i="1" dirty="0">
                <a:effectLst/>
                <a:latin typeface="Libertinus Serif"/>
                <a:ea typeface="Times New Roman" panose="02020603050405020304" pitchFamily="18" charset="0"/>
                <a:cs typeface="Times New Roman" panose="02020603050405020304" pitchFamily="18" charset="0"/>
              </a:rPr>
              <a:t>Material</a:t>
            </a:r>
            <a:r>
              <a:rPr lang="en-US" sz="1800" dirty="0">
                <a:effectLst/>
                <a:latin typeface="Libertinus Serif"/>
                <a:ea typeface="Times New Roman" panose="02020603050405020304" pitchFamily="18" charset="0"/>
                <a:cs typeface="Times New Roman" panose="02020603050405020304" pitchFamily="18" charset="0"/>
              </a:rPr>
              <a:t> </a:t>
            </a:r>
            <a:r>
              <a:rPr lang="en-US" sz="1800" i="1" dirty="0">
                <a:effectLst/>
                <a:latin typeface="Libertinus Serif"/>
                <a:ea typeface="Times New Roman" panose="02020603050405020304" pitchFamily="18" charset="0"/>
                <a:cs typeface="Times New Roman" panose="02020603050405020304" pitchFamily="18" charset="0"/>
              </a:rPr>
              <a:t>Entity</a:t>
            </a:r>
            <a:r>
              <a:rPr lang="en-US" sz="1800" dirty="0">
                <a:effectLst/>
                <a:latin typeface="Libertinus Serif"/>
                <a:ea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1800" dirty="0">
                <a:latin typeface="Libertinus Serif"/>
                <a:cs typeface="Times New Roman" panose="02020603050405020304" pitchFamily="18" charset="0"/>
              </a:rPr>
              <a:t>Inadequate definitions:</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1709FE1-9A1D-4E1A-9A2F-DAEA69CD9DC8}"/>
              </a:ext>
            </a:extLst>
          </p:cNvPr>
          <p:cNvSpPr>
            <a:spLocks noGrp="1"/>
          </p:cNvSpPr>
          <p:nvPr>
            <p:ph type="sldNum" sz="quarter" idx="3"/>
          </p:nvPr>
        </p:nvSpPr>
        <p:spPr/>
        <p:txBody>
          <a:bodyPr/>
          <a:lstStyle/>
          <a:p>
            <a:fld id="{7C5DB68A-9D44-4073-920F-D08D647C06A7}" type="slidenum">
              <a:rPr lang="en-US" smtClean="0"/>
              <a:t>28</a:t>
            </a:fld>
            <a:endParaRPr lang="en-US" dirty="0"/>
          </a:p>
        </p:txBody>
      </p:sp>
      <p:graphicFrame>
        <p:nvGraphicFramePr>
          <p:cNvPr id="5" name="Table 4">
            <a:extLst>
              <a:ext uri="{FF2B5EF4-FFF2-40B4-BE49-F238E27FC236}">
                <a16:creationId xmlns:a16="http://schemas.microsoft.com/office/drawing/2014/main" id="{16A1BD1A-CB3D-4B35-9212-5FE1919FC431}"/>
              </a:ext>
            </a:extLst>
          </p:cNvPr>
          <p:cNvGraphicFramePr>
            <a:graphicFrameLocks noGrp="1"/>
          </p:cNvGraphicFramePr>
          <p:nvPr>
            <p:extLst>
              <p:ext uri="{D42A27DB-BD31-4B8C-83A1-F6EECF244321}">
                <p14:modId xmlns:p14="http://schemas.microsoft.com/office/powerpoint/2010/main" val="838446407"/>
              </p:ext>
            </p:extLst>
          </p:nvPr>
        </p:nvGraphicFramePr>
        <p:xfrm>
          <a:off x="762000" y="3276600"/>
          <a:ext cx="8305800" cy="3052830"/>
        </p:xfrm>
        <a:graphic>
          <a:graphicData uri="http://schemas.openxmlformats.org/drawingml/2006/table">
            <a:tbl>
              <a:tblPr>
                <a:tableStyleId>{5C22544A-7EE6-4342-B048-85BDC9FD1C3A}</a:tableStyleId>
              </a:tblPr>
              <a:tblGrid>
                <a:gridCol w="8305800">
                  <a:extLst>
                    <a:ext uri="{9D8B030D-6E8A-4147-A177-3AD203B41FA5}">
                      <a16:colId xmlns:a16="http://schemas.microsoft.com/office/drawing/2014/main" val="2176740492"/>
                    </a:ext>
                  </a:extLst>
                </a:gridCol>
              </a:tblGrid>
              <a:tr h="0">
                <a:tc>
                  <a:txBody>
                    <a:bodyPr/>
                    <a:lstStyle/>
                    <a:p>
                      <a:pPr marL="171450" marR="0" indent="-171450" algn="just">
                        <a:lnSpc>
                          <a:spcPct val="110000"/>
                        </a:lnSpc>
                        <a:spcBef>
                          <a:spcPts val="0"/>
                        </a:spcBef>
                        <a:spcAft>
                          <a:spcPts val="0"/>
                        </a:spcAft>
                        <a:buFont typeface="Arial" panose="020B0604020202020204" pitchFamily="34" charset="0"/>
                        <a:buChar char="•"/>
                      </a:pPr>
                      <a:r>
                        <a:rPr lang="en-US" sz="1450" b="1" dirty="0">
                          <a:solidFill>
                            <a:schemeClr val="bg1"/>
                          </a:solidFill>
                          <a:effectLst/>
                        </a:rPr>
                        <a:t>disease course</a:t>
                      </a:r>
                      <a:r>
                        <a:rPr lang="en-US" sz="1450" dirty="0">
                          <a:solidFill>
                            <a:schemeClr val="bg1"/>
                          </a:solidFill>
                          <a:effectLst/>
                        </a:rPr>
                        <a:t>: ‘the totality of all processes through which a given disease instance is realized’</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9066902"/>
                  </a:ext>
                </a:extLst>
              </a:tr>
              <a:tr h="164972">
                <a:tc>
                  <a:txBody>
                    <a:bodyPr/>
                    <a:lstStyle/>
                    <a:p>
                      <a:pPr marL="171450" marR="0" indent="-171450" algn="just">
                        <a:lnSpc>
                          <a:spcPct val="110000"/>
                        </a:lnSpc>
                        <a:spcBef>
                          <a:spcPts val="0"/>
                        </a:spcBef>
                        <a:spcAft>
                          <a:spcPts val="0"/>
                        </a:spcAft>
                        <a:buFont typeface="Arial" panose="020B0604020202020204" pitchFamily="34" charset="0"/>
                        <a:buChar char="•"/>
                      </a:pPr>
                      <a:r>
                        <a:rPr lang="en-US" sz="1450" b="1" dirty="0">
                          <a:solidFill>
                            <a:schemeClr val="bg1"/>
                          </a:solidFill>
                          <a:effectLst/>
                        </a:rPr>
                        <a:t>experience</a:t>
                      </a:r>
                      <a:r>
                        <a:rPr lang="en-US" sz="1450" dirty="0">
                          <a:solidFill>
                            <a:schemeClr val="bg1"/>
                          </a:solidFill>
                          <a:effectLst/>
                        </a:rPr>
                        <a:t>: ‘to conscious events in general, more specifically to perceptions, or to the practical knowledge and familiarity that is produced by these conscious processes’</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5581783"/>
                  </a:ext>
                </a:extLst>
              </a:tr>
              <a:tr h="0">
                <a:tc>
                  <a:txBody>
                    <a:bodyPr/>
                    <a:lstStyle/>
                    <a:p>
                      <a:pPr marL="171450" marR="0" indent="-171450" algn="just">
                        <a:lnSpc>
                          <a:spcPct val="110000"/>
                        </a:lnSpc>
                        <a:spcBef>
                          <a:spcPts val="0"/>
                        </a:spcBef>
                        <a:spcAft>
                          <a:spcPts val="0"/>
                        </a:spcAft>
                        <a:buFont typeface="Arial" panose="020B0604020202020204" pitchFamily="34" charset="0"/>
                        <a:buChar char="•"/>
                        <a:tabLst>
                          <a:tab pos="643255" algn="dec"/>
                        </a:tabLst>
                      </a:pPr>
                      <a:r>
                        <a:rPr lang="en-US" sz="1450" b="1" dirty="0">
                          <a:solidFill>
                            <a:schemeClr val="bg1"/>
                          </a:solidFill>
                          <a:effectLst/>
                        </a:rPr>
                        <a:t>kidney transplant status</a:t>
                      </a:r>
                      <a:r>
                        <a:rPr lang="en-US" sz="1450" dirty="0">
                          <a:solidFill>
                            <a:schemeClr val="bg1"/>
                          </a:solidFill>
                          <a:effectLst/>
                        </a:rPr>
                        <a:t>: ‘used to specify conditions like chronic </a:t>
                      </a:r>
                      <a:r>
                        <a:rPr lang="en-US" sz="1450" dirty="0" err="1">
                          <a:solidFill>
                            <a:schemeClr val="bg1"/>
                          </a:solidFill>
                          <a:effectLst/>
                        </a:rPr>
                        <a:t>kidey</a:t>
                      </a:r>
                      <a:r>
                        <a:rPr lang="en-US" sz="1450" dirty="0">
                          <a:solidFill>
                            <a:schemeClr val="bg1"/>
                          </a:solidFill>
                          <a:effectLst/>
                        </a:rPr>
                        <a:t> [sic] disease’</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5822832"/>
                  </a:ext>
                </a:extLst>
              </a:tr>
              <a:tr h="0">
                <a:tc>
                  <a:txBody>
                    <a:bodyPr/>
                    <a:lstStyle/>
                    <a:p>
                      <a:pPr marL="171450" marR="0" indent="-171450" algn="just">
                        <a:lnSpc>
                          <a:spcPct val="110000"/>
                        </a:lnSpc>
                        <a:spcBef>
                          <a:spcPts val="0"/>
                        </a:spcBef>
                        <a:spcAft>
                          <a:spcPts val="0"/>
                        </a:spcAft>
                        <a:buFont typeface="Arial" panose="020B0604020202020204" pitchFamily="34" charset="0"/>
                        <a:buChar char="•"/>
                      </a:pPr>
                      <a:r>
                        <a:rPr lang="en-US" sz="1450" b="1" dirty="0">
                          <a:solidFill>
                            <a:schemeClr val="bg1"/>
                          </a:solidFill>
                          <a:effectLst/>
                        </a:rPr>
                        <a:t>life course</a:t>
                      </a:r>
                      <a:r>
                        <a:rPr lang="en-US" sz="1450" dirty="0">
                          <a:solidFill>
                            <a:schemeClr val="bg1"/>
                          </a:solidFill>
                          <a:effectLst/>
                        </a:rPr>
                        <a:t>: ‘a processual entity which has as parts all the processes in which a given organism is participant’</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73162"/>
                  </a:ext>
                </a:extLst>
              </a:tr>
              <a:tr h="0">
                <a:tc>
                  <a:txBody>
                    <a:bodyPr/>
                    <a:lstStyle/>
                    <a:p>
                      <a:pPr marL="171450" marR="0" indent="-171450" algn="just">
                        <a:lnSpc>
                          <a:spcPct val="110000"/>
                        </a:lnSpc>
                        <a:spcBef>
                          <a:spcPts val="0"/>
                        </a:spcBef>
                        <a:spcAft>
                          <a:spcPts val="0"/>
                        </a:spcAft>
                        <a:buFont typeface="Arial" panose="020B0604020202020204" pitchFamily="34" charset="0"/>
                        <a:buChar char="•"/>
                      </a:pPr>
                      <a:r>
                        <a:rPr lang="en-US" sz="1450" b="1" dirty="0">
                          <a:solidFill>
                            <a:schemeClr val="bg1"/>
                          </a:solidFill>
                          <a:effectLst/>
                        </a:rPr>
                        <a:t>life cycle</a:t>
                      </a:r>
                      <a:r>
                        <a:rPr lang="en-US" sz="1450" dirty="0">
                          <a:solidFill>
                            <a:schemeClr val="bg1"/>
                          </a:solidFill>
                          <a:effectLst/>
                        </a:rPr>
                        <a:t>: ‘an entire span of an organism's life, commencing with the zygote stage and ending in the death of the organism’</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209133"/>
                  </a:ext>
                </a:extLst>
              </a:tr>
              <a:tr h="0">
                <a:tc>
                  <a:txBody>
                    <a:bodyPr/>
                    <a:lstStyle/>
                    <a:p>
                      <a:pPr marL="171450" marR="0" indent="-171450" algn="just">
                        <a:lnSpc>
                          <a:spcPct val="110000"/>
                        </a:lnSpc>
                        <a:spcBef>
                          <a:spcPts val="0"/>
                        </a:spcBef>
                        <a:spcAft>
                          <a:spcPts val="0"/>
                        </a:spcAft>
                        <a:buFont typeface="Arial" panose="020B0604020202020204" pitchFamily="34" charset="0"/>
                        <a:buChar char="•"/>
                      </a:pPr>
                      <a:r>
                        <a:rPr lang="en-US" sz="1450" b="1" dirty="0">
                          <a:solidFill>
                            <a:schemeClr val="bg1"/>
                          </a:solidFill>
                          <a:effectLst/>
                        </a:rPr>
                        <a:t>life history</a:t>
                      </a:r>
                      <a:r>
                        <a:rPr lang="en-US" sz="1450" dirty="0">
                          <a:solidFill>
                            <a:schemeClr val="bg1"/>
                          </a:solidFill>
                          <a:effectLst/>
                        </a:rPr>
                        <a:t>: ‘a history which includes all the processes during which resources are used by an organism to grow, survive, and reproduce over its lifetime’</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396913"/>
                  </a:ext>
                </a:extLst>
              </a:tr>
              <a:tr h="0">
                <a:tc>
                  <a:txBody>
                    <a:bodyPr/>
                    <a:lstStyle/>
                    <a:p>
                      <a:pPr marL="171450" marR="0" indent="-171450" algn="just">
                        <a:lnSpc>
                          <a:spcPct val="110000"/>
                        </a:lnSpc>
                        <a:spcBef>
                          <a:spcPts val="0"/>
                        </a:spcBef>
                        <a:spcAft>
                          <a:spcPts val="0"/>
                        </a:spcAft>
                        <a:buFont typeface="Arial" panose="020B0604020202020204" pitchFamily="34" charset="0"/>
                        <a:buChar char="•"/>
                      </a:pPr>
                      <a:r>
                        <a:rPr lang="en-US" sz="1450" b="1" dirty="0">
                          <a:solidFill>
                            <a:schemeClr val="bg1"/>
                          </a:solidFill>
                          <a:effectLst/>
                        </a:rPr>
                        <a:t>provenance</a:t>
                      </a:r>
                      <a:r>
                        <a:rPr lang="en-US" sz="1450" dirty="0">
                          <a:solidFill>
                            <a:schemeClr val="bg1"/>
                          </a:solidFill>
                          <a:effectLst/>
                        </a:rPr>
                        <a:t>: ‘the process history leading to the creation and current condition of an artifact’</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147141"/>
                  </a:ext>
                </a:extLst>
              </a:tr>
              <a:tr h="0">
                <a:tc>
                  <a:txBody>
                    <a:bodyPr/>
                    <a:lstStyle/>
                    <a:p>
                      <a:pPr marL="171450" marR="0" indent="-171450" algn="just">
                        <a:lnSpc>
                          <a:spcPct val="110000"/>
                        </a:lnSpc>
                        <a:spcBef>
                          <a:spcPts val="0"/>
                        </a:spcBef>
                        <a:spcAft>
                          <a:spcPts val="0"/>
                        </a:spcAft>
                        <a:buFont typeface="Arial" panose="020B0604020202020204" pitchFamily="34" charset="0"/>
                        <a:buChar char="•"/>
                        <a:tabLst>
                          <a:tab pos="643255" algn="dec"/>
                        </a:tabLst>
                      </a:pPr>
                      <a:r>
                        <a:rPr lang="en-US" sz="1450" b="1" dirty="0">
                          <a:solidFill>
                            <a:schemeClr val="bg1"/>
                          </a:solidFill>
                          <a:effectLst/>
                        </a:rPr>
                        <a:t>radiation attenuation</a:t>
                      </a:r>
                      <a:r>
                        <a:rPr lang="en-US" sz="1450" dirty="0">
                          <a:solidFill>
                            <a:schemeClr val="bg1"/>
                          </a:solidFill>
                          <a:effectLst/>
                        </a:rPr>
                        <a:t>: ‘the reduction of radiation intensity upon passage of radiation through matter’</a:t>
                      </a:r>
                      <a:endParaRPr lang="en-US" sz="145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927539"/>
                  </a:ext>
                </a:extLst>
              </a:tr>
            </a:tbl>
          </a:graphicData>
        </a:graphic>
      </p:graphicFrame>
      <p:sp>
        <p:nvSpPr>
          <p:cNvPr id="6" name="TextBox 5">
            <a:extLst>
              <a:ext uri="{FF2B5EF4-FFF2-40B4-BE49-F238E27FC236}">
                <a16:creationId xmlns:a16="http://schemas.microsoft.com/office/drawing/2014/main" id="{73393999-525D-4991-A715-14BEE0A29AA0}"/>
              </a:ext>
            </a:extLst>
          </p:cNvPr>
          <p:cNvSpPr txBox="1"/>
          <p:nvPr/>
        </p:nvSpPr>
        <p:spPr>
          <a:xfrm>
            <a:off x="543636" y="6314926"/>
            <a:ext cx="8534400" cy="554447"/>
          </a:xfrm>
          <a:prstGeom prst="rect">
            <a:avLst/>
          </a:prstGeom>
          <a:noFill/>
        </p:spPr>
        <p:txBody>
          <a:bodyPr wrap="square">
            <a:spAutoFit/>
          </a:bodyPr>
          <a:lstStyle/>
          <a:p>
            <a:pPr algn="r">
              <a:lnSpc>
                <a:spcPct val="110000"/>
              </a:lnSpc>
            </a:pPr>
            <a:r>
              <a:rPr lang="en-US" sz="1400" b="0" dirty="0">
                <a:solidFill>
                  <a:schemeClr val="bg1"/>
                </a:solidFill>
                <a:latin typeface="Libertinus Serif"/>
                <a:ea typeface="Times New Roman" panose="02020603050405020304" pitchFamily="18" charset="0"/>
                <a:cs typeface="Times New Roman" panose="02020603050405020304" pitchFamily="18" charset="0"/>
              </a:rPr>
              <a:t>Werner </a:t>
            </a:r>
            <a:r>
              <a:rPr lang="en-US" sz="1400" b="0" dirty="0" err="1">
                <a:solidFill>
                  <a:schemeClr val="bg1"/>
                </a:solidFill>
                <a:latin typeface="Libertinus Serif"/>
                <a:ea typeface="Times New Roman" panose="02020603050405020304" pitchFamily="18" charset="0"/>
                <a:cs typeface="Times New Roman" panose="02020603050405020304" pitchFamily="18" charset="0"/>
              </a:rPr>
              <a:t>Ceusters</a:t>
            </a:r>
            <a:r>
              <a:rPr lang="en-US" sz="1400" b="0" dirty="0">
                <a:solidFill>
                  <a:schemeClr val="bg1"/>
                </a:solidFill>
                <a:latin typeface="Libertinus Serif"/>
                <a:ea typeface="Times New Roman" panose="02020603050405020304" pitchFamily="18" charset="0"/>
                <a:cs typeface="Times New Roman" panose="02020603050405020304" pitchFamily="18" charset="0"/>
              </a:rPr>
              <a:t> and Alan </a:t>
            </a:r>
            <a:r>
              <a:rPr lang="en-US" sz="1400" b="0" dirty="0" err="1">
                <a:solidFill>
                  <a:schemeClr val="bg1"/>
                </a:solidFill>
                <a:latin typeface="Libertinus Serif"/>
                <a:ea typeface="Times New Roman" panose="02020603050405020304" pitchFamily="18" charset="0"/>
                <a:cs typeface="Times New Roman" panose="02020603050405020304" pitchFamily="18" charset="0"/>
              </a:rPr>
              <a:t>Ruttenberg</a:t>
            </a:r>
            <a:r>
              <a:rPr lang="en-US" sz="1400" b="0" dirty="0">
                <a:solidFill>
                  <a:schemeClr val="bg1"/>
                </a:solidFill>
                <a:latin typeface="Libertinus Serif"/>
                <a:ea typeface="Times New Roman" panose="02020603050405020304" pitchFamily="18" charset="0"/>
                <a:cs typeface="Times New Roman" panose="02020603050405020304" pitchFamily="18" charset="0"/>
              </a:rPr>
              <a:t>. </a:t>
            </a:r>
            <a:r>
              <a:rPr lang="en-US" sz="1400" b="0" i="1" dirty="0">
                <a:solidFill>
                  <a:schemeClr val="bg1"/>
                </a:solidFill>
                <a:effectLst/>
                <a:latin typeface="Libertinus Sans"/>
                <a:ea typeface="Times New Roman" panose="02020603050405020304" pitchFamily="18" charset="0"/>
                <a:cs typeface="Times New Roman" panose="02020603050405020304" pitchFamily="18" charset="0"/>
              </a:rPr>
              <a:t>History</a:t>
            </a:r>
            <a:r>
              <a:rPr lang="en-US" sz="1400" b="0" dirty="0">
                <a:solidFill>
                  <a:schemeClr val="bg1"/>
                </a:solidFill>
                <a:effectLst/>
                <a:latin typeface="Libertinus Sans"/>
                <a:ea typeface="Times New Roman" panose="02020603050405020304" pitchFamily="18" charset="0"/>
                <a:cs typeface="Times New Roman" panose="02020603050405020304" pitchFamily="18" charset="0"/>
              </a:rPr>
              <a:t> in the Basic Formal Ontology</a:t>
            </a:r>
            <a:r>
              <a:rPr lang="en-US" sz="1400" b="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b="0" i="1" dirty="0">
                <a:solidFill>
                  <a:schemeClr val="bg1"/>
                </a:solidFill>
                <a:effectLst/>
                <a:latin typeface="Libertinus Serif"/>
                <a:ea typeface="Times New Roman" panose="02020603050405020304" pitchFamily="18" charset="0"/>
                <a:cs typeface="Times New Roman" panose="02020603050405020304" pitchFamily="18" charset="0"/>
              </a:rPr>
              <a:t>Proceedings of the International Conference on Biological and Biomedical Ontologies 2025, November 3-9, 2025 (under review)</a:t>
            </a:r>
          </a:p>
        </p:txBody>
      </p:sp>
    </p:spTree>
    <p:extLst>
      <p:ext uri="{BB962C8B-B14F-4D97-AF65-F5344CB8AC3E}">
        <p14:creationId xmlns:p14="http://schemas.microsoft.com/office/powerpoint/2010/main" val="167129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8321-253E-4062-B600-D228472808E9}"/>
              </a:ext>
            </a:extLst>
          </p:cNvPr>
          <p:cNvSpPr>
            <a:spLocks noGrp="1"/>
          </p:cNvSpPr>
          <p:nvPr>
            <p:ph type="title"/>
          </p:nvPr>
        </p:nvSpPr>
        <p:spPr/>
        <p:txBody>
          <a:bodyPr/>
          <a:lstStyle/>
          <a:p>
            <a:r>
              <a:rPr lang="en-US" dirty="0"/>
              <a:t>History axioms</a:t>
            </a:r>
          </a:p>
        </p:txBody>
      </p:sp>
      <p:graphicFrame>
        <p:nvGraphicFramePr>
          <p:cNvPr id="5" name="Content Placeholder 4">
            <a:extLst>
              <a:ext uri="{FF2B5EF4-FFF2-40B4-BE49-F238E27FC236}">
                <a16:creationId xmlns:a16="http://schemas.microsoft.com/office/drawing/2014/main" id="{0C6AD356-78BA-4222-81C5-7DC1EF440E0F}"/>
              </a:ext>
            </a:extLst>
          </p:cNvPr>
          <p:cNvGraphicFramePr>
            <a:graphicFrameLocks noGrp="1"/>
          </p:cNvGraphicFramePr>
          <p:nvPr>
            <p:ph idx="1"/>
            <p:extLst>
              <p:ext uri="{D42A27DB-BD31-4B8C-83A1-F6EECF244321}">
                <p14:modId xmlns:p14="http://schemas.microsoft.com/office/powerpoint/2010/main" val="16270960"/>
              </p:ext>
            </p:extLst>
          </p:nvPr>
        </p:nvGraphicFramePr>
        <p:xfrm>
          <a:off x="533400" y="1613326"/>
          <a:ext cx="8382000" cy="4885440"/>
        </p:xfrm>
        <a:graphic>
          <a:graphicData uri="http://schemas.openxmlformats.org/drawingml/2006/table">
            <a:tbl>
              <a:tblPr>
                <a:tableStyleId>{5C22544A-7EE6-4342-B048-85BDC9FD1C3A}</a:tableStyleId>
              </a:tblPr>
              <a:tblGrid>
                <a:gridCol w="8382000">
                  <a:extLst>
                    <a:ext uri="{9D8B030D-6E8A-4147-A177-3AD203B41FA5}">
                      <a16:colId xmlns:a16="http://schemas.microsoft.com/office/drawing/2014/main" val="852640386"/>
                    </a:ext>
                  </a:extLst>
                </a:gridCol>
              </a:tblGrid>
              <a:tr h="695091">
                <a:tc>
                  <a:txBody>
                    <a:bodyPr/>
                    <a:lstStyle/>
                    <a:p>
                      <a:pPr marL="0" marR="0" indent="0" algn="just">
                        <a:lnSpc>
                          <a:spcPct val="110000"/>
                        </a:lnSpc>
                        <a:spcBef>
                          <a:spcPts val="0"/>
                        </a:spcBef>
                        <a:spcAft>
                          <a:spcPts val="0"/>
                        </a:spcAft>
                        <a:tabLst>
                          <a:tab pos="0" algn="dec"/>
                        </a:tabLst>
                      </a:pPr>
                      <a:r>
                        <a:rPr lang="en-US" sz="1600" dirty="0">
                          <a:solidFill>
                            <a:schemeClr val="bg1"/>
                          </a:solidFill>
                          <a:effectLst/>
                        </a:rPr>
                        <a:t>(</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t x</a:t>
                      </a:r>
                      <a:r>
                        <a:rPr lang="en-US" sz="1600" dirty="0">
                          <a:solidFill>
                            <a:schemeClr val="bg1"/>
                          </a:solidFill>
                          <a:effectLst/>
                        </a:rPr>
                        <a:t>)</a:t>
                      </a:r>
                    </a:p>
                    <a:p>
                      <a:pPr marL="0" marR="0" indent="0" algn="just">
                        <a:lnSpc>
                          <a:spcPct val="110000"/>
                        </a:lnSpc>
                        <a:spcBef>
                          <a:spcPts val="0"/>
                        </a:spcBef>
                        <a:spcAft>
                          <a:spcPts val="0"/>
                        </a:spcAft>
                        <a:tabLst>
                          <a:tab pos="0" algn="dec"/>
                        </a:tabLst>
                      </a:pPr>
                      <a:r>
                        <a:rPr lang="en-US" sz="1600" dirty="0">
                          <a:solidFill>
                            <a:schemeClr val="bg1"/>
                          </a:solidFill>
                          <a:effectLst/>
                        </a:rPr>
                        <a:t>     (if (</a:t>
                      </a:r>
                      <a:r>
                        <a:rPr lang="en-US" sz="1600" dirty="0">
                          <a:solidFill>
                            <a:srgbClr val="FFFF00"/>
                          </a:solidFill>
                          <a:effectLst/>
                        </a:rPr>
                        <a:t>instance-of</a:t>
                      </a:r>
                      <a:r>
                        <a:rPr lang="en-US" sz="1600" dirty="0">
                          <a:solidFill>
                            <a:schemeClr val="bg1"/>
                          </a:solidFill>
                          <a:effectLst/>
                        </a:rPr>
                        <a:t> </a:t>
                      </a:r>
                      <a:r>
                        <a:rPr lang="en-US" sz="1600" i="1" dirty="0">
                          <a:solidFill>
                            <a:srgbClr val="FFC000"/>
                          </a:solidFill>
                          <a:effectLst/>
                        </a:rPr>
                        <a:t>x</a:t>
                      </a:r>
                      <a:r>
                        <a:rPr lang="en-US" sz="1600" dirty="0">
                          <a:solidFill>
                            <a:schemeClr val="bg1"/>
                          </a:solidFill>
                          <a:effectLst/>
                        </a:rPr>
                        <a:t> </a:t>
                      </a:r>
                      <a:r>
                        <a:rPr lang="en-US" sz="1600" dirty="0">
                          <a:solidFill>
                            <a:srgbClr val="00B0F0"/>
                          </a:solidFill>
                          <a:effectLst/>
                        </a:rPr>
                        <a:t>history</a:t>
                      </a:r>
                      <a:r>
                        <a:rPr lang="en-US" sz="1600" i="1" dirty="0">
                          <a:solidFill>
                            <a:srgbClr val="FFC000"/>
                          </a:solidFill>
                          <a:effectLst/>
                        </a:rPr>
                        <a:t> t</a:t>
                      </a:r>
                      <a:r>
                        <a:rPr lang="en-US" sz="1600" dirty="0">
                          <a:solidFill>
                            <a:schemeClr val="bg1"/>
                          </a:solidFill>
                          <a:effectLst/>
                        </a:rPr>
                        <a:t>) (</a:t>
                      </a:r>
                      <a:r>
                        <a:rPr lang="en-US" sz="1600" dirty="0">
                          <a:solidFill>
                            <a:srgbClr val="FFFF00"/>
                          </a:solidFill>
                          <a:effectLst/>
                        </a:rPr>
                        <a:t>instance-of</a:t>
                      </a:r>
                      <a:r>
                        <a:rPr lang="en-US" sz="1600" dirty="0">
                          <a:solidFill>
                            <a:schemeClr val="bg1"/>
                          </a:solidFill>
                          <a:effectLst/>
                        </a:rPr>
                        <a:t> </a:t>
                      </a:r>
                      <a:r>
                        <a:rPr lang="en-US" sz="1600" i="1" dirty="0">
                          <a:solidFill>
                            <a:srgbClr val="FFC000"/>
                          </a:solidFill>
                          <a:effectLst/>
                        </a:rPr>
                        <a:t>x</a:t>
                      </a:r>
                      <a:r>
                        <a:rPr lang="en-US" sz="1600" dirty="0">
                          <a:solidFill>
                            <a:schemeClr val="bg1"/>
                          </a:solidFill>
                          <a:effectLst/>
                        </a:rPr>
                        <a:t> </a:t>
                      </a:r>
                      <a:r>
                        <a:rPr lang="en-US" sz="1600" dirty="0">
                          <a:solidFill>
                            <a:srgbClr val="00B0F0"/>
                          </a:solidFill>
                          <a:effectLst/>
                        </a:rPr>
                        <a:t>process</a:t>
                      </a:r>
                      <a:r>
                        <a:rPr lang="en-US" sz="1600" dirty="0">
                          <a:solidFill>
                            <a:schemeClr val="bg1"/>
                          </a:solidFill>
                          <a:effectLst/>
                        </a:rPr>
                        <a:t> </a:t>
                      </a:r>
                      <a:r>
                        <a:rPr lang="en-US" sz="1600" i="1" dirty="0">
                          <a:solidFill>
                            <a:srgbClr val="FFC000"/>
                          </a:solidFill>
                          <a:effectLst/>
                        </a:rPr>
                        <a:t>t</a:t>
                      </a:r>
                      <a:r>
                        <a:rPr lang="en-US" sz="1600" dirty="0">
                          <a:solidFill>
                            <a:schemeClr val="bg1"/>
                          </a:solidFill>
                          <a:effectLst/>
                        </a:rPr>
                        <a:t>))))</a:t>
                      </a:r>
                      <a:endParaRPr lang="en-US" sz="160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45720" marR="45720" anchor="ctr">
                    <a:noFill/>
                  </a:tcPr>
                </a:tc>
                <a:extLst>
                  <a:ext uri="{0D108BD9-81ED-4DB2-BD59-A6C34878D82A}">
                    <a16:rowId xmlns:a16="http://schemas.microsoft.com/office/drawing/2014/main" val="574113510"/>
                  </a:ext>
                </a:extLst>
              </a:tr>
              <a:tr h="1052538">
                <a:tc>
                  <a:txBody>
                    <a:bodyPr/>
                    <a:lstStyle/>
                    <a:p>
                      <a:pPr marL="0" marR="0" indent="0" algn="just">
                        <a:lnSpc>
                          <a:spcPct val="110000"/>
                        </a:lnSpc>
                        <a:spcBef>
                          <a:spcPts val="0"/>
                        </a:spcBef>
                        <a:spcAft>
                          <a:spcPts val="0"/>
                        </a:spcAft>
                        <a:tabLst>
                          <a:tab pos="0" algn="dec"/>
                        </a:tabLst>
                      </a:pPr>
                      <a:r>
                        <a:rPr lang="en-US" sz="1600" dirty="0">
                          <a:solidFill>
                            <a:schemeClr val="bg1"/>
                          </a:solidFill>
                          <a:effectLst/>
                        </a:rPr>
                        <a:t>(</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h m</a:t>
                      </a:r>
                      <a:r>
                        <a:rPr lang="en-US" sz="1600" dirty="0">
                          <a:solidFill>
                            <a:schemeClr val="bg1"/>
                          </a:solidFill>
                          <a:effectLst/>
                        </a:rPr>
                        <a:t>) (if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h m</a:t>
                      </a:r>
                      <a:r>
                        <a:rPr lang="en-US" sz="1600" dirty="0">
                          <a:solidFill>
                            <a:schemeClr val="bg1"/>
                          </a:solidFill>
                          <a:effectLst/>
                        </a:rPr>
                        <a:t>) </a:t>
                      </a:r>
                    </a:p>
                    <a:p>
                      <a:pPr marL="0" marR="0" indent="0" algn="just">
                        <a:lnSpc>
                          <a:spcPct val="110000"/>
                        </a:lnSpc>
                        <a:spcBef>
                          <a:spcPts val="0"/>
                        </a:spcBef>
                        <a:spcAft>
                          <a:spcPts val="0"/>
                        </a:spcAft>
                        <a:tabLst>
                          <a:tab pos="0" algn="dec"/>
                        </a:tabLst>
                      </a:pPr>
                      <a:r>
                        <a:rPr lang="en-US" sz="1600" dirty="0">
                          <a:solidFill>
                            <a:schemeClr val="bg1"/>
                          </a:solidFill>
                          <a:effectLst/>
                        </a:rPr>
                        <a:t>                             (</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t</a:t>
                      </a:r>
                      <a:r>
                        <a:rPr lang="en-US" sz="1600" dirty="0">
                          <a:solidFill>
                            <a:schemeClr val="bg1"/>
                          </a:solidFill>
                          <a:effectLst/>
                        </a:rPr>
                        <a:t>) (if (</a:t>
                      </a:r>
                      <a:r>
                        <a:rPr lang="en-US" sz="1600" dirty="0">
                          <a:solidFill>
                            <a:srgbClr val="FFFF00"/>
                          </a:solidFill>
                          <a:effectLst/>
                        </a:rPr>
                        <a:t>exists-at</a:t>
                      </a:r>
                      <a:r>
                        <a:rPr lang="en-US" sz="1600" dirty="0">
                          <a:solidFill>
                            <a:schemeClr val="bg1"/>
                          </a:solidFill>
                          <a:effectLst/>
                        </a:rPr>
                        <a:t> </a:t>
                      </a:r>
                      <a:r>
                        <a:rPr lang="en-US" sz="1600" i="1" dirty="0">
                          <a:solidFill>
                            <a:srgbClr val="FFC000"/>
                          </a:solidFill>
                          <a:effectLst/>
                        </a:rPr>
                        <a:t>m t</a:t>
                      </a:r>
                      <a:r>
                        <a:rPr lang="en-US" sz="1600" dirty="0">
                          <a:solidFill>
                            <a:schemeClr val="bg1"/>
                          </a:solidFill>
                          <a:effectLst/>
                        </a:rPr>
                        <a:t>) </a:t>
                      </a:r>
                    </a:p>
                    <a:p>
                      <a:pPr marL="0" marR="0" indent="0" algn="just">
                        <a:lnSpc>
                          <a:spcPct val="110000"/>
                        </a:lnSpc>
                        <a:spcBef>
                          <a:spcPts val="0"/>
                        </a:spcBef>
                        <a:spcAft>
                          <a:spcPts val="0"/>
                        </a:spcAft>
                        <a:tabLst>
                          <a:tab pos="0" algn="dec"/>
                        </a:tabLst>
                      </a:pPr>
                      <a:r>
                        <a:rPr lang="en-US" sz="1600" dirty="0">
                          <a:solidFill>
                            <a:schemeClr val="bg1"/>
                          </a:solidFill>
                          <a:effectLst/>
                        </a:rPr>
                        <a:t>                                                    (</a:t>
                      </a:r>
                      <a:r>
                        <a:rPr lang="en-US" sz="1600" dirty="0">
                          <a:solidFill>
                            <a:srgbClr val="FFFF00"/>
                          </a:solidFill>
                          <a:effectLst/>
                        </a:rPr>
                        <a:t>participates-in</a:t>
                      </a:r>
                      <a:r>
                        <a:rPr lang="en-US" sz="1600" dirty="0">
                          <a:solidFill>
                            <a:schemeClr val="bg1"/>
                          </a:solidFill>
                          <a:effectLst/>
                        </a:rPr>
                        <a:t> </a:t>
                      </a:r>
                      <a:r>
                        <a:rPr lang="en-US" sz="1600" i="1" dirty="0">
                          <a:solidFill>
                            <a:srgbClr val="FFC000"/>
                          </a:solidFill>
                          <a:effectLst/>
                        </a:rPr>
                        <a:t>m h t</a:t>
                      </a:r>
                      <a:r>
                        <a:rPr lang="en-US" sz="1600" dirty="0">
                          <a:solidFill>
                            <a:schemeClr val="bg1"/>
                          </a:solidFill>
                          <a:effectLst/>
                        </a:rPr>
                        <a:t>)))))</a:t>
                      </a:r>
                      <a:endParaRPr lang="en-US" sz="160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45720" marR="45720" anchor="ctr">
                    <a:noFill/>
                  </a:tcPr>
                </a:tc>
                <a:extLst>
                  <a:ext uri="{0D108BD9-81ED-4DB2-BD59-A6C34878D82A}">
                    <a16:rowId xmlns:a16="http://schemas.microsoft.com/office/drawing/2014/main" val="3409239923"/>
                  </a:ext>
                </a:extLst>
              </a:tr>
              <a:tr h="1052538">
                <a:tc>
                  <a:txBody>
                    <a:bodyPr/>
                    <a:lstStyle/>
                    <a:p>
                      <a:pPr marL="0" marR="0" indent="0" algn="just">
                        <a:lnSpc>
                          <a:spcPct val="110000"/>
                        </a:lnSpc>
                        <a:spcBef>
                          <a:spcPts val="0"/>
                        </a:spcBef>
                        <a:spcAft>
                          <a:spcPts val="0"/>
                        </a:spcAft>
                        <a:tabLst>
                          <a:tab pos="0" algn="dec"/>
                        </a:tabLst>
                      </a:pPr>
                      <a:r>
                        <a:rPr lang="en-US" sz="1600" dirty="0">
                          <a:solidFill>
                            <a:schemeClr val="bg1"/>
                          </a:solidFill>
                          <a:effectLst/>
                        </a:rPr>
                        <a:t>(</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m h</a:t>
                      </a:r>
                      <a:r>
                        <a:rPr lang="en-US" sz="1600" dirty="0">
                          <a:solidFill>
                            <a:schemeClr val="bg1"/>
                          </a:solidFill>
                          <a:effectLst/>
                        </a:rPr>
                        <a:t>) (if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h m</a:t>
                      </a:r>
                      <a:r>
                        <a:rPr lang="en-US" sz="1600" dirty="0">
                          <a:solidFill>
                            <a:schemeClr val="bg1"/>
                          </a:solidFill>
                          <a:effectLst/>
                        </a:rPr>
                        <a:t>) </a:t>
                      </a:r>
                    </a:p>
                    <a:p>
                      <a:pPr marL="0" marR="0" indent="0" algn="just">
                        <a:lnSpc>
                          <a:spcPct val="110000"/>
                        </a:lnSpc>
                        <a:spcBef>
                          <a:spcPts val="0"/>
                        </a:spcBef>
                        <a:spcAft>
                          <a:spcPts val="0"/>
                        </a:spcAft>
                        <a:tabLst>
                          <a:tab pos="0" algn="dec"/>
                        </a:tabLst>
                      </a:pPr>
                      <a:r>
                        <a:rPr lang="en-US" sz="1600" dirty="0">
                          <a:solidFill>
                            <a:schemeClr val="bg1"/>
                          </a:solidFill>
                          <a:effectLst/>
                        </a:rPr>
                        <a:t>                        (</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t</a:t>
                      </a:r>
                      <a:r>
                        <a:rPr lang="en-US" sz="1600" dirty="0">
                          <a:solidFill>
                            <a:schemeClr val="bg1"/>
                          </a:solidFill>
                          <a:effectLst/>
                        </a:rPr>
                        <a:t>) (</a:t>
                      </a:r>
                      <a:r>
                        <a:rPr lang="en-US" sz="1600" dirty="0" err="1">
                          <a:solidFill>
                            <a:schemeClr val="bg1"/>
                          </a:solidFill>
                          <a:effectLst/>
                        </a:rPr>
                        <a:t>iff</a:t>
                      </a:r>
                      <a:r>
                        <a:rPr lang="en-US" sz="1600" dirty="0">
                          <a:solidFill>
                            <a:schemeClr val="bg1"/>
                          </a:solidFill>
                          <a:effectLst/>
                        </a:rPr>
                        <a:t> (</a:t>
                      </a:r>
                      <a:r>
                        <a:rPr lang="en-US" sz="1600" dirty="0">
                          <a:solidFill>
                            <a:srgbClr val="FFFF00"/>
                          </a:solidFill>
                          <a:effectLst/>
                        </a:rPr>
                        <a:t>instance-of</a:t>
                      </a:r>
                      <a:r>
                        <a:rPr lang="en-US" sz="1600" dirty="0">
                          <a:solidFill>
                            <a:schemeClr val="bg1"/>
                          </a:solidFill>
                          <a:effectLst/>
                        </a:rPr>
                        <a:t> </a:t>
                      </a:r>
                      <a:r>
                        <a:rPr lang="en-US" sz="1600" i="1" dirty="0">
                          <a:solidFill>
                            <a:srgbClr val="FFC000"/>
                          </a:solidFill>
                          <a:effectLst/>
                        </a:rPr>
                        <a:t>m</a:t>
                      </a:r>
                      <a:r>
                        <a:rPr lang="en-US" sz="1600" dirty="0">
                          <a:solidFill>
                            <a:schemeClr val="bg1"/>
                          </a:solidFill>
                          <a:effectLst/>
                        </a:rPr>
                        <a:t> </a:t>
                      </a:r>
                      <a:r>
                        <a:rPr lang="en-US" sz="1600" dirty="0">
                          <a:solidFill>
                            <a:srgbClr val="00B0F0"/>
                          </a:solidFill>
                          <a:effectLst/>
                        </a:rPr>
                        <a:t>material-entity</a:t>
                      </a:r>
                      <a:r>
                        <a:rPr lang="en-US" sz="1600" dirty="0">
                          <a:solidFill>
                            <a:schemeClr val="bg1"/>
                          </a:solidFill>
                          <a:effectLst/>
                        </a:rPr>
                        <a:t> </a:t>
                      </a:r>
                      <a:r>
                        <a:rPr lang="en-US" sz="1600" i="1" dirty="0">
                          <a:solidFill>
                            <a:srgbClr val="FFC000"/>
                          </a:solidFill>
                          <a:effectLst/>
                        </a:rPr>
                        <a:t>t</a:t>
                      </a:r>
                      <a:r>
                        <a:rPr lang="en-US" sz="1600" dirty="0">
                          <a:solidFill>
                            <a:schemeClr val="bg1"/>
                          </a:solidFill>
                          <a:effectLst/>
                        </a:rPr>
                        <a:t>)</a:t>
                      </a:r>
                    </a:p>
                    <a:p>
                      <a:pPr marL="0" marR="0" indent="0" algn="just">
                        <a:lnSpc>
                          <a:spcPct val="110000"/>
                        </a:lnSpc>
                        <a:spcBef>
                          <a:spcPts val="0"/>
                        </a:spcBef>
                        <a:spcAft>
                          <a:spcPts val="0"/>
                        </a:spcAft>
                        <a:tabLst>
                          <a:tab pos="0" algn="dec"/>
                        </a:tabLst>
                      </a:pPr>
                      <a:r>
                        <a:rPr lang="en-US" sz="1600" dirty="0">
                          <a:solidFill>
                            <a:schemeClr val="bg1"/>
                          </a:solidFill>
                          <a:effectLst/>
                        </a:rPr>
                        <a:t>                                                 (</a:t>
                      </a:r>
                      <a:r>
                        <a:rPr lang="en-US" sz="1600" dirty="0">
                          <a:solidFill>
                            <a:srgbClr val="FFFF00"/>
                          </a:solidFill>
                          <a:effectLst/>
                        </a:rPr>
                        <a:t>instance-of</a:t>
                      </a:r>
                      <a:r>
                        <a:rPr lang="en-US" sz="1600" dirty="0">
                          <a:solidFill>
                            <a:schemeClr val="bg1"/>
                          </a:solidFill>
                          <a:effectLst/>
                        </a:rPr>
                        <a:t> </a:t>
                      </a:r>
                      <a:r>
                        <a:rPr lang="en-US" sz="1600" i="1" dirty="0">
                          <a:solidFill>
                            <a:srgbClr val="FFC000"/>
                          </a:solidFill>
                          <a:effectLst/>
                        </a:rPr>
                        <a:t>h</a:t>
                      </a:r>
                      <a:r>
                        <a:rPr lang="en-US" sz="1600" dirty="0">
                          <a:solidFill>
                            <a:schemeClr val="bg1"/>
                          </a:solidFill>
                          <a:effectLst/>
                        </a:rPr>
                        <a:t> </a:t>
                      </a:r>
                      <a:r>
                        <a:rPr lang="en-US" sz="1600" dirty="0">
                          <a:solidFill>
                            <a:srgbClr val="00B0F0"/>
                          </a:solidFill>
                          <a:effectLst/>
                        </a:rPr>
                        <a:t>history</a:t>
                      </a:r>
                      <a:r>
                        <a:rPr lang="en-US" sz="1600" dirty="0">
                          <a:solidFill>
                            <a:schemeClr val="bg1"/>
                          </a:solidFill>
                          <a:effectLst/>
                        </a:rPr>
                        <a:t> </a:t>
                      </a:r>
                      <a:r>
                        <a:rPr lang="en-US" sz="1600" i="1" dirty="0">
                          <a:solidFill>
                            <a:srgbClr val="FFC000"/>
                          </a:solidFill>
                          <a:effectLst/>
                        </a:rPr>
                        <a:t>t</a:t>
                      </a:r>
                      <a:r>
                        <a:rPr lang="en-US" sz="1600" dirty="0">
                          <a:solidFill>
                            <a:schemeClr val="bg1"/>
                          </a:solidFill>
                          <a:effectLst/>
                        </a:rPr>
                        <a:t>)))))</a:t>
                      </a:r>
                      <a:endParaRPr lang="en-US" sz="160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45720" marR="45720" anchor="ctr">
                    <a:noFill/>
                  </a:tcPr>
                </a:tc>
                <a:extLst>
                  <a:ext uri="{0D108BD9-81ED-4DB2-BD59-A6C34878D82A}">
                    <a16:rowId xmlns:a16="http://schemas.microsoft.com/office/drawing/2014/main" val="2791725211"/>
                  </a:ext>
                </a:extLst>
              </a:tr>
              <a:tr h="695091">
                <a:tc>
                  <a:txBody>
                    <a:bodyPr/>
                    <a:lstStyle/>
                    <a:p>
                      <a:pPr marL="0" marR="0" indent="0" algn="just">
                        <a:lnSpc>
                          <a:spcPct val="110000"/>
                        </a:lnSpc>
                        <a:spcBef>
                          <a:spcPts val="0"/>
                        </a:spcBef>
                        <a:spcAft>
                          <a:spcPts val="0"/>
                        </a:spcAft>
                        <a:tabLst>
                          <a:tab pos="0" algn="dec"/>
                        </a:tabLst>
                      </a:pPr>
                      <a:r>
                        <a:rPr lang="en-US" sz="1600" dirty="0">
                          <a:solidFill>
                            <a:schemeClr val="bg1"/>
                          </a:solidFill>
                          <a:effectLst/>
                        </a:rPr>
                        <a:t>(</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h</a:t>
                      </a:r>
                      <a:r>
                        <a:rPr lang="en-US" sz="1600" dirty="0">
                          <a:solidFill>
                            <a:schemeClr val="bg1"/>
                          </a:solidFill>
                          <a:effectLst/>
                        </a:rPr>
                        <a:t>) (if (</a:t>
                      </a:r>
                      <a:r>
                        <a:rPr lang="en-US" sz="1600" dirty="0">
                          <a:solidFill>
                            <a:srgbClr val="1FE115"/>
                          </a:solidFill>
                          <a:effectLst/>
                        </a:rPr>
                        <a:t>exists</a:t>
                      </a:r>
                      <a:r>
                        <a:rPr lang="en-US" sz="1600" dirty="0">
                          <a:solidFill>
                            <a:schemeClr val="bg1"/>
                          </a:solidFill>
                          <a:effectLst/>
                        </a:rPr>
                        <a:t> (</a:t>
                      </a:r>
                      <a:r>
                        <a:rPr lang="en-US" sz="1600" i="0" dirty="0">
                          <a:solidFill>
                            <a:srgbClr val="FFC000"/>
                          </a:solidFill>
                          <a:effectLst/>
                        </a:rPr>
                        <a:t>t</a:t>
                      </a:r>
                      <a:r>
                        <a:rPr lang="en-US" sz="1600" dirty="0">
                          <a:solidFill>
                            <a:schemeClr val="bg1"/>
                          </a:solidFill>
                          <a:effectLst/>
                        </a:rPr>
                        <a:t>) (</a:t>
                      </a:r>
                      <a:r>
                        <a:rPr lang="en-US" sz="1600" dirty="0">
                          <a:solidFill>
                            <a:srgbClr val="FFFF00"/>
                          </a:solidFill>
                          <a:effectLst/>
                        </a:rPr>
                        <a:t>instance-of</a:t>
                      </a:r>
                      <a:r>
                        <a:rPr lang="en-US" sz="1600" dirty="0">
                          <a:solidFill>
                            <a:schemeClr val="bg1"/>
                          </a:solidFill>
                          <a:effectLst/>
                        </a:rPr>
                        <a:t> </a:t>
                      </a:r>
                      <a:r>
                        <a:rPr lang="en-US" sz="1600" i="1" dirty="0">
                          <a:solidFill>
                            <a:srgbClr val="FFC000"/>
                          </a:solidFill>
                          <a:effectLst/>
                        </a:rPr>
                        <a:t>h</a:t>
                      </a:r>
                      <a:r>
                        <a:rPr lang="en-US" sz="1600" dirty="0">
                          <a:solidFill>
                            <a:schemeClr val="bg1"/>
                          </a:solidFill>
                          <a:effectLst/>
                        </a:rPr>
                        <a:t> </a:t>
                      </a:r>
                      <a:r>
                        <a:rPr lang="en-US" sz="1600" dirty="0">
                          <a:solidFill>
                            <a:srgbClr val="00B0F0"/>
                          </a:solidFill>
                          <a:effectLst/>
                        </a:rPr>
                        <a:t>history</a:t>
                      </a:r>
                      <a:r>
                        <a:rPr lang="en-US" sz="1600" dirty="0">
                          <a:solidFill>
                            <a:schemeClr val="bg1"/>
                          </a:solidFill>
                          <a:effectLst/>
                        </a:rPr>
                        <a:t> </a:t>
                      </a:r>
                      <a:r>
                        <a:rPr lang="en-US" sz="1600" i="1" dirty="0">
                          <a:solidFill>
                            <a:srgbClr val="FFC000"/>
                          </a:solidFill>
                          <a:effectLst/>
                        </a:rPr>
                        <a:t>t</a:t>
                      </a:r>
                      <a:r>
                        <a:rPr lang="en-US" sz="1600" dirty="0">
                          <a:solidFill>
                            <a:schemeClr val="bg1"/>
                          </a:solidFill>
                          <a:effectLst/>
                        </a:rPr>
                        <a:t>)) </a:t>
                      </a:r>
                    </a:p>
                    <a:p>
                      <a:pPr marL="0" marR="0" indent="0" algn="just">
                        <a:lnSpc>
                          <a:spcPct val="110000"/>
                        </a:lnSpc>
                        <a:spcBef>
                          <a:spcPts val="0"/>
                        </a:spcBef>
                        <a:spcAft>
                          <a:spcPts val="0"/>
                        </a:spcAft>
                        <a:tabLst>
                          <a:tab pos="0" algn="dec"/>
                        </a:tabLst>
                      </a:pPr>
                      <a:r>
                        <a:rPr lang="en-US" sz="1600" dirty="0">
                          <a:solidFill>
                            <a:schemeClr val="bg1"/>
                          </a:solidFill>
                          <a:effectLst/>
                        </a:rPr>
                        <a:t>                        (</a:t>
                      </a:r>
                      <a:r>
                        <a:rPr lang="en-US" sz="1600" dirty="0">
                          <a:solidFill>
                            <a:srgbClr val="1FE115"/>
                          </a:solidFill>
                          <a:effectLst/>
                        </a:rPr>
                        <a:t>exists</a:t>
                      </a:r>
                      <a:r>
                        <a:rPr lang="en-US" sz="1600" dirty="0">
                          <a:solidFill>
                            <a:schemeClr val="bg1"/>
                          </a:solidFill>
                          <a:effectLst/>
                        </a:rPr>
                        <a:t> (</a:t>
                      </a:r>
                      <a:r>
                        <a:rPr lang="en-US" sz="1600" dirty="0">
                          <a:solidFill>
                            <a:srgbClr val="FFC000"/>
                          </a:solidFill>
                          <a:effectLst/>
                        </a:rPr>
                        <a:t>m</a:t>
                      </a:r>
                      <a:r>
                        <a:rPr lang="en-US" sz="1600" dirty="0">
                          <a:solidFill>
                            <a:schemeClr val="bg1"/>
                          </a:solidFill>
                          <a:effectLst/>
                        </a:rPr>
                        <a:t>)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h m</a:t>
                      </a:r>
                      <a:r>
                        <a:rPr lang="en-US" sz="1600" dirty="0">
                          <a:solidFill>
                            <a:schemeClr val="bg1"/>
                          </a:solidFill>
                          <a:effectLst/>
                        </a:rPr>
                        <a:t>))))</a:t>
                      </a:r>
                      <a:endParaRPr lang="en-US" sz="160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45720" marR="45720" anchor="ctr">
                    <a:noFill/>
                  </a:tcPr>
                </a:tc>
                <a:extLst>
                  <a:ext uri="{0D108BD9-81ED-4DB2-BD59-A6C34878D82A}">
                    <a16:rowId xmlns:a16="http://schemas.microsoft.com/office/drawing/2014/main" val="688419726"/>
                  </a:ext>
                </a:extLst>
              </a:tr>
              <a:tr h="695091">
                <a:tc>
                  <a:txBody>
                    <a:bodyPr/>
                    <a:lstStyle/>
                    <a:p>
                      <a:pPr marL="0" marR="0" indent="0" algn="just">
                        <a:lnSpc>
                          <a:spcPct val="110000"/>
                        </a:lnSpc>
                        <a:spcBef>
                          <a:spcPts val="0"/>
                        </a:spcBef>
                        <a:spcAft>
                          <a:spcPts val="0"/>
                        </a:spcAft>
                        <a:tabLst>
                          <a:tab pos="0" algn="dec"/>
                          <a:tab pos="480060" algn="dec"/>
                        </a:tabLst>
                      </a:pPr>
                      <a:r>
                        <a:rPr lang="en-US" sz="1600" dirty="0">
                          <a:solidFill>
                            <a:schemeClr val="bg1"/>
                          </a:solidFill>
                          <a:effectLst/>
                        </a:rPr>
                        <a:t>(</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p q r</a:t>
                      </a:r>
                      <a:r>
                        <a:rPr lang="en-US" sz="1600" dirty="0">
                          <a:solidFill>
                            <a:schemeClr val="bg1"/>
                          </a:solidFill>
                          <a:effectLst/>
                        </a:rPr>
                        <a:t>) (if (and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p q</a:t>
                      </a:r>
                      <a:r>
                        <a:rPr lang="en-US" sz="1600" dirty="0">
                          <a:solidFill>
                            <a:schemeClr val="bg1"/>
                          </a:solidFill>
                          <a:effectLst/>
                        </a:rPr>
                        <a:t>)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r q</a:t>
                      </a:r>
                      <a:r>
                        <a:rPr lang="en-US" sz="1600" dirty="0">
                          <a:solidFill>
                            <a:schemeClr val="bg1"/>
                          </a:solidFill>
                          <a:effectLst/>
                        </a:rPr>
                        <a:t>)) </a:t>
                      </a:r>
                    </a:p>
                    <a:p>
                      <a:pPr marL="0" marR="0" indent="0" algn="just">
                        <a:lnSpc>
                          <a:spcPct val="110000"/>
                        </a:lnSpc>
                        <a:spcBef>
                          <a:spcPts val="0"/>
                        </a:spcBef>
                        <a:spcAft>
                          <a:spcPts val="0"/>
                        </a:spcAft>
                        <a:tabLst>
                          <a:tab pos="0" algn="dec"/>
                          <a:tab pos="480060" algn="dec"/>
                        </a:tabLst>
                      </a:pPr>
                      <a:r>
                        <a:rPr lang="en-US" sz="1600" dirty="0">
                          <a:solidFill>
                            <a:schemeClr val="bg1"/>
                          </a:solidFill>
                          <a:effectLst/>
                        </a:rPr>
                        <a:t>                              (= </a:t>
                      </a:r>
                      <a:r>
                        <a:rPr lang="en-US" sz="1600" i="1" dirty="0">
                          <a:solidFill>
                            <a:srgbClr val="FFC000"/>
                          </a:solidFill>
                          <a:effectLst/>
                        </a:rPr>
                        <a:t>p r</a:t>
                      </a:r>
                      <a:r>
                        <a:rPr lang="en-US" sz="1600" dirty="0">
                          <a:solidFill>
                            <a:schemeClr val="bg1"/>
                          </a:solidFill>
                          <a:effectLst/>
                        </a:rPr>
                        <a:t>)))</a:t>
                      </a:r>
                      <a:endParaRPr lang="en-US" sz="160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45720" marR="45720" anchor="ctr">
                    <a:noFill/>
                  </a:tcPr>
                </a:tc>
                <a:extLst>
                  <a:ext uri="{0D108BD9-81ED-4DB2-BD59-A6C34878D82A}">
                    <a16:rowId xmlns:a16="http://schemas.microsoft.com/office/drawing/2014/main" val="498061136"/>
                  </a:ext>
                </a:extLst>
              </a:tr>
              <a:tr h="695091">
                <a:tc>
                  <a:txBody>
                    <a:bodyPr/>
                    <a:lstStyle/>
                    <a:p>
                      <a:pPr marL="0" marR="0" indent="0" algn="just">
                        <a:lnSpc>
                          <a:spcPct val="110000"/>
                        </a:lnSpc>
                        <a:spcBef>
                          <a:spcPts val="0"/>
                        </a:spcBef>
                        <a:spcAft>
                          <a:spcPts val="0"/>
                        </a:spcAft>
                        <a:tabLst>
                          <a:tab pos="0" algn="dec"/>
                        </a:tabLst>
                      </a:pPr>
                      <a:r>
                        <a:rPr lang="en-US" sz="1600" dirty="0">
                          <a:solidFill>
                            <a:schemeClr val="bg1"/>
                          </a:solidFill>
                          <a:effectLst/>
                        </a:rPr>
                        <a:t>(</a:t>
                      </a:r>
                      <a:r>
                        <a:rPr lang="en-US" sz="1600" dirty="0" err="1">
                          <a:solidFill>
                            <a:srgbClr val="1FE115"/>
                          </a:solidFill>
                          <a:effectLst/>
                        </a:rPr>
                        <a:t>forall</a:t>
                      </a:r>
                      <a:r>
                        <a:rPr lang="en-US" sz="1600" dirty="0">
                          <a:solidFill>
                            <a:schemeClr val="bg1"/>
                          </a:solidFill>
                          <a:effectLst/>
                        </a:rPr>
                        <a:t> (</a:t>
                      </a:r>
                      <a:r>
                        <a:rPr lang="en-US" sz="1600" dirty="0">
                          <a:solidFill>
                            <a:srgbClr val="FFC000"/>
                          </a:solidFill>
                          <a:effectLst/>
                        </a:rPr>
                        <a:t>p q r</a:t>
                      </a:r>
                      <a:r>
                        <a:rPr lang="en-US" sz="1600" dirty="0">
                          <a:solidFill>
                            <a:schemeClr val="bg1"/>
                          </a:solidFill>
                          <a:effectLst/>
                        </a:rPr>
                        <a:t>) (if (and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p q</a:t>
                      </a:r>
                      <a:r>
                        <a:rPr lang="en-US" sz="1600" dirty="0">
                          <a:solidFill>
                            <a:schemeClr val="bg1"/>
                          </a:solidFill>
                          <a:effectLst/>
                        </a:rPr>
                        <a:t>) (</a:t>
                      </a:r>
                      <a:r>
                        <a:rPr lang="en-US" sz="1600" dirty="0">
                          <a:solidFill>
                            <a:srgbClr val="FFFF00"/>
                          </a:solidFill>
                          <a:effectLst/>
                        </a:rPr>
                        <a:t>history-of</a:t>
                      </a:r>
                      <a:r>
                        <a:rPr lang="en-US" sz="1600" dirty="0">
                          <a:solidFill>
                            <a:schemeClr val="bg1"/>
                          </a:solidFill>
                          <a:effectLst/>
                        </a:rPr>
                        <a:t> </a:t>
                      </a:r>
                      <a:r>
                        <a:rPr lang="en-US" sz="1600" i="1" dirty="0">
                          <a:solidFill>
                            <a:srgbClr val="FFC000"/>
                          </a:solidFill>
                          <a:effectLst/>
                        </a:rPr>
                        <a:t>p r</a:t>
                      </a:r>
                      <a:r>
                        <a:rPr lang="en-US" sz="1600" dirty="0">
                          <a:solidFill>
                            <a:schemeClr val="bg1"/>
                          </a:solidFill>
                          <a:effectLst/>
                        </a:rPr>
                        <a:t>)) </a:t>
                      </a:r>
                    </a:p>
                    <a:p>
                      <a:pPr marL="0" marR="0" indent="0" algn="just">
                        <a:lnSpc>
                          <a:spcPct val="110000"/>
                        </a:lnSpc>
                        <a:spcBef>
                          <a:spcPts val="0"/>
                        </a:spcBef>
                        <a:spcAft>
                          <a:spcPts val="0"/>
                        </a:spcAft>
                        <a:tabLst>
                          <a:tab pos="0" algn="dec"/>
                        </a:tabLst>
                      </a:pPr>
                      <a:r>
                        <a:rPr lang="en-US" sz="1600" dirty="0">
                          <a:solidFill>
                            <a:schemeClr val="bg1"/>
                          </a:solidFill>
                          <a:effectLst/>
                        </a:rPr>
                        <a:t>                              (= </a:t>
                      </a:r>
                      <a:r>
                        <a:rPr lang="en-US" sz="1600" i="1" dirty="0">
                          <a:solidFill>
                            <a:srgbClr val="FFC000"/>
                          </a:solidFill>
                          <a:effectLst/>
                        </a:rPr>
                        <a:t>q r</a:t>
                      </a:r>
                      <a:r>
                        <a:rPr lang="en-US" sz="1600" dirty="0">
                          <a:solidFill>
                            <a:schemeClr val="bg1"/>
                          </a:solidFill>
                          <a:effectLst/>
                        </a:rPr>
                        <a:t>)))</a:t>
                      </a:r>
                      <a:endParaRPr lang="en-US" sz="160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45720" marR="45720" anchor="ctr">
                    <a:noFill/>
                  </a:tcPr>
                </a:tc>
                <a:extLst>
                  <a:ext uri="{0D108BD9-81ED-4DB2-BD59-A6C34878D82A}">
                    <a16:rowId xmlns:a16="http://schemas.microsoft.com/office/drawing/2014/main" val="810922973"/>
                  </a:ext>
                </a:extLst>
              </a:tr>
            </a:tbl>
          </a:graphicData>
        </a:graphic>
      </p:graphicFrame>
      <p:sp>
        <p:nvSpPr>
          <p:cNvPr id="4" name="Slide Number Placeholder 3">
            <a:extLst>
              <a:ext uri="{FF2B5EF4-FFF2-40B4-BE49-F238E27FC236}">
                <a16:creationId xmlns:a16="http://schemas.microsoft.com/office/drawing/2014/main" id="{BF3E538D-1EE3-4DFC-BDED-01D8D5BAF3C6}"/>
              </a:ext>
            </a:extLst>
          </p:cNvPr>
          <p:cNvSpPr>
            <a:spLocks noGrp="1"/>
          </p:cNvSpPr>
          <p:nvPr>
            <p:ph type="sldNum" sz="quarter" idx="10"/>
          </p:nvPr>
        </p:nvSpPr>
        <p:spPr/>
        <p:txBody>
          <a:bodyPr/>
          <a:lstStyle/>
          <a:p>
            <a:fld id="{01EF93C7-D0AB-41D7-8C62-1F8A9E33AE23}" type="slidenum">
              <a:rPr lang="en-US" smtClean="0"/>
              <a:pPr/>
              <a:t>29</a:t>
            </a:fld>
            <a:endParaRPr lang="en-US"/>
          </a:p>
        </p:txBody>
      </p:sp>
    </p:spTree>
    <p:extLst>
      <p:ext uri="{BB962C8B-B14F-4D97-AF65-F5344CB8AC3E}">
        <p14:creationId xmlns:p14="http://schemas.microsoft.com/office/powerpoint/2010/main" val="397163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D623D76-C9F6-4B66-BBB8-8FF9C4F9C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8" y="1524000"/>
            <a:ext cx="9144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C343CA-4F7A-42B6-832E-4AA945E011DE}"/>
              </a:ext>
            </a:extLst>
          </p:cNvPr>
          <p:cNvSpPr>
            <a:spLocks noGrp="1"/>
          </p:cNvSpPr>
          <p:nvPr>
            <p:ph type="title"/>
          </p:nvPr>
        </p:nvSpPr>
        <p:spPr>
          <a:xfrm>
            <a:off x="0" y="762000"/>
            <a:ext cx="9144000" cy="762000"/>
          </a:xfrm>
        </p:spPr>
        <p:txBody>
          <a:bodyPr/>
          <a:lstStyle/>
          <a:p>
            <a:r>
              <a:rPr lang="en-US" dirty="0"/>
              <a:t>Allowed choices for immediate supertypes</a:t>
            </a:r>
          </a:p>
        </p:txBody>
      </p:sp>
      <p:sp>
        <p:nvSpPr>
          <p:cNvPr id="4" name="Slide Number Placeholder 3">
            <a:extLst>
              <a:ext uri="{FF2B5EF4-FFF2-40B4-BE49-F238E27FC236}">
                <a16:creationId xmlns:a16="http://schemas.microsoft.com/office/drawing/2014/main" id="{80E2418D-A99B-49AE-B739-5FE6D30D3B25}"/>
              </a:ext>
            </a:extLst>
          </p:cNvPr>
          <p:cNvSpPr>
            <a:spLocks noGrp="1"/>
          </p:cNvSpPr>
          <p:nvPr>
            <p:ph type="sldNum" sz="quarter" idx="3"/>
          </p:nvPr>
        </p:nvSpPr>
        <p:spPr>
          <a:xfrm>
            <a:off x="56444" y="6477000"/>
            <a:ext cx="304800" cy="296174"/>
          </a:xfrm>
        </p:spPr>
        <p:txBody>
          <a:bodyPr/>
          <a:lstStyle/>
          <a:p>
            <a:fld id="{7C5DB68A-9D44-4073-920F-D08D647C06A7}" type="slidenum">
              <a:rPr lang="en-US" smtClean="0"/>
              <a:t>3</a:t>
            </a:fld>
            <a:endParaRPr lang="en-US" dirty="0"/>
          </a:p>
        </p:txBody>
      </p:sp>
      <p:sp>
        <p:nvSpPr>
          <p:cNvPr id="6" name="Rectangle 5">
            <a:extLst>
              <a:ext uri="{FF2B5EF4-FFF2-40B4-BE49-F238E27FC236}">
                <a16:creationId xmlns:a16="http://schemas.microsoft.com/office/drawing/2014/main" id="{15E4701E-D4AF-476B-9919-6AB6C3AA06F3}"/>
              </a:ext>
            </a:extLst>
          </p:cNvPr>
          <p:cNvSpPr/>
          <p:nvPr/>
        </p:nvSpPr>
        <p:spPr bwMode="auto">
          <a:xfrm>
            <a:off x="531932" y="6180436"/>
            <a:ext cx="7240468" cy="448964"/>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02422371-7526-46B0-988E-661AB5E84F86}"/>
              </a:ext>
            </a:extLst>
          </p:cNvPr>
          <p:cNvSpPr/>
          <p:nvPr/>
        </p:nvSpPr>
        <p:spPr bwMode="auto">
          <a:xfrm>
            <a:off x="2286000" y="5231209"/>
            <a:ext cx="304800" cy="264864"/>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D480CE83-4840-4D79-B293-EEF1D658A264}"/>
              </a:ext>
            </a:extLst>
          </p:cNvPr>
          <p:cNvSpPr/>
          <p:nvPr/>
        </p:nvSpPr>
        <p:spPr bwMode="auto">
          <a:xfrm>
            <a:off x="18718" y="4790760"/>
            <a:ext cx="438482" cy="238440"/>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E009C08C-760F-40C7-AD29-D929D05A8517}"/>
              </a:ext>
            </a:extLst>
          </p:cNvPr>
          <p:cNvSpPr/>
          <p:nvPr/>
        </p:nvSpPr>
        <p:spPr bwMode="auto">
          <a:xfrm>
            <a:off x="531932" y="4810730"/>
            <a:ext cx="914400" cy="238440"/>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F63C2E15-C40E-4994-A85C-4B760E903DF7}"/>
              </a:ext>
            </a:extLst>
          </p:cNvPr>
          <p:cNvSpPr/>
          <p:nvPr/>
        </p:nvSpPr>
        <p:spPr bwMode="auto">
          <a:xfrm>
            <a:off x="1521064" y="4810730"/>
            <a:ext cx="1069736" cy="218470"/>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EE603E26-8149-4112-A960-654990D38169}"/>
              </a:ext>
            </a:extLst>
          </p:cNvPr>
          <p:cNvSpPr/>
          <p:nvPr/>
        </p:nvSpPr>
        <p:spPr bwMode="auto">
          <a:xfrm>
            <a:off x="4037894" y="3815684"/>
            <a:ext cx="519814" cy="233047"/>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50581B14-9DFC-4AE6-8B38-E027F2589D58}"/>
              </a:ext>
            </a:extLst>
          </p:cNvPr>
          <p:cNvSpPr/>
          <p:nvPr/>
        </p:nvSpPr>
        <p:spPr bwMode="auto">
          <a:xfrm>
            <a:off x="5314243" y="4737808"/>
            <a:ext cx="363203" cy="291392"/>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F23E6E11-A998-44BB-A838-CC6ADF537608}"/>
              </a:ext>
            </a:extLst>
          </p:cNvPr>
          <p:cNvSpPr/>
          <p:nvPr/>
        </p:nvSpPr>
        <p:spPr bwMode="auto">
          <a:xfrm>
            <a:off x="4165710" y="4439558"/>
            <a:ext cx="1072333" cy="257410"/>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FE4E0DC4-8727-4FEC-A0BE-C9D5C927EB0F}"/>
              </a:ext>
            </a:extLst>
          </p:cNvPr>
          <p:cNvSpPr/>
          <p:nvPr/>
        </p:nvSpPr>
        <p:spPr bwMode="auto">
          <a:xfrm>
            <a:off x="6457244" y="2991304"/>
            <a:ext cx="685800" cy="437696"/>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B6C96AC2-5034-4176-BD82-80E841D2E71F}"/>
              </a:ext>
            </a:extLst>
          </p:cNvPr>
          <p:cNvSpPr/>
          <p:nvPr/>
        </p:nvSpPr>
        <p:spPr bwMode="auto">
          <a:xfrm>
            <a:off x="5866980" y="5297736"/>
            <a:ext cx="590264" cy="264864"/>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FEC6337F-351D-46C4-99C9-582FB2D24D80}"/>
              </a:ext>
            </a:extLst>
          </p:cNvPr>
          <p:cNvSpPr/>
          <p:nvPr/>
        </p:nvSpPr>
        <p:spPr bwMode="auto">
          <a:xfrm>
            <a:off x="5834836" y="4793477"/>
            <a:ext cx="685800" cy="218470"/>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a:extLst>
              <a:ext uri="{FF2B5EF4-FFF2-40B4-BE49-F238E27FC236}">
                <a16:creationId xmlns:a16="http://schemas.microsoft.com/office/drawing/2014/main" id="{79E5CB2F-70DB-4710-A66D-7AFDB8789C45}"/>
              </a:ext>
            </a:extLst>
          </p:cNvPr>
          <p:cNvSpPr/>
          <p:nvPr/>
        </p:nvSpPr>
        <p:spPr bwMode="auto">
          <a:xfrm>
            <a:off x="6800144" y="3829812"/>
            <a:ext cx="1104900" cy="513588"/>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a:extLst>
              <a:ext uri="{FF2B5EF4-FFF2-40B4-BE49-F238E27FC236}">
                <a16:creationId xmlns:a16="http://schemas.microsoft.com/office/drawing/2014/main" id="{5E709A9F-A41B-4210-BBD0-A0CD3CE52EFC}"/>
              </a:ext>
            </a:extLst>
          </p:cNvPr>
          <p:cNvSpPr/>
          <p:nvPr/>
        </p:nvSpPr>
        <p:spPr bwMode="auto">
          <a:xfrm>
            <a:off x="5866980" y="2967353"/>
            <a:ext cx="519814" cy="233047"/>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a:extLst>
              <a:ext uri="{FF2B5EF4-FFF2-40B4-BE49-F238E27FC236}">
                <a16:creationId xmlns:a16="http://schemas.microsoft.com/office/drawing/2014/main" id="{5A946A7E-F15F-4C04-B8D2-4DF296018646}"/>
              </a:ext>
            </a:extLst>
          </p:cNvPr>
          <p:cNvSpPr/>
          <p:nvPr/>
        </p:nvSpPr>
        <p:spPr bwMode="auto">
          <a:xfrm>
            <a:off x="8019344" y="4782312"/>
            <a:ext cx="1080516" cy="246888"/>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Rectangle 21">
            <a:extLst>
              <a:ext uri="{FF2B5EF4-FFF2-40B4-BE49-F238E27FC236}">
                <a16:creationId xmlns:a16="http://schemas.microsoft.com/office/drawing/2014/main" id="{AB5A4529-B3CE-4585-B668-8A778F67C88C}"/>
              </a:ext>
            </a:extLst>
          </p:cNvPr>
          <p:cNvSpPr/>
          <p:nvPr/>
        </p:nvSpPr>
        <p:spPr bwMode="auto">
          <a:xfrm>
            <a:off x="8050974" y="3865330"/>
            <a:ext cx="1048886" cy="478070"/>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Rectangle 22">
            <a:extLst>
              <a:ext uri="{FF2B5EF4-FFF2-40B4-BE49-F238E27FC236}">
                <a16:creationId xmlns:a16="http://schemas.microsoft.com/office/drawing/2014/main" id="{D5F935B0-A3E0-47BB-9795-48F2921ACC02}"/>
              </a:ext>
            </a:extLst>
          </p:cNvPr>
          <p:cNvSpPr/>
          <p:nvPr/>
        </p:nvSpPr>
        <p:spPr bwMode="auto">
          <a:xfrm>
            <a:off x="0" y="3808356"/>
            <a:ext cx="914400" cy="240375"/>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03F7ECF0-3E78-4461-BD76-629B070ECC68}"/>
              </a:ext>
            </a:extLst>
          </p:cNvPr>
          <p:cNvSpPr/>
          <p:nvPr/>
        </p:nvSpPr>
        <p:spPr bwMode="auto">
          <a:xfrm>
            <a:off x="5834836" y="3815684"/>
            <a:ext cx="519814" cy="233047"/>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26">
            <a:extLst>
              <a:ext uri="{FF2B5EF4-FFF2-40B4-BE49-F238E27FC236}">
                <a16:creationId xmlns:a16="http://schemas.microsoft.com/office/drawing/2014/main" id="{DAF9ECD7-5EC3-4B08-BAFB-C1FFC877BDE5}"/>
              </a:ext>
            </a:extLst>
          </p:cNvPr>
          <p:cNvSpPr/>
          <p:nvPr/>
        </p:nvSpPr>
        <p:spPr bwMode="auto">
          <a:xfrm>
            <a:off x="6821914" y="4763262"/>
            <a:ext cx="1104900" cy="265938"/>
          </a:xfrm>
          <a:prstGeom prst="rect">
            <a:avLst/>
          </a:prstGeom>
          <a:solidFill>
            <a:srgbClr val="1FE115">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25280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AF33-30CE-4ECB-96CF-EFFD3F2704BA}"/>
              </a:ext>
            </a:extLst>
          </p:cNvPr>
          <p:cNvSpPr>
            <a:spLocks noGrp="1"/>
          </p:cNvSpPr>
          <p:nvPr>
            <p:ph type="title"/>
          </p:nvPr>
        </p:nvSpPr>
        <p:spPr/>
        <p:txBody>
          <a:bodyPr/>
          <a:lstStyle/>
          <a:p>
            <a:r>
              <a:rPr lang="en-US" dirty="0"/>
              <a:t>Temporal region</a:t>
            </a:r>
            <a:br>
              <a:rPr lang="en-US" dirty="0"/>
            </a:br>
            <a:endParaRPr lang="en-US" dirty="0"/>
          </a:p>
        </p:txBody>
      </p:sp>
      <p:sp>
        <p:nvSpPr>
          <p:cNvPr id="3" name="Content Placeholder 2">
            <a:extLst>
              <a:ext uri="{FF2B5EF4-FFF2-40B4-BE49-F238E27FC236}">
                <a16:creationId xmlns:a16="http://schemas.microsoft.com/office/drawing/2014/main" id="{812D3501-79C3-4926-A07E-58B42EF7490E}"/>
              </a:ext>
            </a:extLst>
          </p:cNvPr>
          <p:cNvSpPr>
            <a:spLocks noGrp="1"/>
          </p:cNvSpPr>
          <p:nvPr>
            <p:ph idx="1"/>
          </p:nvPr>
        </p:nvSpPr>
        <p:spPr/>
        <p:txBody>
          <a:bodyPr/>
          <a:lstStyle/>
          <a:p>
            <a:pPr>
              <a:buFont typeface="Arial" panose="020B0604020202020204" pitchFamily="34" charset="0"/>
              <a:buChar char="•"/>
            </a:pPr>
            <a:r>
              <a:rPr lang="en-US" dirty="0"/>
              <a:t>Given a temporal reference frame R, ‘</a:t>
            </a:r>
            <a:r>
              <a:rPr lang="en-US" dirty="0" err="1"/>
              <a:t>time</a:t>
            </a:r>
            <a:r>
              <a:rPr lang="en-US" baseline="-25000" dirty="0" err="1"/>
              <a:t>R</a:t>
            </a:r>
            <a:r>
              <a:rPr lang="en-US" dirty="0"/>
              <a:t>’ is defined as </a:t>
            </a:r>
            <a:r>
              <a:rPr lang="en-US" i="1" dirty="0"/>
              <a:t>the maximal instance of the universal temporal region</a:t>
            </a:r>
            <a:r>
              <a:rPr lang="en-US" dirty="0"/>
              <a:t>.</a:t>
            </a:r>
          </a:p>
          <a:p>
            <a:pPr>
              <a:buFont typeface="Arial" panose="020B0604020202020204" pitchFamily="34" charset="0"/>
              <a:buChar char="•"/>
            </a:pPr>
            <a:endParaRPr lang="en-US" u="sng" dirty="0"/>
          </a:p>
          <a:p>
            <a:pPr>
              <a:buFont typeface="Arial" panose="020B0604020202020204" pitchFamily="34" charset="0"/>
              <a:buChar char="•"/>
            </a:pPr>
            <a:r>
              <a:rPr lang="en-US" u="sng" dirty="0"/>
              <a:t>Elucidation</a:t>
            </a:r>
            <a:r>
              <a:rPr lang="en-US" dirty="0"/>
              <a:t>: A temporal region is an occurrent entity that is part of time as defined relative to some reference frame.</a:t>
            </a:r>
          </a:p>
          <a:p>
            <a:pPr>
              <a:buFont typeface="Arial" panose="020B0604020202020204" pitchFamily="34" charset="0"/>
              <a:buChar char="•"/>
            </a:pPr>
            <a:endParaRPr lang="en-US" dirty="0"/>
          </a:p>
          <a:p>
            <a:pPr>
              <a:buFont typeface="Arial" panose="020B0604020202020204" pitchFamily="34" charset="0"/>
              <a:buChar char="•"/>
            </a:pPr>
            <a:r>
              <a:rPr lang="en-US" dirty="0"/>
              <a:t>A temporal region is an occurrent entity upon which a process can be projected. Temporal regions are introduced in BFO to provide a basis for consistent representation of temporal data.</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7DFE705-12F9-4819-9D3A-D337283AB74C}"/>
              </a:ext>
            </a:extLst>
          </p:cNvPr>
          <p:cNvSpPr>
            <a:spLocks noGrp="1"/>
          </p:cNvSpPr>
          <p:nvPr>
            <p:ph type="sldNum" sz="quarter" idx="10"/>
          </p:nvPr>
        </p:nvSpPr>
        <p:spPr/>
        <p:txBody>
          <a:bodyPr/>
          <a:lstStyle/>
          <a:p>
            <a:fld id="{01EF93C7-D0AB-41D7-8C62-1F8A9E33AE23}" type="slidenum">
              <a:rPr lang="en-US" smtClean="0"/>
              <a:pPr/>
              <a:t>30</a:t>
            </a:fld>
            <a:endParaRPr lang="en-US"/>
          </a:p>
        </p:txBody>
      </p:sp>
      <p:sp>
        <p:nvSpPr>
          <p:cNvPr id="6" name="Rectangle 5">
            <a:extLst>
              <a:ext uri="{FF2B5EF4-FFF2-40B4-BE49-F238E27FC236}">
                <a16:creationId xmlns:a16="http://schemas.microsoft.com/office/drawing/2014/main" id="{7519BD7E-D4EF-483F-A225-D1AAE2EC3BC7}"/>
              </a:ext>
            </a:extLst>
          </p:cNvPr>
          <p:cNvSpPr/>
          <p:nvPr/>
        </p:nvSpPr>
        <p:spPr>
          <a:xfrm>
            <a:off x="6477000" y="63978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16878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98E99180-F8C3-4EBC-ACF8-B691242A8382}"/>
              </a:ext>
            </a:extLst>
          </p:cNvPr>
          <p:cNvSpPr>
            <a:spLocks noGrp="1"/>
          </p:cNvSpPr>
          <p:nvPr>
            <p:ph idx="1"/>
          </p:nvPr>
        </p:nvSpPr>
        <p:spPr>
          <a:xfrm>
            <a:off x="152400" y="5162563"/>
            <a:ext cx="8686800" cy="1085837"/>
          </a:xfrm>
        </p:spPr>
        <p:txBody>
          <a:bodyPr/>
          <a:lstStyle/>
          <a:p>
            <a:pPr>
              <a:buFont typeface="Arial" panose="020B0604020202020204" pitchFamily="34" charset="0"/>
              <a:buChar char="•"/>
            </a:pPr>
            <a:r>
              <a:rPr lang="en-US" sz="2000" dirty="0"/>
              <a:t>Temporal instants do not have temporal parts.</a:t>
            </a:r>
          </a:p>
          <a:p>
            <a:pPr>
              <a:buFont typeface="Arial" panose="020B0604020202020204" pitchFamily="34" charset="0"/>
              <a:buChar char="•"/>
            </a:pPr>
            <a:r>
              <a:rPr lang="en-US" sz="2000" dirty="0"/>
              <a:t>1-dimensional temporal regions have at least two temporal instants as temporal part.</a:t>
            </a:r>
          </a:p>
          <a:p>
            <a:pPr>
              <a:buFont typeface="Arial" panose="020B0604020202020204" pitchFamily="34" charset="0"/>
              <a:buChar char="•"/>
            </a:pPr>
            <a:r>
              <a:rPr lang="en-US" sz="2000" dirty="0"/>
              <a:t>A temporal interval is self-connected.</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31</a:t>
            </a:fld>
            <a:endParaRPr lang="en-US"/>
          </a:p>
        </p:txBody>
      </p:sp>
      <p:sp>
        <p:nvSpPr>
          <p:cNvPr id="6" name="Title 5">
            <a:extLst>
              <a:ext uri="{FF2B5EF4-FFF2-40B4-BE49-F238E27FC236}">
                <a16:creationId xmlns:a16="http://schemas.microsoft.com/office/drawing/2014/main" id="{E7103D4E-671E-4BD0-A6CE-54B93EA1A3E0}"/>
              </a:ext>
            </a:extLst>
          </p:cNvPr>
          <p:cNvSpPr>
            <a:spLocks noGrp="1"/>
          </p:cNvSpPr>
          <p:nvPr>
            <p:ph type="title"/>
          </p:nvPr>
        </p:nvSpPr>
        <p:spPr/>
        <p:txBody>
          <a:bodyPr/>
          <a:lstStyle/>
          <a:p>
            <a:r>
              <a:rPr lang="en-US" dirty="0"/>
              <a:t>Temporal regions</a:t>
            </a:r>
          </a:p>
        </p:txBody>
      </p:sp>
      <p:sp>
        <p:nvSpPr>
          <p:cNvPr id="27" name="Rectangle 26">
            <a:extLst>
              <a:ext uri="{FF2B5EF4-FFF2-40B4-BE49-F238E27FC236}">
                <a16:creationId xmlns:a16="http://schemas.microsoft.com/office/drawing/2014/main" id="{E9CDBE79-D3D3-40C6-BCA8-9BA558635668}"/>
              </a:ext>
            </a:extLst>
          </p:cNvPr>
          <p:cNvSpPr>
            <a:spLocks noChangeArrowheads="1"/>
          </p:cNvSpPr>
          <p:nvPr/>
        </p:nvSpPr>
        <p:spPr bwMode="auto">
          <a:xfrm>
            <a:off x="3581400" y="1560286"/>
            <a:ext cx="2042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sp>
        <p:nvSpPr>
          <p:cNvPr id="28" name="Rectangle 27">
            <a:extLst>
              <a:ext uri="{FF2B5EF4-FFF2-40B4-BE49-F238E27FC236}">
                <a16:creationId xmlns:a16="http://schemas.microsoft.com/office/drawing/2014/main" id="{C2DEADAF-8238-4E22-8C41-952A439A498A}"/>
              </a:ext>
            </a:extLst>
          </p:cNvPr>
          <p:cNvSpPr>
            <a:spLocks noChangeArrowheads="1"/>
          </p:cNvSpPr>
          <p:nvPr/>
        </p:nvSpPr>
        <p:spPr bwMode="auto">
          <a:xfrm>
            <a:off x="990600" y="2654308"/>
            <a:ext cx="2423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 Temporal Region</a:t>
            </a:r>
          </a:p>
        </p:txBody>
      </p:sp>
      <p:sp>
        <p:nvSpPr>
          <p:cNvPr id="29" name="Rectangle 28">
            <a:extLst>
              <a:ext uri="{FF2B5EF4-FFF2-40B4-BE49-F238E27FC236}">
                <a16:creationId xmlns:a16="http://schemas.microsoft.com/office/drawing/2014/main" id="{F722FBF8-69F2-41E2-9081-7E4C8F59C185}"/>
              </a:ext>
            </a:extLst>
          </p:cNvPr>
          <p:cNvSpPr>
            <a:spLocks noChangeArrowheads="1"/>
          </p:cNvSpPr>
          <p:nvPr/>
        </p:nvSpPr>
        <p:spPr bwMode="auto">
          <a:xfrm>
            <a:off x="5791200" y="2654308"/>
            <a:ext cx="2423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 Temporal Region</a:t>
            </a:r>
          </a:p>
        </p:txBody>
      </p:sp>
      <p:sp>
        <p:nvSpPr>
          <p:cNvPr id="30" name="Rectangle 29">
            <a:extLst>
              <a:ext uri="{FF2B5EF4-FFF2-40B4-BE49-F238E27FC236}">
                <a16:creationId xmlns:a16="http://schemas.microsoft.com/office/drawing/2014/main" id="{148CEF27-EFE4-48A8-B838-B0AE9C580F22}"/>
              </a:ext>
            </a:extLst>
          </p:cNvPr>
          <p:cNvSpPr>
            <a:spLocks noChangeArrowheads="1"/>
          </p:cNvSpPr>
          <p:nvPr/>
        </p:nvSpPr>
        <p:spPr bwMode="auto">
          <a:xfrm>
            <a:off x="990600" y="4025908"/>
            <a:ext cx="2423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Instant</a:t>
            </a:r>
          </a:p>
        </p:txBody>
      </p:sp>
      <p:sp>
        <p:nvSpPr>
          <p:cNvPr id="31" name="Rectangle 30">
            <a:extLst>
              <a:ext uri="{FF2B5EF4-FFF2-40B4-BE49-F238E27FC236}">
                <a16:creationId xmlns:a16="http://schemas.microsoft.com/office/drawing/2014/main" id="{67C3027F-4DD6-4C8D-968E-58F29880B6F7}"/>
              </a:ext>
            </a:extLst>
          </p:cNvPr>
          <p:cNvSpPr>
            <a:spLocks noChangeArrowheads="1"/>
          </p:cNvSpPr>
          <p:nvPr/>
        </p:nvSpPr>
        <p:spPr bwMode="auto">
          <a:xfrm>
            <a:off x="5791200" y="4025908"/>
            <a:ext cx="2423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Interval</a:t>
            </a:r>
          </a:p>
        </p:txBody>
      </p:sp>
      <p:cxnSp>
        <p:nvCxnSpPr>
          <p:cNvPr id="9" name="Straight Arrow Connector 8">
            <a:extLst>
              <a:ext uri="{FF2B5EF4-FFF2-40B4-BE49-F238E27FC236}">
                <a16:creationId xmlns:a16="http://schemas.microsoft.com/office/drawing/2014/main" id="{CB496B65-61F4-4BD7-A997-74135F72F756}"/>
              </a:ext>
            </a:extLst>
          </p:cNvPr>
          <p:cNvCxnSpPr>
            <a:stCxn id="28" idx="0"/>
            <a:endCxn id="27" idx="2"/>
          </p:cNvCxnSpPr>
          <p:nvPr/>
        </p:nvCxnSpPr>
        <p:spPr bwMode="auto">
          <a:xfrm flipV="1">
            <a:off x="2202180" y="2182578"/>
            <a:ext cx="2400300" cy="47173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BAD71512-1A8F-4A3E-B7F1-33385623B7FF}"/>
              </a:ext>
            </a:extLst>
          </p:cNvPr>
          <p:cNvCxnSpPr>
            <a:cxnSpLocks/>
            <a:stCxn id="30" idx="0"/>
            <a:endCxn id="28" idx="2"/>
          </p:cNvCxnSpPr>
          <p:nvPr/>
        </p:nvCxnSpPr>
        <p:spPr bwMode="auto">
          <a:xfrm flipV="1">
            <a:off x="2202180" y="3276600"/>
            <a:ext cx="0" cy="749308"/>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1B4BBF1D-D562-452C-A9EB-5F68BA010BD4}"/>
              </a:ext>
            </a:extLst>
          </p:cNvPr>
          <p:cNvCxnSpPr>
            <a:cxnSpLocks/>
            <a:stCxn id="31" idx="0"/>
            <a:endCxn id="29" idx="2"/>
          </p:cNvCxnSpPr>
          <p:nvPr/>
        </p:nvCxnSpPr>
        <p:spPr bwMode="auto">
          <a:xfrm flipV="1">
            <a:off x="7002780" y="3276600"/>
            <a:ext cx="0" cy="749308"/>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F577A440-1E91-4D07-BB18-A65472296E24}"/>
              </a:ext>
            </a:extLst>
          </p:cNvPr>
          <p:cNvCxnSpPr>
            <a:cxnSpLocks/>
            <a:stCxn id="29" idx="0"/>
            <a:endCxn id="27" idx="2"/>
          </p:cNvCxnSpPr>
          <p:nvPr/>
        </p:nvCxnSpPr>
        <p:spPr bwMode="auto">
          <a:xfrm flipH="1" flipV="1">
            <a:off x="4602480" y="2182578"/>
            <a:ext cx="2400300" cy="47173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272284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040B-797F-4B33-BCB0-151C6B1091D6}"/>
              </a:ext>
            </a:extLst>
          </p:cNvPr>
          <p:cNvSpPr>
            <a:spLocks noGrp="1"/>
          </p:cNvSpPr>
          <p:nvPr>
            <p:ph type="title"/>
          </p:nvPr>
        </p:nvSpPr>
        <p:spPr/>
        <p:txBody>
          <a:bodyPr/>
          <a:lstStyle/>
          <a:p>
            <a:r>
              <a:rPr lang="en-US" dirty="0"/>
              <a:t>Process parts of ‘</a:t>
            </a:r>
            <a:r>
              <a:rPr lang="en-US" i="1" dirty="0"/>
              <a:t>this class C4</a:t>
            </a:r>
            <a:r>
              <a:rPr lang="en-US" dirty="0"/>
              <a:t>’ (1)</a:t>
            </a:r>
          </a:p>
        </p:txBody>
      </p:sp>
      <p:sp>
        <p:nvSpPr>
          <p:cNvPr id="23" name="Content Placeholder 22">
            <a:extLst>
              <a:ext uri="{FF2B5EF4-FFF2-40B4-BE49-F238E27FC236}">
                <a16:creationId xmlns:a16="http://schemas.microsoft.com/office/drawing/2014/main" id="{638DBCB4-01CF-4A19-ABC7-057F5E554234}"/>
              </a:ext>
            </a:extLst>
          </p:cNvPr>
          <p:cNvSpPr>
            <a:spLocks noGrp="1"/>
          </p:cNvSpPr>
          <p:nvPr>
            <p:ph idx="1"/>
          </p:nvPr>
        </p:nvSpPr>
        <p:spPr>
          <a:xfrm>
            <a:off x="228600" y="4800600"/>
            <a:ext cx="8686800" cy="1676400"/>
          </a:xfrm>
        </p:spPr>
        <p:txBody>
          <a:bodyPr/>
          <a:lstStyle/>
          <a:p>
            <a:pPr>
              <a:buFont typeface="Arial" panose="020B0604020202020204" pitchFamily="34" charset="0"/>
              <a:buChar char="•"/>
            </a:pPr>
            <a:r>
              <a:rPr lang="en-US" dirty="0"/>
              <a:t>Temporal parts of a process (   ) are phases ‘</a:t>
            </a:r>
            <a:r>
              <a:rPr lang="en-US" i="1" dirty="0"/>
              <a:t>sliced vertically’</a:t>
            </a:r>
            <a:r>
              <a:rPr lang="en-US" dirty="0"/>
              <a:t> through the entire ‘</a:t>
            </a:r>
            <a:r>
              <a:rPr lang="en-US" i="1" dirty="0"/>
              <a:t>thickness</a:t>
            </a:r>
            <a:r>
              <a:rPr lang="en-US" dirty="0"/>
              <a:t>’ of the process:</a:t>
            </a:r>
          </a:p>
          <a:p>
            <a:pPr lvl="2">
              <a:buFont typeface="Arial" panose="020B0604020202020204" pitchFamily="34" charset="0"/>
              <a:buChar char="•"/>
            </a:pPr>
            <a:r>
              <a:rPr lang="en-US" dirty="0"/>
              <a:t>Discussion of test T1 part of class C4</a:t>
            </a:r>
          </a:p>
          <a:p>
            <a:pPr lvl="2">
              <a:buFont typeface="Arial" panose="020B0604020202020204" pitchFamily="34" charset="0"/>
              <a:buChar char="•"/>
            </a:pPr>
            <a:r>
              <a:rPr lang="en-US" dirty="0"/>
              <a:t>Student proposal presentation part of class C4</a:t>
            </a:r>
          </a:p>
          <a:p>
            <a:pPr lvl="2">
              <a:buFont typeface="Arial" panose="020B0604020202020204" pitchFamily="34" charset="0"/>
              <a:buChar char="•"/>
            </a:pPr>
            <a:r>
              <a:rPr lang="en-US" dirty="0" err="1"/>
              <a:t>BFO:occurrents</a:t>
            </a:r>
            <a:r>
              <a:rPr lang="en-US" dirty="0"/>
              <a:t> teaching part of class C4</a:t>
            </a:r>
          </a:p>
        </p:txBody>
      </p:sp>
      <p:sp>
        <p:nvSpPr>
          <p:cNvPr id="4" name="Slide Number Placeholder 3">
            <a:extLst>
              <a:ext uri="{FF2B5EF4-FFF2-40B4-BE49-F238E27FC236}">
                <a16:creationId xmlns:a16="http://schemas.microsoft.com/office/drawing/2014/main" id="{A394C074-5FBA-4AE4-BC32-D771D7286FB8}"/>
              </a:ext>
            </a:extLst>
          </p:cNvPr>
          <p:cNvSpPr>
            <a:spLocks noGrp="1"/>
          </p:cNvSpPr>
          <p:nvPr>
            <p:ph type="sldNum" sz="quarter" idx="10"/>
          </p:nvPr>
        </p:nvSpPr>
        <p:spPr/>
        <p:txBody>
          <a:bodyPr/>
          <a:lstStyle/>
          <a:p>
            <a:fld id="{01EF93C7-D0AB-41D7-8C62-1F8A9E33AE23}" type="slidenum">
              <a:rPr lang="en-US" smtClean="0"/>
              <a:pPr/>
              <a:t>32</a:t>
            </a:fld>
            <a:endParaRPr lang="en-US"/>
          </a:p>
        </p:txBody>
      </p:sp>
      <p:sp>
        <p:nvSpPr>
          <p:cNvPr id="5" name="Rectangle 4">
            <a:extLst>
              <a:ext uri="{FF2B5EF4-FFF2-40B4-BE49-F238E27FC236}">
                <a16:creationId xmlns:a16="http://schemas.microsoft.com/office/drawing/2014/main" id="{0EC008A0-5BCA-4C6A-AECF-C4CC78A53A4B}"/>
              </a:ext>
            </a:extLst>
          </p:cNvPr>
          <p:cNvSpPr/>
          <p:nvPr/>
        </p:nvSpPr>
        <p:spPr bwMode="auto">
          <a:xfrm>
            <a:off x="609600" y="1828800"/>
            <a:ext cx="79248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Arrow: Right 7">
            <a:extLst>
              <a:ext uri="{FF2B5EF4-FFF2-40B4-BE49-F238E27FC236}">
                <a16:creationId xmlns:a16="http://schemas.microsoft.com/office/drawing/2014/main" id="{57ECBD5F-E7A9-4028-AF04-7CE25D712F25}"/>
              </a:ext>
            </a:extLst>
          </p:cNvPr>
          <p:cNvSpPr/>
          <p:nvPr/>
        </p:nvSpPr>
        <p:spPr bwMode="auto">
          <a:xfrm>
            <a:off x="381000" y="1524000"/>
            <a:ext cx="8610600" cy="228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E718254B-983A-48AE-A7A6-3C66B4B55F69}"/>
              </a:ext>
            </a:extLst>
          </p:cNvPr>
          <p:cNvSpPr txBox="1"/>
          <p:nvPr/>
        </p:nvSpPr>
        <p:spPr>
          <a:xfrm>
            <a:off x="8641081" y="1091625"/>
            <a:ext cx="45719" cy="584775"/>
          </a:xfrm>
          <a:prstGeom prst="rect">
            <a:avLst/>
          </a:prstGeom>
          <a:noFill/>
        </p:spPr>
        <p:txBody>
          <a:bodyPr wrap="square" rtlCol="0">
            <a:spAutoFit/>
          </a:bodyPr>
          <a:lstStyle/>
          <a:p>
            <a:r>
              <a:rPr lang="en-US" dirty="0">
                <a:solidFill>
                  <a:schemeClr val="bg1"/>
                </a:solidFill>
              </a:rPr>
              <a:t>t</a:t>
            </a:r>
          </a:p>
        </p:txBody>
      </p:sp>
      <p:sp>
        <p:nvSpPr>
          <p:cNvPr id="15" name="Rectangle 14">
            <a:extLst>
              <a:ext uri="{FF2B5EF4-FFF2-40B4-BE49-F238E27FC236}">
                <a16:creationId xmlns:a16="http://schemas.microsoft.com/office/drawing/2014/main" id="{9654F305-EB2A-4968-9DDB-65A4C208BFFE}"/>
              </a:ext>
            </a:extLst>
          </p:cNvPr>
          <p:cNvSpPr/>
          <p:nvPr/>
        </p:nvSpPr>
        <p:spPr bwMode="auto">
          <a:xfrm>
            <a:off x="682752" y="1865376"/>
            <a:ext cx="7775448" cy="133502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0A59E4AC-BF36-42F4-B763-B9FEAEBD9008}"/>
              </a:ext>
            </a:extLst>
          </p:cNvPr>
          <p:cNvSpPr/>
          <p:nvPr/>
        </p:nvSpPr>
        <p:spPr bwMode="auto">
          <a:xfrm>
            <a:off x="762000" y="2036064"/>
            <a:ext cx="7620000" cy="762000"/>
          </a:xfrm>
          <a:prstGeom prst="rect">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8EBD8C4D-42E8-4ECD-959B-56D9963A8BDF}"/>
              </a:ext>
            </a:extLst>
          </p:cNvPr>
          <p:cNvSpPr/>
          <p:nvPr/>
        </p:nvSpPr>
        <p:spPr bwMode="auto">
          <a:xfrm>
            <a:off x="838200" y="2087438"/>
            <a:ext cx="533400" cy="634426"/>
          </a:xfrm>
          <a:prstGeom prst="rect">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94B9DE08-FB30-4BF4-88A8-E12D96142E28}"/>
              </a:ext>
            </a:extLst>
          </p:cNvPr>
          <p:cNvSpPr/>
          <p:nvPr/>
        </p:nvSpPr>
        <p:spPr bwMode="auto">
          <a:xfrm>
            <a:off x="1524000" y="2087438"/>
            <a:ext cx="3810000" cy="405826"/>
          </a:xfrm>
          <a:prstGeom prst="rect">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C2083FD8-76EC-41D1-BF6B-90B33F785911}"/>
              </a:ext>
            </a:extLst>
          </p:cNvPr>
          <p:cNvSpPr/>
          <p:nvPr/>
        </p:nvSpPr>
        <p:spPr bwMode="auto">
          <a:xfrm>
            <a:off x="5410200" y="2078294"/>
            <a:ext cx="2892552" cy="634426"/>
          </a:xfrm>
          <a:prstGeom prst="rect">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97B982BE-493D-4EC4-8BF0-36B05642F71C}"/>
              </a:ext>
            </a:extLst>
          </p:cNvPr>
          <p:cNvSpPr/>
          <p:nvPr/>
        </p:nvSpPr>
        <p:spPr bwMode="auto">
          <a:xfrm>
            <a:off x="1600200" y="2895600"/>
            <a:ext cx="304800" cy="228600"/>
          </a:xfrm>
          <a:prstGeom prst="rect">
            <a:avLst/>
          </a:prstGeom>
          <a:solidFill>
            <a:srgbClr val="DE6A2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9C9AB2A9-5ACF-4EB3-869F-188AB2AEF122}"/>
              </a:ext>
            </a:extLst>
          </p:cNvPr>
          <p:cNvSpPr/>
          <p:nvPr/>
        </p:nvSpPr>
        <p:spPr bwMode="auto">
          <a:xfrm>
            <a:off x="682752" y="3331464"/>
            <a:ext cx="7775448" cy="478536"/>
          </a:xfrm>
          <a:prstGeom prst="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D64B329E-012E-4CEC-B2C6-D36CA233CB2E}"/>
              </a:ext>
            </a:extLst>
          </p:cNvPr>
          <p:cNvSpPr/>
          <p:nvPr/>
        </p:nvSpPr>
        <p:spPr bwMode="auto">
          <a:xfrm>
            <a:off x="609600" y="1828800"/>
            <a:ext cx="835152" cy="2590800"/>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a:extLst>
              <a:ext uri="{FF2B5EF4-FFF2-40B4-BE49-F238E27FC236}">
                <a16:creationId xmlns:a16="http://schemas.microsoft.com/office/drawing/2014/main" id="{E7B10940-AEE7-4657-A389-13EAF9907F53}"/>
              </a:ext>
            </a:extLst>
          </p:cNvPr>
          <p:cNvSpPr/>
          <p:nvPr/>
        </p:nvSpPr>
        <p:spPr bwMode="auto">
          <a:xfrm>
            <a:off x="1459992" y="1828800"/>
            <a:ext cx="3950208" cy="2590800"/>
          </a:xfrm>
          <a:prstGeom prst="rect">
            <a:avLst/>
          </a:prstGeom>
          <a:noFill/>
          <a:ln w="190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a:extLst>
              <a:ext uri="{FF2B5EF4-FFF2-40B4-BE49-F238E27FC236}">
                <a16:creationId xmlns:a16="http://schemas.microsoft.com/office/drawing/2014/main" id="{05518A57-D3B2-4BAF-B2D5-5AD938A3C53F}"/>
              </a:ext>
            </a:extLst>
          </p:cNvPr>
          <p:cNvSpPr/>
          <p:nvPr/>
        </p:nvSpPr>
        <p:spPr bwMode="auto">
          <a:xfrm>
            <a:off x="5425440" y="1828800"/>
            <a:ext cx="3108960" cy="2590800"/>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Arrow: Left-Right 19">
            <a:extLst>
              <a:ext uri="{FF2B5EF4-FFF2-40B4-BE49-F238E27FC236}">
                <a16:creationId xmlns:a16="http://schemas.microsoft.com/office/drawing/2014/main" id="{C47CE3A1-E260-46D6-A0AB-81DE4EB75B00}"/>
              </a:ext>
            </a:extLst>
          </p:cNvPr>
          <p:cNvSpPr/>
          <p:nvPr/>
        </p:nvSpPr>
        <p:spPr bwMode="auto">
          <a:xfrm>
            <a:off x="609600" y="4470974"/>
            <a:ext cx="850392" cy="177226"/>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Arrow: Left-Right 20">
            <a:extLst>
              <a:ext uri="{FF2B5EF4-FFF2-40B4-BE49-F238E27FC236}">
                <a16:creationId xmlns:a16="http://schemas.microsoft.com/office/drawing/2014/main" id="{3A390695-1C15-4685-A800-7669879209B8}"/>
              </a:ext>
            </a:extLst>
          </p:cNvPr>
          <p:cNvSpPr/>
          <p:nvPr/>
        </p:nvSpPr>
        <p:spPr bwMode="auto">
          <a:xfrm>
            <a:off x="1487424" y="4470974"/>
            <a:ext cx="3922776" cy="177226"/>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Arrow: Left-Right 21">
            <a:extLst>
              <a:ext uri="{FF2B5EF4-FFF2-40B4-BE49-F238E27FC236}">
                <a16:creationId xmlns:a16="http://schemas.microsoft.com/office/drawing/2014/main" id="{824330A3-9574-4B86-8545-061128207E0B}"/>
              </a:ext>
            </a:extLst>
          </p:cNvPr>
          <p:cNvSpPr/>
          <p:nvPr/>
        </p:nvSpPr>
        <p:spPr bwMode="auto">
          <a:xfrm>
            <a:off x="5437632" y="4470974"/>
            <a:ext cx="3108960" cy="177226"/>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Arrow: Left-Right 23">
            <a:extLst>
              <a:ext uri="{FF2B5EF4-FFF2-40B4-BE49-F238E27FC236}">
                <a16:creationId xmlns:a16="http://schemas.microsoft.com/office/drawing/2014/main" id="{1228D5AE-EC22-4E0F-8CFD-7EB6DF1102B5}"/>
              </a:ext>
            </a:extLst>
          </p:cNvPr>
          <p:cNvSpPr/>
          <p:nvPr/>
        </p:nvSpPr>
        <p:spPr bwMode="auto">
          <a:xfrm>
            <a:off x="4657344" y="4980211"/>
            <a:ext cx="304800" cy="164813"/>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0619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040B-797F-4B33-BCB0-151C6B1091D6}"/>
              </a:ext>
            </a:extLst>
          </p:cNvPr>
          <p:cNvSpPr>
            <a:spLocks noGrp="1"/>
          </p:cNvSpPr>
          <p:nvPr>
            <p:ph type="title"/>
          </p:nvPr>
        </p:nvSpPr>
        <p:spPr/>
        <p:txBody>
          <a:bodyPr/>
          <a:lstStyle/>
          <a:p>
            <a:r>
              <a:rPr lang="en-US" dirty="0"/>
              <a:t>Process parts of ‘</a:t>
            </a:r>
            <a:r>
              <a:rPr lang="en-US" i="1" dirty="0"/>
              <a:t>this class C4</a:t>
            </a:r>
            <a:r>
              <a:rPr lang="en-US" dirty="0"/>
              <a:t>’ (2)</a:t>
            </a:r>
          </a:p>
        </p:txBody>
      </p:sp>
      <p:sp>
        <p:nvSpPr>
          <p:cNvPr id="23" name="Content Placeholder 22">
            <a:extLst>
              <a:ext uri="{FF2B5EF4-FFF2-40B4-BE49-F238E27FC236}">
                <a16:creationId xmlns:a16="http://schemas.microsoft.com/office/drawing/2014/main" id="{638DBCB4-01CF-4A19-ABC7-057F5E554234}"/>
              </a:ext>
            </a:extLst>
          </p:cNvPr>
          <p:cNvSpPr>
            <a:spLocks noGrp="1"/>
          </p:cNvSpPr>
          <p:nvPr>
            <p:ph idx="1"/>
          </p:nvPr>
        </p:nvSpPr>
        <p:spPr>
          <a:xfrm>
            <a:off x="228600" y="4800600"/>
            <a:ext cx="8686800" cy="1676400"/>
          </a:xfrm>
        </p:spPr>
        <p:txBody>
          <a:bodyPr/>
          <a:lstStyle/>
          <a:p>
            <a:pPr>
              <a:buFont typeface="Arial" panose="020B0604020202020204" pitchFamily="34" charset="0"/>
              <a:buChar char="•"/>
            </a:pPr>
            <a:r>
              <a:rPr lang="en-US" dirty="0"/>
              <a:t>Occurrent parts are ‘</a:t>
            </a:r>
            <a:r>
              <a:rPr lang="en-US" i="1" dirty="0"/>
              <a:t>horizontally sliced</a:t>
            </a:r>
            <a:r>
              <a:rPr lang="en-US" dirty="0"/>
              <a:t>’ parts:</a:t>
            </a:r>
          </a:p>
          <a:p>
            <a:pPr marL="914400" lvl="2" indent="0">
              <a:buNone/>
            </a:pPr>
            <a:r>
              <a:rPr lang="en-US" dirty="0"/>
              <a:t> Ceusters’ history part during class C4;       his teaching;</a:t>
            </a:r>
          </a:p>
          <a:p>
            <a:pPr marL="914400" lvl="2" indent="0">
              <a:buNone/>
            </a:pPr>
            <a:r>
              <a:rPr lang="en-US" dirty="0"/>
              <a:t> his T1 explaining;       his first sneezing during class;        his     </a:t>
            </a:r>
          </a:p>
          <a:p>
            <a:pPr marL="914400" lvl="2" indent="0">
              <a:buNone/>
            </a:pPr>
            <a:r>
              <a:rPr lang="en-US" dirty="0"/>
              <a:t> listening to the students presentation, …</a:t>
            </a:r>
          </a:p>
          <a:p>
            <a:pPr marL="914400" lvl="2" indent="0">
              <a:buNone/>
            </a:pPr>
            <a:r>
              <a:rPr lang="en-US" dirty="0"/>
              <a:t> student X’s participation in class C4.</a:t>
            </a:r>
          </a:p>
        </p:txBody>
      </p:sp>
      <p:sp>
        <p:nvSpPr>
          <p:cNvPr id="4" name="Slide Number Placeholder 3">
            <a:extLst>
              <a:ext uri="{FF2B5EF4-FFF2-40B4-BE49-F238E27FC236}">
                <a16:creationId xmlns:a16="http://schemas.microsoft.com/office/drawing/2014/main" id="{A394C074-5FBA-4AE4-BC32-D771D7286FB8}"/>
              </a:ext>
            </a:extLst>
          </p:cNvPr>
          <p:cNvSpPr>
            <a:spLocks noGrp="1"/>
          </p:cNvSpPr>
          <p:nvPr>
            <p:ph type="sldNum" sz="quarter" idx="10"/>
          </p:nvPr>
        </p:nvSpPr>
        <p:spPr/>
        <p:txBody>
          <a:bodyPr/>
          <a:lstStyle/>
          <a:p>
            <a:fld id="{01EF93C7-D0AB-41D7-8C62-1F8A9E33AE23}" type="slidenum">
              <a:rPr lang="en-US" smtClean="0"/>
              <a:pPr/>
              <a:t>33</a:t>
            </a:fld>
            <a:endParaRPr lang="en-US"/>
          </a:p>
        </p:txBody>
      </p:sp>
      <p:sp>
        <p:nvSpPr>
          <p:cNvPr id="5" name="Rectangle 4">
            <a:extLst>
              <a:ext uri="{FF2B5EF4-FFF2-40B4-BE49-F238E27FC236}">
                <a16:creationId xmlns:a16="http://schemas.microsoft.com/office/drawing/2014/main" id="{0EC008A0-5BCA-4C6A-AECF-C4CC78A53A4B}"/>
              </a:ext>
            </a:extLst>
          </p:cNvPr>
          <p:cNvSpPr/>
          <p:nvPr/>
        </p:nvSpPr>
        <p:spPr bwMode="auto">
          <a:xfrm>
            <a:off x="609600" y="1828800"/>
            <a:ext cx="79248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Arrow: Right 7">
            <a:extLst>
              <a:ext uri="{FF2B5EF4-FFF2-40B4-BE49-F238E27FC236}">
                <a16:creationId xmlns:a16="http://schemas.microsoft.com/office/drawing/2014/main" id="{57ECBD5F-E7A9-4028-AF04-7CE25D712F25}"/>
              </a:ext>
            </a:extLst>
          </p:cNvPr>
          <p:cNvSpPr/>
          <p:nvPr/>
        </p:nvSpPr>
        <p:spPr bwMode="auto">
          <a:xfrm>
            <a:off x="381000" y="1524000"/>
            <a:ext cx="8610600" cy="228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E718254B-983A-48AE-A7A6-3C66B4B55F69}"/>
              </a:ext>
            </a:extLst>
          </p:cNvPr>
          <p:cNvSpPr txBox="1"/>
          <p:nvPr/>
        </p:nvSpPr>
        <p:spPr>
          <a:xfrm>
            <a:off x="8641081" y="1091625"/>
            <a:ext cx="45719" cy="584775"/>
          </a:xfrm>
          <a:prstGeom prst="rect">
            <a:avLst/>
          </a:prstGeom>
          <a:noFill/>
        </p:spPr>
        <p:txBody>
          <a:bodyPr wrap="square" rtlCol="0">
            <a:spAutoFit/>
          </a:bodyPr>
          <a:lstStyle/>
          <a:p>
            <a:r>
              <a:rPr lang="en-US" dirty="0">
                <a:solidFill>
                  <a:schemeClr val="bg1"/>
                </a:solidFill>
              </a:rPr>
              <a:t>t</a:t>
            </a:r>
          </a:p>
        </p:txBody>
      </p:sp>
      <p:sp>
        <p:nvSpPr>
          <p:cNvPr id="15" name="Rectangle 14">
            <a:extLst>
              <a:ext uri="{FF2B5EF4-FFF2-40B4-BE49-F238E27FC236}">
                <a16:creationId xmlns:a16="http://schemas.microsoft.com/office/drawing/2014/main" id="{9654F305-EB2A-4968-9DDB-65A4C208BFFE}"/>
              </a:ext>
            </a:extLst>
          </p:cNvPr>
          <p:cNvSpPr/>
          <p:nvPr/>
        </p:nvSpPr>
        <p:spPr bwMode="auto">
          <a:xfrm>
            <a:off x="682752" y="1865376"/>
            <a:ext cx="7775448" cy="133502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0A59E4AC-BF36-42F4-B763-B9FEAEBD9008}"/>
              </a:ext>
            </a:extLst>
          </p:cNvPr>
          <p:cNvSpPr/>
          <p:nvPr/>
        </p:nvSpPr>
        <p:spPr bwMode="auto">
          <a:xfrm>
            <a:off x="762000" y="2036064"/>
            <a:ext cx="7620000" cy="762000"/>
          </a:xfrm>
          <a:prstGeom prst="rect">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8EBD8C4D-42E8-4ECD-959B-56D9963A8BDF}"/>
              </a:ext>
            </a:extLst>
          </p:cNvPr>
          <p:cNvSpPr/>
          <p:nvPr/>
        </p:nvSpPr>
        <p:spPr bwMode="auto">
          <a:xfrm>
            <a:off x="838200" y="2087438"/>
            <a:ext cx="533400" cy="634426"/>
          </a:xfrm>
          <a:prstGeom prst="rect">
            <a:avLst/>
          </a:prstGeom>
          <a:solidFill>
            <a:srgbClr val="16165D"/>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94B9DE08-FB30-4BF4-88A8-E12D96142E28}"/>
              </a:ext>
            </a:extLst>
          </p:cNvPr>
          <p:cNvSpPr/>
          <p:nvPr/>
        </p:nvSpPr>
        <p:spPr bwMode="auto">
          <a:xfrm>
            <a:off x="1524000" y="2087438"/>
            <a:ext cx="3810000" cy="405826"/>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C2083FD8-76EC-41D1-BF6B-90B33F785911}"/>
              </a:ext>
            </a:extLst>
          </p:cNvPr>
          <p:cNvSpPr/>
          <p:nvPr/>
        </p:nvSpPr>
        <p:spPr bwMode="auto">
          <a:xfrm>
            <a:off x="5446776" y="2078294"/>
            <a:ext cx="2892552" cy="634426"/>
          </a:xfrm>
          <a:prstGeom prst="rect">
            <a:avLst/>
          </a:prstGeom>
          <a:solidFill>
            <a:srgbClr val="0070C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97B982BE-493D-4EC4-8BF0-36B05642F71C}"/>
              </a:ext>
            </a:extLst>
          </p:cNvPr>
          <p:cNvSpPr/>
          <p:nvPr/>
        </p:nvSpPr>
        <p:spPr bwMode="auto">
          <a:xfrm>
            <a:off x="1600200" y="2895600"/>
            <a:ext cx="304800" cy="228600"/>
          </a:xfrm>
          <a:prstGeom prst="rect">
            <a:avLst/>
          </a:prstGeom>
          <a:solidFill>
            <a:srgbClr val="DE6A2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9C9AB2A9-5ACF-4EB3-869F-188AB2AEF122}"/>
              </a:ext>
            </a:extLst>
          </p:cNvPr>
          <p:cNvSpPr/>
          <p:nvPr/>
        </p:nvSpPr>
        <p:spPr bwMode="auto">
          <a:xfrm>
            <a:off x="682752" y="3331464"/>
            <a:ext cx="7775448" cy="478536"/>
          </a:xfrm>
          <a:prstGeom prst="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D64B329E-012E-4CEC-B2C6-D36CA233CB2E}"/>
              </a:ext>
            </a:extLst>
          </p:cNvPr>
          <p:cNvSpPr/>
          <p:nvPr/>
        </p:nvSpPr>
        <p:spPr bwMode="auto">
          <a:xfrm>
            <a:off x="609600" y="1828800"/>
            <a:ext cx="835152" cy="2590800"/>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a:extLst>
              <a:ext uri="{FF2B5EF4-FFF2-40B4-BE49-F238E27FC236}">
                <a16:creationId xmlns:a16="http://schemas.microsoft.com/office/drawing/2014/main" id="{E7B10940-AEE7-4657-A389-13EAF9907F53}"/>
              </a:ext>
            </a:extLst>
          </p:cNvPr>
          <p:cNvSpPr/>
          <p:nvPr/>
        </p:nvSpPr>
        <p:spPr bwMode="auto">
          <a:xfrm>
            <a:off x="1459992" y="1828800"/>
            <a:ext cx="3950208" cy="2590800"/>
          </a:xfrm>
          <a:prstGeom prst="rect">
            <a:avLst/>
          </a:prstGeom>
          <a:noFill/>
          <a:ln w="190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a:extLst>
              <a:ext uri="{FF2B5EF4-FFF2-40B4-BE49-F238E27FC236}">
                <a16:creationId xmlns:a16="http://schemas.microsoft.com/office/drawing/2014/main" id="{05518A57-D3B2-4BAF-B2D5-5AD938A3C53F}"/>
              </a:ext>
            </a:extLst>
          </p:cNvPr>
          <p:cNvSpPr/>
          <p:nvPr/>
        </p:nvSpPr>
        <p:spPr bwMode="auto">
          <a:xfrm>
            <a:off x="5425440" y="1828800"/>
            <a:ext cx="3108960" cy="2590800"/>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Arrow: Left-Right 19">
            <a:extLst>
              <a:ext uri="{FF2B5EF4-FFF2-40B4-BE49-F238E27FC236}">
                <a16:creationId xmlns:a16="http://schemas.microsoft.com/office/drawing/2014/main" id="{C47CE3A1-E260-46D6-A0AB-81DE4EB75B00}"/>
              </a:ext>
            </a:extLst>
          </p:cNvPr>
          <p:cNvSpPr/>
          <p:nvPr/>
        </p:nvSpPr>
        <p:spPr bwMode="auto">
          <a:xfrm>
            <a:off x="609600" y="4470974"/>
            <a:ext cx="850392" cy="177226"/>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Arrow: Left-Right 20">
            <a:extLst>
              <a:ext uri="{FF2B5EF4-FFF2-40B4-BE49-F238E27FC236}">
                <a16:creationId xmlns:a16="http://schemas.microsoft.com/office/drawing/2014/main" id="{3A390695-1C15-4685-A800-7669879209B8}"/>
              </a:ext>
            </a:extLst>
          </p:cNvPr>
          <p:cNvSpPr/>
          <p:nvPr/>
        </p:nvSpPr>
        <p:spPr bwMode="auto">
          <a:xfrm>
            <a:off x="1487424" y="4470974"/>
            <a:ext cx="3922776" cy="177226"/>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Arrow: Left-Right 21">
            <a:extLst>
              <a:ext uri="{FF2B5EF4-FFF2-40B4-BE49-F238E27FC236}">
                <a16:creationId xmlns:a16="http://schemas.microsoft.com/office/drawing/2014/main" id="{824330A3-9574-4B86-8545-061128207E0B}"/>
              </a:ext>
            </a:extLst>
          </p:cNvPr>
          <p:cNvSpPr/>
          <p:nvPr/>
        </p:nvSpPr>
        <p:spPr bwMode="auto">
          <a:xfrm>
            <a:off x="5437632" y="4470974"/>
            <a:ext cx="3108960" cy="177226"/>
          </a:xfrm>
          <a:prstGeom prst="leftRightArrow">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Rectangle 24">
            <a:extLst>
              <a:ext uri="{FF2B5EF4-FFF2-40B4-BE49-F238E27FC236}">
                <a16:creationId xmlns:a16="http://schemas.microsoft.com/office/drawing/2014/main" id="{2044D38A-1B28-4064-839B-EDC4E02AECAC}"/>
              </a:ext>
            </a:extLst>
          </p:cNvPr>
          <p:cNvSpPr/>
          <p:nvPr/>
        </p:nvSpPr>
        <p:spPr bwMode="auto">
          <a:xfrm>
            <a:off x="762000" y="5334000"/>
            <a:ext cx="460248" cy="21945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8F272913-7361-478A-B487-382A87018263}"/>
              </a:ext>
            </a:extLst>
          </p:cNvPr>
          <p:cNvSpPr/>
          <p:nvPr/>
        </p:nvSpPr>
        <p:spPr bwMode="auto">
          <a:xfrm>
            <a:off x="5715000" y="5324856"/>
            <a:ext cx="381000" cy="237744"/>
          </a:xfrm>
          <a:prstGeom prst="rect">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26">
            <a:extLst>
              <a:ext uri="{FF2B5EF4-FFF2-40B4-BE49-F238E27FC236}">
                <a16:creationId xmlns:a16="http://schemas.microsoft.com/office/drawing/2014/main" id="{EE8411A3-CD65-494E-8C06-C1BED0CC491C}"/>
              </a:ext>
            </a:extLst>
          </p:cNvPr>
          <p:cNvSpPr/>
          <p:nvPr/>
        </p:nvSpPr>
        <p:spPr bwMode="auto">
          <a:xfrm>
            <a:off x="760476" y="5681251"/>
            <a:ext cx="460248" cy="219456"/>
          </a:xfrm>
          <a:prstGeom prst="rect">
            <a:avLst/>
          </a:prstGeom>
          <a:solidFill>
            <a:srgbClr val="16165D"/>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ectangle 27">
            <a:extLst>
              <a:ext uri="{FF2B5EF4-FFF2-40B4-BE49-F238E27FC236}">
                <a16:creationId xmlns:a16="http://schemas.microsoft.com/office/drawing/2014/main" id="{77CDE040-2CE8-4B06-8322-3838AF8D26EB}"/>
              </a:ext>
            </a:extLst>
          </p:cNvPr>
          <p:cNvSpPr/>
          <p:nvPr/>
        </p:nvSpPr>
        <p:spPr bwMode="auto">
          <a:xfrm>
            <a:off x="3429000" y="5690393"/>
            <a:ext cx="304800" cy="219457"/>
          </a:xfrm>
          <a:prstGeom prst="rect">
            <a:avLst/>
          </a:prstGeom>
          <a:solidFill>
            <a:srgbClr val="DE6A2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28">
            <a:extLst>
              <a:ext uri="{FF2B5EF4-FFF2-40B4-BE49-F238E27FC236}">
                <a16:creationId xmlns:a16="http://schemas.microsoft.com/office/drawing/2014/main" id="{E8625F6E-0C4E-4E32-BAEC-43DAE8E9641F}"/>
              </a:ext>
            </a:extLst>
          </p:cNvPr>
          <p:cNvSpPr/>
          <p:nvPr/>
        </p:nvSpPr>
        <p:spPr bwMode="auto">
          <a:xfrm>
            <a:off x="7315200" y="5678203"/>
            <a:ext cx="420624" cy="219457"/>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ectangle 29">
            <a:extLst>
              <a:ext uri="{FF2B5EF4-FFF2-40B4-BE49-F238E27FC236}">
                <a16:creationId xmlns:a16="http://schemas.microsoft.com/office/drawing/2014/main" id="{C83D2CB6-662C-4B71-894A-B647FA39EDF1}"/>
              </a:ext>
            </a:extLst>
          </p:cNvPr>
          <p:cNvSpPr/>
          <p:nvPr/>
        </p:nvSpPr>
        <p:spPr bwMode="auto">
          <a:xfrm>
            <a:off x="766572" y="6431280"/>
            <a:ext cx="457200" cy="219456"/>
          </a:xfrm>
          <a:prstGeom prst="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9506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7DCA-FA24-457F-BC48-11593CD0F791}"/>
              </a:ext>
            </a:extLst>
          </p:cNvPr>
          <p:cNvSpPr>
            <a:spLocks noGrp="1"/>
          </p:cNvSpPr>
          <p:nvPr>
            <p:ph type="title"/>
          </p:nvPr>
        </p:nvSpPr>
        <p:spPr/>
        <p:txBody>
          <a:bodyPr/>
          <a:lstStyle/>
          <a:p>
            <a:r>
              <a:rPr lang="en-US" dirty="0"/>
              <a:t>A process temporally occupies at least a temporal interval</a:t>
            </a:r>
          </a:p>
        </p:txBody>
      </p:sp>
      <p:sp>
        <p:nvSpPr>
          <p:cNvPr id="3" name="Content Placeholder 2">
            <a:extLst>
              <a:ext uri="{FF2B5EF4-FFF2-40B4-BE49-F238E27FC236}">
                <a16:creationId xmlns:a16="http://schemas.microsoft.com/office/drawing/2014/main" id="{96382B72-0994-402F-8A5C-00260224E607}"/>
              </a:ext>
            </a:extLst>
          </p:cNvPr>
          <p:cNvSpPr>
            <a:spLocks noGrp="1"/>
          </p:cNvSpPr>
          <p:nvPr>
            <p:ph idx="1"/>
          </p:nvPr>
        </p:nvSpPr>
        <p:spPr>
          <a:xfrm>
            <a:off x="152400" y="2209800"/>
            <a:ext cx="9067800" cy="4419600"/>
          </a:xfrm>
        </p:spPr>
        <p:txBody>
          <a:bodyPr/>
          <a:lstStyle/>
          <a:p>
            <a:r>
              <a:rPr lang="en-US" dirty="0"/>
              <a:t>(</a:t>
            </a:r>
            <a:r>
              <a:rPr lang="en-US" dirty="0" err="1">
                <a:solidFill>
                  <a:srgbClr val="1FE115"/>
                </a:solidFill>
              </a:rPr>
              <a:t>forall</a:t>
            </a:r>
            <a:r>
              <a:rPr lang="en-US" dirty="0"/>
              <a:t> (</a:t>
            </a:r>
            <a:r>
              <a:rPr lang="en-US" dirty="0">
                <a:solidFill>
                  <a:srgbClr val="FFC000"/>
                </a:solidFill>
              </a:rPr>
              <a:t>proc tr</a:t>
            </a:r>
            <a:r>
              <a:rPr lang="en-US" dirty="0"/>
              <a:t>)</a:t>
            </a:r>
          </a:p>
          <a:p>
            <a:r>
              <a:rPr lang="en-US" dirty="0"/>
              <a:t>     (if	(and   (</a:t>
            </a:r>
            <a:r>
              <a:rPr lang="en-US" dirty="0">
                <a:solidFill>
                  <a:srgbClr val="1FE115"/>
                </a:solidFill>
              </a:rPr>
              <a:t>exists</a:t>
            </a:r>
            <a:r>
              <a:rPr lang="en-US" dirty="0"/>
              <a:t> (</a:t>
            </a:r>
            <a:r>
              <a:rPr lang="en-US" dirty="0">
                <a:solidFill>
                  <a:srgbClr val="FFC000"/>
                </a:solidFill>
              </a:rPr>
              <a:t>t</a:t>
            </a:r>
            <a:r>
              <a:rPr lang="en-US" dirty="0"/>
              <a:t>) (</a:t>
            </a:r>
            <a:r>
              <a:rPr lang="en-US" dirty="0">
                <a:solidFill>
                  <a:srgbClr val="FFFF00"/>
                </a:solidFill>
              </a:rPr>
              <a:t>instance-of</a:t>
            </a:r>
            <a:r>
              <a:rPr lang="en-US" dirty="0"/>
              <a:t> </a:t>
            </a:r>
            <a:r>
              <a:rPr lang="en-US" i="1" dirty="0">
                <a:solidFill>
                  <a:srgbClr val="FFC000"/>
                </a:solidFill>
              </a:rPr>
              <a:t>proc</a:t>
            </a:r>
            <a:r>
              <a:rPr lang="en-US" dirty="0"/>
              <a:t> </a:t>
            </a:r>
            <a:r>
              <a:rPr lang="en-US" dirty="0">
                <a:solidFill>
                  <a:srgbClr val="00B0F0"/>
                </a:solidFill>
              </a:rPr>
              <a:t>process</a:t>
            </a:r>
            <a:r>
              <a:rPr lang="en-US" dirty="0"/>
              <a:t> </a:t>
            </a:r>
            <a:r>
              <a:rPr lang="en-US" i="1" dirty="0">
                <a:solidFill>
                  <a:srgbClr val="FFC000"/>
                </a:solidFill>
              </a:rPr>
              <a:t>t</a:t>
            </a:r>
            <a:r>
              <a:rPr lang="en-US" dirty="0"/>
              <a:t>))       			(</a:t>
            </a:r>
            <a:r>
              <a:rPr lang="en-US" dirty="0">
                <a:solidFill>
                  <a:srgbClr val="FFFF00"/>
                </a:solidFill>
              </a:rPr>
              <a:t>occupies-temporal-region</a:t>
            </a:r>
            <a:r>
              <a:rPr lang="en-US" dirty="0"/>
              <a:t> </a:t>
            </a:r>
            <a:r>
              <a:rPr lang="en-US" i="1" dirty="0">
                <a:solidFill>
                  <a:srgbClr val="FFC000"/>
                </a:solidFill>
              </a:rPr>
              <a:t>proc tr</a:t>
            </a:r>
            <a:r>
              <a:rPr lang="en-US" dirty="0"/>
              <a:t>))</a:t>
            </a:r>
          </a:p>
          <a:p>
            <a:r>
              <a:rPr lang="en-US" dirty="0"/>
              <a:t> 	     	(</a:t>
            </a:r>
            <a:r>
              <a:rPr lang="en-US" dirty="0">
                <a:solidFill>
                  <a:srgbClr val="1FE115"/>
                </a:solidFill>
              </a:rPr>
              <a:t>exists</a:t>
            </a:r>
            <a:r>
              <a:rPr lang="en-US" dirty="0"/>
              <a:t> (</a:t>
            </a:r>
            <a:r>
              <a:rPr lang="en-US" dirty="0">
                <a:solidFill>
                  <a:srgbClr val="FFC000"/>
                </a:solidFill>
              </a:rPr>
              <a:t>interval</a:t>
            </a:r>
            <a:r>
              <a:rPr lang="en-US" dirty="0"/>
              <a:t>)</a:t>
            </a:r>
          </a:p>
          <a:p>
            <a:r>
              <a:rPr lang="en-US" dirty="0"/>
              <a:t>		     (and (</a:t>
            </a:r>
            <a:r>
              <a:rPr lang="en-US" dirty="0">
                <a:solidFill>
                  <a:srgbClr val="FFFF00"/>
                </a:solidFill>
              </a:rPr>
              <a:t>instance-of</a:t>
            </a:r>
            <a:r>
              <a:rPr lang="en-US" dirty="0"/>
              <a:t> </a:t>
            </a:r>
            <a:r>
              <a:rPr lang="en-US" i="1" dirty="0">
                <a:solidFill>
                  <a:srgbClr val="FFC000"/>
                </a:solidFill>
              </a:rPr>
              <a:t>interval</a:t>
            </a:r>
            <a:r>
              <a:rPr lang="en-US" dirty="0"/>
              <a:t> </a:t>
            </a:r>
            <a:r>
              <a:rPr lang="en-US" dirty="0">
                <a:solidFill>
                  <a:srgbClr val="00B0F0"/>
                </a:solidFill>
              </a:rPr>
              <a:t>temporal-interval</a:t>
            </a:r>
            <a:r>
              <a:rPr lang="en-US" dirty="0"/>
              <a:t> </a:t>
            </a:r>
            <a:r>
              <a:rPr lang="en-US" i="1" dirty="0">
                <a:solidFill>
                  <a:srgbClr val="FFC000"/>
                </a:solidFill>
              </a:rPr>
              <a:t>interval</a:t>
            </a:r>
            <a:r>
              <a:rPr lang="en-US" dirty="0"/>
              <a:t>)        		   (</a:t>
            </a:r>
            <a:r>
              <a:rPr lang="en-US" dirty="0">
                <a:solidFill>
                  <a:srgbClr val="FFFF00"/>
                </a:solidFill>
              </a:rPr>
              <a:t>temporal-part-of</a:t>
            </a:r>
            <a:r>
              <a:rPr lang="en-US" dirty="0"/>
              <a:t> </a:t>
            </a:r>
            <a:r>
              <a:rPr lang="en-US" i="1" dirty="0">
                <a:solidFill>
                  <a:srgbClr val="FFC000"/>
                </a:solidFill>
              </a:rPr>
              <a:t>interval tr</a:t>
            </a:r>
            <a:r>
              <a:rPr lang="en-US" dirty="0"/>
              <a:t>))))))</a:t>
            </a:r>
          </a:p>
        </p:txBody>
      </p:sp>
      <p:sp>
        <p:nvSpPr>
          <p:cNvPr id="4" name="Slide Number Placeholder 3">
            <a:extLst>
              <a:ext uri="{FF2B5EF4-FFF2-40B4-BE49-F238E27FC236}">
                <a16:creationId xmlns:a16="http://schemas.microsoft.com/office/drawing/2014/main" id="{8D95584A-95F8-4E0E-A0CE-31AF696F94B5}"/>
              </a:ext>
            </a:extLst>
          </p:cNvPr>
          <p:cNvSpPr>
            <a:spLocks noGrp="1"/>
          </p:cNvSpPr>
          <p:nvPr>
            <p:ph type="sldNum" sz="quarter" idx="10"/>
          </p:nvPr>
        </p:nvSpPr>
        <p:spPr/>
        <p:txBody>
          <a:bodyPr/>
          <a:lstStyle/>
          <a:p>
            <a:fld id="{01EF93C7-D0AB-41D7-8C62-1F8A9E33AE23}" type="slidenum">
              <a:rPr lang="en-US" smtClean="0"/>
              <a:pPr/>
              <a:t>34</a:t>
            </a:fld>
            <a:endParaRPr lang="en-US"/>
          </a:p>
        </p:txBody>
      </p:sp>
      <p:sp>
        <p:nvSpPr>
          <p:cNvPr id="5" name="TextBox 4">
            <a:extLst>
              <a:ext uri="{FF2B5EF4-FFF2-40B4-BE49-F238E27FC236}">
                <a16:creationId xmlns:a16="http://schemas.microsoft.com/office/drawing/2014/main" id="{23A79F2C-6878-4486-9ECE-3FB1AAD38B2C}"/>
              </a:ext>
            </a:extLst>
          </p:cNvPr>
          <p:cNvSpPr txBox="1"/>
          <p:nvPr/>
        </p:nvSpPr>
        <p:spPr>
          <a:xfrm>
            <a:off x="914400" y="5124476"/>
            <a:ext cx="7467699" cy="1015663"/>
          </a:xfrm>
          <a:prstGeom prst="rect">
            <a:avLst/>
          </a:prstGeom>
          <a:noFill/>
        </p:spPr>
        <p:txBody>
          <a:bodyPr wrap="square" rtlCol="0">
            <a:spAutoFit/>
          </a:bodyPr>
          <a:lstStyle/>
          <a:p>
            <a:r>
              <a:rPr lang="en-US" sz="2000" b="0" dirty="0">
                <a:solidFill>
                  <a:schemeClr val="bg1"/>
                </a:solidFill>
              </a:rPr>
              <a:t>This axiom is satisfied for a proc, tr and interval such that </a:t>
            </a:r>
          </a:p>
          <a:p>
            <a:r>
              <a:rPr lang="en-US" sz="2000" b="0" dirty="0">
                <a:solidFill>
                  <a:schemeClr val="bg1"/>
                </a:solidFill>
              </a:rPr>
              <a:t>(</a:t>
            </a:r>
            <a:r>
              <a:rPr lang="en-US" sz="2000" b="0" dirty="0">
                <a:solidFill>
                  <a:srgbClr val="FFFF00"/>
                </a:solidFill>
              </a:rPr>
              <a:t>proper-temporal-part-of</a:t>
            </a:r>
            <a:r>
              <a:rPr lang="en-US" sz="2000" b="0" dirty="0">
                <a:solidFill>
                  <a:schemeClr val="bg1"/>
                </a:solidFill>
              </a:rPr>
              <a:t> </a:t>
            </a:r>
            <a:r>
              <a:rPr lang="en-US" sz="2000" b="0" i="1" dirty="0">
                <a:solidFill>
                  <a:srgbClr val="FFC000"/>
                </a:solidFill>
              </a:rPr>
              <a:t>interval tr</a:t>
            </a:r>
            <a:r>
              <a:rPr lang="en-US" sz="2000" b="0" dirty="0">
                <a:solidFill>
                  <a:schemeClr val="bg1"/>
                </a:solidFill>
              </a:rPr>
              <a:t>) holds.</a:t>
            </a:r>
          </a:p>
          <a:p>
            <a:r>
              <a:rPr lang="en-US" sz="2000" b="0" dirty="0">
                <a:solidFill>
                  <a:schemeClr val="bg1"/>
                </a:solidFill>
                <a:sym typeface="Wingdings" panose="05000000000000000000" pitchFamily="2" charset="2"/>
              </a:rPr>
              <a:t> ‘scattered’ temporal regions exist, and processes can occupy them!</a:t>
            </a:r>
            <a:endParaRPr lang="en-US" sz="2000" b="0" dirty="0">
              <a:solidFill>
                <a:schemeClr val="bg1"/>
              </a:solidFill>
            </a:endParaRPr>
          </a:p>
        </p:txBody>
      </p:sp>
    </p:spTree>
    <p:extLst>
      <p:ext uri="{BB962C8B-B14F-4D97-AF65-F5344CB8AC3E}">
        <p14:creationId xmlns:p14="http://schemas.microsoft.com/office/powerpoint/2010/main" val="42929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F5F8-A4AE-4F79-88C6-D5846A2EDD8A}"/>
              </a:ext>
            </a:extLst>
          </p:cNvPr>
          <p:cNvSpPr>
            <a:spLocks noGrp="1"/>
          </p:cNvSpPr>
          <p:nvPr>
            <p:ph type="title"/>
          </p:nvPr>
        </p:nvSpPr>
        <p:spPr/>
        <p:txBody>
          <a:bodyPr/>
          <a:lstStyle/>
          <a:p>
            <a:r>
              <a:rPr lang="en-US" dirty="0"/>
              <a:t>Occupies-temporal-region is total !!!</a:t>
            </a:r>
            <a:br>
              <a:rPr lang="en-US" dirty="0"/>
            </a:br>
            <a:r>
              <a:rPr lang="en-US" sz="1400" dirty="0"/>
              <a:t>(idem occupies-spatiotemporal-region and occupies-spatial-region)</a:t>
            </a:r>
          </a:p>
        </p:txBody>
      </p:sp>
      <p:sp>
        <p:nvSpPr>
          <p:cNvPr id="3" name="Content Placeholder 2">
            <a:extLst>
              <a:ext uri="{FF2B5EF4-FFF2-40B4-BE49-F238E27FC236}">
                <a16:creationId xmlns:a16="http://schemas.microsoft.com/office/drawing/2014/main" id="{0AF3CF96-9F54-4F2B-AFF7-05CC0A8619AF}"/>
              </a:ext>
            </a:extLst>
          </p:cNvPr>
          <p:cNvSpPr>
            <a:spLocks noGrp="1"/>
          </p:cNvSpPr>
          <p:nvPr>
            <p:ph idx="1"/>
          </p:nvPr>
        </p:nvSpPr>
        <p:spPr>
          <a:xfrm>
            <a:off x="228600" y="1676400"/>
            <a:ext cx="8686800" cy="4114800"/>
          </a:xfrm>
        </p:spPr>
        <p:txBody>
          <a:bodyPr/>
          <a:lstStyle/>
          <a:p>
            <a:r>
              <a:rPr lang="en-US" sz="2000" dirty="0"/>
              <a:t> (</a:t>
            </a:r>
            <a:r>
              <a:rPr lang="en-US" sz="2000" dirty="0" err="1">
                <a:solidFill>
                  <a:srgbClr val="1FE115"/>
                </a:solidFill>
              </a:rPr>
              <a:t>forall</a:t>
            </a:r>
            <a:r>
              <a:rPr lang="en-US" sz="2000" dirty="0"/>
              <a:t> (</a:t>
            </a:r>
            <a:r>
              <a:rPr lang="en-US" sz="2000" dirty="0">
                <a:solidFill>
                  <a:srgbClr val="FFC000"/>
                </a:solidFill>
              </a:rPr>
              <a:t>o t</a:t>
            </a:r>
            <a:r>
              <a:rPr lang="en-US" sz="2000" dirty="0"/>
              <a:t>)     </a:t>
            </a:r>
          </a:p>
          <a:p>
            <a:pPr>
              <a:spcBef>
                <a:spcPts val="0"/>
              </a:spcBef>
            </a:pPr>
            <a:r>
              <a:rPr lang="en-US" sz="2000" dirty="0"/>
              <a:t>	(if (and (or (</a:t>
            </a:r>
            <a:r>
              <a:rPr lang="en-US" sz="2000" dirty="0">
                <a:solidFill>
                  <a:srgbClr val="1FE115"/>
                </a:solidFill>
              </a:rPr>
              <a:t>exists</a:t>
            </a:r>
            <a:r>
              <a:rPr lang="en-US" sz="2000" dirty="0"/>
              <a:t> (</a:t>
            </a:r>
            <a:r>
              <a:rPr lang="en-US" sz="2000" dirty="0">
                <a:solidFill>
                  <a:srgbClr val="FFC000"/>
                </a:solidFill>
              </a:rPr>
              <a:t>t1</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dirty="0">
                <a:solidFill>
                  <a:srgbClr val="00B0F0"/>
                </a:solidFill>
              </a:rPr>
              <a:t>process</a:t>
            </a:r>
            <a:r>
              <a:rPr lang="en-US" sz="2000" dirty="0"/>
              <a:t> </a:t>
            </a:r>
            <a:r>
              <a:rPr lang="en-US" sz="2000" i="1" dirty="0">
                <a:solidFill>
                  <a:srgbClr val="FFC000"/>
                </a:solidFill>
              </a:rPr>
              <a:t>t1</a:t>
            </a:r>
            <a:r>
              <a:rPr lang="en-US" sz="2000" dirty="0"/>
              <a:t>))        		     	          (</a:t>
            </a:r>
            <a:r>
              <a:rPr lang="en-US" sz="2000" dirty="0">
                <a:solidFill>
                  <a:srgbClr val="1FE115"/>
                </a:solidFill>
              </a:rPr>
              <a:t>exists</a:t>
            </a:r>
            <a:r>
              <a:rPr lang="en-US" sz="2000" dirty="0"/>
              <a:t> (</a:t>
            </a:r>
            <a:r>
              <a:rPr lang="en-US" sz="2000" dirty="0">
                <a:solidFill>
                  <a:srgbClr val="FFC000"/>
                </a:solidFill>
              </a:rPr>
              <a:t>t1</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dirty="0">
                <a:solidFill>
                  <a:srgbClr val="00B0F0"/>
                </a:solidFill>
              </a:rPr>
              <a:t>process-boundary</a:t>
            </a:r>
            <a:r>
              <a:rPr lang="en-US" sz="2000" dirty="0"/>
              <a:t> </a:t>
            </a:r>
            <a:r>
              <a:rPr lang="en-US" sz="2000" i="1" dirty="0">
                <a:solidFill>
                  <a:srgbClr val="FFC000"/>
                </a:solidFill>
              </a:rPr>
              <a:t>t1</a:t>
            </a:r>
            <a:r>
              <a:rPr lang="en-US" sz="2000" dirty="0"/>
              <a:t>)))       	 	     (</a:t>
            </a:r>
            <a:r>
              <a:rPr lang="en-US" sz="2000" dirty="0">
                <a:solidFill>
                  <a:srgbClr val="FFFF00"/>
                </a:solidFill>
              </a:rPr>
              <a:t>instance-of</a:t>
            </a:r>
            <a:r>
              <a:rPr lang="en-US" sz="2000" dirty="0"/>
              <a:t> </a:t>
            </a:r>
            <a:r>
              <a:rPr lang="en-US" sz="2000" i="1" dirty="0">
                <a:solidFill>
                  <a:srgbClr val="FFC000"/>
                </a:solidFill>
              </a:rPr>
              <a:t>t</a:t>
            </a:r>
            <a:r>
              <a:rPr lang="en-US" sz="2000" dirty="0"/>
              <a:t> </a:t>
            </a:r>
            <a:r>
              <a:rPr lang="en-US" sz="2000" dirty="0">
                <a:solidFill>
                  <a:srgbClr val="00B0F0"/>
                </a:solidFill>
              </a:rPr>
              <a:t>temporal-region</a:t>
            </a:r>
            <a:r>
              <a:rPr lang="en-US" sz="2000" dirty="0"/>
              <a:t> </a:t>
            </a:r>
            <a:r>
              <a:rPr lang="en-US" sz="2000" i="1" dirty="0">
                <a:solidFill>
                  <a:srgbClr val="FFC000"/>
                </a:solidFill>
              </a:rPr>
              <a:t>t</a:t>
            </a:r>
            <a:r>
              <a:rPr lang="en-US" sz="2000" dirty="0"/>
              <a:t>))</a:t>
            </a:r>
          </a:p>
          <a:p>
            <a:pPr>
              <a:spcBef>
                <a:spcPts val="0"/>
              </a:spcBef>
            </a:pPr>
            <a:r>
              <a:rPr lang="en-US" sz="2000" dirty="0"/>
              <a:t>         (</a:t>
            </a:r>
            <a:r>
              <a:rPr lang="en-US" sz="2000" dirty="0" err="1"/>
              <a:t>iff</a:t>
            </a:r>
            <a:r>
              <a:rPr lang="en-US" sz="2000" dirty="0"/>
              <a:t> (</a:t>
            </a:r>
            <a:r>
              <a:rPr lang="en-US" sz="2000" dirty="0">
                <a:solidFill>
                  <a:srgbClr val="FFFF00"/>
                </a:solidFill>
              </a:rPr>
              <a:t>occupies-temporal-region</a:t>
            </a:r>
            <a:r>
              <a:rPr lang="en-US" sz="2000" dirty="0"/>
              <a:t> </a:t>
            </a:r>
            <a:r>
              <a:rPr lang="en-US" sz="2000" i="1" dirty="0">
                <a:solidFill>
                  <a:srgbClr val="FFC000"/>
                </a:solidFill>
              </a:rPr>
              <a:t>o t</a:t>
            </a:r>
            <a:r>
              <a:rPr lang="en-US" sz="2000" dirty="0"/>
              <a:t>)</a:t>
            </a:r>
          </a:p>
          <a:p>
            <a:pPr>
              <a:spcBef>
                <a:spcPts val="0"/>
              </a:spcBef>
            </a:pPr>
            <a:r>
              <a:rPr lang="en-US" sz="2000" dirty="0"/>
              <a:t>	   	   (and 	(</a:t>
            </a:r>
            <a:r>
              <a:rPr lang="en-US" sz="2000" dirty="0" err="1">
                <a:solidFill>
                  <a:srgbClr val="1FE115"/>
                </a:solidFill>
              </a:rPr>
              <a:t>forall</a:t>
            </a:r>
            <a:r>
              <a:rPr lang="en-US" sz="2000" dirty="0"/>
              <a:t> (</a:t>
            </a:r>
            <a:r>
              <a:rPr lang="en-US" sz="2000" dirty="0">
                <a:solidFill>
                  <a:srgbClr val="FFC000"/>
                </a:solidFill>
              </a:rPr>
              <a:t>op</a:t>
            </a:r>
            <a:r>
              <a:rPr lang="en-US" sz="2000" dirty="0"/>
              <a:t>) </a:t>
            </a:r>
          </a:p>
          <a:p>
            <a:pPr>
              <a:spcBef>
                <a:spcPts val="0"/>
              </a:spcBef>
            </a:pPr>
            <a:r>
              <a:rPr lang="en-US" sz="2000" dirty="0"/>
              <a:t>			  (if (</a:t>
            </a:r>
            <a:r>
              <a:rPr lang="en-US" sz="2000" dirty="0">
                <a:solidFill>
                  <a:srgbClr val="FFFF00"/>
                </a:solidFill>
              </a:rPr>
              <a:t>occurrent-part-of</a:t>
            </a:r>
            <a:r>
              <a:rPr lang="en-US" sz="2000" dirty="0"/>
              <a:t> </a:t>
            </a:r>
            <a:r>
              <a:rPr lang="en-US" sz="2000" i="1" dirty="0">
                <a:solidFill>
                  <a:srgbClr val="FFC000"/>
                </a:solidFill>
              </a:rPr>
              <a:t>op o</a:t>
            </a:r>
            <a:r>
              <a:rPr lang="en-US" sz="2000" dirty="0"/>
              <a:t>)</a:t>
            </a:r>
          </a:p>
          <a:p>
            <a:pPr>
              <a:spcBef>
                <a:spcPts val="0"/>
              </a:spcBef>
            </a:pPr>
            <a:r>
              <a:rPr lang="en-US" sz="2000" dirty="0"/>
              <a:t>		                  (</a:t>
            </a:r>
            <a:r>
              <a:rPr lang="en-US" sz="2000" dirty="0" err="1">
                <a:solidFill>
                  <a:srgbClr val="1FE115"/>
                </a:solidFill>
              </a:rPr>
              <a:t>forall</a:t>
            </a:r>
            <a:r>
              <a:rPr lang="en-US" sz="2000" dirty="0"/>
              <a:t> (</a:t>
            </a:r>
            <a:r>
              <a:rPr lang="en-US" sz="2000" dirty="0" err="1">
                <a:solidFill>
                  <a:srgbClr val="FFC000"/>
                </a:solidFill>
              </a:rPr>
              <a:t>tp</a:t>
            </a:r>
            <a:r>
              <a:rPr lang="en-US" sz="2000" dirty="0"/>
              <a:t>) (if (</a:t>
            </a:r>
            <a:r>
              <a:rPr lang="en-US" sz="2000" dirty="0">
                <a:solidFill>
                  <a:srgbClr val="FFFF00"/>
                </a:solidFill>
              </a:rPr>
              <a:t>occupies-temporal-region</a:t>
            </a:r>
            <a:r>
              <a:rPr lang="en-US" sz="2000" dirty="0"/>
              <a:t> </a:t>
            </a:r>
            <a:r>
              <a:rPr lang="en-US" sz="2000" i="1" dirty="0">
                <a:solidFill>
                  <a:srgbClr val="FFC000"/>
                </a:solidFill>
              </a:rPr>
              <a:t>op </a:t>
            </a:r>
            <a:r>
              <a:rPr lang="en-US" sz="2000" i="1" dirty="0" err="1">
                <a:solidFill>
                  <a:srgbClr val="FFC000"/>
                </a:solidFill>
              </a:rPr>
              <a:t>tp</a:t>
            </a:r>
            <a:r>
              <a:rPr lang="en-US" sz="2000" dirty="0"/>
              <a:t>)           </a:t>
            </a:r>
          </a:p>
          <a:p>
            <a:pPr>
              <a:spcBef>
                <a:spcPts val="0"/>
              </a:spcBef>
            </a:pPr>
            <a:r>
              <a:rPr lang="en-US" sz="2000" dirty="0"/>
              <a:t>					   (</a:t>
            </a:r>
            <a:r>
              <a:rPr lang="en-US" sz="2000" dirty="0">
                <a:solidFill>
                  <a:srgbClr val="FFFF00"/>
                </a:solidFill>
              </a:rPr>
              <a:t>occurrent-part-of</a:t>
            </a:r>
            <a:r>
              <a:rPr lang="en-US" sz="2000" dirty="0"/>
              <a:t> </a:t>
            </a:r>
            <a:r>
              <a:rPr lang="en-US" sz="2000" i="1" dirty="0" err="1">
                <a:solidFill>
                  <a:srgbClr val="FFC000"/>
                </a:solidFill>
              </a:rPr>
              <a:t>tp</a:t>
            </a:r>
            <a:r>
              <a:rPr lang="en-US" sz="2000" i="1" dirty="0">
                <a:solidFill>
                  <a:srgbClr val="FFC000"/>
                </a:solidFill>
              </a:rPr>
              <a:t> t</a:t>
            </a:r>
            <a:r>
              <a:rPr lang="en-US" sz="2000" dirty="0"/>
              <a:t>)))))</a:t>
            </a:r>
          </a:p>
          <a:p>
            <a:pPr>
              <a:spcBef>
                <a:spcPts val="0"/>
              </a:spcBef>
            </a:pPr>
            <a:r>
              <a:rPr lang="en-US" sz="2000" dirty="0"/>
              <a:t>        		(not (</a:t>
            </a:r>
            <a:r>
              <a:rPr lang="en-US" sz="2000" dirty="0">
                <a:solidFill>
                  <a:srgbClr val="1FE115"/>
                </a:solidFill>
              </a:rPr>
              <a:t>exists</a:t>
            </a:r>
            <a:r>
              <a:rPr lang="en-US" sz="2000" dirty="0"/>
              <a:t> (</a:t>
            </a:r>
            <a:r>
              <a:rPr lang="en-US" sz="2000" dirty="0" err="1">
                <a:solidFill>
                  <a:srgbClr val="FFC000"/>
                </a:solidFill>
              </a:rPr>
              <a:t>tprime</a:t>
            </a:r>
            <a:r>
              <a:rPr lang="en-US" sz="2000" dirty="0"/>
              <a:t>)</a:t>
            </a:r>
          </a:p>
          <a:p>
            <a:pPr>
              <a:spcBef>
                <a:spcPts val="0"/>
              </a:spcBef>
            </a:pPr>
            <a:r>
              <a:rPr lang="en-US" sz="2000" dirty="0"/>
              <a:t>			          (and (not (= </a:t>
            </a:r>
            <a:r>
              <a:rPr lang="en-US" sz="2000" i="1" dirty="0" err="1">
                <a:solidFill>
                  <a:srgbClr val="FFC000"/>
                </a:solidFill>
              </a:rPr>
              <a:t>tprime</a:t>
            </a:r>
            <a:r>
              <a:rPr lang="en-US" sz="2000" i="1" dirty="0">
                <a:solidFill>
                  <a:srgbClr val="FFC000"/>
                </a:solidFill>
              </a:rPr>
              <a:t> t</a:t>
            </a:r>
            <a:r>
              <a:rPr lang="en-US" sz="2000" dirty="0"/>
              <a:t>)) </a:t>
            </a:r>
          </a:p>
          <a:p>
            <a:pPr>
              <a:spcBef>
                <a:spcPts val="0"/>
              </a:spcBef>
            </a:pPr>
            <a:r>
              <a:rPr lang="en-US" sz="2000" dirty="0"/>
              <a:t>				      (</a:t>
            </a:r>
            <a:r>
              <a:rPr lang="en-US" sz="2000" dirty="0">
                <a:solidFill>
                  <a:srgbClr val="FFFF00"/>
                </a:solidFill>
              </a:rPr>
              <a:t>occurrent-part-of</a:t>
            </a:r>
            <a:r>
              <a:rPr lang="en-US" sz="2000" dirty="0"/>
              <a:t> </a:t>
            </a:r>
            <a:r>
              <a:rPr lang="en-US" sz="2000" i="1" dirty="0" err="1">
                <a:solidFill>
                  <a:srgbClr val="FFC000"/>
                </a:solidFill>
              </a:rPr>
              <a:t>tprime</a:t>
            </a:r>
            <a:r>
              <a:rPr lang="en-US" sz="2000" i="1" dirty="0">
                <a:solidFill>
                  <a:srgbClr val="FFC000"/>
                </a:solidFill>
              </a:rPr>
              <a:t> t</a:t>
            </a:r>
            <a:r>
              <a:rPr lang="en-US" sz="2000" dirty="0"/>
              <a:t>)</a:t>
            </a:r>
          </a:p>
          <a:p>
            <a:pPr>
              <a:spcBef>
                <a:spcPts val="0"/>
              </a:spcBef>
            </a:pPr>
            <a:r>
              <a:rPr lang="en-US" sz="2000" dirty="0"/>
              <a:t>			                  (</a:t>
            </a:r>
            <a:r>
              <a:rPr lang="en-US" sz="2000" dirty="0">
                <a:solidFill>
                  <a:srgbClr val="FFFF00"/>
                </a:solidFill>
              </a:rPr>
              <a:t>occupies-temporal-region</a:t>
            </a:r>
            <a:r>
              <a:rPr lang="en-US" sz="2000" dirty="0"/>
              <a:t> </a:t>
            </a:r>
            <a:r>
              <a:rPr lang="en-US" sz="2000" i="1" dirty="0">
                <a:solidFill>
                  <a:srgbClr val="FFC000"/>
                </a:solidFill>
              </a:rPr>
              <a:t>o </a:t>
            </a:r>
            <a:r>
              <a:rPr lang="en-US" sz="2000" i="1" dirty="0" err="1">
                <a:solidFill>
                  <a:srgbClr val="FFC000"/>
                </a:solidFill>
              </a:rPr>
              <a:t>tprime</a:t>
            </a:r>
            <a:r>
              <a:rPr lang="en-US" sz="2000" dirty="0"/>
              <a:t>)))))))))</a:t>
            </a:r>
          </a:p>
        </p:txBody>
      </p:sp>
      <p:sp>
        <p:nvSpPr>
          <p:cNvPr id="4" name="Slide Number Placeholder 3">
            <a:extLst>
              <a:ext uri="{FF2B5EF4-FFF2-40B4-BE49-F238E27FC236}">
                <a16:creationId xmlns:a16="http://schemas.microsoft.com/office/drawing/2014/main" id="{54BA47F4-9383-404C-8E63-DEACB62AACA6}"/>
              </a:ext>
            </a:extLst>
          </p:cNvPr>
          <p:cNvSpPr>
            <a:spLocks noGrp="1"/>
          </p:cNvSpPr>
          <p:nvPr>
            <p:ph type="sldNum" sz="quarter" idx="10"/>
          </p:nvPr>
        </p:nvSpPr>
        <p:spPr/>
        <p:txBody>
          <a:bodyPr/>
          <a:lstStyle/>
          <a:p>
            <a:fld id="{01EF93C7-D0AB-41D7-8C62-1F8A9E33AE23}" type="slidenum">
              <a:rPr lang="en-US" smtClean="0"/>
              <a:pPr/>
              <a:t>35</a:t>
            </a:fld>
            <a:endParaRPr lang="en-US"/>
          </a:p>
        </p:txBody>
      </p:sp>
      <p:sp>
        <p:nvSpPr>
          <p:cNvPr id="5" name="Rectangle 4">
            <a:extLst>
              <a:ext uri="{FF2B5EF4-FFF2-40B4-BE49-F238E27FC236}">
                <a16:creationId xmlns:a16="http://schemas.microsoft.com/office/drawing/2014/main" id="{BACCC6FE-865D-4931-A453-561092B56F44}"/>
              </a:ext>
            </a:extLst>
          </p:cNvPr>
          <p:cNvSpPr/>
          <p:nvPr/>
        </p:nvSpPr>
        <p:spPr bwMode="auto">
          <a:xfrm>
            <a:off x="1237969" y="6036158"/>
            <a:ext cx="1066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082C1CD3-0B41-42C3-A493-0B1B650D2210}"/>
              </a:ext>
            </a:extLst>
          </p:cNvPr>
          <p:cNvSpPr txBox="1"/>
          <p:nvPr/>
        </p:nvSpPr>
        <p:spPr>
          <a:xfrm>
            <a:off x="1390369" y="5940848"/>
            <a:ext cx="809766" cy="400110"/>
          </a:xfrm>
          <a:prstGeom prst="rect">
            <a:avLst/>
          </a:prstGeom>
          <a:noFill/>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pitchFamily="122" charset="0"/>
              </a:rPr>
              <a:t>tr</a:t>
            </a:r>
            <a:r>
              <a:rPr kumimoji="0" lang="en-US" sz="2000" b="0" i="0" u="none" strike="noStrike" cap="none" normalizeH="0" baseline="-25000" dirty="0">
                <a:ln>
                  <a:noFill/>
                </a:ln>
                <a:solidFill>
                  <a:schemeClr val="tx1"/>
                </a:solidFill>
                <a:effectLst/>
                <a:latin typeface="Times" pitchFamily="122" charset="0"/>
              </a:rPr>
              <a:t>1</a:t>
            </a:r>
          </a:p>
        </p:txBody>
      </p:sp>
      <p:sp>
        <p:nvSpPr>
          <p:cNvPr id="8" name="Rectangle 7">
            <a:extLst>
              <a:ext uri="{FF2B5EF4-FFF2-40B4-BE49-F238E27FC236}">
                <a16:creationId xmlns:a16="http://schemas.microsoft.com/office/drawing/2014/main" id="{C5AD6C24-A637-415F-AAAF-AF8B03E54CB4}"/>
              </a:ext>
            </a:extLst>
          </p:cNvPr>
          <p:cNvSpPr/>
          <p:nvPr/>
        </p:nvSpPr>
        <p:spPr bwMode="auto">
          <a:xfrm>
            <a:off x="2304769" y="6036158"/>
            <a:ext cx="1066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CA29F1A3-40D5-4229-93AE-A8CBE82E6C72}"/>
              </a:ext>
            </a:extLst>
          </p:cNvPr>
          <p:cNvSpPr txBox="1"/>
          <p:nvPr/>
        </p:nvSpPr>
        <p:spPr>
          <a:xfrm>
            <a:off x="2469682" y="5939486"/>
            <a:ext cx="809766" cy="400110"/>
          </a:xfrm>
          <a:prstGeom prst="rect">
            <a:avLst/>
          </a:prstGeom>
          <a:noFill/>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pitchFamily="122" charset="0"/>
              </a:rPr>
              <a:t>tr</a:t>
            </a:r>
            <a:r>
              <a:rPr kumimoji="0" lang="en-US" sz="2000" b="0" i="0" u="none" strike="noStrike" cap="none" normalizeH="0" baseline="-25000" dirty="0">
                <a:ln>
                  <a:noFill/>
                </a:ln>
                <a:solidFill>
                  <a:schemeClr val="tx1"/>
                </a:solidFill>
                <a:effectLst/>
                <a:latin typeface="Times" pitchFamily="122" charset="0"/>
              </a:rPr>
              <a:t>2</a:t>
            </a:r>
          </a:p>
        </p:txBody>
      </p:sp>
      <p:sp>
        <p:nvSpPr>
          <p:cNvPr id="10" name="TextBox 9">
            <a:extLst>
              <a:ext uri="{FF2B5EF4-FFF2-40B4-BE49-F238E27FC236}">
                <a16:creationId xmlns:a16="http://schemas.microsoft.com/office/drawing/2014/main" id="{85FDC6E2-0EB2-48DE-B224-3BF8B2F3C676}"/>
              </a:ext>
            </a:extLst>
          </p:cNvPr>
          <p:cNvSpPr txBox="1"/>
          <p:nvPr/>
        </p:nvSpPr>
        <p:spPr>
          <a:xfrm>
            <a:off x="698313" y="5939486"/>
            <a:ext cx="809766" cy="400110"/>
          </a:xfrm>
          <a:prstGeom prst="rect">
            <a:avLst/>
          </a:prstGeom>
          <a:noFill/>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Times" pitchFamily="122" charset="0"/>
              </a:rPr>
              <a:t>t</a:t>
            </a:r>
            <a:r>
              <a:rPr kumimoji="0" lang="en-US" sz="2000" b="0" i="0" u="none" strike="noStrike" cap="none" normalizeH="0" baseline="0" dirty="0">
                <a:ln>
                  <a:noFill/>
                </a:ln>
                <a:solidFill>
                  <a:schemeClr val="bg1"/>
                </a:solidFill>
                <a:effectLst/>
                <a:latin typeface="Times" pitchFamily="122" charset="0"/>
              </a:rPr>
              <a:t>r =</a:t>
            </a:r>
            <a:endParaRPr kumimoji="0" lang="en-US" sz="2000" b="0" i="0" u="none" strike="noStrike" cap="none" normalizeH="0" baseline="-25000" dirty="0">
              <a:ln>
                <a:noFill/>
              </a:ln>
              <a:solidFill>
                <a:schemeClr val="bg1"/>
              </a:solidFill>
              <a:effectLst/>
              <a:latin typeface="Times" pitchFamily="122" charset="0"/>
            </a:endParaRPr>
          </a:p>
        </p:txBody>
      </p:sp>
      <p:sp>
        <p:nvSpPr>
          <p:cNvPr id="11" name="TextBox 10">
            <a:extLst>
              <a:ext uri="{FF2B5EF4-FFF2-40B4-BE49-F238E27FC236}">
                <a16:creationId xmlns:a16="http://schemas.microsoft.com/office/drawing/2014/main" id="{46AC8DF0-62E2-4220-98EE-26170C56A8E7}"/>
              </a:ext>
            </a:extLst>
          </p:cNvPr>
          <p:cNvSpPr txBox="1"/>
          <p:nvPr/>
        </p:nvSpPr>
        <p:spPr>
          <a:xfrm>
            <a:off x="3510322" y="5867400"/>
            <a:ext cx="5486963" cy="707886"/>
          </a:xfrm>
          <a:prstGeom prst="rect">
            <a:avLst/>
          </a:prstGeom>
          <a:noFill/>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Times" pitchFamily="122" charset="0"/>
              </a:rPr>
              <a:t>If p occupies-temporal-region tr, then p does not temporally occupy tr</a:t>
            </a:r>
            <a:r>
              <a:rPr lang="en-US" sz="2000" b="0" baseline="-25000" dirty="0">
                <a:solidFill>
                  <a:schemeClr val="bg1"/>
                </a:solidFill>
                <a:latin typeface="Times" pitchFamily="122" charset="0"/>
              </a:rPr>
              <a:t>1</a:t>
            </a:r>
            <a:r>
              <a:rPr lang="en-US" sz="2000" b="0" dirty="0">
                <a:solidFill>
                  <a:schemeClr val="bg1"/>
                </a:solidFill>
                <a:latin typeface="Times" pitchFamily="122" charset="0"/>
              </a:rPr>
              <a:t> or tr</a:t>
            </a:r>
            <a:r>
              <a:rPr lang="en-US" sz="2000" b="0" baseline="-25000" dirty="0">
                <a:solidFill>
                  <a:schemeClr val="bg1"/>
                </a:solidFill>
                <a:latin typeface="Times" pitchFamily="122" charset="0"/>
              </a:rPr>
              <a:t>2 </a:t>
            </a:r>
            <a:r>
              <a:rPr lang="en-US" sz="2000" b="0" dirty="0">
                <a:solidFill>
                  <a:schemeClr val="bg1"/>
                </a:solidFill>
                <a:latin typeface="Times" pitchFamily="122" charset="0"/>
              </a:rPr>
              <a:t>!!!</a:t>
            </a:r>
            <a:endParaRPr kumimoji="0" lang="en-US" sz="2000" b="0" i="0" u="none" strike="noStrike" cap="none" normalizeH="0" dirty="0">
              <a:ln>
                <a:noFill/>
              </a:ln>
              <a:solidFill>
                <a:schemeClr val="bg1"/>
              </a:solidFill>
              <a:effectLst/>
              <a:latin typeface="Times" pitchFamily="122" charset="0"/>
            </a:endParaRPr>
          </a:p>
        </p:txBody>
      </p:sp>
      <p:sp>
        <p:nvSpPr>
          <p:cNvPr id="12" name="Rectangle 11">
            <a:extLst>
              <a:ext uri="{FF2B5EF4-FFF2-40B4-BE49-F238E27FC236}">
                <a16:creationId xmlns:a16="http://schemas.microsoft.com/office/drawing/2014/main" id="{6372F30E-AC04-446E-BBAA-297780217835}"/>
              </a:ext>
            </a:extLst>
          </p:cNvPr>
          <p:cNvSpPr/>
          <p:nvPr/>
        </p:nvSpPr>
        <p:spPr bwMode="auto">
          <a:xfrm>
            <a:off x="533400" y="5867400"/>
            <a:ext cx="8095969" cy="7620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28475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F19B-C23A-44C2-AF72-F4494AD26AC0}"/>
              </a:ext>
            </a:extLst>
          </p:cNvPr>
          <p:cNvSpPr>
            <a:spLocks noGrp="1"/>
          </p:cNvSpPr>
          <p:nvPr>
            <p:ph type="title"/>
          </p:nvPr>
        </p:nvSpPr>
        <p:spPr/>
        <p:txBody>
          <a:bodyPr/>
          <a:lstStyle/>
          <a:p>
            <a:r>
              <a:rPr lang="en-US" dirty="0"/>
              <a:t>Spatiotemporal region</a:t>
            </a:r>
            <a:br>
              <a:rPr lang="en-US" dirty="0"/>
            </a:br>
            <a:endParaRPr lang="en-US" dirty="0"/>
          </a:p>
        </p:txBody>
      </p:sp>
      <p:sp>
        <p:nvSpPr>
          <p:cNvPr id="3" name="Content Placeholder 2">
            <a:extLst>
              <a:ext uri="{FF2B5EF4-FFF2-40B4-BE49-F238E27FC236}">
                <a16:creationId xmlns:a16="http://schemas.microsoft.com/office/drawing/2014/main" id="{5E80AD3D-717D-4698-8116-B9DE5E2FDB1B}"/>
              </a:ext>
            </a:extLst>
          </p:cNvPr>
          <p:cNvSpPr>
            <a:spLocks noGrp="1"/>
          </p:cNvSpPr>
          <p:nvPr>
            <p:ph idx="1"/>
          </p:nvPr>
        </p:nvSpPr>
        <p:spPr>
          <a:xfrm>
            <a:off x="228600" y="1538968"/>
            <a:ext cx="8686800" cy="4953000"/>
          </a:xfrm>
        </p:spPr>
        <p:txBody>
          <a:bodyPr/>
          <a:lstStyle/>
          <a:p>
            <a:pPr marL="401638" indent="-401638">
              <a:buFont typeface="Arial" panose="020B0604020202020204" pitchFamily="34" charset="0"/>
              <a:buChar char="•"/>
            </a:pPr>
            <a:r>
              <a:rPr lang="en-US" sz="2000" dirty="0"/>
              <a:t>A </a:t>
            </a:r>
            <a:r>
              <a:rPr lang="en-US" sz="2000" i="1" dirty="0"/>
              <a:t>spatiotemporal region </a:t>
            </a:r>
            <a:r>
              <a:rPr lang="en-US" sz="2000" dirty="0"/>
              <a:t>is an </a:t>
            </a:r>
            <a:r>
              <a:rPr lang="en-US" sz="2000" i="1" dirty="0"/>
              <a:t>occurrent</a:t>
            </a:r>
            <a:r>
              <a:rPr lang="en-US" sz="2000" dirty="0"/>
              <a:t> entity that is </a:t>
            </a:r>
            <a:r>
              <a:rPr lang="en-US" sz="2000" b="1" dirty="0"/>
              <a:t>part </a:t>
            </a:r>
            <a:r>
              <a:rPr lang="en-US" sz="2000" dirty="0"/>
              <a:t>of spacetime. ‘Spacetime’ here refers to the maximal instance of the universal </a:t>
            </a:r>
            <a:r>
              <a:rPr lang="en-US" sz="2000" i="1" dirty="0"/>
              <a:t>spatiotemporal region.</a:t>
            </a:r>
            <a:endParaRPr lang="en-US" sz="2000" dirty="0"/>
          </a:p>
          <a:p>
            <a:pPr marL="401638" indent="-401638">
              <a:buFont typeface="Arial" panose="020B0604020202020204" pitchFamily="34" charset="0"/>
              <a:buChar char="•"/>
            </a:pPr>
            <a:r>
              <a:rPr lang="en-US" sz="2000" cap="small" dirty="0"/>
              <a:t>S</a:t>
            </a:r>
            <a:r>
              <a:rPr lang="en-US" sz="2000" dirty="0"/>
              <a:t>patiotemporal regions are such that they can be </a:t>
            </a:r>
            <a:r>
              <a:rPr lang="en-US" sz="2000" b="1" dirty="0" err="1"/>
              <a:t>occupied_by</a:t>
            </a:r>
            <a:r>
              <a:rPr lang="en-US" sz="2000" b="1" dirty="0"/>
              <a:t> </a:t>
            </a:r>
            <a:r>
              <a:rPr lang="en-US" sz="2000" dirty="0"/>
              <a:t>processes.</a:t>
            </a:r>
          </a:p>
          <a:p>
            <a:pPr marL="401638" indent="-401638">
              <a:buFont typeface="Arial" panose="020B0604020202020204" pitchFamily="34" charset="0"/>
              <a:buChar char="•"/>
            </a:pPr>
            <a:r>
              <a:rPr lang="en-US" sz="2000" cap="small" dirty="0"/>
              <a:t>Examples</a:t>
            </a:r>
            <a:r>
              <a:rPr lang="en-US" sz="2000" dirty="0"/>
              <a:t>: </a:t>
            </a:r>
          </a:p>
          <a:p>
            <a:pPr marL="1201738" lvl="2" indent="-401638">
              <a:buFont typeface="Arial" panose="020B0604020202020204" pitchFamily="34" charset="0"/>
              <a:buChar char="•"/>
            </a:pPr>
            <a:r>
              <a:rPr lang="en-US" dirty="0"/>
              <a:t>the </a:t>
            </a:r>
            <a:r>
              <a:rPr lang="en-US" i="1" dirty="0"/>
              <a:t>spatiotemporal region</a:t>
            </a:r>
            <a:r>
              <a:rPr lang="en-US" dirty="0"/>
              <a:t> </a:t>
            </a:r>
            <a:r>
              <a:rPr lang="en-US" b="1" dirty="0"/>
              <a:t>occupied</a:t>
            </a:r>
            <a:r>
              <a:rPr lang="en-US" dirty="0"/>
              <a:t> by a human life, </a:t>
            </a:r>
          </a:p>
          <a:p>
            <a:pPr marL="1201738" lvl="2" indent="-401638">
              <a:buFont typeface="Arial" panose="020B0604020202020204" pitchFamily="34" charset="0"/>
              <a:buChar char="•"/>
            </a:pPr>
            <a:r>
              <a:rPr lang="en-US" dirty="0"/>
              <a:t>the </a:t>
            </a:r>
            <a:r>
              <a:rPr lang="en-US" i="1" dirty="0"/>
              <a:t>spatiotemporal region</a:t>
            </a:r>
            <a:r>
              <a:rPr lang="en-US" dirty="0"/>
              <a:t> </a:t>
            </a:r>
            <a:r>
              <a:rPr lang="en-US" b="1" dirty="0"/>
              <a:t>occupied</a:t>
            </a:r>
            <a:r>
              <a:rPr lang="en-US" dirty="0"/>
              <a:t> by the development of a cancer tumor, </a:t>
            </a:r>
          </a:p>
          <a:p>
            <a:pPr marL="1201738" lvl="2" indent="-401638">
              <a:buFont typeface="Arial" panose="020B0604020202020204" pitchFamily="34" charset="0"/>
              <a:buChar char="•"/>
            </a:pPr>
            <a:r>
              <a:rPr lang="en-US" dirty="0"/>
              <a:t>the </a:t>
            </a:r>
            <a:r>
              <a:rPr lang="en-US" i="1" dirty="0"/>
              <a:t>spatiotemporal region</a:t>
            </a:r>
            <a:r>
              <a:rPr lang="en-US" dirty="0"/>
              <a:t> </a:t>
            </a:r>
            <a:r>
              <a:rPr lang="en-US" b="1" dirty="0"/>
              <a:t>occupied</a:t>
            </a:r>
            <a:r>
              <a:rPr lang="en-US" dirty="0"/>
              <a:t> by a </a:t>
            </a:r>
            <a:r>
              <a:rPr lang="en-US" i="1" dirty="0"/>
              <a:t>process</a:t>
            </a:r>
            <a:r>
              <a:rPr lang="en-US" dirty="0"/>
              <a:t> of cellular meiosis.</a:t>
            </a:r>
          </a:p>
          <a:p>
            <a:pPr marL="401638" indent="-401638">
              <a:buFont typeface="Arial" panose="020B0604020202020204" pitchFamily="34" charset="0"/>
              <a:buChar char="•"/>
            </a:pPr>
            <a:r>
              <a:rPr lang="en-US" sz="2000" dirty="0"/>
              <a:t>Each spatiotemporal region </a:t>
            </a:r>
            <a:r>
              <a:rPr lang="en-US" sz="2000" b="1" dirty="0" err="1"/>
              <a:t>projects_onto</a:t>
            </a:r>
            <a:r>
              <a:rPr lang="en-US" sz="2000" b="1" dirty="0"/>
              <a:t> </a:t>
            </a:r>
            <a:r>
              <a:rPr lang="en-US" sz="2000" dirty="0"/>
              <a:t>some temporal region. </a:t>
            </a:r>
          </a:p>
          <a:p>
            <a:pPr marL="401638" indent="-401638">
              <a:buFont typeface="Arial" panose="020B0604020202020204" pitchFamily="34" charset="0"/>
              <a:buChar char="•"/>
            </a:pPr>
            <a:r>
              <a:rPr lang="en-US" sz="2000" dirty="0"/>
              <a:t>Each spatiotemporal region at any time </a:t>
            </a:r>
            <a:r>
              <a:rPr lang="en-US" sz="2000" i="1" dirty="0"/>
              <a:t>t </a:t>
            </a:r>
            <a:r>
              <a:rPr lang="en-US" sz="2000" b="1" dirty="0" err="1"/>
              <a:t>projects_onto</a:t>
            </a:r>
            <a:r>
              <a:rPr lang="en-US" sz="2000" b="1" dirty="0"/>
              <a:t> </a:t>
            </a:r>
            <a:r>
              <a:rPr lang="en-US" sz="2000" dirty="0"/>
              <a:t>some</a:t>
            </a:r>
            <a:r>
              <a:rPr lang="en-US" sz="2000" b="1" dirty="0"/>
              <a:t> </a:t>
            </a:r>
            <a:r>
              <a:rPr lang="en-US" sz="2000" dirty="0"/>
              <a:t>spatial region </a:t>
            </a:r>
            <a:r>
              <a:rPr lang="en-US" sz="2000" b="1" dirty="0"/>
              <a:t>at </a:t>
            </a:r>
            <a:r>
              <a:rPr lang="en-US" sz="2000" i="1" dirty="0"/>
              <a:t>t</a:t>
            </a:r>
            <a:r>
              <a:rPr lang="en-US" sz="2000" dirty="0"/>
              <a:t>.</a:t>
            </a:r>
          </a:p>
        </p:txBody>
      </p:sp>
      <p:sp>
        <p:nvSpPr>
          <p:cNvPr id="4" name="Slide Number Placeholder 3">
            <a:extLst>
              <a:ext uri="{FF2B5EF4-FFF2-40B4-BE49-F238E27FC236}">
                <a16:creationId xmlns:a16="http://schemas.microsoft.com/office/drawing/2014/main" id="{7D327372-B8ED-447F-9D88-489D7BE7F719}"/>
              </a:ext>
            </a:extLst>
          </p:cNvPr>
          <p:cNvSpPr>
            <a:spLocks noGrp="1"/>
          </p:cNvSpPr>
          <p:nvPr>
            <p:ph type="sldNum" sz="quarter" idx="10"/>
          </p:nvPr>
        </p:nvSpPr>
        <p:spPr/>
        <p:txBody>
          <a:bodyPr/>
          <a:lstStyle/>
          <a:p>
            <a:fld id="{01EF93C7-D0AB-41D7-8C62-1F8A9E33AE23}" type="slidenum">
              <a:rPr lang="en-US" smtClean="0"/>
              <a:pPr/>
              <a:t>36</a:t>
            </a:fld>
            <a:endParaRPr lang="en-US"/>
          </a:p>
        </p:txBody>
      </p:sp>
      <p:sp>
        <p:nvSpPr>
          <p:cNvPr id="5" name="Rectangle 4">
            <a:extLst>
              <a:ext uri="{FF2B5EF4-FFF2-40B4-BE49-F238E27FC236}">
                <a16:creationId xmlns:a16="http://schemas.microsoft.com/office/drawing/2014/main" id="{9C537300-5E1C-452B-A7C5-853BB38A0DA4}"/>
              </a:ext>
            </a:extLst>
          </p:cNvPr>
          <p:cNvSpPr/>
          <p:nvPr/>
        </p:nvSpPr>
        <p:spPr>
          <a:xfrm>
            <a:off x="7080499" y="65502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4025318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EB92-62B9-4441-9F26-84D7D96B5B3F}"/>
              </a:ext>
            </a:extLst>
          </p:cNvPr>
          <p:cNvSpPr>
            <a:spLocks noGrp="1"/>
          </p:cNvSpPr>
          <p:nvPr>
            <p:ph type="title"/>
          </p:nvPr>
        </p:nvSpPr>
        <p:spPr/>
        <p:txBody>
          <a:bodyPr/>
          <a:lstStyle/>
          <a:p>
            <a:r>
              <a:rPr lang="en-US" dirty="0"/>
              <a:t>More than 1 process can spatiotemporally occupy the same spatiotemporal region !</a:t>
            </a:r>
          </a:p>
        </p:txBody>
      </p:sp>
      <p:sp>
        <p:nvSpPr>
          <p:cNvPr id="3" name="Content Placeholder 2">
            <a:extLst>
              <a:ext uri="{FF2B5EF4-FFF2-40B4-BE49-F238E27FC236}">
                <a16:creationId xmlns:a16="http://schemas.microsoft.com/office/drawing/2014/main" id="{BBCA81C0-1F99-4E00-8818-77B486F216A7}"/>
              </a:ext>
            </a:extLst>
          </p:cNvPr>
          <p:cNvSpPr>
            <a:spLocks noGrp="1"/>
          </p:cNvSpPr>
          <p:nvPr>
            <p:ph idx="1"/>
          </p:nvPr>
        </p:nvSpPr>
        <p:spPr>
          <a:xfrm>
            <a:off x="228600" y="2286000"/>
            <a:ext cx="8686800" cy="4343400"/>
          </a:xfrm>
        </p:spPr>
        <p:txBody>
          <a:bodyPr/>
          <a:lstStyle/>
          <a:p>
            <a:r>
              <a:rPr lang="en-US" dirty="0"/>
              <a:t>Example: a spinning ball heating up.</a:t>
            </a:r>
          </a:p>
          <a:p>
            <a:endParaRPr lang="en-US" dirty="0"/>
          </a:p>
          <a:p>
            <a:r>
              <a:rPr lang="en-US" dirty="0"/>
              <a:t>However: mistake in the BFO2020-FOL axioms (see next slide)!</a:t>
            </a:r>
          </a:p>
        </p:txBody>
      </p:sp>
      <p:sp>
        <p:nvSpPr>
          <p:cNvPr id="4" name="Slide Number Placeholder 3">
            <a:extLst>
              <a:ext uri="{FF2B5EF4-FFF2-40B4-BE49-F238E27FC236}">
                <a16:creationId xmlns:a16="http://schemas.microsoft.com/office/drawing/2014/main" id="{25DC3C54-E037-4F5C-9914-BC481E57443D}"/>
              </a:ext>
            </a:extLst>
          </p:cNvPr>
          <p:cNvSpPr>
            <a:spLocks noGrp="1"/>
          </p:cNvSpPr>
          <p:nvPr>
            <p:ph type="sldNum" sz="quarter" idx="10"/>
          </p:nvPr>
        </p:nvSpPr>
        <p:spPr/>
        <p:txBody>
          <a:bodyPr/>
          <a:lstStyle/>
          <a:p>
            <a:fld id="{01EF93C7-D0AB-41D7-8C62-1F8A9E33AE23}" type="slidenum">
              <a:rPr lang="en-US" smtClean="0"/>
              <a:pPr/>
              <a:t>37</a:t>
            </a:fld>
            <a:endParaRPr lang="en-US"/>
          </a:p>
        </p:txBody>
      </p:sp>
    </p:spTree>
    <p:extLst>
      <p:ext uri="{BB962C8B-B14F-4D97-AF65-F5344CB8AC3E}">
        <p14:creationId xmlns:p14="http://schemas.microsoft.com/office/powerpoint/2010/main" val="283170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5985-31C3-4EF0-8BC8-7D88AB7C5841}"/>
              </a:ext>
            </a:extLst>
          </p:cNvPr>
          <p:cNvSpPr>
            <a:spLocks noGrp="1"/>
          </p:cNvSpPr>
          <p:nvPr>
            <p:ph type="title"/>
          </p:nvPr>
        </p:nvSpPr>
        <p:spPr/>
        <p:txBody>
          <a:bodyPr/>
          <a:lstStyle/>
          <a:p>
            <a:r>
              <a:rPr lang="en-US" dirty="0"/>
              <a:t>Extra credit: find and correct the mistake</a:t>
            </a:r>
          </a:p>
        </p:txBody>
      </p:sp>
      <p:sp>
        <p:nvSpPr>
          <p:cNvPr id="4" name="Slide Number Placeholder 3">
            <a:extLst>
              <a:ext uri="{FF2B5EF4-FFF2-40B4-BE49-F238E27FC236}">
                <a16:creationId xmlns:a16="http://schemas.microsoft.com/office/drawing/2014/main" id="{008541AF-4623-4F28-B209-0475CB783305}"/>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9" name="Content Placeholder 8">
            <a:extLst>
              <a:ext uri="{FF2B5EF4-FFF2-40B4-BE49-F238E27FC236}">
                <a16:creationId xmlns:a16="http://schemas.microsoft.com/office/drawing/2014/main" id="{1C5A07D0-FC01-45BD-ACB7-D28C3D58CD6A}"/>
              </a:ext>
            </a:extLst>
          </p:cNvPr>
          <p:cNvSpPr>
            <a:spLocks noGrp="1"/>
          </p:cNvSpPr>
          <p:nvPr>
            <p:ph idx="1"/>
          </p:nvPr>
        </p:nvSpPr>
        <p:spPr>
          <a:xfrm>
            <a:off x="76200" y="1676400"/>
            <a:ext cx="8991600" cy="4953000"/>
          </a:xfrm>
        </p:spPr>
        <p:txBody>
          <a:bodyPr/>
          <a:lstStyle/>
          <a:p>
            <a:pPr>
              <a:buFont typeface="Arial" panose="020B0604020202020204" pitchFamily="34" charset="0"/>
              <a:buChar char="•"/>
            </a:pPr>
            <a:r>
              <a:rPr lang="en-US" sz="2000" dirty="0"/>
              <a:t>If a process is part of another, their spatiotemporal regions are part too:</a:t>
            </a:r>
          </a:p>
          <a:p>
            <a:pPr marL="0" indent="0"/>
            <a:r>
              <a:rPr lang="en-US" sz="2200" dirty="0"/>
              <a:t>    	</a:t>
            </a:r>
            <a:r>
              <a:rPr lang="en-US" sz="2000" dirty="0"/>
              <a:t>(</a:t>
            </a:r>
            <a:r>
              <a:rPr lang="en-US" sz="2000" dirty="0" err="1">
                <a:solidFill>
                  <a:srgbClr val="1FE115"/>
                </a:solidFill>
              </a:rPr>
              <a:t>forall</a:t>
            </a:r>
            <a:r>
              <a:rPr lang="en-US" sz="2000" dirty="0"/>
              <a:t> (</a:t>
            </a:r>
            <a:r>
              <a:rPr lang="en-US" sz="2000" dirty="0">
                <a:solidFill>
                  <a:srgbClr val="FFC000"/>
                </a:solidFill>
              </a:rPr>
              <a:t>p1 p2</a:t>
            </a:r>
            <a:r>
              <a:rPr lang="en-US" sz="2000" dirty="0"/>
              <a:t>)</a:t>
            </a:r>
          </a:p>
          <a:p>
            <a:pPr marL="0" indent="0"/>
            <a:r>
              <a:rPr lang="en-US" sz="2000" dirty="0"/>
              <a:t> 	      (if (and (</a:t>
            </a:r>
            <a:r>
              <a:rPr lang="en-US" sz="2000" dirty="0">
                <a:solidFill>
                  <a:srgbClr val="1FE115"/>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p1</a:t>
            </a:r>
            <a:r>
              <a:rPr lang="en-US" sz="2000" dirty="0"/>
              <a:t> </a:t>
            </a:r>
            <a:r>
              <a:rPr lang="en-US" sz="2000" dirty="0">
                <a:solidFill>
                  <a:srgbClr val="00B0F0"/>
                </a:solidFill>
              </a:rPr>
              <a:t>process</a:t>
            </a:r>
            <a:r>
              <a:rPr lang="en-US" sz="2000" dirty="0"/>
              <a:t> </a:t>
            </a:r>
            <a:r>
              <a:rPr lang="en-US" sz="2000" i="1" dirty="0">
                <a:solidFill>
                  <a:srgbClr val="FFC000"/>
                </a:solidFill>
              </a:rPr>
              <a:t>t</a:t>
            </a:r>
            <a:r>
              <a:rPr lang="en-US" sz="2000" dirty="0"/>
              <a:t>))        				      (</a:t>
            </a:r>
            <a:r>
              <a:rPr lang="en-US" sz="2000" dirty="0">
                <a:solidFill>
                  <a:srgbClr val="1FE115"/>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p2</a:t>
            </a:r>
            <a:r>
              <a:rPr lang="en-US" sz="2000" dirty="0"/>
              <a:t> </a:t>
            </a:r>
            <a:r>
              <a:rPr lang="en-US" sz="2000" dirty="0">
                <a:solidFill>
                  <a:srgbClr val="00B0F0"/>
                </a:solidFill>
              </a:rPr>
              <a:t>process</a:t>
            </a:r>
            <a:r>
              <a:rPr lang="en-US" sz="2000" dirty="0"/>
              <a:t> </a:t>
            </a:r>
            <a:r>
              <a:rPr lang="en-US" sz="2000" i="1" dirty="0">
                <a:solidFill>
                  <a:srgbClr val="FFC000"/>
                </a:solidFill>
              </a:rPr>
              <a:t>t</a:t>
            </a:r>
            <a:r>
              <a:rPr lang="en-US" sz="2000" dirty="0"/>
              <a:t>)))</a:t>
            </a:r>
          </a:p>
          <a:p>
            <a:pPr marL="0" indent="0"/>
            <a:r>
              <a:rPr lang="en-US" sz="2000" dirty="0"/>
              <a:t>      	           (</a:t>
            </a:r>
            <a:r>
              <a:rPr lang="en-US" sz="2000" dirty="0" err="1"/>
              <a:t>iff</a:t>
            </a:r>
            <a:r>
              <a:rPr lang="en-US" sz="2000" dirty="0"/>
              <a:t> (</a:t>
            </a:r>
            <a:r>
              <a:rPr lang="en-US" sz="2000" dirty="0">
                <a:solidFill>
                  <a:srgbClr val="FFFF00"/>
                </a:solidFill>
              </a:rPr>
              <a:t>occurrent-part-of</a:t>
            </a:r>
            <a:r>
              <a:rPr lang="en-US" sz="2000" dirty="0"/>
              <a:t> </a:t>
            </a:r>
            <a:r>
              <a:rPr lang="en-US" sz="2000" i="1" dirty="0">
                <a:solidFill>
                  <a:srgbClr val="FFC000"/>
                </a:solidFill>
              </a:rPr>
              <a:t>p1 p2</a:t>
            </a:r>
            <a:r>
              <a:rPr lang="en-US" sz="2000" dirty="0"/>
              <a:t>)</a:t>
            </a:r>
          </a:p>
          <a:p>
            <a:pPr marL="0" indent="0"/>
            <a:r>
              <a:rPr lang="en-US" sz="2000" dirty="0"/>
              <a:t>	       	     (</a:t>
            </a:r>
            <a:r>
              <a:rPr lang="en-US" sz="2000" dirty="0">
                <a:solidFill>
                  <a:srgbClr val="1FE115"/>
                </a:solidFill>
              </a:rPr>
              <a:t>exists</a:t>
            </a:r>
            <a:r>
              <a:rPr lang="en-US" sz="2000" dirty="0"/>
              <a:t> (</a:t>
            </a:r>
            <a:r>
              <a:rPr lang="en-US" sz="2000" dirty="0">
                <a:solidFill>
                  <a:srgbClr val="FFC000"/>
                </a:solidFill>
              </a:rPr>
              <a:t>st1</a:t>
            </a:r>
            <a:r>
              <a:rPr lang="en-US" sz="2000" dirty="0"/>
              <a:t> </a:t>
            </a:r>
            <a:r>
              <a:rPr lang="en-US" sz="2000" dirty="0">
                <a:solidFill>
                  <a:srgbClr val="FFC000"/>
                </a:solidFill>
              </a:rPr>
              <a:t>st2</a:t>
            </a:r>
            <a:r>
              <a:rPr lang="en-US" sz="2000" dirty="0"/>
              <a:t>) </a:t>
            </a:r>
          </a:p>
          <a:p>
            <a:pPr marL="0" indent="0"/>
            <a:r>
              <a:rPr lang="en-US" sz="2000" dirty="0"/>
              <a:t>			(and (</a:t>
            </a:r>
            <a:r>
              <a:rPr lang="en-US" sz="2000" dirty="0">
                <a:solidFill>
                  <a:srgbClr val="FFFF00"/>
                </a:solidFill>
              </a:rPr>
              <a:t>occupies-spatiotemporal-region</a:t>
            </a:r>
            <a:r>
              <a:rPr lang="en-US" sz="2000" dirty="0"/>
              <a:t> </a:t>
            </a:r>
            <a:r>
              <a:rPr lang="en-US" sz="2000" i="1" dirty="0">
                <a:solidFill>
                  <a:srgbClr val="FFC000"/>
                </a:solidFill>
              </a:rPr>
              <a:t>p1 st1</a:t>
            </a:r>
            <a:r>
              <a:rPr lang="en-US" sz="2000" dirty="0"/>
              <a:t>)         		        	        (</a:t>
            </a:r>
            <a:r>
              <a:rPr lang="en-US" sz="2000" dirty="0">
                <a:solidFill>
                  <a:srgbClr val="FFFF00"/>
                </a:solidFill>
              </a:rPr>
              <a:t>occupies-spatiotemporal-region</a:t>
            </a:r>
            <a:r>
              <a:rPr lang="en-US" sz="2000" dirty="0"/>
              <a:t> </a:t>
            </a:r>
            <a:r>
              <a:rPr lang="en-US" sz="2000" i="1" dirty="0">
                <a:solidFill>
                  <a:srgbClr val="FFC000"/>
                </a:solidFill>
              </a:rPr>
              <a:t>p2 st2</a:t>
            </a:r>
            <a:r>
              <a:rPr lang="en-US" sz="2000" dirty="0"/>
              <a:t>)         		        	        (</a:t>
            </a:r>
            <a:r>
              <a:rPr lang="en-US" sz="2000" dirty="0">
                <a:solidFill>
                  <a:srgbClr val="FFFF00"/>
                </a:solidFill>
              </a:rPr>
              <a:t>occurrent-part-of</a:t>
            </a:r>
            <a:r>
              <a:rPr lang="en-US" sz="2000" dirty="0"/>
              <a:t> </a:t>
            </a:r>
            <a:r>
              <a:rPr lang="en-US" sz="2000" i="1" dirty="0">
                <a:solidFill>
                  <a:srgbClr val="FFC000"/>
                </a:solidFill>
              </a:rPr>
              <a:t>st1 st2</a:t>
            </a:r>
            <a:r>
              <a:rPr lang="en-US" sz="2000" dirty="0"/>
              <a:t>))))))</a:t>
            </a:r>
          </a:p>
          <a:p>
            <a:pPr>
              <a:buFont typeface="Arial" panose="020B0604020202020204" pitchFamily="34" charset="0"/>
              <a:buChar char="•"/>
            </a:pPr>
            <a:endParaRPr lang="en-US" sz="2000" dirty="0"/>
          </a:p>
          <a:p>
            <a:pPr>
              <a:buFont typeface="Arial" panose="020B0604020202020204" pitchFamily="34" charset="0"/>
              <a:buChar char="•"/>
            </a:pPr>
            <a:r>
              <a:rPr lang="en-US" sz="2000" dirty="0"/>
              <a:t>Occurrent-part-of is antisymmetric:</a:t>
            </a:r>
          </a:p>
          <a:p>
            <a:pPr marL="0" indent="0"/>
            <a:r>
              <a:rPr lang="en-US" sz="2000" dirty="0"/>
              <a:t>	(</a:t>
            </a:r>
            <a:r>
              <a:rPr lang="en-US" sz="2000" dirty="0" err="1">
                <a:solidFill>
                  <a:srgbClr val="1FE115"/>
                </a:solidFill>
              </a:rPr>
              <a:t>forall</a:t>
            </a:r>
            <a:r>
              <a:rPr lang="en-US" sz="2000" dirty="0"/>
              <a:t> </a:t>
            </a:r>
            <a:r>
              <a:rPr lang="en-US" sz="2000" dirty="0">
                <a:solidFill>
                  <a:srgbClr val="FFC000"/>
                </a:solidFill>
              </a:rPr>
              <a:t>x y</a:t>
            </a:r>
            <a:r>
              <a:rPr lang="en-US" sz="2000" dirty="0"/>
              <a:t>) (if (and (</a:t>
            </a:r>
            <a:r>
              <a:rPr lang="en-US" sz="2000" dirty="0">
                <a:solidFill>
                  <a:srgbClr val="FFFF00"/>
                </a:solidFill>
              </a:rPr>
              <a:t>occurrent-part-of</a:t>
            </a:r>
            <a:r>
              <a:rPr lang="en-US" sz="2000" dirty="0"/>
              <a:t> </a:t>
            </a:r>
            <a:r>
              <a:rPr lang="en-US" sz="2000" i="1" dirty="0">
                <a:solidFill>
                  <a:srgbClr val="FFC000"/>
                </a:solidFill>
              </a:rPr>
              <a:t>x y</a:t>
            </a:r>
            <a:r>
              <a:rPr lang="en-US" sz="2000" dirty="0"/>
              <a:t>)</a:t>
            </a:r>
          </a:p>
          <a:p>
            <a:pPr marL="0" indent="0"/>
            <a:r>
              <a:rPr lang="en-US" sz="2000" dirty="0"/>
              <a:t>			     (</a:t>
            </a:r>
            <a:r>
              <a:rPr lang="en-US" sz="2000" dirty="0">
                <a:solidFill>
                  <a:srgbClr val="FFFF00"/>
                </a:solidFill>
              </a:rPr>
              <a:t>occurrent-part-of</a:t>
            </a:r>
            <a:r>
              <a:rPr lang="en-US" sz="2000" dirty="0"/>
              <a:t> </a:t>
            </a:r>
            <a:r>
              <a:rPr lang="en-US" sz="2000" i="1" dirty="0">
                <a:solidFill>
                  <a:srgbClr val="FFC000"/>
                </a:solidFill>
              </a:rPr>
              <a:t>y x</a:t>
            </a:r>
            <a:r>
              <a:rPr lang="en-US" sz="2000" dirty="0"/>
              <a:t>))</a:t>
            </a:r>
          </a:p>
          <a:p>
            <a:pPr marL="0" indent="0"/>
            <a:r>
              <a:rPr lang="en-US" sz="2000" dirty="0"/>
              <a:t>		          (= </a:t>
            </a:r>
            <a:r>
              <a:rPr lang="en-US" sz="2000" i="1" dirty="0">
                <a:solidFill>
                  <a:srgbClr val="FFC000"/>
                </a:solidFill>
              </a:rPr>
              <a:t>x y</a:t>
            </a:r>
            <a:r>
              <a:rPr lang="en-US" sz="2000" dirty="0"/>
              <a:t>)))</a:t>
            </a:r>
          </a:p>
          <a:p>
            <a:pPr marL="0" indent="0"/>
            <a:endParaRPr lang="en-US" dirty="0"/>
          </a:p>
        </p:txBody>
      </p:sp>
    </p:spTree>
    <p:extLst>
      <p:ext uri="{BB962C8B-B14F-4D97-AF65-F5344CB8AC3E}">
        <p14:creationId xmlns:p14="http://schemas.microsoft.com/office/powerpoint/2010/main" val="2369745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D938-2FC6-4C21-8E88-B0169EB2220E}"/>
              </a:ext>
            </a:extLst>
          </p:cNvPr>
          <p:cNvSpPr>
            <a:spLocks noGrp="1"/>
          </p:cNvSpPr>
          <p:nvPr>
            <p:ph type="title"/>
          </p:nvPr>
        </p:nvSpPr>
        <p:spPr/>
        <p:txBody>
          <a:bodyPr/>
          <a:lstStyle/>
          <a:p>
            <a:r>
              <a:rPr lang="en-US" dirty="0"/>
              <a:t>Process Boundary</a:t>
            </a:r>
          </a:p>
        </p:txBody>
      </p:sp>
      <p:sp>
        <p:nvSpPr>
          <p:cNvPr id="3" name="Content Placeholder 2">
            <a:extLst>
              <a:ext uri="{FF2B5EF4-FFF2-40B4-BE49-F238E27FC236}">
                <a16:creationId xmlns:a16="http://schemas.microsoft.com/office/drawing/2014/main" id="{9CB0F533-489B-4D31-935C-26063C86DADD}"/>
              </a:ext>
            </a:extLst>
          </p:cNvPr>
          <p:cNvSpPr>
            <a:spLocks noGrp="1"/>
          </p:cNvSpPr>
          <p:nvPr>
            <p:ph idx="1"/>
          </p:nvPr>
        </p:nvSpPr>
        <p:spPr/>
        <p:txBody>
          <a:bodyPr/>
          <a:lstStyle/>
          <a:p>
            <a:pPr>
              <a:buFont typeface="Arial" panose="020B0604020202020204" pitchFamily="34" charset="0"/>
              <a:buChar char="•"/>
            </a:pPr>
            <a:r>
              <a:rPr lang="en-US" b="1" u="sng" dirty="0">
                <a:latin typeface="+mn-lt"/>
              </a:rPr>
              <a:t>Definition</a:t>
            </a:r>
            <a:r>
              <a:rPr lang="en-US" dirty="0">
                <a:latin typeface="+mn-lt"/>
              </a:rPr>
              <a:t>: </a:t>
            </a:r>
            <a:r>
              <a:rPr lang="en-US" i="1" dirty="0">
                <a:latin typeface="+mn-lt"/>
              </a:rPr>
              <a:t>p </a:t>
            </a:r>
            <a:r>
              <a:rPr lang="en-US" dirty="0">
                <a:latin typeface="+mn-lt"/>
              </a:rPr>
              <a:t>is a</a:t>
            </a:r>
            <a:r>
              <a:rPr lang="en-US" i="1" dirty="0">
                <a:latin typeface="+mn-lt"/>
              </a:rPr>
              <a:t> process boundary</a:t>
            </a:r>
            <a:r>
              <a:rPr lang="en-US" dirty="0">
                <a:latin typeface="+mn-lt"/>
              </a:rPr>
              <a:t> =Def. </a:t>
            </a:r>
          </a:p>
          <a:p>
            <a:pPr lvl="1">
              <a:buFont typeface="Arial" panose="020B0604020202020204" pitchFamily="34" charset="0"/>
              <a:buChar char="•"/>
            </a:pPr>
            <a:r>
              <a:rPr lang="en-US" i="1" dirty="0">
                <a:latin typeface="+mn-lt"/>
              </a:rPr>
              <a:t>p </a:t>
            </a:r>
            <a:r>
              <a:rPr lang="en-US" dirty="0">
                <a:latin typeface="+mn-lt"/>
              </a:rPr>
              <a:t>is a </a:t>
            </a:r>
            <a:r>
              <a:rPr lang="en-US" b="1" dirty="0">
                <a:latin typeface="+mn-lt"/>
              </a:rPr>
              <a:t>temporal part </a:t>
            </a:r>
            <a:r>
              <a:rPr lang="en-US" dirty="0">
                <a:latin typeface="+mn-lt"/>
              </a:rPr>
              <a:t>of a</a:t>
            </a:r>
            <a:r>
              <a:rPr lang="en-US" b="1" i="1" dirty="0">
                <a:latin typeface="+mn-lt"/>
              </a:rPr>
              <a:t> </a:t>
            </a:r>
            <a:r>
              <a:rPr lang="en-US" i="1" dirty="0">
                <a:latin typeface="+mn-lt"/>
              </a:rPr>
              <a:t>process </a:t>
            </a:r>
            <a:r>
              <a:rPr lang="en-US" dirty="0">
                <a:latin typeface="+mn-lt"/>
              </a:rPr>
              <a:t>&amp; </a:t>
            </a:r>
            <a:r>
              <a:rPr lang="en-US" i="1" dirty="0">
                <a:latin typeface="+mn-lt"/>
              </a:rPr>
              <a:t>p </a:t>
            </a:r>
            <a:r>
              <a:rPr lang="en-US" dirty="0">
                <a:latin typeface="+mn-lt"/>
              </a:rPr>
              <a:t>has no</a:t>
            </a:r>
            <a:r>
              <a:rPr lang="en-US" i="1" dirty="0">
                <a:latin typeface="+mn-lt"/>
              </a:rPr>
              <a:t> </a:t>
            </a:r>
            <a:r>
              <a:rPr lang="en-US" b="1" dirty="0">
                <a:latin typeface="+mn-lt"/>
              </a:rPr>
              <a:t>proper temporal parts.</a:t>
            </a:r>
            <a:endParaRPr lang="en-US" dirty="0">
              <a:latin typeface="+mn-lt"/>
            </a:endParaRPr>
          </a:p>
          <a:p>
            <a:pPr>
              <a:buFont typeface="Arial" panose="020B0604020202020204" pitchFamily="34" charset="0"/>
              <a:buChar char="•"/>
            </a:pPr>
            <a:endParaRPr lang="en-US" i="1" dirty="0">
              <a:latin typeface="+mn-lt"/>
            </a:endParaRPr>
          </a:p>
          <a:p>
            <a:pPr>
              <a:buFont typeface="Arial" panose="020B0604020202020204" pitchFamily="34" charset="0"/>
              <a:buChar char="•"/>
            </a:pPr>
            <a:r>
              <a:rPr lang="en-US" b="1" u="sng" dirty="0">
                <a:latin typeface="+mn-lt"/>
              </a:rPr>
              <a:t>Example</a:t>
            </a:r>
            <a:r>
              <a:rPr lang="en-US" i="1" dirty="0">
                <a:latin typeface="+mn-lt"/>
              </a:rPr>
              <a:t>: </a:t>
            </a:r>
            <a:r>
              <a:rPr lang="en-US" dirty="0">
                <a:latin typeface="+mn-lt"/>
              </a:rPr>
              <a:t>the boundary between the 2nd and 3rd year of your life.</a:t>
            </a: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4E9B2B2F-243E-4509-8922-404FF4BF2410}"/>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5" name="Rectangle 4">
            <a:extLst>
              <a:ext uri="{FF2B5EF4-FFF2-40B4-BE49-F238E27FC236}">
                <a16:creationId xmlns:a16="http://schemas.microsoft.com/office/drawing/2014/main" id="{F4782B22-2672-489E-952A-0B822B17E8B0}"/>
              </a:ext>
            </a:extLst>
          </p:cNvPr>
          <p:cNvSpPr/>
          <p:nvPr/>
        </p:nvSpPr>
        <p:spPr>
          <a:xfrm>
            <a:off x="6477000" y="63978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173983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B5FE-A01D-4BD0-BE25-4F0C192B0E58}"/>
              </a:ext>
            </a:extLst>
          </p:cNvPr>
          <p:cNvSpPr>
            <a:spLocks noGrp="1"/>
          </p:cNvSpPr>
          <p:nvPr>
            <p:ph type="title"/>
          </p:nvPr>
        </p:nvSpPr>
        <p:spPr/>
        <p:txBody>
          <a:bodyPr/>
          <a:lstStyle/>
          <a:p>
            <a:r>
              <a:rPr lang="en-US" dirty="0"/>
              <a:t>Format</a:t>
            </a:r>
          </a:p>
        </p:txBody>
      </p:sp>
      <p:sp>
        <p:nvSpPr>
          <p:cNvPr id="3" name="Content Placeholder 2">
            <a:extLst>
              <a:ext uri="{FF2B5EF4-FFF2-40B4-BE49-F238E27FC236}">
                <a16:creationId xmlns:a16="http://schemas.microsoft.com/office/drawing/2014/main" id="{715863C5-9385-4B78-A518-3228F45824B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26ADAE4-3427-426A-9224-FC76AA7E1876}"/>
              </a:ext>
            </a:extLst>
          </p:cNvPr>
          <p:cNvSpPr>
            <a:spLocks noGrp="1"/>
          </p:cNvSpPr>
          <p:nvPr>
            <p:ph type="sldNum" sz="quarter" idx="3"/>
          </p:nvPr>
        </p:nvSpPr>
        <p:spPr/>
        <p:txBody>
          <a:bodyPr/>
          <a:lstStyle/>
          <a:p>
            <a:fld id="{7C5DB68A-9D44-4073-920F-D08D647C06A7}" type="slidenum">
              <a:rPr lang="en-US" smtClean="0"/>
              <a:t>4</a:t>
            </a:fld>
            <a:endParaRPr lang="en-US" dirty="0"/>
          </a:p>
        </p:txBody>
      </p:sp>
      <p:grpSp>
        <p:nvGrpSpPr>
          <p:cNvPr id="7" name="Group 6">
            <a:extLst>
              <a:ext uri="{FF2B5EF4-FFF2-40B4-BE49-F238E27FC236}">
                <a16:creationId xmlns:a16="http://schemas.microsoft.com/office/drawing/2014/main" id="{9533DA2B-8DC4-4CCD-9FD9-393725ACE866}"/>
              </a:ext>
            </a:extLst>
          </p:cNvPr>
          <p:cNvGrpSpPr/>
          <p:nvPr/>
        </p:nvGrpSpPr>
        <p:grpSpPr>
          <a:xfrm>
            <a:off x="114300" y="1563106"/>
            <a:ext cx="8915400" cy="4581525"/>
            <a:chOff x="114300" y="1563106"/>
            <a:chExt cx="8915400" cy="4581525"/>
          </a:xfrm>
        </p:grpSpPr>
        <p:pic>
          <p:nvPicPr>
            <p:cNvPr id="5" name="Picture 4">
              <a:extLst>
                <a:ext uri="{FF2B5EF4-FFF2-40B4-BE49-F238E27FC236}">
                  <a16:creationId xmlns:a16="http://schemas.microsoft.com/office/drawing/2014/main" id="{A14BF016-21C2-4CA9-8C9D-5283336FC673}"/>
                </a:ext>
              </a:extLst>
            </p:cNvPr>
            <p:cNvPicPr>
              <a:picLocks noChangeAspect="1"/>
            </p:cNvPicPr>
            <p:nvPr/>
          </p:nvPicPr>
          <p:blipFill>
            <a:blip r:embed="rId2"/>
            <a:stretch>
              <a:fillRect/>
            </a:stretch>
          </p:blipFill>
          <p:spPr>
            <a:xfrm>
              <a:off x="114300" y="1563106"/>
              <a:ext cx="8915400" cy="4581525"/>
            </a:xfrm>
            <a:prstGeom prst="rect">
              <a:avLst/>
            </a:prstGeom>
          </p:spPr>
        </p:pic>
        <p:sp>
          <p:nvSpPr>
            <p:cNvPr id="6" name="Rectangle 5">
              <a:extLst>
                <a:ext uri="{FF2B5EF4-FFF2-40B4-BE49-F238E27FC236}">
                  <a16:creationId xmlns:a16="http://schemas.microsoft.com/office/drawing/2014/main" id="{3A92AB90-9C31-479C-8A10-7A1FD2D93787}"/>
                </a:ext>
              </a:extLst>
            </p:cNvPr>
            <p:cNvSpPr/>
            <p:nvPr/>
          </p:nvSpPr>
          <p:spPr bwMode="auto">
            <a:xfrm>
              <a:off x="5314950" y="2333625"/>
              <a:ext cx="3276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pitchFamily="122" charset="0"/>
                </a:rPr>
                <a:t>M</a:t>
              </a:r>
              <a:r>
                <a:rPr kumimoji="0" lang="en-US" sz="1800" i="0" u="none" strike="noStrike" cap="none" normalizeH="0" baseline="0" dirty="0">
                  <a:ln>
                    <a:noFill/>
                  </a:ln>
                  <a:solidFill>
                    <a:schemeClr val="tx1"/>
                  </a:solidFill>
                  <a:effectLst/>
                  <a:latin typeface="Times" pitchFamily="122" charset="0"/>
                </a:rPr>
                <a:t>otivation</a:t>
              </a:r>
            </a:p>
          </p:txBody>
        </p:sp>
      </p:grpSp>
    </p:spTree>
    <p:extLst>
      <p:ext uri="{BB962C8B-B14F-4D97-AF65-F5344CB8AC3E}">
        <p14:creationId xmlns:p14="http://schemas.microsoft.com/office/powerpoint/2010/main" val="99411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227F-A58A-461D-A02A-E5D918007BBD}"/>
              </a:ext>
            </a:extLst>
          </p:cNvPr>
          <p:cNvSpPr>
            <a:spLocks noGrp="1"/>
          </p:cNvSpPr>
          <p:nvPr>
            <p:ph type="title"/>
          </p:nvPr>
        </p:nvSpPr>
        <p:spPr>
          <a:xfrm>
            <a:off x="6248400" y="762000"/>
            <a:ext cx="2667000" cy="762000"/>
          </a:xfrm>
        </p:spPr>
        <p:txBody>
          <a:bodyPr/>
          <a:lstStyle/>
          <a:p>
            <a:r>
              <a:rPr lang="en-US" dirty="0"/>
              <a:t>Meiosis</a:t>
            </a:r>
          </a:p>
        </p:txBody>
      </p:sp>
      <p:sp>
        <p:nvSpPr>
          <p:cNvPr id="3" name="Content Placeholder 2">
            <a:extLst>
              <a:ext uri="{FF2B5EF4-FFF2-40B4-BE49-F238E27FC236}">
                <a16:creationId xmlns:a16="http://schemas.microsoft.com/office/drawing/2014/main" id="{EE86CEDF-9C5A-4878-A8FE-23CFE1BE63F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59187AC-CCAD-4DDE-9500-C3B62BF6A91F}"/>
              </a:ext>
            </a:extLst>
          </p:cNvPr>
          <p:cNvSpPr>
            <a:spLocks noGrp="1"/>
          </p:cNvSpPr>
          <p:nvPr>
            <p:ph type="sldNum" sz="quarter" idx="10"/>
          </p:nvPr>
        </p:nvSpPr>
        <p:spPr/>
        <p:txBody>
          <a:bodyPr/>
          <a:lstStyle/>
          <a:p>
            <a:fld id="{01EF93C7-D0AB-41D7-8C62-1F8A9E33AE23}" type="slidenum">
              <a:rPr lang="en-US" smtClean="0"/>
              <a:pPr/>
              <a:t>40</a:t>
            </a:fld>
            <a:endParaRPr lang="en-US"/>
          </a:p>
        </p:txBody>
      </p:sp>
      <p:pic>
        <p:nvPicPr>
          <p:cNvPr id="5" name="Picture 4">
            <a:extLst>
              <a:ext uri="{FF2B5EF4-FFF2-40B4-BE49-F238E27FC236}">
                <a16:creationId xmlns:a16="http://schemas.microsoft.com/office/drawing/2014/main" id="{56023E8C-BDB5-459C-B661-41DB6039F076}"/>
              </a:ext>
            </a:extLst>
          </p:cNvPr>
          <p:cNvPicPr>
            <a:picLocks noChangeAspect="1"/>
          </p:cNvPicPr>
          <p:nvPr/>
        </p:nvPicPr>
        <p:blipFill>
          <a:blip r:embed="rId2"/>
          <a:stretch>
            <a:fillRect/>
          </a:stretch>
        </p:blipFill>
        <p:spPr>
          <a:xfrm>
            <a:off x="0" y="609600"/>
            <a:ext cx="6096000" cy="3055755"/>
          </a:xfrm>
          <a:prstGeom prst="rect">
            <a:avLst/>
          </a:prstGeom>
        </p:spPr>
      </p:pic>
      <p:pic>
        <p:nvPicPr>
          <p:cNvPr id="6" name="Picture 5">
            <a:extLst>
              <a:ext uri="{FF2B5EF4-FFF2-40B4-BE49-F238E27FC236}">
                <a16:creationId xmlns:a16="http://schemas.microsoft.com/office/drawing/2014/main" id="{3AA8E388-01B4-4959-A8D3-7B1E0E78B97D}"/>
              </a:ext>
            </a:extLst>
          </p:cNvPr>
          <p:cNvPicPr>
            <a:picLocks noChangeAspect="1"/>
          </p:cNvPicPr>
          <p:nvPr/>
        </p:nvPicPr>
        <p:blipFill>
          <a:blip r:embed="rId3"/>
          <a:stretch>
            <a:fillRect/>
          </a:stretch>
        </p:blipFill>
        <p:spPr>
          <a:xfrm>
            <a:off x="0" y="3665355"/>
            <a:ext cx="6096000" cy="3191737"/>
          </a:xfrm>
          <a:prstGeom prst="rect">
            <a:avLst/>
          </a:prstGeom>
        </p:spPr>
      </p:pic>
      <p:sp>
        <p:nvSpPr>
          <p:cNvPr id="7" name="Rectangle 6">
            <a:extLst>
              <a:ext uri="{FF2B5EF4-FFF2-40B4-BE49-F238E27FC236}">
                <a16:creationId xmlns:a16="http://schemas.microsoft.com/office/drawing/2014/main" id="{9062C8BA-D36C-4CE8-B09A-38F04E707487}"/>
              </a:ext>
            </a:extLst>
          </p:cNvPr>
          <p:cNvSpPr/>
          <p:nvPr/>
        </p:nvSpPr>
        <p:spPr bwMode="auto">
          <a:xfrm>
            <a:off x="0" y="3657597"/>
            <a:ext cx="3276600" cy="762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FEF79940-37B7-44EA-BC93-BD5122188134}"/>
              </a:ext>
            </a:extLst>
          </p:cNvPr>
          <p:cNvSpPr/>
          <p:nvPr/>
        </p:nvSpPr>
        <p:spPr bwMode="auto">
          <a:xfrm>
            <a:off x="0" y="3886200"/>
            <a:ext cx="381000" cy="243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1E0DA31E-A315-4007-949E-AD2251ACE526}"/>
              </a:ext>
            </a:extLst>
          </p:cNvPr>
          <p:cNvSpPr/>
          <p:nvPr/>
        </p:nvSpPr>
        <p:spPr bwMode="auto">
          <a:xfrm>
            <a:off x="5096256" y="725424"/>
            <a:ext cx="999744" cy="2806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01FCF1E9-6C54-47AD-A578-F1FEE5F7E012}"/>
              </a:ext>
            </a:extLst>
          </p:cNvPr>
          <p:cNvSpPr txBox="1"/>
          <p:nvPr/>
        </p:nvSpPr>
        <p:spPr>
          <a:xfrm>
            <a:off x="-33528" y="558225"/>
            <a:ext cx="389851" cy="584775"/>
          </a:xfrm>
          <a:prstGeom prst="rect">
            <a:avLst/>
          </a:prstGeom>
          <a:noFill/>
        </p:spPr>
        <p:txBody>
          <a:bodyPr wrap="none" rtlCol="0">
            <a:spAutoFit/>
          </a:bodyPr>
          <a:lstStyle/>
          <a:p>
            <a:r>
              <a:rPr lang="en-US" dirty="0"/>
              <a:t>1</a:t>
            </a:r>
          </a:p>
        </p:txBody>
      </p:sp>
      <p:sp>
        <p:nvSpPr>
          <p:cNvPr id="11" name="TextBox 10">
            <a:extLst>
              <a:ext uri="{FF2B5EF4-FFF2-40B4-BE49-F238E27FC236}">
                <a16:creationId xmlns:a16="http://schemas.microsoft.com/office/drawing/2014/main" id="{535578DB-B071-414A-A83C-4DE8702038FE}"/>
              </a:ext>
            </a:extLst>
          </p:cNvPr>
          <p:cNvSpPr txBox="1"/>
          <p:nvPr/>
        </p:nvSpPr>
        <p:spPr>
          <a:xfrm>
            <a:off x="3276600" y="532538"/>
            <a:ext cx="389851" cy="584775"/>
          </a:xfrm>
          <a:prstGeom prst="rect">
            <a:avLst/>
          </a:prstGeom>
          <a:noFill/>
        </p:spPr>
        <p:txBody>
          <a:bodyPr wrap="none" rtlCol="0">
            <a:spAutoFit/>
          </a:bodyPr>
          <a:lstStyle/>
          <a:p>
            <a:r>
              <a:rPr lang="en-US" dirty="0"/>
              <a:t>2</a:t>
            </a:r>
          </a:p>
        </p:txBody>
      </p:sp>
      <p:sp>
        <p:nvSpPr>
          <p:cNvPr id="12" name="TextBox 11">
            <a:extLst>
              <a:ext uri="{FF2B5EF4-FFF2-40B4-BE49-F238E27FC236}">
                <a16:creationId xmlns:a16="http://schemas.microsoft.com/office/drawing/2014/main" id="{B92B91DA-2144-43BF-B8A8-BA3679A5B551}"/>
              </a:ext>
            </a:extLst>
          </p:cNvPr>
          <p:cNvSpPr txBox="1"/>
          <p:nvPr/>
        </p:nvSpPr>
        <p:spPr>
          <a:xfrm>
            <a:off x="-8851" y="3701927"/>
            <a:ext cx="389851" cy="584775"/>
          </a:xfrm>
          <a:prstGeom prst="rect">
            <a:avLst/>
          </a:prstGeom>
          <a:noFill/>
        </p:spPr>
        <p:txBody>
          <a:bodyPr wrap="none" rtlCol="0">
            <a:spAutoFit/>
          </a:bodyPr>
          <a:lstStyle/>
          <a:p>
            <a:r>
              <a:rPr lang="en-US" dirty="0"/>
              <a:t>3</a:t>
            </a:r>
          </a:p>
        </p:txBody>
      </p:sp>
      <p:sp>
        <p:nvSpPr>
          <p:cNvPr id="13" name="TextBox 12">
            <a:extLst>
              <a:ext uri="{FF2B5EF4-FFF2-40B4-BE49-F238E27FC236}">
                <a16:creationId xmlns:a16="http://schemas.microsoft.com/office/drawing/2014/main" id="{B19A1A0D-1FA1-445F-BAEB-AE96B1C02CEB}"/>
              </a:ext>
            </a:extLst>
          </p:cNvPr>
          <p:cNvSpPr txBox="1"/>
          <p:nvPr/>
        </p:nvSpPr>
        <p:spPr>
          <a:xfrm>
            <a:off x="3310274" y="3701926"/>
            <a:ext cx="389851" cy="584775"/>
          </a:xfrm>
          <a:prstGeom prst="rect">
            <a:avLst/>
          </a:prstGeom>
          <a:noFill/>
        </p:spPr>
        <p:txBody>
          <a:bodyPr wrap="none" rtlCol="0">
            <a:spAutoFit/>
          </a:bodyPr>
          <a:lstStyle/>
          <a:p>
            <a:r>
              <a:rPr lang="en-US" dirty="0"/>
              <a:t>4</a:t>
            </a:r>
          </a:p>
        </p:txBody>
      </p:sp>
      <p:sp>
        <p:nvSpPr>
          <p:cNvPr id="14" name="Rectangle 13">
            <a:extLst>
              <a:ext uri="{FF2B5EF4-FFF2-40B4-BE49-F238E27FC236}">
                <a16:creationId xmlns:a16="http://schemas.microsoft.com/office/drawing/2014/main" id="{DECF6EEC-0ABD-4D89-A103-29AF56B50C30}"/>
              </a:ext>
            </a:extLst>
          </p:cNvPr>
          <p:cNvSpPr/>
          <p:nvPr/>
        </p:nvSpPr>
        <p:spPr>
          <a:xfrm>
            <a:off x="6068275" y="2137477"/>
            <a:ext cx="3093720" cy="3477875"/>
          </a:xfrm>
          <a:prstGeom prst="rect">
            <a:avLst/>
          </a:prstGeom>
        </p:spPr>
        <p:txBody>
          <a:bodyPr wrap="square">
            <a:spAutoFit/>
          </a:bodyPr>
          <a:lstStyle/>
          <a:p>
            <a:r>
              <a:rPr lang="en-US" b="0" dirty="0">
                <a:solidFill>
                  <a:schemeClr val="bg1"/>
                </a:solidFill>
              </a:rPr>
              <a:t>From </a:t>
            </a:r>
            <a:r>
              <a:rPr lang="en-US" b="0" dirty="0" err="1">
                <a:solidFill>
                  <a:schemeClr val="bg1"/>
                </a:solidFill>
              </a:rPr>
              <a:t>Encyclopædia</a:t>
            </a:r>
            <a:r>
              <a:rPr lang="en-US" b="0" dirty="0">
                <a:solidFill>
                  <a:schemeClr val="bg1"/>
                </a:solidFill>
              </a:rPr>
              <a:t> Britannica</a:t>
            </a:r>
          </a:p>
          <a:p>
            <a:r>
              <a:rPr lang="en-US" b="0" dirty="0">
                <a:solidFill>
                  <a:schemeClr val="bg1"/>
                </a:solidFill>
              </a:rPr>
              <a:t>2012</a:t>
            </a:r>
          </a:p>
          <a:p>
            <a:endParaRPr lang="en-US" b="0" dirty="0">
              <a:solidFill>
                <a:schemeClr val="bg1"/>
              </a:solidFill>
            </a:endParaRPr>
          </a:p>
          <a:p>
            <a:r>
              <a:rPr lang="en-US" sz="2000" b="0" dirty="0">
                <a:solidFill>
                  <a:schemeClr val="bg1"/>
                </a:solidFill>
              </a:rPr>
              <a:t>https://www.britannica.com/science/cell-biology/Meiosis</a:t>
            </a:r>
          </a:p>
        </p:txBody>
      </p:sp>
    </p:spTree>
    <p:extLst>
      <p:ext uri="{BB962C8B-B14F-4D97-AF65-F5344CB8AC3E}">
        <p14:creationId xmlns:p14="http://schemas.microsoft.com/office/powerpoint/2010/main" val="21097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03DC-2777-452E-A208-0D542B922513}"/>
              </a:ext>
            </a:extLst>
          </p:cNvPr>
          <p:cNvSpPr>
            <a:spLocks noGrp="1"/>
          </p:cNvSpPr>
          <p:nvPr>
            <p:ph type="title"/>
          </p:nvPr>
        </p:nvSpPr>
        <p:spPr/>
        <p:txBody>
          <a:bodyPr/>
          <a:lstStyle/>
          <a:p>
            <a:r>
              <a:rPr lang="en-US" dirty="0"/>
              <a:t>Assessment A3</a:t>
            </a:r>
          </a:p>
        </p:txBody>
      </p:sp>
      <p:sp>
        <p:nvSpPr>
          <p:cNvPr id="3" name="Content Placeholder 2">
            <a:extLst>
              <a:ext uri="{FF2B5EF4-FFF2-40B4-BE49-F238E27FC236}">
                <a16:creationId xmlns:a16="http://schemas.microsoft.com/office/drawing/2014/main" id="{8CDE5A4C-DB75-472D-98D6-2B81C47205DA}"/>
              </a:ext>
            </a:extLst>
          </p:cNvPr>
          <p:cNvSpPr>
            <a:spLocks noGrp="1"/>
          </p:cNvSpPr>
          <p:nvPr>
            <p:ph idx="1"/>
          </p:nvPr>
        </p:nvSpPr>
        <p:spPr/>
        <p:txBody>
          <a:bodyPr/>
          <a:lstStyle/>
          <a:p>
            <a:r>
              <a:rPr lang="en-US" dirty="0"/>
              <a:t>1) The ten terms satisfy the six requirements: 40% (1% loss for each requirement not satisfied)</a:t>
            </a:r>
          </a:p>
          <a:p>
            <a:r>
              <a:rPr lang="en-US" dirty="0"/>
              <a:t>2) The ten terms are corrected classified in BFO at the appropriate level according to the figure on the next slide: 40% (% loss for magnitude of the difference between selected level and correct level)</a:t>
            </a:r>
          </a:p>
          <a:p>
            <a:r>
              <a:rPr lang="en-US" dirty="0"/>
              <a:t>3) Motivation for your decisions: 20%. (2% for each term) A motivation which is plausible or for which reasonable arguments are provided may be positively scored, despite the wrong classification of the term.</a:t>
            </a:r>
          </a:p>
        </p:txBody>
      </p:sp>
      <p:sp>
        <p:nvSpPr>
          <p:cNvPr id="4" name="Slide Number Placeholder 3">
            <a:extLst>
              <a:ext uri="{FF2B5EF4-FFF2-40B4-BE49-F238E27FC236}">
                <a16:creationId xmlns:a16="http://schemas.microsoft.com/office/drawing/2014/main" id="{EA7E2BDC-B39D-4A62-AC32-2C5E166CDBE2}"/>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241866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R9 </a:t>
            </a:r>
            <a:r>
              <a:rPr lang="en-US" b="1" i="1" dirty="0"/>
              <a:t>Principles of best practice I and II. </a:t>
            </a:r>
            <a:r>
              <a:rPr lang="en-US" dirty="0"/>
              <a:t>(pages 43-84) in: </a:t>
            </a:r>
          </a:p>
          <a:p>
            <a:endParaRPr lang="en-US" dirty="0"/>
          </a:p>
          <a:p>
            <a:r>
              <a:rPr lang="en-US" dirty="0"/>
              <a:t>Arp, R., B. Smith, and A.D. Spear, </a:t>
            </a:r>
            <a:r>
              <a:rPr lang="en-US" i="1" dirty="0"/>
              <a:t>Building ontologies with basic formal ontology</a:t>
            </a:r>
            <a:r>
              <a:rPr lang="en-US" dirty="0"/>
              <a:t>. 2015, The MIT Press,: Cambridge, Massachusetts. p. 1 online resource (245 p.) </a:t>
            </a:r>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AA5-F74E-4507-8ED3-6268F64B3421}"/>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DAAE37EC-4FBB-4861-BE04-3AFE6DDD482A}"/>
              </a:ext>
            </a:extLst>
          </p:cNvPr>
          <p:cNvSpPr>
            <a:spLocks noGrp="1"/>
          </p:cNvSpPr>
          <p:nvPr>
            <p:ph idx="1"/>
          </p:nvPr>
        </p:nvSpPr>
        <p:spPr/>
        <p:txBody>
          <a:bodyPr/>
          <a:lstStyle/>
          <a:p>
            <a:pPr marL="457200" indent="-457200">
              <a:buFont typeface="+mj-lt"/>
              <a:buAutoNum type="arabicPeriod"/>
            </a:pPr>
            <a:r>
              <a:rPr lang="en-US" dirty="0"/>
              <a:t>Answers to Test T1.</a:t>
            </a:r>
          </a:p>
          <a:p>
            <a:pPr marL="457200" indent="-457200">
              <a:buFont typeface="+mj-lt"/>
              <a:buAutoNum type="arabicPeriod"/>
            </a:pPr>
            <a:endParaRPr lang="en-US" dirty="0"/>
          </a:p>
          <a:p>
            <a:pPr marL="457200" indent="-457200">
              <a:buFont typeface="+mj-lt"/>
              <a:buAutoNum type="arabicPeriod"/>
            </a:pPr>
            <a:r>
              <a:rPr lang="en-US" dirty="0"/>
              <a:t>Presentation of students’ ontology proposals.</a:t>
            </a:r>
          </a:p>
          <a:p>
            <a:pPr marL="457200" indent="-457200">
              <a:buFont typeface="+mj-lt"/>
              <a:buAutoNum type="arabicPeriod"/>
            </a:pPr>
            <a:endParaRPr lang="en-US" dirty="0"/>
          </a:p>
          <a:p>
            <a:pPr marL="457200" indent="-457200">
              <a:buFont typeface="+mj-lt"/>
              <a:buAutoNum type="arabicPeriod"/>
            </a:pPr>
            <a:r>
              <a:rPr lang="en-US" dirty="0"/>
              <a:t>Lecture on occurrents.</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20FA4935-868F-469B-B63B-A1F011E411F3}"/>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211267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8E6-8243-44B1-AE05-7C038206ABD2}"/>
              </a:ext>
            </a:extLst>
          </p:cNvPr>
          <p:cNvSpPr>
            <a:spLocks noGrp="1"/>
          </p:cNvSpPr>
          <p:nvPr>
            <p:ph type="title"/>
          </p:nvPr>
        </p:nvSpPr>
        <p:spPr/>
        <p:txBody>
          <a:bodyPr/>
          <a:lstStyle/>
          <a:p>
            <a:r>
              <a:rPr lang="en-US" dirty="0"/>
              <a:t>Major references</a:t>
            </a:r>
          </a:p>
        </p:txBody>
      </p:sp>
      <p:sp>
        <p:nvSpPr>
          <p:cNvPr id="3" name="Content Placeholder 2">
            <a:extLst>
              <a:ext uri="{FF2B5EF4-FFF2-40B4-BE49-F238E27FC236}">
                <a16:creationId xmlns:a16="http://schemas.microsoft.com/office/drawing/2014/main" id="{C7C56D6C-7371-46E8-A366-88BE8A859DAC}"/>
              </a:ext>
            </a:extLst>
          </p:cNvPr>
          <p:cNvSpPr>
            <a:spLocks noGrp="1"/>
          </p:cNvSpPr>
          <p:nvPr>
            <p:ph idx="1"/>
          </p:nvPr>
        </p:nvSpPr>
        <p:spPr/>
        <p:txBody>
          <a:bodyPr/>
          <a:lstStyle/>
          <a:p>
            <a:pPr>
              <a:buFont typeface="Arial" panose="020B0604020202020204" pitchFamily="34" charset="0"/>
              <a:buChar char="•"/>
            </a:pPr>
            <a:r>
              <a:rPr lang="en-US" dirty="0"/>
              <a:t>The BFO 2.0 Specifications (last update: June 26,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‘BFO-book’ (July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ISO-standard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147041-663D-4F61-B18D-19DAF9EAEB77}"/>
              </a:ext>
            </a:extLst>
          </p:cNvPr>
          <p:cNvSpPr>
            <a:spLocks noGrp="1"/>
          </p:cNvSpPr>
          <p:nvPr>
            <p:ph type="sldNum" sz="quarter" idx="3"/>
          </p:nvPr>
        </p:nvSpPr>
        <p:spPr/>
        <p:txBody>
          <a:bodyPr/>
          <a:lstStyle/>
          <a:p>
            <a:fld id="{7C5DB68A-9D44-4073-920F-D08D647C06A7}" type="slidenum">
              <a:rPr lang="en-US" smtClean="0"/>
              <a:t>8</a:t>
            </a:fld>
            <a:endParaRPr lang="en-US" dirty="0"/>
          </a:p>
        </p:txBody>
      </p:sp>
      <p:sp>
        <p:nvSpPr>
          <p:cNvPr id="5" name="Rectangle 4">
            <a:extLst>
              <a:ext uri="{FF2B5EF4-FFF2-40B4-BE49-F238E27FC236}">
                <a16:creationId xmlns:a16="http://schemas.microsoft.com/office/drawing/2014/main" id="{A89C0660-DE34-4BBF-99D8-B54C1C869993}"/>
              </a:ext>
            </a:extLst>
          </p:cNvPr>
          <p:cNvSpPr/>
          <p:nvPr/>
        </p:nvSpPr>
        <p:spPr>
          <a:xfrm>
            <a:off x="914400" y="3505200"/>
            <a:ext cx="6858000" cy="830997"/>
          </a:xfrm>
          <a:prstGeom prst="rect">
            <a:avLst/>
          </a:prstGeom>
        </p:spPr>
        <p:txBody>
          <a:bodyPr wrap="square">
            <a:spAutoFit/>
          </a:bodyPr>
          <a:lstStyle/>
          <a:p>
            <a:pPr algn="l"/>
            <a:r>
              <a:rPr lang="en-US" sz="1600" b="0" dirty="0">
                <a:solidFill>
                  <a:schemeClr val="bg1"/>
                </a:solidFill>
                <a:latin typeface="Arial" panose="020B0604020202020204" pitchFamily="34" charset="0"/>
              </a:rPr>
              <a:t>Arp, R., B. Smith, and A.D. Spear, </a:t>
            </a:r>
          </a:p>
          <a:p>
            <a:pPr algn="l"/>
            <a:r>
              <a:rPr lang="en-US" sz="1600" b="0" dirty="0">
                <a:solidFill>
                  <a:schemeClr val="bg1"/>
                </a:solidFill>
                <a:latin typeface="Arial" panose="020B0604020202020204" pitchFamily="34" charset="0"/>
              </a:rPr>
              <a:t>Building ontologies with basic formal ontology. 2015, </a:t>
            </a:r>
          </a:p>
          <a:p>
            <a:pPr algn="l"/>
            <a:r>
              <a:rPr lang="en-US" sz="1600" b="0" dirty="0">
                <a:solidFill>
                  <a:schemeClr val="bg1"/>
                </a:solidFill>
                <a:latin typeface="Arial" panose="020B0604020202020204" pitchFamily="34" charset="0"/>
              </a:rPr>
              <a:t>The MIT Press,: Cambridge, Massachusetts. p. 1 online resource (245 p).</a:t>
            </a:r>
            <a:endParaRPr lang="en-US" sz="1600" b="0" dirty="0">
              <a:solidFill>
                <a:schemeClr val="bg1"/>
              </a:solidFill>
            </a:endParaRPr>
          </a:p>
        </p:txBody>
      </p:sp>
      <p:sp>
        <p:nvSpPr>
          <p:cNvPr id="6" name="Rectangle 5">
            <a:extLst>
              <a:ext uri="{FF2B5EF4-FFF2-40B4-BE49-F238E27FC236}">
                <a16:creationId xmlns:a16="http://schemas.microsoft.com/office/drawing/2014/main" id="{CCFF83D4-090D-43E3-A0DB-6AC22FC19E6A}"/>
              </a:ext>
            </a:extLst>
          </p:cNvPr>
          <p:cNvSpPr/>
          <p:nvPr/>
        </p:nvSpPr>
        <p:spPr>
          <a:xfrm>
            <a:off x="914400" y="2133600"/>
            <a:ext cx="7162800" cy="584775"/>
          </a:xfrm>
          <a:prstGeom prst="rect">
            <a:avLst/>
          </a:prstGeom>
        </p:spPr>
        <p:txBody>
          <a:bodyPr wrap="square">
            <a:spAutoFit/>
          </a:bodyPr>
          <a:lstStyle/>
          <a:p>
            <a:pPr algn="l"/>
            <a:r>
              <a:rPr lang="en-US" sz="1600" b="0" dirty="0">
                <a:solidFill>
                  <a:schemeClr val="bg1"/>
                </a:solidFill>
                <a:latin typeface="Arial" panose="020B0604020202020204" pitchFamily="34" charset="0"/>
                <a:cs typeface="Arial" panose="020B0604020202020204" pitchFamily="34" charset="0"/>
              </a:rPr>
              <a:t>https://github.com/BFO-ontology/BFO/raw/master/docs/bfo2-reference/BFO2-Reference.docx</a:t>
            </a:r>
          </a:p>
        </p:txBody>
      </p:sp>
      <p:sp>
        <p:nvSpPr>
          <p:cNvPr id="7" name="Rectangle 6">
            <a:extLst>
              <a:ext uri="{FF2B5EF4-FFF2-40B4-BE49-F238E27FC236}">
                <a16:creationId xmlns:a16="http://schemas.microsoft.com/office/drawing/2014/main" id="{2FE00D44-5439-44D6-9CBE-437F8CD2F55F}"/>
              </a:ext>
            </a:extLst>
          </p:cNvPr>
          <p:cNvSpPr/>
          <p:nvPr/>
        </p:nvSpPr>
        <p:spPr>
          <a:xfrm>
            <a:off x="914400" y="5181600"/>
            <a:ext cx="5105400" cy="584775"/>
          </a:xfrm>
          <a:prstGeom prst="rect">
            <a:avLst/>
          </a:prstGeom>
        </p:spPr>
        <p:txBody>
          <a:bodyPr wrap="square">
            <a:spAutoFit/>
          </a:bodyPr>
          <a:lstStyle/>
          <a:p>
            <a:pPr marL="0" lvl="1" algn="l">
              <a:defRPr/>
            </a:pPr>
            <a:r>
              <a:rPr lang="en-GB" sz="1600" b="0" dirty="0">
                <a:solidFill>
                  <a:schemeClr val="bg1"/>
                </a:solidFill>
                <a:latin typeface="Arial" panose="020B0604020202020204" pitchFamily="34" charset="0"/>
                <a:cs typeface="Arial" panose="020B0604020202020204" pitchFamily="34" charset="0"/>
              </a:rPr>
              <a:t>ISO/IEC PRF 21838-2:2020(E)</a:t>
            </a:r>
          </a:p>
          <a:p>
            <a:pPr marL="0" lvl="1" algn="l">
              <a:defRPr/>
            </a:pPr>
            <a:r>
              <a:rPr lang="en-US" sz="1600" b="0" dirty="0">
                <a:solidFill>
                  <a:schemeClr val="bg1"/>
                </a:solidFill>
                <a:latin typeface="Arial" panose="020B0604020202020204" pitchFamily="34" charset="0"/>
                <a:cs typeface="Arial" panose="020B0604020202020204" pitchFamily="34" charset="0"/>
              </a:rPr>
              <a:t>https://standards.iso.org/iso-iec/21838/-2/ed-1/en/ </a:t>
            </a:r>
          </a:p>
        </p:txBody>
      </p:sp>
    </p:spTree>
    <p:extLst>
      <p:ext uri="{BB962C8B-B14F-4D97-AF65-F5344CB8AC3E}">
        <p14:creationId xmlns:p14="http://schemas.microsoft.com/office/powerpoint/2010/main" val="296310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4648199"/>
            <a:ext cx="8991601" cy="1981199"/>
          </a:xfrm>
        </p:spPr>
        <p:txBody>
          <a:bodyPr/>
          <a:lstStyle/>
          <a:p>
            <a:pPr>
              <a:buFont typeface="Arial" panose="020B0604020202020204" pitchFamily="34" charset="0"/>
              <a:buChar char="•"/>
            </a:pPr>
            <a:r>
              <a:rPr lang="en-GB" dirty="0"/>
              <a:t>Winston Churchill 	        Churchill’s life</a:t>
            </a:r>
          </a:p>
          <a:p>
            <a:pPr>
              <a:buFont typeface="Arial" panose="020B0604020202020204" pitchFamily="34" charset="0"/>
              <a:buChar char="•"/>
            </a:pPr>
            <a:r>
              <a:rPr lang="en-GB" dirty="0"/>
              <a:t>				         end of his life</a:t>
            </a:r>
          </a:p>
          <a:p>
            <a:pPr>
              <a:buFont typeface="Arial" panose="020B0604020202020204" pitchFamily="34" charset="0"/>
              <a:buChar char="•"/>
            </a:pPr>
            <a:r>
              <a:rPr lang="en-GB" dirty="0"/>
              <a:t>		            the time during which Churchill lived</a:t>
            </a:r>
          </a:p>
          <a:p>
            <a:pPr>
              <a:buFont typeface="Arial" panose="020B0604020202020204" pitchFamily="34" charset="0"/>
              <a:buChar char="•"/>
            </a:pPr>
            <a:r>
              <a:rPr lang="en-GB" dirty="0"/>
              <a:t>                        the spatiotemporal region in which he lived</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819400" y="1828800"/>
            <a:ext cx="205740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549777"/>
            <a:ext cx="1428750" cy="9144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029200" y="3548634"/>
            <a:ext cx="1314450" cy="908304"/>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800350"/>
            <a:ext cx="1990725" cy="74942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3848100" y="2800350"/>
            <a:ext cx="1838325" cy="748284"/>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554266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44854</TotalTime>
  <Words>3852</Words>
  <Application>Microsoft Office PowerPoint</Application>
  <PresentationFormat>On-screen Show (4:3)</PresentationFormat>
  <Paragraphs>455</Paragraphs>
  <Slides>40</Slides>
  <Notes>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5" baseType="lpstr">
      <vt:lpstr>Batang</vt:lpstr>
      <vt:lpstr>Arial</vt:lpstr>
      <vt:lpstr>Cambria Math</vt:lpstr>
      <vt:lpstr>Georgia</vt:lpstr>
      <vt:lpstr>Libertinus Sans</vt:lpstr>
      <vt:lpstr>Libertinus Serif</vt:lpstr>
      <vt:lpstr>Roboto Mono Web</vt:lpstr>
      <vt:lpstr>Tahoma</vt:lpstr>
      <vt:lpstr>Times</vt:lpstr>
      <vt:lpstr>Times New Roman</vt:lpstr>
      <vt:lpstr>Trebuchet MS</vt:lpstr>
      <vt:lpstr>Verdana</vt:lpstr>
      <vt:lpstr>2014-Indianapolis</vt:lpstr>
      <vt:lpstr>1_2014-Indianapolis</vt:lpstr>
      <vt:lpstr>Photo Editor-foto</vt:lpstr>
      <vt:lpstr>BMI508 – Fall 2025 Introduction to Biomedical Ontology  Class 4 – Sept 17, 2025 Basic Formal Ontology II: occurrents   </vt:lpstr>
      <vt:lpstr>Assignment</vt:lpstr>
      <vt:lpstr>Allowed choices for immediate supertypes</vt:lpstr>
      <vt:lpstr>Format</vt:lpstr>
      <vt:lpstr>Assessment A3</vt:lpstr>
      <vt:lpstr>Required reading pre-class </vt:lpstr>
      <vt:lpstr>Today’s class</vt:lpstr>
      <vt:lpstr>Major references</vt:lpstr>
      <vt:lpstr>BFO top</vt:lpstr>
      <vt:lpstr>Occurrent</vt:lpstr>
      <vt:lpstr>Occurrent</vt:lpstr>
      <vt:lpstr>Process</vt:lpstr>
      <vt:lpstr>Process and change</vt:lpstr>
      <vt:lpstr>Process: elucidation and axioms are not in agreement !</vt:lpstr>
      <vt:lpstr>Process: elucidation and axioms are not in agreement !</vt:lpstr>
      <vt:lpstr>Issues with the ‘Process’ definition?</vt:lpstr>
      <vt:lpstr>Axioms are important</vt:lpstr>
      <vt:lpstr>‘Change in color process’</vt:lpstr>
      <vt:lpstr>‘Change in color process’</vt:lpstr>
      <vt:lpstr>‘Change in color process’</vt:lpstr>
      <vt:lpstr>‘Change in color process’</vt:lpstr>
      <vt:lpstr>Participation of an SDC (idem GDC)</vt:lpstr>
      <vt:lpstr>Proposed change hierarchy</vt:lpstr>
      <vt:lpstr>The history of ‘history’</vt:lpstr>
      <vt:lpstr>History in BFO2020</vt:lpstr>
      <vt:lpstr>Undesirable consequences</vt:lpstr>
      <vt:lpstr>Use of ‘history’ in BioPortal ‘ontologies’ (1)</vt:lpstr>
      <vt:lpstr>Use of ‘history’ in BioPortal ‘ontologies’ (2)</vt:lpstr>
      <vt:lpstr>History axioms</vt:lpstr>
      <vt:lpstr>Temporal region </vt:lpstr>
      <vt:lpstr>Temporal regions</vt:lpstr>
      <vt:lpstr>Process parts of ‘this class C4’ (1)</vt:lpstr>
      <vt:lpstr>Process parts of ‘this class C4’ (2)</vt:lpstr>
      <vt:lpstr>A process temporally occupies at least a temporal interval</vt:lpstr>
      <vt:lpstr>Occupies-temporal-region is total !!! (idem occupies-spatiotemporal-region and occupies-spatial-region)</vt:lpstr>
      <vt:lpstr>Spatiotemporal region </vt:lpstr>
      <vt:lpstr>More than 1 process can spatiotemporally occupy the same spatiotemporal region !</vt:lpstr>
      <vt:lpstr>Extra credit: find and correct the mistake</vt:lpstr>
      <vt:lpstr>Process Boundary</vt:lpstr>
      <vt:lpstr>Meiosis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cp:lastModifiedBy>
  <cp:revision>1698</cp:revision>
  <dcterms:created xsi:type="dcterms:W3CDTF">1601-01-01T00:00:00Z</dcterms:created>
  <dcterms:modified xsi:type="dcterms:W3CDTF">2025-09-23T14:19:01Z</dcterms:modified>
</cp:coreProperties>
</file>