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69"/>
  </p:notesMasterIdLst>
  <p:handoutMasterIdLst>
    <p:handoutMasterId r:id="rId70"/>
  </p:handoutMasterIdLst>
  <p:sldIdLst>
    <p:sldId id="1369" r:id="rId2"/>
    <p:sldId id="1653" r:id="rId3"/>
    <p:sldId id="1722" r:id="rId4"/>
    <p:sldId id="1330" r:id="rId5"/>
    <p:sldId id="1703" r:id="rId6"/>
    <p:sldId id="1654" r:id="rId7"/>
    <p:sldId id="1597" r:id="rId8"/>
    <p:sldId id="1655" r:id="rId9"/>
    <p:sldId id="1728" r:id="rId10"/>
    <p:sldId id="1656" r:id="rId11"/>
    <p:sldId id="1657" r:id="rId12"/>
    <p:sldId id="1658" r:id="rId13"/>
    <p:sldId id="1660" r:id="rId14"/>
    <p:sldId id="1600" r:id="rId15"/>
    <p:sldId id="1706" r:id="rId16"/>
    <p:sldId id="1659" r:id="rId17"/>
    <p:sldId id="1599" r:id="rId18"/>
    <p:sldId id="1661" r:id="rId19"/>
    <p:sldId id="1662" r:id="rId20"/>
    <p:sldId id="1663" r:id="rId21"/>
    <p:sldId id="1665" r:id="rId22"/>
    <p:sldId id="1664" r:id="rId23"/>
    <p:sldId id="1699" r:id="rId24"/>
    <p:sldId id="1700" r:id="rId25"/>
    <p:sldId id="1648" r:id="rId26"/>
    <p:sldId id="1678" r:id="rId27"/>
    <p:sldId id="1701" r:id="rId28"/>
    <p:sldId id="1702" r:id="rId29"/>
    <p:sldId id="1704" r:id="rId30"/>
    <p:sldId id="1684" r:id="rId31"/>
    <p:sldId id="1685" r:id="rId32"/>
    <p:sldId id="1729" r:id="rId33"/>
    <p:sldId id="1707" r:id="rId34"/>
    <p:sldId id="1652" r:id="rId35"/>
    <p:sldId id="1628" r:id="rId36"/>
    <p:sldId id="1730" r:id="rId37"/>
    <p:sldId id="1631" r:id="rId38"/>
    <p:sldId id="1626" r:id="rId39"/>
    <p:sldId id="1716" r:id="rId40"/>
    <p:sldId id="1717" r:id="rId41"/>
    <p:sldId id="1712" r:id="rId42"/>
    <p:sldId id="1709" r:id="rId43"/>
    <p:sldId id="1686" r:id="rId44"/>
    <p:sldId id="1669" r:id="rId45"/>
    <p:sldId id="1687" r:id="rId46"/>
    <p:sldId id="1688" r:id="rId47"/>
    <p:sldId id="1689" r:id="rId48"/>
    <p:sldId id="1621" r:id="rId49"/>
    <p:sldId id="1620" r:id="rId50"/>
    <p:sldId id="1670" r:id="rId51"/>
    <p:sldId id="1671" r:id="rId52"/>
    <p:sldId id="1604" r:id="rId53"/>
    <p:sldId id="1605" r:id="rId54"/>
    <p:sldId id="1731" r:id="rId55"/>
    <p:sldId id="1732" r:id="rId56"/>
    <p:sldId id="1672" r:id="rId57"/>
    <p:sldId id="1695" r:id="rId58"/>
    <p:sldId id="1629" r:id="rId59"/>
    <p:sldId id="1697" r:id="rId60"/>
    <p:sldId id="1698" r:id="rId61"/>
    <p:sldId id="1720" r:id="rId62"/>
    <p:sldId id="1733" r:id="rId63"/>
    <p:sldId id="1673" r:id="rId64"/>
    <p:sldId id="1726" r:id="rId65"/>
    <p:sldId id="1721" r:id="rId66"/>
    <p:sldId id="1727" r:id="rId67"/>
    <p:sldId id="1674" r:id="rId6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E600"/>
    <a:srgbClr val="1FE115"/>
    <a:srgbClr val="FF0000"/>
    <a:srgbClr val="FF6600"/>
    <a:srgbClr val="A2CCE8"/>
    <a:srgbClr val="000000"/>
    <a:srgbClr val="00359E"/>
    <a:srgbClr val="92D050"/>
    <a:srgbClr val="DE6A22"/>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70" d="100"/>
          <a:sy n="70" d="100"/>
        </p:scale>
        <p:origin x="939" y="3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097"/>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DFF6E1-14B7-49BD-A52F-B99A41C934D7}" type="slidenum">
              <a:rPr lang="en-US" altLang="en-US" sz="1200" b="0"/>
              <a:pPr eaLnBrk="1" hangingPunct="1"/>
              <a:t>55</a:t>
            </a:fld>
            <a:endParaRPr lang="en-US" altLang="en-US" sz="1200" b="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3051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82AD1E-8CB7-4127-AD5A-EA6DEB84D0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1C99AC-D31B-43BB-AC24-DD2E4C8B7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8034" name="Rectangle 2">
            <a:extLst>
              <a:ext uri="{FF2B5EF4-FFF2-40B4-BE49-F238E27FC236}">
                <a16:creationId xmlns:a16="http://schemas.microsoft.com/office/drawing/2014/main" id="{CD550CB2-D334-4847-B71E-A2986D8691EF}"/>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35B40A06-46E3-43AE-8172-55AFFD7A1D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729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3F4588-EF74-44E3-9DAD-C3A07F542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98D4BA-1659-45DF-B3BF-9E115346D6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482" name="Rectangle 2">
            <a:extLst>
              <a:ext uri="{FF2B5EF4-FFF2-40B4-BE49-F238E27FC236}">
                <a16:creationId xmlns:a16="http://schemas.microsoft.com/office/drawing/2014/main" id="{1115D5E8-4D38-44DF-89AC-F5FA7C6FDA58}"/>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1AAAC1D6-4210-4D74-BAE3-CCFBD5E365B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801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25DA38-125D-45FD-9E0B-FCB3F0C7D5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8F58A-EEC3-4010-9C1A-655719D240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8274" name="Rectangle 2">
            <a:extLst>
              <a:ext uri="{FF2B5EF4-FFF2-40B4-BE49-F238E27FC236}">
                <a16:creationId xmlns:a16="http://schemas.microsoft.com/office/drawing/2014/main" id="{F992BC28-980F-45DB-83CB-EF641B498378}"/>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153DFECE-4FE5-4AF6-B2F0-D51C2FD133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918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0C03D-261E-4E8C-8B1C-4C3C17012E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31F80-9A4A-4DF5-9873-D372478D66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3938" name="Rectangle 2">
            <a:extLst>
              <a:ext uri="{FF2B5EF4-FFF2-40B4-BE49-F238E27FC236}">
                <a16:creationId xmlns:a16="http://schemas.microsoft.com/office/drawing/2014/main" id="{3F78B680-A2F2-4C8F-A58D-5278A44C3B8B}"/>
              </a:ext>
            </a:extLst>
          </p:cNvPr>
          <p:cNvSpPr>
            <a:spLocks noGrp="1" noRot="1" noChangeAspect="1" noChangeArrowheads="1" noTextEdit="1"/>
          </p:cNvSpPr>
          <p:nvPr>
            <p:ph type="sldImg"/>
          </p:nvPr>
        </p:nvSpPr>
        <p:spPr>
          <a:ln/>
        </p:spPr>
      </p:sp>
      <p:sp>
        <p:nvSpPr>
          <p:cNvPr id="423939" name="Rectangle 3">
            <a:extLst>
              <a:ext uri="{FF2B5EF4-FFF2-40B4-BE49-F238E27FC236}">
                <a16:creationId xmlns:a16="http://schemas.microsoft.com/office/drawing/2014/main" id="{DA10558D-64D0-41CD-BFE4-BCE1E1C468A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83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BDB5EF-360A-450E-A59F-2999EA41AB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75344-67E0-482E-9DA1-309E2B31740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02" name="Rectangle 2">
            <a:extLst>
              <a:ext uri="{FF2B5EF4-FFF2-40B4-BE49-F238E27FC236}">
                <a16:creationId xmlns:a16="http://schemas.microsoft.com/office/drawing/2014/main" id="{24822C3E-2312-4D2F-8845-C05F67BC5672}"/>
              </a:ext>
            </a:extLst>
          </p:cNvPr>
          <p:cNvSpPr>
            <a:spLocks noGrp="1" noRot="1" noChangeAspect="1" noChangeArrowheads="1" noTextEdit="1"/>
          </p:cNvSpPr>
          <p:nvPr>
            <p:ph type="sldImg"/>
          </p:nvPr>
        </p:nvSpPr>
        <p:spPr>
          <a:ln/>
        </p:spPr>
      </p:sp>
      <p:sp>
        <p:nvSpPr>
          <p:cNvPr id="409603" name="Rectangle 3">
            <a:extLst>
              <a:ext uri="{FF2B5EF4-FFF2-40B4-BE49-F238E27FC236}">
                <a16:creationId xmlns:a16="http://schemas.microsoft.com/office/drawing/2014/main" id="{006FD30C-DA5F-4C1F-960E-E8EA5ED4FFB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692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3E8278C-1EED-4705-8B21-03D2E39BC9BC}" type="slidenum">
              <a:rPr lang="en-US" altLang="en-US" sz="1200" b="0"/>
              <a:pPr eaLnBrk="1" hangingPunct="1"/>
              <a:t>52</a:t>
            </a:fld>
            <a:endParaRPr lang="en-US" altLang="en-US" sz="1200" b="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390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DFF6E1-14B7-49BD-A52F-B99A41C934D7}" type="slidenum">
              <a:rPr lang="en-US" altLang="en-US" sz="1200" b="0"/>
              <a:pPr eaLnBrk="1" hangingPunct="1"/>
              <a:t>53</a:t>
            </a:fld>
            <a:endParaRPr lang="en-US" altLang="en-US" sz="1200" b="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156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DFF6E1-14B7-49BD-A52F-B99A41C934D7}" type="slidenum">
              <a:rPr lang="en-US" altLang="en-US" sz="1200" b="0"/>
              <a:pPr eaLnBrk="1" hangingPunct="1"/>
              <a:t>54</a:t>
            </a:fld>
            <a:endParaRPr lang="en-US" altLang="en-US" sz="1200" b="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0789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A6FD65B-CAEB-4D22-AD7E-2F61F22CDE8D}"/>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7B4A04D-C5B0-4C0C-8315-D9E451E497B1}"/>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0960C90-18D7-4F5C-ACCF-F8B8349E202E}"/>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564A40-A97D-46B4-A52D-FB3CE8CE8402}"/>
              </a:ext>
            </a:extLst>
          </p:cNvPr>
          <p:cNvSpPr>
            <a:spLocks noGrp="1"/>
          </p:cNvSpPr>
          <p:nvPr>
            <p:ph type="sldNum" sz="quarter" idx="12"/>
          </p:nvPr>
        </p:nvSpPr>
        <p:spPr/>
        <p:txBody>
          <a:bodyPr/>
          <a:lstStyle>
            <a:lvl1pPr>
              <a:defRPr/>
            </a:lvl1pPr>
          </a:lstStyle>
          <a:p>
            <a:fld id="{5239CF04-00E1-4F99-A289-9C215F445602}" type="slidenum">
              <a:rPr lang="en-US" altLang="en-US"/>
              <a:pPr/>
              <a:t>‹#›</a:t>
            </a:fld>
            <a:endParaRPr lang="en-US" altLang="en-US"/>
          </a:p>
        </p:txBody>
      </p:sp>
    </p:spTree>
    <p:extLst>
      <p:ext uri="{BB962C8B-B14F-4D97-AF65-F5344CB8AC3E}">
        <p14:creationId xmlns:p14="http://schemas.microsoft.com/office/powerpoint/2010/main" val="44824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5046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4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bfo-2020-defhelp.xlsx"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bfo-2020-defhelp.xlsx"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osf.io/preprints/osf/q8hts" TargetMode="External"/><Relationship Id="rId2" Type="http://schemas.openxmlformats.org/officeDocument/2006/relationships/hyperlink" Target="http://ebooks.iospress.nl/publication/10278" TargetMode="External"/><Relationship Id="rId1" Type="http://schemas.openxmlformats.org/officeDocument/2006/relationships/slideLayout" Target="../slideLayouts/slideLayout4.xml"/><Relationship Id="rId4" Type="http://schemas.openxmlformats.org/officeDocument/2006/relationships/hyperlink" Target="https://www.sciencedirect.com/science/article/pii/S153204640500075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BKsupBquok" TargetMode="External"/><Relationship Id="rId2" Type="http://schemas.openxmlformats.org/officeDocument/2006/relationships/hyperlink" Target="http://icbo2015.fc.ul.pt/" TargetMode="External"/><Relationship Id="rId1" Type="http://schemas.openxmlformats.org/officeDocument/2006/relationships/slideLayout" Target="../slideLayouts/slideLayout4.xml"/><Relationship Id="rId5" Type="http://schemas.openxmlformats.org/officeDocument/2006/relationships/hyperlink" Target="https://www.referent-tracking.com/RTU/files/ICBO2015-Ceusters-Smith-presentation/1.0/ICBO2015-Ceusters-Smith-presentation.pptx" TargetMode="External"/><Relationship Id="rId4" Type="http://schemas.openxmlformats.org/officeDocument/2006/relationships/hyperlink" Target="https://www.referent-tracking.com/RTU/files/ICBO2015Proceedings-Smith-Ceusters/1.0/ICBO2015Proceedings-Smith-Ceuster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6 – Oct 1, 2025</a:t>
            </a:r>
            <a:br>
              <a:rPr lang="en-US" sz="4400" dirty="0"/>
            </a:br>
            <a:r>
              <a:rPr lang="en-US" sz="4400" dirty="0"/>
              <a:t>Relations in </a:t>
            </a:r>
            <a:br>
              <a:rPr lang="en-US" sz="4400" dirty="0"/>
            </a:br>
            <a:r>
              <a:rPr lang="en-US" sz="4400" dirty="0"/>
              <a:t>Biomedical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54E48952-D01C-44D3-97CF-2316A495B6AA}"/>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2284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4" name="Slide Number Placeholder 3">
            <a:extLst>
              <a:ext uri="{FF2B5EF4-FFF2-40B4-BE49-F238E27FC236}">
                <a16:creationId xmlns:a16="http://schemas.microsoft.com/office/drawing/2014/main" id="{7D493C00-125C-4451-8694-A9353E875FA0}"/>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18837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4" name="Slide Number Placeholder 3">
            <a:extLst>
              <a:ext uri="{FF2B5EF4-FFF2-40B4-BE49-F238E27FC236}">
                <a16:creationId xmlns:a16="http://schemas.microsoft.com/office/drawing/2014/main" id="{66A4DE67-817A-43E4-A523-458B25F82478}"/>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34841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850E98C4-0F14-4931-93A5-A5935FCC5D10}"/>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109483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relations</a:t>
            </a:r>
            <a:br>
              <a:rPr lang="en-US" dirty="0"/>
            </a:br>
            <a:r>
              <a:rPr lang="en-US" sz="2400" dirty="0"/>
              <a:t>‘</a:t>
            </a:r>
            <a:r>
              <a:rPr lang="en-US" sz="2400" i="1" dirty="0"/>
              <a:t>have material structure on their own</a:t>
            </a:r>
            <a:r>
              <a:rPr lang="en-US" sz="2400" dirty="0"/>
              <a:t>’</a:t>
            </a:r>
          </a:p>
        </p:txBody>
      </p:sp>
      <p:sp>
        <p:nvSpPr>
          <p:cNvPr id="3" name="Content Placeholder 2"/>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Are entities in their own right.</a:t>
            </a:r>
          </a:p>
          <a:p>
            <a:pPr>
              <a:buFont typeface="Arial" panose="020B0604020202020204" pitchFamily="34" charset="0"/>
              <a:buChar char="•"/>
            </a:pPr>
            <a:r>
              <a:rPr lang="en-US" dirty="0"/>
              <a:t>Relate other entities to each other by means of formal relations.</a:t>
            </a:r>
          </a:p>
          <a:p>
            <a:pPr>
              <a:buFont typeface="Arial" panose="020B0604020202020204" pitchFamily="34" charset="0"/>
              <a:buChar char="•"/>
            </a:pPr>
            <a:r>
              <a:rPr lang="en-US" dirty="0"/>
              <a:t>Examples: what might by some be denoted by:</a:t>
            </a:r>
          </a:p>
          <a:p>
            <a:pPr lvl="1">
              <a:buFont typeface="Arial" panose="020B0604020202020204" pitchFamily="34" charset="0"/>
              <a:buChar char="•"/>
            </a:pPr>
            <a:r>
              <a:rPr lang="en-US" dirty="0"/>
              <a:t>‘</a:t>
            </a:r>
            <a:r>
              <a:rPr lang="en-US" i="1" dirty="0"/>
              <a:t>patient</a:t>
            </a:r>
            <a:r>
              <a:rPr lang="en-US" dirty="0"/>
              <a:t>’,</a:t>
            </a:r>
          </a:p>
          <a:p>
            <a:pPr lvl="1">
              <a:buFont typeface="Arial" panose="020B0604020202020204" pitchFamily="34" charset="0"/>
              <a:buChar char="•"/>
            </a:pPr>
            <a:r>
              <a:rPr lang="en-US" dirty="0"/>
              <a:t>‘</a:t>
            </a:r>
            <a:r>
              <a:rPr lang="en-US" i="1" dirty="0"/>
              <a:t>treatment</a:t>
            </a:r>
            <a:r>
              <a:rPr lang="en-US" dirty="0"/>
              <a:t>’,</a:t>
            </a:r>
          </a:p>
          <a:p>
            <a:pPr lvl="1">
              <a:buFont typeface="Arial" panose="020B0604020202020204" pitchFamily="34" charset="0"/>
              <a:buChar char="•"/>
            </a:pPr>
            <a:r>
              <a:rPr lang="en-US" dirty="0"/>
              <a:t>‘</a:t>
            </a:r>
            <a:r>
              <a:rPr lang="en-US" i="1" dirty="0"/>
              <a:t>driver</a:t>
            </a:r>
            <a:r>
              <a:rPr lang="en-US" dirty="0"/>
              <a:t>’.</a:t>
            </a:r>
          </a:p>
          <a:p>
            <a:pPr>
              <a:buFont typeface="Arial" panose="020B0604020202020204" pitchFamily="34" charset="0"/>
              <a:buChar char="•"/>
            </a:pPr>
            <a:r>
              <a:rPr lang="en-US" dirty="0"/>
              <a:t>Examples in BFO: </a:t>
            </a:r>
          </a:p>
          <a:p>
            <a:pPr lvl="1">
              <a:buFont typeface="Arial" panose="020B0604020202020204" pitchFamily="34" charset="0"/>
              <a:buChar char="•"/>
            </a:pPr>
            <a:r>
              <a:rPr lang="en-US" b="1" i="1" dirty="0"/>
              <a:t>relational qualities</a:t>
            </a:r>
          </a:p>
          <a:p>
            <a:pPr lvl="3">
              <a:buFont typeface="Arial" panose="020B0604020202020204" pitchFamily="34" charset="0"/>
              <a:buChar char="•"/>
            </a:pPr>
            <a:r>
              <a:rPr lang="en-US" dirty="0"/>
              <a:t>Have </a:t>
            </a:r>
            <a:r>
              <a:rPr lang="en-US" i="1" u="sng" dirty="0"/>
              <a:t>independent continuants</a:t>
            </a:r>
            <a:r>
              <a:rPr lang="en-US" i="1" dirty="0"/>
              <a:t> </a:t>
            </a:r>
            <a:r>
              <a:rPr lang="en-US" dirty="0"/>
              <a:t>as their bearers.</a:t>
            </a:r>
          </a:p>
          <a:p>
            <a:pPr lvl="1">
              <a:buFont typeface="Arial" panose="020B0604020202020204" pitchFamily="34" charset="0"/>
              <a:buChar char="•"/>
            </a:pPr>
            <a:r>
              <a:rPr lang="en-US" b="1" i="1" dirty="0"/>
              <a:t>relational processes</a:t>
            </a:r>
            <a:r>
              <a:rPr lang="en-US" dirty="0"/>
              <a:t>: kissing, buying, …</a:t>
            </a:r>
          </a:p>
        </p:txBody>
      </p:sp>
      <p:sp>
        <p:nvSpPr>
          <p:cNvPr id="4" name="Slide Number Placeholder 3">
            <a:extLst>
              <a:ext uri="{FF2B5EF4-FFF2-40B4-BE49-F238E27FC236}">
                <a16:creationId xmlns:a16="http://schemas.microsoft.com/office/drawing/2014/main" id="{3C2F23BF-DA58-4064-A9B0-5B74D850B92C}"/>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18331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C3E387F3-A545-46D2-A0D4-E72BA9367D14}"/>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50682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2171700" y="3562203"/>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5334000" y="3581400"/>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p:cNvSpPr/>
          <p:nvPr/>
        </p:nvSpPr>
        <p:spPr bwMode="auto">
          <a:xfrm>
            <a:off x="6515100" y="5308813"/>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5650503" y="2630016"/>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231A08E3-F4E9-4F5D-AC29-468B96F80EBD}"/>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306584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br>
              <a:rPr lang="en-US" dirty="0"/>
            </a:br>
            <a:r>
              <a:rPr lang="en-US" sz="2400" dirty="0"/>
              <a:t>‘</a:t>
            </a:r>
            <a:r>
              <a:rPr lang="en-US" sz="2400" i="1" dirty="0"/>
              <a:t>hold between two or more entities directly, without any further intervening individual</a:t>
            </a:r>
            <a:r>
              <a:rPr lang="en-US" sz="2400" dirty="0"/>
              <a:t>’</a:t>
            </a:r>
            <a:br>
              <a:rPr lang="en-US" sz="2400" dirty="0"/>
            </a:br>
            <a:endParaRPr lang="en-US" sz="2400" dirty="0"/>
          </a:p>
        </p:txBody>
      </p:sp>
      <p:sp>
        <p:nvSpPr>
          <p:cNvPr id="3" name="Content Placeholder 2"/>
          <p:cNvSpPr>
            <a:spLocks noGrp="1"/>
          </p:cNvSpPr>
          <p:nvPr>
            <p:ph idx="1"/>
          </p:nvPr>
        </p:nvSpPr>
        <p:spPr>
          <a:xfrm>
            <a:off x="228600" y="2590800"/>
            <a:ext cx="8686800" cy="3810000"/>
          </a:xfrm>
        </p:spPr>
        <p:txBody>
          <a:bodyPr/>
          <a:lstStyle/>
          <a:p>
            <a:pPr>
              <a:buFont typeface="Arial" panose="020B0604020202020204" pitchFamily="34" charset="0"/>
              <a:buChar char="•"/>
            </a:pPr>
            <a:r>
              <a:rPr lang="en-US" b="1" u="sng" dirty="0"/>
              <a:t>Basic formal relations</a:t>
            </a:r>
            <a:r>
              <a:rPr lang="en-US" dirty="0"/>
              <a:t>:</a:t>
            </a:r>
          </a:p>
          <a:p>
            <a:pPr lvl="1">
              <a:buFont typeface="Arial" panose="020B0604020202020204" pitchFamily="34" charset="0"/>
              <a:buChar char="•"/>
            </a:pPr>
            <a:r>
              <a:rPr lang="en-US" dirty="0"/>
              <a:t>existential dependence, inherence, subtype-of, part-of, subset-of, instantiation, …</a:t>
            </a:r>
          </a:p>
          <a:p>
            <a:pPr lvl="1">
              <a:buFont typeface="Arial" panose="020B0604020202020204" pitchFamily="34" charset="0"/>
              <a:buChar char="•"/>
            </a:pPr>
            <a:endParaRPr lang="en-US" dirty="0"/>
          </a:p>
          <a:p>
            <a:pPr>
              <a:buFont typeface="Arial" panose="020B0604020202020204" pitchFamily="34" charset="0"/>
              <a:buChar char="•"/>
            </a:pPr>
            <a:r>
              <a:rPr lang="en-US" b="1" u="sng" dirty="0"/>
              <a:t>Domain formal relations</a:t>
            </a:r>
            <a:r>
              <a:rPr lang="en-US" dirty="0"/>
              <a:t>:</a:t>
            </a:r>
          </a:p>
          <a:p>
            <a:pPr lvl="1">
              <a:buFont typeface="Arial" panose="020B0604020202020204" pitchFamily="34" charset="0"/>
              <a:buChar char="•"/>
            </a:pPr>
            <a:r>
              <a:rPr lang="en-US" dirty="0"/>
              <a:t>‘</a:t>
            </a:r>
            <a:r>
              <a:rPr lang="en-US" i="1" dirty="0"/>
              <a:t>relations that exhibit similar characteristics, i.e., those relations of comparison such as is taller than, is older than, knows more Greek than</a:t>
            </a:r>
            <a:r>
              <a:rPr lang="en-US" dirty="0"/>
              <a:t>’.</a:t>
            </a:r>
          </a:p>
        </p:txBody>
      </p:sp>
      <p:sp>
        <p:nvSpPr>
          <p:cNvPr id="5" name="Rectangle 4"/>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sp>
        <p:nvSpPr>
          <p:cNvPr id="4" name="Slide Number Placeholder 3">
            <a:extLst>
              <a:ext uri="{FF2B5EF4-FFF2-40B4-BE49-F238E27FC236}">
                <a16:creationId xmlns:a16="http://schemas.microsoft.com/office/drawing/2014/main" id="{D4C901DF-A529-4232-9959-B688962FCB72}"/>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97966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Times" pitchFamily="122" charset="0"/>
                </a:rPr>
                <a:t>JM Romantic</a:t>
              </a:r>
              <a:r>
                <a:rPr kumimoji="0" lang="en-US" sz="2100" b="0" i="0" u="none" strike="noStrike" cap="none" normalizeH="0" dirty="0">
                  <a:ln>
                    <a:noFill/>
                  </a:ln>
                  <a:solidFill>
                    <a:schemeClr val="tx1"/>
                  </a:solidFill>
                  <a:effectLst/>
                  <a:latin typeface="Times" pitchFamily="122" charset="0"/>
                </a:rPr>
                <a:t> relationship</a:t>
              </a:r>
              <a:endParaRPr kumimoji="0" lang="en-US" sz="2100" b="0" i="0" u="none" strike="noStrike" cap="none" normalizeH="0" baseline="0" dirty="0">
                <a:ln>
                  <a:noFill/>
                </a:ln>
                <a:solidFill>
                  <a:schemeClr val="tx1"/>
                </a:solidFill>
                <a:effectLst/>
                <a:latin typeface="Times" pitchFamily="122" charset="0"/>
              </a:endParaRP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591125" y="2790735"/>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rot="19474702">
            <a:off x="1304103" y="3133644"/>
            <a:ext cx="2005285" cy="3902191"/>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3489990" y="3417270"/>
            <a:ext cx="4892010" cy="146193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6652037" y="1446814"/>
            <a:ext cx="1881244" cy="341087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86F56C7-115A-4353-B675-9E2DC4F62EC8}"/>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272878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228600" y="3164826"/>
            <a:ext cx="8763000" cy="171438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2B1449B-6ABF-43FF-B32F-02B861FFE648}"/>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196383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Essentials</a:t>
            </a:r>
          </a:p>
        </p:txBody>
      </p:sp>
      <p:sp>
        <p:nvSpPr>
          <p:cNvPr id="5" name="Content Placeholder 4"/>
          <p:cNvSpPr>
            <a:spLocks noGrp="1"/>
          </p:cNvSpPr>
          <p:nvPr>
            <p:ph idx="1"/>
          </p:nvPr>
        </p:nvSpPr>
        <p:spPr>
          <a:xfrm>
            <a:off x="228600" y="1676400"/>
            <a:ext cx="8915400" cy="4953000"/>
          </a:xfrm>
        </p:spPr>
        <p:txBody>
          <a:bodyPr/>
          <a:lstStyle/>
          <a:p>
            <a:pPr marL="457200" indent="-457200">
              <a:buFont typeface="+mj-lt"/>
              <a:buAutoNum type="arabicPeriod"/>
            </a:pPr>
            <a:r>
              <a:rPr lang="en-US" sz="2300" dirty="0"/>
              <a:t>Distinguishing what is denoted by ‘relation’ in technical sense (‘formal relations’) from what is denoted by ‘relation’ in non-formal language (‘material relations’);</a:t>
            </a:r>
          </a:p>
          <a:p>
            <a:pPr marL="457200" indent="-457200">
              <a:buFont typeface="+mj-lt"/>
              <a:buAutoNum type="arabicPeriod"/>
            </a:pPr>
            <a:r>
              <a:rPr lang="en-US" sz="2300" dirty="0"/>
              <a:t>Differences between type-level formal relations, particular-level formal relations and particular-type-level formal relations;</a:t>
            </a:r>
          </a:p>
          <a:p>
            <a:pPr marL="457200" indent="-457200">
              <a:buFont typeface="+mj-lt"/>
              <a:buAutoNum type="arabicPeriod"/>
            </a:pPr>
            <a:r>
              <a:rPr lang="en-US" sz="2300" dirty="0"/>
              <a:t>Arity and other properties of formal relations and differences thereof between particular-type formal relations and their corresponding type-level formal relations;</a:t>
            </a:r>
          </a:p>
          <a:p>
            <a:pPr marL="457200" indent="-457200">
              <a:buFont typeface="+mj-lt"/>
              <a:buAutoNum type="arabicPeriod"/>
            </a:pPr>
            <a:r>
              <a:rPr lang="en-US" sz="2300" dirty="0"/>
              <a:t>Elucidation versus definition of formal relations;</a:t>
            </a:r>
          </a:p>
          <a:p>
            <a:pPr marL="457200" indent="-457200">
              <a:buFont typeface="+mj-lt"/>
              <a:buAutoNum type="arabicPeriod"/>
            </a:pPr>
            <a:r>
              <a:rPr lang="en-US" sz="2300" dirty="0"/>
              <a:t>‘Basic’ formal relations versus ‘shortcut’ formal relations;</a:t>
            </a:r>
          </a:p>
          <a:p>
            <a:pPr marL="457200" indent="-457200">
              <a:buFont typeface="+mj-lt"/>
              <a:buAutoNum type="arabicPeriod"/>
            </a:pPr>
            <a:r>
              <a:rPr lang="en-US" sz="2300" dirty="0"/>
              <a:t>Axiomatic characterization of formal relations (Class C13).</a:t>
            </a:r>
          </a:p>
        </p:txBody>
      </p:sp>
      <p:sp>
        <p:nvSpPr>
          <p:cNvPr id="2" name="Slide Number Placeholder 1">
            <a:extLst>
              <a:ext uri="{FF2B5EF4-FFF2-40B4-BE49-F238E27FC236}">
                <a16:creationId xmlns:a16="http://schemas.microsoft.com/office/drawing/2014/main" id="{AB03C61D-26D4-4015-B01E-787B236DFF69}"/>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6518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100" b="0" dirty="0">
                  <a:solidFill>
                    <a:srgbClr val="000000"/>
                  </a:solidFill>
                  <a:latin typeface="Times" panose="02020603050405020304" pitchFamily="18"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307590D1-4782-491C-92D9-B24B663E6DD3}"/>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168089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32766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D5303312-73E1-449B-A770-892BAA3DCD07}"/>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165667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572000" cy="414486"/>
            <a:chOff x="2286000" y="3657600"/>
            <a:chExt cx="4572000"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490703" y="3668707"/>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sp>
          <p:nvSpPr>
            <p:cNvPr id="54" name="TextBox 53"/>
            <p:cNvSpPr txBox="1"/>
            <p:nvPr/>
          </p:nvSpPr>
          <p:spPr>
            <a:xfrm>
              <a:off x="5650991" y="3657600"/>
              <a:ext cx="1116652" cy="369332"/>
            </a:xfrm>
            <a:prstGeom prst="rect">
              <a:avLst/>
            </a:prstGeom>
            <a:noFill/>
          </p:spPr>
          <p:txBody>
            <a:bodyPr wrap="none" rtlCol="0">
              <a:spAutoFit/>
            </a:bodyPr>
            <a:lstStyle/>
            <a:p>
              <a:r>
                <a:rPr lang="en-US" sz="1800" dirty="0" err="1">
                  <a:solidFill>
                    <a:srgbClr val="FF6600"/>
                  </a:solidFill>
                </a:rPr>
                <a:t>inheresIn</a:t>
              </a:r>
              <a:endParaRPr lang="en-US" sz="1800" dirty="0">
                <a:solidFill>
                  <a:srgbClr val="FF6600"/>
                </a:solidFill>
              </a:endParaRP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50292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5ED6CC3-FDBE-4C79-B8C4-0A66B3FCED71}"/>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73079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5"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sp>
        <p:nvSpPr>
          <p:cNvPr id="3" name="Slide Number Placeholder 2">
            <a:extLst>
              <a:ext uri="{FF2B5EF4-FFF2-40B4-BE49-F238E27FC236}">
                <a16:creationId xmlns:a16="http://schemas.microsoft.com/office/drawing/2014/main" id="{5DECC2EE-97E6-43C8-893A-D3F176637987}"/>
              </a:ext>
            </a:extLst>
          </p:cNvPr>
          <p:cNvSpPr>
            <a:spLocks noGrp="1"/>
          </p:cNvSpPr>
          <p:nvPr>
            <p:ph type="sldNum" sz="quarter" idx="3"/>
          </p:nvPr>
        </p:nvSpPr>
        <p:spPr/>
        <p:txBody>
          <a:bodyPr/>
          <a:lstStyle/>
          <a:p>
            <a:fld id="{7C5DB68A-9D44-4073-920F-D08D647C06A7}" type="slidenum">
              <a:rPr lang="en-US" smtClean="0"/>
              <a:t>23</a:t>
            </a:fld>
            <a:endParaRPr lang="en-US" dirty="0"/>
          </a:p>
        </p:txBody>
      </p:sp>
      <p:grpSp>
        <p:nvGrpSpPr>
          <p:cNvPr id="7" name="Group 6">
            <a:extLst>
              <a:ext uri="{FF2B5EF4-FFF2-40B4-BE49-F238E27FC236}">
                <a16:creationId xmlns:a16="http://schemas.microsoft.com/office/drawing/2014/main" id="{A917D3DD-81FD-4323-9041-9350935EBB89}"/>
              </a:ext>
            </a:extLst>
          </p:cNvPr>
          <p:cNvGrpSpPr/>
          <p:nvPr/>
        </p:nvGrpSpPr>
        <p:grpSpPr>
          <a:xfrm>
            <a:off x="2590800" y="762000"/>
            <a:ext cx="6477000" cy="1524000"/>
            <a:chOff x="2590800" y="762000"/>
            <a:chExt cx="6477000" cy="1524000"/>
          </a:xfrm>
        </p:grpSpPr>
        <p:sp>
          <p:nvSpPr>
            <p:cNvPr id="4" name="Rectangle: Rounded Corners 3">
              <a:extLst>
                <a:ext uri="{FF2B5EF4-FFF2-40B4-BE49-F238E27FC236}">
                  <a16:creationId xmlns:a16="http://schemas.microsoft.com/office/drawing/2014/main" id="{A30809A4-F0DD-4D46-AB49-002033883579}"/>
                </a:ext>
              </a:extLst>
            </p:cNvPr>
            <p:cNvSpPr/>
            <p:nvPr/>
          </p:nvSpPr>
          <p:spPr bwMode="auto">
            <a:xfrm>
              <a:off x="4419600" y="7620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Rounded Corners 5">
              <a:extLst>
                <a:ext uri="{FF2B5EF4-FFF2-40B4-BE49-F238E27FC236}">
                  <a16:creationId xmlns:a16="http://schemas.microsoft.com/office/drawing/2014/main" id="{555AED44-7083-4191-819B-9CC75E5A1D68}"/>
                </a:ext>
              </a:extLst>
            </p:cNvPr>
            <p:cNvSpPr/>
            <p:nvPr/>
          </p:nvSpPr>
          <p:spPr bwMode="auto">
            <a:xfrm>
              <a:off x="2590800" y="16002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8240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grpSp>
        <p:nvGrpSpPr>
          <p:cNvPr id="4" name="Group 3"/>
          <p:cNvGrpSpPr/>
          <p:nvPr/>
        </p:nvGrpSpPr>
        <p:grpSpPr>
          <a:xfrm>
            <a:off x="60198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6670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457450" y="42672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3314700" y="33528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370478" y="3593810"/>
            <a:ext cx="1218795" cy="400110"/>
          </a:xfrm>
          <a:prstGeom prst="rect">
            <a:avLst/>
          </a:prstGeom>
          <a:noFill/>
        </p:spPr>
        <p:txBody>
          <a:bodyPr wrap="none" rtlCol="0">
            <a:spAutoFit/>
          </a:bodyPr>
          <a:lstStyle/>
          <a:p>
            <a:r>
              <a:rPr lang="en-US" sz="2000" dirty="0" err="1">
                <a:solidFill>
                  <a:srgbClr val="FF6600"/>
                </a:solidFill>
              </a:rPr>
              <a:t>inheresIn</a:t>
            </a:r>
            <a:endParaRPr lang="en-US" sz="2000" dirty="0">
              <a:solidFill>
                <a:srgbClr val="FF6600"/>
              </a:solidFill>
            </a:endParaRPr>
          </a:p>
        </p:txBody>
      </p:sp>
      <p:cxnSp>
        <p:nvCxnSpPr>
          <p:cNvPr id="20" name="Straight Arrow Connector 19"/>
          <p:cNvCxnSpPr>
            <a:stCxn id="9" idx="3"/>
            <a:endCxn id="5" idx="1"/>
          </p:cNvCxnSpPr>
          <p:nvPr/>
        </p:nvCxnSpPr>
        <p:spPr bwMode="auto">
          <a:xfrm>
            <a:off x="39624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4173548" y="30545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4196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9834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880699" y="2296709"/>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sp>
        <p:nvSpPr>
          <p:cNvPr id="28" name="Rounded Rectangle 27"/>
          <p:cNvSpPr/>
          <p:nvPr/>
        </p:nvSpPr>
        <p:spPr bwMode="auto">
          <a:xfrm>
            <a:off x="2446692" y="56010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836183" y="42672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4171950" y="4724400"/>
            <a:ext cx="1664233" cy="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088042" y="4699322"/>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sp>
        <p:nvSpPr>
          <p:cNvPr id="36" name="TextBox 35"/>
          <p:cNvSpPr txBox="1"/>
          <p:nvPr/>
        </p:nvSpPr>
        <p:spPr>
          <a:xfrm>
            <a:off x="344621" y="4166390"/>
            <a:ext cx="1364476" cy="707886"/>
          </a:xfrm>
          <a:prstGeom prst="rect">
            <a:avLst/>
          </a:prstGeom>
          <a:noFill/>
        </p:spPr>
        <p:txBody>
          <a:bodyPr wrap="none" rtlCol="0">
            <a:spAutoFit/>
          </a:bodyPr>
          <a:lstStyle/>
          <a:p>
            <a:r>
              <a:rPr lang="en-US" sz="2000" dirty="0" err="1">
                <a:solidFill>
                  <a:srgbClr val="FFFF00"/>
                </a:solidFill>
              </a:rPr>
              <a:t>instanceOf</a:t>
            </a:r>
            <a:endParaRPr lang="en-US" sz="2000" dirty="0">
              <a:solidFill>
                <a:srgbClr val="FFFF00"/>
              </a:solidFill>
            </a:endParaRPr>
          </a:p>
          <a:p>
            <a:r>
              <a:rPr lang="en-US" sz="2000" dirty="0">
                <a:solidFill>
                  <a:srgbClr val="FFFF00"/>
                </a:solidFill>
              </a:rPr>
              <a:t> at t</a:t>
            </a:r>
          </a:p>
        </p:txBody>
      </p:sp>
      <p:cxnSp>
        <p:nvCxnSpPr>
          <p:cNvPr id="40" name="Elbow Connector 39"/>
          <p:cNvCxnSpPr>
            <a:stCxn id="9" idx="1"/>
            <a:endCxn id="28" idx="1"/>
          </p:cNvCxnSpPr>
          <p:nvPr/>
        </p:nvCxnSpPr>
        <p:spPr bwMode="auto">
          <a:xfrm rot="10800000" flipV="1">
            <a:off x="2446692" y="3086100"/>
            <a:ext cx="220308" cy="2781608"/>
          </a:xfrm>
          <a:prstGeom prst="bentConnector3">
            <a:avLst>
              <a:gd name="adj1" fmla="val 443031"/>
            </a:avLst>
          </a:prstGeom>
          <a:solidFill>
            <a:schemeClr val="accent1"/>
          </a:solidFill>
          <a:ln w="28575" cap="flat" cmpd="sng" algn="ctr">
            <a:solidFill>
              <a:srgbClr val="FFFF00"/>
            </a:solidFill>
            <a:prstDash val="solid"/>
            <a:round/>
            <a:headEnd type="none" w="med" len="med"/>
            <a:tailEnd type="triangle"/>
          </a:ln>
          <a:effectLst/>
        </p:spPr>
      </p:cxnSp>
      <p:sp>
        <p:nvSpPr>
          <p:cNvPr id="12" name="Slide Number Placeholder 11">
            <a:extLst>
              <a:ext uri="{FF2B5EF4-FFF2-40B4-BE49-F238E27FC236}">
                <a16:creationId xmlns:a16="http://schemas.microsoft.com/office/drawing/2014/main" id="{D1A0D7F5-C930-41A4-BC7E-A28EA950F8CC}"/>
              </a:ext>
            </a:extLst>
          </p:cNvPr>
          <p:cNvSpPr>
            <a:spLocks noGrp="1"/>
          </p:cNvSpPr>
          <p:nvPr>
            <p:ph type="sldNum" sz="quarter" idx="3"/>
          </p:nvPr>
        </p:nvSpPr>
        <p:spPr/>
        <p:txBody>
          <a:bodyPr/>
          <a:lstStyle/>
          <a:p>
            <a:fld id="{7C5DB68A-9D44-4073-920F-D08D647C06A7}" type="slidenum">
              <a:rPr lang="en-US" smtClean="0"/>
              <a:t>24</a:t>
            </a:fld>
            <a:endParaRPr lang="en-US" dirty="0"/>
          </a:p>
        </p:txBody>
      </p:sp>
      <p:sp>
        <p:nvSpPr>
          <p:cNvPr id="13" name="Rectangle: Rounded Corners 12">
            <a:extLst>
              <a:ext uri="{FF2B5EF4-FFF2-40B4-BE49-F238E27FC236}">
                <a16:creationId xmlns:a16="http://schemas.microsoft.com/office/drawing/2014/main" id="{B0879E63-DFD4-4A57-9730-3F88C2591CAA}"/>
              </a:ext>
            </a:extLst>
          </p:cNvPr>
          <p:cNvSpPr/>
          <p:nvPr/>
        </p:nvSpPr>
        <p:spPr bwMode="auto">
          <a:xfrm>
            <a:off x="304800" y="2743319"/>
            <a:ext cx="7543800" cy="3505009"/>
          </a:xfrm>
          <a:prstGeom prst="roundRect">
            <a:avLst/>
          </a:prstGeom>
          <a:noFill/>
          <a:ln w="38100" cap="flat" cmpd="sng" algn="ctr">
            <a:solidFill>
              <a:srgbClr val="1FE115"/>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20B5C29-B1FC-4822-992E-60B45C62D7B4}"/>
              </a:ext>
            </a:extLst>
          </p:cNvPr>
          <p:cNvSpPr/>
          <p:nvPr/>
        </p:nvSpPr>
        <p:spPr bwMode="auto">
          <a:xfrm>
            <a:off x="152400" y="775352"/>
            <a:ext cx="3352800" cy="627767"/>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CC28C4D7-FF6D-4B93-A0F0-9F089F7E0F63}"/>
              </a:ext>
            </a:extLst>
          </p:cNvPr>
          <p:cNvSpPr txBox="1"/>
          <p:nvPr/>
        </p:nvSpPr>
        <p:spPr>
          <a:xfrm>
            <a:off x="5607677" y="6201660"/>
            <a:ext cx="3296094" cy="584775"/>
          </a:xfrm>
          <a:prstGeom prst="rect">
            <a:avLst/>
          </a:prstGeom>
          <a:noFill/>
        </p:spPr>
        <p:txBody>
          <a:bodyPr wrap="none" rtlCol="0">
            <a:spAutoFit/>
          </a:bodyPr>
          <a:lstStyle/>
          <a:p>
            <a:r>
              <a:rPr lang="en-US" b="0" dirty="0">
                <a:solidFill>
                  <a:srgbClr val="1FE115"/>
                </a:solidFill>
              </a:rPr>
              <a:t>‘knowledge graph’</a:t>
            </a:r>
          </a:p>
        </p:txBody>
      </p:sp>
    </p:spTree>
    <p:extLst>
      <p:ext uri="{BB962C8B-B14F-4D97-AF65-F5344CB8AC3E}">
        <p14:creationId xmlns:p14="http://schemas.microsoft.com/office/powerpoint/2010/main" val="27542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4800" dirty="0"/>
              <a:t>Role (Externally-Grounded Realizable Entity)</a:t>
            </a:r>
            <a:br>
              <a:rPr lang="en-US" altLang="en-US" sz="6000" b="1" dirty="0"/>
            </a:br>
            <a:endParaRPr lang="en-US" altLang="en-US" dirty="0"/>
          </a:p>
        </p:txBody>
      </p:sp>
      <p:sp>
        <p:nvSpPr>
          <p:cNvPr id="81923" name="Content Placeholder 2"/>
          <p:cNvSpPr>
            <a:spLocks noGrp="1"/>
          </p:cNvSpPr>
          <p:nvPr>
            <p:ph idx="1"/>
          </p:nvPr>
        </p:nvSpPr>
        <p:spPr>
          <a:xfrm>
            <a:off x="228600" y="2514600"/>
            <a:ext cx="8686800" cy="4114800"/>
          </a:xfrm>
        </p:spPr>
        <p:txBody>
          <a:bodyPr/>
          <a:lstStyle/>
          <a:p>
            <a:pPr marL="457200" indent="-457200">
              <a:buFont typeface="Arial" panose="020B0604020202020204" pitchFamily="34" charset="0"/>
              <a:buChar char="•"/>
            </a:pPr>
            <a:r>
              <a:rPr lang="en-US" altLang="en-US" sz="3000" dirty="0"/>
              <a:t>role =def. a realizable entity</a:t>
            </a:r>
          </a:p>
          <a:p>
            <a:pPr marL="857250" lvl="1" indent="-457200">
              <a:buFont typeface="Arial" panose="020B0604020202020204" pitchFamily="34" charset="0"/>
              <a:buChar char="•"/>
            </a:pPr>
            <a:r>
              <a:rPr lang="en-US" altLang="en-US" sz="3000" dirty="0"/>
              <a:t>which exists because the bearer is in some special physical, social, or institutional set of circumstances in which the bearer does not have to be, and</a:t>
            </a:r>
          </a:p>
          <a:p>
            <a:pPr marL="857250" lvl="1" indent="-457200">
              <a:buFont typeface="Arial" panose="020B0604020202020204" pitchFamily="34" charset="0"/>
              <a:buChar char="•"/>
            </a:pPr>
            <a:r>
              <a:rPr lang="en-US" altLang="en-US" sz="3000" dirty="0"/>
              <a:t>is not such that, if it ceases to exist, then the physical make-up of the bearer is thereby changed.</a:t>
            </a:r>
          </a:p>
          <a:p>
            <a:pPr>
              <a:buFont typeface="Arial" panose="020B0604020202020204" pitchFamily="34" charset="0"/>
              <a:buChar char="•"/>
            </a:pPr>
            <a:endParaRPr lang="en-US" altLang="en-US" dirty="0"/>
          </a:p>
        </p:txBody>
      </p:sp>
      <p:sp>
        <p:nvSpPr>
          <p:cNvPr id="3" name="Slide Number Placeholder 2">
            <a:extLst>
              <a:ext uri="{FF2B5EF4-FFF2-40B4-BE49-F238E27FC236}">
                <a16:creationId xmlns:a16="http://schemas.microsoft.com/office/drawing/2014/main" id="{9F144898-08FA-4B38-A595-156E4D458657}"/>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423401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533400" y="1447800"/>
            <a:ext cx="8001000" cy="457200"/>
          </a:xfrm>
        </p:spPr>
        <p:txBody>
          <a:bodyPr/>
          <a:lstStyle/>
          <a:p>
            <a:pPr algn="ctr"/>
            <a:r>
              <a:rPr lang="en-US" sz="3200" dirty="0"/>
              <a:t>‘Mary </a:t>
            </a:r>
            <a:r>
              <a:rPr lang="en-US" sz="3200" dirty="0">
                <a:solidFill>
                  <a:srgbClr val="AAE600"/>
                </a:solidFill>
              </a:rPr>
              <a:t>is patient of </a:t>
            </a:r>
            <a:r>
              <a:rPr lang="en-US" sz="3200" dirty="0"/>
              <a:t>John’</a:t>
            </a:r>
          </a:p>
          <a:p>
            <a:pPr algn="ctr"/>
            <a:endParaRPr lang="en-US" dirty="0"/>
          </a:p>
          <a:p>
            <a:pPr algn="ctr"/>
            <a:endParaRPr lang="en-US" dirty="0"/>
          </a:p>
        </p:txBody>
      </p:sp>
      <p:grpSp>
        <p:nvGrpSpPr>
          <p:cNvPr id="4" name="Group 3"/>
          <p:cNvGrpSpPr/>
          <p:nvPr/>
        </p:nvGrpSpPr>
        <p:grpSpPr>
          <a:xfrm>
            <a:off x="5638800" y="20216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286000" y="20412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076450" y="40386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2933700" y="31242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1776279" y="33652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581400" y="28575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3792548" y="28259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038600" y="20735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602480" y="20574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499699" y="2068109"/>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sp>
        <p:nvSpPr>
          <p:cNvPr id="28" name="Rounded Rectangle 27"/>
          <p:cNvSpPr/>
          <p:nvPr/>
        </p:nvSpPr>
        <p:spPr bwMode="auto">
          <a:xfrm>
            <a:off x="2065692" y="53724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455183" y="40386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3790950" y="4495800"/>
            <a:ext cx="1664233" cy="0"/>
          </a:xfrm>
          <a:prstGeom prst="straightConnector1">
            <a:avLst/>
          </a:prstGeom>
          <a:solidFill>
            <a:schemeClr val="accent1"/>
          </a:solidFill>
          <a:ln w="28575" cap="flat" cmpd="sng" algn="ctr">
            <a:solidFill>
              <a:srgbClr val="FFC000"/>
            </a:solidFill>
            <a:prstDash val="solid"/>
            <a:round/>
            <a:headEnd type="none" w="med" len="med"/>
            <a:tailEnd type="triangle"/>
          </a:ln>
          <a:effectLst/>
        </p:spPr>
      </p:cxnSp>
      <p:sp>
        <p:nvSpPr>
          <p:cNvPr id="33" name="TextBox 32"/>
          <p:cNvSpPr txBox="1"/>
          <p:nvPr/>
        </p:nvSpPr>
        <p:spPr>
          <a:xfrm>
            <a:off x="3707042" y="4470722"/>
            <a:ext cx="1790875" cy="400110"/>
          </a:xfrm>
          <a:prstGeom prst="rect">
            <a:avLst/>
          </a:prstGeom>
          <a:noFill/>
        </p:spPr>
        <p:txBody>
          <a:bodyPr wrap="none" rtlCol="0">
            <a:spAutoFit/>
          </a:bodyPr>
          <a:lstStyle/>
          <a:p>
            <a:r>
              <a:rPr lang="en-US" sz="2000" dirty="0" err="1">
                <a:solidFill>
                  <a:srgbClr val="FFC000"/>
                </a:solidFill>
              </a:rPr>
              <a:t>instanceOf</a:t>
            </a:r>
            <a:r>
              <a:rPr lang="en-US" sz="2000" dirty="0">
                <a:solidFill>
                  <a:srgbClr val="FFC000"/>
                </a:solidFill>
              </a:rPr>
              <a:t> at t</a:t>
            </a:r>
          </a:p>
        </p:txBody>
      </p:sp>
      <p:sp>
        <p:nvSpPr>
          <p:cNvPr id="36" name="TextBox 35"/>
          <p:cNvSpPr txBox="1"/>
          <p:nvPr/>
        </p:nvSpPr>
        <p:spPr>
          <a:xfrm>
            <a:off x="-36379" y="3937790"/>
            <a:ext cx="1364476" cy="707886"/>
          </a:xfrm>
          <a:prstGeom prst="rect">
            <a:avLst/>
          </a:prstGeom>
          <a:noFill/>
        </p:spPr>
        <p:txBody>
          <a:bodyPr wrap="none" rtlCol="0">
            <a:spAutoFit/>
          </a:bodyPr>
          <a:lstStyle/>
          <a:p>
            <a:r>
              <a:rPr lang="en-US" sz="2000" dirty="0" err="1">
                <a:solidFill>
                  <a:srgbClr val="FFC000"/>
                </a:solidFill>
              </a:rPr>
              <a:t>instanceOf</a:t>
            </a:r>
            <a:endParaRPr lang="en-US" sz="2000" dirty="0">
              <a:solidFill>
                <a:srgbClr val="FFC000"/>
              </a:solidFill>
            </a:endParaRPr>
          </a:p>
          <a:p>
            <a:r>
              <a:rPr lang="en-US" sz="2000" dirty="0">
                <a:solidFill>
                  <a:srgbClr val="FFC000"/>
                </a:solidFill>
              </a:rPr>
              <a:t> at t</a:t>
            </a:r>
          </a:p>
        </p:txBody>
      </p:sp>
      <p:cxnSp>
        <p:nvCxnSpPr>
          <p:cNvPr id="40" name="Elbow Connector 39"/>
          <p:cNvCxnSpPr>
            <a:stCxn id="9" idx="1"/>
            <a:endCxn id="28" idx="1"/>
          </p:cNvCxnSpPr>
          <p:nvPr/>
        </p:nvCxnSpPr>
        <p:spPr bwMode="auto">
          <a:xfrm rot="10800000" flipV="1">
            <a:off x="2065692" y="2857500"/>
            <a:ext cx="220308" cy="2781608"/>
          </a:xfrm>
          <a:prstGeom prst="bentConnector3">
            <a:avLst>
              <a:gd name="adj1" fmla="val 443031"/>
            </a:avLst>
          </a:prstGeom>
          <a:solidFill>
            <a:schemeClr val="accent1"/>
          </a:solidFill>
          <a:ln w="28575" cap="flat" cmpd="sng" algn="ctr">
            <a:solidFill>
              <a:srgbClr val="FFC000"/>
            </a:solidFill>
            <a:prstDash val="solid"/>
            <a:round/>
            <a:headEnd type="none" w="med" len="med"/>
            <a:tailEnd type="triangle"/>
          </a:ln>
          <a:effectLst/>
        </p:spPr>
      </p:cxnSp>
      <p:sp>
        <p:nvSpPr>
          <p:cNvPr id="34" name="Oval 33"/>
          <p:cNvSpPr/>
          <p:nvPr/>
        </p:nvSpPr>
        <p:spPr bwMode="auto">
          <a:xfrm>
            <a:off x="5055332" y="6053916"/>
            <a:ext cx="334759" cy="285442"/>
          </a:xfrm>
          <a:prstGeom prst="ellipse">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1</a:t>
            </a:r>
          </a:p>
        </p:txBody>
      </p:sp>
      <p:sp>
        <p:nvSpPr>
          <p:cNvPr id="35" name="Oval 34"/>
          <p:cNvSpPr/>
          <p:nvPr/>
        </p:nvSpPr>
        <p:spPr bwMode="auto">
          <a:xfrm>
            <a:off x="5055332" y="5105708"/>
            <a:ext cx="334759" cy="28544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2</a:t>
            </a:r>
          </a:p>
        </p:txBody>
      </p:sp>
      <p:sp>
        <p:nvSpPr>
          <p:cNvPr id="37" name="Oval 36"/>
          <p:cNvSpPr/>
          <p:nvPr/>
        </p:nvSpPr>
        <p:spPr bwMode="auto">
          <a:xfrm>
            <a:off x="5055332" y="5419879"/>
            <a:ext cx="334759" cy="28544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3</a:t>
            </a:r>
          </a:p>
        </p:txBody>
      </p:sp>
      <p:sp>
        <p:nvSpPr>
          <p:cNvPr id="38" name="Oval 37"/>
          <p:cNvSpPr/>
          <p:nvPr/>
        </p:nvSpPr>
        <p:spPr bwMode="auto">
          <a:xfrm>
            <a:off x="5055332" y="5739745"/>
            <a:ext cx="334759" cy="28544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2</a:t>
            </a:r>
          </a:p>
        </p:txBody>
      </p:sp>
      <p:sp>
        <p:nvSpPr>
          <p:cNvPr id="13" name="Slide Number Placeholder 12">
            <a:extLst>
              <a:ext uri="{FF2B5EF4-FFF2-40B4-BE49-F238E27FC236}">
                <a16:creationId xmlns:a16="http://schemas.microsoft.com/office/drawing/2014/main" id="{52968494-4594-455A-B5EA-A9E3939BBECD}"/>
              </a:ext>
            </a:extLst>
          </p:cNvPr>
          <p:cNvSpPr>
            <a:spLocks noGrp="1"/>
          </p:cNvSpPr>
          <p:nvPr>
            <p:ph type="sldNum" sz="quarter" idx="3"/>
          </p:nvPr>
        </p:nvSpPr>
        <p:spPr/>
        <p:txBody>
          <a:bodyPr/>
          <a:lstStyle/>
          <a:p>
            <a:fld id="{7C5DB68A-9D44-4073-920F-D08D647C06A7}" type="slidenum">
              <a:rPr lang="en-US" smtClean="0"/>
              <a:t>26</a:t>
            </a:fld>
            <a:endParaRPr lang="en-US" dirty="0"/>
          </a:p>
        </p:txBody>
      </p:sp>
      <p:sp>
        <p:nvSpPr>
          <p:cNvPr id="39" name="Oval 38">
            <a:extLst>
              <a:ext uri="{FF2B5EF4-FFF2-40B4-BE49-F238E27FC236}">
                <a16:creationId xmlns:a16="http://schemas.microsoft.com/office/drawing/2014/main" id="{7062956B-EC35-4482-8BB0-8F6C5B19D108}"/>
              </a:ext>
            </a:extLst>
          </p:cNvPr>
          <p:cNvSpPr/>
          <p:nvPr/>
        </p:nvSpPr>
        <p:spPr bwMode="auto">
          <a:xfrm>
            <a:off x="5055332" y="6392174"/>
            <a:ext cx="334759" cy="285442"/>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2</a:t>
            </a:r>
          </a:p>
        </p:txBody>
      </p:sp>
      <p:sp>
        <p:nvSpPr>
          <p:cNvPr id="14" name="TextBox 13">
            <a:extLst>
              <a:ext uri="{FF2B5EF4-FFF2-40B4-BE49-F238E27FC236}">
                <a16:creationId xmlns:a16="http://schemas.microsoft.com/office/drawing/2014/main" id="{4A42D35E-4B4A-40CD-8AAC-0FA910949862}"/>
              </a:ext>
            </a:extLst>
          </p:cNvPr>
          <p:cNvSpPr txBox="1"/>
          <p:nvPr/>
        </p:nvSpPr>
        <p:spPr>
          <a:xfrm>
            <a:off x="5455183" y="5046400"/>
            <a:ext cx="2308645" cy="1631216"/>
          </a:xfrm>
          <a:prstGeom prst="rect">
            <a:avLst/>
          </a:prstGeom>
          <a:noFill/>
        </p:spPr>
        <p:txBody>
          <a:bodyPr wrap="none" rtlCol="0">
            <a:spAutoFit/>
          </a:bodyPr>
          <a:lstStyle/>
          <a:p>
            <a:pPr algn="l"/>
            <a:r>
              <a:rPr lang="en-US" sz="2000" b="0" dirty="0">
                <a:solidFill>
                  <a:schemeClr val="bg1"/>
                </a:solidFill>
              </a:rPr>
              <a:t>p to p relations</a:t>
            </a:r>
          </a:p>
          <a:p>
            <a:pPr algn="l"/>
            <a:r>
              <a:rPr lang="en-US" sz="2000" b="0" dirty="0">
                <a:solidFill>
                  <a:schemeClr val="bg1"/>
                </a:solidFill>
              </a:rPr>
              <a:t>particulars</a:t>
            </a:r>
          </a:p>
          <a:p>
            <a:pPr algn="l"/>
            <a:r>
              <a:rPr lang="en-US" sz="2000" b="0" dirty="0">
                <a:solidFill>
                  <a:schemeClr val="bg1"/>
                </a:solidFill>
              </a:rPr>
              <a:t>types</a:t>
            </a:r>
          </a:p>
          <a:p>
            <a:pPr algn="l"/>
            <a:r>
              <a:rPr lang="en-US" sz="2000" b="0" dirty="0">
                <a:solidFill>
                  <a:schemeClr val="bg1"/>
                </a:solidFill>
              </a:rPr>
              <a:t>relational expression</a:t>
            </a:r>
          </a:p>
          <a:p>
            <a:pPr algn="l"/>
            <a:r>
              <a:rPr lang="en-US" sz="2000" b="0" dirty="0">
                <a:solidFill>
                  <a:schemeClr val="bg1"/>
                </a:solidFill>
              </a:rPr>
              <a:t>p to u relations</a:t>
            </a:r>
          </a:p>
        </p:txBody>
      </p:sp>
    </p:spTree>
    <p:extLst>
      <p:ext uri="{BB962C8B-B14F-4D97-AF65-F5344CB8AC3E}">
        <p14:creationId xmlns:p14="http://schemas.microsoft.com/office/powerpoint/2010/main" val="241915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16A2805B-61E3-4B0C-90F5-5EDDD5608844}"/>
              </a:ext>
            </a:extLst>
          </p:cNvPr>
          <p:cNvSpPr>
            <a:spLocks noGrp="1"/>
          </p:cNvSpPr>
          <p:nvPr>
            <p:ph type="sldNum" sz="quarter" idx="3"/>
          </p:nvPr>
        </p:nvSpPr>
        <p:spPr/>
        <p:txBody>
          <a:bodyPr/>
          <a:lstStyle/>
          <a:p>
            <a:fld id="{7C5DB68A-9D44-4073-920F-D08D647C06A7}" type="slidenum">
              <a:rPr lang="en-US" smtClean="0"/>
              <a:t>27</a:t>
            </a:fld>
            <a:endParaRPr lang="en-US" dirty="0"/>
          </a:p>
        </p:txBody>
      </p:sp>
    </p:spTree>
    <p:extLst>
      <p:ext uri="{BB962C8B-B14F-4D97-AF65-F5344CB8AC3E}">
        <p14:creationId xmlns:p14="http://schemas.microsoft.com/office/powerpoint/2010/main" val="267610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grpSp>
        <p:nvGrpSpPr>
          <p:cNvPr id="4" name="Group 3"/>
          <p:cNvGrpSpPr/>
          <p:nvPr/>
        </p:nvGrpSpPr>
        <p:grpSpPr>
          <a:xfrm>
            <a:off x="55626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2098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3689616" y="4215205"/>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M&amp;J’s</a:t>
            </a:r>
            <a:r>
              <a:rPr kumimoji="0" lang="en-US" sz="2400" b="0" i="0" u="none" strike="noStrike" cap="none" normalizeH="0" dirty="0">
                <a:ln>
                  <a:noFill/>
                </a:ln>
                <a:solidFill>
                  <a:schemeClr val="tx1"/>
                </a:solidFill>
                <a:effectLst/>
                <a:latin typeface="Times" pitchFamily="122" charset="0"/>
              </a:rPr>
              <a:t> friendship</a:t>
            </a:r>
            <a:endParaRPr kumimoji="0" lang="en-US" sz="2400" b="0" i="0" u="none" strike="noStrike" cap="none" normalizeH="0" baseline="0" dirty="0">
              <a:ln>
                <a:noFill/>
              </a:ln>
              <a:solidFill>
                <a:schemeClr val="tx1"/>
              </a:solidFill>
              <a:effectLst/>
              <a:latin typeface="Times" pitchFamily="122" charset="0"/>
            </a:endParaRPr>
          </a:p>
        </p:txBody>
      </p:sp>
      <p:cxnSp>
        <p:nvCxnSpPr>
          <p:cNvPr id="18" name="Straight Arrow Connector 17"/>
          <p:cNvCxnSpPr>
            <a:stCxn id="16" idx="0"/>
            <a:endCxn id="9" idx="2"/>
          </p:cNvCxnSpPr>
          <p:nvPr/>
        </p:nvCxnSpPr>
        <p:spPr bwMode="auto">
          <a:xfrm flipH="1" flipV="1">
            <a:off x="2857500" y="3352800"/>
            <a:ext cx="1689366"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334941" y="3705063"/>
            <a:ext cx="1218795" cy="400110"/>
          </a:xfrm>
          <a:prstGeom prst="rect">
            <a:avLst/>
          </a:prstGeom>
          <a:noFill/>
        </p:spPr>
        <p:txBody>
          <a:bodyPr wrap="none" rtlCol="0">
            <a:spAutoFit/>
          </a:bodyPr>
          <a:lstStyle/>
          <a:p>
            <a:r>
              <a:rPr lang="en-US" sz="2000" dirty="0" err="1">
                <a:solidFill>
                  <a:srgbClr val="FF6600"/>
                </a:solidFill>
              </a:rPr>
              <a:t>inheresIn</a:t>
            </a:r>
            <a:endParaRPr lang="en-US" sz="2000" dirty="0">
              <a:solidFill>
                <a:srgbClr val="FF6600"/>
              </a:solidFill>
            </a:endParaRPr>
          </a:p>
        </p:txBody>
      </p:sp>
      <p:cxnSp>
        <p:nvCxnSpPr>
          <p:cNvPr id="20" name="Straight Arrow Connector 19"/>
          <p:cNvCxnSpPr>
            <a:stCxn id="9" idx="3"/>
            <a:endCxn id="5" idx="1"/>
          </p:cNvCxnSpPr>
          <p:nvPr/>
        </p:nvCxnSpPr>
        <p:spPr bwMode="auto">
          <a:xfrm>
            <a:off x="35052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3979238" y="3054511"/>
            <a:ext cx="1136850" cy="400110"/>
          </a:xfrm>
          <a:prstGeom prst="rect">
            <a:avLst/>
          </a:prstGeom>
          <a:noFill/>
        </p:spPr>
        <p:txBody>
          <a:bodyPr wrap="none" rtlCol="0">
            <a:spAutoFit/>
          </a:bodyPr>
          <a:lstStyle/>
          <a:p>
            <a:r>
              <a:rPr lang="en-US" sz="2000" dirty="0" err="1">
                <a:solidFill>
                  <a:srgbClr val="FF6600"/>
                </a:solidFill>
              </a:rPr>
              <a:t>friendOf</a:t>
            </a:r>
            <a:endParaRPr lang="en-US" sz="2000" dirty="0">
              <a:solidFill>
                <a:srgbClr val="FF6600"/>
              </a:solidFill>
            </a:endParaRPr>
          </a:p>
        </p:txBody>
      </p:sp>
      <p:cxnSp>
        <p:nvCxnSpPr>
          <p:cNvPr id="24" name="Straight Connector 23"/>
          <p:cNvCxnSpPr/>
          <p:nvPr/>
        </p:nvCxnSpPr>
        <p:spPr bwMode="auto">
          <a:xfrm>
            <a:off x="39624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5262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423499" y="2296709"/>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sp>
        <p:nvSpPr>
          <p:cNvPr id="30" name="Rounded Rectangle 29"/>
          <p:cNvSpPr/>
          <p:nvPr/>
        </p:nvSpPr>
        <p:spPr bwMode="auto">
          <a:xfrm>
            <a:off x="3689616" y="5819225"/>
            <a:ext cx="1714500" cy="60707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friendship</a:t>
            </a:r>
          </a:p>
        </p:txBody>
      </p:sp>
      <p:cxnSp>
        <p:nvCxnSpPr>
          <p:cNvPr id="32" name="Straight Arrow Connector 31"/>
          <p:cNvCxnSpPr>
            <a:stCxn id="16" idx="2"/>
            <a:endCxn id="30" idx="0"/>
          </p:cNvCxnSpPr>
          <p:nvPr/>
        </p:nvCxnSpPr>
        <p:spPr bwMode="auto">
          <a:xfrm>
            <a:off x="4546866" y="5129605"/>
            <a:ext cx="0" cy="68962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576450" y="5239637"/>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cxnSp>
        <p:nvCxnSpPr>
          <p:cNvPr id="31" name="Straight Arrow Connector 30"/>
          <p:cNvCxnSpPr>
            <a:stCxn id="16" idx="0"/>
            <a:endCxn id="5" idx="2"/>
          </p:cNvCxnSpPr>
          <p:nvPr/>
        </p:nvCxnSpPr>
        <p:spPr bwMode="auto">
          <a:xfrm flipV="1">
            <a:off x="4546866" y="3352800"/>
            <a:ext cx="1663434"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34" name="TextBox 33"/>
          <p:cNvSpPr txBox="1"/>
          <p:nvPr/>
        </p:nvSpPr>
        <p:spPr>
          <a:xfrm>
            <a:off x="5787901" y="3694963"/>
            <a:ext cx="1218795" cy="400110"/>
          </a:xfrm>
          <a:prstGeom prst="rect">
            <a:avLst/>
          </a:prstGeom>
          <a:noFill/>
        </p:spPr>
        <p:txBody>
          <a:bodyPr wrap="none" rtlCol="0">
            <a:spAutoFit/>
          </a:bodyPr>
          <a:lstStyle/>
          <a:p>
            <a:r>
              <a:rPr lang="en-US" sz="2000" dirty="0" err="1">
                <a:solidFill>
                  <a:srgbClr val="FF6600"/>
                </a:solidFill>
              </a:rPr>
              <a:t>inheresIn</a:t>
            </a:r>
            <a:endParaRPr lang="en-US" sz="2000" dirty="0">
              <a:solidFill>
                <a:srgbClr val="FF6600"/>
              </a:solidFill>
            </a:endParaRPr>
          </a:p>
        </p:txBody>
      </p:sp>
      <p:sp>
        <p:nvSpPr>
          <p:cNvPr id="12" name="Slide Number Placeholder 11">
            <a:extLst>
              <a:ext uri="{FF2B5EF4-FFF2-40B4-BE49-F238E27FC236}">
                <a16:creationId xmlns:a16="http://schemas.microsoft.com/office/drawing/2014/main" id="{5B3C2CE2-B9A2-4C26-B34E-4EBA90D959BE}"/>
              </a:ext>
            </a:extLst>
          </p:cNvPr>
          <p:cNvSpPr>
            <a:spLocks noGrp="1"/>
          </p:cNvSpPr>
          <p:nvPr>
            <p:ph type="sldNum" sz="quarter" idx="3"/>
          </p:nvPr>
        </p:nvSpPr>
        <p:spPr/>
        <p:txBody>
          <a:bodyPr/>
          <a:lstStyle/>
          <a:p>
            <a:fld id="{7C5DB68A-9D44-4073-920F-D08D647C06A7}" type="slidenum">
              <a:rPr lang="en-US" smtClean="0"/>
              <a:t>28</a:t>
            </a:fld>
            <a:endParaRPr lang="en-US" dirty="0"/>
          </a:p>
        </p:txBody>
      </p:sp>
    </p:spTree>
    <p:extLst>
      <p:ext uri="{BB962C8B-B14F-4D97-AF65-F5344CB8AC3E}">
        <p14:creationId xmlns:p14="http://schemas.microsoft.com/office/powerpoint/2010/main" val="345255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88EE4-CF3C-49FE-8EB7-86E5713883CC}"/>
              </a:ext>
            </a:extLst>
          </p:cNvPr>
          <p:cNvSpPr>
            <a:spLocks noGrp="1"/>
          </p:cNvSpPr>
          <p:nvPr>
            <p:ph type="ctrTitle"/>
          </p:nvPr>
        </p:nvSpPr>
        <p:spPr/>
        <p:txBody>
          <a:bodyPr/>
          <a:lstStyle/>
          <a:p>
            <a:r>
              <a:rPr lang="en-US" dirty="0"/>
              <a:t>Properties of formal relations</a:t>
            </a:r>
          </a:p>
        </p:txBody>
      </p:sp>
      <p:sp>
        <p:nvSpPr>
          <p:cNvPr id="6" name="Subtitle 5">
            <a:extLst>
              <a:ext uri="{FF2B5EF4-FFF2-40B4-BE49-F238E27FC236}">
                <a16:creationId xmlns:a16="http://schemas.microsoft.com/office/drawing/2014/main" id="{8B9FC5DF-295C-4665-81DD-0FFCB43C5E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462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4DF-0C59-4CA3-8BE6-D64D95CBC0EC}"/>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09DFD749-9476-4A2C-A45B-F5E3F8916864}"/>
              </a:ext>
            </a:extLst>
          </p:cNvPr>
          <p:cNvSpPr>
            <a:spLocks noGrp="1"/>
          </p:cNvSpPr>
          <p:nvPr>
            <p:ph idx="1"/>
          </p:nvPr>
        </p:nvSpPr>
        <p:spPr/>
        <p:txBody>
          <a:bodyPr/>
          <a:lstStyle/>
          <a:p>
            <a:pPr>
              <a:buFont typeface="Arial" panose="020B0604020202020204" pitchFamily="34" charset="0"/>
              <a:buChar char="•"/>
            </a:pPr>
            <a:r>
              <a:rPr lang="en-US" dirty="0"/>
              <a:t>BFO2020-FOL’s axiomatization, compared to the definitions in previous versions, changed the arity of some relations.</a:t>
            </a:r>
          </a:p>
          <a:p>
            <a:pPr lvl="1">
              <a:buFont typeface="Arial" panose="020B0604020202020204" pitchFamily="34" charset="0"/>
              <a:buChar char="•"/>
            </a:pPr>
            <a:r>
              <a:rPr lang="en-US" sz="2000" dirty="0"/>
              <a:t>Previous principle: all relations in which at least one continuant is involved, should be time-indexed. </a:t>
            </a:r>
          </a:p>
          <a:p>
            <a:pPr lvl="1">
              <a:buFont typeface="Arial" panose="020B0604020202020204" pitchFamily="34" charset="0"/>
              <a:buChar char="•"/>
            </a:pPr>
            <a:r>
              <a:rPr lang="en-US" sz="2000" dirty="0"/>
              <a:t>Now: some exceptions</a:t>
            </a:r>
          </a:p>
          <a:p>
            <a:pPr>
              <a:buFont typeface="Arial" panose="020B0604020202020204" pitchFamily="34" charset="0"/>
              <a:buChar char="•"/>
            </a:pPr>
            <a:r>
              <a:rPr lang="en-US" dirty="0"/>
              <a:t>For your assignments:</a:t>
            </a:r>
          </a:p>
          <a:p>
            <a:pPr lvl="1">
              <a:buFont typeface="Arial" panose="020B0604020202020204" pitchFamily="34" charset="0"/>
              <a:buChar char="•"/>
            </a:pPr>
            <a:r>
              <a:rPr lang="en-US" sz="2000" dirty="0"/>
              <a:t>Use the allowed BFO2020-FOL relations wherever sufficient (see </a:t>
            </a:r>
            <a:r>
              <a:rPr lang="en-US" sz="2000" dirty="0">
                <a:hlinkClick r:id="rId2" action="ppaction://hlinkfile"/>
              </a:rPr>
              <a:t>bfo-2020-defhelp.xlsx</a:t>
            </a:r>
            <a:r>
              <a:rPr lang="en-US" sz="2000" dirty="0"/>
              <a:t>)</a:t>
            </a:r>
          </a:p>
          <a:p>
            <a:pPr lvl="1">
              <a:buFont typeface="Arial" panose="020B0604020202020204" pitchFamily="34" charset="0"/>
              <a:buChar char="•"/>
            </a:pPr>
            <a:r>
              <a:rPr lang="en-US" sz="2000" dirty="0"/>
              <a:t>For any relation you introduce and which is not in BFO2020, you MUST time-index it if there is a continuant in at least one argument.</a:t>
            </a:r>
          </a:p>
        </p:txBody>
      </p:sp>
      <p:sp>
        <p:nvSpPr>
          <p:cNvPr id="4" name="Slide Number Placeholder 3">
            <a:extLst>
              <a:ext uri="{FF2B5EF4-FFF2-40B4-BE49-F238E27FC236}">
                <a16:creationId xmlns:a16="http://schemas.microsoft.com/office/drawing/2014/main" id="{EE08EDD2-0081-4836-BF08-772BE8522962}"/>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57987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Arity of a relation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Binary:</a:t>
            </a:r>
          </a:p>
          <a:p>
            <a:pPr lvl="1">
              <a:buFont typeface="Arial" panose="020B0604020202020204" pitchFamily="34" charset="0"/>
              <a:buChar char="•"/>
            </a:pPr>
            <a:r>
              <a:rPr lang="en-US" u="sng" dirty="0"/>
              <a:t>My youth</a:t>
            </a:r>
            <a:r>
              <a:rPr lang="en-US" dirty="0"/>
              <a:t> </a:t>
            </a:r>
            <a:r>
              <a:rPr lang="en-US" dirty="0" err="1"/>
              <a:t>partOf</a:t>
            </a:r>
            <a:r>
              <a:rPr lang="en-US" dirty="0"/>
              <a:t> </a:t>
            </a:r>
            <a:r>
              <a:rPr lang="en-US" u="sng" dirty="0"/>
              <a:t>my life</a:t>
            </a:r>
          </a:p>
          <a:p>
            <a:pPr marL="0" indent="0"/>
            <a:r>
              <a:rPr lang="en-US" dirty="0"/>
              <a:t>	   1			2</a:t>
            </a:r>
          </a:p>
          <a:p>
            <a:pPr>
              <a:buFont typeface="Arial" panose="020B0604020202020204" pitchFamily="34" charset="0"/>
              <a:buChar char="•"/>
            </a:pPr>
            <a:r>
              <a:rPr lang="en-US" dirty="0"/>
              <a:t>Ternary:</a:t>
            </a:r>
          </a:p>
          <a:p>
            <a:pPr lvl="1">
              <a:buFont typeface="Arial" panose="020B0604020202020204" pitchFamily="34" charset="0"/>
              <a:buChar char="•"/>
            </a:pPr>
            <a:r>
              <a:rPr lang="en-US" u="sng" dirty="0"/>
              <a:t>My hand</a:t>
            </a:r>
            <a:r>
              <a:rPr lang="en-US" dirty="0"/>
              <a:t> </a:t>
            </a:r>
            <a:r>
              <a:rPr lang="en-US" dirty="0" err="1"/>
              <a:t>partOf</a:t>
            </a:r>
            <a:r>
              <a:rPr lang="en-US" dirty="0"/>
              <a:t> </a:t>
            </a:r>
            <a:r>
              <a:rPr lang="en-US" u="sng" dirty="0"/>
              <a:t>me</a:t>
            </a:r>
            <a:r>
              <a:rPr lang="en-US" dirty="0"/>
              <a:t> </a:t>
            </a:r>
            <a:r>
              <a:rPr lang="en-US" u="sng" dirty="0"/>
              <a:t>now</a:t>
            </a:r>
          </a:p>
          <a:p>
            <a:pPr marL="0" indent="0"/>
            <a:r>
              <a:rPr lang="en-US" dirty="0"/>
              <a:t>	  1                    2     3</a:t>
            </a:r>
          </a:p>
          <a:p>
            <a:pPr>
              <a:buFont typeface="Arial" panose="020B0604020202020204" pitchFamily="34" charset="0"/>
              <a:buChar char="•"/>
            </a:pPr>
            <a:r>
              <a:rPr lang="en-US" dirty="0"/>
              <a:t>Quaternary:</a:t>
            </a:r>
          </a:p>
          <a:p>
            <a:pPr lvl="1">
              <a:buFont typeface="Arial" panose="020B0604020202020204" pitchFamily="34" charset="0"/>
              <a:buChar char="•"/>
            </a:pPr>
            <a:r>
              <a:rPr lang="en-US" sz="2200" u="sng" dirty="0"/>
              <a:t>My left middle finger</a:t>
            </a:r>
            <a:r>
              <a:rPr lang="en-US" sz="2200" dirty="0"/>
              <a:t> between </a:t>
            </a:r>
            <a:r>
              <a:rPr lang="en-US" sz="2200" u="sng" dirty="0"/>
              <a:t>my left index finger</a:t>
            </a:r>
          </a:p>
          <a:p>
            <a:pPr marL="914400" lvl="2" indent="0">
              <a:buNone/>
            </a:pPr>
            <a:r>
              <a:rPr lang="en-US" dirty="0"/>
              <a:t>        1                                           2                               </a:t>
            </a:r>
          </a:p>
          <a:p>
            <a:pPr marL="457200" lvl="1" indent="0">
              <a:buNone/>
            </a:pPr>
            <a:r>
              <a:rPr lang="en-US" dirty="0"/>
              <a:t>   </a:t>
            </a:r>
            <a:r>
              <a:rPr lang="en-US" sz="2200" dirty="0"/>
              <a:t>and </a:t>
            </a:r>
            <a:r>
              <a:rPr lang="en-US" sz="2200" u="sng" dirty="0"/>
              <a:t>my left ring finger</a:t>
            </a:r>
            <a:r>
              <a:rPr lang="en-US" sz="2200" dirty="0"/>
              <a:t> </a:t>
            </a:r>
            <a:r>
              <a:rPr lang="en-US" sz="2200" u="sng" dirty="0"/>
              <a:t>now</a:t>
            </a:r>
          </a:p>
          <a:p>
            <a:pPr marL="457200" lvl="1" indent="0">
              <a:buNone/>
            </a:pPr>
            <a:r>
              <a:rPr lang="en-US" dirty="0"/>
              <a:t>              3		 4</a:t>
            </a:r>
          </a:p>
          <a:p>
            <a:pPr marL="400050">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6A9E66D7-4052-4909-AE0C-A9160D516BBD}"/>
              </a:ext>
            </a:extLst>
          </p:cNvPr>
          <p:cNvSpPr>
            <a:spLocks noGrp="1"/>
          </p:cNvSpPr>
          <p:nvPr>
            <p:ph type="sldNum" sz="quarter" idx="3"/>
          </p:nvPr>
        </p:nvSpPr>
        <p:spPr/>
        <p:txBody>
          <a:bodyPr/>
          <a:lstStyle/>
          <a:p>
            <a:fld id="{7C5DB68A-9D44-4073-920F-D08D647C06A7}" type="slidenum">
              <a:rPr lang="en-US" smtClean="0"/>
              <a:t>30</a:t>
            </a:fld>
            <a:endParaRPr lang="en-US" dirty="0"/>
          </a:p>
        </p:txBody>
      </p:sp>
      <p:sp>
        <p:nvSpPr>
          <p:cNvPr id="5" name="TextBox 4">
            <a:extLst>
              <a:ext uri="{FF2B5EF4-FFF2-40B4-BE49-F238E27FC236}">
                <a16:creationId xmlns:a16="http://schemas.microsoft.com/office/drawing/2014/main" id="{5F3144B0-3EB4-48AA-B276-D3A9B425FB01}"/>
              </a:ext>
            </a:extLst>
          </p:cNvPr>
          <p:cNvSpPr txBox="1"/>
          <p:nvPr/>
        </p:nvSpPr>
        <p:spPr>
          <a:xfrm>
            <a:off x="5410200" y="2057400"/>
            <a:ext cx="2994340" cy="1569660"/>
          </a:xfrm>
          <a:prstGeom prst="rect">
            <a:avLst/>
          </a:prstGeom>
          <a:noFill/>
        </p:spPr>
        <p:txBody>
          <a:bodyPr wrap="square" rtlCol="0">
            <a:spAutoFit/>
          </a:bodyPr>
          <a:lstStyle/>
          <a:p>
            <a:r>
              <a:rPr lang="en-US" dirty="0">
                <a:solidFill>
                  <a:srgbClr val="FFFF00"/>
                </a:solidFill>
              </a:rPr>
              <a:t>Arguments of a relation are ordered !</a:t>
            </a:r>
          </a:p>
        </p:txBody>
      </p:sp>
    </p:spTree>
    <p:extLst>
      <p:ext uri="{BB962C8B-B14F-4D97-AF65-F5344CB8AC3E}">
        <p14:creationId xmlns:p14="http://schemas.microsoft.com/office/powerpoint/2010/main" val="38733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relations</a:t>
            </a:r>
          </a:p>
        </p:txBody>
      </p:sp>
      <p:pic>
        <p:nvPicPr>
          <p:cNvPr id="5" name="Picture 4"/>
          <p:cNvPicPr>
            <a:picLocks noChangeAspect="1"/>
          </p:cNvPicPr>
          <p:nvPr/>
        </p:nvPicPr>
        <p:blipFill>
          <a:blip r:embed="rId2"/>
          <a:stretch>
            <a:fillRect/>
          </a:stretch>
        </p:blipFill>
        <p:spPr>
          <a:xfrm>
            <a:off x="0" y="656412"/>
            <a:ext cx="9144000" cy="6201588"/>
          </a:xfrm>
          <a:prstGeom prst="rect">
            <a:avLst/>
          </a:prstGeom>
        </p:spPr>
      </p:pic>
      <p:sp>
        <p:nvSpPr>
          <p:cNvPr id="6" name="Rectangle 5"/>
          <p:cNvSpPr/>
          <p:nvPr/>
        </p:nvSpPr>
        <p:spPr>
          <a:xfrm>
            <a:off x="5791200" y="1037535"/>
            <a:ext cx="2743200" cy="523220"/>
          </a:xfrm>
          <a:prstGeom prst="rect">
            <a:avLst/>
          </a:prstGeom>
        </p:spPr>
        <p:txBody>
          <a:bodyPr wrap="square">
            <a:spAutoFit/>
          </a:bodyPr>
          <a:lstStyle/>
          <a:p>
            <a:r>
              <a:rPr lang="en-US" sz="1400" dirty="0"/>
              <a:t>http://en.ndncdc.org/page/symmetric-binary-relation-on-set/</a:t>
            </a:r>
          </a:p>
        </p:txBody>
      </p:sp>
      <p:sp>
        <p:nvSpPr>
          <p:cNvPr id="4" name="Slide Number Placeholder 3">
            <a:extLst>
              <a:ext uri="{FF2B5EF4-FFF2-40B4-BE49-F238E27FC236}">
                <a16:creationId xmlns:a16="http://schemas.microsoft.com/office/drawing/2014/main" id="{12AB50BA-5A5B-4AB1-A947-8D88D27A5304}"/>
              </a:ext>
            </a:extLst>
          </p:cNvPr>
          <p:cNvSpPr>
            <a:spLocks noGrp="1"/>
          </p:cNvSpPr>
          <p:nvPr>
            <p:ph type="sldNum" sz="quarter" idx="3"/>
          </p:nvPr>
        </p:nvSpPr>
        <p:spPr/>
        <p:txBody>
          <a:bodyPr/>
          <a:lstStyle/>
          <a:p>
            <a:fld id="{7C5DB68A-9D44-4073-920F-D08D647C06A7}"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464007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3B7D-204A-4D10-827C-228F7224D91D}"/>
              </a:ext>
            </a:extLst>
          </p:cNvPr>
          <p:cNvSpPr>
            <a:spLocks noGrp="1"/>
          </p:cNvSpPr>
          <p:nvPr>
            <p:ph type="title"/>
          </p:nvPr>
        </p:nvSpPr>
        <p:spPr>
          <a:xfrm>
            <a:off x="0" y="762000"/>
            <a:ext cx="9144000" cy="762000"/>
          </a:xfrm>
        </p:spPr>
        <p:txBody>
          <a:bodyPr/>
          <a:lstStyle/>
          <a:p>
            <a:r>
              <a:rPr lang="en-US" sz="3200" dirty="0"/>
              <a:t>Such properties can also hold for 3-ary relations</a:t>
            </a:r>
          </a:p>
        </p:txBody>
      </p:sp>
      <p:sp>
        <p:nvSpPr>
          <p:cNvPr id="3" name="Content Placeholder 2">
            <a:extLst>
              <a:ext uri="{FF2B5EF4-FFF2-40B4-BE49-F238E27FC236}">
                <a16:creationId xmlns:a16="http://schemas.microsoft.com/office/drawing/2014/main" id="{D227CA99-1D1B-4E3E-9D8F-49E114B7A93A}"/>
              </a:ext>
            </a:extLst>
          </p:cNvPr>
          <p:cNvSpPr>
            <a:spLocks noGrp="1"/>
          </p:cNvSpPr>
          <p:nvPr>
            <p:ph idx="1"/>
          </p:nvPr>
        </p:nvSpPr>
        <p:spPr/>
        <p:txBody>
          <a:bodyPr/>
          <a:lstStyle/>
          <a:p>
            <a:pPr>
              <a:buFont typeface="Arial" panose="020B0604020202020204" pitchFamily="34" charset="0"/>
              <a:buChar char="•"/>
            </a:pPr>
            <a:r>
              <a:rPr lang="en-US" sz="2000" dirty="0"/>
              <a:t> (</a:t>
            </a:r>
            <a:r>
              <a:rPr lang="en-US" sz="2000" dirty="0" err="1"/>
              <a:t>cl:comment</a:t>
            </a:r>
            <a:r>
              <a:rPr lang="en-US" sz="2000" dirty="0"/>
              <a:t> "continuant-part-of is reflexive at a time [mcd-1]“</a:t>
            </a:r>
          </a:p>
          <a:p>
            <a:r>
              <a:rPr lang="en-US" sz="2000" dirty="0"/>
              <a:t>        (</a:t>
            </a:r>
            <a:r>
              <a:rPr lang="en-US" sz="2000" dirty="0" err="1">
                <a:solidFill>
                  <a:srgbClr val="AAE600"/>
                </a:solidFill>
              </a:rPr>
              <a:t>forall</a:t>
            </a:r>
            <a:r>
              <a:rPr lang="en-US" sz="2000" dirty="0"/>
              <a:t> (</a:t>
            </a:r>
            <a:r>
              <a:rPr lang="en-US" sz="2000" dirty="0">
                <a:solidFill>
                  <a:srgbClr val="FFC000"/>
                </a:solidFill>
              </a:rPr>
              <a:t>a t</a:t>
            </a:r>
            <a:r>
              <a:rPr lang="en-US" sz="2000" dirty="0"/>
              <a:t>)</a:t>
            </a:r>
          </a:p>
          <a:p>
            <a:r>
              <a:rPr lang="en-US" sz="2000" dirty="0"/>
              <a:t>		(if   (</a:t>
            </a:r>
            <a:r>
              <a:rPr lang="en-US" sz="2000" dirty="0">
                <a:solidFill>
                  <a:srgbClr val="FFFF00"/>
                </a:solidFill>
              </a:rPr>
              <a:t>instance-of</a:t>
            </a:r>
            <a:r>
              <a:rPr lang="en-US" sz="2000" dirty="0"/>
              <a:t> </a:t>
            </a:r>
            <a:r>
              <a:rPr lang="en-US" sz="2000" i="1" dirty="0">
                <a:solidFill>
                  <a:srgbClr val="FFC000"/>
                </a:solidFill>
              </a:rPr>
              <a:t>a</a:t>
            </a:r>
            <a:r>
              <a:rPr lang="en-US" sz="2000" dirty="0"/>
              <a:t> </a:t>
            </a:r>
            <a:r>
              <a:rPr lang="en-US" sz="2000" dirty="0">
                <a:solidFill>
                  <a:srgbClr val="00B0F0"/>
                </a:solidFill>
              </a:rPr>
              <a:t>independent-continuant</a:t>
            </a:r>
            <a:r>
              <a:rPr lang="en-US" sz="2000" dirty="0"/>
              <a:t> </a:t>
            </a:r>
            <a:r>
              <a:rPr lang="en-US" sz="2000" i="1" dirty="0">
                <a:solidFill>
                  <a:srgbClr val="FFC000"/>
                </a:solidFill>
              </a:rPr>
              <a:t>t</a:t>
            </a:r>
            <a:r>
              <a:rPr lang="en-US" sz="2000" dirty="0"/>
              <a:t>)</a:t>
            </a:r>
          </a:p>
          <a:p>
            <a:r>
              <a:rPr lang="en-US" sz="2000" dirty="0"/>
              <a:t>		      (</a:t>
            </a:r>
            <a:r>
              <a:rPr lang="en-US" sz="2000" dirty="0">
                <a:solidFill>
                  <a:srgbClr val="FFFF00"/>
                </a:solidFill>
              </a:rPr>
              <a:t>continuant-part-of</a:t>
            </a:r>
            <a:r>
              <a:rPr lang="en-US" sz="2000" dirty="0"/>
              <a:t> </a:t>
            </a:r>
            <a:r>
              <a:rPr lang="en-US" sz="2000" i="1" dirty="0">
                <a:solidFill>
                  <a:srgbClr val="FFC000"/>
                </a:solidFill>
              </a:rPr>
              <a:t>a </a:t>
            </a:r>
            <a:r>
              <a:rPr lang="en-US" sz="2000" i="1" dirty="0" err="1">
                <a:solidFill>
                  <a:srgbClr val="FFC000"/>
                </a:solidFill>
              </a:rPr>
              <a:t>a</a:t>
            </a:r>
            <a:r>
              <a:rPr lang="en-US" sz="2000" i="1" dirty="0">
                <a:solidFill>
                  <a:srgbClr val="FFC000"/>
                </a:solidFill>
              </a:rPr>
              <a:t> t</a:t>
            </a:r>
            <a:r>
              <a:rPr lang="en-US" sz="2000" dirty="0"/>
              <a:t>))))</a:t>
            </a:r>
          </a:p>
          <a:p>
            <a:endParaRPr lang="en-US" sz="2000" dirty="0"/>
          </a:p>
          <a:p>
            <a:pPr>
              <a:buFont typeface="Arial" panose="020B0604020202020204" pitchFamily="34" charset="0"/>
              <a:buChar char="•"/>
            </a:pPr>
            <a:r>
              <a:rPr lang="en-US" sz="2000" dirty="0"/>
              <a:t> (</a:t>
            </a:r>
            <a:r>
              <a:rPr lang="en-US" sz="2000" dirty="0" err="1"/>
              <a:t>cl:comment</a:t>
            </a:r>
            <a:r>
              <a:rPr lang="en-US" sz="2000" dirty="0"/>
              <a:t> "continuant-part-of is transitive at a time [plp-1]“</a:t>
            </a:r>
          </a:p>
          <a:p>
            <a:r>
              <a:rPr lang="en-US" sz="2000" dirty="0"/>
              <a:t>        (</a:t>
            </a:r>
            <a:r>
              <a:rPr lang="en-US" sz="2000" dirty="0" err="1">
                <a:solidFill>
                  <a:srgbClr val="AAE600"/>
                </a:solidFill>
              </a:rPr>
              <a:t>forall</a:t>
            </a:r>
            <a:r>
              <a:rPr lang="en-US" sz="2000" dirty="0"/>
              <a:t> (</a:t>
            </a:r>
            <a:r>
              <a:rPr lang="en-US" sz="2000" dirty="0">
                <a:solidFill>
                  <a:srgbClr val="FFC000"/>
                </a:solidFill>
              </a:rPr>
              <a:t>a b c t t2</a:t>
            </a:r>
            <a:r>
              <a:rPr lang="en-US" sz="2000" dirty="0"/>
              <a:t>)</a:t>
            </a:r>
          </a:p>
          <a:p>
            <a:r>
              <a:rPr lang="en-US" sz="2000" dirty="0"/>
              <a:t>		(if   (and (</a:t>
            </a:r>
            <a:r>
              <a:rPr lang="en-US" sz="2000" dirty="0">
                <a:solidFill>
                  <a:srgbClr val="FFFF00"/>
                </a:solidFill>
              </a:rPr>
              <a:t>continuant-part-of</a:t>
            </a:r>
            <a:r>
              <a:rPr lang="en-US" sz="2000" dirty="0"/>
              <a:t> </a:t>
            </a:r>
            <a:r>
              <a:rPr lang="en-US" sz="2000" i="1" dirty="0">
                <a:solidFill>
                  <a:srgbClr val="FFC000"/>
                </a:solidFill>
              </a:rPr>
              <a:t>a b t</a:t>
            </a:r>
            <a:r>
              <a:rPr lang="en-US" sz="2000" dirty="0"/>
              <a:t>) </a:t>
            </a:r>
          </a:p>
          <a:p>
            <a:r>
              <a:rPr lang="en-US" sz="2000" dirty="0"/>
              <a:t>			  (</a:t>
            </a:r>
            <a:r>
              <a:rPr lang="en-US" sz="2000" dirty="0">
                <a:solidFill>
                  <a:srgbClr val="FFFF00"/>
                </a:solidFill>
              </a:rPr>
              <a:t>continuant-part-of</a:t>
            </a:r>
            <a:r>
              <a:rPr lang="en-US" sz="2000" dirty="0"/>
              <a:t> </a:t>
            </a:r>
            <a:r>
              <a:rPr lang="en-US" sz="2000" i="1" dirty="0">
                <a:solidFill>
                  <a:srgbClr val="FFC000"/>
                </a:solidFill>
              </a:rPr>
              <a:t>b c t2</a:t>
            </a:r>
            <a:r>
              <a:rPr lang="en-US" sz="2000" dirty="0"/>
              <a:t>)</a:t>
            </a:r>
          </a:p>
          <a:p>
            <a:r>
              <a:rPr lang="en-US" sz="2000" dirty="0"/>
              <a:t>			  (</a:t>
            </a:r>
            <a:r>
              <a:rPr lang="en-US" sz="2000" dirty="0">
                <a:solidFill>
                  <a:srgbClr val="FFFF00"/>
                </a:solidFill>
              </a:rPr>
              <a:t>temporal-part-of</a:t>
            </a:r>
            <a:r>
              <a:rPr lang="en-US" sz="2000" dirty="0"/>
              <a:t> </a:t>
            </a:r>
            <a:r>
              <a:rPr lang="en-US" sz="2000" i="1" dirty="0">
                <a:solidFill>
                  <a:srgbClr val="FFC000"/>
                </a:solidFill>
              </a:rPr>
              <a:t>t t2</a:t>
            </a:r>
            <a:r>
              <a:rPr lang="en-US" sz="2000" dirty="0"/>
              <a:t>))</a:t>
            </a:r>
          </a:p>
          <a:p>
            <a:r>
              <a:rPr lang="en-US" sz="2000" dirty="0"/>
              <a:t>		      (</a:t>
            </a:r>
            <a:r>
              <a:rPr lang="en-US" sz="2000" dirty="0">
                <a:solidFill>
                  <a:srgbClr val="FFFF00"/>
                </a:solidFill>
              </a:rPr>
              <a:t>continuant-part-of</a:t>
            </a:r>
            <a:r>
              <a:rPr lang="en-US" sz="2000" dirty="0"/>
              <a:t> </a:t>
            </a:r>
            <a:r>
              <a:rPr lang="en-US" sz="2000" i="1" dirty="0">
                <a:solidFill>
                  <a:srgbClr val="FFC000"/>
                </a:solidFill>
              </a:rPr>
              <a:t>a c t</a:t>
            </a:r>
            <a:r>
              <a:rPr lang="en-US" sz="2000" dirty="0"/>
              <a:t>))))</a:t>
            </a:r>
          </a:p>
        </p:txBody>
      </p:sp>
      <p:sp>
        <p:nvSpPr>
          <p:cNvPr id="4" name="Slide Number Placeholder 3">
            <a:extLst>
              <a:ext uri="{FF2B5EF4-FFF2-40B4-BE49-F238E27FC236}">
                <a16:creationId xmlns:a16="http://schemas.microsoft.com/office/drawing/2014/main" id="{D2FB7398-0C33-4A98-87DF-F00BBCD46F03}"/>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3251171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Distinct levels at which formal relations exist</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33</a:t>
            </a:fld>
            <a:endParaRPr lang="en-US" dirty="0"/>
          </a:p>
        </p:txBody>
      </p:sp>
    </p:spTree>
    <p:extLst>
      <p:ext uri="{BB962C8B-B14F-4D97-AF65-F5344CB8AC3E}">
        <p14:creationId xmlns:p14="http://schemas.microsoft.com/office/powerpoint/2010/main" val="411274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in Ontological Realism</a:t>
            </a:r>
          </a:p>
        </p:txBody>
      </p:sp>
      <p:sp>
        <p:nvSpPr>
          <p:cNvPr id="3" name="Content Placeholder 2"/>
          <p:cNvSpPr>
            <a:spLocks noGrp="1"/>
          </p:cNvSpPr>
          <p:nvPr>
            <p:ph idx="1"/>
          </p:nvPr>
        </p:nvSpPr>
        <p:spPr>
          <a:xfrm>
            <a:off x="228600" y="1524000"/>
            <a:ext cx="8915400" cy="5105400"/>
          </a:xfrm>
        </p:spPr>
        <p:txBody>
          <a:bodyPr/>
          <a:lstStyle/>
          <a:p>
            <a:pPr lvl="0">
              <a:buFont typeface="Arial" panose="020B0604020202020204" pitchFamily="34" charset="0"/>
              <a:buChar char="•"/>
            </a:pPr>
            <a:r>
              <a:rPr lang="en-US" b="1" u="sng" dirty="0"/>
              <a:t>particular-level relations (pp)</a:t>
            </a:r>
          </a:p>
          <a:p>
            <a:pPr lvl="1">
              <a:buFont typeface="Arial" panose="020B0604020202020204" pitchFamily="34" charset="0"/>
              <a:buChar char="•"/>
            </a:pPr>
            <a:r>
              <a:rPr lang="en-US" sz="2200" dirty="0"/>
              <a:t>Your heart (instance-level) </a:t>
            </a:r>
            <a:r>
              <a:rPr lang="en-US" sz="2200" b="1" dirty="0" err="1"/>
              <a:t>continuant_part_of</a:t>
            </a:r>
            <a:r>
              <a:rPr lang="en-US" sz="2200" b="1" dirty="0"/>
              <a:t> </a:t>
            </a:r>
            <a:r>
              <a:rPr lang="en-US" sz="2200" dirty="0"/>
              <a:t>your body </a:t>
            </a:r>
            <a:r>
              <a:rPr lang="en-US" sz="2200" b="1" dirty="0"/>
              <a:t>at </a:t>
            </a:r>
            <a:r>
              <a:rPr lang="en-US" sz="2200" i="1" dirty="0"/>
              <a:t>t</a:t>
            </a:r>
          </a:p>
          <a:p>
            <a:pPr lvl="1">
              <a:buFont typeface="Arial" panose="020B0604020202020204" pitchFamily="34" charset="0"/>
              <a:buChar char="•"/>
            </a:pPr>
            <a:r>
              <a:rPr lang="en-US" sz="2200" dirty="0"/>
              <a:t>Your heart beating (instance-level) </a:t>
            </a:r>
            <a:r>
              <a:rPr lang="en-US" sz="2200" b="1" dirty="0" err="1"/>
              <a:t>has_participant</a:t>
            </a:r>
            <a:r>
              <a:rPr lang="en-US" sz="2200" dirty="0"/>
              <a:t> your heart</a:t>
            </a:r>
            <a:r>
              <a:rPr lang="en-US" sz="2200" b="1" dirty="0"/>
              <a:t> at </a:t>
            </a:r>
            <a:r>
              <a:rPr lang="en-US" sz="2200" i="1" dirty="0"/>
              <a:t>t</a:t>
            </a:r>
            <a:endParaRPr lang="en-US" sz="2200" dirty="0"/>
          </a:p>
          <a:p>
            <a:pPr lvl="0">
              <a:spcBef>
                <a:spcPts val="1200"/>
              </a:spcBef>
              <a:buFont typeface="Arial" panose="020B0604020202020204" pitchFamily="34" charset="0"/>
              <a:buChar char="•"/>
            </a:pPr>
            <a:r>
              <a:rPr lang="en-US" b="1" u="sng" dirty="0"/>
              <a:t>particular-type relations (</a:t>
            </a:r>
            <a:r>
              <a:rPr lang="en-US" b="1" u="sng" dirty="0" err="1"/>
              <a:t>pt</a:t>
            </a:r>
            <a:r>
              <a:rPr lang="en-US" b="1" u="sng" dirty="0"/>
              <a:t>)</a:t>
            </a:r>
            <a:r>
              <a:rPr lang="en-US" dirty="0"/>
              <a:t>	</a:t>
            </a:r>
          </a:p>
          <a:p>
            <a:pPr lvl="1">
              <a:buFont typeface="Arial" panose="020B0604020202020204" pitchFamily="34" charset="0"/>
              <a:buChar char="•"/>
            </a:pPr>
            <a:r>
              <a:rPr lang="en-US" sz="2200" dirty="0"/>
              <a:t>John’s heart </a:t>
            </a:r>
            <a:r>
              <a:rPr lang="en-US" sz="2200" b="1" dirty="0"/>
              <a:t>instantiates </a:t>
            </a:r>
            <a:r>
              <a:rPr lang="en-US" sz="2200" i="1" dirty="0"/>
              <a:t>human heart </a:t>
            </a:r>
            <a:r>
              <a:rPr lang="en-US" sz="2200" b="1" dirty="0"/>
              <a:t>at </a:t>
            </a:r>
            <a:r>
              <a:rPr lang="en-US" sz="2200" i="1" dirty="0"/>
              <a:t>t</a:t>
            </a:r>
            <a:endParaRPr lang="en-US" sz="2200" dirty="0"/>
          </a:p>
          <a:p>
            <a:pPr lvl="1">
              <a:buFont typeface="Arial" panose="020B0604020202020204" pitchFamily="34" charset="0"/>
              <a:buChar char="•"/>
            </a:pPr>
            <a:r>
              <a:rPr lang="en-US" sz="2200" dirty="0"/>
              <a:t>John’s heart beating </a:t>
            </a:r>
            <a:r>
              <a:rPr lang="en-US" sz="2200" b="1" dirty="0"/>
              <a:t>instantiates </a:t>
            </a:r>
            <a:r>
              <a:rPr lang="en-US" sz="2200" i="1" dirty="0"/>
              <a:t>human heart beating </a:t>
            </a:r>
            <a:r>
              <a:rPr lang="en-US" sz="2200" b="1" dirty="0"/>
              <a:t>at</a:t>
            </a:r>
            <a:r>
              <a:rPr lang="en-US" sz="2200" i="1" dirty="0"/>
              <a:t> </a:t>
            </a:r>
            <a:r>
              <a:rPr lang="en-US" sz="2200" dirty="0"/>
              <a:t>t</a:t>
            </a:r>
          </a:p>
          <a:p>
            <a:pPr lvl="0">
              <a:spcBef>
                <a:spcPts val="1200"/>
              </a:spcBef>
              <a:buFont typeface="Arial" panose="020B0604020202020204" pitchFamily="34" charset="0"/>
              <a:buChar char="•"/>
            </a:pPr>
            <a:r>
              <a:rPr lang="en-US" b="1" u="sng" dirty="0"/>
              <a:t>Type-level relations (</a:t>
            </a:r>
            <a:r>
              <a:rPr lang="en-US" b="1" u="sng" dirty="0" err="1"/>
              <a:t>tt</a:t>
            </a:r>
            <a:r>
              <a:rPr lang="en-US" b="1" u="sng" dirty="0"/>
              <a:t>)</a:t>
            </a:r>
          </a:p>
          <a:p>
            <a:pPr lvl="1">
              <a:buFont typeface="Arial" panose="020B0604020202020204" pitchFamily="34" charset="0"/>
              <a:buChar char="•"/>
            </a:pPr>
            <a:r>
              <a:rPr lang="en-US" sz="2200" dirty="0"/>
              <a:t>human heart </a:t>
            </a:r>
            <a:r>
              <a:rPr lang="en-US" sz="2200" i="1" dirty="0" err="1"/>
              <a:t>continuant_part­_of</a:t>
            </a:r>
            <a:r>
              <a:rPr lang="en-US" sz="2200" dirty="0"/>
              <a:t> human body</a:t>
            </a:r>
          </a:p>
          <a:p>
            <a:pPr lvl="1">
              <a:buFont typeface="Arial" panose="020B0604020202020204" pitchFamily="34" charset="0"/>
              <a:buChar char="•"/>
            </a:pPr>
            <a:r>
              <a:rPr lang="en-US" sz="2200" dirty="0"/>
              <a:t>human heart beating process </a:t>
            </a:r>
            <a:r>
              <a:rPr lang="en-US" sz="2200" i="1" dirty="0" err="1"/>
              <a:t>has_occurrent_part</a:t>
            </a:r>
            <a:r>
              <a:rPr lang="en-US" sz="2200" dirty="0"/>
              <a:t> beat profile</a:t>
            </a:r>
          </a:p>
          <a:p>
            <a:pPr lvl="1">
              <a:buFont typeface="Arial" panose="020B0604020202020204" pitchFamily="34" charset="0"/>
              <a:buChar char="•"/>
            </a:pPr>
            <a:r>
              <a:rPr lang="en-US" dirty="0">
                <a:solidFill>
                  <a:srgbClr val="FFFF00"/>
                </a:solidFill>
              </a:rPr>
              <a:t>Must be defined in terms of pp and </a:t>
            </a:r>
            <a:r>
              <a:rPr lang="en-US" dirty="0" err="1">
                <a:solidFill>
                  <a:srgbClr val="FFFF00"/>
                </a:solidFill>
              </a:rPr>
              <a:t>pt</a:t>
            </a:r>
            <a:r>
              <a:rPr lang="en-US" dirty="0">
                <a:solidFill>
                  <a:srgbClr val="FFFF00"/>
                </a:solidFill>
              </a:rPr>
              <a:t> relations!!!</a:t>
            </a:r>
          </a:p>
        </p:txBody>
      </p:sp>
      <p:sp>
        <p:nvSpPr>
          <p:cNvPr id="4" name="Slide Number Placeholder 3">
            <a:extLst>
              <a:ext uri="{FF2B5EF4-FFF2-40B4-BE49-F238E27FC236}">
                <a16:creationId xmlns:a16="http://schemas.microsoft.com/office/drawing/2014/main" id="{DC63A5A5-B6E4-4678-B16F-F0663AE61710}"/>
              </a:ext>
            </a:extLst>
          </p:cNvPr>
          <p:cNvSpPr>
            <a:spLocks noGrp="1"/>
          </p:cNvSpPr>
          <p:nvPr>
            <p:ph type="sldNum" sz="quarter" idx="3"/>
          </p:nvPr>
        </p:nvSpPr>
        <p:spPr/>
        <p:txBody>
          <a:bodyPr/>
          <a:lstStyle/>
          <a:p>
            <a:fld id="{7C5DB68A-9D44-4073-920F-D08D647C06A7}" type="slidenum">
              <a:rPr lang="en-US" smtClean="0"/>
              <a:t>34</a:t>
            </a:fld>
            <a:endParaRPr lang="en-US" dirty="0"/>
          </a:p>
        </p:txBody>
      </p:sp>
    </p:spTree>
    <p:extLst>
      <p:ext uri="{BB962C8B-B14F-4D97-AF65-F5344CB8AC3E}">
        <p14:creationId xmlns:p14="http://schemas.microsoft.com/office/powerpoint/2010/main" val="32450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37289CCA-FAC6-4A2D-B180-268C05CDB1AC}"/>
              </a:ext>
            </a:extLst>
          </p:cNvPr>
          <p:cNvSpPr>
            <a:spLocks noGrp="1" noChangeArrowheads="1"/>
          </p:cNvSpPr>
          <p:nvPr>
            <p:ph type="title"/>
          </p:nvPr>
        </p:nvSpPr>
        <p:spPr/>
        <p:txBody>
          <a:bodyPr/>
          <a:lstStyle/>
          <a:p>
            <a:r>
              <a:rPr lang="en-US" altLang="en-US" i="1" dirty="0"/>
              <a:t>the all-some form for </a:t>
            </a:r>
            <a:r>
              <a:rPr lang="en-US" altLang="en-US" i="1" dirty="0" err="1"/>
              <a:t>tt</a:t>
            </a:r>
            <a:r>
              <a:rPr lang="en-US" altLang="en-US" i="1" dirty="0"/>
              <a:t> relations</a:t>
            </a:r>
          </a:p>
        </p:txBody>
      </p:sp>
      <p:sp>
        <p:nvSpPr>
          <p:cNvPr id="531459" name="Rectangle 3">
            <a:extLst>
              <a:ext uri="{FF2B5EF4-FFF2-40B4-BE49-F238E27FC236}">
                <a16:creationId xmlns:a16="http://schemas.microsoft.com/office/drawing/2014/main" id="{658C9788-4AE3-4C9B-BF2D-88EBD7D278FF}"/>
              </a:ext>
            </a:extLst>
          </p:cNvPr>
          <p:cNvSpPr>
            <a:spLocks noGrp="1" noChangeArrowheads="1"/>
          </p:cNvSpPr>
          <p:nvPr>
            <p:ph type="body" idx="1"/>
          </p:nvPr>
        </p:nvSpPr>
        <p:spPr>
          <a:xfrm>
            <a:off x="457200" y="1219200"/>
            <a:ext cx="8229600" cy="4906963"/>
          </a:xfrm>
        </p:spPr>
        <p:txBody>
          <a:bodyPr/>
          <a:lstStyle/>
          <a:p>
            <a:endParaRPr lang="en-US" altLang="en-US" sz="2800" i="1" dirty="0"/>
          </a:p>
          <a:p>
            <a:r>
              <a:rPr lang="en-US" altLang="en-US" sz="2800" i="1" dirty="0"/>
              <a:t>A </a:t>
            </a:r>
            <a:r>
              <a:rPr lang="en-US" altLang="en-US" sz="2800" i="1" dirty="0" err="1"/>
              <a:t>continuant_part_of</a:t>
            </a:r>
            <a:r>
              <a:rPr lang="en-US" altLang="en-US" sz="2800" i="1" dirty="0"/>
              <a:t> B</a:t>
            </a:r>
            <a:r>
              <a:rPr lang="en-US" altLang="en-US" sz="2800" dirty="0"/>
              <a:t> =def.</a:t>
            </a:r>
          </a:p>
          <a:p>
            <a:endParaRPr lang="en-US" altLang="en-US" sz="2800" dirty="0"/>
          </a:p>
          <a:p>
            <a:pPr lvl="1">
              <a:buFontTx/>
              <a:buNone/>
            </a:pPr>
            <a:r>
              <a:rPr lang="en-US" altLang="en-US" sz="2400" dirty="0"/>
              <a:t>for  </a:t>
            </a:r>
            <a:r>
              <a:rPr lang="en-US" altLang="en-US" sz="2400" b="1" dirty="0"/>
              <a:t>all  </a:t>
            </a:r>
            <a:r>
              <a:rPr lang="en-US" altLang="en-US" sz="2400" dirty="0"/>
              <a:t>instances </a:t>
            </a:r>
            <a:r>
              <a:rPr lang="en-US" altLang="en-US" sz="2400" i="1" dirty="0"/>
              <a:t>a </a:t>
            </a:r>
            <a:r>
              <a:rPr lang="en-US" altLang="en-US" sz="2400" dirty="0"/>
              <a:t>and times </a:t>
            </a:r>
            <a:r>
              <a:rPr lang="en-US" altLang="en-US" sz="2400" i="1" dirty="0"/>
              <a:t>t</a:t>
            </a:r>
            <a:r>
              <a:rPr lang="en-US" altLang="en-US" sz="2400" dirty="0"/>
              <a:t>, </a:t>
            </a:r>
          </a:p>
          <a:p>
            <a:pPr lvl="1">
              <a:buFontTx/>
              <a:buNone/>
            </a:pPr>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buFontTx/>
              <a:buNone/>
            </a:pPr>
            <a:r>
              <a:rPr lang="en-US" altLang="en-US" sz="2400" dirty="0"/>
              <a:t>then there is  </a:t>
            </a:r>
            <a:r>
              <a:rPr lang="en-US" altLang="en-US" sz="2400" b="1" dirty="0"/>
              <a:t>some  </a:t>
            </a:r>
            <a:r>
              <a:rPr lang="en-US" altLang="en-US" sz="2400" dirty="0"/>
              <a:t>instance </a:t>
            </a:r>
            <a:r>
              <a:rPr lang="en-US" altLang="en-US" sz="2400" i="1" dirty="0"/>
              <a:t>b </a:t>
            </a:r>
            <a:r>
              <a:rPr lang="en-US" altLang="en-US" sz="2400" dirty="0"/>
              <a:t>of the universal </a:t>
            </a:r>
            <a:r>
              <a:rPr lang="en-US" altLang="en-US" sz="2400" i="1" dirty="0"/>
              <a:t>B </a:t>
            </a:r>
          </a:p>
          <a:p>
            <a:pPr lvl="1">
              <a:buFontTx/>
              <a:buNone/>
            </a:pPr>
            <a:r>
              <a:rPr lang="en-US" altLang="en-US" sz="2400" dirty="0"/>
              <a:t>such that </a:t>
            </a:r>
          </a:p>
          <a:p>
            <a:pPr lvl="1">
              <a:buFontTx/>
              <a:buNone/>
            </a:pPr>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buFontTx/>
              <a:buNone/>
            </a:pPr>
            <a:endParaRPr lang="en-US" altLang="en-US" i="1" dirty="0"/>
          </a:p>
          <a:p>
            <a:r>
              <a:rPr lang="en-US" altLang="en-US" i="1" dirty="0"/>
              <a:t>Domain: Continuant</a:t>
            </a:r>
          </a:p>
          <a:p>
            <a:r>
              <a:rPr lang="en-US" altLang="en-US" i="1" dirty="0"/>
              <a:t>Range: Continuant</a:t>
            </a:r>
          </a:p>
          <a:p>
            <a:pPr lvl="1">
              <a:buFontTx/>
              <a:buNone/>
            </a:pPr>
            <a:endParaRPr lang="en-US" altLang="en-US" sz="2400" i="1" dirty="0"/>
          </a:p>
          <a:p>
            <a:pPr lvl="1">
              <a:buFontTx/>
              <a:buNone/>
            </a:pPr>
            <a:endParaRPr lang="en-US" altLang="en-US" sz="2400" i="1" dirty="0"/>
          </a:p>
        </p:txBody>
      </p:sp>
      <p:grpSp>
        <p:nvGrpSpPr>
          <p:cNvPr id="531462" name="Group 6">
            <a:extLst>
              <a:ext uri="{FF2B5EF4-FFF2-40B4-BE49-F238E27FC236}">
                <a16:creationId xmlns:a16="http://schemas.microsoft.com/office/drawing/2014/main" id="{21DEFE19-C0F8-4D4B-9CF3-E57DF7EB2CD4}"/>
              </a:ext>
            </a:extLst>
          </p:cNvPr>
          <p:cNvGrpSpPr>
            <a:grpSpLocks/>
          </p:cNvGrpSpPr>
          <p:nvPr/>
        </p:nvGrpSpPr>
        <p:grpSpPr bwMode="auto">
          <a:xfrm>
            <a:off x="1528763" y="2667000"/>
            <a:ext cx="2281237" cy="1524000"/>
            <a:chOff x="933" y="1680"/>
            <a:chExt cx="1437" cy="960"/>
          </a:xfrm>
        </p:grpSpPr>
        <p:sp>
          <p:nvSpPr>
            <p:cNvPr id="531460" name="Oval 4">
              <a:extLst>
                <a:ext uri="{FF2B5EF4-FFF2-40B4-BE49-F238E27FC236}">
                  <a16:creationId xmlns:a16="http://schemas.microsoft.com/office/drawing/2014/main" id="{824ACA63-E2E5-47DD-87CC-93FF17C1C9A1}"/>
                </a:ext>
              </a:extLst>
            </p:cNvPr>
            <p:cNvSpPr>
              <a:spLocks noChangeArrowheads="1"/>
            </p:cNvSpPr>
            <p:nvPr/>
          </p:nvSpPr>
          <p:spPr bwMode="auto">
            <a:xfrm>
              <a:off x="933" y="1680"/>
              <a:ext cx="288"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1461" name="Oval 5">
              <a:extLst>
                <a:ext uri="{FF2B5EF4-FFF2-40B4-BE49-F238E27FC236}">
                  <a16:creationId xmlns:a16="http://schemas.microsoft.com/office/drawing/2014/main" id="{A7F9D4A4-5D0C-4EE9-BD55-DA09BE1CD082}"/>
                </a:ext>
              </a:extLst>
            </p:cNvPr>
            <p:cNvSpPr>
              <a:spLocks noChangeArrowheads="1"/>
            </p:cNvSpPr>
            <p:nvPr/>
          </p:nvSpPr>
          <p:spPr bwMode="auto">
            <a:xfrm>
              <a:off x="1746" y="2256"/>
              <a:ext cx="624"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 name="Slide Number Placeholder 1">
            <a:extLst>
              <a:ext uri="{FF2B5EF4-FFF2-40B4-BE49-F238E27FC236}">
                <a16:creationId xmlns:a16="http://schemas.microsoft.com/office/drawing/2014/main" id="{C2300FE7-F918-4662-92E3-AAB4A27E5A03}"/>
              </a:ext>
            </a:extLst>
          </p:cNvPr>
          <p:cNvSpPr>
            <a:spLocks noGrp="1"/>
          </p:cNvSpPr>
          <p:nvPr>
            <p:ph type="sldNum" sz="quarter" idx="3"/>
          </p:nvPr>
        </p:nvSpPr>
        <p:spPr/>
        <p:txBody>
          <a:bodyPr/>
          <a:lstStyle/>
          <a:p>
            <a:fld id="{7C5DB68A-9D44-4073-920F-D08D647C06A7}" type="slidenum">
              <a:rPr lang="en-US" smtClean="0"/>
              <a:t>35</a:t>
            </a:fld>
            <a:endParaRPr lang="en-US" dirty="0"/>
          </a:p>
        </p:txBody>
      </p:sp>
    </p:spTree>
    <p:extLst>
      <p:ext uri="{BB962C8B-B14F-4D97-AF65-F5344CB8AC3E}">
        <p14:creationId xmlns:p14="http://schemas.microsoft.com/office/powerpoint/2010/main" val="58020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124D-C95A-4D9C-8B97-7D4402078E54}"/>
              </a:ext>
            </a:extLst>
          </p:cNvPr>
          <p:cNvSpPr>
            <a:spLocks noGrp="1"/>
          </p:cNvSpPr>
          <p:nvPr>
            <p:ph type="title"/>
          </p:nvPr>
        </p:nvSpPr>
        <p:spPr/>
        <p:txBody>
          <a:bodyPr/>
          <a:lstStyle/>
          <a:p>
            <a:r>
              <a:rPr lang="en-US" dirty="0"/>
              <a:t>Example template</a:t>
            </a:r>
          </a:p>
        </p:txBody>
      </p:sp>
      <p:sp>
        <p:nvSpPr>
          <p:cNvPr id="3" name="Content Placeholder 2">
            <a:extLst>
              <a:ext uri="{FF2B5EF4-FFF2-40B4-BE49-F238E27FC236}">
                <a16:creationId xmlns:a16="http://schemas.microsoft.com/office/drawing/2014/main" id="{78EC1654-0EE3-477F-8181-15559C890ED4}"/>
              </a:ext>
            </a:extLst>
          </p:cNvPr>
          <p:cNvSpPr>
            <a:spLocks noGrp="1"/>
          </p:cNvSpPr>
          <p:nvPr>
            <p:ph idx="1"/>
          </p:nvPr>
        </p:nvSpPr>
        <p:spPr>
          <a:xfrm>
            <a:off x="228600" y="1752600"/>
            <a:ext cx="8686800" cy="4876800"/>
          </a:xfrm>
        </p:spPr>
        <p:txBody>
          <a:bodyPr/>
          <a:lstStyle/>
          <a:p>
            <a:r>
              <a:rPr lang="en-US" sz="2000" dirty="0"/>
              <a:t>human heart </a:t>
            </a:r>
            <a:r>
              <a:rPr lang="en-US" sz="2000" dirty="0" err="1"/>
              <a:t>tt_</a:t>
            </a:r>
            <a:r>
              <a:rPr lang="en-US" sz="2000" i="1" dirty="0" err="1"/>
              <a:t>continuant_part­_of</a:t>
            </a:r>
            <a:r>
              <a:rPr lang="en-US" sz="2000" dirty="0"/>
              <a:t> human body</a:t>
            </a:r>
          </a:p>
          <a:p>
            <a:endParaRPr lang="en-US" sz="2000" dirty="0"/>
          </a:p>
          <a:p>
            <a:r>
              <a:rPr lang="en-US" sz="2000" dirty="0"/>
              <a:t>(</a:t>
            </a:r>
            <a:r>
              <a:rPr lang="en-US" sz="2000" dirty="0" err="1"/>
              <a:t>cl:comment</a:t>
            </a:r>
            <a:r>
              <a:rPr lang="en-US" sz="2000" dirty="0"/>
              <a:t> “elucidation of type-level continuant parthood [tcon-1]"</a:t>
            </a:r>
          </a:p>
          <a:p>
            <a:r>
              <a:rPr lang="en-US" sz="2000" dirty="0"/>
              <a:t>  (</a:t>
            </a:r>
            <a:r>
              <a:rPr lang="en-US" sz="2000" dirty="0" err="1">
                <a:solidFill>
                  <a:srgbClr val="92D050"/>
                </a:solidFill>
              </a:rPr>
              <a:t>forall</a:t>
            </a:r>
            <a:r>
              <a:rPr lang="en-US" sz="2000" dirty="0"/>
              <a:t> (</a:t>
            </a:r>
            <a:r>
              <a:rPr lang="en-US" sz="2000" dirty="0">
                <a:solidFill>
                  <a:srgbClr val="FFC000"/>
                </a:solidFill>
              </a:rPr>
              <a:t>u1 u2</a:t>
            </a:r>
            <a:r>
              <a:rPr lang="en-US" sz="2000" dirty="0"/>
              <a:t>)</a:t>
            </a:r>
          </a:p>
          <a:p>
            <a:r>
              <a:rPr lang="en-US" sz="2000" dirty="0"/>
              <a:t>	(if	(</a:t>
            </a:r>
            <a:r>
              <a:rPr lang="en-US" sz="2000" dirty="0" err="1">
                <a:solidFill>
                  <a:srgbClr val="FFFF00"/>
                </a:solidFill>
              </a:rPr>
              <a:t>tt</a:t>
            </a:r>
            <a:r>
              <a:rPr lang="en-US" sz="2000" dirty="0">
                <a:solidFill>
                  <a:srgbClr val="FFFF00"/>
                </a:solidFill>
              </a:rPr>
              <a:t>-continuant-part-of</a:t>
            </a:r>
            <a:r>
              <a:rPr lang="en-US" sz="2000" dirty="0"/>
              <a:t> </a:t>
            </a:r>
            <a:r>
              <a:rPr lang="en-US" sz="2000" dirty="0">
                <a:solidFill>
                  <a:srgbClr val="FFC000"/>
                </a:solidFill>
              </a:rPr>
              <a:t>u1 u2</a:t>
            </a:r>
            <a:r>
              <a:rPr lang="en-US" sz="2000" dirty="0"/>
              <a:t>)</a:t>
            </a:r>
          </a:p>
          <a:p>
            <a:r>
              <a:rPr lang="en-US" sz="2000" dirty="0"/>
              <a:t>		(</a:t>
            </a:r>
            <a:r>
              <a:rPr lang="en-US" sz="2000" dirty="0" err="1">
                <a:solidFill>
                  <a:srgbClr val="92D050"/>
                </a:solidFill>
              </a:rPr>
              <a:t>forall</a:t>
            </a:r>
            <a:r>
              <a:rPr lang="en-US" sz="2000" dirty="0"/>
              <a:t> (</a:t>
            </a:r>
            <a:r>
              <a:rPr lang="en-US" sz="2000" dirty="0">
                <a:solidFill>
                  <a:srgbClr val="FFC000"/>
                </a:solidFill>
              </a:rPr>
              <a:t>c1 t</a:t>
            </a:r>
            <a:r>
              <a:rPr lang="en-US" sz="2000" dirty="0"/>
              <a:t>)</a:t>
            </a:r>
          </a:p>
          <a:p>
            <a:r>
              <a:rPr lang="en-US" sz="2000" dirty="0"/>
              <a:t>			(if (and (</a:t>
            </a:r>
            <a:r>
              <a:rPr lang="en-US" sz="2000" dirty="0">
                <a:solidFill>
                  <a:srgbClr val="FFFF00"/>
                </a:solidFill>
              </a:rPr>
              <a:t>instance-of</a:t>
            </a:r>
            <a:r>
              <a:rPr lang="en-US" sz="2000" dirty="0"/>
              <a:t> </a:t>
            </a:r>
            <a:r>
              <a:rPr lang="en-US" sz="2000" i="1" dirty="0">
                <a:solidFill>
                  <a:srgbClr val="FFC000"/>
                </a:solidFill>
              </a:rPr>
              <a:t>c1 </a:t>
            </a:r>
            <a:r>
              <a:rPr lang="en-US" sz="2000" dirty="0">
                <a:solidFill>
                  <a:srgbClr val="FFC000"/>
                </a:solidFill>
              </a:rPr>
              <a:t>u1</a:t>
            </a:r>
            <a:r>
              <a:rPr lang="en-US" sz="2000" i="1" dirty="0">
                <a:solidFill>
                  <a:srgbClr val="FFC000"/>
                </a:solidFill>
              </a:rPr>
              <a:t> t</a:t>
            </a:r>
            <a:r>
              <a:rPr lang="en-US" sz="2000" dirty="0"/>
              <a:t>)</a:t>
            </a:r>
          </a:p>
          <a:p>
            <a:r>
              <a:rPr lang="en-US" sz="2000" dirty="0"/>
              <a:t>				(</a:t>
            </a:r>
            <a:r>
              <a:rPr lang="en-US" sz="2000" dirty="0">
                <a:solidFill>
                  <a:srgbClr val="FFFF00"/>
                </a:solidFill>
              </a:rPr>
              <a:t>instance-of</a:t>
            </a:r>
            <a:r>
              <a:rPr lang="en-US" sz="2000" dirty="0"/>
              <a:t> </a:t>
            </a:r>
            <a:r>
              <a:rPr lang="en-US" sz="2000" i="1" dirty="0">
                <a:solidFill>
                  <a:srgbClr val="FFC000"/>
                </a:solidFill>
              </a:rPr>
              <a:t>c1</a:t>
            </a:r>
            <a:r>
              <a:rPr lang="en-US" sz="2000" dirty="0"/>
              <a:t> </a:t>
            </a:r>
            <a:r>
              <a:rPr lang="en-US" sz="2000" dirty="0">
                <a:solidFill>
                  <a:srgbClr val="00B0F0"/>
                </a:solidFill>
              </a:rPr>
              <a:t>continuant</a:t>
            </a:r>
            <a:r>
              <a:rPr lang="en-US" sz="2000" dirty="0"/>
              <a:t> </a:t>
            </a:r>
            <a:r>
              <a:rPr lang="en-US" sz="2000" i="1" dirty="0">
                <a:solidFill>
                  <a:srgbClr val="FFC000"/>
                </a:solidFill>
              </a:rPr>
              <a:t>t</a:t>
            </a:r>
            <a:r>
              <a:rPr lang="en-US" sz="2000" dirty="0"/>
              <a:t>))</a:t>
            </a:r>
          </a:p>
          <a:p>
            <a:r>
              <a:rPr lang="en-US" sz="2000" dirty="0"/>
              <a:t>			    (</a:t>
            </a:r>
            <a:r>
              <a:rPr lang="en-US" sz="2000" dirty="0">
                <a:solidFill>
                  <a:srgbClr val="92D050"/>
                </a:solidFill>
              </a:rPr>
              <a:t>exists</a:t>
            </a:r>
            <a:r>
              <a:rPr lang="en-US" sz="2000" dirty="0"/>
              <a:t> (</a:t>
            </a:r>
            <a:r>
              <a:rPr lang="en-US" sz="2000" dirty="0">
                <a:solidFill>
                  <a:srgbClr val="FFC000"/>
                </a:solidFill>
              </a:rPr>
              <a:t>c2</a:t>
            </a:r>
            <a:r>
              <a:rPr lang="en-US" sz="2000" dirty="0"/>
              <a:t>)</a:t>
            </a:r>
          </a:p>
          <a:p>
            <a:r>
              <a:rPr lang="en-US" sz="2000" dirty="0"/>
              <a:t>				(and (</a:t>
            </a:r>
            <a:r>
              <a:rPr lang="en-US" sz="2000" dirty="0">
                <a:solidFill>
                  <a:srgbClr val="FFFF00"/>
                </a:solidFill>
              </a:rPr>
              <a:t>instance-of</a:t>
            </a:r>
            <a:r>
              <a:rPr lang="en-US" sz="2000" dirty="0"/>
              <a:t> </a:t>
            </a:r>
            <a:r>
              <a:rPr lang="en-US" sz="2000" i="1">
                <a:solidFill>
                  <a:srgbClr val="FFC000"/>
                </a:solidFill>
              </a:rPr>
              <a:t>c2</a:t>
            </a:r>
            <a:r>
              <a:rPr lang="en-US" sz="2000"/>
              <a:t> </a:t>
            </a:r>
            <a:r>
              <a:rPr lang="en-US" sz="2000">
                <a:solidFill>
                  <a:srgbClr val="FFC000"/>
                </a:solidFill>
              </a:rPr>
              <a:t>u2</a:t>
            </a:r>
            <a:r>
              <a:rPr lang="en-US" sz="2000"/>
              <a:t> </a:t>
            </a:r>
            <a:r>
              <a:rPr lang="en-US" sz="2000" i="1" dirty="0">
                <a:solidFill>
                  <a:srgbClr val="FFC000"/>
                </a:solidFill>
              </a:rPr>
              <a:t>t</a:t>
            </a:r>
            <a:r>
              <a:rPr lang="en-US" sz="2000" dirty="0"/>
              <a:t>)</a:t>
            </a:r>
          </a:p>
          <a:p>
            <a:r>
              <a:rPr lang="en-US" sz="2000" dirty="0"/>
              <a:t>				        (</a:t>
            </a:r>
            <a:r>
              <a:rPr lang="en-US" sz="2000" dirty="0">
                <a:solidFill>
                  <a:srgbClr val="FFFF00"/>
                </a:solidFill>
              </a:rPr>
              <a:t>instance-of</a:t>
            </a:r>
            <a:r>
              <a:rPr lang="en-US" sz="2000" dirty="0"/>
              <a:t> </a:t>
            </a:r>
            <a:r>
              <a:rPr lang="en-US" sz="2000" i="1" dirty="0">
                <a:solidFill>
                  <a:srgbClr val="FFC000"/>
                </a:solidFill>
              </a:rPr>
              <a:t>c2</a:t>
            </a:r>
            <a:r>
              <a:rPr lang="en-US" sz="2000" dirty="0"/>
              <a:t> </a:t>
            </a:r>
            <a:r>
              <a:rPr lang="en-US" sz="2000" dirty="0">
                <a:solidFill>
                  <a:srgbClr val="00B0F0"/>
                </a:solidFill>
              </a:rPr>
              <a:t>continuant</a:t>
            </a:r>
            <a:r>
              <a:rPr lang="en-US" sz="2000" dirty="0"/>
              <a:t> </a:t>
            </a:r>
            <a:r>
              <a:rPr lang="en-US" sz="2000" i="1" dirty="0">
                <a:solidFill>
                  <a:srgbClr val="FFC000"/>
                </a:solidFill>
              </a:rPr>
              <a:t>t</a:t>
            </a:r>
            <a:r>
              <a:rPr lang="en-US" sz="2000" dirty="0"/>
              <a:t>)</a:t>
            </a:r>
          </a:p>
          <a:p>
            <a:r>
              <a:rPr lang="en-US" sz="2000" dirty="0"/>
              <a:t>				        (</a:t>
            </a:r>
            <a:r>
              <a:rPr lang="en-US" sz="2000" dirty="0">
                <a:solidFill>
                  <a:srgbClr val="FFFF00"/>
                </a:solidFill>
              </a:rPr>
              <a:t>continuant-part-of</a:t>
            </a:r>
            <a:r>
              <a:rPr lang="en-US" sz="2000" dirty="0"/>
              <a:t> </a:t>
            </a:r>
            <a:r>
              <a:rPr lang="en-US" sz="2000" i="1" dirty="0">
                <a:solidFill>
                  <a:srgbClr val="FFC000"/>
                </a:solidFill>
              </a:rPr>
              <a:t>c1 c2 t</a:t>
            </a:r>
            <a:r>
              <a:rPr lang="en-US" sz="2000" dirty="0"/>
              <a:t>)))))))</a:t>
            </a:r>
          </a:p>
        </p:txBody>
      </p:sp>
      <p:sp>
        <p:nvSpPr>
          <p:cNvPr id="4" name="Slide Number Placeholder 3">
            <a:extLst>
              <a:ext uri="{FF2B5EF4-FFF2-40B4-BE49-F238E27FC236}">
                <a16:creationId xmlns:a16="http://schemas.microsoft.com/office/drawing/2014/main" id="{77149A72-4BFA-4F38-8C64-B3360B6ADDFE}"/>
              </a:ext>
            </a:extLst>
          </p:cNvPr>
          <p:cNvSpPr>
            <a:spLocks noGrp="1"/>
          </p:cNvSpPr>
          <p:nvPr>
            <p:ph type="sldNum" sz="quarter" idx="3"/>
          </p:nvPr>
        </p:nvSpPr>
        <p:spPr/>
        <p:txBody>
          <a:bodyPr/>
          <a:lstStyle/>
          <a:p>
            <a:fld id="{7C5DB68A-9D44-4073-920F-D08D647C06A7}" type="slidenum">
              <a:rPr lang="en-US" smtClean="0"/>
              <a:t>36</a:t>
            </a:fld>
            <a:endParaRPr lang="en-US" dirty="0"/>
          </a:p>
        </p:txBody>
      </p:sp>
    </p:spTree>
    <p:extLst>
      <p:ext uri="{BB962C8B-B14F-4D97-AF65-F5344CB8AC3E}">
        <p14:creationId xmlns:p14="http://schemas.microsoft.com/office/powerpoint/2010/main" val="198191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695F9B2D-9B70-4732-AA4E-9C19D9E02E86}"/>
              </a:ext>
            </a:extLst>
          </p:cNvPr>
          <p:cNvSpPr>
            <a:spLocks noGrp="1" noChangeArrowheads="1"/>
          </p:cNvSpPr>
          <p:nvPr>
            <p:ph type="title"/>
          </p:nvPr>
        </p:nvSpPr>
        <p:spPr/>
        <p:txBody>
          <a:bodyPr/>
          <a:lstStyle/>
          <a:p>
            <a:r>
              <a:rPr lang="en-US" altLang="en-US" sz="4000"/>
              <a:t>Definitions of the </a:t>
            </a:r>
            <a:r>
              <a:rPr lang="en-US" altLang="en-US" sz="4000" b="1"/>
              <a:t>all-some</a:t>
            </a:r>
            <a:r>
              <a:rPr lang="en-US" altLang="en-US" sz="4000"/>
              <a:t> form allow cascading inferences</a:t>
            </a:r>
          </a:p>
        </p:txBody>
      </p:sp>
      <p:sp>
        <p:nvSpPr>
          <p:cNvPr id="437251" name="Rectangle 3">
            <a:extLst>
              <a:ext uri="{FF2B5EF4-FFF2-40B4-BE49-F238E27FC236}">
                <a16:creationId xmlns:a16="http://schemas.microsoft.com/office/drawing/2014/main" id="{9DD60348-18FB-43F2-87C3-EB18DECA3289}"/>
              </a:ext>
            </a:extLst>
          </p:cNvPr>
          <p:cNvSpPr>
            <a:spLocks noGrp="1" noChangeArrowheads="1"/>
          </p:cNvSpPr>
          <p:nvPr>
            <p:ph idx="1"/>
          </p:nvPr>
        </p:nvSpPr>
        <p:spPr>
          <a:xfrm>
            <a:off x="228600" y="2438400"/>
            <a:ext cx="8686800" cy="4191000"/>
          </a:xfrm>
        </p:spPr>
        <p:txBody>
          <a:bodyPr/>
          <a:lstStyle/>
          <a:p>
            <a:pPr>
              <a:buFont typeface="Arial" panose="020B0604020202020204" pitchFamily="34" charset="0"/>
              <a:buChar char="•"/>
            </a:pPr>
            <a:r>
              <a:rPr lang="en-US" altLang="en-US" dirty="0"/>
              <a:t>If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 </a:t>
            </a:r>
            <a:r>
              <a:rPr lang="en-US" altLang="en-US" dirty="0"/>
              <a:t>then we know that: </a:t>
            </a:r>
          </a:p>
          <a:p>
            <a:pPr lvl="1">
              <a:buFont typeface="Arial" panose="020B0604020202020204" pitchFamily="34" charset="0"/>
              <a:buChar char="•"/>
            </a:pPr>
            <a:r>
              <a:rPr lang="en-US" altLang="en-US" dirty="0"/>
              <a:t>every </a:t>
            </a:r>
            <a:r>
              <a:rPr lang="en-US" altLang="en-US" i="1" dirty="0"/>
              <a:t>A </a:t>
            </a:r>
            <a:r>
              <a:rPr lang="en-US" altLang="en-US" dirty="0"/>
              <a:t>stands in </a:t>
            </a:r>
            <a:r>
              <a:rPr lang="en-US" altLang="en-US" i="1" dirty="0"/>
              <a:t>R</a:t>
            </a:r>
            <a:r>
              <a:rPr lang="en-US" altLang="en-US" i="1" baseline="-25000" dirty="0"/>
              <a:t>1</a:t>
            </a:r>
            <a:r>
              <a:rPr lang="en-US" altLang="en-US" i="1" dirty="0"/>
              <a:t> </a:t>
            </a:r>
            <a:r>
              <a:rPr lang="en-US" altLang="en-US" dirty="0"/>
              <a:t>to </a:t>
            </a:r>
            <a:r>
              <a:rPr lang="en-US" altLang="en-US" i="1" dirty="0"/>
              <a:t>some B</a:t>
            </a:r>
            <a:r>
              <a:rPr lang="en-US" altLang="en-US" dirty="0"/>
              <a:t>, </a:t>
            </a:r>
          </a:p>
          <a:p>
            <a:pPr lvl="1">
              <a:buFont typeface="Arial" panose="020B0604020202020204" pitchFamily="34" charset="0"/>
              <a:buChar char="•"/>
            </a:pPr>
            <a:r>
              <a:rPr lang="en-US" altLang="en-US" dirty="0"/>
              <a:t>whichever </a:t>
            </a:r>
            <a:r>
              <a:rPr lang="en-US" altLang="en-US" i="1" dirty="0"/>
              <a:t>B </a:t>
            </a:r>
            <a:r>
              <a:rPr lang="en-US" altLang="en-US" dirty="0"/>
              <a:t>this is, it can be plugged into the </a:t>
            </a:r>
            <a:r>
              <a:rPr lang="en-US" altLang="en-US" i="1" dirty="0"/>
              <a:t>R</a:t>
            </a:r>
            <a:r>
              <a:rPr lang="en-US" altLang="en-US" i="1" baseline="-25000" dirty="0"/>
              <a:t>2 </a:t>
            </a:r>
            <a:r>
              <a:rPr lang="en-US" altLang="en-US" dirty="0"/>
              <a:t>relation, because </a:t>
            </a:r>
            <a:r>
              <a:rPr lang="en-US" altLang="en-US" i="1" dirty="0"/>
              <a:t>R</a:t>
            </a:r>
            <a:r>
              <a:rPr lang="en-US" altLang="en-US" i="1" baseline="-25000" dirty="0"/>
              <a:t>2 </a:t>
            </a:r>
            <a:r>
              <a:rPr lang="en-US" altLang="en-US" dirty="0"/>
              <a:t>is defined for </a:t>
            </a:r>
            <a:r>
              <a:rPr lang="en-US" altLang="en-US" i="1" dirty="0"/>
              <a:t>every </a:t>
            </a:r>
            <a:r>
              <a:rPr lang="en-US" altLang="en-US" dirty="0"/>
              <a:t>B.</a:t>
            </a:r>
            <a:r>
              <a:rPr lang="en-US" altLang="en-US" i="1" baseline="-25000" dirty="0"/>
              <a:t> </a:t>
            </a:r>
          </a:p>
          <a:p>
            <a:pPr lvl="1">
              <a:buFont typeface="Arial" panose="020B0604020202020204" pitchFamily="34" charset="0"/>
              <a:buChar char="•"/>
            </a:pPr>
            <a:endParaRPr lang="en-US" altLang="en-US" i="1" baseline="-25000" dirty="0"/>
          </a:p>
          <a:p>
            <a:pPr>
              <a:buFont typeface="Arial" panose="020B0604020202020204" pitchFamily="34" charset="0"/>
              <a:buChar char="•"/>
            </a:pPr>
            <a:r>
              <a:rPr lang="en-US" altLang="en-US" dirty="0"/>
              <a:t>Also allows for the definition of ‘shortcut’ relations:</a:t>
            </a:r>
          </a:p>
          <a:p>
            <a:pPr lvl="1">
              <a:buFont typeface="Arial" panose="020B0604020202020204" pitchFamily="34" charset="0"/>
              <a:buChar char="•"/>
            </a:pPr>
            <a:r>
              <a:rPr lang="en-US" altLang="en-US" dirty="0"/>
              <a:t>A </a:t>
            </a:r>
            <a:r>
              <a:rPr lang="en-US" altLang="en-US" i="1" dirty="0"/>
              <a:t>R</a:t>
            </a:r>
            <a:r>
              <a:rPr lang="en-US" altLang="en-US" i="1" baseline="-25000" dirty="0"/>
              <a:t>3</a:t>
            </a:r>
            <a:r>
              <a:rPr lang="en-US" altLang="en-US" dirty="0"/>
              <a:t> C =def.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a:t>
            </a:r>
            <a:endParaRPr lang="en-US" altLang="en-US" dirty="0"/>
          </a:p>
        </p:txBody>
      </p:sp>
      <p:sp>
        <p:nvSpPr>
          <p:cNvPr id="2" name="Slide Number Placeholder 1">
            <a:extLst>
              <a:ext uri="{FF2B5EF4-FFF2-40B4-BE49-F238E27FC236}">
                <a16:creationId xmlns:a16="http://schemas.microsoft.com/office/drawing/2014/main" id="{431F9C91-C72D-40B5-85D8-ABDEB8EDD824}"/>
              </a:ext>
            </a:extLst>
          </p:cNvPr>
          <p:cNvSpPr>
            <a:spLocks noGrp="1"/>
          </p:cNvSpPr>
          <p:nvPr>
            <p:ph type="sldNum" sz="quarter" idx="3"/>
          </p:nvPr>
        </p:nvSpPr>
        <p:spPr/>
        <p:txBody>
          <a:bodyPr/>
          <a:lstStyle/>
          <a:p>
            <a:fld id="{7C5DB68A-9D44-4073-920F-D08D647C06A7}" type="slidenum">
              <a:rPr lang="en-US" smtClean="0"/>
              <a:t>37</a:t>
            </a:fld>
            <a:endParaRPr lang="en-US" dirty="0"/>
          </a:p>
        </p:txBody>
      </p:sp>
    </p:spTree>
    <p:extLst>
      <p:ext uri="{BB962C8B-B14F-4D97-AF65-F5344CB8AC3E}">
        <p14:creationId xmlns:p14="http://schemas.microsoft.com/office/powerpoint/2010/main" val="3093690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8CDA9034-34F8-498F-A334-49354BDE7FBD}"/>
              </a:ext>
            </a:extLst>
          </p:cNvPr>
          <p:cNvSpPr>
            <a:spLocks noGrp="1" noChangeArrowheads="1"/>
          </p:cNvSpPr>
          <p:nvPr>
            <p:ph type="title"/>
          </p:nvPr>
        </p:nvSpPr>
        <p:spPr/>
        <p:txBody>
          <a:bodyPr/>
          <a:lstStyle/>
          <a:p>
            <a:r>
              <a:rPr lang="en-US" altLang="en-US" sz="4000" dirty="0"/>
              <a:t>Features of relations on the level of instances may not hold on the level of universals</a:t>
            </a:r>
          </a:p>
        </p:txBody>
      </p:sp>
      <p:sp>
        <p:nvSpPr>
          <p:cNvPr id="422915" name="Rectangle 3">
            <a:extLst>
              <a:ext uri="{FF2B5EF4-FFF2-40B4-BE49-F238E27FC236}">
                <a16:creationId xmlns:a16="http://schemas.microsoft.com/office/drawing/2014/main" id="{CDE56239-2B93-4607-B56E-AAEFF0F16FCF}"/>
              </a:ext>
            </a:extLst>
          </p:cNvPr>
          <p:cNvSpPr>
            <a:spLocks noGrp="1" noChangeArrowheads="1"/>
          </p:cNvSpPr>
          <p:nvPr>
            <p:ph idx="1"/>
          </p:nvPr>
        </p:nvSpPr>
        <p:spPr>
          <a:xfrm>
            <a:off x="228600" y="2743200"/>
            <a:ext cx="8686800" cy="3886200"/>
          </a:xfrm>
        </p:spPr>
        <p:txBody>
          <a:bodyPr/>
          <a:lstStyle/>
          <a:p>
            <a:pPr>
              <a:buFont typeface="Arial" panose="020B0604020202020204" pitchFamily="34" charset="0"/>
              <a:buChar char="•"/>
            </a:pPr>
            <a:r>
              <a:rPr lang="en-US" altLang="en-US" sz="2400" i="1" dirty="0"/>
              <a:t>nucleus </a:t>
            </a:r>
            <a:r>
              <a:rPr lang="en-US" altLang="en-US" sz="2400" i="1" dirty="0" err="1"/>
              <a:t>adjacent_to</a:t>
            </a:r>
            <a:r>
              <a:rPr lang="en-US" altLang="en-US" sz="2400" i="1" dirty="0"/>
              <a:t> cytoplasm</a:t>
            </a:r>
          </a:p>
          <a:p>
            <a:pPr lvl="1">
              <a:buFont typeface="Arial" panose="020B0604020202020204" pitchFamily="34" charset="0"/>
              <a:buChar char="•"/>
            </a:pPr>
            <a:r>
              <a:rPr lang="en-US" altLang="en-US" b="1" dirty="0"/>
              <a:t>Not: </a:t>
            </a:r>
            <a:r>
              <a:rPr lang="en-US" altLang="en-US" i="1" dirty="0"/>
              <a:t>cytoplasm </a:t>
            </a:r>
            <a:r>
              <a:rPr lang="en-US" altLang="en-US" i="1" dirty="0" err="1"/>
              <a:t>adjacent_to</a:t>
            </a:r>
            <a:r>
              <a:rPr lang="en-US" altLang="en-US" i="1" dirty="0"/>
              <a:t> nucleus</a:t>
            </a:r>
          </a:p>
          <a:p>
            <a:pPr lvl="2">
              <a:buFont typeface="Arial" panose="020B0604020202020204" pitchFamily="34" charset="0"/>
              <a:buChar char="•"/>
            </a:pPr>
            <a:r>
              <a:rPr lang="en-US" altLang="en-US" i="1" dirty="0"/>
              <a:t>Red blood cells don’t have a nucleus</a:t>
            </a:r>
          </a:p>
          <a:p>
            <a:pPr>
              <a:buFont typeface="Arial" panose="020B0604020202020204" pitchFamily="34" charset="0"/>
              <a:buChar char="•"/>
            </a:pPr>
            <a:r>
              <a:rPr lang="en-US" altLang="en-US" sz="2400" i="1" dirty="0"/>
              <a:t>seminal vesicle </a:t>
            </a:r>
            <a:r>
              <a:rPr lang="en-US" altLang="en-US" sz="2400" i="1" dirty="0" err="1"/>
              <a:t>adjacent_to</a:t>
            </a:r>
            <a:r>
              <a:rPr lang="en-US" altLang="en-US" sz="2400" i="1" dirty="0"/>
              <a:t> urinary bladder</a:t>
            </a:r>
            <a:r>
              <a:rPr lang="en-US" altLang="en-US" sz="2400" dirty="0"/>
              <a:t> </a:t>
            </a:r>
          </a:p>
          <a:p>
            <a:pPr lvl="1">
              <a:buFont typeface="Arial" panose="020B0604020202020204" pitchFamily="34" charset="0"/>
              <a:buChar char="•"/>
            </a:pPr>
            <a:r>
              <a:rPr lang="en-US" altLang="en-US" b="1" dirty="0"/>
              <a:t>Not: </a:t>
            </a:r>
            <a:r>
              <a:rPr lang="en-US" altLang="en-US" i="1" dirty="0"/>
              <a:t>urinary bladder</a:t>
            </a:r>
            <a:r>
              <a:rPr lang="en-US" altLang="en-US" dirty="0"/>
              <a:t> </a:t>
            </a:r>
            <a:r>
              <a:rPr lang="en-US" altLang="en-US" i="1" dirty="0" err="1"/>
              <a:t>adjacent_to</a:t>
            </a:r>
            <a:r>
              <a:rPr lang="en-US" altLang="en-US" i="1" dirty="0"/>
              <a:t> seminal vesicle</a:t>
            </a:r>
          </a:p>
          <a:p>
            <a:pPr lvl="2">
              <a:buFont typeface="Arial" panose="020B0604020202020204" pitchFamily="34" charset="0"/>
              <a:buChar char="•"/>
            </a:pPr>
            <a:r>
              <a:rPr lang="en-US" altLang="en-US" i="1" dirty="0"/>
              <a:t>Women don’t have seminal vesicles</a:t>
            </a:r>
          </a:p>
          <a:p>
            <a:pPr>
              <a:buFont typeface="Arial" panose="020B0604020202020204" pitchFamily="34" charset="0"/>
              <a:buChar char="•"/>
            </a:pPr>
            <a:endParaRPr lang="en-US" altLang="en-US" i="1" dirty="0"/>
          </a:p>
          <a:p>
            <a:pPr>
              <a:buFont typeface="Arial" panose="020B0604020202020204" pitchFamily="34" charset="0"/>
              <a:buChar char="•"/>
            </a:pPr>
            <a:r>
              <a:rPr lang="en-US" altLang="en-US" i="1" dirty="0"/>
              <a:t>Adjacency</a:t>
            </a:r>
            <a:r>
              <a:rPr lang="en-US" altLang="en-US" dirty="0"/>
              <a:t> as a relation between universals is not symmetric while it is symmetric at particular level.</a:t>
            </a:r>
          </a:p>
        </p:txBody>
      </p:sp>
      <p:sp>
        <p:nvSpPr>
          <p:cNvPr id="2" name="Slide Number Placeholder 1">
            <a:extLst>
              <a:ext uri="{FF2B5EF4-FFF2-40B4-BE49-F238E27FC236}">
                <a16:creationId xmlns:a16="http://schemas.microsoft.com/office/drawing/2014/main" id="{B43F2687-E237-4B71-988B-8729B66AD1A1}"/>
              </a:ext>
            </a:extLst>
          </p:cNvPr>
          <p:cNvSpPr>
            <a:spLocks noGrp="1"/>
          </p:cNvSpPr>
          <p:nvPr>
            <p:ph type="sldNum" sz="quarter" idx="3"/>
          </p:nvPr>
        </p:nvSpPr>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259788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20" name="Line 10"/>
            <p:cNvSpPr>
              <a:spLocks noChangeShapeType="1"/>
            </p:cNvSpPr>
            <p:nvPr/>
          </p:nvSpPr>
          <p:spPr bwMode="auto">
            <a:xfrm>
              <a:off x="3759588" y="4801183"/>
              <a:ext cx="1828935"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68621" name="Text Box 11"/>
            <p:cNvSpPr txBox="1">
              <a:spLocks noChangeArrowheads="1"/>
            </p:cNvSpPr>
            <p:nvPr/>
          </p:nvSpPr>
          <p:spPr bwMode="auto">
            <a:xfrm>
              <a:off x="3683384" y="4267706"/>
              <a:ext cx="2046439" cy="4617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endParaRPr lang="en-US" altLang="en-US" sz="2400" b="0" dirty="0">
                <a:solidFill>
                  <a:schemeClr val="bg1"/>
                </a:solidFill>
              </a:endParaRP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39</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9075478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533400"/>
            <a:ext cx="8686800" cy="762000"/>
          </a:xfrm>
        </p:spPr>
        <p:txBody>
          <a:bodyPr/>
          <a:lstStyle/>
          <a:p>
            <a:r>
              <a:rPr lang="en-US" altLang="en-US" dirty="0"/>
              <a:t>What is out there …</a:t>
            </a:r>
            <a:br>
              <a:rPr lang="en-US" altLang="en-US" dirty="0"/>
            </a:br>
            <a:r>
              <a:rPr lang="en-US" altLang="en-US" dirty="0"/>
              <a:t>(… we want/need to deal with)?</a:t>
            </a:r>
          </a:p>
        </p:txBody>
      </p:sp>
      <p:sp>
        <p:nvSpPr>
          <p:cNvPr id="19459" name="TextBox 3"/>
          <p:cNvSpPr txBox="1">
            <a:spLocks noChangeArrowheads="1"/>
          </p:cNvSpPr>
          <p:nvPr/>
        </p:nvSpPr>
        <p:spPr bwMode="auto">
          <a:xfrm>
            <a:off x="381000" y="1676400"/>
            <a:ext cx="2536825" cy="51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1676400"/>
            <a:ext cx="8458200" cy="4953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9" name="Group 8">
            <a:extLst>
              <a:ext uri="{FF2B5EF4-FFF2-40B4-BE49-F238E27FC236}">
                <a16:creationId xmlns:a16="http://schemas.microsoft.com/office/drawing/2014/main" id="{596F751E-6575-4C69-9B37-CEFC2CD7CEC5}"/>
              </a:ext>
            </a:extLst>
          </p:cNvPr>
          <p:cNvGrpSpPr/>
          <p:nvPr/>
        </p:nvGrpSpPr>
        <p:grpSpPr>
          <a:xfrm>
            <a:off x="3124200" y="1747837"/>
            <a:ext cx="1828800" cy="1376363"/>
            <a:chOff x="3124200" y="1747837"/>
            <a:chExt cx="1828800" cy="1376363"/>
          </a:xfrm>
        </p:grpSpPr>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70" name="Rectangle 14"/>
            <p:cNvSpPr>
              <a:spLocks noChangeArrowheads="1"/>
            </p:cNvSpPr>
            <p:nvPr/>
          </p:nvSpPr>
          <p:spPr bwMode="auto">
            <a:xfrm>
              <a:off x="3124200" y="1747837"/>
              <a:ext cx="18288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14" name="Group 13">
            <a:extLst>
              <a:ext uri="{FF2B5EF4-FFF2-40B4-BE49-F238E27FC236}">
                <a16:creationId xmlns:a16="http://schemas.microsoft.com/office/drawing/2014/main" id="{640B012F-684D-42A5-89C1-AD405BE056B1}"/>
              </a:ext>
            </a:extLst>
          </p:cNvPr>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grpSp>
        <p:nvGrpSpPr>
          <p:cNvPr id="12" name="Group 11">
            <a:extLst>
              <a:ext uri="{FF2B5EF4-FFF2-40B4-BE49-F238E27FC236}">
                <a16:creationId xmlns:a16="http://schemas.microsoft.com/office/drawing/2014/main" id="{2DF17F0A-AC41-441E-847A-56DBE21A3748}"/>
              </a:ext>
            </a:extLst>
          </p:cNvPr>
          <p:cNvGrpSpPr/>
          <p:nvPr/>
        </p:nvGrpSpPr>
        <p:grpSpPr>
          <a:xfrm>
            <a:off x="1149604" y="2667000"/>
            <a:ext cx="7251446" cy="3219450"/>
            <a:chOff x="1149604" y="2667000"/>
            <a:chExt cx="7251446" cy="3219450"/>
          </a:xfrm>
        </p:grpSpPr>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257800" y="2667000"/>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 participating in my life</a:t>
              </a:r>
            </a:p>
          </p:txBody>
        </p:sp>
        <p:sp>
          <p:nvSpPr>
            <p:cNvPr id="19477" name="TextBox 21"/>
            <p:cNvSpPr txBox="1">
              <a:spLocks noChangeArrowheads="1"/>
            </p:cNvSpPr>
            <p:nvPr/>
          </p:nvSpPr>
          <p:spPr bwMode="auto">
            <a:xfrm>
              <a:off x="1149604" y="507260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organism</a:t>
              </a:r>
            </a:p>
          </p:txBody>
        </p:sp>
        <p:sp>
          <p:nvSpPr>
            <p:cNvPr id="19478" name="TextBox 22"/>
            <p:cNvSpPr txBox="1">
              <a:spLocks noChangeArrowheads="1"/>
            </p:cNvSpPr>
            <p:nvPr/>
          </p:nvSpPr>
          <p:spPr bwMode="auto">
            <a:xfrm>
              <a:off x="4703762" y="4409758"/>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aphicFrame>
          <p:nvGraphicFramePr>
            <p:cNvPr id="35" name="Object 4"/>
            <p:cNvGraphicFramePr>
              <a:graphicFrameLocks noChangeAspect="1"/>
            </p:cNvGraphicFramePr>
            <p:nvPr>
              <p:extLst>
                <p:ext uri="{D42A27DB-BD31-4B8C-83A1-F6EECF244321}">
                  <p14:modId xmlns:p14="http://schemas.microsoft.com/office/powerpoint/2010/main" val="1878390339"/>
                </p:ext>
              </p:extLst>
            </p:nvPr>
          </p:nvGraphicFramePr>
          <p:xfrm>
            <a:off x="4610100" y="5254645"/>
            <a:ext cx="504457" cy="491182"/>
          </p:xfrm>
          <a:graphic>
            <a:graphicData uri="http://schemas.openxmlformats.org/presentationml/2006/ole">
              <mc:AlternateContent xmlns:mc="http://schemas.openxmlformats.org/markup-compatibility/2006">
                <mc:Choice xmlns:v="urn:schemas-microsoft-com:vml" Requires="v">
                  <p:oleObj spid="_x0000_s5216" name="Photo Editor-foto" r:id="rId3" imgW="5447619" imgH="5304762" progId="MSPhotoEd.3">
                    <p:embed/>
                  </p:oleObj>
                </mc:Choice>
                <mc:Fallback>
                  <p:oleObj name="Photo Editor-foto" r:id="rId3" imgW="5447619" imgH="5304762" progId="MSPhotoEd.3">
                    <p:embed/>
                    <p:pic>
                      <p:nvPicPr>
                        <p:cNvPr id="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5254645"/>
                          <a:ext cx="504457" cy="491182"/>
                        </a:xfrm>
                        <a:prstGeom prst="rect">
                          <a:avLst/>
                        </a:prstGeom>
                        <a:noFill/>
                        <a:ln w="9525">
                          <a:solidFill>
                            <a:schemeClr val="bg1"/>
                          </a:solidFill>
                          <a:miter lim="800000"/>
                          <a:headEnd/>
                          <a:tailEnd/>
                        </a:ln>
                        <a:effectLst/>
                      </p:spPr>
                    </p:pic>
                  </p:oleObj>
                </mc:Fallback>
              </mc:AlternateContent>
            </a:graphicData>
          </a:graphic>
        </p:graphicFrame>
      </p:grpSp>
      <p:grpSp>
        <p:nvGrpSpPr>
          <p:cNvPr id="13" name="Group 12">
            <a:extLst>
              <a:ext uri="{FF2B5EF4-FFF2-40B4-BE49-F238E27FC236}">
                <a16:creationId xmlns:a16="http://schemas.microsoft.com/office/drawing/2014/main" id="{B15F6F9F-DD6B-40AB-A1C1-8C9FDEE9C5B2}"/>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4</a:t>
            </a:fld>
            <a:endParaRPr lang="en-US" dirty="0"/>
          </a:p>
        </p:txBody>
      </p:sp>
      <p:grpSp>
        <p:nvGrpSpPr>
          <p:cNvPr id="11" name="Group 10">
            <a:extLst>
              <a:ext uri="{FF2B5EF4-FFF2-40B4-BE49-F238E27FC236}">
                <a16:creationId xmlns:a16="http://schemas.microsoft.com/office/drawing/2014/main" id="{B3093E52-A58E-4D39-BCDE-DD941A34CDC3}"/>
              </a:ext>
            </a:extLst>
          </p:cNvPr>
          <p:cNvGrpSpPr/>
          <p:nvPr/>
        </p:nvGrpSpPr>
        <p:grpSpPr>
          <a:xfrm>
            <a:off x="5181600" y="1723073"/>
            <a:ext cx="3505200" cy="1401127"/>
            <a:chOff x="5181600" y="1723073"/>
            <a:chExt cx="3505200" cy="1401127"/>
          </a:xfrm>
        </p:grpSpPr>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grpSp>
    </p:spTree>
    <p:extLst>
      <p:ext uri="{BB962C8B-B14F-4D97-AF65-F5344CB8AC3E}">
        <p14:creationId xmlns:p14="http://schemas.microsoft.com/office/powerpoint/2010/main" val="2119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40</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3">
            <a:extLst>
              <a:ext uri="{FF2B5EF4-FFF2-40B4-BE49-F238E27FC236}">
                <a16:creationId xmlns:a16="http://schemas.microsoft.com/office/drawing/2014/main" id="{6E2F69FD-0916-4952-BB91-714C900557D4}"/>
              </a:ext>
            </a:extLst>
          </p:cNvPr>
          <p:cNvSpPr>
            <a:spLocks noChangeArrowheads="1"/>
          </p:cNvSpPr>
          <p:nvPr/>
        </p:nvSpPr>
        <p:spPr bwMode="auto">
          <a:xfrm>
            <a:off x="908538" y="1090209"/>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color</a:t>
            </a:r>
            <a:endParaRPr lang="en-US" altLang="en-US" sz="2800" dirty="0">
              <a:solidFill>
                <a:schemeClr val="bg1"/>
              </a:solidFill>
            </a:endParaRPr>
          </a:p>
        </p:txBody>
      </p:sp>
      <p:sp>
        <p:nvSpPr>
          <p:cNvPr id="15" name="Rectangle 7">
            <a:extLst>
              <a:ext uri="{FF2B5EF4-FFF2-40B4-BE49-F238E27FC236}">
                <a16:creationId xmlns:a16="http://schemas.microsoft.com/office/drawing/2014/main" id="{51369FFF-04C8-4DAD-B782-F59C34F2B54E}"/>
              </a:ext>
            </a:extLst>
          </p:cNvPr>
          <p:cNvSpPr>
            <a:spLocks noChangeArrowheads="1"/>
          </p:cNvSpPr>
          <p:nvPr/>
        </p:nvSpPr>
        <p:spPr bwMode="auto">
          <a:xfrm>
            <a:off x="6049309" y="1116304"/>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object</a:t>
            </a:r>
            <a:endParaRPr lang="en-US" altLang="en-US" sz="2800" dirty="0">
              <a:solidFill>
                <a:schemeClr val="bg1"/>
              </a:solidFill>
            </a:endParaRPr>
          </a:p>
        </p:txBody>
      </p:sp>
      <p:cxnSp>
        <p:nvCxnSpPr>
          <p:cNvPr id="17" name="Straight Arrow Connector 16">
            <a:extLst>
              <a:ext uri="{FF2B5EF4-FFF2-40B4-BE49-F238E27FC236}">
                <a16:creationId xmlns:a16="http://schemas.microsoft.com/office/drawing/2014/main" id="{03168619-3E44-4AA2-92D2-FE9B0527B7F7}"/>
              </a:ext>
            </a:extLst>
          </p:cNvPr>
          <p:cNvCxnSpPr>
            <a:cxnSpLocks/>
            <a:stCxn id="68613" idx="0"/>
            <a:endCxn id="14" idx="2"/>
          </p:cNvCxnSpPr>
          <p:nvPr/>
        </p:nvCxnSpPr>
        <p:spPr bwMode="auto">
          <a:xfrm flipV="1">
            <a:off x="2102718" y="2044316"/>
            <a:ext cx="7431" cy="124246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3E8F7AC1-2933-48BF-92D2-6B8BBDA11448}"/>
              </a:ext>
            </a:extLst>
          </p:cNvPr>
          <p:cNvCxnSpPr>
            <a:cxnSpLocks/>
            <a:stCxn id="68617" idx="0"/>
            <a:endCxn id="15" idx="2"/>
          </p:cNvCxnSpPr>
          <p:nvPr/>
        </p:nvCxnSpPr>
        <p:spPr bwMode="auto">
          <a:xfrm flipV="1">
            <a:off x="7250483" y="2070411"/>
            <a:ext cx="437" cy="121636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2" name="Text Box 5">
            <a:extLst>
              <a:ext uri="{FF2B5EF4-FFF2-40B4-BE49-F238E27FC236}">
                <a16:creationId xmlns:a16="http://schemas.microsoft.com/office/drawing/2014/main" id="{AD35E73D-0CFD-45B0-B013-413C2D6EB1C5}"/>
              </a:ext>
            </a:extLst>
          </p:cNvPr>
          <p:cNvSpPr txBox="1">
            <a:spLocks noChangeArrowheads="1"/>
          </p:cNvSpPr>
          <p:nvPr/>
        </p:nvSpPr>
        <p:spPr bwMode="auto">
          <a:xfrm>
            <a:off x="2092273"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sp>
        <p:nvSpPr>
          <p:cNvPr id="23" name="Text Box 5">
            <a:extLst>
              <a:ext uri="{FF2B5EF4-FFF2-40B4-BE49-F238E27FC236}">
                <a16:creationId xmlns:a16="http://schemas.microsoft.com/office/drawing/2014/main" id="{DE863ED6-090B-4870-9305-56D0B0463759}"/>
              </a:ext>
            </a:extLst>
          </p:cNvPr>
          <p:cNvSpPr txBox="1">
            <a:spLocks noChangeArrowheads="1"/>
          </p:cNvSpPr>
          <p:nvPr/>
        </p:nvSpPr>
        <p:spPr bwMode="auto">
          <a:xfrm>
            <a:off x="6538551"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grpSp>
        <p:nvGrpSpPr>
          <p:cNvPr id="8" name="Group 7">
            <a:extLst>
              <a:ext uri="{FF2B5EF4-FFF2-40B4-BE49-F238E27FC236}">
                <a16:creationId xmlns:a16="http://schemas.microsoft.com/office/drawing/2014/main" id="{74B84067-FFD6-4954-AE1D-E4C5CA4D89CA}"/>
              </a:ext>
            </a:extLst>
          </p:cNvPr>
          <p:cNvGrpSpPr/>
          <p:nvPr/>
        </p:nvGrpSpPr>
        <p:grpSpPr>
          <a:xfrm>
            <a:off x="3657600" y="3048000"/>
            <a:ext cx="2046288" cy="533399"/>
            <a:chOff x="3657600" y="3048000"/>
            <a:chExt cx="2046288" cy="533399"/>
          </a:xfrm>
        </p:grpSpPr>
        <p:sp>
          <p:nvSpPr>
            <p:cNvPr id="24" name="Line 10">
              <a:extLst>
                <a:ext uri="{FF2B5EF4-FFF2-40B4-BE49-F238E27FC236}">
                  <a16:creationId xmlns:a16="http://schemas.microsoft.com/office/drawing/2014/main" id="{3A026C42-EB3F-4086-8851-CDD63E237CE8}"/>
                </a:ext>
              </a:extLst>
            </p:cNvPr>
            <p:cNvSpPr>
              <a:spLocks noChangeShapeType="1"/>
            </p:cNvSpPr>
            <p:nvPr/>
          </p:nvSpPr>
          <p:spPr bwMode="auto">
            <a:xfrm>
              <a:off x="3733799" y="3581399"/>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Text Box 11">
              <a:extLst>
                <a:ext uri="{FF2B5EF4-FFF2-40B4-BE49-F238E27FC236}">
                  <a16:creationId xmlns:a16="http://schemas.microsoft.com/office/drawing/2014/main" id="{61275069-5D8A-4E89-B975-0449EB28DA65}"/>
                </a:ext>
              </a:extLst>
            </p:cNvPr>
            <p:cNvSpPr txBox="1">
              <a:spLocks noChangeArrowheads="1"/>
            </p:cNvSpPr>
            <p:nvPr/>
          </p:nvSpPr>
          <p:spPr bwMode="auto">
            <a:xfrm>
              <a:off x="3657600" y="3048000"/>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a:r>
            </a:p>
          </p:txBody>
        </p:sp>
      </p:grpSp>
      <p:sp>
        <p:nvSpPr>
          <p:cNvPr id="9" name="&quot;Not Allowed&quot; Symbol 8">
            <a:extLst>
              <a:ext uri="{FF2B5EF4-FFF2-40B4-BE49-F238E27FC236}">
                <a16:creationId xmlns:a16="http://schemas.microsoft.com/office/drawing/2014/main" id="{56169B0D-251E-444C-86E2-0956073D4596}"/>
              </a:ext>
            </a:extLst>
          </p:cNvPr>
          <p:cNvSpPr/>
          <p:nvPr/>
        </p:nvSpPr>
        <p:spPr bwMode="auto">
          <a:xfrm>
            <a:off x="4114800" y="2933681"/>
            <a:ext cx="966746" cy="96674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Line 10">
            <a:extLst>
              <a:ext uri="{FF2B5EF4-FFF2-40B4-BE49-F238E27FC236}">
                <a16:creationId xmlns:a16="http://schemas.microsoft.com/office/drawing/2014/main" id="{EA48F40C-270C-4161-8547-23CF6C31C233}"/>
              </a:ext>
            </a:extLst>
          </p:cNvPr>
          <p:cNvSpPr>
            <a:spLocks noChangeShapeType="1"/>
          </p:cNvSpPr>
          <p:nvPr/>
        </p:nvSpPr>
        <p:spPr bwMode="auto">
          <a:xfrm>
            <a:off x="3744911" y="5816252"/>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Text Box 11">
            <a:extLst>
              <a:ext uri="{FF2B5EF4-FFF2-40B4-BE49-F238E27FC236}">
                <a16:creationId xmlns:a16="http://schemas.microsoft.com/office/drawing/2014/main" id="{2205911F-F7A3-4418-87E0-0EA17C778A89}"/>
              </a:ext>
            </a:extLst>
          </p:cNvPr>
          <p:cNvSpPr txBox="1">
            <a:spLocks noChangeArrowheads="1"/>
          </p:cNvSpPr>
          <p:nvPr/>
        </p:nvSpPr>
        <p:spPr bwMode="auto">
          <a:xfrm>
            <a:off x="3668712" y="5282853"/>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spTree>
    <p:extLst>
      <p:ext uri="{BB962C8B-B14F-4D97-AF65-F5344CB8AC3E}">
        <p14:creationId xmlns:p14="http://schemas.microsoft.com/office/powerpoint/2010/main" val="1909198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However !!! BFO’s type-type relations don’t express anything about types, but only what is the case for all particulars in the domain position of the relation.</a:t>
            </a:r>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are defined / elucidated on the basis of instance-level relations.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128351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Elucidations and definitions</a:t>
            </a:r>
            <a:br>
              <a:rPr lang="en-US" dirty="0"/>
            </a:br>
            <a:r>
              <a:rPr lang="en-US" dirty="0"/>
              <a:t>of formal relations</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42</a:t>
            </a:fld>
            <a:endParaRPr lang="en-US" dirty="0"/>
          </a:p>
        </p:txBody>
      </p:sp>
    </p:spTree>
    <p:extLst>
      <p:ext uri="{BB962C8B-B14F-4D97-AF65-F5344CB8AC3E}">
        <p14:creationId xmlns:p14="http://schemas.microsoft.com/office/powerpoint/2010/main" val="405223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 y="609600"/>
            <a:ext cx="9144000" cy="6248400"/>
          </a:xfrm>
          <a:prstGeom prst="rect">
            <a:avLst/>
          </a:prstGeom>
        </p:spPr>
      </p:pic>
      <p:sp>
        <p:nvSpPr>
          <p:cNvPr id="4" name="Slide Number Placeholder 3">
            <a:extLst>
              <a:ext uri="{FF2B5EF4-FFF2-40B4-BE49-F238E27FC236}">
                <a16:creationId xmlns:a16="http://schemas.microsoft.com/office/drawing/2014/main" id="{F58E05E0-1081-4ABB-9A32-9D9F05F96988}"/>
              </a:ext>
            </a:extLst>
          </p:cNvPr>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82783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BFO 2.0 (obsolete):</a:t>
            </a:r>
          </a:p>
          <a:p>
            <a:pPr lvl="1">
              <a:buFont typeface="Arial" panose="020B0604020202020204" pitchFamily="34" charset="0"/>
              <a:buChar char="•"/>
            </a:pPr>
            <a:r>
              <a:rPr lang="en-US" sz="2000" dirty="0"/>
              <a:t>The </a:t>
            </a:r>
            <a:r>
              <a:rPr lang="en-US" sz="2000" dirty="0" err="1"/>
              <a:t>instance_of</a:t>
            </a:r>
            <a:r>
              <a:rPr lang="en-US" sz="2000" dirty="0"/>
              <a:t> relation holds between particulars and universals. It comes in two forms, for continuants (C, C1, …) and </a:t>
            </a:r>
            <a:r>
              <a:rPr lang="en-US" sz="2000" dirty="0" err="1"/>
              <a:t>occurrents</a:t>
            </a:r>
            <a:r>
              <a:rPr lang="en-US" sz="2000" dirty="0"/>
              <a:t> (P, P1, …) as follows:</a:t>
            </a:r>
          </a:p>
          <a:p>
            <a:pPr lvl="2">
              <a:buFont typeface="Arial" panose="020B0604020202020204" pitchFamily="34" charset="0"/>
              <a:buChar char="•"/>
            </a:pPr>
            <a:r>
              <a:rPr lang="en-US" dirty="0"/>
              <a:t>c </a:t>
            </a:r>
            <a:r>
              <a:rPr lang="en-US" dirty="0" err="1"/>
              <a:t>instance_of</a:t>
            </a:r>
            <a:r>
              <a:rPr lang="en-US" dirty="0"/>
              <a:t> C at t  </a:t>
            </a:r>
            <a:r>
              <a:rPr lang="en-US" i="1" u="sng" dirty="0">
                <a:solidFill>
                  <a:srgbClr val="FFFF00"/>
                </a:solidFill>
              </a:rPr>
              <a:t>means</a:t>
            </a:r>
            <a:r>
              <a:rPr lang="en-US" dirty="0"/>
              <a:t>: the particular continuant entity c instantiates the universal C at t</a:t>
            </a:r>
          </a:p>
          <a:p>
            <a:pPr lvl="2">
              <a:buFont typeface="Arial" panose="020B0604020202020204" pitchFamily="34" charset="0"/>
              <a:buChar char="•"/>
            </a:pPr>
            <a:r>
              <a:rPr lang="en-US" dirty="0"/>
              <a:t>p </a:t>
            </a:r>
            <a:r>
              <a:rPr lang="en-US" dirty="0" err="1"/>
              <a:t>instance_of</a:t>
            </a:r>
            <a:r>
              <a:rPr lang="en-US" dirty="0"/>
              <a:t> P </a:t>
            </a:r>
            <a:r>
              <a:rPr lang="en-US" i="1" u="sng" dirty="0">
                <a:solidFill>
                  <a:srgbClr val="FFFF00"/>
                </a:solidFill>
              </a:rPr>
              <a:t>means</a:t>
            </a:r>
            <a:r>
              <a:rPr lang="en-US" dirty="0"/>
              <a:t>: the particular occurrent entity p instantiates the universal P.</a:t>
            </a:r>
          </a:p>
          <a:p>
            <a:pPr>
              <a:buFont typeface="Arial" panose="020B0604020202020204" pitchFamily="34" charset="0"/>
              <a:buChar char="•"/>
            </a:pPr>
            <a:endParaRPr lang="en-US" dirty="0"/>
          </a:p>
          <a:p>
            <a:pPr>
              <a:buFont typeface="Arial" panose="020B0604020202020204" pitchFamily="34" charset="0"/>
              <a:buChar char="•"/>
            </a:pPr>
            <a:r>
              <a:rPr lang="en-US" dirty="0"/>
              <a:t>BFO2020:</a:t>
            </a:r>
          </a:p>
          <a:p>
            <a:pPr lvl="2">
              <a:buFont typeface="Arial" panose="020B0604020202020204" pitchFamily="34" charset="0"/>
              <a:buChar char="•"/>
            </a:pPr>
            <a:r>
              <a:rPr lang="en-US" dirty="0"/>
              <a:t>p </a:t>
            </a:r>
            <a:r>
              <a:rPr lang="en-US" dirty="0" err="1"/>
              <a:t>instance_of</a:t>
            </a:r>
            <a:r>
              <a:rPr lang="en-US" dirty="0"/>
              <a:t> P at t </a:t>
            </a:r>
            <a:r>
              <a:rPr lang="en-US" i="1" u="sng" dirty="0">
                <a:solidFill>
                  <a:srgbClr val="FFFF00"/>
                </a:solidFill>
              </a:rPr>
              <a:t>means</a:t>
            </a:r>
            <a:r>
              <a:rPr lang="en-US" dirty="0"/>
              <a:t>: particular entity c instantiates the universal C at t</a:t>
            </a:r>
          </a:p>
          <a:p>
            <a:pPr lvl="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2D3CA7D-53EC-41D0-8EC4-E225E14E226D}"/>
              </a:ext>
            </a:extLst>
          </p:cNvPr>
          <p:cNvSpPr>
            <a:spLocks noGrp="1"/>
          </p:cNvSpPr>
          <p:nvPr>
            <p:ph type="sldNum" sz="quarter" idx="3"/>
          </p:nvPr>
        </p:nvSpPr>
        <p:spPr/>
        <p:txBody>
          <a:bodyPr/>
          <a:lstStyle/>
          <a:p>
            <a:fld id="{7C5DB68A-9D44-4073-920F-D08D647C06A7}" type="slidenum">
              <a:rPr lang="en-US" smtClean="0"/>
              <a:t>44</a:t>
            </a:fld>
            <a:endParaRPr lang="en-US" dirty="0"/>
          </a:p>
        </p:txBody>
      </p:sp>
    </p:spTree>
    <p:extLst>
      <p:ext uri="{BB962C8B-B14F-4D97-AF65-F5344CB8AC3E}">
        <p14:creationId xmlns:p14="http://schemas.microsoft.com/office/powerpoint/2010/main" val="439127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is_about</a:t>
            </a:r>
            <a:r>
              <a:rPr lang="en-US" sz="2200" b="1" i="1" dirty="0">
                <a:latin typeface="+mn-lt"/>
              </a:rPr>
              <a:t> </a:t>
            </a:r>
            <a:r>
              <a:rPr lang="en-US" sz="2200" i="1" dirty="0">
                <a:latin typeface="+mn-lt"/>
              </a:rPr>
              <a:t>y</a:t>
            </a:r>
            <a:r>
              <a:rPr lang="en-US" sz="2200" b="1" dirty="0">
                <a:latin typeface="+mn-lt"/>
              </a:rPr>
              <a:t> </a:t>
            </a:r>
            <a:r>
              <a:rPr lang="en-US" sz="2200" b="1" u="sng" dirty="0">
                <a:solidFill>
                  <a:srgbClr val="FFFF00"/>
                </a:solidFill>
                <a:latin typeface="+mn-lt"/>
              </a:rPr>
              <a:t>means</a:t>
            </a:r>
            <a:r>
              <a:rPr lang="en-US" sz="2200" b="1" dirty="0">
                <a:latin typeface="+mn-lt"/>
              </a:rPr>
              <a:t>: </a:t>
            </a:r>
            <a:endParaRPr lang="en-US" sz="2200" dirty="0">
              <a:latin typeface="+mn-lt"/>
            </a:endParaRPr>
          </a:p>
          <a:p>
            <a:pPr lvl="1">
              <a:buFont typeface="Arial" panose="020B0604020202020204" pitchFamily="34" charset="0"/>
              <a:buChar char="•"/>
            </a:pPr>
            <a:r>
              <a:rPr lang="en-US" sz="2200" i="1" dirty="0">
                <a:latin typeface="+mn-lt"/>
              </a:rPr>
              <a:t>x refers to or is cognitively directed towards y.</a:t>
            </a:r>
          </a:p>
          <a:p>
            <a:pPr lvl="3">
              <a:buFont typeface="Arial" panose="020B0604020202020204" pitchFamily="34" charset="0"/>
              <a:buChar char="•"/>
            </a:pPr>
            <a:r>
              <a:rPr lang="en-US" sz="1800" b="1" dirty="0">
                <a:latin typeface="+mn-lt"/>
              </a:rPr>
              <a:t>Domain:</a:t>
            </a:r>
            <a:r>
              <a:rPr lang="en-US" sz="1800" dirty="0">
                <a:latin typeface="+mn-lt"/>
              </a:rPr>
              <a:t> representations; </a:t>
            </a:r>
          </a:p>
          <a:p>
            <a:pPr lvl="3">
              <a:buFont typeface="Arial" panose="020B0604020202020204" pitchFamily="34" charset="0"/>
              <a:buChar char="•"/>
            </a:pPr>
            <a:r>
              <a:rPr lang="en-US" sz="1800" b="1" dirty="0">
                <a:latin typeface="+mn-lt"/>
              </a:rPr>
              <a:t>Range:</a:t>
            </a:r>
            <a:r>
              <a:rPr lang="en-US" sz="1800" dirty="0">
                <a:latin typeface="+mn-lt"/>
              </a:rPr>
              <a:t> portions of reality. </a:t>
            </a:r>
          </a:p>
          <a:p>
            <a:pPr lvl="3">
              <a:buFont typeface="Arial" panose="020B0604020202020204" pitchFamily="34" charset="0"/>
              <a:buChar char="•"/>
            </a:pPr>
            <a:r>
              <a:rPr lang="en-US" sz="1800" b="1" dirty="0">
                <a:latin typeface="+mn-lt"/>
              </a:rPr>
              <a:t>Axiom:</a:t>
            </a:r>
            <a:r>
              <a:rPr lang="en-US" sz="1800" dirty="0">
                <a:latin typeface="+mn-lt"/>
              </a:rPr>
              <a:t> if</a:t>
            </a:r>
            <a:r>
              <a:rPr lang="en-US" sz="1800" b="1" dirty="0">
                <a:latin typeface="+mn-lt"/>
              </a:rPr>
              <a:t> </a:t>
            </a:r>
            <a:r>
              <a:rPr lang="en-US" sz="1800" i="1" dirty="0">
                <a:latin typeface="+mn-lt"/>
              </a:rPr>
              <a:t>x</a:t>
            </a:r>
            <a:r>
              <a:rPr lang="en-US" sz="1800" b="1" i="1" dirty="0">
                <a:latin typeface="+mn-lt"/>
              </a:rPr>
              <a:t> </a:t>
            </a:r>
            <a:r>
              <a:rPr lang="en-US" sz="1800" b="1" i="1" dirty="0" err="1">
                <a:latin typeface="+mn-lt"/>
              </a:rPr>
              <a:t>is_about</a:t>
            </a:r>
            <a:r>
              <a:rPr lang="en-US" sz="1800" b="1" i="1" dirty="0">
                <a:latin typeface="+mn-lt"/>
              </a:rPr>
              <a:t> </a:t>
            </a:r>
            <a:r>
              <a:rPr lang="en-US" sz="1800" i="1" dirty="0">
                <a:latin typeface="+mn-lt"/>
              </a:rPr>
              <a:t>y </a:t>
            </a:r>
            <a:r>
              <a:rPr lang="en-US" sz="1800" dirty="0">
                <a:latin typeface="+mn-lt"/>
              </a:rPr>
              <a:t>then </a:t>
            </a:r>
            <a:r>
              <a:rPr lang="en-US" sz="1800" i="1" dirty="0">
                <a:latin typeface="+mn-lt"/>
              </a:rPr>
              <a:t>y </a:t>
            </a:r>
            <a:r>
              <a:rPr lang="en-US" sz="1800" dirty="0">
                <a:latin typeface="+mn-lt"/>
              </a:rPr>
              <a:t>exists (veridicality).</a:t>
            </a:r>
          </a:p>
          <a:p>
            <a:pPr lvl="3">
              <a:buFont typeface="Arial" panose="020B0604020202020204" pitchFamily="34" charset="0"/>
              <a:buChar char="•"/>
            </a:pPr>
            <a:endParaRPr lang="en-US" sz="1800" dirty="0">
              <a:latin typeface="+mn-lt"/>
            </a:endParaRPr>
          </a:p>
          <a:p>
            <a:pPr>
              <a:buFont typeface="Arial" panose="020B0604020202020204" pitchFamily="34" charset="0"/>
              <a:buChar char="•"/>
            </a:pPr>
            <a:r>
              <a:rPr lang="en-US" sz="2200" i="1" dirty="0">
                <a:latin typeface="+mn-lt"/>
              </a:rPr>
              <a:t>x </a:t>
            </a:r>
            <a:r>
              <a:rPr lang="en-US" sz="2200" b="1" i="1" dirty="0">
                <a:latin typeface="+mn-lt"/>
              </a:rPr>
              <a:t>concretizes </a:t>
            </a:r>
            <a:r>
              <a:rPr lang="en-US" sz="2200" i="1" dirty="0">
                <a:latin typeface="+mn-lt"/>
              </a:rPr>
              <a:t>y </a:t>
            </a:r>
            <a:r>
              <a:rPr lang="en-US" sz="2200" b="1" i="1" dirty="0">
                <a:latin typeface="+mn-lt"/>
              </a:rPr>
              <a:t>at </a:t>
            </a:r>
            <a:r>
              <a:rPr lang="en-US" sz="2200" i="1" dirty="0">
                <a:latin typeface="+mn-lt"/>
              </a:rPr>
              <a:t>t </a:t>
            </a:r>
            <a:r>
              <a:rPr lang="en-US" sz="2200" b="1" u="sng" dirty="0">
                <a:solidFill>
                  <a:srgbClr val="FFFF00"/>
                </a:solidFill>
                <a:latin typeface="+mn-lt"/>
              </a:rPr>
              <a:t>means</a:t>
            </a:r>
            <a:r>
              <a:rPr lang="en-US" sz="2200" dirty="0">
                <a:latin typeface="+mn-lt"/>
              </a:rPr>
              <a:t>: </a:t>
            </a:r>
          </a:p>
          <a:p>
            <a:pPr lvl="1">
              <a:buFont typeface="Arial" panose="020B0604020202020204" pitchFamily="34" charset="0"/>
              <a:buChar char="•"/>
            </a:pPr>
            <a:r>
              <a:rPr lang="en-US" sz="2200" i="1" dirty="0">
                <a:latin typeface="+mn-lt"/>
              </a:rPr>
              <a:t>x</a:t>
            </a:r>
            <a:r>
              <a:rPr lang="en-US" sz="2200" dirty="0">
                <a:latin typeface="+mn-lt"/>
              </a:rPr>
              <a:t> is a </a:t>
            </a:r>
            <a:r>
              <a:rPr lang="en-US" sz="2200" cap="small" dirty="0">
                <a:latin typeface="+mn-lt"/>
              </a:rPr>
              <a:t>quality </a:t>
            </a:r>
            <a:r>
              <a:rPr lang="en-US" sz="2200" dirty="0">
                <a:latin typeface="+mn-lt"/>
              </a:rPr>
              <a:t>&amp; </a:t>
            </a:r>
            <a:r>
              <a:rPr lang="en-US" sz="2200" i="1" dirty="0">
                <a:latin typeface="+mn-lt"/>
              </a:rPr>
              <a:t>y</a:t>
            </a:r>
            <a:r>
              <a:rPr lang="en-US" sz="2200" dirty="0">
                <a:latin typeface="+mn-lt"/>
              </a:rPr>
              <a:t> is a </a:t>
            </a:r>
            <a:r>
              <a:rPr lang="en-US" sz="2200" cap="small" dirty="0">
                <a:latin typeface="+mn-lt"/>
              </a:rPr>
              <a:t>generically dependent continuant</a:t>
            </a:r>
            <a:r>
              <a:rPr lang="en-US" sz="2200" dirty="0">
                <a:latin typeface="+mn-lt"/>
              </a:rPr>
              <a:t> </a:t>
            </a:r>
          </a:p>
          <a:p>
            <a:pPr lvl="1">
              <a:buFont typeface="Arial" panose="020B0604020202020204" pitchFamily="34" charset="0"/>
              <a:buChar char="•"/>
            </a:pPr>
            <a:r>
              <a:rPr lang="en-US" sz="2200" dirty="0">
                <a:latin typeface="+mn-lt"/>
              </a:rPr>
              <a:t>&amp; for some material entity </a:t>
            </a:r>
            <a:r>
              <a:rPr lang="en-US" sz="2200" i="1" dirty="0">
                <a:latin typeface="+mn-lt"/>
              </a:rPr>
              <a:t>z</a:t>
            </a:r>
            <a:r>
              <a:rPr lang="en-US" sz="2200" dirty="0">
                <a:latin typeface="+mn-lt"/>
              </a:rPr>
              <a:t>, </a:t>
            </a:r>
          </a:p>
          <a:p>
            <a:pPr lvl="2">
              <a:buFont typeface="Arial" panose="020B0604020202020204" pitchFamily="34" charset="0"/>
              <a:buChar char="•"/>
            </a:pPr>
            <a:r>
              <a:rPr lang="en-US" i="1" dirty="0">
                <a:latin typeface="+mn-lt"/>
              </a:rPr>
              <a:t>x</a:t>
            </a:r>
            <a:r>
              <a:rPr lang="en-US" dirty="0">
                <a:latin typeface="+mn-lt"/>
              </a:rPr>
              <a:t> </a:t>
            </a:r>
            <a:r>
              <a:rPr lang="en-US" b="1" i="1" dirty="0" err="1">
                <a:latin typeface="+mn-lt"/>
              </a:rPr>
              <a:t>specifically_depends_on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&amp; </a:t>
            </a:r>
          </a:p>
          <a:p>
            <a:pPr lvl="2">
              <a:buFont typeface="Arial" panose="020B0604020202020204" pitchFamily="34" charset="0"/>
              <a:buChar char="•"/>
            </a:pPr>
            <a:r>
              <a:rPr lang="en-US" i="1" dirty="0">
                <a:latin typeface="+mn-lt"/>
              </a:rPr>
              <a:t>y</a:t>
            </a:r>
            <a:r>
              <a:rPr lang="en-US" dirty="0">
                <a:latin typeface="+mn-lt"/>
              </a:rPr>
              <a:t> </a:t>
            </a:r>
            <a:r>
              <a:rPr lang="en-US" b="1" i="1" dirty="0" err="1">
                <a:latin typeface="+mn-lt"/>
              </a:rPr>
              <a:t>generically_depends_on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t>
            </a:r>
          </a:p>
          <a:p>
            <a:pPr lvl="1">
              <a:buFont typeface="Arial" panose="020B0604020202020204" pitchFamily="34" charset="0"/>
              <a:buChar char="•"/>
            </a:pPr>
            <a:r>
              <a:rPr lang="en-US" sz="2200" dirty="0">
                <a:latin typeface="+mn-lt"/>
              </a:rPr>
              <a:t>&amp; if </a:t>
            </a:r>
            <a:r>
              <a:rPr lang="en-US" sz="2200" i="1" dirty="0">
                <a:latin typeface="+mn-lt"/>
              </a:rPr>
              <a:t>y </a:t>
            </a:r>
            <a:r>
              <a:rPr lang="en-US" sz="2200" dirty="0">
                <a:latin typeface="+mn-lt"/>
              </a:rPr>
              <a:t>migrates from bearer </a:t>
            </a:r>
            <a:r>
              <a:rPr lang="en-US" sz="2200" i="1" dirty="0">
                <a:latin typeface="+mn-lt"/>
              </a:rPr>
              <a:t>z</a:t>
            </a:r>
            <a:r>
              <a:rPr lang="en-US" sz="2200" dirty="0">
                <a:latin typeface="+mn-lt"/>
              </a:rPr>
              <a:t> to another bearer </a:t>
            </a:r>
            <a:r>
              <a:rPr lang="en-US" sz="2200" i="1" dirty="0">
                <a:latin typeface="+mn-lt"/>
              </a:rPr>
              <a:t>w</a:t>
            </a:r>
            <a:r>
              <a:rPr lang="en-US" sz="2200" dirty="0">
                <a:latin typeface="+mn-lt"/>
              </a:rPr>
              <a:t> then a copy of </a:t>
            </a:r>
            <a:r>
              <a:rPr lang="en-US" sz="2200" i="1" dirty="0">
                <a:latin typeface="+mn-lt"/>
              </a:rPr>
              <a:t>x</a:t>
            </a:r>
            <a:r>
              <a:rPr lang="en-US" sz="2200" dirty="0">
                <a:latin typeface="+mn-lt"/>
              </a:rPr>
              <a:t> will be created in </a:t>
            </a:r>
            <a:r>
              <a:rPr lang="en-US" sz="2200" i="1" dirty="0">
                <a:latin typeface="+mn-lt"/>
              </a:rPr>
              <a:t>w</a:t>
            </a:r>
            <a:r>
              <a:rPr lang="en-US" sz="2200" dirty="0">
                <a:latin typeface="+mn-lt"/>
              </a:rPr>
              <a:t>. </a:t>
            </a:r>
          </a:p>
        </p:txBody>
      </p:sp>
      <p:sp>
        <p:nvSpPr>
          <p:cNvPr id="5" name="Rectangle 4"/>
          <p:cNvSpPr/>
          <p:nvPr/>
        </p:nvSpPr>
        <p:spPr>
          <a:xfrm>
            <a:off x="1066800" y="6396335"/>
            <a:ext cx="8077200" cy="461665"/>
          </a:xfrm>
          <a:prstGeom prst="rect">
            <a:avLst/>
          </a:prstGeom>
        </p:spPr>
        <p:txBody>
          <a:bodyPr wrap="square">
            <a:spAutoFit/>
          </a:bodyPr>
          <a:lstStyle/>
          <a:p>
            <a:pPr algn="r"/>
            <a:r>
              <a:rPr lang="en-US" sz="1200" b="0" dirty="0">
                <a:solidFill>
                  <a:schemeClr val="bg1"/>
                </a:solidFill>
              </a:rPr>
              <a:t>Smith B, Ceusters W. </a:t>
            </a:r>
            <a:r>
              <a:rPr lang="en-US" sz="1200" b="0" dirty="0" err="1">
                <a:solidFill>
                  <a:schemeClr val="bg1"/>
                </a:solidFill>
              </a:rPr>
              <a:t>Aboutness</a:t>
            </a:r>
            <a:r>
              <a:rPr lang="en-US" sz="12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99286D4A-A606-4116-96B2-E42A8A714EB4}"/>
              </a:ext>
            </a:extLst>
          </p:cNvPr>
          <p:cNvSpPr>
            <a:spLocks noGrp="1"/>
          </p:cNvSpPr>
          <p:nvPr>
            <p:ph type="sldNum" sz="quarter" idx="3"/>
          </p:nvPr>
        </p:nvSpPr>
        <p:spPr/>
        <p:txBody>
          <a:bodyPr/>
          <a:lstStyle/>
          <a:p>
            <a:fld id="{7C5DB68A-9D44-4073-920F-D08D647C06A7}" type="slidenum">
              <a:rPr lang="en-US" smtClean="0"/>
              <a:t>45</a:t>
            </a:fld>
            <a:endParaRPr lang="en-US" dirty="0"/>
          </a:p>
        </p:txBody>
      </p:sp>
    </p:spTree>
    <p:extLst>
      <p:ext uri="{BB962C8B-B14F-4D97-AF65-F5344CB8AC3E}">
        <p14:creationId xmlns:p14="http://schemas.microsoft.com/office/powerpoint/2010/main" val="14651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Definition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is_a_representation_of</a:t>
            </a:r>
            <a:r>
              <a:rPr lang="en-US" sz="2200" i="1" dirty="0">
                <a:latin typeface="+mn-lt"/>
              </a:rPr>
              <a:t> y =</a:t>
            </a:r>
            <a:r>
              <a:rPr lang="en-US" sz="2200" b="1" u="sng" dirty="0">
                <a:solidFill>
                  <a:srgbClr val="FFFF00"/>
                </a:solidFill>
                <a:latin typeface="+mn-lt"/>
              </a:rPr>
              <a:t>def</a:t>
            </a:r>
            <a:r>
              <a:rPr lang="en-US" sz="2200" b="1"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 </a:t>
            </a:r>
            <a:r>
              <a:rPr lang="en-US" sz="2200" cap="small" dirty="0">
                <a:latin typeface="+mn-lt"/>
              </a:rPr>
              <a:t>representa­tion </a:t>
            </a:r>
            <a:r>
              <a:rPr lang="en-US" sz="2200" dirty="0">
                <a:latin typeface="+mn-lt"/>
              </a:rPr>
              <a:t>&amp; </a:t>
            </a:r>
            <a:r>
              <a:rPr lang="en-US" sz="2200" i="1" dirty="0">
                <a:latin typeface="+mn-lt"/>
              </a:rPr>
              <a:t>x </a:t>
            </a:r>
            <a:r>
              <a:rPr lang="en-US" sz="2200" b="1" i="1" dirty="0" err="1">
                <a:latin typeface="+mn-lt"/>
              </a:rPr>
              <a:t>is_about</a:t>
            </a:r>
            <a:r>
              <a:rPr lang="en-US" sz="2200" dirty="0">
                <a:latin typeface="+mn-lt"/>
              </a:rPr>
              <a:t> </a:t>
            </a:r>
            <a:r>
              <a:rPr lang="en-US" sz="2200" i="1" dirty="0">
                <a:latin typeface="+mn-lt"/>
              </a:rPr>
              <a:t>y</a:t>
            </a:r>
            <a:r>
              <a:rPr lang="en-US" sz="2200" dirty="0">
                <a:latin typeface="+mn-lt"/>
              </a:rPr>
              <a:t> (where </a:t>
            </a:r>
            <a:r>
              <a:rPr lang="en-US" sz="2200" i="1" dirty="0">
                <a:latin typeface="+mn-lt"/>
              </a:rPr>
              <a:t>y </a:t>
            </a:r>
            <a:r>
              <a:rPr lang="en-US" sz="2200" dirty="0">
                <a:latin typeface="+mn-lt"/>
              </a:rPr>
              <a:t>is a portion of reality). Note that not all representations are about something.</a:t>
            </a:r>
            <a:endParaRPr lang="en-US" sz="800" dirty="0">
              <a:latin typeface="+mn-lt"/>
            </a:endParaRPr>
          </a:p>
          <a:p>
            <a:pPr lvl="1">
              <a:buFont typeface="Arial" panose="020B0604020202020204" pitchFamily="34" charset="0"/>
              <a:buChar char="•"/>
            </a:pPr>
            <a:endParaRPr lang="en-US" sz="800" dirty="0">
              <a:latin typeface="+mn-lt"/>
            </a:endParaRPr>
          </a:p>
          <a:p>
            <a:pPr>
              <a:buFont typeface="Arial" panose="020B0604020202020204" pitchFamily="34" charset="0"/>
              <a:buChar char="•"/>
            </a:pPr>
            <a:r>
              <a:rPr lang="en-US" sz="2200" i="1" dirty="0">
                <a:latin typeface="+mn-lt"/>
              </a:rPr>
              <a:t>x</a:t>
            </a:r>
            <a:r>
              <a:rPr lang="en-US" sz="2200" b="1" i="1" dirty="0">
                <a:latin typeface="+mn-lt"/>
              </a:rPr>
              <a:t> </a:t>
            </a:r>
            <a:r>
              <a:rPr lang="en-US" sz="2200" b="1" i="1" dirty="0" err="1">
                <a:latin typeface="+mn-lt"/>
              </a:rPr>
              <a:t>is_conformant_to</a:t>
            </a:r>
            <a:r>
              <a:rPr lang="en-US" sz="2200" dirty="0">
                <a:latin typeface="+mn-lt"/>
              </a:rPr>
              <a:t> </a:t>
            </a:r>
            <a:r>
              <a:rPr lang="en-US" sz="2200" i="1" dirty="0">
                <a:latin typeface="+mn-lt"/>
              </a:rPr>
              <a:t>y</a:t>
            </a:r>
            <a:r>
              <a:rPr lang="en-US" sz="2200" dirty="0">
                <a:latin typeface="+mn-lt"/>
              </a:rPr>
              <a:t> =</a:t>
            </a:r>
            <a:r>
              <a:rPr lang="en-US" sz="2200" b="1" u="sng" dirty="0">
                <a:solidFill>
                  <a:srgbClr val="FFFF00"/>
                </a:solidFill>
                <a:latin typeface="+mn-lt"/>
              </a:rPr>
              <a:t>def</a:t>
            </a:r>
            <a:r>
              <a:rPr lang="en-US" sz="2200"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an </a:t>
            </a:r>
            <a:r>
              <a:rPr lang="en-US" sz="2200" cap="small" dirty="0">
                <a:latin typeface="+mn-lt"/>
              </a:rPr>
              <a:t>information quality entity </a:t>
            </a:r>
            <a:r>
              <a:rPr lang="en-US" sz="2200" dirty="0">
                <a:latin typeface="+mn-lt"/>
              </a:rPr>
              <a:t>&amp; </a:t>
            </a:r>
          </a:p>
          <a:p>
            <a:pPr lvl="1">
              <a:buFont typeface="Arial" panose="020B0604020202020204" pitchFamily="34" charset="0"/>
              <a:buChar char="•"/>
            </a:pPr>
            <a:r>
              <a:rPr lang="en-US" sz="2200" i="1" dirty="0">
                <a:latin typeface="+mn-lt"/>
              </a:rPr>
              <a:t>y </a:t>
            </a:r>
            <a:r>
              <a:rPr lang="en-US" sz="2200" dirty="0">
                <a:latin typeface="+mn-lt"/>
              </a:rPr>
              <a:t>is a </a:t>
            </a:r>
            <a:r>
              <a:rPr lang="en-US" sz="2200" cap="small" dirty="0">
                <a:latin typeface="+mn-lt"/>
              </a:rPr>
              <a:t>cognitive representa­tion</a:t>
            </a:r>
            <a:r>
              <a:rPr lang="en-US" sz="2200" dirty="0">
                <a:latin typeface="+mn-lt"/>
              </a:rPr>
              <a:t> &amp; </a:t>
            </a:r>
          </a:p>
          <a:p>
            <a:pPr lvl="1">
              <a:buFont typeface="Arial" panose="020B0604020202020204" pitchFamily="34" charset="0"/>
              <a:buChar char="•"/>
            </a:pPr>
            <a:r>
              <a:rPr lang="en-US" sz="2200" dirty="0">
                <a:latin typeface="+mn-lt"/>
              </a:rPr>
              <a:t>there is some GDC </a:t>
            </a:r>
            <a:r>
              <a:rPr lang="en-US" sz="2200" i="1" dirty="0">
                <a:latin typeface="+mn-lt"/>
              </a:rPr>
              <a:t>g</a:t>
            </a:r>
            <a:r>
              <a:rPr lang="en-US" sz="2200" dirty="0">
                <a:latin typeface="+mn-lt"/>
              </a:rPr>
              <a:t> such that </a:t>
            </a:r>
            <a:r>
              <a:rPr lang="en-US" sz="2200" i="1" dirty="0">
                <a:latin typeface="+mn-lt"/>
              </a:rPr>
              <a:t>x</a:t>
            </a:r>
            <a:r>
              <a:rPr lang="en-US" sz="2200" dirty="0">
                <a:latin typeface="+mn-lt"/>
              </a:rPr>
              <a:t> </a:t>
            </a:r>
            <a:r>
              <a:rPr lang="en-US" sz="2200" b="1" i="1" dirty="0">
                <a:latin typeface="+mn-lt"/>
              </a:rPr>
              <a:t>concretizes</a:t>
            </a:r>
            <a:r>
              <a:rPr lang="en-US" sz="2200" dirty="0">
                <a:latin typeface="+mn-lt"/>
              </a:rPr>
              <a:t> </a:t>
            </a:r>
            <a:r>
              <a:rPr lang="en-US" sz="2200" i="1" dirty="0">
                <a:latin typeface="+mn-lt"/>
              </a:rPr>
              <a:t>g</a:t>
            </a:r>
            <a:r>
              <a:rPr lang="en-US" sz="2200" dirty="0">
                <a:latin typeface="+mn-lt"/>
              </a:rPr>
              <a:t> and </a:t>
            </a:r>
            <a:r>
              <a:rPr lang="en-US" sz="2200" i="1" dirty="0">
                <a:latin typeface="+mn-lt"/>
              </a:rPr>
              <a:t>y</a:t>
            </a:r>
            <a:r>
              <a:rPr lang="en-US" sz="2200" dirty="0">
                <a:latin typeface="+mn-lt"/>
              </a:rPr>
              <a:t> </a:t>
            </a:r>
            <a:r>
              <a:rPr lang="en-US" sz="2200" b="1" i="1" dirty="0">
                <a:latin typeface="+mn-lt"/>
              </a:rPr>
              <a:t>concretizes</a:t>
            </a:r>
            <a:r>
              <a:rPr lang="en-US" sz="2200" dirty="0">
                <a:latin typeface="+mn-lt"/>
              </a:rPr>
              <a:t> </a:t>
            </a:r>
            <a:r>
              <a:rPr lang="en-US" sz="2200" i="1" dirty="0">
                <a:latin typeface="+mn-lt"/>
              </a:rPr>
              <a:t>g. </a:t>
            </a:r>
          </a:p>
          <a:p>
            <a:pPr lvl="1">
              <a:buFont typeface="Arial" panose="020B0604020202020204" pitchFamily="34" charset="0"/>
              <a:buChar char="•"/>
            </a:pPr>
            <a:r>
              <a:rPr lang="en-US" sz="2200" b="1" dirty="0">
                <a:latin typeface="+mn-lt"/>
              </a:rPr>
              <a:t>Example:</a:t>
            </a:r>
            <a:r>
              <a:rPr lang="en-US" sz="2200" i="1" dirty="0">
                <a:latin typeface="+mn-lt"/>
              </a:rPr>
              <a:t> x </a:t>
            </a:r>
            <a:r>
              <a:rPr lang="en-US" sz="2200" dirty="0">
                <a:latin typeface="+mn-lt"/>
              </a:rPr>
              <a:t>is a sentence on a piece of paper, </a:t>
            </a:r>
            <a:r>
              <a:rPr lang="en-US" sz="2200" i="1" dirty="0">
                <a:latin typeface="+mn-lt"/>
              </a:rPr>
              <a:t>y </a:t>
            </a:r>
            <a:r>
              <a:rPr lang="en-US" sz="2200" dirty="0">
                <a:latin typeface="+mn-lt"/>
              </a:rPr>
              <a:t>is the belief of the author of the sentence who wrote the sentence as an expression of her belief, and </a:t>
            </a:r>
            <a:r>
              <a:rPr lang="en-US" sz="2200" i="1" dirty="0">
                <a:latin typeface="+mn-lt"/>
              </a:rPr>
              <a:t>g </a:t>
            </a:r>
            <a:r>
              <a:rPr lang="en-US" sz="2200" dirty="0">
                <a:latin typeface="+mn-lt"/>
              </a:rPr>
              <a:t>is the ICE (the content) that belief and sentence share.</a:t>
            </a:r>
            <a:r>
              <a:rPr lang="en-US" sz="2200" i="1" dirty="0">
                <a:latin typeface="+mn-lt"/>
              </a:rPr>
              <a:t> </a:t>
            </a:r>
            <a:endParaRPr lang="en-US" sz="2200" dirty="0">
              <a:latin typeface="+mn-lt"/>
            </a:endParaRPr>
          </a:p>
        </p:txBody>
      </p:sp>
      <p:sp>
        <p:nvSpPr>
          <p:cNvPr id="5" name="Rectangle 4"/>
          <p:cNvSpPr/>
          <p:nvPr/>
        </p:nvSpPr>
        <p:spPr>
          <a:xfrm>
            <a:off x="914400" y="6257684"/>
            <a:ext cx="8077200" cy="523220"/>
          </a:xfrm>
          <a:prstGeom prst="rect">
            <a:avLst/>
          </a:prstGeom>
        </p:spPr>
        <p:txBody>
          <a:bodyPr wrap="square">
            <a:spAutoFit/>
          </a:bodyPr>
          <a:lstStyle/>
          <a:p>
            <a:pPr algn="r"/>
            <a:r>
              <a:rPr lang="en-US" sz="1400" b="0" dirty="0">
                <a:solidFill>
                  <a:schemeClr val="bg1"/>
                </a:solidFill>
              </a:rPr>
              <a:t>Smith B, Ceusters W. </a:t>
            </a:r>
            <a:r>
              <a:rPr lang="en-US" sz="1400" b="0" dirty="0" err="1">
                <a:solidFill>
                  <a:schemeClr val="bg1"/>
                </a:solidFill>
              </a:rPr>
              <a:t>Aboutness</a:t>
            </a:r>
            <a:r>
              <a:rPr lang="en-US" sz="14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7877B29B-45A1-444F-B2EF-FA3FF6C65977}"/>
              </a:ext>
            </a:extLst>
          </p:cNvPr>
          <p:cNvSpPr>
            <a:spLocks noGrp="1"/>
          </p:cNvSpPr>
          <p:nvPr>
            <p:ph type="sldNum" sz="quarter" idx="3"/>
          </p:nvPr>
        </p:nvSpPr>
        <p:spPr/>
        <p:txBody>
          <a:bodyPr/>
          <a:lstStyle/>
          <a:p>
            <a:fld id="{7C5DB68A-9D44-4073-920F-D08D647C06A7}" type="slidenum">
              <a:rPr lang="en-US" smtClean="0"/>
              <a:t>46</a:t>
            </a:fld>
            <a:endParaRPr lang="en-US" dirty="0"/>
          </a:p>
        </p:txBody>
      </p:sp>
    </p:spTree>
    <p:extLst>
      <p:ext uri="{BB962C8B-B14F-4D97-AF65-F5344CB8AC3E}">
        <p14:creationId xmlns:p14="http://schemas.microsoft.com/office/powerpoint/2010/main" val="41780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Elucidation versus definition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a:t>
            </a:r>
            <a:r>
              <a:rPr lang="en-US" b="1" dirty="0"/>
              <a:t> </a:t>
            </a:r>
            <a:r>
              <a:rPr lang="en-US" b="1" u="sng" dirty="0">
                <a:solidFill>
                  <a:srgbClr val="FFFF00"/>
                </a:solidFill>
              </a:rPr>
              <a:t>means</a:t>
            </a:r>
            <a:r>
              <a:rPr lang="en-US" b="1" dirty="0"/>
              <a:t>: </a:t>
            </a:r>
            <a:endParaRPr lang="en-US" dirty="0"/>
          </a:p>
          <a:p>
            <a:pPr lvl="1">
              <a:buFont typeface="Arial" panose="020B0604020202020204" pitchFamily="34" charset="0"/>
              <a:buChar char="•"/>
            </a:pPr>
            <a:r>
              <a:rPr lang="en-US" sz="1800" i="1" dirty="0"/>
              <a:t>x refers to or is cognitively directed towards y.</a:t>
            </a:r>
            <a:r>
              <a:rPr lang="en-US" sz="1800" b="1" i="1" dirty="0"/>
              <a:t> </a:t>
            </a:r>
            <a:r>
              <a:rPr lang="en-US" sz="1800" b="1" dirty="0"/>
              <a:t>Domain:</a:t>
            </a:r>
            <a:r>
              <a:rPr lang="en-US" sz="1800" dirty="0"/>
              <a:t> representations; </a:t>
            </a:r>
            <a:r>
              <a:rPr lang="en-US" sz="1800" b="1" dirty="0"/>
              <a:t>Range:</a:t>
            </a:r>
            <a:r>
              <a:rPr lang="en-US" sz="1800" dirty="0"/>
              <a:t> portions of reality. </a:t>
            </a:r>
            <a:r>
              <a:rPr lang="en-US" sz="1800" b="1" dirty="0"/>
              <a:t>Axiom:</a:t>
            </a:r>
            <a:r>
              <a:rPr lang="en-US" sz="1800" dirty="0"/>
              <a:t> if</a:t>
            </a:r>
            <a:r>
              <a:rPr lang="en-US" sz="1800" b="1" dirty="0"/>
              <a:t> </a:t>
            </a:r>
            <a:r>
              <a:rPr lang="en-US" sz="1800" i="1" dirty="0"/>
              <a:t>x</a:t>
            </a:r>
            <a:r>
              <a:rPr lang="en-US" sz="1800" b="1" i="1" dirty="0"/>
              <a:t> </a:t>
            </a:r>
            <a:r>
              <a:rPr lang="en-US" sz="1800" b="1" i="1" dirty="0" err="1"/>
              <a:t>is_about</a:t>
            </a:r>
            <a:r>
              <a:rPr lang="en-US" sz="1800" b="1" i="1" dirty="0"/>
              <a:t> </a:t>
            </a:r>
            <a:r>
              <a:rPr lang="en-US" sz="1800" i="1" dirty="0"/>
              <a:t>y </a:t>
            </a:r>
            <a:r>
              <a:rPr lang="en-US" sz="1800" dirty="0"/>
              <a:t>then </a:t>
            </a:r>
            <a:r>
              <a:rPr lang="en-US" sz="1800" i="1" dirty="0"/>
              <a:t>y </a:t>
            </a:r>
            <a:r>
              <a:rPr lang="en-US" sz="1800" dirty="0"/>
              <a:t>exists (veridicality).</a:t>
            </a:r>
          </a:p>
          <a:p>
            <a:r>
              <a:rPr lang="en-US" dirty="0"/>
              <a:t>		‘A </a:t>
            </a:r>
            <a:r>
              <a:rPr lang="en-US" dirty="0">
                <a:solidFill>
                  <a:srgbClr val="FFFF00"/>
                </a:solidFill>
              </a:rPr>
              <a:t>means</a:t>
            </a:r>
            <a:r>
              <a:rPr lang="en-US" dirty="0"/>
              <a:t> B’: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cannot conclude anything re A.</a:t>
            </a:r>
          </a:p>
          <a:p>
            <a:pPr>
              <a:buFont typeface="Arial" panose="020B0604020202020204" pitchFamily="34" charset="0"/>
              <a:buChar char="•"/>
            </a:pPr>
            <a:r>
              <a:rPr lang="en-US" i="1" dirty="0"/>
              <a:t>x </a:t>
            </a:r>
            <a:r>
              <a:rPr lang="en-US" b="1" i="1" dirty="0" err="1"/>
              <a:t>is_a_representation_of</a:t>
            </a:r>
            <a:r>
              <a:rPr lang="en-US" i="1" dirty="0"/>
              <a:t> y =</a:t>
            </a:r>
            <a:r>
              <a:rPr lang="en-US" b="1" u="sng" dirty="0">
                <a:solidFill>
                  <a:srgbClr val="FFFF00"/>
                </a:solidFill>
              </a:rPr>
              <a:t>def</a:t>
            </a:r>
            <a:r>
              <a:rPr lang="en-US" b="1" u="sng" dirty="0"/>
              <a:t>.</a:t>
            </a:r>
            <a:r>
              <a:rPr lang="en-US" dirty="0"/>
              <a:t> </a:t>
            </a:r>
          </a:p>
          <a:p>
            <a:pPr lvl="1">
              <a:buFont typeface="Arial" panose="020B0604020202020204" pitchFamily="34" charset="0"/>
              <a:buChar char="•"/>
            </a:pPr>
            <a:r>
              <a:rPr lang="en-US" sz="1800" i="1" dirty="0"/>
              <a:t>x </a:t>
            </a:r>
            <a:r>
              <a:rPr lang="en-US" sz="1800" dirty="0"/>
              <a:t>is a </a:t>
            </a:r>
            <a:r>
              <a:rPr lang="en-US" sz="1800" cap="small" dirty="0"/>
              <a:t>representa­tion </a:t>
            </a:r>
            <a:r>
              <a:rPr lang="en-US" sz="1800" dirty="0"/>
              <a:t>&amp; </a:t>
            </a:r>
            <a:r>
              <a:rPr lang="en-US" sz="1800" i="1" dirty="0"/>
              <a:t>x </a:t>
            </a:r>
            <a:r>
              <a:rPr lang="en-US" sz="1800" b="1" i="1" dirty="0" err="1"/>
              <a:t>is_about</a:t>
            </a:r>
            <a:r>
              <a:rPr lang="en-US" sz="1800" dirty="0"/>
              <a:t> </a:t>
            </a:r>
            <a:r>
              <a:rPr lang="en-US" sz="1800" i="1" dirty="0"/>
              <a:t>y</a:t>
            </a:r>
            <a:r>
              <a:rPr lang="en-US" sz="1800" dirty="0"/>
              <a:t> (where </a:t>
            </a:r>
            <a:r>
              <a:rPr lang="en-US" sz="1800" i="1" dirty="0"/>
              <a:t>y </a:t>
            </a:r>
            <a:r>
              <a:rPr lang="en-US" sz="1800" dirty="0"/>
              <a:t>is a portion of reality). Note that not all representations are about something.</a:t>
            </a:r>
          </a:p>
          <a:p>
            <a:r>
              <a:rPr lang="en-US" dirty="0"/>
              <a:t>		‘A </a:t>
            </a:r>
            <a:r>
              <a:rPr lang="en-US" dirty="0">
                <a:solidFill>
                  <a:srgbClr val="FFFF00"/>
                </a:solidFill>
              </a:rPr>
              <a:t>=def</a:t>
            </a:r>
            <a:r>
              <a:rPr lang="en-US" dirty="0"/>
              <a:t>. B’ :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 conclude that A holds.</a:t>
            </a:r>
          </a:p>
          <a:p>
            <a:pPr lvl="2">
              <a:buFont typeface="Arial" panose="020B0604020202020204" pitchFamily="34" charset="0"/>
              <a:buChar char="•"/>
            </a:pPr>
            <a:r>
              <a:rPr lang="en-US" sz="1800" dirty="0"/>
              <a:t>If one doesn’t hold, the other one doesn’t hold.</a:t>
            </a:r>
          </a:p>
        </p:txBody>
      </p:sp>
      <p:sp>
        <p:nvSpPr>
          <p:cNvPr id="6" name="Down Arrow 5"/>
          <p:cNvSpPr/>
          <p:nvPr/>
        </p:nvSpPr>
        <p:spPr bwMode="auto">
          <a:xfrm rot="16200000">
            <a:off x="691660" y="2977660"/>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rot="16200000">
            <a:off x="723900" y="5246076"/>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7BBA7CFE-0995-483A-A0BC-3067290FB6EF}"/>
              </a:ext>
            </a:extLst>
          </p:cNvPr>
          <p:cNvSpPr>
            <a:spLocks noGrp="1"/>
          </p:cNvSpPr>
          <p:nvPr>
            <p:ph type="sldNum" sz="quarter" idx="3"/>
          </p:nvPr>
        </p:nvSpPr>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8368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4A0B441C-E9EB-43EC-9CCE-FCDC33CA13C0}"/>
              </a:ext>
            </a:extLst>
          </p:cNvPr>
          <p:cNvSpPr>
            <a:spLocks noGrp="1" noChangeArrowheads="1"/>
          </p:cNvSpPr>
          <p:nvPr>
            <p:ph type="title"/>
          </p:nvPr>
        </p:nvSpPr>
        <p:spPr/>
        <p:txBody>
          <a:bodyPr/>
          <a:lstStyle/>
          <a:p>
            <a:pPr>
              <a:lnSpc>
                <a:spcPct val="80000"/>
              </a:lnSpc>
            </a:pPr>
            <a:r>
              <a:rPr lang="en-US" altLang="en-US"/>
              <a:t>Key idea in defining ontological relations</a:t>
            </a:r>
          </a:p>
        </p:txBody>
      </p:sp>
      <p:sp>
        <p:nvSpPr>
          <p:cNvPr id="408579" name="Rectangle 3">
            <a:extLst>
              <a:ext uri="{FF2B5EF4-FFF2-40B4-BE49-F238E27FC236}">
                <a16:creationId xmlns:a16="http://schemas.microsoft.com/office/drawing/2014/main" id="{27846B3B-CFC8-4249-A381-4CA95470552E}"/>
              </a:ext>
            </a:extLst>
          </p:cNvPr>
          <p:cNvSpPr>
            <a:spLocks noGrp="1" noChangeArrowheads="1"/>
          </p:cNvSpPr>
          <p:nvPr>
            <p:ph idx="1"/>
          </p:nvPr>
        </p:nvSpPr>
        <p:spPr/>
        <p:txBody>
          <a:bodyPr/>
          <a:lstStyle/>
          <a:p>
            <a:pPr>
              <a:buFont typeface="Arial" panose="020B0604020202020204" pitchFamily="34" charset="0"/>
              <a:buChar char="•"/>
            </a:pPr>
            <a:r>
              <a:rPr lang="en-US" altLang="en-US" sz="2800" dirty="0"/>
              <a:t>Not enough to look just at universals or types</a:t>
            </a:r>
          </a:p>
          <a:p>
            <a:pPr>
              <a:buFont typeface="Arial" panose="020B0604020202020204" pitchFamily="34" charset="0"/>
              <a:buChar char="•"/>
            </a:pPr>
            <a:r>
              <a:rPr lang="en-US" altLang="en-US" sz="2800" dirty="0"/>
              <a:t>We need also to take account of </a:t>
            </a:r>
            <a:r>
              <a:rPr lang="en-US" altLang="en-US" sz="2800" i="1" dirty="0"/>
              <a:t>instances </a:t>
            </a:r>
            <a:r>
              <a:rPr lang="en-US" altLang="en-US" sz="2800" dirty="0"/>
              <a:t>and </a:t>
            </a:r>
            <a:r>
              <a:rPr lang="en-US" altLang="en-US" sz="2800" i="1" dirty="0"/>
              <a:t>time.</a:t>
            </a:r>
          </a:p>
          <a:p>
            <a:pPr>
              <a:buFont typeface="Arial" panose="020B0604020202020204" pitchFamily="34" charset="0"/>
              <a:buChar char="•"/>
            </a:pPr>
            <a:r>
              <a:rPr lang="en-US" altLang="en-US" sz="2800" dirty="0"/>
              <a:t>This will yield an automatic bridge to the instance data in information systems, databases, repositories, …</a:t>
            </a:r>
          </a:p>
        </p:txBody>
      </p:sp>
      <p:sp>
        <p:nvSpPr>
          <p:cNvPr id="2" name="Slide Number Placeholder 1">
            <a:extLst>
              <a:ext uri="{FF2B5EF4-FFF2-40B4-BE49-F238E27FC236}">
                <a16:creationId xmlns:a16="http://schemas.microsoft.com/office/drawing/2014/main" id="{A1793B04-C307-4B21-A18F-6C1E97D5FA54}"/>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1297517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a:t>How to define </a:t>
            </a:r>
            <a:r>
              <a:rPr lang="en-US" altLang="en-US" i="1"/>
              <a:t>A is_a B</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E7F93BCF-FCA6-459F-BA31-99E3A0D5717B}"/>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F8054-327C-4FD3-9D09-5F080F3582EA}"/>
              </a:ext>
            </a:extLst>
          </p:cNvPr>
          <p:cNvSpPr>
            <a:spLocks noGrp="1"/>
          </p:cNvSpPr>
          <p:nvPr>
            <p:ph type="ctrTitle"/>
          </p:nvPr>
        </p:nvSpPr>
        <p:spPr/>
        <p:txBody>
          <a:bodyPr/>
          <a:lstStyle/>
          <a:p>
            <a:r>
              <a:rPr lang="en-US" dirty="0"/>
              <a:t>Distinguishing what is denoted by ‘relation’ in technical sense from what is denoted by ‘relation’ in non-formal language</a:t>
            </a:r>
            <a:br>
              <a:rPr lang="en-US" dirty="0"/>
            </a:br>
            <a:endParaRPr lang="en-US" dirty="0"/>
          </a:p>
        </p:txBody>
      </p:sp>
    </p:spTree>
    <p:extLst>
      <p:ext uri="{BB962C8B-B14F-4D97-AF65-F5344CB8AC3E}">
        <p14:creationId xmlns:p14="http://schemas.microsoft.com/office/powerpoint/2010/main" val="1750197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solidFill>
                  <a:srgbClr val="FFFF00"/>
                </a:solidFill>
              </a:rPr>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solidFill>
                  <a:srgbClr val="FFFF00"/>
                </a:solidFill>
              </a:rPr>
              <a:t>instance_of</a:t>
            </a:r>
            <a:r>
              <a:rPr lang="en-US" dirty="0">
                <a:solidFill>
                  <a:srgbClr val="FFFF00"/>
                </a:solidFill>
              </a:rPr>
              <a:t> </a:t>
            </a:r>
            <a:r>
              <a:rPr lang="en-US" dirty="0"/>
              <a:t>C </a:t>
            </a:r>
            <a:r>
              <a:rPr lang="en-US" dirty="0">
                <a:solidFill>
                  <a:srgbClr val="FFFF00"/>
                </a:solidFill>
              </a:rPr>
              <a:t>at</a:t>
            </a:r>
            <a:r>
              <a:rPr lang="en-US" dirty="0"/>
              <a:t> t then c </a:t>
            </a:r>
            <a:r>
              <a:rPr lang="en-US" dirty="0" err="1">
                <a:solidFill>
                  <a:srgbClr val="FFFF00"/>
                </a:solidFill>
              </a:rPr>
              <a:t>instance_of</a:t>
            </a:r>
            <a:r>
              <a:rPr lang="en-US" dirty="0">
                <a:solidFill>
                  <a:srgbClr val="FFFF00"/>
                </a:solidFill>
              </a:rPr>
              <a:t> </a:t>
            </a:r>
            <a:r>
              <a:rPr lang="en-US" dirty="0"/>
              <a:t>C1 </a:t>
            </a:r>
            <a:r>
              <a:rPr lang="en-US" dirty="0">
                <a:solidFill>
                  <a:srgbClr val="FFFF00"/>
                </a:solidFill>
              </a:rPr>
              <a:t>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solidFill>
                  <a:srgbClr val="FFFF00"/>
                </a:solidFill>
              </a:rPr>
              <a:t>is_a</a:t>
            </a:r>
            <a:r>
              <a:rPr lang="en-US" dirty="0">
                <a:solidFill>
                  <a:srgbClr val="FFFF00"/>
                </a:solidFill>
              </a:rPr>
              <a:t> </a:t>
            </a:r>
            <a:r>
              <a:rPr lang="en-US" dirty="0"/>
              <a:t>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t, if p </a:t>
            </a:r>
            <a:r>
              <a:rPr lang="en-US" dirty="0" err="1">
                <a:solidFill>
                  <a:srgbClr val="FFFF00"/>
                </a:solidFill>
              </a:rPr>
              <a:t>instance_of</a:t>
            </a:r>
            <a:r>
              <a:rPr lang="en-US" dirty="0">
                <a:solidFill>
                  <a:srgbClr val="FFFF00"/>
                </a:solidFill>
              </a:rPr>
              <a:t> </a:t>
            </a:r>
            <a:r>
              <a:rPr lang="en-US" dirty="0"/>
              <a:t>P </a:t>
            </a:r>
            <a:r>
              <a:rPr lang="en-US" dirty="0">
                <a:solidFill>
                  <a:srgbClr val="FFFF00"/>
                </a:solidFill>
              </a:rPr>
              <a:t>at</a:t>
            </a:r>
            <a:r>
              <a:rPr lang="en-US" dirty="0"/>
              <a:t> t then p </a:t>
            </a:r>
            <a:r>
              <a:rPr lang="en-US" dirty="0" err="1">
                <a:solidFill>
                  <a:srgbClr val="FFFF00"/>
                </a:solidFill>
              </a:rPr>
              <a:t>instance_of</a:t>
            </a:r>
            <a:r>
              <a:rPr lang="en-US" dirty="0"/>
              <a:t> P1</a:t>
            </a:r>
          </a:p>
          <a:p>
            <a:pPr lvl="2">
              <a:buFont typeface="Arial" panose="020B0604020202020204" pitchFamily="34" charset="0"/>
              <a:buChar char="•"/>
            </a:pPr>
            <a:endParaRPr lang="en-US" dirty="0"/>
          </a:p>
          <a:p>
            <a:pPr>
              <a:buFont typeface="Arial" panose="020B0604020202020204" pitchFamily="34" charset="0"/>
              <a:buChar char="•"/>
            </a:pPr>
            <a:r>
              <a:rPr lang="en-US" dirty="0" err="1"/>
              <a:t>Is_a</a:t>
            </a:r>
            <a:r>
              <a:rPr lang="en-US" dirty="0"/>
              <a:t> is NOT used in BFO2020-FOL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DF6BBA-FCBE-40B7-BF90-89DE3DF79BC1}"/>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1519682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a:extLst>
              <a:ext uri="{FF2B5EF4-FFF2-40B4-BE49-F238E27FC236}">
                <a16:creationId xmlns:a16="http://schemas.microsoft.com/office/drawing/2014/main" id="{EF8C762F-824C-45CC-A06F-A444C73770FB}"/>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3069388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AutoShape 2"/>
          <p:cNvSpPr>
            <a:spLocks noGrp="1" noChangeArrowheads="1"/>
          </p:cNvSpPr>
          <p:nvPr>
            <p:ph type="title"/>
          </p:nvPr>
        </p:nvSpPr>
        <p:spPr/>
        <p:txBody>
          <a:bodyPr/>
          <a:lstStyle/>
          <a:p>
            <a:pPr eaLnBrk="1" hangingPunct="1"/>
            <a:r>
              <a:rPr lang="en-US" altLang="en-US" i="1" dirty="0"/>
              <a:t>‘Part-of’</a:t>
            </a:r>
            <a:r>
              <a:rPr lang="en-US" altLang="en-US" dirty="0"/>
              <a:t> different for continuants and occurrents</a:t>
            </a:r>
          </a:p>
        </p:txBody>
      </p:sp>
      <p:sp>
        <p:nvSpPr>
          <p:cNvPr id="118788" name="Text Box 3"/>
          <p:cNvSpPr txBox="1">
            <a:spLocks noChangeArrowheads="1"/>
          </p:cNvSpPr>
          <p:nvPr/>
        </p:nvSpPr>
        <p:spPr bwMode="auto">
          <a:xfrm>
            <a:off x="703166" y="6324600"/>
            <a:ext cx="47961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me</a:t>
            </a:r>
          </a:p>
        </p:txBody>
      </p:sp>
      <p:sp>
        <p:nvSpPr>
          <p:cNvPr id="118789" name="Text Box 4"/>
          <p:cNvSpPr txBox="1">
            <a:spLocks noChangeArrowheads="1"/>
          </p:cNvSpPr>
          <p:nvPr/>
        </p:nvSpPr>
        <p:spPr bwMode="auto">
          <a:xfrm>
            <a:off x="6870994" y="6324600"/>
            <a:ext cx="1383712" cy="369332"/>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this walking</a:t>
            </a:r>
          </a:p>
        </p:txBody>
      </p:sp>
      <p:sp>
        <p:nvSpPr>
          <p:cNvPr id="118790" name="Text Box 5"/>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8791" name="AutoShape 6"/>
          <p:cNvCxnSpPr>
            <a:cxnSpLocks noChangeShapeType="1"/>
            <a:stCxn id="118788" idx="0"/>
            <a:endCxn id="118790" idx="2"/>
          </p:cNvCxnSpPr>
          <p:nvPr/>
        </p:nvCxnSpPr>
        <p:spPr bwMode="auto">
          <a:xfrm flipH="1" flipV="1">
            <a:off x="927100" y="3757613"/>
            <a:ext cx="15875" cy="25669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2" name="Text Box 7"/>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793" name="Text Box 8"/>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8794" name="AutoShape 9"/>
          <p:cNvCxnSpPr>
            <a:cxnSpLocks noChangeShapeType="1"/>
            <a:stCxn id="118790" idx="0"/>
            <a:endCxn id="118793"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5" name="Text Box 10"/>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796" name="Text Box 11"/>
          <p:cNvSpPr txBox="1">
            <a:spLocks noChangeArrowheads="1"/>
          </p:cNvSpPr>
          <p:nvPr/>
        </p:nvSpPr>
        <p:spPr bwMode="auto">
          <a:xfrm>
            <a:off x="7804150" y="3352800"/>
            <a:ext cx="9969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walking</a:t>
            </a:r>
          </a:p>
        </p:txBody>
      </p:sp>
      <p:sp>
        <p:nvSpPr>
          <p:cNvPr id="118797" name="Text Box 12"/>
          <p:cNvSpPr txBox="1">
            <a:spLocks noChangeArrowheads="1"/>
          </p:cNvSpPr>
          <p:nvPr/>
        </p:nvSpPr>
        <p:spPr bwMode="auto">
          <a:xfrm>
            <a:off x="7685574" y="4844020"/>
            <a:ext cx="13060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Instance-of at t</a:t>
            </a:r>
          </a:p>
        </p:txBody>
      </p:sp>
      <p:cxnSp>
        <p:nvCxnSpPr>
          <p:cNvPr id="118798" name="AutoShape 13"/>
          <p:cNvCxnSpPr>
            <a:cxnSpLocks noChangeShapeType="1"/>
            <a:stCxn id="118789" idx="0"/>
            <a:endCxn id="118796" idx="2"/>
          </p:cNvCxnSpPr>
          <p:nvPr/>
        </p:nvCxnSpPr>
        <p:spPr bwMode="auto">
          <a:xfrm flipV="1">
            <a:off x="7562850" y="3757613"/>
            <a:ext cx="739775" cy="25669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9" name="Text Box 14"/>
          <p:cNvSpPr txBox="1">
            <a:spLocks noChangeArrowheads="1"/>
          </p:cNvSpPr>
          <p:nvPr/>
        </p:nvSpPr>
        <p:spPr bwMode="auto">
          <a:xfrm>
            <a:off x="2617331" y="5715000"/>
            <a:ext cx="121058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my left leg</a:t>
            </a:r>
          </a:p>
        </p:txBody>
      </p:sp>
      <p:sp>
        <p:nvSpPr>
          <p:cNvPr id="118800" name="Text Box 15"/>
          <p:cNvSpPr txBox="1">
            <a:spLocks noChangeArrowheads="1"/>
          </p:cNvSpPr>
          <p:nvPr/>
        </p:nvSpPr>
        <p:spPr bwMode="auto">
          <a:xfrm>
            <a:off x="5917098" y="4495800"/>
            <a:ext cx="1672253" cy="369332"/>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this leg moving</a:t>
            </a:r>
          </a:p>
        </p:txBody>
      </p:sp>
      <p:sp>
        <p:nvSpPr>
          <p:cNvPr id="118801" name="Text Box 16"/>
          <p:cNvSpPr txBox="1">
            <a:spLocks noChangeArrowheads="1"/>
          </p:cNvSpPr>
          <p:nvPr/>
        </p:nvSpPr>
        <p:spPr bwMode="auto">
          <a:xfrm>
            <a:off x="6096000" y="3352800"/>
            <a:ext cx="128270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r>
              <a:rPr lang="en-US" altLang="en-US" sz="1800">
                <a:solidFill>
                  <a:schemeClr val="bg1"/>
                </a:solidFill>
              </a:rPr>
              <a:t> </a:t>
            </a:r>
            <a:r>
              <a:rPr lang="en-US" altLang="en-US" sz="1800">
                <a:solidFill>
                  <a:schemeClr val="accent2"/>
                </a:solidFill>
              </a:rPr>
              <a:t>moving</a:t>
            </a:r>
          </a:p>
        </p:txBody>
      </p:sp>
      <p:cxnSp>
        <p:nvCxnSpPr>
          <p:cNvPr id="118802" name="AutoShape 17"/>
          <p:cNvCxnSpPr>
            <a:cxnSpLocks noChangeShapeType="1"/>
            <a:stCxn id="118800" idx="0"/>
            <a:endCxn id="118801" idx="2"/>
          </p:cNvCxnSpPr>
          <p:nvPr/>
        </p:nvCxnSpPr>
        <p:spPr bwMode="auto">
          <a:xfrm flipH="1" flipV="1">
            <a:off x="6737350" y="3757613"/>
            <a:ext cx="15875" cy="7381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3" name="Text Box 18"/>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8804" name="AutoShape 19"/>
          <p:cNvCxnSpPr>
            <a:cxnSpLocks noChangeShapeType="1"/>
            <a:stCxn id="118799" idx="0"/>
            <a:endCxn id="118803" idx="2"/>
          </p:cNvCxnSpPr>
          <p:nvPr/>
        </p:nvCxnSpPr>
        <p:spPr bwMode="auto">
          <a:xfrm flipV="1">
            <a:off x="3222625" y="3071813"/>
            <a:ext cx="0" cy="26431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5" name="Text Box 20"/>
          <p:cNvSpPr txBox="1">
            <a:spLocks noChangeArrowheads="1"/>
          </p:cNvSpPr>
          <p:nvPr/>
        </p:nvSpPr>
        <p:spPr bwMode="auto">
          <a:xfrm>
            <a:off x="6629400" y="2057400"/>
            <a:ext cx="9461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process</a:t>
            </a:r>
          </a:p>
        </p:txBody>
      </p:sp>
      <p:cxnSp>
        <p:nvCxnSpPr>
          <p:cNvPr id="118806" name="AutoShape 21"/>
          <p:cNvCxnSpPr>
            <a:cxnSpLocks noChangeShapeType="1"/>
            <a:stCxn id="118801" idx="0"/>
            <a:endCxn id="118805" idx="2"/>
          </p:cNvCxnSpPr>
          <p:nvPr/>
        </p:nvCxnSpPr>
        <p:spPr bwMode="auto">
          <a:xfrm flipV="1">
            <a:off x="6737350" y="2481263"/>
            <a:ext cx="365125"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8807" name="AutoShape 22"/>
          <p:cNvCxnSpPr>
            <a:cxnSpLocks noChangeShapeType="1"/>
            <a:stCxn id="118796" idx="0"/>
            <a:endCxn id="118805" idx="2"/>
          </p:cNvCxnSpPr>
          <p:nvPr/>
        </p:nvCxnSpPr>
        <p:spPr bwMode="auto">
          <a:xfrm flipH="1" flipV="1">
            <a:off x="7102475" y="2481263"/>
            <a:ext cx="1200150"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8" name="Text Box 23"/>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809" name="Text Box 24"/>
          <p:cNvSpPr txBox="1">
            <a:spLocks noChangeArrowheads="1"/>
          </p:cNvSpPr>
          <p:nvPr/>
        </p:nvSpPr>
        <p:spPr bwMode="auto">
          <a:xfrm>
            <a:off x="61722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0" name="Text Box 25"/>
          <p:cNvSpPr txBox="1">
            <a:spLocks noChangeArrowheads="1"/>
          </p:cNvSpPr>
          <p:nvPr/>
        </p:nvSpPr>
        <p:spPr bwMode="auto">
          <a:xfrm>
            <a:off x="76200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1" name="Text Box 26"/>
          <p:cNvSpPr txBox="1">
            <a:spLocks noChangeArrowheads="1"/>
          </p:cNvSpPr>
          <p:nvPr/>
        </p:nvSpPr>
        <p:spPr bwMode="auto">
          <a:xfrm>
            <a:off x="5517048" y="3886200"/>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Instance-of at t</a:t>
            </a:r>
          </a:p>
        </p:txBody>
      </p:sp>
      <p:sp>
        <p:nvSpPr>
          <p:cNvPr id="118812" name="Oval 2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28"/>
          <p:cNvGrpSpPr>
            <a:grpSpLocks/>
          </p:cNvGrpSpPr>
          <p:nvPr/>
        </p:nvGrpSpPr>
        <p:grpSpPr bwMode="auto">
          <a:xfrm>
            <a:off x="685800" y="5326061"/>
            <a:ext cx="2409827" cy="1182560"/>
            <a:chOff x="432" y="3360"/>
            <a:chExt cx="1518" cy="740"/>
          </a:xfrm>
        </p:grpSpPr>
        <p:grpSp>
          <p:nvGrpSpPr>
            <p:cNvPr id="118819" name="Group 29"/>
            <p:cNvGrpSpPr>
              <a:grpSpLocks/>
            </p:cNvGrpSpPr>
            <p:nvPr/>
          </p:nvGrpSpPr>
          <p:grpSpPr bwMode="auto">
            <a:xfrm>
              <a:off x="505" y="3408"/>
              <a:ext cx="1271" cy="692"/>
              <a:chOff x="505" y="3408"/>
              <a:chExt cx="1271" cy="692"/>
            </a:xfrm>
          </p:grpSpPr>
          <p:cxnSp>
            <p:nvCxnSpPr>
              <p:cNvPr id="118821" name="AutoShape 30"/>
              <p:cNvCxnSpPr>
                <a:cxnSpLocks noChangeShapeType="1"/>
                <a:stCxn id="118799" idx="1"/>
                <a:endCxn id="118788" idx="3"/>
              </p:cNvCxnSpPr>
              <p:nvPr/>
            </p:nvCxnSpPr>
            <p:spPr bwMode="auto">
              <a:xfrm flipH="1">
                <a:off x="745" y="3719"/>
                <a:ext cx="904" cy="38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22" name="Text Box 31"/>
              <p:cNvSpPr txBox="1">
                <a:spLocks noChangeArrowheads="1"/>
              </p:cNvSpPr>
              <p:nvPr/>
            </p:nvSpPr>
            <p:spPr bwMode="auto">
              <a:xfrm>
                <a:off x="505" y="3408"/>
                <a:ext cx="1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continuant-part-of</a:t>
                </a:r>
              </a:p>
              <a:p>
                <a:pPr eaLnBrk="1" hangingPunct="1"/>
                <a:r>
                  <a:rPr lang="en-US" altLang="en-US" sz="1800" dirty="0">
                    <a:solidFill>
                      <a:schemeClr val="bg1"/>
                    </a:solidFill>
                  </a:rPr>
                  <a:t>at t </a:t>
                </a:r>
              </a:p>
            </p:txBody>
          </p:sp>
        </p:grpSp>
        <p:sp>
          <p:nvSpPr>
            <p:cNvPr id="118820" name="Oval 32"/>
            <p:cNvSpPr>
              <a:spLocks noChangeArrowheads="1"/>
            </p:cNvSpPr>
            <p:nvPr/>
          </p:nvSpPr>
          <p:spPr bwMode="auto">
            <a:xfrm>
              <a:off x="432" y="3360"/>
              <a:ext cx="1518"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4" name="Group 33"/>
          <p:cNvGrpSpPr>
            <a:grpSpLocks/>
          </p:cNvGrpSpPr>
          <p:nvPr/>
        </p:nvGrpSpPr>
        <p:grpSpPr bwMode="auto">
          <a:xfrm>
            <a:off x="5832480" y="4865688"/>
            <a:ext cx="2383798" cy="1458912"/>
            <a:chOff x="3674" y="3065"/>
            <a:chExt cx="1517" cy="919"/>
          </a:xfrm>
        </p:grpSpPr>
        <p:grpSp>
          <p:nvGrpSpPr>
            <p:cNvPr id="118815" name="Group 34"/>
            <p:cNvGrpSpPr>
              <a:grpSpLocks/>
            </p:cNvGrpSpPr>
            <p:nvPr/>
          </p:nvGrpSpPr>
          <p:grpSpPr bwMode="auto">
            <a:xfrm>
              <a:off x="3850" y="3065"/>
              <a:ext cx="1204" cy="919"/>
              <a:chOff x="3850" y="3065"/>
              <a:chExt cx="1204" cy="919"/>
            </a:xfrm>
          </p:grpSpPr>
          <p:sp>
            <p:nvSpPr>
              <p:cNvPr id="118817" name="Text Box 35"/>
              <p:cNvSpPr txBox="1">
                <a:spLocks noChangeArrowheads="1"/>
              </p:cNvSpPr>
              <p:nvPr/>
            </p:nvSpPr>
            <p:spPr bwMode="auto">
              <a:xfrm>
                <a:off x="3850" y="3408"/>
                <a:ext cx="12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occurrent-part-of</a:t>
                </a:r>
              </a:p>
            </p:txBody>
          </p:sp>
          <p:cxnSp>
            <p:nvCxnSpPr>
              <p:cNvPr id="118818" name="AutoShape 36"/>
              <p:cNvCxnSpPr>
                <a:cxnSpLocks noChangeShapeType="1"/>
                <a:stCxn id="118800" idx="2"/>
                <a:endCxn id="118789" idx="0"/>
              </p:cNvCxnSpPr>
              <p:nvPr/>
            </p:nvCxnSpPr>
            <p:spPr bwMode="auto">
              <a:xfrm>
                <a:off x="4260" y="3065"/>
                <a:ext cx="515" cy="9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118816" name="Oval 37"/>
            <p:cNvSpPr>
              <a:spLocks noChangeArrowheads="1"/>
            </p:cNvSpPr>
            <p:nvPr/>
          </p:nvSpPr>
          <p:spPr bwMode="auto">
            <a:xfrm>
              <a:off x="3674" y="3312"/>
              <a:ext cx="1517"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5" name="Slide Number Placeholder 4">
            <a:extLst>
              <a:ext uri="{FF2B5EF4-FFF2-40B4-BE49-F238E27FC236}">
                <a16:creationId xmlns:a16="http://schemas.microsoft.com/office/drawing/2014/main" id="{F661ED0E-89C6-47E3-9147-76C21017E783}"/>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427485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19824"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A9E68813-EBEE-464D-95DC-4C9A6AC04D98}"/>
              </a:ext>
            </a:extLst>
          </p:cNvPr>
          <p:cNvSpPr>
            <a:spLocks noGrp="1"/>
          </p:cNvSpPr>
          <p:nvPr>
            <p:ph type="sldNum" sz="quarter" idx="3"/>
          </p:nvPr>
        </p:nvSpPr>
        <p:spPr/>
        <p:txBody>
          <a:bodyPr/>
          <a:lstStyle/>
          <a:p>
            <a:fld id="{7C5DB68A-9D44-4073-920F-D08D647C06A7}" type="slidenum">
              <a:rPr lang="en-US" smtClean="0"/>
              <a:t>53</a:t>
            </a:fld>
            <a:endParaRPr lang="en-US" dirty="0"/>
          </a:p>
        </p:txBody>
      </p:sp>
      <p:sp>
        <p:nvSpPr>
          <p:cNvPr id="25" name="Rectangle 18">
            <a:extLst>
              <a:ext uri="{FF2B5EF4-FFF2-40B4-BE49-F238E27FC236}">
                <a16:creationId xmlns:a16="http://schemas.microsoft.com/office/drawing/2014/main" id="{74FC4928-EAE1-4A2D-B152-1E82741A33AC}"/>
              </a:ext>
            </a:extLst>
          </p:cNvPr>
          <p:cNvSpPr txBox="1">
            <a:spLocks noChangeArrowheads="1"/>
          </p:cNvSpPr>
          <p:nvPr/>
        </p:nvSpPr>
        <p:spPr>
          <a:xfrm>
            <a:off x="3962400" y="1676400"/>
            <a:ext cx="5070473"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altLang="en-US" i="1" kern="0" dirty="0"/>
              <a:t>C </a:t>
            </a:r>
            <a:r>
              <a:rPr lang="en-US" altLang="en-US" i="1" kern="0" dirty="0" err="1"/>
              <a:t>tt_continuant_part_of</a:t>
            </a:r>
            <a:r>
              <a:rPr lang="en-US" altLang="en-US" i="1" kern="0" dirty="0"/>
              <a:t> C</a:t>
            </a:r>
            <a:r>
              <a:rPr lang="en-US" altLang="en-US" kern="0" dirty="0"/>
              <a:t>1 = [def] </a:t>
            </a:r>
          </a:p>
          <a:p>
            <a:pPr marL="0" indent="0"/>
            <a:r>
              <a:rPr lang="en-US" altLang="en-US" kern="0" dirty="0"/>
              <a:t>for all </a:t>
            </a:r>
            <a:r>
              <a:rPr lang="en-US" altLang="en-US" i="1" kern="0" dirty="0"/>
              <a:t>c</a:t>
            </a:r>
            <a:r>
              <a:rPr lang="en-US" altLang="en-US" kern="0" dirty="0"/>
              <a:t>, </a:t>
            </a:r>
            <a:r>
              <a:rPr lang="en-US" altLang="en-US" i="1" kern="0" dirty="0"/>
              <a:t>t</a:t>
            </a:r>
            <a:r>
              <a:rPr lang="en-US" altLang="en-US" kern="0" dirty="0"/>
              <a:t>, </a:t>
            </a:r>
          </a:p>
          <a:p>
            <a:pPr marL="0" indent="0"/>
            <a:r>
              <a:rPr lang="en-US" altLang="en-US" kern="0" dirty="0"/>
              <a:t>  if </a:t>
            </a:r>
            <a:r>
              <a:rPr lang="en-US" altLang="en-US" i="1" kern="0" dirty="0"/>
              <a:t>c </a:t>
            </a:r>
            <a:r>
              <a:rPr lang="en-US" altLang="en-US" i="1" kern="0" dirty="0" err="1"/>
              <a:t>instanceOf</a:t>
            </a:r>
            <a:r>
              <a:rPr lang="en-US" altLang="en-US" i="1" kern="0" dirty="0"/>
              <a:t> C at t </a:t>
            </a:r>
          </a:p>
          <a:p>
            <a:pPr marL="0" indent="0"/>
            <a:r>
              <a:rPr lang="en-US" altLang="en-US" kern="0" dirty="0"/>
              <a:t>  then there is some </a:t>
            </a:r>
            <a:r>
              <a:rPr lang="en-US" altLang="en-US" i="1" kern="0" dirty="0"/>
              <a:t>c</a:t>
            </a:r>
            <a:r>
              <a:rPr lang="en-US" altLang="en-US" kern="0" dirty="0"/>
              <a:t>1 such that</a:t>
            </a:r>
          </a:p>
          <a:p>
            <a:pPr marL="0" indent="0"/>
            <a:r>
              <a:rPr lang="en-US" altLang="en-US" kern="0" dirty="0"/>
              <a:t>  c1 </a:t>
            </a:r>
            <a:r>
              <a:rPr lang="en-US" altLang="en-US" kern="0" dirty="0" err="1"/>
              <a:t>instanceOf</a:t>
            </a:r>
            <a:r>
              <a:rPr lang="en-US" altLang="en-US" kern="0" dirty="0"/>
              <a:t> </a:t>
            </a:r>
            <a:r>
              <a:rPr lang="en-US" altLang="en-US" i="1" kern="0" dirty="0"/>
              <a:t>C</a:t>
            </a:r>
            <a:r>
              <a:rPr lang="en-US" altLang="en-US" kern="0" dirty="0"/>
              <a:t>1 at </a:t>
            </a:r>
            <a:r>
              <a:rPr lang="en-US" altLang="en-US" i="1" kern="0" dirty="0"/>
              <a:t>t </a:t>
            </a:r>
          </a:p>
          <a:p>
            <a:pPr marL="0" indent="0"/>
            <a:r>
              <a:rPr lang="en-US" altLang="en-US" i="1" kern="0" dirty="0"/>
              <a:t>  </a:t>
            </a:r>
            <a:r>
              <a:rPr lang="en-US" altLang="en-US" kern="0" dirty="0"/>
              <a:t>and </a:t>
            </a:r>
            <a:r>
              <a:rPr lang="en-US" altLang="en-US" i="1" kern="0" dirty="0"/>
              <a:t>c </a:t>
            </a:r>
            <a:r>
              <a:rPr lang="en-US" altLang="en-US" kern="0" dirty="0"/>
              <a:t>continuant-part-of</a:t>
            </a:r>
            <a:r>
              <a:rPr lang="en-US" altLang="en-US" b="1" kern="0" dirty="0"/>
              <a:t> </a:t>
            </a:r>
            <a:r>
              <a:rPr lang="en-US" altLang="en-US" i="1" kern="0" dirty="0"/>
              <a:t>c</a:t>
            </a:r>
            <a:r>
              <a:rPr lang="en-US" altLang="en-US" kern="0" dirty="0"/>
              <a:t>1 </a:t>
            </a:r>
            <a:r>
              <a:rPr lang="en-US" altLang="en-US" b="1" kern="0" dirty="0"/>
              <a:t>at </a:t>
            </a:r>
            <a:r>
              <a:rPr lang="en-US" altLang="en-US" i="1" kern="0" dirty="0"/>
              <a:t>t</a:t>
            </a:r>
            <a:r>
              <a:rPr lang="en-US" altLang="en-US" kern="0" dirty="0"/>
              <a:t>. </a:t>
            </a:r>
          </a:p>
        </p:txBody>
      </p:sp>
      <p:sp>
        <p:nvSpPr>
          <p:cNvPr id="28" name="Text Box 3">
            <a:extLst>
              <a:ext uri="{FF2B5EF4-FFF2-40B4-BE49-F238E27FC236}">
                <a16:creationId xmlns:a16="http://schemas.microsoft.com/office/drawing/2014/main" id="{9CFC6B7A-00AA-4E4E-819F-F3F560E2B1ED}"/>
              </a:ext>
            </a:extLst>
          </p:cNvPr>
          <p:cNvSpPr txBox="1">
            <a:spLocks noChangeArrowheads="1"/>
          </p:cNvSpPr>
          <p:nvPr/>
        </p:nvSpPr>
        <p:spPr bwMode="auto">
          <a:xfrm>
            <a:off x="703166" y="6324600"/>
            <a:ext cx="47961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me</a:t>
            </a:r>
          </a:p>
        </p:txBody>
      </p:sp>
      <p:sp>
        <p:nvSpPr>
          <p:cNvPr id="29" name="Text Box 5">
            <a:extLst>
              <a:ext uri="{FF2B5EF4-FFF2-40B4-BE49-F238E27FC236}">
                <a16:creationId xmlns:a16="http://schemas.microsoft.com/office/drawing/2014/main" id="{D54B0E11-69BB-4B6F-A29A-6B77F37523DE}"/>
              </a:ext>
            </a:extLst>
          </p:cNvPr>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30" name="AutoShape 6">
            <a:extLst>
              <a:ext uri="{FF2B5EF4-FFF2-40B4-BE49-F238E27FC236}">
                <a16:creationId xmlns:a16="http://schemas.microsoft.com/office/drawing/2014/main" id="{01290F30-9EC9-4AEB-A6D2-03881B1B86E0}"/>
              </a:ext>
            </a:extLst>
          </p:cNvPr>
          <p:cNvCxnSpPr>
            <a:cxnSpLocks noChangeShapeType="1"/>
            <a:stCxn id="28" idx="0"/>
            <a:endCxn id="29" idx="2"/>
          </p:cNvCxnSpPr>
          <p:nvPr/>
        </p:nvCxnSpPr>
        <p:spPr bwMode="auto">
          <a:xfrm flipH="1" flipV="1">
            <a:off x="927100" y="3757613"/>
            <a:ext cx="15875" cy="25669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1" name="Text Box 7">
            <a:extLst>
              <a:ext uri="{FF2B5EF4-FFF2-40B4-BE49-F238E27FC236}">
                <a16:creationId xmlns:a16="http://schemas.microsoft.com/office/drawing/2014/main" id="{B521FBF6-1FBC-4627-8A22-6569FD346A76}"/>
              </a:ext>
            </a:extLst>
          </p:cNvPr>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32" name="Text Box 8">
            <a:extLst>
              <a:ext uri="{FF2B5EF4-FFF2-40B4-BE49-F238E27FC236}">
                <a16:creationId xmlns:a16="http://schemas.microsoft.com/office/drawing/2014/main" id="{7FCBDEE5-87C0-4065-9E11-919A0D1CAF3F}"/>
              </a:ext>
            </a:extLst>
          </p:cNvPr>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33" name="AutoShape 9">
            <a:extLst>
              <a:ext uri="{FF2B5EF4-FFF2-40B4-BE49-F238E27FC236}">
                <a16:creationId xmlns:a16="http://schemas.microsoft.com/office/drawing/2014/main" id="{1C83E9D7-8214-464B-8169-743E849813A4}"/>
              </a:ext>
            </a:extLst>
          </p:cNvPr>
          <p:cNvCxnSpPr>
            <a:cxnSpLocks noChangeShapeType="1"/>
            <a:stCxn id="29" idx="0"/>
            <a:endCxn id="32"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4" name="Text Box 10">
            <a:extLst>
              <a:ext uri="{FF2B5EF4-FFF2-40B4-BE49-F238E27FC236}">
                <a16:creationId xmlns:a16="http://schemas.microsoft.com/office/drawing/2014/main" id="{EA42CF65-A8F1-47DE-AD67-D24559F5E6A2}"/>
              </a:ext>
            </a:extLst>
          </p:cNvPr>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35" name="Text Box 14">
            <a:extLst>
              <a:ext uri="{FF2B5EF4-FFF2-40B4-BE49-F238E27FC236}">
                <a16:creationId xmlns:a16="http://schemas.microsoft.com/office/drawing/2014/main" id="{C3FBEAC5-70F8-4DF9-8E40-F7767B8D0ABB}"/>
              </a:ext>
            </a:extLst>
          </p:cNvPr>
          <p:cNvSpPr txBox="1">
            <a:spLocks noChangeArrowheads="1"/>
          </p:cNvSpPr>
          <p:nvPr/>
        </p:nvSpPr>
        <p:spPr bwMode="auto">
          <a:xfrm>
            <a:off x="2617331" y="5715000"/>
            <a:ext cx="121058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my left leg</a:t>
            </a:r>
          </a:p>
        </p:txBody>
      </p:sp>
      <p:sp>
        <p:nvSpPr>
          <p:cNvPr id="36" name="Text Box 18">
            <a:extLst>
              <a:ext uri="{FF2B5EF4-FFF2-40B4-BE49-F238E27FC236}">
                <a16:creationId xmlns:a16="http://schemas.microsoft.com/office/drawing/2014/main" id="{C1F6632A-4447-46FC-A97B-39A7BF4D2E2C}"/>
              </a:ext>
            </a:extLst>
          </p:cNvPr>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37" name="AutoShape 19">
            <a:extLst>
              <a:ext uri="{FF2B5EF4-FFF2-40B4-BE49-F238E27FC236}">
                <a16:creationId xmlns:a16="http://schemas.microsoft.com/office/drawing/2014/main" id="{9B073634-3797-4C48-9AF4-E1DB57FCF394}"/>
              </a:ext>
            </a:extLst>
          </p:cNvPr>
          <p:cNvCxnSpPr>
            <a:cxnSpLocks noChangeShapeType="1"/>
            <a:stCxn id="35" idx="0"/>
            <a:endCxn id="36" idx="2"/>
          </p:cNvCxnSpPr>
          <p:nvPr/>
        </p:nvCxnSpPr>
        <p:spPr bwMode="auto">
          <a:xfrm flipV="1">
            <a:off x="3222625" y="3071813"/>
            <a:ext cx="0" cy="26431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8" name="Text Box 23">
            <a:extLst>
              <a:ext uri="{FF2B5EF4-FFF2-40B4-BE49-F238E27FC236}">
                <a16:creationId xmlns:a16="http://schemas.microsoft.com/office/drawing/2014/main" id="{FB079E56-2114-4BF9-8074-5CE7BC525AB3}"/>
              </a:ext>
            </a:extLst>
          </p:cNvPr>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grpSp>
        <p:nvGrpSpPr>
          <p:cNvPr id="39" name="Group 28">
            <a:extLst>
              <a:ext uri="{FF2B5EF4-FFF2-40B4-BE49-F238E27FC236}">
                <a16:creationId xmlns:a16="http://schemas.microsoft.com/office/drawing/2014/main" id="{F980A3BE-89EC-4ABD-AC2D-2E8B8F27743A}"/>
              </a:ext>
            </a:extLst>
          </p:cNvPr>
          <p:cNvGrpSpPr>
            <a:grpSpLocks/>
          </p:cNvGrpSpPr>
          <p:nvPr/>
        </p:nvGrpSpPr>
        <p:grpSpPr bwMode="auto">
          <a:xfrm>
            <a:off x="685800" y="5326061"/>
            <a:ext cx="2409827" cy="1182560"/>
            <a:chOff x="432" y="3360"/>
            <a:chExt cx="1518" cy="740"/>
          </a:xfrm>
        </p:grpSpPr>
        <p:grpSp>
          <p:nvGrpSpPr>
            <p:cNvPr id="40" name="Group 29">
              <a:extLst>
                <a:ext uri="{FF2B5EF4-FFF2-40B4-BE49-F238E27FC236}">
                  <a16:creationId xmlns:a16="http://schemas.microsoft.com/office/drawing/2014/main" id="{9783C0EC-209C-41AB-A3BB-587FB668FFA0}"/>
                </a:ext>
              </a:extLst>
            </p:cNvPr>
            <p:cNvGrpSpPr>
              <a:grpSpLocks/>
            </p:cNvGrpSpPr>
            <p:nvPr/>
          </p:nvGrpSpPr>
          <p:grpSpPr bwMode="auto">
            <a:xfrm>
              <a:off x="505" y="3408"/>
              <a:ext cx="1271" cy="692"/>
              <a:chOff x="505" y="3408"/>
              <a:chExt cx="1271" cy="692"/>
            </a:xfrm>
          </p:grpSpPr>
          <p:cxnSp>
            <p:nvCxnSpPr>
              <p:cNvPr id="42" name="AutoShape 30">
                <a:extLst>
                  <a:ext uri="{FF2B5EF4-FFF2-40B4-BE49-F238E27FC236}">
                    <a16:creationId xmlns:a16="http://schemas.microsoft.com/office/drawing/2014/main" id="{C7F8155C-2327-4493-BA82-00ABA751314B}"/>
                  </a:ext>
                </a:extLst>
              </p:cNvPr>
              <p:cNvCxnSpPr>
                <a:cxnSpLocks noChangeShapeType="1"/>
                <a:stCxn id="35" idx="1"/>
                <a:endCxn id="28" idx="3"/>
              </p:cNvCxnSpPr>
              <p:nvPr/>
            </p:nvCxnSpPr>
            <p:spPr bwMode="auto">
              <a:xfrm flipH="1">
                <a:off x="745" y="3719"/>
                <a:ext cx="904" cy="38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3" name="Text Box 31">
                <a:extLst>
                  <a:ext uri="{FF2B5EF4-FFF2-40B4-BE49-F238E27FC236}">
                    <a16:creationId xmlns:a16="http://schemas.microsoft.com/office/drawing/2014/main" id="{E2A54A25-3D13-492C-A3C4-314E3C8814F1}"/>
                  </a:ext>
                </a:extLst>
              </p:cNvPr>
              <p:cNvSpPr txBox="1">
                <a:spLocks noChangeArrowheads="1"/>
              </p:cNvSpPr>
              <p:nvPr/>
            </p:nvSpPr>
            <p:spPr bwMode="auto">
              <a:xfrm>
                <a:off x="505" y="3408"/>
                <a:ext cx="1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continuant-part-of</a:t>
                </a:r>
              </a:p>
              <a:p>
                <a:pPr eaLnBrk="1" hangingPunct="1"/>
                <a:r>
                  <a:rPr lang="en-US" altLang="en-US" sz="1800" dirty="0">
                    <a:solidFill>
                      <a:schemeClr val="bg1"/>
                    </a:solidFill>
                  </a:rPr>
                  <a:t>at t </a:t>
                </a:r>
              </a:p>
            </p:txBody>
          </p:sp>
        </p:grpSp>
        <p:sp>
          <p:nvSpPr>
            <p:cNvPr id="41" name="Oval 32">
              <a:extLst>
                <a:ext uri="{FF2B5EF4-FFF2-40B4-BE49-F238E27FC236}">
                  <a16:creationId xmlns:a16="http://schemas.microsoft.com/office/drawing/2014/main" id="{C5645083-2D08-4301-ACC2-3A103D62F1AB}"/>
                </a:ext>
              </a:extLst>
            </p:cNvPr>
            <p:cNvSpPr>
              <a:spLocks noChangeArrowheads="1"/>
            </p:cNvSpPr>
            <p:nvPr/>
          </p:nvSpPr>
          <p:spPr bwMode="auto">
            <a:xfrm>
              <a:off x="432" y="3360"/>
              <a:ext cx="1518"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471800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19824"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A9E68813-EBEE-464D-95DC-4C9A6AC04D98}"/>
              </a:ext>
            </a:extLst>
          </p:cNvPr>
          <p:cNvSpPr>
            <a:spLocks noGrp="1"/>
          </p:cNvSpPr>
          <p:nvPr>
            <p:ph type="sldNum" sz="quarter" idx="3"/>
          </p:nvPr>
        </p:nvSpPr>
        <p:spPr/>
        <p:txBody>
          <a:bodyPr/>
          <a:lstStyle/>
          <a:p>
            <a:fld id="{7C5DB68A-9D44-4073-920F-D08D647C06A7}" type="slidenum">
              <a:rPr lang="en-US" smtClean="0"/>
              <a:t>54</a:t>
            </a:fld>
            <a:endParaRPr lang="en-US" dirty="0"/>
          </a:p>
        </p:txBody>
      </p:sp>
      <p:sp>
        <p:nvSpPr>
          <p:cNvPr id="25" name="Rectangle 18">
            <a:extLst>
              <a:ext uri="{FF2B5EF4-FFF2-40B4-BE49-F238E27FC236}">
                <a16:creationId xmlns:a16="http://schemas.microsoft.com/office/drawing/2014/main" id="{74FC4928-EAE1-4A2D-B152-1E82741A33AC}"/>
              </a:ext>
            </a:extLst>
          </p:cNvPr>
          <p:cNvSpPr txBox="1">
            <a:spLocks noChangeArrowheads="1"/>
          </p:cNvSpPr>
          <p:nvPr/>
        </p:nvSpPr>
        <p:spPr>
          <a:xfrm>
            <a:off x="3962400" y="1676400"/>
            <a:ext cx="5070473"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altLang="en-US" i="1" kern="0" dirty="0"/>
              <a:t>C </a:t>
            </a:r>
            <a:r>
              <a:rPr lang="en-US" altLang="en-US" i="1" kern="0" dirty="0" err="1">
                <a:solidFill>
                  <a:srgbClr val="FF0000"/>
                </a:solidFill>
              </a:rPr>
              <a:t>tt_continuant_part_of</a:t>
            </a:r>
            <a:r>
              <a:rPr lang="en-US" altLang="en-US" i="1" kern="0" dirty="0"/>
              <a:t> C</a:t>
            </a:r>
            <a:r>
              <a:rPr lang="en-US" altLang="en-US" kern="0" dirty="0"/>
              <a:t>1 = [def] </a:t>
            </a:r>
          </a:p>
          <a:p>
            <a:pPr marL="0" indent="0"/>
            <a:r>
              <a:rPr lang="en-US" altLang="en-US" kern="0" dirty="0"/>
              <a:t>for all </a:t>
            </a:r>
            <a:r>
              <a:rPr lang="en-US" altLang="en-US" i="1" kern="0" dirty="0"/>
              <a:t>c</a:t>
            </a:r>
            <a:r>
              <a:rPr lang="en-US" altLang="en-US" kern="0" dirty="0"/>
              <a:t>, </a:t>
            </a:r>
            <a:r>
              <a:rPr lang="en-US" altLang="en-US" i="1" kern="0" dirty="0"/>
              <a:t>t</a:t>
            </a:r>
            <a:r>
              <a:rPr lang="en-US" altLang="en-US" kern="0" dirty="0"/>
              <a:t>, </a:t>
            </a:r>
          </a:p>
          <a:p>
            <a:pPr marL="0" indent="0"/>
            <a:r>
              <a:rPr lang="en-US" altLang="en-US" kern="0" dirty="0"/>
              <a:t>  if </a:t>
            </a:r>
            <a:r>
              <a:rPr lang="en-US" altLang="en-US" i="1" kern="0" dirty="0"/>
              <a:t>c </a:t>
            </a:r>
            <a:r>
              <a:rPr lang="en-US" altLang="en-US" i="1" kern="0" dirty="0" err="1"/>
              <a:t>instanceOf</a:t>
            </a:r>
            <a:r>
              <a:rPr lang="en-US" altLang="en-US" i="1" kern="0" dirty="0"/>
              <a:t> C at t </a:t>
            </a:r>
          </a:p>
          <a:p>
            <a:pPr marL="0" indent="0"/>
            <a:r>
              <a:rPr lang="en-US" altLang="en-US" kern="0" dirty="0"/>
              <a:t>  then there is some </a:t>
            </a:r>
            <a:r>
              <a:rPr lang="en-US" altLang="en-US" i="1" kern="0" dirty="0"/>
              <a:t>c</a:t>
            </a:r>
            <a:r>
              <a:rPr lang="en-US" altLang="en-US" kern="0" dirty="0"/>
              <a:t>1 such that</a:t>
            </a:r>
          </a:p>
          <a:p>
            <a:pPr marL="0" indent="0"/>
            <a:r>
              <a:rPr lang="en-US" altLang="en-US" kern="0" dirty="0"/>
              <a:t>  c1 </a:t>
            </a:r>
            <a:r>
              <a:rPr lang="en-US" altLang="en-US" kern="0" dirty="0" err="1"/>
              <a:t>instanceOf</a:t>
            </a:r>
            <a:r>
              <a:rPr lang="en-US" altLang="en-US" kern="0" dirty="0"/>
              <a:t> </a:t>
            </a:r>
            <a:r>
              <a:rPr lang="en-US" altLang="en-US" i="1" kern="0" dirty="0"/>
              <a:t>C</a:t>
            </a:r>
            <a:r>
              <a:rPr lang="en-US" altLang="en-US" kern="0" dirty="0"/>
              <a:t>1 at </a:t>
            </a:r>
            <a:r>
              <a:rPr lang="en-US" altLang="en-US" i="1" kern="0" dirty="0"/>
              <a:t>t </a:t>
            </a:r>
          </a:p>
          <a:p>
            <a:pPr marL="0" indent="0"/>
            <a:r>
              <a:rPr lang="en-US" altLang="en-US" i="1" kern="0" dirty="0"/>
              <a:t>  </a:t>
            </a:r>
            <a:r>
              <a:rPr lang="en-US" altLang="en-US" kern="0" dirty="0"/>
              <a:t>and </a:t>
            </a:r>
            <a:r>
              <a:rPr lang="en-US" altLang="en-US" i="1" kern="0" dirty="0"/>
              <a:t>c </a:t>
            </a:r>
            <a:r>
              <a:rPr lang="en-US" altLang="en-US" kern="0" dirty="0"/>
              <a:t>continuant-part-of</a:t>
            </a:r>
            <a:r>
              <a:rPr lang="en-US" altLang="en-US" b="1" kern="0" dirty="0"/>
              <a:t> </a:t>
            </a:r>
            <a:r>
              <a:rPr lang="en-US" altLang="en-US" i="1" kern="0" dirty="0"/>
              <a:t>c</a:t>
            </a:r>
            <a:r>
              <a:rPr lang="en-US" altLang="en-US" kern="0" dirty="0"/>
              <a:t>1 </a:t>
            </a:r>
            <a:r>
              <a:rPr lang="en-US" altLang="en-US" b="1" kern="0" dirty="0"/>
              <a:t>at </a:t>
            </a:r>
            <a:r>
              <a:rPr lang="en-US" altLang="en-US" i="1" kern="0" dirty="0"/>
              <a:t>t</a:t>
            </a:r>
            <a:r>
              <a:rPr lang="en-US" altLang="en-US" kern="0" dirty="0"/>
              <a:t>. </a:t>
            </a:r>
          </a:p>
        </p:txBody>
      </p:sp>
      <p:sp>
        <p:nvSpPr>
          <p:cNvPr id="28" name="Text Box 3">
            <a:extLst>
              <a:ext uri="{FF2B5EF4-FFF2-40B4-BE49-F238E27FC236}">
                <a16:creationId xmlns:a16="http://schemas.microsoft.com/office/drawing/2014/main" id="{9CFC6B7A-00AA-4E4E-819F-F3F560E2B1ED}"/>
              </a:ext>
            </a:extLst>
          </p:cNvPr>
          <p:cNvSpPr txBox="1">
            <a:spLocks noChangeArrowheads="1"/>
          </p:cNvSpPr>
          <p:nvPr/>
        </p:nvSpPr>
        <p:spPr bwMode="auto">
          <a:xfrm>
            <a:off x="703166" y="6324600"/>
            <a:ext cx="47961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me</a:t>
            </a:r>
          </a:p>
        </p:txBody>
      </p:sp>
      <p:sp>
        <p:nvSpPr>
          <p:cNvPr id="29" name="Text Box 5">
            <a:extLst>
              <a:ext uri="{FF2B5EF4-FFF2-40B4-BE49-F238E27FC236}">
                <a16:creationId xmlns:a16="http://schemas.microsoft.com/office/drawing/2014/main" id="{D54B0E11-69BB-4B6F-A29A-6B77F37523DE}"/>
              </a:ext>
            </a:extLst>
          </p:cNvPr>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30" name="AutoShape 6">
            <a:extLst>
              <a:ext uri="{FF2B5EF4-FFF2-40B4-BE49-F238E27FC236}">
                <a16:creationId xmlns:a16="http://schemas.microsoft.com/office/drawing/2014/main" id="{01290F30-9EC9-4AEB-A6D2-03881B1B86E0}"/>
              </a:ext>
            </a:extLst>
          </p:cNvPr>
          <p:cNvCxnSpPr>
            <a:cxnSpLocks noChangeShapeType="1"/>
            <a:stCxn id="28" idx="0"/>
            <a:endCxn id="29" idx="2"/>
          </p:cNvCxnSpPr>
          <p:nvPr/>
        </p:nvCxnSpPr>
        <p:spPr bwMode="auto">
          <a:xfrm flipH="1" flipV="1">
            <a:off x="927100" y="3757613"/>
            <a:ext cx="15875" cy="25669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1" name="Text Box 7">
            <a:extLst>
              <a:ext uri="{FF2B5EF4-FFF2-40B4-BE49-F238E27FC236}">
                <a16:creationId xmlns:a16="http://schemas.microsoft.com/office/drawing/2014/main" id="{B521FBF6-1FBC-4627-8A22-6569FD346A76}"/>
              </a:ext>
            </a:extLst>
          </p:cNvPr>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32" name="Text Box 8">
            <a:extLst>
              <a:ext uri="{FF2B5EF4-FFF2-40B4-BE49-F238E27FC236}">
                <a16:creationId xmlns:a16="http://schemas.microsoft.com/office/drawing/2014/main" id="{7FCBDEE5-87C0-4065-9E11-919A0D1CAF3F}"/>
              </a:ext>
            </a:extLst>
          </p:cNvPr>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33" name="AutoShape 9">
            <a:extLst>
              <a:ext uri="{FF2B5EF4-FFF2-40B4-BE49-F238E27FC236}">
                <a16:creationId xmlns:a16="http://schemas.microsoft.com/office/drawing/2014/main" id="{1C83E9D7-8214-464B-8169-743E849813A4}"/>
              </a:ext>
            </a:extLst>
          </p:cNvPr>
          <p:cNvCxnSpPr>
            <a:cxnSpLocks noChangeShapeType="1"/>
            <a:stCxn id="29" idx="0"/>
            <a:endCxn id="32"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4" name="Text Box 10">
            <a:extLst>
              <a:ext uri="{FF2B5EF4-FFF2-40B4-BE49-F238E27FC236}">
                <a16:creationId xmlns:a16="http://schemas.microsoft.com/office/drawing/2014/main" id="{EA42CF65-A8F1-47DE-AD67-D24559F5E6A2}"/>
              </a:ext>
            </a:extLst>
          </p:cNvPr>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35" name="Text Box 14">
            <a:extLst>
              <a:ext uri="{FF2B5EF4-FFF2-40B4-BE49-F238E27FC236}">
                <a16:creationId xmlns:a16="http://schemas.microsoft.com/office/drawing/2014/main" id="{C3FBEAC5-70F8-4DF9-8E40-F7767B8D0ABB}"/>
              </a:ext>
            </a:extLst>
          </p:cNvPr>
          <p:cNvSpPr txBox="1">
            <a:spLocks noChangeArrowheads="1"/>
          </p:cNvSpPr>
          <p:nvPr/>
        </p:nvSpPr>
        <p:spPr bwMode="auto">
          <a:xfrm>
            <a:off x="2617331" y="5715000"/>
            <a:ext cx="121058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my left leg</a:t>
            </a:r>
          </a:p>
        </p:txBody>
      </p:sp>
      <p:sp>
        <p:nvSpPr>
          <p:cNvPr id="36" name="Text Box 18">
            <a:extLst>
              <a:ext uri="{FF2B5EF4-FFF2-40B4-BE49-F238E27FC236}">
                <a16:creationId xmlns:a16="http://schemas.microsoft.com/office/drawing/2014/main" id="{C1F6632A-4447-46FC-A97B-39A7BF4D2E2C}"/>
              </a:ext>
            </a:extLst>
          </p:cNvPr>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37" name="AutoShape 19">
            <a:extLst>
              <a:ext uri="{FF2B5EF4-FFF2-40B4-BE49-F238E27FC236}">
                <a16:creationId xmlns:a16="http://schemas.microsoft.com/office/drawing/2014/main" id="{9B073634-3797-4C48-9AF4-E1DB57FCF394}"/>
              </a:ext>
            </a:extLst>
          </p:cNvPr>
          <p:cNvCxnSpPr>
            <a:cxnSpLocks noChangeShapeType="1"/>
            <a:stCxn id="35" idx="0"/>
            <a:endCxn id="36" idx="2"/>
          </p:cNvCxnSpPr>
          <p:nvPr/>
        </p:nvCxnSpPr>
        <p:spPr bwMode="auto">
          <a:xfrm flipV="1">
            <a:off x="3222625" y="3071813"/>
            <a:ext cx="0" cy="26431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8" name="Text Box 23">
            <a:extLst>
              <a:ext uri="{FF2B5EF4-FFF2-40B4-BE49-F238E27FC236}">
                <a16:creationId xmlns:a16="http://schemas.microsoft.com/office/drawing/2014/main" id="{FB079E56-2114-4BF9-8074-5CE7BC525AB3}"/>
              </a:ext>
            </a:extLst>
          </p:cNvPr>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grpSp>
        <p:nvGrpSpPr>
          <p:cNvPr id="40" name="Group 29">
            <a:extLst>
              <a:ext uri="{FF2B5EF4-FFF2-40B4-BE49-F238E27FC236}">
                <a16:creationId xmlns:a16="http://schemas.microsoft.com/office/drawing/2014/main" id="{9783C0EC-209C-41AB-A3BB-587FB668FFA0}"/>
              </a:ext>
            </a:extLst>
          </p:cNvPr>
          <p:cNvGrpSpPr>
            <a:grpSpLocks/>
          </p:cNvGrpSpPr>
          <p:nvPr/>
        </p:nvGrpSpPr>
        <p:grpSpPr bwMode="auto">
          <a:xfrm>
            <a:off x="801688" y="5402766"/>
            <a:ext cx="2017714" cy="1105853"/>
            <a:chOff x="505" y="3408"/>
            <a:chExt cx="1271" cy="692"/>
          </a:xfrm>
        </p:grpSpPr>
        <p:cxnSp>
          <p:nvCxnSpPr>
            <p:cNvPr id="42" name="AutoShape 30">
              <a:extLst>
                <a:ext uri="{FF2B5EF4-FFF2-40B4-BE49-F238E27FC236}">
                  <a16:creationId xmlns:a16="http://schemas.microsoft.com/office/drawing/2014/main" id="{C7F8155C-2327-4493-BA82-00ABA751314B}"/>
                </a:ext>
              </a:extLst>
            </p:cNvPr>
            <p:cNvCxnSpPr>
              <a:cxnSpLocks noChangeShapeType="1"/>
              <a:stCxn id="35" idx="1"/>
              <a:endCxn id="28" idx="3"/>
            </p:cNvCxnSpPr>
            <p:nvPr/>
          </p:nvCxnSpPr>
          <p:spPr bwMode="auto">
            <a:xfrm flipH="1">
              <a:off x="745" y="3719"/>
              <a:ext cx="904" cy="38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3" name="Text Box 31">
              <a:extLst>
                <a:ext uri="{FF2B5EF4-FFF2-40B4-BE49-F238E27FC236}">
                  <a16:creationId xmlns:a16="http://schemas.microsoft.com/office/drawing/2014/main" id="{E2A54A25-3D13-492C-A3C4-314E3C8814F1}"/>
                </a:ext>
              </a:extLst>
            </p:cNvPr>
            <p:cNvSpPr txBox="1">
              <a:spLocks noChangeArrowheads="1"/>
            </p:cNvSpPr>
            <p:nvPr/>
          </p:nvSpPr>
          <p:spPr bwMode="auto">
            <a:xfrm>
              <a:off x="505" y="3408"/>
              <a:ext cx="1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continuant-part-of</a:t>
              </a:r>
            </a:p>
            <a:p>
              <a:pPr eaLnBrk="1" hangingPunct="1"/>
              <a:r>
                <a:rPr lang="en-US" altLang="en-US" sz="1800" dirty="0">
                  <a:solidFill>
                    <a:schemeClr val="bg1"/>
                  </a:solidFill>
                </a:rPr>
                <a:t>at t </a:t>
              </a:r>
            </a:p>
          </p:txBody>
        </p:sp>
      </p:grpSp>
      <p:grpSp>
        <p:nvGrpSpPr>
          <p:cNvPr id="22" name="Group 21">
            <a:extLst>
              <a:ext uri="{FF2B5EF4-FFF2-40B4-BE49-F238E27FC236}">
                <a16:creationId xmlns:a16="http://schemas.microsoft.com/office/drawing/2014/main" id="{FFB26DC2-112C-4FC7-80EC-2C5E6E18DE42}"/>
              </a:ext>
            </a:extLst>
          </p:cNvPr>
          <p:cNvGrpSpPr>
            <a:grpSpLocks/>
          </p:cNvGrpSpPr>
          <p:nvPr/>
        </p:nvGrpSpPr>
        <p:grpSpPr bwMode="auto">
          <a:xfrm>
            <a:off x="1695450" y="2468563"/>
            <a:ext cx="1257300" cy="1208087"/>
            <a:chOff x="1068" y="1555"/>
            <a:chExt cx="792" cy="761"/>
          </a:xfrm>
        </p:grpSpPr>
        <p:cxnSp>
          <p:nvCxnSpPr>
            <p:cNvPr id="23" name="AutoShape 22">
              <a:extLst>
                <a:ext uri="{FF2B5EF4-FFF2-40B4-BE49-F238E27FC236}">
                  <a16:creationId xmlns:a16="http://schemas.microsoft.com/office/drawing/2014/main" id="{CF0D66D1-75E3-4AB6-A5B1-C5E5EA81276B}"/>
                </a:ext>
              </a:extLst>
            </p:cNvPr>
            <p:cNvCxnSpPr>
              <a:cxnSpLocks noChangeShapeType="1"/>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4" name="Text Box 23">
              <a:extLst>
                <a:ext uri="{FF2B5EF4-FFF2-40B4-BE49-F238E27FC236}">
                  <a16:creationId xmlns:a16="http://schemas.microsoft.com/office/drawing/2014/main" id="{7DD43881-23EC-4709-A53B-53D183420E18}"/>
                </a:ext>
              </a:extLst>
            </p:cNvPr>
            <p:cNvSpPr txBox="1">
              <a:spLocks noChangeArrowheads="1"/>
            </p:cNvSpPr>
            <p:nvPr/>
          </p:nvSpPr>
          <p:spPr bwMode="auto">
            <a:xfrm>
              <a:off x="1600" y="2064"/>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2000" dirty="0">
                <a:solidFill>
                  <a:srgbClr val="FF0000"/>
                </a:solidFill>
              </a:endParaRPr>
            </a:p>
          </p:txBody>
        </p:sp>
        <p:sp>
          <p:nvSpPr>
            <p:cNvPr id="26" name="Text Box 24">
              <a:extLst>
                <a:ext uri="{FF2B5EF4-FFF2-40B4-BE49-F238E27FC236}">
                  <a16:creationId xmlns:a16="http://schemas.microsoft.com/office/drawing/2014/main" id="{A6A77940-33A2-47CA-B443-F648B6D16E75}"/>
                </a:ext>
              </a:extLst>
            </p:cNvPr>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dirty="0">
                  <a:solidFill>
                    <a:srgbClr val="FF0000"/>
                  </a:solidFill>
                </a:rPr>
                <a:t>?</a:t>
              </a:r>
            </a:p>
          </p:txBody>
        </p:sp>
      </p:grpSp>
    </p:spTree>
    <p:extLst>
      <p:ext uri="{BB962C8B-B14F-4D97-AF65-F5344CB8AC3E}">
        <p14:creationId xmlns:p14="http://schemas.microsoft.com/office/powerpoint/2010/main" val="42261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19824"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A9E68813-EBEE-464D-95DC-4C9A6AC04D98}"/>
              </a:ext>
            </a:extLst>
          </p:cNvPr>
          <p:cNvSpPr>
            <a:spLocks noGrp="1"/>
          </p:cNvSpPr>
          <p:nvPr>
            <p:ph type="sldNum" sz="quarter" idx="3"/>
          </p:nvPr>
        </p:nvSpPr>
        <p:spPr/>
        <p:txBody>
          <a:bodyPr/>
          <a:lstStyle/>
          <a:p>
            <a:fld id="{7C5DB68A-9D44-4073-920F-D08D647C06A7}" type="slidenum">
              <a:rPr lang="en-US" smtClean="0"/>
              <a:t>55</a:t>
            </a:fld>
            <a:endParaRPr lang="en-US" dirty="0"/>
          </a:p>
        </p:txBody>
      </p:sp>
      <p:sp>
        <p:nvSpPr>
          <p:cNvPr id="28" name="Text Box 3">
            <a:extLst>
              <a:ext uri="{FF2B5EF4-FFF2-40B4-BE49-F238E27FC236}">
                <a16:creationId xmlns:a16="http://schemas.microsoft.com/office/drawing/2014/main" id="{9CFC6B7A-00AA-4E4E-819F-F3F560E2B1ED}"/>
              </a:ext>
            </a:extLst>
          </p:cNvPr>
          <p:cNvSpPr txBox="1">
            <a:spLocks noChangeArrowheads="1"/>
          </p:cNvSpPr>
          <p:nvPr/>
        </p:nvSpPr>
        <p:spPr bwMode="auto">
          <a:xfrm>
            <a:off x="703166" y="6324600"/>
            <a:ext cx="47961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me</a:t>
            </a:r>
          </a:p>
        </p:txBody>
      </p:sp>
      <p:sp>
        <p:nvSpPr>
          <p:cNvPr id="29" name="Text Box 5">
            <a:extLst>
              <a:ext uri="{FF2B5EF4-FFF2-40B4-BE49-F238E27FC236}">
                <a16:creationId xmlns:a16="http://schemas.microsoft.com/office/drawing/2014/main" id="{D54B0E11-69BB-4B6F-A29A-6B77F37523DE}"/>
              </a:ext>
            </a:extLst>
          </p:cNvPr>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30" name="AutoShape 6">
            <a:extLst>
              <a:ext uri="{FF2B5EF4-FFF2-40B4-BE49-F238E27FC236}">
                <a16:creationId xmlns:a16="http://schemas.microsoft.com/office/drawing/2014/main" id="{01290F30-9EC9-4AEB-A6D2-03881B1B86E0}"/>
              </a:ext>
            </a:extLst>
          </p:cNvPr>
          <p:cNvCxnSpPr>
            <a:cxnSpLocks noChangeShapeType="1"/>
            <a:stCxn id="28" idx="0"/>
            <a:endCxn id="29" idx="2"/>
          </p:cNvCxnSpPr>
          <p:nvPr/>
        </p:nvCxnSpPr>
        <p:spPr bwMode="auto">
          <a:xfrm flipH="1" flipV="1">
            <a:off x="927100" y="3757613"/>
            <a:ext cx="15875" cy="25669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1" name="Text Box 7">
            <a:extLst>
              <a:ext uri="{FF2B5EF4-FFF2-40B4-BE49-F238E27FC236}">
                <a16:creationId xmlns:a16="http://schemas.microsoft.com/office/drawing/2014/main" id="{B521FBF6-1FBC-4627-8A22-6569FD346A76}"/>
              </a:ext>
            </a:extLst>
          </p:cNvPr>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32" name="Text Box 8">
            <a:extLst>
              <a:ext uri="{FF2B5EF4-FFF2-40B4-BE49-F238E27FC236}">
                <a16:creationId xmlns:a16="http://schemas.microsoft.com/office/drawing/2014/main" id="{7FCBDEE5-87C0-4065-9E11-919A0D1CAF3F}"/>
              </a:ext>
            </a:extLst>
          </p:cNvPr>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33" name="AutoShape 9">
            <a:extLst>
              <a:ext uri="{FF2B5EF4-FFF2-40B4-BE49-F238E27FC236}">
                <a16:creationId xmlns:a16="http://schemas.microsoft.com/office/drawing/2014/main" id="{1C83E9D7-8214-464B-8169-743E849813A4}"/>
              </a:ext>
            </a:extLst>
          </p:cNvPr>
          <p:cNvCxnSpPr>
            <a:cxnSpLocks noChangeShapeType="1"/>
            <a:stCxn id="29" idx="0"/>
            <a:endCxn id="32"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4" name="Text Box 10">
            <a:extLst>
              <a:ext uri="{FF2B5EF4-FFF2-40B4-BE49-F238E27FC236}">
                <a16:creationId xmlns:a16="http://schemas.microsoft.com/office/drawing/2014/main" id="{EA42CF65-A8F1-47DE-AD67-D24559F5E6A2}"/>
              </a:ext>
            </a:extLst>
          </p:cNvPr>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35" name="Text Box 14">
            <a:extLst>
              <a:ext uri="{FF2B5EF4-FFF2-40B4-BE49-F238E27FC236}">
                <a16:creationId xmlns:a16="http://schemas.microsoft.com/office/drawing/2014/main" id="{C3FBEAC5-70F8-4DF9-8E40-F7767B8D0ABB}"/>
              </a:ext>
            </a:extLst>
          </p:cNvPr>
          <p:cNvSpPr txBox="1">
            <a:spLocks noChangeArrowheads="1"/>
          </p:cNvSpPr>
          <p:nvPr/>
        </p:nvSpPr>
        <p:spPr bwMode="auto">
          <a:xfrm>
            <a:off x="2617331" y="5715000"/>
            <a:ext cx="1210588" cy="369332"/>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t>my left leg</a:t>
            </a:r>
          </a:p>
        </p:txBody>
      </p:sp>
      <p:sp>
        <p:nvSpPr>
          <p:cNvPr id="36" name="Text Box 18">
            <a:extLst>
              <a:ext uri="{FF2B5EF4-FFF2-40B4-BE49-F238E27FC236}">
                <a16:creationId xmlns:a16="http://schemas.microsoft.com/office/drawing/2014/main" id="{C1F6632A-4447-46FC-A97B-39A7BF4D2E2C}"/>
              </a:ext>
            </a:extLst>
          </p:cNvPr>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37" name="AutoShape 19">
            <a:extLst>
              <a:ext uri="{FF2B5EF4-FFF2-40B4-BE49-F238E27FC236}">
                <a16:creationId xmlns:a16="http://schemas.microsoft.com/office/drawing/2014/main" id="{9B073634-3797-4C48-9AF4-E1DB57FCF394}"/>
              </a:ext>
            </a:extLst>
          </p:cNvPr>
          <p:cNvCxnSpPr>
            <a:cxnSpLocks noChangeShapeType="1"/>
            <a:stCxn id="35" idx="0"/>
            <a:endCxn id="36" idx="2"/>
          </p:cNvCxnSpPr>
          <p:nvPr/>
        </p:nvCxnSpPr>
        <p:spPr bwMode="auto">
          <a:xfrm flipV="1">
            <a:off x="3222625" y="3071813"/>
            <a:ext cx="0" cy="26431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8" name="Text Box 23">
            <a:extLst>
              <a:ext uri="{FF2B5EF4-FFF2-40B4-BE49-F238E27FC236}">
                <a16:creationId xmlns:a16="http://schemas.microsoft.com/office/drawing/2014/main" id="{FB079E56-2114-4BF9-8074-5CE7BC525AB3}"/>
              </a:ext>
            </a:extLst>
          </p:cNvPr>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grpSp>
        <p:nvGrpSpPr>
          <p:cNvPr id="40" name="Group 29">
            <a:extLst>
              <a:ext uri="{FF2B5EF4-FFF2-40B4-BE49-F238E27FC236}">
                <a16:creationId xmlns:a16="http://schemas.microsoft.com/office/drawing/2014/main" id="{9783C0EC-209C-41AB-A3BB-587FB668FFA0}"/>
              </a:ext>
            </a:extLst>
          </p:cNvPr>
          <p:cNvGrpSpPr>
            <a:grpSpLocks/>
          </p:cNvGrpSpPr>
          <p:nvPr/>
        </p:nvGrpSpPr>
        <p:grpSpPr bwMode="auto">
          <a:xfrm>
            <a:off x="801688" y="5402766"/>
            <a:ext cx="2017714" cy="1105853"/>
            <a:chOff x="505" y="3408"/>
            <a:chExt cx="1271" cy="692"/>
          </a:xfrm>
        </p:grpSpPr>
        <p:cxnSp>
          <p:nvCxnSpPr>
            <p:cNvPr id="42" name="AutoShape 30">
              <a:extLst>
                <a:ext uri="{FF2B5EF4-FFF2-40B4-BE49-F238E27FC236}">
                  <a16:creationId xmlns:a16="http://schemas.microsoft.com/office/drawing/2014/main" id="{C7F8155C-2327-4493-BA82-00ABA751314B}"/>
                </a:ext>
              </a:extLst>
            </p:cNvPr>
            <p:cNvCxnSpPr>
              <a:cxnSpLocks noChangeShapeType="1"/>
              <a:stCxn id="35" idx="1"/>
              <a:endCxn id="28" idx="3"/>
            </p:cNvCxnSpPr>
            <p:nvPr/>
          </p:nvCxnSpPr>
          <p:spPr bwMode="auto">
            <a:xfrm flipH="1">
              <a:off x="745" y="3719"/>
              <a:ext cx="904" cy="38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3" name="Text Box 31">
              <a:extLst>
                <a:ext uri="{FF2B5EF4-FFF2-40B4-BE49-F238E27FC236}">
                  <a16:creationId xmlns:a16="http://schemas.microsoft.com/office/drawing/2014/main" id="{E2A54A25-3D13-492C-A3C4-314E3C8814F1}"/>
                </a:ext>
              </a:extLst>
            </p:cNvPr>
            <p:cNvSpPr txBox="1">
              <a:spLocks noChangeArrowheads="1"/>
            </p:cNvSpPr>
            <p:nvPr/>
          </p:nvSpPr>
          <p:spPr bwMode="auto">
            <a:xfrm>
              <a:off x="505" y="3408"/>
              <a:ext cx="12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dirty="0">
                  <a:solidFill>
                    <a:schemeClr val="bg1"/>
                  </a:solidFill>
                </a:rPr>
                <a:t>continuant-part-of</a:t>
              </a:r>
            </a:p>
            <a:p>
              <a:pPr eaLnBrk="1" hangingPunct="1"/>
              <a:r>
                <a:rPr lang="en-US" altLang="en-US" sz="1800" dirty="0">
                  <a:solidFill>
                    <a:schemeClr val="bg1"/>
                  </a:solidFill>
                </a:rPr>
                <a:t>at t </a:t>
              </a:r>
            </a:p>
          </p:txBody>
        </p:sp>
      </p:grpSp>
      <p:sp>
        <p:nvSpPr>
          <p:cNvPr id="22" name="Rectangle 18">
            <a:extLst>
              <a:ext uri="{FF2B5EF4-FFF2-40B4-BE49-F238E27FC236}">
                <a16:creationId xmlns:a16="http://schemas.microsoft.com/office/drawing/2014/main" id="{85437406-6822-4EE3-B1A4-7FB09EB3533C}"/>
              </a:ext>
            </a:extLst>
          </p:cNvPr>
          <p:cNvSpPr>
            <a:spLocks noGrp="1" noChangeArrowheads="1"/>
          </p:cNvSpPr>
          <p:nvPr>
            <p:ph idx="1"/>
          </p:nvPr>
        </p:nvSpPr>
        <p:spPr>
          <a:xfrm>
            <a:off x="4518024" y="1676400"/>
            <a:ext cx="4397375" cy="4953000"/>
          </a:xfrm>
        </p:spPr>
        <p:txBody>
          <a:bodyPr/>
          <a:lstStyle/>
          <a:p>
            <a:pPr marL="288925" indent="-288925" eaLnBrk="1" hangingPunct="1"/>
            <a:r>
              <a:rPr lang="en-US" altLang="en-US" b="1" i="1" dirty="0"/>
              <a:t>Horse legs</a:t>
            </a:r>
            <a:r>
              <a:rPr lang="en-US" altLang="en-US" dirty="0"/>
              <a:t> are not parts of human beings</a:t>
            </a:r>
          </a:p>
          <a:p>
            <a:pPr marL="288925" indent="-288925" eaLnBrk="1" hangingPunct="1"/>
            <a:r>
              <a:rPr lang="en-US" altLang="en-US" b="1" i="1" dirty="0"/>
              <a:t>Amputated legs</a:t>
            </a:r>
            <a:r>
              <a:rPr lang="en-US" altLang="en-US" dirty="0"/>
              <a:t> are not parts of human beings</a:t>
            </a:r>
          </a:p>
          <a:p>
            <a:pPr marL="288925" indent="-288925" eaLnBrk="1" hangingPunct="1"/>
            <a:r>
              <a:rPr lang="en-US" altLang="en-US" dirty="0"/>
              <a:t>‘</a:t>
            </a:r>
            <a:r>
              <a:rPr lang="en-US" altLang="en-US" b="1" i="1" dirty="0"/>
              <a:t>Canonical leg is part of canonical human being</a:t>
            </a:r>
            <a:r>
              <a:rPr lang="en-US" altLang="en-US" dirty="0"/>
              <a:t>’, but…, there are (very likely) no such particulars</a:t>
            </a:r>
          </a:p>
          <a:p>
            <a:pPr marL="288925" indent="-288925" eaLnBrk="1" hangingPunct="1"/>
            <a:r>
              <a:rPr lang="en-US" altLang="en-US" dirty="0"/>
              <a:t>…</a:t>
            </a:r>
          </a:p>
        </p:txBody>
      </p:sp>
      <p:grpSp>
        <p:nvGrpSpPr>
          <p:cNvPr id="23" name="Group 22">
            <a:extLst>
              <a:ext uri="{FF2B5EF4-FFF2-40B4-BE49-F238E27FC236}">
                <a16:creationId xmlns:a16="http://schemas.microsoft.com/office/drawing/2014/main" id="{20AC6F14-EE33-4C2A-93A3-98652A7ACD10}"/>
              </a:ext>
            </a:extLst>
          </p:cNvPr>
          <p:cNvGrpSpPr>
            <a:grpSpLocks/>
          </p:cNvGrpSpPr>
          <p:nvPr/>
        </p:nvGrpSpPr>
        <p:grpSpPr bwMode="auto">
          <a:xfrm>
            <a:off x="1695450" y="2468563"/>
            <a:ext cx="1257300" cy="1208087"/>
            <a:chOff x="1068" y="1555"/>
            <a:chExt cx="792" cy="761"/>
          </a:xfrm>
        </p:grpSpPr>
        <p:cxnSp>
          <p:nvCxnSpPr>
            <p:cNvPr id="24" name="AutoShape 22">
              <a:extLst>
                <a:ext uri="{FF2B5EF4-FFF2-40B4-BE49-F238E27FC236}">
                  <a16:creationId xmlns:a16="http://schemas.microsoft.com/office/drawing/2014/main" id="{D1424BF6-1CBA-437C-B3D3-7A7F337AE361}"/>
                </a:ext>
              </a:extLst>
            </p:cNvPr>
            <p:cNvCxnSpPr>
              <a:cxnSpLocks noChangeShapeType="1"/>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6" name="Text Box 23">
              <a:extLst>
                <a:ext uri="{FF2B5EF4-FFF2-40B4-BE49-F238E27FC236}">
                  <a16:creationId xmlns:a16="http://schemas.microsoft.com/office/drawing/2014/main" id="{A71C3C7F-1D3B-43D9-A516-AA5A80AC13E4}"/>
                </a:ext>
              </a:extLst>
            </p:cNvPr>
            <p:cNvSpPr txBox="1">
              <a:spLocks noChangeArrowheads="1"/>
            </p:cNvSpPr>
            <p:nvPr/>
          </p:nvSpPr>
          <p:spPr bwMode="auto">
            <a:xfrm>
              <a:off x="1600" y="2064"/>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2000" dirty="0">
                <a:solidFill>
                  <a:srgbClr val="FF0000"/>
                </a:solidFill>
              </a:endParaRPr>
            </a:p>
          </p:txBody>
        </p:sp>
        <p:sp>
          <p:nvSpPr>
            <p:cNvPr id="27" name="Text Box 24">
              <a:extLst>
                <a:ext uri="{FF2B5EF4-FFF2-40B4-BE49-F238E27FC236}">
                  <a16:creationId xmlns:a16="http://schemas.microsoft.com/office/drawing/2014/main" id="{162258FD-2FFF-42DB-9641-A03F324D487F}"/>
                </a:ext>
              </a:extLst>
            </p:cNvPr>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dirty="0">
                  <a:solidFill>
                    <a:srgbClr val="FF0000"/>
                  </a:solidFill>
                </a:rPr>
                <a:t>?</a:t>
              </a:r>
            </a:p>
          </p:txBody>
        </p:sp>
      </p:grpSp>
    </p:spTree>
    <p:extLst>
      <p:ext uri="{BB962C8B-B14F-4D97-AF65-F5344CB8AC3E}">
        <p14:creationId xmlns:p14="http://schemas.microsoft.com/office/powerpoint/2010/main" val="22593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Parthood as partial ordering</a:t>
            </a:r>
          </a:p>
        </p:txBody>
      </p:sp>
      <p:sp>
        <p:nvSpPr>
          <p:cNvPr id="3" name="Content Placeholder 2"/>
          <p:cNvSpPr>
            <a:spLocks noGrp="1"/>
          </p:cNvSpPr>
          <p:nvPr>
            <p:ph idx="1"/>
          </p:nvPr>
        </p:nvSpPr>
        <p:spPr/>
        <p:txBody>
          <a:bodyPr/>
          <a:lstStyle/>
          <a:p>
            <a:pPr marL="0" indent="0"/>
            <a:r>
              <a:rPr lang="en-US" dirty="0"/>
              <a:t>Partial ordering:</a:t>
            </a:r>
          </a:p>
          <a:p>
            <a:pPr lvl="1">
              <a:buFont typeface="Arial" panose="020B0604020202020204" pitchFamily="34" charset="0"/>
              <a:buChar char="•"/>
            </a:pPr>
            <a:r>
              <a:rPr lang="en-US" dirty="0"/>
              <a:t>a reflexive, transitive, antisymmetric relation</a:t>
            </a:r>
          </a:p>
          <a:p>
            <a:pPr marL="0" indent="0"/>
            <a:endParaRPr lang="en-US" dirty="0"/>
          </a:p>
          <a:p>
            <a:pPr marL="0" indent="0"/>
            <a:endParaRPr lang="en-US" dirty="0"/>
          </a:p>
          <a:p>
            <a:pPr marL="0" indent="0"/>
            <a:r>
              <a:rPr lang="en-US" dirty="0"/>
              <a:t>Axioms:</a:t>
            </a:r>
          </a:p>
          <a:p>
            <a:pPr>
              <a:buFont typeface="Arial" panose="020B0604020202020204" pitchFamily="34" charset="0"/>
              <a:buChar char="•"/>
            </a:pPr>
            <a:endParaRPr lang="en-US" dirty="0"/>
          </a:p>
          <a:p>
            <a:pPr>
              <a:buFont typeface="Arial" panose="020B0604020202020204" pitchFamily="34" charset="0"/>
              <a:buChar char="•"/>
            </a:pPr>
            <a:r>
              <a:rPr lang="en-US" dirty="0"/>
              <a:t>Everything is part of itself. </a:t>
            </a:r>
          </a:p>
          <a:p>
            <a:pPr>
              <a:buFont typeface="Arial" panose="020B0604020202020204" pitchFamily="34" charset="0"/>
              <a:buChar char="•"/>
            </a:pPr>
            <a:r>
              <a:rPr lang="en-US" dirty="0"/>
              <a:t>Any part of any part of a thing is itself part of that thing. </a:t>
            </a:r>
          </a:p>
          <a:p>
            <a:pPr>
              <a:buFont typeface="Arial" panose="020B0604020202020204" pitchFamily="34" charset="0"/>
              <a:buChar char="•"/>
            </a:pPr>
            <a:r>
              <a:rPr lang="en-US" dirty="0"/>
              <a:t>Two distinct things cannot be part of each other.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DE5A71-82EA-4CFA-B330-0CA10C7A2E9E}"/>
              </a:ext>
            </a:extLst>
          </p:cNvPr>
          <p:cNvSpPr>
            <a:spLocks noGrp="1"/>
          </p:cNvSpPr>
          <p:nvPr>
            <p:ph type="sldNum" sz="quarter" idx="3"/>
          </p:nvPr>
        </p:nvSpPr>
        <p:spPr/>
        <p:txBody>
          <a:bodyPr/>
          <a:lstStyle/>
          <a:p>
            <a:fld id="{7C5DB68A-9D44-4073-920F-D08D647C06A7}" type="slidenum">
              <a:rPr lang="en-US" smtClean="0"/>
              <a:t>56</a:t>
            </a:fld>
            <a:endParaRPr lang="en-US" dirty="0"/>
          </a:p>
        </p:txBody>
      </p:sp>
    </p:spTree>
    <p:extLst>
      <p:ext uri="{BB962C8B-B14F-4D97-AF65-F5344CB8AC3E}">
        <p14:creationId xmlns:p14="http://schemas.microsoft.com/office/powerpoint/2010/main" val="450453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Various forms of realization per type of dependent continuant as recognized in language  </a:t>
            </a:r>
          </a:p>
        </p:txBody>
      </p:sp>
      <p:sp>
        <p:nvSpPr>
          <p:cNvPr id="3" name="Content Placeholder 2"/>
          <p:cNvSpPr>
            <a:spLocks noGrp="1"/>
          </p:cNvSpPr>
          <p:nvPr>
            <p:ph idx="1"/>
          </p:nvPr>
        </p:nvSpPr>
        <p:spPr>
          <a:xfrm>
            <a:off x="228600" y="2133600"/>
            <a:ext cx="8686800" cy="4495800"/>
          </a:xfrm>
        </p:spPr>
        <p:txBody>
          <a:bodyPr/>
          <a:lstStyle/>
          <a:p>
            <a:r>
              <a:rPr lang="en-US" sz="1800" dirty="0"/>
              <a:t>– execution (of a plan)</a:t>
            </a:r>
          </a:p>
          <a:p>
            <a:r>
              <a:rPr lang="en-US" sz="1800" dirty="0"/>
              <a:t>– performance (of an act, of a symphony)</a:t>
            </a:r>
          </a:p>
          <a:p>
            <a:r>
              <a:rPr lang="en-US" sz="1800" dirty="0"/>
              <a:t>– expression (of a function, of a character, of an emotion)</a:t>
            </a:r>
          </a:p>
          <a:p>
            <a:r>
              <a:rPr lang="en-US" sz="1800" dirty="0"/>
              <a:t>– exercise (of a power, of a role)</a:t>
            </a:r>
          </a:p>
          <a:p>
            <a:r>
              <a:rPr lang="en-US" sz="1800" dirty="0"/>
              <a:t>– actualization (of a disposition)</a:t>
            </a:r>
          </a:p>
          <a:p>
            <a:r>
              <a:rPr lang="en-US" sz="1800" dirty="0"/>
              <a:t>– utterance (of a sentence)</a:t>
            </a:r>
          </a:p>
          <a:p>
            <a:r>
              <a:rPr lang="en-US" sz="1800" dirty="0"/>
              <a:t>– application (of a therapy, of a law)</a:t>
            </a:r>
          </a:p>
          <a:p>
            <a:r>
              <a:rPr lang="en-US" sz="1800" dirty="0"/>
              <a:t>– course (of a disease)</a:t>
            </a:r>
          </a:p>
          <a:p>
            <a:r>
              <a:rPr lang="en-US" sz="1800" dirty="0"/>
              <a:t>– increase (in temperature)</a:t>
            </a:r>
          </a:p>
          <a:p>
            <a:endParaRPr lang="en-US" sz="1800" dirty="0"/>
          </a:p>
          <a:p>
            <a:r>
              <a:rPr lang="en-US" sz="1800" dirty="0">
                <a:solidFill>
                  <a:srgbClr val="FFFF00"/>
                </a:solidFill>
              </a:rPr>
              <a:t>But there is no need to represent these as distinct formal relations in an ontology!</a:t>
            </a:r>
          </a:p>
        </p:txBody>
      </p:sp>
      <p:sp>
        <p:nvSpPr>
          <p:cNvPr id="5" name="Rectangle 4"/>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BD04F683-B7DC-46FD-AD5F-58420347A370}"/>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377017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Line 2">
            <a:extLst>
              <a:ext uri="{FF2B5EF4-FFF2-40B4-BE49-F238E27FC236}">
                <a16:creationId xmlns:a16="http://schemas.microsoft.com/office/drawing/2014/main" id="{0A9D40AD-148E-4077-9497-80FD2EA01D4F}"/>
              </a:ext>
            </a:extLst>
          </p:cNvPr>
          <p:cNvSpPr>
            <a:spLocks noChangeShapeType="1"/>
          </p:cNvSpPr>
          <p:nvPr/>
        </p:nvSpPr>
        <p:spPr bwMode="auto">
          <a:xfrm>
            <a:off x="1171575" y="2209800"/>
            <a:ext cx="7208838" cy="0"/>
          </a:xfrm>
          <a:prstGeom prst="line">
            <a:avLst/>
          </a:prstGeom>
          <a:noFill/>
          <a:ln w="57150">
            <a:solidFill>
              <a:schemeClr val="bg1"/>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1" name="Line 3">
            <a:extLst>
              <a:ext uri="{FF2B5EF4-FFF2-40B4-BE49-F238E27FC236}">
                <a16:creationId xmlns:a16="http://schemas.microsoft.com/office/drawing/2014/main" id="{E6429D08-9F80-4F03-A766-47BB608E4680}"/>
              </a:ext>
            </a:extLst>
          </p:cNvPr>
          <p:cNvSpPr>
            <a:spLocks noChangeShapeType="1"/>
          </p:cNvSpPr>
          <p:nvPr/>
        </p:nvSpPr>
        <p:spPr bwMode="auto">
          <a:xfrm flipV="1">
            <a:off x="1657350" y="2228850"/>
            <a:ext cx="5029200" cy="2133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2" name="Line 4">
            <a:extLst>
              <a:ext uri="{FF2B5EF4-FFF2-40B4-BE49-F238E27FC236}">
                <a16:creationId xmlns:a16="http://schemas.microsoft.com/office/drawing/2014/main" id="{E2DBD08A-DDB8-471A-9305-FCB97A844066}"/>
              </a:ext>
            </a:extLst>
          </p:cNvPr>
          <p:cNvSpPr>
            <a:spLocks noChangeShapeType="1"/>
          </p:cNvSpPr>
          <p:nvPr/>
        </p:nvSpPr>
        <p:spPr bwMode="auto">
          <a:xfrm flipV="1">
            <a:off x="6240463" y="2209800"/>
            <a:ext cx="465137" cy="22860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3" name="Text Box 5">
            <a:extLst>
              <a:ext uri="{FF2B5EF4-FFF2-40B4-BE49-F238E27FC236}">
                <a16:creationId xmlns:a16="http://schemas.microsoft.com/office/drawing/2014/main" id="{D09E37E7-7434-4BE0-AADD-1A8DEBB0C52E}"/>
              </a:ext>
            </a:extLst>
          </p:cNvPr>
          <p:cNvSpPr txBox="1">
            <a:spLocks noChangeArrowheads="1"/>
          </p:cNvSpPr>
          <p:nvPr/>
        </p:nvSpPr>
        <p:spPr bwMode="auto">
          <a:xfrm>
            <a:off x="2209800" y="1752600"/>
            <a:ext cx="969963" cy="1022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C </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 </a:t>
            </a: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a:ln>
                  <a:noFill/>
                </a:ln>
                <a:solidFill>
                  <a:schemeClr val="bg1"/>
                </a:solidFill>
                <a:effectLst/>
                <a:uLnTx/>
                <a:uFillTx/>
                <a:ea typeface="ＭＳ Ｐゴシック" panose="020B0600070205080204" pitchFamily="34" charset="-128"/>
                <a:cs typeface="Arial" panose="020B0604020202020204" pitchFamily="34" charset="0"/>
              </a:rPr>
              <a:t>t</a:t>
            </a:r>
            <a:endParaRPr kumimoji="0" lang="en-US" altLang="en-US" sz="2400" b="0" i="0" u="none" strike="noStrike" kern="1200" cap="none" spc="0" normalizeH="0" baseline="0" noProof="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27014" name="Line 6">
            <a:extLst>
              <a:ext uri="{FF2B5EF4-FFF2-40B4-BE49-F238E27FC236}">
                <a16:creationId xmlns:a16="http://schemas.microsoft.com/office/drawing/2014/main" id="{A5FC78FD-D11F-444D-8E72-7D2193D58F7C}"/>
              </a:ext>
            </a:extLst>
          </p:cNvPr>
          <p:cNvSpPr>
            <a:spLocks noChangeShapeType="1"/>
          </p:cNvSpPr>
          <p:nvPr/>
        </p:nvSpPr>
        <p:spPr bwMode="auto">
          <a:xfrm>
            <a:off x="2660650" y="2078038"/>
            <a:ext cx="0" cy="1508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5" name="Line 7">
            <a:extLst>
              <a:ext uri="{FF2B5EF4-FFF2-40B4-BE49-F238E27FC236}">
                <a16:creationId xmlns:a16="http://schemas.microsoft.com/office/drawing/2014/main" id="{8DBFF03B-3CFF-43AD-A85A-FA7BB4991B4E}"/>
              </a:ext>
            </a:extLst>
          </p:cNvPr>
          <p:cNvSpPr>
            <a:spLocks noChangeShapeType="1"/>
          </p:cNvSpPr>
          <p:nvPr/>
        </p:nvSpPr>
        <p:spPr bwMode="auto">
          <a:xfrm>
            <a:off x="6864350" y="2071688"/>
            <a:ext cx="1588" cy="153987"/>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6" name="Line 8">
            <a:extLst>
              <a:ext uri="{FF2B5EF4-FFF2-40B4-BE49-F238E27FC236}">
                <a16:creationId xmlns:a16="http://schemas.microsoft.com/office/drawing/2014/main" id="{02D30458-25E6-4E29-A3D0-C4579D358A3E}"/>
              </a:ext>
            </a:extLst>
          </p:cNvPr>
          <p:cNvSpPr>
            <a:spLocks noChangeShapeType="1"/>
          </p:cNvSpPr>
          <p:nvPr/>
        </p:nvSpPr>
        <p:spPr bwMode="auto">
          <a:xfrm>
            <a:off x="2570163" y="3776663"/>
            <a:ext cx="1587" cy="152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7" name="Text Box 9">
            <a:extLst>
              <a:ext uri="{FF2B5EF4-FFF2-40B4-BE49-F238E27FC236}">
                <a16:creationId xmlns:a16="http://schemas.microsoft.com/office/drawing/2014/main" id="{29143AAE-080D-4FEF-85E8-EAB83F71C1A0}"/>
              </a:ext>
            </a:extLst>
          </p:cNvPr>
          <p:cNvSpPr txBox="1">
            <a:spLocks noChangeArrowheads="1"/>
          </p:cNvSpPr>
          <p:nvPr/>
        </p:nvSpPr>
        <p:spPr bwMode="auto">
          <a:xfrm>
            <a:off x="6400800" y="1676400"/>
            <a:ext cx="1093788" cy="12271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1"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t</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p>
        </p:txBody>
      </p:sp>
      <p:sp>
        <p:nvSpPr>
          <p:cNvPr id="427018" name="Text Box 10">
            <a:extLst>
              <a:ext uri="{FF2B5EF4-FFF2-40B4-BE49-F238E27FC236}">
                <a16:creationId xmlns:a16="http://schemas.microsoft.com/office/drawing/2014/main" id="{C49FEB84-3746-4E97-84F6-55051481B285}"/>
              </a:ext>
            </a:extLst>
          </p:cNvPr>
          <p:cNvSpPr txBox="1">
            <a:spLocks noChangeArrowheads="1"/>
          </p:cNvSpPr>
          <p:nvPr/>
        </p:nvSpPr>
        <p:spPr bwMode="auto">
          <a:xfrm>
            <a:off x="2100263" y="3529013"/>
            <a:ext cx="152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a:t>
            </a:r>
          </a:p>
        </p:txBody>
      </p:sp>
      <p:sp>
        <p:nvSpPr>
          <p:cNvPr id="427019" name="Text Box 11">
            <a:extLst>
              <a:ext uri="{FF2B5EF4-FFF2-40B4-BE49-F238E27FC236}">
                <a16:creationId xmlns:a16="http://schemas.microsoft.com/office/drawing/2014/main" id="{C363D2BB-E470-4E47-9249-27E530D2690A}"/>
              </a:ext>
            </a:extLst>
          </p:cNvPr>
          <p:cNvSpPr txBox="1">
            <a:spLocks noChangeArrowheads="1"/>
          </p:cNvSpPr>
          <p:nvPr/>
        </p:nvSpPr>
        <p:spPr bwMode="auto">
          <a:xfrm>
            <a:off x="7467600" y="2514600"/>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time</a:t>
            </a:r>
          </a:p>
        </p:txBody>
      </p:sp>
      <p:grpSp>
        <p:nvGrpSpPr>
          <p:cNvPr id="427020" name="Group 12">
            <a:extLst>
              <a:ext uri="{FF2B5EF4-FFF2-40B4-BE49-F238E27FC236}">
                <a16:creationId xmlns:a16="http://schemas.microsoft.com/office/drawing/2014/main" id="{0BC7AF04-4506-4D9E-BC19-E5B69EF16820}"/>
              </a:ext>
            </a:extLst>
          </p:cNvPr>
          <p:cNvGrpSpPr>
            <a:grpSpLocks/>
          </p:cNvGrpSpPr>
          <p:nvPr/>
        </p:nvGrpSpPr>
        <p:grpSpPr bwMode="auto">
          <a:xfrm>
            <a:off x="2971800" y="2406650"/>
            <a:ext cx="4267200" cy="2241550"/>
            <a:chOff x="1680" y="1632"/>
            <a:chExt cx="2688" cy="1412"/>
          </a:xfrm>
        </p:grpSpPr>
        <p:sp>
          <p:nvSpPr>
            <p:cNvPr id="427021" name="Line 13">
              <a:extLst>
                <a:ext uri="{FF2B5EF4-FFF2-40B4-BE49-F238E27FC236}">
                  <a16:creationId xmlns:a16="http://schemas.microsoft.com/office/drawing/2014/main" id="{12EEFE9A-244F-4C3E-9B6A-45B6BE285E28}"/>
                </a:ext>
              </a:extLst>
            </p:cNvPr>
            <p:cNvSpPr>
              <a:spLocks noChangeShapeType="1"/>
            </p:cNvSpPr>
            <p:nvPr/>
          </p:nvSpPr>
          <p:spPr bwMode="auto">
            <a:xfrm flipH="1">
              <a:off x="3072" y="1824"/>
              <a:ext cx="1056" cy="816"/>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427022" name="Group 14">
              <a:extLst>
                <a:ext uri="{FF2B5EF4-FFF2-40B4-BE49-F238E27FC236}">
                  <a16:creationId xmlns:a16="http://schemas.microsoft.com/office/drawing/2014/main" id="{94DD563F-23AD-45BC-961D-C51695292AFF}"/>
                </a:ext>
              </a:extLst>
            </p:cNvPr>
            <p:cNvGrpSpPr>
              <a:grpSpLocks/>
            </p:cNvGrpSpPr>
            <p:nvPr/>
          </p:nvGrpSpPr>
          <p:grpSpPr bwMode="auto">
            <a:xfrm>
              <a:off x="1680" y="1632"/>
              <a:ext cx="2688" cy="1412"/>
              <a:chOff x="1680" y="1632"/>
              <a:chExt cx="2688" cy="1412"/>
            </a:xfrm>
          </p:grpSpPr>
          <p:sp>
            <p:nvSpPr>
              <p:cNvPr id="427023" name="Text Box 15">
                <a:extLst>
                  <a:ext uri="{FF2B5EF4-FFF2-40B4-BE49-F238E27FC236}">
                    <a16:creationId xmlns:a16="http://schemas.microsoft.com/office/drawing/2014/main" id="{20A8B3DB-4451-4768-83DA-A36679679C9A}"/>
                  </a:ext>
                </a:extLst>
              </p:cNvPr>
              <p:cNvSpPr txBox="1">
                <a:spLocks noChangeArrowheads="1"/>
              </p:cNvSpPr>
              <p:nvPr/>
            </p:nvSpPr>
            <p:spPr bwMode="auto">
              <a:xfrm>
                <a:off x="2400" y="2640"/>
                <a:ext cx="19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instances</a:t>
                </a:r>
              </a:p>
            </p:txBody>
          </p:sp>
          <p:sp>
            <p:nvSpPr>
              <p:cNvPr id="427024" name="Line 16">
                <a:extLst>
                  <a:ext uri="{FF2B5EF4-FFF2-40B4-BE49-F238E27FC236}">
                    <a16:creationId xmlns:a16="http://schemas.microsoft.com/office/drawing/2014/main" id="{440D46D6-25C6-46F9-9DA0-3340B586C02F}"/>
                  </a:ext>
                </a:extLst>
              </p:cNvPr>
              <p:cNvSpPr>
                <a:spLocks noChangeShapeType="1"/>
              </p:cNvSpPr>
              <p:nvPr/>
            </p:nvSpPr>
            <p:spPr bwMode="auto">
              <a:xfrm>
                <a:off x="1680" y="1632"/>
                <a:ext cx="1392" cy="100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25" name="Line 17">
                <a:extLst>
                  <a:ext uri="{FF2B5EF4-FFF2-40B4-BE49-F238E27FC236}">
                    <a16:creationId xmlns:a16="http://schemas.microsoft.com/office/drawing/2014/main" id="{C0AC0384-8892-497B-A780-7A29F9025973}"/>
                  </a:ext>
                </a:extLst>
              </p:cNvPr>
              <p:cNvSpPr>
                <a:spLocks noChangeShapeType="1"/>
              </p:cNvSpPr>
              <p:nvPr/>
            </p:nvSpPr>
            <p:spPr bwMode="auto">
              <a:xfrm>
                <a:off x="1680" y="2736"/>
                <a:ext cx="624" cy="4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sp>
        <p:nvSpPr>
          <p:cNvPr id="427026" name="Text Box 18">
            <a:extLst>
              <a:ext uri="{FF2B5EF4-FFF2-40B4-BE49-F238E27FC236}">
                <a16:creationId xmlns:a16="http://schemas.microsoft.com/office/drawing/2014/main" id="{31DFF3DA-0D77-48CF-87B5-B5C472A3691D}"/>
              </a:ext>
            </a:extLst>
          </p:cNvPr>
          <p:cNvSpPr txBox="1">
            <a:spLocks noChangeArrowheads="1"/>
          </p:cNvSpPr>
          <p:nvPr/>
        </p:nvSpPr>
        <p:spPr bwMode="auto">
          <a:xfrm>
            <a:off x="1179513" y="5380038"/>
            <a:ext cx="4130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zygote </a:t>
            </a:r>
            <a:r>
              <a:rPr kumimoji="0" lang="en-US" altLang="en-US" sz="3200" b="1"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derives_from</a:t>
            </a:r>
          </a:p>
        </p:txBody>
      </p:sp>
      <p:sp>
        <p:nvSpPr>
          <p:cNvPr id="427027" name="Text Box 19">
            <a:extLst>
              <a:ext uri="{FF2B5EF4-FFF2-40B4-BE49-F238E27FC236}">
                <a16:creationId xmlns:a16="http://schemas.microsoft.com/office/drawing/2014/main" id="{F98690E5-668A-4634-AEAB-17EE210D0E9D}"/>
              </a:ext>
            </a:extLst>
          </p:cNvPr>
          <p:cNvSpPr txBox="1">
            <a:spLocks noChangeArrowheads="1"/>
          </p:cNvSpPr>
          <p:nvPr/>
        </p:nvSpPr>
        <p:spPr bwMode="auto">
          <a:xfrm>
            <a:off x="5246688" y="5089525"/>
            <a:ext cx="1266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ovum</a:t>
            </a:r>
          </a:p>
        </p:txBody>
      </p:sp>
      <p:sp>
        <p:nvSpPr>
          <p:cNvPr id="427028" name="Text Box 20">
            <a:extLst>
              <a:ext uri="{FF2B5EF4-FFF2-40B4-BE49-F238E27FC236}">
                <a16:creationId xmlns:a16="http://schemas.microsoft.com/office/drawing/2014/main" id="{5DC490B0-13D7-473F-9455-5AF7D704ADAF}"/>
              </a:ext>
            </a:extLst>
          </p:cNvPr>
          <p:cNvSpPr txBox="1">
            <a:spLocks noChangeArrowheads="1"/>
          </p:cNvSpPr>
          <p:nvPr/>
        </p:nvSpPr>
        <p:spPr bwMode="auto">
          <a:xfrm>
            <a:off x="5200650" y="5668963"/>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sperm</a:t>
            </a:r>
          </a:p>
        </p:txBody>
      </p:sp>
      <p:sp>
        <p:nvSpPr>
          <p:cNvPr id="427029" name="Rectangle 21">
            <a:extLst>
              <a:ext uri="{FF2B5EF4-FFF2-40B4-BE49-F238E27FC236}">
                <a16:creationId xmlns:a16="http://schemas.microsoft.com/office/drawing/2014/main" id="{CAD9ED2B-CE92-4CCB-9D70-C55387BFCCD3}"/>
              </a:ext>
            </a:extLst>
          </p:cNvPr>
          <p:cNvSpPr>
            <a:spLocks noGrp="1" noChangeArrowheads="1"/>
          </p:cNvSpPr>
          <p:nvPr>
            <p:ph type="title"/>
          </p:nvPr>
        </p:nvSpPr>
        <p:spPr/>
        <p:txBody>
          <a:bodyPr/>
          <a:lstStyle/>
          <a:p>
            <a:r>
              <a:rPr lang="en-US" altLang="en-US" i="1" dirty="0" err="1"/>
              <a:t>derives_from</a:t>
            </a:r>
            <a:r>
              <a:rPr lang="en-US" altLang="en-US" dirty="0"/>
              <a:t> </a:t>
            </a:r>
          </a:p>
        </p:txBody>
      </p:sp>
      <p:sp>
        <p:nvSpPr>
          <p:cNvPr id="2" name="Slide Number Placeholder 1">
            <a:extLst>
              <a:ext uri="{FF2B5EF4-FFF2-40B4-BE49-F238E27FC236}">
                <a16:creationId xmlns:a16="http://schemas.microsoft.com/office/drawing/2014/main" id="{68C11935-AC9A-4DB6-8EA3-B3FFC1FBBA47}"/>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344033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58" y="531935"/>
            <a:ext cx="8686800" cy="762000"/>
          </a:xfrm>
        </p:spPr>
        <p:txBody>
          <a:bodyPr/>
          <a:lstStyle/>
          <a:p>
            <a:r>
              <a:rPr lang="en-US" dirty="0"/>
              <a:t>Relations in SNOMED CT</a:t>
            </a:r>
          </a:p>
        </p:txBody>
      </p:sp>
      <p:pic>
        <p:nvPicPr>
          <p:cNvPr id="4" name="Picture 3"/>
          <p:cNvPicPr>
            <a:picLocks noChangeAspect="1"/>
          </p:cNvPicPr>
          <p:nvPr/>
        </p:nvPicPr>
        <p:blipFill>
          <a:blip r:embed="rId2"/>
          <a:stretch>
            <a:fillRect/>
          </a:stretch>
        </p:blipFill>
        <p:spPr>
          <a:xfrm>
            <a:off x="133350" y="1932110"/>
            <a:ext cx="3105150" cy="4305300"/>
          </a:xfrm>
          <a:prstGeom prst="rect">
            <a:avLst/>
          </a:prstGeom>
        </p:spPr>
      </p:pic>
      <p:pic>
        <p:nvPicPr>
          <p:cNvPr id="5" name="Picture 4"/>
          <p:cNvPicPr>
            <a:picLocks noChangeAspect="1"/>
          </p:cNvPicPr>
          <p:nvPr/>
        </p:nvPicPr>
        <p:blipFill>
          <a:blip r:embed="rId3"/>
          <a:stretch>
            <a:fillRect/>
          </a:stretch>
        </p:blipFill>
        <p:spPr>
          <a:xfrm>
            <a:off x="3276600" y="1143000"/>
            <a:ext cx="3438525" cy="5581650"/>
          </a:xfrm>
          <a:prstGeom prst="rect">
            <a:avLst/>
          </a:prstGeom>
        </p:spPr>
      </p:pic>
      <p:pic>
        <p:nvPicPr>
          <p:cNvPr id="6" name="Picture 5"/>
          <p:cNvPicPr>
            <a:picLocks noChangeAspect="1"/>
          </p:cNvPicPr>
          <p:nvPr/>
        </p:nvPicPr>
        <p:blipFill>
          <a:blip r:embed="rId4"/>
          <a:stretch>
            <a:fillRect/>
          </a:stretch>
        </p:blipFill>
        <p:spPr>
          <a:xfrm>
            <a:off x="6753225" y="1143000"/>
            <a:ext cx="2371725" cy="5591175"/>
          </a:xfrm>
          <a:prstGeom prst="rect">
            <a:avLst/>
          </a:prstGeom>
        </p:spPr>
      </p:pic>
      <p:sp>
        <p:nvSpPr>
          <p:cNvPr id="7" name="TextBox 6"/>
          <p:cNvSpPr txBox="1"/>
          <p:nvPr/>
        </p:nvSpPr>
        <p:spPr>
          <a:xfrm>
            <a:off x="1219200" y="6139875"/>
            <a:ext cx="76200" cy="584775"/>
          </a:xfrm>
          <a:prstGeom prst="rect">
            <a:avLst/>
          </a:prstGeom>
          <a:noFill/>
        </p:spPr>
        <p:txBody>
          <a:bodyPr wrap="square" rtlCol="0">
            <a:spAutoFit/>
          </a:bodyPr>
          <a:lstStyle/>
          <a:p>
            <a:r>
              <a:rPr lang="en-US" dirty="0">
                <a:solidFill>
                  <a:schemeClr val="bg1"/>
                </a:solidFill>
              </a:rPr>
              <a:t>…</a:t>
            </a:r>
          </a:p>
        </p:txBody>
      </p:sp>
      <p:sp>
        <p:nvSpPr>
          <p:cNvPr id="3" name="Slide Number Placeholder 2">
            <a:extLst>
              <a:ext uri="{FF2B5EF4-FFF2-40B4-BE49-F238E27FC236}">
                <a16:creationId xmlns:a16="http://schemas.microsoft.com/office/drawing/2014/main" id="{BA516995-E289-4394-9958-3D5820FD43A3}"/>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127180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743200"/>
            <a:ext cx="8686800" cy="1219200"/>
          </a:xfrm>
        </p:spPr>
        <p:txBody>
          <a:bodyPr/>
          <a:lstStyle/>
          <a:p>
            <a:pPr algn="ctr"/>
            <a:r>
              <a:rPr lang="en-US" sz="4000" dirty="0"/>
              <a:t>‘</a:t>
            </a:r>
            <a:r>
              <a:rPr lang="en-US" sz="4000" i="1" dirty="0"/>
              <a:t>John is in a relation with Mary</a:t>
            </a:r>
            <a:r>
              <a:rPr lang="en-US" sz="4000" dirty="0"/>
              <a:t>’</a:t>
            </a:r>
          </a:p>
        </p:txBody>
      </p:sp>
      <p:sp>
        <p:nvSpPr>
          <p:cNvPr id="4" name="Slide Number Placeholder 3">
            <a:extLst>
              <a:ext uri="{FF2B5EF4-FFF2-40B4-BE49-F238E27FC236}">
                <a16:creationId xmlns:a16="http://schemas.microsoft.com/office/drawing/2014/main" id="{7F9C2C23-9B1A-4FE8-97B6-F5DDFD9A3F3D}"/>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213269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Avoid at all cost!!!</a:t>
            </a:r>
          </a:p>
        </p:txBody>
      </p:sp>
      <p:sp>
        <p:nvSpPr>
          <p:cNvPr id="3" name="Content Placeholder 2"/>
          <p:cNvSpPr>
            <a:spLocks noGrp="1"/>
          </p:cNvSpPr>
          <p:nvPr>
            <p:ph idx="1"/>
          </p:nvPr>
        </p:nvSpPr>
        <p:spPr>
          <a:xfrm>
            <a:off x="228600" y="2362200"/>
            <a:ext cx="8686800" cy="4267200"/>
          </a:xfrm>
        </p:spPr>
        <p:txBody>
          <a:bodyPr/>
          <a:lstStyle/>
          <a:p>
            <a:pPr algn="ctr"/>
            <a:r>
              <a:rPr lang="en-US" sz="4800" dirty="0"/>
              <a:t>X </a:t>
            </a:r>
            <a:r>
              <a:rPr lang="en-US" sz="4800" dirty="0" err="1"/>
              <a:t>hasY</a:t>
            </a:r>
            <a:r>
              <a:rPr lang="en-US" sz="4800" dirty="0"/>
              <a:t> Y</a:t>
            </a:r>
          </a:p>
          <a:p>
            <a:endParaRPr lang="en-US" dirty="0"/>
          </a:p>
          <a:p>
            <a:pPr>
              <a:buFont typeface="Arial" panose="020B0604020202020204" pitchFamily="34" charset="0"/>
              <a:buChar char="•"/>
            </a:pPr>
            <a:r>
              <a:rPr lang="en-US" dirty="0"/>
              <a:t>Disease </a:t>
            </a:r>
            <a:r>
              <a:rPr lang="en-US" dirty="0" err="1"/>
              <a:t>hasSymptom</a:t>
            </a:r>
            <a:r>
              <a:rPr lang="en-US" dirty="0"/>
              <a:t> Symptom</a:t>
            </a:r>
          </a:p>
          <a:p>
            <a:pPr>
              <a:buFont typeface="Arial" panose="020B0604020202020204" pitchFamily="34" charset="0"/>
              <a:buChar char="•"/>
            </a:pPr>
            <a:r>
              <a:rPr lang="en-US" dirty="0"/>
              <a:t>Object </a:t>
            </a:r>
            <a:r>
              <a:rPr lang="en-US" dirty="0" err="1"/>
              <a:t>hasTemperature</a:t>
            </a:r>
            <a:r>
              <a:rPr lang="en-US" dirty="0"/>
              <a:t> Temperature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47EECAAF-D0F2-4030-B172-0AA329543B48}"/>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1388242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5758-4B8C-4AFF-87A8-C5A929D02264}"/>
              </a:ext>
            </a:extLst>
          </p:cNvPr>
          <p:cNvSpPr>
            <a:spLocks noGrp="1"/>
          </p:cNvSpPr>
          <p:nvPr>
            <p:ph type="title"/>
          </p:nvPr>
        </p:nvSpPr>
        <p:spPr/>
        <p:txBody>
          <a:bodyPr/>
          <a:lstStyle/>
          <a:p>
            <a:r>
              <a:rPr lang="en-US" dirty="0"/>
              <a:t>All BFO2020 relations</a:t>
            </a:r>
          </a:p>
        </p:txBody>
      </p:sp>
      <p:sp>
        <p:nvSpPr>
          <p:cNvPr id="4" name="Slide Number Placeholder 3">
            <a:extLst>
              <a:ext uri="{FF2B5EF4-FFF2-40B4-BE49-F238E27FC236}">
                <a16:creationId xmlns:a16="http://schemas.microsoft.com/office/drawing/2014/main" id="{22205771-6304-4E8B-8C36-5DEFD04CF714}"/>
              </a:ext>
            </a:extLst>
          </p:cNvPr>
          <p:cNvSpPr>
            <a:spLocks noGrp="1"/>
          </p:cNvSpPr>
          <p:nvPr>
            <p:ph type="sldNum" sz="quarter" idx="3"/>
          </p:nvPr>
        </p:nvSpPr>
        <p:spPr/>
        <p:txBody>
          <a:bodyPr/>
          <a:lstStyle/>
          <a:p>
            <a:fld id="{7C5DB68A-9D44-4073-920F-D08D647C06A7}" type="slidenum">
              <a:rPr lang="en-US" smtClean="0"/>
              <a:t>61</a:t>
            </a:fld>
            <a:endParaRPr lang="en-US" dirty="0"/>
          </a:p>
        </p:txBody>
      </p:sp>
      <p:graphicFrame>
        <p:nvGraphicFramePr>
          <p:cNvPr id="6" name="Table 5">
            <a:extLst>
              <a:ext uri="{FF2B5EF4-FFF2-40B4-BE49-F238E27FC236}">
                <a16:creationId xmlns:a16="http://schemas.microsoft.com/office/drawing/2014/main" id="{E2018673-0E08-4861-ABBB-35EEDBF26FBE}"/>
              </a:ext>
            </a:extLst>
          </p:cNvPr>
          <p:cNvGraphicFramePr>
            <a:graphicFrameLocks noGrp="1"/>
          </p:cNvGraphicFramePr>
          <p:nvPr>
            <p:extLst>
              <p:ext uri="{D42A27DB-BD31-4B8C-83A1-F6EECF244321}">
                <p14:modId xmlns:p14="http://schemas.microsoft.com/office/powerpoint/2010/main" val="2472371833"/>
              </p:ext>
            </p:extLst>
          </p:nvPr>
        </p:nvGraphicFramePr>
        <p:xfrm>
          <a:off x="228600" y="1450824"/>
          <a:ext cx="2895600" cy="4848768"/>
        </p:xfrm>
        <a:graphic>
          <a:graphicData uri="http://schemas.openxmlformats.org/drawingml/2006/table">
            <a:tbl>
              <a:tblPr/>
              <a:tblGrid>
                <a:gridCol w="2895600">
                  <a:extLst>
                    <a:ext uri="{9D8B030D-6E8A-4147-A177-3AD203B41FA5}">
                      <a16:colId xmlns:a16="http://schemas.microsoft.com/office/drawing/2014/main" val="191703291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bearer of</a:t>
                      </a:r>
                    </a:p>
                  </a:txBody>
                  <a:tcPr marL="4403" marR="4403" marT="4403" marB="21133" anchor="b">
                    <a:lnL>
                      <a:noFill/>
                    </a:lnL>
                    <a:lnR>
                      <a:noFill/>
                    </a:lnR>
                    <a:lnT>
                      <a:noFill/>
                    </a:lnT>
                    <a:lnB>
                      <a:noFill/>
                    </a:lnB>
                  </a:tcPr>
                </a:tc>
                <a:extLst>
                  <a:ext uri="{0D108BD9-81ED-4DB2-BD59-A6C34878D82A}">
                    <a16:rowId xmlns:a16="http://schemas.microsoft.com/office/drawing/2014/main" val="3290050844"/>
                  </a:ext>
                </a:extLst>
              </a:tr>
              <a:tr h="110067">
                <a:tc>
                  <a:txBody>
                    <a:bodyPr/>
                    <a:lstStyle/>
                    <a:p>
                      <a:pPr algn="l" fontAlgn="b"/>
                      <a:r>
                        <a:rPr lang="en-US" sz="1600" b="0" i="0" u="none" strike="noStrike" dirty="0">
                          <a:solidFill>
                            <a:schemeClr val="bg1"/>
                          </a:solidFill>
                          <a:effectLst/>
                          <a:latin typeface="Calibri" panose="020F0502020204030204" pitchFamily="34" charset="0"/>
                        </a:rPr>
                        <a:t>concretizes at</a:t>
                      </a:r>
                    </a:p>
                  </a:txBody>
                  <a:tcPr marL="4403" marR="4403" marT="4403" marB="21133" anchor="b">
                    <a:lnL>
                      <a:noFill/>
                    </a:lnL>
                    <a:lnR>
                      <a:noFill/>
                    </a:lnR>
                    <a:lnT>
                      <a:noFill/>
                    </a:lnT>
                    <a:lnB>
                      <a:noFill/>
                    </a:lnB>
                  </a:tcPr>
                </a:tc>
                <a:extLst>
                  <a:ext uri="{0D108BD9-81ED-4DB2-BD59-A6C34878D82A}">
                    <a16:rowId xmlns:a16="http://schemas.microsoft.com/office/drawing/2014/main" val="4102046356"/>
                  </a:ext>
                </a:extLst>
              </a:tr>
              <a:tr h="110067">
                <a:tc>
                  <a:txBody>
                    <a:bodyPr/>
                    <a:lstStyle/>
                    <a:p>
                      <a:pPr algn="l" fontAlgn="b"/>
                      <a:r>
                        <a:rPr lang="en-US" sz="1600" b="0" i="0" u="none" strike="noStrike" dirty="0">
                          <a:solidFill>
                            <a:schemeClr val="bg1"/>
                          </a:solidFill>
                          <a:effectLst/>
                          <a:latin typeface="Calibri" panose="020F0502020204030204" pitchFamily="34" charset="0"/>
                        </a:rPr>
                        <a:t>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289873284"/>
                  </a:ext>
                </a:extLst>
              </a:tr>
              <a:tr h="110067">
                <a:tc>
                  <a:txBody>
                    <a:bodyPr/>
                    <a:lstStyle/>
                    <a:p>
                      <a:pPr algn="l" fontAlgn="b"/>
                      <a:r>
                        <a:rPr lang="en-US" sz="1600" b="0" i="0" u="none" strike="noStrike" dirty="0">
                          <a:solidFill>
                            <a:schemeClr val="bg1"/>
                          </a:solidFill>
                          <a:effectLst/>
                          <a:latin typeface="Calibri" panose="020F0502020204030204" pitchFamily="34" charset="0"/>
                        </a:rPr>
                        <a:t>environs</a:t>
                      </a:r>
                    </a:p>
                  </a:txBody>
                  <a:tcPr marL="4403" marR="4403" marT="4403" marB="21133" anchor="b">
                    <a:lnL>
                      <a:noFill/>
                    </a:lnL>
                    <a:lnR>
                      <a:noFill/>
                    </a:lnR>
                    <a:lnT>
                      <a:noFill/>
                    </a:lnT>
                    <a:lnB>
                      <a:noFill/>
                    </a:lnB>
                  </a:tcPr>
                </a:tc>
                <a:extLst>
                  <a:ext uri="{0D108BD9-81ED-4DB2-BD59-A6C34878D82A}">
                    <a16:rowId xmlns:a16="http://schemas.microsoft.com/office/drawing/2014/main" val="1690896697"/>
                  </a:ext>
                </a:extLst>
              </a:tr>
              <a:tr h="110067">
                <a:tc>
                  <a:txBody>
                    <a:bodyPr/>
                    <a:lstStyle/>
                    <a:p>
                      <a:pPr algn="l" fontAlgn="b"/>
                      <a:r>
                        <a:rPr lang="en-US" sz="1600" b="0" i="0" u="none" strike="noStrike" dirty="0">
                          <a:solidFill>
                            <a:schemeClr val="bg1"/>
                          </a:solidFill>
                          <a:effectLst/>
                          <a:latin typeface="Calibri" panose="020F0502020204030204" pitchFamily="34" charset="0"/>
                        </a:rPr>
                        <a:t>first instant of</a:t>
                      </a:r>
                    </a:p>
                  </a:txBody>
                  <a:tcPr marL="4403" marR="4403" marT="4403" marB="21133" anchor="b">
                    <a:lnL>
                      <a:noFill/>
                    </a:lnL>
                    <a:lnR>
                      <a:noFill/>
                    </a:lnR>
                    <a:lnT>
                      <a:noFill/>
                    </a:lnT>
                    <a:lnB>
                      <a:noFill/>
                    </a:lnB>
                  </a:tcPr>
                </a:tc>
                <a:extLst>
                  <a:ext uri="{0D108BD9-81ED-4DB2-BD59-A6C34878D82A}">
                    <a16:rowId xmlns:a16="http://schemas.microsoft.com/office/drawing/2014/main" val="35399172"/>
                  </a:ext>
                </a:extLst>
              </a:tr>
              <a:tr h="110067">
                <a:tc>
                  <a:txBody>
                    <a:bodyPr/>
                    <a:lstStyle/>
                    <a:p>
                      <a:pPr algn="l" fontAlgn="b"/>
                      <a:r>
                        <a:rPr lang="en-US" sz="1600" b="0" i="0" u="none" strike="noStrike" dirty="0">
                          <a:solidFill>
                            <a:schemeClr val="bg1"/>
                          </a:solidFill>
                          <a:effectLst/>
                          <a:latin typeface="Calibri" panose="020F0502020204030204" pitchFamily="34" charset="0"/>
                        </a:rPr>
                        <a:t>generically depends on at</a:t>
                      </a:r>
                    </a:p>
                  </a:txBody>
                  <a:tcPr marL="4403" marR="4403" marT="4403" marB="21133" anchor="b">
                    <a:lnL>
                      <a:noFill/>
                    </a:lnL>
                    <a:lnR>
                      <a:noFill/>
                    </a:lnR>
                    <a:lnT>
                      <a:noFill/>
                    </a:lnT>
                    <a:lnB>
                      <a:noFill/>
                    </a:lnB>
                  </a:tcPr>
                </a:tc>
                <a:extLst>
                  <a:ext uri="{0D108BD9-81ED-4DB2-BD59-A6C34878D82A}">
                    <a16:rowId xmlns:a16="http://schemas.microsoft.com/office/drawing/2014/main" val="1673278513"/>
                  </a:ext>
                </a:extLst>
              </a:tr>
              <a:tr h="110067">
                <a:tc>
                  <a:txBody>
                    <a:bodyPr/>
                    <a:lstStyle/>
                    <a:p>
                      <a:pPr algn="l" fontAlgn="b"/>
                      <a:r>
                        <a:rPr lang="en-US" sz="1600" b="0" i="0" u="none" strike="noStrike" dirty="0">
                          <a:solidFill>
                            <a:schemeClr val="bg1"/>
                          </a:solidFill>
                          <a:effectLst/>
                          <a:latin typeface="Calibri" panose="020F0502020204030204" pitchFamily="34" charset="0"/>
                        </a:rPr>
                        <a:t>has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2045630468"/>
                  </a:ext>
                </a:extLst>
              </a:tr>
              <a:tr h="110067">
                <a:tc>
                  <a:txBody>
                    <a:bodyPr/>
                    <a:lstStyle/>
                    <a:p>
                      <a:pPr algn="l" fontAlgn="b"/>
                      <a:r>
                        <a:rPr lang="en-US" sz="1600" b="0" i="0" u="none" strike="noStrike" dirty="0">
                          <a:solidFill>
                            <a:schemeClr val="bg1"/>
                          </a:solidFill>
                          <a:effectLst/>
                          <a:latin typeface="Calibri" panose="020F0502020204030204" pitchFamily="34" charset="0"/>
                        </a:rPr>
                        <a:t>has first instant</a:t>
                      </a:r>
                    </a:p>
                  </a:txBody>
                  <a:tcPr marL="4403" marR="4403" marT="4403" marB="21133" anchor="b">
                    <a:lnL>
                      <a:noFill/>
                    </a:lnL>
                    <a:lnR>
                      <a:noFill/>
                    </a:lnR>
                    <a:lnT>
                      <a:noFill/>
                    </a:lnT>
                    <a:lnB>
                      <a:noFill/>
                    </a:lnB>
                  </a:tcPr>
                </a:tc>
                <a:extLst>
                  <a:ext uri="{0D108BD9-81ED-4DB2-BD59-A6C34878D82A}">
                    <a16:rowId xmlns:a16="http://schemas.microsoft.com/office/drawing/2014/main" val="1028998877"/>
                  </a:ext>
                </a:extLst>
              </a:tr>
              <a:tr h="110067">
                <a:tc>
                  <a:txBody>
                    <a:bodyPr/>
                    <a:lstStyle/>
                    <a:p>
                      <a:pPr algn="l" fontAlgn="b"/>
                      <a:r>
                        <a:rPr lang="en-US" sz="1600" b="0" i="0" u="none" strike="noStrike" dirty="0">
                          <a:solidFill>
                            <a:schemeClr val="bg1"/>
                          </a:solidFill>
                          <a:effectLst/>
                          <a:latin typeface="Calibri" panose="020F0502020204030204" pitchFamily="34" charset="0"/>
                        </a:rPr>
                        <a:t>has history</a:t>
                      </a:r>
                    </a:p>
                  </a:txBody>
                  <a:tcPr marL="4403" marR="4403" marT="4403" marB="21133" anchor="b">
                    <a:lnL>
                      <a:noFill/>
                    </a:lnL>
                    <a:lnR>
                      <a:noFill/>
                    </a:lnR>
                    <a:lnT>
                      <a:noFill/>
                    </a:lnT>
                    <a:lnB>
                      <a:noFill/>
                    </a:lnB>
                  </a:tcPr>
                </a:tc>
                <a:extLst>
                  <a:ext uri="{0D108BD9-81ED-4DB2-BD59-A6C34878D82A}">
                    <a16:rowId xmlns:a16="http://schemas.microsoft.com/office/drawing/2014/main" val="2880075315"/>
                  </a:ext>
                </a:extLst>
              </a:tr>
              <a:tr h="110067">
                <a:tc>
                  <a:txBody>
                    <a:bodyPr/>
                    <a:lstStyle/>
                    <a:p>
                      <a:pPr algn="l" fontAlgn="b"/>
                      <a:r>
                        <a:rPr lang="en-US" sz="1600" b="0" i="0" u="none" strike="noStrike" dirty="0">
                          <a:solidFill>
                            <a:schemeClr val="bg1"/>
                          </a:solidFill>
                          <a:effectLst/>
                          <a:latin typeface="Calibri" panose="020F0502020204030204" pitchFamily="34" charset="0"/>
                        </a:rPr>
                        <a:t>has last instant</a:t>
                      </a:r>
                    </a:p>
                  </a:txBody>
                  <a:tcPr marL="4403" marR="4403" marT="4403" marB="21133" anchor="b">
                    <a:lnL>
                      <a:noFill/>
                    </a:lnL>
                    <a:lnR>
                      <a:noFill/>
                    </a:lnR>
                    <a:lnT>
                      <a:noFill/>
                    </a:lnT>
                    <a:lnB>
                      <a:noFill/>
                    </a:lnB>
                  </a:tcPr>
                </a:tc>
                <a:extLst>
                  <a:ext uri="{0D108BD9-81ED-4DB2-BD59-A6C34878D82A}">
                    <a16:rowId xmlns:a16="http://schemas.microsoft.com/office/drawing/2014/main" val="3860965455"/>
                  </a:ext>
                </a:extLst>
              </a:tr>
              <a:tr h="110067">
                <a:tc>
                  <a:txBody>
                    <a:bodyPr/>
                    <a:lstStyle/>
                    <a:p>
                      <a:pPr algn="l" fontAlgn="b"/>
                      <a:r>
                        <a:rPr lang="en-US" sz="1600" b="0" i="0" u="none" strike="noStrike" dirty="0">
                          <a:solidFill>
                            <a:schemeClr val="bg1"/>
                          </a:solidFill>
                          <a:effectLst/>
                          <a:latin typeface="Calibri" panose="020F0502020204030204" pitchFamily="34" charset="0"/>
                        </a:rPr>
                        <a:t>has location at</a:t>
                      </a:r>
                    </a:p>
                  </a:txBody>
                  <a:tcPr marL="4403" marR="4403" marT="4403" marB="21133" anchor="b">
                    <a:lnL>
                      <a:noFill/>
                    </a:lnL>
                    <a:lnR>
                      <a:noFill/>
                    </a:lnR>
                    <a:lnT>
                      <a:noFill/>
                    </a:lnT>
                    <a:lnB>
                      <a:noFill/>
                    </a:lnB>
                  </a:tcPr>
                </a:tc>
                <a:extLst>
                  <a:ext uri="{0D108BD9-81ED-4DB2-BD59-A6C34878D82A}">
                    <a16:rowId xmlns:a16="http://schemas.microsoft.com/office/drawing/2014/main" val="1134080601"/>
                  </a:ext>
                </a:extLst>
              </a:tr>
              <a:tr h="110067">
                <a:tc>
                  <a:txBody>
                    <a:bodyPr/>
                    <a:lstStyle/>
                    <a:p>
                      <a:pPr algn="l" fontAlgn="b"/>
                      <a:r>
                        <a:rPr lang="en-US" sz="1600" b="0" i="0" u="none" strike="noStrike" dirty="0">
                          <a:solidFill>
                            <a:schemeClr val="bg1"/>
                          </a:solidFill>
                          <a:effectLst/>
                          <a:latin typeface="Calibri" panose="020F0502020204030204" pitchFamily="34" charset="0"/>
                        </a:rPr>
                        <a:t>has material basis at</a:t>
                      </a:r>
                    </a:p>
                  </a:txBody>
                  <a:tcPr marL="4403" marR="4403" marT="4403" marB="21133" anchor="b">
                    <a:lnL>
                      <a:noFill/>
                    </a:lnL>
                    <a:lnR>
                      <a:noFill/>
                    </a:lnR>
                    <a:lnT>
                      <a:noFill/>
                    </a:lnT>
                    <a:lnB>
                      <a:noFill/>
                    </a:lnB>
                  </a:tcPr>
                </a:tc>
                <a:extLst>
                  <a:ext uri="{0D108BD9-81ED-4DB2-BD59-A6C34878D82A}">
                    <a16:rowId xmlns:a16="http://schemas.microsoft.com/office/drawing/2014/main" val="2375225856"/>
                  </a:ext>
                </a:extLst>
              </a:tr>
              <a:tr h="110067">
                <a:tc>
                  <a:txBody>
                    <a:bodyPr/>
                    <a:lstStyle/>
                    <a:p>
                      <a:pPr algn="l" fontAlgn="b"/>
                      <a:r>
                        <a:rPr lang="en-US" sz="1600" b="0" i="0" u="none" strike="noStrike" dirty="0">
                          <a:solidFill>
                            <a:schemeClr val="bg1"/>
                          </a:solidFill>
                          <a:effectLst/>
                          <a:latin typeface="Calibri" panose="020F0502020204030204" pitchFamily="34" charset="0"/>
                        </a:rPr>
                        <a:t>has member part at</a:t>
                      </a:r>
                    </a:p>
                  </a:txBody>
                  <a:tcPr marL="4403" marR="4403" marT="4403" marB="21133" anchor="b">
                    <a:lnL>
                      <a:noFill/>
                    </a:lnL>
                    <a:lnR>
                      <a:noFill/>
                    </a:lnR>
                    <a:lnT>
                      <a:noFill/>
                    </a:lnT>
                    <a:lnB>
                      <a:noFill/>
                    </a:lnB>
                  </a:tcPr>
                </a:tc>
                <a:extLst>
                  <a:ext uri="{0D108BD9-81ED-4DB2-BD59-A6C34878D82A}">
                    <a16:rowId xmlns:a16="http://schemas.microsoft.com/office/drawing/2014/main" val="3584738298"/>
                  </a:ext>
                </a:extLst>
              </a:tr>
              <a:tr h="110067">
                <a:tc>
                  <a:txBody>
                    <a:bodyPr/>
                    <a:lstStyle/>
                    <a:p>
                      <a:pPr algn="l" fontAlgn="b"/>
                      <a:r>
                        <a:rPr lang="en-US" sz="1600" b="0" i="0" u="none" strike="noStrike" dirty="0">
                          <a:solidFill>
                            <a:schemeClr val="bg1"/>
                          </a:solidFill>
                          <a:effectLst/>
                          <a:latin typeface="Calibri" panose="020F0502020204030204" pitchFamily="34" charset="0"/>
                        </a:rPr>
                        <a:t>has occurrent part</a:t>
                      </a:r>
                    </a:p>
                  </a:txBody>
                  <a:tcPr marL="4403" marR="4403" marT="4403" marB="21133" anchor="b">
                    <a:lnL>
                      <a:noFill/>
                    </a:lnL>
                    <a:lnR>
                      <a:noFill/>
                    </a:lnR>
                    <a:lnT>
                      <a:noFill/>
                    </a:lnT>
                    <a:lnB>
                      <a:noFill/>
                    </a:lnB>
                  </a:tcPr>
                </a:tc>
                <a:extLst>
                  <a:ext uri="{0D108BD9-81ED-4DB2-BD59-A6C34878D82A}">
                    <a16:rowId xmlns:a16="http://schemas.microsoft.com/office/drawing/2014/main" val="2559185002"/>
                  </a:ext>
                </a:extLst>
              </a:tr>
              <a:tr h="110067">
                <a:tc>
                  <a:txBody>
                    <a:bodyPr/>
                    <a:lstStyle/>
                    <a:p>
                      <a:pPr algn="l" fontAlgn="b"/>
                      <a:r>
                        <a:rPr lang="en-US" sz="1600" b="0" i="0" u="none" strike="noStrike" dirty="0">
                          <a:solidFill>
                            <a:schemeClr val="bg1"/>
                          </a:solidFill>
                          <a:effectLst/>
                          <a:latin typeface="Calibri" panose="020F0502020204030204" pitchFamily="34" charset="0"/>
                        </a:rPr>
                        <a:t>has participant at</a:t>
                      </a:r>
                    </a:p>
                  </a:txBody>
                  <a:tcPr marL="4403" marR="4403" marT="4403" marB="21133" anchor="b">
                    <a:lnL>
                      <a:noFill/>
                    </a:lnL>
                    <a:lnR>
                      <a:noFill/>
                    </a:lnR>
                    <a:lnT>
                      <a:noFill/>
                    </a:lnT>
                    <a:lnB>
                      <a:noFill/>
                    </a:lnB>
                  </a:tcPr>
                </a:tc>
                <a:extLst>
                  <a:ext uri="{0D108BD9-81ED-4DB2-BD59-A6C34878D82A}">
                    <a16:rowId xmlns:a16="http://schemas.microsoft.com/office/drawing/2014/main" val="3197294594"/>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3057352570"/>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occurrent part</a:t>
                      </a:r>
                    </a:p>
                  </a:txBody>
                  <a:tcPr marL="4403" marR="4403" marT="4403" marB="21133" anchor="b">
                    <a:lnL>
                      <a:noFill/>
                    </a:lnL>
                    <a:lnR>
                      <a:noFill/>
                    </a:lnR>
                    <a:lnT>
                      <a:noFill/>
                    </a:lnT>
                    <a:lnB>
                      <a:noFill/>
                    </a:lnB>
                  </a:tcPr>
                </a:tc>
                <a:extLst>
                  <a:ext uri="{0D108BD9-81ED-4DB2-BD59-A6C34878D82A}">
                    <a16:rowId xmlns:a16="http://schemas.microsoft.com/office/drawing/2014/main" val="1527217278"/>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temporal part</a:t>
                      </a:r>
                    </a:p>
                  </a:txBody>
                  <a:tcPr marL="4403" marR="4403" marT="4403" marB="21133" anchor="b">
                    <a:lnL>
                      <a:noFill/>
                    </a:lnL>
                    <a:lnR>
                      <a:noFill/>
                    </a:lnR>
                    <a:lnT>
                      <a:noFill/>
                    </a:lnT>
                    <a:lnB>
                      <a:noFill/>
                    </a:lnB>
                  </a:tcPr>
                </a:tc>
                <a:extLst>
                  <a:ext uri="{0D108BD9-81ED-4DB2-BD59-A6C34878D82A}">
                    <a16:rowId xmlns:a16="http://schemas.microsoft.com/office/drawing/2014/main" val="203205253"/>
                  </a:ext>
                </a:extLst>
              </a:tr>
            </a:tbl>
          </a:graphicData>
        </a:graphic>
      </p:graphicFrame>
      <p:graphicFrame>
        <p:nvGraphicFramePr>
          <p:cNvPr id="7" name="Table 6">
            <a:extLst>
              <a:ext uri="{FF2B5EF4-FFF2-40B4-BE49-F238E27FC236}">
                <a16:creationId xmlns:a16="http://schemas.microsoft.com/office/drawing/2014/main" id="{F6DFD3FB-168D-440C-A119-E04976F4EDDD}"/>
              </a:ext>
            </a:extLst>
          </p:cNvPr>
          <p:cNvGraphicFramePr>
            <a:graphicFrameLocks noGrp="1"/>
          </p:cNvGraphicFramePr>
          <p:nvPr>
            <p:extLst>
              <p:ext uri="{D42A27DB-BD31-4B8C-83A1-F6EECF244321}">
                <p14:modId xmlns:p14="http://schemas.microsoft.com/office/powerpoint/2010/main" val="574425405"/>
              </p:ext>
            </p:extLst>
          </p:nvPr>
        </p:nvGraphicFramePr>
        <p:xfrm>
          <a:off x="3099816" y="1450824"/>
          <a:ext cx="3015234" cy="4310016"/>
        </p:xfrm>
        <a:graphic>
          <a:graphicData uri="http://schemas.openxmlformats.org/drawingml/2006/table">
            <a:tbl>
              <a:tblPr/>
              <a:tblGrid>
                <a:gridCol w="3015234">
                  <a:extLst>
                    <a:ext uri="{9D8B030D-6E8A-4147-A177-3AD203B41FA5}">
                      <a16:colId xmlns:a16="http://schemas.microsoft.com/office/drawing/2014/main" val="26474266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is concretized by at</a:t>
                      </a:r>
                    </a:p>
                  </a:txBody>
                  <a:tcPr marL="4403" marR="4403" marT="4403" marB="21133" anchor="b">
                    <a:lnL>
                      <a:noFill/>
                    </a:lnL>
                    <a:lnR>
                      <a:noFill/>
                    </a:lnR>
                    <a:lnT>
                      <a:noFill/>
                    </a:lnT>
                    <a:lnB>
                      <a:noFill/>
                    </a:lnB>
                  </a:tcPr>
                </a:tc>
                <a:extLst>
                  <a:ext uri="{0D108BD9-81ED-4DB2-BD59-A6C34878D82A}">
                    <a16:rowId xmlns:a16="http://schemas.microsoft.com/office/drawing/2014/main" val="3199319478"/>
                  </a:ext>
                </a:extLst>
              </a:tr>
              <a:tr h="110067">
                <a:tc>
                  <a:txBody>
                    <a:bodyPr/>
                    <a:lstStyle/>
                    <a:p>
                      <a:pPr algn="l" fontAlgn="b"/>
                      <a:r>
                        <a:rPr lang="en-US" sz="1600" b="0" i="0" u="none" strike="noStrike" dirty="0">
                          <a:solidFill>
                            <a:schemeClr val="bg1"/>
                          </a:solidFill>
                          <a:effectLst/>
                          <a:latin typeface="Calibri" panose="020F0502020204030204" pitchFamily="34" charset="0"/>
                        </a:rPr>
                        <a:t>last instant of</a:t>
                      </a:r>
                    </a:p>
                  </a:txBody>
                  <a:tcPr marL="4403" marR="4403" marT="4403" marB="21133" anchor="b">
                    <a:lnL>
                      <a:noFill/>
                    </a:lnL>
                    <a:lnR>
                      <a:noFill/>
                    </a:lnR>
                    <a:lnT>
                      <a:noFill/>
                    </a:lnT>
                    <a:lnB>
                      <a:noFill/>
                    </a:lnB>
                  </a:tcPr>
                </a:tc>
                <a:extLst>
                  <a:ext uri="{0D108BD9-81ED-4DB2-BD59-A6C34878D82A}">
                    <a16:rowId xmlns:a16="http://schemas.microsoft.com/office/drawing/2014/main" val="2327246919"/>
                  </a:ext>
                </a:extLst>
              </a:tr>
              <a:tr h="110067">
                <a:tc>
                  <a:txBody>
                    <a:bodyPr/>
                    <a:lstStyle/>
                    <a:p>
                      <a:pPr algn="l" fontAlgn="b"/>
                      <a:r>
                        <a:rPr lang="en-US" sz="1600" b="0" i="0" u="none" strike="noStrike" dirty="0">
                          <a:solidFill>
                            <a:schemeClr val="bg1"/>
                          </a:solidFill>
                          <a:effectLst/>
                          <a:latin typeface="Calibri" panose="020F0502020204030204" pitchFamily="34" charset="0"/>
                        </a:rPr>
                        <a:t>located in at</a:t>
                      </a:r>
                    </a:p>
                  </a:txBody>
                  <a:tcPr marL="4403" marR="4403" marT="4403" marB="21133" anchor="b">
                    <a:lnL>
                      <a:noFill/>
                    </a:lnL>
                    <a:lnR>
                      <a:noFill/>
                    </a:lnR>
                    <a:lnT>
                      <a:noFill/>
                    </a:lnT>
                    <a:lnB>
                      <a:noFill/>
                    </a:lnB>
                  </a:tcPr>
                </a:tc>
                <a:extLst>
                  <a:ext uri="{0D108BD9-81ED-4DB2-BD59-A6C34878D82A}">
                    <a16:rowId xmlns:a16="http://schemas.microsoft.com/office/drawing/2014/main" val="822444344"/>
                  </a:ext>
                </a:extLst>
              </a:tr>
              <a:tr h="110067">
                <a:tc>
                  <a:txBody>
                    <a:bodyPr/>
                    <a:lstStyle/>
                    <a:p>
                      <a:pPr algn="l" fontAlgn="b"/>
                      <a:r>
                        <a:rPr lang="en-US" sz="1600" b="0" i="0" u="none" strike="noStrike" dirty="0">
                          <a:solidFill>
                            <a:schemeClr val="bg1"/>
                          </a:solidFill>
                          <a:effectLst/>
                          <a:latin typeface="Calibri" panose="020F0502020204030204" pitchFamily="34" charset="0"/>
                        </a:rPr>
                        <a:t>material basis of at</a:t>
                      </a:r>
                    </a:p>
                  </a:txBody>
                  <a:tcPr marL="4403" marR="4403" marT="4403" marB="21133" anchor="b">
                    <a:lnL>
                      <a:noFill/>
                    </a:lnL>
                    <a:lnR>
                      <a:noFill/>
                    </a:lnR>
                    <a:lnT>
                      <a:noFill/>
                    </a:lnT>
                    <a:lnB>
                      <a:noFill/>
                    </a:lnB>
                  </a:tcPr>
                </a:tc>
                <a:extLst>
                  <a:ext uri="{0D108BD9-81ED-4DB2-BD59-A6C34878D82A}">
                    <a16:rowId xmlns:a16="http://schemas.microsoft.com/office/drawing/2014/main" val="240731054"/>
                  </a:ext>
                </a:extLst>
              </a:tr>
              <a:tr h="110067">
                <a:tc>
                  <a:txBody>
                    <a:bodyPr/>
                    <a:lstStyle/>
                    <a:p>
                      <a:pPr algn="l" fontAlgn="b"/>
                      <a:r>
                        <a:rPr lang="en-US" sz="1600" b="0" i="0" u="none" strike="noStrike" dirty="0">
                          <a:solidFill>
                            <a:schemeClr val="bg1"/>
                          </a:solidFill>
                          <a:effectLst/>
                          <a:latin typeface="Calibri" panose="020F0502020204030204" pitchFamily="34" charset="0"/>
                        </a:rPr>
                        <a:t>member part of at</a:t>
                      </a:r>
                    </a:p>
                  </a:txBody>
                  <a:tcPr marL="4403" marR="4403" marT="4403" marB="21133" anchor="b">
                    <a:lnL>
                      <a:noFill/>
                    </a:lnL>
                    <a:lnR>
                      <a:noFill/>
                    </a:lnR>
                    <a:lnT>
                      <a:noFill/>
                    </a:lnT>
                    <a:lnB>
                      <a:noFill/>
                    </a:lnB>
                  </a:tcPr>
                </a:tc>
                <a:extLst>
                  <a:ext uri="{0D108BD9-81ED-4DB2-BD59-A6C34878D82A}">
                    <a16:rowId xmlns:a16="http://schemas.microsoft.com/office/drawing/2014/main" val="3894349525"/>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spatial region at</a:t>
                      </a:r>
                    </a:p>
                  </a:txBody>
                  <a:tcPr marL="4403" marR="4403" marT="4403" marB="21133" anchor="b">
                    <a:lnL>
                      <a:noFill/>
                    </a:lnL>
                    <a:lnR>
                      <a:noFill/>
                    </a:lnR>
                    <a:lnT>
                      <a:noFill/>
                    </a:lnT>
                    <a:lnB>
                      <a:noFill/>
                    </a:lnB>
                  </a:tcPr>
                </a:tc>
                <a:extLst>
                  <a:ext uri="{0D108BD9-81ED-4DB2-BD59-A6C34878D82A}">
                    <a16:rowId xmlns:a16="http://schemas.microsoft.com/office/drawing/2014/main" val="1308611267"/>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spatiotemporal region</a:t>
                      </a:r>
                    </a:p>
                  </a:txBody>
                  <a:tcPr marL="4403" marR="4403" marT="4403" marB="21133" anchor="b">
                    <a:lnL>
                      <a:noFill/>
                    </a:lnL>
                    <a:lnR>
                      <a:noFill/>
                    </a:lnR>
                    <a:lnT>
                      <a:noFill/>
                    </a:lnT>
                    <a:lnB>
                      <a:noFill/>
                    </a:lnB>
                  </a:tcPr>
                </a:tc>
                <a:extLst>
                  <a:ext uri="{0D108BD9-81ED-4DB2-BD59-A6C34878D82A}">
                    <a16:rowId xmlns:a16="http://schemas.microsoft.com/office/drawing/2014/main" val="1595150228"/>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temporal region</a:t>
                      </a:r>
                    </a:p>
                  </a:txBody>
                  <a:tcPr marL="4403" marR="4403" marT="4403" marB="21133" anchor="b">
                    <a:lnL>
                      <a:noFill/>
                    </a:lnL>
                    <a:lnR>
                      <a:noFill/>
                    </a:lnR>
                    <a:lnT>
                      <a:noFill/>
                    </a:lnT>
                    <a:lnB>
                      <a:noFill/>
                    </a:lnB>
                  </a:tcPr>
                </a:tc>
                <a:extLst>
                  <a:ext uri="{0D108BD9-81ED-4DB2-BD59-A6C34878D82A}">
                    <a16:rowId xmlns:a16="http://schemas.microsoft.com/office/drawing/2014/main" val="4128819092"/>
                  </a:ext>
                </a:extLst>
              </a:tr>
              <a:tr h="110067">
                <a:tc>
                  <a:txBody>
                    <a:bodyPr/>
                    <a:lstStyle/>
                    <a:p>
                      <a:pPr algn="l" fontAlgn="b"/>
                      <a:r>
                        <a:rPr lang="en-US" sz="1600" b="0" i="0" u="none" strike="noStrike" dirty="0">
                          <a:solidFill>
                            <a:schemeClr val="bg1"/>
                          </a:solidFill>
                          <a:effectLst/>
                          <a:latin typeface="Calibri" panose="020F0502020204030204" pitchFamily="34" charset="0"/>
                        </a:rPr>
                        <a:t>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2709195535"/>
                  </a:ext>
                </a:extLst>
              </a:tr>
              <a:tr h="110067">
                <a:tc>
                  <a:txBody>
                    <a:bodyPr/>
                    <a:lstStyle/>
                    <a:p>
                      <a:pPr algn="l" fontAlgn="b"/>
                      <a:r>
                        <a:rPr lang="en-US" sz="1600" b="0" i="0" u="none" strike="noStrike" dirty="0">
                          <a:solidFill>
                            <a:schemeClr val="bg1"/>
                          </a:solidFill>
                          <a:effectLst/>
                          <a:latin typeface="Calibri" panose="020F0502020204030204" pitchFamily="34" charset="0"/>
                        </a:rPr>
                        <a:t>occurs in</a:t>
                      </a:r>
                    </a:p>
                  </a:txBody>
                  <a:tcPr marL="4403" marR="4403" marT="4403" marB="21133" anchor="b">
                    <a:lnL>
                      <a:noFill/>
                    </a:lnL>
                    <a:lnR>
                      <a:noFill/>
                    </a:lnR>
                    <a:lnT>
                      <a:noFill/>
                    </a:lnT>
                    <a:lnB>
                      <a:noFill/>
                    </a:lnB>
                  </a:tcPr>
                </a:tc>
                <a:extLst>
                  <a:ext uri="{0D108BD9-81ED-4DB2-BD59-A6C34878D82A}">
                    <a16:rowId xmlns:a16="http://schemas.microsoft.com/office/drawing/2014/main" val="2433523093"/>
                  </a:ext>
                </a:extLst>
              </a:tr>
              <a:tr h="110067">
                <a:tc>
                  <a:txBody>
                    <a:bodyPr/>
                    <a:lstStyle/>
                    <a:p>
                      <a:pPr algn="l" fontAlgn="b"/>
                      <a:r>
                        <a:rPr lang="en-US" sz="1600" b="0" i="0" u="none" strike="noStrike" dirty="0">
                          <a:solidFill>
                            <a:schemeClr val="bg1"/>
                          </a:solidFill>
                          <a:effectLst/>
                          <a:latin typeface="Calibri" panose="020F0502020204030204" pitchFamily="34" charset="0"/>
                        </a:rPr>
                        <a:t>participates in at</a:t>
                      </a:r>
                    </a:p>
                  </a:txBody>
                  <a:tcPr marL="4403" marR="4403" marT="4403" marB="21133" anchor="b">
                    <a:lnL>
                      <a:noFill/>
                    </a:lnL>
                    <a:lnR>
                      <a:noFill/>
                    </a:lnR>
                    <a:lnT>
                      <a:noFill/>
                    </a:lnT>
                    <a:lnB>
                      <a:noFill/>
                    </a:lnB>
                  </a:tcPr>
                </a:tc>
                <a:extLst>
                  <a:ext uri="{0D108BD9-81ED-4DB2-BD59-A6C34878D82A}">
                    <a16:rowId xmlns:a16="http://schemas.microsoft.com/office/drawing/2014/main" val="1856017970"/>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preceded by</a:t>
                      </a:r>
                    </a:p>
                  </a:txBody>
                  <a:tcPr marL="4403" marR="4403" marT="4403" marB="21133" anchor="b">
                    <a:lnL>
                      <a:noFill/>
                    </a:lnL>
                    <a:lnR>
                      <a:noFill/>
                    </a:lnR>
                    <a:lnT>
                      <a:noFill/>
                    </a:lnT>
                    <a:lnB>
                      <a:noFill/>
                    </a:lnB>
                  </a:tcPr>
                </a:tc>
                <a:extLst>
                  <a:ext uri="{0D108BD9-81ED-4DB2-BD59-A6C34878D82A}">
                    <a16:rowId xmlns:a16="http://schemas.microsoft.com/office/drawing/2014/main" val="3868287129"/>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precedes</a:t>
                      </a:r>
                    </a:p>
                  </a:txBody>
                  <a:tcPr marL="4403" marR="4403" marT="4403" marB="21133" anchor="b">
                    <a:lnL>
                      <a:noFill/>
                    </a:lnL>
                    <a:lnR>
                      <a:noFill/>
                    </a:lnR>
                    <a:lnT>
                      <a:noFill/>
                    </a:lnT>
                    <a:lnB>
                      <a:noFill/>
                    </a:lnB>
                  </a:tcPr>
                </a:tc>
                <a:extLst>
                  <a:ext uri="{0D108BD9-81ED-4DB2-BD59-A6C34878D82A}">
                    <a16:rowId xmlns:a16="http://schemas.microsoft.com/office/drawing/2014/main" val="140040775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048191550"/>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302411666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3775393212"/>
                  </a:ext>
                </a:extLst>
              </a:tr>
            </a:tbl>
          </a:graphicData>
        </a:graphic>
      </p:graphicFrame>
      <p:graphicFrame>
        <p:nvGraphicFramePr>
          <p:cNvPr id="10" name="Table 9">
            <a:extLst>
              <a:ext uri="{FF2B5EF4-FFF2-40B4-BE49-F238E27FC236}">
                <a16:creationId xmlns:a16="http://schemas.microsoft.com/office/drawing/2014/main" id="{B7CC2BDF-F659-468A-87BC-005602715D4F}"/>
              </a:ext>
            </a:extLst>
          </p:cNvPr>
          <p:cNvGraphicFramePr>
            <a:graphicFrameLocks noGrp="1"/>
          </p:cNvGraphicFramePr>
          <p:nvPr>
            <p:extLst>
              <p:ext uri="{D42A27DB-BD31-4B8C-83A1-F6EECF244321}">
                <p14:modId xmlns:p14="http://schemas.microsoft.com/office/powerpoint/2010/main" val="3415203177"/>
              </p:ext>
            </p:extLst>
          </p:nvPr>
        </p:nvGraphicFramePr>
        <p:xfrm>
          <a:off x="6108954" y="2797704"/>
          <a:ext cx="2585466" cy="1616256"/>
        </p:xfrm>
        <a:graphic>
          <a:graphicData uri="http://schemas.openxmlformats.org/drawingml/2006/table">
            <a:tbl>
              <a:tblPr/>
              <a:tblGrid>
                <a:gridCol w="2585466">
                  <a:extLst>
                    <a:ext uri="{9D8B030D-6E8A-4147-A177-3AD203B41FA5}">
                      <a16:colId xmlns:a16="http://schemas.microsoft.com/office/drawing/2014/main" val="25946227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realizes</a:t>
                      </a:r>
                    </a:p>
                  </a:txBody>
                  <a:tcPr marL="4403" marR="4403" marT="4403" marB="21133" anchor="b">
                    <a:lnL>
                      <a:noFill/>
                    </a:lnL>
                    <a:lnR>
                      <a:noFill/>
                    </a:lnR>
                    <a:lnT>
                      <a:noFill/>
                    </a:lnT>
                    <a:lnB>
                      <a:noFill/>
                    </a:lnB>
                  </a:tcPr>
                </a:tc>
                <a:extLst>
                  <a:ext uri="{0D108BD9-81ED-4DB2-BD59-A6C34878D82A}">
                    <a16:rowId xmlns:a16="http://schemas.microsoft.com/office/drawing/2014/main" val="3048043804"/>
                  </a:ext>
                </a:extLst>
              </a:tr>
              <a:tr h="110067">
                <a:tc>
                  <a:txBody>
                    <a:bodyPr/>
                    <a:lstStyle/>
                    <a:p>
                      <a:pPr algn="l" fontAlgn="b"/>
                      <a:r>
                        <a:rPr lang="en-US" sz="1600" b="0" i="0" u="none" strike="noStrike" dirty="0">
                          <a:solidFill>
                            <a:schemeClr val="bg1"/>
                          </a:solidFill>
                          <a:effectLst/>
                          <a:latin typeface="Calibri" panose="020F0502020204030204" pitchFamily="34" charset="0"/>
                        </a:rPr>
                        <a:t>spatially projects onto at</a:t>
                      </a:r>
                    </a:p>
                  </a:txBody>
                  <a:tcPr marL="4403" marR="4403" marT="4403" marB="21133" anchor="b">
                    <a:lnL>
                      <a:noFill/>
                    </a:lnL>
                    <a:lnR>
                      <a:noFill/>
                    </a:lnR>
                    <a:lnT>
                      <a:noFill/>
                    </a:lnT>
                    <a:lnB>
                      <a:noFill/>
                    </a:lnB>
                  </a:tcPr>
                </a:tc>
                <a:extLst>
                  <a:ext uri="{0D108BD9-81ED-4DB2-BD59-A6C34878D82A}">
                    <a16:rowId xmlns:a16="http://schemas.microsoft.com/office/drawing/2014/main" val="2009852250"/>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specifically-depended on by</a:t>
                      </a:r>
                    </a:p>
                  </a:txBody>
                  <a:tcPr marL="4403" marR="4403" marT="4403" marB="21133" anchor="b">
                    <a:lnL>
                      <a:noFill/>
                    </a:lnL>
                    <a:lnR>
                      <a:noFill/>
                    </a:lnR>
                    <a:lnT>
                      <a:noFill/>
                    </a:lnT>
                    <a:lnB>
                      <a:noFill/>
                    </a:lnB>
                  </a:tcPr>
                </a:tc>
                <a:extLst>
                  <a:ext uri="{0D108BD9-81ED-4DB2-BD59-A6C34878D82A}">
                    <a16:rowId xmlns:a16="http://schemas.microsoft.com/office/drawing/2014/main" val="3491554888"/>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specifically-depends on</a:t>
                      </a:r>
                    </a:p>
                  </a:txBody>
                  <a:tcPr marL="4403" marR="4403" marT="4403" marB="21133" anchor="b">
                    <a:lnL>
                      <a:noFill/>
                    </a:lnL>
                    <a:lnR>
                      <a:noFill/>
                    </a:lnR>
                    <a:lnT>
                      <a:noFill/>
                    </a:lnT>
                    <a:lnB>
                      <a:noFill/>
                    </a:lnB>
                  </a:tcPr>
                </a:tc>
                <a:extLst>
                  <a:ext uri="{0D108BD9-81ED-4DB2-BD59-A6C34878D82A}">
                    <a16:rowId xmlns:a16="http://schemas.microsoft.com/office/drawing/2014/main" val="418902086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165662307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temporally projects onto</a:t>
                      </a:r>
                    </a:p>
                  </a:txBody>
                  <a:tcPr marL="4403" marR="4403" marT="4403" marB="21133" anchor="b">
                    <a:lnL>
                      <a:noFill/>
                    </a:lnL>
                    <a:lnR>
                      <a:noFill/>
                    </a:lnR>
                    <a:lnT>
                      <a:noFill/>
                    </a:lnT>
                    <a:lnB>
                      <a:noFill/>
                    </a:lnB>
                  </a:tcPr>
                </a:tc>
                <a:extLst>
                  <a:ext uri="{0D108BD9-81ED-4DB2-BD59-A6C34878D82A}">
                    <a16:rowId xmlns:a16="http://schemas.microsoft.com/office/drawing/2014/main" val="1681956296"/>
                  </a:ext>
                </a:extLst>
              </a:tr>
            </a:tbl>
          </a:graphicData>
        </a:graphic>
      </p:graphicFrame>
      <p:graphicFrame>
        <p:nvGraphicFramePr>
          <p:cNvPr id="11" name="Table 10">
            <a:extLst>
              <a:ext uri="{FF2B5EF4-FFF2-40B4-BE49-F238E27FC236}">
                <a16:creationId xmlns:a16="http://schemas.microsoft.com/office/drawing/2014/main" id="{B4C13C7A-A686-446C-9586-D10DAA8B876D}"/>
              </a:ext>
            </a:extLst>
          </p:cNvPr>
          <p:cNvGraphicFramePr>
            <a:graphicFrameLocks noGrp="1"/>
          </p:cNvGraphicFramePr>
          <p:nvPr>
            <p:extLst>
              <p:ext uri="{D42A27DB-BD31-4B8C-83A1-F6EECF244321}">
                <p14:modId xmlns:p14="http://schemas.microsoft.com/office/powerpoint/2010/main" val="2980517013"/>
              </p:ext>
            </p:extLst>
          </p:nvPr>
        </p:nvGraphicFramePr>
        <p:xfrm>
          <a:off x="6115050" y="1450824"/>
          <a:ext cx="2800350" cy="1346880"/>
        </p:xfrm>
        <a:graphic>
          <a:graphicData uri="http://schemas.openxmlformats.org/drawingml/2006/table">
            <a:tbl>
              <a:tblPr/>
              <a:tblGrid>
                <a:gridCol w="2800350">
                  <a:extLst>
                    <a:ext uri="{9D8B030D-6E8A-4147-A177-3AD203B41FA5}">
                      <a16:colId xmlns:a16="http://schemas.microsoft.com/office/drawing/2014/main" val="3748907116"/>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has realization </a:t>
                      </a:r>
                    </a:p>
                  </a:txBody>
                  <a:tcPr marL="4403" marR="4403" marT="4403" marB="21133" anchor="b">
                    <a:lnL>
                      <a:noFill/>
                    </a:lnL>
                    <a:lnR>
                      <a:noFill/>
                    </a:lnR>
                    <a:lnT>
                      <a:noFill/>
                    </a:lnT>
                    <a:lnB>
                      <a:noFill/>
                    </a:lnB>
                  </a:tcPr>
                </a:tc>
                <a:extLst>
                  <a:ext uri="{0D108BD9-81ED-4DB2-BD59-A6C34878D82A}">
                    <a16:rowId xmlns:a16="http://schemas.microsoft.com/office/drawing/2014/main" val="1963468690"/>
                  </a:ext>
                </a:extLst>
              </a:tr>
              <a:tr h="110067">
                <a:tc>
                  <a:txBody>
                    <a:bodyPr/>
                    <a:lstStyle/>
                    <a:p>
                      <a:pPr algn="l" fontAlgn="b"/>
                      <a:r>
                        <a:rPr lang="en-US" sz="1600" b="0" i="0" u="none" strike="noStrike" dirty="0">
                          <a:solidFill>
                            <a:schemeClr val="bg1"/>
                          </a:solidFill>
                          <a:effectLst/>
                          <a:latin typeface="Calibri" panose="020F0502020204030204" pitchFamily="34" charset="0"/>
                        </a:rPr>
                        <a:t>has temporal part</a:t>
                      </a:r>
                    </a:p>
                  </a:txBody>
                  <a:tcPr marL="4403" marR="4403" marT="4403" marB="21133" anchor="b">
                    <a:lnL>
                      <a:noFill/>
                    </a:lnL>
                    <a:lnR>
                      <a:noFill/>
                    </a:lnR>
                    <a:lnT>
                      <a:noFill/>
                    </a:lnT>
                    <a:lnB>
                      <a:noFill/>
                    </a:lnB>
                  </a:tcPr>
                </a:tc>
                <a:extLst>
                  <a:ext uri="{0D108BD9-81ED-4DB2-BD59-A6C34878D82A}">
                    <a16:rowId xmlns:a16="http://schemas.microsoft.com/office/drawing/2014/main" val="2749250369"/>
                  </a:ext>
                </a:extLst>
              </a:tr>
              <a:tr h="110067">
                <a:tc>
                  <a:txBody>
                    <a:bodyPr/>
                    <a:lstStyle/>
                    <a:p>
                      <a:pPr algn="l" fontAlgn="b"/>
                      <a:r>
                        <a:rPr lang="en-US" sz="1600" b="0" i="0" u="none" strike="noStrike" dirty="0">
                          <a:solidFill>
                            <a:schemeClr val="bg1"/>
                          </a:solidFill>
                          <a:effectLst/>
                          <a:latin typeface="Calibri" panose="020F0502020204030204" pitchFamily="34" charset="0"/>
                        </a:rPr>
                        <a:t>history of</a:t>
                      </a:r>
                    </a:p>
                  </a:txBody>
                  <a:tcPr marL="4403" marR="4403" marT="4403" marB="21133" anchor="b">
                    <a:lnL>
                      <a:noFill/>
                    </a:lnL>
                    <a:lnR>
                      <a:noFill/>
                    </a:lnR>
                    <a:lnT>
                      <a:noFill/>
                    </a:lnT>
                    <a:lnB>
                      <a:noFill/>
                    </a:lnB>
                  </a:tcPr>
                </a:tc>
                <a:extLst>
                  <a:ext uri="{0D108BD9-81ED-4DB2-BD59-A6C34878D82A}">
                    <a16:rowId xmlns:a16="http://schemas.microsoft.com/office/drawing/2014/main" val="2621933237"/>
                  </a:ext>
                </a:extLst>
              </a:tr>
              <a:tr h="110067">
                <a:tc>
                  <a:txBody>
                    <a:bodyPr/>
                    <a:lstStyle/>
                    <a:p>
                      <a:pPr algn="l" fontAlgn="b"/>
                      <a:r>
                        <a:rPr lang="en-US" sz="1600" b="0" i="0" u="none" strike="noStrike" dirty="0">
                          <a:solidFill>
                            <a:schemeClr val="bg1"/>
                          </a:solidFill>
                          <a:effectLst/>
                          <a:latin typeface="Calibri" panose="020F0502020204030204" pitchFamily="34" charset="0"/>
                        </a:rPr>
                        <a:t>inheres in</a:t>
                      </a:r>
                    </a:p>
                  </a:txBody>
                  <a:tcPr marL="4403" marR="4403" marT="4403" marB="21133" anchor="b">
                    <a:lnL>
                      <a:noFill/>
                    </a:lnL>
                    <a:lnR>
                      <a:noFill/>
                    </a:lnR>
                    <a:lnT>
                      <a:noFill/>
                    </a:lnT>
                    <a:lnB>
                      <a:noFill/>
                    </a:lnB>
                  </a:tcPr>
                </a:tc>
                <a:extLst>
                  <a:ext uri="{0D108BD9-81ED-4DB2-BD59-A6C34878D82A}">
                    <a16:rowId xmlns:a16="http://schemas.microsoft.com/office/drawing/2014/main" val="548968967"/>
                  </a:ext>
                </a:extLst>
              </a:tr>
              <a:tr h="110067">
                <a:tc>
                  <a:txBody>
                    <a:bodyPr/>
                    <a:lstStyle/>
                    <a:p>
                      <a:pPr algn="l" fontAlgn="b"/>
                      <a:r>
                        <a:rPr lang="en-US" sz="1600" b="0" i="0" u="none" strike="noStrike" dirty="0">
                          <a:solidFill>
                            <a:schemeClr val="bg1"/>
                          </a:solidFill>
                          <a:effectLst/>
                          <a:latin typeface="Calibri" panose="020F0502020204030204" pitchFamily="34" charset="0"/>
                        </a:rPr>
                        <a:t>is carrier of at</a:t>
                      </a:r>
                    </a:p>
                  </a:txBody>
                  <a:tcPr marL="4403" marR="4403" marT="4403" marB="21133" anchor="b">
                    <a:lnL>
                      <a:noFill/>
                    </a:lnL>
                    <a:lnR>
                      <a:noFill/>
                    </a:lnR>
                    <a:lnT>
                      <a:noFill/>
                    </a:lnT>
                    <a:lnB>
                      <a:noFill/>
                    </a:lnB>
                  </a:tcPr>
                </a:tc>
                <a:extLst>
                  <a:ext uri="{0D108BD9-81ED-4DB2-BD59-A6C34878D82A}">
                    <a16:rowId xmlns:a16="http://schemas.microsoft.com/office/drawing/2014/main" val="2200331448"/>
                  </a:ext>
                </a:extLst>
              </a:tr>
            </a:tbl>
          </a:graphicData>
        </a:graphic>
      </p:graphicFrame>
      <p:sp>
        <p:nvSpPr>
          <p:cNvPr id="12" name="TextBox 11">
            <a:extLst>
              <a:ext uri="{FF2B5EF4-FFF2-40B4-BE49-F238E27FC236}">
                <a16:creationId xmlns:a16="http://schemas.microsoft.com/office/drawing/2014/main" id="{312E286D-034A-4033-8950-F5A998C60A29}"/>
              </a:ext>
            </a:extLst>
          </p:cNvPr>
          <p:cNvSpPr txBox="1"/>
          <p:nvPr/>
        </p:nvSpPr>
        <p:spPr>
          <a:xfrm>
            <a:off x="3124200" y="5931327"/>
            <a:ext cx="5378395" cy="400110"/>
          </a:xfrm>
          <a:prstGeom prst="rect">
            <a:avLst/>
          </a:prstGeom>
          <a:noFill/>
        </p:spPr>
        <p:txBody>
          <a:bodyPr wrap="none" rtlCol="0">
            <a:spAutoFit/>
          </a:bodyPr>
          <a:lstStyle/>
          <a:p>
            <a:r>
              <a:rPr lang="en-US" sz="2000" b="0" dirty="0">
                <a:solidFill>
                  <a:srgbClr val="FFFF00"/>
                </a:solidFill>
              </a:rPr>
              <a:t>Definitions: see </a:t>
            </a:r>
            <a:r>
              <a:rPr lang="en-US" sz="2000" dirty="0">
                <a:hlinkClick r:id="rId2" action="ppaction://hlinkfile"/>
              </a:rPr>
              <a:t>bfo-2020-defhelp.xlsx</a:t>
            </a:r>
            <a:r>
              <a:rPr lang="en-US" sz="2000" dirty="0"/>
              <a:t> </a:t>
            </a:r>
            <a:r>
              <a:rPr lang="en-US" sz="2000" b="0" dirty="0">
                <a:solidFill>
                  <a:srgbClr val="FFFF00"/>
                </a:solidFill>
              </a:rPr>
              <a:t>in UB Box</a:t>
            </a:r>
          </a:p>
        </p:txBody>
      </p:sp>
    </p:spTree>
    <p:extLst>
      <p:ext uri="{BB962C8B-B14F-4D97-AF65-F5344CB8AC3E}">
        <p14:creationId xmlns:p14="http://schemas.microsoft.com/office/powerpoint/2010/main" val="2889605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3F64-286D-4BD9-9AB1-27C50AC7C0C0}"/>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4A369179-6D06-4DFF-A462-686C301952C9}"/>
              </a:ext>
            </a:extLst>
          </p:cNvPr>
          <p:cNvSpPr>
            <a:spLocks noGrp="1"/>
          </p:cNvSpPr>
          <p:nvPr>
            <p:ph idx="1"/>
          </p:nvPr>
        </p:nvSpPr>
        <p:spPr>
          <a:xfrm>
            <a:off x="228600" y="1524000"/>
            <a:ext cx="8686800" cy="5105400"/>
          </a:xfrm>
        </p:spPr>
        <p:txBody>
          <a:bodyPr/>
          <a:lstStyle/>
          <a:p>
            <a:pPr>
              <a:buFont typeface="Arial" panose="020B0604020202020204" pitchFamily="34" charset="0"/>
              <a:buChar char="•"/>
            </a:pPr>
            <a:r>
              <a:rPr lang="en-US" sz="2000" dirty="0"/>
              <a:t>p </a:t>
            </a:r>
            <a:r>
              <a:rPr lang="en-US" sz="2000" b="1" dirty="0"/>
              <a:t>exists-at</a:t>
            </a:r>
            <a:r>
              <a:rPr lang="en-US" sz="2000" dirty="0"/>
              <a:t> t: </a:t>
            </a:r>
          </a:p>
          <a:p>
            <a:pPr lvl="1">
              <a:buFont typeface="Arial" panose="020B0604020202020204" pitchFamily="34" charset="0"/>
              <a:buChar char="•"/>
            </a:pPr>
            <a:r>
              <a:rPr lang="en-US" sz="1800" dirty="0"/>
              <a:t>between a particular and some temporal region at which the particular (non-exclusively) exists</a:t>
            </a:r>
          </a:p>
          <a:p>
            <a:pPr>
              <a:buFont typeface="Arial" panose="020B0604020202020204" pitchFamily="34" charset="0"/>
              <a:buChar char="•"/>
            </a:pPr>
            <a:r>
              <a:rPr lang="en-US" sz="2000" dirty="0"/>
              <a:t>b </a:t>
            </a:r>
            <a:r>
              <a:rPr lang="en-US" sz="2000" b="1" dirty="0"/>
              <a:t>member-part-of</a:t>
            </a:r>
            <a:r>
              <a:rPr lang="en-US" sz="2000" dirty="0"/>
              <a:t> c at t: </a:t>
            </a:r>
          </a:p>
          <a:p>
            <a:pPr lvl="1">
              <a:buFont typeface="Arial" panose="020B0604020202020204" pitchFamily="34" charset="0"/>
              <a:buChar char="•"/>
            </a:pPr>
            <a:r>
              <a:rPr lang="en-US" sz="1800" dirty="0"/>
              <a:t>between an object and an object aggregate</a:t>
            </a:r>
          </a:p>
          <a:p>
            <a:pPr>
              <a:buFont typeface="Arial" panose="020B0604020202020204" pitchFamily="34" charset="0"/>
              <a:buChar char="•"/>
            </a:pPr>
            <a:r>
              <a:rPr lang="en-US" sz="2000" dirty="0"/>
              <a:t>b </a:t>
            </a:r>
            <a:r>
              <a:rPr lang="en-US" sz="2000" b="1" dirty="0"/>
              <a:t>located-in</a:t>
            </a:r>
            <a:r>
              <a:rPr lang="en-US" sz="2000" dirty="0"/>
              <a:t> c </a:t>
            </a:r>
            <a:r>
              <a:rPr lang="en-US" sz="2000" b="1" dirty="0"/>
              <a:t>at</a:t>
            </a:r>
            <a:r>
              <a:rPr lang="en-US" sz="2000" dirty="0"/>
              <a:t> t: </a:t>
            </a:r>
          </a:p>
          <a:p>
            <a:pPr lvl="1">
              <a:buFont typeface="Arial" panose="020B0604020202020204" pitchFamily="34" charset="0"/>
              <a:buChar char="•"/>
            </a:pPr>
            <a:r>
              <a:rPr lang="en-US" sz="1800" dirty="0"/>
              <a:t>b and c are independent continuants and not spatial regions, and the spatial region which b occupies at t is a continuant part of the spatial region which c occupies at t</a:t>
            </a:r>
          </a:p>
          <a:p>
            <a:pPr>
              <a:buFont typeface="Arial" panose="020B0604020202020204" pitchFamily="34" charset="0"/>
              <a:buChar char="•"/>
            </a:pPr>
            <a:r>
              <a:rPr lang="en-US" sz="2000" dirty="0"/>
              <a:t>b </a:t>
            </a:r>
            <a:r>
              <a:rPr lang="en-US" sz="2000" b="1" dirty="0"/>
              <a:t>realizes</a:t>
            </a:r>
            <a:r>
              <a:rPr lang="en-US" sz="2000" dirty="0"/>
              <a:t> c: </a:t>
            </a:r>
          </a:p>
          <a:p>
            <a:pPr lvl="1">
              <a:buFont typeface="Arial" panose="020B0604020202020204" pitchFamily="34" charset="0"/>
              <a:buChar char="•"/>
            </a:pPr>
            <a:r>
              <a:rPr lang="en-US" sz="1800" dirty="0"/>
              <a:t>there is some material or immaterial entity, d and </a:t>
            </a:r>
          </a:p>
          <a:p>
            <a:pPr lvl="1">
              <a:buFont typeface="Arial" panose="020B0604020202020204" pitchFamily="34" charset="0"/>
              <a:buChar char="•"/>
            </a:pPr>
            <a:r>
              <a:rPr lang="en-US" sz="1800" dirty="0"/>
              <a:t>c is a realizable entity that inheres in d, and </a:t>
            </a:r>
          </a:p>
          <a:p>
            <a:pPr lvl="1">
              <a:buFont typeface="Arial" panose="020B0604020202020204" pitchFamily="34" charset="0"/>
              <a:buChar char="•"/>
            </a:pPr>
            <a:r>
              <a:rPr lang="en-US" sz="1800" dirty="0"/>
              <a:t>for all t, if b has participant d at t then c exists at t, and </a:t>
            </a:r>
          </a:p>
          <a:p>
            <a:pPr lvl="1">
              <a:buFont typeface="Arial" panose="020B0604020202020204" pitchFamily="34" charset="0"/>
              <a:buChar char="•"/>
            </a:pPr>
            <a:r>
              <a:rPr lang="en-US" sz="1800" dirty="0"/>
              <a:t>the type instantiated by b is correlated with the type instantiated by c</a:t>
            </a:r>
          </a:p>
        </p:txBody>
      </p:sp>
      <p:sp>
        <p:nvSpPr>
          <p:cNvPr id="4" name="Slide Number Placeholder 3">
            <a:extLst>
              <a:ext uri="{FF2B5EF4-FFF2-40B4-BE49-F238E27FC236}">
                <a16:creationId xmlns:a16="http://schemas.microsoft.com/office/drawing/2014/main" id="{526DA87D-8B16-4CE5-A1AD-AB6C8BC1618E}"/>
              </a:ext>
            </a:extLst>
          </p:cNvPr>
          <p:cNvSpPr>
            <a:spLocks noGrp="1"/>
          </p:cNvSpPr>
          <p:nvPr>
            <p:ph type="sldNum" sz="quarter" idx="3"/>
          </p:nvPr>
        </p:nvSpPr>
        <p:spPr/>
        <p:txBody>
          <a:bodyPr/>
          <a:lstStyle/>
          <a:p>
            <a:fld id="{7C5DB68A-9D44-4073-920F-D08D647C06A7}" type="slidenum">
              <a:rPr lang="en-US" smtClean="0"/>
              <a:t>62</a:t>
            </a:fld>
            <a:endParaRPr lang="en-US" dirty="0"/>
          </a:p>
        </p:txBody>
      </p:sp>
    </p:spTree>
    <p:extLst>
      <p:ext uri="{BB962C8B-B14F-4D97-AF65-F5344CB8AC3E}">
        <p14:creationId xmlns:p14="http://schemas.microsoft.com/office/powerpoint/2010/main" val="1812621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dirty="0"/>
              <a:t>A5: Apply a relational analysis to the definitions (to be corrected from assignment A4) indicated by the instructor so as to create one large relational </a:t>
            </a:r>
            <a:r>
              <a:rPr lang="en-US" dirty="0" err="1"/>
              <a:t>PoR</a:t>
            </a:r>
            <a:r>
              <a:rPr lang="en-US" dirty="0"/>
              <a:t> as exemplified in slide 23.  This may require further entities to be defined to tie the entities referenced in the definitions together by means of relations. All relations used must either have been taken from a realism-based source in which the relation is formally defined, OR you create a relation and define it appropriately. </a:t>
            </a:r>
          </a:p>
          <a:p>
            <a:pPr>
              <a:buFont typeface="Arial" panose="020B0604020202020204" pitchFamily="34" charset="0"/>
              <a:buChar char="•"/>
            </a:pPr>
            <a:r>
              <a:rPr lang="en-US" dirty="0"/>
              <a:t>Upload your work to the dedicated UB Box folder. </a:t>
            </a:r>
          </a:p>
          <a:p>
            <a:pPr>
              <a:buFont typeface="Arial" panose="020B0604020202020204" pitchFamily="34" charset="0"/>
              <a:buChar char="•"/>
            </a:pPr>
            <a:r>
              <a:rPr lang="en-US" dirty="0"/>
              <a:t>Name of the file: ‘BMI508-A5-[your </a:t>
            </a:r>
            <a:r>
              <a:rPr lang="en-US" dirty="0" err="1"/>
              <a:t>UBITname</a:t>
            </a:r>
            <a:r>
              <a:rPr lang="en-US" dirty="0"/>
              <a:t>].XXX’ where ‘XXX’ conforms to the Excel format selected.</a:t>
            </a:r>
          </a:p>
          <a:p>
            <a:pPr>
              <a:buFont typeface="Arial" panose="020B0604020202020204" pitchFamily="34" charset="0"/>
              <a:buChar char="•"/>
            </a:pPr>
            <a:r>
              <a:rPr lang="en-US" dirty="0"/>
              <a:t>Due date: Oct 6 – noon!</a:t>
            </a:r>
          </a:p>
        </p:txBody>
      </p:sp>
      <p:sp>
        <p:nvSpPr>
          <p:cNvPr id="2" name="Slide Number Placeholder 1">
            <a:extLst>
              <a:ext uri="{FF2B5EF4-FFF2-40B4-BE49-F238E27FC236}">
                <a16:creationId xmlns:a16="http://schemas.microsoft.com/office/drawing/2014/main" id="{57D91FA8-2F32-4319-8CDA-1AAC717A4C08}"/>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1577416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2D5C-5553-4903-9C37-994029FFFBDC}"/>
              </a:ext>
            </a:extLst>
          </p:cNvPr>
          <p:cNvSpPr>
            <a:spLocks noGrp="1"/>
          </p:cNvSpPr>
          <p:nvPr>
            <p:ph type="title"/>
          </p:nvPr>
        </p:nvSpPr>
        <p:spPr/>
        <p:txBody>
          <a:bodyPr/>
          <a:lstStyle/>
          <a:p>
            <a:r>
              <a:rPr lang="en-US" dirty="0"/>
              <a:t>Hint</a:t>
            </a:r>
          </a:p>
        </p:txBody>
      </p:sp>
      <p:sp>
        <p:nvSpPr>
          <p:cNvPr id="3" name="Content Placeholder 2">
            <a:extLst>
              <a:ext uri="{FF2B5EF4-FFF2-40B4-BE49-F238E27FC236}">
                <a16:creationId xmlns:a16="http://schemas.microsoft.com/office/drawing/2014/main" id="{9E0F0346-0AE5-4BE3-ABB7-95B912C9A168}"/>
              </a:ext>
            </a:extLst>
          </p:cNvPr>
          <p:cNvSpPr>
            <a:spLocks noGrp="1"/>
          </p:cNvSpPr>
          <p:nvPr>
            <p:ph idx="1"/>
          </p:nvPr>
        </p:nvSpPr>
        <p:spPr/>
        <p:txBody>
          <a:bodyPr/>
          <a:lstStyle/>
          <a:p>
            <a:pPr>
              <a:buFont typeface="Arial" panose="020B0604020202020204" pitchFamily="34" charset="0"/>
              <a:buChar char="•"/>
            </a:pPr>
            <a:r>
              <a:rPr lang="en-US" dirty="0"/>
              <a:t>For each entity in your domain ontology, think of a scenario with ‘concrete’ particulars each one of which instantiates a type that is mentioned in your definition.</a:t>
            </a:r>
          </a:p>
          <a:p>
            <a:pPr>
              <a:buFont typeface="Arial" panose="020B0604020202020204" pitchFamily="34" charset="0"/>
              <a:buChar char="•"/>
            </a:pPr>
            <a:r>
              <a:rPr lang="en-US" dirty="0" err="1"/>
              <a:t>Eg</a:t>
            </a:r>
            <a:r>
              <a:rPr lang="en-US" dirty="0"/>
              <a:t>: </a:t>
            </a:r>
            <a:r>
              <a:rPr lang="en-US" sz="1800" dirty="0"/>
              <a:t>mutating: the mechanism by which an organism's genetic material, usually DNA, changes, either on its own or as a result of external factors. It is changes in the DNA sequence that can cause uncontrolled cell division, treatment resistance, and tumor development. </a:t>
            </a:r>
          </a:p>
          <a:p>
            <a:pPr>
              <a:buFont typeface="Arial" panose="020B0604020202020204" pitchFamily="34" charset="0"/>
              <a:buChar char="•"/>
            </a:pPr>
            <a:r>
              <a:rPr lang="en-US" sz="1800" dirty="0"/>
              <a:t>Scenario particulars:</a:t>
            </a:r>
          </a:p>
          <a:p>
            <a:pPr lvl="1">
              <a:buFont typeface="Arial" panose="020B0604020202020204" pitchFamily="34" charset="0"/>
              <a:buChar char="•"/>
            </a:pPr>
            <a:r>
              <a:rPr lang="en-US" sz="1800" dirty="0"/>
              <a:t>John</a:t>
            </a:r>
          </a:p>
          <a:p>
            <a:pPr lvl="1">
              <a:buFont typeface="Arial" panose="020B0604020202020204" pitchFamily="34" charset="0"/>
              <a:buChar char="•"/>
            </a:pPr>
            <a:r>
              <a:rPr lang="en-US" sz="1800" dirty="0"/>
              <a:t>The mutation occurring (?) in John at some time</a:t>
            </a:r>
          </a:p>
          <a:p>
            <a:pPr lvl="1">
              <a:buFont typeface="Arial" panose="020B0604020202020204" pitchFamily="34" charset="0"/>
              <a:buChar char="•"/>
            </a:pPr>
            <a:r>
              <a:rPr lang="en-US" sz="1800" dirty="0"/>
              <a:t>John’s DNA</a:t>
            </a:r>
          </a:p>
          <a:p>
            <a:pPr lvl="1">
              <a:buFont typeface="Arial" panose="020B0604020202020204" pitchFamily="34" charset="0"/>
              <a:buChar char="•"/>
            </a:pPr>
            <a:r>
              <a:rPr lang="en-US" sz="1800" dirty="0"/>
              <a:t>A particular sequence in John’s DNA</a:t>
            </a:r>
          </a:p>
          <a:p>
            <a:pPr lvl="1">
              <a:buFont typeface="Arial" panose="020B0604020202020204" pitchFamily="34" charset="0"/>
              <a:buChar char="•"/>
            </a:pPr>
            <a:r>
              <a:rPr lang="en-US" sz="1800" dirty="0"/>
              <a:t>The external factor that caused the mutation in John.</a:t>
            </a:r>
          </a:p>
        </p:txBody>
      </p:sp>
      <p:sp>
        <p:nvSpPr>
          <p:cNvPr id="4" name="Slide Number Placeholder 3">
            <a:extLst>
              <a:ext uri="{FF2B5EF4-FFF2-40B4-BE49-F238E27FC236}">
                <a16:creationId xmlns:a16="http://schemas.microsoft.com/office/drawing/2014/main" id="{E97A1060-626A-4C9D-A175-5DB733E66EED}"/>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2740999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0FC1-65D1-40D1-B7EA-8EB131049C80}"/>
              </a:ext>
            </a:extLst>
          </p:cNvPr>
          <p:cNvSpPr>
            <a:spLocks noGrp="1"/>
          </p:cNvSpPr>
          <p:nvPr>
            <p:ph type="title"/>
          </p:nvPr>
        </p:nvSpPr>
        <p:spPr/>
        <p:txBody>
          <a:bodyPr/>
          <a:lstStyle/>
          <a:p>
            <a:r>
              <a:rPr lang="en-US" dirty="0"/>
              <a:t>Important !</a:t>
            </a:r>
          </a:p>
        </p:txBody>
      </p:sp>
      <p:sp>
        <p:nvSpPr>
          <p:cNvPr id="3" name="Content Placeholder 2">
            <a:extLst>
              <a:ext uri="{FF2B5EF4-FFF2-40B4-BE49-F238E27FC236}">
                <a16:creationId xmlns:a16="http://schemas.microsoft.com/office/drawing/2014/main" id="{8BD2EA3E-C1CA-47D3-A93D-FB1EC181B2EE}"/>
              </a:ext>
            </a:extLst>
          </p:cNvPr>
          <p:cNvSpPr>
            <a:spLocks noGrp="1"/>
          </p:cNvSpPr>
          <p:nvPr>
            <p:ph idx="1"/>
          </p:nvPr>
        </p:nvSpPr>
        <p:spPr/>
        <p:txBody>
          <a:bodyPr/>
          <a:lstStyle/>
          <a:p>
            <a:r>
              <a:rPr lang="en-US" dirty="0"/>
              <a:t>Do not forget to provide full Aristotelian definitions for all new type-terms you introduce as part of this and forthcoming assignments!</a:t>
            </a:r>
          </a:p>
          <a:p>
            <a:endParaRPr lang="en-US" dirty="0"/>
          </a:p>
          <a:p>
            <a:r>
              <a:rPr lang="en-US" dirty="0"/>
              <a:t>Assessment:</a:t>
            </a:r>
          </a:p>
          <a:p>
            <a:pPr lvl="1"/>
            <a:r>
              <a:rPr lang="en-US" sz="2200" dirty="0"/>
              <a:t>Definitions appropriately corrected in Aristotelian form and jointly complete: 20% </a:t>
            </a:r>
          </a:p>
          <a:p>
            <a:pPr lvl="2"/>
            <a:r>
              <a:rPr lang="en-US" sz="1800" dirty="0"/>
              <a:t>(note: this means that all entities must be subsumed by the appropriate lowest level BFO universal)</a:t>
            </a:r>
          </a:p>
          <a:p>
            <a:pPr lvl="1"/>
            <a:r>
              <a:rPr lang="en-US" sz="2200" dirty="0"/>
              <a:t>BFO relations correctly applied or new ones correctly defined (this requires to introduce a certain number of particulars): 40%</a:t>
            </a:r>
          </a:p>
          <a:p>
            <a:pPr lvl="1"/>
            <a:r>
              <a:rPr lang="en-US" sz="2200" dirty="0"/>
              <a:t>Adequate motivations for decisions made in (1) and (2): 40%.</a:t>
            </a:r>
          </a:p>
          <a:p>
            <a:endParaRPr lang="en-US" dirty="0"/>
          </a:p>
        </p:txBody>
      </p:sp>
      <p:sp>
        <p:nvSpPr>
          <p:cNvPr id="4" name="Slide Number Placeholder 3">
            <a:extLst>
              <a:ext uri="{FF2B5EF4-FFF2-40B4-BE49-F238E27FC236}">
                <a16:creationId xmlns:a16="http://schemas.microsoft.com/office/drawing/2014/main" id="{0E312FF0-59FB-4DF7-9E7F-F9F5494B84FF}"/>
              </a:ext>
            </a:extLst>
          </p:cNvPr>
          <p:cNvSpPr>
            <a:spLocks noGrp="1"/>
          </p:cNvSpPr>
          <p:nvPr>
            <p:ph type="sldNum" sz="quarter" idx="3"/>
          </p:nvPr>
        </p:nvSpPr>
        <p:spPr/>
        <p:txBody>
          <a:bodyPr/>
          <a:lstStyle/>
          <a:p>
            <a:fld id="{7C5DB68A-9D44-4073-920F-D08D647C06A7}" type="slidenum">
              <a:rPr lang="en-US" smtClean="0"/>
              <a:t>65</a:t>
            </a:fld>
            <a:endParaRPr lang="en-US" dirty="0"/>
          </a:p>
        </p:txBody>
      </p:sp>
    </p:spTree>
    <p:extLst>
      <p:ext uri="{BB962C8B-B14F-4D97-AF65-F5344CB8AC3E}">
        <p14:creationId xmlns:p14="http://schemas.microsoft.com/office/powerpoint/2010/main" val="1080664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0FCE-FD5D-4C1B-80CE-AA21C7F32B1E}"/>
              </a:ext>
            </a:extLst>
          </p:cNvPr>
          <p:cNvSpPr>
            <a:spLocks noGrp="1"/>
          </p:cNvSpPr>
          <p:nvPr>
            <p:ph type="title"/>
          </p:nvPr>
        </p:nvSpPr>
        <p:spPr/>
        <p:txBody>
          <a:bodyPr/>
          <a:lstStyle/>
          <a:p>
            <a:r>
              <a:rPr lang="en-US" dirty="0"/>
              <a:t>Demo’s</a:t>
            </a:r>
          </a:p>
        </p:txBody>
      </p:sp>
      <p:sp>
        <p:nvSpPr>
          <p:cNvPr id="3" name="Content Placeholder 2">
            <a:extLst>
              <a:ext uri="{FF2B5EF4-FFF2-40B4-BE49-F238E27FC236}">
                <a16:creationId xmlns:a16="http://schemas.microsoft.com/office/drawing/2014/main" id="{9519C861-3CB2-4FD7-9A84-71B3EFEF5EB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6C3D1BE-6C06-481A-BAEA-7E563CCB52DC}"/>
              </a:ext>
            </a:extLst>
          </p:cNvPr>
          <p:cNvSpPr>
            <a:spLocks noGrp="1"/>
          </p:cNvSpPr>
          <p:nvPr>
            <p:ph type="sldNum" sz="quarter" idx="3"/>
          </p:nvPr>
        </p:nvSpPr>
        <p:spPr/>
        <p:txBody>
          <a:bodyPr/>
          <a:lstStyle/>
          <a:p>
            <a:fld id="{7C5DB68A-9D44-4073-920F-D08D647C06A7}" type="slidenum">
              <a:rPr lang="en-US" smtClean="0"/>
              <a:t>66</a:t>
            </a:fld>
            <a:endParaRPr lang="en-US" dirty="0"/>
          </a:p>
        </p:txBody>
      </p:sp>
    </p:spTree>
    <p:extLst>
      <p:ext uri="{BB962C8B-B14F-4D97-AF65-F5344CB8AC3E}">
        <p14:creationId xmlns:p14="http://schemas.microsoft.com/office/powerpoint/2010/main" val="178511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Reading pre-class!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a:xfrm>
            <a:off x="228600" y="1554480"/>
            <a:ext cx="8686800" cy="2895600"/>
          </a:xfrm>
        </p:spPr>
        <p:txBody>
          <a:bodyPr/>
          <a:lstStyle/>
          <a:p>
            <a:pPr>
              <a:buFont typeface="Arial" panose="020B0604020202020204" pitchFamily="34" charset="0"/>
              <a:buChar char="•"/>
            </a:pPr>
            <a:r>
              <a:rPr lang="en-US" sz="2000" dirty="0"/>
              <a:t>Required reading pre-class:</a:t>
            </a:r>
          </a:p>
          <a:p>
            <a:pPr lvl="1">
              <a:buFont typeface="Arial" panose="020B0604020202020204" pitchFamily="34" charset="0"/>
              <a:buChar char="•"/>
            </a:pPr>
            <a:r>
              <a:rPr lang="en-US" sz="2000" b="1" dirty="0"/>
              <a:t>R7</a:t>
            </a:r>
            <a:r>
              <a:rPr lang="en-US" sz="2000" dirty="0"/>
              <a:t> Ceusters, W. and B. Smith, Tracking referents in electronic health records. Stud Health Technol Inform, 2005. 116: p. 71-6.[3]</a:t>
            </a:r>
          </a:p>
          <a:p>
            <a:pPr lvl="1">
              <a:buFont typeface="Arial" panose="020B0604020202020204" pitchFamily="34" charset="0"/>
              <a:buChar char="•"/>
            </a:pPr>
            <a:r>
              <a:rPr lang="en-US" sz="2000" dirty="0"/>
              <a:t>PDF downloadable from: </a:t>
            </a:r>
            <a:r>
              <a:rPr lang="en-US" sz="2000" dirty="0">
                <a:hlinkClick r:id="rId2"/>
              </a:rPr>
              <a:t>http://ebooks.iospress.nl/publication</a:t>
            </a:r>
            <a:r>
              <a:rPr lang="en-US" sz="2000">
                <a:hlinkClick r:id="rId2"/>
              </a:rPr>
              <a:t>/10278</a:t>
            </a:r>
            <a:r>
              <a:rPr lang="en-US" sz="2000"/>
              <a:t> </a:t>
            </a:r>
            <a:endParaRPr lang="en-US" sz="2000" dirty="0"/>
          </a:p>
          <a:p>
            <a:pPr>
              <a:buFont typeface="Arial" panose="020B0604020202020204" pitchFamily="34" charset="0"/>
              <a:buChar char="•"/>
            </a:pPr>
            <a:r>
              <a:rPr lang="en-US" sz="2000" dirty="0"/>
              <a:t>More in detail: </a:t>
            </a:r>
          </a:p>
          <a:p>
            <a:pPr lvl="1">
              <a:buFont typeface="Arial" panose="020B0604020202020204" pitchFamily="34" charset="0"/>
              <a:buChar char="•"/>
            </a:pPr>
            <a:r>
              <a:rPr lang="en-US" sz="2000" dirty="0">
                <a:hlinkClick r:id="rId3"/>
              </a:rPr>
              <a:t>https://osf.io/preprints/osf/q8hts</a:t>
            </a:r>
            <a:r>
              <a:rPr lang="en-US" sz="2000" dirty="0"/>
              <a:t> </a:t>
            </a:r>
          </a:p>
          <a:p>
            <a:pPr>
              <a:buFont typeface="Arial" panose="020B0604020202020204" pitchFamily="34" charset="0"/>
              <a:buChar char="•"/>
            </a:pPr>
            <a:r>
              <a:rPr lang="en-US" sz="2000" dirty="0"/>
              <a:t>Suggested additional reading (for sure for students with concentration in Biomedical Ontology):</a:t>
            </a:r>
          </a:p>
          <a:p>
            <a:pPr lvl="1">
              <a:buFont typeface="Arial" panose="020B0604020202020204" pitchFamily="34" charset="0"/>
              <a:buChar char="•"/>
            </a:pPr>
            <a:r>
              <a:rPr lang="en-US" sz="2000" b="1" dirty="0"/>
              <a:t>R8</a:t>
            </a:r>
            <a:r>
              <a:rPr lang="en-US" sz="2000" dirty="0"/>
              <a:t> Ceusters, W. and B. Smith, Strategies for referent tracking in electronic health records. J Biomed Inform, 2006. 39(3): p. 362-78.[4]</a:t>
            </a:r>
          </a:p>
          <a:p>
            <a:pPr lvl="1">
              <a:buFont typeface="Arial" panose="020B0604020202020204" pitchFamily="34" charset="0"/>
              <a:buChar char="•"/>
            </a:pPr>
            <a:r>
              <a:rPr lang="en-US" sz="2000" dirty="0">
                <a:hlinkClick r:id="rId4"/>
              </a:rPr>
              <a:t>https://www.sciencedirect.com/science/article/pii/S1532046405000754</a:t>
            </a:r>
            <a:r>
              <a:rPr lang="en-US" sz="2000" dirty="0"/>
              <a:t> </a:t>
            </a:r>
          </a:p>
        </p:txBody>
      </p:sp>
      <p:sp>
        <p:nvSpPr>
          <p:cNvPr id="4" name="Slide Number Placeholder 3">
            <a:extLst>
              <a:ext uri="{FF2B5EF4-FFF2-40B4-BE49-F238E27FC236}">
                <a16:creationId xmlns:a16="http://schemas.microsoft.com/office/drawing/2014/main" id="{21E4C6D7-1CFE-4A92-8A8B-FCFCF8666E48}"/>
              </a:ext>
            </a:extLst>
          </p:cNvPr>
          <p:cNvSpPr>
            <a:spLocks noGrp="1"/>
          </p:cNvSpPr>
          <p:nvPr>
            <p:ph type="sldNum" sz="quarter" idx="3"/>
          </p:nvPr>
        </p:nvSpPr>
        <p:spPr/>
        <p:txBody>
          <a:bodyPr/>
          <a:lstStyle/>
          <a:p>
            <a:fld id="{7C5DB68A-9D44-4073-920F-D08D647C06A7}" type="slidenum">
              <a:rPr lang="en-US" smtClean="0"/>
              <a:t>67</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a:t>
            </a:r>
            <a:br>
              <a:rPr lang="en-US" dirty="0"/>
            </a:br>
            <a:r>
              <a:rPr lang="en-US" sz="2400" dirty="0"/>
              <a:t>(mainstream view)</a:t>
            </a:r>
          </a:p>
        </p:txBody>
      </p:sp>
      <p:sp>
        <p:nvSpPr>
          <p:cNvPr id="5" name="Content Placeholder 4"/>
          <p:cNvSpPr>
            <a:spLocks noGrp="1"/>
          </p:cNvSpPr>
          <p:nvPr>
            <p:ph idx="1"/>
          </p:nvPr>
        </p:nvSpPr>
        <p:spPr>
          <a:xfrm>
            <a:off x="228600" y="1676400"/>
            <a:ext cx="8686800" cy="4953000"/>
          </a:xfrm>
        </p:spPr>
        <p:txBody>
          <a:bodyPr/>
          <a:lstStyle/>
          <a:p>
            <a:pPr>
              <a:buFont typeface="Arial" panose="020B0604020202020204" pitchFamily="34" charset="0"/>
              <a:buChar char="•"/>
            </a:pPr>
            <a:r>
              <a:rPr lang="en-US" sz="2800" b="1" u="sng" dirty="0"/>
              <a:t>Relations</a:t>
            </a:r>
            <a:r>
              <a:rPr lang="en-US" sz="2800" dirty="0"/>
              <a:t>:</a:t>
            </a:r>
          </a:p>
          <a:p>
            <a:pPr lvl="1">
              <a:buFont typeface="Arial" panose="020B0604020202020204" pitchFamily="34" charset="0"/>
              <a:buChar char="•"/>
            </a:pPr>
            <a:r>
              <a:rPr lang="en-US" sz="2800" dirty="0"/>
              <a:t>‘</a:t>
            </a:r>
            <a:r>
              <a:rPr lang="en-US" sz="2800" i="1" dirty="0"/>
              <a:t>entities that glue together other entities</a:t>
            </a:r>
            <a:r>
              <a:rPr lang="en-US" sz="2800" dirty="0"/>
              <a:t>’</a:t>
            </a:r>
          </a:p>
          <a:p>
            <a:pPr lvl="1">
              <a:buFont typeface="Arial" panose="020B0604020202020204" pitchFamily="34" charset="0"/>
              <a:buChar char="•"/>
            </a:pPr>
            <a:endParaRPr lang="en-US" sz="800" dirty="0"/>
          </a:p>
          <a:p>
            <a:pPr lvl="1">
              <a:buFont typeface="Arial" panose="020B0604020202020204" pitchFamily="34" charset="0"/>
              <a:buChar char="•"/>
            </a:pPr>
            <a:r>
              <a:rPr lang="en-US" sz="2800" i="1" dirty="0"/>
              <a:t>Formal relations</a:t>
            </a:r>
            <a:r>
              <a:rPr lang="en-US" sz="2800" dirty="0"/>
              <a:t>:</a:t>
            </a:r>
          </a:p>
          <a:p>
            <a:pPr lvl="2">
              <a:buFont typeface="Arial" panose="020B0604020202020204" pitchFamily="34" charset="0"/>
              <a:buChar char="•"/>
            </a:pPr>
            <a:r>
              <a:rPr lang="en-US" sz="2800" dirty="0"/>
              <a:t>‘</a:t>
            </a:r>
            <a:r>
              <a:rPr lang="en-US" sz="2800" i="1" dirty="0"/>
              <a:t>hold between two or more entities directly, without any further intervening individual</a:t>
            </a:r>
            <a:r>
              <a:rPr lang="en-US" sz="2800" dirty="0"/>
              <a:t>’.</a:t>
            </a:r>
          </a:p>
          <a:p>
            <a:pPr lvl="2">
              <a:buFont typeface="Arial" panose="020B0604020202020204" pitchFamily="34" charset="0"/>
              <a:buChar char="•"/>
            </a:pPr>
            <a:endParaRPr lang="en-US" sz="800" dirty="0"/>
          </a:p>
          <a:p>
            <a:pPr lvl="1">
              <a:buFont typeface="Arial" panose="020B0604020202020204" pitchFamily="34" charset="0"/>
              <a:buChar char="•"/>
            </a:pPr>
            <a:r>
              <a:rPr lang="en-US" sz="2800" i="1" dirty="0"/>
              <a:t>Material relations</a:t>
            </a:r>
            <a:r>
              <a:rPr lang="en-US" sz="2800" dirty="0"/>
              <a:t>:</a:t>
            </a:r>
          </a:p>
          <a:p>
            <a:pPr lvl="2">
              <a:buFont typeface="Arial" panose="020B0604020202020204" pitchFamily="34" charset="0"/>
              <a:buChar char="•"/>
            </a:pPr>
            <a:r>
              <a:rPr lang="en-US" sz="2800" dirty="0"/>
              <a:t>‘</a:t>
            </a:r>
            <a:r>
              <a:rPr lang="en-US" sz="2800" i="1" dirty="0"/>
              <a:t>have material structure on their own</a:t>
            </a:r>
            <a:r>
              <a:rPr lang="en-US" sz="2800" dirty="0"/>
              <a:t>’.</a:t>
            </a:r>
          </a:p>
          <a:p>
            <a:pPr marL="1828800" lvl="4" indent="0"/>
            <a:r>
              <a:rPr lang="en-US" sz="2800" dirty="0"/>
              <a:t> = </a:t>
            </a:r>
            <a:r>
              <a:rPr lang="en-US" sz="2400" dirty="0"/>
              <a:t>are entities </a:t>
            </a:r>
            <a:r>
              <a:rPr lang="en-US" sz="1600" i="0" dirty="0"/>
              <a:t>(not, of course, material entities)</a:t>
            </a:r>
          </a:p>
          <a:p>
            <a:pPr lvl="1">
              <a:buFont typeface="Arial" panose="020B0604020202020204" pitchFamily="34" charset="0"/>
              <a:buChar char="•"/>
            </a:pPr>
            <a:endParaRPr lang="en-US" sz="2800" dirty="0"/>
          </a:p>
        </p:txBody>
      </p:sp>
      <p:sp>
        <p:nvSpPr>
          <p:cNvPr id="6" name="Rectangle 5"/>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grpSp>
        <p:nvGrpSpPr>
          <p:cNvPr id="15" name="Group 14">
            <a:extLst>
              <a:ext uri="{FF2B5EF4-FFF2-40B4-BE49-F238E27FC236}">
                <a16:creationId xmlns:a16="http://schemas.microsoft.com/office/drawing/2014/main" id="{4E6F9ED2-2304-48DA-B4D8-9A439F419B14}"/>
              </a:ext>
            </a:extLst>
          </p:cNvPr>
          <p:cNvGrpSpPr/>
          <p:nvPr/>
        </p:nvGrpSpPr>
        <p:grpSpPr>
          <a:xfrm>
            <a:off x="1600200" y="5413248"/>
            <a:ext cx="3733800" cy="377952"/>
            <a:chOff x="1600200" y="5413248"/>
            <a:chExt cx="3733800" cy="377952"/>
          </a:xfrm>
        </p:grpSpPr>
        <p:cxnSp>
          <p:nvCxnSpPr>
            <p:cNvPr id="8" name="Straight Connector 7">
              <a:extLst>
                <a:ext uri="{FF2B5EF4-FFF2-40B4-BE49-F238E27FC236}">
                  <a16:creationId xmlns:a16="http://schemas.microsoft.com/office/drawing/2014/main" id="{56A7C218-CC4B-47C4-A293-F067837D7507}"/>
                </a:ext>
              </a:extLst>
            </p:cNvPr>
            <p:cNvCxnSpPr>
              <a:cxnSpLocks/>
            </p:cNvCxnSpPr>
            <p:nvPr/>
          </p:nvCxnSpPr>
          <p:spPr bwMode="auto">
            <a:xfrm>
              <a:off x="1600200" y="5413248"/>
              <a:ext cx="3733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1" name="Connector: Elbow 10">
              <a:extLst>
                <a:ext uri="{FF2B5EF4-FFF2-40B4-BE49-F238E27FC236}">
                  <a16:creationId xmlns:a16="http://schemas.microsoft.com/office/drawing/2014/main" id="{32FED117-E18D-4AC6-8890-29231E821770}"/>
                </a:ext>
              </a:extLst>
            </p:cNvPr>
            <p:cNvCxnSpPr>
              <a:cxnSpLocks/>
            </p:cNvCxnSpPr>
            <p:nvPr/>
          </p:nvCxnSpPr>
          <p:spPr bwMode="auto">
            <a:xfrm rot="16200000" flipH="1">
              <a:off x="1792224" y="5449824"/>
              <a:ext cx="377952" cy="304800"/>
            </a:xfrm>
            <a:prstGeom prst="bentConnector3">
              <a:avLst>
                <a:gd name="adj1" fmla="val 98387"/>
              </a:avLst>
            </a:prstGeom>
            <a:solidFill>
              <a:schemeClr val="accent1"/>
            </a:solidFill>
            <a:ln w="28575" cap="flat" cmpd="sng" algn="ctr">
              <a:solidFill>
                <a:schemeClr val="bg1"/>
              </a:solidFill>
              <a:prstDash val="solid"/>
              <a:round/>
              <a:headEnd type="none" w="med" len="med"/>
              <a:tailEnd type="triangle"/>
            </a:ln>
            <a:effectLst/>
          </p:spPr>
        </p:cxnSp>
      </p:grpSp>
      <p:sp>
        <p:nvSpPr>
          <p:cNvPr id="2" name="Slide Number Placeholder 1">
            <a:extLst>
              <a:ext uri="{FF2B5EF4-FFF2-40B4-BE49-F238E27FC236}">
                <a16:creationId xmlns:a16="http://schemas.microsoft.com/office/drawing/2014/main" id="{A7A8BDAB-C403-4968-8007-9A62198A7E33}"/>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34566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58" name="Group 57"/>
          <p:cNvGrpSpPr/>
          <p:nvPr/>
        </p:nvGrpSpPr>
        <p:grpSpPr>
          <a:xfrm>
            <a:off x="990600" y="2285999"/>
            <a:ext cx="7162800" cy="2238259"/>
            <a:chOff x="990600" y="2285999"/>
            <a:chExt cx="7162800" cy="2238259"/>
          </a:xfrm>
        </p:grpSpPr>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41" name="TextBox 40"/>
            <p:cNvSpPr txBox="1"/>
            <p:nvPr/>
          </p:nvSpPr>
          <p:spPr>
            <a:xfrm>
              <a:off x="6128917" y="2764716"/>
              <a:ext cx="1039066" cy="400110"/>
            </a:xfrm>
            <a:prstGeom prst="rect">
              <a:avLst/>
            </a:prstGeom>
            <a:noFill/>
          </p:spPr>
          <p:txBody>
            <a:bodyPr wrap="none" rtlCol="0">
              <a:spAutoFit/>
            </a:bodyPr>
            <a:lstStyle/>
            <a:p>
              <a:r>
                <a:rPr lang="en-US" sz="2000" dirty="0" err="1">
                  <a:solidFill>
                    <a:schemeClr val="bg1"/>
                  </a:solidFill>
                </a:rPr>
                <a:t>isAbout</a:t>
              </a:r>
              <a:endParaRPr lang="en-US" sz="2000" dirty="0">
                <a:solidFill>
                  <a:schemeClr val="bg1"/>
                </a:solidFill>
              </a:endParaRPr>
            </a:p>
          </p:txBody>
        </p:sp>
      </p:grpSp>
      <p:sp>
        <p:nvSpPr>
          <p:cNvPr id="4" name="Slide Number Placeholder 3">
            <a:extLst>
              <a:ext uri="{FF2B5EF4-FFF2-40B4-BE49-F238E27FC236}">
                <a16:creationId xmlns:a16="http://schemas.microsoft.com/office/drawing/2014/main" id="{4EB73E99-6FB2-4411-B735-5A264A5FE6E8}"/>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8587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5295-A9FD-4175-AF8F-7770F5D9B649}"/>
              </a:ext>
            </a:extLst>
          </p:cNvPr>
          <p:cNvSpPr>
            <a:spLocks noGrp="1"/>
          </p:cNvSpPr>
          <p:nvPr>
            <p:ph type="title"/>
          </p:nvPr>
        </p:nvSpPr>
        <p:spPr/>
        <p:txBody>
          <a:bodyPr/>
          <a:lstStyle/>
          <a:p>
            <a:r>
              <a:rPr lang="en-US" dirty="0"/>
              <a:t>Is-about</a:t>
            </a:r>
          </a:p>
        </p:txBody>
      </p:sp>
      <p:sp>
        <p:nvSpPr>
          <p:cNvPr id="3" name="Content Placeholder 2">
            <a:extLst>
              <a:ext uri="{FF2B5EF4-FFF2-40B4-BE49-F238E27FC236}">
                <a16:creationId xmlns:a16="http://schemas.microsoft.com/office/drawing/2014/main" id="{67AB0CAB-6615-4ED0-94BC-782798BF7629}"/>
              </a:ext>
            </a:extLst>
          </p:cNvPr>
          <p:cNvSpPr>
            <a:spLocks noGrp="1"/>
          </p:cNvSpPr>
          <p:nvPr>
            <p:ph idx="1"/>
          </p:nvPr>
        </p:nvSpPr>
        <p:spPr/>
        <p:txBody>
          <a:bodyPr/>
          <a:lstStyle/>
          <a:p>
            <a:pPr marL="565150" marR="0" indent="-457200">
              <a:spcBef>
                <a:spcPts val="600"/>
              </a:spcBef>
              <a:spcAft>
                <a:spcPts val="0"/>
              </a:spcAft>
              <a:buFont typeface="Arial" panose="020B0604020202020204" pitchFamily="34" charset="0"/>
              <a:buChar char="•"/>
              <a:tabLst>
                <a:tab pos="237490" algn="l"/>
              </a:tabLst>
            </a:pPr>
            <a:r>
              <a:rPr lang="en-US" sz="2800" i="1" dirty="0">
                <a:effectLst/>
                <a:latin typeface="+mn-lt"/>
                <a:ea typeface="Times New Roman" panose="02020603050405020304" pitchFamily="18" charset="0"/>
              </a:rPr>
              <a:t>x </a:t>
            </a:r>
            <a:r>
              <a:rPr lang="en-US" sz="2800" b="1" i="1" dirty="0" err="1">
                <a:effectLst/>
                <a:latin typeface="+mn-lt"/>
                <a:ea typeface="Times New Roman" panose="02020603050405020304" pitchFamily="18" charset="0"/>
              </a:rPr>
              <a:t>is_about</a:t>
            </a:r>
            <a:r>
              <a:rPr lang="en-US" sz="2800" b="1" i="1" dirty="0">
                <a:effectLst/>
                <a:latin typeface="+mn-lt"/>
                <a:ea typeface="Times New Roman" panose="02020603050405020304" pitchFamily="18" charset="0"/>
              </a:rPr>
              <a:t> </a:t>
            </a:r>
            <a:r>
              <a:rPr lang="en-US" sz="2800" i="1" dirty="0">
                <a:effectLst/>
                <a:latin typeface="+mn-lt"/>
                <a:ea typeface="Times New Roman" panose="02020603050405020304" pitchFamily="18" charset="0"/>
              </a:rPr>
              <a:t>y</a:t>
            </a:r>
            <a:r>
              <a:rPr lang="en-US" sz="2800" b="1" dirty="0">
                <a:effectLst/>
                <a:latin typeface="+mn-lt"/>
                <a:ea typeface="Times New Roman" panose="02020603050405020304" pitchFamily="18" charset="0"/>
              </a:rPr>
              <a:t> </a:t>
            </a:r>
            <a:r>
              <a:rPr lang="en-US" sz="2800" dirty="0">
                <a:effectLst/>
                <a:latin typeface="+mn-lt"/>
                <a:ea typeface="Times New Roman" panose="02020603050405020304" pitchFamily="18" charset="0"/>
              </a:rPr>
              <a:t>means</a:t>
            </a:r>
            <a:r>
              <a:rPr lang="en-US" sz="2800" b="1" dirty="0">
                <a:effectLst/>
                <a:latin typeface="+mn-lt"/>
                <a:ea typeface="Times New Roman" panose="02020603050405020304" pitchFamily="18" charset="0"/>
              </a:rPr>
              <a:t>: </a:t>
            </a:r>
          </a:p>
          <a:p>
            <a:pPr marL="908050" lvl="2" indent="0">
              <a:spcBef>
                <a:spcPts val="600"/>
              </a:spcBef>
              <a:spcAft>
                <a:spcPts val="0"/>
              </a:spcAft>
              <a:buNone/>
              <a:tabLst>
                <a:tab pos="237490" algn="l"/>
              </a:tabLst>
            </a:pPr>
            <a:r>
              <a:rPr lang="en-US" sz="2400" i="1" dirty="0">
                <a:effectLst/>
                <a:latin typeface="+mn-lt"/>
                <a:ea typeface="Times New Roman" panose="02020603050405020304" pitchFamily="18" charset="0"/>
              </a:rPr>
              <a:t>x refers to or is cognitively directed towards y.</a:t>
            </a:r>
            <a:r>
              <a:rPr lang="en-US" sz="2400" b="1" i="1"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Domain:</a:t>
            </a:r>
            <a:r>
              <a:rPr lang="en-US" sz="2400" dirty="0">
                <a:effectLst/>
                <a:latin typeface="+mn-lt"/>
                <a:ea typeface="Times New Roman" panose="02020603050405020304" pitchFamily="18" charset="0"/>
              </a:rPr>
              <a:t> representations; </a:t>
            </a:r>
            <a:r>
              <a:rPr lang="en-US" sz="2400" b="1" dirty="0">
                <a:effectLst/>
                <a:latin typeface="+mn-lt"/>
                <a:ea typeface="Times New Roman" panose="02020603050405020304" pitchFamily="18" charset="0"/>
              </a:rPr>
              <a:t>Range:</a:t>
            </a:r>
            <a:r>
              <a:rPr lang="en-US" sz="2400" dirty="0">
                <a:effectLst/>
                <a:latin typeface="+mn-lt"/>
                <a:ea typeface="Times New Roman" panose="02020603050405020304" pitchFamily="18" charset="0"/>
              </a:rPr>
              <a:t> portions of reality. </a:t>
            </a:r>
            <a:r>
              <a:rPr lang="en-US" sz="2400" b="1" dirty="0">
                <a:effectLst/>
                <a:latin typeface="+mn-lt"/>
                <a:ea typeface="Times New Roman" panose="02020603050405020304" pitchFamily="18" charset="0"/>
              </a:rPr>
              <a:t>Axiom:</a:t>
            </a:r>
            <a:r>
              <a:rPr lang="en-US" sz="2400" dirty="0">
                <a:effectLst/>
                <a:latin typeface="+mn-lt"/>
                <a:ea typeface="Times New Roman" panose="02020603050405020304" pitchFamily="18" charset="0"/>
              </a:rPr>
              <a:t> if</a:t>
            </a:r>
            <a:r>
              <a:rPr lang="en-US" sz="2400" b="1" dirty="0">
                <a:effectLst/>
                <a:latin typeface="+mn-lt"/>
                <a:ea typeface="Times New Roman" panose="02020603050405020304" pitchFamily="18" charset="0"/>
              </a:rPr>
              <a:t> </a:t>
            </a:r>
            <a:r>
              <a:rPr lang="en-US" sz="2400" i="1" dirty="0">
                <a:effectLst/>
                <a:latin typeface="+mn-lt"/>
                <a:ea typeface="Times New Roman" panose="02020603050405020304" pitchFamily="18" charset="0"/>
              </a:rPr>
              <a:t>x</a:t>
            </a:r>
            <a:r>
              <a:rPr lang="en-US" sz="2400" b="1" i="1" dirty="0">
                <a:effectLst/>
                <a:latin typeface="+mn-lt"/>
                <a:ea typeface="Times New Roman" panose="02020603050405020304" pitchFamily="18" charset="0"/>
              </a:rPr>
              <a:t> </a:t>
            </a:r>
            <a:r>
              <a:rPr lang="en-US" sz="2400" b="1" i="1" dirty="0" err="1">
                <a:effectLst/>
                <a:latin typeface="+mn-lt"/>
                <a:ea typeface="Times New Roman" panose="02020603050405020304" pitchFamily="18" charset="0"/>
              </a:rPr>
              <a:t>is_about</a:t>
            </a:r>
            <a:r>
              <a:rPr lang="en-US" sz="2400" b="1" i="1" dirty="0">
                <a:effectLst/>
                <a:latin typeface="+mn-lt"/>
                <a:ea typeface="Times New Roman" panose="02020603050405020304" pitchFamily="18" charset="0"/>
              </a:rPr>
              <a:t> </a:t>
            </a:r>
            <a:r>
              <a:rPr lang="en-US" sz="2400" i="1" dirty="0">
                <a:effectLst/>
                <a:latin typeface="+mn-lt"/>
                <a:ea typeface="Times New Roman" panose="02020603050405020304" pitchFamily="18" charset="0"/>
              </a:rPr>
              <a:t>y </a:t>
            </a:r>
            <a:r>
              <a:rPr lang="en-US" sz="2400" dirty="0">
                <a:effectLst/>
                <a:latin typeface="+mn-lt"/>
                <a:ea typeface="Times New Roman" panose="02020603050405020304" pitchFamily="18" charset="0"/>
              </a:rPr>
              <a:t>then </a:t>
            </a:r>
            <a:r>
              <a:rPr lang="en-US" sz="2400" i="1" dirty="0">
                <a:effectLst/>
                <a:latin typeface="+mn-lt"/>
                <a:ea typeface="Times New Roman" panose="02020603050405020304" pitchFamily="18" charset="0"/>
              </a:rPr>
              <a:t>y </a:t>
            </a:r>
            <a:r>
              <a:rPr lang="en-US" sz="2400" dirty="0">
                <a:effectLst/>
                <a:latin typeface="+mn-lt"/>
                <a:ea typeface="Times New Roman" panose="02020603050405020304" pitchFamily="18" charset="0"/>
              </a:rPr>
              <a:t>exists (veridicality).</a:t>
            </a:r>
          </a:p>
          <a:p>
            <a:pPr marL="565150" marR="0" indent="-457200">
              <a:spcBef>
                <a:spcPts val="600"/>
              </a:spcBef>
              <a:spcAft>
                <a:spcPts val="0"/>
              </a:spcAft>
              <a:buFont typeface="Arial" panose="020B0604020202020204" pitchFamily="34" charset="0"/>
              <a:buChar char="•"/>
              <a:tabLst>
                <a:tab pos="237490" algn="l"/>
              </a:tabLst>
            </a:pPr>
            <a:endParaRPr lang="en-US" sz="2800" dirty="0">
              <a:latin typeface="+mn-lt"/>
            </a:endParaRPr>
          </a:p>
          <a:p>
            <a:pPr marL="565150" marR="0" indent="-457200">
              <a:spcBef>
                <a:spcPts val="600"/>
              </a:spcBef>
              <a:spcAft>
                <a:spcPts val="0"/>
              </a:spcAft>
              <a:buFont typeface="Arial" panose="020B0604020202020204" pitchFamily="34" charset="0"/>
              <a:buChar char="•"/>
              <a:tabLst>
                <a:tab pos="237490" algn="l"/>
              </a:tabLst>
            </a:pPr>
            <a:r>
              <a:rPr lang="en-US" sz="2800" dirty="0">
                <a:latin typeface="+mn-lt"/>
              </a:rPr>
              <a:t>BFO does not represent portions of reality!</a:t>
            </a:r>
          </a:p>
          <a:p>
            <a:pPr marL="565150" marR="0" indent="-457200">
              <a:spcBef>
                <a:spcPts val="600"/>
              </a:spcBef>
              <a:spcAft>
                <a:spcPts val="0"/>
              </a:spcAft>
              <a:buFont typeface="Arial" panose="020B0604020202020204" pitchFamily="34" charset="0"/>
              <a:buChar char="•"/>
              <a:tabLst>
                <a:tab pos="237490" algn="l"/>
              </a:tabLst>
            </a:pPr>
            <a:r>
              <a:rPr lang="en-US" sz="2800" dirty="0">
                <a:latin typeface="+mn-lt"/>
              </a:rPr>
              <a:t>Take the sentence ‘Obama is POTUS in 2025’. </a:t>
            </a:r>
          </a:p>
          <a:p>
            <a:pPr marL="965200" lvl="1" indent="-457200">
              <a:spcBef>
                <a:spcPts val="600"/>
              </a:spcBef>
              <a:spcAft>
                <a:spcPts val="0"/>
              </a:spcAft>
              <a:buFont typeface="Arial" panose="020B0604020202020204" pitchFamily="34" charset="0"/>
              <a:buChar char="•"/>
              <a:tabLst>
                <a:tab pos="237490" algn="l"/>
              </a:tabLst>
            </a:pPr>
            <a:r>
              <a:rPr lang="en-US" sz="2800" dirty="0">
                <a:latin typeface="+mn-lt"/>
              </a:rPr>
              <a:t>What is the sentence about?</a:t>
            </a:r>
          </a:p>
          <a:p>
            <a:pPr marL="965200" lvl="1" indent="-457200">
              <a:spcBef>
                <a:spcPts val="600"/>
              </a:spcBef>
              <a:spcAft>
                <a:spcPts val="0"/>
              </a:spcAft>
              <a:buFont typeface="Arial" panose="020B0604020202020204" pitchFamily="34" charset="0"/>
              <a:buChar char="•"/>
              <a:tabLst>
                <a:tab pos="237490" algn="l"/>
              </a:tabLst>
            </a:pPr>
            <a:r>
              <a:rPr lang="en-US" sz="2800" dirty="0">
                <a:latin typeface="+mn-lt"/>
              </a:rPr>
              <a:t>What are parts of the sentence about?</a:t>
            </a:r>
          </a:p>
        </p:txBody>
      </p:sp>
      <p:sp>
        <p:nvSpPr>
          <p:cNvPr id="4" name="Slide Number Placeholder 3">
            <a:extLst>
              <a:ext uri="{FF2B5EF4-FFF2-40B4-BE49-F238E27FC236}">
                <a16:creationId xmlns:a16="http://schemas.microsoft.com/office/drawing/2014/main" id="{4DF85006-2E30-4A4B-9FED-4BC351C045EB}"/>
              </a:ext>
            </a:extLst>
          </p:cNvPr>
          <p:cNvSpPr>
            <a:spLocks noGrp="1"/>
          </p:cNvSpPr>
          <p:nvPr>
            <p:ph type="sldNum" sz="quarter" idx="3"/>
          </p:nvPr>
        </p:nvSpPr>
        <p:spPr/>
        <p:txBody>
          <a:bodyPr/>
          <a:lstStyle/>
          <a:p>
            <a:fld id="{7C5DB68A-9D44-4073-920F-D08D647C06A7}" type="slidenum">
              <a:rPr lang="en-US" smtClean="0"/>
              <a:t>9</a:t>
            </a:fld>
            <a:endParaRPr lang="en-US" dirty="0"/>
          </a:p>
        </p:txBody>
      </p:sp>
      <p:sp>
        <p:nvSpPr>
          <p:cNvPr id="6" name="TextBox 5">
            <a:extLst>
              <a:ext uri="{FF2B5EF4-FFF2-40B4-BE49-F238E27FC236}">
                <a16:creationId xmlns:a16="http://schemas.microsoft.com/office/drawing/2014/main" id="{60A72BE1-2D7B-4264-82CB-1F1A839538A1}"/>
              </a:ext>
            </a:extLst>
          </p:cNvPr>
          <p:cNvSpPr txBox="1"/>
          <p:nvPr/>
        </p:nvSpPr>
        <p:spPr>
          <a:xfrm>
            <a:off x="2133600" y="6034510"/>
            <a:ext cx="6898375" cy="738664"/>
          </a:xfrm>
          <a:prstGeom prst="rect">
            <a:avLst/>
          </a:prstGeom>
          <a:noFill/>
        </p:spPr>
        <p:txBody>
          <a:bodyPr wrap="square">
            <a:spAutoFit/>
          </a:bodyPr>
          <a:lstStyle/>
          <a:p>
            <a:pPr algn="r"/>
            <a:r>
              <a:rPr lang="en-US" sz="1400" b="0" i="0" dirty="0">
                <a:solidFill>
                  <a:schemeClr val="bg1"/>
                </a:solidFill>
                <a:effectLst/>
                <a:latin typeface="Arial" panose="020B0604020202020204" pitchFamily="34" charset="0"/>
              </a:rPr>
              <a:t>Smith B, </a:t>
            </a:r>
            <a:r>
              <a:rPr lang="en-US" sz="1400" b="0" i="0" dirty="0" err="1">
                <a:solidFill>
                  <a:schemeClr val="bg1"/>
                </a:solidFill>
                <a:effectLst/>
                <a:latin typeface="Arial" panose="020B0604020202020204" pitchFamily="34" charset="0"/>
              </a:rPr>
              <a:t>Ceusters</a:t>
            </a:r>
            <a:r>
              <a:rPr lang="en-US" sz="1400" b="0" i="0" dirty="0">
                <a:solidFill>
                  <a:schemeClr val="bg1"/>
                </a:solidFill>
                <a:effectLst/>
                <a:latin typeface="Arial" panose="020B0604020202020204" pitchFamily="34" charset="0"/>
              </a:rPr>
              <a:t> W. Aboutness: Towards Foundations for the Information Artifact Ontology. International Conference on Biomedical Ontologies, </a:t>
            </a:r>
            <a:r>
              <a:rPr lang="en-US" sz="1400" b="0" i="0"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ICBO 2015</a:t>
            </a:r>
            <a:r>
              <a:rPr lang="en-US" sz="1400" b="0" i="0" dirty="0">
                <a:solidFill>
                  <a:schemeClr val="bg1"/>
                </a:solidFill>
                <a:effectLst/>
                <a:latin typeface="Arial" panose="020B0604020202020204" pitchFamily="34" charset="0"/>
              </a:rPr>
              <a:t>, Lisbon, Portugal, July 27-30, 2015;47-51. (</a:t>
            </a:r>
            <a:r>
              <a:rPr lang="en-US" sz="1400" b="0"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video</a:t>
            </a:r>
            <a:r>
              <a:rPr lang="en-US" sz="1400" b="0" i="0" dirty="0">
                <a:solidFill>
                  <a:schemeClr val="bg1"/>
                </a:solidFill>
                <a:effectLst/>
                <a:latin typeface="Arial" panose="020B0604020202020204" pitchFamily="34" charset="0"/>
              </a:rPr>
              <a:t>, </a:t>
            </a:r>
            <a:r>
              <a:rPr lang="en-US" sz="1400" b="0" i="0" dirty="0">
                <a:solidFill>
                  <a:schemeClr val="bg1"/>
                </a:solidFill>
                <a:effectLst/>
                <a:latin typeface="Arial" panose="020B0604020202020204" pitchFamily="34" charset="0"/>
                <a:hlinkClick r:id="rId4" tooltip="Cheksum-(md5): 19a7be11904037e891cf74995a2ddd55 last-modified-date: 2015-08-06T10:01:44-0400 IUI: 130e84ef-e868-457b-8454-c0bf25c6dc16">
                  <a:extLst>
                    <a:ext uri="{A12FA001-AC4F-418D-AE19-62706E023703}">
                      <ahyp:hlinkClr xmlns:ahyp="http://schemas.microsoft.com/office/drawing/2018/hyperlinkcolor" val="tx"/>
                    </a:ext>
                  </a:extLst>
                </a:hlinkClick>
              </a:rPr>
              <a:t>paper</a:t>
            </a:r>
            <a:r>
              <a:rPr lang="en-US" sz="1400" b="0" i="0" dirty="0">
                <a:solidFill>
                  <a:schemeClr val="bg1"/>
                </a:solidFill>
                <a:effectLst/>
                <a:latin typeface="Arial" panose="020B0604020202020204" pitchFamily="34" charset="0"/>
              </a:rPr>
              <a:t>, </a:t>
            </a:r>
            <a:r>
              <a:rPr lang="en-US" sz="1400" b="0" i="0" dirty="0">
                <a:solidFill>
                  <a:schemeClr val="bg1"/>
                </a:solidFill>
                <a:effectLst/>
                <a:latin typeface="Arial" panose="020B0604020202020204" pitchFamily="34" charset="0"/>
                <a:hlinkClick r:id="rId5" tooltip="Cheksum-(md5): 09616c09ab3f3ccf39f60ccf2c3ac0eb last-modified-date: 2015-08-06T10:09:57-0400 IUI: 84911d5a-da66-4995-acd5-c4ee0f652db6">
                  <a:extLst>
                    <a:ext uri="{A12FA001-AC4F-418D-AE19-62706E023703}">
                      <ahyp:hlinkClr xmlns:ahyp="http://schemas.microsoft.com/office/drawing/2018/hyperlinkcolor" val="tx"/>
                    </a:ext>
                  </a:extLst>
                </a:hlinkClick>
              </a:rPr>
              <a:t>slides</a:t>
            </a:r>
            <a:r>
              <a:rPr lang="en-US" sz="1400" b="0" i="0" dirty="0">
                <a:solidFill>
                  <a:schemeClr val="bg1"/>
                </a:solidFill>
                <a:effectLst/>
                <a:latin typeface="Arial" panose="020B0604020202020204" pitchFamily="34" charset="0"/>
              </a:rPr>
              <a:t>)</a:t>
            </a:r>
          </a:p>
        </p:txBody>
      </p:sp>
    </p:spTree>
    <p:extLst>
      <p:ext uri="{BB962C8B-B14F-4D97-AF65-F5344CB8AC3E}">
        <p14:creationId xmlns:p14="http://schemas.microsoft.com/office/powerpoint/2010/main" val="193993561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43967</TotalTime>
  <Words>4314</Words>
  <Application>Microsoft Office PowerPoint</Application>
  <PresentationFormat>On-screen Show (4:3)</PresentationFormat>
  <Paragraphs>737</Paragraphs>
  <Slides>67</Slides>
  <Notes>11</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Calibri</vt:lpstr>
      <vt:lpstr>Eurostile</vt:lpstr>
      <vt:lpstr>Georgia</vt:lpstr>
      <vt:lpstr>Times</vt:lpstr>
      <vt:lpstr>Times New Roman</vt:lpstr>
      <vt:lpstr>Trebuchet MS</vt:lpstr>
      <vt:lpstr>2014-Indianapolis</vt:lpstr>
      <vt:lpstr>Photo Editor-foto</vt:lpstr>
      <vt:lpstr>BMI508 – Fall 2025 Introduction to Biomedical Ontology  Class 6 – Oct 1, 2025 Relations in  Biomedical Ontologies   </vt:lpstr>
      <vt:lpstr>Essentials</vt:lpstr>
      <vt:lpstr>Remember !</vt:lpstr>
      <vt:lpstr>What is out there … (… we want/need to deal with)?</vt:lpstr>
      <vt:lpstr>Distinguishing what is denoted by ‘relation’ in technical sense from what is denoted by ‘relation’ in non-formal language </vt:lpstr>
      <vt:lpstr>PowerPoint Presentation</vt:lpstr>
      <vt:lpstr>‘Relations’ (mainstream view)</vt:lpstr>
      <vt:lpstr>Material relation</vt:lpstr>
      <vt:lpstr>Is-about</vt:lpstr>
      <vt:lpstr>Material relation</vt:lpstr>
      <vt:lpstr>Material relation</vt:lpstr>
      <vt:lpstr>Material relation</vt:lpstr>
      <vt:lpstr>Material relation</vt:lpstr>
      <vt:lpstr>Material relations ‘have material structure on their own’</vt:lpstr>
      <vt:lpstr>Material relation</vt:lpstr>
      <vt:lpstr>Formal relations</vt:lpstr>
      <vt:lpstr>Formal relations ‘hold between two or more entities directly, without any further intervening individual’ </vt:lpstr>
      <vt:lpstr>Relationships</vt:lpstr>
      <vt:lpstr>Configurations</vt:lpstr>
      <vt:lpstr>Configurations</vt:lpstr>
      <vt:lpstr>Configurations</vt:lpstr>
      <vt:lpstr>Configurations</vt:lpstr>
      <vt:lpstr>Relational PoRs  relational expressions</vt:lpstr>
      <vt:lpstr>Relational PoRs  relational expressions</vt:lpstr>
      <vt:lpstr>Role (Externally-Grounded Realizable Entity) </vt:lpstr>
      <vt:lpstr>Relational PoRs  relational expressions</vt:lpstr>
      <vt:lpstr>Relational PoRs  relational expressions</vt:lpstr>
      <vt:lpstr>Relational PoRs  relational expressions</vt:lpstr>
      <vt:lpstr>Properties of formal relations</vt:lpstr>
      <vt:lpstr>Arity of a relation</vt:lpstr>
      <vt:lpstr>Properties of binary relations</vt:lpstr>
      <vt:lpstr>Such properties can also hold for 3-ary relations</vt:lpstr>
      <vt:lpstr>Distinct levels at which formal relations exist</vt:lpstr>
      <vt:lpstr>Relations in Ontological Realism</vt:lpstr>
      <vt:lpstr>the all-some form for tt relations</vt:lpstr>
      <vt:lpstr>Example template</vt:lpstr>
      <vt:lpstr>Definitions of the all-some form allow cascading inferences</vt:lpstr>
      <vt:lpstr>Features of relations on the level of instances may not hold on the level of universals</vt:lpstr>
      <vt:lpstr>PowerPoint Presentation</vt:lpstr>
      <vt:lpstr>PowerPoint Presentation</vt:lpstr>
      <vt:lpstr>Remember !!!</vt:lpstr>
      <vt:lpstr>Elucidations and definitions of formal relations</vt:lpstr>
      <vt:lpstr>PowerPoint Presentation</vt:lpstr>
      <vt:lpstr>Elucidation of a formal relation</vt:lpstr>
      <vt:lpstr>Elucidation of a formal relation</vt:lpstr>
      <vt:lpstr>Definition of a formal relation</vt:lpstr>
      <vt:lpstr>Elucidation versus definition</vt:lpstr>
      <vt:lpstr>Key idea in defining ontological relations</vt:lpstr>
      <vt:lpstr>How to define A is_a B</vt:lpstr>
      <vt:lpstr>Formal BFO definition for is_a</vt:lpstr>
      <vt:lpstr>Compare with RDFS / OWL</vt:lpstr>
      <vt:lpstr>‘Part-of’ different for continuants and occurrents</vt:lpstr>
      <vt:lpstr>Part-of can be generalized, … with care !</vt:lpstr>
      <vt:lpstr>Part-of can be generalized, … with care !</vt:lpstr>
      <vt:lpstr>Part-of can be generalized, … with care !</vt:lpstr>
      <vt:lpstr>Parthood as partial ordering</vt:lpstr>
      <vt:lpstr>Various forms of realization per type of dependent continuant as recognized in language  </vt:lpstr>
      <vt:lpstr>derives_from </vt:lpstr>
      <vt:lpstr>Relations in SNOMED CT</vt:lpstr>
      <vt:lpstr>Avoid at all cost!!!</vt:lpstr>
      <vt:lpstr>All BFO2020 relations</vt:lpstr>
      <vt:lpstr>Examples:</vt:lpstr>
      <vt:lpstr>Assignment</vt:lpstr>
      <vt:lpstr>Hint</vt:lpstr>
      <vt:lpstr>Important !</vt:lpstr>
      <vt:lpstr>Demo’s</vt:lpstr>
      <vt:lpstr>Reading pre-class!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cp:lastModifiedBy>
  <cp:revision>1593</cp:revision>
  <dcterms:created xsi:type="dcterms:W3CDTF">1601-01-01T00:00:00Z</dcterms:created>
  <dcterms:modified xsi:type="dcterms:W3CDTF">2025-10-01T14:56:01Z</dcterms:modified>
</cp:coreProperties>
</file>