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48" r:id="rId1"/>
  </p:sldMasterIdLst>
  <p:notesMasterIdLst>
    <p:notesMasterId r:id="rId95"/>
  </p:notesMasterIdLst>
  <p:sldIdLst>
    <p:sldId id="1369" r:id="rId2"/>
    <p:sldId id="1934" r:id="rId3"/>
    <p:sldId id="1660" r:id="rId4"/>
    <p:sldId id="1856" r:id="rId5"/>
    <p:sldId id="1837" r:id="rId6"/>
    <p:sldId id="1677" r:id="rId7"/>
    <p:sldId id="1857" r:id="rId8"/>
    <p:sldId id="1678" r:id="rId9"/>
    <p:sldId id="1858" r:id="rId10"/>
    <p:sldId id="1679" r:id="rId11"/>
    <p:sldId id="1859" r:id="rId12"/>
    <p:sldId id="1941" r:id="rId13"/>
    <p:sldId id="1676" r:id="rId14"/>
    <p:sldId id="1860" r:id="rId15"/>
    <p:sldId id="1943" r:id="rId16"/>
    <p:sldId id="1675" r:id="rId17"/>
    <p:sldId id="1680" r:id="rId18"/>
    <p:sldId id="1681" r:id="rId19"/>
    <p:sldId id="1682" r:id="rId20"/>
    <p:sldId id="1685" r:id="rId21"/>
    <p:sldId id="1920" r:id="rId22"/>
    <p:sldId id="1922" r:id="rId23"/>
    <p:sldId id="1923" r:id="rId24"/>
    <p:sldId id="1924" r:id="rId25"/>
    <p:sldId id="1925" r:id="rId26"/>
    <p:sldId id="1926" r:id="rId27"/>
    <p:sldId id="1927" r:id="rId28"/>
    <p:sldId id="1928" r:id="rId29"/>
    <p:sldId id="1929" r:id="rId30"/>
    <p:sldId id="1930" r:id="rId31"/>
    <p:sldId id="1935" r:id="rId32"/>
    <p:sldId id="1371" r:id="rId33"/>
    <p:sldId id="1404" r:id="rId34"/>
    <p:sldId id="1373" r:id="rId35"/>
    <p:sldId id="1375" r:id="rId36"/>
    <p:sldId id="1377" r:id="rId37"/>
    <p:sldId id="1374" r:id="rId38"/>
    <p:sldId id="1378" r:id="rId39"/>
    <p:sldId id="1380" r:id="rId40"/>
    <p:sldId id="1379" r:id="rId41"/>
    <p:sldId id="1381" r:id="rId42"/>
    <p:sldId id="1382" r:id="rId43"/>
    <p:sldId id="1411" r:id="rId44"/>
    <p:sldId id="1686" r:id="rId45"/>
    <p:sldId id="257" r:id="rId46"/>
    <p:sldId id="258" r:id="rId47"/>
    <p:sldId id="1389" r:id="rId48"/>
    <p:sldId id="1383" r:id="rId49"/>
    <p:sldId id="1384" r:id="rId50"/>
    <p:sldId id="1385" r:id="rId51"/>
    <p:sldId id="1386" r:id="rId52"/>
    <p:sldId id="1838" r:id="rId53"/>
    <p:sldId id="1444" r:id="rId54"/>
    <p:sldId id="1442" r:id="rId55"/>
    <p:sldId id="1443" r:id="rId56"/>
    <p:sldId id="1445" r:id="rId57"/>
    <p:sldId id="1446" r:id="rId58"/>
    <p:sldId id="1931" r:id="rId59"/>
    <p:sldId id="1449" r:id="rId60"/>
    <p:sldId id="1447" r:id="rId61"/>
    <p:sldId id="1455" r:id="rId62"/>
    <p:sldId id="1932" r:id="rId63"/>
    <p:sldId id="1456" r:id="rId64"/>
    <p:sldId id="1457" r:id="rId65"/>
    <p:sldId id="1458" r:id="rId66"/>
    <p:sldId id="1933" r:id="rId67"/>
    <p:sldId id="1831" r:id="rId68"/>
    <p:sldId id="1861" r:id="rId69"/>
    <p:sldId id="1830" r:id="rId70"/>
    <p:sldId id="1839" r:id="rId71"/>
    <p:sldId id="1840" r:id="rId72"/>
    <p:sldId id="1841" r:id="rId73"/>
    <p:sldId id="1687" r:id="rId74"/>
    <p:sldId id="1605" r:id="rId75"/>
    <p:sldId id="1606" r:id="rId76"/>
    <p:sldId id="1372" r:id="rId77"/>
    <p:sldId id="1416" r:id="rId78"/>
    <p:sldId id="1668" r:id="rId79"/>
    <p:sldId id="1607" r:id="rId80"/>
    <p:sldId id="1609" r:id="rId81"/>
    <p:sldId id="1936" r:id="rId82"/>
    <p:sldId id="1937" r:id="rId83"/>
    <p:sldId id="1938" r:id="rId84"/>
    <p:sldId id="1939" r:id="rId85"/>
    <p:sldId id="1940" r:id="rId86"/>
    <p:sldId id="1417" r:id="rId87"/>
    <p:sldId id="1418" r:id="rId88"/>
    <p:sldId id="1419" r:id="rId89"/>
    <p:sldId id="1688" r:id="rId90"/>
    <p:sldId id="1420" r:id="rId91"/>
    <p:sldId id="588" r:id="rId92"/>
    <p:sldId id="1608" r:id="rId93"/>
    <p:sldId id="1942" r:id="rId94"/>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charset="0"/>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457200" rtl="0" eaLnBrk="1" latinLnBrk="0" hangingPunct="1">
      <a:defRPr sz="2400" kern="1200">
        <a:solidFill>
          <a:schemeClr val="tx1"/>
        </a:solidFill>
        <a:latin typeface="Times" charset="0"/>
        <a:ea typeface="+mn-ea"/>
        <a:cs typeface="+mn-cs"/>
      </a:defRPr>
    </a:lvl6pPr>
    <a:lvl7pPr marL="2743200" algn="l" defTabSz="457200" rtl="0" eaLnBrk="1" latinLnBrk="0" hangingPunct="1">
      <a:defRPr sz="2400" kern="1200">
        <a:solidFill>
          <a:schemeClr val="tx1"/>
        </a:solidFill>
        <a:latin typeface="Times" charset="0"/>
        <a:ea typeface="+mn-ea"/>
        <a:cs typeface="+mn-cs"/>
      </a:defRPr>
    </a:lvl7pPr>
    <a:lvl8pPr marL="3200400" algn="l" defTabSz="457200" rtl="0" eaLnBrk="1" latinLnBrk="0" hangingPunct="1">
      <a:defRPr sz="2400" kern="1200">
        <a:solidFill>
          <a:schemeClr val="tx1"/>
        </a:solidFill>
        <a:latin typeface="Times" charset="0"/>
        <a:ea typeface="+mn-ea"/>
        <a:cs typeface="+mn-cs"/>
      </a:defRPr>
    </a:lvl8pPr>
    <a:lvl9pPr marL="3657600" algn="l" defTabSz="457200" rtl="0" eaLnBrk="1" latinLnBrk="0" hangingPunct="1">
      <a:defRPr sz="2400" kern="1200">
        <a:solidFill>
          <a:schemeClr val="tx1"/>
        </a:solidFill>
        <a:latin typeface="Times"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2D050"/>
    <a:srgbClr val="F1BCAD"/>
    <a:srgbClr val="FFFF00"/>
    <a:srgbClr val="BBE0E3"/>
    <a:srgbClr val="C53BBB"/>
    <a:srgbClr val="FF0000"/>
    <a:srgbClr val="ECD63F"/>
    <a:srgbClr val="38558A"/>
    <a:srgbClr val="38558B"/>
    <a:srgbClr val="F6D5A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54" autoAdjust="0"/>
    <p:restoredTop sz="94660"/>
  </p:normalViewPr>
  <p:slideViewPr>
    <p:cSldViewPr>
      <p:cViewPr varScale="1">
        <p:scale>
          <a:sx n="70" d="100"/>
          <a:sy n="70" d="100"/>
        </p:scale>
        <p:origin x="1131" y="33"/>
      </p:cViewPr>
      <p:guideLst>
        <p:guide orient="horz" pos="2160"/>
        <p:guide pos="2880"/>
      </p:guideLst>
    </p:cSldViewPr>
  </p:slideViewPr>
  <p:notesTextViewPr>
    <p:cViewPr>
      <p:scale>
        <a:sx n="3" d="2"/>
        <a:sy n="3" d="2"/>
      </p:scale>
      <p:origin x="0" y="0"/>
    </p:cViewPr>
  </p:notesTextViewPr>
  <p:sorterViewPr>
    <p:cViewPr>
      <p:scale>
        <a:sx n="66" d="100"/>
        <a:sy n="66" d="100"/>
      </p:scale>
      <p:origin x="0" y="-10089"/>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notesMaster" Target="notesMasters/notesMaster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0.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E8AAD61-6DAD-4AB3-A7DC-855B509D5D40}" type="datetimeFigureOut">
              <a:rPr lang="en-US" smtClean="0"/>
              <a:t>9/9/2026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523E3DF-FB59-4075-B972-C0DFEE45DED1}" type="slidenum">
              <a:rPr lang="en-US" smtClean="0"/>
              <a:t>‹#›</a:t>
            </a:fld>
            <a:endParaRPr lang="en-US"/>
          </a:p>
        </p:txBody>
      </p:sp>
    </p:spTree>
    <p:extLst>
      <p:ext uri="{BB962C8B-B14F-4D97-AF65-F5344CB8AC3E}">
        <p14:creationId xmlns:p14="http://schemas.microsoft.com/office/powerpoint/2010/main" val="24068470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6D3674D-E59F-4C2D-95C3-E10A23210743}" type="slidenum">
              <a:rPr lang="en-US"/>
              <a:pPr/>
              <a:t>1</a:t>
            </a:fld>
            <a:endParaRPr lang="en-US" dirty="0"/>
          </a:p>
        </p:txBody>
      </p:sp>
      <p:sp>
        <p:nvSpPr>
          <p:cNvPr id="20482" name="Rectangle 2"/>
          <p:cNvSpPr>
            <a:spLocks noGrp="1" noRot="1" noChangeAspect="1" noChangeArrowheads="1" noTextEdit="1"/>
          </p:cNvSpPr>
          <p:nvPr>
            <p:ph type="sldImg"/>
          </p:nvPr>
        </p:nvSpPr>
        <p:spPr>
          <a:ln/>
        </p:spPr>
      </p:sp>
      <p:sp>
        <p:nvSpPr>
          <p:cNvPr id="20483" name="Rectangle 3"/>
          <p:cNvSpPr>
            <a:spLocks noGrp="1" noChangeArrowheads="1"/>
          </p:cNvSpPr>
          <p:nvPr>
            <p:ph type="body" idx="1"/>
          </p:nvPr>
        </p:nvSpPr>
        <p:spPr/>
        <p:txBody>
          <a:bodyPr/>
          <a:lstStyle/>
          <a:p>
            <a:endParaRPr lang="en-GB" dirty="0"/>
          </a:p>
        </p:txBody>
      </p:sp>
    </p:spTree>
    <p:extLst>
      <p:ext uri="{BB962C8B-B14F-4D97-AF65-F5344CB8AC3E}">
        <p14:creationId xmlns:p14="http://schemas.microsoft.com/office/powerpoint/2010/main" val="32190784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a:prstGeom prst="rect">
            <a:avLst/>
          </a:prstGeo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a:xfrm>
            <a:off x="4143587" y="9119474"/>
            <a:ext cx="3169920" cy="481726"/>
          </a:xfrm>
          <a:prstGeom prst="rect">
            <a:avLst/>
          </a:prstGeom>
        </p:spPr>
        <p:txBody>
          <a:bodyPr/>
          <a:lstStyle/>
          <a:p>
            <a:fld id="{F523E3DF-FB59-4075-B972-C0DFEE45DED1}" type="slidenum">
              <a:rPr lang="en-US" smtClean="0"/>
              <a:t>5</a:t>
            </a:fld>
            <a:endParaRPr lang="en-US"/>
          </a:p>
        </p:txBody>
      </p:sp>
    </p:spTree>
    <p:extLst>
      <p:ext uri="{BB962C8B-B14F-4D97-AF65-F5344CB8AC3E}">
        <p14:creationId xmlns:p14="http://schemas.microsoft.com/office/powerpoint/2010/main" val="11956904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fld id="{EAB213E1-89AF-42A8-9173-FA08F62872AD}" type="slidenum">
              <a:rPr lang="en-US" altLang="en-US" sz="1200" b="0"/>
              <a:pPr eaLnBrk="1" hangingPunct="1"/>
              <a:t>91</a:t>
            </a:fld>
            <a:endParaRPr lang="en-US" altLang="en-US" sz="1200" b="0"/>
          </a:p>
        </p:txBody>
      </p:sp>
      <p:sp>
        <p:nvSpPr>
          <p:cNvPr id="117763" name="Rectangle 2"/>
          <p:cNvSpPr>
            <a:spLocks noGrp="1" noRot="1" noChangeAspect="1" noChangeArrowheads="1" noTextEdit="1"/>
          </p:cNvSpPr>
          <p:nvPr>
            <p:ph type="sldImg"/>
          </p:nvPr>
        </p:nvSpPr>
        <p:spPr>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p>
        </p:txBody>
      </p:sp>
    </p:spTree>
    <p:extLst>
      <p:ext uri="{BB962C8B-B14F-4D97-AF65-F5344CB8AC3E}">
        <p14:creationId xmlns:p14="http://schemas.microsoft.com/office/powerpoint/2010/main" val="1155653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1.xml"/><Relationship Id="rId1" Type="http://schemas.openxmlformats.org/officeDocument/2006/relationships/vmlDrawing" Target="../drawings/vmlDrawing1.vml"/><Relationship Id="rId5" Type="http://schemas.openxmlformats.org/officeDocument/2006/relationships/oleObject" Target="../embeddings/oleObject2.bin"/><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lvl1pPr algn="ctr">
              <a:defRPr>
                <a:latin typeface="Georgia"/>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b="0" i="0">
                <a:latin typeface="Trebuchet MS"/>
                <a:cs typeface="Trebuchet MS"/>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Click to edit Master subtitle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cxnSp>
        <p:nvCxnSpPr>
          <p:cNvPr id="4" name="Straight Connector 10"/>
          <p:cNvCxnSpPr>
            <a:cxnSpLocks noChangeShapeType="1"/>
          </p:cNvCxnSpPr>
          <p:nvPr userDrawn="1"/>
        </p:nvCxnSpPr>
        <p:spPr bwMode="auto">
          <a:xfrm>
            <a:off x="762000" y="3733800"/>
            <a:ext cx="7772400" cy="1588"/>
          </a:xfrm>
          <a:prstGeom prst="line">
            <a:avLst/>
          </a:prstGeom>
          <a:noFill/>
          <a:ln w="9525">
            <a:solidFill>
              <a:schemeClr val="bg1"/>
            </a:solidFill>
            <a:prstDash val="dot"/>
            <a:round/>
            <a:headEnd/>
            <a:tailEnd/>
          </a:ln>
        </p:spPr>
      </p:cxnSp>
      <p:sp>
        <p:nvSpPr>
          <p:cNvPr id="2" name="Title 1"/>
          <p:cNvSpPr>
            <a:spLocks noGrp="1"/>
          </p:cNvSpPr>
          <p:nvPr>
            <p:ph type="title"/>
          </p:nvPr>
        </p:nvSpPr>
        <p:spPr>
          <a:xfrm>
            <a:off x="722313" y="3743325"/>
            <a:ext cx="7772400" cy="1362075"/>
          </a:xfrm>
          <a:prstGeom prst="rect">
            <a:avLst/>
          </a:prstGeom>
        </p:spPr>
        <p:txBody>
          <a:bodyPr anchor="t"/>
          <a:lstStyle>
            <a:lvl1pPr algn="l">
              <a:defRPr sz="4000" b="0" i="0" cap="all">
                <a:latin typeface="Georgia"/>
                <a:cs typeface="Georgia"/>
              </a:defRPr>
            </a:lvl1pPr>
          </a:lstStyle>
          <a:p>
            <a:r>
              <a:rPr lang="en-US" dirty="0"/>
              <a:t>Click to edit Master</a:t>
            </a:r>
          </a:p>
        </p:txBody>
      </p:sp>
      <p:sp>
        <p:nvSpPr>
          <p:cNvPr id="3" name="Text Placeholder 2"/>
          <p:cNvSpPr>
            <a:spLocks noGrp="1"/>
          </p:cNvSpPr>
          <p:nvPr>
            <p:ph type="body" idx="1"/>
          </p:nvPr>
        </p:nvSpPr>
        <p:spPr>
          <a:xfrm>
            <a:off x="722313" y="2243138"/>
            <a:ext cx="7772400" cy="1500187"/>
          </a:xfrm>
          <a:prstGeom prst="rect">
            <a:avLst/>
          </a:prstGeom>
        </p:spPr>
        <p:txBody>
          <a:bodyPr anchor="b"/>
          <a:lstStyle>
            <a:lvl1pPr marL="0" indent="0">
              <a:buNone/>
              <a:defRPr sz="2000" b="0" i="0">
                <a:latin typeface="Trebuchet MS"/>
                <a:cs typeface="Trebuchet MS"/>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28600" y="762000"/>
            <a:ext cx="8686800" cy="762000"/>
          </a:xfrm>
          <a:prstGeom prst="rect">
            <a:avLst/>
          </a:prstGeom>
        </p:spPr>
        <p:txBody>
          <a:bodyPr/>
          <a:lstStyle>
            <a:lvl1pPr algn="ctr">
              <a:defRPr b="0" i="0">
                <a:latin typeface="Georgia"/>
                <a:cs typeface="Georgia"/>
              </a:defRPr>
            </a:lvl1pPr>
          </a:lstStyle>
          <a:p>
            <a:r>
              <a:rPr lang="en-US" dirty="0"/>
              <a:t>Click to edit Master title style</a:t>
            </a:r>
          </a:p>
        </p:txBody>
      </p:sp>
      <p:sp>
        <p:nvSpPr>
          <p:cNvPr id="3" name="Content Placeholder 2"/>
          <p:cNvSpPr>
            <a:spLocks noGrp="1"/>
          </p:cNvSpPr>
          <p:nvPr>
            <p:ph idx="1"/>
          </p:nvPr>
        </p:nvSpPr>
        <p:spPr>
          <a:xfrm>
            <a:off x="228600" y="1676400"/>
            <a:ext cx="8686800" cy="4953000"/>
          </a:xfrm>
          <a:prstGeom prst="rect">
            <a:avLst/>
          </a:prstGeom>
        </p:spPr>
        <p:txBody>
          <a:bodyPr/>
          <a:lstStyle>
            <a:lvl1pPr>
              <a:buClr>
                <a:schemeClr val="bg1"/>
              </a:buClr>
              <a:defRPr b="0" i="0">
                <a:solidFill>
                  <a:schemeClr val="bg1"/>
                </a:solidFill>
                <a:latin typeface="Trebuchet MS"/>
                <a:cs typeface="Trebuchet MS"/>
              </a:defRPr>
            </a:lvl1pPr>
            <a:lvl2pPr>
              <a:buClr>
                <a:schemeClr val="bg1"/>
              </a:buClr>
              <a:defRPr lang="en-US" sz="2400" b="0" i="0" dirty="0" smtClean="0">
                <a:solidFill>
                  <a:schemeClr val="bg1"/>
                </a:solidFill>
                <a:latin typeface="Trebuchet MS"/>
                <a:ea typeface="ＭＳ Ｐゴシック" pitchFamily="122" charset="-128"/>
                <a:cs typeface="Trebuchet MS"/>
              </a:defRPr>
            </a:lvl2pPr>
            <a:lvl3pPr>
              <a:buClr>
                <a:schemeClr val="bg1"/>
              </a:buClr>
              <a:defRPr b="0" i="0">
                <a:solidFill>
                  <a:schemeClr val="bg1"/>
                </a:solidFill>
                <a:latin typeface="Trebuchet MS"/>
                <a:cs typeface="Trebuchet MS"/>
              </a:defRPr>
            </a:lvl3pPr>
            <a:lvl4pPr>
              <a:buClr>
                <a:schemeClr val="bg1"/>
              </a:buClr>
              <a:defRPr b="0" i="0">
                <a:solidFill>
                  <a:schemeClr val="bg1"/>
                </a:solidFill>
                <a:latin typeface="Trebuchet MS"/>
                <a:cs typeface="Trebuchet MS"/>
              </a:defRPr>
            </a:lvl4pPr>
            <a:lvl5pPr>
              <a:buClr>
                <a:schemeClr val="bg1"/>
              </a:buClr>
              <a:defRPr b="0" i="1">
                <a:solidFill>
                  <a:schemeClr val="bg1"/>
                </a:solidFill>
                <a:latin typeface="Trebuchet MS"/>
                <a:cs typeface="Trebuchet M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1066800"/>
            <a:ext cx="7772400" cy="1143000"/>
          </a:xfrm>
          <a:prstGeom prst="rect">
            <a:avLst/>
          </a:prstGeom>
        </p:spPr>
        <p:txBody>
          <a:bodyPr/>
          <a:lstStyle>
            <a:lvl1pPr>
              <a:defRPr b="0" i="0">
                <a:latin typeface="Georgia"/>
                <a:cs typeface="Georgia"/>
              </a:defRPr>
            </a:lvl1pPr>
          </a:lstStyle>
          <a:p>
            <a:r>
              <a:rPr lang="en-US" dirty="0"/>
              <a:t>Click to edit Master title style</a:t>
            </a:r>
          </a:p>
        </p:txBody>
      </p:sp>
      <p:sp>
        <p:nvSpPr>
          <p:cNvPr id="3" name="Content Placeholder 2"/>
          <p:cNvSpPr>
            <a:spLocks noGrp="1"/>
          </p:cNvSpPr>
          <p:nvPr>
            <p:ph sz="half" idx="1"/>
          </p:nvPr>
        </p:nvSpPr>
        <p:spPr>
          <a:xfrm>
            <a:off x="685800" y="2438400"/>
            <a:ext cx="3810000" cy="3505200"/>
          </a:xfrm>
          <a:prstGeom prst="rect">
            <a:avLst/>
          </a:prstGeom>
        </p:spPr>
        <p:txBody>
          <a:bodyPr/>
          <a:lstStyle>
            <a:lvl1pPr>
              <a:defRPr sz="2800" b="0" i="0">
                <a:latin typeface="Trebuchet MS"/>
                <a:cs typeface="Trebuchet MS"/>
              </a:defRPr>
            </a:lvl1pPr>
            <a:lvl2pPr>
              <a:buClrTx/>
              <a:buFont typeface="Arial"/>
              <a:buChar char="•"/>
              <a:defRPr sz="2400" b="0" i="0">
                <a:latin typeface="Trebuchet MS"/>
                <a:cs typeface="Trebuchet MS"/>
              </a:defRPr>
            </a:lvl2pPr>
            <a:lvl3pPr>
              <a:buClrTx/>
              <a:buFont typeface="Arial"/>
              <a:buChar char="•"/>
              <a:defRPr sz="2000" b="0" i="0">
                <a:latin typeface="Trebuchet MS"/>
                <a:cs typeface="Trebuchet MS"/>
              </a:defRPr>
            </a:lvl3pPr>
            <a:lvl4pPr>
              <a:buClrTx/>
              <a:buFont typeface="Arial"/>
              <a:buChar char="•"/>
              <a:defRPr sz="1800" b="0" i="0">
                <a:latin typeface="Trebuchet MS"/>
                <a:cs typeface="Trebuchet MS"/>
              </a:defRPr>
            </a:lvl4pPr>
            <a:lvl5pPr>
              <a:buClr>
                <a:srgbClr val="ECD63F"/>
              </a:buClr>
              <a:buFontTx/>
              <a:buNone/>
              <a:defRPr sz="1800" b="0" i="1">
                <a:latin typeface="Trebuchet MS"/>
                <a:cs typeface="Trebuchet MS"/>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2438400"/>
            <a:ext cx="3810000" cy="3505200"/>
          </a:xfrm>
          <a:prstGeom prst="rect">
            <a:avLst/>
          </a:prstGeom>
        </p:spPr>
        <p:txBody>
          <a:bodyPr/>
          <a:lstStyle>
            <a:lvl1pPr>
              <a:defRPr sz="2800" b="0" i="0">
                <a:latin typeface="Trebuchet MS"/>
                <a:cs typeface="Trebuchet MS"/>
              </a:defRPr>
            </a:lvl1pPr>
            <a:lvl2pPr>
              <a:buClrTx/>
              <a:buFont typeface="Arial"/>
              <a:buChar char="•"/>
              <a:defRPr sz="2400" b="0" i="0">
                <a:latin typeface="Trebuchet MS"/>
                <a:cs typeface="Trebuchet MS"/>
              </a:defRPr>
            </a:lvl2pPr>
            <a:lvl3pPr>
              <a:buClrTx/>
              <a:buFont typeface="Arial"/>
              <a:buChar char="•"/>
              <a:defRPr sz="2000" b="0" i="0">
                <a:latin typeface="Trebuchet MS"/>
                <a:cs typeface="Trebuchet MS"/>
              </a:defRPr>
            </a:lvl3pPr>
            <a:lvl4pPr>
              <a:buClrTx/>
              <a:buFont typeface="Arial"/>
              <a:buChar char="•"/>
              <a:defRPr sz="1800" b="0" i="0">
                <a:latin typeface="Trebuchet MS"/>
                <a:cs typeface="Trebuchet MS"/>
              </a:defRPr>
            </a:lvl4pPr>
            <a:lvl5pPr>
              <a:buClr>
                <a:srgbClr val="ECD63F"/>
              </a:buClr>
              <a:buFontTx/>
              <a:buNone/>
              <a:defRPr sz="1800" b="0" i="1">
                <a:latin typeface="Trebuchet MS"/>
                <a:cs typeface="Trebuchet MS"/>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990599"/>
            <a:ext cx="8229600" cy="1006475"/>
          </a:xfrm>
          <a:prstGeom prst="rect">
            <a:avLst/>
          </a:prstGeom>
        </p:spPr>
        <p:txBody>
          <a:bodyPr/>
          <a:lstStyle>
            <a:lvl1pPr>
              <a:defRPr b="0" i="0">
                <a:latin typeface="Georgia"/>
                <a:cs typeface="Georgia"/>
              </a:defRPr>
            </a:lvl1pPr>
          </a:lstStyle>
          <a:p>
            <a:r>
              <a:rPr lang="en-US" dirty="0"/>
              <a:t>Click to edit Master title style</a:t>
            </a:r>
          </a:p>
        </p:txBody>
      </p:sp>
      <p:sp>
        <p:nvSpPr>
          <p:cNvPr id="3" name="Text Placeholder 2"/>
          <p:cNvSpPr>
            <a:spLocks noGrp="1"/>
          </p:cNvSpPr>
          <p:nvPr>
            <p:ph type="body" idx="1"/>
          </p:nvPr>
        </p:nvSpPr>
        <p:spPr>
          <a:xfrm>
            <a:off x="457200" y="2315376"/>
            <a:ext cx="4040188" cy="438935"/>
          </a:xfrm>
          <a:prstGeom prst="rect">
            <a:avLst/>
          </a:prstGeom>
        </p:spPr>
        <p:txBody>
          <a:bodyPr anchor="b"/>
          <a:lstStyle>
            <a:lvl1pPr marL="0" indent="0">
              <a:buNone/>
              <a:defRPr sz="2400" b="1" i="0">
                <a:latin typeface="Trebuchet MS"/>
                <a:cs typeface="Trebuchet M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4" name="Content Placeholder 3"/>
          <p:cNvSpPr>
            <a:spLocks noGrp="1"/>
          </p:cNvSpPr>
          <p:nvPr>
            <p:ph sz="half" idx="2"/>
          </p:nvPr>
        </p:nvSpPr>
        <p:spPr>
          <a:xfrm>
            <a:off x="457200" y="2895601"/>
            <a:ext cx="4040188" cy="3124200"/>
          </a:xfrm>
          <a:prstGeom prst="rect">
            <a:avLst/>
          </a:prstGeom>
        </p:spPr>
        <p:txBody>
          <a:bodyPr/>
          <a:lstStyle>
            <a:lvl1pPr>
              <a:buClr>
                <a:schemeClr val="bg1"/>
              </a:buClr>
              <a:defRPr sz="2400" b="0" i="0">
                <a:solidFill>
                  <a:schemeClr val="bg1"/>
                </a:solidFill>
                <a:latin typeface="Trebuchet MS"/>
                <a:cs typeface="Trebuchet MS"/>
              </a:defRPr>
            </a:lvl1pPr>
            <a:lvl2pPr>
              <a:buClr>
                <a:schemeClr val="bg1"/>
              </a:buClr>
              <a:buFont typeface="Arial"/>
              <a:buChar char="•"/>
              <a:defRPr sz="2000" b="0" i="0">
                <a:solidFill>
                  <a:schemeClr val="bg1"/>
                </a:solidFill>
                <a:latin typeface="Trebuchet MS"/>
                <a:cs typeface="Trebuchet MS"/>
              </a:defRPr>
            </a:lvl2pPr>
            <a:lvl3pPr>
              <a:buClr>
                <a:schemeClr val="bg1"/>
              </a:buClr>
              <a:buFont typeface="Arial"/>
              <a:buChar char="•"/>
              <a:defRPr sz="1800" b="0" i="0">
                <a:solidFill>
                  <a:schemeClr val="bg1"/>
                </a:solidFill>
                <a:latin typeface="Trebuchet MS"/>
                <a:cs typeface="Trebuchet MS"/>
              </a:defRPr>
            </a:lvl3pPr>
            <a:lvl4pPr>
              <a:buClr>
                <a:schemeClr val="bg1"/>
              </a:buClr>
              <a:buFont typeface="Arial"/>
              <a:buChar char="•"/>
              <a:defRPr sz="1600" b="0" i="0">
                <a:solidFill>
                  <a:schemeClr val="bg1"/>
                </a:solidFill>
                <a:latin typeface="Trebuchet MS"/>
                <a:cs typeface="Trebuchet MS"/>
              </a:defRPr>
            </a:lvl4pPr>
            <a:lvl5pPr>
              <a:buClr>
                <a:schemeClr val="bg1"/>
              </a:buClr>
              <a:buFontTx/>
              <a:buNone/>
              <a:defRPr sz="1600" b="0" i="1">
                <a:solidFill>
                  <a:schemeClr val="bg1"/>
                </a:solidFill>
                <a:latin typeface="Trebuchet MS"/>
                <a:cs typeface="Trebuchet MS"/>
              </a:defRPr>
            </a:lvl5pPr>
            <a:lvl6pPr>
              <a:defRPr sz="1600"/>
            </a:lvl6pPr>
            <a:lvl7pPr>
              <a:defRPr sz="1600"/>
            </a:lvl7pPr>
            <a:lvl8pPr>
              <a:defRPr sz="1600"/>
            </a:lvl8pPr>
            <a:lvl9pPr>
              <a:defRPr sz="1600"/>
            </a:lvl9pPr>
          </a:lstStyle>
          <a:p>
            <a:pPr lvl="0"/>
            <a:r>
              <a:rPr lang="en-US" dirty="0"/>
              <a:t>Click to edit Master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5025" y="2315376"/>
            <a:ext cx="4041775" cy="438935"/>
          </a:xfrm>
          <a:prstGeom prst="rect">
            <a:avLst/>
          </a:prstGeom>
        </p:spPr>
        <p:txBody>
          <a:bodyPr anchor="b"/>
          <a:lstStyle>
            <a:lvl1pPr marL="0" indent="0">
              <a:buNone/>
              <a:defRPr sz="2400" b="1" i="0">
                <a:latin typeface="Trebuchet MS"/>
                <a:cs typeface="Trebuchet M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a:t>
            </a:r>
          </a:p>
        </p:txBody>
      </p:sp>
      <p:sp>
        <p:nvSpPr>
          <p:cNvPr id="6" name="Content Placeholder 5"/>
          <p:cNvSpPr>
            <a:spLocks noGrp="1"/>
          </p:cNvSpPr>
          <p:nvPr>
            <p:ph sz="quarter" idx="4"/>
          </p:nvPr>
        </p:nvSpPr>
        <p:spPr>
          <a:xfrm>
            <a:off x="4645025" y="2895601"/>
            <a:ext cx="4041775" cy="3124200"/>
          </a:xfrm>
          <a:prstGeom prst="rect">
            <a:avLst/>
          </a:prstGeom>
        </p:spPr>
        <p:txBody>
          <a:bodyPr/>
          <a:lstStyle>
            <a:lvl1pPr>
              <a:buClr>
                <a:schemeClr val="bg1"/>
              </a:buClr>
              <a:defRPr sz="2400">
                <a:solidFill>
                  <a:schemeClr val="bg1"/>
                </a:solidFill>
              </a:defRPr>
            </a:lvl1pPr>
            <a:lvl2pPr>
              <a:buClr>
                <a:schemeClr val="bg1"/>
              </a:buClr>
              <a:buFont typeface="Arial"/>
              <a:buChar char="•"/>
              <a:defRPr sz="2000">
                <a:solidFill>
                  <a:schemeClr val="bg1"/>
                </a:solidFill>
              </a:defRPr>
            </a:lvl2pPr>
            <a:lvl3pPr>
              <a:buClr>
                <a:schemeClr val="bg1"/>
              </a:buClr>
              <a:buFont typeface="Arial"/>
              <a:buChar char="•"/>
              <a:defRPr sz="1800">
                <a:solidFill>
                  <a:schemeClr val="bg1"/>
                </a:solidFill>
              </a:defRPr>
            </a:lvl3pPr>
            <a:lvl4pPr>
              <a:buClr>
                <a:schemeClr val="bg1"/>
              </a:buClr>
              <a:buFont typeface="Arial"/>
              <a:buChar char="•"/>
              <a:defRPr sz="1600">
                <a:solidFill>
                  <a:schemeClr val="bg1"/>
                </a:solidFill>
              </a:defRPr>
            </a:lvl4pPr>
            <a:lvl5pPr>
              <a:buClr>
                <a:schemeClr val="bg1"/>
              </a:buClr>
              <a:buFontTx/>
              <a:buNone/>
              <a:defRPr sz="1600" i="1">
                <a:solidFill>
                  <a:schemeClr val="bg1"/>
                </a:solidFill>
              </a:defRPr>
            </a:lvl5pPr>
            <a:lvl6pPr>
              <a:defRPr sz="1600"/>
            </a:lvl6pPr>
            <a:lvl7pPr>
              <a:defRPr sz="1600"/>
            </a:lvl7pPr>
            <a:lvl8pPr>
              <a:defRPr sz="1600"/>
            </a:lvl8pPr>
            <a:lvl9pPr>
              <a:defRPr sz="1600"/>
            </a:lvl9pPr>
          </a:lstStyle>
          <a:p>
            <a:pPr lvl="0"/>
            <a:r>
              <a:rPr lang="en-US" dirty="0"/>
              <a:t>Click to edit Master text</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066800"/>
            <a:ext cx="3008313" cy="1295400"/>
          </a:xfrm>
          <a:prstGeom prst="rect">
            <a:avLst/>
          </a:prstGeom>
          <a:solidFill>
            <a:srgbClr val="E59C00"/>
          </a:solidFill>
        </p:spPr>
        <p:txBody>
          <a:bodyPr anchor="b"/>
          <a:lstStyle>
            <a:lvl1pPr algn="l">
              <a:defRPr sz="2000" b="1" i="0">
                <a:latin typeface="Trebuchet MS"/>
                <a:cs typeface="Trebuchet MS"/>
              </a:defRPr>
            </a:lvl1pPr>
          </a:lstStyle>
          <a:p>
            <a:r>
              <a:rPr lang="en-US" dirty="0"/>
              <a:t>Click to edit Master title style</a:t>
            </a:r>
          </a:p>
        </p:txBody>
      </p:sp>
      <p:sp>
        <p:nvSpPr>
          <p:cNvPr id="3" name="Content Placeholder 2"/>
          <p:cNvSpPr>
            <a:spLocks noGrp="1"/>
          </p:cNvSpPr>
          <p:nvPr>
            <p:ph idx="1"/>
          </p:nvPr>
        </p:nvSpPr>
        <p:spPr>
          <a:xfrm>
            <a:off x="3575050" y="1066801"/>
            <a:ext cx="5111750" cy="4953000"/>
          </a:xfrm>
          <a:prstGeom prst="rect">
            <a:avLst/>
          </a:prstGeom>
        </p:spPr>
        <p:txBody>
          <a:bodyPr/>
          <a:lstStyle>
            <a:lvl1pPr>
              <a:defRPr sz="3200">
                <a:latin typeface="Georgia"/>
                <a:cs typeface="Georgia"/>
              </a:defRPr>
            </a:lvl1pPr>
            <a:lvl2pPr>
              <a:buClrTx/>
              <a:buFont typeface="Arial"/>
              <a:buChar char="•"/>
              <a:defRPr sz="2800" b="0" i="0">
                <a:latin typeface="Trebuchet MS"/>
                <a:cs typeface="Trebuchet MS"/>
              </a:defRPr>
            </a:lvl2pPr>
            <a:lvl3pPr>
              <a:buClrTx/>
              <a:buFont typeface="Arial"/>
              <a:buChar char="•"/>
              <a:defRPr sz="2400" b="0" i="0">
                <a:latin typeface="Trebuchet MS"/>
                <a:cs typeface="Trebuchet MS"/>
              </a:defRPr>
            </a:lvl3pPr>
            <a:lvl4pPr>
              <a:buClrTx/>
              <a:buFont typeface="Arial"/>
              <a:buChar char="•"/>
              <a:defRPr sz="2000" b="0" i="0">
                <a:latin typeface="Trebuchet MS"/>
                <a:cs typeface="Trebuchet MS"/>
              </a:defRPr>
            </a:lvl4pPr>
            <a:lvl5pPr>
              <a:buClr>
                <a:srgbClr val="ECD63F"/>
              </a:buClr>
              <a:buFontTx/>
              <a:buNone/>
              <a:defRPr sz="2000" b="0" i="1">
                <a:latin typeface="Trebuchet MS"/>
                <a:cs typeface="Trebuchet MS"/>
              </a:defRPr>
            </a:lvl5pPr>
            <a:lvl6pPr>
              <a:defRPr sz="2000"/>
            </a:lvl6pPr>
            <a:lvl7pPr>
              <a:defRPr sz="2000"/>
            </a:lvl7pPr>
            <a:lvl8pPr>
              <a:defRPr sz="2000"/>
            </a:lvl8pPr>
            <a:lvl9pPr>
              <a:defRPr sz="2000"/>
            </a:lvl9pPr>
          </a:lstStyle>
          <a:p>
            <a:pPr lvl="0"/>
            <a:r>
              <a:rPr lang="en-US" dirty="0"/>
              <a:t>Click to edit Master text </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2514600"/>
            <a:ext cx="3008313" cy="3505200"/>
          </a:xfrm>
          <a:prstGeom prst="rect">
            <a:avLst/>
          </a:prstGeom>
        </p:spPr>
        <p:txBody>
          <a:bodyPr/>
          <a:lstStyle>
            <a:lvl1pPr marL="0" indent="0">
              <a:buNone/>
              <a:defRPr sz="1400" b="0" i="0">
                <a:latin typeface="Trebuchet MS"/>
                <a:cs typeface="Trebuchet M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4572000"/>
            <a:ext cx="5334000" cy="566738"/>
          </a:xfrm>
          <a:prstGeom prst="rect">
            <a:avLst/>
          </a:prstGeom>
        </p:spPr>
        <p:txBody>
          <a:bodyPr anchor="b"/>
          <a:lstStyle>
            <a:lvl1pPr algn="ctr">
              <a:defRPr sz="2000" b="0" i="0">
                <a:latin typeface="Georgia"/>
                <a:cs typeface="Georgia"/>
              </a:defRPr>
            </a:lvl1pPr>
          </a:lstStyle>
          <a:p>
            <a:r>
              <a:rPr lang="en-US" dirty="0"/>
              <a:t>Click to edit Master title style</a:t>
            </a:r>
          </a:p>
        </p:txBody>
      </p:sp>
      <p:sp>
        <p:nvSpPr>
          <p:cNvPr id="3" name="Picture Placeholder 2"/>
          <p:cNvSpPr>
            <a:spLocks noGrp="1"/>
          </p:cNvSpPr>
          <p:nvPr>
            <p:ph type="pic" idx="1"/>
          </p:nvPr>
        </p:nvSpPr>
        <p:spPr>
          <a:xfrm>
            <a:off x="1828800" y="1143000"/>
            <a:ext cx="5334000" cy="3429000"/>
          </a:xfrm>
          <a:prstGeom prst="rect">
            <a:avLst/>
          </a:prstGeom>
          <a:solidFill>
            <a:schemeClr val="bg2"/>
          </a:solidFill>
          <a:ln w="50800" cap="flat" cmpd="sng" algn="ctr">
            <a:solidFill>
              <a:schemeClr val="bg1"/>
            </a:solidFill>
            <a:prstDash val="solid"/>
            <a:miter lim="800000"/>
            <a:headEnd type="none" w="med" len="med"/>
            <a:tailEnd type="none" w="med" len="med"/>
          </a:ln>
          <a:effectLst>
            <a:outerShdw blurRad="152400" dist="101600" dir="2700000">
              <a:schemeClr val="tx1">
                <a:alpha val="31000"/>
              </a:schemeClr>
            </a:outerShdw>
          </a:effectLst>
        </p:spPr>
        <p:txBody>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828800" y="5138738"/>
            <a:ext cx="5334000" cy="804862"/>
          </a:xfrm>
          <a:prstGeom prst="rect">
            <a:avLst/>
          </a:prstGeom>
        </p:spPr>
        <p:txBody>
          <a:bodyPr/>
          <a:lstStyle>
            <a:lvl1pPr marL="0" indent="0" algn="ctr">
              <a:buNone/>
              <a:defRPr sz="1400" b="0" i="0">
                <a:latin typeface="Trebuchet MS"/>
                <a:cs typeface="Trebuchet M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bl">
  <p:cSld name="Title and Table">
    <p:spTree>
      <p:nvGrpSpPr>
        <p:cNvPr id="1" name=""/>
        <p:cNvGrpSpPr/>
        <p:nvPr/>
      </p:nvGrpSpPr>
      <p:grpSpPr>
        <a:xfrm>
          <a:off x="0" y="0"/>
          <a:ext cx="0" cy="0"/>
          <a:chOff x="0" y="0"/>
          <a:chExt cx="0" cy="0"/>
        </a:xfrm>
      </p:grpSpPr>
      <p:sp>
        <p:nvSpPr>
          <p:cNvPr id="4" name="Rectangle 18"/>
          <p:cNvSpPr>
            <a:spLocks noChangeArrowheads="1"/>
          </p:cNvSpPr>
          <p:nvPr userDrawn="1"/>
        </p:nvSpPr>
        <p:spPr bwMode="auto">
          <a:xfrm>
            <a:off x="0" y="1066800"/>
            <a:ext cx="9144000" cy="5791200"/>
          </a:xfrm>
          <a:prstGeom prst="rect">
            <a:avLst/>
          </a:prstGeom>
          <a:gradFill rotWithShape="0">
            <a:gsLst>
              <a:gs pos="0">
                <a:srgbClr val="000042"/>
              </a:gs>
              <a:gs pos="100000">
                <a:srgbClr val="151555"/>
              </a:gs>
            </a:gsLst>
            <a:lin ang="2700000" scaled="1"/>
          </a:gradFill>
          <a:ln w="9525">
            <a:noFill/>
            <a:miter lim="800000"/>
            <a:headEnd/>
            <a:tailEnd/>
          </a:ln>
          <a:effectLst/>
        </p:spPr>
        <p:txBody>
          <a:bodyPr wrap="none" anchor="ctr"/>
          <a:lstStyle/>
          <a:p>
            <a:pPr>
              <a:defRPr/>
            </a:pPr>
            <a:endParaRPr lang="en-US"/>
          </a:p>
        </p:txBody>
      </p:sp>
      <p:sp>
        <p:nvSpPr>
          <p:cNvPr id="5" name="Rectangle 19"/>
          <p:cNvSpPr>
            <a:spLocks noChangeArrowheads="1"/>
          </p:cNvSpPr>
          <p:nvPr userDrawn="1"/>
        </p:nvSpPr>
        <p:spPr bwMode="auto">
          <a:xfrm>
            <a:off x="0" y="1066800"/>
            <a:ext cx="9144000" cy="5791200"/>
          </a:xfrm>
          <a:prstGeom prst="rect">
            <a:avLst/>
          </a:prstGeom>
          <a:solidFill>
            <a:srgbClr val="000042"/>
          </a:solidFill>
          <a:ln w="9525">
            <a:noFill/>
            <a:miter lim="800000"/>
            <a:headEnd/>
            <a:tailEnd/>
          </a:ln>
          <a:effectLst/>
        </p:spPr>
        <p:txBody>
          <a:bodyPr wrap="none" anchor="ctr"/>
          <a:lstStyle/>
          <a:p>
            <a:pPr>
              <a:defRPr/>
            </a:pPr>
            <a:endParaRPr lang="en-US"/>
          </a:p>
        </p:txBody>
      </p:sp>
      <p:sp>
        <p:nvSpPr>
          <p:cNvPr id="6" name="Rectangle 2"/>
          <p:cNvSpPr>
            <a:spLocks noChangeArrowheads="1"/>
          </p:cNvSpPr>
          <p:nvPr/>
        </p:nvSpPr>
        <p:spPr bwMode="auto">
          <a:xfrm>
            <a:off x="0" y="1066800"/>
            <a:ext cx="9144000" cy="5791200"/>
          </a:xfrm>
          <a:prstGeom prst="rect">
            <a:avLst/>
          </a:prstGeom>
          <a:gradFill rotWithShape="0">
            <a:gsLst>
              <a:gs pos="0">
                <a:srgbClr val="000042"/>
              </a:gs>
              <a:gs pos="100000">
                <a:srgbClr val="151555"/>
              </a:gs>
            </a:gsLst>
            <a:lin ang="2700000" scaled="1"/>
          </a:gradFill>
          <a:ln w="9525">
            <a:noFill/>
            <a:miter lim="800000"/>
            <a:headEnd/>
            <a:tailEnd/>
          </a:ln>
          <a:effectLst/>
        </p:spPr>
        <p:txBody>
          <a:bodyPr wrap="none" anchor="ctr"/>
          <a:lstStyle/>
          <a:p>
            <a:pPr>
              <a:defRPr/>
            </a:pPr>
            <a:endParaRPr lang="en-US"/>
          </a:p>
        </p:txBody>
      </p:sp>
      <p:sp>
        <p:nvSpPr>
          <p:cNvPr id="7" name="Rectangle 3"/>
          <p:cNvSpPr>
            <a:spLocks noChangeArrowheads="1"/>
          </p:cNvSpPr>
          <p:nvPr/>
        </p:nvSpPr>
        <p:spPr bwMode="auto">
          <a:xfrm>
            <a:off x="0" y="1066800"/>
            <a:ext cx="9144000" cy="5791200"/>
          </a:xfrm>
          <a:prstGeom prst="rect">
            <a:avLst/>
          </a:prstGeom>
          <a:noFill/>
          <a:ln w="9525">
            <a:noFill/>
            <a:miter lim="800000"/>
            <a:headEnd/>
            <a:tailEnd/>
          </a:ln>
          <a:effectLst/>
        </p:spPr>
        <p:txBody>
          <a:bodyPr wrap="none" anchor="ctr"/>
          <a:lstStyle/>
          <a:p>
            <a:pPr>
              <a:defRPr/>
            </a:pPr>
            <a:endParaRPr lang="en-US"/>
          </a:p>
        </p:txBody>
      </p:sp>
      <p:graphicFrame>
        <p:nvGraphicFramePr>
          <p:cNvPr id="8" name="Object 6"/>
          <p:cNvGraphicFramePr>
            <a:graphicFrameLocks noChangeAspect="1"/>
          </p:cNvGraphicFramePr>
          <p:nvPr/>
        </p:nvGraphicFramePr>
        <p:xfrm>
          <a:off x="0" y="0"/>
          <a:ext cx="9144000" cy="1130300"/>
        </p:xfrm>
        <a:graphic>
          <a:graphicData uri="http://schemas.openxmlformats.org/presentationml/2006/ole">
            <mc:AlternateContent xmlns:mc="http://schemas.openxmlformats.org/markup-compatibility/2006">
              <mc:Choice xmlns:v="urn:schemas-microsoft-com:vml" Requires="v">
                <p:oleObj spid="_x0000_s1488" name="Photo Editor-foto" r:id="rId3" imgW="7621064" imgH="1009791" progId="MSPhotoEd.3">
                  <p:embed/>
                </p:oleObj>
              </mc:Choice>
              <mc:Fallback>
                <p:oleObj name="Photo Editor-foto" r:id="rId3" imgW="7621064" imgH="1009791" progId="MSPhotoEd.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1130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 name="Text Box 7"/>
          <p:cNvSpPr txBox="1">
            <a:spLocks noChangeArrowheads="1"/>
          </p:cNvSpPr>
          <p:nvPr/>
        </p:nvSpPr>
        <p:spPr bwMode="auto">
          <a:xfrm>
            <a:off x="1828800" y="71438"/>
            <a:ext cx="4191000" cy="1128712"/>
          </a:xfrm>
          <a:prstGeom prst="rect">
            <a:avLst/>
          </a:prstGeom>
          <a:noFill/>
          <a:ln w="9525">
            <a:noFill/>
            <a:miter lim="800000"/>
            <a:headEnd/>
            <a:tailEnd/>
          </a:ln>
          <a:effectLst/>
        </p:spPr>
        <p:txBody>
          <a:bodyPr>
            <a:spAutoFit/>
          </a:bodyPr>
          <a:lstStyle/>
          <a:p>
            <a:pPr algn="l">
              <a:defRPr/>
            </a:pPr>
            <a:r>
              <a:rPr lang="nl-BE" sz="2000">
                <a:solidFill>
                  <a:schemeClr val="bg1"/>
                </a:solidFill>
                <a:latin typeface="Batang" pitchFamily="18" charset="-127"/>
              </a:rPr>
              <a:t>New York State </a:t>
            </a:r>
          </a:p>
          <a:p>
            <a:pPr algn="l">
              <a:defRPr/>
            </a:pPr>
            <a:r>
              <a:rPr lang="nl-BE" sz="2000">
                <a:solidFill>
                  <a:schemeClr val="bg1"/>
                </a:solidFill>
                <a:latin typeface="Batang" pitchFamily="18" charset="-127"/>
              </a:rPr>
              <a:t>Center of Excellence in Bioinformatics &amp; Life Sciences</a:t>
            </a:r>
          </a:p>
          <a:p>
            <a:pPr algn="l">
              <a:defRPr/>
            </a:pPr>
            <a:endParaRPr lang="nl-BE" sz="800">
              <a:solidFill>
                <a:schemeClr val="bg1"/>
              </a:solidFill>
              <a:latin typeface="Batang" pitchFamily="18" charset="-127"/>
            </a:endParaRPr>
          </a:p>
        </p:txBody>
      </p:sp>
      <p:grpSp>
        <p:nvGrpSpPr>
          <p:cNvPr id="10" name="Group 8"/>
          <p:cNvGrpSpPr>
            <a:grpSpLocks/>
          </p:cNvGrpSpPr>
          <p:nvPr/>
        </p:nvGrpSpPr>
        <p:grpSpPr bwMode="auto">
          <a:xfrm>
            <a:off x="152400" y="152400"/>
            <a:ext cx="1752600" cy="838200"/>
            <a:chOff x="720" y="1440"/>
            <a:chExt cx="1104" cy="576"/>
          </a:xfrm>
        </p:grpSpPr>
        <p:sp>
          <p:nvSpPr>
            <p:cNvPr id="11" name="AutoShape 9"/>
            <p:cNvSpPr>
              <a:spLocks noChangeArrowheads="1"/>
            </p:cNvSpPr>
            <p:nvPr/>
          </p:nvSpPr>
          <p:spPr bwMode="auto">
            <a:xfrm>
              <a:off x="820" y="1449"/>
              <a:ext cx="352" cy="269"/>
            </a:xfrm>
            <a:prstGeom prst="parallelogram">
              <a:avLst>
                <a:gd name="adj" fmla="val 32714"/>
              </a:avLst>
            </a:prstGeom>
            <a:solidFill>
              <a:schemeClr val="bg1"/>
            </a:solidFill>
            <a:ln w="28575">
              <a:solidFill>
                <a:schemeClr val="bg2"/>
              </a:solidFill>
              <a:miter lim="800000"/>
              <a:headEnd/>
              <a:tailEnd/>
            </a:ln>
            <a:effectLst/>
          </p:spPr>
          <p:txBody>
            <a:bodyPr wrap="none" anchor="ctr"/>
            <a:lstStyle/>
            <a:p>
              <a:pPr>
                <a:defRPr/>
              </a:pPr>
              <a:endParaRPr lang="en-US"/>
            </a:p>
          </p:txBody>
        </p:sp>
        <p:sp>
          <p:nvSpPr>
            <p:cNvPr id="12" name="AutoShape 10"/>
            <p:cNvSpPr>
              <a:spLocks noChangeArrowheads="1"/>
            </p:cNvSpPr>
            <p:nvPr/>
          </p:nvSpPr>
          <p:spPr bwMode="auto">
            <a:xfrm>
              <a:off x="1123" y="1449"/>
              <a:ext cx="352" cy="269"/>
            </a:xfrm>
            <a:prstGeom prst="parallelogram">
              <a:avLst>
                <a:gd name="adj" fmla="val 32714"/>
              </a:avLst>
            </a:prstGeom>
            <a:solidFill>
              <a:schemeClr val="bg1"/>
            </a:solidFill>
            <a:ln w="28575">
              <a:solidFill>
                <a:srgbClr val="1E2082"/>
              </a:solidFill>
              <a:miter lim="800000"/>
              <a:headEnd/>
              <a:tailEnd/>
            </a:ln>
            <a:effectLst/>
          </p:spPr>
          <p:txBody>
            <a:bodyPr wrap="none" anchor="ctr"/>
            <a:lstStyle/>
            <a:p>
              <a:pPr>
                <a:defRPr/>
              </a:pPr>
              <a:endParaRPr lang="en-US"/>
            </a:p>
          </p:txBody>
        </p:sp>
        <p:sp>
          <p:nvSpPr>
            <p:cNvPr id="13" name="AutoShape 11"/>
            <p:cNvSpPr>
              <a:spLocks noChangeArrowheads="1"/>
            </p:cNvSpPr>
            <p:nvPr/>
          </p:nvSpPr>
          <p:spPr bwMode="auto">
            <a:xfrm>
              <a:off x="1424" y="1449"/>
              <a:ext cx="352" cy="269"/>
            </a:xfrm>
            <a:prstGeom prst="parallelogram">
              <a:avLst>
                <a:gd name="adj" fmla="val 32714"/>
              </a:avLst>
            </a:prstGeom>
            <a:solidFill>
              <a:schemeClr val="bg1"/>
            </a:solidFill>
            <a:ln w="28575">
              <a:solidFill>
                <a:schemeClr val="bg2"/>
              </a:solidFill>
              <a:miter lim="800000"/>
              <a:headEnd/>
              <a:tailEnd/>
            </a:ln>
            <a:effectLst/>
          </p:spPr>
          <p:txBody>
            <a:bodyPr wrap="none" anchor="ctr"/>
            <a:lstStyle/>
            <a:p>
              <a:pPr>
                <a:defRPr/>
              </a:pPr>
              <a:endParaRPr lang="en-US"/>
            </a:p>
          </p:txBody>
        </p:sp>
        <p:sp>
          <p:nvSpPr>
            <p:cNvPr id="14" name="AutoShape 12"/>
            <p:cNvSpPr>
              <a:spLocks noChangeArrowheads="1"/>
            </p:cNvSpPr>
            <p:nvPr/>
          </p:nvSpPr>
          <p:spPr bwMode="auto">
            <a:xfrm>
              <a:off x="720" y="1761"/>
              <a:ext cx="352" cy="255"/>
            </a:xfrm>
            <a:prstGeom prst="parallelogram">
              <a:avLst>
                <a:gd name="adj" fmla="val 34510"/>
              </a:avLst>
            </a:prstGeom>
            <a:solidFill>
              <a:schemeClr val="bg1"/>
            </a:solidFill>
            <a:ln w="28575">
              <a:solidFill>
                <a:srgbClr val="1E2082"/>
              </a:solidFill>
              <a:miter lim="800000"/>
              <a:headEnd/>
              <a:tailEnd/>
            </a:ln>
            <a:effectLst/>
          </p:spPr>
          <p:txBody>
            <a:bodyPr wrap="none" anchor="ctr"/>
            <a:lstStyle/>
            <a:p>
              <a:pPr>
                <a:defRPr/>
              </a:pPr>
              <a:endParaRPr lang="en-US"/>
            </a:p>
          </p:txBody>
        </p:sp>
        <p:sp>
          <p:nvSpPr>
            <p:cNvPr id="15" name="AutoShape 13"/>
            <p:cNvSpPr>
              <a:spLocks noChangeArrowheads="1"/>
            </p:cNvSpPr>
            <p:nvPr/>
          </p:nvSpPr>
          <p:spPr bwMode="auto">
            <a:xfrm>
              <a:off x="1021" y="1761"/>
              <a:ext cx="352" cy="255"/>
            </a:xfrm>
            <a:prstGeom prst="parallelogram">
              <a:avLst>
                <a:gd name="adj" fmla="val 34510"/>
              </a:avLst>
            </a:prstGeom>
            <a:solidFill>
              <a:schemeClr val="bg1"/>
            </a:solidFill>
            <a:ln w="28575">
              <a:solidFill>
                <a:schemeClr val="bg2"/>
              </a:solidFill>
              <a:miter lim="800000"/>
              <a:headEnd/>
              <a:tailEnd/>
            </a:ln>
            <a:effectLst/>
          </p:spPr>
          <p:txBody>
            <a:bodyPr wrap="none" anchor="ctr"/>
            <a:lstStyle/>
            <a:p>
              <a:pPr>
                <a:defRPr/>
              </a:pPr>
              <a:endParaRPr lang="en-US"/>
            </a:p>
          </p:txBody>
        </p:sp>
        <p:sp>
          <p:nvSpPr>
            <p:cNvPr id="16" name="AutoShape 14"/>
            <p:cNvSpPr>
              <a:spLocks noChangeArrowheads="1"/>
            </p:cNvSpPr>
            <p:nvPr/>
          </p:nvSpPr>
          <p:spPr bwMode="auto">
            <a:xfrm>
              <a:off x="1324" y="1761"/>
              <a:ext cx="352" cy="255"/>
            </a:xfrm>
            <a:prstGeom prst="parallelogram">
              <a:avLst>
                <a:gd name="adj" fmla="val 34510"/>
              </a:avLst>
            </a:prstGeom>
            <a:solidFill>
              <a:schemeClr val="bg2"/>
            </a:solidFill>
            <a:ln w="28575">
              <a:solidFill>
                <a:srgbClr val="1E2082"/>
              </a:solidFill>
              <a:miter lim="800000"/>
              <a:headEnd/>
              <a:tailEnd/>
            </a:ln>
            <a:effectLst/>
          </p:spPr>
          <p:txBody>
            <a:bodyPr wrap="none" anchor="ctr"/>
            <a:lstStyle/>
            <a:p>
              <a:pPr>
                <a:defRPr/>
              </a:pPr>
              <a:endParaRPr lang="en-US"/>
            </a:p>
          </p:txBody>
        </p:sp>
        <p:sp>
          <p:nvSpPr>
            <p:cNvPr id="17" name="Rectangle 15"/>
            <p:cNvSpPr>
              <a:spLocks noChangeArrowheads="1"/>
            </p:cNvSpPr>
            <p:nvPr/>
          </p:nvSpPr>
          <p:spPr bwMode="auto">
            <a:xfrm>
              <a:off x="864" y="1440"/>
              <a:ext cx="960" cy="314"/>
            </a:xfrm>
            <a:prstGeom prst="rect">
              <a:avLst/>
            </a:prstGeom>
            <a:noFill/>
            <a:ln w="9525">
              <a:noFill/>
              <a:miter lim="800000"/>
              <a:headEnd/>
              <a:tailEnd/>
            </a:ln>
            <a:effectLst/>
          </p:spPr>
          <p:txBody>
            <a:bodyPr>
              <a:spAutoFit/>
            </a:bodyPr>
            <a:lstStyle/>
            <a:p>
              <a:pPr algn="l">
                <a:defRPr/>
              </a:pPr>
              <a:r>
                <a:rPr lang="nl-BE">
                  <a:solidFill>
                    <a:srgbClr val="153C8B"/>
                  </a:solidFill>
                  <a:latin typeface="Verdana" pitchFamily="34" charset="0"/>
                </a:rPr>
                <a:t>R  </a:t>
              </a:r>
              <a:r>
                <a:rPr lang="nl-BE" sz="1600">
                  <a:solidFill>
                    <a:srgbClr val="153C8B"/>
                  </a:solidFill>
                  <a:latin typeface="Verdana" pitchFamily="34" charset="0"/>
                </a:rPr>
                <a:t> </a:t>
              </a:r>
              <a:r>
                <a:rPr lang="nl-BE">
                  <a:solidFill>
                    <a:srgbClr val="153C8B"/>
                  </a:solidFill>
                  <a:latin typeface="Verdana" pitchFamily="34" charset="0"/>
                </a:rPr>
                <a:t>T  U</a:t>
              </a:r>
              <a:endParaRPr lang="en-US">
                <a:solidFill>
                  <a:srgbClr val="153C8B"/>
                </a:solidFill>
                <a:latin typeface="Verdana" pitchFamily="34" charset="0"/>
              </a:endParaRPr>
            </a:p>
          </p:txBody>
        </p:sp>
      </p:grpSp>
      <p:sp>
        <p:nvSpPr>
          <p:cNvPr id="18" name="Line 16"/>
          <p:cNvSpPr>
            <a:spLocks noChangeShapeType="1"/>
          </p:cNvSpPr>
          <p:nvPr/>
        </p:nvSpPr>
        <p:spPr bwMode="auto">
          <a:xfrm>
            <a:off x="0" y="1143000"/>
            <a:ext cx="9144000" cy="0"/>
          </a:xfrm>
          <a:prstGeom prst="line">
            <a:avLst/>
          </a:prstGeom>
          <a:noFill/>
          <a:ln w="9525">
            <a:solidFill>
              <a:schemeClr val="bg1"/>
            </a:solidFill>
            <a:round/>
            <a:headEnd/>
            <a:tailEnd/>
          </a:ln>
          <a:effectLst/>
        </p:spPr>
        <p:txBody>
          <a:bodyPr anchor="ctr"/>
          <a:lstStyle/>
          <a:p>
            <a:pPr>
              <a:defRPr/>
            </a:pPr>
            <a:endParaRPr lang="en-US"/>
          </a:p>
        </p:txBody>
      </p:sp>
      <p:graphicFrame>
        <p:nvGraphicFramePr>
          <p:cNvPr id="19" name="Object 20"/>
          <p:cNvGraphicFramePr>
            <a:graphicFrameLocks noChangeAspect="1"/>
          </p:cNvGraphicFramePr>
          <p:nvPr userDrawn="1"/>
        </p:nvGraphicFramePr>
        <p:xfrm>
          <a:off x="0" y="0"/>
          <a:ext cx="9144000" cy="1130300"/>
        </p:xfrm>
        <a:graphic>
          <a:graphicData uri="http://schemas.openxmlformats.org/presentationml/2006/ole">
            <mc:AlternateContent xmlns:mc="http://schemas.openxmlformats.org/markup-compatibility/2006">
              <mc:Choice xmlns:v="urn:schemas-microsoft-com:vml" Requires="v">
                <p:oleObj spid="_x0000_s1489" name="Photo Editor-foto" r:id="rId5" imgW="7621064" imgH="1009791" progId="MSPhotoEd.3">
                  <p:embed/>
                </p:oleObj>
              </mc:Choice>
              <mc:Fallback>
                <p:oleObj name="Photo Editor-foto" r:id="rId5" imgW="7621064" imgH="1009791" progId="MSPhotoEd.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1130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0" name="Text Box 21"/>
          <p:cNvSpPr txBox="1">
            <a:spLocks noChangeArrowheads="1"/>
          </p:cNvSpPr>
          <p:nvPr userDrawn="1"/>
        </p:nvSpPr>
        <p:spPr bwMode="auto">
          <a:xfrm>
            <a:off x="1828800" y="71438"/>
            <a:ext cx="4191000" cy="1128712"/>
          </a:xfrm>
          <a:prstGeom prst="rect">
            <a:avLst/>
          </a:prstGeom>
          <a:noFill/>
          <a:ln w="9525">
            <a:noFill/>
            <a:miter lim="800000"/>
            <a:headEnd/>
            <a:tailEnd/>
          </a:ln>
          <a:effectLst/>
        </p:spPr>
        <p:txBody>
          <a:bodyPr>
            <a:spAutoFit/>
          </a:bodyPr>
          <a:lstStyle/>
          <a:p>
            <a:pPr algn="l">
              <a:defRPr/>
            </a:pPr>
            <a:r>
              <a:rPr lang="nl-BE" sz="2000">
                <a:solidFill>
                  <a:schemeClr val="bg1"/>
                </a:solidFill>
                <a:latin typeface="Batang" pitchFamily="18" charset="-127"/>
              </a:rPr>
              <a:t>New York State </a:t>
            </a:r>
          </a:p>
          <a:p>
            <a:pPr algn="l">
              <a:defRPr/>
            </a:pPr>
            <a:r>
              <a:rPr lang="nl-BE" sz="2000">
                <a:solidFill>
                  <a:schemeClr val="bg1"/>
                </a:solidFill>
                <a:latin typeface="Batang" pitchFamily="18" charset="-127"/>
              </a:rPr>
              <a:t>Center of Excellence in Bioinformatics &amp; Life Sciences</a:t>
            </a:r>
          </a:p>
          <a:p>
            <a:pPr algn="l">
              <a:defRPr/>
            </a:pPr>
            <a:endParaRPr lang="nl-BE" sz="800">
              <a:solidFill>
                <a:schemeClr val="bg1"/>
              </a:solidFill>
              <a:latin typeface="Batang" pitchFamily="18" charset="-127"/>
            </a:endParaRPr>
          </a:p>
        </p:txBody>
      </p:sp>
      <p:grpSp>
        <p:nvGrpSpPr>
          <p:cNvPr id="21" name="Group 22"/>
          <p:cNvGrpSpPr>
            <a:grpSpLocks/>
          </p:cNvGrpSpPr>
          <p:nvPr userDrawn="1"/>
        </p:nvGrpSpPr>
        <p:grpSpPr bwMode="auto">
          <a:xfrm>
            <a:off x="152400" y="152400"/>
            <a:ext cx="1752600" cy="838200"/>
            <a:chOff x="720" y="1440"/>
            <a:chExt cx="1104" cy="576"/>
          </a:xfrm>
        </p:grpSpPr>
        <p:sp>
          <p:nvSpPr>
            <p:cNvPr id="22" name="AutoShape 23"/>
            <p:cNvSpPr>
              <a:spLocks noChangeArrowheads="1"/>
            </p:cNvSpPr>
            <p:nvPr/>
          </p:nvSpPr>
          <p:spPr bwMode="auto">
            <a:xfrm>
              <a:off x="820" y="1449"/>
              <a:ext cx="352" cy="269"/>
            </a:xfrm>
            <a:prstGeom prst="parallelogram">
              <a:avLst>
                <a:gd name="adj" fmla="val 32714"/>
              </a:avLst>
            </a:prstGeom>
            <a:solidFill>
              <a:schemeClr val="bg1"/>
            </a:solidFill>
            <a:ln w="28575">
              <a:solidFill>
                <a:schemeClr val="bg2"/>
              </a:solidFill>
              <a:miter lim="800000"/>
              <a:headEnd/>
              <a:tailEnd/>
            </a:ln>
            <a:effectLst/>
          </p:spPr>
          <p:txBody>
            <a:bodyPr wrap="none" anchor="ctr"/>
            <a:lstStyle/>
            <a:p>
              <a:pPr>
                <a:defRPr/>
              </a:pPr>
              <a:endParaRPr lang="en-US"/>
            </a:p>
          </p:txBody>
        </p:sp>
        <p:sp>
          <p:nvSpPr>
            <p:cNvPr id="23" name="AutoShape 24"/>
            <p:cNvSpPr>
              <a:spLocks noChangeArrowheads="1"/>
            </p:cNvSpPr>
            <p:nvPr/>
          </p:nvSpPr>
          <p:spPr bwMode="auto">
            <a:xfrm>
              <a:off x="1123" y="1449"/>
              <a:ext cx="352" cy="269"/>
            </a:xfrm>
            <a:prstGeom prst="parallelogram">
              <a:avLst>
                <a:gd name="adj" fmla="val 32714"/>
              </a:avLst>
            </a:prstGeom>
            <a:solidFill>
              <a:schemeClr val="bg1"/>
            </a:solidFill>
            <a:ln w="28575">
              <a:solidFill>
                <a:srgbClr val="1E2082"/>
              </a:solidFill>
              <a:miter lim="800000"/>
              <a:headEnd/>
              <a:tailEnd/>
            </a:ln>
            <a:effectLst/>
          </p:spPr>
          <p:txBody>
            <a:bodyPr wrap="none" anchor="ctr"/>
            <a:lstStyle/>
            <a:p>
              <a:pPr>
                <a:defRPr/>
              </a:pPr>
              <a:endParaRPr lang="en-US"/>
            </a:p>
          </p:txBody>
        </p:sp>
        <p:sp>
          <p:nvSpPr>
            <p:cNvPr id="24" name="AutoShape 25"/>
            <p:cNvSpPr>
              <a:spLocks noChangeArrowheads="1"/>
            </p:cNvSpPr>
            <p:nvPr/>
          </p:nvSpPr>
          <p:spPr bwMode="auto">
            <a:xfrm>
              <a:off x="1424" y="1449"/>
              <a:ext cx="352" cy="269"/>
            </a:xfrm>
            <a:prstGeom prst="parallelogram">
              <a:avLst>
                <a:gd name="adj" fmla="val 32714"/>
              </a:avLst>
            </a:prstGeom>
            <a:solidFill>
              <a:schemeClr val="bg1"/>
            </a:solidFill>
            <a:ln w="28575">
              <a:solidFill>
                <a:schemeClr val="bg2"/>
              </a:solidFill>
              <a:miter lim="800000"/>
              <a:headEnd/>
              <a:tailEnd/>
            </a:ln>
            <a:effectLst/>
          </p:spPr>
          <p:txBody>
            <a:bodyPr wrap="none" anchor="ctr"/>
            <a:lstStyle/>
            <a:p>
              <a:pPr>
                <a:defRPr/>
              </a:pPr>
              <a:endParaRPr lang="en-US"/>
            </a:p>
          </p:txBody>
        </p:sp>
        <p:sp>
          <p:nvSpPr>
            <p:cNvPr id="25" name="AutoShape 26"/>
            <p:cNvSpPr>
              <a:spLocks noChangeArrowheads="1"/>
            </p:cNvSpPr>
            <p:nvPr/>
          </p:nvSpPr>
          <p:spPr bwMode="auto">
            <a:xfrm>
              <a:off x="720" y="1761"/>
              <a:ext cx="352" cy="255"/>
            </a:xfrm>
            <a:prstGeom prst="parallelogram">
              <a:avLst>
                <a:gd name="adj" fmla="val 34510"/>
              </a:avLst>
            </a:prstGeom>
            <a:solidFill>
              <a:schemeClr val="bg1"/>
            </a:solidFill>
            <a:ln w="28575">
              <a:solidFill>
                <a:srgbClr val="1E2082"/>
              </a:solidFill>
              <a:miter lim="800000"/>
              <a:headEnd/>
              <a:tailEnd/>
            </a:ln>
            <a:effectLst/>
          </p:spPr>
          <p:txBody>
            <a:bodyPr wrap="none" anchor="ctr"/>
            <a:lstStyle/>
            <a:p>
              <a:pPr>
                <a:defRPr/>
              </a:pPr>
              <a:endParaRPr lang="en-US"/>
            </a:p>
          </p:txBody>
        </p:sp>
        <p:sp>
          <p:nvSpPr>
            <p:cNvPr id="26" name="AutoShape 27"/>
            <p:cNvSpPr>
              <a:spLocks noChangeArrowheads="1"/>
            </p:cNvSpPr>
            <p:nvPr/>
          </p:nvSpPr>
          <p:spPr bwMode="auto">
            <a:xfrm>
              <a:off x="1021" y="1761"/>
              <a:ext cx="352" cy="255"/>
            </a:xfrm>
            <a:prstGeom prst="parallelogram">
              <a:avLst>
                <a:gd name="adj" fmla="val 34510"/>
              </a:avLst>
            </a:prstGeom>
            <a:solidFill>
              <a:schemeClr val="bg1"/>
            </a:solidFill>
            <a:ln w="28575">
              <a:solidFill>
                <a:schemeClr val="bg2"/>
              </a:solidFill>
              <a:miter lim="800000"/>
              <a:headEnd/>
              <a:tailEnd/>
            </a:ln>
            <a:effectLst/>
          </p:spPr>
          <p:txBody>
            <a:bodyPr wrap="none" anchor="ctr"/>
            <a:lstStyle/>
            <a:p>
              <a:pPr>
                <a:defRPr/>
              </a:pPr>
              <a:endParaRPr lang="en-US"/>
            </a:p>
          </p:txBody>
        </p:sp>
        <p:sp>
          <p:nvSpPr>
            <p:cNvPr id="27" name="AutoShape 28"/>
            <p:cNvSpPr>
              <a:spLocks noChangeArrowheads="1"/>
            </p:cNvSpPr>
            <p:nvPr/>
          </p:nvSpPr>
          <p:spPr bwMode="auto">
            <a:xfrm>
              <a:off x="1324" y="1761"/>
              <a:ext cx="352" cy="255"/>
            </a:xfrm>
            <a:prstGeom prst="parallelogram">
              <a:avLst>
                <a:gd name="adj" fmla="val 34510"/>
              </a:avLst>
            </a:prstGeom>
            <a:solidFill>
              <a:schemeClr val="bg2"/>
            </a:solidFill>
            <a:ln w="28575">
              <a:solidFill>
                <a:srgbClr val="1E2082"/>
              </a:solidFill>
              <a:miter lim="800000"/>
              <a:headEnd/>
              <a:tailEnd/>
            </a:ln>
            <a:effectLst/>
          </p:spPr>
          <p:txBody>
            <a:bodyPr wrap="none" anchor="ctr"/>
            <a:lstStyle/>
            <a:p>
              <a:pPr>
                <a:defRPr/>
              </a:pPr>
              <a:endParaRPr lang="en-US"/>
            </a:p>
          </p:txBody>
        </p:sp>
        <p:sp>
          <p:nvSpPr>
            <p:cNvPr id="28" name="Rectangle 29"/>
            <p:cNvSpPr>
              <a:spLocks noChangeArrowheads="1"/>
            </p:cNvSpPr>
            <p:nvPr/>
          </p:nvSpPr>
          <p:spPr bwMode="auto">
            <a:xfrm>
              <a:off x="864" y="1440"/>
              <a:ext cx="960" cy="314"/>
            </a:xfrm>
            <a:prstGeom prst="rect">
              <a:avLst/>
            </a:prstGeom>
            <a:noFill/>
            <a:ln w="9525">
              <a:noFill/>
              <a:miter lim="800000"/>
              <a:headEnd/>
              <a:tailEnd/>
            </a:ln>
            <a:effectLst/>
          </p:spPr>
          <p:txBody>
            <a:bodyPr>
              <a:spAutoFit/>
            </a:bodyPr>
            <a:lstStyle/>
            <a:p>
              <a:pPr algn="l">
                <a:defRPr/>
              </a:pPr>
              <a:r>
                <a:rPr lang="nl-BE">
                  <a:solidFill>
                    <a:srgbClr val="153C8B"/>
                  </a:solidFill>
                  <a:latin typeface="Verdana" pitchFamily="34" charset="0"/>
                </a:rPr>
                <a:t>R  </a:t>
              </a:r>
              <a:r>
                <a:rPr lang="nl-BE" sz="1600">
                  <a:solidFill>
                    <a:srgbClr val="153C8B"/>
                  </a:solidFill>
                  <a:latin typeface="Verdana" pitchFamily="34" charset="0"/>
                </a:rPr>
                <a:t> </a:t>
              </a:r>
              <a:r>
                <a:rPr lang="nl-BE">
                  <a:solidFill>
                    <a:srgbClr val="153C8B"/>
                  </a:solidFill>
                  <a:latin typeface="Verdana" pitchFamily="34" charset="0"/>
                </a:rPr>
                <a:t>T  U</a:t>
              </a:r>
              <a:endParaRPr lang="en-US">
                <a:solidFill>
                  <a:srgbClr val="153C8B"/>
                </a:solidFill>
                <a:latin typeface="Verdana" pitchFamily="34" charset="0"/>
              </a:endParaRPr>
            </a:p>
          </p:txBody>
        </p:sp>
      </p:grpSp>
      <p:sp>
        <p:nvSpPr>
          <p:cNvPr id="29" name="Line 30"/>
          <p:cNvSpPr>
            <a:spLocks noChangeShapeType="1"/>
          </p:cNvSpPr>
          <p:nvPr userDrawn="1"/>
        </p:nvSpPr>
        <p:spPr bwMode="auto">
          <a:xfrm>
            <a:off x="0" y="1143000"/>
            <a:ext cx="9144000" cy="0"/>
          </a:xfrm>
          <a:prstGeom prst="line">
            <a:avLst/>
          </a:prstGeom>
          <a:noFill/>
          <a:ln w="9525">
            <a:solidFill>
              <a:schemeClr val="bg1"/>
            </a:solidFill>
            <a:round/>
            <a:headEnd/>
            <a:tailEnd/>
          </a:ln>
          <a:effectLst/>
        </p:spPr>
        <p:txBody>
          <a:bodyPr anchor="ctr"/>
          <a:lstStyle/>
          <a:p>
            <a:pPr>
              <a:defRPr/>
            </a:pPr>
            <a:endParaRPr lang="en-US"/>
          </a:p>
        </p:txBody>
      </p:sp>
      <p:sp>
        <p:nvSpPr>
          <p:cNvPr id="2" name="Title 1"/>
          <p:cNvSpPr>
            <a:spLocks noGrp="1"/>
          </p:cNvSpPr>
          <p:nvPr>
            <p:ph type="title"/>
          </p:nvPr>
        </p:nvSpPr>
        <p:spPr>
          <a:xfrm>
            <a:off x="228600" y="1012825"/>
            <a:ext cx="8686800" cy="1174750"/>
          </a:xfrm>
          <a:prstGeom prst="roundRect">
            <a:avLst>
              <a:gd name="adj" fmla="val 16667"/>
            </a:avLst>
          </a:prstGeom>
        </p:spPr>
        <p:txBody>
          <a:bodyPr/>
          <a:lstStyle/>
          <a:p>
            <a:r>
              <a:rPr lang="en-US"/>
              <a:t>Click to edit Master title style</a:t>
            </a:r>
          </a:p>
        </p:txBody>
      </p:sp>
      <p:sp>
        <p:nvSpPr>
          <p:cNvPr id="3" name="Table Placeholder 2"/>
          <p:cNvSpPr>
            <a:spLocks noGrp="1"/>
          </p:cNvSpPr>
          <p:nvPr>
            <p:ph type="tbl" idx="1"/>
          </p:nvPr>
        </p:nvSpPr>
        <p:spPr>
          <a:xfrm>
            <a:off x="152400" y="1981200"/>
            <a:ext cx="8839200" cy="4724400"/>
          </a:xfrm>
          <a:prstGeom prst="rect">
            <a:avLst/>
          </a:prstGeom>
        </p:spPr>
        <p:txBody>
          <a:bodyPr/>
          <a:lstStyle/>
          <a:p>
            <a:pPr lvl="0"/>
            <a:endParaRPr lang="en-US" noProof="0"/>
          </a:p>
        </p:txBody>
      </p:sp>
      <p:sp>
        <p:nvSpPr>
          <p:cNvPr id="30" name="Slide Number Placeholder 3"/>
          <p:cNvSpPr>
            <a:spLocks noGrp="1"/>
          </p:cNvSpPr>
          <p:nvPr>
            <p:ph type="sldNum" sz="quarter" idx="10"/>
          </p:nvPr>
        </p:nvSpPr>
        <p:spPr>
          <a:xfrm>
            <a:off x="7239000" y="6553200"/>
            <a:ext cx="1905000" cy="304800"/>
          </a:xfrm>
          <a:prstGeom prst="rect">
            <a:avLst/>
          </a:prstGeom>
        </p:spPr>
        <p:txBody>
          <a:bodyPr/>
          <a:lstStyle>
            <a:lvl1pPr>
              <a:defRPr/>
            </a:lvl1pPr>
          </a:lstStyle>
          <a:p>
            <a:fld id="{D14BF38A-3DFB-480B-8D89-0595D30524BE}" type="slidenum">
              <a:rPr lang="en-US" altLang="en-US"/>
              <a:pPr/>
              <a:t>‹#›</a:t>
            </a:fld>
            <a:endParaRPr lang="en-US" altLang="en-US"/>
          </a:p>
        </p:txBody>
      </p:sp>
    </p:spTree>
    <p:extLst>
      <p:ext uri="{BB962C8B-B14F-4D97-AF65-F5344CB8AC3E}">
        <p14:creationId xmlns:p14="http://schemas.microsoft.com/office/powerpoint/2010/main" val="32179339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31BC53-9127-4CD1-9E4B-7401A3FE7F3A}"/>
              </a:ext>
            </a:extLst>
          </p:cNvPr>
          <p:cNvSpPr>
            <a:spLocks noGrp="1"/>
          </p:cNvSpPr>
          <p:nvPr>
            <p:ph type="title"/>
          </p:nvPr>
        </p:nvSpPr>
        <p:spPr>
          <a:xfrm>
            <a:off x="228600" y="1012825"/>
            <a:ext cx="8686800" cy="1174750"/>
          </a:xfrm>
        </p:spPr>
        <p:txBody>
          <a:bodyPr/>
          <a:lstStyle/>
          <a:p>
            <a:r>
              <a:rPr lang="en-US"/>
              <a:t>Click to edit Master title style</a:t>
            </a:r>
          </a:p>
        </p:txBody>
      </p:sp>
      <p:sp>
        <p:nvSpPr>
          <p:cNvPr id="3" name="Text Placeholder 2">
            <a:extLst>
              <a:ext uri="{FF2B5EF4-FFF2-40B4-BE49-F238E27FC236}">
                <a16:creationId xmlns:a16="http://schemas.microsoft.com/office/drawing/2014/main" id="{E3F11E0A-26A3-4194-B709-491B3E950E64}"/>
              </a:ext>
            </a:extLst>
          </p:cNvPr>
          <p:cNvSpPr>
            <a:spLocks noGrp="1"/>
          </p:cNvSpPr>
          <p:nvPr>
            <p:ph type="body" sz="half" idx="1"/>
          </p:nvPr>
        </p:nvSpPr>
        <p:spPr>
          <a:xfrm>
            <a:off x="152400" y="1981200"/>
            <a:ext cx="4343400" cy="4724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4651CA5-5430-4714-BE3D-D049041EB7E3}"/>
              </a:ext>
            </a:extLst>
          </p:cNvPr>
          <p:cNvSpPr>
            <a:spLocks noGrp="1"/>
          </p:cNvSpPr>
          <p:nvPr>
            <p:ph sz="half" idx="2"/>
          </p:nvPr>
        </p:nvSpPr>
        <p:spPr>
          <a:xfrm>
            <a:off x="4648200" y="1981200"/>
            <a:ext cx="4343400" cy="4724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a:extLst>
              <a:ext uri="{FF2B5EF4-FFF2-40B4-BE49-F238E27FC236}">
                <a16:creationId xmlns:a16="http://schemas.microsoft.com/office/drawing/2014/main" id="{D1FCF0FA-E878-42E6-B1FB-AAF6F1F07C82}"/>
              </a:ext>
            </a:extLst>
          </p:cNvPr>
          <p:cNvSpPr>
            <a:spLocks noGrp="1"/>
          </p:cNvSpPr>
          <p:nvPr>
            <p:ph type="sldNum" sz="quarter" idx="10"/>
          </p:nvPr>
        </p:nvSpPr>
        <p:spPr>
          <a:xfrm>
            <a:off x="7239000" y="6553200"/>
            <a:ext cx="1905000" cy="304800"/>
          </a:xfrm>
        </p:spPr>
        <p:txBody>
          <a:bodyPr/>
          <a:lstStyle>
            <a:lvl1pPr>
              <a:defRPr/>
            </a:lvl1pPr>
          </a:lstStyle>
          <a:p>
            <a:fld id="{BCD65C31-9051-439D-A055-A88DCB79F89F}" type="slidenum">
              <a:rPr lang="en-US" altLang="en-US"/>
              <a:pPr/>
              <a:t>‹#›</a:t>
            </a:fld>
            <a:endParaRPr lang="en-US" altLang="en-US"/>
          </a:p>
        </p:txBody>
      </p:sp>
    </p:spTree>
    <p:extLst>
      <p:ext uri="{BB962C8B-B14F-4D97-AF65-F5344CB8AC3E}">
        <p14:creationId xmlns:p14="http://schemas.microsoft.com/office/powerpoint/2010/main" val="31662805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B88DC4-2924-4EF1-9233-7F48FF47EB07}"/>
              </a:ext>
            </a:extLst>
          </p:cNvPr>
          <p:cNvSpPr>
            <a:spLocks noGrp="1"/>
          </p:cNvSpPr>
          <p:nvPr>
            <p:ph type="title" sz="quarter"/>
          </p:nvPr>
        </p:nvSpPr>
        <p:spPr>
          <a:xfrm>
            <a:off x="228600" y="1012825"/>
            <a:ext cx="8686800" cy="1174750"/>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25D94046-4BED-4E71-A7AC-2F73632D0EEB}"/>
              </a:ext>
            </a:extLst>
          </p:cNvPr>
          <p:cNvSpPr>
            <a:spLocks noGrp="1"/>
          </p:cNvSpPr>
          <p:nvPr>
            <p:ph sz="quarter" idx="1"/>
          </p:nvPr>
        </p:nvSpPr>
        <p:spPr>
          <a:xfrm>
            <a:off x="152400" y="1981200"/>
            <a:ext cx="4343400" cy="2286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95CB330-DE50-4CAF-851E-1329D67F3782}"/>
              </a:ext>
            </a:extLst>
          </p:cNvPr>
          <p:cNvSpPr>
            <a:spLocks noGrp="1"/>
          </p:cNvSpPr>
          <p:nvPr>
            <p:ph sz="quarter" idx="2"/>
          </p:nvPr>
        </p:nvSpPr>
        <p:spPr>
          <a:xfrm>
            <a:off x="4648200" y="1981200"/>
            <a:ext cx="4343400" cy="2286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a:extLst>
              <a:ext uri="{FF2B5EF4-FFF2-40B4-BE49-F238E27FC236}">
                <a16:creationId xmlns:a16="http://schemas.microsoft.com/office/drawing/2014/main" id="{CE46F54E-CF1B-488D-8771-D9BD93845F8A}"/>
              </a:ext>
            </a:extLst>
          </p:cNvPr>
          <p:cNvSpPr>
            <a:spLocks noGrp="1"/>
          </p:cNvSpPr>
          <p:nvPr>
            <p:ph sz="quarter" idx="3"/>
          </p:nvPr>
        </p:nvSpPr>
        <p:spPr>
          <a:xfrm>
            <a:off x="152400" y="4419600"/>
            <a:ext cx="4343400" cy="2286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a:extLst>
              <a:ext uri="{FF2B5EF4-FFF2-40B4-BE49-F238E27FC236}">
                <a16:creationId xmlns:a16="http://schemas.microsoft.com/office/drawing/2014/main" id="{5119261F-A064-4EB6-8552-C1C54E8D6740}"/>
              </a:ext>
            </a:extLst>
          </p:cNvPr>
          <p:cNvSpPr>
            <a:spLocks noGrp="1"/>
          </p:cNvSpPr>
          <p:nvPr>
            <p:ph sz="quarter" idx="4"/>
          </p:nvPr>
        </p:nvSpPr>
        <p:spPr>
          <a:xfrm>
            <a:off x="4648200" y="4419600"/>
            <a:ext cx="4343400" cy="2286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AC50BC79-B49E-44A3-8ED6-15E6FB87212B}"/>
              </a:ext>
            </a:extLst>
          </p:cNvPr>
          <p:cNvSpPr>
            <a:spLocks noGrp="1"/>
          </p:cNvSpPr>
          <p:nvPr>
            <p:ph type="sldNum" sz="quarter" idx="10"/>
          </p:nvPr>
        </p:nvSpPr>
        <p:spPr>
          <a:xfrm>
            <a:off x="7239000" y="6553200"/>
            <a:ext cx="1905000" cy="304800"/>
          </a:xfrm>
        </p:spPr>
        <p:txBody>
          <a:bodyPr/>
          <a:lstStyle>
            <a:lvl1pPr>
              <a:defRPr/>
            </a:lvl1pPr>
          </a:lstStyle>
          <a:p>
            <a:fld id="{573863BC-060C-435D-A785-DA530895548F}" type="slidenum">
              <a:rPr lang="en-US" altLang="en-US"/>
              <a:pPr/>
              <a:t>‹#›</a:t>
            </a:fld>
            <a:endParaRPr lang="en-US" altLang="en-US"/>
          </a:p>
        </p:txBody>
      </p:sp>
    </p:spTree>
    <p:extLst>
      <p:ext uri="{BB962C8B-B14F-4D97-AF65-F5344CB8AC3E}">
        <p14:creationId xmlns:p14="http://schemas.microsoft.com/office/powerpoint/2010/main" val="5296773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downtown.jpg"/>
          <p:cNvPicPr>
            <a:picLocks noChangeAspect="1"/>
          </p:cNvPicPr>
          <p:nvPr userDrawn="1"/>
        </p:nvPicPr>
        <p:blipFill>
          <a:blip r:embed="rId13"/>
          <a:srcRect/>
          <a:stretch>
            <a:fillRect/>
          </a:stretch>
        </p:blipFill>
        <p:spPr bwMode="auto">
          <a:xfrm>
            <a:off x="0" y="0"/>
            <a:ext cx="9144000" cy="6858000"/>
          </a:xfrm>
          <a:prstGeom prst="rect">
            <a:avLst/>
          </a:prstGeom>
          <a:noFill/>
          <a:ln w="9525">
            <a:noFill/>
            <a:miter lim="800000"/>
            <a:headEnd/>
            <a:tailEnd/>
          </a:ln>
        </p:spPr>
      </p:pic>
      <p:sp>
        <p:nvSpPr>
          <p:cNvPr id="2" name="Rectangle 1"/>
          <p:cNvSpPr/>
          <p:nvPr userDrawn="1"/>
        </p:nvSpPr>
        <p:spPr bwMode="auto">
          <a:xfrm>
            <a:off x="0" y="609600"/>
            <a:ext cx="9144000" cy="6248400"/>
          </a:xfrm>
          <a:prstGeom prst="rect">
            <a:avLst/>
          </a:prstGeom>
          <a:solidFill>
            <a:srgbClr val="002060">
              <a:alpha val="60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4" name="Text Placeholder 5"/>
          <p:cNvSpPr txBox="1">
            <a:spLocks/>
          </p:cNvSpPr>
          <p:nvPr userDrawn="1"/>
        </p:nvSpPr>
        <p:spPr>
          <a:xfrm>
            <a:off x="23004" y="6477000"/>
            <a:ext cx="586596" cy="304800"/>
          </a:xfrm>
          <a:prstGeom prst="rect">
            <a:avLst/>
          </a:prstGeom>
        </p:spPr>
        <p:txBody>
          <a:bodyPr/>
          <a:lstStyle>
            <a:lvl1pPr marL="342900" indent="-342900" algn="l" rtl="0" eaLnBrk="0" fontAlgn="base" hangingPunct="0">
              <a:spcBef>
                <a:spcPct val="20000"/>
              </a:spcBef>
              <a:spcAft>
                <a:spcPct val="0"/>
              </a:spcAft>
              <a:buClr>
                <a:srgbClr val="FF6600"/>
              </a:buClr>
              <a:defRPr sz="1400">
                <a:solidFill>
                  <a:schemeClr val="bg1"/>
                </a:solidFill>
                <a:latin typeface="+mn-lt"/>
                <a:ea typeface="ＭＳ Ｐゴシック" pitchFamily="122" charset="-128"/>
                <a:cs typeface="ＭＳ Ｐゴシック" pitchFamily="122" charset="-128"/>
              </a:defRPr>
            </a:lvl1pPr>
            <a:lvl2pPr marL="742950" indent="-285750" algn="l" rtl="0" eaLnBrk="0" fontAlgn="base" hangingPunct="0">
              <a:spcBef>
                <a:spcPct val="20000"/>
              </a:spcBef>
              <a:spcAft>
                <a:spcPct val="0"/>
              </a:spcAft>
              <a:buClr>
                <a:srgbClr val="FF6633"/>
              </a:buClr>
              <a:buSzPct val="80000"/>
              <a:buFont typeface="Times" charset="0"/>
              <a:buChar char="•"/>
              <a:defRPr sz="2400">
                <a:solidFill>
                  <a:schemeClr val="bg1"/>
                </a:solidFill>
                <a:latin typeface="+mn-lt"/>
                <a:ea typeface="ＭＳ Ｐゴシック" pitchFamily="122" charset="-128"/>
              </a:defRPr>
            </a:lvl2pPr>
            <a:lvl3pPr marL="1143000" indent="-228600" algn="l" rtl="0" eaLnBrk="0" fontAlgn="base" hangingPunct="0">
              <a:spcBef>
                <a:spcPct val="20000"/>
              </a:spcBef>
              <a:spcAft>
                <a:spcPct val="0"/>
              </a:spcAft>
              <a:buClr>
                <a:srgbClr val="FF6600"/>
              </a:buClr>
              <a:buChar char="•"/>
              <a:defRPr sz="2000">
                <a:solidFill>
                  <a:schemeClr val="bg1"/>
                </a:solidFill>
                <a:latin typeface="+mn-lt"/>
                <a:ea typeface="ＭＳ Ｐゴシック" pitchFamily="122" charset="-128"/>
              </a:defRPr>
            </a:lvl3pPr>
            <a:lvl4pPr marL="1600200" indent="-228600" algn="l" rtl="0" eaLnBrk="0" fontAlgn="base" hangingPunct="0">
              <a:spcBef>
                <a:spcPct val="20000"/>
              </a:spcBef>
              <a:spcAft>
                <a:spcPct val="0"/>
              </a:spcAft>
              <a:buClr>
                <a:srgbClr val="FF6600"/>
              </a:buClr>
              <a:buSzPct val="95000"/>
              <a:buFont typeface="Times" charset="0"/>
              <a:buChar char="•"/>
              <a:defRPr sz="2000">
                <a:solidFill>
                  <a:schemeClr val="bg1"/>
                </a:solidFill>
                <a:latin typeface="+mn-lt"/>
                <a:ea typeface="ＭＳ Ｐゴシック" pitchFamily="122" charset="-128"/>
              </a:defRPr>
            </a:lvl4pPr>
            <a:lvl5pPr marL="2057400" indent="-228600" algn="l" rtl="0" eaLnBrk="0" fontAlgn="base" hangingPunct="0">
              <a:spcBef>
                <a:spcPct val="20000"/>
              </a:spcBef>
              <a:spcAft>
                <a:spcPct val="0"/>
              </a:spcAft>
              <a:buClr>
                <a:schemeClr val="bg1"/>
              </a:buClr>
              <a:defRPr sz="2000">
                <a:solidFill>
                  <a:schemeClr val="bg1"/>
                </a:solidFill>
                <a:latin typeface="+mn-lt"/>
                <a:ea typeface="ＭＳ Ｐゴシック" pitchFamily="122" charset="-128"/>
              </a:defRPr>
            </a:lvl5pPr>
            <a:lvl6pPr marL="2514600" indent="-228600" algn="l" rtl="0" fontAlgn="base">
              <a:spcBef>
                <a:spcPct val="20000"/>
              </a:spcBef>
              <a:spcAft>
                <a:spcPct val="0"/>
              </a:spcAft>
              <a:buClr>
                <a:schemeClr val="bg1"/>
              </a:buClr>
              <a:defRPr sz="2000">
                <a:solidFill>
                  <a:schemeClr val="bg1"/>
                </a:solidFill>
                <a:latin typeface="+mn-lt"/>
                <a:ea typeface="ＭＳ Ｐゴシック" pitchFamily="122" charset="-128"/>
              </a:defRPr>
            </a:lvl6pPr>
            <a:lvl7pPr marL="2971800" indent="-228600" algn="l" rtl="0" fontAlgn="base">
              <a:spcBef>
                <a:spcPct val="20000"/>
              </a:spcBef>
              <a:spcAft>
                <a:spcPct val="0"/>
              </a:spcAft>
              <a:buClr>
                <a:schemeClr val="bg1"/>
              </a:buClr>
              <a:defRPr sz="2000">
                <a:solidFill>
                  <a:schemeClr val="bg1"/>
                </a:solidFill>
                <a:latin typeface="+mn-lt"/>
                <a:ea typeface="ＭＳ Ｐゴシック" pitchFamily="122" charset="-128"/>
              </a:defRPr>
            </a:lvl7pPr>
            <a:lvl8pPr marL="3429000" indent="-228600" algn="l" rtl="0" fontAlgn="base">
              <a:spcBef>
                <a:spcPct val="20000"/>
              </a:spcBef>
              <a:spcAft>
                <a:spcPct val="0"/>
              </a:spcAft>
              <a:buClr>
                <a:schemeClr val="bg1"/>
              </a:buClr>
              <a:defRPr sz="2000">
                <a:solidFill>
                  <a:schemeClr val="bg1"/>
                </a:solidFill>
                <a:latin typeface="+mn-lt"/>
                <a:ea typeface="ＭＳ Ｐゴシック" pitchFamily="122" charset="-128"/>
              </a:defRPr>
            </a:lvl8pPr>
            <a:lvl9pPr marL="3886200" indent="-228600" algn="l" rtl="0" fontAlgn="base">
              <a:spcBef>
                <a:spcPct val="20000"/>
              </a:spcBef>
              <a:spcAft>
                <a:spcPct val="0"/>
              </a:spcAft>
              <a:buClr>
                <a:schemeClr val="bg1"/>
              </a:buClr>
              <a:defRPr sz="2000">
                <a:solidFill>
                  <a:schemeClr val="bg1"/>
                </a:solidFill>
                <a:latin typeface="+mn-lt"/>
                <a:ea typeface="ＭＳ Ｐゴシック" pitchFamily="122" charset="-128"/>
              </a:defRPr>
            </a:lvl9pPr>
          </a:lstStyle>
          <a:p>
            <a:fld id="{973D82C6-82F5-438A-90AD-EA868AC8D099}" type="slidenum">
              <a:rPr lang="en-US" sz="1000" kern="0" smtClean="0"/>
              <a:pPr/>
              <a:t>‹#›</a:t>
            </a:fld>
            <a:endParaRPr lang="en-US" sz="1000" kern="0" dirty="0"/>
          </a:p>
        </p:txBody>
      </p:sp>
    </p:spTree>
  </p:cSld>
  <p:clrMap bg1="lt1" tx1="dk1" bg2="lt2" tx2="dk2" accent1="accent1" accent2="accent2" accent3="accent3" accent4="accent4" accent5="accent5" accent6="accent6" hlink="hlink" folHlink="folHlink"/>
  <p:sldLayoutIdLst>
    <p:sldLayoutId id="2147483821" r:id="rId1"/>
    <p:sldLayoutId id="2147483822" r:id="rId2"/>
    <p:sldLayoutId id="2147483828" r:id="rId3"/>
    <p:sldLayoutId id="2147483823" r:id="rId4"/>
    <p:sldLayoutId id="2147483824" r:id="rId5"/>
    <p:sldLayoutId id="2147483825" r:id="rId6"/>
    <p:sldLayoutId id="2147483826" r:id="rId7"/>
    <p:sldLayoutId id="2147483827" r:id="rId8"/>
    <p:sldLayoutId id="2147483829" r:id="rId9"/>
    <p:sldLayoutId id="2147483830" r:id="rId10"/>
    <p:sldLayoutId id="2147483831" r:id="rId11"/>
  </p:sldLayoutIdLst>
  <p:hf hdr="0" ftr="0" dt="0"/>
  <p:txStyles>
    <p:titleStyle>
      <a:lvl1pPr algn="l" rtl="0" eaLnBrk="0" fontAlgn="base" hangingPunct="0">
        <a:spcBef>
          <a:spcPct val="0"/>
        </a:spcBef>
        <a:spcAft>
          <a:spcPct val="0"/>
        </a:spcAft>
        <a:defRPr sz="3600">
          <a:solidFill>
            <a:schemeClr val="bg1"/>
          </a:solidFill>
          <a:latin typeface="+mj-lt"/>
          <a:ea typeface="ＭＳ Ｐゴシック" pitchFamily="122" charset="-128"/>
          <a:cs typeface="ＭＳ Ｐゴシック" pitchFamily="122" charset="-128"/>
        </a:defRPr>
      </a:lvl1pPr>
      <a:lvl2pPr algn="l" rtl="0" eaLnBrk="0" fontAlgn="base" hangingPunct="0">
        <a:spcBef>
          <a:spcPct val="0"/>
        </a:spcBef>
        <a:spcAft>
          <a:spcPct val="0"/>
        </a:spcAft>
        <a:defRPr sz="3600">
          <a:solidFill>
            <a:schemeClr val="bg1"/>
          </a:solidFill>
          <a:latin typeface="Georgia" pitchFamily="125" charset="0"/>
          <a:ea typeface="ＭＳ Ｐゴシック" pitchFamily="122" charset="-128"/>
          <a:cs typeface="ＭＳ Ｐゴシック" pitchFamily="122" charset="-128"/>
        </a:defRPr>
      </a:lvl2pPr>
      <a:lvl3pPr algn="l" rtl="0" eaLnBrk="0" fontAlgn="base" hangingPunct="0">
        <a:spcBef>
          <a:spcPct val="0"/>
        </a:spcBef>
        <a:spcAft>
          <a:spcPct val="0"/>
        </a:spcAft>
        <a:defRPr sz="3600">
          <a:solidFill>
            <a:schemeClr val="bg1"/>
          </a:solidFill>
          <a:latin typeface="Georgia" pitchFamily="125" charset="0"/>
          <a:ea typeface="ＭＳ Ｐゴシック" pitchFamily="122" charset="-128"/>
          <a:cs typeface="ＭＳ Ｐゴシック" pitchFamily="122" charset="-128"/>
        </a:defRPr>
      </a:lvl3pPr>
      <a:lvl4pPr algn="l" rtl="0" eaLnBrk="0" fontAlgn="base" hangingPunct="0">
        <a:spcBef>
          <a:spcPct val="0"/>
        </a:spcBef>
        <a:spcAft>
          <a:spcPct val="0"/>
        </a:spcAft>
        <a:defRPr sz="3600">
          <a:solidFill>
            <a:schemeClr val="bg1"/>
          </a:solidFill>
          <a:latin typeface="Georgia" pitchFamily="125" charset="0"/>
          <a:ea typeface="ＭＳ Ｐゴシック" pitchFamily="122" charset="-128"/>
          <a:cs typeface="ＭＳ Ｐゴシック" pitchFamily="122" charset="-128"/>
        </a:defRPr>
      </a:lvl4pPr>
      <a:lvl5pPr algn="l" rtl="0" eaLnBrk="0" fontAlgn="base" hangingPunct="0">
        <a:spcBef>
          <a:spcPct val="0"/>
        </a:spcBef>
        <a:spcAft>
          <a:spcPct val="0"/>
        </a:spcAft>
        <a:defRPr sz="3600">
          <a:solidFill>
            <a:schemeClr val="bg1"/>
          </a:solidFill>
          <a:latin typeface="Georgia" pitchFamily="125" charset="0"/>
          <a:ea typeface="ＭＳ Ｐゴシック" pitchFamily="122" charset="-128"/>
          <a:cs typeface="ＭＳ Ｐゴシック" pitchFamily="122" charset="-128"/>
        </a:defRPr>
      </a:lvl5pPr>
      <a:lvl6pPr marL="457200" algn="l" rtl="0" fontAlgn="base">
        <a:spcBef>
          <a:spcPct val="0"/>
        </a:spcBef>
        <a:spcAft>
          <a:spcPct val="0"/>
        </a:spcAft>
        <a:defRPr sz="3600">
          <a:solidFill>
            <a:schemeClr val="bg1"/>
          </a:solidFill>
          <a:latin typeface="Times" pitchFamily="122" charset="0"/>
        </a:defRPr>
      </a:lvl6pPr>
      <a:lvl7pPr marL="914400" algn="l" rtl="0" fontAlgn="base">
        <a:spcBef>
          <a:spcPct val="0"/>
        </a:spcBef>
        <a:spcAft>
          <a:spcPct val="0"/>
        </a:spcAft>
        <a:defRPr sz="3600">
          <a:solidFill>
            <a:schemeClr val="bg1"/>
          </a:solidFill>
          <a:latin typeface="Times" pitchFamily="122" charset="0"/>
        </a:defRPr>
      </a:lvl7pPr>
      <a:lvl8pPr marL="1371600" algn="l" rtl="0" fontAlgn="base">
        <a:spcBef>
          <a:spcPct val="0"/>
        </a:spcBef>
        <a:spcAft>
          <a:spcPct val="0"/>
        </a:spcAft>
        <a:defRPr sz="3600">
          <a:solidFill>
            <a:schemeClr val="bg1"/>
          </a:solidFill>
          <a:latin typeface="Times" pitchFamily="122" charset="0"/>
        </a:defRPr>
      </a:lvl8pPr>
      <a:lvl9pPr marL="1828800" algn="l" rtl="0" fontAlgn="base">
        <a:spcBef>
          <a:spcPct val="0"/>
        </a:spcBef>
        <a:spcAft>
          <a:spcPct val="0"/>
        </a:spcAft>
        <a:defRPr sz="3600">
          <a:solidFill>
            <a:schemeClr val="bg1"/>
          </a:solidFill>
          <a:latin typeface="Times" pitchFamily="122" charset="0"/>
        </a:defRPr>
      </a:lvl9pPr>
    </p:titleStyle>
    <p:bodyStyle>
      <a:lvl1pPr marL="342900" indent="-342900" algn="l" rtl="0" eaLnBrk="0" fontAlgn="base" hangingPunct="0">
        <a:spcBef>
          <a:spcPct val="20000"/>
        </a:spcBef>
        <a:spcAft>
          <a:spcPct val="0"/>
        </a:spcAft>
        <a:buClr>
          <a:srgbClr val="FF6600"/>
        </a:buClr>
        <a:defRPr sz="2400">
          <a:solidFill>
            <a:schemeClr val="bg1"/>
          </a:solidFill>
          <a:latin typeface="+mn-lt"/>
          <a:ea typeface="ＭＳ Ｐゴシック" pitchFamily="122" charset="-128"/>
          <a:cs typeface="ＭＳ Ｐゴシック" pitchFamily="122" charset="-128"/>
        </a:defRPr>
      </a:lvl1pPr>
      <a:lvl2pPr marL="742950" indent="-285750" algn="l" rtl="0" eaLnBrk="0" fontAlgn="base" hangingPunct="0">
        <a:spcBef>
          <a:spcPct val="20000"/>
        </a:spcBef>
        <a:spcAft>
          <a:spcPct val="0"/>
        </a:spcAft>
        <a:buClr>
          <a:srgbClr val="FF6633"/>
        </a:buClr>
        <a:buSzPct val="80000"/>
        <a:buFont typeface="Times" charset="0"/>
        <a:buChar char="•"/>
        <a:defRPr sz="2400">
          <a:solidFill>
            <a:schemeClr val="bg1"/>
          </a:solidFill>
          <a:latin typeface="+mn-lt"/>
          <a:ea typeface="ＭＳ Ｐゴシック" pitchFamily="122" charset="-128"/>
        </a:defRPr>
      </a:lvl2pPr>
      <a:lvl3pPr marL="1143000" indent="-228600" algn="l" rtl="0" eaLnBrk="0" fontAlgn="base" hangingPunct="0">
        <a:spcBef>
          <a:spcPct val="20000"/>
        </a:spcBef>
        <a:spcAft>
          <a:spcPct val="0"/>
        </a:spcAft>
        <a:buClr>
          <a:srgbClr val="FF6600"/>
        </a:buClr>
        <a:buChar char="•"/>
        <a:defRPr sz="2000">
          <a:solidFill>
            <a:schemeClr val="bg1"/>
          </a:solidFill>
          <a:latin typeface="+mn-lt"/>
          <a:ea typeface="ＭＳ Ｐゴシック" pitchFamily="122" charset="-128"/>
        </a:defRPr>
      </a:lvl3pPr>
      <a:lvl4pPr marL="1600200" indent="-228600" algn="l" rtl="0" eaLnBrk="0" fontAlgn="base" hangingPunct="0">
        <a:spcBef>
          <a:spcPct val="20000"/>
        </a:spcBef>
        <a:spcAft>
          <a:spcPct val="0"/>
        </a:spcAft>
        <a:buClr>
          <a:srgbClr val="FF6600"/>
        </a:buClr>
        <a:buSzPct val="95000"/>
        <a:buFont typeface="Times" charset="0"/>
        <a:buChar char="•"/>
        <a:defRPr sz="2000">
          <a:solidFill>
            <a:schemeClr val="bg1"/>
          </a:solidFill>
          <a:latin typeface="+mn-lt"/>
          <a:ea typeface="ＭＳ Ｐゴシック" pitchFamily="122" charset="-128"/>
        </a:defRPr>
      </a:lvl4pPr>
      <a:lvl5pPr marL="2057400" indent="-228600" algn="l" rtl="0" eaLnBrk="0" fontAlgn="base" hangingPunct="0">
        <a:spcBef>
          <a:spcPct val="20000"/>
        </a:spcBef>
        <a:spcAft>
          <a:spcPct val="0"/>
        </a:spcAft>
        <a:buClr>
          <a:schemeClr val="bg1"/>
        </a:buClr>
        <a:defRPr sz="2000">
          <a:solidFill>
            <a:schemeClr val="bg1"/>
          </a:solidFill>
          <a:latin typeface="+mn-lt"/>
          <a:ea typeface="ＭＳ Ｐゴシック" pitchFamily="122" charset="-128"/>
        </a:defRPr>
      </a:lvl5pPr>
      <a:lvl6pPr marL="2514600" indent="-228600" algn="l" rtl="0" fontAlgn="base">
        <a:spcBef>
          <a:spcPct val="20000"/>
        </a:spcBef>
        <a:spcAft>
          <a:spcPct val="0"/>
        </a:spcAft>
        <a:buClr>
          <a:schemeClr val="bg1"/>
        </a:buClr>
        <a:defRPr sz="2000">
          <a:solidFill>
            <a:schemeClr val="bg1"/>
          </a:solidFill>
          <a:latin typeface="+mn-lt"/>
          <a:ea typeface="ＭＳ Ｐゴシック" pitchFamily="122" charset="-128"/>
        </a:defRPr>
      </a:lvl6pPr>
      <a:lvl7pPr marL="2971800" indent="-228600" algn="l" rtl="0" fontAlgn="base">
        <a:spcBef>
          <a:spcPct val="20000"/>
        </a:spcBef>
        <a:spcAft>
          <a:spcPct val="0"/>
        </a:spcAft>
        <a:buClr>
          <a:schemeClr val="bg1"/>
        </a:buClr>
        <a:defRPr sz="2000">
          <a:solidFill>
            <a:schemeClr val="bg1"/>
          </a:solidFill>
          <a:latin typeface="+mn-lt"/>
          <a:ea typeface="ＭＳ Ｐゴシック" pitchFamily="122" charset="-128"/>
        </a:defRPr>
      </a:lvl7pPr>
      <a:lvl8pPr marL="3429000" indent="-228600" algn="l" rtl="0" fontAlgn="base">
        <a:spcBef>
          <a:spcPct val="20000"/>
        </a:spcBef>
        <a:spcAft>
          <a:spcPct val="0"/>
        </a:spcAft>
        <a:buClr>
          <a:schemeClr val="bg1"/>
        </a:buClr>
        <a:defRPr sz="2000">
          <a:solidFill>
            <a:schemeClr val="bg1"/>
          </a:solidFill>
          <a:latin typeface="+mn-lt"/>
          <a:ea typeface="ＭＳ Ｐゴシック" pitchFamily="122" charset="-128"/>
        </a:defRPr>
      </a:lvl8pPr>
      <a:lvl9pPr marL="3886200" indent="-228600" algn="l" rtl="0" fontAlgn="base">
        <a:spcBef>
          <a:spcPct val="20000"/>
        </a:spcBef>
        <a:spcAft>
          <a:spcPct val="0"/>
        </a:spcAft>
        <a:buClr>
          <a:schemeClr val="bg1"/>
        </a:buClr>
        <a:defRPr sz="2000">
          <a:solidFill>
            <a:schemeClr val="bg1"/>
          </a:solidFill>
          <a:latin typeface="+mn-lt"/>
          <a:ea typeface="ＭＳ Ｐゴシック" pitchFamily="122"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hyperlink" Target="https://ncorwiki.buffalo.edu/index.php/Basic_Formal_Ontology_Summit_Meeting/abstracts" TargetMode="Externa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hyperlink" Target="https://plato.stanford.edu/archives/spr2021/entries/logic-classical/" TargetMode="Externa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hyperlink" Target="http://mathonline.wikidot.com/the-laws-of-propositional-logic#toc0" TargetMode="External"/><Relationship Id="rId2" Type="http://schemas.openxmlformats.org/officeDocument/2006/relationships/hyperlink" Target="https://math.stackexchange.com/questions/1449866/catalogue-of-propositional-logic-laws" TargetMode="Externa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openxmlformats.org/officeDocument/2006/relationships/slideLayout" Target="../slideLayouts/slideLayout4.xml"/><Relationship Id="rId1" Type="http://schemas.openxmlformats.org/officeDocument/2006/relationships/vmlDrawing" Target="../drawings/vmlDrawing2.v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emf"/></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3" Type="http://schemas.openxmlformats.org/officeDocument/2006/relationships/hyperlink" Target="https://genomebiology.biomedcentral.com/articles/10.1186/gb-2005-6-5-r46" TargetMode="External"/><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hyperlink" Target="https://en.wikipedia.org/wiki/Description_logic" TargetMode="External"/><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3" Type="http://schemas.openxmlformats.org/officeDocument/2006/relationships/hyperlink" Target="http://www.cs.man.ac.uk/~horrocks/Publications/download/2003/p117-grosof.pdf" TargetMode="External"/><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2" Type="http://schemas.openxmlformats.org/officeDocument/2006/relationships/hyperlink" Target="https://arxiv.org/pdf/1201.4089.pdf" TargetMode="External"/><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2" Type="http://schemas.openxmlformats.org/officeDocument/2006/relationships/hyperlink" Target="https://arxiv.org/pdf/1201.4089.pdf" TargetMode="External"/><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3" Type="http://schemas.openxmlformats.org/officeDocument/2006/relationships/hyperlink" Target="https://enonic.com/blog/what-is-snomed-ct" TargetMode="External"/><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4.xml"/><Relationship Id="rId5" Type="http://schemas.openxmlformats.org/officeDocument/2006/relationships/image" Target="../media/image24.png"/><Relationship Id="rId4" Type="http://schemas.openxmlformats.org/officeDocument/2006/relationships/image" Target="../media/image23.png"/></Relationships>
</file>

<file path=ppt/slides/_rels/slide6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2" Type="http://schemas.openxmlformats.org/officeDocument/2006/relationships/hyperlink" Target="https://www.sciencedirect.com/science/article/pii/S2590177X19300010?via%3Dihub" TargetMode="External"/><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hyperlink" Target="https://www.w3.org/2004/12/rules-ws/slides/pathayes.pdf" TargetMode="External"/><Relationship Id="rId2" Type="http://schemas.openxmlformats.org/officeDocument/2006/relationships/hyperlink" Target="https://standards.iso.org/ittf/PubliclyAvailableStandards/c066249_ISO_IEC_24707_2018.zip" TargetMode="External"/><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 Id="rId4" Type="http://schemas.openxmlformats.org/officeDocument/2006/relationships/hyperlink" Target="https://www.iso.org/standard/66249.html" TargetMode="External"/></Relationships>
</file>

<file path=ppt/slides/_rels/slide7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hyperlink" Target="https://www.w3.org/2004/12/rules-ws/slides/pathayes.pdf" TargetMode="External"/><Relationship Id="rId2" Type="http://schemas.openxmlformats.org/officeDocument/2006/relationships/image" Target="../media/image33.png"/><Relationship Id="rId1" Type="http://schemas.openxmlformats.org/officeDocument/2006/relationships/slideLayout" Target="../slideLayouts/slideLayout4.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hyperlink" Target="https://github.com/BFO-ontology/BFO-2020/tree/master/21838-2/common-logic" TargetMode="External"/><Relationship Id="rId2" Type="http://schemas.openxmlformats.org/officeDocument/2006/relationships/image" Target="../media/image34.png"/><Relationship Id="rId1" Type="http://schemas.openxmlformats.org/officeDocument/2006/relationships/slideLayout" Target="../slideLayouts/slideLayout4.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1.xml.rels><?xml version="1.0" encoding="UTF-8" standalone="yes"?>
<Relationships xmlns="http://schemas.openxmlformats.org/package/2006/relationships"><Relationship Id="rId3" Type="http://schemas.openxmlformats.org/officeDocument/2006/relationships/hyperlink" Target="http://ontology.buffalo.edu/bfo/Against_Fantology.pdf" TargetMode="External"/><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92.xml.rels><?xml version="1.0" encoding="UTF-8" standalone="yes"?>
<Relationships xmlns="http://schemas.openxmlformats.org/package/2006/relationships"><Relationship Id="rId3" Type="http://schemas.openxmlformats.org/officeDocument/2006/relationships/hyperlink" Target="https://soccerlifestyle.com/how-to-deflate-a-soccer-ball/" TargetMode="External"/><Relationship Id="rId2" Type="http://schemas.openxmlformats.org/officeDocument/2006/relationships/image" Target="../media/image35.png"/><Relationship Id="rId1" Type="http://schemas.openxmlformats.org/officeDocument/2006/relationships/slideLayout" Target="../slideLayouts/slideLayout4.xml"/></Relationships>
</file>

<file path=ppt/slides/_rels/slide93.xml.rels><?xml version="1.0" encoding="UTF-8" standalone="yes"?>
<Relationships xmlns="http://schemas.openxmlformats.org/package/2006/relationships"><Relationship Id="rId2" Type="http://schemas.openxmlformats.org/officeDocument/2006/relationships/hyperlink" Target="https://www.youtube.com/watch?v=75l7N3Vg0Fs" TargetMode="Externa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AutoShape 2"/>
          <p:cNvSpPr>
            <a:spLocks noGrp="1" noChangeArrowheads="1"/>
          </p:cNvSpPr>
          <p:nvPr>
            <p:ph type="ctrTitle"/>
          </p:nvPr>
        </p:nvSpPr>
        <p:spPr>
          <a:xfrm>
            <a:off x="5080" y="1600200"/>
            <a:ext cx="8991600" cy="1066800"/>
          </a:xfrm>
          <a:ln/>
        </p:spPr>
        <p:txBody>
          <a:bodyPr/>
          <a:lstStyle/>
          <a:p>
            <a:pPr>
              <a:tabLst>
                <a:tab pos="5376863" algn="l"/>
              </a:tabLst>
            </a:pPr>
            <a:r>
              <a:rPr lang="en-US" sz="2400" dirty="0"/>
              <a:t>BMI508 – Fall 2026</a:t>
            </a:r>
            <a:br>
              <a:rPr lang="en-US" sz="2400" dirty="0"/>
            </a:br>
            <a:r>
              <a:rPr lang="en-US" sz="2400" dirty="0"/>
              <a:t>Introduction to Biomedical Ontology</a:t>
            </a:r>
            <a:br>
              <a:rPr lang="en-US" sz="4400" dirty="0"/>
            </a:br>
            <a:br>
              <a:rPr lang="en-US" sz="1600" dirty="0"/>
            </a:br>
            <a:r>
              <a:rPr lang="en-US" sz="3200" dirty="0"/>
              <a:t>Class 3 – Sept 9, 2026</a:t>
            </a:r>
            <a:br>
              <a:rPr lang="en-US" sz="4400" dirty="0"/>
            </a:br>
            <a:r>
              <a:rPr lang="en-US" sz="4400" dirty="0"/>
              <a:t>Logics for ontology development and axiomatization</a:t>
            </a:r>
            <a:br>
              <a:rPr lang="en-US" sz="4400" dirty="0"/>
            </a:br>
            <a:br>
              <a:rPr lang="en-US" dirty="0"/>
            </a:br>
            <a:br>
              <a:rPr lang="en-US" dirty="0"/>
            </a:br>
            <a:endParaRPr lang="en-US" dirty="0">
              <a:cs typeface="Arial" panose="020B0604020202020204" pitchFamily="34" charset="0"/>
            </a:endParaRPr>
          </a:p>
        </p:txBody>
      </p:sp>
      <p:sp>
        <p:nvSpPr>
          <p:cNvPr id="18435" name="Rectangle 3"/>
          <p:cNvSpPr>
            <a:spLocks noGrp="1" noChangeArrowheads="1"/>
          </p:cNvSpPr>
          <p:nvPr>
            <p:ph type="subTitle" idx="1"/>
          </p:nvPr>
        </p:nvSpPr>
        <p:spPr>
          <a:xfrm>
            <a:off x="0" y="5029200"/>
            <a:ext cx="9144000" cy="1600200"/>
          </a:xfrm>
          <a:ln/>
          <a:extLst>
            <a:ext uri="{91240B29-F687-4F45-9708-019B960494DF}">
              <a14:hiddenLine xmlns:a14="http://schemas.microsoft.com/office/drawing/2010/main" w="9525">
                <a:solidFill>
                  <a:schemeClr val="tx1"/>
                </a:solidFill>
                <a:miter lim="800000"/>
                <a:headEnd type="none" w="med" len="med"/>
                <a:tailEnd type="none" w="med" len="med"/>
              </a14:hiddenLine>
            </a:ext>
          </a:extLst>
        </p:spPr>
        <p:txBody>
          <a:bodyPr/>
          <a:lstStyle/>
          <a:p>
            <a:pPr defTabSz="566738">
              <a:lnSpc>
                <a:spcPct val="80000"/>
              </a:lnSpc>
            </a:pPr>
            <a:r>
              <a:rPr lang="en-GB" altLang="ja-JP" sz="2800" b="1" dirty="0">
                <a:ea typeface="ＭＳ 明朝" panose="02020609040205080304" pitchFamily="49" charset="-128"/>
              </a:rPr>
              <a:t>Werner CEUSTERS</a:t>
            </a:r>
            <a:endParaRPr lang="en-US" altLang="ja-JP" sz="1800" i="1" baseline="30000" dirty="0">
              <a:ea typeface="ＭＳ 明朝" panose="02020609040205080304" pitchFamily="49" charset="-128"/>
            </a:endParaRPr>
          </a:p>
          <a:p>
            <a:pPr defTabSz="566738"/>
            <a:r>
              <a:rPr lang="en-GB" sz="1800" i="1" dirty="0"/>
              <a:t>Department of Biomedical Informatics, University at Buffalo, USA</a:t>
            </a:r>
          </a:p>
          <a:p>
            <a:pPr defTabSz="566738"/>
            <a:endParaRPr lang="en-GB" sz="1800" i="1" dirty="0"/>
          </a:p>
        </p:txBody>
      </p:sp>
      <p:grpSp>
        <p:nvGrpSpPr>
          <p:cNvPr id="5" name="Group 4"/>
          <p:cNvGrpSpPr/>
          <p:nvPr/>
        </p:nvGrpSpPr>
        <p:grpSpPr>
          <a:xfrm>
            <a:off x="-152400" y="609600"/>
            <a:ext cx="9296400" cy="466726"/>
            <a:chOff x="-152400" y="609600"/>
            <a:chExt cx="9296400" cy="466726"/>
          </a:xfrm>
        </p:grpSpPr>
        <p:sp>
          <p:nvSpPr>
            <p:cNvPr id="6" name="Rectangle 5"/>
            <p:cNvSpPr/>
            <p:nvPr/>
          </p:nvSpPr>
          <p:spPr bwMode="auto">
            <a:xfrm>
              <a:off x="5562600" y="609600"/>
              <a:ext cx="3581400" cy="46672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pic>
          <p:nvPicPr>
            <p:cNvPr id="7" name="Picture 6" descr="Jacobs School of Medicine and Biomedical Sciences 1-line locku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609600"/>
              <a:ext cx="6477000" cy="466726"/>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7629578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CF49B41-B378-47E1-83AB-1071E425EC7E}"/>
              </a:ext>
            </a:extLst>
          </p:cNvPr>
          <p:cNvSpPr>
            <a:spLocks noGrp="1"/>
          </p:cNvSpPr>
          <p:nvPr>
            <p:ph type="title"/>
          </p:nvPr>
        </p:nvSpPr>
        <p:spPr/>
        <p:txBody>
          <a:bodyPr/>
          <a:lstStyle/>
          <a:p>
            <a:r>
              <a:rPr lang="en-US" dirty="0"/>
              <a:t>Assignment A2</a:t>
            </a:r>
          </a:p>
        </p:txBody>
      </p:sp>
      <p:sp>
        <p:nvSpPr>
          <p:cNvPr id="5" name="Content Placeholder 4">
            <a:extLst>
              <a:ext uri="{FF2B5EF4-FFF2-40B4-BE49-F238E27FC236}">
                <a16:creationId xmlns:a16="http://schemas.microsoft.com/office/drawing/2014/main" id="{57F55AED-5B81-44E3-B40E-297D64568105}"/>
              </a:ext>
            </a:extLst>
          </p:cNvPr>
          <p:cNvSpPr>
            <a:spLocks noGrp="1"/>
          </p:cNvSpPr>
          <p:nvPr>
            <p:ph idx="1"/>
          </p:nvPr>
        </p:nvSpPr>
        <p:spPr/>
        <p:txBody>
          <a:bodyPr/>
          <a:lstStyle/>
          <a:p>
            <a:pPr>
              <a:buFont typeface="Arial" panose="020B0604020202020204" pitchFamily="34" charset="0"/>
              <a:buChar char="•"/>
            </a:pPr>
            <a:r>
              <a:rPr lang="en-US" sz="1800" dirty="0"/>
              <a:t>prepare a short </a:t>
            </a:r>
            <a:r>
              <a:rPr lang="en-US" sz="1800" dirty="0" err="1"/>
              <a:t>powerpoint</a:t>
            </a:r>
            <a:r>
              <a:rPr lang="en-US" sz="1800" dirty="0"/>
              <a:t> presentation (maximum 5 minutes for presentation during the class) in which you describe in what area and how you intend to develop a small realism-based ontology useful for your final MSc or PhD project/thesis.</a:t>
            </a:r>
          </a:p>
          <a:p>
            <a:pPr>
              <a:buFont typeface="Arial" panose="020B0604020202020204" pitchFamily="34" charset="0"/>
              <a:buChar char="•"/>
            </a:pPr>
            <a:r>
              <a:rPr lang="en-US" sz="1800" dirty="0"/>
              <a:t>Required content: precise description of domain, motivation, examples of terms to be represented, challenges you see, intended application with concrete indication of the sort of topic entities it will be applied to. For students in BMI or Biomedical Sciences, the topic entity must be within the domain of biomedical informatics. Other students may select another topic type (pieces of equipment, plants, environmental entities, …). Use previous classes, slides and readings as a guide.</a:t>
            </a:r>
          </a:p>
          <a:p>
            <a:pPr>
              <a:buFont typeface="Arial" panose="020B0604020202020204" pitchFamily="34" charset="0"/>
              <a:buChar char="•"/>
            </a:pPr>
            <a:r>
              <a:rPr lang="en-US" sz="1800" dirty="0"/>
              <a:t>Upload your work in a PowerPoint file to the assignment upload folder. Name of the file: ‘BMI508-A2-[your </a:t>
            </a:r>
            <a:r>
              <a:rPr lang="en-US" sz="1800" dirty="0" err="1"/>
              <a:t>ubitname</a:t>
            </a:r>
            <a:r>
              <a:rPr lang="en-US" sz="1800" dirty="0"/>
              <a:t>].pptx’</a:t>
            </a:r>
          </a:p>
          <a:p>
            <a:pPr>
              <a:buFont typeface="Arial" panose="020B0604020202020204" pitchFamily="34" charset="0"/>
              <a:buChar char="•"/>
            </a:pPr>
            <a:r>
              <a:rPr lang="en-US" sz="1800" dirty="0"/>
              <a:t>Assessment: extent to which the material discussed in classes C1 to C3 is appropriately applied. </a:t>
            </a:r>
          </a:p>
          <a:p>
            <a:pPr>
              <a:buFont typeface="Arial" panose="020B0604020202020204" pitchFamily="34" charset="0"/>
              <a:buChar char="•"/>
            </a:pPr>
            <a:r>
              <a:rPr lang="en-US" sz="1800" dirty="0"/>
              <a:t>Due date: Sep 14 – noon.</a:t>
            </a:r>
          </a:p>
          <a:p>
            <a:pPr>
              <a:buFont typeface="Arial" panose="020B0604020202020204" pitchFamily="34" charset="0"/>
              <a:buChar char="•"/>
            </a:pPr>
            <a:r>
              <a:rPr lang="en-US" sz="1800" dirty="0"/>
              <a:t>4% of total final score.</a:t>
            </a:r>
          </a:p>
        </p:txBody>
      </p:sp>
    </p:spTree>
    <p:extLst>
      <p:ext uri="{BB962C8B-B14F-4D97-AF65-F5344CB8AC3E}">
        <p14:creationId xmlns:p14="http://schemas.microsoft.com/office/powerpoint/2010/main" val="34530927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7F1901-42B5-4CA1-947D-795B152D1F3C}"/>
              </a:ext>
            </a:extLst>
          </p:cNvPr>
          <p:cNvSpPr>
            <a:spLocks noGrp="1"/>
          </p:cNvSpPr>
          <p:nvPr>
            <p:ph type="title"/>
          </p:nvPr>
        </p:nvSpPr>
        <p:spPr/>
        <p:txBody>
          <a:bodyPr/>
          <a:lstStyle/>
          <a:p>
            <a:r>
              <a:rPr lang="en-US" dirty="0"/>
              <a:t>The many faces of ‘BFO’</a:t>
            </a:r>
          </a:p>
        </p:txBody>
      </p:sp>
      <p:sp>
        <p:nvSpPr>
          <p:cNvPr id="4" name="Slide Number Placeholder 3">
            <a:extLst>
              <a:ext uri="{FF2B5EF4-FFF2-40B4-BE49-F238E27FC236}">
                <a16:creationId xmlns:a16="http://schemas.microsoft.com/office/drawing/2014/main" id="{EC3D73D8-DC69-4F56-BB7D-376E3E66FD4B}"/>
              </a:ext>
            </a:extLst>
          </p:cNvPr>
          <p:cNvSpPr>
            <a:spLocks noGrp="1"/>
          </p:cNvSpPr>
          <p:nvPr>
            <p:ph type="sldNum" sz="quarter" idx="3"/>
          </p:nvPr>
        </p:nvSpPr>
        <p:spPr/>
        <p:txBody>
          <a:bodyPr/>
          <a:lstStyle/>
          <a:p>
            <a:fld id="{7C5DB68A-9D44-4073-920F-D08D647C06A7}" type="slidenum">
              <a:rPr lang="en-US" smtClean="0"/>
              <a:t>3</a:t>
            </a:fld>
            <a:endParaRPr lang="en-US" dirty="0"/>
          </a:p>
        </p:txBody>
      </p:sp>
      <p:sp>
        <p:nvSpPr>
          <p:cNvPr id="7" name="Content Placeholder 6">
            <a:extLst>
              <a:ext uri="{FF2B5EF4-FFF2-40B4-BE49-F238E27FC236}">
                <a16:creationId xmlns:a16="http://schemas.microsoft.com/office/drawing/2014/main" id="{776983CB-1C31-40C0-83AD-B0ED3B102B1E}"/>
              </a:ext>
            </a:extLst>
          </p:cNvPr>
          <p:cNvSpPr>
            <a:spLocks noGrp="1"/>
          </p:cNvSpPr>
          <p:nvPr>
            <p:ph idx="1"/>
          </p:nvPr>
        </p:nvSpPr>
        <p:spPr/>
        <p:txBody>
          <a:bodyPr/>
          <a:lstStyle/>
          <a:p>
            <a:pPr marL="0" indent="0" algn="just"/>
            <a:r>
              <a:rPr lang="en-US" sz="1850" i="1" dirty="0">
                <a:hlinkClick r:id="rId2"/>
              </a:rPr>
              <a:t>The term "Basic Formal Ontology" is ambiguous</a:t>
            </a:r>
            <a:r>
              <a:rPr lang="en-US" sz="1850" i="1" dirty="0"/>
              <a:t>. Firstly, it may denote some ontological position in an Aristotelian tradition combined with some methodological principles for the development of domain ontologies (BFO-Phil). Secondly, it may refer to a document, which represents the philosophical theory in first-order logic (or Common Logic) axioms (BFO-FOL). Thirdly, it may refer to a document, which represents the philosophical theory in OWL DL (BFO-OWL). (Both BFO-FOL and BFO-OWL exists in several variants.) </a:t>
            </a:r>
            <a:r>
              <a:rPr lang="en-US" sz="1850" i="1" dirty="0">
                <a:highlight>
                  <a:srgbClr val="FF0000"/>
                </a:highlight>
              </a:rPr>
              <a:t>BFO-Phil</a:t>
            </a:r>
            <a:r>
              <a:rPr lang="en-US" sz="1850" i="1" dirty="0"/>
              <a:t>, </a:t>
            </a:r>
            <a:r>
              <a:rPr lang="en-US" sz="1850" i="1" dirty="0">
                <a:highlight>
                  <a:srgbClr val="FF0000"/>
                </a:highlight>
              </a:rPr>
              <a:t>BFO-FOL</a:t>
            </a:r>
            <a:r>
              <a:rPr lang="en-US" sz="1850" i="1" dirty="0"/>
              <a:t>, and </a:t>
            </a:r>
            <a:r>
              <a:rPr lang="en-US" sz="1850" i="1" dirty="0">
                <a:highlight>
                  <a:srgbClr val="FF0000"/>
                </a:highlight>
              </a:rPr>
              <a:t>BFO-OWL</a:t>
            </a:r>
            <a:r>
              <a:rPr lang="en-US" sz="1850" i="1" dirty="0"/>
              <a:t> differ dramatically with respect to their content. BFO-Phil builds on a rich philosophical tradition and has been developed over many years in numerous articles, a user guide and a text book. The various variants of BFO-FOL capture only a small, but a significant fraction of the content of BFO-Phil. In contrast, BFO-OWL is so weak that almost none of BFO-Phil is preserved. For example, BFO 2.0 OWL, which is used by many domain ontologies, contains exactly 52 OWL axioms, more precisely 18 </a:t>
            </a:r>
            <a:r>
              <a:rPr lang="en-US" sz="1850" i="1" dirty="0" err="1"/>
              <a:t>disjointness</a:t>
            </a:r>
            <a:r>
              <a:rPr lang="en-US" sz="1850" i="1" dirty="0"/>
              <a:t> axioms and 34 subsumption axioms between atomic classes. Consequently, the rich ontological content of BFO-Phil is not used for automatic reasoning and consistency checking</a:t>
            </a:r>
            <a:r>
              <a:rPr lang="en-US" sz="1900" dirty="0"/>
              <a:t>.</a:t>
            </a:r>
          </a:p>
          <a:p>
            <a:pPr marL="0" indent="0" algn="just">
              <a:spcBef>
                <a:spcPts val="0"/>
              </a:spcBef>
            </a:pPr>
            <a:r>
              <a:rPr lang="en-US" sz="1900" dirty="0"/>
              <a:t>							</a:t>
            </a:r>
            <a:r>
              <a:rPr lang="en-US" sz="1600" dirty="0"/>
              <a:t>Fabian Neuhaus, 2023.</a:t>
            </a:r>
          </a:p>
        </p:txBody>
      </p:sp>
    </p:spTree>
    <p:extLst>
      <p:ext uri="{BB962C8B-B14F-4D97-AF65-F5344CB8AC3E}">
        <p14:creationId xmlns:p14="http://schemas.microsoft.com/office/powerpoint/2010/main" val="3456298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n ideal ontology is one whose models exactly coincide (modulo isomorphisms) with the intended ones. Things are not so simple, however: even a “perfect” ontology like that may fail to exactly specify its target conceptualization, if its vocabulary and its domain of discourse are not suitably chosen. The reason for that lies in the distinction between the logical notion of model and the ontological notion of possible world. The former is basically a combination of assignments of abstract relational structures (built over the domain of discourse) to vocabulary&#10;elements; the latter is a combination of actual (observed) states of affairs&#10;of a certain system. Of course, the number of possible models depends both on the size of the vocabulary and the extension of the domain of discourse, which are chosen more or less arbitrarily, on the basis of what appears to be relevant to talk of. On the contrary, the number of world states depends on the observed variables, even those which – at a first sight – are considered as irrelevant to talk of.">
            <a:extLst>
              <a:ext uri="{FF2B5EF4-FFF2-40B4-BE49-F238E27FC236}">
                <a16:creationId xmlns:a16="http://schemas.microsoft.com/office/drawing/2014/main" id="{C5B833DA-BB7E-4984-B31F-689CCBF4963D}"/>
              </a:ext>
            </a:extLst>
          </p:cNvPr>
          <p:cNvPicPr>
            <a:picLocks noChangeAspect="1"/>
          </p:cNvPicPr>
          <p:nvPr/>
        </p:nvPicPr>
        <p:blipFill>
          <a:blip r:embed="rId2"/>
          <a:stretch>
            <a:fillRect/>
          </a:stretch>
        </p:blipFill>
        <p:spPr>
          <a:xfrm>
            <a:off x="0" y="618999"/>
            <a:ext cx="7116829" cy="6239001"/>
          </a:xfrm>
          <a:prstGeom prst="rect">
            <a:avLst/>
          </a:prstGeom>
        </p:spPr>
      </p:pic>
      <p:sp>
        <p:nvSpPr>
          <p:cNvPr id="6" name="Rectangle 5">
            <a:extLst>
              <a:ext uri="{FF2B5EF4-FFF2-40B4-BE49-F238E27FC236}">
                <a16:creationId xmlns:a16="http://schemas.microsoft.com/office/drawing/2014/main" id="{AC2FC197-35C5-452D-8E00-8E95427A03DB}"/>
              </a:ext>
            </a:extLst>
          </p:cNvPr>
          <p:cNvSpPr/>
          <p:nvPr/>
        </p:nvSpPr>
        <p:spPr>
          <a:xfrm>
            <a:off x="7430219" y="3812208"/>
            <a:ext cx="1713781" cy="2862322"/>
          </a:xfrm>
          <a:prstGeom prst="rect">
            <a:avLst/>
          </a:prstGeom>
        </p:spPr>
        <p:txBody>
          <a:bodyPr wrap="square">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Times New Roman" pitchFamily="18" charset="0"/>
                <a:ea typeface="+mn-ea"/>
                <a:cs typeface="+mn-cs"/>
              </a:rPr>
              <a:t>What Is an Ontology?</a:t>
            </a:r>
          </a:p>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Times New Roman" pitchFamily="18" charset="0"/>
                <a:ea typeface="+mn-ea"/>
                <a:cs typeface="+mn-cs"/>
              </a:rPr>
              <a:t>Nicola Guarino, Daniel </a:t>
            </a:r>
            <a:r>
              <a:rPr kumimoji="0" lang="en-US" sz="1200" b="1" i="0" u="none" strike="noStrike" kern="1200" cap="none" spc="0" normalizeH="0" baseline="0" noProof="0" dirty="0" err="1">
                <a:ln>
                  <a:noFill/>
                </a:ln>
                <a:solidFill>
                  <a:srgbClr val="FFFFFF"/>
                </a:solidFill>
                <a:effectLst/>
                <a:uLnTx/>
                <a:uFillTx/>
                <a:latin typeface="Times New Roman" pitchFamily="18" charset="0"/>
                <a:ea typeface="+mn-ea"/>
                <a:cs typeface="+mn-cs"/>
              </a:rPr>
              <a:t>Oberle</a:t>
            </a:r>
            <a:r>
              <a:rPr kumimoji="0" lang="en-US" sz="1200" b="1" i="0" u="none" strike="noStrike" kern="1200" cap="none" spc="0" normalizeH="0" baseline="0" noProof="0" dirty="0">
                <a:ln>
                  <a:noFill/>
                </a:ln>
                <a:solidFill>
                  <a:srgbClr val="FFFFFF"/>
                </a:solidFill>
                <a:effectLst/>
                <a:uLnTx/>
                <a:uFillTx/>
                <a:latin typeface="Times New Roman" pitchFamily="18" charset="0"/>
                <a:ea typeface="+mn-ea"/>
                <a:cs typeface="+mn-cs"/>
              </a:rPr>
              <a:t>, and Steffen </a:t>
            </a:r>
            <a:r>
              <a:rPr kumimoji="0" lang="en-US" sz="1200" b="1" i="0" u="none" strike="noStrike" kern="1200" cap="none" spc="0" normalizeH="0" baseline="0" noProof="0" dirty="0" err="1">
                <a:ln>
                  <a:noFill/>
                </a:ln>
                <a:solidFill>
                  <a:srgbClr val="FFFFFF"/>
                </a:solidFill>
                <a:effectLst/>
                <a:uLnTx/>
                <a:uFillTx/>
                <a:latin typeface="Times New Roman" pitchFamily="18" charset="0"/>
                <a:ea typeface="+mn-ea"/>
                <a:cs typeface="+mn-cs"/>
              </a:rPr>
              <a:t>Staab</a:t>
            </a:r>
            <a:endParaRPr kumimoji="0" lang="en-US" sz="1200" b="1" i="0" u="none" strike="noStrike" kern="1200" cap="none" spc="0" normalizeH="0" baseline="0" noProof="0" dirty="0">
              <a:ln>
                <a:noFill/>
              </a:ln>
              <a:solidFill>
                <a:srgbClr val="FFFFFF"/>
              </a:solidFill>
              <a:effectLst/>
              <a:uLnTx/>
              <a:uFillTx/>
              <a:latin typeface="Times New Roman" pitchFamily="18" charset="0"/>
              <a:ea typeface="+mn-ea"/>
              <a:cs typeface="+mn-cs"/>
            </a:endParaRPr>
          </a:p>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Times New Roman" pitchFamily="18" charset="0"/>
                <a:ea typeface="+mn-ea"/>
                <a:cs typeface="+mn-cs"/>
              </a:rPr>
              <a:t>S. </a:t>
            </a:r>
            <a:r>
              <a:rPr kumimoji="0" lang="en-US" sz="1200" b="1" i="0" u="none" strike="noStrike" kern="1200" cap="none" spc="0" normalizeH="0" baseline="0" noProof="0" dirty="0" err="1">
                <a:ln>
                  <a:noFill/>
                </a:ln>
                <a:solidFill>
                  <a:srgbClr val="FFFFFF"/>
                </a:solidFill>
                <a:effectLst/>
                <a:uLnTx/>
                <a:uFillTx/>
                <a:latin typeface="Times New Roman" pitchFamily="18" charset="0"/>
                <a:ea typeface="+mn-ea"/>
                <a:cs typeface="+mn-cs"/>
              </a:rPr>
              <a:t>Staab</a:t>
            </a:r>
            <a:r>
              <a:rPr kumimoji="0" lang="en-US" sz="1200" b="1" i="0" u="none" strike="noStrike" kern="1200" cap="none" spc="0" normalizeH="0" baseline="0" noProof="0" dirty="0">
                <a:ln>
                  <a:noFill/>
                </a:ln>
                <a:solidFill>
                  <a:srgbClr val="FFFFFF"/>
                </a:solidFill>
                <a:effectLst/>
                <a:uLnTx/>
                <a:uFillTx/>
                <a:latin typeface="Times New Roman" pitchFamily="18" charset="0"/>
                <a:ea typeface="+mn-ea"/>
                <a:cs typeface="+mn-cs"/>
              </a:rPr>
              <a:t> and R. Studer (eds.), Handbook on Ontologies, International Handbooks 1</a:t>
            </a:r>
          </a:p>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Times New Roman" pitchFamily="18" charset="0"/>
                <a:ea typeface="+mn-ea"/>
                <a:cs typeface="+mn-cs"/>
              </a:rPr>
              <a:t>on Information Systems, DOI 10.1007/978-3-540-92673-3,</a:t>
            </a:r>
          </a:p>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Times New Roman" pitchFamily="18" charset="0"/>
                <a:ea typeface="+mn-ea"/>
                <a:cs typeface="+mn-cs"/>
              </a:rPr>
              <a:t>Springer-Verlag Berlin Heidelberg 2009</a:t>
            </a:r>
          </a:p>
        </p:txBody>
      </p:sp>
      <p:sp>
        <p:nvSpPr>
          <p:cNvPr id="2" name="Title 1">
            <a:extLst>
              <a:ext uri="{FF2B5EF4-FFF2-40B4-BE49-F238E27FC236}">
                <a16:creationId xmlns:a16="http://schemas.microsoft.com/office/drawing/2014/main" id="{46E89419-14FC-421B-A0F0-238F88D18C10}"/>
              </a:ext>
            </a:extLst>
          </p:cNvPr>
          <p:cNvSpPr>
            <a:spLocks noGrp="1"/>
          </p:cNvSpPr>
          <p:nvPr>
            <p:ph type="title"/>
          </p:nvPr>
        </p:nvSpPr>
        <p:spPr>
          <a:xfrm>
            <a:off x="7116828" y="762000"/>
            <a:ext cx="2027172" cy="762000"/>
          </a:xfrm>
        </p:spPr>
        <p:txBody>
          <a:bodyPr/>
          <a:lstStyle/>
          <a:p>
            <a:r>
              <a:rPr lang="en-US" sz="2400" b="1" dirty="0"/>
              <a:t>Ontology,</a:t>
            </a:r>
            <a:br>
              <a:rPr lang="en-US" sz="2400" b="1" dirty="0"/>
            </a:br>
            <a:r>
              <a:rPr lang="en-US" sz="2400" b="1" dirty="0"/>
              <a:t>principles, </a:t>
            </a:r>
            <a:br>
              <a:rPr lang="en-US" sz="2400" b="1" dirty="0"/>
            </a:br>
            <a:r>
              <a:rPr lang="en-US" sz="2400" b="1" dirty="0"/>
              <a:t>and </a:t>
            </a:r>
            <a:br>
              <a:rPr lang="en-US" sz="2400" b="1" dirty="0"/>
            </a:br>
            <a:r>
              <a:rPr lang="en-US" sz="2400" b="1" dirty="0"/>
              <a:t>language</a:t>
            </a:r>
          </a:p>
        </p:txBody>
      </p:sp>
      <p:sp>
        <p:nvSpPr>
          <p:cNvPr id="4" name="Slide Number Placeholder 3">
            <a:extLst>
              <a:ext uri="{FF2B5EF4-FFF2-40B4-BE49-F238E27FC236}">
                <a16:creationId xmlns:a16="http://schemas.microsoft.com/office/drawing/2014/main" id="{A2B9280E-234A-4D51-80C9-BEDC37F72936}"/>
              </a:ext>
            </a:extLst>
          </p:cNvPr>
          <p:cNvSpPr>
            <a:spLocks noGrp="1"/>
          </p:cNvSpPr>
          <p:nvPr>
            <p:ph type="sldNum" sz="quarter" idx="10"/>
          </p:nvPr>
        </p:nvSpPr>
        <p:spPr>
          <a:xfrm>
            <a:off x="-76200" y="6491968"/>
            <a:ext cx="4572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b="1" kern="1200">
                <a:solidFill>
                  <a:schemeClr val="bg1"/>
                </a:solidFill>
                <a:latin typeface="Times New Roman" pitchFamily="18" charset="0"/>
                <a:ea typeface="+mn-ea"/>
                <a:cs typeface="+mn-cs"/>
              </a:defRPr>
            </a:lvl1pPr>
            <a:lvl2pPr marL="457200" algn="ctr" rtl="0" fontAlgn="base">
              <a:spcBef>
                <a:spcPct val="0"/>
              </a:spcBef>
              <a:spcAft>
                <a:spcPct val="0"/>
              </a:spcAft>
              <a:defRPr sz="3200" b="1" kern="1200">
                <a:solidFill>
                  <a:srgbClr val="000066"/>
                </a:solidFill>
                <a:latin typeface="Times New Roman" pitchFamily="18" charset="0"/>
                <a:ea typeface="+mn-ea"/>
                <a:cs typeface="+mn-cs"/>
              </a:defRPr>
            </a:lvl2pPr>
            <a:lvl3pPr marL="914400" algn="ctr" rtl="0" fontAlgn="base">
              <a:spcBef>
                <a:spcPct val="0"/>
              </a:spcBef>
              <a:spcAft>
                <a:spcPct val="0"/>
              </a:spcAft>
              <a:defRPr sz="3200" b="1" kern="1200">
                <a:solidFill>
                  <a:srgbClr val="000066"/>
                </a:solidFill>
                <a:latin typeface="Times New Roman" pitchFamily="18" charset="0"/>
                <a:ea typeface="+mn-ea"/>
                <a:cs typeface="+mn-cs"/>
              </a:defRPr>
            </a:lvl3pPr>
            <a:lvl4pPr marL="1371600" algn="ctr" rtl="0" fontAlgn="base">
              <a:spcBef>
                <a:spcPct val="0"/>
              </a:spcBef>
              <a:spcAft>
                <a:spcPct val="0"/>
              </a:spcAft>
              <a:defRPr sz="3200" b="1" kern="1200">
                <a:solidFill>
                  <a:srgbClr val="000066"/>
                </a:solidFill>
                <a:latin typeface="Times New Roman" pitchFamily="18" charset="0"/>
                <a:ea typeface="+mn-ea"/>
                <a:cs typeface="+mn-cs"/>
              </a:defRPr>
            </a:lvl4pPr>
            <a:lvl5pPr marL="1828800" algn="ctr" rtl="0" fontAlgn="base">
              <a:spcBef>
                <a:spcPct val="0"/>
              </a:spcBef>
              <a:spcAft>
                <a:spcPct val="0"/>
              </a:spcAft>
              <a:defRPr sz="3200" b="1" kern="1200">
                <a:solidFill>
                  <a:srgbClr val="000066"/>
                </a:solidFill>
                <a:latin typeface="Times New Roman" pitchFamily="18" charset="0"/>
                <a:ea typeface="+mn-ea"/>
                <a:cs typeface="+mn-cs"/>
              </a:defRPr>
            </a:lvl5pPr>
            <a:lvl6pPr marL="2286000" algn="l" defTabSz="914400" rtl="0" eaLnBrk="1" latinLnBrk="0" hangingPunct="1">
              <a:defRPr sz="3200" b="1" kern="1200">
                <a:solidFill>
                  <a:srgbClr val="000066"/>
                </a:solidFill>
                <a:latin typeface="Times New Roman" pitchFamily="18" charset="0"/>
                <a:ea typeface="+mn-ea"/>
                <a:cs typeface="+mn-cs"/>
              </a:defRPr>
            </a:lvl6pPr>
            <a:lvl7pPr marL="2743200" algn="l" defTabSz="914400" rtl="0" eaLnBrk="1" latinLnBrk="0" hangingPunct="1">
              <a:defRPr sz="3200" b="1" kern="1200">
                <a:solidFill>
                  <a:srgbClr val="000066"/>
                </a:solidFill>
                <a:latin typeface="Times New Roman" pitchFamily="18" charset="0"/>
                <a:ea typeface="+mn-ea"/>
                <a:cs typeface="+mn-cs"/>
              </a:defRPr>
            </a:lvl7pPr>
            <a:lvl8pPr marL="3200400" algn="l" defTabSz="914400" rtl="0" eaLnBrk="1" latinLnBrk="0" hangingPunct="1">
              <a:defRPr sz="3200" b="1" kern="1200">
                <a:solidFill>
                  <a:srgbClr val="000066"/>
                </a:solidFill>
                <a:latin typeface="Times New Roman" pitchFamily="18" charset="0"/>
                <a:ea typeface="+mn-ea"/>
                <a:cs typeface="+mn-cs"/>
              </a:defRPr>
            </a:lvl8pPr>
            <a:lvl9pPr marL="3657600" algn="l" defTabSz="914400" rtl="0" eaLnBrk="1" latinLnBrk="0" hangingPunct="1">
              <a:defRPr sz="3200" b="1" kern="1200">
                <a:solidFill>
                  <a:srgbClr val="000066"/>
                </a:solidFill>
                <a:latin typeface="Times New Roman" pitchFamily="18" charset="0"/>
                <a:ea typeface="+mn-ea"/>
                <a:cs typeface="+mn-cs"/>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1EF93C7-D0AB-41D7-8C62-1F8A9E33AE23}" type="slidenum">
              <a:rPr lang="en-US" smtClean="0"/>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sz="1200" b="1" i="0" u="none" strike="noStrike" kern="1200" cap="none" spc="0" normalizeH="0" baseline="0" noProof="0">
              <a:ln>
                <a:noFill/>
              </a:ln>
              <a:solidFill>
                <a:schemeClr val="tx1"/>
              </a:solidFill>
              <a:effectLst/>
              <a:uLnTx/>
              <a:uFillTx/>
              <a:latin typeface="Times New Roman" pitchFamily="18" charset="0"/>
              <a:ea typeface="+mn-ea"/>
              <a:cs typeface="+mn-cs"/>
            </a:endParaRPr>
          </a:p>
        </p:txBody>
      </p:sp>
      <p:grpSp>
        <p:nvGrpSpPr>
          <p:cNvPr id="7" name="Group 6">
            <a:extLst>
              <a:ext uri="{FF2B5EF4-FFF2-40B4-BE49-F238E27FC236}">
                <a16:creationId xmlns:a16="http://schemas.microsoft.com/office/drawing/2014/main" id="{00A6F442-68EF-4862-8570-BAC7F6FD9FEF}"/>
              </a:ext>
            </a:extLst>
          </p:cNvPr>
          <p:cNvGrpSpPr/>
          <p:nvPr/>
        </p:nvGrpSpPr>
        <p:grpSpPr>
          <a:xfrm>
            <a:off x="2743200" y="2438400"/>
            <a:ext cx="3886200" cy="533460"/>
            <a:chOff x="2743200" y="2438400"/>
            <a:chExt cx="3886200" cy="533460"/>
          </a:xfrm>
        </p:grpSpPr>
        <p:sp>
          <p:nvSpPr>
            <p:cNvPr id="13" name="Arrow: Right 12">
              <a:extLst>
                <a:ext uri="{FF2B5EF4-FFF2-40B4-BE49-F238E27FC236}">
                  <a16:creationId xmlns:a16="http://schemas.microsoft.com/office/drawing/2014/main" id="{EA755301-7F9A-4F96-B41E-990B30E06C36}"/>
                </a:ext>
              </a:extLst>
            </p:cNvPr>
            <p:cNvSpPr/>
            <p:nvPr/>
          </p:nvSpPr>
          <p:spPr bwMode="auto">
            <a:xfrm flipH="1">
              <a:off x="2743200" y="2438400"/>
              <a:ext cx="3886200" cy="266700"/>
            </a:xfrm>
            <a:prstGeom prst="rightArrow">
              <a:avLst/>
            </a:prstGeom>
            <a:solidFill>
              <a:srgbClr val="00B050"/>
            </a:solidFill>
            <a:ln w="9525" cap="flat" cmpd="sng" algn="ctr">
              <a:solidFill>
                <a:srgbClr val="00B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14" name="TextBox 13">
              <a:extLst>
                <a:ext uri="{FF2B5EF4-FFF2-40B4-BE49-F238E27FC236}">
                  <a16:creationId xmlns:a16="http://schemas.microsoft.com/office/drawing/2014/main" id="{367BA828-98F8-4A60-BD75-D5704AF44657}"/>
                </a:ext>
              </a:extLst>
            </p:cNvPr>
            <p:cNvSpPr txBox="1"/>
            <p:nvPr/>
          </p:nvSpPr>
          <p:spPr>
            <a:xfrm>
              <a:off x="3410955" y="2571750"/>
              <a:ext cx="2550698" cy="400110"/>
            </a:xfrm>
            <a:prstGeom prst="rect">
              <a:avLst/>
            </a:prstGeom>
            <a:noFill/>
          </p:spPr>
          <p:txBody>
            <a:bodyPr wrap="none" rtlCol="0">
              <a:spAutoFit/>
            </a:bodyPr>
            <a:lstStyle/>
            <a:p>
              <a:r>
                <a:rPr lang="en-US" sz="2000" b="0" dirty="0">
                  <a:solidFill>
                    <a:srgbClr val="00B050"/>
                  </a:solidFill>
                </a:rPr>
                <a:t>Ontological principles</a:t>
              </a:r>
            </a:p>
          </p:txBody>
        </p:sp>
      </p:grpSp>
      <p:grpSp>
        <p:nvGrpSpPr>
          <p:cNvPr id="9" name="Group 8">
            <a:extLst>
              <a:ext uri="{FF2B5EF4-FFF2-40B4-BE49-F238E27FC236}">
                <a16:creationId xmlns:a16="http://schemas.microsoft.com/office/drawing/2014/main" id="{CC28F492-9D97-46C4-9F2A-E7E3A5BA539C}"/>
              </a:ext>
            </a:extLst>
          </p:cNvPr>
          <p:cNvGrpSpPr/>
          <p:nvPr/>
        </p:nvGrpSpPr>
        <p:grpSpPr>
          <a:xfrm>
            <a:off x="457200" y="3152745"/>
            <a:ext cx="4233332" cy="3629055"/>
            <a:chOff x="457200" y="3152745"/>
            <a:chExt cx="4233332" cy="3629055"/>
          </a:xfrm>
        </p:grpSpPr>
        <p:sp>
          <p:nvSpPr>
            <p:cNvPr id="11" name="Rectangle 10">
              <a:extLst>
                <a:ext uri="{FF2B5EF4-FFF2-40B4-BE49-F238E27FC236}">
                  <a16:creationId xmlns:a16="http://schemas.microsoft.com/office/drawing/2014/main" id="{264E574F-D856-44A3-86EA-1A057B690888}"/>
                </a:ext>
              </a:extLst>
            </p:cNvPr>
            <p:cNvSpPr/>
            <p:nvPr/>
          </p:nvSpPr>
          <p:spPr bwMode="auto">
            <a:xfrm>
              <a:off x="457200" y="3505200"/>
              <a:ext cx="4114800" cy="3276600"/>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15" name="TextBox 14">
              <a:extLst>
                <a:ext uri="{FF2B5EF4-FFF2-40B4-BE49-F238E27FC236}">
                  <a16:creationId xmlns:a16="http://schemas.microsoft.com/office/drawing/2014/main" id="{FC1E7F86-B2F0-4DE9-AEF0-371B08ADEAB8}"/>
                </a:ext>
              </a:extLst>
            </p:cNvPr>
            <p:cNvSpPr txBox="1"/>
            <p:nvPr/>
          </p:nvSpPr>
          <p:spPr>
            <a:xfrm>
              <a:off x="2651191" y="3152745"/>
              <a:ext cx="2039341" cy="400110"/>
            </a:xfrm>
            <a:prstGeom prst="rect">
              <a:avLst/>
            </a:prstGeom>
            <a:noFill/>
          </p:spPr>
          <p:txBody>
            <a:bodyPr wrap="none" rtlCol="0">
              <a:spAutoFit/>
            </a:bodyPr>
            <a:lstStyle/>
            <a:p>
              <a:r>
                <a:rPr lang="en-US" sz="2000" b="0" dirty="0">
                  <a:solidFill>
                    <a:srgbClr val="FF0000"/>
                  </a:solidFill>
                </a:rPr>
                <a:t>Logical principles</a:t>
              </a:r>
            </a:p>
          </p:txBody>
        </p:sp>
      </p:grpSp>
      <p:sp>
        <p:nvSpPr>
          <p:cNvPr id="8" name="Rectangle 7">
            <a:extLst>
              <a:ext uri="{FF2B5EF4-FFF2-40B4-BE49-F238E27FC236}">
                <a16:creationId xmlns:a16="http://schemas.microsoft.com/office/drawing/2014/main" id="{493A5F11-116C-4736-B1F6-8A5DD07C04C0}"/>
              </a:ext>
            </a:extLst>
          </p:cNvPr>
          <p:cNvSpPr/>
          <p:nvPr/>
        </p:nvSpPr>
        <p:spPr bwMode="auto">
          <a:xfrm>
            <a:off x="914401" y="3595048"/>
            <a:ext cx="1676400" cy="533400"/>
          </a:xfrm>
          <a:prstGeom prst="rect">
            <a:avLst/>
          </a:prstGeom>
          <a:noFill/>
          <a:ln w="38100" cap="flat" cmpd="sng" algn="ctr">
            <a:solidFill>
              <a:srgbClr val="00B0F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Tree>
    <p:extLst>
      <p:ext uri="{BB962C8B-B14F-4D97-AF65-F5344CB8AC3E}">
        <p14:creationId xmlns:p14="http://schemas.microsoft.com/office/powerpoint/2010/main" val="9446257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99BE1E-8D5C-4F20-80E0-EDFA0B12EBAB}"/>
              </a:ext>
            </a:extLst>
          </p:cNvPr>
          <p:cNvSpPr>
            <a:spLocks noGrp="1"/>
          </p:cNvSpPr>
          <p:nvPr>
            <p:ph type="title"/>
          </p:nvPr>
        </p:nvSpPr>
        <p:spPr/>
        <p:txBody>
          <a:bodyPr/>
          <a:lstStyle/>
          <a:p>
            <a:r>
              <a:rPr lang="en-US" dirty="0"/>
              <a:t>BFO framework</a:t>
            </a:r>
          </a:p>
        </p:txBody>
      </p:sp>
      <p:pic>
        <p:nvPicPr>
          <p:cNvPr id="16" name="Picture 15" descr="Previous image expanded by showing how the BFO theory is differently implemented in BFO-OWL vs. BFO-FOL with more information loss in the former than in the latter.">
            <a:extLst>
              <a:ext uri="{FF2B5EF4-FFF2-40B4-BE49-F238E27FC236}">
                <a16:creationId xmlns:a16="http://schemas.microsoft.com/office/drawing/2014/main" id="{65F34386-2E37-4F34-908F-E4B2D74677D1}"/>
              </a:ext>
            </a:extLst>
          </p:cNvPr>
          <p:cNvPicPr>
            <a:picLocks noChangeAspect="1"/>
          </p:cNvPicPr>
          <p:nvPr/>
        </p:nvPicPr>
        <p:blipFill>
          <a:blip r:embed="rId3"/>
          <a:stretch>
            <a:fillRect/>
          </a:stretch>
        </p:blipFill>
        <p:spPr>
          <a:xfrm>
            <a:off x="0" y="1600200"/>
            <a:ext cx="9144000" cy="4939583"/>
          </a:xfrm>
          <a:prstGeom prst="rect">
            <a:avLst/>
          </a:prstGeom>
        </p:spPr>
      </p:pic>
    </p:spTree>
    <p:extLst>
      <p:ext uri="{BB962C8B-B14F-4D97-AF65-F5344CB8AC3E}">
        <p14:creationId xmlns:p14="http://schemas.microsoft.com/office/powerpoint/2010/main" val="13824235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AE3FDF-7D7B-4D8B-AF9A-3B70B40A72EC}"/>
              </a:ext>
            </a:extLst>
          </p:cNvPr>
          <p:cNvSpPr>
            <a:spLocks noGrp="1"/>
          </p:cNvSpPr>
          <p:nvPr>
            <p:ph type="title"/>
          </p:nvPr>
        </p:nvSpPr>
        <p:spPr/>
        <p:txBody>
          <a:bodyPr/>
          <a:lstStyle/>
          <a:p>
            <a:r>
              <a:rPr lang="en-US" dirty="0"/>
              <a:t>Basic BFO building blocks (1)</a:t>
            </a:r>
          </a:p>
        </p:txBody>
      </p:sp>
      <p:sp>
        <p:nvSpPr>
          <p:cNvPr id="3" name="Content Placeholder 2">
            <a:extLst>
              <a:ext uri="{FF2B5EF4-FFF2-40B4-BE49-F238E27FC236}">
                <a16:creationId xmlns:a16="http://schemas.microsoft.com/office/drawing/2014/main" id="{F5C8E05C-0186-4B9A-93F8-1DC1405A2A6B}"/>
              </a:ext>
            </a:extLst>
          </p:cNvPr>
          <p:cNvSpPr>
            <a:spLocks noGrp="1"/>
          </p:cNvSpPr>
          <p:nvPr>
            <p:ph idx="1"/>
          </p:nvPr>
        </p:nvSpPr>
        <p:spPr>
          <a:xfrm>
            <a:off x="228600" y="1676400"/>
            <a:ext cx="8915400" cy="4953000"/>
          </a:xfrm>
        </p:spPr>
        <p:txBody>
          <a:bodyPr/>
          <a:lstStyle/>
          <a:p>
            <a:pPr>
              <a:buFont typeface="Arial" panose="020B0604020202020204" pitchFamily="34" charset="0"/>
              <a:buChar char="•"/>
            </a:pPr>
            <a:r>
              <a:rPr lang="en-US" dirty="0"/>
              <a:t>Renderings of BFO consist of a variable number of terms and relational expressions:</a:t>
            </a:r>
          </a:p>
          <a:p>
            <a:pPr lvl="2">
              <a:buFont typeface="Arial" panose="020B0604020202020204" pitchFamily="34" charset="0"/>
              <a:buChar char="•"/>
            </a:pPr>
            <a:r>
              <a:rPr lang="en-US" dirty="0"/>
              <a:t>terms: ‘continuant’, ‘occurrent’, ‘instance of at’, ‘</a:t>
            </a:r>
            <a:r>
              <a:rPr lang="en-US" dirty="0" err="1"/>
              <a:t>isa</a:t>
            </a:r>
            <a:r>
              <a:rPr lang="en-US" dirty="0"/>
              <a:t>’, …</a:t>
            </a:r>
          </a:p>
          <a:p>
            <a:pPr lvl="2">
              <a:buFont typeface="Arial" panose="020B0604020202020204" pitchFamily="34" charset="0"/>
              <a:buChar char="•"/>
            </a:pPr>
            <a:r>
              <a:rPr lang="en-US" dirty="0"/>
              <a:t>relational expressions: ‘a instance of A at t’,  ‘A </a:t>
            </a:r>
            <a:r>
              <a:rPr lang="en-US" dirty="0" err="1"/>
              <a:t>isa</a:t>
            </a:r>
            <a:r>
              <a:rPr lang="en-US" dirty="0"/>
              <a:t> B’, …</a:t>
            </a:r>
          </a:p>
          <a:p>
            <a:pPr lvl="2">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1818C96A-FBC5-4D9D-A953-27AEF0B5AE2B}"/>
              </a:ext>
            </a:extLst>
          </p:cNvPr>
          <p:cNvSpPr>
            <a:spLocks noGrp="1"/>
          </p:cNvSpPr>
          <p:nvPr>
            <p:ph type="sldNum" sz="quarter" idx="3"/>
          </p:nvPr>
        </p:nvSpPr>
        <p:spPr/>
        <p:txBody>
          <a:bodyPr/>
          <a:lstStyle/>
          <a:p>
            <a:fld id="{7C5DB68A-9D44-4073-920F-D08D647C06A7}" type="slidenum">
              <a:rPr lang="en-US" smtClean="0"/>
              <a:t>6</a:t>
            </a:fld>
            <a:endParaRPr lang="en-US" dirty="0"/>
          </a:p>
        </p:txBody>
      </p:sp>
    </p:spTree>
    <p:extLst>
      <p:ext uri="{BB962C8B-B14F-4D97-AF65-F5344CB8AC3E}">
        <p14:creationId xmlns:p14="http://schemas.microsoft.com/office/powerpoint/2010/main" val="37448190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AE3FDF-7D7B-4D8B-AF9A-3B70B40A72EC}"/>
              </a:ext>
            </a:extLst>
          </p:cNvPr>
          <p:cNvSpPr>
            <a:spLocks noGrp="1"/>
          </p:cNvSpPr>
          <p:nvPr>
            <p:ph type="title"/>
          </p:nvPr>
        </p:nvSpPr>
        <p:spPr/>
        <p:txBody>
          <a:bodyPr/>
          <a:lstStyle/>
          <a:p>
            <a:r>
              <a:rPr lang="en-US" dirty="0"/>
              <a:t>Basic BFO building blocks (2)</a:t>
            </a:r>
          </a:p>
        </p:txBody>
      </p:sp>
      <p:sp>
        <p:nvSpPr>
          <p:cNvPr id="3" name="Content Placeholder 2">
            <a:extLst>
              <a:ext uri="{FF2B5EF4-FFF2-40B4-BE49-F238E27FC236}">
                <a16:creationId xmlns:a16="http://schemas.microsoft.com/office/drawing/2014/main" id="{F5C8E05C-0186-4B9A-93F8-1DC1405A2A6B}"/>
              </a:ext>
            </a:extLst>
          </p:cNvPr>
          <p:cNvSpPr>
            <a:spLocks noGrp="1"/>
          </p:cNvSpPr>
          <p:nvPr>
            <p:ph idx="1"/>
          </p:nvPr>
        </p:nvSpPr>
        <p:spPr>
          <a:xfrm>
            <a:off x="228600" y="1676400"/>
            <a:ext cx="8915400" cy="4953000"/>
          </a:xfrm>
        </p:spPr>
        <p:txBody>
          <a:bodyPr/>
          <a:lstStyle/>
          <a:p>
            <a:pPr>
              <a:buFont typeface="Arial" panose="020B0604020202020204" pitchFamily="34" charset="0"/>
              <a:buChar char="•"/>
            </a:pPr>
            <a:r>
              <a:rPr lang="en-US" sz="2200" dirty="0">
                <a:solidFill>
                  <a:schemeClr val="accent1">
                    <a:lumMod val="50000"/>
                  </a:schemeClr>
                </a:solidFill>
              </a:rPr>
              <a:t>Renderings of BFO consist of a variable number of terms and relational expressions:</a:t>
            </a:r>
          </a:p>
          <a:p>
            <a:pPr lvl="2">
              <a:buFont typeface="Arial" panose="020B0604020202020204" pitchFamily="34" charset="0"/>
              <a:buChar char="•"/>
            </a:pPr>
            <a:r>
              <a:rPr lang="en-US" sz="1800" dirty="0">
                <a:solidFill>
                  <a:schemeClr val="accent1">
                    <a:lumMod val="50000"/>
                  </a:schemeClr>
                </a:solidFill>
              </a:rPr>
              <a:t>terms: ‘continuant’, ‘occurrent’, ‘instance of at’, ‘</a:t>
            </a:r>
            <a:r>
              <a:rPr lang="en-US" sz="1800" dirty="0" err="1">
                <a:solidFill>
                  <a:schemeClr val="accent1">
                    <a:lumMod val="50000"/>
                  </a:schemeClr>
                </a:solidFill>
              </a:rPr>
              <a:t>isa</a:t>
            </a:r>
            <a:r>
              <a:rPr lang="en-US" sz="1800" dirty="0">
                <a:solidFill>
                  <a:schemeClr val="accent1">
                    <a:lumMod val="50000"/>
                  </a:schemeClr>
                </a:solidFill>
              </a:rPr>
              <a:t>’, …</a:t>
            </a:r>
          </a:p>
          <a:p>
            <a:pPr lvl="2">
              <a:buFont typeface="Arial" panose="020B0604020202020204" pitchFamily="34" charset="0"/>
              <a:buChar char="•"/>
            </a:pPr>
            <a:r>
              <a:rPr lang="en-US" sz="1800" dirty="0">
                <a:solidFill>
                  <a:schemeClr val="accent1">
                    <a:lumMod val="50000"/>
                  </a:schemeClr>
                </a:solidFill>
              </a:rPr>
              <a:t>relational expressions: ‘a instance of A at t’,  ‘A </a:t>
            </a:r>
            <a:r>
              <a:rPr lang="en-US" sz="1800" dirty="0" err="1">
                <a:solidFill>
                  <a:schemeClr val="accent1">
                    <a:lumMod val="50000"/>
                  </a:schemeClr>
                </a:solidFill>
              </a:rPr>
              <a:t>isa</a:t>
            </a:r>
            <a:r>
              <a:rPr lang="en-US" sz="1800" dirty="0">
                <a:solidFill>
                  <a:schemeClr val="accent1">
                    <a:lumMod val="50000"/>
                  </a:schemeClr>
                </a:solidFill>
              </a:rPr>
              <a:t> B’, …</a:t>
            </a:r>
          </a:p>
          <a:p>
            <a:pPr lvl="2">
              <a:buFont typeface="Arial" panose="020B0604020202020204" pitchFamily="34" charset="0"/>
              <a:buChar char="•"/>
            </a:pPr>
            <a:endParaRPr lang="en-US" dirty="0"/>
          </a:p>
          <a:p>
            <a:pPr>
              <a:buFont typeface="Arial" panose="020B0604020202020204" pitchFamily="34" charset="0"/>
              <a:buChar char="•"/>
            </a:pPr>
            <a:r>
              <a:rPr lang="en-US" sz="2200" dirty="0"/>
              <a:t>Both terms and relational expressions can be primitive (syn: elucidated), or defined:</a:t>
            </a:r>
          </a:p>
          <a:p>
            <a:pPr lvl="2">
              <a:buFont typeface="Arial" panose="020B0604020202020204" pitchFamily="34" charset="0"/>
              <a:buChar char="•"/>
            </a:pPr>
            <a:r>
              <a:rPr lang="en-US" sz="1800" b="1" u="sng" dirty="0"/>
              <a:t>fully defined</a:t>
            </a:r>
            <a:r>
              <a:rPr lang="en-US" sz="1800" dirty="0"/>
              <a:t>: when described by a statement satisfying both:  </a:t>
            </a:r>
          </a:p>
          <a:p>
            <a:pPr marL="1371600" lvl="3" indent="0">
              <a:buNone/>
            </a:pPr>
            <a:r>
              <a:rPr lang="en-US" sz="1800" dirty="0"/>
              <a:t>(1) built out of logically more primitive terms, and </a:t>
            </a:r>
          </a:p>
          <a:p>
            <a:pPr marL="1371600" lvl="3" indent="0">
              <a:buNone/>
            </a:pPr>
            <a:r>
              <a:rPr lang="en-US" sz="1800" dirty="0"/>
              <a:t>(2) expressing individually necessary and jointly sufficient conditions for an entity to fall under the designated type, or for a relation to hold.</a:t>
            </a:r>
          </a:p>
          <a:p>
            <a:pPr lvl="2">
              <a:buFont typeface="Arial" panose="020B0604020202020204" pitchFamily="34" charset="0"/>
              <a:buChar char="•"/>
            </a:pPr>
            <a:r>
              <a:rPr lang="en-US" sz="1800" b="1" u="sng" dirty="0"/>
              <a:t>primitive</a:t>
            </a:r>
            <a:r>
              <a:rPr lang="en-US" sz="1800" dirty="0"/>
              <a:t>: when they are so basic to our understanding of reality that there is no way of defining them in a noncircular fashion, or when only necessary conditions are specified.</a:t>
            </a:r>
          </a:p>
        </p:txBody>
      </p:sp>
      <p:sp>
        <p:nvSpPr>
          <p:cNvPr id="4" name="Slide Number Placeholder 3">
            <a:extLst>
              <a:ext uri="{FF2B5EF4-FFF2-40B4-BE49-F238E27FC236}">
                <a16:creationId xmlns:a16="http://schemas.microsoft.com/office/drawing/2014/main" id="{1818C96A-FBC5-4D9D-A953-27AEF0B5AE2B}"/>
              </a:ext>
            </a:extLst>
          </p:cNvPr>
          <p:cNvSpPr>
            <a:spLocks noGrp="1"/>
          </p:cNvSpPr>
          <p:nvPr>
            <p:ph type="sldNum" sz="quarter" idx="3"/>
          </p:nvPr>
        </p:nvSpPr>
        <p:spPr/>
        <p:txBody>
          <a:bodyPr/>
          <a:lstStyle/>
          <a:p>
            <a:fld id="{7C5DB68A-9D44-4073-920F-D08D647C06A7}" type="slidenum">
              <a:rPr lang="en-US" smtClean="0"/>
              <a:t>7</a:t>
            </a:fld>
            <a:endParaRPr lang="en-US" dirty="0"/>
          </a:p>
        </p:txBody>
      </p:sp>
    </p:spTree>
    <p:extLst>
      <p:ext uri="{BB962C8B-B14F-4D97-AF65-F5344CB8AC3E}">
        <p14:creationId xmlns:p14="http://schemas.microsoft.com/office/powerpoint/2010/main" val="29824585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2F1DE5-EAAE-4E48-9057-924AFF416D5F}"/>
              </a:ext>
            </a:extLst>
          </p:cNvPr>
          <p:cNvSpPr>
            <a:spLocks noGrp="1"/>
          </p:cNvSpPr>
          <p:nvPr>
            <p:ph type="title"/>
          </p:nvPr>
        </p:nvSpPr>
        <p:spPr/>
        <p:txBody>
          <a:bodyPr/>
          <a:lstStyle/>
          <a:p>
            <a:r>
              <a:rPr lang="en-US" dirty="0"/>
              <a:t>Term examples (1)</a:t>
            </a:r>
          </a:p>
        </p:txBody>
      </p:sp>
      <p:sp>
        <p:nvSpPr>
          <p:cNvPr id="3" name="Content Placeholder 2">
            <a:extLst>
              <a:ext uri="{FF2B5EF4-FFF2-40B4-BE49-F238E27FC236}">
                <a16:creationId xmlns:a16="http://schemas.microsoft.com/office/drawing/2014/main" id="{3479DB42-7819-476E-8CDC-5A77B0EF5680}"/>
              </a:ext>
            </a:extLst>
          </p:cNvPr>
          <p:cNvSpPr>
            <a:spLocks noGrp="1"/>
          </p:cNvSpPr>
          <p:nvPr>
            <p:ph idx="1"/>
          </p:nvPr>
        </p:nvSpPr>
        <p:spPr/>
        <p:txBody>
          <a:bodyPr/>
          <a:lstStyle/>
          <a:p>
            <a:pPr>
              <a:buFont typeface="Arial" panose="020B0604020202020204" pitchFamily="34" charset="0"/>
              <a:buChar char="•"/>
            </a:pPr>
            <a:r>
              <a:rPr lang="en-US" i="1" dirty="0"/>
              <a:t>Primitive:</a:t>
            </a:r>
          </a:p>
          <a:p>
            <a:pPr lvl="1">
              <a:buFont typeface="Arial" panose="020B0604020202020204" pitchFamily="34" charset="0"/>
              <a:buChar char="•"/>
            </a:pPr>
            <a:r>
              <a:rPr lang="en-US" i="1" dirty="0"/>
              <a:t>Entity: (elucidation) </a:t>
            </a:r>
            <a:r>
              <a:rPr lang="en-US" dirty="0"/>
              <a:t>anything that exists or has existed or will exist.</a:t>
            </a:r>
            <a:endParaRPr lang="en-US" i="1" dirty="0"/>
          </a:p>
          <a:p>
            <a:pPr lvl="1">
              <a:buFont typeface="Arial" panose="020B0604020202020204" pitchFamily="34" charset="0"/>
              <a:buChar char="•"/>
            </a:pPr>
            <a:r>
              <a:rPr lang="en-US" i="1" dirty="0"/>
              <a:t>Continuant: (elucidation) </a:t>
            </a:r>
            <a:r>
              <a:rPr lang="en-US" dirty="0"/>
              <a:t>an </a:t>
            </a:r>
            <a:r>
              <a:rPr lang="en-US" i="1" dirty="0"/>
              <a:t>entity </a:t>
            </a:r>
            <a:r>
              <a:rPr lang="en-US" dirty="0"/>
              <a:t>that persists, endures, or continues to exist through time while maintaining its identity.</a:t>
            </a:r>
          </a:p>
          <a:p>
            <a:pPr>
              <a:buFont typeface="Arial" panose="020B0604020202020204" pitchFamily="34" charset="0"/>
              <a:buChar char="•"/>
            </a:pPr>
            <a:endParaRPr lang="en-US" dirty="0"/>
          </a:p>
          <a:p>
            <a:pPr>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D2B3EEEB-3DBB-4104-A096-F22421519146}"/>
              </a:ext>
            </a:extLst>
          </p:cNvPr>
          <p:cNvSpPr>
            <a:spLocks noGrp="1"/>
          </p:cNvSpPr>
          <p:nvPr>
            <p:ph type="sldNum" sz="quarter" idx="3"/>
          </p:nvPr>
        </p:nvSpPr>
        <p:spPr/>
        <p:txBody>
          <a:bodyPr/>
          <a:lstStyle/>
          <a:p>
            <a:fld id="{7C5DB68A-9D44-4073-920F-D08D647C06A7}" type="slidenum">
              <a:rPr lang="en-US" smtClean="0"/>
              <a:t>8</a:t>
            </a:fld>
            <a:endParaRPr lang="en-US" dirty="0"/>
          </a:p>
        </p:txBody>
      </p:sp>
    </p:spTree>
    <p:extLst>
      <p:ext uri="{BB962C8B-B14F-4D97-AF65-F5344CB8AC3E}">
        <p14:creationId xmlns:p14="http://schemas.microsoft.com/office/powerpoint/2010/main" val="24449267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2F1DE5-EAAE-4E48-9057-924AFF416D5F}"/>
              </a:ext>
            </a:extLst>
          </p:cNvPr>
          <p:cNvSpPr>
            <a:spLocks noGrp="1"/>
          </p:cNvSpPr>
          <p:nvPr>
            <p:ph type="title"/>
          </p:nvPr>
        </p:nvSpPr>
        <p:spPr/>
        <p:txBody>
          <a:bodyPr/>
          <a:lstStyle/>
          <a:p>
            <a:r>
              <a:rPr lang="en-US" dirty="0"/>
              <a:t>Term examples (2)</a:t>
            </a:r>
          </a:p>
        </p:txBody>
      </p:sp>
      <p:sp>
        <p:nvSpPr>
          <p:cNvPr id="3" name="Content Placeholder 2">
            <a:extLst>
              <a:ext uri="{FF2B5EF4-FFF2-40B4-BE49-F238E27FC236}">
                <a16:creationId xmlns:a16="http://schemas.microsoft.com/office/drawing/2014/main" id="{3479DB42-7819-476E-8CDC-5A77B0EF5680}"/>
              </a:ext>
            </a:extLst>
          </p:cNvPr>
          <p:cNvSpPr>
            <a:spLocks noGrp="1"/>
          </p:cNvSpPr>
          <p:nvPr>
            <p:ph idx="1"/>
          </p:nvPr>
        </p:nvSpPr>
        <p:spPr/>
        <p:txBody>
          <a:bodyPr/>
          <a:lstStyle/>
          <a:p>
            <a:pPr>
              <a:buFont typeface="Arial" panose="020B0604020202020204" pitchFamily="34" charset="0"/>
              <a:buChar char="•"/>
            </a:pPr>
            <a:r>
              <a:rPr lang="en-US" i="1" dirty="0"/>
              <a:t>Primitive:</a:t>
            </a:r>
          </a:p>
          <a:p>
            <a:pPr lvl="1">
              <a:buFont typeface="Arial" panose="020B0604020202020204" pitchFamily="34" charset="0"/>
              <a:buChar char="•"/>
            </a:pPr>
            <a:r>
              <a:rPr lang="en-US" i="1" dirty="0"/>
              <a:t>Entity: (elucidation) </a:t>
            </a:r>
            <a:r>
              <a:rPr lang="en-US" dirty="0"/>
              <a:t>anything that exists or has existed or will exist.</a:t>
            </a:r>
            <a:endParaRPr lang="en-US" i="1" dirty="0"/>
          </a:p>
          <a:p>
            <a:pPr lvl="1">
              <a:buFont typeface="Arial" panose="020B0604020202020204" pitchFamily="34" charset="0"/>
              <a:buChar char="•"/>
            </a:pPr>
            <a:r>
              <a:rPr lang="en-US" i="1" dirty="0"/>
              <a:t>Continuant: (elucidation) </a:t>
            </a:r>
            <a:r>
              <a:rPr lang="en-US" dirty="0"/>
              <a:t>an </a:t>
            </a:r>
            <a:r>
              <a:rPr lang="en-US" i="1" dirty="0"/>
              <a:t>entity </a:t>
            </a:r>
            <a:r>
              <a:rPr lang="en-US" dirty="0"/>
              <a:t>that persists, endures, or continues to exist through time while maintaining its identity.</a:t>
            </a:r>
          </a:p>
          <a:p>
            <a:pPr>
              <a:buFont typeface="Arial" panose="020B0604020202020204" pitchFamily="34" charset="0"/>
              <a:buChar char="•"/>
            </a:pPr>
            <a:endParaRPr lang="en-US" dirty="0"/>
          </a:p>
          <a:p>
            <a:pPr>
              <a:buFont typeface="Arial" panose="020B0604020202020204" pitchFamily="34" charset="0"/>
              <a:buChar char="•"/>
            </a:pPr>
            <a:r>
              <a:rPr lang="en-US" i="1" dirty="0"/>
              <a:t>Defined</a:t>
            </a:r>
            <a:r>
              <a:rPr lang="en-US" dirty="0"/>
              <a:t>:</a:t>
            </a:r>
          </a:p>
          <a:p>
            <a:pPr lvl="1">
              <a:buFont typeface="Arial" panose="020B0604020202020204" pitchFamily="34" charset="0"/>
              <a:buChar char="•"/>
            </a:pPr>
            <a:r>
              <a:rPr lang="en-US" i="1" dirty="0"/>
              <a:t>b </a:t>
            </a:r>
            <a:r>
              <a:rPr lang="en-US" dirty="0"/>
              <a:t>is an </a:t>
            </a:r>
            <a:r>
              <a:rPr lang="en-US" i="1" dirty="0"/>
              <a:t>independent continuant </a:t>
            </a:r>
            <a:r>
              <a:rPr lang="en-US" dirty="0">
                <a:solidFill>
                  <a:srgbClr val="FFFF00"/>
                </a:solidFill>
              </a:rPr>
              <a:t>=Def.</a:t>
            </a:r>
            <a:r>
              <a:rPr lang="en-US" dirty="0"/>
              <a:t> </a:t>
            </a:r>
            <a:r>
              <a:rPr lang="en-US" i="1" dirty="0"/>
              <a:t>b </a:t>
            </a:r>
            <a:r>
              <a:rPr lang="en-US" dirty="0"/>
              <a:t>is a </a:t>
            </a:r>
            <a:r>
              <a:rPr lang="en-US" i="1" dirty="0"/>
              <a:t>continuant </a:t>
            </a:r>
            <a:r>
              <a:rPr lang="en-US" dirty="0"/>
              <a:t>which is such that there is no </a:t>
            </a:r>
            <a:r>
              <a:rPr lang="en-US" i="1" dirty="0"/>
              <a:t>c </a:t>
            </a:r>
            <a:r>
              <a:rPr lang="en-US" dirty="0"/>
              <a:t>such that </a:t>
            </a:r>
            <a:r>
              <a:rPr lang="en-US" i="1" dirty="0"/>
              <a:t>b </a:t>
            </a:r>
            <a:r>
              <a:rPr lang="en-US" b="1" dirty="0"/>
              <a:t>s‐depends on </a:t>
            </a:r>
            <a:r>
              <a:rPr lang="en-US" i="1" dirty="0"/>
              <a:t>c </a:t>
            </a:r>
            <a:r>
              <a:rPr lang="en-US" dirty="0"/>
              <a:t>and no </a:t>
            </a:r>
            <a:r>
              <a:rPr lang="en-US" i="1" dirty="0"/>
              <a:t>c </a:t>
            </a:r>
            <a:r>
              <a:rPr lang="en-US" dirty="0"/>
              <a:t>such that </a:t>
            </a:r>
            <a:r>
              <a:rPr lang="en-US" i="1" dirty="0"/>
              <a:t>b </a:t>
            </a:r>
            <a:r>
              <a:rPr lang="en-US" b="1" dirty="0"/>
              <a:t>g‐depends on </a:t>
            </a:r>
            <a:r>
              <a:rPr lang="en-US" i="1" dirty="0"/>
              <a:t>c.</a:t>
            </a: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D2B3EEEB-3DBB-4104-A096-F22421519146}"/>
              </a:ext>
            </a:extLst>
          </p:cNvPr>
          <p:cNvSpPr>
            <a:spLocks noGrp="1"/>
          </p:cNvSpPr>
          <p:nvPr>
            <p:ph type="sldNum" sz="quarter" idx="3"/>
          </p:nvPr>
        </p:nvSpPr>
        <p:spPr/>
        <p:txBody>
          <a:bodyPr/>
          <a:lstStyle/>
          <a:p>
            <a:fld id="{7C5DB68A-9D44-4073-920F-D08D647C06A7}" type="slidenum">
              <a:rPr lang="en-US" smtClean="0"/>
              <a:t>9</a:t>
            </a:fld>
            <a:endParaRPr lang="en-US" dirty="0"/>
          </a:p>
        </p:txBody>
      </p:sp>
    </p:spTree>
    <p:extLst>
      <p:ext uri="{BB962C8B-B14F-4D97-AF65-F5344CB8AC3E}">
        <p14:creationId xmlns:p14="http://schemas.microsoft.com/office/powerpoint/2010/main" val="39173832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73757-73E7-4196-986D-AD7DDAD793DC}"/>
              </a:ext>
            </a:extLst>
          </p:cNvPr>
          <p:cNvSpPr>
            <a:spLocks noGrp="1"/>
          </p:cNvSpPr>
          <p:nvPr>
            <p:ph type="title"/>
          </p:nvPr>
        </p:nvSpPr>
        <p:spPr/>
        <p:txBody>
          <a:bodyPr/>
          <a:lstStyle/>
          <a:p>
            <a:r>
              <a:rPr lang="en-US" dirty="0"/>
              <a:t>Relational expression examples (1)</a:t>
            </a:r>
          </a:p>
        </p:txBody>
      </p:sp>
      <p:sp>
        <p:nvSpPr>
          <p:cNvPr id="3" name="Content Placeholder 2">
            <a:extLst>
              <a:ext uri="{FF2B5EF4-FFF2-40B4-BE49-F238E27FC236}">
                <a16:creationId xmlns:a16="http://schemas.microsoft.com/office/drawing/2014/main" id="{5F94AFC2-A9F8-4EB0-AF96-FC7DE7C04889}"/>
              </a:ext>
            </a:extLst>
          </p:cNvPr>
          <p:cNvSpPr>
            <a:spLocks noGrp="1"/>
          </p:cNvSpPr>
          <p:nvPr>
            <p:ph idx="1"/>
          </p:nvPr>
        </p:nvSpPr>
        <p:spPr/>
        <p:txBody>
          <a:bodyPr/>
          <a:lstStyle/>
          <a:p>
            <a:pPr>
              <a:buFont typeface="Arial" panose="020B0604020202020204" pitchFamily="34" charset="0"/>
              <a:buChar char="•"/>
            </a:pPr>
            <a:r>
              <a:rPr lang="en-US" i="1" dirty="0"/>
              <a:t>Primitive:</a:t>
            </a:r>
          </a:p>
          <a:p>
            <a:pPr lvl="1">
              <a:buFont typeface="Arial" panose="020B0604020202020204" pitchFamily="34" charset="0"/>
              <a:buChar char="•"/>
            </a:pPr>
            <a:r>
              <a:rPr lang="en-US" dirty="0"/>
              <a:t>Elucidation: </a:t>
            </a:r>
            <a:r>
              <a:rPr lang="en-US" i="1" dirty="0"/>
              <a:t>b </a:t>
            </a:r>
            <a:r>
              <a:rPr lang="en-US" b="1" dirty="0"/>
              <a:t>continuant part of </a:t>
            </a:r>
            <a:r>
              <a:rPr lang="en-US" i="1" dirty="0"/>
              <a:t>c </a:t>
            </a:r>
            <a:r>
              <a:rPr lang="en-US" b="1" dirty="0"/>
              <a:t>at </a:t>
            </a:r>
            <a:r>
              <a:rPr lang="en-US" i="1" dirty="0"/>
              <a:t>t </a:t>
            </a:r>
            <a:r>
              <a:rPr lang="en-US" dirty="0"/>
              <a:t>means: </a:t>
            </a:r>
            <a:r>
              <a:rPr lang="en-US" i="1" dirty="0"/>
              <a:t>b </a:t>
            </a:r>
            <a:r>
              <a:rPr lang="en-US" dirty="0"/>
              <a:t>and </a:t>
            </a:r>
            <a:r>
              <a:rPr lang="en-US" i="1" dirty="0"/>
              <a:t>c </a:t>
            </a:r>
            <a:r>
              <a:rPr lang="en-US" dirty="0"/>
              <a:t>are </a:t>
            </a:r>
            <a:r>
              <a:rPr lang="en-US" i="1" dirty="0"/>
              <a:t>continuants </a:t>
            </a:r>
            <a:r>
              <a:rPr lang="en-US" dirty="0"/>
              <a:t>and </a:t>
            </a:r>
            <a:r>
              <a:rPr lang="en-US" i="1" dirty="0"/>
              <a:t>b </a:t>
            </a:r>
            <a:r>
              <a:rPr lang="en-US" dirty="0"/>
              <a:t>is a part of </a:t>
            </a:r>
            <a:r>
              <a:rPr lang="en-US" i="1" dirty="0"/>
              <a:t>c </a:t>
            </a:r>
            <a:r>
              <a:rPr lang="en-US" dirty="0"/>
              <a:t>at </a:t>
            </a:r>
            <a:r>
              <a:rPr lang="en-US" i="1" dirty="0"/>
              <a:t>t</a:t>
            </a:r>
          </a:p>
          <a:p>
            <a:pPr>
              <a:buFont typeface="Arial" panose="020B0604020202020204" pitchFamily="34" charset="0"/>
              <a:buChar char="•"/>
            </a:pPr>
            <a:endParaRPr lang="en-US" i="1" dirty="0"/>
          </a:p>
        </p:txBody>
      </p:sp>
      <p:sp>
        <p:nvSpPr>
          <p:cNvPr id="4" name="Slide Number Placeholder 3">
            <a:extLst>
              <a:ext uri="{FF2B5EF4-FFF2-40B4-BE49-F238E27FC236}">
                <a16:creationId xmlns:a16="http://schemas.microsoft.com/office/drawing/2014/main" id="{4A495F9E-0737-4AB9-B7A2-DBF2879C9B0A}"/>
              </a:ext>
            </a:extLst>
          </p:cNvPr>
          <p:cNvSpPr>
            <a:spLocks noGrp="1"/>
          </p:cNvSpPr>
          <p:nvPr>
            <p:ph type="sldNum" sz="quarter" idx="3"/>
          </p:nvPr>
        </p:nvSpPr>
        <p:spPr/>
        <p:txBody>
          <a:bodyPr/>
          <a:lstStyle/>
          <a:p>
            <a:fld id="{7C5DB68A-9D44-4073-920F-D08D647C06A7}" type="slidenum">
              <a:rPr lang="en-US" smtClean="0"/>
              <a:t>10</a:t>
            </a:fld>
            <a:endParaRPr lang="en-US" dirty="0"/>
          </a:p>
        </p:txBody>
      </p:sp>
    </p:spTree>
    <p:extLst>
      <p:ext uri="{BB962C8B-B14F-4D97-AF65-F5344CB8AC3E}">
        <p14:creationId xmlns:p14="http://schemas.microsoft.com/office/powerpoint/2010/main" val="1849794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73757-73E7-4196-986D-AD7DDAD793DC}"/>
              </a:ext>
            </a:extLst>
          </p:cNvPr>
          <p:cNvSpPr>
            <a:spLocks noGrp="1"/>
          </p:cNvSpPr>
          <p:nvPr>
            <p:ph type="title"/>
          </p:nvPr>
        </p:nvSpPr>
        <p:spPr/>
        <p:txBody>
          <a:bodyPr/>
          <a:lstStyle/>
          <a:p>
            <a:r>
              <a:rPr lang="en-US" dirty="0"/>
              <a:t>Relational expression examples (2)</a:t>
            </a:r>
          </a:p>
        </p:txBody>
      </p:sp>
      <p:sp>
        <p:nvSpPr>
          <p:cNvPr id="3" name="Content Placeholder 2">
            <a:extLst>
              <a:ext uri="{FF2B5EF4-FFF2-40B4-BE49-F238E27FC236}">
                <a16:creationId xmlns:a16="http://schemas.microsoft.com/office/drawing/2014/main" id="{5F94AFC2-A9F8-4EB0-AF96-FC7DE7C04889}"/>
              </a:ext>
            </a:extLst>
          </p:cNvPr>
          <p:cNvSpPr>
            <a:spLocks noGrp="1"/>
          </p:cNvSpPr>
          <p:nvPr>
            <p:ph idx="1"/>
          </p:nvPr>
        </p:nvSpPr>
        <p:spPr/>
        <p:txBody>
          <a:bodyPr/>
          <a:lstStyle/>
          <a:p>
            <a:pPr>
              <a:buFont typeface="Arial" panose="020B0604020202020204" pitchFamily="34" charset="0"/>
              <a:buChar char="•"/>
            </a:pPr>
            <a:r>
              <a:rPr lang="en-US" i="1" dirty="0"/>
              <a:t>Primitive:</a:t>
            </a:r>
          </a:p>
          <a:p>
            <a:pPr lvl="1">
              <a:buFont typeface="Arial" panose="020B0604020202020204" pitchFamily="34" charset="0"/>
              <a:buChar char="•"/>
            </a:pPr>
            <a:r>
              <a:rPr lang="en-US" dirty="0"/>
              <a:t>Elucidation: </a:t>
            </a:r>
            <a:r>
              <a:rPr lang="en-US" i="1" dirty="0"/>
              <a:t>b </a:t>
            </a:r>
            <a:r>
              <a:rPr lang="en-US" b="1" dirty="0"/>
              <a:t>continuant part of </a:t>
            </a:r>
            <a:r>
              <a:rPr lang="en-US" i="1" dirty="0"/>
              <a:t>c </a:t>
            </a:r>
            <a:r>
              <a:rPr lang="en-US" b="1" dirty="0"/>
              <a:t>at </a:t>
            </a:r>
            <a:r>
              <a:rPr lang="en-US" i="1" dirty="0"/>
              <a:t>t </a:t>
            </a:r>
            <a:r>
              <a:rPr lang="en-US" dirty="0"/>
              <a:t>means: </a:t>
            </a:r>
            <a:r>
              <a:rPr lang="en-US" i="1" dirty="0"/>
              <a:t>b </a:t>
            </a:r>
            <a:r>
              <a:rPr lang="en-US" dirty="0"/>
              <a:t>and </a:t>
            </a:r>
            <a:r>
              <a:rPr lang="en-US" i="1" dirty="0"/>
              <a:t>c </a:t>
            </a:r>
            <a:r>
              <a:rPr lang="en-US" dirty="0"/>
              <a:t>are </a:t>
            </a:r>
            <a:r>
              <a:rPr lang="en-US" i="1" dirty="0"/>
              <a:t>continuants </a:t>
            </a:r>
            <a:r>
              <a:rPr lang="en-US" dirty="0"/>
              <a:t>and </a:t>
            </a:r>
            <a:r>
              <a:rPr lang="en-US" i="1" dirty="0"/>
              <a:t>b </a:t>
            </a:r>
            <a:r>
              <a:rPr lang="en-US" dirty="0"/>
              <a:t>is a part of </a:t>
            </a:r>
            <a:r>
              <a:rPr lang="en-US" i="1" dirty="0"/>
              <a:t>c </a:t>
            </a:r>
            <a:r>
              <a:rPr lang="en-US" dirty="0"/>
              <a:t>at </a:t>
            </a:r>
            <a:r>
              <a:rPr lang="en-US" i="1" dirty="0"/>
              <a:t>t</a:t>
            </a:r>
          </a:p>
          <a:p>
            <a:pPr>
              <a:buFont typeface="Arial" panose="020B0604020202020204" pitchFamily="34" charset="0"/>
              <a:buChar char="•"/>
            </a:pPr>
            <a:endParaRPr lang="en-US" i="1" dirty="0"/>
          </a:p>
          <a:p>
            <a:pPr>
              <a:buFont typeface="Arial" panose="020B0604020202020204" pitchFamily="34" charset="0"/>
              <a:buChar char="•"/>
            </a:pPr>
            <a:r>
              <a:rPr lang="en-US" i="1" dirty="0"/>
              <a:t>Defined:</a:t>
            </a:r>
          </a:p>
          <a:p>
            <a:pPr lvl="1">
              <a:buFont typeface="Arial" panose="020B0604020202020204" pitchFamily="34" charset="0"/>
              <a:buChar char="•"/>
            </a:pPr>
            <a:r>
              <a:rPr lang="en-US" i="1" dirty="0"/>
              <a:t>A </a:t>
            </a:r>
            <a:r>
              <a:rPr lang="en-US" b="1" i="1" dirty="0"/>
              <a:t>is a </a:t>
            </a:r>
            <a:r>
              <a:rPr lang="en-US" i="1" dirty="0"/>
              <a:t>B </a:t>
            </a:r>
            <a:r>
              <a:rPr lang="en-US" dirty="0">
                <a:solidFill>
                  <a:srgbClr val="FFFF00"/>
                </a:solidFill>
              </a:rPr>
              <a:t>=Def. </a:t>
            </a:r>
          </a:p>
          <a:p>
            <a:pPr lvl="2">
              <a:buFont typeface="Arial" panose="020B0604020202020204" pitchFamily="34" charset="0"/>
              <a:buChar char="•"/>
            </a:pPr>
            <a:r>
              <a:rPr lang="en-US" dirty="0"/>
              <a:t>for all </a:t>
            </a:r>
            <a:r>
              <a:rPr lang="en-US" i="1" dirty="0"/>
              <a:t>x</a:t>
            </a:r>
            <a:r>
              <a:rPr lang="en-US" dirty="0"/>
              <a:t>, </a:t>
            </a:r>
            <a:r>
              <a:rPr lang="en-US" i="1" dirty="0"/>
              <a:t>t</a:t>
            </a:r>
            <a:r>
              <a:rPr lang="en-US" dirty="0"/>
              <a:t>, if </a:t>
            </a:r>
            <a:r>
              <a:rPr lang="en-US" i="1" dirty="0"/>
              <a:t>x </a:t>
            </a:r>
            <a:r>
              <a:rPr lang="en-US" dirty="0"/>
              <a:t>is an </a:t>
            </a:r>
            <a:r>
              <a:rPr lang="en-US" b="1" dirty="0"/>
              <a:t>instance of </a:t>
            </a:r>
            <a:r>
              <a:rPr lang="en-US" i="1" dirty="0"/>
              <a:t>A </a:t>
            </a:r>
            <a:r>
              <a:rPr lang="en-US" b="1" dirty="0"/>
              <a:t>at </a:t>
            </a:r>
            <a:r>
              <a:rPr lang="en-US" i="1" dirty="0"/>
              <a:t>t </a:t>
            </a:r>
            <a:r>
              <a:rPr lang="en-US" dirty="0"/>
              <a:t>then </a:t>
            </a:r>
            <a:r>
              <a:rPr lang="en-US" i="1" dirty="0"/>
              <a:t>x </a:t>
            </a:r>
            <a:r>
              <a:rPr lang="en-US" dirty="0"/>
              <a:t>is an </a:t>
            </a:r>
            <a:r>
              <a:rPr lang="en-US" b="1" dirty="0"/>
              <a:t>instance of </a:t>
            </a:r>
            <a:r>
              <a:rPr lang="en-US" i="1" dirty="0"/>
              <a:t>B </a:t>
            </a:r>
            <a:r>
              <a:rPr lang="en-US" b="1" dirty="0"/>
              <a:t>at </a:t>
            </a:r>
            <a:r>
              <a:rPr lang="en-US" i="1" dirty="0"/>
              <a:t>t</a:t>
            </a:r>
          </a:p>
          <a:p>
            <a:pPr lvl="1">
              <a:buFont typeface="Arial" panose="020B0604020202020204" pitchFamily="34" charset="0"/>
              <a:buChar char="•"/>
            </a:pPr>
            <a:r>
              <a:rPr lang="en-US" i="1" dirty="0"/>
              <a:t>b </a:t>
            </a:r>
            <a:r>
              <a:rPr lang="en-US" b="1" dirty="0"/>
              <a:t>has continuant part </a:t>
            </a:r>
            <a:r>
              <a:rPr lang="en-US" i="1" dirty="0"/>
              <a:t>c </a:t>
            </a:r>
            <a:r>
              <a:rPr lang="en-US" b="1" dirty="0"/>
              <a:t>at </a:t>
            </a:r>
            <a:r>
              <a:rPr lang="en-US" i="1" dirty="0"/>
              <a:t>t </a:t>
            </a:r>
            <a:r>
              <a:rPr lang="en-US" dirty="0">
                <a:solidFill>
                  <a:srgbClr val="FFFF00"/>
                </a:solidFill>
              </a:rPr>
              <a:t>=Def. </a:t>
            </a:r>
          </a:p>
          <a:p>
            <a:pPr lvl="2">
              <a:buFont typeface="Arial" panose="020B0604020202020204" pitchFamily="34" charset="0"/>
              <a:buChar char="•"/>
            </a:pPr>
            <a:r>
              <a:rPr lang="en-US" i="1" dirty="0"/>
              <a:t>b </a:t>
            </a:r>
            <a:r>
              <a:rPr lang="en-US" dirty="0"/>
              <a:t>and </a:t>
            </a:r>
            <a:r>
              <a:rPr lang="en-US" i="1" dirty="0"/>
              <a:t>c </a:t>
            </a:r>
            <a:r>
              <a:rPr lang="en-US" dirty="0"/>
              <a:t>are </a:t>
            </a:r>
            <a:r>
              <a:rPr lang="en-US" i="1" dirty="0"/>
              <a:t>continuants </a:t>
            </a:r>
            <a:r>
              <a:rPr lang="en-US" dirty="0"/>
              <a:t>and </a:t>
            </a:r>
            <a:r>
              <a:rPr lang="en-US" i="1" dirty="0"/>
              <a:t>b </a:t>
            </a:r>
            <a:r>
              <a:rPr lang="en-US" dirty="0"/>
              <a:t>is a </a:t>
            </a:r>
            <a:r>
              <a:rPr lang="en-US" b="1" dirty="0"/>
              <a:t>continuant part of </a:t>
            </a:r>
            <a:r>
              <a:rPr lang="en-US" i="1" dirty="0"/>
              <a:t>c </a:t>
            </a:r>
            <a:r>
              <a:rPr lang="en-US" b="1" dirty="0"/>
              <a:t>at </a:t>
            </a:r>
            <a:r>
              <a:rPr lang="en-US" i="1" dirty="0"/>
              <a:t>t</a:t>
            </a:r>
            <a:endParaRPr lang="en-US" dirty="0"/>
          </a:p>
        </p:txBody>
      </p:sp>
      <p:sp>
        <p:nvSpPr>
          <p:cNvPr id="4" name="Slide Number Placeholder 3">
            <a:extLst>
              <a:ext uri="{FF2B5EF4-FFF2-40B4-BE49-F238E27FC236}">
                <a16:creationId xmlns:a16="http://schemas.microsoft.com/office/drawing/2014/main" id="{4A495F9E-0737-4AB9-B7A2-DBF2879C9B0A}"/>
              </a:ext>
            </a:extLst>
          </p:cNvPr>
          <p:cNvSpPr>
            <a:spLocks noGrp="1"/>
          </p:cNvSpPr>
          <p:nvPr>
            <p:ph type="sldNum" sz="quarter" idx="3"/>
          </p:nvPr>
        </p:nvSpPr>
        <p:spPr/>
        <p:txBody>
          <a:bodyPr/>
          <a:lstStyle/>
          <a:p>
            <a:fld id="{7C5DB68A-9D44-4073-920F-D08D647C06A7}" type="slidenum">
              <a:rPr lang="en-US" smtClean="0"/>
              <a:t>11</a:t>
            </a:fld>
            <a:endParaRPr lang="en-US" dirty="0"/>
          </a:p>
        </p:txBody>
      </p:sp>
    </p:spTree>
    <p:extLst>
      <p:ext uri="{BB962C8B-B14F-4D97-AF65-F5344CB8AC3E}">
        <p14:creationId xmlns:p14="http://schemas.microsoft.com/office/powerpoint/2010/main" val="18889317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278DEF-11FB-4068-B1D3-F22347F8CCB0}"/>
              </a:ext>
            </a:extLst>
          </p:cNvPr>
          <p:cNvSpPr>
            <a:spLocks noGrp="1"/>
          </p:cNvSpPr>
          <p:nvPr>
            <p:ph type="title"/>
          </p:nvPr>
        </p:nvSpPr>
        <p:spPr/>
        <p:txBody>
          <a:bodyPr/>
          <a:lstStyle/>
          <a:p>
            <a:r>
              <a:rPr lang="en-US" dirty="0"/>
              <a:t>Avoid primitives !!!</a:t>
            </a:r>
          </a:p>
        </p:txBody>
      </p:sp>
      <p:sp>
        <p:nvSpPr>
          <p:cNvPr id="3" name="Content Placeholder 2">
            <a:extLst>
              <a:ext uri="{FF2B5EF4-FFF2-40B4-BE49-F238E27FC236}">
                <a16:creationId xmlns:a16="http://schemas.microsoft.com/office/drawing/2014/main" id="{908AD768-942C-4F5B-97B6-686003CFE616}"/>
              </a:ext>
            </a:extLst>
          </p:cNvPr>
          <p:cNvSpPr>
            <a:spLocks noGrp="1"/>
          </p:cNvSpPr>
          <p:nvPr>
            <p:ph idx="1"/>
          </p:nvPr>
        </p:nvSpPr>
        <p:spPr/>
        <p:txBody>
          <a:bodyPr/>
          <a:lstStyle/>
          <a:p>
            <a:r>
              <a:rPr lang="en-US" dirty="0"/>
              <a:t>Best approach to do so: use BFO !</a:t>
            </a:r>
          </a:p>
          <a:p>
            <a:endParaRPr lang="en-US" dirty="0"/>
          </a:p>
          <a:p>
            <a:r>
              <a:rPr lang="en-US" dirty="0"/>
              <a:t>(requirement for this course!)</a:t>
            </a:r>
          </a:p>
        </p:txBody>
      </p:sp>
    </p:spTree>
    <p:extLst>
      <p:ext uri="{BB962C8B-B14F-4D97-AF65-F5344CB8AC3E}">
        <p14:creationId xmlns:p14="http://schemas.microsoft.com/office/powerpoint/2010/main" val="11330301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B6E8C19-AABB-483A-A398-62D0EC713CEC}"/>
              </a:ext>
            </a:extLst>
          </p:cNvPr>
          <p:cNvSpPr>
            <a:spLocks noGrp="1"/>
          </p:cNvSpPr>
          <p:nvPr>
            <p:ph type="title"/>
          </p:nvPr>
        </p:nvSpPr>
        <p:spPr/>
        <p:txBody>
          <a:bodyPr/>
          <a:lstStyle/>
          <a:p>
            <a:r>
              <a:rPr lang="en-US" dirty="0"/>
              <a:t>Axioms</a:t>
            </a:r>
          </a:p>
        </p:txBody>
      </p:sp>
      <p:sp>
        <p:nvSpPr>
          <p:cNvPr id="5" name="Content Placeholder 4">
            <a:extLst>
              <a:ext uri="{FF2B5EF4-FFF2-40B4-BE49-F238E27FC236}">
                <a16:creationId xmlns:a16="http://schemas.microsoft.com/office/drawing/2014/main" id="{1E78C1DB-C128-4AD1-A261-FC186BE2B175}"/>
              </a:ext>
            </a:extLst>
          </p:cNvPr>
          <p:cNvSpPr>
            <a:spLocks noGrp="1"/>
          </p:cNvSpPr>
          <p:nvPr>
            <p:ph idx="1"/>
          </p:nvPr>
        </p:nvSpPr>
        <p:spPr/>
        <p:txBody>
          <a:bodyPr/>
          <a:lstStyle/>
          <a:p>
            <a:pPr>
              <a:buFont typeface="Arial" panose="020B0604020202020204" pitchFamily="34" charset="0"/>
              <a:buChar char="•"/>
            </a:pPr>
            <a:r>
              <a:rPr lang="en-US" dirty="0"/>
              <a:t>Expressions built out of already defined or elucidated terms or expressions stating that something else is also the case, either because:</a:t>
            </a:r>
          </a:p>
          <a:p>
            <a:pPr lvl="1">
              <a:buFont typeface="Arial" panose="020B0604020202020204" pitchFamily="34" charset="0"/>
              <a:buChar char="•"/>
            </a:pPr>
            <a:r>
              <a:rPr lang="en-US" dirty="0"/>
              <a:t>it is true, but not provable from other axioms, or</a:t>
            </a:r>
          </a:p>
          <a:p>
            <a:pPr lvl="1">
              <a:buFont typeface="Arial" panose="020B0604020202020204" pitchFamily="34" charset="0"/>
              <a:buChar char="•"/>
            </a:pPr>
            <a:r>
              <a:rPr lang="en-US" dirty="0"/>
              <a:t>it is ‘enforced’, e.g. by further restricting the meaning of terms, or the logical consequences of relations.</a:t>
            </a:r>
          </a:p>
        </p:txBody>
      </p:sp>
    </p:spTree>
    <p:extLst>
      <p:ext uri="{BB962C8B-B14F-4D97-AF65-F5344CB8AC3E}">
        <p14:creationId xmlns:p14="http://schemas.microsoft.com/office/powerpoint/2010/main" val="36286910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B6E8C19-AABB-483A-A398-62D0EC713CEC}"/>
              </a:ext>
            </a:extLst>
          </p:cNvPr>
          <p:cNvSpPr>
            <a:spLocks noGrp="1"/>
          </p:cNvSpPr>
          <p:nvPr>
            <p:ph type="title"/>
          </p:nvPr>
        </p:nvSpPr>
        <p:spPr/>
        <p:txBody>
          <a:bodyPr/>
          <a:lstStyle/>
          <a:p>
            <a:r>
              <a:rPr lang="en-US" dirty="0"/>
              <a:t>Axioms versus theorems</a:t>
            </a:r>
          </a:p>
        </p:txBody>
      </p:sp>
      <p:sp>
        <p:nvSpPr>
          <p:cNvPr id="5" name="Content Placeholder 4">
            <a:extLst>
              <a:ext uri="{FF2B5EF4-FFF2-40B4-BE49-F238E27FC236}">
                <a16:creationId xmlns:a16="http://schemas.microsoft.com/office/drawing/2014/main" id="{1E78C1DB-C128-4AD1-A261-FC186BE2B175}"/>
              </a:ext>
            </a:extLst>
          </p:cNvPr>
          <p:cNvSpPr>
            <a:spLocks noGrp="1"/>
          </p:cNvSpPr>
          <p:nvPr>
            <p:ph idx="1"/>
          </p:nvPr>
        </p:nvSpPr>
        <p:spPr/>
        <p:txBody>
          <a:bodyPr/>
          <a:lstStyle/>
          <a:p>
            <a:pPr>
              <a:buFont typeface="Arial" panose="020B0604020202020204" pitchFamily="34" charset="0"/>
              <a:buChar char="•"/>
            </a:pPr>
            <a:r>
              <a:rPr lang="en-US" dirty="0"/>
              <a:t>Expressions built out of already defined or elucidated terms or expressions stating that something else is also the case, either because:</a:t>
            </a:r>
          </a:p>
          <a:p>
            <a:pPr lvl="1">
              <a:buFont typeface="Arial" panose="020B0604020202020204" pitchFamily="34" charset="0"/>
              <a:buChar char="•"/>
            </a:pPr>
            <a:r>
              <a:rPr lang="en-US" dirty="0"/>
              <a:t>it is true, but not provable from other axioms, or</a:t>
            </a:r>
          </a:p>
          <a:p>
            <a:pPr lvl="1">
              <a:buFont typeface="Arial" panose="020B0604020202020204" pitchFamily="34" charset="0"/>
              <a:buChar char="•"/>
            </a:pPr>
            <a:r>
              <a:rPr lang="en-US" dirty="0"/>
              <a:t>it is ‘enforced’, e.g. by further restricting the meaning of terms, or the logical consequences of relations.</a:t>
            </a:r>
          </a:p>
          <a:p>
            <a:pPr lvl="1">
              <a:buFont typeface="Arial" panose="020B0604020202020204" pitchFamily="34" charset="0"/>
              <a:buChar char="•"/>
            </a:pPr>
            <a:endParaRPr lang="en-US" dirty="0"/>
          </a:p>
          <a:p>
            <a:pPr marL="457200" lvl="1" indent="-457200" algn="ctr">
              <a:buNone/>
            </a:pPr>
            <a:r>
              <a:rPr lang="en-US" sz="3600" dirty="0">
                <a:latin typeface="+mj-lt"/>
              </a:rPr>
              <a:t>Theorems</a:t>
            </a:r>
          </a:p>
          <a:p>
            <a:pPr>
              <a:buFont typeface="Arial" panose="020B0604020202020204" pitchFamily="34" charset="0"/>
              <a:buChar char="•"/>
            </a:pPr>
            <a:r>
              <a:rPr lang="en-US" dirty="0"/>
              <a:t>Expressions built out of already defined or elucidated terms or expressions stating that something logically provable is the case.</a:t>
            </a:r>
          </a:p>
        </p:txBody>
      </p:sp>
    </p:spTree>
    <p:extLst>
      <p:ext uri="{BB962C8B-B14F-4D97-AF65-F5344CB8AC3E}">
        <p14:creationId xmlns:p14="http://schemas.microsoft.com/office/powerpoint/2010/main" val="11132954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82519-BE62-4DB5-9FD4-455B77CA99BF}"/>
              </a:ext>
            </a:extLst>
          </p:cNvPr>
          <p:cNvSpPr>
            <a:spLocks noGrp="1"/>
          </p:cNvSpPr>
          <p:nvPr>
            <p:ph type="title"/>
          </p:nvPr>
        </p:nvSpPr>
        <p:spPr/>
        <p:txBody>
          <a:bodyPr/>
          <a:lstStyle/>
          <a:p>
            <a:r>
              <a:rPr lang="en-US" dirty="0"/>
              <a:t>Axioms – Definitions – Elucidations</a:t>
            </a:r>
          </a:p>
        </p:txBody>
      </p:sp>
      <p:sp>
        <p:nvSpPr>
          <p:cNvPr id="3" name="Content Placeholder 2">
            <a:extLst>
              <a:ext uri="{FF2B5EF4-FFF2-40B4-BE49-F238E27FC236}">
                <a16:creationId xmlns:a16="http://schemas.microsoft.com/office/drawing/2014/main" id="{51E4B403-2DBE-41AF-95BA-E34EFF710512}"/>
              </a:ext>
            </a:extLst>
          </p:cNvPr>
          <p:cNvSpPr>
            <a:spLocks noGrp="1"/>
          </p:cNvSpPr>
          <p:nvPr>
            <p:ph idx="1"/>
          </p:nvPr>
        </p:nvSpPr>
        <p:spPr/>
        <p:txBody>
          <a:bodyPr/>
          <a:lstStyle/>
          <a:p>
            <a:pPr>
              <a:buFont typeface="Arial" panose="020B0604020202020204" pitchFamily="34" charset="0"/>
              <a:buChar char="•"/>
            </a:pPr>
            <a:r>
              <a:rPr lang="en-US" u="sng" dirty="0"/>
              <a:t>Definitions</a:t>
            </a:r>
            <a:r>
              <a:rPr lang="en-US" dirty="0"/>
              <a:t>: </a:t>
            </a:r>
          </a:p>
          <a:p>
            <a:pPr lvl="1">
              <a:buFont typeface="Arial" panose="020B0604020202020204" pitchFamily="34" charset="0"/>
              <a:buChar char="•"/>
            </a:pPr>
            <a:r>
              <a:rPr lang="en-US" dirty="0"/>
              <a:t>for </a:t>
            </a:r>
            <a:r>
              <a:rPr lang="en-US" b="1" i="1" dirty="0"/>
              <a:t>types</a:t>
            </a:r>
            <a:r>
              <a:rPr lang="en-US" dirty="0"/>
              <a:t> T: describe how what are colloquially called ‘conditions’, ‘situations’ or ‘states of affairs’ holding for entities E determine which of these Es are instances of T.</a:t>
            </a:r>
          </a:p>
          <a:p>
            <a:pPr lvl="2">
              <a:buFont typeface="Arial" panose="020B0604020202020204" pitchFamily="34" charset="0"/>
              <a:buChar char="•"/>
            </a:pPr>
            <a:r>
              <a:rPr lang="en-US" dirty="0"/>
              <a:t> possibilities: sufficient, necessary, sufficient and necessary</a:t>
            </a:r>
          </a:p>
          <a:p>
            <a:pPr lvl="1">
              <a:buFont typeface="Arial" panose="020B0604020202020204" pitchFamily="34" charset="0"/>
              <a:buChar char="•"/>
            </a:pPr>
            <a:r>
              <a:rPr lang="en-US" dirty="0"/>
              <a:t>for </a:t>
            </a:r>
            <a:r>
              <a:rPr lang="en-US" b="1" i="1" dirty="0"/>
              <a:t>relations</a:t>
            </a:r>
            <a:r>
              <a:rPr lang="en-US" dirty="0"/>
              <a:t>: describe what makes them hold between instances of certain types.</a:t>
            </a:r>
          </a:p>
          <a:p>
            <a:pPr>
              <a:buFont typeface="Arial" panose="020B0604020202020204" pitchFamily="34" charset="0"/>
              <a:buChar char="•"/>
            </a:pPr>
            <a:r>
              <a:rPr lang="en-US" u="sng" dirty="0"/>
              <a:t>Elucidations</a:t>
            </a:r>
            <a:r>
              <a:rPr lang="en-US" dirty="0"/>
              <a:t>: use other or extra means to clarify what definitions try to achieve.</a:t>
            </a:r>
          </a:p>
          <a:p>
            <a:pPr>
              <a:buFont typeface="Arial" panose="020B0604020202020204" pitchFamily="34" charset="0"/>
              <a:buChar char="•"/>
            </a:pPr>
            <a:r>
              <a:rPr lang="en-US" u="sng" dirty="0"/>
              <a:t>Axioms</a:t>
            </a:r>
            <a:r>
              <a:rPr lang="en-US" dirty="0"/>
              <a:t>: can not only express what definitions express, but also what relates ‘conditions, …’ to other ‘conditions …’.</a:t>
            </a:r>
          </a:p>
        </p:txBody>
      </p:sp>
    </p:spTree>
    <p:extLst>
      <p:ext uri="{BB962C8B-B14F-4D97-AF65-F5344CB8AC3E}">
        <p14:creationId xmlns:p14="http://schemas.microsoft.com/office/powerpoint/2010/main" val="34364978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B01AB9-098E-4322-AC44-556CA3911529}"/>
              </a:ext>
            </a:extLst>
          </p:cNvPr>
          <p:cNvSpPr>
            <a:spLocks noGrp="1"/>
          </p:cNvSpPr>
          <p:nvPr>
            <p:ph type="title"/>
          </p:nvPr>
        </p:nvSpPr>
        <p:spPr/>
        <p:txBody>
          <a:bodyPr/>
          <a:lstStyle/>
          <a:p>
            <a:r>
              <a:rPr lang="en-US" dirty="0"/>
              <a:t>Axioms about continuants</a:t>
            </a:r>
          </a:p>
        </p:txBody>
      </p:sp>
      <p:sp>
        <p:nvSpPr>
          <p:cNvPr id="3" name="Content Placeholder 2">
            <a:extLst>
              <a:ext uri="{FF2B5EF4-FFF2-40B4-BE49-F238E27FC236}">
                <a16:creationId xmlns:a16="http://schemas.microsoft.com/office/drawing/2014/main" id="{6D30B984-20D6-4A0A-8AEF-A0782C9652A1}"/>
              </a:ext>
            </a:extLst>
          </p:cNvPr>
          <p:cNvSpPr>
            <a:spLocks noGrp="1"/>
          </p:cNvSpPr>
          <p:nvPr>
            <p:ph idx="1"/>
          </p:nvPr>
        </p:nvSpPr>
        <p:spPr/>
        <p:txBody>
          <a:bodyPr/>
          <a:lstStyle/>
          <a:p>
            <a:pPr marL="0" indent="0">
              <a:spcBef>
                <a:spcPts val="0"/>
              </a:spcBef>
            </a:pPr>
            <a:r>
              <a:rPr lang="en-US" dirty="0"/>
              <a:t>If: </a:t>
            </a:r>
          </a:p>
          <a:p>
            <a:pPr marL="0" indent="0">
              <a:spcBef>
                <a:spcPts val="0"/>
              </a:spcBef>
            </a:pPr>
            <a:r>
              <a:rPr lang="en-US" i="1" dirty="0"/>
              <a:t>	b </a:t>
            </a:r>
            <a:r>
              <a:rPr lang="en-US" dirty="0"/>
              <a:t>is a </a:t>
            </a:r>
            <a:r>
              <a:rPr lang="en-US" i="1" dirty="0"/>
              <a:t>continuant</a:t>
            </a:r>
            <a:r>
              <a:rPr lang="en-US" dirty="0"/>
              <a:t> </a:t>
            </a:r>
          </a:p>
          <a:p>
            <a:pPr marL="0" indent="0">
              <a:spcBef>
                <a:spcPts val="0"/>
              </a:spcBef>
            </a:pPr>
            <a:r>
              <a:rPr lang="en-US" dirty="0"/>
              <a:t>and if:</a:t>
            </a:r>
          </a:p>
          <a:p>
            <a:pPr marL="0" indent="0">
              <a:spcBef>
                <a:spcPts val="0"/>
              </a:spcBef>
            </a:pPr>
            <a:r>
              <a:rPr lang="en-US" dirty="0"/>
              <a:t> 	for some </a:t>
            </a:r>
            <a:r>
              <a:rPr lang="en-US" i="1" dirty="0"/>
              <a:t>c </a:t>
            </a:r>
            <a:r>
              <a:rPr lang="en-US" dirty="0"/>
              <a:t>and some</a:t>
            </a:r>
            <a:r>
              <a:rPr lang="en-US" i="1" dirty="0"/>
              <a:t> t</a:t>
            </a:r>
            <a:r>
              <a:rPr lang="en-US" dirty="0"/>
              <a:t>, </a:t>
            </a:r>
            <a:r>
              <a:rPr lang="en-US" i="1" dirty="0"/>
              <a:t>c </a:t>
            </a:r>
            <a:r>
              <a:rPr lang="en-US" b="1" dirty="0"/>
              <a:t>continuant-part-of </a:t>
            </a:r>
            <a:r>
              <a:rPr lang="en-US" i="1" dirty="0"/>
              <a:t>b</a:t>
            </a:r>
            <a:r>
              <a:rPr lang="en-US" b="1" i="1" dirty="0"/>
              <a:t> </a:t>
            </a:r>
            <a:r>
              <a:rPr lang="en-US" b="1" dirty="0"/>
              <a:t>at</a:t>
            </a:r>
            <a:r>
              <a:rPr lang="en-US" i="1" dirty="0"/>
              <a:t> t, </a:t>
            </a:r>
            <a:r>
              <a:rPr lang="en-US" dirty="0"/>
              <a:t>then:</a:t>
            </a:r>
          </a:p>
          <a:p>
            <a:pPr marL="0" indent="0">
              <a:spcBef>
                <a:spcPts val="0"/>
              </a:spcBef>
            </a:pPr>
            <a:r>
              <a:rPr lang="en-US" dirty="0"/>
              <a:t>	 </a:t>
            </a:r>
            <a:r>
              <a:rPr lang="en-US" i="1" dirty="0"/>
              <a:t>c </a:t>
            </a:r>
            <a:r>
              <a:rPr lang="en-US" dirty="0"/>
              <a:t>is a </a:t>
            </a:r>
            <a:r>
              <a:rPr lang="en-US" i="1" dirty="0"/>
              <a:t>continuant.</a:t>
            </a:r>
            <a:r>
              <a:rPr lang="en-US" dirty="0"/>
              <a:t> </a:t>
            </a:r>
            <a:endParaRPr lang="en-US" i="1" dirty="0"/>
          </a:p>
          <a:p>
            <a:pPr marL="0" indent="0">
              <a:spcBef>
                <a:spcPts val="0"/>
              </a:spcBef>
            </a:pPr>
            <a:endParaRPr lang="en-US" dirty="0"/>
          </a:p>
          <a:p>
            <a:pPr marL="0" indent="0">
              <a:spcBef>
                <a:spcPts val="0"/>
              </a:spcBef>
            </a:pPr>
            <a:r>
              <a:rPr lang="en-US" dirty="0"/>
              <a:t>If:</a:t>
            </a:r>
          </a:p>
          <a:p>
            <a:pPr marL="0" indent="0">
              <a:spcBef>
                <a:spcPts val="0"/>
              </a:spcBef>
            </a:pPr>
            <a:r>
              <a:rPr lang="en-US" i="1" dirty="0"/>
              <a:t>	b </a:t>
            </a:r>
            <a:r>
              <a:rPr lang="en-US" dirty="0"/>
              <a:t>is a </a:t>
            </a:r>
            <a:r>
              <a:rPr lang="en-US" i="1" dirty="0"/>
              <a:t>continuant</a:t>
            </a:r>
            <a:r>
              <a:rPr lang="en-US" dirty="0"/>
              <a:t> </a:t>
            </a:r>
          </a:p>
          <a:p>
            <a:pPr marL="0" indent="0">
              <a:spcBef>
                <a:spcPts val="0"/>
              </a:spcBef>
            </a:pPr>
            <a:r>
              <a:rPr lang="en-US" dirty="0"/>
              <a:t>and if:</a:t>
            </a:r>
          </a:p>
          <a:p>
            <a:pPr marL="0" indent="0">
              <a:spcBef>
                <a:spcPts val="0"/>
              </a:spcBef>
            </a:pPr>
            <a:r>
              <a:rPr lang="en-US" dirty="0"/>
              <a:t>	for some </a:t>
            </a:r>
            <a:r>
              <a:rPr lang="en-US" i="1" dirty="0"/>
              <a:t>c</a:t>
            </a:r>
            <a:r>
              <a:rPr lang="en-US" dirty="0"/>
              <a:t> and some </a:t>
            </a:r>
            <a:r>
              <a:rPr lang="en-US" i="1" dirty="0"/>
              <a:t>t</a:t>
            </a:r>
            <a:r>
              <a:rPr lang="en-US" dirty="0"/>
              <a:t>, </a:t>
            </a:r>
            <a:r>
              <a:rPr lang="en-US" i="1" dirty="0"/>
              <a:t>c </a:t>
            </a:r>
            <a:r>
              <a:rPr lang="en-US" b="1" dirty="0"/>
              <a:t>has-continuant-part</a:t>
            </a:r>
            <a:r>
              <a:rPr lang="en-US" dirty="0"/>
              <a:t> </a:t>
            </a:r>
            <a:r>
              <a:rPr lang="en-US" i="1" dirty="0"/>
              <a:t>b</a:t>
            </a:r>
            <a:r>
              <a:rPr lang="en-US" b="1" i="1" dirty="0"/>
              <a:t> </a:t>
            </a:r>
            <a:r>
              <a:rPr lang="en-US" b="1" dirty="0"/>
              <a:t>at</a:t>
            </a:r>
            <a:r>
              <a:rPr lang="en-US" i="1" dirty="0"/>
              <a:t> t, </a:t>
            </a:r>
          </a:p>
          <a:p>
            <a:pPr marL="0" indent="0">
              <a:spcBef>
                <a:spcPts val="0"/>
              </a:spcBef>
            </a:pPr>
            <a:r>
              <a:rPr lang="en-US" dirty="0"/>
              <a:t>Then:</a:t>
            </a:r>
          </a:p>
          <a:p>
            <a:pPr marL="0" indent="0">
              <a:spcBef>
                <a:spcPts val="0"/>
              </a:spcBef>
            </a:pPr>
            <a:r>
              <a:rPr lang="en-US" dirty="0"/>
              <a:t>	</a:t>
            </a:r>
            <a:r>
              <a:rPr lang="en-US" i="1" dirty="0"/>
              <a:t>c </a:t>
            </a:r>
            <a:r>
              <a:rPr lang="en-US" dirty="0"/>
              <a:t>is a </a:t>
            </a:r>
            <a:r>
              <a:rPr lang="en-US" i="1" dirty="0"/>
              <a:t>continuant.</a:t>
            </a:r>
            <a:endParaRPr lang="en-US" dirty="0"/>
          </a:p>
          <a:p>
            <a:pPr marL="0" indent="0"/>
            <a:endParaRPr lang="en-US" dirty="0"/>
          </a:p>
        </p:txBody>
      </p:sp>
      <p:sp>
        <p:nvSpPr>
          <p:cNvPr id="4" name="Slide Number Placeholder 3">
            <a:extLst>
              <a:ext uri="{FF2B5EF4-FFF2-40B4-BE49-F238E27FC236}">
                <a16:creationId xmlns:a16="http://schemas.microsoft.com/office/drawing/2014/main" id="{47A2E58B-7EC9-49D5-9D5B-1ECA6BB74EEB}"/>
              </a:ext>
            </a:extLst>
          </p:cNvPr>
          <p:cNvSpPr>
            <a:spLocks noGrp="1"/>
          </p:cNvSpPr>
          <p:nvPr>
            <p:ph type="sldNum" sz="quarter" idx="10"/>
          </p:nvPr>
        </p:nvSpPr>
        <p:spPr/>
        <p:txBody>
          <a:bodyPr/>
          <a:lstStyle/>
          <a:p>
            <a:fld id="{01EF93C7-D0AB-41D7-8C62-1F8A9E33AE23}" type="slidenum">
              <a:rPr lang="en-US" smtClean="0"/>
              <a:pPr/>
              <a:t>16</a:t>
            </a:fld>
            <a:endParaRPr lang="en-US"/>
          </a:p>
        </p:txBody>
      </p:sp>
      <p:sp>
        <p:nvSpPr>
          <p:cNvPr id="5" name="Rectangle 4">
            <a:extLst>
              <a:ext uri="{FF2B5EF4-FFF2-40B4-BE49-F238E27FC236}">
                <a16:creationId xmlns:a16="http://schemas.microsoft.com/office/drawing/2014/main" id="{DBE93884-C891-4A81-9971-5BF9CEEB795D}"/>
              </a:ext>
            </a:extLst>
          </p:cNvPr>
          <p:cNvSpPr/>
          <p:nvPr/>
        </p:nvSpPr>
        <p:spPr bwMode="auto">
          <a:xfrm>
            <a:off x="152400" y="1676400"/>
            <a:ext cx="8839200" cy="4876800"/>
          </a:xfrm>
          <a:prstGeom prst="rect">
            <a:avLst/>
          </a:prstGeom>
          <a:noFill/>
          <a:ln w="19050"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cxnSp>
        <p:nvCxnSpPr>
          <p:cNvPr id="7" name="Straight Connector 6">
            <a:extLst>
              <a:ext uri="{FF2B5EF4-FFF2-40B4-BE49-F238E27FC236}">
                <a16:creationId xmlns:a16="http://schemas.microsoft.com/office/drawing/2014/main" id="{81B3A4B1-B6C9-4DA7-A824-03385C5AB7EF}"/>
              </a:ext>
            </a:extLst>
          </p:cNvPr>
          <p:cNvCxnSpPr>
            <a:stCxn id="5" idx="1"/>
            <a:endCxn id="5" idx="3"/>
          </p:cNvCxnSpPr>
          <p:nvPr/>
        </p:nvCxnSpPr>
        <p:spPr bwMode="auto">
          <a:xfrm>
            <a:off x="152400" y="4114800"/>
            <a:ext cx="8839200" cy="0"/>
          </a:xfrm>
          <a:prstGeom prst="line">
            <a:avLst/>
          </a:prstGeom>
          <a:solidFill>
            <a:schemeClr val="accent1"/>
          </a:solidFill>
          <a:ln w="19050"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29963672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6EA761-AD5F-4AF8-9247-E3CE72B3E07A}"/>
              </a:ext>
            </a:extLst>
          </p:cNvPr>
          <p:cNvSpPr>
            <a:spLocks noGrp="1"/>
          </p:cNvSpPr>
          <p:nvPr>
            <p:ph type="title"/>
          </p:nvPr>
        </p:nvSpPr>
        <p:spPr/>
        <p:txBody>
          <a:bodyPr/>
          <a:lstStyle/>
          <a:p>
            <a:r>
              <a:rPr lang="en-US" dirty="0"/>
              <a:t>Continuant-part axioms</a:t>
            </a:r>
          </a:p>
        </p:txBody>
      </p:sp>
      <p:sp>
        <p:nvSpPr>
          <p:cNvPr id="3" name="Content Placeholder 2">
            <a:extLst>
              <a:ext uri="{FF2B5EF4-FFF2-40B4-BE49-F238E27FC236}">
                <a16:creationId xmlns:a16="http://schemas.microsoft.com/office/drawing/2014/main" id="{0FC50AEC-58F7-4B99-BAEF-D261A64AC046}"/>
              </a:ext>
            </a:extLst>
          </p:cNvPr>
          <p:cNvSpPr>
            <a:spLocks noGrp="1"/>
          </p:cNvSpPr>
          <p:nvPr>
            <p:ph idx="1"/>
          </p:nvPr>
        </p:nvSpPr>
        <p:spPr/>
        <p:txBody>
          <a:bodyPr/>
          <a:lstStyle/>
          <a:p>
            <a:pPr>
              <a:buFont typeface="Arial" panose="020B0604020202020204" pitchFamily="34" charset="0"/>
              <a:buChar char="•"/>
            </a:pPr>
            <a:r>
              <a:rPr lang="en-US" dirty="0">
                <a:latin typeface="+mj-lt"/>
              </a:rPr>
              <a:t>Definition: </a:t>
            </a:r>
            <a:r>
              <a:rPr lang="en-US" i="1" dirty="0">
                <a:latin typeface="+mj-lt"/>
              </a:rPr>
              <a:t>b </a:t>
            </a:r>
            <a:r>
              <a:rPr lang="en-US" b="1" dirty="0" err="1">
                <a:latin typeface="+mj-lt"/>
              </a:rPr>
              <a:t>continuant_part_of</a:t>
            </a:r>
            <a:r>
              <a:rPr lang="en-US" b="1" dirty="0">
                <a:latin typeface="+mj-lt"/>
              </a:rPr>
              <a:t> </a:t>
            </a:r>
            <a:r>
              <a:rPr lang="en-US" i="1" dirty="0">
                <a:latin typeface="+mj-lt"/>
              </a:rPr>
              <a:t>c </a:t>
            </a:r>
            <a:r>
              <a:rPr lang="en-US" b="1" dirty="0">
                <a:latin typeface="+mj-lt"/>
              </a:rPr>
              <a:t>at </a:t>
            </a:r>
            <a:r>
              <a:rPr lang="en-US" i="1" dirty="0">
                <a:latin typeface="+mj-lt"/>
              </a:rPr>
              <a:t>t </a:t>
            </a:r>
            <a:r>
              <a:rPr lang="en-US" dirty="0">
                <a:latin typeface="+mj-lt"/>
              </a:rPr>
              <a:t>=Def. </a:t>
            </a:r>
            <a:r>
              <a:rPr lang="en-US" i="1" dirty="0">
                <a:latin typeface="+mj-lt"/>
              </a:rPr>
              <a:t>b </a:t>
            </a:r>
            <a:r>
              <a:rPr lang="en-US" dirty="0">
                <a:latin typeface="+mj-lt"/>
              </a:rPr>
              <a:t>is a part of </a:t>
            </a:r>
            <a:r>
              <a:rPr lang="en-US" i="1" dirty="0">
                <a:latin typeface="+mj-lt"/>
              </a:rPr>
              <a:t>c </a:t>
            </a:r>
            <a:r>
              <a:rPr lang="en-US" dirty="0">
                <a:latin typeface="+mj-lt"/>
              </a:rPr>
              <a:t>at </a:t>
            </a:r>
            <a:r>
              <a:rPr lang="en-US" i="1" dirty="0">
                <a:latin typeface="+mj-lt"/>
              </a:rPr>
              <a:t>t </a:t>
            </a:r>
            <a:r>
              <a:rPr lang="en-US" dirty="0">
                <a:latin typeface="+mj-lt"/>
              </a:rPr>
              <a:t>&amp; </a:t>
            </a:r>
            <a:r>
              <a:rPr lang="en-US" i="1" dirty="0">
                <a:latin typeface="+mj-lt"/>
              </a:rPr>
              <a:t>t </a:t>
            </a:r>
            <a:r>
              <a:rPr lang="en-US" dirty="0">
                <a:latin typeface="+mj-lt"/>
              </a:rPr>
              <a:t>is a time &amp; </a:t>
            </a:r>
            <a:r>
              <a:rPr lang="en-US" i="1" dirty="0">
                <a:latin typeface="+mj-lt"/>
              </a:rPr>
              <a:t>b </a:t>
            </a:r>
            <a:r>
              <a:rPr lang="en-US" dirty="0">
                <a:latin typeface="+mj-lt"/>
              </a:rPr>
              <a:t>and </a:t>
            </a:r>
            <a:r>
              <a:rPr lang="en-US" i="1" dirty="0">
                <a:latin typeface="+mj-lt"/>
              </a:rPr>
              <a:t>c </a:t>
            </a:r>
            <a:r>
              <a:rPr lang="en-US" dirty="0">
                <a:latin typeface="+mj-lt"/>
              </a:rPr>
              <a:t>are continuants .</a:t>
            </a:r>
          </a:p>
          <a:p>
            <a:pPr>
              <a:buFont typeface="Arial" panose="020B0604020202020204" pitchFamily="34" charset="0"/>
              <a:buChar char="•"/>
            </a:pPr>
            <a:endParaRPr lang="en-US" dirty="0">
              <a:latin typeface="+mj-lt"/>
            </a:endParaRPr>
          </a:p>
          <a:p>
            <a:pPr>
              <a:buFont typeface="Arial" panose="020B0604020202020204" pitchFamily="34" charset="0"/>
              <a:buChar char="•"/>
            </a:pPr>
            <a:r>
              <a:rPr lang="en-US" dirty="0">
                <a:latin typeface="+mj-lt"/>
              </a:rPr>
              <a:t>Axioms:</a:t>
            </a:r>
          </a:p>
          <a:p>
            <a:pPr lvl="1">
              <a:buFont typeface="Arial" panose="020B0604020202020204" pitchFamily="34" charset="0"/>
              <a:buChar char="•"/>
            </a:pPr>
            <a:r>
              <a:rPr lang="en-US" dirty="0" err="1">
                <a:latin typeface="+mj-lt"/>
              </a:rPr>
              <a:t>continuant_part_of</a:t>
            </a:r>
            <a:r>
              <a:rPr lang="en-US" dirty="0">
                <a:latin typeface="+mj-lt"/>
              </a:rPr>
              <a:t> is antisymmetric. </a:t>
            </a:r>
          </a:p>
          <a:p>
            <a:pPr lvl="1">
              <a:buFont typeface="Arial" panose="020B0604020202020204" pitchFamily="34" charset="0"/>
              <a:buChar char="•"/>
            </a:pPr>
            <a:r>
              <a:rPr lang="en-US" dirty="0" err="1">
                <a:latin typeface="+mj-lt"/>
              </a:rPr>
              <a:t>continuant_part_of</a:t>
            </a:r>
            <a:r>
              <a:rPr lang="en-US" dirty="0">
                <a:latin typeface="+mj-lt"/>
              </a:rPr>
              <a:t> is transitive.</a:t>
            </a:r>
          </a:p>
          <a:p>
            <a:pPr lvl="1">
              <a:buFont typeface="Arial" panose="020B0604020202020204" pitchFamily="34" charset="0"/>
              <a:buChar char="•"/>
            </a:pPr>
            <a:r>
              <a:rPr lang="en-US" dirty="0" err="1">
                <a:latin typeface="+mj-lt"/>
              </a:rPr>
              <a:t>continuant_part_of</a:t>
            </a:r>
            <a:r>
              <a:rPr lang="en-US" dirty="0">
                <a:latin typeface="+mj-lt"/>
              </a:rPr>
              <a:t> satisfies weak supplementation.</a:t>
            </a:r>
          </a:p>
          <a:p>
            <a:pPr lvl="1">
              <a:buFont typeface="Arial" panose="020B0604020202020204" pitchFamily="34" charset="0"/>
              <a:buChar char="•"/>
            </a:pPr>
            <a:r>
              <a:rPr lang="en-US" dirty="0" err="1">
                <a:latin typeface="+mj-lt"/>
              </a:rPr>
              <a:t>continuant_part_of</a:t>
            </a:r>
            <a:r>
              <a:rPr lang="en-US" dirty="0">
                <a:latin typeface="+mj-lt"/>
              </a:rPr>
              <a:t> satisfies unique product.</a:t>
            </a:r>
          </a:p>
          <a:p>
            <a:pPr>
              <a:buFont typeface="Arial" panose="020B0604020202020204" pitchFamily="34" charset="0"/>
              <a:buChar char="•"/>
            </a:pPr>
            <a:endParaRPr lang="en-US" dirty="0">
              <a:latin typeface="+mj-lt"/>
            </a:endParaRPr>
          </a:p>
          <a:p>
            <a:pPr>
              <a:buFont typeface="Arial" panose="020B0604020202020204" pitchFamily="34" charset="0"/>
              <a:buChar char="•"/>
            </a:pPr>
            <a:r>
              <a:rPr lang="en-US" dirty="0">
                <a:latin typeface="+mj-lt"/>
              </a:rPr>
              <a:t>Theorem: </a:t>
            </a:r>
          </a:p>
          <a:p>
            <a:pPr lvl="1">
              <a:buFont typeface="Arial" panose="020B0604020202020204" pitchFamily="34" charset="0"/>
              <a:buChar char="•"/>
            </a:pPr>
            <a:r>
              <a:rPr lang="en-US" dirty="0" err="1">
                <a:latin typeface="+mj-lt"/>
              </a:rPr>
              <a:t>continuant_part_of</a:t>
            </a:r>
            <a:r>
              <a:rPr lang="en-US" dirty="0">
                <a:latin typeface="+mj-lt"/>
              </a:rPr>
              <a:t> is reflexive.</a:t>
            </a:r>
          </a:p>
        </p:txBody>
      </p:sp>
      <p:sp>
        <p:nvSpPr>
          <p:cNvPr id="4" name="Slide Number Placeholder 3">
            <a:extLst>
              <a:ext uri="{FF2B5EF4-FFF2-40B4-BE49-F238E27FC236}">
                <a16:creationId xmlns:a16="http://schemas.microsoft.com/office/drawing/2014/main" id="{94E372F8-0096-49DC-9003-A4501A6F54BE}"/>
              </a:ext>
            </a:extLst>
          </p:cNvPr>
          <p:cNvSpPr>
            <a:spLocks noGrp="1"/>
          </p:cNvSpPr>
          <p:nvPr>
            <p:ph type="sldNum" sz="quarter" idx="10"/>
          </p:nvPr>
        </p:nvSpPr>
        <p:spPr/>
        <p:txBody>
          <a:bodyPr/>
          <a:lstStyle/>
          <a:p>
            <a:fld id="{01EF93C7-D0AB-41D7-8C62-1F8A9E33AE23}" type="slidenum">
              <a:rPr lang="en-US" smtClean="0"/>
              <a:pPr/>
              <a:t>17</a:t>
            </a:fld>
            <a:endParaRPr lang="en-US"/>
          </a:p>
        </p:txBody>
      </p:sp>
    </p:spTree>
    <p:extLst>
      <p:ext uri="{BB962C8B-B14F-4D97-AF65-F5344CB8AC3E}">
        <p14:creationId xmlns:p14="http://schemas.microsoft.com/office/powerpoint/2010/main" val="4775098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70FB2-99DA-4161-8D12-D4FA97A7E3CF}"/>
              </a:ext>
            </a:extLst>
          </p:cNvPr>
          <p:cNvSpPr>
            <a:spLocks noGrp="1"/>
          </p:cNvSpPr>
          <p:nvPr>
            <p:ph type="title"/>
          </p:nvPr>
        </p:nvSpPr>
        <p:spPr/>
        <p:txBody>
          <a:bodyPr/>
          <a:lstStyle/>
          <a:p>
            <a:r>
              <a:rPr lang="en-US" dirty="0"/>
              <a:t>E.g. weak supplementation</a:t>
            </a:r>
          </a:p>
        </p:txBody>
      </p:sp>
      <p:sp>
        <p:nvSpPr>
          <p:cNvPr id="3" name="Content Placeholder 2">
            <a:extLst>
              <a:ext uri="{FF2B5EF4-FFF2-40B4-BE49-F238E27FC236}">
                <a16:creationId xmlns:a16="http://schemas.microsoft.com/office/drawing/2014/main" id="{F7B4D5A7-D36D-4B56-B786-89C526E9DA67}"/>
              </a:ext>
            </a:extLst>
          </p:cNvPr>
          <p:cNvSpPr>
            <a:spLocks noGrp="1"/>
          </p:cNvSpPr>
          <p:nvPr>
            <p:ph idx="1"/>
          </p:nvPr>
        </p:nvSpPr>
        <p:spPr>
          <a:xfrm>
            <a:off x="228600" y="1676400"/>
            <a:ext cx="7522610" cy="4953000"/>
          </a:xfrm>
        </p:spPr>
        <p:txBody>
          <a:bodyPr/>
          <a:lstStyle/>
          <a:p>
            <a:r>
              <a:rPr lang="en-US" dirty="0">
                <a:latin typeface="+mj-lt"/>
              </a:rPr>
              <a:t>If 		</a:t>
            </a:r>
            <a:r>
              <a:rPr lang="en-US" i="1" dirty="0">
                <a:latin typeface="+mj-lt"/>
              </a:rPr>
              <a:t>x </a:t>
            </a:r>
            <a:r>
              <a:rPr lang="en-US" b="1" dirty="0" err="1">
                <a:latin typeface="+mj-lt"/>
              </a:rPr>
              <a:t>continuant_part_of</a:t>
            </a:r>
            <a:r>
              <a:rPr lang="en-US" b="1" dirty="0">
                <a:latin typeface="+mj-lt"/>
              </a:rPr>
              <a:t> </a:t>
            </a:r>
            <a:r>
              <a:rPr lang="en-US" i="1" dirty="0">
                <a:latin typeface="+mj-lt"/>
              </a:rPr>
              <a:t>y </a:t>
            </a:r>
            <a:r>
              <a:rPr lang="en-US" b="1" dirty="0">
                <a:latin typeface="+mj-lt"/>
              </a:rPr>
              <a:t>at </a:t>
            </a:r>
            <a:r>
              <a:rPr lang="en-US" i="1" dirty="0">
                <a:latin typeface="+mj-lt"/>
              </a:rPr>
              <a:t>t </a:t>
            </a:r>
          </a:p>
          <a:p>
            <a:r>
              <a:rPr lang="en-US" i="1" dirty="0">
                <a:latin typeface="+mj-lt"/>
              </a:rPr>
              <a:t>	   </a:t>
            </a:r>
            <a:r>
              <a:rPr lang="en-US" dirty="0">
                <a:latin typeface="+mj-lt"/>
              </a:rPr>
              <a:t>&amp;  not </a:t>
            </a:r>
            <a:r>
              <a:rPr lang="en-US" i="1" dirty="0">
                <a:latin typeface="+mj-lt"/>
              </a:rPr>
              <a:t>x </a:t>
            </a:r>
            <a:r>
              <a:rPr lang="en-US" dirty="0">
                <a:latin typeface="+mj-lt"/>
              </a:rPr>
              <a:t>= </a:t>
            </a:r>
            <a:r>
              <a:rPr lang="en-US" i="1" dirty="0">
                <a:latin typeface="+mj-lt"/>
              </a:rPr>
              <a:t>y</a:t>
            </a:r>
            <a:r>
              <a:rPr lang="en-US" dirty="0">
                <a:latin typeface="+mj-lt"/>
              </a:rPr>
              <a:t>, </a:t>
            </a:r>
          </a:p>
          <a:p>
            <a:endParaRPr lang="en-US" dirty="0">
              <a:latin typeface="+mj-lt"/>
            </a:endParaRPr>
          </a:p>
          <a:p>
            <a:r>
              <a:rPr lang="en-US" dirty="0">
                <a:latin typeface="+mj-lt"/>
              </a:rPr>
              <a:t>	then there is some </a:t>
            </a:r>
            <a:r>
              <a:rPr lang="en-US" i="1" dirty="0">
                <a:latin typeface="+mj-lt"/>
              </a:rPr>
              <a:t>z </a:t>
            </a:r>
            <a:r>
              <a:rPr lang="en-US" dirty="0">
                <a:latin typeface="+mj-lt"/>
              </a:rPr>
              <a:t>such that </a:t>
            </a:r>
          </a:p>
          <a:p>
            <a:r>
              <a:rPr lang="en-US" dirty="0">
                <a:latin typeface="+mj-lt"/>
              </a:rPr>
              <a:t>		(   </a:t>
            </a:r>
            <a:r>
              <a:rPr lang="en-US" i="1" dirty="0">
                <a:latin typeface="+mj-lt"/>
              </a:rPr>
              <a:t>z </a:t>
            </a:r>
            <a:r>
              <a:rPr lang="en-US" b="1" dirty="0" err="1">
                <a:latin typeface="+mj-lt"/>
              </a:rPr>
              <a:t>continuant_part_of</a:t>
            </a:r>
            <a:r>
              <a:rPr lang="en-US" b="1" dirty="0">
                <a:latin typeface="+mj-lt"/>
              </a:rPr>
              <a:t> </a:t>
            </a:r>
            <a:r>
              <a:rPr lang="en-US" i="1" dirty="0">
                <a:latin typeface="+mj-lt"/>
              </a:rPr>
              <a:t>y </a:t>
            </a:r>
            <a:r>
              <a:rPr lang="en-US" b="1" dirty="0">
                <a:latin typeface="+mj-lt"/>
              </a:rPr>
              <a:t>at </a:t>
            </a:r>
            <a:r>
              <a:rPr lang="en-US" i="1" dirty="0">
                <a:latin typeface="+mj-lt"/>
              </a:rPr>
              <a:t>t </a:t>
            </a:r>
          </a:p>
          <a:p>
            <a:r>
              <a:rPr lang="en-US" i="1" dirty="0">
                <a:latin typeface="+mj-lt"/>
              </a:rPr>
              <a:t>             </a:t>
            </a:r>
            <a:r>
              <a:rPr lang="en-US" dirty="0">
                <a:latin typeface="+mj-lt"/>
              </a:rPr>
              <a:t>&amp; there is no </a:t>
            </a:r>
            <a:r>
              <a:rPr lang="en-US" i="1" dirty="0">
                <a:latin typeface="+mj-lt"/>
              </a:rPr>
              <a:t>w </a:t>
            </a:r>
          </a:p>
          <a:p>
            <a:r>
              <a:rPr lang="en-US" i="1" dirty="0">
                <a:latin typeface="+mj-lt"/>
              </a:rPr>
              <a:t>			</a:t>
            </a:r>
            <a:r>
              <a:rPr lang="en-US" dirty="0">
                <a:latin typeface="+mj-lt"/>
              </a:rPr>
              <a:t>(  </a:t>
            </a:r>
            <a:r>
              <a:rPr lang="en-US" i="1" dirty="0">
                <a:latin typeface="+mj-lt"/>
              </a:rPr>
              <a:t>w </a:t>
            </a:r>
            <a:r>
              <a:rPr lang="en-US" b="1" dirty="0" err="1">
                <a:latin typeface="+mj-lt"/>
              </a:rPr>
              <a:t>continuant_part_of</a:t>
            </a:r>
            <a:r>
              <a:rPr lang="en-US" b="1" dirty="0">
                <a:latin typeface="+mj-lt"/>
              </a:rPr>
              <a:t> </a:t>
            </a:r>
            <a:r>
              <a:rPr lang="en-US" i="1" dirty="0">
                <a:latin typeface="+mj-lt"/>
              </a:rPr>
              <a:t>z </a:t>
            </a:r>
            <a:r>
              <a:rPr lang="en-US" b="1" dirty="0"/>
              <a:t>at </a:t>
            </a:r>
            <a:r>
              <a:rPr lang="en-US" i="1" dirty="0"/>
              <a:t>t</a:t>
            </a:r>
            <a:endParaRPr lang="en-US" i="1" dirty="0">
              <a:latin typeface="+mj-lt"/>
            </a:endParaRPr>
          </a:p>
          <a:p>
            <a:r>
              <a:rPr lang="en-US" i="1" dirty="0">
                <a:latin typeface="+mj-lt"/>
              </a:rPr>
              <a:t>			</a:t>
            </a:r>
            <a:r>
              <a:rPr lang="en-US" dirty="0">
                <a:latin typeface="+mj-lt"/>
              </a:rPr>
              <a:t>&amp; </a:t>
            </a:r>
            <a:r>
              <a:rPr lang="en-US" i="1" dirty="0">
                <a:latin typeface="+mj-lt"/>
              </a:rPr>
              <a:t>w </a:t>
            </a:r>
            <a:r>
              <a:rPr lang="en-US" b="1" dirty="0" err="1">
                <a:latin typeface="+mj-lt"/>
              </a:rPr>
              <a:t>continuant_part_of</a:t>
            </a:r>
            <a:r>
              <a:rPr lang="en-US" b="1" dirty="0">
                <a:latin typeface="+mj-lt"/>
              </a:rPr>
              <a:t> </a:t>
            </a:r>
            <a:r>
              <a:rPr lang="en-US" i="1" dirty="0">
                <a:latin typeface="+mj-lt"/>
              </a:rPr>
              <a:t>x </a:t>
            </a:r>
            <a:r>
              <a:rPr lang="en-US" b="1" dirty="0">
                <a:latin typeface="+mj-lt"/>
              </a:rPr>
              <a:t>at </a:t>
            </a:r>
            <a:r>
              <a:rPr lang="en-US" i="1" dirty="0">
                <a:latin typeface="+mj-lt"/>
              </a:rPr>
              <a:t>t</a:t>
            </a:r>
            <a:r>
              <a:rPr lang="en-US" dirty="0">
                <a:latin typeface="+mj-lt"/>
              </a:rPr>
              <a:t>)).</a:t>
            </a:r>
          </a:p>
        </p:txBody>
      </p:sp>
      <p:sp>
        <p:nvSpPr>
          <p:cNvPr id="4" name="Slide Number Placeholder 3">
            <a:extLst>
              <a:ext uri="{FF2B5EF4-FFF2-40B4-BE49-F238E27FC236}">
                <a16:creationId xmlns:a16="http://schemas.microsoft.com/office/drawing/2014/main" id="{A93C351C-C6C2-41DB-A380-CE975B52E7B2}"/>
              </a:ext>
            </a:extLst>
          </p:cNvPr>
          <p:cNvSpPr>
            <a:spLocks noGrp="1"/>
          </p:cNvSpPr>
          <p:nvPr>
            <p:ph type="sldNum" sz="quarter" idx="10"/>
          </p:nvPr>
        </p:nvSpPr>
        <p:spPr/>
        <p:txBody>
          <a:bodyPr/>
          <a:lstStyle/>
          <a:p>
            <a:fld id="{01EF93C7-D0AB-41D7-8C62-1F8A9E33AE23}" type="slidenum">
              <a:rPr lang="en-US" smtClean="0"/>
              <a:pPr/>
              <a:t>18</a:t>
            </a:fld>
            <a:endParaRPr lang="en-US"/>
          </a:p>
        </p:txBody>
      </p:sp>
      <p:pic>
        <p:nvPicPr>
          <p:cNvPr id="5" name="Picture 4" descr="Rectangle divided in two non-overlapping parts that together occupy the complete rectangle. It is intended to show that it is not possible to add inside either part a smaller part that would also be part of the other part.">
            <a:extLst>
              <a:ext uri="{FF2B5EF4-FFF2-40B4-BE49-F238E27FC236}">
                <a16:creationId xmlns:a16="http://schemas.microsoft.com/office/drawing/2014/main" id="{D96F1A63-724B-4A04-ABC7-948CC1B64F7C}"/>
              </a:ext>
            </a:extLst>
          </p:cNvPr>
          <p:cNvPicPr>
            <a:picLocks noChangeAspect="1"/>
          </p:cNvPicPr>
          <p:nvPr/>
        </p:nvPicPr>
        <p:blipFill>
          <a:blip r:embed="rId2"/>
          <a:stretch>
            <a:fillRect/>
          </a:stretch>
        </p:blipFill>
        <p:spPr>
          <a:xfrm>
            <a:off x="2590800" y="5118003"/>
            <a:ext cx="4816257" cy="1554615"/>
          </a:xfrm>
          <a:prstGeom prst="rect">
            <a:avLst/>
          </a:prstGeom>
        </p:spPr>
      </p:pic>
    </p:spTree>
    <p:extLst>
      <p:ext uri="{BB962C8B-B14F-4D97-AF65-F5344CB8AC3E}">
        <p14:creationId xmlns:p14="http://schemas.microsoft.com/office/powerpoint/2010/main" val="21810772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76A0A8-77EF-4EC8-AB5B-5CB8A269FA5C}"/>
              </a:ext>
            </a:extLst>
          </p:cNvPr>
          <p:cNvSpPr>
            <a:spLocks noGrp="1"/>
          </p:cNvSpPr>
          <p:nvPr>
            <p:ph type="title"/>
          </p:nvPr>
        </p:nvSpPr>
        <p:spPr/>
        <p:txBody>
          <a:bodyPr/>
          <a:lstStyle/>
          <a:p>
            <a:r>
              <a:rPr lang="en-US" dirty="0"/>
              <a:t>Some Axioms between different entity types</a:t>
            </a:r>
          </a:p>
        </p:txBody>
      </p:sp>
      <p:sp>
        <p:nvSpPr>
          <p:cNvPr id="3" name="Content Placeholder 2">
            <a:extLst>
              <a:ext uri="{FF2B5EF4-FFF2-40B4-BE49-F238E27FC236}">
                <a16:creationId xmlns:a16="http://schemas.microsoft.com/office/drawing/2014/main" id="{FC2BA59C-A25B-4078-8FC8-F0CA5C2B4E2D}"/>
              </a:ext>
            </a:extLst>
          </p:cNvPr>
          <p:cNvSpPr>
            <a:spLocks noGrp="1"/>
          </p:cNvSpPr>
          <p:nvPr>
            <p:ph idx="1"/>
          </p:nvPr>
        </p:nvSpPr>
        <p:spPr>
          <a:xfrm>
            <a:off x="228600" y="2209800"/>
            <a:ext cx="8686800" cy="4419600"/>
          </a:xfrm>
        </p:spPr>
        <p:txBody>
          <a:bodyPr/>
          <a:lstStyle/>
          <a:p>
            <a:pPr>
              <a:buFont typeface="Arial" panose="020B0604020202020204" pitchFamily="34" charset="0"/>
              <a:buChar char="•"/>
            </a:pPr>
            <a:r>
              <a:rPr lang="en-US" dirty="0"/>
              <a:t>If x instance of Continuant at t</a:t>
            </a:r>
          </a:p>
          <a:p>
            <a:pPr lvl="1">
              <a:buFont typeface="Arial" panose="020B0604020202020204" pitchFamily="34" charset="0"/>
              <a:buChar char="•"/>
            </a:pPr>
            <a:r>
              <a:rPr lang="en-US" dirty="0"/>
              <a:t>then not (x instance of Occurrent at t).</a:t>
            </a:r>
          </a:p>
          <a:p>
            <a:pPr lvl="1">
              <a:buFont typeface="Arial" panose="020B0604020202020204" pitchFamily="34" charset="0"/>
              <a:buChar char="•"/>
            </a:pPr>
            <a:endParaRPr lang="en-US" dirty="0"/>
          </a:p>
          <a:p>
            <a:pPr>
              <a:buFont typeface="Arial" panose="020B0604020202020204" pitchFamily="34" charset="0"/>
              <a:buChar char="•"/>
            </a:pPr>
            <a:r>
              <a:rPr lang="en-US" dirty="0"/>
              <a:t>At every time a specifically-dependent-continuant s participates in a process p there’s a part of that time during which there’s an independent-continuant that s s-depends-on, and that participates in p at that time.</a:t>
            </a:r>
          </a:p>
          <a:p>
            <a:pPr>
              <a:buFont typeface="Arial" panose="020B0604020202020204" pitchFamily="34" charset="0"/>
              <a:buChar char="•"/>
            </a:pPr>
            <a:endParaRPr lang="en-US" dirty="0"/>
          </a:p>
          <a:p>
            <a:pPr>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68E463BA-4828-46A0-91D8-B7726CFC32BE}"/>
              </a:ext>
            </a:extLst>
          </p:cNvPr>
          <p:cNvSpPr>
            <a:spLocks noGrp="1"/>
          </p:cNvSpPr>
          <p:nvPr>
            <p:ph type="sldNum" sz="quarter" idx="10"/>
          </p:nvPr>
        </p:nvSpPr>
        <p:spPr/>
        <p:txBody>
          <a:bodyPr/>
          <a:lstStyle/>
          <a:p>
            <a:fld id="{01EF93C7-D0AB-41D7-8C62-1F8A9E33AE23}" type="slidenum">
              <a:rPr lang="en-US" smtClean="0"/>
              <a:pPr/>
              <a:t>19</a:t>
            </a:fld>
            <a:endParaRPr lang="en-US"/>
          </a:p>
        </p:txBody>
      </p:sp>
    </p:spTree>
    <p:extLst>
      <p:ext uri="{BB962C8B-B14F-4D97-AF65-F5344CB8AC3E}">
        <p14:creationId xmlns:p14="http://schemas.microsoft.com/office/powerpoint/2010/main" val="27317471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182BE24-A983-4D04-84F1-CC748602A52F}"/>
              </a:ext>
            </a:extLst>
          </p:cNvPr>
          <p:cNvSpPr>
            <a:spLocks noGrp="1"/>
          </p:cNvSpPr>
          <p:nvPr>
            <p:ph type="ctrTitle"/>
          </p:nvPr>
        </p:nvSpPr>
        <p:spPr/>
        <p:txBody>
          <a:bodyPr/>
          <a:lstStyle/>
          <a:p>
            <a:r>
              <a:rPr lang="en-US" dirty="0"/>
              <a:t>Axioms are better expressed in a formal language</a:t>
            </a:r>
          </a:p>
        </p:txBody>
      </p:sp>
    </p:spTree>
    <p:extLst>
      <p:ext uri="{BB962C8B-B14F-4D97-AF65-F5344CB8AC3E}">
        <p14:creationId xmlns:p14="http://schemas.microsoft.com/office/powerpoint/2010/main" val="12984050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2FC1A1-9029-4F55-A254-8EC1C2C4297D}"/>
              </a:ext>
            </a:extLst>
          </p:cNvPr>
          <p:cNvSpPr>
            <a:spLocks noGrp="1"/>
          </p:cNvSpPr>
          <p:nvPr>
            <p:ph type="title"/>
          </p:nvPr>
        </p:nvSpPr>
        <p:spPr/>
        <p:txBody>
          <a:bodyPr/>
          <a:lstStyle/>
          <a:p>
            <a:r>
              <a:rPr lang="en-US" dirty="0"/>
              <a:t>Formal Language</a:t>
            </a:r>
          </a:p>
        </p:txBody>
      </p:sp>
      <p:sp>
        <p:nvSpPr>
          <p:cNvPr id="3" name="Content Placeholder 2">
            <a:extLst>
              <a:ext uri="{FF2B5EF4-FFF2-40B4-BE49-F238E27FC236}">
                <a16:creationId xmlns:a16="http://schemas.microsoft.com/office/drawing/2014/main" id="{8BC82B9F-A204-4A59-AEC4-D7DA0DE2385F}"/>
              </a:ext>
            </a:extLst>
          </p:cNvPr>
          <p:cNvSpPr>
            <a:spLocks noGrp="1"/>
          </p:cNvSpPr>
          <p:nvPr>
            <p:ph idx="1"/>
          </p:nvPr>
        </p:nvSpPr>
        <p:spPr/>
        <p:txBody>
          <a:bodyPr/>
          <a:lstStyle/>
          <a:p>
            <a:pPr>
              <a:buFont typeface="Arial" panose="020B0604020202020204" pitchFamily="34" charset="0"/>
              <a:buChar char="•"/>
            </a:pPr>
            <a:r>
              <a:rPr lang="en-US" dirty="0"/>
              <a:t>A language defined by an alphabet and formation rules.</a:t>
            </a:r>
          </a:p>
          <a:p>
            <a:pPr>
              <a:buFont typeface="Arial" panose="020B0604020202020204" pitchFamily="34" charset="0"/>
              <a:buChar char="•"/>
            </a:pPr>
            <a:r>
              <a:rPr lang="en-US" dirty="0"/>
              <a:t>The alphabet is a set of symbols, some of which may have a special meaning or belong to a certain type:</a:t>
            </a:r>
          </a:p>
          <a:p>
            <a:pPr lvl="1">
              <a:buFont typeface="Arial" panose="020B0604020202020204" pitchFamily="34" charset="0"/>
              <a:buChar char="•"/>
            </a:pPr>
            <a:r>
              <a:rPr lang="en-US" dirty="0"/>
              <a:t>a , b , c , …</a:t>
            </a:r>
          </a:p>
          <a:p>
            <a:pPr lvl="1">
              <a:buFont typeface="Arial" panose="020B0604020202020204" pitchFamily="34" charset="0"/>
              <a:buChar char="•"/>
            </a:pPr>
            <a:r>
              <a:rPr lang="en-US" dirty="0"/>
              <a:t>and, or, ‘ ’, …</a:t>
            </a:r>
          </a:p>
          <a:p>
            <a:pPr>
              <a:buFont typeface="Arial" panose="020B0604020202020204" pitchFamily="34" charset="0"/>
              <a:buChar char="•"/>
            </a:pPr>
            <a:r>
              <a:rPr lang="en-US" dirty="0"/>
              <a:t>The formation rules specify which strings of symbols count as well-formed:</a:t>
            </a:r>
          </a:p>
          <a:p>
            <a:pPr lvl="1">
              <a:buFont typeface="Arial" panose="020B0604020202020204" pitchFamily="34" charset="0"/>
              <a:buChar char="•"/>
            </a:pPr>
            <a:r>
              <a:rPr lang="en-US" dirty="0"/>
              <a:t>rules postulating that such and such expressions belong to the language in question. </a:t>
            </a:r>
          </a:p>
          <a:p>
            <a:pPr lvl="1">
              <a:buFont typeface="Arial" panose="020B0604020202020204" pitchFamily="34" charset="0"/>
              <a:buChar char="•"/>
            </a:pPr>
            <a:r>
              <a:rPr lang="en-US" dirty="0"/>
              <a:t>rules establishing how to build well-formed expressions from other expressions belonging to the language,</a:t>
            </a:r>
          </a:p>
          <a:p>
            <a:pPr lvl="1">
              <a:buFont typeface="Arial" panose="020B0604020202020204" pitchFamily="34" charset="0"/>
              <a:buChar char="•"/>
            </a:pPr>
            <a:r>
              <a:rPr lang="en-US" dirty="0"/>
              <a:t>…</a:t>
            </a:r>
          </a:p>
        </p:txBody>
      </p:sp>
      <p:sp>
        <p:nvSpPr>
          <p:cNvPr id="4" name="Slide Number Placeholder 3">
            <a:extLst>
              <a:ext uri="{FF2B5EF4-FFF2-40B4-BE49-F238E27FC236}">
                <a16:creationId xmlns:a16="http://schemas.microsoft.com/office/drawing/2014/main" id="{727669EB-1219-46C4-B585-67DFE793DD07}"/>
              </a:ext>
            </a:extLst>
          </p:cNvPr>
          <p:cNvSpPr>
            <a:spLocks noGrp="1"/>
          </p:cNvSpPr>
          <p:nvPr>
            <p:ph type="sldNum" sz="quarter" idx="10"/>
          </p:nvPr>
        </p:nvSpPr>
        <p:spPr>
          <a:xfrm>
            <a:off x="-76200" y="6491968"/>
            <a:ext cx="4572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b="1" kern="1200">
                <a:solidFill>
                  <a:schemeClr val="bg1"/>
                </a:solidFill>
                <a:latin typeface="Times New Roman" pitchFamily="18" charset="0"/>
                <a:ea typeface="+mn-ea"/>
                <a:cs typeface="+mn-cs"/>
              </a:defRPr>
            </a:lvl1pPr>
            <a:lvl2pPr marL="457200" algn="ctr" rtl="0" fontAlgn="base">
              <a:spcBef>
                <a:spcPct val="0"/>
              </a:spcBef>
              <a:spcAft>
                <a:spcPct val="0"/>
              </a:spcAft>
              <a:defRPr sz="3200" b="1" kern="1200">
                <a:solidFill>
                  <a:srgbClr val="000066"/>
                </a:solidFill>
                <a:latin typeface="Times New Roman" pitchFamily="18" charset="0"/>
                <a:ea typeface="+mn-ea"/>
                <a:cs typeface="+mn-cs"/>
              </a:defRPr>
            </a:lvl2pPr>
            <a:lvl3pPr marL="914400" algn="ctr" rtl="0" fontAlgn="base">
              <a:spcBef>
                <a:spcPct val="0"/>
              </a:spcBef>
              <a:spcAft>
                <a:spcPct val="0"/>
              </a:spcAft>
              <a:defRPr sz="3200" b="1" kern="1200">
                <a:solidFill>
                  <a:srgbClr val="000066"/>
                </a:solidFill>
                <a:latin typeface="Times New Roman" pitchFamily="18" charset="0"/>
                <a:ea typeface="+mn-ea"/>
                <a:cs typeface="+mn-cs"/>
              </a:defRPr>
            </a:lvl3pPr>
            <a:lvl4pPr marL="1371600" algn="ctr" rtl="0" fontAlgn="base">
              <a:spcBef>
                <a:spcPct val="0"/>
              </a:spcBef>
              <a:spcAft>
                <a:spcPct val="0"/>
              </a:spcAft>
              <a:defRPr sz="3200" b="1" kern="1200">
                <a:solidFill>
                  <a:srgbClr val="000066"/>
                </a:solidFill>
                <a:latin typeface="Times New Roman" pitchFamily="18" charset="0"/>
                <a:ea typeface="+mn-ea"/>
                <a:cs typeface="+mn-cs"/>
              </a:defRPr>
            </a:lvl4pPr>
            <a:lvl5pPr marL="1828800" algn="ctr" rtl="0" fontAlgn="base">
              <a:spcBef>
                <a:spcPct val="0"/>
              </a:spcBef>
              <a:spcAft>
                <a:spcPct val="0"/>
              </a:spcAft>
              <a:defRPr sz="3200" b="1" kern="1200">
                <a:solidFill>
                  <a:srgbClr val="000066"/>
                </a:solidFill>
                <a:latin typeface="Times New Roman" pitchFamily="18" charset="0"/>
                <a:ea typeface="+mn-ea"/>
                <a:cs typeface="+mn-cs"/>
              </a:defRPr>
            </a:lvl5pPr>
            <a:lvl6pPr marL="2286000" algn="l" defTabSz="914400" rtl="0" eaLnBrk="1" latinLnBrk="0" hangingPunct="1">
              <a:defRPr sz="3200" b="1" kern="1200">
                <a:solidFill>
                  <a:srgbClr val="000066"/>
                </a:solidFill>
                <a:latin typeface="Times New Roman" pitchFamily="18" charset="0"/>
                <a:ea typeface="+mn-ea"/>
                <a:cs typeface="+mn-cs"/>
              </a:defRPr>
            </a:lvl6pPr>
            <a:lvl7pPr marL="2743200" algn="l" defTabSz="914400" rtl="0" eaLnBrk="1" latinLnBrk="0" hangingPunct="1">
              <a:defRPr sz="3200" b="1" kern="1200">
                <a:solidFill>
                  <a:srgbClr val="000066"/>
                </a:solidFill>
                <a:latin typeface="Times New Roman" pitchFamily="18" charset="0"/>
                <a:ea typeface="+mn-ea"/>
                <a:cs typeface="+mn-cs"/>
              </a:defRPr>
            </a:lvl7pPr>
            <a:lvl8pPr marL="3200400" algn="l" defTabSz="914400" rtl="0" eaLnBrk="1" latinLnBrk="0" hangingPunct="1">
              <a:defRPr sz="3200" b="1" kern="1200">
                <a:solidFill>
                  <a:srgbClr val="000066"/>
                </a:solidFill>
                <a:latin typeface="Times New Roman" pitchFamily="18" charset="0"/>
                <a:ea typeface="+mn-ea"/>
                <a:cs typeface="+mn-cs"/>
              </a:defRPr>
            </a:lvl8pPr>
            <a:lvl9pPr marL="3657600" algn="l" defTabSz="914400" rtl="0" eaLnBrk="1" latinLnBrk="0" hangingPunct="1">
              <a:defRPr sz="3200" b="1" kern="1200">
                <a:solidFill>
                  <a:srgbClr val="000066"/>
                </a:solidFill>
                <a:latin typeface="Times New Roman" pitchFamily="18" charset="0"/>
                <a:ea typeface="+mn-ea"/>
                <a:cs typeface="+mn-cs"/>
              </a:defRPr>
            </a:lvl9pPr>
          </a:lstStyle>
          <a:p>
            <a:fld id="{01EF93C7-D0AB-41D7-8C62-1F8A9E33AE23}" type="slidenum">
              <a:rPr lang="en-US" smtClean="0"/>
              <a:pPr/>
              <a:t>21</a:t>
            </a:fld>
            <a:endParaRPr lang="en-US"/>
          </a:p>
        </p:txBody>
      </p:sp>
    </p:spTree>
    <p:extLst>
      <p:ext uri="{BB962C8B-B14F-4D97-AF65-F5344CB8AC3E}">
        <p14:creationId xmlns:p14="http://schemas.microsoft.com/office/powerpoint/2010/main" val="18298357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60F324-C92A-497E-9E29-358F47B5925E}"/>
              </a:ext>
            </a:extLst>
          </p:cNvPr>
          <p:cNvSpPr>
            <a:spLocks noGrp="1"/>
          </p:cNvSpPr>
          <p:nvPr>
            <p:ph type="title"/>
          </p:nvPr>
        </p:nvSpPr>
        <p:spPr/>
        <p:txBody>
          <a:bodyPr/>
          <a:lstStyle/>
          <a:p>
            <a:r>
              <a:rPr lang="en-US" dirty="0"/>
              <a:t>Some JSON formation rules and symbols</a:t>
            </a:r>
          </a:p>
        </p:txBody>
      </p:sp>
      <p:sp>
        <p:nvSpPr>
          <p:cNvPr id="4" name="Slide Number Placeholder 3">
            <a:extLst>
              <a:ext uri="{FF2B5EF4-FFF2-40B4-BE49-F238E27FC236}">
                <a16:creationId xmlns:a16="http://schemas.microsoft.com/office/drawing/2014/main" id="{B25AAEC4-3990-4D7F-B504-F3635895309C}"/>
              </a:ext>
            </a:extLst>
          </p:cNvPr>
          <p:cNvSpPr>
            <a:spLocks noGrp="1"/>
          </p:cNvSpPr>
          <p:nvPr>
            <p:ph type="sldNum" sz="quarter" idx="10"/>
          </p:nvPr>
        </p:nvSpPr>
        <p:spPr>
          <a:xfrm>
            <a:off x="-76200" y="6491968"/>
            <a:ext cx="4572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b="1" kern="1200">
                <a:solidFill>
                  <a:schemeClr val="bg1"/>
                </a:solidFill>
                <a:latin typeface="Times New Roman" pitchFamily="18" charset="0"/>
                <a:ea typeface="+mn-ea"/>
                <a:cs typeface="+mn-cs"/>
              </a:defRPr>
            </a:lvl1pPr>
            <a:lvl2pPr marL="457200" algn="ctr" rtl="0" fontAlgn="base">
              <a:spcBef>
                <a:spcPct val="0"/>
              </a:spcBef>
              <a:spcAft>
                <a:spcPct val="0"/>
              </a:spcAft>
              <a:defRPr sz="3200" b="1" kern="1200">
                <a:solidFill>
                  <a:srgbClr val="000066"/>
                </a:solidFill>
                <a:latin typeface="Times New Roman" pitchFamily="18" charset="0"/>
                <a:ea typeface="+mn-ea"/>
                <a:cs typeface="+mn-cs"/>
              </a:defRPr>
            </a:lvl2pPr>
            <a:lvl3pPr marL="914400" algn="ctr" rtl="0" fontAlgn="base">
              <a:spcBef>
                <a:spcPct val="0"/>
              </a:spcBef>
              <a:spcAft>
                <a:spcPct val="0"/>
              </a:spcAft>
              <a:defRPr sz="3200" b="1" kern="1200">
                <a:solidFill>
                  <a:srgbClr val="000066"/>
                </a:solidFill>
                <a:latin typeface="Times New Roman" pitchFamily="18" charset="0"/>
                <a:ea typeface="+mn-ea"/>
                <a:cs typeface="+mn-cs"/>
              </a:defRPr>
            </a:lvl3pPr>
            <a:lvl4pPr marL="1371600" algn="ctr" rtl="0" fontAlgn="base">
              <a:spcBef>
                <a:spcPct val="0"/>
              </a:spcBef>
              <a:spcAft>
                <a:spcPct val="0"/>
              </a:spcAft>
              <a:defRPr sz="3200" b="1" kern="1200">
                <a:solidFill>
                  <a:srgbClr val="000066"/>
                </a:solidFill>
                <a:latin typeface="Times New Roman" pitchFamily="18" charset="0"/>
                <a:ea typeface="+mn-ea"/>
                <a:cs typeface="+mn-cs"/>
              </a:defRPr>
            </a:lvl4pPr>
            <a:lvl5pPr marL="1828800" algn="ctr" rtl="0" fontAlgn="base">
              <a:spcBef>
                <a:spcPct val="0"/>
              </a:spcBef>
              <a:spcAft>
                <a:spcPct val="0"/>
              </a:spcAft>
              <a:defRPr sz="3200" b="1" kern="1200">
                <a:solidFill>
                  <a:srgbClr val="000066"/>
                </a:solidFill>
                <a:latin typeface="Times New Roman" pitchFamily="18" charset="0"/>
                <a:ea typeface="+mn-ea"/>
                <a:cs typeface="+mn-cs"/>
              </a:defRPr>
            </a:lvl5pPr>
            <a:lvl6pPr marL="2286000" algn="l" defTabSz="914400" rtl="0" eaLnBrk="1" latinLnBrk="0" hangingPunct="1">
              <a:defRPr sz="3200" b="1" kern="1200">
                <a:solidFill>
                  <a:srgbClr val="000066"/>
                </a:solidFill>
                <a:latin typeface="Times New Roman" pitchFamily="18" charset="0"/>
                <a:ea typeface="+mn-ea"/>
                <a:cs typeface="+mn-cs"/>
              </a:defRPr>
            </a:lvl6pPr>
            <a:lvl7pPr marL="2743200" algn="l" defTabSz="914400" rtl="0" eaLnBrk="1" latinLnBrk="0" hangingPunct="1">
              <a:defRPr sz="3200" b="1" kern="1200">
                <a:solidFill>
                  <a:srgbClr val="000066"/>
                </a:solidFill>
                <a:latin typeface="Times New Roman" pitchFamily="18" charset="0"/>
                <a:ea typeface="+mn-ea"/>
                <a:cs typeface="+mn-cs"/>
              </a:defRPr>
            </a:lvl7pPr>
            <a:lvl8pPr marL="3200400" algn="l" defTabSz="914400" rtl="0" eaLnBrk="1" latinLnBrk="0" hangingPunct="1">
              <a:defRPr sz="3200" b="1" kern="1200">
                <a:solidFill>
                  <a:srgbClr val="000066"/>
                </a:solidFill>
                <a:latin typeface="Times New Roman" pitchFamily="18" charset="0"/>
                <a:ea typeface="+mn-ea"/>
                <a:cs typeface="+mn-cs"/>
              </a:defRPr>
            </a:lvl8pPr>
            <a:lvl9pPr marL="3657600" algn="l" defTabSz="914400" rtl="0" eaLnBrk="1" latinLnBrk="0" hangingPunct="1">
              <a:defRPr sz="3200" b="1" kern="1200">
                <a:solidFill>
                  <a:srgbClr val="000066"/>
                </a:solidFill>
                <a:latin typeface="Times New Roman" pitchFamily="18" charset="0"/>
                <a:ea typeface="+mn-ea"/>
                <a:cs typeface="+mn-cs"/>
              </a:defRPr>
            </a:lvl9pPr>
          </a:lstStyle>
          <a:p>
            <a:fld id="{01EF93C7-D0AB-41D7-8C62-1F8A9E33AE23}" type="slidenum">
              <a:rPr lang="en-US" smtClean="0"/>
              <a:pPr/>
              <a:t>22</a:t>
            </a:fld>
            <a:endParaRPr lang="en-US"/>
          </a:p>
        </p:txBody>
      </p:sp>
      <p:pic>
        <p:nvPicPr>
          <p:cNvPr id="12" name="Picture 11" descr="Schematic representation of some JSON formation rules">
            <a:extLst>
              <a:ext uri="{FF2B5EF4-FFF2-40B4-BE49-F238E27FC236}">
                <a16:creationId xmlns:a16="http://schemas.microsoft.com/office/drawing/2014/main" id="{E6D17973-73E7-4030-8BE0-48FD2365A9A0}"/>
              </a:ext>
            </a:extLst>
          </p:cNvPr>
          <p:cNvPicPr>
            <a:picLocks noChangeAspect="1"/>
          </p:cNvPicPr>
          <p:nvPr/>
        </p:nvPicPr>
        <p:blipFill>
          <a:blip r:embed="rId2"/>
          <a:stretch>
            <a:fillRect/>
          </a:stretch>
        </p:blipFill>
        <p:spPr>
          <a:xfrm>
            <a:off x="188795" y="1473147"/>
            <a:ext cx="8767549" cy="5066225"/>
          </a:xfrm>
          <a:prstGeom prst="rect">
            <a:avLst/>
          </a:prstGeom>
        </p:spPr>
      </p:pic>
    </p:spTree>
    <p:extLst>
      <p:ext uri="{BB962C8B-B14F-4D97-AF65-F5344CB8AC3E}">
        <p14:creationId xmlns:p14="http://schemas.microsoft.com/office/powerpoint/2010/main" val="2706295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B0345-B517-448C-89F5-F05CFEF15C36}"/>
              </a:ext>
            </a:extLst>
          </p:cNvPr>
          <p:cNvSpPr>
            <a:spLocks noGrp="1"/>
          </p:cNvSpPr>
          <p:nvPr>
            <p:ph type="title"/>
          </p:nvPr>
        </p:nvSpPr>
        <p:spPr/>
        <p:txBody>
          <a:bodyPr/>
          <a:lstStyle/>
          <a:p>
            <a:r>
              <a:rPr lang="en-US" dirty="0"/>
              <a:t>JSON data example</a:t>
            </a:r>
          </a:p>
        </p:txBody>
      </p:sp>
      <p:sp>
        <p:nvSpPr>
          <p:cNvPr id="4" name="Slide Number Placeholder 3">
            <a:extLst>
              <a:ext uri="{FF2B5EF4-FFF2-40B4-BE49-F238E27FC236}">
                <a16:creationId xmlns:a16="http://schemas.microsoft.com/office/drawing/2014/main" id="{4ECB32D4-9F87-4F38-A27F-D293B6C2090F}"/>
              </a:ext>
            </a:extLst>
          </p:cNvPr>
          <p:cNvSpPr>
            <a:spLocks noGrp="1"/>
          </p:cNvSpPr>
          <p:nvPr>
            <p:ph type="sldNum" sz="quarter" idx="10"/>
          </p:nvPr>
        </p:nvSpPr>
        <p:spPr>
          <a:xfrm>
            <a:off x="-76200" y="6491968"/>
            <a:ext cx="4572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b="1" kern="1200">
                <a:solidFill>
                  <a:schemeClr val="bg1"/>
                </a:solidFill>
                <a:latin typeface="Times New Roman" pitchFamily="18" charset="0"/>
                <a:ea typeface="+mn-ea"/>
                <a:cs typeface="+mn-cs"/>
              </a:defRPr>
            </a:lvl1pPr>
            <a:lvl2pPr marL="457200" algn="ctr" rtl="0" fontAlgn="base">
              <a:spcBef>
                <a:spcPct val="0"/>
              </a:spcBef>
              <a:spcAft>
                <a:spcPct val="0"/>
              </a:spcAft>
              <a:defRPr sz="3200" b="1" kern="1200">
                <a:solidFill>
                  <a:srgbClr val="000066"/>
                </a:solidFill>
                <a:latin typeface="Times New Roman" pitchFamily="18" charset="0"/>
                <a:ea typeface="+mn-ea"/>
                <a:cs typeface="+mn-cs"/>
              </a:defRPr>
            </a:lvl2pPr>
            <a:lvl3pPr marL="914400" algn="ctr" rtl="0" fontAlgn="base">
              <a:spcBef>
                <a:spcPct val="0"/>
              </a:spcBef>
              <a:spcAft>
                <a:spcPct val="0"/>
              </a:spcAft>
              <a:defRPr sz="3200" b="1" kern="1200">
                <a:solidFill>
                  <a:srgbClr val="000066"/>
                </a:solidFill>
                <a:latin typeface="Times New Roman" pitchFamily="18" charset="0"/>
                <a:ea typeface="+mn-ea"/>
                <a:cs typeface="+mn-cs"/>
              </a:defRPr>
            </a:lvl3pPr>
            <a:lvl4pPr marL="1371600" algn="ctr" rtl="0" fontAlgn="base">
              <a:spcBef>
                <a:spcPct val="0"/>
              </a:spcBef>
              <a:spcAft>
                <a:spcPct val="0"/>
              </a:spcAft>
              <a:defRPr sz="3200" b="1" kern="1200">
                <a:solidFill>
                  <a:srgbClr val="000066"/>
                </a:solidFill>
                <a:latin typeface="Times New Roman" pitchFamily="18" charset="0"/>
                <a:ea typeface="+mn-ea"/>
                <a:cs typeface="+mn-cs"/>
              </a:defRPr>
            </a:lvl4pPr>
            <a:lvl5pPr marL="1828800" algn="ctr" rtl="0" fontAlgn="base">
              <a:spcBef>
                <a:spcPct val="0"/>
              </a:spcBef>
              <a:spcAft>
                <a:spcPct val="0"/>
              </a:spcAft>
              <a:defRPr sz="3200" b="1" kern="1200">
                <a:solidFill>
                  <a:srgbClr val="000066"/>
                </a:solidFill>
                <a:latin typeface="Times New Roman" pitchFamily="18" charset="0"/>
                <a:ea typeface="+mn-ea"/>
                <a:cs typeface="+mn-cs"/>
              </a:defRPr>
            </a:lvl5pPr>
            <a:lvl6pPr marL="2286000" algn="l" defTabSz="914400" rtl="0" eaLnBrk="1" latinLnBrk="0" hangingPunct="1">
              <a:defRPr sz="3200" b="1" kern="1200">
                <a:solidFill>
                  <a:srgbClr val="000066"/>
                </a:solidFill>
                <a:latin typeface="Times New Roman" pitchFamily="18" charset="0"/>
                <a:ea typeface="+mn-ea"/>
                <a:cs typeface="+mn-cs"/>
              </a:defRPr>
            </a:lvl6pPr>
            <a:lvl7pPr marL="2743200" algn="l" defTabSz="914400" rtl="0" eaLnBrk="1" latinLnBrk="0" hangingPunct="1">
              <a:defRPr sz="3200" b="1" kern="1200">
                <a:solidFill>
                  <a:srgbClr val="000066"/>
                </a:solidFill>
                <a:latin typeface="Times New Roman" pitchFamily="18" charset="0"/>
                <a:ea typeface="+mn-ea"/>
                <a:cs typeface="+mn-cs"/>
              </a:defRPr>
            </a:lvl7pPr>
            <a:lvl8pPr marL="3200400" algn="l" defTabSz="914400" rtl="0" eaLnBrk="1" latinLnBrk="0" hangingPunct="1">
              <a:defRPr sz="3200" b="1" kern="1200">
                <a:solidFill>
                  <a:srgbClr val="000066"/>
                </a:solidFill>
                <a:latin typeface="Times New Roman" pitchFamily="18" charset="0"/>
                <a:ea typeface="+mn-ea"/>
                <a:cs typeface="+mn-cs"/>
              </a:defRPr>
            </a:lvl8pPr>
            <a:lvl9pPr marL="3657600" algn="l" defTabSz="914400" rtl="0" eaLnBrk="1" latinLnBrk="0" hangingPunct="1">
              <a:defRPr sz="3200" b="1" kern="1200">
                <a:solidFill>
                  <a:srgbClr val="000066"/>
                </a:solidFill>
                <a:latin typeface="Times New Roman" pitchFamily="18" charset="0"/>
                <a:ea typeface="+mn-ea"/>
                <a:cs typeface="+mn-cs"/>
              </a:defRPr>
            </a:lvl9pPr>
          </a:lstStyle>
          <a:p>
            <a:fld id="{01EF93C7-D0AB-41D7-8C62-1F8A9E33AE23}" type="slidenum">
              <a:rPr lang="en-US" smtClean="0"/>
              <a:pPr/>
              <a:t>23</a:t>
            </a:fld>
            <a:endParaRPr lang="en-US"/>
          </a:p>
        </p:txBody>
      </p:sp>
      <p:sp>
        <p:nvSpPr>
          <p:cNvPr id="5" name="Rectangle 1">
            <a:extLst>
              <a:ext uri="{FF2B5EF4-FFF2-40B4-BE49-F238E27FC236}">
                <a16:creationId xmlns:a16="http://schemas.microsoft.com/office/drawing/2014/main" id="{E901F7DF-4AE8-4456-BA8B-A1DB4EC8F9C0}"/>
              </a:ext>
            </a:extLst>
          </p:cNvPr>
          <p:cNvSpPr>
            <a:spLocks noGrp="1" noChangeArrowheads="1"/>
          </p:cNvSpPr>
          <p:nvPr>
            <p:ph idx="1"/>
          </p:nvPr>
        </p:nvSpPr>
        <p:spPr bwMode="auto">
          <a:xfrm>
            <a:off x="685800" y="1498334"/>
            <a:ext cx="8077200" cy="5309146"/>
          </a:xfrm>
          <a:prstGeom prst="rect">
            <a:avLst/>
          </a:prstGeom>
          <a:solidFill>
            <a:srgbClr val="FFFFFF"/>
          </a:solidFill>
          <a:ln>
            <a:noFill/>
          </a:ln>
          <a:effectLst/>
        </p:spPr>
        <p:txBody>
          <a:bodyPr vert="horz" wrap="squar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300" b="0" i="0" u="none" strike="noStrike" cap="none" normalizeH="0" baseline="0" dirty="0">
                <a:ln>
                  <a:noFill/>
                </a:ln>
                <a:solidFill>
                  <a:srgbClr val="101418"/>
                </a:solidFill>
                <a:effectLst/>
                <a:latin typeface="+mn-lt"/>
              </a:rPr>
              <a:t>{ </a:t>
            </a:r>
            <a:r>
              <a:rPr kumimoji="0" lang="en-US" altLang="en-US" sz="2300" b="1" i="0" u="none" strike="noStrike" cap="none" normalizeH="0" baseline="0" dirty="0">
                <a:ln>
                  <a:noFill/>
                </a:ln>
                <a:solidFill>
                  <a:srgbClr val="008000"/>
                </a:solidFill>
                <a:effectLst/>
                <a:latin typeface="+mn-lt"/>
              </a:rPr>
              <a:t>"</a:t>
            </a:r>
            <a:r>
              <a:rPr kumimoji="0" lang="en-US" altLang="en-US" sz="2300" b="1" i="0" u="none" strike="noStrike" cap="none" normalizeH="0" baseline="0" dirty="0" err="1">
                <a:ln>
                  <a:noFill/>
                </a:ln>
                <a:solidFill>
                  <a:srgbClr val="008000"/>
                </a:solidFill>
                <a:effectLst/>
                <a:latin typeface="+mn-lt"/>
              </a:rPr>
              <a:t>first_name</a:t>
            </a:r>
            <a:r>
              <a:rPr kumimoji="0" lang="en-US" altLang="en-US" sz="2300" b="1" i="0" u="none" strike="noStrike" cap="none" normalizeH="0" baseline="0" dirty="0">
                <a:ln>
                  <a:noFill/>
                </a:ln>
                <a:solidFill>
                  <a:srgbClr val="008000"/>
                </a:solidFill>
                <a:effectLst/>
                <a:latin typeface="+mn-lt"/>
              </a:rPr>
              <a:t>"</a:t>
            </a:r>
            <a:r>
              <a:rPr kumimoji="0" lang="en-US" altLang="en-US" sz="2300" b="0" i="0" u="none" strike="noStrike" cap="none" normalizeH="0" baseline="0" dirty="0">
                <a:ln>
                  <a:noFill/>
                </a:ln>
                <a:solidFill>
                  <a:srgbClr val="101418"/>
                </a:solidFill>
                <a:effectLst/>
                <a:latin typeface="+mn-lt"/>
              </a:rPr>
              <a:t>:</a:t>
            </a:r>
            <a:r>
              <a:rPr kumimoji="0" lang="en-US" altLang="en-US" sz="2300" b="0" i="0" u="none" strike="noStrike" cap="none" normalizeH="0" baseline="0" dirty="0">
                <a:ln>
                  <a:noFill/>
                </a:ln>
                <a:solidFill>
                  <a:srgbClr val="BBBBBB"/>
                </a:solidFill>
                <a:effectLst/>
                <a:latin typeface="+mn-lt"/>
              </a:rPr>
              <a:t> </a:t>
            </a:r>
            <a:r>
              <a:rPr kumimoji="0" lang="en-US" altLang="en-US" sz="2300" b="0" i="0" u="none" strike="noStrike" cap="none" normalizeH="0" baseline="0" dirty="0">
                <a:ln>
                  <a:noFill/>
                </a:ln>
                <a:solidFill>
                  <a:srgbClr val="BA2121"/>
                </a:solidFill>
                <a:effectLst/>
                <a:latin typeface="+mn-lt"/>
              </a:rPr>
              <a:t>"John"</a:t>
            </a:r>
            <a:r>
              <a:rPr kumimoji="0" lang="en-US" altLang="en-US" sz="2300" b="0" i="0" u="none" strike="noStrike" cap="none" normalizeH="0" baseline="0" dirty="0">
                <a:ln>
                  <a:noFill/>
                </a:ln>
                <a:solidFill>
                  <a:srgbClr val="101418"/>
                </a:solidFill>
                <a:effectLst/>
                <a:latin typeface="+mn-lt"/>
              </a:rPr>
              <a:t>,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2300" dirty="0">
                <a:solidFill>
                  <a:srgbClr val="101418"/>
                </a:solidFill>
                <a:latin typeface="+mn-lt"/>
              </a:rPr>
              <a:t>   </a:t>
            </a:r>
            <a:r>
              <a:rPr kumimoji="0" lang="en-US" altLang="en-US" sz="2300" b="1" i="0" u="none" strike="noStrike" cap="none" normalizeH="0" baseline="0" dirty="0">
                <a:ln>
                  <a:noFill/>
                </a:ln>
                <a:solidFill>
                  <a:srgbClr val="008000"/>
                </a:solidFill>
                <a:effectLst/>
                <a:latin typeface="+mn-lt"/>
              </a:rPr>
              <a:t>"</a:t>
            </a:r>
            <a:r>
              <a:rPr kumimoji="0" lang="en-US" altLang="en-US" sz="2300" b="1" i="0" u="none" strike="noStrike" cap="none" normalizeH="0" baseline="0" dirty="0" err="1">
                <a:ln>
                  <a:noFill/>
                </a:ln>
                <a:solidFill>
                  <a:srgbClr val="008000"/>
                </a:solidFill>
                <a:effectLst/>
                <a:latin typeface="+mn-lt"/>
              </a:rPr>
              <a:t>last_name</a:t>
            </a:r>
            <a:r>
              <a:rPr kumimoji="0" lang="en-US" altLang="en-US" sz="2300" b="1" i="0" u="none" strike="noStrike" cap="none" normalizeH="0" baseline="0" dirty="0">
                <a:ln>
                  <a:noFill/>
                </a:ln>
                <a:solidFill>
                  <a:srgbClr val="008000"/>
                </a:solidFill>
                <a:effectLst/>
                <a:latin typeface="+mn-lt"/>
              </a:rPr>
              <a:t>"</a:t>
            </a:r>
            <a:r>
              <a:rPr kumimoji="0" lang="en-US" altLang="en-US" sz="2300" b="0" i="0" u="none" strike="noStrike" cap="none" normalizeH="0" baseline="0" dirty="0">
                <a:ln>
                  <a:noFill/>
                </a:ln>
                <a:solidFill>
                  <a:srgbClr val="101418"/>
                </a:solidFill>
                <a:effectLst/>
                <a:latin typeface="+mn-lt"/>
              </a:rPr>
              <a:t>:</a:t>
            </a:r>
            <a:r>
              <a:rPr kumimoji="0" lang="en-US" altLang="en-US" sz="2300" b="0" i="0" u="none" strike="noStrike" cap="none" normalizeH="0" baseline="0" dirty="0">
                <a:ln>
                  <a:noFill/>
                </a:ln>
                <a:solidFill>
                  <a:srgbClr val="BBBBBB"/>
                </a:solidFill>
                <a:effectLst/>
                <a:latin typeface="+mn-lt"/>
              </a:rPr>
              <a:t> </a:t>
            </a:r>
            <a:r>
              <a:rPr kumimoji="0" lang="en-US" altLang="en-US" sz="2300" b="0" i="0" u="none" strike="noStrike" cap="none" normalizeH="0" baseline="0" dirty="0">
                <a:ln>
                  <a:noFill/>
                </a:ln>
                <a:solidFill>
                  <a:srgbClr val="BA2121"/>
                </a:solidFill>
                <a:effectLst/>
                <a:latin typeface="+mn-lt"/>
              </a:rPr>
              <a:t>"Smith"</a:t>
            </a:r>
            <a:r>
              <a:rPr kumimoji="0" lang="en-US" altLang="en-US" sz="2300" b="0" i="0" u="none" strike="noStrike" cap="none" normalizeH="0" baseline="0" dirty="0">
                <a:ln>
                  <a:noFill/>
                </a:ln>
                <a:solidFill>
                  <a:srgbClr val="101418"/>
                </a:solidFill>
                <a:effectLst/>
                <a:latin typeface="+mn-lt"/>
              </a:rPr>
              <a:t>,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2300" dirty="0">
                <a:solidFill>
                  <a:srgbClr val="101418"/>
                </a:solidFill>
                <a:latin typeface="+mn-lt"/>
              </a:rPr>
              <a:t>   </a:t>
            </a:r>
            <a:r>
              <a:rPr kumimoji="0" lang="en-US" altLang="en-US" sz="2300" b="1" i="0" u="none" strike="noStrike" cap="none" normalizeH="0" baseline="0" dirty="0">
                <a:ln>
                  <a:noFill/>
                </a:ln>
                <a:solidFill>
                  <a:srgbClr val="008000"/>
                </a:solidFill>
                <a:effectLst/>
                <a:latin typeface="+mn-lt"/>
              </a:rPr>
              <a:t>"</a:t>
            </a:r>
            <a:r>
              <a:rPr kumimoji="0" lang="en-US" altLang="en-US" sz="2300" b="1" i="0" u="none" strike="noStrike" cap="none" normalizeH="0" baseline="0" dirty="0" err="1">
                <a:ln>
                  <a:noFill/>
                </a:ln>
                <a:solidFill>
                  <a:srgbClr val="008000"/>
                </a:solidFill>
                <a:effectLst/>
                <a:latin typeface="+mn-lt"/>
              </a:rPr>
              <a:t>is_alive</a:t>
            </a:r>
            <a:r>
              <a:rPr kumimoji="0" lang="en-US" altLang="en-US" sz="2300" b="1" i="0" u="none" strike="noStrike" cap="none" normalizeH="0" baseline="0" dirty="0">
                <a:ln>
                  <a:noFill/>
                </a:ln>
                <a:solidFill>
                  <a:srgbClr val="008000"/>
                </a:solidFill>
                <a:effectLst/>
                <a:latin typeface="+mn-lt"/>
              </a:rPr>
              <a:t>"</a:t>
            </a:r>
            <a:r>
              <a:rPr kumimoji="0" lang="en-US" altLang="en-US" sz="2300" b="0" i="0" u="none" strike="noStrike" cap="none" normalizeH="0" baseline="0" dirty="0">
                <a:ln>
                  <a:noFill/>
                </a:ln>
                <a:solidFill>
                  <a:srgbClr val="101418"/>
                </a:solidFill>
                <a:effectLst/>
                <a:latin typeface="+mn-lt"/>
              </a:rPr>
              <a:t>:</a:t>
            </a:r>
            <a:r>
              <a:rPr kumimoji="0" lang="en-US" altLang="en-US" sz="2300" b="0" i="0" u="none" strike="noStrike" cap="none" normalizeH="0" baseline="0" dirty="0">
                <a:ln>
                  <a:noFill/>
                </a:ln>
                <a:solidFill>
                  <a:srgbClr val="BBBBBB"/>
                </a:solidFill>
                <a:effectLst/>
                <a:latin typeface="+mn-lt"/>
              </a:rPr>
              <a:t> </a:t>
            </a:r>
            <a:r>
              <a:rPr kumimoji="0" lang="en-US" altLang="en-US" sz="2300" b="1" i="0" u="none" strike="noStrike" cap="none" normalizeH="0" baseline="0" dirty="0">
                <a:ln>
                  <a:noFill/>
                </a:ln>
                <a:solidFill>
                  <a:srgbClr val="FF66FF"/>
                </a:solidFill>
                <a:effectLst/>
                <a:latin typeface="+mn-lt"/>
              </a:rPr>
              <a:t>true</a:t>
            </a:r>
            <a:r>
              <a:rPr kumimoji="0" lang="en-US" altLang="en-US" sz="2300" b="0" i="0" u="none" strike="noStrike" cap="none" normalizeH="0" baseline="0" dirty="0">
                <a:ln>
                  <a:noFill/>
                </a:ln>
                <a:solidFill>
                  <a:srgbClr val="101418"/>
                </a:solidFill>
                <a:effectLst/>
                <a:latin typeface="+mn-lt"/>
              </a:rPr>
              <a:t>,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2300" dirty="0">
                <a:solidFill>
                  <a:srgbClr val="101418"/>
                </a:solidFill>
                <a:latin typeface="+mn-lt"/>
              </a:rPr>
              <a:t>   </a:t>
            </a:r>
            <a:r>
              <a:rPr kumimoji="0" lang="en-US" altLang="en-US" sz="2300" b="1" i="0" u="none" strike="noStrike" cap="none" normalizeH="0" baseline="0" dirty="0">
                <a:ln>
                  <a:noFill/>
                </a:ln>
                <a:solidFill>
                  <a:srgbClr val="008000"/>
                </a:solidFill>
                <a:effectLst/>
                <a:latin typeface="+mn-lt"/>
              </a:rPr>
              <a:t>"age"</a:t>
            </a:r>
            <a:r>
              <a:rPr kumimoji="0" lang="en-US" altLang="en-US" sz="2300" b="0" i="0" u="none" strike="noStrike" cap="none" normalizeH="0" baseline="0" dirty="0">
                <a:ln>
                  <a:noFill/>
                </a:ln>
                <a:solidFill>
                  <a:srgbClr val="101418"/>
                </a:solidFill>
                <a:effectLst/>
                <a:latin typeface="+mn-lt"/>
              </a:rPr>
              <a:t>:</a:t>
            </a:r>
            <a:r>
              <a:rPr kumimoji="0" lang="en-US" altLang="en-US" sz="2300" b="0" i="0" u="none" strike="noStrike" cap="none" normalizeH="0" baseline="0" dirty="0">
                <a:ln>
                  <a:noFill/>
                </a:ln>
                <a:solidFill>
                  <a:srgbClr val="BBBBBB"/>
                </a:solidFill>
                <a:effectLst/>
                <a:latin typeface="+mn-lt"/>
              </a:rPr>
              <a:t> </a:t>
            </a:r>
            <a:r>
              <a:rPr kumimoji="0" lang="en-US" altLang="en-US" sz="2300" b="1" i="0" u="none" strike="noStrike" cap="none" normalizeH="0" baseline="0" dirty="0">
                <a:ln>
                  <a:noFill/>
                </a:ln>
                <a:solidFill>
                  <a:schemeClr val="accent6">
                    <a:lumMod val="60000"/>
                    <a:lumOff val="40000"/>
                  </a:schemeClr>
                </a:solidFill>
                <a:effectLst/>
                <a:latin typeface="+mn-lt"/>
              </a:rPr>
              <a:t>27</a:t>
            </a:r>
            <a:r>
              <a:rPr kumimoji="0" lang="en-US" altLang="en-US" sz="2300" b="0" i="0" u="none" strike="noStrike" cap="none" normalizeH="0" baseline="0" dirty="0">
                <a:ln>
                  <a:noFill/>
                </a:ln>
                <a:solidFill>
                  <a:srgbClr val="101418"/>
                </a:solidFill>
                <a:effectLst/>
                <a:latin typeface="+mn-lt"/>
              </a:rPr>
              <a:t>,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2300" dirty="0">
                <a:solidFill>
                  <a:srgbClr val="101418"/>
                </a:solidFill>
                <a:latin typeface="+mn-lt"/>
              </a:rPr>
              <a:t>   </a:t>
            </a:r>
            <a:r>
              <a:rPr kumimoji="0" lang="en-US" altLang="en-US" sz="2300" b="1" i="0" u="none" strike="noStrike" cap="none" normalizeH="0" baseline="0" dirty="0">
                <a:ln>
                  <a:noFill/>
                </a:ln>
                <a:solidFill>
                  <a:srgbClr val="008000"/>
                </a:solidFill>
                <a:effectLst/>
                <a:latin typeface="+mn-lt"/>
              </a:rPr>
              <a:t>"address"</a:t>
            </a:r>
            <a:r>
              <a:rPr kumimoji="0" lang="en-US" altLang="en-US" sz="2300" b="0" i="0" u="none" strike="noStrike" cap="none" normalizeH="0" baseline="0" dirty="0">
                <a:ln>
                  <a:noFill/>
                </a:ln>
                <a:solidFill>
                  <a:srgbClr val="101418"/>
                </a:solidFill>
                <a:effectLst/>
                <a:latin typeface="+mn-lt"/>
              </a:rPr>
              <a:t>:</a:t>
            </a:r>
            <a:r>
              <a:rPr kumimoji="0" lang="en-US" altLang="en-US" sz="2300" b="0" i="0" u="none" strike="noStrike" cap="none" normalizeH="0" baseline="0" dirty="0">
                <a:ln>
                  <a:noFill/>
                </a:ln>
                <a:solidFill>
                  <a:srgbClr val="BBBBBB"/>
                </a:solidFill>
                <a:effectLst/>
                <a:latin typeface="+mn-lt"/>
              </a:rPr>
              <a:t> </a:t>
            </a:r>
            <a:r>
              <a:rPr kumimoji="0" lang="en-US" altLang="en-US" sz="2300" b="0" i="0" u="none" strike="noStrike" cap="none" normalizeH="0" baseline="0" dirty="0">
                <a:ln>
                  <a:noFill/>
                </a:ln>
                <a:solidFill>
                  <a:srgbClr val="101418"/>
                </a:solidFill>
                <a:effectLst/>
                <a:latin typeface="+mn-lt"/>
              </a:rPr>
              <a:t>{ </a:t>
            </a:r>
            <a:r>
              <a:rPr kumimoji="0" lang="en-US" altLang="en-US" sz="2300" b="1" i="0" u="none" strike="noStrike" cap="none" normalizeH="0" baseline="0" dirty="0">
                <a:ln>
                  <a:noFill/>
                </a:ln>
                <a:solidFill>
                  <a:srgbClr val="008000"/>
                </a:solidFill>
                <a:effectLst/>
                <a:latin typeface="+mn-lt"/>
              </a:rPr>
              <a:t>"</a:t>
            </a:r>
            <a:r>
              <a:rPr kumimoji="0" lang="en-US" altLang="en-US" sz="2300" b="1" i="0" u="none" strike="noStrike" cap="none" normalizeH="0" baseline="0" dirty="0" err="1">
                <a:ln>
                  <a:noFill/>
                </a:ln>
                <a:solidFill>
                  <a:srgbClr val="008000"/>
                </a:solidFill>
                <a:effectLst/>
                <a:latin typeface="+mn-lt"/>
              </a:rPr>
              <a:t>street_address</a:t>
            </a:r>
            <a:r>
              <a:rPr kumimoji="0" lang="en-US" altLang="en-US" sz="2300" b="1" i="0" u="none" strike="noStrike" cap="none" normalizeH="0" baseline="0" dirty="0">
                <a:ln>
                  <a:noFill/>
                </a:ln>
                <a:solidFill>
                  <a:srgbClr val="008000"/>
                </a:solidFill>
                <a:effectLst/>
                <a:latin typeface="+mn-lt"/>
              </a:rPr>
              <a:t>"</a:t>
            </a:r>
            <a:r>
              <a:rPr kumimoji="0" lang="en-US" altLang="en-US" sz="2300" b="0" i="0" u="none" strike="noStrike" cap="none" normalizeH="0" baseline="0" dirty="0">
                <a:ln>
                  <a:noFill/>
                </a:ln>
                <a:solidFill>
                  <a:srgbClr val="101418"/>
                </a:solidFill>
                <a:effectLst/>
                <a:latin typeface="+mn-lt"/>
              </a:rPr>
              <a:t>:</a:t>
            </a:r>
            <a:r>
              <a:rPr kumimoji="0" lang="en-US" altLang="en-US" sz="2300" b="0" i="0" u="none" strike="noStrike" cap="none" normalizeH="0" baseline="0" dirty="0">
                <a:ln>
                  <a:noFill/>
                </a:ln>
                <a:solidFill>
                  <a:srgbClr val="BBBBBB"/>
                </a:solidFill>
                <a:effectLst/>
                <a:latin typeface="+mn-lt"/>
              </a:rPr>
              <a:t> </a:t>
            </a:r>
            <a:r>
              <a:rPr kumimoji="0" lang="en-US" altLang="en-US" sz="2300" b="0" i="0" u="none" strike="noStrike" cap="none" normalizeH="0" baseline="0" dirty="0">
                <a:ln>
                  <a:noFill/>
                </a:ln>
                <a:solidFill>
                  <a:srgbClr val="BA2121"/>
                </a:solidFill>
                <a:effectLst/>
                <a:latin typeface="+mn-lt"/>
              </a:rPr>
              <a:t>"21 2nd Street"</a:t>
            </a:r>
            <a:r>
              <a:rPr kumimoji="0" lang="en-US" altLang="en-US" sz="2300" b="0" i="0" u="none" strike="noStrike" cap="none" normalizeH="0" baseline="0" dirty="0">
                <a:ln>
                  <a:noFill/>
                </a:ln>
                <a:solidFill>
                  <a:srgbClr val="101418"/>
                </a:solidFill>
                <a:effectLst/>
                <a:latin typeface="+mn-lt"/>
              </a:rPr>
              <a:t>,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2300" dirty="0">
                <a:solidFill>
                  <a:srgbClr val="101418"/>
                </a:solidFill>
                <a:latin typeface="+mn-lt"/>
              </a:rPr>
              <a:t>	            	    </a:t>
            </a:r>
            <a:r>
              <a:rPr kumimoji="0" lang="en-US" altLang="en-US" sz="2300" b="1" i="0" u="none" strike="noStrike" cap="none" normalizeH="0" baseline="0" dirty="0">
                <a:ln>
                  <a:noFill/>
                </a:ln>
                <a:solidFill>
                  <a:srgbClr val="008000"/>
                </a:solidFill>
                <a:effectLst/>
                <a:latin typeface="+mn-lt"/>
              </a:rPr>
              <a:t>"city"</a:t>
            </a:r>
            <a:r>
              <a:rPr kumimoji="0" lang="en-US" altLang="en-US" sz="2300" b="0" i="0" u="none" strike="noStrike" cap="none" normalizeH="0" baseline="0" dirty="0">
                <a:ln>
                  <a:noFill/>
                </a:ln>
                <a:solidFill>
                  <a:srgbClr val="101418"/>
                </a:solidFill>
                <a:effectLst/>
                <a:latin typeface="+mn-lt"/>
              </a:rPr>
              <a:t>:</a:t>
            </a:r>
            <a:r>
              <a:rPr kumimoji="0" lang="en-US" altLang="en-US" sz="2300" b="0" i="0" u="none" strike="noStrike" cap="none" normalizeH="0" baseline="0" dirty="0">
                <a:ln>
                  <a:noFill/>
                </a:ln>
                <a:solidFill>
                  <a:srgbClr val="BBBBBB"/>
                </a:solidFill>
                <a:effectLst/>
                <a:latin typeface="+mn-lt"/>
              </a:rPr>
              <a:t> </a:t>
            </a:r>
            <a:r>
              <a:rPr kumimoji="0" lang="en-US" altLang="en-US" sz="2300" b="0" i="0" u="none" strike="noStrike" cap="none" normalizeH="0" baseline="0" dirty="0">
                <a:ln>
                  <a:noFill/>
                </a:ln>
                <a:solidFill>
                  <a:srgbClr val="BA2121"/>
                </a:solidFill>
                <a:effectLst/>
                <a:latin typeface="+mn-lt"/>
              </a:rPr>
              <a:t>"New York"</a:t>
            </a:r>
            <a:r>
              <a:rPr kumimoji="0" lang="en-US" altLang="en-US" sz="2300" b="0" i="0" u="none" strike="noStrike" cap="none" normalizeH="0" baseline="0" dirty="0">
                <a:ln>
                  <a:noFill/>
                </a:ln>
                <a:solidFill>
                  <a:srgbClr val="101418"/>
                </a:solidFill>
                <a:effectLst/>
                <a:latin typeface="+mn-lt"/>
              </a:rPr>
              <a:t>,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2300" dirty="0">
                <a:solidFill>
                  <a:srgbClr val="101418"/>
                </a:solidFill>
                <a:latin typeface="+mn-lt"/>
              </a:rPr>
              <a:t>	            	    </a:t>
            </a:r>
            <a:r>
              <a:rPr kumimoji="0" lang="en-US" altLang="en-US" sz="2300" b="1" i="0" u="none" strike="noStrike" cap="none" normalizeH="0" baseline="0" dirty="0">
                <a:ln>
                  <a:noFill/>
                </a:ln>
                <a:solidFill>
                  <a:srgbClr val="008000"/>
                </a:solidFill>
                <a:effectLst/>
                <a:latin typeface="+mn-lt"/>
              </a:rPr>
              <a:t>"state"</a:t>
            </a:r>
            <a:r>
              <a:rPr kumimoji="0" lang="en-US" altLang="en-US" sz="2300" b="0" i="0" u="none" strike="noStrike" cap="none" normalizeH="0" baseline="0" dirty="0">
                <a:ln>
                  <a:noFill/>
                </a:ln>
                <a:solidFill>
                  <a:srgbClr val="101418"/>
                </a:solidFill>
                <a:effectLst/>
                <a:latin typeface="+mn-lt"/>
              </a:rPr>
              <a:t>:</a:t>
            </a:r>
            <a:r>
              <a:rPr kumimoji="0" lang="en-US" altLang="en-US" sz="2300" b="0" i="0" u="none" strike="noStrike" cap="none" normalizeH="0" baseline="0" dirty="0">
                <a:ln>
                  <a:noFill/>
                </a:ln>
                <a:solidFill>
                  <a:srgbClr val="BBBBBB"/>
                </a:solidFill>
                <a:effectLst/>
                <a:latin typeface="+mn-lt"/>
              </a:rPr>
              <a:t> </a:t>
            </a:r>
            <a:r>
              <a:rPr kumimoji="0" lang="en-US" altLang="en-US" sz="2300" b="0" i="0" u="none" strike="noStrike" cap="none" normalizeH="0" baseline="0" dirty="0">
                <a:ln>
                  <a:noFill/>
                </a:ln>
                <a:solidFill>
                  <a:srgbClr val="BA2121"/>
                </a:solidFill>
                <a:effectLst/>
                <a:latin typeface="+mn-lt"/>
              </a:rPr>
              <a:t>"NY"</a:t>
            </a:r>
            <a:r>
              <a:rPr kumimoji="0" lang="en-US" altLang="en-US" sz="2300" b="0" i="0" u="none" strike="noStrike" cap="none" normalizeH="0" baseline="0" dirty="0">
                <a:ln>
                  <a:noFill/>
                </a:ln>
                <a:solidFill>
                  <a:srgbClr val="101418"/>
                </a:solidFill>
                <a:effectLst/>
                <a:latin typeface="+mn-lt"/>
              </a:rPr>
              <a:t>,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2300" dirty="0">
                <a:solidFill>
                  <a:srgbClr val="101418"/>
                </a:solidFill>
                <a:latin typeface="+mn-lt"/>
              </a:rPr>
              <a:t>	            	    </a:t>
            </a:r>
            <a:r>
              <a:rPr kumimoji="0" lang="en-US" altLang="en-US" sz="2300" b="1" i="0" u="none" strike="noStrike" cap="none" normalizeH="0" baseline="0" dirty="0">
                <a:ln>
                  <a:noFill/>
                </a:ln>
                <a:solidFill>
                  <a:srgbClr val="008000"/>
                </a:solidFill>
                <a:effectLst/>
                <a:latin typeface="+mn-lt"/>
              </a:rPr>
              <a:t>"</a:t>
            </a:r>
            <a:r>
              <a:rPr kumimoji="0" lang="en-US" altLang="en-US" sz="2300" b="1" i="0" u="none" strike="noStrike" cap="none" normalizeH="0" baseline="0" dirty="0" err="1">
                <a:ln>
                  <a:noFill/>
                </a:ln>
                <a:solidFill>
                  <a:srgbClr val="008000"/>
                </a:solidFill>
                <a:effectLst/>
                <a:latin typeface="+mn-lt"/>
              </a:rPr>
              <a:t>postal_code</a:t>
            </a:r>
            <a:r>
              <a:rPr kumimoji="0" lang="en-US" altLang="en-US" sz="2300" b="1" i="0" u="none" strike="noStrike" cap="none" normalizeH="0" baseline="0" dirty="0">
                <a:ln>
                  <a:noFill/>
                </a:ln>
                <a:solidFill>
                  <a:srgbClr val="008000"/>
                </a:solidFill>
                <a:effectLst/>
                <a:latin typeface="+mn-lt"/>
              </a:rPr>
              <a:t>"</a:t>
            </a:r>
            <a:r>
              <a:rPr kumimoji="0" lang="en-US" altLang="en-US" sz="2300" b="0" i="0" u="none" strike="noStrike" cap="none" normalizeH="0" baseline="0" dirty="0">
                <a:ln>
                  <a:noFill/>
                </a:ln>
                <a:solidFill>
                  <a:srgbClr val="101418"/>
                </a:solidFill>
                <a:effectLst/>
                <a:latin typeface="+mn-lt"/>
              </a:rPr>
              <a:t>:</a:t>
            </a:r>
            <a:r>
              <a:rPr kumimoji="0" lang="en-US" altLang="en-US" sz="2300" b="0" i="0" u="none" strike="noStrike" cap="none" normalizeH="0" baseline="0" dirty="0">
                <a:ln>
                  <a:noFill/>
                </a:ln>
                <a:solidFill>
                  <a:srgbClr val="BBBBBB"/>
                </a:solidFill>
                <a:effectLst/>
                <a:latin typeface="+mn-lt"/>
              </a:rPr>
              <a:t> </a:t>
            </a:r>
            <a:r>
              <a:rPr kumimoji="0" lang="en-US" altLang="en-US" sz="2300" b="0" i="0" u="none" strike="noStrike" cap="none" normalizeH="0" baseline="0" dirty="0">
                <a:ln>
                  <a:noFill/>
                </a:ln>
                <a:solidFill>
                  <a:srgbClr val="BA2121"/>
                </a:solidFill>
                <a:effectLst/>
                <a:latin typeface="+mn-lt"/>
              </a:rPr>
              <a:t>"10021-3100"</a:t>
            </a:r>
            <a:r>
              <a:rPr kumimoji="0" lang="en-US" altLang="en-US" sz="2300" b="0" i="0" u="none" strike="noStrike" cap="none" normalizeH="0" baseline="0" dirty="0">
                <a:ln>
                  <a:noFill/>
                </a:ln>
                <a:solidFill>
                  <a:srgbClr val="101418"/>
                </a:solidFill>
                <a:effectLst/>
                <a:latin typeface="+mn-lt"/>
              </a:rPr>
              <a:t> },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2300" dirty="0">
                <a:solidFill>
                  <a:srgbClr val="101418"/>
                </a:solidFill>
                <a:latin typeface="+mn-lt"/>
              </a:rPr>
              <a:t>    </a:t>
            </a:r>
            <a:r>
              <a:rPr kumimoji="0" lang="en-US" altLang="en-US" sz="2300" b="1" i="0" u="none" strike="noStrike" cap="none" normalizeH="0" baseline="0" dirty="0">
                <a:ln>
                  <a:noFill/>
                </a:ln>
                <a:solidFill>
                  <a:srgbClr val="008000"/>
                </a:solidFill>
                <a:effectLst/>
                <a:latin typeface="+mn-lt"/>
              </a:rPr>
              <a:t>"</a:t>
            </a:r>
            <a:r>
              <a:rPr kumimoji="0" lang="en-US" altLang="en-US" sz="2300" b="1" i="0" u="none" strike="noStrike" cap="none" normalizeH="0" baseline="0" dirty="0" err="1">
                <a:ln>
                  <a:noFill/>
                </a:ln>
                <a:solidFill>
                  <a:srgbClr val="008000"/>
                </a:solidFill>
                <a:effectLst/>
                <a:latin typeface="+mn-lt"/>
              </a:rPr>
              <a:t>phone_numbers</a:t>
            </a:r>
            <a:r>
              <a:rPr kumimoji="0" lang="en-US" altLang="en-US" sz="2300" b="1" i="0" u="none" strike="noStrike" cap="none" normalizeH="0" baseline="0" dirty="0">
                <a:ln>
                  <a:noFill/>
                </a:ln>
                <a:solidFill>
                  <a:srgbClr val="008000"/>
                </a:solidFill>
                <a:effectLst/>
                <a:latin typeface="+mn-lt"/>
              </a:rPr>
              <a:t>"</a:t>
            </a:r>
            <a:r>
              <a:rPr kumimoji="0" lang="en-US" altLang="en-US" sz="2300" b="0" i="0" u="none" strike="noStrike" cap="none" normalizeH="0" baseline="0" dirty="0">
                <a:ln>
                  <a:noFill/>
                </a:ln>
                <a:solidFill>
                  <a:srgbClr val="101418"/>
                </a:solidFill>
                <a:effectLst/>
                <a:latin typeface="+mn-lt"/>
              </a:rPr>
              <a:t>:</a:t>
            </a:r>
            <a:r>
              <a:rPr kumimoji="0" lang="en-US" altLang="en-US" sz="2300" b="0" i="0" u="none" strike="noStrike" cap="none" normalizeH="0" baseline="0" dirty="0">
                <a:ln>
                  <a:noFill/>
                </a:ln>
                <a:solidFill>
                  <a:srgbClr val="BBBBBB"/>
                </a:solidFill>
                <a:effectLst/>
                <a:latin typeface="+mn-lt"/>
              </a:rPr>
              <a:t>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2300" dirty="0">
                <a:solidFill>
                  <a:srgbClr val="BBBBBB"/>
                </a:solidFill>
                <a:latin typeface="+mn-lt"/>
              </a:rPr>
              <a:t>	</a:t>
            </a:r>
            <a:r>
              <a:rPr kumimoji="0" lang="en-US" altLang="en-US" sz="2300" b="0" i="0" u="none" strike="noStrike" cap="none" normalizeH="0" baseline="0" dirty="0">
                <a:ln>
                  <a:noFill/>
                </a:ln>
                <a:solidFill>
                  <a:srgbClr val="101418"/>
                </a:solidFill>
                <a:effectLst/>
                <a:latin typeface="+mn-lt"/>
              </a:rPr>
              <a:t>[</a:t>
            </a:r>
            <a:r>
              <a:rPr kumimoji="0" lang="en-US" altLang="en-US" sz="2300" b="0" i="0" u="none" strike="noStrike" cap="none" normalizeH="0" dirty="0">
                <a:ln>
                  <a:noFill/>
                </a:ln>
                <a:solidFill>
                  <a:srgbClr val="101418"/>
                </a:solidFill>
                <a:effectLst/>
                <a:latin typeface="+mn-lt"/>
              </a:rPr>
              <a:t> </a:t>
            </a:r>
            <a:r>
              <a:rPr kumimoji="0" lang="en-US" altLang="en-US" sz="2300" b="0" i="0" u="none" strike="noStrike" cap="none" normalizeH="0" baseline="0" dirty="0">
                <a:ln>
                  <a:noFill/>
                </a:ln>
                <a:solidFill>
                  <a:srgbClr val="101418"/>
                </a:solidFill>
                <a:effectLst/>
                <a:latin typeface="+mn-lt"/>
              </a:rPr>
              <a:t>{ </a:t>
            </a:r>
            <a:r>
              <a:rPr kumimoji="0" lang="en-US" altLang="en-US" sz="2300" b="1" i="0" u="none" strike="noStrike" cap="none" normalizeH="0" baseline="0" dirty="0">
                <a:ln>
                  <a:noFill/>
                </a:ln>
                <a:solidFill>
                  <a:srgbClr val="008000"/>
                </a:solidFill>
                <a:effectLst/>
                <a:latin typeface="+mn-lt"/>
              </a:rPr>
              <a:t>"type"</a:t>
            </a:r>
            <a:r>
              <a:rPr kumimoji="0" lang="en-US" altLang="en-US" sz="2300" b="0" i="0" u="none" strike="noStrike" cap="none" normalizeH="0" baseline="0" dirty="0">
                <a:ln>
                  <a:noFill/>
                </a:ln>
                <a:solidFill>
                  <a:srgbClr val="101418"/>
                </a:solidFill>
                <a:effectLst/>
                <a:latin typeface="+mn-lt"/>
              </a:rPr>
              <a:t>:</a:t>
            </a:r>
            <a:r>
              <a:rPr kumimoji="0" lang="en-US" altLang="en-US" sz="2300" b="0" i="0" u="none" strike="noStrike" cap="none" normalizeH="0" baseline="0" dirty="0">
                <a:ln>
                  <a:noFill/>
                </a:ln>
                <a:solidFill>
                  <a:srgbClr val="BBBBBB"/>
                </a:solidFill>
                <a:effectLst/>
                <a:latin typeface="+mn-lt"/>
              </a:rPr>
              <a:t> </a:t>
            </a:r>
            <a:r>
              <a:rPr kumimoji="0" lang="en-US" altLang="en-US" sz="2300" b="0" i="0" u="none" strike="noStrike" cap="none" normalizeH="0" baseline="0" dirty="0">
                <a:ln>
                  <a:noFill/>
                </a:ln>
                <a:solidFill>
                  <a:srgbClr val="BA2121"/>
                </a:solidFill>
                <a:effectLst/>
                <a:latin typeface="+mn-lt"/>
              </a:rPr>
              <a:t>"home"</a:t>
            </a:r>
            <a:r>
              <a:rPr kumimoji="0" lang="en-US" altLang="en-US" sz="2300" b="0" i="0" u="none" strike="noStrike" cap="none" normalizeH="0" baseline="0" dirty="0">
                <a:ln>
                  <a:noFill/>
                </a:ln>
                <a:solidFill>
                  <a:srgbClr val="101418"/>
                </a:solidFill>
                <a:effectLst/>
                <a:latin typeface="+mn-lt"/>
              </a:rPr>
              <a:t>,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2300" dirty="0">
                <a:solidFill>
                  <a:srgbClr val="101418"/>
                </a:solidFill>
                <a:latin typeface="+mn-lt"/>
              </a:rPr>
              <a:t>	     </a:t>
            </a:r>
            <a:r>
              <a:rPr kumimoji="0" lang="en-US" altLang="en-US" sz="2300" b="1" i="0" u="none" strike="noStrike" cap="none" normalizeH="0" baseline="0" dirty="0">
                <a:ln>
                  <a:noFill/>
                </a:ln>
                <a:solidFill>
                  <a:srgbClr val="008000"/>
                </a:solidFill>
                <a:effectLst/>
                <a:latin typeface="+mn-lt"/>
              </a:rPr>
              <a:t>"number"</a:t>
            </a:r>
            <a:r>
              <a:rPr kumimoji="0" lang="en-US" altLang="en-US" sz="2300" b="0" i="0" u="none" strike="noStrike" cap="none" normalizeH="0" baseline="0" dirty="0">
                <a:ln>
                  <a:noFill/>
                </a:ln>
                <a:solidFill>
                  <a:srgbClr val="101418"/>
                </a:solidFill>
                <a:effectLst/>
                <a:latin typeface="+mn-lt"/>
              </a:rPr>
              <a:t>:</a:t>
            </a:r>
            <a:r>
              <a:rPr kumimoji="0" lang="en-US" altLang="en-US" sz="2300" b="0" i="0" u="none" strike="noStrike" cap="none" normalizeH="0" baseline="0" dirty="0">
                <a:ln>
                  <a:noFill/>
                </a:ln>
                <a:solidFill>
                  <a:srgbClr val="BBBBBB"/>
                </a:solidFill>
                <a:effectLst/>
                <a:latin typeface="+mn-lt"/>
              </a:rPr>
              <a:t> </a:t>
            </a:r>
            <a:r>
              <a:rPr kumimoji="0" lang="en-US" altLang="en-US" sz="2300" b="0" i="0" u="none" strike="noStrike" cap="none" normalizeH="0" baseline="0" dirty="0">
                <a:ln>
                  <a:noFill/>
                </a:ln>
                <a:solidFill>
                  <a:srgbClr val="BA2121"/>
                </a:solidFill>
                <a:effectLst/>
                <a:latin typeface="+mn-lt"/>
              </a:rPr>
              <a:t>"212 555-1234"</a:t>
            </a:r>
            <a:r>
              <a:rPr kumimoji="0" lang="en-US" altLang="en-US" sz="2300" b="0" i="0" u="none" strike="noStrike" cap="none" normalizeH="0" baseline="0" dirty="0">
                <a:ln>
                  <a:noFill/>
                </a:ln>
                <a:solidFill>
                  <a:srgbClr val="101418"/>
                </a:solidFill>
                <a:effectLst/>
                <a:latin typeface="+mn-lt"/>
              </a:rPr>
              <a:t> },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2300" dirty="0">
                <a:solidFill>
                  <a:srgbClr val="101418"/>
                </a:solidFill>
                <a:latin typeface="+mn-lt"/>
              </a:rPr>
              <a:t>	   </a:t>
            </a:r>
            <a:r>
              <a:rPr kumimoji="0" lang="en-US" altLang="en-US" sz="2300" b="0" i="0" u="none" strike="noStrike" cap="none" normalizeH="0" baseline="0" dirty="0">
                <a:ln>
                  <a:noFill/>
                </a:ln>
                <a:solidFill>
                  <a:srgbClr val="101418"/>
                </a:solidFill>
                <a:effectLst/>
                <a:latin typeface="+mn-lt"/>
              </a:rPr>
              <a:t>{ </a:t>
            </a:r>
            <a:r>
              <a:rPr kumimoji="0" lang="en-US" altLang="en-US" sz="2300" b="1" i="0" u="none" strike="noStrike" cap="none" normalizeH="0" baseline="0" dirty="0">
                <a:ln>
                  <a:noFill/>
                </a:ln>
                <a:solidFill>
                  <a:srgbClr val="008000"/>
                </a:solidFill>
                <a:effectLst/>
                <a:latin typeface="+mn-lt"/>
              </a:rPr>
              <a:t>"type"</a:t>
            </a:r>
            <a:r>
              <a:rPr kumimoji="0" lang="en-US" altLang="en-US" sz="2300" b="0" i="0" u="none" strike="noStrike" cap="none" normalizeH="0" baseline="0" dirty="0">
                <a:ln>
                  <a:noFill/>
                </a:ln>
                <a:solidFill>
                  <a:srgbClr val="101418"/>
                </a:solidFill>
                <a:effectLst/>
                <a:latin typeface="+mn-lt"/>
              </a:rPr>
              <a:t>:</a:t>
            </a:r>
            <a:r>
              <a:rPr kumimoji="0" lang="en-US" altLang="en-US" sz="2300" b="0" i="0" u="none" strike="noStrike" cap="none" normalizeH="0" baseline="0" dirty="0">
                <a:ln>
                  <a:noFill/>
                </a:ln>
                <a:solidFill>
                  <a:srgbClr val="BBBBBB"/>
                </a:solidFill>
                <a:effectLst/>
                <a:latin typeface="+mn-lt"/>
              </a:rPr>
              <a:t> </a:t>
            </a:r>
            <a:r>
              <a:rPr kumimoji="0" lang="en-US" altLang="en-US" sz="2300" b="0" i="0" u="none" strike="noStrike" cap="none" normalizeH="0" baseline="0" dirty="0">
                <a:ln>
                  <a:noFill/>
                </a:ln>
                <a:solidFill>
                  <a:srgbClr val="BA2121"/>
                </a:solidFill>
                <a:effectLst/>
                <a:latin typeface="+mn-lt"/>
              </a:rPr>
              <a:t>"office"</a:t>
            </a:r>
            <a:r>
              <a:rPr kumimoji="0" lang="en-US" altLang="en-US" sz="2300" b="0" i="0" u="none" strike="noStrike" cap="none" normalizeH="0" baseline="0" dirty="0">
                <a:ln>
                  <a:noFill/>
                </a:ln>
                <a:solidFill>
                  <a:srgbClr val="101418"/>
                </a:solidFill>
                <a:effectLst/>
                <a:latin typeface="+mn-lt"/>
              </a:rPr>
              <a:t>,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2300" dirty="0">
                <a:solidFill>
                  <a:srgbClr val="101418"/>
                </a:solidFill>
                <a:latin typeface="+mn-lt"/>
              </a:rPr>
              <a:t>	      </a:t>
            </a:r>
            <a:r>
              <a:rPr kumimoji="0" lang="en-US" altLang="en-US" sz="2300" b="1" i="0" u="none" strike="noStrike" cap="none" normalizeH="0" baseline="0" dirty="0">
                <a:ln>
                  <a:noFill/>
                </a:ln>
                <a:solidFill>
                  <a:srgbClr val="008000"/>
                </a:solidFill>
                <a:effectLst/>
                <a:latin typeface="+mn-lt"/>
              </a:rPr>
              <a:t>"number"</a:t>
            </a:r>
            <a:r>
              <a:rPr kumimoji="0" lang="en-US" altLang="en-US" sz="2300" b="0" i="0" u="none" strike="noStrike" cap="none" normalizeH="0" baseline="0" dirty="0">
                <a:ln>
                  <a:noFill/>
                </a:ln>
                <a:solidFill>
                  <a:srgbClr val="101418"/>
                </a:solidFill>
                <a:effectLst/>
                <a:latin typeface="+mn-lt"/>
              </a:rPr>
              <a:t>:</a:t>
            </a:r>
            <a:r>
              <a:rPr kumimoji="0" lang="en-US" altLang="en-US" sz="2300" b="0" i="0" u="none" strike="noStrike" cap="none" normalizeH="0" baseline="0" dirty="0">
                <a:ln>
                  <a:noFill/>
                </a:ln>
                <a:solidFill>
                  <a:srgbClr val="BBBBBB"/>
                </a:solidFill>
                <a:effectLst/>
                <a:latin typeface="+mn-lt"/>
              </a:rPr>
              <a:t> </a:t>
            </a:r>
            <a:r>
              <a:rPr kumimoji="0" lang="en-US" altLang="en-US" sz="2300" b="0" i="0" u="none" strike="noStrike" cap="none" normalizeH="0" baseline="0" dirty="0">
                <a:ln>
                  <a:noFill/>
                </a:ln>
                <a:solidFill>
                  <a:srgbClr val="BA2121"/>
                </a:solidFill>
                <a:effectLst/>
                <a:latin typeface="+mn-lt"/>
              </a:rPr>
              <a:t>"646 555-4567"</a:t>
            </a:r>
            <a:r>
              <a:rPr kumimoji="0" lang="en-US" altLang="en-US" sz="2300" b="0" i="0" u="none" strike="noStrike" cap="none" normalizeH="0" baseline="0" dirty="0">
                <a:ln>
                  <a:noFill/>
                </a:ln>
                <a:solidFill>
                  <a:srgbClr val="101418"/>
                </a:solidFill>
                <a:effectLst/>
                <a:latin typeface="+mn-lt"/>
              </a:rPr>
              <a:t> } ],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2300" dirty="0">
                <a:solidFill>
                  <a:srgbClr val="101418"/>
                </a:solidFill>
                <a:latin typeface="+mn-lt"/>
              </a:rPr>
              <a:t>    </a:t>
            </a:r>
            <a:r>
              <a:rPr kumimoji="0" lang="en-US" altLang="en-US" sz="2300" b="1" i="0" u="none" strike="noStrike" cap="none" normalizeH="0" baseline="0" dirty="0">
                <a:ln>
                  <a:noFill/>
                </a:ln>
                <a:solidFill>
                  <a:srgbClr val="008000"/>
                </a:solidFill>
                <a:effectLst/>
                <a:latin typeface="+mn-lt"/>
              </a:rPr>
              <a:t>"children"</a:t>
            </a:r>
            <a:r>
              <a:rPr kumimoji="0" lang="en-US" altLang="en-US" sz="2300" b="0" i="0" u="none" strike="noStrike" cap="none" normalizeH="0" baseline="0" dirty="0">
                <a:ln>
                  <a:noFill/>
                </a:ln>
                <a:solidFill>
                  <a:srgbClr val="101418"/>
                </a:solidFill>
                <a:effectLst/>
                <a:latin typeface="+mn-lt"/>
              </a:rPr>
              <a:t>:</a:t>
            </a:r>
            <a:r>
              <a:rPr kumimoji="0" lang="en-US" altLang="en-US" sz="2300" b="0" i="0" u="none" strike="noStrike" cap="none" normalizeH="0" baseline="0" dirty="0">
                <a:ln>
                  <a:noFill/>
                </a:ln>
                <a:solidFill>
                  <a:srgbClr val="BBBBBB"/>
                </a:solidFill>
                <a:effectLst/>
                <a:latin typeface="+mn-lt"/>
              </a:rPr>
              <a:t> </a:t>
            </a:r>
            <a:r>
              <a:rPr kumimoji="0" lang="en-US" altLang="en-US" sz="2300" b="0" i="0" u="none" strike="noStrike" cap="none" normalizeH="0" baseline="0" dirty="0">
                <a:ln>
                  <a:noFill/>
                </a:ln>
                <a:solidFill>
                  <a:srgbClr val="101418"/>
                </a:solidFill>
                <a:effectLst/>
                <a:latin typeface="+mn-lt"/>
              </a:rPr>
              <a:t>[ </a:t>
            </a:r>
            <a:r>
              <a:rPr kumimoji="0" lang="en-US" altLang="en-US" sz="2300" b="0" i="0" u="none" strike="noStrike" cap="none" normalizeH="0" baseline="0" dirty="0">
                <a:ln>
                  <a:noFill/>
                </a:ln>
                <a:solidFill>
                  <a:srgbClr val="BA2121"/>
                </a:solidFill>
                <a:effectLst/>
                <a:latin typeface="+mn-lt"/>
              </a:rPr>
              <a:t>"Catherine"</a:t>
            </a:r>
            <a:r>
              <a:rPr kumimoji="0" lang="en-US" altLang="en-US" sz="2300" b="0" i="0" u="none" strike="noStrike" cap="none" normalizeH="0" baseline="0" dirty="0">
                <a:ln>
                  <a:noFill/>
                </a:ln>
                <a:solidFill>
                  <a:srgbClr val="101418"/>
                </a:solidFill>
                <a:effectLst/>
                <a:latin typeface="+mn-lt"/>
              </a:rPr>
              <a:t>, </a:t>
            </a:r>
            <a:r>
              <a:rPr kumimoji="0" lang="en-US" altLang="en-US" sz="2300" b="0" i="0" u="none" strike="noStrike" cap="none" normalizeH="0" baseline="0" dirty="0">
                <a:ln>
                  <a:noFill/>
                </a:ln>
                <a:solidFill>
                  <a:srgbClr val="BA2121"/>
                </a:solidFill>
                <a:effectLst/>
                <a:latin typeface="+mn-lt"/>
              </a:rPr>
              <a:t>"Thomas"</a:t>
            </a:r>
            <a:r>
              <a:rPr kumimoji="0" lang="en-US" altLang="en-US" sz="2300" b="0" i="0" u="none" strike="noStrike" cap="none" normalizeH="0" baseline="0" dirty="0">
                <a:ln>
                  <a:noFill/>
                </a:ln>
                <a:solidFill>
                  <a:srgbClr val="101418"/>
                </a:solidFill>
                <a:effectLst/>
                <a:latin typeface="+mn-lt"/>
              </a:rPr>
              <a:t>, </a:t>
            </a:r>
            <a:r>
              <a:rPr kumimoji="0" lang="en-US" altLang="en-US" sz="2300" b="0" i="0" u="none" strike="noStrike" cap="none" normalizeH="0" baseline="0" dirty="0">
                <a:ln>
                  <a:noFill/>
                </a:ln>
                <a:solidFill>
                  <a:srgbClr val="BA2121"/>
                </a:solidFill>
                <a:effectLst/>
                <a:latin typeface="+mn-lt"/>
              </a:rPr>
              <a:t>"Trevor"</a:t>
            </a:r>
            <a:r>
              <a:rPr kumimoji="0" lang="en-US" altLang="en-US" sz="2300" b="0" i="0" u="none" strike="noStrike" cap="none" normalizeH="0" baseline="0" dirty="0">
                <a:ln>
                  <a:noFill/>
                </a:ln>
                <a:solidFill>
                  <a:srgbClr val="101418"/>
                </a:solidFill>
                <a:effectLst/>
                <a:latin typeface="+mn-lt"/>
              </a:rPr>
              <a:t> ],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2300" dirty="0">
                <a:solidFill>
                  <a:srgbClr val="101418"/>
                </a:solidFill>
                <a:latin typeface="+mn-lt"/>
              </a:rPr>
              <a:t>    </a:t>
            </a:r>
            <a:r>
              <a:rPr kumimoji="0" lang="en-US" altLang="en-US" sz="2300" b="1" i="0" u="none" strike="noStrike" cap="none" normalizeH="0" baseline="0" dirty="0">
                <a:ln>
                  <a:noFill/>
                </a:ln>
                <a:solidFill>
                  <a:srgbClr val="008000"/>
                </a:solidFill>
                <a:effectLst/>
                <a:latin typeface="+mn-lt"/>
              </a:rPr>
              <a:t>"spouse"</a:t>
            </a:r>
            <a:r>
              <a:rPr kumimoji="0" lang="en-US" altLang="en-US" sz="2300" b="0" i="0" u="none" strike="noStrike" cap="none" normalizeH="0" baseline="0" dirty="0">
                <a:ln>
                  <a:noFill/>
                </a:ln>
                <a:solidFill>
                  <a:srgbClr val="101418"/>
                </a:solidFill>
                <a:effectLst/>
                <a:latin typeface="+mn-lt"/>
              </a:rPr>
              <a:t>:</a:t>
            </a:r>
            <a:r>
              <a:rPr kumimoji="0" lang="en-US" altLang="en-US" sz="2300" b="0" i="0" u="none" strike="noStrike" cap="none" normalizeH="0" baseline="0" dirty="0">
                <a:ln>
                  <a:noFill/>
                </a:ln>
                <a:solidFill>
                  <a:srgbClr val="BBBBBB"/>
                </a:solidFill>
                <a:effectLst/>
                <a:latin typeface="+mn-lt"/>
              </a:rPr>
              <a:t> </a:t>
            </a:r>
            <a:r>
              <a:rPr kumimoji="0" lang="en-US" altLang="en-US" sz="2300" b="1" i="0" u="none" strike="noStrike" cap="none" normalizeH="0" baseline="0" dirty="0">
                <a:ln>
                  <a:noFill/>
                </a:ln>
                <a:solidFill>
                  <a:srgbClr val="FF66FF"/>
                </a:solidFill>
                <a:effectLst/>
                <a:latin typeface="+mn-lt"/>
              </a:rPr>
              <a:t>null</a:t>
            </a:r>
            <a:r>
              <a:rPr kumimoji="0" lang="en-US" altLang="en-US" sz="2300" b="0" i="0" u="none" strike="noStrike" cap="none" normalizeH="0" baseline="0" dirty="0">
                <a:ln>
                  <a:noFill/>
                </a:ln>
                <a:solidFill>
                  <a:srgbClr val="101418"/>
                </a:solidFill>
                <a:effectLst/>
                <a:latin typeface="+mn-lt"/>
              </a:rPr>
              <a:t> }</a:t>
            </a:r>
            <a:r>
              <a:rPr kumimoji="0" lang="en-US" altLang="en-US" sz="2300" b="0" i="0" u="none" strike="noStrike" cap="none" normalizeH="0" baseline="0" dirty="0">
                <a:ln>
                  <a:noFill/>
                </a:ln>
                <a:solidFill>
                  <a:schemeClr val="tx1"/>
                </a:solidFill>
                <a:effectLst/>
                <a:latin typeface="+mn-lt"/>
              </a:rPr>
              <a:t> </a:t>
            </a:r>
          </a:p>
        </p:txBody>
      </p:sp>
    </p:spTree>
    <p:extLst>
      <p:ext uri="{BB962C8B-B14F-4D97-AF65-F5344CB8AC3E}">
        <p14:creationId xmlns:p14="http://schemas.microsoft.com/office/powerpoint/2010/main" val="24916438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1">
            <a:extLst>
              <a:ext uri="{FF2B5EF4-FFF2-40B4-BE49-F238E27FC236}">
                <a16:creationId xmlns:a16="http://schemas.microsoft.com/office/drawing/2014/main" id="{C2DA928B-C1BA-4842-A3E7-393848E25E18}"/>
              </a:ext>
            </a:extLst>
          </p:cNvPr>
          <p:cNvSpPr>
            <a:spLocks noGrp="1" noChangeArrowheads="1"/>
          </p:cNvSpPr>
          <p:nvPr>
            <p:ph idx="1"/>
          </p:nvPr>
        </p:nvSpPr>
        <p:spPr bwMode="auto">
          <a:xfrm>
            <a:off x="685800" y="1498334"/>
            <a:ext cx="8077200" cy="5309146"/>
          </a:xfrm>
          <a:prstGeom prst="rect">
            <a:avLst/>
          </a:prstGeom>
          <a:solidFill>
            <a:srgbClr val="FFFFFF"/>
          </a:solidFill>
          <a:ln>
            <a:noFill/>
          </a:ln>
          <a:effectLst/>
        </p:spPr>
        <p:txBody>
          <a:bodyPr vert="horz" wrap="squar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300" b="0" i="0" u="none" strike="noStrike" cap="none" normalizeH="0" baseline="0" dirty="0">
                <a:ln>
                  <a:noFill/>
                </a:ln>
                <a:solidFill>
                  <a:srgbClr val="101418"/>
                </a:solidFill>
                <a:effectLst/>
                <a:latin typeface="+mn-lt"/>
              </a:rPr>
              <a:t>{ </a:t>
            </a:r>
            <a:r>
              <a:rPr kumimoji="0" lang="en-US" altLang="en-US" sz="2300" b="1" i="0" u="none" strike="noStrike" cap="none" normalizeH="0" baseline="0" dirty="0">
                <a:ln>
                  <a:noFill/>
                </a:ln>
                <a:solidFill>
                  <a:srgbClr val="008000"/>
                </a:solidFill>
                <a:effectLst/>
                <a:latin typeface="+mn-lt"/>
              </a:rPr>
              <a:t>"</a:t>
            </a:r>
            <a:r>
              <a:rPr kumimoji="0" lang="en-US" altLang="en-US" sz="2300" b="1" i="0" u="none" strike="noStrike" cap="none" normalizeH="0" baseline="0" dirty="0" err="1">
                <a:ln>
                  <a:noFill/>
                </a:ln>
                <a:solidFill>
                  <a:srgbClr val="008000"/>
                </a:solidFill>
                <a:effectLst/>
                <a:latin typeface="+mn-lt"/>
              </a:rPr>
              <a:t>first_name</a:t>
            </a:r>
            <a:r>
              <a:rPr kumimoji="0" lang="en-US" altLang="en-US" sz="2300" b="1" i="0" u="none" strike="noStrike" cap="none" normalizeH="0" baseline="0" dirty="0">
                <a:ln>
                  <a:noFill/>
                </a:ln>
                <a:solidFill>
                  <a:srgbClr val="008000"/>
                </a:solidFill>
                <a:effectLst/>
                <a:latin typeface="+mn-lt"/>
              </a:rPr>
              <a:t>"</a:t>
            </a:r>
            <a:r>
              <a:rPr kumimoji="0" lang="en-US" altLang="en-US" sz="2300" b="0" i="0" u="none" strike="noStrike" cap="none" normalizeH="0" baseline="0" dirty="0">
                <a:ln>
                  <a:noFill/>
                </a:ln>
                <a:solidFill>
                  <a:srgbClr val="101418"/>
                </a:solidFill>
                <a:effectLst/>
                <a:latin typeface="+mn-lt"/>
              </a:rPr>
              <a:t>:</a:t>
            </a:r>
            <a:r>
              <a:rPr kumimoji="0" lang="en-US" altLang="en-US" sz="2300" b="0" i="0" u="none" strike="noStrike" cap="none" normalizeH="0" baseline="0" dirty="0">
                <a:ln>
                  <a:noFill/>
                </a:ln>
                <a:solidFill>
                  <a:srgbClr val="BBBBBB"/>
                </a:solidFill>
                <a:effectLst/>
                <a:latin typeface="+mn-lt"/>
              </a:rPr>
              <a:t> </a:t>
            </a:r>
            <a:r>
              <a:rPr kumimoji="0" lang="en-US" altLang="en-US" sz="2300" b="0" i="0" u="none" strike="noStrike" cap="none" normalizeH="0" baseline="0" dirty="0">
                <a:ln>
                  <a:noFill/>
                </a:ln>
                <a:solidFill>
                  <a:srgbClr val="BA2121"/>
                </a:solidFill>
                <a:effectLst/>
                <a:latin typeface="+mn-lt"/>
              </a:rPr>
              <a:t>"John"</a:t>
            </a:r>
            <a:r>
              <a:rPr kumimoji="0" lang="en-US" altLang="en-US" sz="2300" b="0" i="0" u="none" strike="noStrike" cap="none" normalizeH="0" baseline="0" dirty="0">
                <a:ln>
                  <a:noFill/>
                </a:ln>
                <a:solidFill>
                  <a:srgbClr val="101418"/>
                </a:solidFill>
                <a:effectLst/>
                <a:latin typeface="+mn-lt"/>
              </a:rPr>
              <a:t>,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2300" dirty="0">
                <a:solidFill>
                  <a:srgbClr val="101418"/>
                </a:solidFill>
                <a:latin typeface="+mn-lt"/>
              </a:rPr>
              <a:t>   </a:t>
            </a:r>
            <a:r>
              <a:rPr kumimoji="0" lang="en-US" altLang="en-US" sz="2300" b="1" i="0" u="none" strike="noStrike" cap="none" normalizeH="0" baseline="0" dirty="0">
                <a:ln>
                  <a:noFill/>
                </a:ln>
                <a:solidFill>
                  <a:srgbClr val="008000"/>
                </a:solidFill>
                <a:effectLst/>
                <a:latin typeface="+mn-lt"/>
              </a:rPr>
              <a:t>"</a:t>
            </a:r>
            <a:r>
              <a:rPr kumimoji="0" lang="en-US" altLang="en-US" sz="2300" b="1" i="0" u="none" strike="noStrike" cap="none" normalizeH="0" baseline="0" dirty="0" err="1">
                <a:ln>
                  <a:noFill/>
                </a:ln>
                <a:solidFill>
                  <a:srgbClr val="008000"/>
                </a:solidFill>
                <a:effectLst/>
                <a:latin typeface="+mn-lt"/>
              </a:rPr>
              <a:t>last_name</a:t>
            </a:r>
            <a:r>
              <a:rPr kumimoji="0" lang="en-US" altLang="en-US" sz="2300" b="1" i="0" u="none" strike="noStrike" cap="none" normalizeH="0" baseline="0" dirty="0">
                <a:ln>
                  <a:noFill/>
                </a:ln>
                <a:solidFill>
                  <a:srgbClr val="008000"/>
                </a:solidFill>
                <a:effectLst/>
                <a:latin typeface="+mn-lt"/>
              </a:rPr>
              <a:t>"</a:t>
            </a:r>
            <a:r>
              <a:rPr kumimoji="0" lang="en-US" altLang="en-US" sz="2300" b="0" i="0" u="none" strike="noStrike" cap="none" normalizeH="0" baseline="0" dirty="0">
                <a:ln>
                  <a:noFill/>
                </a:ln>
                <a:solidFill>
                  <a:srgbClr val="101418"/>
                </a:solidFill>
                <a:effectLst/>
                <a:latin typeface="+mn-lt"/>
              </a:rPr>
              <a:t>:</a:t>
            </a:r>
            <a:r>
              <a:rPr kumimoji="0" lang="en-US" altLang="en-US" sz="2300" b="0" i="0" u="none" strike="noStrike" cap="none" normalizeH="0" baseline="0" dirty="0">
                <a:ln>
                  <a:noFill/>
                </a:ln>
                <a:solidFill>
                  <a:srgbClr val="BBBBBB"/>
                </a:solidFill>
                <a:effectLst/>
                <a:latin typeface="+mn-lt"/>
              </a:rPr>
              <a:t> </a:t>
            </a:r>
            <a:r>
              <a:rPr kumimoji="0" lang="en-US" altLang="en-US" sz="2300" b="0" i="0" u="none" strike="noStrike" cap="none" normalizeH="0" baseline="0" dirty="0">
                <a:ln>
                  <a:noFill/>
                </a:ln>
                <a:solidFill>
                  <a:srgbClr val="BA2121"/>
                </a:solidFill>
                <a:effectLst/>
                <a:latin typeface="+mn-lt"/>
              </a:rPr>
              <a:t>"Smith"</a:t>
            </a:r>
            <a:r>
              <a:rPr kumimoji="0" lang="en-US" altLang="en-US" sz="2300" b="0" i="0" u="none" strike="noStrike" cap="none" normalizeH="0" baseline="0" dirty="0">
                <a:ln>
                  <a:noFill/>
                </a:ln>
                <a:solidFill>
                  <a:srgbClr val="101418"/>
                </a:solidFill>
                <a:effectLst/>
                <a:latin typeface="+mn-lt"/>
              </a:rPr>
              <a:t>,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2300" dirty="0">
                <a:solidFill>
                  <a:srgbClr val="101418"/>
                </a:solidFill>
                <a:latin typeface="+mn-lt"/>
              </a:rPr>
              <a:t>   </a:t>
            </a:r>
            <a:r>
              <a:rPr kumimoji="0" lang="en-US" altLang="en-US" sz="2300" b="1" i="0" u="none" strike="noStrike" cap="none" normalizeH="0" baseline="0" dirty="0">
                <a:ln>
                  <a:noFill/>
                </a:ln>
                <a:solidFill>
                  <a:srgbClr val="008000"/>
                </a:solidFill>
                <a:effectLst/>
                <a:latin typeface="+mn-lt"/>
              </a:rPr>
              <a:t>"</a:t>
            </a:r>
            <a:r>
              <a:rPr kumimoji="0" lang="en-US" altLang="en-US" sz="2300" b="1" i="0" u="none" strike="noStrike" cap="none" normalizeH="0" baseline="0" dirty="0" err="1">
                <a:ln>
                  <a:noFill/>
                </a:ln>
                <a:solidFill>
                  <a:srgbClr val="008000"/>
                </a:solidFill>
                <a:effectLst/>
                <a:latin typeface="+mn-lt"/>
              </a:rPr>
              <a:t>is_alive</a:t>
            </a:r>
            <a:r>
              <a:rPr kumimoji="0" lang="en-US" altLang="en-US" sz="2300" b="1" i="0" u="none" strike="noStrike" cap="none" normalizeH="0" baseline="0" dirty="0">
                <a:ln>
                  <a:noFill/>
                </a:ln>
                <a:solidFill>
                  <a:srgbClr val="008000"/>
                </a:solidFill>
                <a:effectLst/>
                <a:latin typeface="+mn-lt"/>
              </a:rPr>
              <a:t>"</a:t>
            </a:r>
            <a:r>
              <a:rPr kumimoji="0" lang="en-US" altLang="en-US" sz="2300" b="0" i="0" u="none" strike="noStrike" cap="none" normalizeH="0" baseline="0" dirty="0">
                <a:ln>
                  <a:noFill/>
                </a:ln>
                <a:solidFill>
                  <a:srgbClr val="101418"/>
                </a:solidFill>
                <a:effectLst/>
                <a:latin typeface="+mn-lt"/>
              </a:rPr>
              <a:t>:</a:t>
            </a:r>
            <a:r>
              <a:rPr kumimoji="0" lang="en-US" altLang="en-US" sz="2300" b="0" i="0" u="none" strike="noStrike" cap="none" normalizeH="0" baseline="0" dirty="0">
                <a:ln>
                  <a:noFill/>
                </a:ln>
                <a:solidFill>
                  <a:srgbClr val="BBBBBB"/>
                </a:solidFill>
                <a:effectLst/>
                <a:latin typeface="+mn-lt"/>
              </a:rPr>
              <a:t> </a:t>
            </a:r>
            <a:r>
              <a:rPr kumimoji="0" lang="en-US" altLang="en-US" sz="2300" b="1" i="0" u="none" strike="noStrike" cap="none" normalizeH="0" baseline="0" dirty="0">
                <a:ln>
                  <a:noFill/>
                </a:ln>
                <a:solidFill>
                  <a:srgbClr val="FF66FF"/>
                </a:solidFill>
                <a:effectLst/>
                <a:latin typeface="+mn-lt"/>
              </a:rPr>
              <a:t>true</a:t>
            </a:r>
            <a:r>
              <a:rPr kumimoji="0" lang="en-US" altLang="en-US" sz="2300" b="0" i="0" u="none" strike="noStrike" cap="none" normalizeH="0" baseline="0" dirty="0">
                <a:ln>
                  <a:noFill/>
                </a:ln>
                <a:solidFill>
                  <a:srgbClr val="101418"/>
                </a:solidFill>
                <a:effectLst/>
                <a:latin typeface="+mn-lt"/>
              </a:rPr>
              <a:t>,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2300" dirty="0">
                <a:solidFill>
                  <a:srgbClr val="101418"/>
                </a:solidFill>
                <a:latin typeface="+mn-lt"/>
              </a:rPr>
              <a:t>   </a:t>
            </a:r>
            <a:r>
              <a:rPr kumimoji="0" lang="en-US" altLang="en-US" sz="2300" b="1" i="0" u="none" strike="noStrike" cap="none" normalizeH="0" baseline="0" dirty="0">
                <a:ln>
                  <a:noFill/>
                </a:ln>
                <a:solidFill>
                  <a:srgbClr val="008000"/>
                </a:solidFill>
                <a:effectLst/>
                <a:latin typeface="+mn-lt"/>
              </a:rPr>
              <a:t>"age"</a:t>
            </a:r>
            <a:r>
              <a:rPr kumimoji="0" lang="en-US" altLang="en-US" sz="2300" b="0" i="0" u="none" strike="noStrike" cap="none" normalizeH="0" baseline="0" dirty="0">
                <a:ln>
                  <a:noFill/>
                </a:ln>
                <a:solidFill>
                  <a:srgbClr val="101418"/>
                </a:solidFill>
                <a:effectLst/>
                <a:latin typeface="+mn-lt"/>
              </a:rPr>
              <a:t>:</a:t>
            </a:r>
            <a:r>
              <a:rPr kumimoji="0" lang="en-US" altLang="en-US" sz="2300" b="0" i="0" u="none" strike="noStrike" cap="none" normalizeH="0" baseline="0" dirty="0">
                <a:ln>
                  <a:noFill/>
                </a:ln>
                <a:solidFill>
                  <a:srgbClr val="BBBBBB"/>
                </a:solidFill>
                <a:effectLst/>
                <a:latin typeface="+mn-lt"/>
              </a:rPr>
              <a:t> </a:t>
            </a:r>
            <a:r>
              <a:rPr kumimoji="0" lang="en-US" altLang="en-US" sz="2300" b="1" i="0" u="none" strike="noStrike" cap="none" normalizeH="0" baseline="0" dirty="0">
                <a:ln>
                  <a:noFill/>
                </a:ln>
                <a:solidFill>
                  <a:schemeClr val="accent6">
                    <a:lumMod val="60000"/>
                    <a:lumOff val="40000"/>
                  </a:schemeClr>
                </a:solidFill>
                <a:effectLst/>
                <a:latin typeface="+mn-lt"/>
              </a:rPr>
              <a:t>27</a:t>
            </a:r>
            <a:r>
              <a:rPr kumimoji="0" lang="en-US" altLang="en-US" sz="2300" b="0" i="0" u="none" strike="noStrike" cap="none" normalizeH="0" baseline="0" dirty="0">
                <a:ln>
                  <a:noFill/>
                </a:ln>
                <a:solidFill>
                  <a:srgbClr val="101418"/>
                </a:solidFill>
                <a:effectLst/>
                <a:latin typeface="+mn-lt"/>
              </a:rPr>
              <a:t>,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2300" dirty="0">
                <a:solidFill>
                  <a:srgbClr val="101418"/>
                </a:solidFill>
                <a:latin typeface="+mn-lt"/>
              </a:rPr>
              <a:t>   </a:t>
            </a:r>
            <a:r>
              <a:rPr kumimoji="0" lang="en-US" altLang="en-US" sz="2300" b="1" i="0" u="none" strike="noStrike" cap="none" normalizeH="0" baseline="0" dirty="0">
                <a:ln>
                  <a:noFill/>
                </a:ln>
                <a:solidFill>
                  <a:srgbClr val="008000"/>
                </a:solidFill>
                <a:effectLst/>
                <a:latin typeface="+mn-lt"/>
              </a:rPr>
              <a:t>"address"</a:t>
            </a:r>
            <a:r>
              <a:rPr kumimoji="0" lang="en-US" altLang="en-US" sz="2300" b="0" i="0" u="none" strike="noStrike" cap="none" normalizeH="0" baseline="0" dirty="0">
                <a:ln>
                  <a:noFill/>
                </a:ln>
                <a:solidFill>
                  <a:srgbClr val="101418"/>
                </a:solidFill>
                <a:effectLst/>
                <a:latin typeface="+mn-lt"/>
              </a:rPr>
              <a:t>:</a:t>
            </a:r>
            <a:r>
              <a:rPr kumimoji="0" lang="en-US" altLang="en-US" sz="2300" b="0" i="0" u="none" strike="noStrike" cap="none" normalizeH="0" baseline="0" dirty="0">
                <a:ln>
                  <a:noFill/>
                </a:ln>
                <a:solidFill>
                  <a:srgbClr val="BBBBBB"/>
                </a:solidFill>
                <a:effectLst/>
                <a:latin typeface="+mn-lt"/>
              </a:rPr>
              <a:t> </a:t>
            </a:r>
            <a:r>
              <a:rPr kumimoji="0" lang="en-US" altLang="en-US" sz="2300" b="0" i="0" u="none" strike="noStrike" cap="none" normalizeH="0" baseline="0" dirty="0">
                <a:ln>
                  <a:noFill/>
                </a:ln>
                <a:solidFill>
                  <a:srgbClr val="101418"/>
                </a:solidFill>
                <a:effectLst/>
                <a:latin typeface="+mn-lt"/>
              </a:rPr>
              <a:t>{ </a:t>
            </a:r>
            <a:r>
              <a:rPr kumimoji="0" lang="en-US" altLang="en-US" sz="2300" b="1" i="0" u="none" strike="noStrike" cap="none" normalizeH="0" baseline="0" dirty="0">
                <a:ln>
                  <a:noFill/>
                </a:ln>
                <a:solidFill>
                  <a:srgbClr val="008000"/>
                </a:solidFill>
                <a:effectLst/>
                <a:latin typeface="+mn-lt"/>
              </a:rPr>
              <a:t>"</a:t>
            </a:r>
            <a:r>
              <a:rPr kumimoji="0" lang="en-US" altLang="en-US" sz="2300" b="1" i="0" u="none" strike="noStrike" cap="none" normalizeH="0" baseline="0" dirty="0" err="1">
                <a:ln>
                  <a:noFill/>
                </a:ln>
                <a:solidFill>
                  <a:srgbClr val="008000"/>
                </a:solidFill>
                <a:effectLst/>
                <a:latin typeface="+mn-lt"/>
              </a:rPr>
              <a:t>street_address</a:t>
            </a:r>
            <a:r>
              <a:rPr kumimoji="0" lang="en-US" altLang="en-US" sz="2300" b="1" i="0" u="none" strike="noStrike" cap="none" normalizeH="0" baseline="0" dirty="0">
                <a:ln>
                  <a:noFill/>
                </a:ln>
                <a:solidFill>
                  <a:srgbClr val="008000"/>
                </a:solidFill>
                <a:effectLst/>
                <a:latin typeface="+mn-lt"/>
              </a:rPr>
              <a:t>"</a:t>
            </a:r>
            <a:r>
              <a:rPr kumimoji="0" lang="en-US" altLang="en-US" sz="2300" b="0" i="0" u="none" strike="noStrike" cap="none" normalizeH="0" baseline="0" dirty="0">
                <a:ln>
                  <a:noFill/>
                </a:ln>
                <a:solidFill>
                  <a:srgbClr val="101418"/>
                </a:solidFill>
                <a:effectLst/>
                <a:latin typeface="+mn-lt"/>
              </a:rPr>
              <a:t>:</a:t>
            </a:r>
            <a:r>
              <a:rPr kumimoji="0" lang="en-US" altLang="en-US" sz="2300" b="0" i="0" u="none" strike="noStrike" cap="none" normalizeH="0" baseline="0" dirty="0">
                <a:ln>
                  <a:noFill/>
                </a:ln>
                <a:solidFill>
                  <a:srgbClr val="BBBBBB"/>
                </a:solidFill>
                <a:effectLst/>
                <a:latin typeface="+mn-lt"/>
              </a:rPr>
              <a:t> </a:t>
            </a:r>
            <a:r>
              <a:rPr kumimoji="0" lang="en-US" altLang="en-US" sz="2300" b="0" i="0" u="none" strike="noStrike" cap="none" normalizeH="0" baseline="0" dirty="0">
                <a:ln>
                  <a:noFill/>
                </a:ln>
                <a:solidFill>
                  <a:srgbClr val="BA2121"/>
                </a:solidFill>
                <a:effectLst/>
                <a:latin typeface="+mn-lt"/>
              </a:rPr>
              <a:t>"21 2nd Street"</a:t>
            </a:r>
            <a:r>
              <a:rPr kumimoji="0" lang="en-US" altLang="en-US" sz="2300" b="0" i="0" u="none" strike="noStrike" cap="none" normalizeH="0" baseline="0" dirty="0">
                <a:ln>
                  <a:noFill/>
                </a:ln>
                <a:solidFill>
                  <a:srgbClr val="101418"/>
                </a:solidFill>
                <a:effectLst/>
                <a:latin typeface="+mn-lt"/>
              </a:rPr>
              <a:t>,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2300" dirty="0">
                <a:solidFill>
                  <a:srgbClr val="101418"/>
                </a:solidFill>
                <a:latin typeface="+mn-lt"/>
              </a:rPr>
              <a:t>	            	    </a:t>
            </a:r>
            <a:r>
              <a:rPr kumimoji="0" lang="en-US" altLang="en-US" sz="2300" b="1" i="0" u="none" strike="noStrike" cap="none" normalizeH="0" baseline="0" dirty="0">
                <a:ln>
                  <a:noFill/>
                </a:ln>
                <a:solidFill>
                  <a:srgbClr val="008000"/>
                </a:solidFill>
                <a:effectLst/>
                <a:latin typeface="+mn-lt"/>
              </a:rPr>
              <a:t>"city"</a:t>
            </a:r>
            <a:r>
              <a:rPr kumimoji="0" lang="en-US" altLang="en-US" sz="2300" b="0" i="0" u="none" strike="noStrike" cap="none" normalizeH="0" baseline="0" dirty="0">
                <a:ln>
                  <a:noFill/>
                </a:ln>
                <a:solidFill>
                  <a:srgbClr val="101418"/>
                </a:solidFill>
                <a:effectLst/>
                <a:latin typeface="+mn-lt"/>
              </a:rPr>
              <a:t>:</a:t>
            </a:r>
            <a:r>
              <a:rPr kumimoji="0" lang="en-US" altLang="en-US" sz="2300" b="0" i="0" u="none" strike="noStrike" cap="none" normalizeH="0" baseline="0" dirty="0">
                <a:ln>
                  <a:noFill/>
                </a:ln>
                <a:solidFill>
                  <a:srgbClr val="BBBBBB"/>
                </a:solidFill>
                <a:effectLst/>
                <a:latin typeface="+mn-lt"/>
              </a:rPr>
              <a:t> </a:t>
            </a:r>
            <a:r>
              <a:rPr kumimoji="0" lang="en-US" altLang="en-US" sz="2300" b="0" i="0" u="none" strike="noStrike" cap="none" normalizeH="0" baseline="0" dirty="0">
                <a:ln>
                  <a:noFill/>
                </a:ln>
                <a:solidFill>
                  <a:srgbClr val="BA2121"/>
                </a:solidFill>
                <a:effectLst/>
                <a:latin typeface="+mn-lt"/>
              </a:rPr>
              <a:t>"New York"</a:t>
            </a:r>
            <a:r>
              <a:rPr kumimoji="0" lang="en-US" altLang="en-US" sz="2300" b="0" i="0" u="none" strike="noStrike" cap="none" normalizeH="0" baseline="0" dirty="0">
                <a:ln>
                  <a:noFill/>
                </a:ln>
                <a:solidFill>
                  <a:srgbClr val="101418"/>
                </a:solidFill>
                <a:effectLst/>
                <a:latin typeface="+mn-lt"/>
              </a:rPr>
              <a:t>,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2300" dirty="0">
                <a:solidFill>
                  <a:srgbClr val="101418"/>
                </a:solidFill>
                <a:latin typeface="+mn-lt"/>
              </a:rPr>
              <a:t>	            	    </a:t>
            </a:r>
            <a:r>
              <a:rPr kumimoji="0" lang="en-US" altLang="en-US" sz="2300" b="1" i="0" u="none" strike="noStrike" cap="none" normalizeH="0" baseline="0" dirty="0">
                <a:ln>
                  <a:noFill/>
                </a:ln>
                <a:solidFill>
                  <a:srgbClr val="008000"/>
                </a:solidFill>
                <a:effectLst/>
                <a:latin typeface="+mn-lt"/>
              </a:rPr>
              <a:t>"state"</a:t>
            </a:r>
            <a:r>
              <a:rPr kumimoji="0" lang="en-US" altLang="en-US" sz="2300" b="0" i="0" u="none" strike="noStrike" cap="none" normalizeH="0" baseline="0" dirty="0">
                <a:ln>
                  <a:noFill/>
                </a:ln>
                <a:solidFill>
                  <a:srgbClr val="101418"/>
                </a:solidFill>
                <a:effectLst/>
                <a:latin typeface="+mn-lt"/>
              </a:rPr>
              <a:t>:</a:t>
            </a:r>
            <a:r>
              <a:rPr kumimoji="0" lang="en-US" altLang="en-US" sz="2300" b="0" i="0" u="none" strike="noStrike" cap="none" normalizeH="0" baseline="0" dirty="0">
                <a:ln>
                  <a:noFill/>
                </a:ln>
                <a:solidFill>
                  <a:srgbClr val="BBBBBB"/>
                </a:solidFill>
                <a:effectLst/>
                <a:latin typeface="+mn-lt"/>
              </a:rPr>
              <a:t> </a:t>
            </a:r>
            <a:r>
              <a:rPr kumimoji="0" lang="en-US" altLang="en-US" sz="2300" b="0" i="0" u="none" strike="noStrike" cap="none" normalizeH="0" baseline="0" dirty="0">
                <a:ln>
                  <a:noFill/>
                </a:ln>
                <a:solidFill>
                  <a:srgbClr val="BA2121"/>
                </a:solidFill>
                <a:effectLst/>
                <a:latin typeface="+mn-lt"/>
              </a:rPr>
              <a:t>"NY"</a:t>
            </a:r>
            <a:r>
              <a:rPr kumimoji="0" lang="en-US" altLang="en-US" sz="2300" b="0" i="0" u="none" strike="noStrike" cap="none" normalizeH="0" baseline="0" dirty="0">
                <a:ln>
                  <a:noFill/>
                </a:ln>
                <a:solidFill>
                  <a:srgbClr val="101418"/>
                </a:solidFill>
                <a:effectLst/>
                <a:latin typeface="+mn-lt"/>
              </a:rPr>
              <a:t>,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2300" dirty="0">
                <a:solidFill>
                  <a:srgbClr val="101418"/>
                </a:solidFill>
                <a:latin typeface="+mn-lt"/>
              </a:rPr>
              <a:t>	            	    </a:t>
            </a:r>
            <a:r>
              <a:rPr kumimoji="0" lang="en-US" altLang="en-US" sz="2300" b="1" i="0" u="none" strike="noStrike" cap="none" normalizeH="0" baseline="0" dirty="0">
                <a:ln>
                  <a:noFill/>
                </a:ln>
                <a:solidFill>
                  <a:srgbClr val="008000"/>
                </a:solidFill>
                <a:effectLst/>
                <a:latin typeface="+mn-lt"/>
              </a:rPr>
              <a:t>"</a:t>
            </a:r>
            <a:r>
              <a:rPr kumimoji="0" lang="en-US" altLang="en-US" sz="2300" b="1" i="0" u="none" strike="noStrike" cap="none" normalizeH="0" baseline="0" dirty="0" err="1">
                <a:ln>
                  <a:noFill/>
                </a:ln>
                <a:solidFill>
                  <a:srgbClr val="008000"/>
                </a:solidFill>
                <a:effectLst/>
                <a:latin typeface="+mn-lt"/>
              </a:rPr>
              <a:t>postal_code</a:t>
            </a:r>
            <a:r>
              <a:rPr kumimoji="0" lang="en-US" altLang="en-US" sz="2300" b="1" i="0" u="none" strike="noStrike" cap="none" normalizeH="0" baseline="0" dirty="0">
                <a:ln>
                  <a:noFill/>
                </a:ln>
                <a:solidFill>
                  <a:srgbClr val="008000"/>
                </a:solidFill>
                <a:effectLst/>
                <a:latin typeface="+mn-lt"/>
              </a:rPr>
              <a:t>"</a:t>
            </a:r>
            <a:r>
              <a:rPr kumimoji="0" lang="en-US" altLang="en-US" sz="2300" b="0" i="0" u="none" strike="noStrike" cap="none" normalizeH="0" baseline="0" dirty="0">
                <a:ln>
                  <a:noFill/>
                </a:ln>
                <a:solidFill>
                  <a:srgbClr val="101418"/>
                </a:solidFill>
                <a:effectLst/>
                <a:latin typeface="+mn-lt"/>
              </a:rPr>
              <a:t>:</a:t>
            </a:r>
            <a:r>
              <a:rPr kumimoji="0" lang="en-US" altLang="en-US" sz="2300" b="0" i="0" u="none" strike="noStrike" cap="none" normalizeH="0" baseline="0" dirty="0">
                <a:ln>
                  <a:noFill/>
                </a:ln>
                <a:solidFill>
                  <a:srgbClr val="BBBBBB"/>
                </a:solidFill>
                <a:effectLst/>
                <a:latin typeface="+mn-lt"/>
              </a:rPr>
              <a:t> </a:t>
            </a:r>
            <a:r>
              <a:rPr kumimoji="0" lang="en-US" altLang="en-US" sz="2300" b="0" i="0" u="none" strike="noStrike" cap="none" normalizeH="0" baseline="0" dirty="0">
                <a:ln>
                  <a:noFill/>
                </a:ln>
                <a:solidFill>
                  <a:srgbClr val="BA2121"/>
                </a:solidFill>
                <a:effectLst/>
                <a:latin typeface="+mn-lt"/>
              </a:rPr>
              <a:t>"10021-3100"</a:t>
            </a:r>
            <a:r>
              <a:rPr kumimoji="0" lang="en-US" altLang="en-US" sz="2300" b="0" i="0" u="none" strike="noStrike" cap="none" normalizeH="0" baseline="0" dirty="0">
                <a:ln>
                  <a:noFill/>
                </a:ln>
                <a:solidFill>
                  <a:srgbClr val="101418"/>
                </a:solidFill>
                <a:effectLst/>
                <a:latin typeface="+mn-lt"/>
              </a:rPr>
              <a:t> },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2300" dirty="0">
                <a:solidFill>
                  <a:srgbClr val="101418"/>
                </a:solidFill>
                <a:latin typeface="+mn-lt"/>
              </a:rPr>
              <a:t>    </a:t>
            </a:r>
            <a:r>
              <a:rPr kumimoji="0" lang="en-US" altLang="en-US" sz="2300" b="1" i="0" u="none" strike="noStrike" cap="none" normalizeH="0" baseline="0" dirty="0">
                <a:ln>
                  <a:noFill/>
                </a:ln>
                <a:solidFill>
                  <a:srgbClr val="008000"/>
                </a:solidFill>
                <a:effectLst/>
                <a:latin typeface="+mn-lt"/>
              </a:rPr>
              <a:t>"</a:t>
            </a:r>
            <a:r>
              <a:rPr kumimoji="0" lang="en-US" altLang="en-US" sz="2300" b="1" i="0" u="none" strike="noStrike" cap="none" normalizeH="0" baseline="0" dirty="0" err="1">
                <a:ln>
                  <a:noFill/>
                </a:ln>
                <a:solidFill>
                  <a:srgbClr val="008000"/>
                </a:solidFill>
                <a:effectLst/>
                <a:latin typeface="+mn-lt"/>
              </a:rPr>
              <a:t>phone_numbers</a:t>
            </a:r>
            <a:r>
              <a:rPr kumimoji="0" lang="en-US" altLang="en-US" sz="2300" b="1" i="0" u="none" strike="noStrike" cap="none" normalizeH="0" baseline="0" dirty="0">
                <a:ln>
                  <a:noFill/>
                </a:ln>
                <a:solidFill>
                  <a:srgbClr val="008000"/>
                </a:solidFill>
                <a:effectLst/>
                <a:latin typeface="+mn-lt"/>
              </a:rPr>
              <a:t>"</a:t>
            </a:r>
            <a:r>
              <a:rPr kumimoji="0" lang="en-US" altLang="en-US" sz="2300" b="0" i="0" u="none" strike="noStrike" cap="none" normalizeH="0" baseline="0" dirty="0">
                <a:ln>
                  <a:noFill/>
                </a:ln>
                <a:solidFill>
                  <a:srgbClr val="101418"/>
                </a:solidFill>
                <a:effectLst/>
                <a:latin typeface="+mn-lt"/>
              </a:rPr>
              <a:t>:</a:t>
            </a:r>
            <a:r>
              <a:rPr kumimoji="0" lang="en-US" altLang="en-US" sz="2300" b="0" i="0" u="none" strike="noStrike" cap="none" normalizeH="0" baseline="0" dirty="0">
                <a:ln>
                  <a:noFill/>
                </a:ln>
                <a:solidFill>
                  <a:srgbClr val="BBBBBB"/>
                </a:solidFill>
                <a:effectLst/>
                <a:latin typeface="+mn-lt"/>
              </a:rPr>
              <a:t>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2300" dirty="0">
                <a:solidFill>
                  <a:srgbClr val="BBBBBB"/>
                </a:solidFill>
                <a:latin typeface="+mn-lt"/>
              </a:rPr>
              <a:t>	</a:t>
            </a:r>
            <a:r>
              <a:rPr kumimoji="0" lang="en-US" altLang="en-US" sz="2300" b="0" i="0" u="none" strike="noStrike" cap="none" normalizeH="0" baseline="0" dirty="0">
                <a:ln>
                  <a:noFill/>
                </a:ln>
                <a:solidFill>
                  <a:srgbClr val="101418"/>
                </a:solidFill>
                <a:effectLst/>
                <a:latin typeface="+mn-lt"/>
              </a:rPr>
              <a:t>[</a:t>
            </a:r>
            <a:r>
              <a:rPr kumimoji="0" lang="en-US" altLang="en-US" sz="2300" b="0" i="0" u="none" strike="noStrike" cap="none" normalizeH="0" dirty="0">
                <a:ln>
                  <a:noFill/>
                </a:ln>
                <a:solidFill>
                  <a:srgbClr val="101418"/>
                </a:solidFill>
                <a:effectLst/>
                <a:latin typeface="+mn-lt"/>
              </a:rPr>
              <a:t> </a:t>
            </a:r>
            <a:r>
              <a:rPr kumimoji="0" lang="en-US" altLang="en-US" sz="2300" b="0" i="0" u="none" strike="noStrike" cap="none" normalizeH="0" baseline="0" dirty="0">
                <a:ln>
                  <a:noFill/>
                </a:ln>
                <a:solidFill>
                  <a:srgbClr val="101418"/>
                </a:solidFill>
                <a:effectLst/>
                <a:latin typeface="+mn-lt"/>
              </a:rPr>
              <a:t>{ </a:t>
            </a:r>
            <a:r>
              <a:rPr kumimoji="0" lang="en-US" altLang="en-US" sz="2300" b="1" i="0" u="none" strike="noStrike" cap="none" normalizeH="0" baseline="0" dirty="0">
                <a:ln>
                  <a:noFill/>
                </a:ln>
                <a:solidFill>
                  <a:srgbClr val="008000"/>
                </a:solidFill>
                <a:effectLst/>
                <a:latin typeface="+mn-lt"/>
              </a:rPr>
              <a:t>"type"</a:t>
            </a:r>
            <a:r>
              <a:rPr kumimoji="0" lang="en-US" altLang="en-US" sz="2300" b="0" i="0" u="none" strike="noStrike" cap="none" normalizeH="0" baseline="0" dirty="0">
                <a:ln>
                  <a:noFill/>
                </a:ln>
                <a:solidFill>
                  <a:srgbClr val="101418"/>
                </a:solidFill>
                <a:effectLst/>
                <a:latin typeface="+mn-lt"/>
              </a:rPr>
              <a:t>:</a:t>
            </a:r>
            <a:r>
              <a:rPr kumimoji="0" lang="en-US" altLang="en-US" sz="2300" b="0" i="0" u="none" strike="noStrike" cap="none" normalizeH="0" baseline="0" dirty="0">
                <a:ln>
                  <a:noFill/>
                </a:ln>
                <a:solidFill>
                  <a:srgbClr val="BBBBBB"/>
                </a:solidFill>
                <a:effectLst/>
                <a:latin typeface="+mn-lt"/>
              </a:rPr>
              <a:t> </a:t>
            </a:r>
            <a:r>
              <a:rPr kumimoji="0" lang="en-US" altLang="en-US" sz="2300" b="0" i="0" u="none" strike="noStrike" cap="none" normalizeH="0" baseline="0" dirty="0">
                <a:ln>
                  <a:noFill/>
                </a:ln>
                <a:solidFill>
                  <a:srgbClr val="BA2121"/>
                </a:solidFill>
                <a:effectLst/>
                <a:latin typeface="+mn-lt"/>
              </a:rPr>
              <a:t>"home"</a:t>
            </a:r>
            <a:r>
              <a:rPr kumimoji="0" lang="en-US" altLang="en-US" sz="2300" b="0" i="0" u="none" strike="noStrike" cap="none" normalizeH="0" baseline="0" dirty="0">
                <a:ln>
                  <a:noFill/>
                </a:ln>
                <a:solidFill>
                  <a:srgbClr val="101418"/>
                </a:solidFill>
                <a:effectLst/>
                <a:latin typeface="+mn-lt"/>
              </a:rPr>
              <a:t>,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2300" dirty="0">
                <a:solidFill>
                  <a:srgbClr val="101418"/>
                </a:solidFill>
                <a:latin typeface="+mn-lt"/>
              </a:rPr>
              <a:t>	     </a:t>
            </a:r>
            <a:r>
              <a:rPr kumimoji="0" lang="en-US" altLang="en-US" sz="2300" b="1" i="0" u="none" strike="noStrike" cap="none" normalizeH="0" baseline="0" dirty="0">
                <a:ln>
                  <a:noFill/>
                </a:ln>
                <a:solidFill>
                  <a:srgbClr val="008000"/>
                </a:solidFill>
                <a:effectLst/>
                <a:latin typeface="+mn-lt"/>
              </a:rPr>
              <a:t>"number"</a:t>
            </a:r>
            <a:r>
              <a:rPr kumimoji="0" lang="en-US" altLang="en-US" sz="2300" b="0" i="0" u="none" strike="noStrike" cap="none" normalizeH="0" baseline="0" dirty="0">
                <a:ln>
                  <a:noFill/>
                </a:ln>
                <a:solidFill>
                  <a:srgbClr val="101418"/>
                </a:solidFill>
                <a:effectLst/>
                <a:latin typeface="+mn-lt"/>
              </a:rPr>
              <a:t>:</a:t>
            </a:r>
            <a:r>
              <a:rPr kumimoji="0" lang="en-US" altLang="en-US" sz="2300" b="0" i="0" u="none" strike="noStrike" cap="none" normalizeH="0" baseline="0" dirty="0">
                <a:ln>
                  <a:noFill/>
                </a:ln>
                <a:solidFill>
                  <a:srgbClr val="BBBBBB"/>
                </a:solidFill>
                <a:effectLst/>
                <a:latin typeface="+mn-lt"/>
              </a:rPr>
              <a:t> </a:t>
            </a:r>
            <a:r>
              <a:rPr kumimoji="0" lang="en-US" altLang="en-US" sz="2300" b="0" i="0" u="none" strike="noStrike" cap="none" normalizeH="0" baseline="0" dirty="0">
                <a:ln>
                  <a:noFill/>
                </a:ln>
                <a:solidFill>
                  <a:srgbClr val="BA2121"/>
                </a:solidFill>
                <a:effectLst/>
                <a:latin typeface="+mn-lt"/>
              </a:rPr>
              <a:t>"212 555-1234"</a:t>
            </a:r>
            <a:r>
              <a:rPr kumimoji="0" lang="en-US" altLang="en-US" sz="2300" b="0" i="0" u="none" strike="noStrike" cap="none" normalizeH="0" baseline="0" dirty="0">
                <a:ln>
                  <a:noFill/>
                </a:ln>
                <a:solidFill>
                  <a:srgbClr val="101418"/>
                </a:solidFill>
                <a:effectLst/>
                <a:latin typeface="+mn-lt"/>
              </a:rPr>
              <a:t> },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2300" dirty="0">
                <a:solidFill>
                  <a:srgbClr val="101418"/>
                </a:solidFill>
                <a:latin typeface="+mn-lt"/>
              </a:rPr>
              <a:t>	   </a:t>
            </a:r>
            <a:r>
              <a:rPr kumimoji="0" lang="en-US" altLang="en-US" sz="2300" b="0" i="0" u="none" strike="noStrike" cap="none" normalizeH="0" baseline="0" dirty="0">
                <a:ln>
                  <a:noFill/>
                </a:ln>
                <a:solidFill>
                  <a:srgbClr val="101418"/>
                </a:solidFill>
                <a:effectLst/>
                <a:latin typeface="+mn-lt"/>
              </a:rPr>
              <a:t>{ </a:t>
            </a:r>
            <a:r>
              <a:rPr kumimoji="0" lang="en-US" altLang="en-US" sz="2300" b="1" i="0" u="none" strike="noStrike" cap="none" normalizeH="0" baseline="0" dirty="0">
                <a:ln>
                  <a:noFill/>
                </a:ln>
                <a:solidFill>
                  <a:srgbClr val="008000"/>
                </a:solidFill>
                <a:effectLst/>
                <a:latin typeface="+mn-lt"/>
              </a:rPr>
              <a:t>"type"</a:t>
            </a:r>
            <a:r>
              <a:rPr kumimoji="0" lang="en-US" altLang="en-US" sz="2300" b="0" i="0" u="none" strike="noStrike" cap="none" normalizeH="0" baseline="0" dirty="0">
                <a:ln>
                  <a:noFill/>
                </a:ln>
                <a:solidFill>
                  <a:srgbClr val="101418"/>
                </a:solidFill>
                <a:effectLst/>
                <a:latin typeface="+mn-lt"/>
              </a:rPr>
              <a:t>:</a:t>
            </a:r>
            <a:r>
              <a:rPr kumimoji="0" lang="en-US" altLang="en-US" sz="2300" b="0" i="0" u="none" strike="noStrike" cap="none" normalizeH="0" baseline="0" dirty="0">
                <a:ln>
                  <a:noFill/>
                </a:ln>
                <a:solidFill>
                  <a:srgbClr val="BBBBBB"/>
                </a:solidFill>
                <a:effectLst/>
                <a:latin typeface="+mn-lt"/>
              </a:rPr>
              <a:t> </a:t>
            </a:r>
            <a:r>
              <a:rPr kumimoji="0" lang="en-US" altLang="en-US" sz="2300" b="0" i="0" u="none" strike="noStrike" cap="none" normalizeH="0" baseline="0" dirty="0">
                <a:ln>
                  <a:noFill/>
                </a:ln>
                <a:solidFill>
                  <a:srgbClr val="BA2121"/>
                </a:solidFill>
                <a:effectLst/>
                <a:latin typeface="+mn-lt"/>
              </a:rPr>
              <a:t>"office"</a:t>
            </a:r>
            <a:r>
              <a:rPr kumimoji="0" lang="en-US" altLang="en-US" sz="2300" b="0" i="0" u="none" strike="noStrike" cap="none" normalizeH="0" baseline="0" dirty="0">
                <a:ln>
                  <a:noFill/>
                </a:ln>
                <a:solidFill>
                  <a:srgbClr val="101418"/>
                </a:solidFill>
                <a:effectLst/>
                <a:latin typeface="+mn-lt"/>
              </a:rPr>
              <a:t>,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2300" dirty="0">
                <a:solidFill>
                  <a:srgbClr val="101418"/>
                </a:solidFill>
                <a:latin typeface="+mn-lt"/>
              </a:rPr>
              <a:t>	      </a:t>
            </a:r>
            <a:r>
              <a:rPr kumimoji="0" lang="en-US" altLang="en-US" sz="2300" b="1" i="0" u="none" strike="noStrike" cap="none" normalizeH="0" baseline="0" dirty="0">
                <a:ln>
                  <a:noFill/>
                </a:ln>
                <a:solidFill>
                  <a:srgbClr val="008000"/>
                </a:solidFill>
                <a:effectLst/>
                <a:latin typeface="+mn-lt"/>
              </a:rPr>
              <a:t>"number"</a:t>
            </a:r>
            <a:r>
              <a:rPr kumimoji="0" lang="en-US" altLang="en-US" sz="2300" b="0" i="0" u="none" strike="noStrike" cap="none" normalizeH="0" baseline="0" dirty="0">
                <a:ln>
                  <a:noFill/>
                </a:ln>
                <a:solidFill>
                  <a:srgbClr val="101418"/>
                </a:solidFill>
                <a:effectLst/>
                <a:latin typeface="+mn-lt"/>
              </a:rPr>
              <a:t>:</a:t>
            </a:r>
            <a:r>
              <a:rPr kumimoji="0" lang="en-US" altLang="en-US" sz="2300" b="0" i="0" u="none" strike="noStrike" cap="none" normalizeH="0" baseline="0" dirty="0">
                <a:ln>
                  <a:noFill/>
                </a:ln>
                <a:solidFill>
                  <a:srgbClr val="BBBBBB"/>
                </a:solidFill>
                <a:effectLst/>
                <a:latin typeface="+mn-lt"/>
              </a:rPr>
              <a:t> </a:t>
            </a:r>
            <a:r>
              <a:rPr kumimoji="0" lang="en-US" altLang="en-US" sz="2300" b="0" i="0" u="none" strike="noStrike" cap="none" normalizeH="0" baseline="0" dirty="0">
                <a:ln>
                  <a:noFill/>
                </a:ln>
                <a:solidFill>
                  <a:srgbClr val="BA2121"/>
                </a:solidFill>
                <a:effectLst/>
                <a:latin typeface="+mn-lt"/>
              </a:rPr>
              <a:t>"646 555-4567"</a:t>
            </a:r>
            <a:r>
              <a:rPr kumimoji="0" lang="en-US" altLang="en-US" sz="2300" b="0" i="0" u="none" strike="noStrike" cap="none" normalizeH="0" baseline="0" dirty="0">
                <a:ln>
                  <a:noFill/>
                </a:ln>
                <a:solidFill>
                  <a:srgbClr val="101418"/>
                </a:solidFill>
                <a:effectLst/>
                <a:latin typeface="+mn-lt"/>
              </a:rPr>
              <a:t> } ],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2300" dirty="0">
                <a:solidFill>
                  <a:srgbClr val="101418"/>
                </a:solidFill>
                <a:latin typeface="+mn-lt"/>
              </a:rPr>
              <a:t>    </a:t>
            </a:r>
            <a:r>
              <a:rPr kumimoji="0" lang="en-US" altLang="en-US" sz="2300" b="1" i="0" u="none" strike="noStrike" cap="none" normalizeH="0" baseline="0" dirty="0">
                <a:ln>
                  <a:noFill/>
                </a:ln>
                <a:solidFill>
                  <a:srgbClr val="008000"/>
                </a:solidFill>
                <a:effectLst/>
                <a:latin typeface="+mn-lt"/>
              </a:rPr>
              <a:t>"children"</a:t>
            </a:r>
            <a:r>
              <a:rPr kumimoji="0" lang="en-US" altLang="en-US" sz="2300" b="0" i="0" u="none" strike="noStrike" cap="none" normalizeH="0" baseline="0" dirty="0">
                <a:ln>
                  <a:noFill/>
                </a:ln>
                <a:solidFill>
                  <a:srgbClr val="101418"/>
                </a:solidFill>
                <a:effectLst/>
                <a:latin typeface="+mn-lt"/>
              </a:rPr>
              <a:t>:</a:t>
            </a:r>
            <a:r>
              <a:rPr kumimoji="0" lang="en-US" altLang="en-US" sz="2300" b="0" i="0" u="none" strike="noStrike" cap="none" normalizeH="0" baseline="0" dirty="0">
                <a:ln>
                  <a:noFill/>
                </a:ln>
                <a:solidFill>
                  <a:srgbClr val="BBBBBB"/>
                </a:solidFill>
                <a:effectLst/>
                <a:latin typeface="+mn-lt"/>
              </a:rPr>
              <a:t> </a:t>
            </a:r>
            <a:r>
              <a:rPr kumimoji="0" lang="en-US" altLang="en-US" sz="2300" b="0" i="0" u="none" strike="noStrike" cap="none" normalizeH="0" baseline="0" dirty="0">
                <a:ln>
                  <a:noFill/>
                </a:ln>
                <a:solidFill>
                  <a:srgbClr val="101418"/>
                </a:solidFill>
                <a:effectLst/>
                <a:latin typeface="+mn-lt"/>
              </a:rPr>
              <a:t>[ </a:t>
            </a:r>
            <a:r>
              <a:rPr kumimoji="0" lang="en-US" altLang="en-US" sz="2300" b="0" i="0" u="none" strike="noStrike" cap="none" normalizeH="0" baseline="0" dirty="0">
                <a:ln>
                  <a:noFill/>
                </a:ln>
                <a:solidFill>
                  <a:srgbClr val="BA2121"/>
                </a:solidFill>
                <a:effectLst/>
                <a:latin typeface="+mn-lt"/>
              </a:rPr>
              <a:t>"Catherine"</a:t>
            </a:r>
            <a:r>
              <a:rPr kumimoji="0" lang="en-US" altLang="en-US" sz="2300" b="0" i="0" u="none" strike="noStrike" cap="none" normalizeH="0" baseline="0" dirty="0">
                <a:ln>
                  <a:noFill/>
                </a:ln>
                <a:solidFill>
                  <a:srgbClr val="101418"/>
                </a:solidFill>
                <a:effectLst/>
                <a:latin typeface="+mn-lt"/>
              </a:rPr>
              <a:t>, </a:t>
            </a:r>
            <a:r>
              <a:rPr kumimoji="0" lang="en-US" altLang="en-US" sz="2300" b="0" i="0" u="none" strike="noStrike" cap="none" normalizeH="0" baseline="0" dirty="0">
                <a:ln>
                  <a:noFill/>
                </a:ln>
                <a:solidFill>
                  <a:srgbClr val="BA2121"/>
                </a:solidFill>
                <a:effectLst/>
                <a:latin typeface="+mn-lt"/>
              </a:rPr>
              <a:t>"Thomas"</a:t>
            </a:r>
            <a:r>
              <a:rPr kumimoji="0" lang="en-US" altLang="en-US" sz="2300" b="0" i="0" u="none" strike="noStrike" cap="none" normalizeH="0" baseline="0" dirty="0">
                <a:ln>
                  <a:noFill/>
                </a:ln>
                <a:solidFill>
                  <a:srgbClr val="101418"/>
                </a:solidFill>
                <a:effectLst/>
                <a:latin typeface="+mn-lt"/>
              </a:rPr>
              <a:t>, </a:t>
            </a:r>
            <a:r>
              <a:rPr kumimoji="0" lang="en-US" altLang="en-US" sz="2300" b="0" i="0" u="none" strike="noStrike" cap="none" normalizeH="0" baseline="0" dirty="0">
                <a:ln>
                  <a:noFill/>
                </a:ln>
                <a:solidFill>
                  <a:srgbClr val="BA2121"/>
                </a:solidFill>
                <a:effectLst/>
                <a:latin typeface="+mn-lt"/>
              </a:rPr>
              <a:t>"Trevor"</a:t>
            </a:r>
            <a:r>
              <a:rPr kumimoji="0" lang="en-US" altLang="en-US" sz="2300" b="0" i="0" u="none" strike="noStrike" cap="none" normalizeH="0" baseline="0" dirty="0">
                <a:ln>
                  <a:noFill/>
                </a:ln>
                <a:solidFill>
                  <a:srgbClr val="101418"/>
                </a:solidFill>
                <a:effectLst/>
                <a:latin typeface="+mn-lt"/>
              </a:rPr>
              <a:t> ],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2300" dirty="0">
                <a:solidFill>
                  <a:srgbClr val="101418"/>
                </a:solidFill>
                <a:latin typeface="+mn-lt"/>
              </a:rPr>
              <a:t>    </a:t>
            </a:r>
            <a:r>
              <a:rPr kumimoji="0" lang="en-US" altLang="en-US" sz="2300" b="1" i="0" u="none" strike="noStrike" cap="none" normalizeH="0" baseline="0" dirty="0">
                <a:ln>
                  <a:noFill/>
                </a:ln>
                <a:solidFill>
                  <a:srgbClr val="008000"/>
                </a:solidFill>
                <a:effectLst/>
                <a:latin typeface="+mn-lt"/>
              </a:rPr>
              <a:t>"spouse"</a:t>
            </a:r>
            <a:r>
              <a:rPr kumimoji="0" lang="en-US" altLang="en-US" sz="2300" b="0" i="0" u="none" strike="noStrike" cap="none" normalizeH="0" baseline="0" dirty="0">
                <a:ln>
                  <a:noFill/>
                </a:ln>
                <a:solidFill>
                  <a:srgbClr val="101418"/>
                </a:solidFill>
                <a:effectLst/>
                <a:latin typeface="+mn-lt"/>
              </a:rPr>
              <a:t>:</a:t>
            </a:r>
            <a:r>
              <a:rPr kumimoji="0" lang="en-US" altLang="en-US" sz="2300" b="0" i="0" u="none" strike="noStrike" cap="none" normalizeH="0" baseline="0" dirty="0">
                <a:ln>
                  <a:noFill/>
                </a:ln>
                <a:solidFill>
                  <a:srgbClr val="BBBBBB"/>
                </a:solidFill>
                <a:effectLst/>
                <a:latin typeface="+mn-lt"/>
              </a:rPr>
              <a:t> </a:t>
            </a:r>
            <a:r>
              <a:rPr kumimoji="0" lang="en-US" altLang="en-US" sz="2300" b="1" i="0" u="none" strike="noStrike" cap="none" normalizeH="0" baseline="0" dirty="0">
                <a:ln>
                  <a:noFill/>
                </a:ln>
                <a:solidFill>
                  <a:srgbClr val="FF66FF"/>
                </a:solidFill>
                <a:effectLst/>
                <a:latin typeface="+mn-lt"/>
              </a:rPr>
              <a:t>null</a:t>
            </a:r>
            <a:r>
              <a:rPr kumimoji="0" lang="en-US" altLang="en-US" sz="2300" b="0" i="0" u="none" strike="noStrike" cap="none" normalizeH="0" baseline="0" dirty="0">
                <a:ln>
                  <a:noFill/>
                </a:ln>
                <a:solidFill>
                  <a:srgbClr val="101418"/>
                </a:solidFill>
                <a:effectLst/>
                <a:latin typeface="+mn-lt"/>
              </a:rPr>
              <a:t> }</a:t>
            </a:r>
            <a:r>
              <a:rPr kumimoji="0" lang="en-US" altLang="en-US" sz="2300" b="0" i="0" u="none" strike="noStrike" cap="none" normalizeH="0" baseline="0" dirty="0">
                <a:ln>
                  <a:noFill/>
                </a:ln>
                <a:solidFill>
                  <a:schemeClr val="tx1"/>
                </a:solidFill>
                <a:effectLst/>
                <a:latin typeface="+mn-lt"/>
              </a:rPr>
              <a:t> </a:t>
            </a:r>
          </a:p>
        </p:txBody>
      </p:sp>
      <p:sp>
        <p:nvSpPr>
          <p:cNvPr id="2" name="Title 1">
            <a:extLst>
              <a:ext uri="{FF2B5EF4-FFF2-40B4-BE49-F238E27FC236}">
                <a16:creationId xmlns:a16="http://schemas.microsoft.com/office/drawing/2014/main" id="{716B0345-B517-448C-89F5-F05CFEF15C36}"/>
              </a:ext>
            </a:extLst>
          </p:cNvPr>
          <p:cNvSpPr>
            <a:spLocks noGrp="1"/>
          </p:cNvSpPr>
          <p:nvPr>
            <p:ph type="title"/>
          </p:nvPr>
        </p:nvSpPr>
        <p:spPr/>
        <p:txBody>
          <a:bodyPr/>
          <a:lstStyle/>
          <a:p>
            <a:r>
              <a:rPr lang="en-US" dirty="0"/>
              <a:t>JSON data example</a:t>
            </a:r>
          </a:p>
        </p:txBody>
      </p:sp>
      <p:sp>
        <p:nvSpPr>
          <p:cNvPr id="4" name="Slide Number Placeholder 3">
            <a:extLst>
              <a:ext uri="{FF2B5EF4-FFF2-40B4-BE49-F238E27FC236}">
                <a16:creationId xmlns:a16="http://schemas.microsoft.com/office/drawing/2014/main" id="{4ECB32D4-9F87-4F38-A27F-D293B6C2090F}"/>
              </a:ext>
            </a:extLst>
          </p:cNvPr>
          <p:cNvSpPr>
            <a:spLocks noGrp="1"/>
          </p:cNvSpPr>
          <p:nvPr>
            <p:ph type="sldNum" sz="quarter" idx="10"/>
          </p:nvPr>
        </p:nvSpPr>
        <p:spPr>
          <a:xfrm>
            <a:off x="-76200" y="6491968"/>
            <a:ext cx="4572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b="1" kern="1200">
                <a:solidFill>
                  <a:schemeClr val="bg1"/>
                </a:solidFill>
                <a:latin typeface="Times New Roman" pitchFamily="18" charset="0"/>
                <a:ea typeface="+mn-ea"/>
                <a:cs typeface="+mn-cs"/>
              </a:defRPr>
            </a:lvl1pPr>
            <a:lvl2pPr marL="457200" algn="ctr" rtl="0" fontAlgn="base">
              <a:spcBef>
                <a:spcPct val="0"/>
              </a:spcBef>
              <a:spcAft>
                <a:spcPct val="0"/>
              </a:spcAft>
              <a:defRPr sz="3200" b="1" kern="1200">
                <a:solidFill>
                  <a:srgbClr val="000066"/>
                </a:solidFill>
                <a:latin typeface="Times New Roman" pitchFamily="18" charset="0"/>
                <a:ea typeface="+mn-ea"/>
                <a:cs typeface="+mn-cs"/>
              </a:defRPr>
            </a:lvl2pPr>
            <a:lvl3pPr marL="914400" algn="ctr" rtl="0" fontAlgn="base">
              <a:spcBef>
                <a:spcPct val="0"/>
              </a:spcBef>
              <a:spcAft>
                <a:spcPct val="0"/>
              </a:spcAft>
              <a:defRPr sz="3200" b="1" kern="1200">
                <a:solidFill>
                  <a:srgbClr val="000066"/>
                </a:solidFill>
                <a:latin typeface="Times New Roman" pitchFamily="18" charset="0"/>
                <a:ea typeface="+mn-ea"/>
                <a:cs typeface="+mn-cs"/>
              </a:defRPr>
            </a:lvl3pPr>
            <a:lvl4pPr marL="1371600" algn="ctr" rtl="0" fontAlgn="base">
              <a:spcBef>
                <a:spcPct val="0"/>
              </a:spcBef>
              <a:spcAft>
                <a:spcPct val="0"/>
              </a:spcAft>
              <a:defRPr sz="3200" b="1" kern="1200">
                <a:solidFill>
                  <a:srgbClr val="000066"/>
                </a:solidFill>
                <a:latin typeface="Times New Roman" pitchFamily="18" charset="0"/>
                <a:ea typeface="+mn-ea"/>
                <a:cs typeface="+mn-cs"/>
              </a:defRPr>
            </a:lvl4pPr>
            <a:lvl5pPr marL="1828800" algn="ctr" rtl="0" fontAlgn="base">
              <a:spcBef>
                <a:spcPct val="0"/>
              </a:spcBef>
              <a:spcAft>
                <a:spcPct val="0"/>
              </a:spcAft>
              <a:defRPr sz="3200" b="1" kern="1200">
                <a:solidFill>
                  <a:srgbClr val="000066"/>
                </a:solidFill>
                <a:latin typeface="Times New Roman" pitchFamily="18" charset="0"/>
                <a:ea typeface="+mn-ea"/>
                <a:cs typeface="+mn-cs"/>
              </a:defRPr>
            </a:lvl5pPr>
            <a:lvl6pPr marL="2286000" algn="l" defTabSz="914400" rtl="0" eaLnBrk="1" latinLnBrk="0" hangingPunct="1">
              <a:defRPr sz="3200" b="1" kern="1200">
                <a:solidFill>
                  <a:srgbClr val="000066"/>
                </a:solidFill>
                <a:latin typeface="Times New Roman" pitchFamily="18" charset="0"/>
                <a:ea typeface="+mn-ea"/>
                <a:cs typeface="+mn-cs"/>
              </a:defRPr>
            </a:lvl6pPr>
            <a:lvl7pPr marL="2743200" algn="l" defTabSz="914400" rtl="0" eaLnBrk="1" latinLnBrk="0" hangingPunct="1">
              <a:defRPr sz="3200" b="1" kern="1200">
                <a:solidFill>
                  <a:srgbClr val="000066"/>
                </a:solidFill>
                <a:latin typeface="Times New Roman" pitchFamily="18" charset="0"/>
                <a:ea typeface="+mn-ea"/>
                <a:cs typeface="+mn-cs"/>
              </a:defRPr>
            </a:lvl7pPr>
            <a:lvl8pPr marL="3200400" algn="l" defTabSz="914400" rtl="0" eaLnBrk="1" latinLnBrk="0" hangingPunct="1">
              <a:defRPr sz="3200" b="1" kern="1200">
                <a:solidFill>
                  <a:srgbClr val="000066"/>
                </a:solidFill>
                <a:latin typeface="Times New Roman" pitchFamily="18" charset="0"/>
                <a:ea typeface="+mn-ea"/>
                <a:cs typeface="+mn-cs"/>
              </a:defRPr>
            </a:lvl8pPr>
            <a:lvl9pPr marL="3657600" algn="l" defTabSz="914400" rtl="0" eaLnBrk="1" latinLnBrk="0" hangingPunct="1">
              <a:defRPr sz="3200" b="1" kern="1200">
                <a:solidFill>
                  <a:srgbClr val="000066"/>
                </a:solidFill>
                <a:latin typeface="Times New Roman" pitchFamily="18" charset="0"/>
                <a:ea typeface="+mn-ea"/>
                <a:cs typeface="+mn-cs"/>
              </a:defRPr>
            </a:lvl9pPr>
          </a:lstStyle>
          <a:p>
            <a:fld id="{01EF93C7-D0AB-41D7-8C62-1F8A9E33AE23}" type="slidenum">
              <a:rPr lang="en-US" smtClean="0"/>
              <a:pPr/>
              <a:t>24</a:t>
            </a:fld>
            <a:endParaRPr lang="en-US"/>
          </a:p>
        </p:txBody>
      </p:sp>
      <p:sp>
        <p:nvSpPr>
          <p:cNvPr id="3" name="Rectangle 2">
            <a:extLst>
              <a:ext uri="{FF2B5EF4-FFF2-40B4-BE49-F238E27FC236}">
                <a16:creationId xmlns:a16="http://schemas.microsoft.com/office/drawing/2014/main" id="{9CA20F35-B312-4743-AE4A-D0B31D71763A}"/>
              </a:ext>
            </a:extLst>
          </p:cNvPr>
          <p:cNvSpPr/>
          <p:nvPr/>
        </p:nvSpPr>
        <p:spPr bwMode="auto">
          <a:xfrm>
            <a:off x="4800600" y="1676400"/>
            <a:ext cx="3505200" cy="914400"/>
          </a:xfrm>
          <a:prstGeom prst="rect">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2400" i="0" u="none" strike="noStrike" cap="none" normalizeH="0" baseline="0" dirty="0">
                <a:ln>
                  <a:noFill/>
                </a:ln>
                <a:solidFill>
                  <a:schemeClr val="bg1"/>
                </a:solidFill>
                <a:effectLst/>
                <a:latin typeface="Times" pitchFamily="122" charset="0"/>
              </a:rPr>
              <a:t>JSON does not have a </a:t>
            </a:r>
            <a:r>
              <a:rPr kumimoji="0" lang="en-US" sz="2400" i="1" u="sng" strike="noStrike" cap="none" normalizeH="0" baseline="0" dirty="0">
                <a:ln>
                  <a:noFill/>
                </a:ln>
                <a:solidFill>
                  <a:schemeClr val="bg1"/>
                </a:solidFill>
                <a:effectLst/>
                <a:latin typeface="Times" pitchFamily="122" charset="0"/>
              </a:rPr>
              <a:t>formal</a:t>
            </a:r>
            <a:r>
              <a:rPr kumimoji="0" lang="en-US" sz="2400" i="0" u="none" strike="noStrike" cap="none" normalizeH="0" baseline="0" dirty="0">
                <a:ln>
                  <a:noFill/>
                </a:ln>
                <a:solidFill>
                  <a:schemeClr val="bg1"/>
                </a:solidFill>
                <a:effectLst/>
                <a:latin typeface="Times" pitchFamily="122" charset="0"/>
              </a:rPr>
              <a:t> semantics !!!</a:t>
            </a:r>
          </a:p>
        </p:txBody>
      </p:sp>
    </p:spTree>
    <p:extLst>
      <p:ext uri="{BB962C8B-B14F-4D97-AF65-F5344CB8AC3E}">
        <p14:creationId xmlns:p14="http://schemas.microsoft.com/office/powerpoint/2010/main" val="3487473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FB0414-C576-4772-916F-80EA5490B8B7}"/>
              </a:ext>
            </a:extLst>
          </p:cNvPr>
          <p:cNvSpPr>
            <a:spLocks noGrp="1"/>
          </p:cNvSpPr>
          <p:nvPr>
            <p:ph type="title"/>
          </p:nvPr>
        </p:nvSpPr>
        <p:spPr>
          <a:xfrm>
            <a:off x="0" y="762000"/>
            <a:ext cx="9144000" cy="762000"/>
          </a:xfrm>
        </p:spPr>
        <p:txBody>
          <a:bodyPr/>
          <a:lstStyle/>
          <a:p>
            <a:r>
              <a:rPr lang="en-US" dirty="0"/>
              <a:t>People and </a:t>
            </a:r>
            <a:r>
              <a:rPr lang="en-US" dirty="0" err="1"/>
              <a:t>GenAI</a:t>
            </a:r>
            <a:r>
              <a:rPr lang="en-US" dirty="0"/>
              <a:t> use </a:t>
            </a:r>
            <a:r>
              <a:rPr lang="en-US" i="1" u="sng" dirty="0"/>
              <a:t>intuitive</a:t>
            </a:r>
            <a:r>
              <a:rPr lang="en-US" dirty="0"/>
              <a:t> semantics</a:t>
            </a:r>
          </a:p>
        </p:txBody>
      </p:sp>
      <p:sp>
        <p:nvSpPr>
          <p:cNvPr id="3" name="Content Placeholder 2">
            <a:extLst>
              <a:ext uri="{FF2B5EF4-FFF2-40B4-BE49-F238E27FC236}">
                <a16:creationId xmlns:a16="http://schemas.microsoft.com/office/drawing/2014/main" id="{32ECF73D-6918-48A6-8154-3946571160AC}"/>
              </a:ext>
            </a:extLst>
          </p:cNvPr>
          <p:cNvSpPr>
            <a:spLocks noGrp="1"/>
          </p:cNvSpPr>
          <p:nvPr>
            <p:ph idx="1"/>
          </p:nvPr>
        </p:nvSpPr>
        <p:spPr/>
        <p:txBody>
          <a:bodyPr/>
          <a:lstStyle/>
          <a:p>
            <a:r>
              <a:rPr lang="en-US" b="1" u="sng" dirty="0"/>
              <a:t>Gemini AI prompt</a:t>
            </a:r>
            <a:r>
              <a:rPr lang="en-US" dirty="0"/>
              <a:t>: What would be a relational database representation for the following JSON object:</a:t>
            </a:r>
          </a:p>
          <a:p>
            <a:pPr>
              <a:spcBef>
                <a:spcPts val="600"/>
              </a:spcBef>
            </a:pPr>
            <a:r>
              <a:rPr lang="en-US" sz="1800" dirty="0"/>
              <a:t>{ "</a:t>
            </a:r>
            <a:r>
              <a:rPr lang="en-US" sz="1800" dirty="0" err="1"/>
              <a:t>first_name</a:t>
            </a:r>
            <a:r>
              <a:rPr lang="en-US" sz="1800" dirty="0"/>
              <a:t>": "John", </a:t>
            </a:r>
          </a:p>
          <a:p>
            <a:pPr>
              <a:spcBef>
                <a:spcPts val="0"/>
              </a:spcBef>
            </a:pPr>
            <a:r>
              <a:rPr lang="en-US" sz="1800" dirty="0"/>
              <a:t>   "</a:t>
            </a:r>
            <a:r>
              <a:rPr lang="en-US" sz="1800" dirty="0" err="1"/>
              <a:t>last_name</a:t>
            </a:r>
            <a:r>
              <a:rPr lang="en-US" sz="1800" dirty="0"/>
              <a:t>": "Smith", </a:t>
            </a:r>
          </a:p>
          <a:p>
            <a:pPr>
              <a:spcBef>
                <a:spcPts val="0"/>
              </a:spcBef>
            </a:pPr>
            <a:r>
              <a:rPr lang="en-US" sz="1800" dirty="0"/>
              <a:t>   "</a:t>
            </a:r>
            <a:r>
              <a:rPr lang="en-US" sz="1800" dirty="0" err="1"/>
              <a:t>is_alive</a:t>
            </a:r>
            <a:r>
              <a:rPr lang="en-US" sz="1800" dirty="0"/>
              <a:t>": true, </a:t>
            </a:r>
          </a:p>
          <a:p>
            <a:pPr>
              <a:spcBef>
                <a:spcPts val="0"/>
              </a:spcBef>
            </a:pPr>
            <a:r>
              <a:rPr lang="en-US" sz="1800" dirty="0"/>
              <a:t>   "age": 27, </a:t>
            </a:r>
          </a:p>
          <a:p>
            <a:pPr>
              <a:spcBef>
                <a:spcPts val="0"/>
              </a:spcBef>
            </a:pPr>
            <a:r>
              <a:rPr lang="en-US" sz="1800" dirty="0"/>
              <a:t>   "address": { "</a:t>
            </a:r>
            <a:r>
              <a:rPr lang="en-US" sz="1800" dirty="0" err="1"/>
              <a:t>street_address</a:t>
            </a:r>
            <a:r>
              <a:rPr lang="en-US" sz="1800" dirty="0"/>
              <a:t>": "21 2nd Street", </a:t>
            </a:r>
          </a:p>
          <a:p>
            <a:pPr>
              <a:spcBef>
                <a:spcPts val="0"/>
              </a:spcBef>
            </a:pPr>
            <a:r>
              <a:rPr lang="en-US" sz="1800" dirty="0"/>
              <a:t>	            	    "city": "New York", </a:t>
            </a:r>
          </a:p>
          <a:p>
            <a:pPr>
              <a:spcBef>
                <a:spcPts val="0"/>
              </a:spcBef>
            </a:pPr>
            <a:r>
              <a:rPr lang="en-US" sz="1800" dirty="0"/>
              <a:t>	            	    "state": "NY", </a:t>
            </a:r>
          </a:p>
          <a:p>
            <a:pPr>
              <a:spcBef>
                <a:spcPts val="0"/>
              </a:spcBef>
            </a:pPr>
            <a:r>
              <a:rPr lang="en-US" sz="1800" dirty="0"/>
              <a:t>	            	    "</a:t>
            </a:r>
            <a:r>
              <a:rPr lang="en-US" sz="1800" dirty="0" err="1"/>
              <a:t>postal_code</a:t>
            </a:r>
            <a:r>
              <a:rPr lang="en-US" sz="1800" dirty="0"/>
              <a:t>": "10021-3100" }, </a:t>
            </a:r>
          </a:p>
          <a:p>
            <a:pPr>
              <a:spcBef>
                <a:spcPts val="0"/>
              </a:spcBef>
            </a:pPr>
            <a:r>
              <a:rPr lang="en-US" sz="1800" dirty="0"/>
              <a:t>    "</a:t>
            </a:r>
            <a:r>
              <a:rPr lang="en-US" sz="1800" dirty="0" err="1"/>
              <a:t>phone_numbers</a:t>
            </a:r>
            <a:r>
              <a:rPr lang="en-US" sz="1800" dirty="0"/>
              <a:t>": </a:t>
            </a:r>
          </a:p>
          <a:p>
            <a:pPr>
              <a:spcBef>
                <a:spcPts val="0"/>
              </a:spcBef>
            </a:pPr>
            <a:r>
              <a:rPr lang="en-US" sz="1800" dirty="0"/>
              <a:t>	[ { "type": "home", </a:t>
            </a:r>
          </a:p>
          <a:p>
            <a:pPr>
              <a:spcBef>
                <a:spcPts val="0"/>
              </a:spcBef>
            </a:pPr>
            <a:r>
              <a:rPr lang="en-US" sz="1800" dirty="0"/>
              <a:t>	     "number": "212 555-1234" }, </a:t>
            </a:r>
          </a:p>
          <a:p>
            <a:pPr>
              <a:spcBef>
                <a:spcPts val="0"/>
              </a:spcBef>
            </a:pPr>
            <a:r>
              <a:rPr lang="en-US" sz="1800" dirty="0"/>
              <a:t>	   { "type": "office", </a:t>
            </a:r>
          </a:p>
          <a:p>
            <a:pPr>
              <a:spcBef>
                <a:spcPts val="0"/>
              </a:spcBef>
            </a:pPr>
            <a:r>
              <a:rPr lang="en-US" sz="1800" dirty="0"/>
              <a:t>	      "number": "646 555-4567" } ], </a:t>
            </a:r>
          </a:p>
          <a:p>
            <a:pPr>
              <a:spcBef>
                <a:spcPts val="0"/>
              </a:spcBef>
            </a:pPr>
            <a:r>
              <a:rPr lang="en-US" sz="1800" dirty="0"/>
              <a:t>    "children": [ "Catherine", "Thomas", "Trevor" ], </a:t>
            </a:r>
          </a:p>
          <a:p>
            <a:pPr>
              <a:spcBef>
                <a:spcPts val="0"/>
              </a:spcBef>
            </a:pPr>
            <a:r>
              <a:rPr lang="en-US" sz="1800" dirty="0"/>
              <a:t>    "spouse": null } </a:t>
            </a:r>
          </a:p>
          <a:p>
            <a:endParaRPr lang="en-US" dirty="0"/>
          </a:p>
        </p:txBody>
      </p:sp>
      <p:sp>
        <p:nvSpPr>
          <p:cNvPr id="4" name="Slide Number Placeholder 3">
            <a:extLst>
              <a:ext uri="{FF2B5EF4-FFF2-40B4-BE49-F238E27FC236}">
                <a16:creationId xmlns:a16="http://schemas.microsoft.com/office/drawing/2014/main" id="{C520489A-3ACB-4EF5-99F6-B9BB1D6D3F52}"/>
              </a:ext>
            </a:extLst>
          </p:cNvPr>
          <p:cNvSpPr>
            <a:spLocks noGrp="1"/>
          </p:cNvSpPr>
          <p:nvPr>
            <p:ph type="sldNum" sz="quarter" idx="10"/>
          </p:nvPr>
        </p:nvSpPr>
        <p:spPr>
          <a:xfrm>
            <a:off x="-76200" y="6491968"/>
            <a:ext cx="4572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b="1" kern="1200">
                <a:solidFill>
                  <a:schemeClr val="bg1"/>
                </a:solidFill>
                <a:latin typeface="Times New Roman" pitchFamily="18" charset="0"/>
                <a:ea typeface="+mn-ea"/>
                <a:cs typeface="+mn-cs"/>
              </a:defRPr>
            </a:lvl1pPr>
            <a:lvl2pPr marL="457200" algn="ctr" rtl="0" fontAlgn="base">
              <a:spcBef>
                <a:spcPct val="0"/>
              </a:spcBef>
              <a:spcAft>
                <a:spcPct val="0"/>
              </a:spcAft>
              <a:defRPr sz="3200" b="1" kern="1200">
                <a:solidFill>
                  <a:srgbClr val="000066"/>
                </a:solidFill>
                <a:latin typeface="Times New Roman" pitchFamily="18" charset="0"/>
                <a:ea typeface="+mn-ea"/>
                <a:cs typeface="+mn-cs"/>
              </a:defRPr>
            </a:lvl2pPr>
            <a:lvl3pPr marL="914400" algn="ctr" rtl="0" fontAlgn="base">
              <a:spcBef>
                <a:spcPct val="0"/>
              </a:spcBef>
              <a:spcAft>
                <a:spcPct val="0"/>
              </a:spcAft>
              <a:defRPr sz="3200" b="1" kern="1200">
                <a:solidFill>
                  <a:srgbClr val="000066"/>
                </a:solidFill>
                <a:latin typeface="Times New Roman" pitchFamily="18" charset="0"/>
                <a:ea typeface="+mn-ea"/>
                <a:cs typeface="+mn-cs"/>
              </a:defRPr>
            </a:lvl3pPr>
            <a:lvl4pPr marL="1371600" algn="ctr" rtl="0" fontAlgn="base">
              <a:spcBef>
                <a:spcPct val="0"/>
              </a:spcBef>
              <a:spcAft>
                <a:spcPct val="0"/>
              </a:spcAft>
              <a:defRPr sz="3200" b="1" kern="1200">
                <a:solidFill>
                  <a:srgbClr val="000066"/>
                </a:solidFill>
                <a:latin typeface="Times New Roman" pitchFamily="18" charset="0"/>
                <a:ea typeface="+mn-ea"/>
                <a:cs typeface="+mn-cs"/>
              </a:defRPr>
            </a:lvl4pPr>
            <a:lvl5pPr marL="1828800" algn="ctr" rtl="0" fontAlgn="base">
              <a:spcBef>
                <a:spcPct val="0"/>
              </a:spcBef>
              <a:spcAft>
                <a:spcPct val="0"/>
              </a:spcAft>
              <a:defRPr sz="3200" b="1" kern="1200">
                <a:solidFill>
                  <a:srgbClr val="000066"/>
                </a:solidFill>
                <a:latin typeface="Times New Roman" pitchFamily="18" charset="0"/>
                <a:ea typeface="+mn-ea"/>
                <a:cs typeface="+mn-cs"/>
              </a:defRPr>
            </a:lvl5pPr>
            <a:lvl6pPr marL="2286000" algn="l" defTabSz="914400" rtl="0" eaLnBrk="1" latinLnBrk="0" hangingPunct="1">
              <a:defRPr sz="3200" b="1" kern="1200">
                <a:solidFill>
                  <a:srgbClr val="000066"/>
                </a:solidFill>
                <a:latin typeface="Times New Roman" pitchFamily="18" charset="0"/>
                <a:ea typeface="+mn-ea"/>
                <a:cs typeface="+mn-cs"/>
              </a:defRPr>
            </a:lvl6pPr>
            <a:lvl7pPr marL="2743200" algn="l" defTabSz="914400" rtl="0" eaLnBrk="1" latinLnBrk="0" hangingPunct="1">
              <a:defRPr sz="3200" b="1" kern="1200">
                <a:solidFill>
                  <a:srgbClr val="000066"/>
                </a:solidFill>
                <a:latin typeface="Times New Roman" pitchFamily="18" charset="0"/>
                <a:ea typeface="+mn-ea"/>
                <a:cs typeface="+mn-cs"/>
              </a:defRPr>
            </a:lvl7pPr>
            <a:lvl8pPr marL="3200400" algn="l" defTabSz="914400" rtl="0" eaLnBrk="1" latinLnBrk="0" hangingPunct="1">
              <a:defRPr sz="3200" b="1" kern="1200">
                <a:solidFill>
                  <a:srgbClr val="000066"/>
                </a:solidFill>
                <a:latin typeface="Times New Roman" pitchFamily="18" charset="0"/>
                <a:ea typeface="+mn-ea"/>
                <a:cs typeface="+mn-cs"/>
              </a:defRPr>
            </a:lvl8pPr>
            <a:lvl9pPr marL="3657600" algn="l" defTabSz="914400" rtl="0" eaLnBrk="1" latinLnBrk="0" hangingPunct="1">
              <a:defRPr sz="3200" b="1" kern="1200">
                <a:solidFill>
                  <a:srgbClr val="000066"/>
                </a:solidFill>
                <a:latin typeface="Times New Roman" pitchFamily="18" charset="0"/>
                <a:ea typeface="+mn-ea"/>
                <a:cs typeface="+mn-cs"/>
              </a:defRPr>
            </a:lvl9pPr>
          </a:lstStyle>
          <a:p>
            <a:fld id="{01EF93C7-D0AB-41D7-8C62-1F8A9E33AE23}" type="slidenum">
              <a:rPr lang="en-US" smtClean="0"/>
              <a:pPr/>
              <a:t>25</a:t>
            </a:fld>
            <a:endParaRPr lang="en-US"/>
          </a:p>
        </p:txBody>
      </p:sp>
    </p:spTree>
    <p:extLst>
      <p:ext uri="{BB962C8B-B14F-4D97-AF65-F5344CB8AC3E}">
        <p14:creationId xmlns:p14="http://schemas.microsoft.com/office/powerpoint/2010/main" val="14022388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6C4A0-40BE-4AE8-AF8E-5EB5E44922F0}"/>
              </a:ext>
            </a:extLst>
          </p:cNvPr>
          <p:cNvSpPr>
            <a:spLocks noGrp="1"/>
          </p:cNvSpPr>
          <p:nvPr>
            <p:ph type="title"/>
          </p:nvPr>
        </p:nvSpPr>
        <p:spPr/>
        <p:txBody>
          <a:bodyPr/>
          <a:lstStyle/>
          <a:p>
            <a:r>
              <a:rPr lang="en-US" dirty="0"/>
              <a:t>Gemini output in SQL (1)</a:t>
            </a:r>
          </a:p>
        </p:txBody>
      </p:sp>
      <p:sp>
        <p:nvSpPr>
          <p:cNvPr id="3" name="Content Placeholder 2">
            <a:extLst>
              <a:ext uri="{FF2B5EF4-FFF2-40B4-BE49-F238E27FC236}">
                <a16:creationId xmlns:a16="http://schemas.microsoft.com/office/drawing/2014/main" id="{2A2E29FE-AD14-4BF6-BF05-63BC0526E0ED}"/>
              </a:ext>
            </a:extLst>
          </p:cNvPr>
          <p:cNvSpPr>
            <a:spLocks noGrp="1"/>
          </p:cNvSpPr>
          <p:nvPr>
            <p:ph idx="1"/>
          </p:nvPr>
        </p:nvSpPr>
        <p:spPr>
          <a:xfrm>
            <a:off x="228600" y="1676400"/>
            <a:ext cx="8686800" cy="5105400"/>
          </a:xfrm>
          <a:solidFill>
            <a:schemeClr val="bg1"/>
          </a:solidFill>
        </p:spPr>
        <p:txBody>
          <a:bodyPr/>
          <a:lstStyle/>
          <a:p>
            <a:r>
              <a:rPr lang="en-US" sz="1400" b="0" dirty="0">
                <a:solidFill>
                  <a:srgbClr val="008000"/>
                </a:solidFill>
                <a:effectLst/>
                <a:latin typeface="Consolas" panose="020B0609020204030204" pitchFamily="49" charset="0"/>
              </a:rPr>
              <a:t>-- ============================================================================</a:t>
            </a:r>
            <a:endParaRPr lang="en-US" sz="1400" b="0" dirty="0">
              <a:solidFill>
                <a:srgbClr val="000000"/>
              </a:solidFill>
              <a:effectLst/>
              <a:latin typeface="Consolas" panose="020B0609020204030204" pitchFamily="49" charset="0"/>
            </a:endParaRPr>
          </a:p>
          <a:p>
            <a:r>
              <a:rPr lang="en-US" sz="1400" b="0" dirty="0">
                <a:solidFill>
                  <a:srgbClr val="008000"/>
                </a:solidFill>
                <a:effectLst/>
                <a:latin typeface="Consolas" panose="020B0609020204030204" pitchFamily="49" charset="0"/>
              </a:rPr>
              <a:t>-- RELATIONAL DATABASE REPRESENTATION FOR THE JSON OBJECT</a:t>
            </a:r>
            <a:endParaRPr lang="en-US" sz="1400" b="0" dirty="0">
              <a:solidFill>
                <a:srgbClr val="000000"/>
              </a:solidFill>
              <a:effectLst/>
              <a:latin typeface="Consolas" panose="020B0609020204030204" pitchFamily="49" charset="0"/>
            </a:endParaRPr>
          </a:p>
          <a:p>
            <a:r>
              <a:rPr lang="en-US" sz="1400" b="0" dirty="0">
                <a:solidFill>
                  <a:srgbClr val="008000"/>
                </a:solidFill>
                <a:effectLst/>
                <a:latin typeface="Consolas" panose="020B0609020204030204" pitchFamily="49" charset="0"/>
              </a:rPr>
              <a:t>-- ============================================================================</a:t>
            </a:r>
            <a:endParaRPr lang="en-US" sz="1400" b="0" dirty="0">
              <a:solidFill>
                <a:srgbClr val="000000"/>
              </a:solidFill>
              <a:effectLst/>
              <a:latin typeface="Consolas" panose="020B0609020204030204" pitchFamily="49" charset="0"/>
            </a:endParaRPr>
          </a:p>
          <a:p>
            <a:r>
              <a:rPr lang="en-US" sz="1400" b="0" dirty="0">
                <a:solidFill>
                  <a:srgbClr val="008000"/>
                </a:solidFill>
                <a:effectLst/>
                <a:latin typeface="Consolas" panose="020B0609020204030204" pitchFamily="49" charset="0"/>
              </a:rPr>
              <a:t>-- Target Design: Fully Normalized (3NF) Relational Schema</a:t>
            </a:r>
            <a:endParaRPr lang="en-US" sz="1400" b="0" dirty="0">
              <a:solidFill>
                <a:srgbClr val="000000"/>
              </a:solidFill>
              <a:effectLst/>
              <a:latin typeface="Consolas" panose="020B0609020204030204" pitchFamily="49" charset="0"/>
            </a:endParaRPr>
          </a:p>
          <a:p>
            <a:r>
              <a:rPr lang="en-US" sz="1400" b="0" dirty="0">
                <a:solidFill>
                  <a:srgbClr val="008000"/>
                </a:solidFill>
                <a:effectLst/>
                <a:latin typeface="Consolas" panose="020B0609020204030204" pitchFamily="49" charset="0"/>
              </a:rPr>
              <a:t>-- This schema splits multi-valued attributes (arrays like </a:t>
            </a:r>
            <a:r>
              <a:rPr lang="en-US" sz="1400" b="0" dirty="0" err="1">
                <a:solidFill>
                  <a:srgbClr val="008000"/>
                </a:solidFill>
                <a:effectLst/>
                <a:latin typeface="Consolas" panose="020B0609020204030204" pitchFamily="49" charset="0"/>
              </a:rPr>
              <a:t>phone_numbers</a:t>
            </a:r>
            <a:r>
              <a:rPr lang="en-US" sz="1400" b="0" dirty="0">
                <a:solidFill>
                  <a:srgbClr val="008000"/>
                </a:solidFill>
                <a:effectLst/>
                <a:latin typeface="Consolas" panose="020B0609020204030204" pitchFamily="49" charset="0"/>
              </a:rPr>
              <a:t> and children) </a:t>
            </a:r>
            <a:endParaRPr lang="en-US" sz="1400" b="0" dirty="0">
              <a:solidFill>
                <a:srgbClr val="000000"/>
              </a:solidFill>
              <a:effectLst/>
              <a:latin typeface="Consolas" panose="020B0609020204030204" pitchFamily="49" charset="0"/>
            </a:endParaRPr>
          </a:p>
          <a:p>
            <a:r>
              <a:rPr lang="en-US" sz="1400" b="0" dirty="0">
                <a:solidFill>
                  <a:srgbClr val="008000"/>
                </a:solidFill>
                <a:effectLst/>
                <a:latin typeface="Consolas" panose="020B0609020204030204" pitchFamily="49" charset="0"/>
              </a:rPr>
              <a:t>-- and nested objects (address) into standard relational tables linked via Foreign Keys.</a:t>
            </a:r>
            <a:endParaRPr lang="en-US" sz="1400" b="0" dirty="0">
              <a:solidFill>
                <a:srgbClr val="000000"/>
              </a:solidFill>
              <a:effectLst/>
              <a:latin typeface="Consolas" panose="020B0609020204030204" pitchFamily="49" charset="0"/>
            </a:endParaRPr>
          </a:p>
          <a:p>
            <a:r>
              <a:rPr lang="en-US" sz="1400" b="0" dirty="0">
                <a:solidFill>
                  <a:srgbClr val="008000"/>
                </a:solidFill>
                <a:effectLst/>
                <a:latin typeface="Consolas" panose="020B0609020204030204" pitchFamily="49" charset="0"/>
              </a:rPr>
              <a:t>-- ============================================================================</a:t>
            </a:r>
            <a:endParaRPr lang="en-US" sz="1400" b="0" dirty="0">
              <a:solidFill>
                <a:srgbClr val="000000"/>
              </a:solidFill>
              <a:effectLst/>
              <a:latin typeface="Consolas" panose="020B0609020204030204" pitchFamily="49" charset="0"/>
            </a:endParaRPr>
          </a:p>
          <a:p>
            <a:br>
              <a:rPr lang="en-US" sz="1400" b="0" dirty="0">
                <a:solidFill>
                  <a:srgbClr val="000000"/>
                </a:solidFill>
                <a:effectLst/>
                <a:latin typeface="Consolas" panose="020B0609020204030204" pitchFamily="49" charset="0"/>
              </a:rPr>
            </a:br>
            <a:r>
              <a:rPr lang="en-US" sz="1400" b="0" dirty="0">
                <a:solidFill>
                  <a:srgbClr val="008000"/>
                </a:solidFill>
                <a:effectLst/>
                <a:latin typeface="Consolas" panose="020B0609020204030204" pitchFamily="49" charset="0"/>
              </a:rPr>
              <a:t>-- 1. Main Person / Profile Table</a:t>
            </a:r>
            <a:endParaRPr lang="en-US" sz="1400" b="0" dirty="0">
              <a:solidFill>
                <a:srgbClr val="000000"/>
              </a:solidFill>
              <a:effectLst/>
              <a:latin typeface="Consolas" panose="020B0609020204030204" pitchFamily="49" charset="0"/>
            </a:endParaRPr>
          </a:p>
          <a:p>
            <a:r>
              <a:rPr lang="en-US" sz="1400" b="0" dirty="0">
                <a:solidFill>
                  <a:srgbClr val="0000FF"/>
                </a:solidFill>
                <a:effectLst/>
                <a:latin typeface="Consolas" panose="020B0609020204030204" pitchFamily="49" charset="0"/>
              </a:rPr>
              <a:t>CREATE</a:t>
            </a:r>
            <a:r>
              <a:rPr lang="en-US" sz="1400" b="0" dirty="0">
                <a:solidFill>
                  <a:srgbClr val="000000"/>
                </a:solidFill>
                <a:effectLst/>
                <a:latin typeface="Consolas" panose="020B0609020204030204" pitchFamily="49" charset="0"/>
              </a:rPr>
              <a:t> </a:t>
            </a:r>
            <a:r>
              <a:rPr lang="en-US" sz="1400" b="0" dirty="0">
                <a:solidFill>
                  <a:srgbClr val="0000FF"/>
                </a:solidFill>
                <a:effectLst/>
                <a:latin typeface="Consolas" panose="020B0609020204030204" pitchFamily="49" charset="0"/>
              </a:rPr>
              <a:t>TABLE</a:t>
            </a:r>
            <a:r>
              <a:rPr lang="en-US" sz="1400" b="0" dirty="0">
                <a:solidFill>
                  <a:srgbClr val="000000"/>
                </a:solidFill>
                <a:effectLst/>
                <a:latin typeface="Consolas" panose="020B0609020204030204" pitchFamily="49" charset="0"/>
              </a:rPr>
              <a:t> users (</a:t>
            </a:r>
          </a:p>
          <a:p>
            <a:r>
              <a:rPr lang="en-US" sz="1400" b="0" dirty="0">
                <a:solidFill>
                  <a:srgbClr val="000000"/>
                </a:solidFill>
                <a:effectLst/>
                <a:latin typeface="Consolas" panose="020B0609020204030204" pitchFamily="49" charset="0"/>
              </a:rPr>
              <a:t>    </a:t>
            </a:r>
            <a:r>
              <a:rPr lang="en-US" sz="1400" b="0" dirty="0" err="1">
                <a:solidFill>
                  <a:srgbClr val="C700C7"/>
                </a:solidFill>
                <a:effectLst/>
                <a:latin typeface="Consolas" panose="020B0609020204030204" pitchFamily="49" charset="0"/>
              </a:rPr>
              <a:t>user_id</a:t>
            </a:r>
            <a:r>
              <a:rPr lang="en-US" sz="1400" b="0" dirty="0">
                <a:solidFill>
                  <a:srgbClr val="000000"/>
                </a:solidFill>
                <a:effectLst/>
                <a:latin typeface="Consolas" panose="020B0609020204030204" pitchFamily="49" charset="0"/>
              </a:rPr>
              <a:t> </a:t>
            </a:r>
            <a:r>
              <a:rPr lang="en-US" sz="1400" b="0" dirty="0">
                <a:solidFill>
                  <a:srgbClr val="0000FF"/>
                </a:solidFill>
                <a:effectLst/>
                <a:latin typeface="Consolas" panose="020B0609020204030204" pitchFamily="49" charset="0"/>
              </a:rPr>
              <a:t>INT</a:t>
            </a:r>
            <a:r>
              <a:rPr lang="en-US" sz="1400" b="0" dirty="0">
                <a:solidFill>
                  <a:srgbClr val="000000"/>
                </a:solidFill>
                <a:effectLst/>
                <a:latin typeface="Consolas" panose="020B0609020204030204" pitchFamily="49" charset="0"/>
              </a:rPr>
              <a:t> AUTO_INCREMENT </a:t>
            </a:r>
            <a:r>
              <a:rPr lang="en-US" sz="1400" b="0" dirty="0">
                <a:solidFill>
                  <a:srgbClr val="0000FF"/>
                </a:solidFill>
                <a:effectLst/>
                <a:latin typeface="Consolas" panose="020B0609020204030204" pitchFamily="49" charset="0"/>
              </a:rPr>
              <a:t>PRIMARY</a:t>
            </a:r>
            <a:r>
              <a:rPr lang="en-US" sz="1400" b="0" dirty="0">
                <a:solidFill>
                  <a:srgbClr val="000000"/>
                </a:solidFill>
                <a:effectLst/>
                <a:latin typeface="Consolas" panose="020B0609020204030204" pitchFamily="49" charset="0"/>
              </a:rPr>
              <a:t> </a:t>
            </a:r>
            <a:r>
              <a:rPr lang="en-US" sz="1400" b="0" dirty="0">
                <a:solidFill>
                  <a:srgbClr val="0000FF"/>
                </a:solidFill>
                <a:effectLst/>
                <a:latin typeface="Consolas" panose="020B0609020204030204" pitchFamily="49" charset="0"/>
              </a:rPr>
              <a:t>KEY</a:t>
            </a:r>
            <a:r>
              <a:rPr lang="en-US" sz="1400" b="0" dirty="0">
                <a:solidFill>
                  <a:srgbClr val="000000"/>
                </a:solidFill>
                <a:effectLst/>
                <a:latin typeface="Consolas" panose="020B0609020204030204" pitchFamily="49" charset="0"/>
              </a:rPr>
              <a:t>,</a:t>
            </a:r>
          </a:p>
          <a:p>
            <a:r>
              <a:rPr lang="en-US" sz="1400" b="0" dirty="0">
                <a:solidFill>
                  <a:srgbClr val="000000"/>
                </a:solidFill>
                <a:effectLst/>
                <a:latin typeface="Consolas" panose="020B0609020204030204" pitchFamily="49" charset="0"/>
              </a:rPr>
              <a:t>    </a:t>
            </a:r>
            <a:r>
              <a:rPr lang="en-US" sz="1400" b="0" dirty="0" err="1">
                <a:solidFill>
                  <a:srgbClr val="000000"/>
                </a:solidFill>
                <a:effectLst/>
                <a:latin typeface="Consolas" panose="020B0609020204030204" pitchFamily="49" charset="0"/>
              </a:rPr>
              <a:t>first_name</a:t>
            </a:r>
            <a:r>
              <a:rPr lang="en-US" sz="1400" b="0" dirty="0">
                <a:solidFill>
                  <a:srgbClr val="000000"/>
                </a:solidFill>
                <a:effectLst/>
                <a:latin typeface="Consolas" panose="020B0609020204030204" pitchFamily="49" charset="0"/>
              </a:rPr>
              <a:t> </a:t>
            </a:r>
            <a:r>
              <a:rPr lang="en-US" sz="1400" b="0" dirty="0">
                <a:solidFill>
                  <a:srgbClr val="0000FF"/>
                </a:solidFill>
                <a:effectLst/>
                <a:latin typeface="Consolas" panose="020B0609020204030204" pitchFamily="49" charset="0"/>
              </a:rPr>
              <a:t>VARCHAR</a:t>
            </a:r>
            <a:r>
              <a:rPr lang="en-US" sz="1400" b="0" dirty="0">
                <a:solidFill>
                  <a:srgbClr val="000000"/>
                </a:solidFill>
                <a:effectLst/>
                <a:latin typeface="Consolas" panose="020B0609020204030204" pitchFamily="49" charset="0"/>
              </a:rPr>
              <a:t>(</a:t>
            </a:r>
            <a:r>
              <a:rPr lang="en-US" sz="1400" b="0" dirty="0">
                <a:solidFill>
                  <a:srgbClr val="098658"/>
                </a:solidFill>
                <a:effectLst/>
                <a:latin typeface="Consolas" panose="020B0609020204030204" pitchFamily="49" charset="0"/>
              </a:rPr>
              <a:t>50</a:t>
            </a:r>
            <a:r>
              <a:rPr lang="en-US" sz="1400" b="0" dirty="0">
                <a:solidFill>
                  <a:srgbClr val="000000"/>
                </a:solidFill>
                <a:effectLst/>
                <a:latin typeface="Consolas" panose="020B0609020204030204" pitchFamily="49" charset="0"/>
              </a:rPr>
              <a:t>) </a:t>
            </a:r>
            <a:r>
              <a:rPr lang="en-US" sz="1400" b="0" dirty="0">
                <a:solidFill>
                  <a:srgbClr val="778899"/>
                </a:solidFill>
                <a:effectLst/>
                <a:latin typeface="Consolas" panose="020B0609020204030204" pitchFamily="49" charset="0"/>
              </a:rPr>
              <a:t>NOT</a:t>
            </a:r>
            <a:r>
              <a:rPr lang="en-US" sz="1400" b="0" dirty="0">
                <a:solidFill>
                  <a:srgbClr val="000000"/>
                </a:solidFill>
                <a:effectLst/>
                <a:latin typeface="Consolas" panose="020B0609020204030204" pitchFamily="49" charset="0"/>
              </a:rPr>
              <a:t> </a:t>
            </a:r>
            <a:r>
              <a:rPr lang="en-US" sz="1400" b="0" dirty="0">
                <a:solidFill>
                  <a:srgbClr val="778899"/>
                </a:solidFill>
                <a:effectLst/>
                <a:latin typeface="Consolas" panose="020B0609020204030204" pitchFamily="49" charset="0"/>
              </a:rPr>
              <a:t>NULL</a:t>
            </a:r>
            <a:r>
              <a:rPr lang="en-US" sz="1400" b="0" dirty="0">
                <a:solidFill>
                  <a:srgbClr val="000000"/>
                </a:solidFill>
                <a:effectLst/>
                <a:latin typeface="Consolas" panose="020B0609020204030204" pitchFamily="49" charset="0"/>
              </a:rPr>
              <a:t>,</a:t>
            </a:r>
          </a:p>
          <a:p>
            <a:r>
              <a:rPr lang="en-US" sz="1400" b="0" dirty="0">
                <a:solidFill>
                  <a:srgbClr val="000000"/>
                </a:solidFill>
                <a:effectLst/>
                <a:latin typeface="Consolas" panose="020B0609020204030204" pitchFamily="49" charset="0"/>
              </a:rPr>
              <a:t>    </a:t>
            </a:r>
            <a:r>
              <a:rPr lang="en-US" sz="1400" b="0" dirty="0" err="1">
                <a:solidFill>
                  <a:srgbClr val="000000"/>
                </a:solidFill>
                <a:effectLst/>
                <a:latin typeface="Consolas" panose="020B0609020204030204" pitchFamily="49" charset="0"/>
              </a:rPr>
              <a:t>last_name</a:t>
            </a:r>
            <a:r>
              <a:rPr lang="en-US" sz="1400" b="0" dirty="0">
                <a:solidFill>
                  <a:srgbClr val="000000"/>
                </a:solidFill>
                <a:effectLst/>
                <a:latin typeface="Consolas" panose="020B0609020204030204" pitchFamily="49" charset="0"/>
              </a:rPr>
              <a:t> </a:t>
            </a:r>
            <a:r>
              <a:rPr lang="en-US" sz="1400" b="0" dirty="0">
                <a:solidFill>
                  <a:srgbClr val="0000FF"/>
                </a:solidFill>
                <a:effectLst/>
                <a:latin typeface="Consolas" panose="020B0609020204030204" pitchFamily="49" charset="0"/>
              </a:rPr>
              <a:t>VARCHAR</a:t>
            </a:r>
            <a:r>
              <a:rPr lang="en-US" sz="1400" b="0" dirty="0">
                <a:solidFill>
                  <a:srgbClr val="000000"/>
                </a:solidFill>
                <a:effectLst/>
                <a:latin typeface="Consolas" panose="020B0609020204030204" pitchFamily="49" charset="0"/>
              </a:rPr>
              <a:t>(</a:t>
            </a:r>
            <a:r>
              <a:rPr lang="en-US" sz="1400" b="0" dirty="0">
                <a:solidFill>
                  <a:srgbClr val="098658"/>
                </a:solidFill>
                <a:effectLst/>
                <a:latin typeface="Consolas" panose="020B0609020204030204" pitchFamily="49" charset="0"/>
              </a:rPr>
              <a:t>50</a:t>
            </a:r>
            <a:r>
              <a:rPr lang="en-US" sz="1400" b="0" dirty="0">
                <a:solidFill>
                  <a:srgbClr val="000000"/>
                </a:solidFill>
                <a:effectLst/>
                <a:latin typeface="Consolas" panose="020B0609020204030204" pitchFamily="49" charset="0"/>
              </a:rPr>
              <a:t>) </a:t>
            </a:r>
            <a:r>
              <a:rPr lang="en-US" sz="1400" b="0" dirty="0">
                <a:solidFill>
                  <a:srgbClr val="778899"/>
                </a:solidFill>
                <a:effectLst/>
                <a:latin typeface="Consolas" panose="020B0609020204030204" pitchFamily="49" charset="0"/>
              </a:rPr>
              <a:t>NOT</a:t>
            </a:r>
            <a:r>
              <a:rPr lang="en-US" sz="1400" b="0" dirty="0">
                <a:solidFill>
                  <a:srgbClr val="000000"/>
                </a:solidFill>
                <a:effectLst/>
                <a:latin typeface="Consolas" panose="020B0609020204030204" pitchFamily="49" charset="0"/>
              </a:rPr>
              <a:t> </a:t>
            </a:r>
            <a:r>
              <a:rPr lang="en-US" sz="1400" b="0" dirty="0">
                <a:solidFill>
                  <a:srgbClr val="778899"/>
                </a:solidFill>
                <a:effectLst/>
                <a:latin typeface="Consolas" panose="020B0609020204030204" pitchFamily="49" charset="0"/>
              </a:rPr>
              <a:t>NULL</a:t>
            </a:r>
            <a:r>
              <a:rPr lang="en-US" sz="1400" b="0" dirty="0">
                <a:solidFill>
                  <a:srgbClr val="000000"/>
                </a:solidFill>
                <a:effectLst/>
                <a:latin typeface="Consolas" panose="020B0609020204030204" pitchFamily="49" charset="0"/>
              </a:rPr>
              <a:t>,</a:t>
            </a:r>
          </a:p>
          <a:p>
            <a:r>
              <a:rPr lang="en-US" sz="1400" b="0" dirty="0">
                <a:solidFill>
                  <a:srgbClr val="000000"/>
                </a:solidFill>
                <a:effectLst/>
                <a:latin typeface="Consolas" panose="020B0609020204030204" pitchFamily="49" charset="0"/>
              </a:rPr>
              <a:t>    </a:t>
            </a:r>
            <a:r>
              <a:rPr lang="en-US" sz="1400" b="0" dirty="0" err="1">
                <a:solidFill>
                  <a:srgbClr val="000000"/>
                </a:solidFill>
                <a:effectLst/>
                <a:latin typeface="Consolas" panose="020B0609020204030204" pitchFamily="49" charset="0"/>
              </a:rPr>
              <a:t>is_alive</a:t>
            </a:r>
            <a:r>
              <a:rPr lang="en-US" sz="1400" b="0" dirty="0">
                <a:solidFill>
                  <a:srgbClr val="000000"/>
                </a:solidFill>
                <a:effectLst/>
                <a:latin typeface="Consolas" panose="020B0609020204030204" pitchFamily="49" charset="0"/>
              </a:rPr>
              <a:t> BOOLEAN </a:t>
            </a:r>
            <a:r>
              <a:rPr lang="en-US" sz="1400" b="0" dirty="0">
                <a:solidFill>
                  <a:srgbClr val="778899"/>
                </a:solidFill>
                <a:effectLst/>
                <a:latin typeface="Consolas" panose="020B0609020204030204" pitchFamily="49" charset="0"/>
              </a:rPr>
              <a:t>NOT</a:t>
            </a:r>
            <a:r>
              <a:rPr lang="en-US" sz="1400" b="0" dirty="0">
                <a:solidFill>
                  <a:srgbClr val="000000"/>
                </a:solidFill>
                <a:effectLst/>
                <a:latin typeface="Consolas" panose="020B0609020204030204" pitchFamily="49" charset="0"/>
              </a:rPr>
              <a:t> </a:t>
            </a:r>
            <a:r>
              <a:rPr lang="en-US" sz="1400" b="0" dirty="0">
                <a:solidFill>
                  <a:srgbClr val="778899"/>
                </a:solidFill>
                <a:effectLst/>
                <a:latin typeface="Consolas" panose="020B0609020204030204" pitchFamily="49" charset="0"/>
              </a:rPr>
              <a:t>NULL</a:t>
            </a:r>
            <a:r>
              <a:rPr lang="en-US" sz="1400" b="0" dirty="0">
                <a:solidFill>
                  <a:srgbClr val="000000"/>
                </a:solidFill>
                <a:effectLst/>
                <a:latin typeface="Consolas" panose="020B0609020204030204" pitchFamily="49" charset="0"/>
              </a:rPr>
              <a:t> </a:t>
            </a:r>
            <a:r>
              <a:rPr lang="en-US" sz="1400" b="0" dirty="0">
                <a:solidFill>
                  <a:srgbClr val="0000FF"/>
                </a:solidFill>
                <a:effectLst/>
                <a:latin typeface="Consolas" panose="020B0609020204030204" pitchFamily="49" charset="0"/>
              </a:rPr>
              <a:t>DEFAULT</a:t>
            </a:r>
            <a:r>
              <a:rPr lang="en-US" sz="1400" b="0" dirty="0">
                <a:solidFill>
                  <a:srgbClr val="000000"/>
                </a:solidFill>
                <a:effectLst/>
                <a:latin typeface="Consolas" panose="020B0609020204030204" pitchFamily="49" charset="0"/>
              </a:rPr>
              <a:t> </a:t>
            </a:r>
            <a:r>
              <a:rPr lang="en-US" sz="1400" b="0" dirty="0">
                <a:solidFill>
                  <a:srgbClr val="0000FF"/>
                </a:solidFill>
                <a:effectLst/>
                <a:latin typeface="Consolas" panose="020B0609020204030204" pitchFamily="49" charset="0"/>
              </a:rPr>
              <a:t>TRUE</a:t>
            </a:r>
            <a:r>
              <a:rPr lang="en-US" sz="1400" b="0" dirty="0">
                <a:solidFill>
                  <a:srgbClr val="000000"/>
                </a:solidFill>
                <a:effectLst/>
                <a:latin typeface="Consolas" panose="020B0609020204030204" pitchFamily="49" charset="0"/>
              </a:rPr>
              <a:t>,</a:t>
            </a:r>
          </a:p>
          <a:p>
            <a:r>
              <a:rPr lang="en-US" sz="1400" b="0" dirty="0">
                <a:solidFill>
                  <a:srgbClr val="000000"/>
                </a:solidFill>
                <a:effectLst/>
                <a:latin typeface="Consolas" panose="020B0609020204030204" pitchFamily="49" charset="0"/>
              </a:rPr>
              <a:t>    age </a:t>
            </a:r>
            <a:r>
              <a:rPr lang="en-US" sz="1400" b="0" dirty="0">
                <a:solidFill>
                  <a:srgbClr val="0000FF"/>
                </a:solidFill>
                <a:effectLst/>
                <a:latin typeface="Consolas" panose="020B0609020204030204" pitchFamily="49" charset="0"/>
              </a:rPr>
              <a:t>INT</a:t>
            </a:r>
            <a:r>
              <a:rPr lang="en-US" sz="1400" b="0" dirty="0">
                <a:solidFill>
                  <a:srgbClr val="000000"/>
                </a:solidFill>
                <a:effectLst/>
                <a:latin typeface="Consolas" panose="020B0609020204030204" pitchFamily="49" charset="0"/>
              </a:rPr>
              <a:t>,</a:t>
            </a:r>
          </a:p>
          <a:p>
            <a:r>
              <a:rPr lang="en-US" sz="1400" b="0" dirty="0">
                <a:solidFill>
                  <a:srgbClr val="000000"/>
                </a:solidFill>
                <a:effectLst/>
                <a:latin typeface="Consolas" panose="020B0609020204030204" pitchFamily="49" charset="0"/>
              </a:rPr>
              <a:t>    </a:t>
            </a:r>
            <a:r>
              <a:rPr lang="en-US" sz="1400" b="0" dirty="0" err="1">
                <a:solidFill>
                  <a:srgbClr val="000000"/>
                </a:solidFill>
                <a:effectLst/>
                <a:latin typeface="Consolas" panose="020B0609020204030204" pitchFamily="49" charset="0"/>
              </a:rPr>
              <a:t>spouse_id</a:t>
            </a:r>
            <a:r>
              <a:rPr lang="en-US" sz="1400" b="0" dirty="0">
                <a:solidFill>
                  <a:srgbClr val="000000"/>
                </a:solidFill>
                <a:effectLst/>
                <a:latin typeface="Consolas" panose="020B0609020204030204" pitchFamily="49" charset="0"/>
              </a:rPr>
              <a:t> </a:t>
            </a:r>
            <a:r>
              <a:rPr lang="en-US" sz="1400" b="0" dirty="0">
                <a:solidFill>
                  <a:srgbClr val="0000FF"/>
                </a:solidFill>
                <a:effectLst/>
                <a:latin typeface="Consolas" panose="020B0609020204030204" pitchFamily="49" charset="0"/>
              </a:rPr>
              <a:t>INT</a:t>
            </a:r>
            <a:r>
              <a:rPr lang="en-US" sz="1400" b="0" dirty="0">
                <a:solidFill>
                  <a:srgbClr val="000000"/>
                </a:solidFill>
                <a:effectLst/>
                <a:latin typeface="Consolas" panose="020B0609020204030204" pitchFamily="49" charset="0"/>
              </a:rPr>
              <a:t> </a:t>
            </a:r>
            <a:r>
              <a:rPr lang="en-US" sz="1400" b="0" dirty="0">
                <a:solidFill>
                  <a:srgbClr val="778899"/>
                </a:solidFill>
                <a:effectLst/>
                <a:latin typeface="Consolas" panose="020B0609020204030204" pitchFamily="49" charset="0"/>
              </a:rPr>
              <a:t>NULL</a:t>
            </a:r>
            <a:r>
              <a:rPr lang="en-US" sz="1400" b="0" dirty="0">
                <a:solidFill>
                  <a:srgbClr val="000000"/>
                </a:solidFill>
                <a:effectLst/>
                <a:latin typeface="Consolas" panose="020B0609020204030204" pitchFamily="49" charset="0"/>
              </a:rPr>
              <a:t>, </a:t>
            </a:r>
            <a:r>
              <a:rPr lang="en-US" sz="1400" b="0" dirty="0">
                <a:solidFill>
                  <a:srgbClr val="008000"/>
                </a:solidFill>
                <a:effectLst/>
                <a:latin typeface="Consolas" panose="020B0609020204030204" pitchFamily="49" charset="0"/>
              </a:rPr>
              <a:t>-- Can self-reference the users table if a spouse profile exists</a:t>
            </a:r>
            <a:endParaRPr lang="en-US" sz="1400" b="0" dirty="0">
              <a:solidFill>
                <a:srgbClr val="000000"/>
              </a:solidFill>
              <a:effectLst/>
              <a:latin typeface="Consolas" panose="020B0609020204030204" pitchFamily="49" charset="0"/>
            </a:endParaRPr>
          </a:p>
          <a:p>
            <a:r>
              <a:rPr lang="en-US" sz="1400" b="0" dirty="0">
                <a:solidFill>
                  <a:srgbClr val="000000"/>
                </a:solidFill>
                <a:effectLst/>
                <a:latin typeface="Consolas" panose="020B0609020204030204" pitchFamily="49" charset="0"/>
              </a:rPr>
              <a:t>    </a:t>
            </a:r>
            <a:r>
              <a:rPr lang="en-US" sz="1400" b="0" dirty="0" err="1">
                <a:solidFill>
                  <a:srgbClr val="000000"/>
                </a:solidFill>
                <a:effectLst/>
                <a:latin typeface="Consolas" panose="020B0609020204030204" pitchFamily="49" charset="0"/>
              </a:rPr>
              <a:t>created_at</a:t>
            </a:r>
            <a:r>
              <a:rPr lang="en-US" sz="1400" b="0" dirty="0">
                <a:solidFill>
                  <a:srgbClr val="000000"/>
                </a:solidFill>
                <a:effectLst/>
                <a:latin typeface="Consolas" panose="020B0609020204030204" pitchFamily="49" charset="0"/>
              </a:rPr>
              <a:t> </a:t>
            </a:r>
            <a:r>
              <a:rPr lang="en-US" sz="1400" b="0" dirty="0">
                <a:solidFill>
                  <a:srgbClr val="0000FF"/>
                </a:solidFill>
                <a:effectLst/>
                <a:latin typeface="Consolas" panose="020B0609020204030204" pitchFamily="49" charset="0"/>
              </a:rPr>
              <a:t>TIMESTAMP</a:t>
            </a:r>
            <a:r>
              <a:rPr lang="en-US" sz="1400" b="0" dirty="0">
                <a:solidFill>
                  <a:srgbClr val="000000"/>
                </a:solidFill>
                <a:effectLst/>
                <a:latin typeface="Consolas" panose="020B0609020204030204" pitchFamily="49" charset="0"/>
              </a:rPr>
              <a:t> </a:t>
            </a:r>
            <a:r>
              <a:rPr lang="en-US" sz="1400" b="0" dirty="0">
                <a:solidFill>
                  <a:srgbClr val="0000FF"/>
                </a:solidFill>
                <a:effectLst/>
                <a:latin typeface="Consolas" panose="020B0609020204030204" pitchFamily="49" charset="0"/>
              </a:rPr>
              <a:t>DEFAULT</a:t>
            </a:r>
            <a:r>
              <a:rPr lang="en-US" sz="1400" b="0" dirty="0">
                <a:solidFill>
                  <a:srgbClr val="000000"/>
                </a:solidFill>
                <a:effectLst/>
                <a:latin typeface="Consolas" panose="020B0609020204030204" pitchFamily="49" charset="0"/>
              </a:rPr>
              <a:t> </a:t>
            </a:r>
            <a:r>
              <a:rPr lang="en-US" sz="1400" b="0" dirty="0">
                <a:solidFill>
                  <a:srgbClr val="C700C7"/>
                </a:solidFill>
                <a:effectLst/>
                <a:latin typeface="Consolas" panose="020B0609020204030204" pitchFamily="49" charset="0"/>
              </a:rPr>
              <a:t>CURRENT_TIMESTAMP</a:t>
            </a:r>
            <a:endParaRPr lang="en-US" sz="1400" b="0" dirty="0">
              <a:solidFill>
                <a:srgbClr val="000000"/>
              </a:solidFill>
              <a:effectLst/>
              <a:latin typeface="Consolas" panose="020B0609020204030204" pitchFamily="49" charset="0"/>
            </a:endParaRPr>
          </a:p>
          <a:p>
            <a:r>
              <a:rPr lang="en-US" sz="1400" b="0" dirty="0">
                <a:solidFill>
                  <a:srgbClr val="000000"/>
                </a:solidFill>
                <a:effectLst/>
                <a:latin typeface="Consolas" panose="020B0609020204030204" pitchFamily="49" charset="0"/>
              </a:rPr>
              <a:t>);</a:t>
            </a:r>
          </a:p>
          <a:p>
            <a:endParaRPr lang="en-US" sz="1400" dirty="0"/>
          </a:p>
        </p:txBody>
      </p:sp>
      <p:sp>
        <p:nvSpPr>
          <p:cNvPr id="5" name="Slide Number Placeholder 3">
            <a:extLst>
              <a:ext uri="{FF2B5EF4-FFF2-40B4-BE49-F238E27FC236}">
                <a16:creationId xmlns:a16="http://schemas.microsoft.com/office/drawing/2014/main" id="{0F3DE854-A43D-488F-9D37-924B20DD5CE7}"/>
              </a:ext>
            </a:extLst>
          </p:cNvPr>
          <p:cNvSpPr txBox="1">
            <a:spLocks/>
          </p:cNvSpPr>
          <p:nvPr/>
        </p:nvSpPr>
        <p:spPr>
          <a:xfrm>
            <a:off x="-30707" y="624385"/>
            <a:ext cx="457200" cy="365125"/>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b="1" kern="1200">
                <a:solidFill>
                  <a:schemeClr val="bg1"/>
                </a:solidFill>
                <a:latin typeface="Times New Roman" pitchFamily="18" charset="0"/>
                <a:ea typeface="+mn-ea"/>
                <a:cs typeface="+mn-cs"/>
              </a:defRPr>
            </a:lvl1pPr>
            <a:lvl2pPr marL="457200" algn="ctr" rtl="0" eaLnBrk="0" fontAlgn="base" hangingPunct="0">
              <a:spcBef>
                <a:spcPct val="0"/>
              </a:spcBef>
              <a:spcAft>
                <a:spcPct val="0"/>
              </a:spcAft>
              <a:defRPr sz="3200" b="1" kern="1200">
                <a:solidFill>
                  <a:srgbClr val="000066"/>
                </a:solidFill>
                <a:latin typeface="Times New Roman" pitchFamily="18" charset="0"/>
                <a:ea typeface="+mn-ea"/>
                <a:cs typeface="+mn-cs"/>
              </a:defRPr>
            </a:lvl2pPr>
            <a:lvl3pPr marL="914400" algn="ctr" rtl="0" eaLnBrk="0" fontAlgn="base" hangingPunct="0">
              <a:spcBef>
                <a:spcPct val="0"/>
              </a:spcBef>
              <a:spcAft>
                <a:spcPct val="0"/>
              </a:spcAft>
              <a:defRPr sz="3200" b="1" kern="1200">
                <a:solidFill>
                  <a:srgbClr val="000066"/>
                </a:solidFill>
                <a:latin typeface="Times New Roman" pitchFamily="18" charset="0"/>
                <a:ea typeface="+mn-ea"/>
                <a:cs typeface="+mn-cs"/>
              </a:defRPr>
            </a:lvl3pPr>
            <a:lvl4pPr marL="1371600" algn="ctr" rtl="0" eaLnBrk="0" fontAlgn="base" hangingPunct="0">
              <a:spcBef>
                <a:spcPct val="0"/>
              </a:spcBef>
              <a:spcAft>
                <a:spcPct val="0"/>
              </a:spcAft>
              <a:defRPr sz="3200" b="1" kern="1200">
                <a:solidFill>
                  <a:srgbClr val="000066"/>
                </a:solidFill>
                <a:latin typeface="Times New Roman" pitchFamily="18" charset="0"/>
                <a:ea typeface="+mn-ea"/>
                <a:cs typeface="+mn-cs"/>
              </a:defRPr>
            </a:lvl4pPr>
            <a:lvl5pPr marL="1828800" algn="ctr" rtl="0" eaLnBrk="0" fontAlgn="base" hangingPunct="0">
              <a:spcBef>
                <a:spcPct val="0"/>
              </a:spcBef>
              <a:spcAft>
                <a:spcPct val="0"/>
              </a:spcAft>
              <a:defRPr sz="3200" b="1" kern="1200">
                <a:solidFill>
                  <a:srgbClr val="000066"/>
                </a:solidFill>
                <a:latin typeface="Times New Roman" pitchFamily="18" charset="0"/>
                <a:ea typeface="+mn-ea"/>
                <a:cs typeface="+mn-cs"/>
              </a:defRPr>
            </a:lvl5pPr>
            <a:lvl6pPr marL="2286000" algn="l" defTabSz="914400" rtl="0" eaLnBrk="1" latinLnBrk="0" hangingPunct="1">
              <a:defRPr sz="3200" b="1" kern="1200">
                <a:solidFill>
                  <a:srgbClr val="000066"/>
                </a:solidFill>
                <a:latin typeface="Times New Roman" pitchFamily="18" charset="0"/>
                <a:ea typeface="+mn-ea"/>
                <a:cs typeface="+mn-cs"/>
              </a:defRPr>
            </a:lvl6pPr>
            <a:lvl7pPr marL="2743200" algn="l" defTabSz="914400" rtl="0" eaLnBrk="1" latinLnBrk="0" hangingPunct="1">
              <a:defRPr sz="3200" b="1" kern="1200">
                <a:solidFill>
                  <a:srgbClr val="000066"/>
                </a:solidFill>
                <a:latin typeface="Times New Roman" pitchFamily="18" charset="0"/>
                <a:ea typeface="+mn-ea"/>
                <a:cs typeface="+mn-cs"/>
              </a:defRPr>
            </a:lvl7pPr>
            <a:lvl8pPr marL="3200400" algn="l" defTabSz="914400" rtl="0" eaLnBrk="1" latinLnBrk="0" hangingPunct="1">
              <a:defRPr sz="3200" b="1" kern="1200">
                <a:solidFill>
                  <a:srgbClr val="000066"/>
                </a:solidFill>
                <a:latin typeface="Times New Roman" pitchFamily="18" charset="0"/>
                <a:ea typeface="+mn-ea"/>
                <a:cs typeface="+mn-cs"/>
              </a:defRPr>
            </a:lvl8pPr>
            <a:lvl9pPr marL="3657600" algn="l" defTabSz="914400" rtl="0" eaLnBrk="1" latinLnBrk="0" hangingPunct="1">
              <a:defRPr sz="3200" b="1" kern="1200">
                <a:solidFill>
                  <a:srgbClr val="000066"/>
                </a:solidFill>
                <a:latin typeface="Times New Roman" pitchFamily="18" charset="0"/>
                <a:ea typeface="+mn-ea"/>
                <a:cs typeface="+mn-cs"/>
              </a:defRPr>
            </a:lvl9pPr>
          </a:lstStyle>
          <a:p>
            <a:fld id="{01EF93C7-D0AB-41D7-8C62-1F8A9E33AE23}" type="slidenum">
              <a:rPr lang="en-US" smtClean="0"/>
              <a:pPr/>
              <a:t>26</a:t>
            </a:fld>
            <a:endParaRPr lang="en-US"/>
          </a:p>
        </p:txBody>
      </p:sp>
    </p:spTree>
    <p:extLst>
      <p:ext uri="{BB962C8B-B14F-4D97-AF65-F5344CB8AC3E}">
        <p14:creationId xmlns:p14="http://schemas.microsoft.com/office/powerpoint/2010/main" val="11554688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A03519-FABB-4497-A2BC-ACAD94F22B74}"/>
              </a:ext>
            </a:extLst>
          </p:cNvPr>
          <p:cNvSpPr>
            <a:spLocks noGrp="1"/>
          </p:cNvSpPr>
          <p:nvPr>
            <p:ph type="title"/>
          </p:nvPr>
        </p:nvSpPr>
        <p:spPr/>
        <p:txBody>
          <a:bodyPr/>
          <a:lstStyle/>
          <a:p>
            <a:r>
              <a:rPr lang="en-US" dirty="0"/>
              <a:t>Gemini output in SQL (2)</a:t>
            </a:r>
          </a:p>
        </p:txBody>
      </p:sp>
      <p:sp>
        <p:nvSpPr>
          <p:cNvPr id="3" name="Content Placeholder 2">
            <a:extLst>
              <a:ext uri="{FF2B5EF4-FFF2-40B4-BE49-F238E27FC236}">
                <a16:creationId xmlns:a16="http://schemas.microsoft.com/office/drawing/2014/main" id="{B4B0A196-38A9-4927-A6F3-2EE4629FDAF3}"/>
              </a:ext>
            </a:extLst>
          </p:cNvPr>
          <p:cNvSpPr>
            <a:spLocks noGrp="1"/>
          </p:cNvSpPr>
          <p:nvPr>
            <p:ph idx="1"/>
          </p:nvPr>
        </p:nvSpPr>
        <p:spPr>
          <a:xfrm>
            <a:off x="228600" y="1676400"/>
            <a:ext cx="8686800" cy="5105400"/>
          </a:xfrm>
          <a:solidFill>
            <a:schemeClr val="bg1"/>
          </a:solidFill>
        </p:spPr>
        <p:txBody>
          <a:bodyPr/>
          <a:lstStyle/>
          <a:p>
            <a:r>
              <a:rPr lang="en-US" sz="1600" b="0" dirty="0">
                <a:solidFill>
                  <a:srgbClr val="008000"/>
                </a:solidFill>
                <a:effectLst/>
                <a:latin typeface="Consolas" panose="020B0609020204030204" pitchFamily="49" charset="0"/>
              </a:rPr>
              <a:t>-- 2. Address Table (1:1 Relationship or 1:Many shared addresses)</a:t>
            </a:r>
            <a:endParaRPr lang="en-US" sz="1600" b="0" dirty="0">
              <a:solidFill>
                <a:srgbClr val="000000"/>
              </a:solidFill>
              <a:effectLst/>
              <a:latin typeface="Consolas" panose="020B0609020204030204" pitchFamily="49" charset="0"/>
            </a:endParaRPr>
          </a:p>
          <a:p>
            <a:r>
              <a:rPr lang="en-US" sz="1600" b="0" dirty="0">
                <a:solidFill>
                  <a:srgbClr val="008000"/>
                </a:solidFill>
                <a:effectLst/>
                <a:latin typeface="Consolas" panose="020B0609020204030204" pitchFamily="49" charset="0"/>
              </a:rPr>
              <a:t>-- Maps the nested "address" object.</a:t>
            </a:r>
            <a:endParaRPr lang="en-US" sz="1600" b="0" dirty="0">
              <a:solidFill>
                <a:srgbClr val="000000"/>
              </a:solidFill>
              <a:effectLst/>
              <a:latin typeface="Consolas" panose="020B0609020204030204" pitchFamily="49" charset="0"/>
            </a:endParaRPr>
          </a:p>
          <a:p>
            <a:r>
              <a:rPr lang="en-US" sz="1600" b="0" dirty="0">
                <a:solidFill>
                  <a:srgbClr val="0000FF"/>
                </a:solidFill>
                <a:effectLst/>
                <a:latin typeface="Consolas" panose="020B0609020204030204" pitchFamily="49" charset="0"/>
              </a:rPr>
              <a:t>CREATE</a:t>
            </a:r>
            <a:r>
              <a:rPr lang="en-US" sz="1600" b="0" dirty="0">
                <a:solidFill>
                  <a:srgbClr val="000000"/>
                </a:solidFill>
                <a:effectLst/>
                <a:latin typeface="Consolas" panose="020B0609020204030204" pitchFamily="49" charset="0"/>
              </a:rPr>
              <a:t> </a:t>
            </a:r>
            <a:r>
              <a:rPr lang="en-US" sz="1600" b="0" dirty="0">
                <a:solidFill>
                  <a:srgbClr val="0000FF"/>
                </a:solidFill>
                <a:effectLst/>
                <a:latin typeface="Consolas" panose="020B0609020204030204" pitchFamily="49" charset="0"/>
              </a:rPr>
              <a:t>TABLE</a:t>
            </a:r>
            <a:r>
              <a:rPr lang="en-US" sz="1600" b="0" dirty="0">
                <a:solidFill>
                  <a:srgbClr val="000000"/>
                </a:solidFill>
                <a:effectLst/>
                <a:latin typeface="Consolas" panose="020B0609020204030204" pitchFamily="49" charset="0"/>
              </a:rPr>
              <a:t> addresses (</a:t>
            </a:r>
          </a:p>
          <a:p>
            <a:pPr>
              <a:spcBef>
                <a:spcPts val="0"/>
              </a:spcBef>
            </a:pPr>
            <a:r>
              <a:rPr lang="en-US" sz="1600" b="0" dirty="0">
                <a:solidFill>
                  <a:srgbClr val="000000"/>
                </a:solidFill>
                <a:effectLst/>
                <a:latin typeface="Consolas" panose="020B0609020204030204" pitchFamily="49" charset="0"/>
              </a:rPr>
              <a:t>    </a:t>
            </a:r>
            <a:r>
              <a:rPr lang="en-US" sz="1600" b="0" dirty="0" err="1">
                <a:solidFill>
                  <a:srgbClr val="000000"/>
                </a:solidFill>
                <a:effectLst/>
                <a:latin typeface="Consolas" panose="020B0609020204030204" pitchFamily="49" charset="0"/>
              </a:rPr>
              <a:t>address_id</a:t>
            </a:r>
            <a:r>
              <a:rPr lang="en-US" sz="1600" b="0" dirty="0">
                <a:solidFill>
                  <a:srgbClr val="000000"/>
                </a:solidFill>
                <a:effectLst/>
                <a:latin typeface="Consolas" panose="020B0609020204030204" pitchFamily="49" charset="0"/>
              </a:rPr>
              <a:t> </a:t>
            </a:r>
            <a:r>
              <a:rPr lang="en-US" sz="1600" b="0" dirty="0">
                <a:solidFill>
                  <a:srgbClr val="0000FF"/>
                </a:solidFill>
                <a:effectLst/>
                <a:latin typeface="Consolas" panose="020B0609020204030204" pitchFamily="49" charset="0"/>
              </a:rPr>
              <a:t>INT</a:t>
            </a:r>
            <a:r>
              <a:rPr lang="en-US" sz="1600" b="0" dirty="0">
                <a:solidFill>
                  <a:srgbClr val="000000"/>
                </a:solidFill>
                <a:effectLst/>
                <a:latin typeface="Consolas" panose="020B0609020204030204" pitchFamily="49" charset="0"/>
              </a:rPr>
              <a:t> AUTO_INCREMENT </a:t>
            </a:r>
            <a:r>
              <a:rPr lang="en-US" sz="1600" b="0" dirty="0">
                <a:solidFill>
                  <a:srgbClr val="0000FF"/>
                </a:solidFill>
                <a:effectLst/>
                <a:latin typeface="Consolas" panose="020B0609020204030204" pitchFamily="49" charset="0"/>
              </a:rPr>
              <a:t>PRIMARY</a:t>
            </a:r>
            <a:r>
              <a:rPr lang="en-US" sz="1600" b="0" dirty="0">
                <a:solidFill>
                  <a:srgbClr val="000000"/>
                </a:solidFill>
                <a:effectLst/>
                <a:latin typeface="Consolas" panose="020B0609020204030204" pitchFamily="49" charset="0"/>
              </a:rPr>
              <a:t> </a:t>
            </a:r>
            <a:r>
              <a:rPr lang="en-US" sz="1600" b="0" dirty="0">
                <a:solidFill>
                  <a:srgbClr val="0000FF"/>
                </a:solidFill>
                <a:effectLst/>
                <a:latin typeface="Consolas" panose="020B0609020204030204" pitchFamily="49" charset="0"/>
              </a:rPr>
              <a:t>KEY</a:t>
            </a:r>
            <a:r>
              <a:rPr lang="en-US" sz="1600" b="0" dirty="0">
                <a:solidFill>
                  <a:srgbClr val="000000"/>
                </a:solidFill>
                <a:effectLst/>
                <a:latin typeface="Consolas" panose="020B0609020204030204" pitchFamily="49" charset="0"/>
              </a:rPr>
              <a:t>,</a:t>
            </a:r>
          </a:p>
          <a:p>
            <a:pPr>
              <a:spcBef>
                <a:spcPts val="0"/>
              </a:spcBef>
            </a:pPr>
            <a:r>
              <a:rPr lang="en-US" sz="1600" b="0" dirty="0">
                <a:solidFill>
                  <a:srgbClr val="000000"/>
                </a:solidFill>
                <a:effectLst/>
                <a:latin typeface="Consolas" panose="020B0609020204030204" pitchFamily="49" charset="0"/>
              </a:rPr>
              <a:t>    </a:t>
            </a:r>
            <a:r>
              <a:rPr lang="en-US" sz="1600" b="0" dirty="0" err="1">
                <a:solidFill>
                  <a:srgbClr val="C700C7"/>
                </a:solidFill>
                <a:effectLst/>
                <a:latin typeface="Consolas" panose="020B0609020204030204" pitchFamily="49" charset="0"/>
              </a:rPr>
              <a:t>user_id</a:t>
            </a:r>
            <a:r>
              <a:rPr lang="en-US" sz="1600" b="0" dirty="0">
                <a:solidFill>
                  <a:srgbClr val="000000"/>
                </a:solidFill>
                <a:effectLst/>
                <a:latin typeface="Consolas" panose="020B0609020204030204" pitchFamily="49" charset="0"/>
              </a:rPr>
              <a:t> </a:t>
            </a:r>
            <a:r>
              <a:rPr lang="en-US" sz="1600" b="0" dirty="0">
                <a:solidFill>
                  <a:srgbClr val="0000FF"/>
                </a:solidFill>
                <a:effectLst/>
                <a:latin typeface="Consolas" panose="020B0609020204030204" pitchFamily="49" charset="0"/>
              </a:rPr>
              <a:t>INT</a:t>
            </a:r>
            <a:r>
              <a:rPr lang="en-US" sz="1600" b="0" dirty="0">
                <a:solidFill>
                  <a:srgbClr val="000000"/>
                </a:solidFill>
                <a:effectLst/>
                <a:latin typeface="Consolas" panose="020B0609020204030204" pitchFamily="49" charset="0"/>
              </a:rPr>
              <a:t> </a:t>
            </a:r>
            <a:r>
              <a:rPr lang="en-US" sz="1600" b="0" dirty="0">
                <a:solidFill>
                  <a:srgbClr val="778899"/>
                </a:solidFill>
                <a:effectLst/>
                <a:latin typeface="Consolas" panose="020B0609020204030204" pitchFamily="49" charset="0"/>
              </a:rPr>
              <a:t>NOT</a:t>
            </a:r>
            <a:r>
              <a:rPr lang="en-US" sz="1600" b="0" dirty="0">
                <a:solidFill>
                  <a:srgbClr val="000000"/>
                </a:solidFill>
                <a:effectLst/>
                <a:latin typeface="Consolas" panose="020B0609020204030204" pitchFamily="49" charset="0"/>
              </a:rPr>
              <a:t> </a:t>
            </a:r>
            <a:r>
              <a:rPr lang="en-US" sz="1600" b="0" dirty="0">
                <a:solidFill>
                  <a:srgbClr val="778899"/>
                </a:solidFill>
                <a:effectLst/>
                <a:latin typeface="Consolas" panose="020B0609020204030204" pitchFamily="49" charset="0"/>
              </a:rPr>
              <a:t>NULL</a:t>
            </a:r>
            <a:r>
              <a:rPr lang="en-US" sz="1600" b="0" dirty="0">
                <a:solidFill>
                  <a:srgbClr val="000000"/>
                </a:solidFill>
                <a:effectLst/>
                <a:latin typeface="Consolas" panose="020B0609020204030204" pitchFamily="49" charset="0"/>
              </a:rPr>
              <a:t> </a:t>
            </a:r>
            <a:r>
              <a:rPr lang="en-US" sz="1600" b="0" dirty="0">
                <a:solidFill>
                  <a:srgbClr val="0000FF"/>
                </a:solidFill>
                <a:effectLst/>
                <a:latin typeface="Consolas" panose="020B0609020204030204" pitchFamily="49" charset="0"/>
              </a:rPr>
              <a:t>UNIQUE</a:t>
            </a:r>
            <a:r>
              <a:rPr lang="en-US" sz="1600" b="0" dirty="0">
                <a:solidFill>
                  <a:srgbClr val="000000"/>
                </a:solidFill>
                <a:effectLst/>
                <a:latin typeface="Consolas" panose="020B0609020204030204" pitchFamily="49" charset="0"/>
              </a:rPr>
              <a:t>, </a:t>
            </a:r>
            <a:r>
              <a:rPr lang="en-US" sz="1600" b="0" dirty="0">
                <a:solidFill>
                  <a:srgbClr val="008000"/>
                </a:solidFill>
                <a:effectLst/>
                <a:latin typeface="Consolas" panose="020B0609020204030204" pitchFamily="49" charset="0"/>
              </a:rPr>
              <a:t>-- Ensures a 1:1 structure for this user profile </a:t>
            </a:r>
            <a:r>
              <a:rPr lang="en-US" sz="1600" b="0" dirty="0" err="1">
                <a:solidFill>
                  <a:srgbClr val="008000"/>
                </a:solidFill>
                <a:effectLst/>
                <a:latin typeface="Consolas" panose="020B0609020204030204" pitchFamily="49" charset="0"/>
              </a:rPr>
              <a:t>profile</a:t>
            </a:r>
            <a:endParaRPr lang="en-US" sz="1600" b="0" dirty="0">
              <a:solidFill>
                <a:srgbClr val="000000"/>
              </a:solidFill>
              <a:effectLst/>
              <a:latin typeface="Consolas" panose="020B0609020204030204" pitchFamily="49" charset="0"/>
            </a:endParaRPr>
          </a:p>
          <a:p>
            <a:pPr>
              <a:spcBef>
                <a:spcPts val="0"/>
              </a:spcBef>
            </a:pPr>
            <a:r>
              <a:rPr lang="en-US" sz="1600" b="0" dirty="0">
                <a:solidFill>
                  <a:srgbClr val="000000"/>
                </a:solidFill>
                <a:effectLst/>
                <a:latin typeface="Consolas" panose="020B0609020204030204" pitchFamily="49" charset="0"/>
              </a:rPr>
              <a:t>    </a:t>
            </a:r>
            <a:r>
              <a:rPr lang="en-US" sz="1600" b="0" dirty="0" err="1">
                <a:solidFill>
                  <a:srgbClr val="000000"/>
                </a:solidFill>
                <a:effectLst/>
                <a:latin typeface="Consolas" panose="020B0609020204030204" pitchFamily="49" charset="0"/>
              </a:rPr>
              <a:t>street_address</a:t>
            </a:r>
            <a:r>
              <a:rPr lang="en-US" sz="1600" b="0" dirty="0">
                <a:solidFill>
                  <a:srgbClr val="000000"/>
                </a:solidFill>
                <a:effectLst/>
                <a:latin typeface="Consolas" panose="020B0609020204030204" pitchFamily="49" charset="0"/>
              </a:rPr>
              <a:t> </a:t>
            </a:r>
            <a:r>
              <a:rPr lang="en-US" sz="1600" b="0" dirty="0">
                <a:solidFill>
                  <a:srgbClr val="0000FF"/>
                </a:solidFill>
                <a:effectLst/>
                <a:latin typeface="Consolas" panose="020B0609020204030204" pitchFamily="49" charset="0"/>
              </a:rPr>
              <a:t>VARCHAR</a:t>
            </a:r>
            <a:r>
              <a:rPr lang="en-US" sz="1600" b="0" dirty="0">
                <a:solidFill>
                  <a:srgbClr val="000000"/>
                </a:solidFill>
                <a:effectLst/>
                <a:latin typeface="Consolas" panose="020B0609020204030204" pitchFamily="49" charset="0"/>
              </a:rPr>
              <a:t>(</a:t>
            </a:r>
            <a:r>
              <a:rPr lang="en-US" sz="1600" b="0" dirty="0">
                <a:solidFill>
                  <a:srgbClr val="098658"/>
                </a:solidFill>
                <a:effectLst/>
                <a:latin typeface="Consolas" panose="020B0609020204030204" pitchFamily="49" charset="0"/>
              </a:rPr>
              <a:t>255</a:t>
            </a:r>
            <a:r>
              <a:rPr lang="en-US" sz="1600" b="0" dirty="0">
                <a:solidFill>
                  <a:srgbClr val="000000"/>
                </a:solidFill>
                <a:effectLst/>
                <a:latin typeface="Consolas" panose="020B0609020204030204" pitchFamily="49" charset="0"/>
              </a:rPr>
              <a:t>) </a:t>
            </a:r>
            <a:r>
              <a:rPr lang="en-US" sz="1600" b="0" dirty="0">
                <a:solidFill>
                  <a:srgbClr val="778899"/>
                </a:solidFill>
                <a:effectLst/>
                <a:latin typeface="Consolas" panose="020B0609020204030204" pitchFamily="49" charset="0"/>
              </a:rPr>
              <a:t>NOT</a:t>
            </a:r>
            <a:r>
              <a:rPr lang="en-US" sz="1600" b="0" dirty="0">
                <a:solidFill>
                  <a:srgbClr val="000000"/>
                </a:solidFill>
                <a:effectLst/>
                <a:latin typeface="Consolas" panose="020B0609020204030204" pitchFamily="49" charset="0"/>
              </a:rPr>
              <a:t> </a:t>
            </a:r>
            <a:r>
              <a:rPr lang="en-US" sz="1600" b="0" dirty="0">
                <a:solidFill>
                  <a:srgbClr val="778899"/>
                </a:solidFill>
                <a:effectLst/>
                <a:latin typeface="Consolas" panose="020B0609020204030204" pitchFamily="49" charset="0"/>
              </a:rPr>
              <a:t>NULL</a:t>
            </a:r>
            <a:r>
              <a:rPr lang="en-US" sz="1600" b="0" dirty="0">
                <a:solidFill>
                  <a:srgbClr val="000000"/>
                </a:solidFill>
                <a:effectLst/>
                <a:latin typeface="Consolas" panose="020B0609020204030204" pitchFamily="49" charset="0"/>
              </a:rPr>
              <a:t>,</a:t>
            </a:r>
          </a:p>
          <a:p>
            <a:pPr>
              <a:spcBef>
                <a:spcPts val="0"/>
              </a:spcBef>
            </a:pPr>
            <a:r>
              <a:rPr lang="en-US" sz="1600" b="0" dirty="0">
                <a:solidFill>
                  <a:srgbClr val="000000"/>
                </a:solidFill>
                <a:effectLst/>
                <a:latin typeface="Consolas" panose="020B0609020204030204" pitchFamily="49" charset="0"/>
              </a:rPr>
              <a:t>    city </a:t>
            </a:r>
            <a:r>
              <a:rPr lang="en-US" sz="1600" b="0" dirty="0">
                <a:solidFill>
                  <a:srgbClr val="0000FF"/>
                </a:solidFill>
                <a:effectLst/>
                <a:latin typeface="Consolas" panose="020B0609020204030204" pitchFamily="49" charset="0"/>
              </a:rPr>
              <a:t>VARCHAR</a:t>
            </a:r>
            <a:r>
              <a:rPr lang="en-US" sz="1600" b="0" dirty="0">
                <a:solidFill>
                  <a:srgbClr val="000000"/>
                </a:solidFill>
                <a:effectLst/>
                <a:latin typeface="Consolas" panose="020B0609020204030204" pitchFamily="49" charset="0"/>
              </a:rPr>
              <a:t>(</a:t>
            </a:r>
            <a:r>
              <a:rPr lang="en-US" sz="1600" b="0" dirty="0">
                <a:solidFill>
                  <a:srgbClr val="098658"/>
                </a:solidFill>
                <a:effectLst/>
                <a:latin typeface="Consolas" panose="020B0609020204030204" pitchFamily="49" charset="0"/>
              </a:rPr>
              <a:t>100</a:t>
            </a:r>
            <a:r>
              <a:rPr lang="en-US" sz="1600" b="0" dirty="0">
                <a:solidFill>
                  <a:srgbClr val="000000"/>
                </a:solidFill>
                <a:effectLst/>
                <a:latin typeface="Consolas" panose="020B0609020204030204" pitchFamily="49" charset="0"/>
              </a:rPr>
              <a:t>) </a:t>
            </a:r>
            <a:r>
              <a:rPr lang="en-US" sz="1600" b="0" dirty="0">
                <a:solidFill>
                  <a:srgbClr val="778899"/>
                </a:solidFill>
                <a:effectLst/>
                <a:latin typeface="Consolas" panose="020B0609020204030204" pitchFamily="49" charset="0"/>
              </a:rPr>
              <a:t>NOT</a:t>
            </a:r>
            <a:r>
              <a:rPr lang="en-US" sz="1600" b="0" dirty="0">
                <a:solidFill>
                  <a:srgbClr val="000000"/>
                </a:solidFill>
                <a:effectLst/>
                <a:latin typeface="Consolas" panose="020B0609020204030204" pitchFamily="49" charset="0"/>
              </a:rPr>
              <a:t> </a:t>
            </a:r>
            <a:r>
              <a:rPr lang="en-US" sz="1600" b="0" dirty="0">
                <a:solidFill>
                  <a:srgbClr val="778899"/>
                </a:solidFill>
                <a:effectLst/>
                <a:latin typeface="Consolas" panose="020B0609020204030204" pitchFamily="49" charset="0"/>
              </a:rPr>
              <a:t>NULL</a:t>
            </a:r>
            <a:r>
              <a:rPr lang="en-US" sz="1600" b="0" dirty="0">
                <a:solidFill>
                  <a:srgbClr val="000000"/>
                </a:solidFill>
                <a:effectLst/>
                <a:latin typeface="Consolas" panose="020B0609020204030204" pitchFamily="49" charset="0"/>
              </a:rPr>
              <a:t>,</a:t>
            </a:r>
          </a:p>
          <a:p>
            <a:pPr>
              <a:spcBef>
                <a:spcPts val="0"/>
              </a:spcBef>
            </a:pPr>
            <a:r>
              <a:rPr lang="en-US" sz="1600" b="0" dirty="0">
                <a:solidFill>
                  <a:srgbClr val="000000"/>
                </a:solidFill>
                <a:effectLst/>
                <a:latin typeface="Consolas" panose="020B0609020204030204" pitchFamily="49" charset="0"/>
              </a:rPr>
              <a:t>    state </a:t>
            </a:r>
            <a:r>
              <a:rPr lang="en-US" sz="1600" b="0" dirty="0">
                <a:solidFill>
                  <a:srgbClr val="C700C7"/>
                </a:solidFill>
                <a:effectLst/>
                <a:latin typeface="Consolas" panose="020B0609020204030204" pitchFamily="49" charset="0"/>
              </a:rPr>
              <a:t>CHAR</a:t>
            </a:r>
            <a:r>
              <a:rPr lang="en-US" sz="1600" b="0" dirty="0">
                <a:solidFill>
                  <a:srgbClr val="000000"/>
                </a:solidFill>
                <a:effectLst/>
                <a:latin typeface="Consolas" panose="020B0609020204030204" pitchFamily="49" charset="0"/>
              </a:rPr>
              <a:t>(</a:t>
            </a:r>
            <a:r>
              <a:rPr lang="en-US" sz="1600" b="0" dirty="0">
                <a:solidFill>
                  <a:srgbClr val="098658"/>
                </a:solidFill>
                <a:effectLst/>
                <a:latin typeface="Consolas" panose="020B0609020204030204" pitchFamily="49" charset="0"/>
              </a:rPr>
              <a:t>2</a:t>
            </a:r>
            <a:r>
              <a:rPr lang="en-US" sz="1600" b="0" dirty="0">
                <a:solidFill>
                  <a:srgbClr val="000000"/>
                </a:solidFill>
                <a:effectLst/>
                <a:latin typeface="Consolas" panose="020B0609020204030204" pitchFamily="49" charset="0"/>
              </a:rPr>
              <a:t>) </a:t>
            </a:r>
            <a:r>
              <a:rPr lang="en-US" sz="1600" b="0" dirty="0">
                <a:solidFill>
                  <a:srgbClr val="778899"/>
                </a:solidFill>
                <a:effectLst/>
                <a:latin typeface="Consolas" panose="020B0609020204030204" pitchFamily="49" charset="0"/>
              </a:rPr>
              <a:t>NOT</a:t>
            </a:r>
            <a:r>
              <a:rPr lang="en-US" sz="1600" b="0" dirty="0">
                <a:solidFill>
                  <a:srgbClr val="000000"/>
                </a:solidFill>
                <a:effectLst/>
                <a:latin typeface="Consolas" panose="020B0609020204030204" pitchFamily="49" charset="0"/>
              </a:rPr>
              <a:t> </a:t>
            </a:r>
            <a:r>
              <a:rPr lang="en-US" sz="1600" b="0" dirty="0">
                <a:solidFill>
                  <a:srgbClr val="778899"/>
                </a:solidFill>
                <a:effectLst/>
                <a:latin typeface="Consolas" panose="020B0609020204030204" pitchFamily="49" charset="0"/>
              </a:rPr>
              <a:t>NULL</a:t>
            </a:r>
            <a:r>
              <a:rPr lang="en-US" sz="1600" b="0" dirty="0">
                <a:solidFill>
                  <a:srgbClr val="000000"/>
                </a:solidFill>
                <a:effectLst/>
                <a:latin typeface="Consolas" panose="020B0609020204030204" pitchFamily="49" charset="0"/>
              </a:rPr>
              <a:t>, </a:t>
            </a:r>
            <a:r>
              <a:rPr lang="en-US" sz="1600" b="0" dirty="0">
                <a:solidFill>
                  <a:srgbClr val="008000"/>
                </a:solidFill>
                <a:effectLst/>
                <a:latin typeface="Consolas" panose="020B0609020204030204" pitchFamily="49" charset="0"/>
              </a:rPr>
              <a:t>-- Specifically for US state abbreviations like 'NY'</a:t>
            </a:r>
            <a:endParaRPr lang="en-US" sz="1600" b="0" dirty="0">
              <a:solidFill>
                <a:srgbClr val="000000"/>
              </a:solidFill>
              <a:effectLst/>
              <a:latin typeface="Consolas" panose="020B0609020204030204" pitchFamily="49" charset="0"/>
            </a:endParaRPr>
          </a:p>
          <a:p>
            <a:pPr>
              <a:spcBef>
                <a:spcPts val="0"/>
              </a:spcBef>
            </a:pPr>
            <a:r>
              <a:rPr lang="en-US" sz="1600" b="0" dirty="0">
                <a:solidFill>
                  <a:srgbClr val="000000"/>
                </a:solidFill>
                <a:effectLst/>
                <a:latin typeface="Consolas" panose="020B0609020204030204" pitchFamily="49" charset="0"/>
              </a:rPr>
              <a:t>    </a:t>
            </a:r>
            <a:r>
              <a:rPr lang="en-US" sz="1600" b="0" dirty="0" err="1">
                <a:solidFill>
                  <a:srgbClr val="000000"/>
                </a:solidFill>
                <a:effectLst/>
                <a:latin typeface="Consolas" panose="020B0609020204030204" pitchFamily="49" charset="0"/>
              </a:rPr>
              <a:t>postal_code</a:t>
            </a:r>
            <a:r>
              <a:rPr lang="en-US" sz="1600" b="0" dirty="0">
                <a:solidFill>
                  <a:srgbClr val="000000"/>
                </a:solidFill>
                <a:effectLst/>
                <a:latin typeface="Consolas" panose="020B0609020204030204" pitchFamily="49" charset="0"/>
              </a:rPr>
              <a:t> </a:t>
            </a:r>
            <a:r>
              <a:rPr lang="en-US" sz="1600" b="0" dirty="0">
                <a:solidFill>
                  <a:srgbClr val="0000FF"/>
                </a:solidFill>
                <a:effectLst/>
                <a:latin typeface="Consolas" panose="020B0609020204030204" pitchFamily="49" charset="0"/>
              </a:rPr>
              <a:t>VARCHAR</a:t>
            </a:r>
            <a:r>
              <a:rPr lang="en-US" sz="1600" b="0" dirty="0">
                <a:solidFill>
                  <a:srgbClr val="000000"/>
                </a:solidFill>
                <a:effectLst/>
                <a:latin typeface="Consolas" panose="020B0609020204030204" pitchFamily="49" charset="0"/>
              </a:rPr>
              <a:t>(</a:t>
            </a:r>
            <a:r>
              <a:rPr lang="en-US" sz="1600" b="0" dirty="0">
                <a:solidFill>
                  <a:srgbClr val="098658"/>
                </a:solidFill>
                <a:effectLst/>
                <a:latin typeface="Consolas" panose="020B0609020204030204" pitchFamily="49" charset="0"/>
              </a:rPr>
              <a:t>20</a:t>
            </a:r>
            <a:r>
              <a:rPr lang="en-US" sz="1600" b="0" dirty="0">
                <a:solidFill>
                  <a:srgbClr val="000000"/>
                </a:solidFill>
                <a:effectLst/>
                <a:latin typeface="Consolas" panose="020B0609020204030204" pitchFamily="49" charset="0"/>
              </a:rPr>
              <a:t>) </a:t>
            </a:r>
            <a:r>
              <a:rPr lang="en-US" sz="1600" b="0" dirty="0">
                <a:solidFill>
                  <a:srgbClr val="778899"/>
                </a:solidFill>
                <a:effectLst/>
                <a:latin typeface="Consolas" panose="020B0609020204030204" pitchFamily="49" charset="0"/>
              </a:rPr>
              <a:t>NOT</a:t>
            </a:r>
            <a:r>
              <a:rPr lang="en-US" sz="1600" b="0" dirty="0">
                <a:solidFill>
                  <a:srgbClr val="000000"/>
                </a:solidFill>
                <a:effectLst/>
                <a:latin typeface="Consolas" panose="020B0609020204030204" pitchFamily="49" charset="0"/>
              </a:rPr>
              <a:t> </a:t>
            </a:r>
            <a:r>
              <a:rPr lang="en-US" sz="1600" b="0" dirty="0">
                <a:solidFill>
                  <a:srgbClr val="778899"/>
                </a:solidFill>
                <a:effectLst/>
                <a:latin typeface="Consolas" panose="020B0609020204030204" pitchFamily="49" charset="0"/>
              </a:rPr>
              <a:t>NULL</a:t>
            </a:r>
            <a:r>
              <a:rPr lang="en-US" sz="1600" b="0" dirty="0">
                <a:solidFill>
                  <a:srgbClr val="000000"/>
                </a:solidFill>
                <a:effectLst/>
                <a:latin typeface="Consolas" panose="020B0609020204030204" pitchFamily="49" charset="0"/>
              </a:rPr>
              <a:t>,</a:t>
            </a:r>
          </a:p>
          <a:p>
            <a:pPr>
              <a:spcBef>
                <a:spcPts val="0"/>
              </a:spcBef>
            </a:pPr>
            <a:r>
              <a:rPr lang="en-US" sz="1600" b="0" dirty="0">
                <a:solidFill>
                  <a:srgbClr val="000000"/>
                </a:solidFill>
                <a:effectLst/>
                <a:latin typeface="Consolas" panose="020B0609020204030204" pitchFamily="49" charset="0"/>
              </a:rPr>
              <a:t>    </a:t>
            </a:r>
            <a:r>
              <a:rPr lang="en-US" sz="1600" b="0" dirty="0">
                <a:solidFill>
                  <a:srgbClr val="0000FF"/>
                </a:solidFill>
                <a:effectLst/>
                <a:latin typeface="Consolas" panose="020B0609020204030204" pitchFamily="49" charset="0"/>
              </a:rPr>
              <a:t>FOREIGN</a:t>
            </a:r>
            <a:r>
              <a:rPr lang="en-US" sz="1600" b="0" dirty="0">
                <a:solidFill>
                  <a:srgbClr val="000000"/>
                </a:solidFill>
                <a:effectLst/>
                <a:latin typeface="Consolas" panose="020B0609020204030204" pitchFamily="49" charset="0"/>
              </a:rPr>
              <a:t> </a:t>
            </a:r>
            <a:r>
              <a:rPr lang="en-US" sz="1600" b="0" dirty="0">
                <a:solidFill>
                  <a:srgbClr val="0000FF"/>
                </a:solidFill>
                <a:effectLst/>
                <a:latin typeface="Consolas" panose="020B0609020204030204" pitchFamily="49" charset="0"/>
              </a:rPr>
              <a:t>KEY</a:t>
            </a:r>
            <a:r>
              <a:rPr lang="en-US" sz="1600" b="0" dirty="0">
                <a:solidFill>
                  <a:srgbClr val="000000"/>
                </a:solidFill>
                <a:effectLst/>
                <a:latin typeface="Consolas" panose="020B0609020204030204" pitchFamily="49" charset="0"/>
              </a:rPr>
              <a:t> (</a:t>
            </a:r>
            <a:r>
              <a:rPr lang="en-US" sz="1600" b="0" dirty="0" err="1">
                <a:solidFill>
                  <a:srgbClr val="C700C7"/>
                </a:solidFill>
                <a:effectLst/>
                <a:latin typeface="Consolas" panose="020B0609020204030204" pitchFamily="49" charset="0"/>
              </a:rPr>
              <a:t>user_id</a:t>
            </a:r>
            <a:r>
              <a:rPr lang="en-US" sz="1600" b="0" dirty="0">
                <a:solidFill>
                  <a:srgbClr val="000000"/>
                </a:solidFill>
                <a:effectLst/>
                <a:latin typeface="Consolas" panose="020B0609020204030204" pitchFamily="49" charset="0"/>
              </a:rPr>
              <a:t>) </a:t>
            </a:r>
            <a:r>
              <a:rPr lang="en-US" sz="1600" b="0" dirty="0">
                <a:solidFill>
                  <a:srgbClr val="0000FF"/>
                </a:solidFill>
                <a:effectLst/>
                <a:latin typeface="Consolas" panose="020B0609020204030204" pitchFamily="49" charset="0"/>
              </a:rPr>
              <a:t>REFERENCES</a:t>
            </a:r>
            <a:r>
              <a:rPr lang="en-US" sz="1600" b="0" dirty="0">
                <a:solidFill>
                  <a:srgbClr val="000000"/>
                </a:solidFill>
                <a:effectLst/>
                <a:latin typeface="Consolas" panose="020B0609020204030204" pitchFamily="49" charset="0"/>
              </a:rPr>
              <a:t> users(</a:t>
            </a:r>
            <a:r>
              <a:rPr lang="en-US" sz="1600" b="0" dirty="0" err="1">
                <a:solidFill>
                  <a:srgbClr val="C700C7"/>
                </a:solidFill>
                <a:effectLst/>
                <a:latin typeface="Consolas" panose="020B0609020204030204" pitchFamily="49" charset="0"/>
              </a:rPr>
              <a:t>user_id</a:t>
            </a:r>
            <a:r>
              <a:rPr lang="en-US" sz="1600" b="0" dirty="0">
                <a:solidFill>
                  <a:srgbClr val="000000"/>
                </a:solidFill>
                <a:effectLst/>
                <a:latin typeface="Consolas" panose="020B0609020204030204" pitchFamily="49" charset="0"/>
              </a:rPr>
              <a:t>) </a:t>
            </a:r>
            <a:r>
              <a:rPr lang="en-US" sz="1600" b="0" dirty="0">
                <a:solidFill>
                  <a:srgbClr val="0000FF"/>
                </a:solidFill>
                <a:effectLst/>
                <a:latin typeface="Consolas" panose="020B0609020204030204" pitchFamily="49" charset="0"/>
              </a:rPr>
              <a:t>ON</a:t>
            </a:r>
            <a:r>
              <a:rPr lang="en-US" sz="1600" b="0" dirty="0">
                <a:solidFill>
                  <a:srgbClr val="000000"/>
                </a:solidFill>
                <a:effectLst/>
                <a:latin typeface="Consolas" panose="020B0609020204030204" pitchFamily="49" charset="0"/>
              </a:rPr>
              <a:t> </a:t>
            </a:r>
            <a:r>
              <a:rPr lang="en-US" sz="1600" b="0" dirty="0">
                <a:solidFill>
                  <a:srgbClr val="0000FF"/>
                </a:solidFill>
                <a:effectLst/>
                <a:latin typeface="Consolas" panose="020B0609020204030204" pitchFamily="49" charset="0"/>
              </a:rPr>
              <a:t>DELETE</a:t>
            </a:r>
            <a:r>
              <a:rPr lang="en-US" sz="1600" b="0" dirty="0">
                <a:solidFill>
                  <a:srgbClr val="000000"/>
                </a:solidFill>
                <a:effectLst/>
                <a:latin typeface="Consolas" panose="020B0609020204030204" pitchFamily="49" charset="0"/>
              </a:rPr>
              <a:t> </a:t>
            </a:r>
            <a:r>
              <a:rPr lang="en-US" sz="1600" b="0" dirty="0">
                <a:solidFill>
                  <a:srgbClr val="0000FF"/>
                </a:solidFill>
                <a:effectLst/>
                <a:latin typeface="Consolas" panose="020B0609020204030204" pitchFamily="49" charset="0"/>
              </a:rPr>
              <a:t>CASCADE</a:t>
            </a:r>
            <a:endParaRPr lang="en-US" sz="1600" b="0" dirty="0">
              <a:solidFill>
                <a:srgbClr val="000000"/>
              </a:solidFill>
              <a:effectLst/>
              <a:latin typeface="Consolas" panose="020B0609020204030204" pitchFamily="49" charset="0"/>
            </a:endParaRPr>
          </a:p>
          <a:p>
            <a:pPr>
              <a:spcBef>
                <a:spcPts val="0"/>
              </a:spcBef>
            </a:pPr>
            <a:r>
              <a:rPr lang="en-US" sz="1600" b="0" dirty="0">
                <a:solidFill>
                  <a:srgbClr val="000000"/>
                </a:solidFill>
                <a:effectLst/>
                <a:latin typeface="Consolas" panose="020B0609020204030204" pitchFamily="49" charset="0"/>
              </a:rPr>
              <a:t>);</a:t>
            </a:r>
          </a:p>
          <a:p>
            <a:endParaRPr lang="en-US" sz="1600" b="0" dirty="0">
              <a:solidFill>
                <a:srgbClr val="008000"/>
              </a:solidFill>
              <a:effectLst/>
              <a:latin typeface="Consolas" panose="020B0609020204030204" pitchFamily="49" charset="0"/>
            </a:endParaRPr>
          </a:p>
          <a:p>
            <a:r>
              <a:rPr lang="en-US" sz="1600" b="0" dirty="0">
                <a:solidFill>
                  <a:srgbClr val="008000"/>
                </a:solidFill>
                <a:effectLst/>
                <a:latin typeface="Consolas" panose="020B0609020204030204" pitchFamily="49" charset="0"/>
              </a:rPr>
              <a:t>-- 3. Phone Numbers Table (1:Many Relationship)</a:t>
            </a:r>
            <a:endParaRPr lang="en-US" sz="1600" b="0" dirty="0">
              <a:solidFill>
                <a:srgbClr val="000000"/>
              </a:solidFill>
              <a:effectLst/>
              <a:latin typeface="Consolas" panose="020B0609020204030204" pitchFamily="49" charset="0"/>
            </a:endParaRPr>
          </a:p>
          <a:p>
            <a:r>
              <a:rPr lang="en-US" sz="1600" b="0" dirty="0">
                <a:solidFill>
                  <a:schemeClr val="tx1"/>
                </a:solidFill>
                <a:effectLst/>
                <a:latin typeface="Consolas" panose="020B0609020204030204" pitchFamily="49" charset="0"/>
              </a:rPr>
              <a:t>***</a:t>
            </a:r>
          </a:p>
          <a:p>
            <a:endParaRPr lang="en-US" sz="1600" b="0" dirty="0">
              <a:solidFill>
                <a:srgbClr val="008000"/>
              </a:solidFill>
              <a:effectLst/>
              <a:latin typeface="Consolas" panose="020B0609020204030204" pitchFamily="49" charset="0"/>
            </a:endParaRPr>
          </a:p>
          <a:p>
            <a:r>
              <a:rPr lang="en-US" sz="1600" b="0" dirty="0">
                <a:solidFill>
                  <a:srgbClr val="008000"/>
                </a:solidFill>
                <a:effectLst/>
                <a:latin typeface="Consolas" panose="020B0609020204030204" pitchFamily="49" charset="0"/>
              </a:rPr>
              <a:t>-- 4. Children Table (1:Many Relationship)</a:t>
            </a:r>
            <a:endParaRPr lang="en-US" sz="1600" b="0" dirty="0">
              <a:solidFill>
                <a:srgbClr val="000000"/>
              </a:solidFill>
              <a:effectLst/>
              <a:latin typeface="Consolas" panose="020B0609020204030204" pitchFamily="49" charset="0"/>
            </a:endParaRPr>
          </a:p>
          <a:p>
            <a:r>
              <a:rPr lang="en-US" sz="1600" dirty="0">
                <a:solidFill>
                  <a:schemeClr val="tx1"/>
                </a:solidFill>
              </a:rPr>
              <a:t>***</a:t>
            </a:r>
          </a:p>
        </p:txBody>
      </p:sp>
      <p:sp>
        <p:nvSpPr>
          <p:cNvPr id="5" name="Slide Number Placeholder 3">
            <a:extLst>
              <a:ext uri="{FF2B5EF4-FFF2-40B4-BE49-F238E27FC236}">
                <a16:creationId xmlns:a16="http://schemas.microsoft.com/office/drawing/2014/main" id="{719F6073-8A4D-4EBE-9DAD-286E61B1ED42}"/>
              </a:ext>
            </a:extLst>
          </p:cNvPr>
          <p:cNvSpPr txBox="1">
            <a:spLocks/>
          </p:cNvSpPr>
          <p:nvPr/>
        </p:nvSpPr>
        <p:spPr>
          <a:xfrm>
            <a:off x="-30707" y="624385"/>
            <a:ext cx="457200" cy="365125"/>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b="1" kern="1200">
                <a:solidFill>
                  <a:schemeClr val="bg1"/>
                </a:solidFill>
                <a:latin typeface="Times New Roman" pitchFamily="18" charset="0"/>
                <a:ea typeface="+mn-ea"/>
                <a:cs typeface="+mn-cs"/>
              </a:defRPr>
            </a:lvl1pPr>
            <a:lvl2pPr marL="457200" algn="ctr" rtl="0" eaLnBrk="0" fontAlgn="base" hangingPunct="0">
              <a:spcBef>
                <a:spcPct val="0"/>
              </a:spcBef>
              <a:spcAft>
                <a:spcPct val="0"/>
              </a:spcAft>
              <a:defRPr sz="3200" b="1" kern="1200">
                <a:solidFill>
                  <a:srgbClr val="000066"/>
                </a:solidFill>
                <a:latin typeface="Times New Roman" pitchFamily="18" charset="0"/>
                <a:ea typeface="+mn-ea"/>
                <a:cs typeface="+mn-cs"/>
              </a:defRPr>
            </a:lvl2pPr>
            <a:lvl3pPr marL="914400" algn="ctr" rtl="0" eaLnBrk="0" fontAlgn="base" hangingPunct="0">
              <a:spcBef>
                <a:spcPct val="0"/>
              </a:spcBef>
              <a:spcAft>
                <a:spcPct val="0"/>
              </a:spcAft>
              <a:defRPr sz="3200" b="1" kern="1200">
                <a:solidFill>
                  <a:srgbClr val="000066"/>
                </a:solidFill>
                <a:latin typeface="Times New Roman" pitchFamily="18" charset="0"/>
                <a:ea typeface="+mn-ea"/>
                <a:cs typeface="+mn-cs"/>
              </a:defRPr>
            </a:lvl3pPr>
            <a:lvl4pPr marL="1371600" algn="ctr" rtl="0" eaLnBrk="0" fontAlgn="base" hangingPunct="0">
              <a:spcBef>
                <a:spcPct val="0"/>
              </a:spcBef>
              <a:spcAft>
                <a:spcPct val="0"/>
              </a:spcAft>
              <a:defRPr sz="3200" b="1" kern="1200">
                <a:solidFill>
                  <a:srgbClr val="000066"/>
                </a:solidFill>
                <a:latin typeface="Times New Roman" pitchFamily="18" charset="0"/>
                <a:ea typeface="+mn-ea"/>
                <a:cs typeface="+mn-cs"/>
              </a:defRPr>
            </a:lvl4pPr>
            <a:lvl5pPr marL="1828800" algn="ctr" rtl="0" eaLnBrk="0" fontAlgn="base" hangingPunct="0">
              <a:spcBef>
                <a:spcPct val="0"/>
              </a:spcBef>
              <a:spcAft>
                <a:spcPct val="0"/>
              </a:spcAft>
              <a:defRPr sz="3200" b="1" kern="1200">
                <a:solidFill>
                  <a:srgbClr val="000066"/>
                </a:solidFill>
                <a:latin typeface="Times New Roman" pitchFamily="18" charset="0"/>
                <a:ea typeface="+mn-ea"/>
                <a:cs typeface="+mn-cs"/>
              </a:defRPr>
            </a:lvl5pPr>
            <a:lvl6pPr marL="2286000" algn="l" defTabSz="914400" rtl="0" eaLnBrk="1" latinLnBrk="0" hangingPunct="1">
              <a:defRPr sz="3200" b="1" kern="1200">
                <a:solidFill>
                  <a:srgbClr val="000066"/>
                </a:solidFill>
                <a:latin typeface="Times New Roman" pitchFamily="18" charset="0"/>
                <a:ea typeface="+mn-ea"/>
                <a:cs typeface="+mn-cs"/>
              </a:defRPr>
            </a:lvl6pPr>
            <a:lvl7pPr marL="2743200" algn="l" defTabSz="914400" rtl="0" eaLnBrk="1" latinLnBrk="0" hangingPunct="1">
              <a:defRPr sz="3200" b="1" kern="1200">
                <a:solidFill>
                  <a:srgbClr val="000066"/>
                </a:solidFill>
                <a:latin typeface="Times New Roman" pitchFamily="18" charset="0"/>
                <a:ea typeface="+mn-ea"/>
                <a:cs typeface="+mn-cs"/>
              </a:defRPr>
            </a:lvl7pPr>
            <a:lvl8pPr marL="3200400" algn="l" defTabSz="914400" rtl="0" eaLnBrk="1" latinLnBrk="0" hangingPunct="1">
              <a:defRPr sz="3200" b="1" kern="1200">
                <a:solidFill>
                  <a:srgbClr val="000066"/>
                </a:solidFill>
                <a:latin typeface="Times New Roman" pitchFamily="18" charset="0"/>
                <a:ea typeface="+mn-ea"/>
                <a:cs typeface="+mn-cs"/>
              </a:defRPr>
            </a:lvl8pPr>
            <a:lvl9pPr marL="3657600" algn="l" defTabSz="914400" rtl="0" eaLnBrk="1" latinLnBrk="0" hangingPunct="1">
              <a:defRPr sz="3200" b="1" kern="1200">
                <a:solidFill>
                  <a:srgbClr val="000066"/>
                </a:solidFill>
                <a:latin typeface="Times New Roman" pitchFamily="18" charset="0"/>
                <a:ea typeface="+mn-ea"/>
                <a:cs typeface="+mn-cs"/>
              </a:defRPr>
            </a:lvl9pPr>
          </a:lstStyle>
          <a:p>
            <a:fld id="{01EF93C7-D0AB-41D7-8C62-1F8A9E33AE23}" type="slidenum">
              <a:rPr lang="en-US" smtClean="0"/>
              <a:pPr/>
              <a:t>27</a:t>
            </a:fld>
            <a:endParaRPr lang="en-US"/>
          </a:p>
        </p:txBody>
      </p:sp>
    </p:spTree>
    <p:extLst>
      <p:ext uri="{BB962C8B-B14F-4D97-AF65-F5344CB8AC3E}">
        <p14:creationId xmlns:p14="http://schemas.microsoft.com/office/powerpoint/2010/main" val="15603614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9D566-25C9-40EB-96D6-8FF1E3065545}"/>
              </a:ext>
            </a:extLst>
          </p:cNvPr>
          <p:cNvSpPr>
            <a:spLocks noGrp="1"/>
          </p:cNvSpPr>
          <p:nvPr>
            <p:ph type="title"/>
          </p:nvPr>
        </p:nvSpPr>
        <p:spPr/>
        <p:txBody>
          <a:bodyPr/>
          <a:lstStyle/>
          <a:p>
            <a:r>
              <a:rPr lang="en-US" dirty="0"/>
              <a:t>Gemini output in SQL (3)</a:t>
            </a:r>
          </a:p>
        </p:txBody>
      </p:sp>
      <p:sp>
        <p:nvSpPr>
          <p:cNvPr id="3" name="Content Placeholder 2">
            <a:extLst>
              <a:ext uri="{FF2B5EF4-FFF2-40B4-BE49-F238E27FC236}">
                <a16:creationId xmlns:a16="http://schemas.microsoft.com/office/drawing/2014/main" id="{5A2B23DE-1EB7-4A7D-9CAE-4BE23BBA54E6}"/>
              </a:ext>
            </a:extLst>
          </p:cNvPr>
          <p:cNvSpPr>
            <a:spLocks noGrp="1"/>
          </p:cNvSpPr>
          <p:nvPr>
            <p:ph idx="1"/>
          </p:nvPr>
        </p:nvSpPr>
        <p:spPr>
          <a:solidFill>
            <a:schemeClr val="bg1"/>
          </a:solidFill>
        </p:spPr>
        <p:txBody>
          <a:bodyPr/>
          <a:lstStyle/>
          <a:p>
            <a:r>
              <a:rPr lang="en-US" sz="1600" b="0" dirty="0">
                <a:solidFill>
                  <a:srgbClr val="008000"/>
                </a:solidFill>
                <a:effectLst/>
                <a:latin typeface="Consolas" panose="020B0609020204030204" pitchFamily="49" charset="0"/>
              </a:rPr>
              <a:t>--==========================================================================</a:t>
            </a:r>
            <a:endParaRPr lang="en-US" sz="1600" b="0" dirty="0">
              <a:solidFill>
                <a:srgbClr val="000000"/>
              </a:solidFill>
              <a:effectLst/>
              <a:latin typeface="Consolas" panose="020B0609020204030204" pitchFamily="49" charset="0"/>
            </a:endParaRPr>
          </a:p>
          <a:p>
            <a:r>
              <a:rPr lang="en-US" sz="1600" b="0" dirty="0">
                <a:solidFill>
                  <a:srgbClr val="008000"/>
                </a:solidFill>
                <a:effectLst/>
                <a:latin typeface="Consolas" panose="020B0609020204030204" pitchFamily="49" charset="0"/>
              </a:rPr>
              <a:t>-- SAMPLE DATA INSERTION (Populating from the provided JSON values)</a:t>
            </a:r>
            <a:endParaRPr lang="en-US" sz="1600" b="0" dirty="0">
              <a:solidFill>
                <a:srgbClr val="000000"/>
              </a:solidFill>
              <a:effectLst/>
              <a:latin typeface="Consolas" panose="020B0609020204030204" pitchFamily="49" charset="0"/>
            </a:endParaRPr>
          </a:p>
          <a:p>
            <a:r>
              <a:rPr lang="en-US" sz="1600" b="0" dirty="0">
                <a:solidFill>
                  <a:srgbClr val="008000"/>
                </a:solidFill>
                <a:effectLst/>
                <a:latin typeface="Consolas" panose="020B0609020204030204" pitchFamily="49" charset="0"/>
              </a:rPr>
              <a:t>--==========================================================================</a:t>
            </a:r>
            <a:endParaRPr lang="en-US" sz="1600" b="0" dirty="0">
              <a:solidFill>
                <a:srgbClr val="000000"/>
              </a:solidFill>
              <a:effectLst/>
              <a:latin typeface="Consolas" panose="020B0609020204030204" pitchFamily="49" charset="0"/>
            </a:endParaRPr>
          </a:p>
          <a:p>
            <a:endParaRPr lang="en-US" sz="1600" b="0" dirty="0">
              <a:solidFill>
                <a:srgbClr val="008000"/>
              </a:solidFill>
              <a:effectLst/>
              <a:latin typeface="Consolas" panose="020B0609020204030204" pitchFamily="49" charset="0"/>
            </a:endParaRPr>
          </a:p>
          <a:p>
            <a:r>
              <a:rPr lang="en-US" sz="1600" b="0" dirty="0">
                <a:solidFill>
                  <a:srgbClr val="008000"/>
                </a:solidFill>
                <a:effectLst/>
                <a:latin typeface="Consolas" panose="020B0609020204030204" pitchFamily="49" charset="0"/>
              </a:rPr>
              <a:t>-- Step 1: Insert core user entity</a:t>
            </a:r>
            <a:endParaRPr lang="en-US" sz="1600" b="0" dirty="0">
              <a:solidFill>
                <a:srgbClr val="000000"/>
              </a:solidFill>
              <a:effectLst/>
              <a:latin typeface="Consolas" panose="020B0609020204030204" pitchFamily="49" charset="0"/>
            </a:endParaRPr>
          </a:p>
          <a:p>
            <a:pPr>
              <a:spcBef>
                <a:spcPts val="0"/>
              </a:spcBef>
            </a:pPr>
            <a:r>
              <a:rPr lang="en-US" sz="1600" b="0" dirty="0">
                <a:solidFill>
                  <a:srgbClr val="0000FF"/>
                </a:solidFill>
                <a:effectLst/>
                <a:latin typeface="Consolas" panose="020B0609020204030204" pitchFamily="49" charset="0"/>
              </a:rPr>
              <a:t>INSERT</a:t>
            </a:r>
            <a:r>
              <a:rPr lang="en-US" sz="1600" b="0" dirty="0">
                <a:solidFill>
                  <a:srgbClr val="000000"/>
                </a:solidFill>
                <a:effectLst/>
                <a:latin typeface="Consolas" panose="020B0609020204030204" pitchFamily="49" charset="0"/>
              </a:rPr>
              <a:t> </a:t>
            </a:r>
            <a:r>
              <a:rPr lang="en-US" sz="1600" b="0" dirty="0">
                <a:solidFill>
                  <a:srgbClr val="0000FF"/>
                </a:solidFill>
                <a:effectLst/>
                <a:latin typeface="Consolas" panose="020B0609020204030204" pitchFamily="49" charset="0"/>
              </a:rPr>
              <a:t>INTO</a:t>
            </a:r>
            <a:r>
              <a:rPr lang="en-US" sz="1600" b="0" dirty="0">
                <a:solidFill>
                  <a:srgbClr val="000000"/>
                </a:solidFill>
                <a:effectLst/>
                <a:latin typeface="Consolas" panose="020B0609020204030204" pitchFamily="49" charset="0"/>
              </a:rPr>
              <a:t> users (</a:t>
            </a:r>
            <a:r>
              <a:rPr lang="en-US" sz="1600" b="0" dirty="0" err="1">
                <a:solidFill>
                  <a:srgbClr val="C700C7"/>
                </a:solidFill>
                <a:effectLst/>
                <a:latin typeface="Consolas" panose="020B0609020204030204" pitchFamily="49" charset="0"/>
              </a:rPr>
              <a:t>user_id</a:t>
            </a:r>
            <a:r>
              <a:rPr lang="en-US" sz="1600" b="0" dirty="0">
                <a:solidFill>
                  <a:srgbClr val="000000"/>
                </a:solidFill>
                <a:effectLst/>
                <a:latin typeface="Consolas" panose="020B0609020204030204" pitchFamily="49" charset="0"/>
              </a:rPr>
              <a:t>, </a:t>
            </a:r>
            <a:r>
              <a:rPr lang="en-US" sz="1600" b="0" dirty="0" err="1">
                <a:solidFill>
                  <a:srgbClr val="000000"/>
                </a:solidFill>
                <a:effectLst/>
                <a:latin typeface="Consolas" panose="020B0609020204030204" pitchFamily="49" charset="0"/>
              </a:rPr>
              <a:t>first_name</a:t>
            </a:r>
            <a:r>
              <a:rPr lang="en-US" sz="1600" b="0" dirty="0">
                <a:solidFill>
                  <a:srgbClr val="000000"/>
                </a:solidFill>
                <a:effectLst/>
                <a:latin typeface="Consolas" panose="020B0609020204030204" pitchFamily="49" charset="0"/>
              </a:rPr>
              <a:t>, </a:t>
            </a:r>
            <a:r>
              <a:rPr lang="en-US" sz="1600" b="0" dirty="0" err="1">
                <a:solidFill>
                  <a:srgbClr val="000000"/>
                </a:solidFill>
                <a:effectLst/>
                <a:latin typeface="Consolas" panose="020B0609020204030204" pitchFamily="49" charset="0"/>
              </a:rPr>
              <a:t>last_name</a:t>
            </a:r>
            <a:r>
              <a:rPr lang="en-US" sz="1600" b="0" dirty="0">
                <a:solidFill>
                  <a:srgbClr val="000000"/>
                </a:solidFill>
                <a:effectLst/>
                <a:latin typeface="Consolas" panose="020B0609020204030204" pitchFamily="49" charset="0"/>
              </a:rPr>
              <a:t>, </a:t>
            </a:r>
            <a:r>
              <a:rPr lang="en-US" sz="1600" b="0" dirty="0" err="1">
                <a:solidFill>
                  <a:srgbClr val="000000"/>
                </a:solidFill>
                <a:effectLst/>
                <a:latin typeface="Consolas" panose="020B0609020204030204" pitchFamily="49" charset="0"/>
              </a:rPr>
              <a:t>is_alive</a:t>
            </a:r>
            <a:r>
              <a:rPr lang="en-US" sz="1600" b="0" dirty="0">
                <a:solidFill>
                  <a:srgbClr val="000000"/>
                </a:solidFill>
                <a:effectLst/>
                <a:latin typeface="Consolas" panose="020B0609020204030204" pitchFamily="49" charset="0"/>
              </a:rPr>
              <a:t>, age, </a:t>
            </a:r>
            <a:r>
              <a:rPr lang="en-US" sz="1600" b="0" dirty="0" err="1">
                <a:solidFill>
                  <a:srgbClr val="000000"/>
                </a:solidFill>
                <a:effectLst/>
                <a:latin typeface="Consolas" panose="020B0609020204030204" pitchFamily="49" charset="0"/>
              </a:rPr>
              <a:t>spouse_id</a:t>
            </a:r>
            <a:r>
              <a:rPr lang="en-US" sz="1600" b="0" dirty="0">
                <a:solidFill>
                  <a:srgbClr val="000000"/>
                </a:solidFill>
                <a:effectLst/>
                <a:latin typeface="Consolas" panose="020B0609020204030204" pitchFamily="49" charset="0"/>
              </a:rPr>
              <a:t>) </a:t>
            </a:r>
          </a:p>
          <a:p>
            <a:pPr>
              <a:spcBef>
                <a:spcPts val="0"/>
              </a:spcBef>
            </a:pPr>
            <a:r>
              <a:rPr lang="en-US" sz="1600" b="0" dirty="0">
                <a:solidFill>
                  <a:srgbClr val="0000FF"/>
                </a:solidFill>
                <a:effectLst/>
                <a:latin typeface="Consolas" panose="020B0609020204030204" pitchFamily="49" charset="0"/>
              </a:rPr>
              <a:t>VALUES</a:t>
            </a:r>
            <a:r>
              <a:rPr lang="en-US" sz="1600" b="0" dirty="0">
                <a:solidFill>
                  <a:srgbClr val="000000"/>
                </a:solidFill>
                <a:effectLst/>
                <a:latin typeface="Consolas" panose="020B0609020204030204" pitchFamily="49" charset="0"/>
              </a:rPr>
              <a:t> (</a:t>
            </a:r>
            <a:r>
              <a:rPr lang="en-US" sz="1600" b="0" dirty="0">
                <a:solidFill>
                  <a:srgbClr val="098658"/>
                </a:solidFill>
                <a:effectLst/>
                <a:latin typeface="Consolas" panose="020B0609020204030204" pitchFamily="49" charset="0"/>
              </a:rPr>
              <a:t>1</a:t>
            </a:r>
            <a:r>
              <a:rPr lang="en-US" sz="1600" b="0" dirty="0">
                <a:solidFill>
                  <a:srgbClr val="000000"/>
                </a:solidFill>
                <a:effectLst/>
                <a:latin typeface="Consolas" panose="020B0609020204030204" pitchFamily="49" charset="0"/>
              </a:rPr>
              <a:t>, </a:t>
            </a:r>
            <a:r>
              <a:rPr lang="en-US" sz="1600" b="0" dirty="0">
                <a:solidFill>
                  <a:srgbClr val="FF0000"/>
                </a:solidFill>
                <a:effectLst/>
                <a:latin typeface="Consolas" panose="020B0609020204030204" pitchFamily="49" charset="0"/>
              </a:rPr>
              <a:t>'John'</a:t>
            </a:r>
            <a:r>
              <a:rPr lang="en-US" sz="1600" b="0" dirty="0">
                <a:solidFill>
                  <a:srgbClr val="000000"/>
                </a:solidFill>
                <a:effectLst/>
                <a:latin typeface="Consolas" panose="020B0609020204030204" pitchFamily="49" charset="0"/>
              </a:rPr>
              <a:t>, </a:t>
            </a:r>
            <a:r>
              <a:rPr lang="en-US" sz="1600" b="0" dirty="0">
                <a:solidFill>
                  <a:srgbClr val="FF0000"/>
                </a:solidFill>
                <a:effectLst/>
                <a:latin typeface="Consolas" panose="020B0609020204030204" pitchFamily="49" charset="0"/>
              </a:rPr>
              <a:t>'Smith'</a:t>
            </a:r>
            <a:r>
              <a:rPr lang="en-US" sz="1600" b="0" dirty="0">
                <a:solidFill>
                  <a:srgbClr val="000000"/>
                </a:solidFill>
                <a:effectLst/>
                <a:latin typeface="Consolas" panose="020B0609020204030204" pitchFamily="49" charset="0"/>
              </a:rPr>
              <a:t>, </a:t>
            </a:r>
            <a:r>
              <a:rPr lang="en-US" sz="1600" b="0" dirty="0">
                <a:solidFill>
                  <a:srgbClr val="0000FF"/>
                </a:solidFill>
                <a:effectLst/>
                <a:latin typeface="Consolas" panose="020B0609020204030204" pitchFamily="49" charset="0"/>
              </a:rPr>
              <a:t>TRUE</a:t>
            </a:r>
            <a:r>
              <a:rPr lang="en-US" sz="1600" b="0" dirty="0">
                <a:solidFill>
                  <a:srgbClr val="000000"/>
                </a:solidFill>
                <a:effectLst/>
                <a:latin typeface="Consolas" panose="020B0609020204030204" pitchFamily="49" charset="0"/>
              </a:rPr>
              <a:t>, </a:t>
            </a:r>
            <a:r>
              <a:rPr lang="en-US" sz="1600" b="0" dirty="0">
                <a:solidFill>
                  <a:srgbClr val="098658"/>
                </a:solidFill>
                <a:effectLst/>
                <a:latin typeface="Consolas" panose="020B0609020204030204" pitchFamily="49" charset="0"/>
              </a:rPr>
              <a:t>27</a:t>
            </a:r>
            <a:r>
              <a:rPr lang="en-US" sz="1600" b="0" dirty="0">
                <a:solidFill>
                  <a:srgbClr val="000000"/>
                </a:solidFill>
                <a:effectLst/>
                <a:latin typeface="Consolas" panose="020B0609020204030204" pitchFamily="49" charset="0"/>
              </a:rPr>
              <a:t>, </a:t>
            </a:r>
            <a:r>
              <a:rPr lang="en-US" sz="1600" b="0" dirty="0">
                <a:solidFill>
                  <a:srgbClr val="778899"/>
                </a:solidFill>
                <a:effectLst/>
                <a:latin typeface="Consolas" panose="020B0609020204030204" pitchFamily="49" charset="0"/>
              </a:rPr>
              <a:t>NULL</a:t>
            </a:r>
            <a:r>
              <a:rPr lang="en-US" sz="1600" b="0" dirty="0">
                <a:solidFill>
                  <a:srgbClr val="000000"/>
                </a:solidFill>
                <a:effectLst/>
                <a:latin typeface="Consolas" panose="020B0609020204030204" pitchFamily="49" charset="0"/>
              </a:rPr>
              <a:t>);</a:t>
            </a:r>
          </a:p>
          <a:p>
            <a:pPr>
              <a:spcBef>
                <a:spcPts val="0"/>
              </a:spcBef>
            </a:pPr>
            <a:r>
              <a:rPr lang="en-US" sz="1600" b="0" dirty="0">
                <a:solidFill>
                  <a:srgbClr val="008000"/>
                </a:solidFill>
                <a:effectLst/>
                <a:latin typeface="Consolas" panose="020B0609020204030204" pitchFamily="49" charset="0"/>
              </a:rPr>
              <a:t>-- Step 2: Insert nested address components</a:t>
            </a:r>
            <a:endParaRPr lang="en-US" sz="1600" b="0" dirty="0">
              <a:solidFill>
                <a:srgbClr val="000000"/>
              </a:solidFill>
              <a:effectLst/>
              <a:latin typeface="Consolas" panose="020B0609020204030204" pitchFamily="49" charset="0"/>
            </a:endParaRPr>
          </a:p>
          <a:p>
            <a:pPr>
              <a:spcBef>
                <a:spcPts val="0"/>
              </a:spcBef>
            </a:pPr>
            <a:r>
              <a:rPr lang="en-US" sz="1600" b="0" dirty="0">
                <a:solidFill>
                  <a:srgbClr val="0000FF"/>
                </a:solidFill>
                <a:effectLst/>
                <a:latin typeface="Consolas" panose="020B0609020204030204" pitchFamily="49" charset="0"/>
              </a:rPr>
              <a:t>INSERT</a:t>
            </a:r>
            <a:r>
              <a:rPr lang="en-US" sz="1600" b="0" dirty="0">
                <a:solidFill>
                  <a:srgbClr val="000000"/>
                </a:solidFill>
                <a:effectLst/>
                <a:latin typeface="Consolas" panose="020B0609020204030204" pitchFamily="49" charset="0"/>
              </a:rPr>
              <a:t> </a:t>
            </a:r>
            <a:r>
              <a:rPr lang="en-US" sz="1600" b="0" dirty="0">
                <a:solidFill>
                  <a:srgbClr val="0000FF"/>
                </a:solidFill>
                <a:effectLst/>
                <a:latin typeface="Consolas" panose="020B0609020204030204" pitchFamily="49" charset="0"/>
              </a:rPr>
              <a:t>INTO</a:t>
            </a:r>
            <a:r>
              <a:rPr lang="en-US" sz="1600" b="0" dirty="0">
                <a:solidFill>
                  <a:srgbClr val="000000"/>
                </a:solidFill>
                <a:effectLst/>
                <a:latin typeface="Consolas" panose="020B0609020204030204" pitchFamily="49" charset="0"/>
              </a:rPr>
              <a:t> addresses (</a:t>
            </a:r>
            <a:r>
              <a:rPr lang="en-US" sz="1600" b="0" dirty="0" err="1">
                <a:solidFill>
                  <a:srgbClr val="C700C7"/>
                </a:solidFill>
                <a:effectLst/>
                <a:latin typeface="Consolas" panose="020B0609020204030204" pitchFamily="49" charset="0"/>
              </a:rPr>
              <a:t>user_id</a:t>
            </a:r>
            <a:r>
              <a:rPr lang="en-US" sz="1600" b="0" dirty="0">
                <a:solidFill>
                  <a:srgbClr val="000000"/>
                </a:solidFill>
                <a:effectLst/>
                <a:latin typeface="Consolas" panose="020B0609020204030204" pitchFamily="49" charset="0"/>
              </a:rPr>
              <a:t>, </a:t>
            </a:r>
            <a:r>
              <a:rPr lang="en-US" sz="1600" b="0" dirty="0" err="1">
                <a:solidFill>
                  <a:srgbClr val="000000"/>
                </a:solidFill>
                <a:effectLst/>
                <a:latin typeface="Consolas" panose="020B0609020204030204" pitchFamily="49" charset="0"/>
              </a:rPr>
              <a:t>street_address</a:t>
            </a:r>
            <a:r>
              <a:rPr lang="en-US" sz="1600" b="0" dirty="0">
                <a:solidFill>
                  <a:srgbClr val="000000"/>
                </a:solidFill>
                <a:effectLst/>
                <a:latin typeface="Consolas" panose="020B0609020204030204" pitchFamily="49" charset="0"/>
              </a:rPr>
              <a:t>, city, state, </a:t>
            </a:r>
            <a:r>
              <a:rPr lang="en-US" sz="1600" b="0" dirty="0" err="1">
                <a:solidFill>
                  <a:srgbClr val="000000"/>
                </a:solidFill>
                <a:effectLst/>
                <a:latin typeface="Consolas" panose="020B0609020204030204" pitchFamily="49" charset="0"/>
              </a:rPr>
              <a:t>postal_code</a:t>
            </a:r>
            <a:r>
              <a:rPr lang="en-US" sz="1600" b="0" dirty="0">
                <a:solidFill>
                  <a:srgbClr val="000000"/>
                </a:solidFill>
                <a:effectLst/>
                <a:latin typeface="Consolas" panose="020B0609020204030204" pitchFamily="49" charset="0"/>
              </a:rPr>
              <a:t>) </a:t>
            </a:r>
          </a:p>
          <a:p>
            <a:pPr>
              <a:spcBef>
                <a:spcPts val="0"/>
              </a:spcBef>
            </a:pPr>
            <a:r>
              <a:rPr lang="en-US" sz="1600" b="0" dirty="0">
                <a:solidFill>
                  <a:srgbClr val="0000FF"/>
                </a:solidFill>
                <a:effectLst/>
                <a:latin typeface="Consolas" panose="020B0609020204030204" pitchFamily="49" charset="0"/>
              </a:rPr>
              <a:t>VALUES</a:t>
            </a:r>
            <a:r>
              <a:rPr lang="en-US" sz="1600" b="0" dirty="0">
                <a:solidFill>
                  <a:srgbClr val="000000"/>
                </a:solidFill>
                <a:effectLst/>
                <a:latin typeface="Consolas" panose="020B0609020204030204" pitchFamily="49" charset="0"/>
              </a:rPr>
              <a:t> (</a:t>
            </a:r>
            <a:r>
              <a:rPr lang="en-US" sz="1600" b="0" dirty="0">
                <a:solidFill>
                  <a:srgbClr val="098658"/>
                </a:solidFill>
                <a:effectLst/>
                <a:latin typeface="Consolas" panose="020B0609020204030204" pitchFamily="49" charset="0"/>
              </a:rPr>
              <a:t>1</a:t>
            </a:r>
            <a:r>
              <a:rPr lang="en-US" sz="1600" b="0" dirty="0">
                <a:solidFill>
                  <a:srgbClr val="000000"/>
                </a:solidFill>
                <a:effectLst/>
                <a:latin typeface="Consolas" panose="020B0609020204030204" pitchFamily="49" charset="0"/>
              </a:rPr>
              <a:t>, </a:t>
            </a:r>
            <a:r>
              <a:rPr lang="en-US" sz="1600" b="0" dirty="0">
                <a:solidFill>
                  <a:srgbClr val="FF0000"/>
                </a:solidFill>
                <a:effectLst/>
                <a:latin typeface="Consolas" panose="020B0609020204030204" pitchFamily="49" charset="0"/>
              </a:rPr>
              <a:t>'21 2nd Street'</a:t>
            </a:r>
            <a:r>
              <a:rPr lang="en-US" sz="1600" b="0" dirty="0">
                <a:solidFill>
                  <a:srgbClr val="000000"/>
                </a:solidFill>
                <a:effectLst/>
                <a:latin typeface="Consolas" panose="020B0609020204030204" pitchFamily="49" charset="0"/>
              </a:rPr>
              <a:t>, </a:t>
            </a:r>
            <a:r>
              <a:rPr lang="en-US" sz="1600" b="0" dirty="0">
                <a:solidFill>
                  <a:srgbClr val="FF0000"/>
                </a:solidFill>
                <a:effectLst/>
                <a:latin typeface="Consolas" panose="020B0609020204030204" pitchFamily="49" charset="0"/>
              </a:rPr>
              <a:t>'New York'</a:t>
            </a:r>
            <a:r>
              <a:rPr lang="en-US" sz="1600" b="0" dirty="0">
                <a:solidFill>
                  <a:srgbClr val="000000"/>
                </a:solidFill>
                <a:effectLst/>
                <a:latin typeface="Consolas" panose="020B0609020204030204" pitchFamily="49" charset="0"/>
              </a:rPr>
              <a:t>, </a:t>
            </a:r>
            <a:r>
              <a:rPr lang="en-US" sz="1600" b="0" dirty="0">
                <a:solidFill>
                  <a:srgbClr val="FF0000"/>
                </a:solidFill>
                <a:effectLst/>
                <a:latin typeface="Consolas" panose="020B0609020204030204" pitchFamily="49" charset="0"/>
              </a:rPr>
              <a:t>'NY'</a:t>
            </a:r>
            <a:r>
              <a:rPr lang="en-US" sz="1600" b="0" dirty="0">
                <a:solidFill>
                  <a:srgbClr val="000000"/>
                </a:solidFill>
                <a:effectLst/>
                <a:latin typeface="Consolas" panose="020B0609020204030204" pitchFamily="49" charset="0"/>
              </a:rPr>
              <a:t>, </a:t>
            </a:r>
            <a:r>
              <a:rPr lang="en-US" sz="1600" b="0" dirty="0">
                <a:solidFill>
                  <a:srgbClr val="FF0000"/>
                </a:solidFill>
                <a:effectLst/>
                <a:latin typeface="Consolas" panose="020B0609020204030204" pitchFamily="49" charset="0"/>
              </a:rPr>
              <a:t>'10021-3100'</a:t>
            </a:r>
            <a:r>
              <a:rPr lang="en-US" sz="1600" b="0" dirty="0">
                <a:solidFill>
                  <a:srgbClr val="000000"/>
                </a:solidFill>
                <a:effectLst/>
                <a:latin typeface="Consolas" panose="020B0609020204030204" pitchFamily="49" charset="0"/>
              </a:rPr>
              <a:t>);</a:t>
            </a:r>
          </a:p>
          <a:p>
            <a:pPr>
              <a:spcBef>
                <a:spcPts val="0"/>
              </a:spcBef>
            </a:pPr>
            <a:r>
              <a:rPr lang="en-US" sz="1600" b="0" dirty="0">
                <a:solidFill>
                  <a:srgbClr val="008000"/>
                </a:solidFill>
                <a:effectLst/>
                <a:latin typeface="Consolas" panose="020B0609020204030204" pitchFamily="49" charset="0"/>
              </a:rPr>
              <a:t>-- Step 3: Insert items from the phone numbers sub-array</a:t>
            </a:r>
            <a:endParaRPr lang="en-US" sz="1600" b="0" dirty="0">
              <a:solidFill>
                <a:srgbClr val="000000"/>
              </a:solidFill>
              <a:effectLst/>
              <a:latin typeface="Consolas" panose="020B0609020204030204" pitchFamily="49" charset="0"/>
            </a:endParaRPr>
          </a:p>
          <a:p>
            <a:pPr>
              <a:spcBef>
                <a:spcPts val="0"/>
              </a:spcBef>
            </a:pPr>
            <a:r>
              <a:rPr lang="en-US" sz="1600" b="0" dirty="0">
                <a:solidFill>
                  <a:srgbClr val="0000FF"/>
                </a:solidFill>
                <a:effectLst/>
                <a:latin typeface="Consolas" panose="020B0609020204030204" pitchFamily="49" charset="0"/>
              </a:rPr>
              <a:t>INSERT</a:t>
            </a:r>
            <a:r>
              <a:rPr lang="en-US" sz="1600" b="0" dirty="0">
                <a:solidFill>
                  <a:srgbClr val="000000"/>
                </a:solidFill>
                <a:effectLst/>
                <a:latin typeface="Consolas" panose="020B0609020204030204" pitchFamily="49" charset="0"/>
              </a:rPr>
              <a:t> </a:t>
            </a:r>
            <a:r>
              <a:rPr lang="en-US" sz="1600" b="0" dirty="0">
                <a:solidFill>
                  <a:srgbClr val="0000FF"/>
                </a:solidFill>
                <a:effectLst/>
                <a:latin typeface="Consolas" panose="020B0609020204030204" pitchFamily="49" charset="0"/>
              </a:rPr>
              <a:t>INTO</a:t>
            </a:r>
            <a:r>
              <a:rPr lang="en-US" sz="1600" b="0" dirty="0">
                <a:solidFill>
                  <a:srgbClr val="000000"/>
                </a:solidFill>
                <a:effectLst/>
                <a:latin typeface="Consolas" panose="020B0609020204030204" pitchFamily="49" charset="0"/>
              </a:rPr>
              <a:t> </a:t>
            </a:r>
            <a:r>
              <a:rPr lang="en-US" sz="1600" b="0" dirty="0" err="1">
                <a:solidFill>
                  <a:srgbClr val="000000"/>
                </a:solidFill>
                <a:effectLst/>
                <a:latin typeface="Consolas" panose="020B0609020204030204" pitchFamily="49" charset="0"/>
              </a:rPr>
              <a:t>phone_numbers</a:t>
            </a:r>
            <a:r>
              <a:rPr lang="en-US" sz="1600" b="0" dirty="0">
                <a:solidFill>
                  <a:srgbClr val="000000"/>
                </a:solidFill>
                <a:effectLst/>
                <a:latin typeface="Consolas" panose="020B0609020204030204" pitchFamily="49" charset="0"/>
              </a:rPr>
              <a:t> (</a:t>
            </a:r>
            <a:r>
              <a:rPr lang="en-US" sz="1600" b="0" dirty="0" err="1">
                <a:solidFill>
                  <a:srgbClr val="C700C7"/>
                </a:solidFill>
                <a:effectLst/>
                <a:latin typeface="Consolas" panose="020B0609020204030204" pitchFamily="49" charset="0"/>
              </a:rPr>
              <a:t>user_id</a:t>
            </a:r>
            <a:r>
              <a:rPr lang="en-US" sz="1600" b="0" dirty="0">
                <a:solidFill>
                  <a:srgbClr val="000000"/>
                </a:solidFill>
                <a:effectLst/>
                <a:latin typeface="Consolas" panose="020B0609020204030204" pitchFamily="49" charset="0"/>
              </a:rPr>
              <a:t>, type, number) </a:t>
            </a:r>
            <a:r>
              <a:rPr lang="en-US" sz="1600" b="0" dirty="0">
                <a:solidFill>
                  <a:srgbClr val="0000FF"/>
                </a:solidFill>
                <a:effectLst/>
                <a:latin typeface="Consolas" panose="020B0609020204030204" pitchFamily="49" charset="0"/>
              </a:rPr>
              <a:t>VALUES</a:t>
            </a:r>
            <a:r>
              <a:rPr lang="en-US" sz="1600" b="0" dirty="0">
                <a:solidFill>
                  <a:srgbClr val="000000"/>
                </a:solidFill>
                <a:effectLst/>
                <a:latin typeface="Consolas" panose="020B0609020204030204" pitchFamily="49" charset="0"/>
              </a:rPr>
              <a:t> </a:t>
            </a:r>
          </a:p>
          <a:p>
            <a:pPr>
              <a:spcBef>
                <a:spcPts val="0"/>
              </a:spcBef>
            </a:pPr>
            <a:r>
              <a:rPr lang="en-US" sz="1600" b="0" dirty="0">
                <a:solidFill>
                  <a:srgbClr val="000000"/>
                </a:solidFill>
                <a:effectLst/>
                <a:latin typeface="Consolas" panose="020B0609020204030204" pitchFamily="49" charset="0"/>
              </a:rPr>
              <a:t>(</a:t>
            </a:r>
            <a:r>
              <a:rPr lang="en-US" sz="1600" b="0" dirty="0">
                <a:solidFill>
                  <a:srgbClr val="098658"/>
                </a:solidFill>
                <a:effectLst/>
                <a:latin typeface="Consolas" panose="020B0609020204030204" pitchFamily="49" charset="0"/>
              </a:rPr>
              <a:t>1</a:t>
            </a:r>
            <a:r>
              <a:rPr lang="en-US" sz="1600" b="0" dirty="0">
                <a:solidFill>
                  <a:srgbClr val="000000"/>
                </a:solidFill>
                <a:effectLst/>
                <a:latin typeface="Consolas" panose="020B0609020204030204" pitchFamily="49" charset="0"/>
              </a:rPr>
              <a:t>, </a:t>
            </a:r>
            <a:r>
              <a:rPr lang="en-US" sz="1600" b="0" dirty="0">
                <a:solidFill>
                  <a:srgbClr val="FF0000"/>
                </a:solidFill>
                <a:effectLst/>
                <a:latin typeface="Consolas" panose="020B0609020204030204" pitchFamily="49" charset="0"/>
              </a:rPr>
              <a:t>'home'</a:t>
            </a:r>
            <a:r>
              <a:rPr lang="en-US" sz="1600" b="0" dirty="0">
                <a:solidFill>
                  <a:srgbClr val="000000"/>
                </a:solidFill>
                <a:effectLst/>
                <a:latin typeface="Consolas" panose="020B0609020204030204" pitchFamily="49" charset="0"/>
              </a:rPr>
              <a:t>, </a:t>
            </a:r>
            <a:r>
              <a:rPr lang="en-US" sz="1600" b="0" dirty="0">
                <a:solidFill>
                  <a:srgbClr val="FF0000"/>
                </a:solidFill>
                <a:effectLst/>
                <a:latin typeface="Consolas" panose="020B0609020204030204" pitchFamily="49" charset="0"/>
              </a:rPr>
              <a:t>'212 555-1234'</a:t>
            </a:r>
            <a:r>
              <a:rPr lang="en-US" sz="1600" b="0" dirty="0">
                <a:solidFill>
                  <a:srgbClr val="000000"/>
                </a:solidFill>
                <a:effectLst/>
                <a:latin typeface="Consolas" panose="020B0609020204030204" pitchFamily="49" charset="0"/>
              </a:rPr>
              <a:t>),</a:t>
            </a:r>
          </a:p>
          <a:p>
            <a:pPr>
              <a:spcBef>
                <a:spcPts val="0"/>
              </a:spcBef>
            </a:pPr>
            <a:r>
              <a:rPr lang="en-US" sz="1600" b="0" dirty="0">
                <a:solidFill>
                  <a:srgbClr val="000000"/>
                </a:solidFill>
                <a:effectLst/>
                <a:latin typeface="Consolas" panose="020B0609020204030204" pitchFamily="49" charset="0"/>
              </a:rPr>
              <a:t>(</a:t>
            </a:r>
            <a:r>
              <a:rPr lang="en-US" sz="1600" b="0" dirty="0">
                <a:solidFill>
                  <a:srgbClr val="098658"/>
                </a:solidFill>
                <a:effectLst/>
                <a:latin typeface="Consolas" panose="020B0609020204030204" pitchFamily="49" charset="0"/>
              </a:rPr>
              <a:t>1</a:t>
            </a:r>
            <a:r>
              <a:rPr lang="en-US" sz="1600" b="0" dirty="0">
                <a:solidFill>
                  <a:srgbClr val="000000"/>
                </a:solidFill>
                <a:effectLst/>
                <a:latin typeface="Consolas" panose="020B0609020204030204" pitchFamily="49" charset="0"/>
              </a:rPr>
              <a:t>, </a:t>
            </a:r>
            <a:r>
              <a:rPr lang="en-US" sz="1600" b="0" dirty="0">
                <a:solidFill>
                  <a:srgbClr val="FF0000"/>
                </a:solidFill>
                <a:effectLst/>
                <a:latin typeface="Consolas" panose="020B0609020204030204" pitchFamily="49" charset="0"/>
              </a:rPr>
              <a:t>'office'</a:t>
            </a:r>
            <a:r>
              <a:rPr lang="en-US" sz="1600" b="0" dirty="0">
                <a:solidFill>
                  <a:srgbClr val="000000"/>
                </a:solidFill>
                <a:effectLst/>
                <a:latin typeface="Consolas" panose="020B0609020204030204" pitchFamily="49" charset="0"/>
              </a:rPr>
              <a:t>, </a:t>
            </a:r>
            <a:r>
              <a:rPr lang="en-US" sz="1600" b="0" dirty="0">
                <a:solidFill>
                  <a:srgbClr val="FF0000"/>
                </a:solidFill>
                <a:effectLst/>
                <a:latin typeface="Consolas" panose="020B0609020204030204" pitchFamily="49" charset="0"/>
              </a:rPr>
              <a:t>'646 555-4567'</a:t>
            </a:r>
            <a:r>
              <a:rPr lang="en-US" sz="1600" b="0" dirty="0">
                <a:solidFill>
                  <a:srgbClr val="000000"/>
                </a:solidFill>
                <a:effectLst/>
                <a:latin typeface="Consolas" panose="020B0609020204030204" pitchFamily="49" charset="0"/>
              </a:rPr>
              <a:t>);</a:t>
            </a:r>
          </a:p>
          <a:p>
            <a:pPr>
              <a:spcBef>
                <a:spcPts val="0"/>
              </a:spcBef>
            </a:pPr>
            <a:r>
              <a:rPr lang="en-US" sz="1600" b="0" dirty="0">
                <a:solidFill>
                  <a:srgbClr val="008000"/>
                </a:solidFill>
                <a:effectLst/>
                <a:latin typeface="Consolas" panose="020B0609020204030204" pitchFamily="49" charset="0"/>
              </a:rPr>
              <a:t>-- Step 4: Insert items from the children scalar array</a:t>
            </a:r>
            <a:endParaRPr lang="en-US" sz="1600" b="0" dirty="0">
              <a:solidFill>
                <a:srgbClr val="000000"/>
              </a:solidFill>
              <a:effectLst/>
              <a:latin typeface="Consolas" panose="020B0609020204030204" pitchFamily="49" charset="0"/>
            </a:endParaRPr>
          </a:p>
          <a:p>
            <a:pPr>
              <a:spcBef>
                <a:spcPts val="0"/>
              </a:spcBef>
            </a:pPr>
            <a:r>
              <a:rPr lang="en-US" sz="1600" b="0" dirty="0">
                <a:solidFill>
                  <a:srgbClr val="0000FF"/>
                </a:solidFill>
                <a:effectLst/>
                <a:latin typeface="Consolas" panose="020B0609020204030204" pitchFamily="49" charset="0"/>
              </a:rPr>
              <a:t>INSERT</a:t>
            </a:r>
            <a:r>
              <a:rPr lang="en-US" sz="1600" b="0" dirty="0">
                <a:solidFill>
                  <a:srgbClr val="000000"/>
                </a:solidFill>
                <a:effectLst/>
                <a:latin typeface="Consolas" panose="020B0609020204030204" pitchFamily="49" charset="0"/>
              </a:rPr>
              <a:t> </a:t>
            </a:r>
            <a:r>
              <a:rPr lang="en-US" sz="1600" b="0" dirty="0">
                <a:solidFill>
                  <a:srgbClr val="0000FF"/>
                </a:solidFill>
                <a:effectLst/>
                <a:latin typeface="Consolas" panose="020B0609020204030204" pitchFamily="49" charset="0"/>
              </a:rPr>
              <a:t>INTO</a:t>
            </a:r>
            <a:r>
              <a:rPr lang="en-US" sz="1600" b="0" dirty="0">
                <a:solidFill>
                  <a:srgbClr val="000000"/>
                </a:solidFill>
                <a:effectLst/>
                <a:latin typeface="Consolas" panose="020B0609020204030204" pitchFamily="49" charset="0"/>
              </a:rPr>
              <a:t> children (</a:t>
            </a:r>
            <a:r>
              <a:rPr lang="en-US" sz="1600" b="0" dirty="0" err="1">
                <a:solidFill>
                  <a:srgbClr val="C700C7"/>
                </a:solidFill>
                <a:effectLst/>
                <a:latin typeface="Consolas" panose="020B0609020204030204" pitchFamily="49" charset="0"/>
              </a:rPr>
              <a:t>user_id</a:t>
            </a:r>
            <a:r>
              <a:rPr lang="en-US" sz="1600" b="0" dirty="0">
                <a:solidFill>
                  <a:srgbClr val="000000"/>
                </a:solidFill>
                <a:effectLst/>
                <a:latin typeface="Consolas" panose="020B0609020204030204" pitchFamily="49" charset="0"/>
              </a:rPr>
              <a:t>, </a:t>
            </a:r>
            <a:r>
              <a:rPr lang="en-US" sz="1600" b="0" dirty="0" err="1">
                <a:solidFill>
                  <a:srgbClr val="000000"/>
                </a:solidFill>
                <a:effectLst/>
                <a:latin typeface="Consolas" panose="020B0609020204030204" pitchFamily="49" charset="0"/>
              </a:rPr>
              <a:t>child_name</a:t>
            </a:r>
            <a:r>
              <a:rPr lang="en-US" sz="1600" b="0" dirty="0">
                <a:solidFill>
                  <a:srgbClr val="000000"/>
                </a:solidFill>
                <a:effectLst/>
                <a:latin typeface="Consolas" panose="020B0609020204030204" pitchFamily="49" charset="0"/>
              </a:rPr>
              <a:t>) </a:t>
            </a:r>
            <a:r>
              <a:rPr lang="en-US" sz="1600" b="0" dirty="0">
                <a:solidFill>
                  <a:srgbClr val="0000FF"/>
                </a:solidFill>
                <a:effectLst/>
                <a:latin typeface="Consolas" panose="020B0609020204030204" pitchFamily="49" charset="0"/>
              </a:rPr>
              <a:t>VALUES</a:t>
            </a:r>
            <a:r>
              <a:rPr lang="en-US" sz="1600" b="0" dirty="0">
                <a:solidFill>
                  <a:srgbClr val="000000"/>
                </a:solidFill>
                <a:effectLst/>
                <a:latin typeface="Consolas" panose="020B0609020204030204" pitchFamily="49" charset="0"/>
              </a:rPr>
              <a:t> </a:t>
            </a:r>
          </a:p>
          <a:p>
            <a:pPr>
              <a:spcBef>
                <a:spcPts val="0"/>
              </a:spcBef>
            </a:pPr>
            <a:r>
              <a:rPr lang="en-US" sz="1600" b="0" dirty="0">
                <a:solidFill>
                  <a:srgbClr val="000000"/>
                </a:solidFill>
                <a:effectLst/>
                <a:latin typeface="Consolas" panose="020B0609020204030204" pitchFamily="49" charset="0"/>
              </a:rPr>
              <a:t>(</a:t>
            </a:r>
            <a:r>
              <a:rPr lang="en-US" sz="1600" b="0" dirty="0">
                <a:solidFill>
                  <a:srgbClr val="098658"/>
                </a:solidFill>
                <a:effectLst/>
                <a:latin typeface="Consolas" panose="020B0609020204030204" pitchFamily="49" charset="0"/>
              </a:rPr>
              <a:t>1</a:t>
            </a:r>
            <a:r>
              <a:rPr lang="en-US" sz="1600" b="0" dirty="0">
                <a:solidFill>
                  <a:srgbClr val="000000"/>
                </a:solidFill>
                <a:effectLst/>
                <a:latin typeface="Consolas" panose="020B0609020204030204" pitchFamily="49" charset="0"/>
              </a:rPr>
              <a:t>, </a:t>
            </a:r>
            <a:r>
              <a:rPr lang="en-US" sz="1600" b="0" dirty="0">
                <a:solidFill>
                  <a:srgbClr val="FF0000"/>
                </a:solidFill>
                <a:effectLst/>
                <a:latin typeface="Consolas" panose="020B0609020204030204" pitchFamily="49" charset="0"/>
              </a:rPr>
              <a:t>'Catherine'</a:t>
            </a:r>
            <a:r>
              <a:rPr lang="en-US" sz="1600" b="0" dirty="0">
                <a:solidFill>
                  <a:srgbClr val="000000"/>
                </a:solidFill>
                <a:effectLst/>
                <a:latin typeface="Consolas" panose="020B0609020204030204" pitchFamily="49" charset="0"/>
              </a:rPr>
              <a:t>),</a:t>
            </a:r>
          </a:p>
          <a:p>
            <a:pPr>
              <a:spcBef>
                <a:spcPts val="0"/>
              </a:spcBef>
            </a:pPr>
            <a:r>
              <a:rPr lang="en-US" sz="1600" b="0" dirty="0">
                <a:solidFill>
                  <a:srgbClr val="000000"/>
                </a:solidFill>
                <a:effectLst/>
                <a:latin typeface="Consolas" panose="020B0609020204030204" pitchFamily="49" charset="0"/>
              </a:rPr>
              <a:t>(</a:t>
            </a:r>
            <a:r>
              <a:rPr lang="en-US" sz="1600" b="0" dirty="0">
                <a:solidFill>
                  <a:srgbClr val="098658"/>
                </a:solidFill>
                <a:effectLst/>
                <a:latin typeface="Consolas" panose="020B0609020204030204" pitchFamily="49" charset="0"/>
              </a:rPr>
              <a:t>1</a:t>
            </a:r>
            <a:r>
              <a:rPr lang="en-US" sz="1600" b="0" dirty="0">
                <a:solidFill>
                  <a:srgbClr val="000000"/>
                </a:solidFill>
                <a:effectLst/>
                <a:latin typeface="Consolas" panose="020B0609020204030204" pitchFamily="49" charset="0"/>
              </a:rPr>
              <a:t>, </a:t>
            </a:r>
            <a:r>
              <a:rPr lang="en-US" sz="1600" b="0" dirty="0">
                <a:solidFill>
                  <a:srgbClr val="FF0000"/>
                </a:solidFill>
                <a:effectLst/>
                <a:latin typeface="Consolas" panose="020B0609020204030204" pitchFamily="49" charset="0"/>
              </a:rPr>
              <a:t>'Thomas'</a:t>
            </a:r>
            <a:r>
              <a:rPr lang="en-US" sz="1600" b="0" dirty="0">
                <a:solidFill>
                  <a:srgbClr val="000000"/>
                </a:solidFill>
                <a:effectLst/>
                <a:latin typeface="Consolas" panose="020B0609020204030204" pitchFamily="49" charset="0"/>
              </a:rPr>
              <a:t>),</a:t>
            </a:r>
          </a:p>
          <a:p>
            <a:pPr>
              <a:spcBef>
                <a:spcPts val="0"/>
              </a:spcBef>
            </a:pPr>
            <a:r>
              <a:rPr lang="en-US" sz="1600" b="0" dirty="0">
                <a:solidFill>
                  <a:srgbClr val="000000"/>
                </a:solidFill>
                <a:effectLst/>
                <a:latin typeface="Consolas" panose="020B0609020204030204" pitchFamily="49" charset="0"/>
              </a:rPr>
              <a:t>(</a:t>
            </a:r>
            <a:r>
              <a:rPr lang="en-US" sz="1600" b="0" dirty="0">
                <a:solidFill>
                  <a:srgbClr val="098658"/>
                </a:solidFill>
                <a:effectLst/>
                <a:latin typeface="Consolas" panose="020B0609020204030204" pitchFamily="49" charset="0"/>
              </a:rPr>
              <a:t>1</a:t>
            </a:r>
            <a:r>
              <a:rPr lang="en-US" sz="1600" b="0" dirty="0">
                <a:solidFill>
                  <a:srgbClr val="000000"/>
                </a:solidFill>
                <a:effectLst/>
                <a:latin typeface="Consolas" panose="020B0609020204030204" pitchFamily="49" charset="0"/>
              </a:rPr>
              <a:t>, </a:t>
            </a:r>
            <a:r>
              <a:rPr lang="en-US" sz="1600" b="0" dirty="0">
                <a:solidFill>
                  <a:srgbClr val="FF0000"/>
                </a:solidFill>
                <a:effectLst/>
                <a:latin typeface="Consolas" panose="020B0609020204030204" pitchFamily="49" charset="0"/>
              </a:rPr>
              <a:t>'Trevor'</a:t>
            </a:r>
            <a:r>
              <a:rPr lang="en-US" sz="1600" b="0" dirty="0">
                <a:solidFill>
                  <a:srgbClr val="000000"/>
                </a:solidFill>
                <a:effectLst/>
                <a:latin typeface="Consolas" panose="020B0609020204030204" pitchFamily="49" charset="0"/>
              </a:rPr>
              <a:t>);</a:t>
            </a:r>
          </a:p>
          <a:p>
            <a:endParaRPr lang="en-US" sz="1600" dirty="0"/>
          </a:p>
        </p:txBody>
      </p:sp>
      <p:sp>
        <p:nvSpPr>
          <p:cNvPr id="5" name="Slide Number Placeholder 3">
            <a:extLst>
              <a:ext uri="{FF2B5EF4-FFF2-40B4-BE49-F238E27FC236}">
                <a16:creationId xmlns:a16="http://schemas.microsoft.com/office/drawing/2014/main" id="{DDF86981-56AF-430F-99F6-D7C56356BD26}"/>
              </a:ext>
            </a:extLst>
          </p:cNvPr>
          <p:cNvSpPr txBox="1">
            <a:spLocks/>
          </p:cNvSpPr>
          <p:nvPr/>
        </p:nvSpPr>
        <p:spPr>
          <a:xfrm>
            <a:off x="-30707" y="624385"/>
            <a:ext cx="457200" cy="365125"/>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b="1" kern="1200">
                <a:solidFill>
                  <a:schemeClr val="bg1"/>
                </a:solidFill>
                <a:latin typeface="Times New Roman" pitchFamily="18" charset="0"/>
                <a:ea typeface="+mn-ea"/>
                <a:cs typeface="+mn-cs"/>
              </a:defRPr>
            </a:lvl1pPr>
            <a:lvl2pPr marL="457200" algn="ctr" rtl="0" eaLnBrk="0" fontAlgn="base" hangingPunct="0">
              <a:spcBef>
                <a:spcPct val="0"/>
              </a:spcBef>
              <a:spcAft>
                <a:spcPct val="0"/>
              </a:spcAft>
              <a:defRPr sz="3200" b="1" kern="1200">
                <a:solidFill>
                  <a:srgbClr val="000066"/>
                </a:solidFill>
                <a:latin typeface="Times New Roman" pitchFamily="18" charset="0"/>
                <a:ea typeface="+mn-ea"/>
                <a:cs typeface="+mn-cs"/>
              </a:defRPr>
            </a:lvl2pPr>
            <a:lvl3pPr marL="914400" algn="ctr" rtl="0" eaLnBrk="0" fontAlgn="base" hangingPunct="0">
              <a:spcBef>
                <a:spcPct val="0"/>
              </a:spcBef>
              <a:spcAft>
                <a:spcPct val="0"/>
              </a:spcAft>
              <a:defRPr sz="3200" b="1" kern="1200">
                <a:solidFill>
                  <a:srgbClr val="000066"/>
                </a:solidFill>
                <a:latin typeface="Times New Roman" pitchFamily="18" charset="0"/>
                <a:ea typeface="+mn-ea"/>
                <a:cs typeface="+mn-cs"/>
              </a:defRPr>
            </a:lvl3pPr>
            <a:lvl4pPr marL="1371600" algn="ctr" rtl="0" eaLnBrk="0" fontAlgn="base" hangingPunct="0">
              <a:spcBef>
                <a:spcPct val="0"/>
              </a:spcBef>
              <a:spcAft>
                <a:spcPct val="0"/>
              </a:spcAft>
              <a:defRPr sz="3200" b="1" kern="1200">
                <a:solidFill>
                  <a:srgbClr val="000066"/>
                </a:solidFill>
                <a:latin typeface="Times New Roman" pitchFamily="18" charset="0"/>
                <a:ea typeface="+mn-ea"/>
                <a:cs typeface="+mn-cs"/>
              </a:defRPr>
            </a:lvl4pPr>
            <a:lvl5pPr marL="1828800" algn="ctr" rtl="0" eaLnBrk="0" fontAlgn="base" hangingPunct="0">
              <a:spcBef>
                <a:spcPct val="0"/>
              </a:spcBef>
              <a:spcAft>
                <a:spcPct val="0"/>
              </a:spcAft>
              <a:defRPr sz="3200" b="1" kern="1200">
                <a:solidFill>
                  <a:srgbClr val="000066"/>
                </a:solidFill>
                <a:latin typeface="Times New Roman" pitchFamily="18" charset="0"/>
                <a:ea typeface="+mn-ea"/>
                <a:cs typeface="+mn-cs"/>
              </a:defRPr>
            </a:lvl5pPr>
            <a:lvl6pPr marL="2286000" algn="l" defTabSz="914400" rtl="0" eaLnBrk="1" latinLnBrk="0" hangingPunct="1">
              <a:defRPr sz="3200" b="1" kern="1200">
                <a:solidFill>
                  <a:srgbClr val="000066"/>
                </a:solidFill>
                <a:latin typeface="Times New Roman" pitchFamily="18" charset="0"/>
                <a:ea typeface="+mn-ea"/>
                <a:cs typeface="+mn-cs"/>
              </a:defRPr>
            </a:lvl6pPr>
            <a:lvl7pPr marL="2743200" algn="l" defTabSz="914400" rtl="0" eaLnBrk="1" latinLnBrk="0" hangingPunct="1">
              <a:defRPr sz="3200" b="1" kern="1200">
                <a:solidFill>
                  <a:srgbClr val="000066"/>
                </a:solidFill>
                <a:latin typeface="Times New Roman" pitchFamily="18" charset="0"/>
                <a:ea typeface="+mn-ea"/>
                <a:cs typeface="+mn-cs"/>
              </a:defRPr>
            </a:lvl7pPr>
            <a:lvl8pPr marL="3200400" algn="l" defTabSz="914400" rtl="0" eaLnBrk="1" latinLnBrk="0" hangingPunct="1">
              <a:defRPr sz="3200" b="1" kern="1200">
                <a:solidFill>
                  <a:srgbClr val="000066"/>
                </a:solidFill>
                <a:latin typeface="Times New Roman" pitchFamily="18" charset="0"/>
                <a:ea typeface="+mn-ea"/>
                <a:cs typeface="+mn-cs"/>
              </a:defRPr>
            </a:lvl8pPr>
            <a:lvl9pPr marL="3657600" algn="l" defTabSz="914400" rtl="0" eaLnBrk="1" latinLnBrk="0" hangingPunct="1">
              <a:defRPr sz="3200" b="1" kern="1200">
                <a:solidFill>
                  <a:srgbClr val="000066"/>
                </a:solidFill>
                <a:latin typeface="Times New Roman" pitchFamily="18" charset="0"/>
                <a:ea typeface="+mn-ea"/>
                <a:cs typeface="+mn-cs"/>
              </a:defRPr>
            </a:lvl9pPr>
          </a:lstStyle>
          <a:p>
            <a:fld id="{01EF93C7-D0AB-41D7-8C62-1F8A9E33AE23}" type="slidenum">
              <a:rPr lang="en-US" smtClean="0"/>
              <a:pPr/>
              <a:t>28</a:t>
            </a:fld>
            <a:endParaRPr lang="en-US"/>
          </a:p>
        </p:txBody>
      </p:sp>
    </p:spTree>
    <p:extLst>
      <p:ext uri="{BB962C8B-B14F-4D97-AF65-F5344CB8AC3E}">
        <p14:creationId xmlns:p14="http://schemas.microsoft.com/office/powerpoint/2010/main" val="36330371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825C0-8A0D-4273-8B63-62554FB31FB3}"/>
              </a:ext>
            </a:extLst>
          </p:cNvPr>
          <p:cNvSpPr>
            <a:spLocks noGrp="1"/>
          </p:cNvSpPr>
          <p:nvPr>
            <p:ph type="title"/>
          </p:nvPr>
        </p:nvSpPr>
        <p:spPr/>
        <p:txBody>
          <a:bodyPr/>
          <a:lstStyle/>
          <a:p>
            <a:r>
              <a:rPr lang="en-US" dirty="0"/>
              <a:t>Continued prompt: render as tables</a:t>
            </a:r>
          </a:p>
        </p:txBody>
      </p:sp>
      <p:sp>
        <p:nvSpPr>
          <p:cNvPr id="4" name="Slide Number Placeholder 3">
            <a:extLst>
              <a:ext uri="{FF2B5EF4-FFF2-40B4-BE49-F238E27FC236}">
                <a16:creationId xmlns:a16="http://schemas.microsoft.com/office/drawing/2014/main" id="{C5012DFD-D92D-4FF9-85D0-9D7EE6BE9AA6}"/>
              </a:ext>
            </a:extLst>
          </p:cNvPr>
          <p:cNvSpPr>
            <a:spLocks noGrp="1"/>
          </p:cNvSpPr>
          <p:nvPr>
            <p:ph type="sldNum" sz="quarter" idx="10"/>
          </p:nvPr>
        </p:nvSpPr>
        <p:spPr>
          <a:xfrm>
            <a:off x="-76200" y="6491968"/>
            <a:ext cx="4572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b="1" kern="1200">
                <a:solidFill>
                  <a:schemeClr val="bg1"/>
                </a:solidFill>
                <a:latin typeface="Times New Roman" pitchFamily="18" charset="0"/>
                <a:ea typeface="+mn-ea"/>
                <a:cs typeface="+mn-cs"/>
              </a:defRPr>
            </a:lvl1pPr>
            <a:lvl2pPr marL="457200" algn="ctr" rtl="0" fontAlgn="base">
              <a:spcBef>
                <a:spcPct val="0"/>
              </a:spcBef>
              <a:spcAft>
                <a:spcPct val="0"/>
              </a:spcAft>
              <a:defRPr sz="3200" b="1" kern="1200">
                <a:solidFill>
                  <a:srgbClr val="000066"/>
                </a:solidFill>
                <a:latin typeface="Times New Roman" pitchFamily="18" charset="0"/>
                <a:ea typeface="+mn-ea"/>
                <a:cs typeface="+mn-cs"/>
              </a:defRPr>
            </a:lvl2pPr>
            <a:lvl3pPr marL="914400" algn="ctr" rtl="0" fontAlgn="base">
              <a:spcBef>
                <a:spcPct val="0"/>
              </a:spcBef>
              <a:spcAft>
                <a:spcPct val="0"/>
              </a:spcAft>
              <a:defRPr sz="3200" b="1" kern="1200">
                <a:solidFill>
                  <a:srgbClr val="000066"/>
                </a:solidFill>
                <a:latin typeface="Times New Roman" pitchFamily="18" charset="0"/>
                <a:ea typeface="+mn-ea"/>
                <a:cs typeface="+mn-cs"/>
              </a:defRPr>
            </a:lvl3pPr>
            <a:lvl4pPr marL="1371600" algn="ctr" rtl="0" fontAlgn="base">
              <a:spcBef>
                <a:spcPct val="0"/>
              </a:spcBef>
              <a:spcAft>
                <a:spcPct val="0"/>
              </a:spcAft>
              <a:defRPr sz="3200" b="1" kern="1200">
                <a:solidFill>
                  <a:srgbClr val="000066"/>
                </a:solidFill>
                <a:latin typeface="Times New Roman" pitchFamily="18" charset="0"/>
                <a:ea typeface="+mn-ea"/>
                <a:cs typeface="+mn-cs"/>
              </a:defRPr>
            </a:lvl4pPr>
            <a:lvl5pPr marL="1828800" algn="ctr" rtl="0" fontAlgn="base">
              <a:spcBef>
                <a:spcPct val="0"/>
              </a:spcBef>
              <a:spcAft>
                <a:spcPct val="0"/>
              </a:spcAft>
              <a:defRPr sz="3200" b="1" kern="1200">
                <a:solidFill>
                  <a:srgbClr val="000066"/>
                </a:solidFill>
                <a:latin typeface="Times New Roman" pitchFamily="18" charset="0"/>
                <a:ea typeface="+mn-ea"/>
                <a:cs typeface="+mn-cs"/>
              </a:defRPr>
            </a:lvl5pPr>
            <a:lvl6pPr marL="2286000" algn="l" defTabSz="914400" rtl="0" eaLnBrk="1" latinLnBrk="0" hangingPunct="1">
              <a:defRPr sz="3200" b="1" kern="1200">
                <a:solidFill>
                  <a:srgbClr val="000066"/>
                </a:solidFill>
                <a:latin typeface="Times New Roman" pitchFamily="18" charset="0"/>
                <a:ea typeface="+mn-ea"/>
                <a:cs typeface="+mn-cs"/>
              </a:defRPr>
            </a:lvl6pPr>
            <a:lvl7pPr marL="2743200" algn="l" defTabSz="914400" rtl="0" eaLnBrk="1" latinLnBrk="0" hangingPunct="1">
              <a:defRPr sz="3200" b="1" kern="1200">
                <a:solidFill>
                  <a:srgbClr val="000066"/>
                </a:solidFill>
                <a:latin typeface="Times New Roman" pitchFamily="18" charset="0"/>
                <a:ea typeface="+mn-ea"/>
                <a:cs typeface="+mn-cs"/>
              </a:defRPr>
            </a:lvl7pPr>
            <a:lvl8pPr marL="3200400" algn="l" defTabSz="914400" rtl="0" eaLnBrk="1" latinLnBrk="0" hangingPunct="1">
              <a:defRPr sz="3200" b="1" kern="1200">
                <a:solidFill>
                  <a:srgbClr val="000066"/>
                </a:solidFill>
                <a:latin typeface="Times New Roman" pitchFamily="18" charset="0"/>
                <a:ea typeface="+mn-ea"/>
                <a:cs typeface="+mn-cs"/>
              </a:defRPr>
            </a:lvl8pPr>
            <a:lvl9pPr marL="3657600" algn="l" defTabSz="914400" rtl="0" eaLnBrk="1" latinLnBrk="0" hangingPunct="1">
              <a:defRPr sz="3200" b="1" kern="1200">
                <a:solidFill>
                  <a:srgbClr val="000066"/>
                </a:solidFill>
                <a:latin typeface="Times New Roman" pitchFamily="18" charset="0"/>
                <a:ea typeface="+mn-ea"/>
                <a:cs typeface="+mn-cs"/>
              </a:defRPr>
            </a:lvl9pPr>
          </a:lstStyle>
          <a:p>
            <a:fld id="{01EF93C7-D0AB-41D7-8C62-1F8A9E33AE23}" type="slidenum">
              <a:rPr lang="en-US" smtClean="0"/>
              <a:pPr/>
              <a:t>29</a:t>
            </a:fld>
            <a:endParaRPr lang="en-US"/>
          </a:p>
        </p:txBody>
      </p:sp>
      <p:pic>
        <p:nvPicPr>
          <p:cNvPr id="6" name="Picture 5" descr="Table representation of the JSON object">
            <a:extLst>
              <a:ext uri="{FF2B5EF4-FFF2-40B4-BE49-F238E27FC236}">
                <a16:creationId xmlns:a16="http://schemas.microsoft.com/office/drawing/2014/main" id="{42596650-A0D0-4F3C-BA3A-82E98A3DB5EF}"/>
              </a:ext>
            </a:extLst>
          </p:cNvPr>
          <p:cNvPicPr>
            <a:picLocks noChangeAspect="1"/>
          </p:cNvPicPr>
          <p:nvPr/>
        </p:nvPicPr>
        <p:blipFill>
          <a:blip r:embed="rId2"/>
          <a:stretch>
            <a:fillRect/>
          </a:stretch>
        </p:blipFill>
        <p:spPr>
          <a:xfrm>
            <a:off x="723900" y="1461388"/>
            <a:ext cx="7696200" cy="5213142"/>
          </a:xfrm>
          <a:prstGeom prst="rect">
            <a:avLst/>
          </a:prstGeom>
        </p:spPr>
      </p:pic>
      <p:sp>
        <p:nvSpPr>
          <p:cNvPr id="7" name="Rectangle 6">
            <a:extLst>
              <a:ext uri="{FF2B5EF4-FFF2-40B4-BE49-F238E27FC236}">
                <a16:creationId xmlns:a16="http://schemas.microsoft.com/office/drawing/2014/main" id="{C04D7C0F-0AF8-4C1B-AA4B-74580FB858FB}"/>
              </a:ext>
            </a:extLst>
          </p:cNvPr>
          <p:cNvSpPr/>
          <p:nvPr/>
        </p:nvSpPr>
        <p:spPr bwMode="auto">
          <a:xfrm>
            <a:off x="1066800" y="1808328"/>
            <a:ext cx="228600" cy="152400"/>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8" name="Rectangle 7">
            <a:extLst>
              <a:ext uri="{FF2B5EF4-FFF2-40B4-BE49-F238E27FC236}">
                <a16:creationId xmlns:a16="http://schemas.microsoft.com/office/drawing/2014/main" id="{1E852EA7-1BB1-4BA3-9007-01039F154CB2}"/>
              </a:ext>
            </a:extLst>
          </p:cNvPr>
          <p:cNvSpPr/>
          <p:nvPr/>
        </p:nvSpPr>
        <p:spPr bwMode="auto">
          <a:xfrm>
            <a:off x="2680410" y="2819400"/>
            <a:ext cx="228600" cy="152400"/>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9" name="Rectangle 8">
            <a:extLst>
              <a:ext uri="{FF2B5EF4-FFF2-40B4-BE49-F238E27FC236}">
                <a16:creationId xmlns:a16="http://schemas.microsoft.com/office/drawing/2014/main" id="{0CE30217-B646-4FB3-B5CB-5BDCE144C4E5}"/>
              </a:ext>
            </a:extLst>
          </p:cNvPr>
          <p:cNvSpPr/>
          <p:nvPr/>
        </p:nvSpPr>
        <p:spPr bwMode="auto">
          <a:xfrm>
            <a:off x="2559625" y="3946865"/>
            <a:ext cx="228600" cy="152400"/>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10" name="Rectangle 9">
            <a:extLst>
              <a:ext uri="{FF2B5EF4-FFF2-40B4-BE49-F238E27FC236}">
                <a16:creationId xmlns:a16="http://schemas.microsoft.com/office/drawing/2014/main" id="{4CF27EA4-1F0F-49C5-BCAD-A625EC2E729A}"/>
              </a:ext>
            </a:extLst>
          </p:cNvPr>
          <p:cNvSpPr/>
          <p:nvPr/>
        </p:nvSpPr>
        <p:spPr bwMode="auto">
          <a:xfrm>
            <a:off x="2556943" y="5242458"/>
            <a:ext cx="228600" cy="152400"/>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27" name="Rectangle 26">
            <a:extLst>
              <a:ext uri="{FF2B5EF4-FFF2-40B4-BE49-F238E27FC236}">
                <a16:creationId xmlns:a16="http://schemas.microsoft.com/office/drawing/2014/main" id="{B3631C29-CFC6-4E16-A318-F12325207FEC}"/>
              </a:ext>
            </a:extLst>
          </p:cNvPr>
          <p:cNvSpPr/>
          <p:nvPr/>
        </p:nvSpPr>
        <p:spPr bwMode="auto">
          <a:xfrm>
            <a:off x="2788124" y="2527872"/>
            <a:ext cx="228600" cy="152400"/>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28" name="Rectangle 27">
            <a:extLst>
              <a:ext uri="{FF2B5EF4-FFF2-40B4-BE49-F238E27FC236}">
                <a16:creationId xmlns:a16="http://schemas.microsoft.com/office/drawing/2014/main" id="{0F4D985E-3796-4EA2-BA29-EA77F4617E77}"/>
              </a:ext>
            </a:extLst>
          </p:cNvPr>
          <p:cNvSpPr/>
          <p:nvPr/>
        </p:nvSpPr>
        <p:spPr bwMode="auto">
          <a:xfrm>
            <a:off x="2673824" y="3671065"/>
            <a:ext cx="228600" cy="152400"/>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29" name="Rectangle 28">
            <a:extLst>
              <a:ext uri="{FF2B5EF4-FFF2-40B4-BE49-F238E27FC236}">
                <a16:creationId xmlns:a16="http://schemas.microsoft.com/office/drawing/2014/main" id="{7F9F2D10-3B18-4422-8F4E-4C92C2D2574F}"/>
              </a:ext>
            </a:extLst>
          </p:cNvPr>
          <p:cNvSpPr/>
          <p:nvPr/>
        </p:nvSpPr>
        <p:spPr bwMode="auto">
          <a:xfrm>
            <a:off x="2677236" y="4945142"/>
            <a:ext cx="228600" cy="152400"/>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cxnSp>
        <p:nvCxnSpPr>
          <p:cNvPr id="31" name="Connector: Elbow 30">
            <a:extLst>
              <a:ext uri="{FF2B5EF4-FFF2-40B4-BE49-F238E27FC236}">
                <a16:creationId xmlns:a16="http://schemas.microsoft.com/office/drawing/2014/main" id="{5903E595-8F88-403B-BDC6-A065DA9D4CFE}"/>
              </a:ext>
            </a:extLst>
          </p:cNvPr>
          <p:cNvCxnSpPr>
            <a:cxnSpLocks/>
            <a:stCxn id="27" idx="1"/>
            <a:endCxn id="7" idx="1"/>
          </p:cNvCxnSpPr>
          <p:nvPr/>
        </p:nvCxnSpPr>
        <p:spPr bwMode="auto">
          <a:xfrm rot="10800000">
            <a:off x="1066800" y="1884528"/>
            <a:ext cx="1721324" cy="719544"/>
          </a:xfrm>
          <a:prstGeom prst="bentConnector3">
            <a:avLst>
              <a:gd name="adj1" fmla="val 108139"/>
            </a:avLst>
          </a:prstGeom>
          <a:solidFill>
            <a:schemeClr val="accent1"/>
          </a:solidFill>
          <a:ln w="9525" cap="flat" cmpd="sng" algn="ctr">
            <a:solidFill>
              <a:srgbClr val="FF0000"/>
            </a:solidFill>
            <a:prstDash val="solid"/>
            <a:round/>
            <a:headEnd type="none" w="med" len="med"/>
            <a:tailEnd type="triangle"/>
          </a:ln>
          <a:effectLst/>
        </p:spPr>
      </p:cxnSp>
      <p:cxnSp>
        <p:nvCxnSpPr>
          <p:cNvPr id="35" name="Connector: Elbow 34">
            <a:extLst>
              <a:ext uri="{FF2B5EF4-FFF2-40B4-BE49-F238E27FC236}">
                <a16:creationId xmlns:a16="http://schemas.microsoft.com/office/drawing/2014/main" id="{454A2BC4-902B-4FB3-ABD4-F6D258740C24}"/>
              </a:ext>
            </a:extLst>
          </p:cNvPr>
          <p:cNvCxnSpPr>
            <a:cxnSpLocks/>
            <a:stCxn id="28" idx="1"/>
            <a:endCxn id="7" idx="1"/>
          </p:cNvCxnSpPr>
          <p:nvPr/>
        </p:nvCxnSpPr>
        <p:spPr bwMode="auto">
          <a:xfrm rot="10800000">
            <a:off x="1066800" y="1884529"/>
            <a:ext cx="1607024" cy="1862737"/>
          </a:xfrm>
          <a:prstGeom prst="bentConnector3">
            <a:avLst>
              <a:gd name="adj1" fmla="val 114225"/>
            </a:avLst>
          </a:prstGeom>
          <a:solidFill>
            <a:schemeClr val="accent1"/>
          </a:solidFill>
          <a:ln w="9525" cap="flat" cmpd="sng" algn="ctr">
            <a:solidFill>
              <a:srgbClr val="FF0000"/>
            </a:solidFill>
            <a:prstDash val="solid"/>
            <a:round/>
            <a:headEnd type="none" w="med" len="med"/>
            <a:tailEnd type="triangle"/>
          </a:ln>
          <a:effectLst/>
        </p:spPr>
      </p:cxnSp>
      <p:cxnSp>
        <p:nvCxnSpPr>
          <p:cNvPr id="42" name="Connector: Elbow 41">
            <a:extLst>
              <a:ext uri="{FF2B5EF4-FFF2-40B4-BE49-F238E27FC236}">
                <a16:creationId xmlns:a16="http://schemas.microsoft.com/office/drawing/2014/main" id="{167A2E42-9DE7-4682-8DB8-E81CA3B309A6}"/>
              </a:ext>
            </a:extLst>
          </p:cNvPr>
          <p:cNvCxnSpPr>
            <a:cxnSpLocks/>
            <a:stCxn id="29" idx="1"/>
            <a:endCxn id="7" idx="0"/>
          </p:cNvCxnSpPr>
          <p:nvPr/>
        </p:nvCxnSpPr>
        <p:spPr bwMode="auto">
          <a:xfrm rot="10800000">
            <a:off x="1181100" y="1808328"/>
            <a:ext cx="1496136" cy="3213014"/>
          </a:xfrm>
          <a:prstGeom prst="bentConnector4">
            <a:avLst>
              <a:gd name="adj1" fmla="val 126117"/>
              <a:gd name="adj2" fmla="val 107115"/>
            </a:avLst>
          </a:prstGeom>
          <a:solidFill>
            <a:schemeClr val="accent1"/>
          </a:solidFill>
          <a:ln w="9525" cap="flat" cmpd="sng" algn="ctr">
            <a:solidFill>
              <a:srgbClr val="FF0000"/>
            </a:solidFill>
            <a:prstDash val="solid"/>
            <a:round/>
            <a:headEnd type="none" w="med" len="med"/>
            <a:tailEnd type="triangle"/>
          </a:ln>
          <a:effectLst/>
        </p:spPr>
      </p:cxnSp>
      <p:cxnSp>
        <p:nvCxnSpPr>
          <p:cNvPr id="51" name="Straight Arrow Connector 50">
            <a:extLst>
              <a:ext uri="{FF2B5EF4-FFF2-40B4-BE49-F238E27FC236}">
                <a16:creationId xmlns:a16="http://schemas.microsoft.com/office/drawing/2014/main" id="{5BDC4730-5972-4201-9EF2-194132D9923A}"/>
              </a:ext>
            </a:extLst>
          </p:cNvPr>
          <p:cNvCxnSpPr>
            <a:cxnSpLocks/>
            <a:stCxn id="27" idx="1"/>
            <a:endCxn id="8" idx="0"/>
          </p:cNvCxnSpPr>
          <p:nvPr/>
        </p:nvCxnSpPr>
        <p:spPr bwMode="auto">
          <a:xfrm>
            <a:off x="2788124" y="2604072"/>
            <a:ext cx="6586" cy="215328"/>
          </a:xfrm>
          <a:prstGeom prst="straightConnector1">
            <a:avLst/>
          </a:prstGeom>
          <a:solidFill>
            <a:schemeClr val="accent1"/>
          </a:solidFill>
          <a:ln w="9525" cap="flat" cmpd="sng" algn="ctr">
            <a:solidFill>
              <a:srgbClr val="FF0000"/>
            </a:solidFill>
            <a:prstDash val="solid"/>
            <a:round/>
            <a:headEnd type="none" w="med" len="med"/>
            <a:tailEnd type="triangle"/>
          </a:ln>
          <a:effectLst/>
        </p:spPr>
      </p:cxnSp>
      <p:cxnSp>
        <p:nvCxnSpPr>
          <p:cNvPr id="53" name="Straight Arrow Connector 52">
            <a:extLst>
              <a:ext uri="{FF2B5EF4-FFF2-40B4-BE49-F238E27FC236}">
                <a16:creationId xmlns:a16="http://schemas.microsoft.com/office/drawing/2014/main" id="{1FDE86C8-5645-4029-9DD1-D6CDD5CD1A00}"/>
              </a:ext>
            </a:extLst>
          </p:cNvPr>
          <p:cNvCxnSpPr>
            <a:cxnSpLocks/>
            <a:stCxn id="28" idx="1"/>
            <a:endCxn id="9" idx="0"/>
          </p:cNvCxnSpPr>
          <p:nvPr/>
        </p:nvCxnSpPr>
        <p:spPr bwMode="auto">
          <a:xfrm>
            <a:off x="2673824" y="3747265"/>
            <a:ext cx="101" cy="199600"/>
          </a:xfrm>
          <a:prstGeom prst="straightConnector1">
            <a:avLst/>
          </a:prstGeom>
          <a:solidFill>
            <a:schemeClr val="accent1"/>
          </a:solidFill>
          <a:ln w="9525" cap="flat" cmpd="sng" algn="ctr">
            <a:solidFill>
              <a:srgbClr val="FF0000"/>
            </a:solidFill>
            <a:prstDash val="solid"/>
            <a:round/>
            <a:headEnd type="none" w="med" len="med"/>
            <a:tailEnd type="triangle"/>
          </a:ln>
          <a:effectLst/>
        </p:spPr>
      </p:cxnSp>
      <p:cxnSp>
        <p:nvCxnSpPr>
          <p:cNvPr id="58" name="Straight Arrow Connector 57">
            <a:extLst>
              <a:ext uri="{FF2B5EF4-FFF2-40B4-BE49-F238E27FC236}">
                <a16:creationId xmlns:a16="http://schemas.microsoft.com/office/drawing/2014/main" id="{71A2AE0B-AD48-4224-AA5B-B06637CFC097}"/>
              </a:ext>
            </a:extLst>
          </p:cNvPr>
          <p:cNvCxnSpPr>
            <a:cxnSpLocks/>
            <a:stCxn id="29" idx="1"/>
            <a:endCxn id="10" idx="0"/>
          </p:cNvCxnSpPr>
          <p:nvPr/>
        </p:nvCxnSpPr>
        <p:spPr bwMode="auto">
          <a:xfrm flipH="1">
            <a:off x="2671243" y="5021342"/>
            <a:ext cx="5993" cy="221116"/>
          </a:xfrm>
          <a:prstGeom prst="straightConnector1">
            <a:avLst/>
          </a:prstGeom>
          <a:solidFill>
            <a:schemeClr val="accent1"/>
          </a:solidFill>
          <a:ln w="9525" cap="flat" cmpd="sng" algn="ctr">
            <a:solidFill>
              <a:srgbClr val="FF0000"/>
            </a:solidFill>
            <a:prstDash val="solid"/>
            <a:round/>
            <a:headEnd type="none" w="med" len="med"/>
            <a:tailEnd type="triangle"/>
          </a:ln>
          <a:effectLst/>
        </p:spPr>
      </p:cxnSp>
    </p:spTree>
    <p:extLst>
      <p:ext uri="{BB962C8B-B14F-4D97-AF65-F5344CB8AC3E}">
        <p14:creationId xmlns:p14="http://schemas.microsoft.com/office/powerpoint/2010/main" val="8976048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B9178-58D8-4109-ADA7-998983EC590F}"/>
              </a:ext>
            </a:extLst>
          </p:cNvPr>
          <p:cNvSpPr>
            <a:spLocks noGrp="1"/>
          </p:cNvSpPr>
          <p:nvPr>
            <p:ph type="title"/>
          </p:nvPr>
        </p:nvSpPr>
        <p:spPr/>
        <p:txBody>
          <a:bodyPr/>
          <a:lstStyle/>
          <a:p>
            <a:r>
              <a:rPr lang="en-US" i="1" u="sng" dirty="0"/>
              <a:t>Formal</a:t>
            </a:r>
            <a:r>
              <a:rPr lang="en-US" dirty="0"/>
              <a:t> semantics of a language</a:t>
            </a:r>
          </a:p>
        </p:txBody>
      </p:sp>
      <p:sp>
        <p:nvSpPr>
          <p:cNvPr id="3" name="Content Placeholder 2">
            <a:extLst>
              <a:ext uri="{FF2B5EF4-FFF2-40B4-BE49-F238E27FC236}">
                <a16:creationId xmlns:a16="http://schemas.microsoft.com/office/drawing/2014/main" id="{A6EBAB67-FAD0-46DB-BD7D-BE2FEEE20255}"/>
              </a:ext>
            </a:extLst>
          </p:cNvPr>
          <p:cNvSpPr>
            <a:spLocks noGrp="1"/>
          </p:cNvSpPr>
          <p:nvPr>
            <p:ph idx="1"/>
          </p:nvPr>
        </p:nvSpPr>
        <p:spPr/>
        <p:txBody>
          <a:bodyPr/>
          <a:lstStyle/>
          <a:p>
            <a:r>
              <a:rPr lang="en-US" dirty="0"/>
              <a:t>Core components:</a:t>
            </a:r>
          </a:p>
          <a:p>
            <a:pPr>
              <a:buFont typeface="Arial" panose="020B0604020202020204" pitchFamily="34" charset="0"/>
              <a:buChar char="•"/>
            </a:pPr>
            <a:r>
              <a:rPr lang="en-US" sz="2200" dirty="0"/>
              <a:t>Truth Conditions: </a:t>
            </a:r>
          </a:p>
          <a:p>
            <a:pPr lvl="1">
              <a:buFont typeface="Arial" panose="020B0604020202020204" pitchFamily="34" charset="0"/>
              <a:buChar char="•"/>
            </a:pPr>
            <a:r>
              <a:rPr lang="en-US" sz="2000" dirty="0"/>
              <a:t>meaning is defined by knowing what the world must look like for a statement to be true.</a:t>
            </a:r>
          </a:p>
          <a:p>
            <a:pPr>
              <a:buFont typeface="Arial" panose="020B0604020202020204" pitchFamily="34" charset="0"/>
              <a:buChar char="•"/>
            </a:pPr>
            <a:r>
              <a:rPr lang="en-US" sz="2200" dirty="0"/>
              <a:t>Compositionality: </a:t>
            </a:r>
          </a:p>
          <a:p>
            <a:pPr lvl="1">
              <a:buFont typeface="Arial" panose="020B0604020202020204" pitchFamily="34" charset="0"/>
              <a:buChar char="•"/>
            </a:pPr>
            <a:r>
              <a:rPr lang="en-US" sz="2000" dirty="0"/>
              <a:t>the meaning of a whole sentence is calculated directly from the meanings of its smaller parts and how they connect.</a:t>
            </a:r>
          </a:p>
          <a:p>
            <a:pPr>
              <a:buFont typeface="Arial" panose="020B0604020202020204" pitchFamily="34" charset="0"/>
              <a:buChar char="•"/>
            </a:pPr>
            <a:r>
              <a:rPr lang="en-US" sz="2200" dirty="0"/>
              <a:t>Model Theory: </a:t>
            </a:r>
          </a:p>
          <a:p>
            <a:pPr lvl="1">
              <a:buFont typeface="Arial" panose="020B0604020202020204" pitchFamily="34" charset="0"/>
              <a:buChar char="•"/>
            </a:pPr>
            <a:r>
              <a:rPr lang="en-US" sz="2000" dirty="0"/>
              <a:t>the language maps to a simplified, mathematical model of reality containing specific objects, properties, and sets.</a:t>
            </a:r>
          </a:p>
          <a:p>
            <a:pPr>
              <a:buFont typeface="Arial" panose="020B0604020202020204" pitchFamily="34" charset="0"/>
              <a:buChar char="•"/>
            </a:pPr>
            <a:r>
              <a:rPr lang="en-US" sz="2200" dirty="0"/>
              <a:t>Symbolic Logic: </a:t>
            </a:r>
          </a:p>
          <a:p>
            <a:pPr lvl="1">
              <a:buFont typeface="Arial" panose="020B0604020202020204" pitchFamily="34" charset="0"/>
              <a:buChar char="•"/>
            </a:pPr>
            <a:r>
              <a:rPr lang="en-US" sz="2000" dirty="0"/>
              <a:t>replaces ambiguous words and sentences with precise logical formulas.</a:t>
            </a:r>
          </a:p>
        </p:txBody>
      </p:sp>
      <p:sp>
        <p:nvSpPr>
          <p:cNvPr id="4" name="Slide Number Placeholder 3">
            <a:extLst>
              <a:ext uri="{FF2B5EF4-FFF2-40B4-BE49-F238E27FC236}">
                <a16:creationId xmlns:a16="http://schemas.microsoft.com/office/drawing/2014/main" id="{33290A53-8AD4-453F-8FA5-A80CC715D6BD}"/>
              </a:ext>
            </a:extLst>
          </p:cNvPr>
          <p:cNvSpPr>
            <a:spLocks noGrp="1"/>
          </p:cNvSpPr>
          <p:nvPr>
            <p:ph type="sldNum" sz="quarter" idx="10"/>
          </p:nvPr>
        </p:nvSpPr>
        <p:spPr>
          <a:xfrm>
            <a:off x="-76200" y="6491968"/>
            <a:ext cx="4572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b="1" kern="1200">
                <a:solidFill>
                  <a:schemeClr val="bg1"/>
                </a:solidFill>
                <a:latin typeface="Times New Roman" pitchFamily="18" charset="0"/>
                <a:ea typeface="+mn-ea"/>
                <a:cs typeface="+mn-cs"/>
              </a:defRPr>
            </a:lvl1pPr>
            <a:lvl2pPr marL="457200" algn="ctr" rtl="0" fontAlgn="base">
              <a:spcBef>
                <a:spcPct val="0"/>
              </a:spcBef>
              <a:spcAft>
                <a:spcPct val="0"/>
              </a:spcAft>
              <a:defRPr sz="3200" b="1" kern="1200">
                <a:solidFill>
                  <a:srgbClr val="000066"/>
                </a:solidFill>
                <a:latin typeface="Times New Roman" pitchFamily="18" charset="0"/>
                <a:ea typeface="+mn-ea"/>
                <a:cs typeface="+mn-cs"/>
              </a:defRPr>
            </a:lvl2pPr>
            <a:lvl3pPr marL="914400" algn="ctr" rtl="0" fontAlgn="base">
              <a:spcBef>
                <a:spcPct val="0"/>
              </a:spcBef>
              <a:spcAft>
                <a:spcPct val="0"/>
              </a:spcAft>
              <a:defRPr sz="3200" b="1" kern="1200">
                <a:solidFill>
                  <a:srgbClr val="000066"/>
                </a:solidFill>
                <a:latin typeface="Times New Roman" pitchFamily="18" charset="0"/>
                <a:ea typeface="+mn-ea"/>
                <a:cs typeface="+mn-cs"/>
              </a:defRPr>
            </a:lvl3pPr>
            <a:lvl4pPr marL="1371600" algn="ctr" rtl="0" fontAlgn="base">
              <a:spcBef>
                <a:spcPct val="0"/>
              </a:spcBef>
              <a:spcAft>
                <a:spcPct val="0"/>
              </a:spcAft>
              <a:defRPr sz="3200" b="1" kern="1200">
                <a:solidFill>
                  <a:srgbClr val="000066"/>
                </a:solidFill>
                <a:latin typeface="Times New Roman" pitchFamily="18" charset="0"/>
                <a:ea typeface="+mn-ea"/>
                <a:cs typeface="+mn-cs"/>
              </a:defRPr>
            </a:lvl4pPr>
            <a:lvl5pPr marL="1828800" algn="ctr" rtl="0" fontAlgn="base">
              <a:spcBef>
                <a:spcPct val="0"/>
              </a:spcBef>
              <a:spcAft>
                <a:spcPct val="0"/>
              </a:spcAft>
              <a:defRPr sz="3200" b="1" kern="1200">
                <a:solidFill>
                  <a:srgbClr val="000066"/>
                </a:solidFill>
                <a:latin typeface="Times New Roman" pitchFamily="18" charset="0"/>
                <a:ea typeface="+mn-ea"/>
                <a:cs typeface="+mn-cs"/>
              </a:defRPr>
            </a:lvl5pPr>
            <a:lvl6pPr marL="2286000" algn="l" defTabSz="914400" rtl="0" eaLnBrk="1" latinLnBrk="0" hangingPunct="1">
              <a:defRPr sz="3200" b="1" kern="1200">
                <a:solidFill>
                  <a:srgbClr val="000066"/>
                </a:solidFill>
                <a:latin typeface="Times New Roman" pitchFamily="18" charset="0"/>
                <a:ea typeface="+mn-ea"/>
                <a:cs typeface="+mn-cs"/>
              </a:defRPr>
            </a:lvl6pPr>
            <a:lvl7pPr marL="2743200" algn="l" defTabSz="914400" rtl="0" eaLnBrk="1" latinLnBrk="0" hangingPunct="1">
              <a:defRPr sz="3200" b="1" kern="1200">
                <a:solidFill>
                  <a:srgbClr val="000066"/>
                </a:solidFill>
                <a:latin typeface="Times New Roman" pitchFamily="18" charset="0"/>
                <a:ea typeface="+mn-ea"/>
                <a:cs typeface="+mn-cs"/>
              </a:defRPr>
            </a:lvl7pPr>
            <a:lvl8pPr marL="3200400" algn="l" defTabSz="914400" rtl="0" eaLnBrk="1" latinLnBrk="0" hangingPunct="1">
              <a:defRPr sz="3200" b="1" kern="1200">
                <a:solidFill>
                  <a:srgbClr val="000066"/>
                </a:solidFill>
                <a:latin typeface="Times New Roman" pitchFamily="18" charset="0"/>
                <a:ea typeface="+mn-ea"/>
                <a:cs typeface="+mn-cs"/>
              </a:defRPr>
            </a:lvl8pPr>
            <a:lvl9pPr marL="3657600" algn="l" defTabSz="914400" rtl="0" eaLnBrk="1" latinLnBrk="0" hangingPunct="1">
              <a:defRPr sz="3200" b="1" kern="1200">
                <a:solidFill>
                  <a:srgbClr val="000066"/>
                </a:solidFill>
                <a:latin typeface="Times New Roman" pitchFamily="18" charset="0"/>
                <a:ea typeface="+mn-ea"/>
                <a:cs typeface="+mn-cs"/>
              </a:defRPr>
            </a:lvl9pPr>
          </a:lstStyle>
          <a:p>
            <a:fld id="{01EF93C7-D0AB-41D7-8C62-1F8A9E33AE23}" type="slidenum">
              <a:rPr lang="en-US" smtClean="0"/>
              <a:pPr/>
              <a:t>30</a:t>
            </a:fld>
            <a:endParaRPr lang="en-US"/>
          </a:p>
        </p:txBody>
      </p:sp>
    </p:spTree>
    <p:extLst>
      <p:ext uri="{BB962C8B-B14F-4D97-AF65-F5344CB8AC3E}">
        <p14:creationId xmlns:p14="http://schemas.microsoft.com/office/powerpoint/2010/main" val="29599635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31D9BC-19B3-49F0-AF69-EC18DBD0EEB9}"/>
              </a:ext>
            </a:extLst>
          </p:cNvPr>
          <p:cNvSpPr>
            <a:spLocks noGrp="1"/>
          </p:cNvSpPr>
          <p:nvPr>
            <p:ph type="ctrTitle"/>
          </p:nvPr>
        </p:nvSpPr>
        <p:spPr/>
        <p:txBody>
          <a:bodyPr/>
          <a:lstStyle/>
          <a:p>
            <a:r>
              <a:rPr lang="en-US" dirty="0"/>
              <a:t>Logic(s)</a:t>
            </a:r>
          </a:p>
        </p:txBody>
      </p:sp>
    </p:spTree>
    <p:extLst>
      <p:ext uri="{BB962C8B-B14F-4D97-AF65-F5344CB8AC3E}">
        <p14:creationId xmlns:p14="http://schemas.microsoft.com/office/powerpoint/2010/main" val="36985242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A41710B-57A7-4313-BEEB-9B239B425366}"/>
              </a:ext>
            </a:extLst>
          </p:cNvPr>
          <p:cNvSpPr>
            <a:spLocks noGrp="1"/>
          </p:cNvSpPr>
          <p:nvPr>
            <p:ph type="title"/>
          </p:nvPr>
        </p:nvSpPr>
        <p:spPr/>
        <p:txBody>
          <a:bodyPr/>
          <a:lstStyle/>
          <a:p>
            <a:r>
              <a:rPr lang="en-US" dirty="0"/>
              <a:t>What is ‘</a:t>
            </a:r>
            <a:r>
              <a:rPr lang="en-US" i="1" dirty="0"/>
              <a:t>a logic</a:t>
            </a:r>
            <a:r>
              <a:rPr lang="en-US" dirty="0"/>
              <a:t>’</a:t>
            </a:r>
          </a:p>
        </p:txBody>
      </p:sp>
      <p:sp>
        <p:nvSpPr>
          <p:cNvPr id="5" name="Content Placeholder 4">
            <a:extLst>
              <a:ext uri="{FF2B5EF4-FFF2-40B4-BE49-F238E27FC236}">
                <a16:creationId xmlns:a16="http://schemas.microsoft.com/office/drawing/2014/main" id="{F46AD852-89F7-41B2-98D3-E797468A0BC4}"/>
              </a:ext>
            </a:extLst>
          </p:cNvPr>
          <p:cNvSpPr>
            <a:spLocks noGrp="1"/>
          </p:cNvSpPr>
          <p:nvPr>
            <p:ph idx="1"/>
          </p:nvPr>
        </p:nvSpPr>
        <p:spPr/>
        <p:txBody>
          <a:bodyPr/>
          <a:lstStyle/>
          <a:p>
            <a:pPr>
              <a:buFont typeface="Arial" panose="020B0604020202020204" pitchFamily="34" charset="0"/>
              <a:buChar char="•"/>
            </a:pPr>
            <a:r>
              <a:rPr lang="en-US" i="1" dirty="0"/>
              <a:t>A formal or informal </a:t>
            </a:r>
            <a:r>
              <a:rPr lang="en-US" i="1" u="sng" dirty="0"/>
              <a:t>language</a:t>
            </a:r>
            <a:r>
              <a:rPr lang="en-US" i="1" dirty="0"/>
              <a:t> together with a </a:t>
            </a:r>
            <a:r>
              <a:rPr lang="en-US" i="1" u="sng" dirty="0"/>
              <a:t>deductive system</a:t>
            </a:r>
            <a:r>
              <a:rPr lang="en-US" i="1" dirty="0"/>
              <a:t> and/or a </a:t>
            </a:r>
            <a:r>
              <a:rPr lang="en-US" i="1" u="sng" dirty="0"/>
              <a:t>model-theoretic semantics</a:t>
            </a:r>
            <a:r>
              <a:rPr lang="en-US" i="1" dirty="0"/>
              <a:t>. </a:t>
            </a:r>
          </a:p>
          <a:p>
            <a:pPr>
              <a:buFont typeface="Arial" panose="020B0604020202020204" pitchFamily="34" charset="0"/>
              <a:buChar char="•"/>
            </a:pPr>
            <a:r>
              <a:rPr lang="en-US" i="1" dirty="0"/>
              <a:t>The </a:t>
            </a:r>
            <a:r>
              <a:rPr lang="en-US" i="1" u="sng" dirty="0"/>
              <a:t>language</a:t>
            </a:r>
            <a:r>
              <a:rPr lang="en-US" i="1" dirty="0"/>
              <a:t> has components that correspond to a part of a natural language like English or Greek. </a:t>
            </a:r>
          </a:p>
          <a:p>
            <a:pPr>
              <a:buFont typeface="Arial" panose="020B0604020202020204" pitchFamily="34" charset="0"/>
              <a:buChar char="•"/>
            </a:pPr>
            <a:r>
              <a:rPr lang="en-US" i="1" dirty="0"/>
              <a:t>The </a:t>
            </a:r>
            <a:r>
              <a:rPr lang="en-US" i="1" u="sng" dirty="0"/>
              <a:t>deductive system</a:t>
            </a:r>
            <a:r>
              <a:rPr lang="en-US" i="1" dirty="0"/>
              <a:t> is to capture, codify, or simply record arguments that are valid for the given language.</a:t>
            </a:r>
          </a:p>
          <a:p>
            <a:pPr>
              <a:buFont typeface="Arial" panose="020B0604020202020204" pitchFamily="34" charset="0"/>
              <a:buChar char="•"/>
            </a:pPr>
            <a:r>
              <a:rPr lang="en-US" i="1" dirty="0"/>
              <a:t>The </a:t>
            </a:r>
            <a:r>
              <a:rPr lang="en-US" i="1" u="sng" dirty="0"/>
              <a:t>semantics</a:t>
            </a:r>
            <a:r>
              <a:rPr lang="en-US" i="1" dirty="0"/>
              <a:t> is to capture, codify, or record the meanings, or truth-conditions for at least part of the language.</a:t>
            </a:r>
          </a:p>
        </p:txBody>
      </p:sp>
      <p:sp>
        <p:nvSpPr>
          <p:cNvPr id="6" name="Rectangle 5">
            <a:extLst>
              <a:ext uri="{FF2B5EF4-FFF2-40B4-BE49-F238E27FC236}">
                <a16:creationId xmlns:a16="http://schemas.microsoft.com/office/drawing/2014/main" id="{30D2AB2C-EE9A-422B-825A-B1769005B4F8}"/>
              </a:ext>
            </a:extLst>
          </p:cNvPr>
          <p:cNvSpPr/>
          <p:nvPr/>
        </p:nvSpPr>
        <p:spPr>
          <a:xfrm>
            <a:off x="507460" y="5928025"/>
            <a:ext cx="8610600" cy="738664"/>
          </a:xfrm>
          <a:prstGeom prst="rect">
            <a:avLst/>
          </a:prstGeom>
        </p:spPr>
        <p:txBody>
          <a:bodyPr wrap="square">
            <a:spAutoFit/>
          </a:bodyPr>
          <a:lstStyle/>
          <a:p>
            <a:pPr algn="r"/>
            <a:r>
              <a:rPr lang="en-US" sz="1400" b="0" dirty="0">
                <a:solidFill>
                  <a:schemeClr val="bg1"/>
                </a:solidFill>
                <a:latin typeface="Source Sans Pro" panose="020B0503030403020204" pitchFamily="34" charset="0"/>
              </a:rPr>
              <a:t>Shapiro, Stewart and Teresa </a:t>
            </a:r>
            <a:r>
              <a:rPr lang="en-US" sz="1400" b="0" dirty="0" err="1">
                <a:solidFill>
                  <a:schemeClr val="bg1"/>
                </a:solidFill>
                <a:latin typeface="Source Sans Pro" panose="020B0503030403020204" pitchFamily="34" charset="0"/>
              </a:rPr>
              <a:t>Kouri</a:t>
            </a:r>
            <a:r>
              <a:rPr lang="en-US" sz="1400" b="0" dirty="0">
                <a:solidFill>
                  <a:schemeClr val="bg1"/>
                </a:solidFill>
                <a:latin typeface="Source Sans Pro" panose="020B0503030403020204" pitchFamily="34" charset="0"/>
              </a:rPr>
              <a:t> Kissel, "Classical Logic", </a:t>
            </a:r>
          </a:p>
          <a:p>
            <a:pPr algn="r"/>
            <a:r>
              <a:rPr lang="en-US" sz="1400" b="0" i="1" dirty="0">
                <a:solidFill>
                  <a:schemeClr val="bg1"/>
                </a:solidFill>
                <a:latin typeface="Source Sans Pro" panose="020B0503030403020204" pitchFamily="34" charset="0"/>
              </a:rPr>
              <a:t>The Stanford Encyclopedia of Philosophy </a:t>
            </a:r>
            <a:r>
              <a:rPr lang="en-US" sz="1400" b="0" dirty="0">
                <a:solidFill>
                  <a:schemeClr val="bg1"/>
                </a:solidFill>
                <a:latin typeface="Source Sans Pro" panose="020B0503030403020204" pitchFamily="34" charset="0"/>
              </a:rPr>
              <a:t>(Spring 2021 Edition), Edward N. </a:t>
            </a:r>
            <a:r>
              <a:rPr lang="en-US" sz="1400" b="0" dirty="0" err="1">
                <a:solidFill>
                  <a:schemeClr val="bg1"/>
                </a:solidFill>
                <a:latin typeface="Source Sans Pro" panose="020B0503030403020204" pitchFamily="34" charset="0"/>
              </a:rPr>
              <a:t>Zalta</a:t>
            </a:r>
            <a:r>
              <a:rPr lang="en-US" sz="1400" b="0" dirty="0">
                <a:solidFill>
                  <a:schemeClr val="bg1"/>
                </a:solidFill>
                <a:latin typeface="Source Sans Pro" panose="020B0503030403020204" pitchFamily="34" charset="0"/>
              </a:rPr>
              <a:t> (ed.).</a:t>
            </a:r>
          </a:p>
          <a:p>
            <a:pPr algn="r"/>
            <a:r>
              <a:rPr lang="en-US" sz="1400" b="0" dirty="0">
                <a:solidFill>
                  <a:schemeClr val="bg1"/>
                </a:solidFill>
                <a:latin typeface="Source Sans Pro" panose="020B0503030403020204" pitchFamily="34" charset="0"/>
                <a:hlinkClick r:id="rId2"/>
              </a:rPr>
              <a:t>https://plato.stanford.edu/archives/spr2021/entries/logic-classical/</a:t>
            </a:r>
            <a:r>
              <a:rPr lang="en-US" sz="1400" b="0" dirty="0">
                <a:solidFill>
                  <a:schemeClr val="bg1"/>
                </a:solidFill>
                <a:latin typeface="Source Sans Pro" panose="020B0503030403020204" pitchFamily="34" charset="0"/>
              </a:rPr>
              <a:t> </a:t>
            </a:r>
            <a:endParaRPr lang="en-US" sz="1400" dirty="0">
              <a:solidFill>
                <a:schemeClr val="bg1"/>
              </a:solidFill>
            </a:endParaRPr>
          </a:p>
        </p:txBody>
      </p:sp>
    </p:spTree>
    <p:extLst>
      <p:ext uri="{BB962C8B-B14F-4D97-AF65-F5344CB8AC3E}">
        <p14:creationId xmlns:p14="http://schemas.microsoft.com/office/powerpoint/2010/main" val="21811999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0DA46F8-2CCB-48CF-89E1-BDA9250EB0B7}"/>
              </a:ext>
            </a:extLst>
          </p:cNvPr>
          <p:cNvSpPr>
            <a:spLocks noGrp="1"/>
          </p:cNvSpPr>
          <p:nvPr>
            <p:ph type="ctrTitle"/>
          </p:nvPr>
        </p:nvSpPr>
        <p:spPr/>
        <p:txBody>
          <a:bodyPr/>
          <a:lstStyle/>
          <a:p>
            <a:r>
              <a:rPr lang="en-US" dirty="0"/>
              <a:t>Propositional Logic (PL) essentials</a:t>
            </a:r>
          </a:p>
        </p:txBody>
      </p:sp>
      <p:sp>
        <p:nvSpPr>
          <p:cNvPr id="6" name="Subtitle 5">
            <a:extLst>
              <a:ext uri="{FF2B5EF4-FFF2-40B4-BE49-F238E27FC236}">
                <a16:creationId xmlns:a16="http://schemas.microsoft.com/office/drawing/2014/main" id="{3AA7E9D2-FEE0-490B-9C60-4FFEE62591C3}"/>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56A3F9EC-03A7-4862-9E70-23C72DF2F433}"/>
              </a:ext>
            </a:extLst>
          </p:cNvPr>
          <p:cNvSpPr>
            <a:spLocks noGrp="1"/>
          </p:cNvSpPr>
          <p:nvPr>
            <p:ph type="sldNum" sz="quarter" idx="4294967295"/>
          </p:nvPr>
        </p:nvSpPr>
        <p:spPr>
          <a:xfrm>
            <a:off x="0" y="6477000"/>
            <a:ext cx="304800" cy="296863"/>
          </a:xfrm>
        </p:spPr>
        <p:txBody>
          <a:bodyPr/>
          <a:lstStyle/>
          <a:p>
            <a:fld id="{7C5DB68A-9D44-4073-920F-D08D647C06A7}" type="slidenum">
              <a:rPr lang="en-US" smtClean="0"/>
              <a:t>33</a:t>
            </a:fld>
            <a:endParaRPr lang="en-US" dirty="0"/>
          </a:p>
        </p:txBody>
      </p:sp>
    </p:spTree>
    <p:extLst>
      <p:ext uri="{BB962C8B-B14F-4D97-AF65-F5344CB8AC3E}">
        <p14:creationId xmlns:p14="http://schemas.microsoft.com/office/powerpoint/2010/main" val="38663513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4C20A-67F2-41B3-8A59-934F6F53D1E8}"/>
              </a:ext>
            </a:extLst>
          </p:cNvPr>
          <p:cNvSpPr>
            <a:spLocks noGrp="1"/>
          </p:cNvSpPr>
          <p:nvPr>
            <p:ph type="title"/>
          </p:nvPr>
        </p:nvSpPr>
        <p:spPr/>
        <p:txBody>
          <a:bodyPr/>
          <a:lstStyle/>
          <a:p>
            <a:r>
              <a:rPr lang="en-US" dirty="0">
                <a:latin typeface="Times" panose="02020603050405020304" pitchFamily="18" charset="0"/>
                <a:cs typeface="Times" panose="02020603050405020304" pitchFamily="18" charset="0"/>
              </a:rPr>
              <a:t>Language and semantics of PL</a:t>
            </a:r>
            <a:endParaRPr lang="en-US" dirty="0"/>
          </a:p>
        </p:txBody>
      </p:sp>
      <p:sp>
        <p:nvSpPr>
          <p:cNvPr id="3" name="Content Placeholder 2">
            <a:extLst>
              <a:ext uri="{FF2B5EF4-FFF2-40B4-BE49-F238E27FC236}">
                <a16:creationId xmlns:a16="http://schemas.microsoft.com/office/drawing/2014/main" id="{301D81A7-8A6E-4EF6-8C5C-0F2E01595730}"/>
              </a:ext>
            </a:extLst>
          </p:cNvPr>
          <p:cNvSpPr>
            <a:spLocks noGrp="1"/>
          </p:cNvSpPr>
          <p:nvPr>
            <p:ph idx="1"/>
          </p:nvPr>
        </p:nvSpPr>
        <p:spPr>
          <a:xfrm>
            <a:off x="228600" y="1676400"/>
            <a:ext cx="8686800" cy="4953000"/>
          </a:xfrm>
        </p:spPr>
        <p:txBody>
          <a:bodyPr/>
          <a:lstStyle/>
          <a:p>
            <a:pPr>
              <a:spcBef>
                <a:spcPts val="0"/>
              </a:spcBef>
              <a:buFont typeface="Arial" panose="020B0604020202020204" pitchFamily="34" charset="0"/>
              <a:buChar char="•"/>
            </a:pPr>
            <a:r>
              <a:rPr lang="en-US" dirty="0">
                <a:latin typeface="Times" panose="02020603050405020304" pitchFamily="18" charset="0"/>
                <a:cs typeface="Times" panose="02020603050405020304" pitchFamily="18" charset="0"/>
              </a:rPr>
              <a:t>A well-formed formula is either atomic or composed following allowed composition rules.</a:t>
            </a:r>
          </a:p>
          <a:p>
            <a:pPr>
              <a:spcBef>
                <a:spcPts val="0"/>
              </a:spcBef>
              <a:buFont typeface="Arial" panose="020B0604020202020204" pitchFamily="34" charset="0"/>
              <a:buChar char="•"/>
            </a:pPr>
            <a:r>
              <a:rPr lang="en-US" dirty="0">
                <a:latin typeface="Times" panose="02020603050405020304" pitchFamily="18" charset="0"/>
                <a:cs typeface="Times" panose="02020603050405020304" pitchFamily="18" charset="0"/>
              </a:rPr>
              <a:t>Atomic formulae stand for propositions that must either be true or false:</a:t>
            </a:r>
          </a:p>
          <a:p>
            <a:pPr lvl="1">
              <a:spcBef>
                <a:spcPts val="0"/>
              </a:spcBef>
              <a:buFont typeface="Arial" panose="020B0604020202020204" pitchFamily="34" charset="0"/>
              <a:buChar char="•"/>
            </a:pPr>
            <a:r>
              <a:rPr lang="en-US" sz="2200" dirty="0">
                <a:latin typeface="Times" panose="02020603050405020304" pitchFamily="18" charset="0"/>
                <a:cs typeface="Times" panose="02020603050405020304" pitchFamily="18" charset="0"/>
              </a:rPr>
              <a:t>A: ‘John eats too much’.</a:t>
            </a:r>
          </a:p>
          <a:p>
            <a:pPr lvl="1">
              <a:spcBef>
                <a:spcPts val="0"/>
              </a:spcBef>
              <a:buFont typeface="Arial" panose="020B0604020202020204" pitchFamily="34" charset="0"/>
              <a:buChar char="•"/>
            </a:pPr>
            <a:r>
              <a:rPr lang="en-US" sz="2200" dirty="0">
                <a:latin typeface="Times" panose="02020603050405020304" pitchFamily="18" charset="0"/>
                <a:cs typeface="Times" panose="02020603050405020304" pitchFamily="18" charset="0"/>
              </a:rPr>
              <a:t>B: ‘John has a normal BMI’.</a:t>
            </a:r>
          </a:p>
          <a:p>
            <a:pPr lvl="1">
              <a:spcBef>
                <a:spcPts val="0"/>
              </a:spcBef>
              <a:buFont typeface="Arial" panose="020B0604020202020204" pitchFamily="34" charset="0"/>
              <a:buChar char="•"/>
            </a:pPr>
            <a:r>
              <a:rPr lang="en-US" sz="2200" dirty="0">
                <a:latin typeface="Times" panose="02020603050405020304" pitchFamily="18" charset="0"/>
                <a:cs typeface="Times" panose="02020603050405020304" pitchFamily="18" charset="0"/>
              </a:rPr>
              <a:t>C: ‘John is careful’.</a:t>
            </a:r>
          </a:p>
          <a:p>
            <a:pPr>
              <a:spcBef>
                <a:spcPts val="0"/>
              </a:spcBef>
              <a:buFont typeface="Arial" panose="020B0604020202020204" pitchFamily="34" charset="0"/>
              <a:buChar char="•"/>
            </a:pPr>
            <a:r>
              <a:rPr lang="en-US" dirty="0">
                <a:latin typeface="Times" panose="02020603050405020304" pitchFamily="18" charset="0"/>
                <a:cs typeface="Times" panose="02020603050405020304" pitchFamily="18" charset="0"/>
              </a:rPr>
              <a:t>Formula connectors:</a:t>
            </a:r>
          </a:p>
          <a:p>
            <a:pPr lvl="1">
              <a:spcBef>
                <a:spcPts val="0"/>
              </a:spcBef>
              <a:buFont typeface="Arial" panose="020B0604020202020204" pitchFamily="34" charset="0"/>
              <a:buChar char="•"/>
            </a:pPr>
            <a:r>
              <a:rPr lang="en-US" dirty="0">
                <a:latin typeface="Times" panose="02020603050405020304" pitchFamily="18" charset="0"/>
                <a:cs typeface="Times" panose="02020603050405020304" pitchFamily="18" charset="0"/>
              </a:rPr>
              <a:t>Negation (not):				¬ 	~</a:t>
            </a:r>
          </a:p>
          <a:p>
            <a:pPr lvl="1">
              <a:spcBef>
                <a:spcPts val="0"/>
              </a:spcBef>
              <a:buFont typeface="Arial" panose="020B0604020202020204" pitchFamily="34" charset="0"/>
              <a:buChar char="•"/>
            </a:pPr>
            <a:r>
              <a:rPr lang="en-US" dirty="0">
                <a:latin typeface="Times" panose="02020603050405020304" pitchFamily="18" charset="0"/>
                <a:cs typeface="Times" panose="02020603050405020304" pitchFamily="18" charset="0"/>
              </a:rPr>
              <a:t>Conjunction (and): 			∧ 	&amp; 	∙</a:t>
            </a:r>
          </a:p>
          <a:p>
            <a:pPr lvl="1">
              <a:spcBef>
                <a:spcPts val="0"/>
              </a:spcBef>
              <a:buFont typeface="Arial" panose="020B0604020202020204" pitchFamily="34" charset="0"/>
              <a:buChar char="•"/>
            </a:pPr>
            <a:r>
              <a:rPr lang="en-US" dirty="0">
                <a:latin typeface="Times" panose="02020603050405020304" pitchFamily="18" charset="0"/>
                <a:cs typeface="Times" panose="02020603050405020304" pitchFamily="18" charset="0"/>
              </a:rPr>
              <a:t>Disjunction (or): 			∨</a:t>
            </a:r>
          </a:p>
          <a:p>
            <a:pPr lvl="1">
              <a:spcBef>
                <a:spcPts val="0"/>
              </a:spcBef>
              <a:buFont typeface="Arial" panose="020B0604020202020204" pitchFamily="34" charset="0"/>
              <a:buChar char="•"/>
            </a:pPr>
            <a:r>
              <a:rPr lang="en-US" dirty="0">
                <a:latin typeface="Times" panose="02020603050405020304" pitchFamily="18" charset="0"/>
                <a:cs typeface="Times" panose="02020603050405020304" pitchFamily="18" charset="0"/>
              </a:rPr>
              <a:t>Material implication (if...then): 	→ 	⇒ 	⊃</a:t>
            </a:r>
          </a:p>
          <a:p>
            <a:pPr lvl="1">
              <a:spcBef>
                <a:spcPts val="0"/>
              </a:spcBef>
              <a:buFont typeface="Arial" panose="020B0604020202020204" pitchFamily="34" charset="0"/>
              <a:buChar char="•"/>
            </a:pPr>
            <a:r>
              <a:rPr lang="en-US" dirty="0">
                <a:latin typeface="Times" panose="02020603050405020304" pitchFamily="18" charset="0"/>
                <a:cs typeface="Times" panose="02020603050405020304" pitchFamily="18" charset="0"/>
              </a:rPr>
              <a:t>Biconditional (if and only if): 		↔ 	</a:t>
            </a:r>
            <a:r>
              <a:rPr lang="en-US" dirty="0">
                <a:latin typeface="Times" panose="02020603050405020304" pitchFamily="18" charset="0"/>
                <a:cs typeface="Times" panose="02020603050405020304" pitchFamily="18" charset="0"/>
                <a:sym typeface="Wingdings" panose="05000000000000000000" pitchFamily="2" charset="2"/>
              </a:rPr>
              <a:t></a:t>
            </a:r>
            <a:r>
              <a:rPr lang="en-US" dirty="0">
                <a:latin typeface="Times" panose="02020603050405020304" pitchFamily="18" charset="0"/>
                <a:cs typeface="Times" panose="02020603050405020304" pitchFamily="18" charset="0"/>
              </a:rPr>
              <a:t>	≡	=</a:t>
            </a:r>
          </a:p>
        </p:txBody>
      </p:sp>
      <p:sp>
        <p:nvSpPr>
          <p:cNvPr id="4" name="Slide Number Placeholder 3">
            <a:extLst>
              <a:ext uri="{FF2B5EF4-FFF2-40B4-BE49-F238E27FC236}">
                <a16:creationId xmlns:a16="http://schemas.microsoft.com/office/drawing/2014/main" id="{A02790B0-E8A1-4BA4-AF95-CF3725197299}"/>
              </a:ext>
            </a:extLst>
          </p:cNvPr>
          <p:cNvSpPr>
            <a:spLocks noGrp="1"/>
          </p:cNvSpPr>
          <p:nvPr>
            <p:ph type="sldNum" sz="quarter" idx="3"/>
          </p:nvPr>
        </p:nvSpPr>
        <p:spPr/>
        <p:txBody>
          <a:bodyPr/>
          <a:lstStyle/>
          <a:p>
            <a:fld id="{7C5DB68A-9D44-4073-920F-D08D647C06A7}" type="slidenum">
              <a:rPr lang="en-US" smtClean="0"/>
              <a:t>34</a:t>
            </a:fld>
            <a:endParaRPr lang="en-US" dirty="0"/>
          </a:p>
        </p:txBody>
      </p:sp>
    </p:spTree>
    <p:extLst>
      <p:ext uri="{BB962C8B-B14F-4D97-AF65-F5344CB8AC3E}">
        <p14:creationId xmlns:p14="http://schemas.microsoft.com/office/powerpoint/2010/main" val="2700874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4C20A-67F2-41B3-8A59-934F6F53D1E8}"/>
              </a:ext>
            </a:extLst>
          </p:cNvPr>
          <p:cNvSpPr>
            <a:spLocks noGrp="1"/>
          </p:cNvSpPr>
          <p:nvPr>
            <p:ph type="title"/>
          </p:nvPr>
        </p:nvSpPr>
        <p:spPr/>
        <p:txBody>
          <a:bodyPr/>
          <a:lstStyle/>
          <a:p>
            <a:r>
              <a:rPr lang="en-US" dirty="0">
                <a:latin typeface="Times" panose="02020603050405020304" pitchFamily="18" charset="0"/>
                <a:cs typeface="Times" panose="02020603050405020304" pitchFamily="18" charset="0"/>
              </a:rPr>
              <a:t>PL’s Deductive system:  truth tables</a:t>
            </a:r>
          </a:p>
        </p:txBody>
      </p:sp>
      <p:sp>
        <p:nvSpPr>
          <p:cNvPr id="4" name="Slide Number Placeholder 3">
            <a:extLst>
              <a:ext uri="{FF2B5EF4-FFF2-40B4-BE49-F238E27FC236}">
                <a16:creationId xmlns:a16="http://schemas.microsoft.com/office/drawing/2014/main" id="{A02790B0-E8A1-4BA4-AF95-CF3725197299}"/>
              </a:ext>
            </a:extLst>
          </p:cNvPr>
          <p:cNvSpPr>
            <a:spLocks noGrp="1"/>
          </p:cNvSpPr>
          <p:nvPr>
            <p:ph type="sldNum" sz="quarter" idx="3"/>
          </p:nvPr>
        </p:nvSpPr>
        <p:spPr/>
        <p:txBody>
          <a:bodyPr/>
          <a:lstStyle/>
          <a:p>
            <a:fld id="{7C5DB68A-9D44-4073-920F-D08D647C06A7}" type="slidenum">
              <a:rPr lang="en-US" smtClean="0"/>
              <a:t>35</a:t>
            </a:fld>
            <a:endParaRPr lang="en-US" dirty="0"/>
          </a:p>
        </p:txBody>
      </p:sp>
      <p:pic>
        <p:nvPicPr>
          <p:cNvPr id="11" name="Picture 10" descr="Image of truth tables">
            <a:extLst>
              <a:ext uri="{FF2B5EF4-FFF2-40B4-BE49-F238E27FC236}">
                <a16:creationId xmlns:a16="http://schemas.microsoft.com/office/drawing/2014/main" id="{005410F9-A94F-422B-9120-E00C42483A09}"/>
              </a:ext>
            </a:extLst>
          </p:cNvPr>
          <p:cNvPicPr>
            <a:picLocks noChangeAspect="1"/>
          </p:cNvPicPr>
          <p:nvPr/>
        </p:nvPicPr>
        <p:blipFill>
          <a:blip r:embed="rId2"/>
          <a:stretch>
            <a:fillRect/>
          </a:stretch>
        </p:blipFill>
        <p:spPr>
          <a:xfrm>
            <a:off x="496471" y="1447800"/>
            <a:ext cx="8151058" cy="5218628"/>
          </a:xfrm>
          <a:prstGeom prst="rect">
            <a:avLst/>
          </a:prstGeom>
        </p:spPr>
      </p:pic>
    </p:spTree>
    <p:extLst>
      <p:ext uri="{BB962C8B-B14F-4D97-AF65-F5344CB8AC3E}">
        <p14:creationId xmlns:p14="http://schemas.microsoft.com/office/powerpoint/2010/main" val="9362340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98F4A-9B8E-4A64-A595-8D02889ED175}"/>
              </a:ext>
            </a:extLst>
          </p:cNvPr>
          <p:cNvSpPr>
            <a:spLocks noGrp="1"/>
          </p:cNvSpPr>
          <p:nvPr>
            <p:ph type="title"/>
          </p:nvPr>
        </p:nvSpPr>
        <p:spPr/>
        <p:txBody>
          <a:bodyPr/>
          <a:lstStyle/>
          <a:p>
            <a:r>
              <a:rPr lang="en-US" dirty="0"/>
              <a:t>Some PL laws</a:t>
            </a:r>
          </a:p>
        </p:txBody>
      </p:sp>
      <p:sp>
        <p:nvSpPr>
          <p:cNvPr id="3" name="Content Placeholder 2">
            <a:extLst>
              <a:ext uri="{FF2B5EF4-FFF2-40B4-BE49-F238E27FC236}">
                <a16:creationId xmlns:a16="http://schemas.microsoft.com/office/drawing/2014/main" id="{565E89D4-A62B-411E-948F-3EE9DDF70D01}"/>
              </a:ext>
            </a:extLst>
          </p:cNvPr>
          <p:cNvSpPr>
            <a:spLocks noGrp="1"/>
          </p:cNvSpPr>
          <p:nvPr>
            <p:ph idx="1"/>
          </p:nvPr>
        </p:nvSpPr>
        <p:spPr/>
        <p:txBody>
          <a:bodyPr/>
          <a:lstStyle/>
          <a:p>
            <a:pPr>
              <a:buFont typeface="Arial" panose="020B0604020202020204" pitchFamily="34" charset="0"/>
              <a:buChar char="•"/>
            </a:pPr>
            <a:r>
              <a:rPr lang="en-US" dirty="0"/>
              <a:t>Truth tables can be used to prove laws, e.g.:</a:t>
            </a:r>
          </a:p>
          <a:p>
            <a:pPr lvl="1">
              <a:buFont typeface="Arial" panose="020B0604020202020204" pitchFamily="34" charset="0"/>
              <a:buChar char="•"/>
            </a:pPr>
            <a:r>
              <a:rPr lang="pt-BR" dirty="0"/>
              <a:t>a Λ (b V c) = (a Λ b) V (a Λ c)</a:t>
            </a:r>
          </a:p>
          <a:p>
            <a:pPr lvl="1">
              <a:buFont typeface="Arial" panose="020B0604020202020204" pitchFamily="34" charset="0"/>
              <a:buChar char="•"/>
            </a:pPr>
            <a:r>
              <a:rPr lang="pt-BR" dirty="0"/>
              <a:t>¬ (a Λ b) = ¬ a V ¬b</a:t>
            </a:r>
          </a:p>
          <a:p>
            <a:pPr lvl="1">
              <a:buFont typeface="Arial" panose="020B0604020202020204" pitchFamily="34" charset="0"/>
              <a:buChar char="•"/>
            </a:pPr>
            <a:r>
              <a:rPr lang="en-US" dirty="0"/>
              <a:t>(a </a:t>
            </a:r>
            <a:r>
              <a:rPr lang="el-GR" dirty="0"/>
              <a:t>Λ (</a:t>
            </a:r>
            <a:r>
              <a:rPr lang="en-US" dirty="0"/>
              <a:t>a → b)) → b </a:t>
            </a:r>
          </a:p>
          <a:p>
            <a:pPr lvl="1">
              <a:buFont typeface="Arial" panose="020B0604020202020204" pitchFamily="34" charset="0"/>
              <a:buChar char="•"/>
            </a:pPr>
            <a:r>
              <a:rPr lang="en-US" dirty="0"/>
              <a:t>(a→ b) </a:t>
            </a:r>
            <a:r>
              <a:rPr lang="el-GR" dirty="0"/>
              <a:t>Λ ¬</a:t>
            </a:r>
            <a:r>
              <a:rPr lang="en-US" dirty="0"/>
              <a:t>b) → ¬a</a:t>
            </a:r>
          </a:p>
          <a:p>
            <a:pPr lvl="1">
              <a:buFont typeface="Arial" panose="020B0604020202020204" pitchFamily="34" charset="0"/>
              <a:buChar char="•"/>
            </a:pPr>
            <a:r>
              <a:rPr lang="en-US" dirty="0"/>
              <a:t>((a V b) </a:t>
            </a:r>
            <a:r>
              <a:rPr lang="el-GR" dirty="0"/>
              <a:t>Λ ¬</a:t>
            </a:r>
            <a:r>
              <a:rPr lang="en-US" dirty="0"/>
              <a:t>a) → b </a:t>
            </a:r>
          </a:p>
          <a:p>
            <a:pPr lvl="1">
              <a:buFont typeface="Arial" panose="020B0604020202020204" pitchFamily="34" charset="0"/>
              <a:buChar char="•"/>
            </a:pPr>
            <a:r>
              <a:rPr lang="en-US" dirty="0"/>
              <a:t>((a → b) </a:t>
            </a:r>
            <a:r>
              <a:rPr lang="el-GR" dirty="0"/>
              <a:t>Λ (</a:t>
            </a:r>
            <a:r>
              <a:rPr lang="en-US" dirty="0"/>
              <a:t>b → c)) → (a → c) </a:t>
            </a:r>
          </a:p>
          <a:p>
            <a:pPr lvl="1">
              <a:buFont typeface="Arial" panose="020B0604020202020204" pitchFamily="34" charset="0"/>
              <a:buChar char="•"/>
            </a:pPr>
            <a:r>
              <a:rPr lang="en-US" dirty="0"/>
              <a:t>…</a:t>
            </a:r>
          </a:p>
          <a:p>
            <a:pPr lvl="1">
              <a:buFont typeface="Arial" panose="020B0604020202020204" pitchFamily="34" charset="0"/>
              <a:buChar char="•"/>
            </a:pPr>
            <a:r>
              <a:rPr lang="en-US" dirty="0"/>
              <a:t>More examples:</a:t>
            </a:r>
          </a:p>
          <a:p>
            <a:pPr lvl="2">
              <a:buFont typeface="Arial" panose="020B0604020202020204" pitchFamily="34" charset="0"/>
              <a:buChar char="•"/>
            </a:pPr>
            <a:r>
              <a:rPr lang="en-US" sz="1200" dirty="0">
                <a:hlinkClick r:id="rId2"/>
              </a:rPr>
              <a:t>https://math.stackexchange.com/questions/1449866/catalogue-of-propositional-logic-laws</a:t>
            </a:r>
            <a:r>
              <a:rPr lang="en-US" sz="1200" dirty="0"/>
              <a:t> </a:t>
            </a:r>
          </a:p>
          <a:p>
            <a:pPr lvl="2">
              <a:buFont typeface="Arial" panose="020B0604020202020204" pitchFamily="34" charset="0"/>
              <a:buChar char="•"/>
            </a:pPr>
            <a:r>
              <a:rPr lang="en-US" sz="1200" dirty="0">
                <a:hlinkClick r:id="rId3"/>
              </a:rPr>
              <a:t>http://mathonline.wikidot.com/the-laws-of-propositional-logic#toc0</a:t>
            </a:r>
            <a:r>
              <a:rPr lang="en-US" sz="1200" dirty="0"/>
              <a:t> </a:t>
            </a:r>
          </a:p>
          <a:p>
            <a:pPr>
              <a:buFont typeface="Arial" panose="020B0604020202020204" pitchFamily="34" charset="0"/>
              <a:buChar char="•"/>
            </a:pPr>
            <a:r>
              <a:rPr lang="pt-BR" dirty="0"/>
              <a:t>Both truth tables and laws can be used to solve puzzles.</a:t>
            </a:r>
          </a:p>
        </p:txBody>
      </p:sp>
      <p:sp>
        <p:nvSpPr>
          <p:cNvPr id="4" name="Slide Number Placeholder 3">
            <a:extLst>
              <a:ext uri="{FF2B5EF4-FFF2-40B4-BE49-F238E27FC236}">
                <a16:creationId xmlns:a16="http://schemas.microsoft.com/office/drawing/2014/main" id="{02526030-2D72-4E84-BCA7-5A8834A6F789}"/>
              </a:ext>
            </a:extLst>
          </p:cNvPr>
          <p:cNvSpPr>
            <a:spLocks noGrp="1"/>
          </p:cNvSpPr>
          <p:nvPr>
            <p:ph type="sldNum" sz="quarter" idx="3"/>
          </p:nvPr>
        </p:nvSpPr>
        <p:spPr/>
        <p:txBody>
          <a:bodyPr/>
          <a:lstStyle/>
          <a:p>
            <a:fld id="{7C5DB68A-9D44-4073-920F-D08D647C06A7}" type="slidenum">
              <a:rPr lang="en-US" smtClean="0"/>
              <a:t>36</a:t>
            </a:fld>
            <a:endParaRPr lang="en-US" dirty="0"/>
          </a:p>
        </p:txBody>
      </p:sp>
    </p:spTree>
    <p:extLst>
      <p:ext uri="{BB962C8B-B14F-4D97-AF65-F5344CB8AC3E}">
        <p14:creationId xmlns:p14="http://schemas.microsoft.com/office/powerpoint/2010/main" val="306372698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4C20A-67F2-41B3-8A59-934F6F53D1E8}"/>
              </a:ext>
            </a:extLst>
          </p:cNvPr>
          <p:cNvSpPr>
            <a:spLocks noGrp="1"/>
          </p:cNvSpPr>
          <p:nvPr>
            <p:ph type="title"/>
          </p:nvPr>
        </p:nvSpPr>
        <p:spPr/>
        <p:txBody>
          <a:bodyPr/>
          <a:lstStyle/>
          <a:p>
            <a:r>
              <a:rPr lang="en-US" sz="4800" dirty="0">
                <a:cs typeface="Times" panose="02020603050405020304" pitchFamily="18" charset="0"/>
              </a:rPr>
              <a:t>Exercise</a:t>
            </a:r>
            <a:endParaRPr lang="en-US" dirty="0"/>
          </a:p>
        </p:txBody>
      </p:sp>
      <p:sp>
        <p:nvSpPr>
          <p:cNvPr id="3" name="Content Placeholder 2">
            <a:extLst>
              <a:ext uri="{FF2B5EF4-FFF2-40B4-BE49-F238E27FC236}">
                <a16:creationId xmlns:a16="http://schemas.microsoft.com/office/drawing/2014/main" id="{301D81A7-8A6E-4EF6-8C5C-0F2E01595730}"/>
              </a:ext>
            </a:extLst>
          </p:cNvPr>
          <p:cNvSpPr>
            <a:spLocks noGrp="1"/>
          </p:cNvSpPr>
          <p:nvPr>
            <p:ph idx="1"/>
          </p:nvPr>
        </p:nvSpPr>
        <p:spPr/>
        <p:txBody>
          <a:bodyPr/>
          <a:lstStyle/>
          <a:p>
            <a:pPr>
              <a:buFont typeface="Arial" panose="020B0604020202020204" pitchFamily="34" charset="0"/>
              <a:buChar char="•"/>
            </a:pPr>
            <a:r>
              <a:rPr lang="en-US" sz="2800" dirty="0">
                <a:latin typeface="+mj-lt"/>
                <a:cs typeface="Times" panose="02020603050405020304" pitchFamily="18" charset="0"/>
              </a:rPr>
              <a:t>Given</a:t>
            </a:r>
            <a:r>
              <a:rPr lang="en-US" dirty="0">
                <a:latin typeface="+mj-lt"/>
                <a:cs typeface="Times" panose="02020603050405020304" pitchFamily="18" charset="0"/>
              </a:rPr>
              <a:t>:</a:t>
            </a:r>
          </a:p>
          <a:p>
            <a:pPr lvl="1">
              <a:buFont typeface="Arial" panose="020B0604020202020204" pitchFamily="34" charset="0"/>
              <a:buChar char="•"/>
            </a:pPr>
            <a:r>
              <a:rPr lang="en-US" dirty="0">
                <a:latin typeface="+mj-lt"/>
                <a:cs typeface="Times" panose="02020603050405020304" pitchFamily="18" charset="0"/>
              </a:rPr>
              <a:t>If John eats too much, then he does not have a normal BMI.</a:t>
            </a:r>
          </a:p>
          <a:p>
            <a:pPr lvl="1">
              <a:buFont typeface="Arial" panose="020B0604020202020204" pitchFamily="34" charset="0"/>
              <a:buChar char="•"/>
            </a:pPr>
            <a:r>
              <a:rPr lang="en-US" dirty="0">
                <a:latin typeface="+mj-lt"/>
                <a:cs typeface="Times" panose="02020603050405020304" pitchFamily="18" charset="0"/>
              </a:rPr>
              <a:t>If John is not careful, then he eats too much.</a:t>
            </a:r>
          </a:p>
          <a:p>
            <a:pPr lvl="1">
              <a:buFont typeface="Arial" panose="020B0604020202020204" pitchFamily="34" charset="0"/>
              <a:buChar char="•"/>
            </a:pPr>
            <a:r>
              <a:rPr lang="en-US" dirty="0">
                <a:latin typeface="+mj-lt"/>
                <a:cs typeface="Times" panose="02020603050405020304" pitchFamily="18" charset="0"/>
              </a:rPr>
              <a:t>John has a normal BMI.</a:t>
            </a:r>
          </a:p>
          <a:p>
            <a:pPr>
              <a:buFont typeface="Arial" panose="020B0604020202020204" pitchFamily="34" charset="0"/>
              <a:buChar char="•"/>
            </a:pPr>
            <a:r>
              <a:rPr lang="en-US" sz="2800" dirty="0">
                <a:latin typeface="+mj-lt"/>
                <a:cs typeface="Times" panose="02020603050405020304" pitchFamily="18" charset="0"/>
              </a:rPr>
              <a:t>Question</a:t>
            </a:r>
          </a:p>
          <a:p>
            <a:pPr lvl="1">
              <a:buFont typeface="Arial" panose="020B0604020202020204" pitchFamily="34" charset="0"/>
              <a:buChar char="•"/>
            </a:pPr>
            <a:r>
              <a:rPr lang="en-US" dirty="0">
                <a:latin typeface="+mj-lt"/>
                <a:cs typeface="Times" panose="02020603050405020304" pitchFamily="18" charset="0"/>
              </a:rPr>
              <a:t>Is John careful?</a:t>
            </a:r>
          </a:p>
        </p:txBody>
      </p:sp>
      <p:sp>
        <p:nvSpPr>
          <p:cNvPr id="4" name="Slide Number Placeholder 3">
            <a:extLst>
              <a:ext uri="{FF2B5EF4-FFF2-40B4-BE49-F238E27FC236}">
                <a16:creationId xmlns:a16="http://schemas.microsoft.com/office/drawing/2014/main" id="{A02790B0-E8A1-4BA4-AF95-CF3725197299}"/>
              </a:ext>
            </a:extLst>
          </p:cNvPr>
          <p:cNvSpPr>
            <a:spLocks noGrp="1"/>
          </p:cNvSpPr>
          <p:nvPr>
            <p:ph type="sldNum" sz="quarter" idx="3"/>
          </p:nvPr>
        </p:nvSpPr>
        <p:spPr/>
        <p:txBody>
          <a:bodyPr/>
          <a:lstStyle/>
          <a:p>
            <a:fld id="{7C5DB68A-9D44-4073-920F-D08D647C06A7}" type="slidenum">
              <a:rPr lang="en-US" smtClean="0"/>
              <a:t>37</a:t>
            </a:fld>
            <a:endParaRPr lang="en-US" dirty="0"/>
          </a:p>
        </p:txBody>
      </p:sp>
    </p:spTree>
    <p:extLst>
      <p:ext uri="{BB962C8B-B14F-4D97-AF65-F5344CB8AC3E}">
        <p14:creationId xmlns:p14="http://schemas.microsoft.com/office/powerpoint/2010/main" val="7523332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C3D74C-D9DA-4176-ABCD-82E28D0C8F53}"/>
              </a:ext>
            </a:extLst>
          </p:cNvPr>
          <p:cNvSpPr>
            <a:spLocks noGrp="1"/>
          </p:cNvSpPr>
          <p:nvPr>
            <p:ph type="title"/>
          </p:nvPr>
        </p:nvSpPr>
        <p:spPr/>
        <p:txBody>
          <a:bodyPr/>
          <a:lstStyle/>
          <a:p>
            <a:r>
              <a:rPr lang="en-US" dirty="0"/>
              <a:t>Translate sentences into PL</a:t>
            </a:r>
          </a:p>
        </p:txBody>
      </p:sp>
      <p:graphicFrame>
        <p:nvGraphicFramePr>
          <p:cNvPr id="5" name="Content Placeholder 4">
            <a:extLst>
              <a:ext uri="{FF2B5EF4-FFF2-40B4-BE49-F238E27FC236}">
                <a16:creationId xmlns:a16="http://schemas.microsoft.com/office/drawing/2014/main" id="{C796D361-C502-4884-B7C1-2875D2AEBEE6}"/>
              </a:ext>
            </a:extLst>
          </p:cNvPr>
          <p:cNvGraphicFramePr>
            <a:graphicFrameLocks noGrp="1"/>
          </p:cNvGraphicFramePr>
          <p:nvPr>
            <p:ph idx="1"/>
          </p:nvPr>
        </p:nvGraphicFramePr>
        <p:xfrm>
          <a:off x="228600" y="1617980"/>
          <a:ext cx="8686801" cy="4495800"/>
        </p:xfrm>
        <a:graphic>
          <a:graphicData uri="http://schemas.openxmlformats.org/drawingml/2006/table">
            <a:tbl>
              <a:tblPr>
                <a:tableStyleId>{5C22544A-7EE6-4342-B048-85BDC9FD1C3A}</a:tableStyleId>
              </a:tblPr>
              <a:tblGrid>
                <a:gridCol w="3352800">
                  <a:extLst>
                    <a:ext uri="{9D8B030D-6E8A-4147-A177-3AD203B41FA5}">
                      <a16:colId xmlns:a16="http://schemas.microsoft.com/office/drawing/2014/main" val="1608136212"/>
                    </a:ext>
                  </a:extLst>
                </a:gridCol>
                <a:gridCol w="381000">
                  <a:extLst>
                    <a:ext uri="{9D8B030D-6E8A-4147-A177-3AD203B41FA5}">
                      <a16:colId xmlns:a16="http://schemas.microsoft.com/office/drawing/2014/main" val="3272064503"/>
                    </a:ext>
                  </a:extLst>
                </a:gridCol>
                <a:gridCol w="2743200">
                  <a:extLst>
                    <a:ext uri="{9D8B030D-6E8A-4147-A177-3AD203B41FA5}">
                      <a16:colId xmlns:a16="http://schemas.microsoft.com/office/drawing/2014/main" val="2325922809"/>
                    </a:ext>
                  </a:extLst>
                </a:gridCol>
                <a:gridCol w="838200">
                  <a:extLst>
                    <a:ext uri="{9D8B030D-6E8A-4147-A177-3AD203B41FA5}">
                      <a16:colId xmlns:a16="http://schemas.microsoft.com/office/drawing/2014/main" val="3635442572"/>
                    </a:ext>
                  </a:extLst>
                </a:gridCol>
                <a:gridCol w="838200">
                  <a:extLst>
                    <a:ext uri="{9D8B030D-6E8A-4147-A177-3AD203B41FA5}">
                      <a16:colId xmlns:a16="http://schemas.microsoft.com/office/drawing/2014/main" val="2326329668"/>
                    </a:ext>
                  </a:extLst>
                </a:gridCol>
                <a:gridCol w="533401">
                  <a:extLst>
                    <a:ext uri="{9D8B030D-6E8A-4147-A177-3AD203B41FA5}">
                      <a16:colId xmlns:a16="http://schemas.microsoft.com/office/drawing/2014/main" val="4167293868"/>
                    </a:ext>
                  </a:extLst>
                </a:gridCol>
              </a:tblGrid>
              <a:tr h="374650">
                <a:tc>
                  <a:txBody>
                    <a:bodyPr/>
                    <a:lstStyle/>
                    <a:p>
                      <a:pPr algn="l" fontAlgn="b"/>
                      <a:r>
                        <a:rPr lang="en-US" sz="1800" b="1" u="sng" strike="noStrike" dirty="0">
                          <a:solidFill>
                            <a:schemeClr val="bg1"/>
                          </a:solidFill>
                          <a:effectLst/>
                          <a:latin typeface="+mj-lt"/>
                        </a:rPr>
                        <a:t>Propositions</a:t>
                      </a:r>
                      <a:endParaRPr lang="en-US" sz="1800" b="1" i="0" u="sng"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gridSpan="2">
                  <a:txBody>
                    <a:bodyPr/>
                    <a:lstStyle/>
                    <a:p>
                      <a:pPr algn="l" fontAlgn="b"/>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pPr algn="l" fontAlgn="b"/>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711999684"/>
                  </a:ext>
                </a:extLst>
              </a:tr>
              <a:tr h="374650">
                <a:tc>
                  <a:txBody>
                    <a:bodyPr/>
                    <a:lstStyle/>
                    <a:p>
                      <a:pPr algn="l" fontAlgn="b"/>
                      <a:r>
                        <a:rPr lang="en-US" sz="1800" u="none" strike="noStrike" dirty="0">
                          <a:solidFill>
                            <a:schemeClr val="bg1"/>
                          </a:solidFill>
                          <a:effectLst/>
                          <a:latin typeface="+mj-lt"/>
                        </a:rPr>
                        <a:t> John eats too much</a:t>
                      </a:r>
                      <a:endParaRPr lang="en-US" sz="1800" b="0" i="0" u="none"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gridSpan="2">
                  <a:txBody>
                    <a:bodyPr/>
                    <a:lstStyle/>
                    <a:p>
                      <a:pPr algn="l" fontAlgn="b"/>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pPr algn="l" fontAlgn="b"/>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n-US" sz="1800" u="none" strike="noStrike">
                          <a:solidFill>
                            <a:schemeClr val="bg1"/>
                          </a:solidFill>
                          <a:effectLst/>
                          <a:latin typeface="+mj-lt"/>
                        </a:rPr>
                        <a:t> a</a:t>
                      </a:r>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337224113"/>
                  </a:ext>
                </a:extLst>
              </a:tr>
              <a:tr h="374650">
                <a:tc>
                  <a:txBody>
                    <a:bodyPr/>
                    <a:lstStyle/>
                    <a:p>
                      <a:pPr algn="l" fontAlgn="b"/>
                      <a:r>
                        <a:rPr lang="en-US" sz="1800" u="none" strike="noStrike" dirty="0">
                          <a:solidFill>
                            <a:schemeClr val="bg1"/>
                          </a:solidFill>
                          <a:effectLst/>
                          <a:latin typeface="+mj-lt"/>
                        </a:rPr>
                        <a:t> John has a normal BMI</a:t>
                      </a:r>
                      <a:endParaRPr lang="en-US" sz="1800" b="0" i="0" u="none"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gridSpan="2">
                  <a:txBody>
                    <a:bodyPr/>
                    <a:lstStyle/>
                    <a:p>
                      <a:pPr algn="l" fontAlgn="b"/>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pPr algn="l" fontAlgn="b"/>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n-US" sz="1800" u="none" strike="noStrike">
                          <a:solidFill>
                            <a:schemeClr val="bg1"/>
                          </a:solidFill>
                          <a:effectLst/>
                          <a:latin typeface="+mj-lt"/>
                        </a:rPr>
                        <a:t> b</a:t>
                      </a:r>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988059550"/>
                  </a:ext>
                </a:extLst>
              </a:tr>
              <a:tr h="374650">
                <a:tc>
                  <a:txBody>
                    <a:bodyPr/>
                    <a:lstStyle/>
                    <a:p>
                      <a:pPr algn="l" fontAlgn="b"/>
                      <a:r>
                        <a:rPr lang="en-US" sz="1800" u="none" strike="noStrike" dirty="0">
                          <a:solidFill>
                            <a:schemeClr val="bg1"/>
                          </a:solidFill>
                          <a:effectLst/>
                          <a:latin typeface="+mj-lt"/>
                        </a:rPr>
                        <a:t> John is careful</a:t>
                      </a:r>
                      <a:endParaRPr lang="en-US" sz="1800" b="0" i="0" u="none"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gridSpan="2">
                  <a:txBody>
                    <a:bodyPr/>
                    <a:lstStyle/>
                    <a:p>
                      <a:pPr algn="l" fontAlgn="b"/>
                      <a:endParaRPr lang="en-US" sz="1800" b="0" i="0" u="none"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pPr algn="l" fontAlgn="b"/>
                      <a:endParaRPr lang="en-US" sz="1800" b="0" i="0" u="none"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n-US" sz="1800" u="none" strike="noStrike">
                          <a:solidFill>
                            <a:schemeClr val="bg1"/>
                          </a:solidFill>
                          <a:effectLst/>
                          <a:latin typeface="+mj-lt"/>
                        </a:rPr>
                        <a:t> c</a:t>
                      </a:r>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304526666"/>
                  </a:ext>
                </a:extLst>
              </a:tr>
              <a:tr h="374650">
                <a:tc>
                  <a:txBody>
                    <a:bodyPr/>
                    <a:lstStyle/>
                    <a:p>
                      <a:pPr algn="l" fontAlgn="b"/>
                      <a:endParaRPr lang="en-US" sz="1800" b="0" i="0" u="none"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gridSpan="2">
                  <a:txBody>
                    <a:bodyPr/>
                    <a:lstStyle/>
                    <a:p>
                      <a:pPr algn="l" fontAlgn="b"/>
                      <a:endParaRPr lang="en-US" sz="1800" b="0" i="0" u="none"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pPr algn="l" fontAlgn="b"/>
                      <a:endParaRPr lang="en-US" sz="1800" b="0" i="0" u="none"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679716477"/>
                  </a:ext>
                </a:extLst>
              </a:tr>
              <a:tr h="374650">
                <a:tc>
                  <a:txBody>
                    <a:bodyPr/>
                    <a:lstStyle/>
                    <a:p>
                      <a:pPr algn="l" fontAlgn="b"/>
                      <a:r>
                        <a:rPr lang="en-US" sz="1800" b="1" u="sng" strike="noStrike" dirty="0">
                          <a:solidFill>
                            <a:schemeClr val="bg1"/>
                          </a:solidFill>
                          <a:effectLst/>
                          <a:latin typeface="+mj-lt"/>
                        </a:rPr>
                        <a:t>Given</a:t>
                      </a:r>
                      <a:endParaRPr lang="en-US" sz="1800" b="1" i="0" u="sng"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gridSpan="2">
                  <a:txBody>
                    <a:bodyPr/>
                    <a:lstStyle/>
                    <a:p>
                      <a:pPr algn="l" fontAlgn="b"/>
                      <a:endParaRPr lang="en-US" sz="1800" b="0" i="0" u="none"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pPr algn="l" fontAlgn="b"/>
                      <a:endParaRPr lang="en-US" sz="1800" b="0" i="0" u="none"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41978960"/>
                  </a:ext>
                </a:extLst>
              </a:tr>
              <a:tr h="374650">
                <a:tc gridSpan="3">
                  <a:txBody>
                    <a:bodyPr/>
                    <a:lstStyle/>
                    <a:p>
                      <a:pPr algn="l" fontAlgn="b"/>
                      <a:r>
                        <a:rPr lang="en-US" sz="1800" u="none" strike="noStrike" dirty="0">
                          <a:solidFill>
                            <a:schemeClr val="bg1"/>
                          </a:solidFill>
                          <a:effectLst/>
                          <a:latin typeface="+mj-lt"/>
                        </a:rPr>
                        <a:t>  If John eats too much, then he does not have a normal BMI</a:t>
                      </a:r>
                      <a:endParaRPr lang="en-US" sz="1800" b="0" i="0" u="none"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pPr algn="l" fontAlgn="b"/>
                      <a:endParaRPr lang="en-US" sz="1800" b="0" i="0" u="none"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pPr algn="l" fontAlgn="b"/>
                      <a:endParaRPr lang="en-US" sz="1800" b="0" i="0" u="none"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n-US" sz="1800" u="none" strike="noStrike" dirty="0">
                          <a:solidFill>
                            <a:schemeClr val="bg1"/>
                          </a:solidFill>
                          <a:effectLst/>
                          <a:latin typeface="+mj-lt"/>
                        </a:rPr>
                        <a:t> a </a:t>
                      </a:r>
                      <a:r>
                        <a:rPr lang="en-US" sz="1800" u="none" strike="noStrike" dirty="0">
                          <a:solidFill>
                            <a:schemeClr val="bg1"/>
                          </a:solidFill>
                          <a:effectLst/>
                          <a:latin typeface="+mj-lt"/>
                          <a:sym typeface="Symbol" panose="05050102010706020507" pitchFamily="18" charset="2"/>
                        </a:rPr>
                        <a:t> </a:t>
                      </a:r>
                      <a:r>
                        <a:rPr lang="en-US" sz="1800" u="none" strike="noStrike" dirty="0">
                          <a:solidFill>
                            <a:schemeClr val="bg1"/>
                          </a:solidFill>
                          <a:effectLst/>
                          <a:latin typeface="+mj-lt"/>
                        </a:rPr>
                        <a:t>b</a:t>
                      </a:r>
                      <a:endParaRPr lang="en-US" sz="1800" b="0" i="0" u="none"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246293549"/>
                  </a:ext>
                </a:extLst>
              </a:tr>
              <a:tr h="374650">
                <a:tc gridSpan="3">
                  <a:txBody>
                    <a:bodyPr/>
                    <a:lstStyle/>
                    <a:p>
                      <a:pPr algn="l" fontAlgn="b"/>
                      <a:r>
                        <a:rPr lang="en-US" sz="1800" u="none" strike="noStrike" dirty="0">
                          <a:solidFill>
                            <a:schemeClr val="bg1"/>
                          </a:solidFill>
                          <a:effectLst/>
                          <a:latin typeface="+mj-lt"/>
                        </a:rPr>
                        <a:t>  If John is not careful, then he eats too much.</a:t>
                      </a:r>
                      <a:endParaRPr lang="en-US" sz="1800" b="0" i="0" u="none"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pPr algn="l" fontAlgn="b"/>
                      <a:endParaRPr lang="en-US" sz="1800" b="0" i="0" u="none"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pPr algn="l" fontAlgn="b"/>
                      <a:endParaRPr lang="en-US" sz="1800" b="0" i="0" u="none"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n-US" sz="1800" u="none" strike="noStrike" dirty="0">
                          <a:solidFill>
                            <a:schemeClr val="bg1"/>
                          </a:solidFill>
                          <a:effectLst/>
                          <a:latin typeface="+mj-lt"/>
                        </a:rPr>
                        <a:t> </a:t>
                      </a:r>
                      <a:r>
                        <a:rPr lang="en-US" sz="1800" u="none" strike="noStrike" kern="1200" dirty="0">
                          <a:solidFill>
                            <a:schemeClr val="bg1"/>
                          </a:solidFill>
                          <a:effectLst/>
                          <a:latin typeface="+mn-lt"/>
                          <a:ea typeface="+mn-ea"/>
                          <a:cs typeface="+mn-cs"/>
                          <a:sym typeface="Symbol" panose="05050102010706020507" pitchFamily="18" charset="2"/>
                        </a:rPr>
                        <a:t></a:t>
                      </a:r>
                      <a:r>
                        <a:rPr lang="en-US" sz="1800" u="none" strike="noStrike" dirty="0">
                          <a:solidFill>
                            <a:schemeClr val="bg1"/>
                          </a:solidFill>
                          <a:effectLst/>
                          <a:latin typeface="+mj-lt"/>
                        </a:rPr>
                        <a:t>c </a:t>
                      </a:r>
                      <a:r>
                        <a:rPr lang="en-US" sz="1800" u="none" strike="noStrike" kern="1200" dirty="0">
                          <a:solidFill>
                            <a:schemeClr val="bg1"/>
                          </a:solidFill>
                          <a:effectLst/>
                          <a:latin typeface="+mn-lt"/>
                          <a:ea typeface="+mn-ea"/>
                          <a:cs typeface="+mn-cs"/>
                          <a:sym typeface="Symbol" panose="05050102010706020507" pitchFamily="18" charset="2"/>
                        </a:rPr>
                        <a:t> </a:t>
                      </a:r>
                      <a:r>
                        <a:rPr lang="en-US" sz="1800" u="none" strike="noStrike" dirty="0">
                          <a:solidFill>
                            <a:schemeClr val="bg1"/>
                          </a:solidFill>
                          <a:effectLst/>
                          <a:latin typeface="+mj-lt"/>
                        </a:rPr>
                        <a:t>a</a:t>
                      </a:r>
                      <a:endParaRPr lang="en-US" sz="1800" b="0" i="0" u="none"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062485977"/>
                  </a:ext>
                </a:extLst>
              </a:tr>
              <a:tr h="374650">
                <a:tc gridSpan="2">
                  <a:txBody>
                    <a:bodyPr/>
                    <a:lstStyle/>
                    <a:p>
                      <a:pPr algn="l" fontAlgn="b"/>
                      <a:r>
                        <a:rPr lang="en-US" sz="1800" u="none" strike="noStrike" dirty="0">
                          <a:solidFill>
                            <a:schemeClr val="bg1"/>
                          </a:solidFill>
                          <a:effectLst/>
                          <a:latin typeface="+mj-lt"/>
                        </a:rPr>
                        <a:t>  John has a normal BMI</a:t>
                      </a:r>
                      <a:endParaRPr lang="en-US" sz="1800" b="0" i="0" u="none"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pPr algn="l" fontAlgn="b"/>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n-US" sz="1800" u="none" strike="noStrike" dirty="0">
                          <a:solidFill>
                            <a:schemeClr val="bg1"/>
                          </a:solidFill>
                          <a:effectLst/>
                          <a:latin typeface="+mj-lt"/>
                        </a:rPr>
                        <a:t> b</a:t>
                      </a:r>
                      <a:endParaRPr lang="en-US" sz="1800" b="0" i="0" u="none"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069249185"/>
                  </a:ext>
                </a:extLst>
              </a:tr>
              <a:tr h="374650">
                <a:tc gridSpan="2">
                  <a:txBody>
                    <a:bodyPr/>
                    <a:lstStyle/>
                    <a:p>
                      <a:pPr algn="l" fontAlgn="b"/>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pPr algn="l" fontAlgn="b"/>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0248651"/>
                  </a:ext>
                </a:extLst>
              </a:tr>
              <a:tr h="374650">
                <a:tc gridSpan="2">
                  <a:txBody>
                    <a:bodyPr/>
                    <a:lstStyle/>
                    <a:p>
                      <a:pPr algn="l" fontAlgn="b"/>
                      <a:r>
                        <a:rPr lang="en-US" sz="1800" b="1" i="0" u="sng" strike="noStrike" dirty="0">
                          <a:solidFill>
                            <a:schemeClr val="bg1"/>
                          </a:solidFill>
                          <a:effectLst/>
                          <a:latin typeface="+mj-lt"/>
                        </a:rPr>
                        <a:t>Determine the truth value of:</a:t>
                      </a: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pPr algn="l" fontAlgn="b"/>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n-US" sz="1800" b="0" i="0" u="none" strike="noStrike" dirty="0">
                          <a:solidFill>
                            <a:schemeClr val="bg1"/>
                          </a:solidFill>
                          <a:effectLst/>
                          <a:latin typeface="+mj-lt"/>
                        </a:rPr>
                        <a:t>(</a:t>
                      </a:r>
                      <a:r>
                        <a:rPr lang="en-US" sz="1800" u="none" strike="noStrike" kern="1200" dirty="0">
                          <a:solidFill>
                            <a:schemeClr val="bg1"/>
                          </a:solidFill>
                          <a:effectLst/>
                          <a:latin typeface="+mn-lt"/>
                          <a:ea typeface="+mn-ea"/>
                          <a:cs typeface="+mn-cs"/>
                        </a:rPr>
                        <a:t>a </a:t>
                      </a:r>
                      <a:r>
                        <a:rPr lang="en-US" sz="1800" u="none" strike="noStrike" kern="1200" dirty="0">
                          <a:solidFill>
                            <a:schemeClr val="bg1"/>
                          </a:solidFill>
                          <a:effectLst/>
                          <a:latin typeface="+mn-lt"/>
                          <a:ea typeface="+mn-ea"/>
                          <a:cs typeface="+mn-cs"/>
                          <a:sym typeface="Symbol" panose="05050102010706020507" pitchFamily="18" charset="2"/>
                        </a:rPr>
                        <a:t> </a:t>
                      </a:r>
                      <a:r>
                        <a:rPr lang="en-US" sz="1800" u="none" strike="noStrike" kern="1200" dirty="0">
                          <a:solidFill>
                            <a:schemeClr val="bg1"/>
                          </a:solidFill>
                          <a:effectLst/>
                          <a:latin typeface="+mn-lt"/>
                          <a:ea typeface="+mn-ea"/>
                          <a:cs typeface="+mn-cs"/>
                        </a:rPr>
                        <a:t>b) </a:t>
                      </a:r>
                      <a:r>
                        <a:rPr lang="en-US" dirty="0">
                          <a:solidFill>
                            <a:schemeClr val="bg1"/>
                          </a:solidFill>
                          <a:latin typeface="Times" panose="02020603050405020304" pitchFamily="18" charset="0"/>
                          <a:cs typeface="Times" panose="02020603050405020304" pitchFamily="18" charset="0"/>
                        </a:rPr>
                        <a:t>∧</a:t>
                      </a:r>
                      <a:r>
                        <a:rPr lang="en-US" sz="1800" u="none" strike="noStrike" kern="1200" dirty="0">
                          <a:solidFill>
                            <a:schemeClr val="bg1"/>
                          </a:solidFill>
                          <a:effectLst/>
                          <a:latin typeface="+mn-lt"/>
                          <a:ea typeface="+mn-ea"/>
                          <a:cs typeface="+mn-cs"/>
                        </a:rPr>
                        <a:t> (</a:t>
                      </a:r>
                      <a:r>
                        <a:rPr lang="en-US" sz="1800" u="none" strike="noStrike" kern="1200" dirty="0">
                          <a:solidFill>
                            <a:schemeClr val="bg1"/>
                          </a:solidFill>
                          <a:effectLst/>
                          <a:latin typeface="+mn-lt"/>
                          <a:ea typeface="+mn-ea"/>
                          <a:cs typeface="+mn-cs"/>
                          <a:sym typeface="Symbol" panose="05050102010706020507" pitchFamily="18" charset="2"/>
                        </a:rPr>
                        <a:t></a:t>
                      </a:r>
                      <a:r>
                        <a:rPr lang="en-US" sz="1800" u="none" strike="noStrike" kern="1200" dirty="0">
                          <a:solidFill>
                            <a:schemeClr val="bg1"/>
                          </a:solidFill>
                          <a:effectLst/>
                          <a:latin typeface="+mn-lt"/>
                          <a:ea typeface="+mn-ea"/>
                          <a:cs typeface="+mn-cs"/>
                        </a:rPr>
                        <a:t>c </a:t>
                      </a:r>
                      <a:r>
                        <a:rPr lang="en-US" sz="1800" u="none" strike="noStrike" kern="1200" dirty="0">
                          <a:solidFill>
                            <a:schemeClr val="bg1"/>
                          </a:solidFill>
                          <a:effectLst/>
                          <a:latin typeface="+mn-lt"/>
                          <a:ea typeface="+mn-ea"/>
                          <a:cs typeface="+mn-cs"/>
                          <a:sym typeface="Symbol" panose="05050102010706020507" pitchFamily="18" charset="2"/>
                        </a:rPr>
                        <a:t> </a:t>
                      </a:r>
                      <a:r>
                        <a:rPr lang="en-US" sz="1800" u="none" strike="noStrike" kern="1200" dirty="0">
                          <a:solidFill>
                            <a:schemeClr val="bg1"/>
                          </a:solidFill>
                          <a:effectLst/>
                          <a:latin typeface="+mn-lt"/>
                          <a:ea typeface="+mn-ea"/>
                          <a:cs typeface="+mn-cs"/>
                        </a:rPr>
                        <a:t>a) </a:t>
                      </a:r>
                      <a:r>
                        <a:rPr lang="en-US" dirty="0">
                          <a:solidFill>
                            <a:schemeClr val="bg1"/>
                          </a:solidFill>
                          <a:latin typeface="Times" panose="02020603050405020304" pitchFamily="18" charset="0"/>
                          <a:cs typeface="Times" panose="02020603050405020304" pitchFamily="18" charset="0"/>
                        </a:rPr>
                        <a:t>∧ </a:t>
                      </a:r>
                      <a:r>
                        <a:rPr lang="en-US" sz="1800" u="none" strike="noStrike" kern="1200" dirty="0">
                          <a:solidFill>
                            <a:schemeClr val="bg1"/>
                          </a:solidFill>
                          <a:effectLst/>
                          <a:latin typeface="+mn-lt"/>
                          <a:ea typeface="+mn-ea"/>
                          <a:cs typeface="+mn-cs"/>
                        </a:rPr>
                        <a:t>b</a:t>
                      </a:r>
                      <a:endParaRPr lang="en-US" sz="1800" b="0" i="0" u="none"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n-US" sz="1800" u="none" strike="noStrike" dirty="0">
                          <a:solidFill>
                            <a:schemeClr val="bg1"/>
                          </a:solidFill>
                          <a:effectLst/>
                          <a:latin typeface="+mj-lt"/>
                        </a:rPr>
                        <a:t> </a:t>
                      </a:r>
                      <a:endParaRPr lang="en-US" sz="1800" b="0" i="0" u="none"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936950322"/>
                  </a:ext>
                </a:extLst>
              </a:tr>
              <a:tr h="374650">
                <a:tc gridSpan="2">
                  <a:txBody>
                    <a:bodyPr/>
                    <a:lstStyle/>
                    <a:p>
                      <a:pPr algn="l" fontAlgn="b"/>
                      <a:endParaRPr lang="en-US" sz="1800" b="0" i="0" u="none"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pPr algn="l" fontAlgn="b"/>
                      <a:endParaRPr lang="en-US" sz="1800" b="0" i="0" u="none"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680161973"/>
                  </a:ext>
                </a:extLst>
              </a:tr>
            </a:tbl>
          </a:graphicData>
        </a:graphic>
      </p:graphicFrame>
      <p:sp>
        <p:nvSpPr>
          <p:cNvPr id="4" name="Slide Number Placeholder 3">
            <a:extLst>
              <a:ext uri="{FF2B5EF4-FFF2-40B4-BE49-F238E27FC236}">
                <a16:creationId xmlns:a16="http://schemas.microsoft.com/office/drawing/2014/main" id="{2A736A8E-7169-48EE-A2D4-7111C03EF0C4}"/>
              </a:ext>
            </a:extLst>
          </p:cNvPr>
          <p:cNvSpPr>
            <a:spLocks noGrp="1"/>
          </p:cNvSpPr>
          <p:nvPr>
            <p:ph type="sldNum" sz="quarter" idx="3"/>
          </p:nvPr>
        </p:nvSpPr>
        <p:spPr/>
        <p:txBody>
          <a:bodyPr/>
          <a:lstStyle/>
          <a:p>
            <a:fld id="{7C5DB68A-9D44-4073-920F-D08D647C06A7}" type="slidenum">
              <a:rPr lang="en-US" smtClean="0"/>
              <a:t>38</a:t>
            </a:fld>
            <a:endParaRPr lang="en-US" dirty="0"/>
          </a:p>
        </p:txBody>
      </p:sp>
    </p:spTree>
    <p:extLst>
      <p:ext uri="{BB962C8B-B14F-4D97-AF65-F5344CB8AC3E}">
        <p14:creationId xmlns:p14="http://schemas.microsoft.com/office/powerpoint/2010/main" val="17631175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FEECC5-B756-49FD-8AE9-71DDA13D71E1}"/>
              </a:ext>
            </a:extLst>
          </p:cNvPr>
          <p:cNvSpPr>
            <a:spLocks noGrp="1"/>
          </p:cNvSpPr>
          <p:nvPr>
            <p:ph type="title"/>
          </p:nvPr>
        </p:nvSpPr>
        <p:spPr/>
        <p:txBody>
          <a:bodyPr/>
          <a:lstStyle/>
          <a:p>
            <a:r>
              <a:rPr lang="en-US" dirty="0"/>
              <a:t>Method 1: Determine with tables</a:t>
            </a:r>
          </a:p>
        </p:txBody>
      </p:sp>
      <p:sp>
        <p:nvSpPr>
          <p:cNvPr id="4" name="Slide Number Placeholder 3">
            <a:extLst>
              <a:ext uri="{FF2B5EF4-FFF2-40B4-BE49-F238E27FC236}">
                <a16:creationId xmlns:a16="http://schemas.microsoft.com/office/drawing/2014/main" id="{50EC7BF6-7406-49B4-BCE0-69BEE4D6A152}"/>
              </a:ext>
            </a:extLst>
          </p:cNvPr>
          <p:cNvSpPr>
            <a:spLocks noGrp="1"/>
          </p:cNvSpPr>
          <p:nvPr>
            <p:ph type="sldNum" sz="quarter" idx="3"/>
          </p:nvPr>
        </p:nvSpPr>
        <p:spPr/>
        <p:txBody>
          <a:bodyPr/>
          <a:lstStyle/>
          <a:p>
            <a:fld id="{7C5DB68A-9D44-4073-920F-D08D647C06A7}" type="slidenum">
              <a:rPr lang="en-US" smtClean="0"/>
              <a:t>39</a:t>
            </a:fld>
            <a:endParaRPr lang="en-US" dirty="0"/>
          </a:p>
        </p:txBody>
      </p:sp>
      <p:graphicFrame>
        <p:nvGraphicFramePr>
          <p:cNvPr id="8" name="Object 7">
            <a:extLst>
              <a:ext uri="{FF2B5EF4-FFF2-40B4-BE49-F238E27FC236}">
                <a16:creationId xmlns:a16="http://schemas.microsoft.com/office/drawing/2014/main" id="{52717AA2-2B24-46F8-8F60-2D079A78B590}"/>
              </a:ext>
            </a:extLst>
          </p:cNvPr>
          <p:cNvGraphicFramePr>
            <a:graphicFrameLocks noChangeAspect="1"/>
          </p:cNvGraphicFramePr>
          <p:nvPr/>
        </p:nvGraphicFramePr>
        <p:xfrm>
          <a:off x="471573" y="2286000"/>
          <a:ext cx="8200853" cy="3632200"/>
        </p:xfrm>
        <a:graphic>
          <a:graphicData uri="http://schemas.openxmlformats.org/presentationml/2006/ole">
            <mc:AlternateContent xmlns:mc="http://schemas.openxmlformats.org/markup-compatibility/2006">
              <mc:Choice xmlns:v="urn:schemas-microsoft-com:vml" Requires="v">
                <p:oleObj spid="_x0000_s2148" name="Worksheet" r:id="rId3" imgW="3322196" imgH="1470854" progId="Excel.Sheet.12">
                  <p:embed/>
                </p:oleObj>
              </mc:Choice>
              <mc:Fallback>
                <p:oleObj name="Worksheet" r:id="rId3" imgW="3322196" imgH="1470854" progId="Excel.Sheet.12">
                  <p:embed/>
                  <p:pic>
                    <p:nvPicPr>
                      <p:cNvPr id="8" name="Object 7">
                        <a:extLst>
                          <a:ext uri="{FF2B5EF4-FFF2-40B4-BE49-F238E27FC236}">
                            <a16:creationId xmlns:a16="http://schemas.microsoft.com/office/drawing/2014/main" id="{52717AA2-2B24-46F8-8F60-2D079A78B590}"/>
                          </a:ext>
                        </a:extLst>
                      </p:cNvPr>
                      <p:cNvPicPr/>
                      <p:nvPr/>
                    </p:nvPicPr>
                    <p:blipFill>
                      <a:blip r:embed="rId4"/>
                      <a:stretch>
                        <a:fillRect/>
                      </a:stretch>
                    </p:blipFill>
                    <p:spPr>
                      <a:xfrm>
                        <a:off x="471573" y="2286000"/>
                        <a:ext cx="8200853" cy="3632200"/>
                      </a:xfrm>
                      <a:prstGeom prst="rect">
                        <a:avLst/>
                      </a:prstGeom>
                    </p:spPr>
                  </p:pic>
                </p:oleObj>
              </mc:Fallback>
            </mc:AlternateContent>
          </a:graphicData>
        </a:graphic>
      </p:graphicFrame>
      <p:sp>
        <p:nvSpPr>
          <p:cNvPr id="9" name="Arrow: Right 8">
            <a:extLst>
              <a:ext uri="{FF2B5EF4-FFF2-40B4-BE49-F238E27FC236}">
                <a16:creationId xmlns:a16="http://schemas.microsoft.com/office/drawing/2014/main" id="{4D62ACAA-7D8E-45E4-9875-9E46CAAB66B3}"/>
              </a:ext>
            </a:extLst>
          </p:cNvPr>
          <p:cNvSpPr/>
          <p:nvPr/>
        </p:nvSpPr>
        <p:spPr bwMode="auto">
          <a:xfrm rot="8349864">
            <a:off x="2305096" y="3078743"/>
            <a:ext cx="457200" cy="228600"/>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grpSp>
        <p:nvGrpSpPr>
          <p:cNvPr id="23" name="Group 22">
            <a:extLst>
              <a:ext uri="{FF2B5EF4-FFF2-40B4-BE49-F238E27FC236}">
                <a16:creationId xmlns:a16="http://schemas.microsoft.com/office/drawing/2014/main" id="{3961D8FF-608F-4C05-B11C-A600339FD7D0}"/>
              </a:ext>
            </a:extLst>
          </p:cNvPr>
          <p:cNvGrpSpPr/>
          <p:nvPr/>
        </p:nvGrpSpPr>
        <p:grpSpPr>
          <a:xfrm>
            <a:off x="471573" y="2938210"/>
            <a:ext cx="2773958" cy="3516062"/>
            <a:chOff x="471573" y="2938210"/>
            <a:chExt cx="2773958" cy="3516062"/>
          </a:xfrm>
        </p:grpSpPr>
        <p:sp>
          <p:nvSpPr>
            <p:cNvPr id="10" name="Arrow: Right 9">
              <a:extLst>
                <a:ext uri="{FF2B5EF4-FFF2-40B4-BE49-F238E27FC236}">
                  <a16:creationId xmlns:a16="http://schemas.microsoft.com/office/drawing/2014/main" id="{E65ECEE3-9134-4AE8-83DE-3897CFE73BF0}"/>
                </a:ext>
              </a:extLst>
            </p:cNvPr>
            <p:cNvSpPr/>
            <p:nvPr/>
          </p:nvSpPr>
          <p:spPr bwMode="auto">
            <a:xfrm rot="9119174">
              <a:off x="1267500" y="3621290"/>
              <a:ext cx="764231" cy="252636"/>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11" name="Arrow: Right 10">
              <a:extLst>
                <a:ext uri="{FF2B5EF4-FFF2-40B4-BE49-F238E27FC236}">
                  <a16:creationId xmlns:a16="http://schemas.microsoft.com/office/drawing/2014/main" id="{640CD02A-47DA-4DD3-A2E6-F1982D0AF0FE}"/>
                </a:ext>
              </a:extLst>
            </p:cNvPr>
            <p:cNvSpPr/>
            <p:nvPr/>
          </p:nvSpPr>
          <p:spPr bwMode="auto">
            <a:xfrm rot="6893919">
              <a:off x="946107" y="3194008"/>
              <a:ext cx="764231" cy="252636"/>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pic>
          <p:nvPicPr>
            <p:cNvPr id="12" name="Picture 11">
              <a:extLst>
                <a:ext uri="{FF2B5EF4-FFF2-40B4-BE49-F238E27FC236}">
                  <a16:creationId xmlns:a16="http://schemas.microsoft.com/office/drawing/2014/main" id="{EF61E196-7189-4F64-AB93-07434931A5A9}"/>
                </a:ext>
              </a:extLst>
            </p:cNvPr>
            <p:cNvPicPr>
              <a:picLocks noChangeAspect="1"/>
            </p:cNvPicPr>
            <p:nvPr/>
          </p:nvPicPr>
          <p:blipFill>
            <a:blip r:embed="rId5"/>
            <a:stretch>
              <a:fillRect/>
            </a:stretch>
          </p:blipFill>
          <p:spPr>
            <a:xfrm>
              <a:off x="471573" y="4176886"/>
              <a:ext cx="2773958" cy="2277386"/>
            </a:xfrm>
            <a:prstGeom prst="rect">
              <a:avLst/>
            </a:prstGeom>
          </p:spPr>
        </p:pic>
      </p:grpSp>
      <p:sp>
        <p:nvSpPr>
          <p:cNvPr id="13" name="Arrow: Right 12">
            <a:extLst>
              <a:ext uri="{FF2B5EF4-FFF2-40B4-BE49-F238E27FC236}">
                <a16:creationId xmlns:a16="http://schemas.microsoft.com/office/drawing/2014/main" id="{59DBBF6D-FF26-4E6B-ACC1-415BC8BB4390}"/>
              </a:ext>
            </a:extLst>
          </p:cNvPr>
          <p:cNvSpPr/>
          <p:nvPr/>
        </p:nvSpPr>
        <p:spPr bwMode="auto">
          <a:xfrm rot="180942" flipV="1">
            <a:off x="1223757" y="4072081"/>
            <a:ext cx="5278702" cy="165905"/>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16" name="Arrow: Right 15">
            <a:extLst>
              <a:ext uri="{FF2B5EF4-FFF2-40B4-BE49-F238E27FC236}">
                <a16:creationId xmlns:a16="http://schemas.microsoft.com/office/drawing/2014/main" id="{2898541B-873A-494C-BC79-D3591E2322B9}"/>
              </a:ext>
            </a:extLst>
          </p:cNvPr>
          <p:cNvSpPr/>
          <p:nvPr/>
        </p:nvSpPr>
        <p:spPr bwMode="auto">
          <a:xfrm rot="2591093">
            <a:off x="4943172" y="4979504"/>
            <a:ext cx="457200" cy="228600"/>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grpSp>
        <p:nvGrpSpPr>
          <p:cNvPr id="24" name="Group 23">
            <a:extLst>
              <a:ext uri="{FF2B5EF4-FFF2-40B4-BE49-F238E27FC236}">
                <a16:creationId xmlns:a16="http://schemas.microsoft.com/office/drawing/2014/main" id="{BACAA435-CCF5-419C-82B7-7682127702F6}"/>
              </a:ext>
            </a:extLst>
          </p:cNvPr>
          <p:cNvGrpSpPr/>
          <p:nvPr/>
        </p:nvGrpSpPr>
        <p:grpSpPr>
          <a:xfrm>
            <a:off x="5113843" y="1766141"/>
            <a:ext cx="3926733" cy="2955416"/>
            <a:chOff x="5113843" y="1766141"/>
            <a:chExt cx="3926733" cy="2955416"/>
          </a:xfrm>
        </p:grpSpPr>
        <p:sp>
          <p:nvSpPr>
            <p:cNvPr id="14" name="Arrow: Right 13">
              <a:extLst>
                <a:ext uri="{FF2B5EF4-FFF2-40B4-BE49-F238E27FC236}">
                  <a16:creationId xmlns:a16="http://schemas.microsoft.com/office/drawing/2014/main" id="{6873F1B2-FFE7-43F8-8728-B446A625DEFF}"/>
                </a:ext>
              </a:extLst>
            </p:cNvPr>
            <p:cNvSpPr/>
            <p:nvPr/>
          </p:nvSpPr>
          <p:spPr bwMode="auto">
            <a:xfrm rot="9720152">
              <a:off x="5113843" y="4448706"/>
              <a:ext cx="1203299" cy="238831"/>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15" name="Arrow: Right 14">
              <a:extLst>
                <a:ext uri="{FF2B5EF4-FFF2-40B4-BE49-F238E27FC236}">
                  <a16:creationId xmlns:a16="http://schemas.microsoft.com/office/drawing/2014/main" id="{93A4E693-6CBA-43EB-AA14-77A3293DD2A6}"/>
                </a:ext>
              </a:extLst>
            </p:cNvPr>
            <p:cNvSpPr/>
            <p:nvPr/>
          </p:nvSpPr>
          <p:spPr bwMode="auto">
            <a:xfrm rot="7398906">
              <a:off x="4633541" y="3773416"/>
              <a:ext cx="1665172" cy="231109"/>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pic>
          <p:nvPicPr>
            <p:cNvPr id="17" name="Picture 16">
              <a:extLst>
                <a:ext uri="{FF2B5EF4-FFF2-40B4-BE49-F238E27FC236}">
                  <a16:creationId xmlns:a16="http://schemas.microsoft.com/office/drawing/2014/main" id="{B9436FB1-B363-4E9C-9F38-093B002C810C}"/>
                </a:ext>
              </a:extLst>
            </p:cNvPr>
            <p:cNvPicPr>
              <a:picLocks noChangeAspect="1"/>
            </p:cNvPicPr>
            <p:nvPr/>
          </p:nvPicPr>
          <p:blipFill>
            <a:blip r:embed="rId5"/>
            <a:stretch>
              <a:fillRect/>
            </a:stretch>
          </p:blipFill>
          <p:spPr>
            <a:xfrm>
              <a:off x="6629400" y="1766141"/>
              <a:ext cx="2411176" cy="1979546"/>
            </a:xfrm>
            <a:prstGeom prst="rect">
              <a:avLst/>
            </a:prstGeom>
          </p:spPr>
        </p:pic>
      </p:grpSp>
      <p:grpSp>
        <p:nvGrpSpPr>
          <p:cNvPr id="25" name="Group 24">
            <a:extLst>
              <a:ext uri="{FF2B5EF4-FFF2-40B4-BE49-F238E27FC236}">
                <a16:creationId xmlns:a16="http://schemas.microsoft.com/office/drawing/2014/main" id="{6C5B3C6D-7F6F-47E8-ADC4-326F7942A856}"/>
              </a:ext>
            </a:extLst>
          </p:cNvPr>
          <p:cNvGrpSpPr/>
          <p:nvPr/>
        </p:nvGrpSpPr>
        <p:grpSpPr>
          <a:xfrm>
            <a:off x="2658085" y="2708136"/>
            <a:ext cx="5518842" cy="4093536"/>
            <a:chOff x="2658085" y="2708136"/>
            <a:chExt cx="5518842" cy="4093536"/>
          </a:xfrm>
        </p:grpSpPr>
        <p:sp>
          <p:nvSpPr>
            <p:cNvPr id="18" name="Arrow: Right 17">
              <a:extLst>
                <a:ext uri="{FF2B5EF4-FFF2-40B4-BE49-F238E27FC236}">
                  <a16:creationId xmlns:a16="http://schemas.microsoft.com/office/drawing/2014/main" id="{B3560FF1-C914-4640-B70F-2A10DE5B5C9D}"/>
                </a:ext>
              </a:extLst>
            </p:cNvPr>
            <p:cNvSpPr/>
            <p:nvPr/>
          </p:nvSpPr>
          <p:spPr bwMode="auto">
            <a:xfrm rot="3101492">
              <a:off x="1246901" y="4197766"/>
              <a:ext cx="3133668" cy="311300"/>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19" name="Arrow: Right 18">
              <a:extLst>
                <a:ext uri="{FF2B5EF4-FFF2-40B4-BE49-F238E27FC236}">
                  <a16:creationId xmlns:a16="http://schemas.microsoft.com/office/drawing/2014/main" id="{BBD060EB-8F06-4D88-8728-01A03E2E3C7E}"/>
                </a:ext>
              </a:extLst>
            </p:cNvPr>
            <p:cNvSpPr/>
            <p:nvPr/>
          </p:nvSpPr>
          <p:spPr bwMode="auto">
            <a:xfrm rot="7730951">
              <a:off x="3323119" y="4119320"/>
              <a:ext cx="3133668" cy="311300"/>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20" name="Arrow: Right 19">
              <a:extLst>
                <a:ext uri="{FF2B5EF4-FFF2-40B4-BE49-F238E27FC236}">
                  <a16:creationId xmlns:a16="http://schemas.microsoft.com/office/drawing/2014/main" id="{E0BEDAD7-7445-4B9D-BAD7-DFB677C8F5D4}"/>
                </a:ext>
              </a:extLst>
            </p:cNvPr>
            <p:cNvSpPr/>
            <p:nvPr/>
          </p:nvSpPr>
          <p:spPr bwMode="auto">
            <a:xfrm rot="6005188">
              <a:off x="6858334" y="4167398"/>
              <a:ext cx="2325885" cy="311300"/>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21" name="Arrow: Right 20">
              <a:extLst>
                <a:ext uri="{FF2B5EF4-FFF2-40B4-BE49-F238E27FC236}">
                  <a16:creationId xmlns:a16="http://schemas.microsoft.com/office/drawing/2014/main" id="{273F9B22-4DBE-4EEE-97AA-0CF7360FE477}"/>
                </a:ext>
              </a:extLst>
            </p:cNvPr>
            <p:cNvSpPr/>
            <p:nvPr/>
          </p:nvSpPr>
          <p:spPr bwMode="auto">
            <a:xfrm rot="3633402">
              <a:off x="5518567" y="4095965"/>
              <a:ext cx="2681904" cy="311300"/>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pic>
          <p:nvPicPr>
            <p:cNvPr id="22" name="Picture 21">
              <a:extLst>
                <a:ext uri="{FF2B5EF4-FFF2-40B4-BE49-F238E27FC236}">
                  <a16:creationId xmlns:a16="http://schemas.microsoft.com/office/drawing/2014/main" id="{ACF46FE2-B1E2-4B11-B42E-D16EE4488B00}"/>
                </a:ext>
              </a:extLst>
            </p:cNvPr>
            <p:cNvPicPr>
              <a:picLocks noChangeAspect="1"/>
            </p:cNvPicPr>
            <p:nvPr/>
          </p:nvPicPr>
          <p:blipFill>
            <a:blip r:embed="rId6"/>
            <a:stretch>
              <a:fillRect/>
            </a:stretch>
          </p:blipFill>
          <p:spPr>
            <a:xfrm>
              <a:off x="5106385" y="5002547"/>
              <a:ext cx="2175062" cy="1799125"/>
            </a:xfrm>
            <a:prstGeom prst="rect">
              <a:avLst/>
            </a:prstGeom>
          </p:spPr>
        </p:pic>
      </p:grpSp>
    </p:spTree>
    <p:extLst>
      <p:ext uri="{BB962C8B-B14F-4D97-AF65-F5344CB8AC3E}">
        <p14:creationId xmlns:p14="http://schemas.microsoft.com/office/powerpoint/2010/main" val="2947867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9"/>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2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nodeType="clickEffect">
                                  <p:stCondLst>
                                    <p:cond delay="0"/>
                                  </p:stCondLst>
                                  <p:childTnLst>
                                    <p:set>
                                      <p:cBhvr>
                                        <p:cTn id="16" dur="1" fill="hold">
                                          <p:stCondLst>
                                            <p:cond delay="0"/>
                                          </p:stCondLst>
                                        </p:cTn>
                                        <p:tgtEl>
                                          <p:spTgt spid="23"/>
                                        </p:tgtEl>
                                        <p:attrNameLst>
                                          <p:attrName>style.visibility</p:attrName>
                                        </p:attrNameLst>
                                      </p:cBhvr>
                                      <p:to>
                                        <p:strVal val="hidden"/>
                                      </p:to>
                                    </p:set>
                                  </p:childTnLst>
                                </p:cTn>
                              </p:par>
                              <p:par>
                                <p:cTn id="17" presetID="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1" nodeType="clickEffect">
                                  <p:stCondLst>
                                    <p:cond delay="0"/>
                                  </p:stCondLst>
                                  <p:childTnLst>
                                    <p:set>
                                      <p:cBhvr>
                                        <p:cTn id="22" dur="1" fill="hold">
                                          <p:stCondLst>
                                            <p:cond delay="0"/>
                                          </p:stCondLst>
                                        </p:cTn>
                                        <p:tgtEl>
                                          <p:spTgt spid="13"/>
                                        </p:tgtEl>
                                        <p:attrNameLst>
                                          <p:attrName>style.visibility</p:attrName>
                                        </p:attrNameLst>
                                      </p:cBhvr>
                                      <p:to>
                                        <p:strVal val="hidden"/>
                                      </p:to>
                                    </p:set>
                                  </p:childTnLst>
                                </p:cTn>
                              </p:par>
                              <p:par>
                                <p:cTn id="23" presetID="1" presetClass="entr" presetSubtype="0" fill="hold" nodeType="with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nodeType="clickEffect">
                                  <p:stCondLst>
                                    <p:cond delay="0"/>
                                  </p:stCondLst>
                                  <p:childTnLst>
                                    <p:set>
                                      <p:cBhvr>
                                        <p:cTn id="28" dur="1" fill="hold">
                                          <p:stCondLst>
                                            <p:cond delay="0"/>
                                          </p:stCondLst>
                                        </p:cTn>
                                        <p:tgtEl>
                                          <p:spTgt spid="24"/>
                                        </p:tgtEl>
                                        <p:attrNameLst>
                                          <p:attrName>style.visibility</p:attrName>
                                        </p:attrNameLst>
                                      </p:cBhvr>
                                      <p:to>
                                        <p:strVal val="hidden"/>
                                      </p:to>
                                    </p:set>
                                  </p:childTnLst>
                                </p:cTn>
                              </p:par>
                              <p:par>
                                <p:cTn id="29" presetID="1" presetClass="entr" presetSubtype="0"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grpId="1" nodeType="clickEffect">
                                  <p:stCondLst>
                                    <p:cond delay="0"/>
                                  </p:stCondLst>
                                  <p:childTnLst>
                                    <p:set>
                                      <p:cBhvr>
                                        <p:cTn id="34" dur="1" fill="hold">
                                          <p:stCondLst>
                                            <p:cond delay="0"/>
                                          </p:stCondLst>
                                        </p:cTn>
                                        <p:tgtEl>
                                          <p:spTgt spid="16"/>
                                        </p:tgtEl>
                                        <p:attrNameLst>
                                          <p:attrName>style.visibility</p:attrName>
                                        </p:attrNameLst>
                                      </p:cBhvr>
                                      <p:to>
                                        <p:strVal val="hidden"/>
                                      </p:to>
                                    </p:set>
                                  </p:childTnLst>
                                </p:cTn>
                              </p:par>
                              <p:par>
                                <p:cTn id="35" presetID="1" presetClass="entr" presetSubtype="0" fill="hold" nodeType="withEffect">
                                  <p:stCondLst>
                                    <p:cond delay="0"/>
                                  </p:stCondLst>
                                  <p:childTnLst>
                                    <p:set>
                                      <p:cBhvr>
                                        <p:cTn id="36"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13" grpId="0" animBg="1"/>
      <p:bldP spid="13" grpId="1" animBg="1"/>
      <p:bldP spid="16" grpId="0" animBg="1"/>
      <p:bldP spid="16" grpId="1"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C3D74C-D9DA-4176-ABCD-82E28D0C8F53}"/>
              </a:ext>
            </a:extLst>
          </p:cNvPr>
          <p:cNvSpPr>
            <a:spLocks noGrp="1"/>
          </p:cNvSpPr>
          <p:nvPr>
            <p:ph type="title"/>
          </p:nvPr>
        </p:nvSpPr>
        <p:spPr>
          <a:xfrm>
            <a:off x="0" y="762000"/>
            <a:ext cx="9144000" cy="762000"/>
          </a:xfrm>
        </p:spPr>
        <p:txBody>
          <a:bodyPr/>
          <a:lstStyle/>
          <a:p>
            <a:r>
              <a:rPr lang="en-US" dirty="0"/>
              <a:t>Method 2: Determine using laws</a:t>
            </a:r>
          </a:p>
        </p:txBody>
      </p:sp>
      <p:graphicFrame>
        <p:nvGraphicFramePr>
          <p:cNvPr id="5" name="Content Placeholder 4">
            <a:extLst>
              <a:ext uri="{FF2B5EF4-FFF2-40B4-BE49-F238E27FC236}">
                <a16:creationId xmlns:a16="http://schemas.microsoft.com/office/drawing/2014/main" id="{C796D361-C502-4884-B7C1-2875D2AEBEE6}"/>
              </a:ext>
            </a:extLst>
          </p:cNvPr>
          <p:cNvGraphicFramePr>
            <a:graphicFrameLocks noGrp="1"/>
          </p:cNvGraphicFramePr>
          <p:nvPr>
            <p:ph idx="1"/>
          </p:nvPr>
        </p:nvGraphicFramePr>
        <p:xfrm>
          <a:off x="228600" y="1617980"/>
          <a:ext cx="8686801" cy="4495800"/>
        </p:xfrm>
        <a:graphic>
          <a:graphicData uri="http://schemas.openxmlformats.org/drawingml/2006/table">
            <a:tbl>
              <a:tblPr>
                <a:tableStyleId>{5C22544A-7EE6-4342-B048-85BDC9FD1C3A}</a:tableStyleId>
              </a:tblPr>
              <a:tblGrid>
                <a:gridCol w="3123344">
                  <a:extLst>
                    <a:ext uri="{9D8B030D-6E8A-4147-A177-3AD203B41FA5}">
                      <a16:colId xmlns:a16="http://schemas.microsoft.com/office/drawing/2014/main" val="1608136212"/>
                    </a:ext>
                  </a:extLst>
                </a:gridCol>
                <a:gridCol w="3125056">
                  <a:extLst>
                    <a:ext uri="{9D8B030D-6E8A-4147-A177-3AD203B41FA5}">
                      <a16:colId xmlns:a16="http://schemas.microsoft.com/office/drawing/2014/main" val="3278998535"/>
                    </a:ext>
                  </a:extLst>
                </a:gridCol>
                <a:gridCol w="1066800">
                  <a:extLst>
                    <a:ext uri="{9D8B030D-6E8A-4147-A177-3AD203B41FA5}">
                      <a16:colId xmlns:a16="http://schemas.microsoft.com/office/drawing/2014/main" val="3635442572"/>
                    </a:ext>
                  </a:extLst>
                </a:gridCol>
                <a:gridCol w="838200">
                  <a:extLst>
                    <a:ext uri="{9D8B030D-6E8A-4147-A177-3AD203B41FA5}">
                      <a16:colId xmlns:a16="http://schemas.microsoft.com/office/drawing/2014/main" val="2326329668"/>
                    </a:ext>
                  </a:extLst>
                </a:gridCol>
                <a:gridCol w="533401">
                  <a:extLst>
                    <a:ext uri="{9D8B030D-6E8A-4147-A177-3AD203B41FA5}">
                      <a16:colId xmlns:a16="http://schemas.microsoft.com/office/drawing/2014/main" val="4167293868"/>
                    </a:ext>
                  </a:extLst>
                </a:gridCol>
              </a:tblGrid>
              <a:tr h="374650">
                <a:tc>
                  <a:txBody>
                    <a:bodyPr/>
                    <a:lstStyle/>
                    <a:p>
                      <a:pPr algn="l" fontAlgn="b"/>
                      <a:r>
                        <a:rPr lang="en-US" sz="1800" b="1" u="sng" strike="noStrike" dirty="0">
                          <a:solidFill>
                            <a:schemeClr val="bg1"/>
                          </a:solidFill>
                          <a:effectLst/>
                          <a:latin typeface="+mj-lt"/>
                        </a:rPr>
                        <a:t>Propositions</a:t>
                      </a:r>
                      <a:endParaRPr lang="en-US" sz="1800" b="1" i="0" u="sng"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711999684"/>
                  </a:ext>
                </a:extLst>
              </a:tr>
              <a:tr h="374650">
                <a:tc>
                  <a:txBody>
                    <a:bodyPr/>
                    <a:lstStyle/>
                    <a:p>
                      <a:pPr algn="l" fontAlgn="b"/>
                      <a:r>
                        <a:rPr lang="en-US" sz="1800" u="none" strike="noStrike" dirty="0">
                          <a:solidFill>
                            <a:schemeClr val="bg1"/>
                          </a:solidFill>
                          <a:effectLst/>
                          <a:latin typeface="+mj-lt"/>
                        </a:rPr>
                        <a:t> John eats too much</a:t>
                      </a:r>
                      <a:endParaRPr lang="en-US" sz="1800" b="0" i="0" u="none"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n-US" sz="1800" u="none" strike="noStrike">
                          <a:solidFill>
                            <a:schemeClr val="bg1"/>
                          </a:solidFill>
                          <a:effectLst/>
                          <a:latin typeface="+mj-lt"/>
                        </a:rPr>
                        <a:t> a</a:t>
                      </a:r>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337224113"/>
                  </a:ext>
                </a:extLst>
              </a:tr>
              <a:tr h="374650">
                <a:tc>
                  <a:txBody>
                    <a:bodyPr/>
                    <a:lstStyle/>
                    <a:p>
                      <a:pPr algn="l" fontAlgn="b"/>
                      <a:r>
                        <a:rPr lang="en-US" sz="1800" u="none" strike="noStrike" dirty="0">
                          <a:solidFill>
                            <a:schemeClr val="bg1"/>
                          </a:solidFill>
                          <a:effectLst/>
                          <a:latin typeface="+mj-lt"/>
                        </a:rPr>
                        <a:t> John has a normal BMI</a:t>
                      </a:r>
                      <a:endParaRPr lang="en-US" sz="1800" b="0" i="0" u="none"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n-US" sz="1800" u="none" strike="noStrike">
                          <a:solidFill>
                            <a:schemeClr val="bg1"/>
                          </a:solidFill>
                          <a:effectLst/>
                          <a:latin typeface="+mj-lt"/>
                        </a:rPr>
                        <a:t> b</a:t>
                      </a:r>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988059550"/>
                  </a:ext>
                </a:extLst>
              </a:tr>
              <a:tr h="374650">
                <a:tc>
                  <a:txBody>
                    <a:bodyPr/>
                    <a:lstStyle/>
                    <a:p>
                      <a:pPr algn="l" fontAlgn="b"/>
                      <a:r>
                        <a:rPr lang="en-US" sz="1800" u="none" strike="noStrike" dirty="0">
                          <a:solidFill>
                            <a:schemeClr val="bg1"/>
                          </a:solidFill>
                          <a:effectLst/>
                          <a:latin typeface="+mj-lt"/>
                        </a:rPr>
                        <a:t> John is careful</a:t>
                      </a:r>
                      <a:endParaRPr lang="en-US" sz="1800" b="0" i="0" u="none"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n-US" sz="1800" u="none" strike="noStrike">
                          <a:solidFill>
                            <a:schemeClr val="bg1"/>
                          </a:solidFill>
                          <a:effectLst/>
                          <a:latin typeface="+mj-lt"/>
                        </a:rPr>
                        <a:t> c</a:t>
                      </a:r>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304526666"/>
                  </a:ext>
                </a:extLst>
              </a:tr>
              <a:tr h="374650">
                <a:tc>
                  <a:txBody>
                    <a:bodyPr/>
                    <a:lstStyle/>
                    <a:p>
                      <a:pPr algn="l" fontAlgn="b"/>
                      <a:endParaRPr lang="en-US" sz="1800" b="0" i="0" u="none"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679716477"/>
                  </a:ext>
                </a:extLst>
              </a:tr>
              <a:tr h="374650">
                <a:tc>
                  <a:txBody>
                    <a:bodyPr/>
                    <a:lstStyle/>
                    <a:p>
                      <a:pPr algn="l" fontAlgn="b"/>
                      <a:r>
                        <a:rPr lang="en-US" sz="1800" b="1" u="sng" strike="noStrike" dirty="0">
                          <a:solidFill>
                            <a:schemeClr val="bg1"/>
                          </a:solidFill>
                          <a:effectLst/>
                          <a:latin typeface="+mj-lt"/>
                        </a:rPr>
                        <a:t>Given</a:t>
                      </a:r>
                      <a:endParaRPr lang="en-US" sz="1800" b="1" i="0" u="sng"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41978960"/>
                  </a:ext>
                </a:extLst>
              </a:tr>
              <a:tr h="374650">
                <a:tc gridSpan="2">
                  <a:txBody>
                    <a:bodyPr/>
                    <a:lstStyle/>
                    <a:p>
                      <a:pPr algn="l" fontAlgn="b"/>
                      <a:r>
                        <a:rPr lang="en-US" sz="1800" u="none" strike="noStrike" dirty="0">
                          <a:solidFill>
                            <a:schemeClr val="bg1"/>
                          </a:solidFill>
                          <a:effectLst/>
                          <a:latin typeface="+mj-lt"/>
                        </a:rPr>
                        <a:t>  If John eats too much, then he does not have a normal BMI</a:t>
                      </a:r>
                      <a:endParaRPr lang="en-US" sz="1800" b="0" i="0" u="none"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a:txBody>
                    <a:bodyPr/>
                    <a:lstStyle/>
                    <a:p>
                      <a:pPr algn="l" fontAlgn="b"/>
                      <a:r>
                        <a:rPr lang="en-US" sz="1800" u="none" strike="noStrike" dirty="0">
                          <a:solidFill>
                            <a:schemeClr val="bg1"/>
                          </a:solidFill>
                          <a:effectLst/>
                          <a:latin typeface="+mj-lt"/>
                        </a:rPr>
                        <a:t> a </a:t>
                      </a:r>
                      <a:r>
                        <a:rPr lang="en-US" sz="1800" u="none" strike="noStrike" dirty="0">
                          <a:solidFill>
                            <a:schemeClr val="bg1"/>
                          </a:solidFill>
                          <a:effectLst/>
                          <a:latin typeface="+mj-lt"/>
                          <a:sym typeface="Symbol" panose="05050102010706020507" pitchFamily="18" charset="2"/>
                        </a:rPr>
                        <a:t> </a:t>
                      </a:r>
                      <a:r>
                        <a:rPr lang="en-US" sz="1800" u="none" strike="noStrike" dirty="0">
                          <a:solidFill>
                            <a:schemeClr val="bg1"/>
                          </a:solidFill>
                          <a:effectLst/>
                          <a:latin typeface="+mj-lt"/>
                        </a:rPr>
                        <a:t>b</a:t>
                      </a:r>
                      <a:endParaRPr lang="en-US" sz="1800" b="0" i="0" u="none"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n-US" sz="1800" u="none" strike="noStrike">
                          <a:solidFill>
                            <a:schemeClr val="bg1"/>
                          </a:solidFill>
                          <a:effectLst/>
                          <a:latin typeface="+mj-lt"/>
                        </a:rPr>
                        <a:t>g1</a:t>
                      </a:r>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246293549"/>
                  </a:ext>
                </a:extLst>
              </a:tr>
              <a:tr h="374650">
                <a:tc gridSpan="2">
                  <a:txBody>
                    <a:bodyPr/>
                    <a:lstStyle/>
                    <a:p>
                      <a:pPr algn="l" fontAlgn="b"/>
                      <a:r>
                        <a:rPr lang="en-US" sz="1800" u="none" strike="noStrike" dirty="0">
                          <a:solidFill>
                            <a:schemeClr val="bg1"/>
                          </a:solidFill>
                          <a:effectLst/>
                          <a:latin typeface="+mj-lt"/>
                        </a:rPr>
                        <a:t>  If John is not careful, then he eats too much.</a:t>
                      </a:r>
                      <a:endParaRPr lang="en-US" sz="1800" b="0" i="0" u="none"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a:txBody>
                    <a:bodyPr/>
                    <a:lstStyle/>
                    <a:p>
                      <a:pPr algn="l" fontAlgn="b"/>
                      <a:r>
                        <a:rPr lang="en-US" sz="1800" u="none" strike="noStrike" dirty="0">
                          <a:solidFill>
                            <a:schemeClr val="bg1"/>
                          </a:solidFill>
                          <a:effectLst/>
                          <a:latin typeface="+mj-lt"/>
                        </a:rPr>
                        <a:t> </a:t>
                      </a:r>
                      <a:r>
                        <a:rPr lang="en-US" sz="1800" u="none" strike="noStrike" kern="1200" dirty="0">
                          <a:solidFill>
                            <a:schemeClr val="bg1"/>
                          </a:solidFill>
                          <a:effectLst/>
                          <a:latin typeface="+mn-lt"/>
                          <a:ea typeface="+mn-ea"/>
                          <a:cs typeface="+mn-cs"/>
                          <a:sym typeface="Symbol" panose="05050102010706020507" pitchFamily="18" charset="2"/>
                        </a:rPr>
                        <a:t></a:t>
                      </a:r>
                      <a:r>
                        <a:rPr lang="en-US" sz="1800" u="none" strike="noStrike" dirty="0">
                          <a:solidFill>
                            <a:schemeClr val="bg1"/>
                          </a:solidFill>
                          <a:effectLst/>
                          <a:latin typeface="+mj-lt"/>
                        </a:rPr>
                        <a:t>c </a:t>
                      </a:r>
                      <a:r>
                        <a:rPr lang="en-US" sz="1800" u="none" strike="noStrike" kern="1200" dirty="0">
                          <a:solidFill>
                            <a:schemeClr val="bg1"/>
                          </a:solidFill>
                          <a:effectLst/>
                          <a:latin typeface="+mn-lt"/>
                          <a:ea typeface="+mn-ea"/>
                          <a:cs typeface="+mn-cs"/>
                          <a:sym typeface="Symbol" panose="05050102010706020507" pitchFamily="18" charset="2"/>
                        </a:rPr>
                        <a:t> </a:t>
                      </a:r>
                      <a:r>
                        <a:rPr lang="en-US" sz="1800" u="none" strike="noStrike" dirty="0">
                          <a:solidFill>
                            <a:schemeClr val="bg1"/>
                          </a:solidFill>
                          <a:effectLst/>
                          <a:latin typeface="+mj-lt"/>
                        </a:rPr>
                        <a:t>a</a:t>
                      </a:r>
                      <a:endParaRPr lang="en-US" sz="1800" b="0" i="0" u="none"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n-US" sz="1800" u="none" strike="noStrike">
                          <a:solidFill>
                            <a:schemeClr val="bg1"/>
                          </a:solidFill>
                          <a:effectLst/>
                          <a:latin typeface="+mj-lt"/>
                        </a:rPr>
                        <a:t>g2</a:t>
                      </a:r>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062485977"/>
                  </a:ext>
                </a:extLst>
              </a:tr>
              <a:tr h="374650">
                <a:tc>
                  <a:txBody>
                    <a:bodyPr/>
                    <a:lstStyle/>
                    <a:p>
                      <a:pPr algn="l" fontAlgn="b"/>
                      <a:r>
                        <a:rPr lang="en-US" sz="1800" u="none" strike="noStrike" dirty="0">
                          <a:solidFill>
                            <a:schemeClr val="bg1"/>
                          </a:solidFill>
                          <a:effectLst/>
                          <a:latin typeface="+mj-lt"/>
                        </a:rPr>
                        <a:t>  John has a normal BMI</a:t>
                      </a:r>
                      <a:endParaRPr lang="en-US" sz="1800" b="0" i="0" u="none"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n-US" sz="1800" u="none" strike="noStrike" dirty="0">
                          <a:solidFill>
                            <a:schemeClr val="bg1"/>
                          </a:solidFill>
                          <a:effectLst/>
                          <a:latin typeface="+mj-lt"/>
                        </a:rPr>
                        <a:t> b</a:t>
                      </a:r>
                      <a:endParaRPr lang="en-US" sz="1800" b="0" i="0" u="none"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n-US" sz="1800" u="none" strike="noStrike">
                          <a:solidFill>
                            <a:schemeClr val="bg1"/>
                          </a:solidFill>
                          <a:effectLst/>
                          <a:latin typeface="+mj-lt"/>
                        </a:rPr>
                        <a:t>g3</a:t>
                      </a:r>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069249185"/>
                  </a:ext>
                </a:extLst>
              </a:tr>
              <a:tr h="374650">
                <a:tc>
                  <a:txBody>
                    <a:bodyPr/>
                    <a:lstStyle/>
                    <a:p>
                      <a:pPr algn="l" fontAlgn="b"/>
                      <a:endParaRPr lang="en-US" sz="1800" b="0" i="0" u="none"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0248651"/>
                  </a:ext>
                </a:extLst>
              </a:tr>
              <a:tr h="374650">
                <a:tc>
                  <a:txBody>
                    <a:bodyPr/>
                    <a:lstStyle/>
                    <a:p>
                      <a:pPr algn="l" fontAlgn="b"/>
                      <a:r>
                        <a:rPr lang="en-US" sz="1800" b="1" i="0" u="sng" strike="noStrike" dirty="0">
                          <a:solidFill>
                            <a:schemeClr val="bg1"/>
                          </a:solidFill>
                          <a:effectLst/>
                          <a:latin typeface="+mj-lt"/>
                        </a:rPr>
                        <a:t>Rule application</a:t>
                      </a:r>
                      <a:r>
                        <a:rPr lang="en-US" sz="1800" b="0" i="0" u="none" strike="noStrike" dirty="0">
                          <a:solidFill>
                            <a:schemeClr val="bg1"/>
                          </a:solidFill>
                          <a:effectLst/>
                          <a:latin typeface="+mj-lt"/>
                        </a:rPr>
                        <a:t>:</a:t>
                      </a: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457200" rtl="0" eaLnBrk="1" fontAlgn="b" latinLnBrk="0" hangingPunct="1">
                        <a:lnSpc>
                          <a:spcPct val="100000"/>
                        </a:lnSpc>
                        <a:spcBef>
                          <a:spcPts val="0"/>
                        </a:spcBef>
                        <a:spcAft>
                          <a:spcPts val="0"/>
                        </a:spcAft>
                        <a:buClrTx/>
                        <a:buSzTx/>
                        <a:buFontTx/>
                        <a:buNone/>
                        <a:tabLst/>
                        <a:defRPr/>
                      </a:pPr>
                      <a:r>
                        <a:rPr lang="en-US" dirty="0">
                          <a:solidFill>
                            <a:schemeClr val="bg1"/>
                          </a:solidFill>
                        </a:rPr>
                        <a:t>(x→ y) </a:t>
                      </a:r>
                      <a:r>
                        <a:rPr lang="el-GR" dirty="0">
                          <a:solidFill>
                            <a:schemeClr val="bg1"/>
                          </a:solidFill>
                        </a:rPr>
                        <a:t>Λ ¬</a:t>
                      </a:r>
                      <a:r>
                        <a:rPr lang="en-US" dirty="0">
                          <a:solidFill>
                            <a:schemeClr val="bg1"/>
                          </a:solidFill>
                        </a:rPr>
                        <a:t>y) → ¬x</a:t>
                      </a: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n-US" sz="1800" u="none" strike="noStrike" dirty="0">
                          <a:solidFill>
                            <a:schemeClr val="bg1"/>
                          </a:solidFill>
                          <a:effectLst/>
                          <a:latin typeface="+mj-lt"/>
                        </a:rPr>
                        <a:t> </a:t>
                      </a:r>
                      <a:r>
                        <a:rPr lang="en-US" sz="1800" u="none" strike="noStrike" kern="1200" dirty="0">
                          <a:solidFill>
                            <a:schemeClr val="bg1"/>
                          </a:solidFill>
                          <a:effectLst/>
                          <a:latin typeface="+mn-lt"/>
                          <a:ea typeface="+mn-ea"/>
                          <a:cs typeface="+mn-cs"/>
                          <a:sym typeface="Symbol" panose="05050102010706020507" pitchFamily="18" charset="2"/>
                        </a:rPr>
                        <a:t></a:t>
                      </a:r>
                      <a:r>
                        <a:rPr lang="en-US" sz="1800" u="none" strike="noStrike" dirty="0">
                          <a:solidFill>
                            <a:schemeClr val="bg1"/>
                          </a:solidFill>
                          <a:effectLst/>
                          <a:latin typeface="+mj-lt"/>
                        </a:rPr>
                        <a:t>a</a:t>
                      </a:r>
                      <a:endParaRPr lang="en-US" sz="1800" b="0" i="0" u="none"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n-US" sz="1800" u="none" strike="noStrike" dirty="0">
                          <a:solidFill>
                            <a:schemeClr val="bg1"/>
                          </a:solidFill>
                          <a:effectLst/>
                          <a:latin typeface="+mj-lt"/>
                        </a:rPr>
                        <a:t>g3/g1</a:t>
                      </a:r>
                      <a:endParaRPr lang="en-US" sz="1800" b="0" i="0" u="none"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n-US" sz="1800" u="none" strike="noStrike">
                          <a:solidFill>
                            <a:schemeClr val="bg1"/>
                          </a:solidFill>
                          <a:effectLst/>
                          <a:latin typeface="+mj-lt"/>
                        </a:rPr>
                        <a:t> g4</a:t>
                      </a:r>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936950322"/>
                  </a:ext>
                </a:extLst>
              </a:tr>
              <a:tr h="374650">
                <a:tc>
                  <a:txBody>
                    <a:bodyPr/>
                    <a:lstStyle/>
                    <a:p>
                      <a:pPr algn="l" fontAlgn="b"/>
                      <a:endParaRPr lang="en-US" sz="1800" b="0" i="0" u="none"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457200" rtl="0" eaLnBrk="1" fontAlgn="b" latinLnBrk="0" hangingPunct="1">
                        <a:lnSpc>
                          <a:spcPct val="100000"/>
                        </a:lnSpc>
                        <a:spcBef>
                          <a:spcPts val="0"/>
                        </a:spcBef>
                        <a:spcAft>
                          <a:spcPts val="0"/>
                        </a:spcAft>
                        <a:buClrTx/>
                        <a:buSzTx/>
                        <a:buFontTx/>
                        <a:buNone/>
                        <a:tabLst/>
                        <a:defRPr/>
                      </a:pPr>
                      <a:r>
                        <a:rPr lang="en-US" dirty="0">
                          <a:solidFill>
                            <a:schemeClr val="bg1"/>
                          </a:solidFill>
                        </a:rPr>
                        <a:t>(x→ y) </a:t>
                      </a:r>
                      <a:r>
                        <a:rPr lang="el-GR" dirty="0">
                          <a:solidFill>
                            <a:schemeClr val="bg1"/>
                          </a:solidFill>
                        </a:rPr>
                        <a:t>Λ ¬</a:t>
                      </a:r>
                      <a:r>
                        <a:rPr lang="en-US" dirty="0">
                          <a:solidFill>
                            <a:schemeClr val="bg1"/>
                          </a:solidFill>
                        </a:rPr>
                        <a:t>y) → ¬x</a:t>
                      </a: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n-US" sz="1800" u="none" strike="noStrike">
                          <a:solidFill>
                            <a:schemeClr val="bg1"/>
                          </a:solidFill>
                          <a:effectLst/>
                          <a:latin typeface="+mj-lt"/>
                        </a:rPr>
                        <a:t> c</a:t>
                      </a:r>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n-US" sz="1800" u="none" strike="noStrike" dirty="0">
                          <a:solidFill>
                            <a:schemeClr val="bg1"/>
                          </a:solidFill>
                          <a:effectLst/>
                          <a:latin typeface="+mj-lt"/>
                        </a:rPr>
                        <a:t>g2/g4</a:t>
                      </a:r>
                      <a:endParaRPr lang="en-US" sz="1800" b="0" i="0" u="none"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680161973"/>
                  </a:ext>
                </a:extLst>
              </a:tr>
            </a:tbl>
          </a:graphicData>
        </a:graphic>
      </p:graphicFrame>
      <p:sp>
        <p:nvSpPr>
          <p:cNvPr id="4" name="Slide Number Placeholder 3">
            <a:extLst>
              <a:ext uri="{FF2B5EF4-FFF2-40B4-BE49-F238E27FC236}">
                <a16:creationId xmlns:a16="http://schemas.microsoft.com/office/drawing/2014/main" id="{2A736A8E-7169-48EE-A2D4-7111C03EF0C4}"/>
              </a:ext>
            </a:extLst>
          </p:cNvPr>
          <p:cNvSpPr>
            <a:spLocks noGrp="1"/>
          </p:cNvSpPr>
          <p:nvPr>
            <p:ph type="sldNum" sz="quarter" idx="3"/>
          </p:nvPr>
        </p:nvSpPr>
        <p:spPr/>
        <p:txBody>
          <a:bodyPr/>
          <a:lstStyle/>
          <a:p>
            <a:fld id="{7C5DB68A-9D44-4073-920F-D08D647C06A7}" type="slidenum">
              <a:rPr lang="en-US" smtClean="0"/>
              <a:t>40</a:t>
            </a:fld>
            <a:endParaRPr lang="en-US" dirty="0"/>
          </a:p>
        </p:txBody>
      </p:sp>
    </p:spTree>
    <p:extLst>
      <p:ext uri="{BB962C8B-B14F-4D97-AF65-F5344CB8AC3E}">
        <p14:creationId xmlns:p14="http://schemas.microsoft.com/office/powerpoint/2010/main" val="165988456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91D27-FB8E-42ED-B5C8-9E15D8EA59F9}"/>
              </a:ext>
            </a:extLst>
          </p:cNvPr>
          <p:cNvSpPr>
            <a:spLocks noGrp="1"/>
          </p:cNvSpPr>
          <p:nvPr>
            <p:ph type="title"/>
          </p:nvPr>
        </p:nvSpPr>
        <p:spPr/>
        <p:txBody>
          <a:bodyPr/>
          <a:lstStyle/>
          <a:p>
            <a:r>
              <a:rPr lang="en-US" dirty="0"/>
              <a:t>Another exercise</a:t>
            </a:r>
          </a:p>
        </p:txBody>
      </p:sp>
      <p:sp>
        <p:nvSpPr>
          <p:cNvPr id="3" name="Content Placeholder 2">
            <a:extLst>
              <a:ext uri="{FF2B5EF4-FFF2-40B4-BE49-F238E27FC236}">
                <a16:creationId xmlns:a16="http://schemas.microsoft.com/office/drawing/2014/main" id="{1B9776FC-7938-40AB-AE50-FA19390A3D9B}"/>
              </a:ext>
            </a:extLst>
          </p:cNvPr>
          <p:cNvSpPr>
            <a:spLocks noGrp="1"/>
          </p:cNvSpPr>
          <p:nvPr>
            <p:ph idx="1"/>
          </p:nvPr>
        </p:nvSpPr>
        <p:spPr/>
        <p:txBody>
          <a:bodyPr/>
          <a:lstStyle/>
          <a:p>
            <a:pPr>
              <a:buFont typeface="Arial" panose="020B0604020202020204" pitchFamily="34" charset="0"/>
              <a:buChar char="•"/>
            </a:pPr>
            <a:r>
              <a:rPr lang="en-US" dirty="0"/>
              <a:t>Solve this puzzle:</a:t>
            </a:r>
          </a:p>
          <a:p>
            <a:pPr lvl="1">
              <a:buFont typeface="Arial" panose="020B0604020202020204" pitchFamily="34" charset="0"/>
              <a:buChar char="•"/>
            </a:pPr>
            <a:r>
              <a:rPr lang="en-US" dirty="0">
                <a:cs typeface="Times" panose="02020603050405020304" pitchFamily="18" charset="0"/>
              </a:rPr>
              <a:t>Given:</a:t>
            </a:r>
          </a:p>
          <a:p>
            <a:pPr lvl="2">
              <a:buFont typeface="Arial" panose="020B0604020202020204" pitchFamily="34" charset="0"/>
              <a:buChar char="•"/>
            </a:pPr>
            <a:r>
              <a:rPr lang="en-US" dirty="0">
                <a:cs typeface="Times" panose="02020603050405020304" pitchFamily="18" charset="0"/>
              </a:rPr>
              <a:t>Everybody who eats too much, does not have a normal BMI.</a:t>
            </a:r>
          </a:p>
          <a:p>
            <a:pPr lvl="2">
              <a:buFont typeface="Arial" panose="020B0604020202020204" pitchFamily="34" charset="0"/>
              <a:buChar char="•"/>
            </a:pPr>
            <a:r>
              <a:rPr lang="en-US" dirty="0">
                <a:cs typeface="Times" panose="02020603050405020304" pitchFamily="18" charset="0"/>
              </a:rPr>
              <a:t>Everybody who is not careful, eats too much.</a:t>
            </a:r>
          </a:p>
          <a:p>
            <a:pPr lvl="2">
              <a:buFont typeface="Arial" panose="020B0604020202020204" pitchFamily="34" charset="0"/>
              <a:buChar char="•"/>
            </a:pPr>
            <a:r>
              <a:rPr lang="en-US" dirty="0">
                <a:cs typeface="Times" panose="02020603050405020304" pitchFamily="18" charset="0"/>
              </a:rPr>
              <a:t>Everybody has a normal BMI.</a:t>
            </a:r>
          </a:p>
          <a:p>
            <a:pPr lvl="1">
              <a:buFont typeface="Arial" panose="020B0604020202020204" pitchFamily="34" charset="0"/>
              <a:buChar char="•"/>
            </a:pPr>
            <a:r>
              <a:rPr lang="en-US" dirty="0">
                <a:cs typeface="Times" panose="02020603050405020304" pitchFamily="18" charset="0"/>
              </a:rPr>
              <a:t>Question</a:t>
            </a:r>
          </a:p>
          <a:p>
            <a:pPr lvl="2">
              <a:buFont typeface="Arial" panose="020B0604020202020204" pitchFamily="34" charset="0"/>
              <a:buChar char="•"/>
            </a:pPr>
            <a:r>
              <a:rPr lang="en-US" dirty="0">
                <a:cs typeface="Times" panose="02020603050405020304" pitchFamily="18" charset="0"/>
              </a:rPr>
              <a:t>Is everybody careful?</a:t>
            </a:r>
          </a:p>
          <a:p>
            <a:pPr>
              <a:buFont typeface="Arial" panose="020B0604020202020204" pitchFamily="34" charset="0"/>
              <a:buChar char="•"/>
            </a:pPr>
            <a:r>
              <a:rPr lang="en-US" dirty="0">
                <a:cs typeface="Times" panose="02020603050405020304" pitchFamily="18" charset="0"/>
              </a:rPr>
              <a:t>Same as before: yes.</a:t>
            </a:r>
          </a:p>
          <a:p>
            <a:pPr lvl="1">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EABC5AEE-92B4-4165-9412-F5E93897CCEE}"/>
              </a:ext>
            </a:extLst>
          </p:cNvPr>
          <p:cNvSpPr>
            <a:spLocks noGrp="1"/>
          </p:cNvSpPr>
          <p:nvPr>
            <p:ph type="sldNum" sz="quarter" idx="3"/>
          </p:nvPr>
        </p:nvSpPr>
        <p:spPr/>
        <p:txBody>
          <a:bodyPr/>
          <a:lstStyle/>
          <a:p>
            <a:fld id="{7C5DB68A-9D44-4073-920F-D08D647C06A7}" type="slidenum">
              <a:rPr lang="en-US" smtClean="0"/>
              <a:t>41</a:t>
            </a:fld>
            <a:endParaRPr lang="en-US" dirty="0"/>
          </a:p>
        </p:txBody>
      </p:sp>
    </p:spTree>
    <p:extLst>
      <p:ext uri="{BB962C8B-B14F-4D97-AF65-F5344CB8AC3E}">
        <p14:creationId xmlns:p14="http://schemas.microsoft.com/office/powerpoint/2010/main" val="2799603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91D27-FB8E-42ED-B5C8-9E15D8EA59F9}"/>
              </a:ext>
            </a:extLst>
          </p:cNvPr>
          <p:cNvSpPr>
            <a:spLocks noGrp="1"/>
          </p:cNvSpPr>
          <p:nvPr>
            <p:ph type="title"/>
          </p:nvPr>
        </p:nvSpPr>
        <p:spPr/>
        <p:txBody>
          <a:bodyPr/>
          <a:lstStyle/>
          <a:p>
            <a:r>
              <a:rPr lang="en-US" dirty="0"/>
              <a:t>What about this one?</a:t>
            </a:r>
          </a:p>
        </p:txBody>
      </p:sp>
      <p:sp>
        <p:nvSpPr>
          <p:cNvPr id="3" name="Content Placeholder 2">
            <a:extLst>
              <a:ext uri="{FF2B5EF4-FFF2-40B4-BE49-F238E27FC236}">
                <a16:creationId xmlns:a16="http://schemas.microsoft.com/office/drawing/2014/main" id="{1B9776FC-7938-40AB-AE50-FA19390A3D9B}"/>
              </a:ext>
            </a:extLst>
          </p:cNvPr>
          <p:cNvSpPr>
            <a:spLocks noGrp="1"/>
          </p:cNvSpPr>
          <p:nvPr>
            <p:ph idx="1"/>
          </p:nvPr>
        </p:nvSpPr>
        <p:spPr/>
        <p:txBody>
          <a:bodyPr/>
          <a:lstStyle/>
          <a:p>
            <a:pPr>
              <a:buFont typeface="Arial" panose="020B0604020202020204" pitchFamily="34" charset="0"/>
              <a:buChar char="•"/>
            </a:pPr>
            <a:r>
              <a:rPr lang="en-US" dirty="0"/>
              <a:t>Solve this puzzle:</a:t>
            </a:r>
          </a:p>
          <a:p>
            <a:pPr lvl="1">
              <a:buFont typeface="Arial" panose="020B0604020202020204" pitchFamily="34" charset="0"/>
              <a:buChar char="•"/>
            </a:pPr>
            <a:r>
              <a:rPr lang="en-US" dirty="0">
                <a:cs typeface="Times" panose="02020603050405020304" pitchFamily="18" charset="0"/>
              </a:rPr>
              <a:t>Given:</a:t>
            </a:r>
          </a:p>
          <a:p>
            <a:pPr lvl="2">
              <a:buFont typeface="Arial" panose="020B0604020202020204" pitchFamily="34" charset="0"/>
              <a:buChar char="•"/>
            </a:pPr>
            <a:r>
              <a:rPr lang="en-US" dirty="0">
                <a:cs typeface="Times" panose="02020603050405020304" pitchFamily="18" charset="0"/>
              </a:rPr>
              <a:t>Everybody who eats too much, does not have a normal BMI.</a:t>
            </a:r>
          </a:p>
          <a:p>
            <a:pPr lvl="2">
              <a:buFont typeface="Arial" panose="020B0604020202020204" pitchFamily="34" charset="0"/>
              <a:buChar char="•"/>
            </a:pPr>
            <a:r>
              <a:rPr lang="en-US" dirty="0">
                <a:cs typeface="Times" panose="02020603050405020304" pitchFamily="18" charset="0"/>
              </a:rPr>
              <a:t>Everybody who is not careful, eats too much.</a:t>
            </a:r>
          </a:p>
          <a:p>
            <a:pPr lvl="2">
              <a:buFont typeface="Arial" panose="020B0604020202020204" pitchFamily="34" charset="0"/>
              <a:buChar char="•"/>
            </a:pPr>
            <a:r>
              <a:rPr lang="en-US" dirty="0">
                <a:cs typeface="Times" panose="02020603050405020304" pitchFamily="18" charset="0"/>
              </a:rPr>
              <a:t>John has a normal BMI.</a:t>
            </a:r>
          </a:p>
          <a:p>
            <a:pPr lvl="1">
              <a:buFont typeface="Arial" panose="020B0604020202020204" pitchFamily="34" charset="0"/>
              <a:buChar char="•"/>
            </a:pPr>
            <a:r>
              <a:rPr lang="en-US" dirty="0">
                <a:cs typeface="Times" panose="02020603050405020304" pitchFamily="18" charset="0"/>
              </a:rPr>
              <a:t>Question</a:t>
            </a:r>
          </a:p>
          <a:p>
            <a:pPr lvl="2">
              <a:buFont typeface="Arial" panose="020B0604020202020204" pitchFamily="34" charset="0"/>
              <a:buChar char="•"/>
            </a:pPr>
            <a:r>
              <a:rPr lang="en-US" dirty="0">
                <a:cs typeface="Times" panose="02020603050405020304" pitchFamily="18" charset="0"/>
              </a:rPr>
              <a:t>Is John careful?</a:t>
            </a:r>
          </a:p>
          <a:p>
            <a:pPr>
              <a:buFont typeface="Arial" panose="020B0604020202020204" pitchFamily="34" charset="0"/>
              <a:buChar char="•"/>
            </a:pPr>
            <a:r>
              <a:rPr lang="en-US" dirty="0">
                <a:cs typeface="Times" panose="02020603050405020304" pitchFamily="18" charset="0"/>
              </a:rPr>
              <a:t>Can not be done with propositional logic!</a:t>
            </a:r>
          </a:p>
          <a:p>
            <a:pPr lvl="1">
              <a:buFont typeface="Arial" panose="020B0604020202020204" pitchFamily="34" charset="0"/>
              <a:buChar char="•"/>
            </a:pPr>
            <a:r>
              <a:rPr lang="en-US" dirty="0">
                <a:cs typeface="Times" panose="02020603050405020304" pitchFamily="18" charset="0"/>
              </a:rPr>
              <a:t>There is no way to create propositions (within the syntax and semantics of propositional logic) so that ‘everybody’ nor ‘John’ can be represented or related.</a:t>
            </a:r>
          </a:p>
          <a:p>
            <a:pPr lvl="1">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EABC5AEE-92B4-4165-9412-F5E93897CCEE}"/>
              </a:ext>
            </a:extLst>
          </p:cNvPr>
          <p:cNvSpPr>
            <a:spLocks noGrp="1"/>
          </p:cNvSpPr>
          <p:nvPr>
            <p:ph type="sldNum" sz="quarter" idx="3"/>
          </p:nvPr>
        </p:nvSpPr>
        <p:spPr/>
        <p:txBody>
          <a:bodyPr/>
          <a:lstStyle/>
          <a:p>
            <a:fld id="{7C5DB68A-9D44-4073-920F-D08D647C06A7}" type="slidenum">
              <a:rPr lang="en-US" smtClean="0"/>
              <a:t>42</a:t>
            </a:fld>
            <a:endParaRPr lang="en-US" dirty="0"/>
          </a:p>
        </p:txBody>
      </p:sp>
    </p:spTree>
    <p:extLst>
      <p:ext uri="{BB962C8B-B14F-4D97-AF65-F5344CB8AC3E}">
        <p14:creationId xmlns:p14="http://schemas.microsoft.com/office/powerpoint/2010/main" val="3626047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2BCC4A2-0E38-47EC-9A1D-FE1BA08F0CCF}"/>
              </a:ext>
            </a:extLst>
          </p:cNvPr>
          <p:cNvSpPr>
            <a:spLocks noGrp="1"/>
          </p:cNvSpPr>
          <p:nvPr>
            <p:ph type="ctrTitle"/>
          </p:nvPr>
        </p:nvSpPr>
        <p:spPr/>
        <p:txBody>
          <a:bodyPr/>
          <a:lstStyle/>
          <a:p>
            <a:r>
              <a:rPr lang="en-US" dirty="0"/>
              <a:t>First Order Logics (FOL)</a:t>
            </a:r>
            <a:br>
              <a:rPr lang="en-US" dirty="0"/>
            </a:br>
            <a:r>
              <a:rPr lang="en-US" dirty="0"/>
              <a:t>(Predicate Logic)</a:t>
            </a:r>
          </a:p>
        </p:txBody>
      </p:sp>
      <p:sp>
        <p:nvSpPr>
          <p:cNvPr id="6" name="Subtitle 5">
            <a:extLst>
              <a:ext uri="{FF2B5EF4-FFF2-40B4-BE49-F238E27FC236}">
                <a16:creationId xmlns:a16="http://schemas.microsoft.com/office/drawing/2014/main" id="{6FB21BC6-A55F-412A-972A-97ED55AD5C73}"/>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4CE95038-5A65-47A8-8989-67BB440556E1}"/>
              </a:ext>
            </a:extLst>
          </p:cNvPr>
          <p:cNvSpPr>
            <a:spLocks noGrp="1"/>
          </p:cNvSpPr>
          <p:nvPr>
            <p:ph type="sldNum" sz="quarter" idx="4294967295"/>
          </p:nvPr>
        </p:nvSpPr>
        <p:spPr>
          <a:xfrm>
            <a:off x="0" y="6400800"/>
            <a:ext cx="457200" cy="373063"/>
          </a:xfrm>
        </p:spPr>
        <p:txBody>
          <a:bodyPr/>
          <a:lstStyle/>
          <a:p>
            <a:fld id="{7C5DB68A-9D44-4073-920F-D08D647C06A7}" type="slidenum">
              <a:rPr lang="en-US" smtClean="0"/>
              <a:t>43</a:t>
            </a:fld>
            <a:endParaRPr lang="en-US" dirty="0"/>
          </a:p>
        </p:txBody>
      </p:sp>
    </p:spTree>
    <p:extLst>
      <p:ext uri="{BB962C8B-B14F-4D97-AF65-F5344CB8AC3E}">
        <p14:creationId xmlns:p14="http://schemas.microsoft.com/office/powerpoint/2010/main" val="179954648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925F1-BAB9-44D6-A95F-ABA4815B2567}"/>
              </a:ext>
            </a:extLst>
          </p:cNvPr>
          <p:cNvSpPr>
            <a:spLocks noGrp="1"/>
          </p:cNvSpPr>
          <p:nvPr>
            <p:ph type="title"/>
          </p:nvPr>
        </p:nvSpPr>
        <p:spPr/>
        <p:txBody>
          <a:bodyPr/>
          <a:lstStyle/>
          <a:p>
            <a:r>
              <a:rPr lang="en-US" dirty="0"/>
              <a:t>First-order logic</a:t>
            </a:r>
          </a:p>
        </p:txBody>
      </p:sp>
      <p:sp>
        <p:nvSpPr>
          <p:cNvPr id="3" name="Content Placeholder 2">
            <a:extLst>
              <a:ext uri="{FF2B5EF4-FFF2-40B4-BE49-F238E27FC236}">
                <a16:creationId xmlns:a16="http://schemas.microsoft.com/office/drawing/2014/main" id="{C8FF00FF-EB50-4A45-93DC-86C7702B6F32}"/>
              </a:ext>
            </a:extLst>
          </p:cNvPr>
          <p:cNvSpPr>
            <a:spLocks noGrp="1"/>
          </p:cNvSpPr>
          <p:nvPr>
            <p:ph idx="1"/>
          </p:nvPr>
        </p:nvSpPr>
        <p:spPr/>
        <p:txBody>
          <a:bodyPr/>
          <a:lstStyle/>
          <a:p>
            <a:pPr>
              <a:buFont typeface="Arial" panose="020B0604020202020204" pitchFamily="34" charset="0"/>
              <a:buChar char="•"/>
            </a:pPr>
            <a:r>
              <a:rPr lang="en-US" dirty="0"/>
              <a:t>Propositional logic with predicates, variables and quantifiers.</a:t>
            </a:r>
          </a:p>
          <a:p>
            <a:pPr>
              <a:buFont typeface="Arial" panose="020B0604020202020204" pitchFamily="34" charset="0"/>
              <a:buChar char="•"/>
            </a:pPr>
            <a:r>
              <a:rPr lang="en-US" dirty="0"/>
              <a:t>Predicate: a proposition that some property holds for some entity, or a relation between entities.</a:t>
            </a:r>
          </a:p>
          <a:p>
            <a:pPr lvl="1">
              <a:buFont typeface="Arial" panose="020B0604020202020204" pitchFamily="34" charset="0"/>
              <a:buChar char="•"/>
            </a:pPr>
            <a:r>
              <a:rPr lang="en-US" dirty="0" err="1"/>
              <a:t>Prop.L</a:t>
            </a:r>
            <a:r>
              <a:rPr lang="en-US" dirty="0"/>
              <a:t>. : 	A = ‘everybody eats too much’</a:t>
            </a:r>
          </a:p>
          <a:p>
            <a:pPr lvl="1">
              <a:buFont typeface="Arial" panose="020B0604020202020204" pitchFamily="34" charset="0"/>
              <a:buChar char="•"/>
            </a:pPr>
            <a:r>
              <a:rPr lang="en-US" dirty="0"/>
              <a:t>FOL: 		A = ‘eats too much’ 	A(x)</a:t>
            </a:r>
          </a:p>
          <a:p>
            <a:pPr>
              <a:buFont typeface="Arial" panose="020B0604020202020204" pitchFamily="34" charset="0"/>
              <a:buChar char="•"/>
            </a:pPr>
            <a:r>
              <a:rPr lang="en-US" dirty="0"/>
              <a:t>Quantifiers: </a:t>
            </a:r>
          </a:p>
          <a:p>
            <a:pPr lvl="1">
              <a:buFont typeface="Arial" panose="020B0604020202020204" pitchFamily="34" charset="0"/>
              <a:buChar char="•"/>
            </a:pPr>
            <a:r>
              <a:rPr lang="en-US" dirty="0"/>
              <a:t>‘all’	</a:t>
            </a:r>
            <a:r>
              <a:rPr lang="en-US" dirty="0">
                <a:sym typeface="Symbol" panose="05050102010706020507" pitchFamily="18" charset="2"/>
              </a:rPr>
              <a:t>	 </a:t>
            </a:r>
            <a:r>
              <a:rPr lang="en-US" dirty="0" err="1">
                <a:sym typeface="Symbol" panose="05050102010706020507" pitchFamily="18" charset="2"/>
              </a:rPr>
              <a:t>x.A</a:t>
            </a:r>
            <a:r>
              <a:rPr lang="en-US" dirty="0">
                <a:sym typeface="Symbol" panose="05050102010706020507" pitchFamily="18" charset="2"/>
              </a:rPr>
              <a:t>(x)	everything eats too much</a:t>
            </a:r>
          </a:p>
          <a:p>
            <a:pPr lvl="1">
              <a:buFont typeface="Arial" panose="020B0604020202020204" pitchFamily="34" charset="0"/>
              <a:buChar char="•"/>
            </a:pPr>
            <a:r>
              <a:rPr lang="en-US" dirty="0">
                <a:sym typeface="Symbol" panose="05050102010706020507" pitchFamily="18" charset="2"/>
              </a:rPr>
              <a:t>‘some’		 </a:t>
            </a:r>
            <a:r>
              <a:rPr lang="en-US" dirty="0" err="1">
                <a:sym typeface="Symbol" panose="05050102010706020507" pitchFamily="18" charset="2"/>
              </a:rPr>
              <a:t>x.A</a:t>
            </a:r>
            <a:r>
              <a:rPr lang="en-US" dirty="0">
                <a:sym typeface="Symbol" panose="05050102010706020507" pitchFamily="18" charset="2"/>
              </a:rPr>
              <a:t>(x)	something eats too much</a:t>
            </a:r>
          </a:p>
          <a:p>
            <a:pPr>
              <a:buFont typeface="Arial" panose="020B0604020202020204" pitchFamily="34" charset="0"/>
              <a:buChar char="•"/>
            </a:pPr>
            <a:r>
              <a:rPr lang="en-US" dirty="0">
                <a:sym typeface="Symbol" panose="05050102010706020507" pitchFamily="18" charset="2"/>
              </a:rPr>
              <a:t>‘everybody eats too much’</a:t>
            </a:r>
          </a:p>
          <a:p>
            <a:pPr lvl="1">
              <a:buFont typeface="Arial" panose="020B0604020202020204" pitchFamily="34" charset="0"/>
              <a:buChar char="•"/>
            </a:pPr>
            <a:r>
              <a:rPr lang="en-US" dirty="0">
                <a:sym typeface="Symbol" panose="05050102010706020507" pitchFamily="18" charset="2"/>
              </a:rPr>
              <a:t></a:t>
            </a:r>
            <a:r>
              <a:rPr lang="en-US" dirty="0" err="1">
                <a:sym typeface="Symbol" panose="05050102010706020507" pitchFamily="18" charset="2"/>
              </a:rPr>
              <a:t>x.person</a:t>
            </a:r>
            <a:r>
              <a:rPr lang="en-US" dirty="0">
                <a:sym typeface="Symbol" panose="05050102010706020507" pitchFamily="18" charset="2"/>
              </a:rPr>
              <a:t>(x)  A(x)</a:t>
            </a:r>
            <a:endParaRPr lang="en-US" dirty="0"/>
          </a:p>
        </p:txBody>
      </p:sp>
      <p:sp>
        <p:nvSpPr>
          <p:cNvPr id="4" name="Slide Number Placeholder 3">
            <a:extLst>
              <a:ext uri="{FF2B5EF4-FFF2-40B4-BE49-F238E27FC236}">
                <a16:creationId xmlns:a16="http://schemas.microsoft.com/office/drawing/2014/main" id="{563B2E3A-DEB1-4582-8EE5-579CD02A51C6}"/>
              </a:ext>
            </a:extLst>
          </p:cNvPr>
          <p:cNvSpPr>
            <a:spLocks noGrp="1"/>
          </p:cNvSpPr>
          <p:nvPr>
            <p:ph type="sldNum" sz="quarter" idx="3"/>
          </p:nvPr>
        </p:nvSpPr>
        <p:spPr/>
        <p:txBody>
          <a:bodyPr/>
          <a:lstStyle/>
          <a:p>
            <a:fld id="{7C5DB68A-9D44-4073-920F-D08D647C06A7}" type="slidenum">
              <a:rPr lang="en-US" smtClean="0"/>
              <a:t>44</a:t>
            </a:fld>
            <a:endParaRPr lang="en-US" dirty="0"/>
          </a:p>
        </p:txBody>
      </p:sp>
    </p:spTree>
    <p:extLst>
      <p:ext uri="{BB962C8B-B14F-4D97-AF65-F5344CB8AC3E}">
        <p14:creationId xmlns:p14="http://schemas.microsoft.com/office/powerpoint/2010/main" val="91391846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328F5B35-8099-49E3-AD55-210A7E97D965}"/>
              </a:ext>
            </a:extLst>
          </p:cNvPr>
          <p:cNvSpPr>
            <a:spLocks noGrp="1" noChangeArrowheads="1"/>
          </p:cNvSpPr>
          <p:nvPr>
            <p:ph type="title"/>
          </p:nvPr>
        </p:nvSpPr>
        <p:spPr/>
        <p:txBody>
          <a:bodyPr/>
          <a:lstStyle/>
          <a:p>
            <a:r>
              <a:rPr lang="en-US" altLang="en-US" dirty="0"/>
              <a:t>First-Order Logic (FOL) - </a:t>
            </a:r>
            <a:r>
              <a:rPr lang="en-US" altLang="en-US" i="1" dirty="0"/>
              <a:t>Syntax</a:t>
            </a:r>
          </a:p>
        </p:txBody>
      </p:sp>
      <p:sp>
        <p:nvSpPr>
          <p:cNvPr id="3075" name="Rectangle 3">
            <a:extLst>
              <a:ext uri="{FF2B5EF4-FFF2-40B4-BE49-F238E27FC236}">
                <a16:creationId xmlns:a16="http://schemas.microsoft.com/office/drawing/2014/main" id="{8A9B9B2F-9537-43AD-BEAA-ABBF3E62A372}"/>
              </a:ext>
            </a:extLst>
          </p:cNvPr>
          <p:cNvSpPr>
            <a:spLocks noGrp="1" noChangeArrowheads="1"/>
          </p:cNvSpPr>
          <p:nvPr>
            <p:ph idx="1"/>
          </p:nvPr>
        </p:nvSpPr>
        <p:spPr/>
        <p:txBody>
          <a:bodyPr/>
          <a:lstStyle/>
          <a:p>
            <a:r>
              <a:rPr lang="en-US" altLang="en-US" dirty="0"/>
              <a:t>User defines these primitives: </a:t>
            </a:r>
          </a:p>
          <a:p>
            <a:pPr lvl="1"/>
            <a:r>
              <a:rPr lang="en-US" altLang="en-US" sz="2400" b="1" dirty="0"/>
              <a:t>Constant symbols</a:t>
            </a:r>
            <a:r>
              <a:rPr lang="en-US" altLang="en-US" sz="2400" dirty="0"/>
              <a:t> (i.e., the "individuals" in the world)      	E.g., </a:t>
            </a:r>
            <a:r>
              <a:rPr lang="en-US" altLang="en-US" sz="2400" dirty="0" err="1"/>
              <a:t>bfo</a:t>
            </a:r>
            <a:r>
              <a:rPr lang="en-US" altLang="en-US" sz="2400" dirty="0"/>
              <a:t>, 3 </a:t>
            </a:r>
          </a:p>
          <a:p>
            <a:pPr lvl="1"/>
            <a:endParaRPr lang="en-US" altLang="en-US" sz="2400" dirty="0"/>
          </a:p>
          <a:p>
            <a:pPr lvl="1"/>
            <a:r>
              <a:rPr lang="en-US" altLang="en-US" sz="2400" b="1" dirty="0"/>
              <a:t>Function symbols</a:t>
            </a:r>
            <a:r>
              <a:rPr lang="en-US" altLang="en-US" sz="2400" dirty="0"/>
              <a:t> (mapping individuals to individuals)     	E.g., author-of(</a:t>
            </a:r>
            <a:r>
              <a:rPr lang="en-US" altLang="en-US" sz="2400" dirty="0" err="1"/>
              <a:t>bfo</a:t>
            </a:r>
            <a:r>
              <a:rPr lang="en-US" altLang="en-US" sz="2400" dirty="0"/>
              <a:t>) = </a:t>
            </a:r>
            <a:r>
              <a:rPr lang="en-US" altLang="en-US" sz="2400" dirty="0" err="1"/>
              <a:t>barry_smith</a:t>
            </a:r>
            <a:endParaRPr lang="en-US" altLang="en-US" sz="2400" dirty="0"/>
          </a:p>
          <a:p>
            <a:pPr lvl="1"/>
            <a:endParaRPr lang="en-US" altLang="en-US" sz="2400" dirty="0"/>
          </a:p>
          <a:p>
            <a:pPr lvl="1"/>
            <a:r>
              <a:rPr lang="en-US" altLang="en-US" sz="2400" b="1" dirty="0"/>
              <a:t>Predicate symbols</a:t>
            </a:r>
            <a:r>
              <a:rPr lang="en-US" altLang="en-US" sz="2400" dirty="0"/>
              <a:t> (mapping from individuals to truth values) </a:t>
            </a:r>
          </a:p>
          <a:p>
            <a:pPr marL="57150" indent="0"/>
            <a:r>
              <a:rPr lang="en-US" altLang="en-US" dirty="0"/>
              <a:t>	E.g., greater(5,3) = true, smart(</a:t>
            </a:r>
            <a:r>
              <a:rPr lang="en-US" altLang="en-US" dirty="0" err="1"/>
              <a:t>barry_smith</a:t>
            </a:r>
            <a:r>
              <a:rPr lang="en-US" altLang="en-US" dirty="0"/>
              <a:t>) = true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B100C243-0CC0-40FA-A94F-1F1FAE61B0FD}"/>
              </a:ext>
            </a:extLst>
          </p:cNvPr>
          <p:cNvSpPr>
            <a:spLocks noGrp="1" noChangeArrowheads="1"/>
          </p:cNvSpPr>
          <p:nvPr>
            <p:ph type="title"/>
          </p:nvPr>
        </p:nvSpPr>
        <p:spPr/>
        <p:txBody>
          <a:bodyPr/>
          <a:lstStyle/>
          <a:p>
            <a:r>
              <a:rPr lang="en-US" altLang="en-US" dirty="0"/>
              <a:t>First-Order Logic (FOL) - </a:t>
            </a:r>
            <a:r>
              <a:rPr lang="en-US" altLang="en-US" i="1" dirty="0"/>
              <a:t>Syntax…</a:t>
            </a:r>
          </a:p>
        </p:txBody>
      </p:sp>
      <p:sp>
        <p:nvSpPr>
          <p:cNvPr id="5123" name="Rectangle 3">
            <a:extLst>
              <a:ext uri="{FF2B5EF4-FFF2-40B4-BE49-F238E27FC236}">
                <a16:creationId xmlns:a16="http://schemas.microsoft.com/office/drawing/2014/main" id="{AB679E67-E517-43B5-BD60-4C1859FFE687}"/>
              </a:ext>
            </a:extLst>
          </p:cNvPr>
          <p:cNvSpPr>
            <a:spLocks noGrp="1" noChangeArrowheads="1"/>
          </p:cNvSpPr>
          <p:nvPr>
            <p:ph idx="1"/>
          </p:nvPr>
        </p:nvSpPr>
        <p:spPr/>
        <p:txBody>
          <a:bodyPr/>
          <a:lstStyle/>
          <a:p>
            <a:r>
              <a:rPr lang="en-US" altLang="en-US" dirty="0"/>
              <a:t>FOL supplies these primitives: </a:t>
            </a:r>
          </a:p>
          <a:p>
            <a:pPr lvl="1"/>
            <a:r>
              <a:rPr lang="en-US" altLang="en-US" b="1" dirty="0"/>
              <a:t>Variable symbols</a:t>
            </a:r>
            <a:r>
              <a:rPr lang="en-US" altLang="en-US" dirty="0"/>
              <a:t>. E.g., </a:t>
            </a:r>
            <a:r>
              <a:rPr lang="en-US" altLang="en-US" dirty="0" err="1">
                <a:latin typeface="Courier New" panose="02070309020205020404" pitchFamily="49" charset="0"/>
              </a:rPr>
              <a:t>x,y</a:t>
            </a:r>
            <a:r>
              <a:rPr lang="en-US" altLang="en-US" dirty="0">
                <a:latin typeface="Courier New" panose="02070309020205020404" pitchFamily="49" charset="0"/>
              </a:rPr>
              <a:t> </a:t>
            </a:r>
          </a:p>
          <a:p>
            <a:pPr lvl="1"/>
            <a:endParaRPr lang="en-US" altLang="en-US" dirty="0">
              <a:latin typeface="Courier New" panose="02070309020205020404" pitchFamily="49" charset="0"/>
            </a:endParaRPr>
          </a:p>
          <a:p>
            <a:pPr lvl="1"/>
            <a:r>
              <a:rPr lang="en-US" altLang="en-US" b="1" dirty="0"/>
              <a:t>Connectives</a:t>
            </a:r>
            <a:r>
              <a:rPr lang="en-US" altLang="en-US" dirty="0"/>
              <a:t>.</a:t>
            </a:r>
          </a:p>
          <a:p>
            <a:pPr lvl="2"/>
            <a:r>
              <a:rPr lang="en-US" altLang="en-US" dirty="0"/>
              <a:t>Same as in PL: </a:t>
            </a:r>
          </a:p>
          <a:p>
            <a:pPr lvl="3"/>
            <a:r>
              <a:rPr lang="en-US" altLang="en-US" dirty="0"/>
              <a:t>not (~), </a:t>
            </a:r>
          </a:p>
          <a:p>
            <a:pPr lvl="3"/>
            <a:r>
              <a:rPr lang="en-US" altLang="en-US" dirty="0"/>
              <a:t>and (^), </a:t>
            </a:r>
          </a:p>
          <a:p>
            <a:pPr lvl="3"/>
            <a:r>
              <a:rPr lang="en-US" altLang="en-US" dirty="0"/>
              <a:t>or (v), </a:t>
            </a:r>
          </a:p>
          <a:p>
            <a:pPr lvl="3"/>
            <a:r>
              <a:rPr lang="en-US" altLang="en-US" dirty="0"/>
              <a:t>implies (</a:t>
            </a:r>
            <a:r>
              <a:rPr lang="en-US" dirty="0">
                <a:sym typeface="Symbol" panose="05050102010706020507" pitchFamily="18" charset="2"/>
              </a:rPr>
              <a:t></a:t>
            </a:r>
            <a:r>
              <a:rPr lang="en-US" altLang="en-US" dirty="0"/>
              <a:t>), </a:t>
            </a:r>
          </a:p>
          <a:p>
            <a:pPr lvl="3"/>
            <a:r>
              <a:rPr lang="en-US" altLang="en-US" dirty="0"/>
              <a:t>if and only if (&lt;=&gt;) </a:t>
            </a:r>
          </a:p>
          <a:p>
            <a:pPr lvl="1"/>
            <a:endParaRPr lang="en-US" altLang="en-US" dirty="0"/>
          </a:p>
          <a:p>
            <a:pPr lvl="1"/>
            <a:r>
              <a:rPr lang="en-US" altLang="en-US" b="1" dirty="0"/>
              <a:t>Quantifiers</a:t>
            </a:r>
            <a:r>
              <a:rPr lang="en-US" altLang="en-US" dirty="0"/>
              <a:t>: Universal (</a:t>
            </a:r>
            <a:r>
              <a:rPr lang="en-US" dirty="0">
                <a:sym typeface="Symbol" panose="05050102010706020507" pitchFamily="18" charset="2"/>
              </a:rPr>
              <a:t></a:t>
            </a:r>
            <a:r>
              <a:rPr lang="en-US" altLang="en-US" dirty="0"/>
              <a:t>) and Existential (</a:t>
            </a:r>
            <a:r>
              <a:rPr lang="en-US" dirty="0">
                <a:sym typeface="Symbol" panose="05050102010706020507" pitchFamily="18" charset="2"/>
              </a:rPr>
              <a:t></a:t>
            </a:r>
            <a:r>
              <a:rPr lang="en-US" altLang="en-US" dirty="0"/>
              <a:t>) </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23ABD-D5BA-4BC1-B67F-31456B60E65B}"/>
              </a:ext>
            </a:extLst>
          </p:cNvPr>
          <p:cNvSpPr>
            <a:spLocks noGrp="1"/>
          </p:cNvSpPr>
          <p:nvPr>
            <p:ph type="title"/>
          </p:nvPr>
        </p:nvSpPr>
        <p:spPr/>
        <p:txBody>
          <a:bodyPr/>
          <a:lstStyle/>
          <a:p>
            <a:r>
              <a:rPr lang="en-US" dirty="0"/>
              <a:t>Truth values of quantifiers</a:t>
            </a:r>
          </a:p>
        </p:txBody>
      </p:sp>
      <p:graphicFrame>
        <p:nvGraphicFramePr>
          <p:cNvPr id="5" name="Content Placeholder 4">
            <a:extLst>
              <a:ext uri="{FF2B5EF4-FFF2-40B4-BE49-F238E27FC236}">
                <a16:creationId xmlns:a16="http://schemas.microsoft.com/office/drawing/2014/main" id="{D54A507B-5B5A-4555-AC71-BFD4B88D46DA}"/>
              </a:ext>
            </a:extLst>
          </p:cNvPr>
          <p:cNvGraphicFramePr>
            <a:graphicFrameLocks noGrp="1"/>
          </p:cNvGraphicFramePr>
          <p:nvPr>
            <p:ph idx="1"/>
          </p:nvPr>
        </p:nvGraphicFramePr>
        <p:xfrm>
          <a:off x="228600" y="1676400"/>
          <a:ext cx="8686800" cy="2103120"/>
        </p:xfrm>
        <a:graphic>
          <a:graphicData uri="http://schemas.openxmlformats.org/drawingml/2006/table">
            <a:tbl>
              <a:tblPr firstRow="1" bandRow="1">
                <a:tableStyleId>{5C22544A-7EE6-4342-B048-85BDC9FD1C3A}</a:tableStyleId>
              </a:tblPr>
              <a:tblGrid>
                <a:gridCol w="2133600">
                  <a:extLst>
                    <a:ext uri="{9D8B030D-6E8A-4147-A177-3AD203B41FA5}">
                      <a16:colId xmlns:a16="http://schemas.microsoft.com/office/drawing/2014/main" val="3846161895"/>
                    </a:ext>
                  </a:extLst>
                </a:gridCol>
                <a:gridCol w="3048000">
                  <a:extLst>
                    <a:ext uri="{9D8B030D-6E8A-4147-A177-3AD203B41FA5}">
                      <a16:colId xmlns:a16="http://schemas.microsoft.com/office/drawing/2014/main" val="1352075635"/>
                    </a:ext>
                  </a:extLst>
                </a:gridCol>
                <a:gridCol w="3505200">
                  <a:extLst>
                    <a:ext uri="{9D8B030D-6E8A-4147-A177-3AD203B41FA5}">
                      <a16:colId xmlns:a16="http://schemas.microsoft.com/office/drawing/2014/main" val="3331980931"/>
                    </a:ext>
                  </a:extLst>
                </a:gridCol>
              </a:tblGrid>
              <a:tr h="370840">
                <a:tc>
                  <a:txBody>
                    <a:bodyPr/>
                    <a:lstStyle/>
                    <a:p>
                      <a:r>
                        <a:rPr lang="en-US" sz="2400" dirty="0">
                          <a:solidFill>
                            <a:schemeClr val="tx1"/>
                          </a:solidFill>
                        </a:rPr>
                        <a:t>Statement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solidFill>
                            <a:schemeClr val="tx1"/>
                          </a:solidFill>
                        </a:rPr>
                        <a:t>True when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solidFill>
                            <a:schemeClr val="tx1"/>
                          </a:solidFill>
                        </a:rPr>
                        <a:t>False when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50084645"/>
                  </a:ext>
                </a:extLst>
              </a:tr>
              <a:tr h="370840">
                <a:tc>
                  <a:txBody>
                    <a:bodyPr/>
                    <a:lstStyle/>
                    <a:p>
                      <a:r>
                        <a:rPr lang="en-US" sz="2400" dirty="0">
                          <a:sym typeface="Symbol" panose="05050102010706020507" pitchFamily="18" charset="2"/>
                        </a:rPr>
                        <a:t></a:t>
                      </a:r>
                      <a:r>
                        <a:rPr lang="en-US" sz="2400" dirty="0" err="1">
                          <a:sym typeface="Symbol" panose="05050102010706020507" pitchFamily="18" charset="2"/>
                        </a:rPr>
                        <a:t>x.A</a:t>
                      </a:r>
                      <a:r>
                        <a:rPr lang="en-US" sz="2400" dirty="0">
                          <a:sym typeface="Symbol" panose="05050102010706020507" pitchFamily="18" charset="2"/>
                        </a:rPr>
                        <a:t>(x)</a:t>
                      </a:r>
                      <a:endParaRPr lang="en-US"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t>A(x) is true for every x.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t>There is an x for which A(x) is false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83295708"/>
                  </a:ext>
                </a:extLst>
              </a:tr>
              <a:tr h="370840">
                <a:tc>
                  <a:txBody>
                    <a:bodyPr/>
                    <a:lstStyle/>
                    <a:p>
                      <a:r>
                        <a:rPr lang="en-US" sz="2400" dirty="0">
                          <a:sym typeface="Symbol" panose="05050102010706020507" pitchFamily="18" charset="2"/>
                        </a:rPr>
                        <a:t></a:t>
                      </a:r>
                      <a:r>
                        <a:rPr lang="en-US" sz="2400" dirty="0" err="1">
                          <a:sym typeface="Symbol" panose="05050102010706020507" pitchFamily="18" charset="2"/>
                        </a:rPr>
                        <a:t>x.A</a:t>
                      </a:r>
                      <a:r>
                        <a:rPr lang="en-US" sz="2400" dirty="0">
                          <a:sym typeface="Symbol" panose="05050102010706020507" pitchFamily="18" charset="2"/>
                        </a:rPr>
                        <a:t>(x)</a:t>
                      </a:r>
                      <a:endParaRPr lang="en-US"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t>There is an x for which A(x) is true.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t>A(x) is false for every x.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61994323"/>
                  </a:ext>
                </a:extLst>
              </a:tr>
            </a:tbl>
          </a:graphicData>
        </a:graphic>
      </p:graphicFrame>
      <p:sp>
        <p:nvSpPr>
          <p:cNvPr id="4" name="Slide Number Placeholder 3">
            <a:extLst>
              <a:ext uri="{FF2B5EF4-FFF2-40B4-BE49-F238E27FC236}">
                <a16:creationId xmlns:a16="http://schemas.microsoft.com/office/drawing/2014/main" id="{AE79A060-A8F7-4579-ABD7-B743F58C73EE}"/>
              </a:ext>
            </a:extLst>
          </p:cNvPr>
          <p:cNvSpPr>
            <a:spLocks noGrp="1"/>
          </p:cNvSpPr>
          <p:nvPr>
            <p:ph type="sldNum" sz="quarter" idx="3"/>
          </p:nvPr>
        </p:nvSpPr>
        <p:spPr/>
        <p:txBody>
          <a:bodyPr/>
          <a:lstStyle/>
          <a:p>
            <a:fld id="{7C5DB68A-9D44-4073-920F-D08D647C06A7}" type="slidenum">
              <a:rPr lang="en-US" smtClean="0"/>
              <a:t>47</a:t>
            </a:fld>
            <a:endParaRPr lang="en-US" dirty="0"/>
          </a:p>
        </p:txBody>
      </p:sp>
      <p:sp>
        <p:nvSpPr>
          <p:cNvPr id="6" name="Oval 5">
            <a:extLst>
              <a:ext uri="{FF2B5EF4-FFF2-40B4-BE49-F238E27FC236}">
                <a16:creationId xmlns:a16="http://schemas.microsoft.com/office/drawing/2014/main" id="{0AB7B934-05C4-4ECB-894F-FBF7D910E0AC}"/>
              </a:ext>
            </a:extLst>
          </p:cNvPr>
          <p:cNvSpPr/>
          <p:nvPr/>
        </p:nvSpPr>
        <p:spPr bwMode="auto">
          <a:xfrm>
            <a:off x="2057400" y="4419600"/>
            <a:ext cx="4876800" cy="2103120"/>
          </a:xfrm>
          <a:prstGeom prst="ellipse">
            <a:avLst/>
          </a:prstGeom>
          <a:noFill/>
          <a:ln w="19050" cap="flat" cmpd="sng" algn="ctr">
            <a:solidFill>
              <a:schemeClr val="bg1"/>
            </a:solidFill>
            <a:prstDash val="dashDot"/>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7" name="Oval 6">
            <a:extLst>
              <a:ext uri="{FF2B5EF4-FFF2-40B4-BE49-F238E27FC236}">
                <a16:creationId xmlns:a16="http://schemas.microsoft.com/office/drawing/2014/main" id="{14801248-351F-4B0A-9A01-CFEFA932A8F8}"/>
              </a:ext>
            </a:extLst>
          </p:cNvPr>
          <p:cNvSpPr/>
          <p:nvPr/>
        </p:nvSpPr>
        <p:spPr bwMode="auto">
          <a:xfrm>
            <a:off x="2438400" y="5029200"/>
            <a:ext cx="2438400" cy="1188720"/>
          </a:xfrm>
          <a:prstGeom prst="ellipse">
            <a:avLst/>
          </a:prstGeom>
          <a:noFill/>
          <a:ln w="19050"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8" name="TextBox 7">
            <a:extLst>
              <a:ext uri="{FF2B5EF4-FFF2-40B4-BE49-F238E27FC236}">
                <a16:creationId xmlns:a16="http://schemas.microsoft.com/office/drawing/2014/main" id="{003E924D-DB01-4355-977E-33E61C189130}"/>
              </a:ext>
            </a:extLst>
          </p:cNvPr>
          <p:cNvSpPr txBox="1"/>
          <p:nvPr/>
        </p:nvSpPr>
        <p:spPr>
          <a:xfrm>
            <a:off x="6586863" y="4419600"/>
            <a:ext cx="1370888" cy="584775"/>
          </a:xfrm>
          <a:prstGeom prst="rect">
            <a:avLst/>
          </a:prstGeom>
          <a:noFill/>
        </p:spPr>
        <p:txBody>
          <a:bodyPr wrap="none" rtlCol="0">
            <a:spAutoFit/>
          </a:bodyPr>
          <a:lstStyle/>
          <a:p>
            <a:r>
              <a:rPr lang="en-US" b="0" dirty="0">
                <a:solidFill>
                  <a:schemeClr val="bg1"/>
                </a:solidFill>
              </a:rPr>
              <a:t>Reality</a:t>
            </a:r>
          </a:p>
        </p:txBody>
      </p:sp>
      <p:sp>
        <p:nvSpPr>
          <p:cNvPr id="9" name="TextBox 8">
            <a:extLst>
              <a:ext uri="{FF2B5EF4-FFF2-40B4-BE49-F238E27FC236}">
                <a16:creationId xmlns:a16="http://schemas.microsoft.com/office/drawing/2014/main" id="{02569023-28EB-4F9B-9419-AEAB5114FB32}"/>
              </a:ext>
            </a:extLst>
          </p:cNvPr>
          <p:cNvSpPr txBox="1"/>
          <p:nvPr/>
        </p:nvSpPr>
        <p:spPr>
          <a:xfrm>
            <a:off x="4724400" y="5862935"/>
            <a:ext cx="2667717" cy="461665"/>
          </a:xfrm>
          <a:prstGeom prst="rect">
            <a:avLst/>
          </a:prstGeom>
          <a:noFill/>
        </p:spPr>
        <p:txBody>
          <a:bodyPr wrap="none" rtlCol="0">
            <a:spAutoFit/>
          </a:bodyPr>
          <a:lstStyle/>
          <a:p>
            <a:r>
              <a:rPr lang="en-US" sz="2400" b="0" dirty="0">
                <a:solidFill>
                  <a:schemeClr val="bg1"/>
                </a:solidFill>
              </a:rPr>
              <a:t>Represented Reality</a:t>
            </a:r>
          </a:p>
        </p:txBody>
      </p:sp>
      <p:sp>
        <p:nvSpPr>
          <p:cNvPr id="10" name="TextBox 9">
            <a:extLst>
              <a:ext uri="{FF2B5EF4-FFF2-40B4-BE49-F238E27FC236}">
                <a16:creationId xmlns:a16="http://schemas.microsoft.com/office/drawing/2014/main" id="{088808C2-DBAB-4CBE-939F-471D0048FFCC}"/>
              </a:ext>
            </a:extLst>
          </p:cNvPr>
          <p:cNvSpPr txBox="1"/>
          <p:nvPr/>
        </p:nvSpPr>
        <p:spPr>
          <a:xfrm>
            <a:off x="175098" y="3851255"/>
            <a:ext cx="3139706" cy="461665"/>
          </a:xfrm>
          <a:prstGeom prst="rect">
            <a:avLst/>
          </a:prstGeom>
          <a:noFill/>
        </p:spPr>
        <p:txBody>
          <a:bodyPr wrap="none" rtlCol="0">
            <a:spAutoFit/>
          </a:bodyPr>
          <a:lstStyle/>
          <a:p>
            <a:r>
              <a:rPr lang="en-US" sz="2400" u="sng" dirty="0">
                <a:solidFill>
                  <a:schemeClr val="bg1"/>
                </a:solidFill>
              </a:rPr>
              <a:t>Open or Closed World</a:t>
            </a:r>
          </a:p>
        </p:txBody>
      </p:sp>
    </p:spTree>
    <p:extLst>
      <p:ext uri="{BB962C8B-B14F-4D97-AF65-F5344CB8AC3E}">
        <p14:creationId xmlns:p14="http://schemas.microsoft.com/office/powerpoint/2010/main" val="751553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P spid="9" grpId="0"/>
      <p:bldP spid="10"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E0DFB0-828C-4D18-BE93-81B15709E5B2}"/>
              </a:ext>
            </a:extLst>
          </p:cNvPr>
          <p:cNvSpPr>
            <a:spLocks noGrp="1"/>
          </p:cNvSpPr>
          <p:nvPr>
            <p:ph type="title"/>
          </p:nvPr>
        </p:nvSpPr>
        <p:spPr/>
        <p:txBody>
          <a:bodyPr/>
          <a:lstStyle/>
          <a:p>
            <a:r>
              <a:rPr lang="en-US" dirty="0"/>
              <a:t>Some equivalences</a:t>
            </a:r>
          </a:p>
        </p:txBody>
      </p:sp>
      <p:pic>
        <p:nvPicPr>
          <p:cNvPr id="44" name="Content Placeholder 43">
            <a:extLst>
              <a:ext uri="{FF2B5EF4-FFF2-40B4-BE49-F238E27FC236}">
                <a16:creationId xmlns:a16="http://schemas.microsoft.com/office/drawing/2014/main" id="{DB8D9E55-BDE9-4F72-9E1E-0B90704C116A}"/>
              </a:ext>
            </a:extLst>
          </p:cNvPr>
          <p:cNvPicPr>
            <a:picLocks noGrp="1" noChangeAspect="1"/>
          </p:cNvPicPr>
          <p:nvPr>
            <p:ph idx="1"/>
          </p:nvPr>
        </p:nvPicPr>
        <p:blipFill>
          <a:blip r:embed="rId2"/>
          <a:stretch>
            <a:fillRect/>
          </a:stretch>
        </p:blipFill>
        <p:spPr>
          <a:xfrm>
            <a:off x="151448" y="1828800"/>
            <a:ext cx="8841104" cy="3652837"/>
          </a:xfrm>
          <a:prstGeom prst="rect">
            <a:avLst/>
          </a:prstGeom>
        </p:spPr>
      </p:pic>
      <p:sp>
        <p:nvSpPr>
          <p:cNvPr id="4" name="Slide Number Placeholder 3">
            <a:extLst>
              <a:ext uri="{FF2B5EF4-FFF2-40B4-BE49-F238E27FC236}">
                <a16:creationId xmlns:a16="http://schemas.microsoft.com/office/drawing/2014/main" id="{51E700AE-E5B2-47A1-A054-75A91DF5510B}"/>
              </a:ext>
            </a:extLst>
          </p:cNvPr>
          <p:cNvSpPr>
            <a:spLocks noGrp="1"/>
          </p:cNvSpPr>
          <p:nvPr>
            <p:ph type="sldNum" sz="quarter" idx="3"/>
          </p:nvPr>
        </p:nvSpPr>
        <p:spPr/>
        <p:txBody>
          <a:bodyPr/>
          <a:lstStyle/>
          <a:p>
            <a:fld id="{7C5DB68A-9D44-4073-920F-D08D647C06A7}" type="slidenum">
              <a:rPr lang="en-US" smtClean="0"/>
              <a:t>48</a:t>
            </a:fld>
            <a:endParaRPr lang="en-US" dirty="0"/>
          </a:p>
        </p:txBody>
      </p:sp>
      <p:sp>
        <p:nvSpPr>
          <p:cNvPr id="3" name="TextBox 2">
            <a:extLst>
              <a:ext uri="{FF2B5EF4-FFF2-40B4-BE49-F238E27FC236}">
                <a16:creationId xmlns:a16="http://schemas.microsoft.com/office/drawing/2014/main" id="{DA36E0F4-0461-434E-B5A2-FB95CA5CE730}"/>
              </a:ext>
            </a:extLst>
          </p:cNvPr>
          <p:cNvSpPr txBox="1"/>
          <p:nvPr/>
        </p:nvSpPr>
        <p:spPr>
          <a:xfrm>
            <a:off x="1905000" y="5786437"/>
            <a:ext cx="5715027" cy="646331"/>
          </a:xfrm>
          <a:prstGeom prst="rect">
            <a:avLst/>
          </a:prstGeom>
          <a:noFill/>
        </p:spPr>
        <p:txBody>
          <a:bodyPr wrap="none" rtlCol="0">
            <a:spAutoFit/>
          </a:bodyPr>
          <a:lstStyle/>
          <a:p>
            <a:r>
              <a:rPr lang="en-US" sz="1800" b="0" dirty="0">
                <a:solidFill>
                  <a:schemeClr val="bg1"/>
                </a:solidFill>
              </a:rPr>
              <a:t>A free variable is a variable not bound by a quantifier:</a:t>
            </a:r>
          </a:p>
          <a:p>
            <a:r>
              <a:rPr lang="en-US" sz="1800" b="0" dirty="0">
                <a:solidFill>
                  <a:schemeClr val="bg1"/>
                </a:solidFill>
                <a:sym typeface="Symbol" panose="05050102010706020507" pitchFamily="18" charset="2"/>
              </a:rPr>
              <a:t></a:t>
            </a:r>
            <a:r>
              <a:rPr lang="en-US" sz="1800" b="0" dirty="0" err="1">
                <a:solidFill>
                  <a:schemeClr val="bg1"/>
                </a:solidFill>
                <a:sym typeface="Symbol" panose="05050102010706020507" pitchFamily="18" charset="2"/>
              </a:rPr>
              <a:t>x.P</a:t>
            </a:r>
            <a:r>
              <a:rPr lang="en-US" sz="1800" b="0" dirty="0">
                <a:solidFill>
                  <a:schemeClr val="bg1"/>
                </a:solidFill>
                <a:sym typeface="Symbol" panose="05050102010706020507" pitchFamily="18" charset="2"/>
              </a:rPr>
              <a:t>(x)  Q(x) in contradistinction to x.(P(x)  Q(x))</a:t>
            </a:r>
            <a:endParaRPr lang="en-US" sz="1800" b="0" dirty="0">
              <a:solidFill>
                <a:schemeClr val="bg1"/>
              </a:solidFill>
            </a:endParaRPr>
          </a:p>
        </p:txBody>
      </p:sp>
    </p:spTree>
    <p:extLst>
      <p:ext uri="{BB962C8B-B14F-4D97-AF65-F5344CB8AC3E}">
        <p14:creationId xmlns:p14="http://schemas.microsoft.com/office/powerpoint/2010/main" val="42758517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FE7EAC4-5E28-46E5-92DB-C56E19C47068}"/>
              </a:ext>
            </a:extLst>
          </p:cNvPr>
          <p:cNvSpPr/>
          <p:nvPr/>
        </p:nvSpPr>
        <p:spPr bwMode="auto">
          <a:xfrm>
            <a:off x="685800" y="5554368"/>
            <a:ext cx="8382000" cy="1218806"/>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2" name="Title 1">
            <a:extLst>
              <a:ext uri="{FF2B5EF4-FFF2-40B4-BE49-F238E27FC236}">
                <a16:creationId xmlns:a16="http://schemas.microsoft.com/office/drawing/2014/main" id="{DF683B92-FCCA-46DD-A14E-D42165F4FB23}"/>
              </a:ext>
            </a:extLst>
          </p:cNvPr>
          <p:cNvSpPr>
            <a:spLocks noGrp="1"/>
          </p:cNvSpPr>
          <p:nvPr>
            <p:ph type="title"/>
          </p:nvPr>
        </p:nvSpPr>
        <p:spPr/>
        <p:txBody>
          <a:bodyPr/>
          <a:lstStyle/>
          <a:p>
            <a:r>
              <a:rPr lang="en-US" dirty="0"/>
              <a:t>Flexibility in predicate formation</a:t>
            </a:r>
          </a:p>
        </p:txBody>
      </p:sp>
      <p:sp>
        <p:nvSpPr>
          <p:cNvPr id="3" name="Content Placeholder 2">
            <a:extLst>
              <a:ext uri="{FF2B5EF4-FFF2-40B4-BE49-F238E27FC236}">
                <a16:creationId xmlns:a16="http://schemas.microsoft.com/office/drawing/2014/main" id="{1BB46042-F8F0-4A20-9B6E-F52311D27F7D}"/>
              </a:ext>
            </a:extLst>
          </p:cNvPr>
          <p:cNvSpPr>
            <a:spLocks noGrp="1"/>
          </p:cNvSpPr>
          <p:nvPr>
            <p:ph idx="1"/>
          </p:nvPr>
        </p:nvSpPr>
        <p:spPr/>
        <p:txBody>
          <a:bodyPr/>
          <a:lstStyle/>
          <a:p>
            <a:pPr>
              <a:buFont typeface="Arial" panose="020B0604020202020204" pitchFamily="34" charset="0"/>
              <a:buChar char="•"/>
            </a:pPr>
            <a:r>
              <a:rPr lang="en-US" dirty="0"/>
              <a:t>Some people eat too much:</a:t>
            </a:r>
          </a:p>
          <a:p>
            <a:pPr lvl="1">
              <a:buFont typeface="Arial" panose="020B0604020202020204" pitchFamily="34" charset="0"/>
              <a:buChar char="•"/>
            </a:pPr>
            <a:r>
              <a:rPr lang="en-US" dirty="0">
                <a:sym typeface="Symbol" panose="05050102010706020507" pitchFamily="18" charset="2"/>
              </a:rPr>
              <a:t>x (person(x) </a:t>
            </a:r>
            <a:r>
              <a:rPr lang="el-GR" dirty="0"/>
              <a:t>Λ </a:t>
            </a:r>
            <a:r>
              <a:rPr lang="en-US" dirty="0" err="1">
                <a:sym typeface="Symbol" panose="05050102010706020507" pitchFamily="18" charset="2"/>
              </a:rPr>
              <a:t>eats_too_much</a:t>
            </a:r>
            <a:r>
              <a:rPr lang="en-US" dirty="0">
                <a:sym typeface="Symbol" panose="05050102010706020507" pitchFamily="18" charset="2"/>
              </a:rPr>
              <a:t>(x))</a:t>
            </a:r>
          </a:p>
          <a:p>
            <a:pPr lvl="1">
              <a:buFont typeface="Arial" panose="020B0604020202020204" pitchFamily="34" charset="0"/>
              <a:buChar char="•"/>
            </a:pPr>
            <a:r>
              <a:rPr lang="en-US" dirty="0">
                <a:sym typeface="Symbol" panose="05050102010706020507" pitchFamily="18" charset="2"/>
              </a:rPr>
              <a:t>x (person(x) </a:t>
            </a:r>
            <a:r>
              <a:rPr lang="el-GR" dirty="0"/>
              <a:t>Λ </a:t>
            </a:r>
            <a:r>
              <a:rPr lang="en-US" dirty="0">
                <a:sym typeface="Symbol" panose="05050102010706020507" pitchFamily="18" charset="2"/>
              </a:rPr>
              <a:t>eats(x, ‘too much’))</a:t>
            </a:r>
            <a:endParaRPr lang="en-US" dirty="0"/>
          </a:p>
          <a:p>
            <a:pPr lvl="1">
              <a:buFont typeface="Arial" panose="020B0604020202020204" pitchFamily="34" charset="0"/>
              <a:buChar char="•"/>
            </a:pPr>
            <a:r>
              <a:rPr lang="en-US" dirty="0">
                <a:sym typeface="Symbol" panose="05050102010706020507" pitchFamily="18" charset="2"/>
              </a:rPr>
              <a:t>x y (person(x) </a:t>
            </a:r>
            <a:r>
              <a:rPr lang="el-GR" dirty="0"/>
              <a:t>Λ </a:t>
            </a:r>
            <a:r>
              <a:rPr lang="en-US" dirty="0">
                <a:sym typeface="Symbol" panose="05050102010706020507" pitchFamily="18" charset="2"/>
              </a:rPr>
              <a:t>eats(x, y) </a:t>
            </a:r>
            <a:r>
              <a:rPr lang="el-GR" dirty="0"/>
              <a:t>Λ</a:t>
            </a:r>
            <a:r>
              <a:rPr lang="en-US" dirty="0"/>
              <a:t> quantity(y, ‘too much’))</a:t>
            </a:r>
            <a:r>
              <a:rPr lang="en-US" dirty="0">
                <a:sym typeface="Symbol" panose="05050102010706020507" pitchFamily="18" charset="2"/>
              </a:rPr>
              <a:t> </a:t>
            </a:r>
          </a:p>
          <a:p>
            <a:pPr>
              <a:buFont typeface="Arial" panose="020B0604020202020204" pitchFamily="34" charset="0"/>
              <a:buChar char="•"/>
            </a:pPr>
            <a:r>
              <a:rPr lang="en-US" dirty="0">
                <a:sym typeface="Symbol" panose="05050102010706020507" pitchFamily="18" charset="2"/>
              </a:rPr>
              <a:t>However:</a:t>
            </a:r>
          </a:p>
          <a:p>
            <a:pPr lvl="1">
              <a:buFont typeface="Arial" panose="020B0604020202020204" pitchFamily="34" charset="0"/>
              <a:buChar char="•"/>
            </a:pPr>
            <a:r>
              <a:rPr lang="en-US" dirty="0">
                <a:sym typeface="Symbol" panose="05050102010706020507" pitchFamily="18" charset="2"/>
              </a:rPr>
              <a:t>Are not equivalent,</a:t>
            </a:r>
          </a:p>
          <a:p>
            <a:pPr lvl="1">
              <a:buFont typeface="Arial" panose="020B0604020202020204" pitchFamily="34" charset="0"/>
              <a:buChar char="•"/>
            </a:pPr>
            <a:r>
              <a:rPr lang="en-US" dirty="0">
                <a:sym typeface="Symbol" panose="05050102010706020507" pitchFamily="18" charset="2"/>
              </a:rPr>
              <a:t>Are based on a different ontology.</a:t>
            </a:r>
          </a:p>
          <a:p>
            <a:pPr>
              <a:buFont typeface="Arial" panose="020B0604020202020204" pitchFamily="34" charset="0"/>
              <a:buChar char="•"/>
            </a:pPr>
            <a:r>
              <a:rPr lang="en-US" dirty="0">
                <a:sym typeface="Symbol" panose="05050102010706020507" pitchFamily="18" charset="2"/>
              </a:rPr>
              <a:t>As a realist </a:t>
            </a:r>
            <a:r>
              <a:rPr lang="en-US" dirty="0" err="1">
                <a:sym typeface="Symbol" panose="05050102010706020507" pitchFamily="18" charset="2"/>
              </a:rPr>
              <a:t>ontologist</a:t>
            </a:r>
            <a:r>
              <a:rPr lang="en-US" dirty="0">
                <a:sym typeface="Symbol" panose="05050102010706020507" pitchFamily="18" charset="2"/>
              </a:rPr>
              <a:t>, make your choice on the basis of the method described in </a:t>
            </a:r>
          </a:p>
          <a:p>
            <a:pPr marL="0" indent="0"/>
            <a:endParaRPr lang="en-US" dirty="0"/>
          </a:p>
          <a:p>
            <a:pPr lvl="1">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C4C9929C-45E0-450B-9D9A-6C68D442C374}"/>
              </a:ext>
            </a:extLst>
          </p:cNvPr>
          <p:cNvSpPr>
            <a:spLocks noGrp="1"/>
          </p:cNvSpPr>
          <p:nvPr>
            <p:ph type="sldNum" sz="quarter" idx="3"/>
          </p:nvPr>
        </p:nvSpPr>
        <p:spPr/>
        <p:txBody>
          <a:bodyPr/>
          <a:lstStyle/>
          <a:p>
            <a:fld id="{7C5DB68A-9D44-4073-920F-D08D647C06A7}" type="slidenum">
              <a:rPr lang="en-US" smtClean="0"/>
              <a:t>49</a:t>
            </a:fld>
            <a:endParaRPr lang="en-US" dirty="0"/>
          </a:p>
        </p:txBody>
      </p:sp>
      <p:pic>
        <p:nvPicPr>
          <p:cNvPr id="5" name="Picture 4">
            <a:extLst>
              <a:ext uri="{FF2B5EF4-FFF2-40B4-BE49-F238E27FC236}">
                <a16:creationId xmlns:a16="http://schemas.microsoft.com/office/drawing/2014/main" id="{2EEE4AAC-A4CD-47E4-B52F-121669E3E004}"/>
              </a:ext>
            </a:extLst>
          </p:cNvPr>
          <p:cNvPicPr>
            <a:picLocks noChangeAspect="1"/>
          </p:cNvPicPr>
          <p:nvPr/>
        </p:nvPicPr>
        <p:blipFill>
          <a:blip r:embed="rId2"/>
          <a:stretch>
            <a:fillRect/>
          </a:stretch>
        </p:blipFill>
        <p:spPr>
          <a:xfrm>
            <a:off x="685800" y="5554368"/>
            <a:ext cx="7266562" cy="1083263"/>
          </a:xfrm>
          <a:prstGeom prst="rect">
            <a:avLst/>
          </a:prstGeom>
        </p:spPr>
      </p:pic>
      <p:sp>
        <p:nvSpPr>
          <p:cNvPr id="6" name="Rectangle 5">
            <a:extLst>
              <a:ext uri="{FF2B5EF4-FFF2-40B4-BE49-F238E27FC236}">
                <a16:creationId xmlns:a16="http://schemas.microsoft.com/office/drawing/2014/main" id="{8EB77D03-8610-4280-804A-518338D927AD}"/>
              </a:ext>
            </a:extLst>
          </p:cNvPr>
          <p:cNvSpPr/>
          <p:nvPr/>
        </p:nvSpPr>
        <p:spPr>
          <a:xfrm>
            <a:off x="3048000" y="6444814"/>
            <a:ext cx="5943600" cy="276999"/>
          </a:xfrm>
          <a:prstGeom prst="rect">
            <a:avLst/>
          </a:prstGeom>
        </p:spPr>
        <p:txBody>
          <a:bodyPr wrap="square">
            <a:spAutoFit/>
          </a:bodyPr>
          <a:lstStyle/>
          <a:p>
            <a:pPr algn="r"/>
            <a:r>
              <a:rPr lang="en-US" sz="1200" dirty="0">
                <a:solidFill>
                  <a:schemeClr val="tx1"/>
                </a:solidFill>
                <a:hlinkClick r:id="rId3"/>
              </a:rPr>
              <a:t>https://genomebiology.biomedcentral.com/articles/10.1186/gb-2005-6-5-r46</a:t>
            </a:r>
            <a:r>
              <a:rPr lang="en-US" sz="1200" dirty="0">
                <a:solidFill>
                  <a:schemeClr val="tx1"/>
                </a:solidFill>
              </a:rPr>
              <a:t> </a:t>
            </a:r>
          </a:p>
        </p:txBody>
      </p:sp>
    </p:spTree>
    <p:extLst>
      <p:ext uri="{BB962C8B-B14F-4D97-AF65-F5344CB8AC3E}">
        <p14:creationId xmlns:p14="http://schemas.microsoft.com/office/powerpoint/2010/main" val="85978133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806CF8-F9B8-47B6-AF97-5123BD000E11}"/>
              </a:ext>
            </a:extLst>
          </p:cNvPr>
          <p:cNvSpPr>
            <a:spLocks noGrp="1"/>
          </p:cNvSpPr>
          <p:nvPr>
            <p:ph type="title"/>
          </p:nvPr>
        </p:nvSpPr>
        <p:spPr/>
        <p:txBody>
          <a:bodyPr/>
          <a:lstStyle/>
          <a:p>
            <a:r>
              <a:rPr lang="en-US" dirty="0"/>
              <a:t>Be careful with quantifiers</a:t>
            </a:r>
          </a:p>
        </p:txBody>
      </p:sp>
      <p:sp>
        <p:nvSpPr>
          <p:cNvPr id="3" name="Content Placeholder 2">
            <a:extLst>
              <a:ext uri="{FF2B5EF4-FFF2-40B4-BE49-F238E27FC236}">
                <a16:creationId xmlns:a16="http://schemas.microsoft.com/office/drawing/2014/main" id="{251A4BD4-C626-4D89-AC22-3D646F5F3C17}"/>
              </a:ext>
            </a:extLst>
          </p:cNvPr>
          <p:cNvSpPr>
            <a:spLocks noGrp="1"/>
          </p:cNvSpPr>
          <p:nvPr>
            <p:ph idx="1"/>
          </p:nvPr>
        </p:nvSpPr>
        <p:spPr>
          <a:xfrm>
            <a:off x="228600" y="1676400"/>
            <a:ext cx="8686800" cy="4953000"/>
          </a:xfrm>
        </p:spPr>
        <p:txBody>
          <a:bodyPr/>
          <a:lstStyle/>
          <a:p>
            <a:pPr>
              <a:buFont typeface="Arial" panose="020B0604020202020204" pitchFamily="34" charset="0"/>
              <a:buChar char="•"/>
            </a:pPr>
            <a:r>
              <a:rPr lang="en-US" dirty="0"/>
              <a:t>Order is important!</a:t>
            </a:r>
          </a:p>
          <a:p>
            <a:pPr lvl="1">
              <a:buFont typeface="Arial" panose="020B0604020202020204" pitchFamily="34" charset="0"/>
              <a:buChar char="•"/>
            </a:pPr>
            <a:r>
              <a:rPr lang="en-US" dirty="0">
                <a:sym typeface="Symbol" panose="05050102010706020507" pitchFamily="18" charset="2"/>
              </a:rPr>
              <a:t>x y </a:t>
            </a:r>
            <a:r>
              <a:rPr lang="en-US" dirty="0" err="1">
                <a:sym typeface="Symbol" panose="05050102010706020507" pitchFamily="18" charset="2"/>
              </a:rPr>
              <a:t>symptomOf</a:t>
            </a:r>
            <a:r>
              <a:rPr lang="en-US" dirty="0">
                <a:sym typeface="Symbol" panose="05050102010706020507" pitchFamily="18" charset="2"/>
              </a:rPr>
              <a:t>(x, y)</a:t>
            </a:r>
          </a:p>
          <a:p>
            <a:pPr lvl="2">
              <a:buFont typeface="Arial" panose="020B0604020202020204" pitchFamily="34" charset="0"/>
              <a:buChar char="•"/>
            </a:pPr>
            <a:r>
              <a:rPr lang="en-US" dirty="0">
                <a:sym typeface="Symbol" panose="05050102010706020507" pitchFamily="18" charset="2"/>
              </a:rPr>
              <a:t>For all x, there exist some y such that x is a symptom of y</a:t>
            </a:r>
          </a:p>
          <a:p>
            <a:pPr lvl="3">
              <a:buFont typeface="Arial" panose="020B0604020202020204" pitchFamily="34" charset="0"/>
              <a:buChar char="•"/>
            </a:pPr>
            <a:r>
              <a:rPr lang="en-US" dirty="0">
                <a:sym typeface="Symbol" panose="05050102010706020507" pitchFamily="18" charset="2"/>
              </a:rPr>
              <a:t>Every symptom originates from some disease;</a:t>
            </a:r>
          </a:p>
          <a:p>
            <a:pPr lvl="3">
              <a:buFont typeface="Arial" panose="020B0604020202020204" pitchFamily="34" charset="0"/>
              <a:buChar char="•"/>
            </a:pPr>
            <a:r>
              <a:rPr lang="en-US" dirty="0">
                <a:sym typeface="Symbol" panose="05050102010706020507" pitchFamily="18" charset="2"/>
              </a:rPr>
              <a:t>Does not exclude that there is only one disease, and that all symptoms come from that one disease.</a:t>
            </a:r>
          </a:p>
          <a:p>
            <a:pPr lvl="1">
              <a:buFont typeface="Arial" panose="020B0604020202020204" pitchFamily="34" charset="0"/>
              <a:buChar char="•"/>
            </a:pPr>
            <a:r>
              <a:rPr lang="en-US" dirty="0">
                <a:sym typeface="Symbol" panose="05050102010706020507" pitchFamily="18" charset="2"/>
              </a:rPr>
              <a:t>y x </a:t>
            </a:r>
            <a:r>
              <a:rPr lang="en-US" dirty="0" err="1">
                <a:sym typeface="Symbol" panose="05050102010706020507" pitchFamily="18" charset="2"/>
              </a:rPr>
              <a:t>symptomOf</a:t>
            </a:r>
            <a:r>
              <a:rPr lang="en-US" dirty="0">
                <a:sym typeface="Symbol" panose="05050102010706020507" pitchFamily="18" charset="2"/>
              </a:rPr>
              <a:t>(x, y)</a:t>
            </a:r>
          </a:p>
          <a:p>
            <a:pPr lvl="2">
              <a:buFont typeface="Arial" panose="020B0604020202020204" pitchFamily="34" charset="0"/>
              <a:buChar char="•"/>
            </a:pPr>
            <a:r>
              <a:rPr lang="en-US" dirty="0">
                <a:sym typeface="Symbol" panose="05050102010706020507" pitchFamily="18" charset="2"/>
              </a:rPr>
              <a:t>There exist some y, such that for all x, x is a symptom of y</a:t>
            </a:r>
          </a:p>
          <a:p>
            <a:pPr lvl="3">
              <a:buFont typeface="Arial" panose="020B0604020202020204" pitchFamily="34" charset="0"/>
              <a:buChar char="•"/>
            </a:pPr>
            <a:r>
              <a:rPr lang="en-US" dirty="0">
                <a:sym typeface="Symbol" panose="05050102010706020507" pitchFamily="18" charset="2"/>
              </a:rPr>
              <a:t>There is a disease which is the cause of all symptoms that exist.</a:t>
            </a:r>
          </a:p>
          <a:p>
            <a:pPr lvl="1">
              <a:buFont typeface="Arial" panose="020B0604020202020204" pitchFamily="34" charset="0"/>
              <a:buChar char="•"/>
            </a:pPr>
            <a:endParaRPr lang="en-US" dirty="0"/>
          </a:p>
          <a:p>
            <a:pPr>
              <a:buFont typeface="Arial" panose="020B0604020202020204" pitchFamily="34" charset="0"/>
              <a:buChar char="•"/>
            </a:pPr>
            <a:endParaRPr lang="en-US" dirty="0"/>
          </a:p>
          <a:p>
            <a:pPr lvl="1">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BBD1EAC9-9850-4C30-875C-1172A3A73E16}"/>
              </a:ext>
            </a:extLst>
          </p:cNvPr>
          <p:cNvSpPr>
            <a:spLocks noGrp="1"/>
          </p:cNvSpPr>
          <p:nvPr>
            <p:ph type="sldNum" sz="quarter" idx="3"/>
          </p:nvPr>
        </p:nvSpPr>
        <p:spPr/>
        <p:txBody>
          <a:bodyPr/>
          <a:lstStyle/>
          <a:p>
            <a:fld id="{7C5DB68A-9D44-4073-920F-D08D647C06A7}" type="slidenum">
              <a:rPr lang="en-US" smtClean="0"/>
              <a:t>50</a:t>
            </a:fld>
            <a:endParaRPr lang="en-US" dirty="0"/>
          </a:p>
        </p:txBody>
      </p:sp>
    </p:spTree>
    <p:extLst>
      <p:ext uri="{BB962C8B-B14F-4D97-AF65-F5344CB8AC3E}">
        <p14:creationId xmlns:p14="http://schemas.microsoft.com/office/powerpoint/2010/main" val="1654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30DD93-985C-4741-A949-089A3EE372CA}"/>
              </a:ext>
            </a:extLst>
          </p:cNvPr>
          <p:cNvSpPr>
            <a:spLocks noGrp="1"/>
          </p:cNvSpPr>
          <p:nvPr>
            <p:ph type="title"/>
          </p:nvPr>
        </p:nvSpPr>
        <p:spPr/>
        <p:txBody>
          <a:bodyPr/>
          <a:lstStyle/>
          <a:p>
            <a:r>
              <a:rPr lang="en-US" dirty="0"/>
              <a:t>Be aware of ambiguities in language</a:t>
            </a:r>
          </a:p>
        </p:txBody>
      </p:sp>
      <p:sp>
        <p:nvSpPr>
          <p:cNvPr id="3" name="Content Placeholder 2">
            <a:extLst>
              <a:ext uri="{FF2B5EF4-FFF2-40B4-BE49-F238E27FC236}">
                <a16:creationId xmlns:a16="http://schemas.microsoft.com/office/drawing/2014/main" id="{47E68712-A4F7-40A5-A083-295EBAFB90C9}"/>
              </a:ext>
            </a:extLst>
          </p:cNvPr>
          <p:cNvSpPr>
            <a:spLocks noGrp="1"/>
          </p:cNvSpPr>
          <p:nvPr>
            <p:ph idx="1"/>
          </p:nvPr>
        </p:nvSpPr>
        <p:spPr/>
        <p:txBody>
          <a:bodyPr/>
          <a:lstStyle/>
          <a:p>
            <a:pPr>
              <a:buFont typeface="Arial" panose="020B0604020202020204" pitchFamily="34" charset="0"/>
              <a:buChar char="•"/>
            </a:pPr>
            <a:r>
              <a:rPr lang="en-US" dirty="0"/>
              <a:t>‘Every patient has some provider’</a:t>
            </a:r>
          </a:p>
          <a:p>
            <a:pPr lvl="1">
              <a:buFont typeface="Arial" panose="020B0604020202020204" pitchFamily="34" charset="0"/>
              <a:buChar char="•"/>
            </a:pPr>
            <a:r>
              <a:rPr lang="en-US" dirty="0"/>
              <a:t>Can mean:</a:t>
            </a:r>
          </a:p>
          <a:p>
            <a:pPr lvl="1">
              <a:buFont typeface="Arial" panose="020B0604020202020204" pitchFamily="34" charset="0"/>
              <a:buChar char="•"/>
            </a:pPr>
            <a:endParaRPr lang="en-US" dirty="0"/>
          </a:p>
          <a:p>
            <a:pPr lvl="2">
              <a:buFont typeface="Arial" panose="020B0604020202020204" pitchFamily="34" charset="0"/>
              <a:buChar char="•"/>
            </a:pPr>
            <a:r>
              <a:rPr lang="en-US" dirty="0">
                <a:sym typeface="Symbol" panose="05050102010706020507" pitchFamily="18" charset="2"/>
              </a:rPr>
              <a:t>x y </a:t>
            </a:r>
            <a:r>
              <a:rPr lang="en-US" dirty="0" err="1">
                <a:sym typeface="Symbol" panose="05050102010706020507" pitchFamily="18" charset="2"/>
              </a:rPr>
              <a:t>patientOf</a:t>
            </a:r>
            <a:r>
              <a:rPr lang="en-US" dirty="0">
                <a:sym typeface="Symbol" panose="05050102010706020507" pitchFamily="18" charset="2"/>
              </a:rPr>
              <a:t>(x, y)</a:t>
            </a:r>
          </a:p>
          <a:p>
            <a:pPr lvl="3">
              <a:buFont typeface="Arial" panose="020B0604020202020204" pitchFamily="34" charset="0"/>
              <a:buChar char="•"/>
            </a:pPr>
            <a:r>
              <a:rPr lang="en-US" dirty="0">
                <a:sym typeface="Symbol" panose="05050102010706020507" pitchFamily="18" charset="2"/>
              </a:rPr>
              <a:t>For all x, there exist some y such that x is a patient of y</a:t>
            </a:r>
          </a:p>
          <a:p>
            <a:pPr lvl="4">
              <a:buFont typeface="Arial" panose="020B0604020202020204" pitchFamily="34" charset="0"/>
              <a:buChar char="•"/>
            </a:pPr>
            <a:r>
              <a:rPr lang="en-US" dirty="0">
                <a:sym typeface="Symbol" panose="05050102010706020507" pitchFamily="18" charset="2"/>
              </a:rPr>
              <a:t>Every patient has some provider. </a:t>
            </a:r>
          </a:p>
          <a:p>
            <a:pPr lvl="4">
              <a:buFont typeface="Arial" panose="020B0604020202020204" pitchFamily="34" charset="0"/>
              <a:buChar char="•"/>
            </a:pPr>
            <a:endParaRPr lang="en-US" dirty="0">
              <a:sym typeface="Symbol" panose="05050102010706020507" pitchFamily="18" charset="2"/>
            </a:endParaRPr>
          </a:p>
          <a:p>
            <a:pPr lvl="2">
              <a:buFont typeface="Arial" panose="020B0604020202020204" pitchFamily="34" charset="0"/>
              <a:buChar char="•"/>
            </a:pPr>
            <a:r>
              <a:rPr lang="en-US" dirty="0">
                <a:sym typeface="Symbol" panose="05050102010706020507" pitchFamily="18" charset="2"/>
              </a:rPr>
              <a:t>y x </a:t>
            </a:r>
            <a:r>
              <a:rPr lang="en-US" dirty="0" err="1">
                <a:sym typeface="Symbol" panose="05050102010706020507" pitchFamily="18" charset="2"/>
              </a:rPr>
              <a:t>patientOf</a:t>
            </a:r>
            <a:r>
              <a:rPr lang="en-US" dirty="0">
                <a:sym typeface="Symbol" panose="05050102010706020507" pitchFamily="18" charset="2"/>
              </a:rPr>
              <a:t>(x, y)</a:t>
            </a:r>
          </a:p>
          <a:p>
            <a:pPr lvl="3">
              <a:buFont typeface="Arial" panose="020B0604020202020204" pitchFamily="34" charset="0"/>
              <a:buChar char="•"/>
            </a:pPr>
            <a:r>
              <a:rPr lang="en-US" dirty="0">
                <a:sym typeface="Symbol" panose="05050102010706020507" pitchFamily="18" charset="2"/>
              </a:rPr>
              <a:t>There exist some y, such that for all x, x is a patient of y</a:t>
            </a:r>
          </a:p>
          <a:p>
            <a:pPr lvl="4">
              <a:buFont typeface="Arial" panose="020B0604020202020204" pitchFamily="34" charset="0"/>
              <a:buChar char="•"/>
            </a:pPr>
            <a:r>
              <a:rPr lang="en-US" dirty="0">
                <a:sym typeface="Symbol" panose="05050102010706020507" pitchFamily="18" charset="2"/>
              </a:rPr>
              <a:t>There is some provider that provides for all patients.</a:t>
            </a:r>
          </a:p>
          <a:p>
            <a:pPr lvl="1">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8F7E5C7C-0794-4BDF-81DE-AB664DD7D3CF}"/>
              </a:ext>
            </a:extLst>
          </p:cNvPr>
          <p:cNvSpPr>
            <a:spLocks noGrp="1"/>
          </p:cNvSpPr>
          <p:nvPr>
            <p:ph type="sldNum" sz="quarter" idx="3"/>
          </p:nvPr>
        </p:nvSpPr>
        <p:spPr/>
        <p:txBody>
          <a:bodyPr/>
          <a:lstStyle/>
          <a:p>
            <a:fld id="{7C5DB68A-9D44-4073-920F-D08D647C06A7}" type="slidenum">
              <a:rPr lang="en-US" smtClean="0"/>
              <a:t>51</a:t>
            </a:fld>
            <a:endParaRPr lang="en-US" dirty="0"/>
          </a:p>
        </p:txBody>
      </p:sp>
    </p:spTree>
    <p:extLst>
      <p:ext uri="{BB962C8B-B14F-4D97-AF65-F5344CB8AC3E}">
        <p14:creationId xmlns:p14="http://schemas.microsoft.com/office/powerpoint/2010/main" val="75321861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4D26DFA-D98D-4F2D-892B-E95C03EE6CE0}"/>
              </a:ext>
            </a:extLst>
          </p:cNvPr>
          <p:cNvSpPr>
            <a:spLocks noGrp="1"/>
          </p:cNvSpPr>
          <p:nvPr>
            <p:ph type="ctrTitle"/>
          </p:nvPr>
        </p:nvSpPr>
        <p:spPr/>
        <p:txBody>
          <a:bodyPr/>
          <a:lstStyle/>
          <a:p>
            <a:r>
              <a:rPr lang="en-US" dirty="0"/>
              <a:t>Description Logics</a:t>
            </a:r>
          </a:p>
        </p:txBody>
      </p:sp>
      <p:sp>
        <p:nvSpPr>
          <p:cNvPr id="5" name="Subtitle 4">
            <a:extLst>
              <a:ext uri="{FF2B5EF4-FFF2-40B4-BE49-F238E27FC236}">
                <a16:creationId xmlns:a16="http://schemas.microsoft.com/office/drawing/2014/main" id="{54AA4274-69C9-433A-826A-593947E19563}"/>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20615876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D868D6-95E5-4638-8B5D-B7054601607F}"/>
              </a:ext>
            </a:extLst>
          </p:cNvPr>
          <p:cNvSpPr>
            <a:spLocks noGrp="1"/>
          </p:cNvSpPr>
          <p:nvPr>
            <p:ph type="title"/>
          </p:nvPr>
        </p:nvSpPr>
        <p:spPr/>
        <p:txBody>
          <a:bodyPr/>
          <a:lstStyle/>
          <a:p>
            <a:r>
              <a:rPr lang="en-US" dirty="0"/>
              <a:t>Description Logic(s)</a:t>
            </a:r>
          </a:p>
        </p:txBody>
      </p:sp>
      <p:sp>
        <p:nvSpPr>
          <p:cNvPr id="3" name="Content Placeholder 2">
            <a:extLst>
              <a:ext uri="{FF2B5EF4-FFF2-40B4-BE49-F238E27FC236}">
                <a16:creationId xmlns:a16="http://schemas.microsoft.com/office/drawing/2014/main" id="{67EB6042-FAEC-4F6A-B200-0F7A80754856}"/>
              </a:ext>
            </a:extLst>
          </p:cNvPr>
          <p:cNvSpPr>
            <a:spLocks noGrp="1"/>
          </p:cNvSpPr>
          <p:nvPr>
            <p:ph idx="1"/>
          </p:nvPr>
        </p:nvSpPr>
        <p:spPr/>
        <p:txBody>
          <a:bodyPr/>
          <a:lstStyle/>
          <a:p>
            <a:pPr>
              <a:buFont typeface="Arial" panose="020B0604020202020204" pitchFamily="34" charset="0"/>
              <a:buChar char="•"/>
            </a:pPr>
            <a:r>
              <a:rPr lang="en-US" dirty="0"/>
              <a:t>A DL is a fragment of FOL.</a:t>
            </a:r>
          </a:p>
          <a:p>
            <a:pPr>
              <a:buFont typeface="Arial" panose="020B0604020202020204" pitchFamily="34" charset="0"/>
              <a:buChar char="•"/>
            </a:pPr>
            <a:r>
              <a:rPr lang="en-US" dirty="0"/>
              <a:t>DLs come in many varieties, most of which are decidable.</a:t>
            </a:r>
          </a:p>
          <a:p>
            <a:pPr lvl="1">
              <a:buFont typeface="Arial" panose="020B0604020202020204" pitchFamily="34" charset="0"/>
              <a:buChar char="•"/>
            </a:pPr>
            <a:r>
              <a:rPr lang="en-US" sz="2000" dirty="0"/>
              <a:t>A logic is decidable if there is an effective method for determining whether arbitrary formulas of the logic are logically valid formulas.</a:t>
            </a:r>
          </a:p>
          <a:p>
            <a:pPr lvl="1">
              <a:buFont typeface="Arial" panose="020B0604020202020204" pitchFamily="34" charset="0"/>
              <a:buChar char="•"/>
            </a:pPr>
            <a:r>
              <a:rPr lang="en-US" sz="2000" dirty="0"/>
              <a:t>A FOL is not decidable if its signature (i.e. the list and description of non-logical symbols) includes equality and at least one other predicate with two or more arguments.</a:t>
            </a:r>
          </a:p>
          <a:p>
            <a:pPr lvl="1">
              <a:buFont typeface="Arial" panose="020B0604020202020204" pitchFamily="34" charset="0"/>
              <a:buChar char="•"/>
            </a:pPr>
            <a:r>
              <a:rPr lang="en-US" sz="2000" dirty="0"/>
              <a:t>Flavors: </a:t>
            </a:r>
            <a:r>
              <a:rPr lang="en-US" sz="2000" dirty="0">
                <a:hlinkClick r:id="rId2"/>
              </a:rPr>
              <a:t>https://en.wikipedia.org/wiki/Description_logic</a:t>
            </a:r>
            <a:r>
              <a:rPr lang="en-US" sz="2000" dirty="0"/>
              <a:t> .</a:t>
            </a:r>
          </a:p>
        </p:txBody>
      </p:sp>
      <p:sp>
        <p:nvSpPr>
          <p:cNvPr id="4" name="Slide Number Placeholder 3">
            <a:extLst>
              <a:ext uri="{FF2B5EF4-FFF2-40B4-BE49-F238E27FC236}">
                <a16:creationId xmlns:a16="http://schemas.microsoft.com/office/drawing/2014/main" id="{0CEA871F-354A-442C-95CC-204F21CDEB27}"/>
              </a:ext>
            </a:extLst>
          </p:cNvPr>
          <p:cNvSpPr>
            <a:spLocks noGrp="1"/>
          </p:cNvSpPr>
          <p:nvPr>
            <p:ph type="sldNum" sz="quarter" idx="3"/>
          </p:nvPr>
        </p:nvSpPr>
        <p:spPr>
          <a:xfrm>
            <a:off x="0" y="6477000"/>
            <a:ext cx="304800" cy="296174"/>
          </a:xfrm>
          <a:prstGeom prst="rect">
            <a:avLst/>
          </a:prstGeom>
        </p:spPr>
        <p:txBody>
          <a:bodyPr vert="horz" lIns="0" tIns="0" rIns="0" bIns="0" rtlCol="0" anchor="b"/>
          <a:lstStyle>
            <a:defPPr>
              <a:defRPr lang="en-US"/>
            </a:defPPr>
            <a:lvl1pPr algn="r" rtl="0" fontAlgn="base">
              <a:spcBef>
                <a:spcPct val="0"/>
              </a:spcBef>
              <a:spcAft>
                <a:spcPct val="0"/>
              </a:spcAft>
              <a:defRPr sz="1200" b="1" kern="1200">
                <a:solidFill>
                  <a:schemeClr val="bg1"/>
                </a:solidFill>
                <a:latin typeface="Times New Roman" pitchFamily="18" charset="0"/>
                <a:ea typeface="+mn-ea"/>
                <a:cs typeface="+mn-cs"/>
              </a:defRPr>
            </a:lvl1pPr>
            <a:lvl2pPr marL="457200" algn="ctr" rtl="0" fontAlgn="base">
              <a:spcBef>
                <a:spcPct val="0"/>
              </a:spcBef>
              <a:spcAft>
                <a:spcPct val="0"/>
              </a:spcAft>
              <a:defRPr sz="3200" b="1" kern="1200">
                <a:solidFill>
                  <a:srgbClr val="000066"/>
                </a:solidFill>
                <a:latin typeface="Times New Roman" pitchFamily="18" charset="0"/>
                <a:ea typeface="+mn-ea"/>
                <a:cs typeface="+mn-cs"/>
              </a:defRPr>
            </a:lvl2pPr>
            <a:lvl3pPr marL="914400" algn="ctr" rtl="0" fontAlgn="base">
              <a:spcBef>
                <a:spcPct val="0"/>
              </a:spcBef>
              <a:spcAft>
                <a:spcPct val="0"/>
              </a:spcAft>
              <a:defRPr sz="3200" b="1" kern="1200">
                <a:solidFill>
                  <a:srgbClr val="000066"/>
                </a:solidFill>
                <a:latin typeface="Times New Roman" pitchFamily="18" charset="0"/>
                <a:ea typeface="+mn-ea"/>
                <a:cs typeface="+mn-cs"/>
              </a:defRPr>
            </a:lvl3pPr>
            <a:lvl4pPr marL="1371600" algn="ctr" rtl="0" fontAlgn="base">
              <a:spcBef>
                <a:spcPct val="0"/>
              </a:spcBef>
              <a:spcAft>
                <a:spcPct val="0"/>
              </a:spcAft>
              <a:defRPr sz="3200" b="1" kern="1200">
                <a:solidFill>
                  <a:srgbClr val="000066"/>
                </a:solidFill>
                <a:latin typeface="Times New Roman" pitchFamily="18" charset="0"/>
                <a:ea typeface="+mn-ea"/>
                <a:cs typeface="+mn-cs"/>
              </a:defRPr>
            </a:lvl4pPr>
            <a:lvl5pPr marL="1828800" algn="ctr" rtl="0" fontAlgn="base">
              <a:spcBef>
                <a:spcPct val="0"/>
              </a:spcBef>
              <a:spcAft>
                <a:spcPct val="0"/>
              </a:spcAft>
              <a:defRPr sz="3200" b="1" kern="1200">
                <a:solidFill>
                  <a:srgbClr val="000066"/>
                </a:solidFill>
                <a:latin typeface="Times New Roman" pitchFamily="18" charset="0"/>
                <a:ea typeface="+mn-ea"/>
                <a:cs typeface="+mn-cs"/>
              </a:defRPr>
            </a:lvl5pPr>
            <a:lvl6pPr marL="2286000" algn="l" defTabSz="914400" rtl="0" eaLnBrk="1" latinLnBrk="0" hangingPunct="1">
              <a:defRPr sz="3200" b="1" kern="1200">
                <a:solidFill>
                  <a:srgbClr val="000066"/>
                </a:solidFill>
                <a:latin typeface="Times New Roman" pitchFamily="18" charset="0"/>
                <a:ea typeface="+mn-ea"/>
                <a:cs typeface="+mn-cs"/>
              </a:defRPr>
            </a:lvl6pPr>
            <a:lvl7pPr marL="2743200" algn="l" defTabSz="914400" rtl="0" eaLnBrk="1" latinLnBrk="0" hangingPunct="1">
              <a:defRPr sz="3200" b="1" kern="1200">
                <a:solidFill>
                  <a:srgbClr val="000066"/>
                </a:solidFill>
                <a:latin typeface="Times New Roman" pitchFamily="18" charset="0"/>
                <a:ea typeface="+mn-ea"/>
                <a:cs typeface="+mn-cs"/>
              </a:defRPr>
            </a:lvl7pPr>
            <a:lvl8pPr marL="3200400" algn="l" defTabSz="914400" rtl="0" eaLnBrk="1" latinLnBrk="0" hangingPunct="1">
              <a:defRPr sz="3200" b="1" kern="1200">
                <a:solidFill>
                  <a:srgbClr val="000066"/>
                </a:solidFill>
                <a:latin typeface="Times New Roman" pitchFamily="18" charset="0"/>
                <a:ea typeface="+mn-ea"/>
                <a:cs typeface="+mn-cs"/>
              </a:defRPr>
            </a:lvl8pPr>
            <a:lvl9pPr marL="3657600" algn="l" defTabSz="914400" rtl="0" eaLnBrk="1" latinLnBrk="0" hangingPunct="1">
              <a:defRPr sz="3200" b="1" kern="1200">
                <a:solidFill>
                  <a:srgbClr val="000066"/>
                </a:solidFill>
                <a:latin typeface="Times New Roman" pitchFamily="18" charset="0"/>
                <a:ea typeface="+mn-ea"/>
                <a:cs typeface="+mn-cs"/>
              </a:defRPr>
            </a:lvl9pPr>
          </a:lstStyle>
          <a:p>
            <a:fld id="{7C5DB68A-9D44-4073-920F-D08D647C06A7}" type="slidenum">
              <a:rPr lang="en-US" smtClean="0"/>
              <a:pPr/>
              <a:t>53</a:t>
            </a:fld>
            <a:endParaRPr lang="en-US" dirty="0"/>
          </a:p>
        </p:txBody>
      </p:sp>
    </p:spTree>
    <p:extLst>
      <p:ext uri="{BB962C8B-B14F-4D97-AF65-F5344CB8AC3E}">
        <p14:creationId xmlns:p14="http://schemas.microsoft.com/office/powerpoint/2010/main" val="107156271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D7E931-54BA-4A4D-BDDB-5F79ADB35F77}"/>
              </a:ext>
            </a:extLst>
          </p:cNvPr>
          <p:cNvSpPr>
            <a:spLocks noGrp="1"/>
          </p:cNvSpPr>
          <p:nvPr>
            <p:ph type="title"/>
          </p:nvPr>
        </p:nvSpPr>
        <p:spPr/>
        <p:txBody>
          <a:bodyPr/>
          <a:lstStyle/>
          <a:p>
            <a:r>
              <a:rPr lang="en-US" dirty="0"/>
              <a:t>Relations between some logics</a:t>
            </a:r>
          </a:p>
        </p:txBody>
      </p:sp>
      <p:sp>
        <p:nvSpPr>
          <p:cNvPr id="4" name="Slide Number Placeholder 3">
            <a:extLst>
              <a:ext uri="{FF2B5EF4-FFF2-40B4-BE49-F238E27FC236}">
                <a16:creationId xmlns:a16="http://schemas.microsoft.com/office/drawing/2014/main" id="{23B17C8B-8F26-4206-972B-C859509C8D92}"/>
              </a:ext>
            </a:extLst>
          </p:cNvPr>
          <p:cNvSpPr>
            <a:spLocks noGrp="1"/>
          </p:cNvSpPr>
          <p:nvPr>
            <p:ph type="sldNum" sz="quarter" idx="3"/>
          </p:nvPr>
        </p:nvSpPr>
        <p:spPr>
          <a:xfrm>
            <a:off x="0" y="6477000"/>
            <a:ext cx="304800" cy="296174"/>
          </a:xfrm>
          <a:prstGeom prst="rect">
            <a:avLst/>
          </a:prstGeom>
        </p:spPr>
        <p:txBody>
          <a:bodyPr vert="horz" lIns="0" tIns="0" rIns="0" bIns="0" rtlCol="0" anchor="b"/>
          <a:lstStyle>
            <a:defPPr>
              <a:defRPr lang="en-US"/>
            </a:defPPr>
            <a:lvl1pPr algn="r" rtl="0" fontAlgn="base">
              <a:spcBef>
                <a:spcPct val="0"/>
              </a:spcBef>
              <a:spcAft>
                <a:spcPct val="0"/>
              </a:spcAft>
              <a:defRPr sz="1200" b="1" kern="1200">
                <a:solidFill>
                  <a:schemeClr val="bg1"/>
                </a:solidFill>
                <a:latin typeface="Times New Roman" pitchFamily="18" charset="0"/>
                <a:ea typeface="+mn-ea"/>
                <a:cs typeface="+mn-cs"/>
              </a:defRPr>
            </a:lvl1pPr>
            <a:lvl2pPr marL="457200" algn="ctr" rtl="0" fontAlgn="base">
              <a:spcBef>
                <a:spcPct val="0"/>
              </a:spcBef>
              <a:spcAft>
                <a:spcPct val="0"/>
              </a:spcAft>
              <a:defRPr sz="3200" b="1" kern="1200">
                <a:solidFill>
                  <a:srgbClr val="000066"/>
                </a:solidFill>
                <a:latin typeface="Times New Roman" pitchFamily="18" charset="0"/>
                <a:ea typeface="+mn-ea"/>
                <a:cs typeface="+mn-cs"/>
              </a:defRPr>
            </a:lvl2pPr>
            <a:lvl3pPr marL="914400" algn="ctr" rtl="0" fontAlgn="base">
              <a:spcBef>
                <a:spcPct val="0"/>
              </a:spcBef>
              <a:spcAft>
                <a:spcPct val="0"/>
              </a:spcAft>
              <a:defRPr sz="3200" b="1" kern="1200">
                <a:solidFill>
                  <a:srgbClr val="000066"/>
                </a:solidFill>
                <a:latin typeface="Times New Roman" pitchFamily="18" charset="0"/>
                <a:ea typeface="+mn-ea"/>
                <a:cs typeface="+mn-cs"/>
              </a:defRPr>
            </a:lvl3pPr>
            <a:lvl4pPr marL="1371600" algn="ctr" rtl="0" fontAlgn="base">
              <a:spcBef>
                <a:spcPct val="0"/>
              </a:spcBef>
              <a:spcAft>
                <a:spcPct val="0"/>
              </a:spcAft>
              <a:defRPr sz="3200" b="1" kern="1200">
                <a:solidFill>
                  <a:srgbClr val="000066"/>
                </a:solidFill>
                <a:latin typeface="Times New Roman" pitchFamily="18" charset="0"/>
                <a:ea typeface="+mn-ea"/>
                <a:cs typeface="+mn-cs"/>
              </a:defRPr>
            </a:lvl4pPr>
            <a:lvl5pPr marL="1828800" algn="ctr" rtl="0" fontAlgn="base">
              <a:spcBef>
                <a:spcPct val="0"/>
              </a:spcBef>
              <a:spcAft>
                <a:spcPct val="0"/>
              </a:spcAft>
              <a:defRPr sz="3200" b="1" kern="1200">
                <a:solidFill>
                  <a:srgbClr val="000066"/>
                </a:solidFill>
                <a:latin typeface="Times New Roman" pitchFamily="18" charset="0"/>
                <a:ea typeface="+mn-ea"/>
                <a:cs typeface="+mn-cs"/>
              </a:defRPr>
            </a:lvl5pPr>
            <a:lvl6pPr marL="2286000" algn="l" defTabSz="914400" rtl="0" eaLnBrk="1" latinLnBrk="0" hangingPunct="1">
              <a:defRPr sz="3200" b="1" kern="1200">
                <a:solidFill>
                  <a:srgbClr val="000066"/>
                </a:solidFill>
                <a:latin typeface="Times New Roman" pitchFamily="18" charset="0"/>
                <a:ea typeface="+mn-ea"/>
                <a:cs typeface="+mn-cs"/>
              </a:defRPr>
            </a:lvl6pPr>
            <a:lvl7pPr marL="2743200" algn="l" defTabSz="914400" rtl="0" eaLnBrk="1" latinLnBrk="0" hangingPunct="1">
              <a:defRPr sz="3200" b="1" kern="1200">
                <a:solidFill>
                  <a:srgbClr val="000066"/>
                </a:solidFill>
                <a:latin typeface="Times New Roman" pitchFamily="18" charset="0"/>
                <a:ea typeface="+mn-ea"/>
                <a:cs typeface="+mn-cs"/>
              </a:defRPr>
            </a:lvl7pPr>
            <a:lvl8pPr marL="3200400" algn="l" defTabSz="914400" rtl="0" eaLnBrk="1" latinLnBrk="0" hangingPunct="1">
              <a:defRPr sz="3200" b="1" kern="1200">
                <a:solidFill>
                  <a:srgbClr val="000066"/>
                </a:solidFill>
                <a:latin typeface="Times New Roman" pitchFamily="18" charset="0"/>
                <a:ea typeface="+mn-ea"/>
                <a:cs typeface="+mn-cs"/>
              </a:defRPr>
            </a:lvl8pPr>
            <a:lvl9pPr marL="3657600" algn="l" defTabSz="914400" rtl="0" eaLnBrk="1" latinLnBrk="0" hangingPunct="1">
              <a:defRPr sz="3200" b="1" kern="1200">
                <a:solidFill>
                  <a:srgbClr val="000066"/>
                </a:solidFill>
                <a:latin typeface="Times New Roman" pitchFamily="18" charset="0"/>
                <a:ea typeface="+mn-ea"/>
                <a:cs typeface="+mn-cs"/>
              </a:defRPr>
            </a:lvl9pPr>
          </a:lstStyle>
          <a:p>
            <a:fld id="{7C5DB68A-9D44-4073-920F-D08D647C06A7}" type="slidenum">
              <a:rPr lang="en-US" smtClean="0"/>
              <a:pPr/>
              <a:t>54</a:t>
            </a:fld>
            <a:endParaRPr lang="en-US" dirty="0"/>
          </a:p>
        </p:txBody>
      </p:sp>
      <p:pic>
        <p:nvPicPr>
          <p:cNvPr id="5" name="Picture 4">
            <a:extLst>
              <a:ext uri="{FF2B5EF4-FFF2-40B4-BE49-F238E27FC236}">
                <a16:creationId xmlns:a16="http://schemas.microsoft.com/office/drawing/2014/main" id="{69BB7CDA-8D39-4475-9692-D791D1F47193}"/>
              </a:ext>
            </a:extLst>
          </p:cNvPr>
          <p:cNvPicPr>
            <a:picLocks noChangeAspect="1"/>
          </p:cNvPicPr>
          <p:nvPr/>
        </p:nvPicPr>
        <p:blipFill>
          <a:blip r:embed="rId2"/>
          <a:stretch>
            <a:fillRect/>
          </a:stretch>
        </p:blipFill>
        <p:spPr>
          <a:xfrm>
            <a:off x="1295400" y="1382343"/>
            <a:ext cx="6553200" cy="4554925"/>
          </a:xfrm>
          <a:prstGeom prst="rect">
            <a:avLst/>
          </a:prstGeom>
        </p:spPr>
      </p:pic>
      <p:sp>
        <p:nvSpPr>
          <p:cNvPr id="6" name="TextBox 5">
            <a:extLst>
              <a:ext uri="{FF2B5EF4-FFF2-40B4-BE49-F238E27FC236}">
                <a16:creationId xmlns:a16="http://schemas.microsoft.com/office/drawing/2014/main" id="{EC5EF7D6-FA1D-4A28-AE73-FE34AE188053}"/>
              </a:ext>
            </a:extLst>
          </p:cNvPr>
          <p:cNvSpPr txBox="1"/>
          <p:nvPr/>
        </p:nvSpPr>
        <p:spPr>
          <a:xfrm>
            <a:off x="2057400" y="2971800"/>
            <a:ext cx="755335" cy="584775"/>
          </a:xfrm>
          <a:prstGeom prst="rect">
            <a:avLst/>
          </a:prstGeom>
          <a:noFill/>
        </p:spPr>
        <p:txBody>
          <a:bodyPr wrap="none" rtlCol="0">
            <a:spAutoFit/>
          </a:bodyPr>
          <a:lstStyle/>
          <a:p>
            <a:r>
              <a:rPr lang="en-US" dirty="0"/>
              <a:t>DL</a:t>
            </a:r>
          </a:p>
        </p:txBody>
      </p:sp>
      <p:sp>
        <p:nvSpPr>
          <p:cNvPr id="7" name="Rectangle 6">
            <a:extLst>
              <a:ext uri="{FF2B5EF4-FFF2-40B4-BE49-F238E27FC236}">
                <a16:creationId xmlns:a16="http://schemas.microsoft.com/office/drawing/2014/main" id="{3C713124-193E-4711-8566-A16B535AD32C}"/>
              </a:ext>
            </a:extLst>
          </p:cNvPr>
          <p:cNvSpPr/>
          <p:nvPr/>
        </p:nvSpPr>
        <p:spPr>
          <a:xfrm>
            <a:off x="685800" y="6126843"/>
            <a:ext cx="8382000" cy="646331"/>
          </a:xfrm>
          <a:prstGeom prst="rect">
            <a:avLst/>
          </a:prstGeom>
        </p:spPr>
        <p:txBody>
          <a:bodyPr wrap="square">
            <a:spAutoFit/>
          </a:bodyPr>
          <a:lstStyle/>
          <a:p>
            <a:pPr algn="r"/>
            <a:r>
              <a:rPr lang="en-US" sz="1200" b="0" dirty="0">
                <a:solidFill>
                  <a:schemeClr val="bg1"/>
                </a:solidFill>
              </a:rPr>
              <a:t>Benjamin </a:t>
            </a:r>
            <a:r>
              <a:rPr lang="en-US" sz="1200" b="0" dirty="0" err="1">
                <a:solidFill>
                  <a:schemeClr val="bg1"/>
                </a:solidFill>
              </a:rPr>
              <a:t>Grosof</a:t>
            </a:r>
            <a:r>
              <a:rPr lang="en-US" sz="1200" b="0" dirty="0">
                <a:solidFill>
                  <a:schemeClr val="bg1"/>
                </a:solidFill>
              </a:rPr>
              <a:t> , Ian </a:t>
            </a:r>
            <a:r>
              <a:rPr lang="en-US" sz="1200" b="0" dirty="0" err="1">
                <a:solidFill>
                  <a:schemeClr val="bg1"/>
                </a:solidFill>
              </a:rPr>
              <a:t>Horrocks</a:t>
            </a:r>
            <a:r>
              <a:rPr lang="en-US" sz="1200" b="0" dirty="0">
                <a:solidFill>
                  <a:schemeClr val="bg1"/>
                </a:solidFill>
              </a:rPr>
              <a:t>, Raphael Volz, Stefan Decker. </a:t>
            </a:r>
          </a:p>
          <a:p>
            <a:pPr algn="r"/>
            <a:r>
              <a:rPr lang="en-US" sz="1200" b="0" dirty="0">
                <a:solidFill>
                  <a:schemeClr val="bg1"/>
                </a:solidFill>
                <a:latin typeface="Segoe UI" panose="020B0502040204020203" pitchFamily="34" charset="0"/>
              </a:rPr>
              <a:t>Description Logic Programs: Combining Logic Programs with Description Logic. 2004 Research Papers in Economics.</a:t>
            </a:r>
            <a:r>
              <a:rPr lang="en-US" sz="1200" b="0" dirty="0">
                <a:solidFill>
                  <a:schemeClr val="bg1"/>
                </a:solidFill>
              </a:rPr>
              <a:t>. </a:t>
            </a:r>
            <a:r>
              <a:rPr lang="en-US" sz="1200" b="0" dirty="0">
                <a:solidFill>
                  <a:schemeClr val="bg1"/>
                </a:solidFill>
                <a:hlinkClick r:id="rId3"/>
              </a:rPr>
              <a:t>http://www.cs.man.ac.uk/~horrocks/Publications/download/2003/p117-grosof.pdf</a:t>
            </a:r>
            <a:r>
              <a:rPr lang="en-US" sz="1200" b="0" dirty="0">
                <a:solidFill>
                  <a:schemeClr val="bg1"/>
                </a:solidFill>
              </a:rPr>
              <a:t> </a:t>
            </a:r>
            <a:endParaRPr lang="en-US" sz="1200" b="0" dirty="0">
              <a:solidFill>
                <a:schemeClr val="bg1"/>
              </a:solidFill>
              <a:effectLst/>
            </a:endParaRPr>
          </a:p>
        </p:txBody>
      </p:sp>
    </p:spTree>
    <p:extLst>
      <p:ext uri="{BB962C8B-B14F-4D97-AF65-F5344CB8AC3E}">
        <p14:creationId xmlns:p14="http://schemas.microsoft.com/office/powerpoint/2010/main" val="141208886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D868D6-95E5-4638-8B5D-B7054601607F}"/>
              </a:ext>
            </a:extLst>
          </p:cNvPr>
          <p:cNvSpPr>
            <a:spLocks noGrp="1"/>
          </p:cNvSpPr>
          <p:nvPr>
            <p:ph type="title"/>
          </p:nvPr>
        </p:nvSpPr>
        <p:spPr/>
        <p:txBody>
          <a:bodyPr/>
          <a:lstStyle/>
          <a:p>
            <a:r>
              <a:rPr lang="en-US" dirty="0"/>
              <a:t>Description Logic(s)</a:t>
            </a:r>
          </a:p>
        </p:txBody>
      </p:sp>
      <p:sp>
        <p:nvSpPr>
          <p:cNvPr id="3" name="Content Placeholder 2">
            <a:extLst>
              <a:ext uri="{FF2B5EF4-FFF2-40B4-BE49-F238E27FC236}">
                <a16:creationId xmlns:a16="http://schemas.microsoft.com/office/drawing/2014/main" id="{67EB6042-FAEC-4F6A-B200-0F7A80754856}"/>
              </a:ext>
            </a:extLst>
          </p:cNvPr>
          <p:cNvSpPr>
            <a:spLocks noGrp="1"/>
          </p:cNvSpPr>
          <p:nvPr>
            <p:ph idx="1"/>
          </p:nvPr>
        </p:nvSpPr>
        <p:spPr>
          <a:xfrm>
            <a:off x="228600" y="1676400"/>
            <a:ext cx="8686800" cy="2438400"/>
          </a:xfrm>
        </p:spPr>
        <p:txBody>
          <a:bodyPr/>
          <a:lstStyle/>
          <a:p>
            <a:pPr>
              <a:buFont typeface="Arial" panose="020B0604020202020204" pitchFamily="34" charset="0"/>
              <a:buChar char="•"/>
            </a:pPr>
            <a:r>
              <a:rPr lang="en-US" dirty="0"/>
              <a:t>Three essential components of a DL system:</a:t>
            </a:r>
          </a:p>
          <a:p>
            <a:pPr>
              <a:buFont typeface="Arial" panose="020B0604020202020204" pitchFamily="34" charset="0"/>
              <a:buChar char="•"/>
            </a:pPr>
            <a:endParaRPr lang="en-US" dirty="0"/>
          </a:p>
          <a:p>
            <a:pPr lvl="1">
              <a:buFont typeface="Arial" panose="020B0604020202020204" pitchFamily="34" charset="0"/>
              <a:buChar char="•"/>
            </a:pPr>
            <a:r>
              <a:rPr lang="en-US" sz="1800" dirty="0" err="1"/>
              <a:t>Abox</a:t>
            </a:r>
            <a:r>
              <a:rPr lang="en-US" sz="1800" dirty="0"/>
              <a:t>: 	Father(john).			concept assertion</a:t>
            </a:r>
          </a:p>
          <a:p>
            <a:pPr marL="457200" lvl="1" indent="0">
              <a:buNone/>
            </a:pPr>
            <a:r>
              <a:rPr lang="en-US" sz="1800" dirty="0"/>
              <a:t>		</a:t>
            </a:r>
            <a:r>
              <a:rPr lang="en-US" sz="1800" dirty="0" err="1"/>
              <a:t>fatherOf</a:t>
            </a:r>
            <a:r>
              <a:rPr lang="en-US" sz="1800" dirty="0"/>
              <a:t>(john, </a:t>
            </a:r>
            <a:r>
              <a:rPr lang="en-US" sz="1800" dirty="0" err="1"/>
              <a:t>barry</a:t>
            </a:r>
            <a:r>
              <a:rPr lang="en-US" sz="1800" dirty="0"/>
              <a:t>).		role assertion</a:t>
            </a:r>
          </a:p>
          <a:p>
            <a:pPr marL="457200" lvl="1" indent="0">
              <a:buNone/>
            </a:pPr>
            <a:r>
              <a:rPr lang="en-US" sz="1800" dirty="0"/>
              <a:t>		john </a:t>
            </a:r>
            <a:r>
              <a:rPr lang="en-US" sz="1800" dirty="0">
                <a:sym typeface="Symbol" panose="05050102010706020507" pitchFamily="18" charset="2"/>
              </a:rPr>
              <a:t></a:t>
            </a:r>
            <a:r>
              <a:rPr lang="en-US" sz="1800" dirty="0"/>
              <a:t> </a:t>
            </a:r>
            <a:r>
              <a:rPr lang="en-US" sz="1800" dirty="0" err="1"/>
              <a:t>barry</a:t>
            </a:r>
            <a:endParaRPr lang="en-US" sz="1800" dirty="0"/>
          </a:p>
          <a:p>
            <a:pPr marL="457200" lvl="1" indent="0">
              <a:buNone/>
            </a:pPr>
            <a:r>
              <a:rPr lang="en-US" sz="1800" dirty="0"/>
              <a:t>		…</a:t>
            </a:r>
          </a:p>
          <a:p>
            <a:pPr lvl="1">
              <a:buFont typeface="Arial" panose="020B0604020202020204" pitchFamily="34" charset="0"/>
              <a:buChar char="•"/>
            </a:pPr>
            <a:r>
              <a:rPr lang="en-US" sz="1800" dirty="0" err="1"/>
              <a:t>Tbox</a:t>
            </a:r>
            <a:r>
              <a:rPr lang="en-US" sz="1800" dirty="0"/>
              <a:t>:	Father    Parent			concept inclusion</a:t>
            </a:r>
          </a:p>
          <a:p>
            <a:pPr marL="457200" lvl="1" indent="0">
              <a:buNone/>
            </a:pPr>
            <a:r>
              <a:rPr lang="en-US" sz="1800" dirty="0"/>
              <a:t>		Person </a:t>
            </a:r>
            <a:r>
              <a:rPr lang="en-US" sz="1800" dirty="0">
                <a:sym typeface="Symbol" panose="05050102010706020507" pitchFamily="18" charset="2"/>
              </a:rPr>
              <a:t> </a:t>
            </a:r>
            <a:r>
              <a:rPr lang="en-US" sz="1800" dirty="0"/>
              <a:t>Human			concept equivalence</a:t>
            </a:r>
          </a:p>
          <a:p>
            <a:pPr marL="457200" lvl="1" indent="0">
              <a:buNone/>
            </a:pPr>
            <a:r>
              <a:rPr lang="en-US" sz="1800" dirty="0"/>
              <a:t>		…</a:t>
            </a:r>
          </a:p>
          <a:p>
            <a:pPr lvl="1"/>
            <a:r>
              <a:rPr lang="en-US" sz="1800" dirty="0" err="1"/>
              <a:t>Rbox</a:t>
            </a:r>
            <a:r>
              <a:rPr lang="en-US" sz="1800" dirty="0"/>
              <a:t>:	</a:t>
            </a:r>
            <a:r>
              <a:rPr lang="en-US" sz="1800" dirty="0" err="1"/>
              <a:t>fatherOf</a:t>
            </a:r>
            <a:r>
              <a:rPr lang="en-US" sz="1800" dirty="0"/>
              <a:t>     </a:t>
            </a:r>
            <a:r>
              <a:rPr lang="en-US" sz="1800" dirty="0" err="1"/>
              <a:t>parentOf</a:t>
            </a:r>
            <a:r>
              <a:rPr lang="en-US" sz="1800" dirty="0"/>
              <a:t>		role inclusion</a:t>
            </a:r>
          </a:p>
          <a:p>
            <a:pPr marL="457200" lvl="1" indent="0">
              <a:buNone/>
            </a:pPr>
            <a:r>
              <a:rPr lang="en-US" sz="1800" dirty="0"/>
              <a:t>		disjoint(</a:t>
            </a:r>
            <a:r>
              <a:rPr lang="en-US" sz="1800" dirty="0" err="1"/>
              <a:t>parentOf</a:t>
            </a:r>
            <a:r>
              <a:rPr lang="en-US" sz="1800" dirty="0"/>
              <a:t>, </a:t>
            </a:r>
            <a:r>
              <a:rPr lang="en-US" sz="1800" dirty="0" err="1"/>
              <a:t>childOf</a:t>
            </a:r>
            <a:r>
              <a:rPr lang="en-US" sz="1800" dirty="0"/>
              <a:t>)	</a:t>
            </a:r>
            <a:r>
              <a:rPr lang="en-US" sz="1800" dirty="0" err="1"/>
              <a:t>disjointness</a:t>
            </a:r>
            <a:r>
              <a:rPr lang="en-US" sz="1800" dirty="0"/>
              <a:t> of roles</a:t>
            </a:r>
          </a:p>
          <a:p>
            <a:pPr marL="457200" lvl="1" indent="0">
              <a:buNone/>
            </a:pPr>
            <a:r>
              <a:rPr lang="en-US" sz="1800" dirty="0"/>
              <a:t>		…</a:t>
            </a:r>
          </a:p>
          <a:p>
            <a:pPr indent="-285750">
              <a:buFont typeface="Arial" panose="020B0604020202020204" pitchFamily="34" charset="0"/>
              <a:buChar char="•"/>
            </a:pPr>
            <a:r>
              <a:rPr lang="en-US" dirty="0"/>
              <a:t>Assertions need to be interpreted as being about </a:t>
            </a:r>
            <a:r>
              <a:rPr lang="en-US" b="1" u="sng" dirty="0"/>
              <a:t>sets</a:t>
            </a:r>
            <a:r>
              <a:rPr lang="en-US" dirty="0"/>
              <a:t>.</a:t>
            </a:r>
          </a:p>
        </p:txBody>
      </p:sp>
      <p:sp>
        <p:nvSpPr>
          <p:cNvPr id="4" name="Slide Number Placeholder 3">
            <a:extLst>
              <a:ext uri="{FF2B5EF4-FFF2-40B4-BE49-F238E27FC236}">
                <a16:creationId xmlns:a16="http://schemas.microsoft.com/office/drawing/2014/main" id="{0CEA871F-354A-442C-95CC-204F21CDEB27}"/>
              </a:ext>
            </a:extLst>
          </p:cNvPr>
          <p:cNvSpPr>
            <a:spLocks noGrp="1"/>
          </p:cNvSpPr>
          <p:nvPr>
            <p:ph type="sldNum" sz="quarter" idx="3"/>
          </p:nvPr>
        </p:nvSpPr>
        <p:spPr>
          <a:xfrm>
            <a:off x="0" y="6477000"/>
            <a:ext cx="304800" cy="296174"/>
          </a:xfrm>
          <a:prstGeom prst="rect">
            <a:avLst/>
          </a:prstGeom>
        </p:spPr>
        <p:txBody>
          <a:bodyPr vert="horz" lIns="0" tIns="0" rIns="0" bIns="0" rtlCol="0" anchor="b"/>
          <a:lstStyle>
            <a:defPPr>
              <a:defRPr lang="en-US"/>
            </a:defPPr>
            <a:lvl1pPr algn="r" rtl="0" fontAlgn="base">
              <a:spcBef>
                <a:spcPct val="0"/>
              </a:spcBef>
              <a:spcAft>
                <a:spcPct val="0"/>
              </a:spcAft>
              <a:defRPr sz="1200" b="1" kern="1200">
                <a:solidFill>
                  <a:schemeClr val="bg1"/>
                </a:solidFill>
                <a:latin typeface="Times New Roman" pitchFamily="18" charset="0"/>
                <a:ea typeface="+mn-ea"/>
                <a:cs typeface="+mn-cs"/>
              </a:defRPr>
            </a:lvl1pPr>
            <a:lvl2pPr marL="457200" algn="ctr" rtl="0" fontAlgn="base">
              <a:spcBef>
                <a:spcPct val="0"/>
              </a:spcBef>
              <a:spcAft>
                <a:spcPct val="0"/>
              </a:spcAft>
              <a:defRPr sz="3200" b="1" kern="1200">
                <a:solidFill>
                  <a:srgbClr val="000066"/>
                </a:solidFill>
                <a:latin typeface="Times New Roman" pitchFamily="18" charset="0"/>
                <a:ea typeface="+mn-ea"/>
                <a:cs typeface="+mn-cs"/>
              </a:defRPr>
            </a:lvl2pPr>
            <a:lvl3pPr marL="914400" algn="ctr" rtl="0" fontAlgn="base">
              <a:spcBef>
                <a:spcPct val="0"/>
              </a:spcBef>
              <a:spcAft>
                <a:spcPct val="0"/>
              </a:spcAft>
              <a:defRPr sz="3200" b="1" kern="1200">
                <a:solidFill>
                  <a:srgbClr val="000066"/>
                </a:solidFill>
                <a:latin typeface="Times New Roman" pitchFamily="18" charset="0"/>
                <a:ea typeface="+mn-ea"/>
                <a:cs typeface="+mn-cs"/>
              </a:defRPr>
            </a:lvl3pPr>
            <a:lvl4pPr marL="1371600" algn="ctr" rtl="0" fontAlgn="base">
              <a:spcBef>
                <a:spcPct val="0"/>
              </a:spcBef>
              <a:spcAft>
                <a:spcPct val="0"/>
              </a:spcAft>
              <a:defRPr sz="3200" b="1" kern="1200">
                <a:solidFill>
                  <a:srgbClr val="000066"/>
                </a:solidFill>
                <a:latin typeface="Times New Roman" pitchFamily="18" charset="0"/>
                <a:ea typeface="+mn-ea"/>
                <a:cs typeface="+mn-cs"/>
              </a:defRPr>
            </a:lvl4pPr>
            <a:lvl5pPr marL="1828800" algn="ctr" rtl="0" fontAlgn="base">
              <a:spcBef>
                <a:spcPct val="0"/>
              </a:spcBef>
              <a:spcAft>
                <a:spcPct val="0"/>
              </a:spcAft>
              <a:defRPr sz="3200" b="1" kern="1200">
                <a:solidFill>
                  <a:srgbClr val="000066"/>
                </a:solidFill>
                <a:latin typeface="Times New Roman" pitchFamily="18" charset="0"/>
                <a:ea typeface="+mn-ea"/>
                <a:cs typeface="+mn-cs"/>
              </a:defRPr>
            </a:lvl5pPr>
            <a:lvl6pPr marL="2286000" algn="l" defTabSz="914400" rtl="0" eaLnBrk="1" latinLnBrk="0" hangingPunct="1">
              <a:defRPr sz="3200" b="1" kern="1200">
                <a:solidFill>
                  <a:srgbClr val="000066"/>
                </a:solidFill>
                <a:latin typeface="Times New Roman" pitchFamily="18" charset="0"/>
                <a:ea typeface="+mn-ea"/>
                <a:cs typeface="+mn-cs"/>
              </a:defRPr>
            </a:lvl6pPr>
            <a:lvl7pPr marL="2743200" algn="l" defTabSz="914400" rtl="0" eaLnBrk="1" latinLnBrk="0" hangingPunct="1">
              <a:defRPr sz="3200" b="1" kern="1200">
                <a:solidFill>
                  <a:srgbClr val="000066"/>
                </a:solidFill>
                <a:latin typeface="Times New Roman" pitchFamily="18" charset="0"/>
                <a:ea typeface="+mn-ea"/>
                <a:cs typeface="+mn-cs"/>
              </a:defRPr>
            </a:lvl7pPr>
            <a:lvl8pPr marL="3200400" algn="l" defTabSz="914400" rtl="0" eaLnBrk="1" latinLnBrk="0" hangingPunct="1">
              <a:defRPr sz="3200" b="1" kern="1200">
                <a:solidFill>
                  <a:srgbClr val="000066"/>
                </a:solidFill>
                <a:latin typeface="Times New Roman" pitchFamily="18" charset="0"/>
                <a:ea typeface="+mn-ea"/>
                <a:cs typeface="+mn-cs"/>
              </a:defRPr>
            </a:lvl8pPr>
            <a:lvl9pPr marL="3657600" algn="l" defTabSz="914400" rtl="0" eaLnBrk="1" latinLnBrk="0" hangingPunct="1">
              <a:defRPr sz="3200" b="1" kern="1200">
                <a:solidFill>
                  <a:srgbClr val="000066"/>
                </a:solidFill>
                <a:latin typeface="Times New Roman" pitchFamily="18" charset="0"/>
                <a:ea typeface="+mn-ea"/>
                <a:cs typeface="+mn-cs"/>
              </a:defRPr>
            </a:lvl9pPr>
          </a:lstStyle>
          <a:p>
            <a:fld id="{7C5DB68A-9D44-4073-920F-D08D647C06A7}" type="slidenum">
              <a:rPr lang="en-US" smtClean="0"/>
              <a:pPr/>
              <a:t>55</a:t>
            </a:fld>
            <a:endParaRPr lang="en-US" dirty="0"/>
          </a:p>
        </p:txBody>
      </p:sp>
      <p:grpSp>
        <p:nvGrpSpPr>
          <p:cNvPr id="11" name="Group 10">
            <a:extLst>
              <a:ext uri="{FF2B5EF4-FFF2-40B4-BE49-F238E27FC236}">
                <a16:creationId xmlns:a16="http://schemas.microsoft.com/office/drawing/2014/main" id="{B70EBE39-DFF2-4976-B65C-224CCAD49F3D}"/>
              </a:ext>
            </a:extLst>
          </p:cNvPr>
          <p:cNvGrpSpPr/>
          <p:nvPr/>
        </p:nvGrpSpPr>
        <p:grpSpPr>
          <a:xfrm>
            <a:off x="2879698" y="3993177"/>
            <a:ext cx="152400" cy="152400"/>
            <a:chOff x="3429000" y="5257800"/>
            <a:chExt cx="457200" cy="457200"/>
          </a:xfrm>
        </p:grpSpPr>
        <p:cxnSp>
          <p:nvCxnSpPr>
            <p:cNvPr id="6" name="Straight Connector 5">
              <a:extLst>
                <a:ext uri="{FF2B5EF4-FFF2-40B4-BE49-F238E27FC236}">
                  <a16:creationId xmlns:a16="http://schemas.microsoft.com/office/drawing/2014/main" id="{C1C9AF0B-888C-4ACD-A9A9-B38AABD7E205}"/>
                </a:ext>
              </a:extLst>
            </p:cNvPr>
            <p:cNvCxnSpPr/>
            <p:nvPr/>
          </p:nvCxnSpPr>
          <p:spPr bwMode="auto">
            <a:xfrm>
              <a:off x="3429000" y="5257800"/>
              <a:ext cx="457200" cy="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7" name="Straight Connector 6">
              <a:extLst>
                <a:ext uri="{FF2B5EF4-FFF2-40B4-BE49-F238E27FC236}">
                  <a16:creationId xmlns:a16="http://schemas.microsoft.com/office/drawing/2014/main" id="{795E307D-C2B1-4A9F-BE54-F8A48F7BE176}"/>
                </a:ext>
              </a:extLst>
            </p:cNvPr>
            <p:cNvCxnSpPr/>
            <p:nvPr/>
          </p:nvCxnSpPr>
          <p:spPr bwMode="auto">
            <a:xfrm>
              <a:off x="3429000" y="5638800"/>
              <a:ext cx="457200" cy="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8" name="Straight Connector 7">
              <a:extLst>
                <a:ext uri="{FF2B5EF4-FFF2-40B4-BE49-F238E27FC236}">
                  <a16:creationId xmlns:a16="http://schemas.microsoft.com/office/drawing/2014/main" id="{C4E6411B-9EE2-4697-B198-15E27A3F9699}"/>
                </a:ext>
              </a:extLst>
            </p:cNvPr>
            <p:cNvCxnSpPr>
              <a:cxnSpLocks/>
            </p:cNvCxnSpPr>
            <p:nvPr/>
          </p:nvCxnSpPr>
          <p:spPr bwMode="auto">
            <a:xfrm flipV="1">
              <a:off x="3429000" y="5257800"/>
              <a:ext cx="0" cy="38100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0CF369F3-8C83-4B68-B57C-426479D3FD57}"/>
                </a:ext>
              </a:extLst>
            </p:cNvPr>
            <p:cNvCxnSpPr/>
            <p:nvPr/>
          </p:nvCxnSpPr>
          <p:spPr bwMode="auto">
            <a:xfrm>
              <a:off x="3429000" y="5715000"/>
              <a:ext cx="457200" cy="0"/>
            </a:xfrm>
            <a:prstGeom prst="line">
              <a:avLst/>
            </a:prstGeom>
            <a:solidFill>
              <a:schemeClr val="accent1"/>
            </a:solidFill>
            <a:ln w="9525" cap="flat" cmpd="sng" algn="ctr">
              <a:solidFill>
                <a:schemeClr val="bg1"/>
              </a:solidFill>
              <a:prstDash val="solid"/>
              <a:round/>
              <a:headEnd type="none" w="med" len="med"/>
              <a:tailEnd type="none" w="med" len="med"/>
            </a:ln>
            <a:effectLst/>
          </p:spPr>
        </p:cxnSp>
      </p:grpSp>
      <p:grpSp>
        <p:nvGrpSpPr>
          <p:cNvPr id="18" name="Group 17">
            <a:extLst>
              <a:ext uri="{FF2B5EF4-FFF2-40B4-BE49-F238E27FC236}">
                <a16:creationId xmlns:a16="http://schemas.microsoft.com/office/drawing/2014/main" id="{A2A12028-D87D-439B-A33B-E39E681898EF}"/>
              </a:ext>
            </a:extLst>
          </p:cNvPr>
          <p:cNvGrpSpPr/>
          <p:nvPr/>
        </p:nvGrpSpPr>
        <p:grpSpPr>
          <a:xfrm>
            <a:off x="3085366" y="4984230"/>
            <a:ext cx="152400" cy="152400"/>
            <a:chOff x="3429000" y="5257800"/>
            <a:chExt cx="457200" cy="457200"/>
          </a:xfrm>
        </p:grpSpPr>
        <p:cxnSp>
          <p:nvCxnSpPr>
            <p:cNvPr id="19" name="Straight Connector 18">
              <a:extLst>
                <a:ext uri="{FF2B5EF4-FFF2-40B4-BE49-F238E27FC236}">
                  <a16:creationId xmlns:a16="http://schemas.microsoft.com/office/drawing/2014/main" id="{3F54CA20-4996-4CAF-B071-747C3175686B}"/>
                </a:ext>
              </a:extLst>
            </p:cNvPr>
            <p:cNvCxnSpPr/>
            <p:nvPr/>
          </p:nvCxnSpPr>
          <p:spPr bwMode="auto">
            <a:xfrm>
              <a:off x="3429000" y="5257800"/>
              <a:ext cx="457200" cy="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988F71D5-0891-4920-8F9A-A02A952F9E9A}"/>
                </a:ext>
              </a:extLst>
            </p:cNvPr>
            <p:cNvCxnSpPr/>
            <p:nvPr/>
          </p:nvCxnSpPr>
          <p:spPr bwMode="auto">
            <a:xfrm>
              <a:off x="3429000" y="5638800"/>
              <a:ext cx="457200" cy="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9077B92F-5C9D-4583-B6D8-A8996C51A51C}"/>
                </a:ext>
              </a:extLst>
            </p:cNvPr>
            <p:cNvCxnSpPr>
              <a:cxnSpLocks/>
            </p:cNvCxnSpPr>
            <p:nvPr/>
          </p:nvCxnSpPr>
          <p:spPr bwMode="auto">
            <a:xfrm flipV="1">
              <a:off x="3429000" y="5257800"/>
              <a:ext cx="0" cy="38100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6534BD75-A3D9-4D7F-83B1-C165FDCFE160}"/>
                </a:ext>
              </a:extLst>
            </p:cNvPr>
            <p:cNvCxnSpPr/>
            <p:nvPr/>
          </p:nvCxnSpPr>
          <p:spPr bwMode="auto">
            <a:xfrm>
              <a:off x="3429000" y="5715000"/>
              <a:ext cx="457200" cy="0"/>
            </a:xfrm>
            <a:prstGeom prst="line">
              <a:avLst/>
            </a:prstGeom>
            <a:solidFill>
              <a:schemeClr val="accent1"/>
            </a:solidFill>
            <a:ln w="9525" cap="flat" cmpd="sng" algn="ctr">
              <a:solidFill>
                <a:schemeClr val="bg1"/>
              </a:solidFill>
              <a:prstDash val="solid"/>
              <a:round/>
              <a:headEnd type="none" w="med" len="med"/>
              <a:tailEnd type="none" w="med" len="med"/>
            </a:ln>
            <a:effectLst/>
          </p:spPr>
        </p:cxnSp>
      </p:grpSp>
    </p:spTree>
    <p:extLst>
      <p:ext uri="{BB962C8B-B14F-4D97-AF65-F5344CB8AC3E}">
        <p14:creationId xmlns:p14="http://schemas.microsoft.com/office/powerpoint/2010/main" val="2755700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DEA4A0-3E2B-45EF-8FD6-7607C7A9D56A}"/>
              </a:ext>
            </a:extLst>
          </p:cNvPr>
          <p:cNvSpPr>
            <a:spLocks noGrp="1"/>
          </p:cNvSpPr>
          <p:nvPr>
            <p:ph type="title"/>
          </p:nvPr>
        </p:nvSpPr>
        <p:spPr/>
        <p:txBody>
          <a:bodyPr/>
          <a:lstStyle/>
          <a:p>
            <a:r>
              <a:rPr lang="en-US" dirty="0"/>
              <a:t>DL constructors</a:t>
            </a:r>
          </a:p>
        </p:txBody>
      </p:sp>
      <p:sp>
        <p:nvSpPr>
          <p:cNvPr id="3" name="Content Placeholder 2">
            <a:extLst>
              <a:ext uri="{FF2B5EF4-FFF2-40B4-BE49-F238E27FC236}">
                <a16:creationId xmlns:a16="http://schemas.microsoft.com/office/drawing/2014/main" id="{6DDDEDB1-9080-4D19-9362-8A96DBBC6EEC}"/>
              </a:ext>
            </a:extLst>
          </p:cNvPr>
          <p:cNvSpPr>
            <a:spLocks noGrp="1"/>
          </p:cNvSpPr>
          <p:nvPr>
            <p:ph idx="1"/>
          </p:nvPr>
        </p:nvSpPr>
        <p:spPr/>
        <p:txBody>
          <a:bodyPr/>
          <a:lstStyle/>
          <a:p>
            <a:pPr>
              <a:buFont typeface="Arial" panose="020B0604020202020204" pitchFamily="34" charset="0"/>
              <a:buChar char="•"/>
            </a:pPr>
            <a:r>
              <a:rPr lang="en-US" dirty="0"/>
              <a:t>Male    Parent		intersection / conjunction</a:t>
            </a:r>
          </a:p>
          <a:p>
            <a:pPr>
              <a:buFont typeface="Arial" panose="020B0604020202020204" pitchFamily="34" charset="0"/>
              <a:buChar char="•"/>
            </a:pPr>
            <a:r>
              <a:rPr lang="en-US" dirty="0"/>
              <a:t>Male    Female		union / disjunction</a:t>
            </a:r>
          </a:p>
          <a:p>
            <a:pPr>
              <a:buFont typeface="Arial" panose="020B0604020202020204" pitchFamily="34" charset="0"/>
              <a:buChar char="•"/>
            </a:pPr>
            <a:r>
              <a:rPr lang="en-US" dirty="0">
                <a:sym typeface="Symbol" panose="05050102010706020507" pitchFamily="18" charset="2"/>
              </a:rPr>
              <a:t> Male			complement / negation	</a:t>
            </a:r>
          </a:p>
          <a:p>
            <a:pPr>
              <a:buFont typeface="Arial" panose="020B0604020202020204" pitchFamily="34" charset="0"/>
              <a:buChar char="•"/>
            </a:pPr>
            <a:r>
              <a:rPr lang="en-US" dirty="0">
                <a:sym typeface="Symbol" panose="05050102010706020507" pitchFamily="18" charset="2"/>
              </a:rPr>
              <a:t>…</a:t>
            </a:r>
          </a:p>
          <a:p>
            <a:pPr>
              <a:buFont typeface="Arial" panose="020B0604020202020204" pitchFamily="34" charset="0"/>
              <a:buChar char="•"/>
            </a:pPr>
            <a:endParaRPr lang="en-US" dirty="0">
              <a:sym typeface="Symbol" panose="05050102010706020507" pitchFamily="18" charset="2"/>
            </a:endParaRPr>
          </a:p>
          <a:p>
            <a:pPr>
              <a:buFont typeface="Arial" panose="020B0604020202020204" pitchFamily="34" charset="0"/>
              <a:buChar char="•"/>
            </a:pPr>
            <a:r>
              <a:rPr lang="en-US" dirty="0">
                <a:sym typeface="Symbol" panose="05050102010706020507" pitchFamily="18" charset="2"/>
              </a:rPr>
              <a:t>Can be used in </a:t>
            </a:r>
            <a:r>
              <a:rPr lang="en-US" dirty="0" err="1">
                <a:sym typeface="Symbol" panose="05050102010706020507" pitchFamily="18" charset="2"/>
              </a:rPr>
              <a:t>Tbox</a:t>
            </a:r>
            <a:r>
              <a:rPr lang="en-US" dirty="0">
                <a:sym typeface="Symbol" panose="05050102010706020507" pitchFamily="18" charset="2"/>
              </a:rPr>
              <a:t> axioms, e.g.</a:t>
            </a:r>
          </a:p>
          <a:p>
            <a:pPr lvl="1">
              <a:buFont typeface="Arial" panose="020B0604020202020204" pitchFamily="34" charset="0"/>
              <a:buChar char="•"/>
            </a:pPr>
            <a:r>
              <a:rPr lang="en-US" dirty="0"/>
              <a:t>Father  </a:t>
            </a:r>
            <a:r>
              <a:rPr lang="en-US" dirty="0">
                <a:sym typeface="Symbol" panose="05050102010706020507" pitchFamily="18" charset="2"/>
              </a:rPr>
              <a:t></a:t>
            </a:r>
            <a:r>
              <a:rPr lang="en-US" dirty="0"/>
              <a:t>   Male    Parent	</a:t>
            </a:r>
          </a:p>
          <a:p>
            <a:pPr lvl="1">
              <a:buFont typeface="Arial" panose="020B0604020202020204" pitchFamily="34" charset="0"/>
              <a:buChar char="•"/>
            </a:pPr>
            <a:r>
              <a:rPr lang="en-US" dirty="0"/>
              <a:t>T    Male    Female	</a:t>
            </a:r>
            <a:r>
              <a:rPr lang="en-US" sz="1200" dirty="0">
                <a:solidFill>
                  <a:srgbClr val="FFFF00"/>
                </a:solidFill>
              </a:rPr>
              <a:t>everything is included in the set of males and females</a:t>
            </a:r>
          </a:p>
          <a:p>
            <a:pPr lvl="1">
              <a:buFont typeface="Arial" panose="020B0604020202020204" pitchFamily="34" charset="0"/>
              <a:buChar char="•"/>
            </a:pPr>
            <a:r>
              <a:rPr lang="en-US" dirty="0"/>
              <a:t>Male    Female    </a:t>
            </a:r>
            <a:r>
              <a:rPr lang="en-US" dirty="0">
                <a:sym typeface="Symbol" panose="05050102010706020507" pitchFamily="18" charset="2"/>
              </a:rPr>
              <a:t>	</a:t>
            </a:r>
            <a:r>
              <a:rPr lang="en-US" sz="1200" dirty="0">
                <a:solidFill>
                  <a:srgbClr val="FFFF00"/>
                </a:solidFill>
                <a:sym typeface="Symbol" panose="05050102010706020507" pitchFamily="18" charset="2"/>
              </a:rPr>
              <a:t>the intersection of the set of males and the set of females is empty</a:t>
            </a:r>
            <a:endParaRPr lang="en-US" sz="1200" dirty="0">
              <a:solidFill>
                <a:srgbClr val="FFFF00"/>
              </a:solidFill>
            </a:endParaRPr>
          </a:p>
          <a:p>
            <a:pPr lvl="1">
              <a:buFont typeface="Arial" panose="020B0604020202020204" pitchFamily="34" charset="0"/>
              <a:buChar char="•"/>
            </a:pPr>
            <a:r>
              <a:rPr lang="en-US" dirty="0"/>
              <a:t>…</a:t>
            </a:r>
          </a:p>
          <a:p>
            <a:pPr>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DC49D53E-7F83-458B-BB00-B6386B08E670}"/>
              </a:ext>
            </a:extLst>
          </p:cNvPr>
          <p:cNvSpPr>
            <a:spLocks noGrp="1"/>
          </p:cNvSpPr>
          <p:nvPr>
            <p:ph type="sldNum" sz="quarter" idx="3"/>
          </p:nvPr>
        </p:nvSpPr>
        <p:spPr>
          <a:xfrm>
            <a:off x="0" y="6477000"/>
            <a:ext cx="304800" cy="296174"/>
          </a:xfrm>
          <a:prstGeom prst="rect">
            <a:avLst/>
          </a:prstGeom>
        </p:spPr>
        <p:txBody>
          <a:bodyPr vert="horz" lIns="0" tIns="0" rIns="0" bIns="0" rtlCol="0" anchor="b"/>
          <a:lstStyle>
            <a:defPPr>
              <a:defRPr lang="en-US"/>
            </a:defPPr>
            <a:lvl1pPr algn="r" rtl="0" fontAlgn="base">
              <a:spcBef>
                <a:spcPct val="0"/>
              </a:spcBef>
              <a:spcAft>
                <a:spcPct val="0"/>
              </a:spcAft>
              <a:defRPr sz="1200" b="1" kern="1200">
                <a:solidFill>
                  <a:schemeClr val="bg1"/>
                </a:solidFill>
                <a:latin typeface="Times New Roman" pitchFamily="18" charset="0"/>
                <a:ea typeface="+mn-ea"/>
                <a:cs typeface="+mn-cs"/>
              </a:defRPr>
            </a:lvl1pPr>
            <a:lvl2pPr marL="457200" algn="ctr" rtl="0" fontAlgn="base">
              <a:spcBef>
                <a:spcPct val="0"/>
              </a:spcBef>
              <a:spcAft>
                <a:spcPct val="0"/>
              </a:spcAft>
              <a:defRPr sz="3200" b="1" kern="1200">
                <a:solidFill>
                  <a:srgbClr val="000066"/>
                </a:solidFill>
                <a:latin typeface="Times New Roman" pitchFamily="18" charset="0"/>
                <a:ea typeface="+mn-ea"/>
                <a:cs typeface="+mn-cs"/>
              </a:defRPr>
            </a:lvl2pPr>
            <a:lvl3pPr marL="914400" algn="ctr" rtl="0" fontAlgn="base">
              <a:spcBef>
                <a:spcPct val="0"/>
              </a:spcBef>
              <a:spcAft>
                <a:spcPct val="0"/>
              </a:spcAft>
              <a:defRPr sz="3200" b="1" kern="1200">
                <a:solidFill>
                  <a:srgbClr val="000066"/>
                </a:solidFill>
                <a:latin typeface="Times New Roman" pitchFamily="18" charset="0"/>
                <a:ea typeface="+mn-ea"/>
                <a:cs typeface="+mn-cs"/>
              </a:defRPr>
            </a:lvl3pPr>
            <a:lvl4pPr marL="1371600" algn="ctr" rtl="0" fontAlgn="base">
              <a:spcBef>
                <a:spcPct val="0"/>
              </a:spcBef>
              <a:spcAft>
                <a:spcPct val="0"/>
              </a:spcAft>
              <a:defRPr sz="3200" b="1" kern="1200">
                <a:solidFill>
                  <a:srgbClr val="000066"/>
                </a:solidFill>
                <a:latin typeface="Times New Roman" pitchFamily="18" charset="0"/>
                <a:ea typeface="+mn-ea"/>
                <a:cs typeface="+mn-cs"/>
              </a:defRPr>
            </a:lvl4pPr>
            <a:lvl5pPr marL="1828800" algn="ctr" rtl="0" fontAlgn="base">
              <a:spcBef>
                <a:spcPct val="0"/>
              </a:spcBef>
              <a:spcAft>
                <a:spcPct val="0"/>
              </a:spcAft>
              <a:defRPr sz="3200" b="1" kern="1200">
                <a:solidFill>
                  <a:srgbClr val="000066"/>
                </a:solidFill>
                <a:latin typeface="Times New Roman" pitchFamily="18" charset="0"/>
                <a:ea typeface="+mn-ea"/>
                <a:cs typeface="+mn-cs"/>
              </a:defRPr>
            </a:lvl5pPr>
            <a:lvl6pPr marL="2286000" algn="l" defTabSz="914400" rtl="0" eaLnBrk="1" latinLnBrk="0" hangingPunct="1">
              <a:defRPr sz="3200" b="1" kern="1200">
                <a:solidFill>
                  <a:srgbClr val="000066"/>
                </a:solidFill>
                <a:latin typeface="Times New Roman" pitchFamily="18" charset="0"/>
                <a:ea typeface="+mn-ea"/>
                <a:cs typeface="+mn-cs"/>
              </a:defRPr>
            </a:lvl6pPr>
            <a:lvl7pPr marL="2743200" algn="l" defTabSz="914400" rtl="0" eaLnBrk="1" latinLnBrk="0" hangingPunct="1">
              <a:defRPr sz="3200" b="1" kern="1200">
                <a:solidFill>
                  <a:srgbClr val="000066"/>
                </a:solidFill>
                <a:latin typeface="Times New Roman" pitchFamily="18" charset="0"/>
                <a:ea typeface="+mn-ea"/>
                <a:cs typeface="+mn-cs"/>
              </a:defRPr>
            </a:lvl7pPr>
            <a:lvl8pPr marL="3200400" algn="l" defTabSz="914400" rtl="0" eaLnBrk="1" latinLnBrk="0" hangingPunct="1">
              <a:defRPr sz="3200" b="1" kern="1200">
                <a:solidFill>
                  <a:srgbClr val="000066"/>
                </a:solidFill>
                <a:latin typeface="Times New Roman" pitchFamily="18" charset="0"/>
                <a:ea typeface="+mn-ea"/>
                <a:cs typeface="+mn-cs"/>
              </a:defRPr>
            </a:lvl8pPr>
            <a:lvl9pPr marL="3657600" algn="l" defTabSz="914400" rtl="0" eaLnBrk="1" latinLnBrk="0" hangingPunct="1">
              <a:defRPr sz="3200" b="1" kern="1200">
                <a:solidFill>
                  <a:srgbClr val="000066"/>
                </a:solidFill>
                <a:latin typeface="Times New Roman" pitchFamily="18" charset="0"/>
                <a:ea typeface="+mn-ea"/>
                <a:cs typeface="+mn-cs"/>
              </a:defRPr>
            </a:lvl9pPr>
          </a:lstStyle>
          <a:p>
            <a:fld id="{7C5DB68A-9D44-4073-920F-D08D647C06A7}" type="slidenum">
              <a:rPr lang="en-US" smtClean="0"/>
              <a:pPr/>
              <a:t>56</a:t>
            </a:fld>
            <a:endParaRPr lang="en-US" dirty="0"/>
          </a:p>
        </p:txBody>
      </p:sp>
      <p:grpSp>
        <p:nvGrpSpPr>
          <p:cNvPr id="10" name="Group 9">
            <a:extLst>
              <a:ext uri="{FF2B5EF4-FFF2-40B4-BE49-F238E27FC236}">
                <a16:creationId xmlns:a16="http://schemas.microsoft.com/office/drawing/2014/main" id="{858234AF-53E1-411E-BB00-C43CE111AAAC}"/>
              </a:ext>
            </a:extLst>
          </p:cNvPr>
          <p:cNvGrpSpPr/>
          <p:nvPr/>
        </p:nvGrpSpPr>
        <p:grpSpPr>
          <a:xfrm rot="5400000">
            <a:off x="1388880" y="1841500"/>
            <a:ext cx="152400" cy="127000"/>
            <a:chOff x="2879698" y="3549590"/>
            <a:chExt cx="152400" cy="127000"/>
          </a:xfrm>
        </p:grpSpPr>
        <p:cxnSp>
          <p:nvCxnSpPr>
            <p:cNvPr id="6" name="Straight Connector 5">
              <a:extLst>
                <a:ext uri="{FF2B5EF4-FFF2-40B4-BE49-F238E27FC236}">
                  <a16:creationId xmlns:a16="http://schemas.microsoft.com/office/drawing/2014/main" id="{DB2ABD84-5CED-4A28-9781-E94D0A58EB11}"/>
                </a:ext>
              </a:extLst>
            </p:cNvPr>
            <p:cNvCxnSpPr/>
            <p:nvPr/>
          </p:nvCxnSpPr>
          <p:spPr bwMode="auto">
            <a:xfrm>
              <a:off x="2879698" y="3549590"/>
              <a:ext cx="152400" cy="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7" name="Straight Connector 6">
              <a:extLst>
                <a:ext uri="{FF2B5EF4-FFF2-40B4-BE49-F238E27FC236}">
                  <a16:creationId xmlns:a16="http://schemas.microsoft.com/office/drawing/2014/main" id="{B448E2B2-45AD-4DF9-B13D-D78255ADD055}"/>
                </a:ext>
              </a:extLst>
            </p:cNvPr>
            <p:cNvCxnSpPr/>
            <p:nvPr/>
          </p:nvCxnSpPr>
          <p:spPr bwMode="auto">
            <a:xfrm>
              <a:off x="2879698" y="3676590"/>
              <a:ext cx="152400" cy="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8" name="Straight Connector 7">
              <a:extLst>
                <a:ext uri="{FF2B5EF4-FFF2-40B4-BE49-F238E27FC236}">
                  <a16:creationId xmlns:a16="http://schemas.microsoft.com/office/drawing/2014/main" id="{089F98CA-5BF2-4A9C-A8CA-233E9F2937FC}"/>
                </a:ext>
              </a:extLst>
            </p:cNvPr>
            <p:cNvCxnSpPr>
              <a:cxnSpLocks/>
            </p:cNvCxnSpPr>
            <p:nvPr/>
          </p:nvCxnSpPr>
          <p:spPr bwMode="auto">
            <a:xfrm flipV="1">
              <a:off x="2879698" y="3549590"/>
              <a:ext cx="0" cy="127000"/>
            </a:xfrm>
            <a:prstGeom prst="line">
              <a:avLst/>
            </a:prstGeom>
            <a:solidFill>
              <a:schemeClr val="accent1"/>
            </a:solidFill>
            <a:ln w="9525" cap="flat" cmpd="sng" algn="ctr">
              <a:solidFill>
                <a:schemeClr val="bg1"/>
              </a:solidFill>
              <a:prstDash val="solid"/>
              <a:round/>
              <a:headEnd type="none" w="med" len="med"/>
              <a:tailEnd type="none" w="med" len="med"/>
            </a:ln>
            <a:effectLst/>
          </p:spPr>
        </p:cxnSp>
      </p:grpSp>
      <p:grpSp>
        <p:nvGrpSpPr>
          <p:cNvPr id="11" name="Group 10">
            <a:extLst>
              <a:ext uri="{FF2B5EF4-FFF2-40B4-BE49-F238E27FC236}">
                <a16:creationId xmlns:a16="http://schemas.microsoft.com/office/drawing/2014/main" id="{F2784046-0FFA-448F-A541-04C8A1559DB9}"/>
              </a:ext>
            </a:extLst>
          </p:cNvPr>
          <p:cNvGrpSpPr/>
          <p:nvPr/>
        </p:nvGrpSpPr>
        <p:grpSpPr>
          <a:xfrm rot="16200000" flipV="1">
            <a:off x="1376390" y="2298700"/>
            <a:ext cx="152400" cy="127000"/>
            <a:chOff x="2879698" y="3549590"/>
            <a:chExt cx="152400" cy="127000"/>
          </a:xfrm>
        </p:grpSpPr>
        <p:cxnSp>
          <p:nvCxnSpPr>
            <p:cNvPr id="12" name="Straight Connector 11">
              <a:extLst>
                <a:ext uri="{FF2B5EF4-FFF2-40B4-BE49-F238E27FC236}">
                  <a16:creationId xmlns:a16="http://schemas.microsoft.com/office/drawing/2014/main" id="{5FB4D5A6-C56D-4598-9F16-F18D39AD18E5}"/>
                </a:ext>
              </a:extLst>
            </p:cNvPr>
            <p:cNvCxnSpPr/>
            <p:nvPr/>
          </p:nvCxnSpPr>
          <p:spPr bwMode="auto">
            <a:xfrm>
              <a:off x="2879698" y="3549590"/>
              <a:ext cx="152400" cy="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211CDE45-3A63-47E4-830B-445DFDFF8DDE}"/>
                </a:ext>
              </a:extLst>
            </p:cNvPr>
            <p:cNvCxnSpPr/>
            <p:nvPr/>
          </p:nvCxnSpPr>
          <p:spPr bwMode="auto">
            <a:xfrm>
              <a:off x="2879698" y="3676590"/>
              <a:ext cx="152400" cy="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A0CEF824-DFDC-4D77-809E-3D8670850243}"/>
                </a:ext>
              </a:extLst>
            </p:cNvPr>
            <p:cNvCxnSpPr>
              <a:cxnSpLocks/>
            </p:cNvCxnSpPr>
            <p:nvPr/>
          </p:nvCxnSpPr>
          <p:spPr bwMode="auto">
            <a:xfrm flipV="1">
              <a:off x="2879698" y="3549590"/>
              <a:ext cx="0" cy="127000"/>
            </a:xfrm>
            <a:prstGeom prst="line">
              <a:avLst/>
            </a:prstGeom>
            <a:solidFill>
              <a:schemeClr val="accent1"/>
            </a:solidFill>
            <a:ln w="9525" cap="flat" cmpd="sng" algn="ctr">
              <a:solidFill>
                <a:schemeClr val="bg1"/>
              </a:solidFill>
              <a:prstDash val="solid"/>
              <a:round/>
              <a:headEnd type="none" w="med" len="med"/>
              <a:tailEnd type="none" w="med" len="med"/>
            </a:ln>
            <a:effectLst/>
          </p:spPr>
        </p:cxnSp>
      </p:grpSp>
      <p:grpSp>
        <p:nvGrpSpPr>
          <p:cNvPr id="19" name="Group 18">
            <a:extLst>
              <a:ext uri="{FF2B5EF4-FFF2-40B4-BE49-F238E27FC236}">
                <a16:creationId xmlns:a16="http://schemas.microsoft.com/office/drawing/2014/main" id="{923D0EEA-E92A-44BD-88E0-431E72D96301}"/>
              </a:ext>
            </a:extLst>
          </p:cNvPr>
          <p:cNvGrpSpPr/>
          <p:nvPr/>
        </p:nvGrpSpPr>
        <p:grpSpPr>
          <a:xfrm rot="5400000">
            <a:off x="3312107" y="4480507"/>
            <a:ext cx="152400" cy="127000"/>
            <a:chOff x="2879698" y="3549590"/>
            <a:chExt cx="152400" cy="127000"/>
          </a:xfrm>
        </p:grpSpPr>
        <p:cxnSp>
          <p:nvCxnSpPr>
            <p:cNvPr id="20" name="Straight Connector 19">
              <a:extLst>
                <a:ext uri="{FF2B5EF4-FFF2-40B4-BE49-F238E27FC236}">
                  <a16:creationId xmlns:a16="http://schemas.microsoft.com/office/drawing/2014/main" id="{01E7FF23-F4C0-4E11-B756-95F0B31CE100}"/>
                </a:ext>
              </a:extLst>
            </p:cNvPr>
            <p:cNvCxnSpPr/>
            <p:nvPr/>
          </p:nvCxnSpPr>
          <p:spPr bwMode="auto">
            <a:xfrm>
              <a:off x="2879698" y="3549590"/>
              <a:ext cx="152400" cy="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F1E214F5-533C-4773-85C5-2E741766DE8E}"/>
                </a:ext>
              </a:extLst>
            </p:cNvPr>
            <p:cNvCxnSpPr/>
            <p:nvPr/>
          </p:nvCxnSpPr>
          <p:spPr bwMode="auto">
            <a:xfrm>
              <a:off x="2879698" y="3676590"/>
              <a:ext cx="152400" cy="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52FBD974-16E5-4BAB-A82D-8667AAC6BF9E}"/>
                </a:ext>
              </a:extLst>
            </p:cNvPr>
            <p:cNvCxnSpPr>
              <a:cxnSpLocks/>
            </p:cNvCxnSpPr>
            <p:nvPr/>
          </p:nvCxnSpPr>
          <p:spPr bwMode="auto">
            <a:xfrm flipV="1">
              <a:off x="2879698" y="3549590"/>
              <a:ext cx="0" cy="127000"/>
            </a:xfrm>
            <a:prstGeom prst="line">
              <a:avLst/>
            </a:prstGeom>
            <a:solidFill>
              <a:schemeClr val="accent1"/>
            </a:solidFill>
            <a:ln w="9525" cap="flat" cmpd="sng" algn="ctr">
              <a:solidFill>
                <a:schemeClr val="bg1"/>
              </a:solidFill>
              <a:prstDash val="solid"/>
              <a:round/>
              <a:headEnd type="none" w="med" len="med"/>
              <a:tailEnd type="none" w="med" len="med"/>
            </a:ln>
            <a:effectLst/>
          </p:spPr>
        </p:cxnSp>
      </p:grpSp>
      <p:sp>
        <p:nvSpPr>
          <p:cNvPr id="23" name="Rectangle 22">
            <a:extLst>
              <a:ext uri="{FF2B5EF4-FFF2-40B4-BE49-F238E27FC236}">
                <a16:creationId xmlns:a16="http://schemas.microsoft.com/office/drawing/2014/main" id="{CAC340BA-FE05-4F21-ADA7-A02E37E9CC7C}"/>
              </a:ext>
            </a:extLst>
          </p:cNvPr>
          <p:cNvSpPr/>
          <p:nvPr/>
        </p:nvSpPr>
        <p:spPr>
          <a:xfrm>
            <a:off x="533400" y="6177455"/>
            <a:ext cx="8534378" cy="523220"/>
          </a:xfrm>
          <a:prstGeom prst="rect">
            <a:avLst/>
          </a:prstGeom>
        </p:spPr>
        <p:txBody>
          <a:bodyPr wrap="square">
            <a:spAutoFit/>
          </a:bodyPr>
          <a:lstStyle/>
          <a:p>
            <a:pPr algn="r"/>
            <a:r>
              <a:rPr lang="en-US" sz="1400" b="0" dirty="0">
                <a:solidFill>
                  <a:schemeClr val="bg1"/>
                </a:solidFill>
                <a:latin typeface="Lucida Grande"/>
              </a:rPr>
              <a:t>Markus </a:t>
            </a:r>
            <a:r>
              <a:rPr lang="en-US" sz="1400" b="0" dirty="0" err="1">
                <a:solidFill>
                  <a:schemeClr val="bg1"/>
                </a:solidFill>
                <a:latin typeface="Lucida Grande"/>
              </a:rPr>
              <a:t>Krötzsch</a:t>
            </a:r>
            <a:r>
              <a:rPr lang="en-US" sz="1400" b="0" dirty="0">
                <a:solidFill>
                  <a:schemeClr val="bg1"/>
                </a:solidFill>
                <a:latin typeface="Lucida Grande"/>
              </a:rPr>
              <a:t>, Frantisek </a:t>
            </a:r>
            <a:r>
              <a:rPr lang="en-US" sz="1400" b="0" dirty="0" err="1">
                <a:solidFill>
                  <a:schemeClr val="bg1"/>
                </a:solidFill>
                <a:latin typeface="Lucida Grande"/>
              </a:rPr>
              <a:t>Simancik</a:t>
            </a:r>
            <a:r>
              <a:rPr lang="en-US" sz="1400" b="0" dirty="0">
                <a:solidFill>
                  <a:schemeClr val="bg1"/>
                </a:solidFill>
                <a:latin typeface="Lucida Grande"/>
              </a:rPr>
              <a:t>, Ian </a:t>
            </a:r>
            <a:r>
              <a:rPr lang="en-US" sz="1400" b="0" dirty="0" err="1">
                <a:solidFill>
                  <a:schemeClr val="bg1"/>
                </a:solidFill>
                <a:latin typeface="Lucida Grande"/>
              </a:rPr>
              <a:t>Horrocks</a:t>
            </a:r>
            <a:r>
              <a:rPr lang="en-US" sz="1400" b="0" dirty="0">
                <a:solidFill>
                  <a:schemeClr val="bg1"/>
                </a:solidFill>
                <a:latin typeface="Lucida Grande"/>
              </a:rPr>
              <a:t>. A Description Logic Primer. </a:t>
            </a:r>
            <a:r>
              <a:rPr lang="en-US" sz="1400" b="0" dirty="0">
                <a:solidFill>
                  <a:schemeClr val="bg1"/>
                </a:solidFill>
                <a:latin typeface="Lucida Grande"/>
                <a:hlinkClick r:id="rId2"/>
              </a:rPr>
              <a:t>https://arxiv.org/pdf/1201.4089.pdf</a:t>
            </a:r>
            <a:r>
              <a:rPr lang="en-US" sz="1400" b="0" dirty="0">
                <a:solidFill>
                  <a:schemeClr val="bg1"/>
                </a:solidFill>
                <a:latin typeface="Lucida Grande"/>
              </a:rPr>
              <a:t> </a:t>
            </a:r>
          </a:p>
        </p:txBody>
      </p:sp>
      <p:grpSp>
        <p:nvGrpSpPr>
          <p:cNvPr id="24" name="Group 23">
            <a:extLst>
              <a:ext uri="{FF2B5EF4-FFF2-40B4-BE49-F238E27FC236}">
                <a16:creationId xmlns:a16="http://schemas.microsoft.com/office/drawing/2014/main" id="{E75ADE99-F785-4EE7-BB17-8FF236707CC5}"/>
              </a:ext>
            </a:extLst>
          </p:cNvPr>
          <p:cNvGrpSpPr/>
          <p:nvPr/>
        </p:nvGrpSpPr>
        <p:grpSpPr>
          <a:xfrm rot="16200000" flipV="1">
            <a:off x="2319955" y="4936155"/>
            <a:ext cx="152400" cy="127000"/>
            <a:chOff x="2879698" y="3549590"/>
            <a:chExt cx="152400" cy="127000"/>
          </a:xfrm>
        </p:grpSpPr>
        <p:cxnSp>
          <p:nvCxnSpPr>
            <p:cNvPr id="25" name="Straight Connector 24">
              <a:extLst>
                <a:ext uri="{FF2B5EF4-FFF2-40B4-BE49-F238E27FC236}">
                  <a16:creationId xmlns:a16="http://schemas.microsoft.com/office/drawing/2014/main" id="{B9A1C64F-B971-4801-BCDA-69D1C5E1B43C}"/>
                </a:ext>
              </a:extLst>
            </p:cNvPr>
            <p:cNvCxnSpPr/>
            <p:nvPr/>
          </p:nvCxnSpPr>
          <p:spPr bwMode="auto">
            <a:xfrm>
              <a:off x="2879698" y="3549590"/>
              <a:ext cx="152400" cy="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3641E757-C865-4747-9064-4450DC95A6AE}"/>
                </a:ext>
              </a:extLst>
            </p:cNvPr>
            <p:cNvCxnSpPr/>
            <p:nvPr/>
          </p:nvCxnSpPr>
          <p:spPr bwMode="auto">
            <a:xfrm>
              <a:off x="2879698" y="3676590"/>
              <a:ext cx="152400" cy="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F44FB504-8867-4FC8-95DD-5B7A64006083}"/>
                </a:ext>
              </a:extLst>
            </p:cNvPr>
            <p:cNvCxnSpPr>
              <a:cxnSpLocks/>
            </p:cNvCxnSpPr>
            <p:nvPr/>
          </p:nvCxnSpPr>
          <p:spPr bwMode="auto">
            <a:xfrm flipV="1">
              <a:off x="2879698" y="3549590"/>
              <a:ext cx="0" cy="127000"/>
            </a:xfrm>
            <a:prstGeom prst="line">
              <a:avLst/>
            </a:prstGeom>
            <a:solidFill>
              <a:schemeClr val="accent1"/>
            </a:solidFill>
            <a:ln w="9525" cap="flat" cmpd="sng" algn="ctr">
              <a:solidFill>
                <a:schemeClr val="bg1"/>
              </a:solidFill>
              <a:prstDash val="solid"/>
              <a:round/>
              <a:headEnd type="none" w="med" len="med"/>
              <a:tailEnd type="none" w="med" len="med"/>
            </a:ln>
            <a:effectLst/>
          </p:spPr>
        </p:cxnSp>
      </p:grpSp>
      <p:grpSp>
        <p:nvGrpSpPr>
          <p:cNvPr id="28" name="Group 27">
            <a:extLst>
              <a:ext uri="{FF2B5EF4-FFF2-40B4-BE49-F238E27FC236}">
                <a16:creationId xmlns:a16="http://schemas.microsoft.com/office/drawing/2014/main" id="{1BD1B36A-65B7-40D3-839C-BBF8A97E53A2}"/>
              </a:ext>
            </a:extLst>
          </p:cNvPr>
          <p:cNvGrpSpPr/>
          <p:nvPr/>
        </p:nvGrpSpPr>
        <p:grpSpPr>
          <a:xfrm>
            <a:off x="1357469" y="4914126"/>
            <a:ext cx="152400" cy="152400"/>
            <a:chOff x="3429000" y="5257800"/>
            <a:chExt cx="457200" cy="457200"/>
          </a:xfrm>
        </p:grpSpPr>
        <p:cxnSp>
          <p:nvCxnSpPr>
            <p:cNvPr id="29" name="Straight Connector 28">
              <a:extLst>
                <a:ext uri="{FF2B5EF4-FFF2-40B4-BE49-F238E27FC236}">
                  <a16:creationId xmlns:a16="http://schemas.microsoft.com/office/drawing/2014/main" id="{76691113-712A-47D7-BDD7-88A631ED2816}"/>
                </a:ext>
              </a:extLst>
            </p:cNvPr>
            <p:cNvCxnSpPr/>
            <p:nvPr/>
          </p:nvCxnSpPr>
          <p:spPr bwMode="auto">
            <a:xfrm>
              <a:off x="3429000" y="5257800"/>
              <a:ext cx="457200" cy="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65570FAC-29E7-4AE8-93C9-571B07850DD4}"/>
                </a:ext>
              </a:extLst>
            </p:cNvPr>
            <p:cNvCxnSpPr/>
            <p:nvPr/>
          </p:nvCxnSpPr>
          <p:spPr bwMode="auto">
            <a:xfrm>
              <a:off x="3429000" y="5638800"/>
              <a:ext cx="457200" cy="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C7F4C579-E459-4129-BA8C-56B001999DF3}"/>
                </a:ext>
              </a:extLst>
            </p:cNvPr>
            <p:cNvCxnSpPr>
              <a:cxnSpLocks/>
            </p:cNvCxnSpPr>
            <p:nvPr/>
          </p:nvCxnSpPr>
          <p:spPr bwMode="auto">
            <a:xfrm flipV="1">
              <a:off x="3429000" y="5257800"/>
              <a:ext cx="0" cy="38100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43A1B69C-CD9E-4C1F-B3EB-8286BDC7BFA7}"/>
                </a:ext>
              </a:extLst>
            </p:cNvPr>
            <p:cNvCxnSpPr/>
            <p:nvPr/>
          </p:nvCxnSpPr>
          <p:spPr bwMode="auto">
            <a:xfrm>
              <a:off x="3429000" y="5715000"/>
              <a:ext cx="457200" cy="0"/>
            </a:xfrm>
            <a:prstGeom prst="line">
              <a:avLst/>
            </a:prstGeom>
            <a:solidFill>
              <a:schemeClr val="accent1"/>
            </a:solidFill>
            <a:ln w="9525" cap="flat" cmpd="sng" algn="ctr">
              <a:solidFill>
                <a:schemeClr val="bg1"/>
              </a:solidFill>
              <a:prstDash val="solid"/>
              <a:round/>
              <a:headEnd type="none" w="med" len="med"/>
              <a:tailEnd type="none" w="med" len="med"/>
            </a:ln>
            <a:effectLst/>
          </p:spPr>
        </p:cxnSp>
      </p:grpSp>
      <p:grpSp>
        <p:nvGrpSpPr>
          <p:cNvPr id="33" name="Group 32">
            <a:extLst>
              <a:ext uri="{FF2B5EF4-FFF2-40B4-BE49-F238E27FC236}">
                <a16:creationId xmlns:a16="http://schemas.microsoft.com/office/drawing/2014/main" id="{96904508-E848-44C2-B685-156DE2652ABB}"/>
              </a:ext>
            </a:extLst>
          </p:cNvPr>
          <p:cNvGrpSpPr/>
          <p:nvPr/>
        </p:nvGrpSpPr>
        <p:grpSpPr>
          <a:xfrm rot="5400000">
            <a:off x="1774631" y="5374693"/>
            <a:ext cx="152400" cy="127000"/>
            <a:chOff x="2879698" y="3549590"/>
            <a:chExt cx="152400" cy="127000"/>
          </a:xfrm>
        </p:grpSpPr>
        <p:cxnSp>
          <p:nvCxnSpPr>
            <p:cNvPr id="34" name="Straight Connector 33">
              <a:extLst>
                <a:ext uri="{FF2B5EF4-FFF2-40B4-BE49-F238E27FC236}">
                  <a16:creationId xmlns:a16="http://schemas.microsoft.com/office/drawing/2014/main" id="{BAE2E633-114A-4C6A-8AAE-AB5B9C0F36D8}"/>
                </a:ext>
              </a:extLst>
            </p:cNvPr>
            <p:cNvCxnSpPr/>
            <p:nvPr/>
          </p:nvCxnSpPr>
          <p:spPr bwMode="auto">
            <a:xfrm>
              <a:off x="2879698" y="3549590"/>
              <a:ext cx="152400" cy="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525BA84E-7DFC-4044-B65A-A7216DA0FE4E}"/>
                </a:ext>
              </a:extLst>
            </p:cNvPr>
            <p:cNvCxnSpPr/>
            <p:nvPr/>
          </p:nvCxnSpPr>
          <p:spPr bwMode="auto">
            <a:xfrm>
              <a:off x="2879698" y="3676590"/>
              <a:ext cx="152400" cy="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C40D5EA2-22C0-44BA-8D6F-97EA8A1EF01D}"/>
                </a:ext>
              </a:extLst>
            </p:cNvPr>
            <p:cNvCxnSpPr>
              <a:cxnSpLocks/>
            </p:cNvCxnSpPr>
            <p:nvPr/>
          </p:nvCxnSpPr>
          <p:spPr bwMode="auto">
            <a:xfrm flipV="1">
              <a:off x="2879698" y="3549590"/>
              <a:ext cx="0" cy="127000"/>
            </a:xfrm>
            <a:prstGeom prst="line">
              <a:avLst/>
            </a:prstGeom>
            <a:solidFill>
              <a:schemeClr val="accent1"/>
            </a:solidFill>
            <a:ln w="9525" cap="flat" cmpd="sng" algn="ctr">
              <a:solidFill>
                <a:schemeClr val="bg1"/>
              </a:solidFill>
              <a:prstDash val="solid"/>
              <a:round/>
              <a:headEnd type="none" w="med" len="med"/>
              <a:tailEnd type="none" w="med" len="med"/>
            </a:ln>
            <a:effectLst/>
          </p:spPr>
        </p:cxnSp>
      </p:grpSp>
      <p:grpSp>
        <p:nvGrpSpPr>
          <p:cNvPr id="37" name="Group 36">
            <a:extLst>
              <a:ext uri="{FF2B5EF4-FFF2-40B4-BE49-F238E27FC236}">
                <a16:creationId xmlns:a16="http://schemas.microsoft.com/office/drawing/2014/main" id="{93798F13-209E-44BE-8351-B616E73673E8}"/>
              </a:ext>
            </a:extLst>
          </p:cNvPr>
          <p:cNvGrpSpPr/>
          <p:nvPr/>
        </p:nvGrpSpPr>
        <p:grpSpPr>
          <a:xfrm>
            <a:off x="3131979" y="5382207"/>
            <a:ext cx="152400" cy="152400"/>
            <a:chOff x="3429000" y="5257800"/>
            <a:chExt cx="457200" cy="457200"/>
          </a:xfrm>
        </p:grpSpPr>
        <p:cxnSp>
          <p:nvCxnSpPr>
            <p:cNvPr id="38" name="Straight Connector 37">
              <a:extLst>
                <a:ext uri="{FF2B5EF4-FFF2-40B4-BE49-F238E27FC236}">
                  <a16:creationId xmlns:a16="http://schemas.microsoft.com/office/drawing/2014/main" id="{A5A78BB8-85C8-46A3-A4AE-91E7B2D215C7}"/>
                </a:ext>
              </a:extLst>
            </p:cNvPr>
            <p:cNvCxnSpPr/>
            <p:nvPr/>
          </p:nvCxnSpPr>
          <p:spPr bwMode="auto">
            <a:xfrm>
              <a:off x="3429000" y="5257800"/>
              <a:ext cx="457200" cy="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79EB3979-7670-4525-A5C3-54B2705B5ED0}"/>
                </a:ext>
              </a:extLst>
            </p:cNvPr>
            <p:cNvCxnSpPr/>
            <p:nvPr/>
          </p:nvCxnSpPr>
          <p:spPr bwMode="auto">
            <a:xfrm>
              <a:off x="3429000" y="5638800"/>
              <a:ext cx="457200" cy="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74BC95E8-B81A-471D-A3C3-4186BEE484B3}"/>
                </a:ext>
              </a:extLst>
            </p:cNvPr>
            <p:cNvCxnSpPr>
              <a:cxnSpLocks/>
            </p:cNvCxnSpPr>
            <p:nvPr/>
          </p:nvCxnSpPr>
          <p:spPr bwMode="auto">
            <a:xfrm flipV="1">
              <a:off x="3429000" y="5257800"/>
              <a:ext cx="0" cy="38100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F9FACE62-6CC5-4F14-A8C7-5E6BF152EE78}"/>
                </a:ext>
              </a:extLst>
            </p:cNvPr>
            <p:cNvCxnSpPr/>
            <p:nvPr/>
          </p:nvCxnSpPr>
          <p:spPr bwMode="auto">
            <a:xfrm>
              <a:off x="3429000" y="5715000"/>
              <a:ext cx="457200" cy="0"/>
            </a:xfrm>
            <a:prstGeom prst="line">
              <a:avLst/>
            </a:prstGeom>
            <a:solidFill>
              <a:schemeClr val="accent1"/>
            </a:solidFill>
            <a:ln w="9525" cap="flat" cmpd="sng" algn="ctr">
              <a:solidFill>
                <a:schemeClr val="bg1"/>
              </a:solidFill>
              <a:prstDash val="solid"/>
              <a:round/>
              <a:headEnd type="none" w="med" len="med"/>
              <a:tailEnd type="none" w="med" len="med"/>
            </a:ln>
            <a:effectLst/>
          </p:spPr>
        </p:cxnSp>
      </p:grpSp>
    </p:spTree>
    <p:extLst>
      <p:ext uri="{BB962C8B-B14F-4D97-AF65-F5344CB8AC3E}">
        <p14:creationId xmlns:p14="http://schemas.microsoft.com/office/powerpoint/2010/main" val="74490450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900D37-4EAB-491F-8539-FA86690F74C4}"/>
              </a:ext>
            </a:extLst>
          </p:cNvPr>
          <p:cNvSpPr>
            <a:spLocks noGrp="1"/>
          </p:cNvSpPr>
          <p:nvPr>
            <p:ph type="title"/>
          </p:nvPr>
        </p:nvSpPr>
        <p:spPr/>
        <p:txBody>
          <a:bodyPr/>
          <a:lstStyle/>
          <a:p>
            <a:r>
              <a:rPr lang="en-US" dirty="0"/>
              <a:t>Role restrictions</a:t>
            </a:r>
          </a:p>
        </p:txBody>
      </p:sp>
      <p:sp>
        <p:nvSpPr>
          <p:cNvPr id="3" name="Content Placeholder 2">
            <a:extLst>
              <a:ext uri="{FF2B5EF4-FFF2-40B4-BE49-F238E27FC236}">
                <a16:creationId xmlns:a16="http://schemas.microsoft.com/office/drawing/2014/main" id="{1E220E52-C303-44AD-A4F5-6BF37E46757C}"/>
              </a:ext>
            </a:extLst>
          </p:cNvPr>
          <p:cNvSpPr>
            <a:spLocks noGrp="1"/>
          </p:cNvSpPr>
          <p:nvPr>
            <p:ph idx="1"/>
          </p:nvPr>
        </p:nvSpPr>
        <p:spPr/>
        <p:txBody>
          <a:bodyPr/>
          <a:lstStyle/>
          <a:p>
            <a:pPr>
              <a:buFont typeface="Arial" panose="020B0604020202020204" pitchFamily="34" charset="0"/>
              <a:buChar char="•"/>
            </a:pPr>
            <a:r>
              <a:rPr lang="en-US" sz="2200" dirty="0"/>
              <a:t>Universal restriction:</a:t>
            </a:r>
          </a:p>
          <a:p>
            <a:pPr lvl="1">
              <a:buFont typeface="Arial" panose="020B0604020202020204" pitchFamily="34" charset="0"/>
              <a:buChar char="•"/>
            </a:pPr>
            <a:r>
              <a:rPr lang="en-US" sz="2000" dirty="0">
                <a:sym typeface="Symbol" panose="05050102010706020507" pitchFamily="18" charset="2"/>
              </a:rPr>
              <a:t></a:t>
            </a:r>
            <a:r>
              <a:rPr lang="en-US" sz="2000" dirty="0" err="1"/>
              <a:t>parentOf.Female</a:t>
            </a:r>
            <a:endParaRPr lang="en-US" sz="2000" dirty="0"/>
          </a:p>
          <a:p>
            <a:pPr lvl="2">
              <a:buFont typeface="Arial" panose="020B0604020202020204" pitchFamily="34" charset="0"/>
              <a:buChar char="•"/>
            </a:pPr>
            <a:r>
              <a:rPr lang="en-US" sz="1600" dirty="0">
                <a:solidFill>
                  <a:srgbClr val="FFFF00"/>
                </a:solidFill>
              </a:rPr>
              <a:t>The set of individuals all of whose children are female </a:t>
            </a:r>
            <a:r>
              <a:rPr lang="en-US" sz="1600" b="1" i="1" dirty="0">
                <a:solidFill>
                  <a:srgbClr val="FFFF00"/>
                </a:solidFill>
              </a:rPr>
              <a:t>including those that have no children at all</a:t>
            </a:r>
            <a:r>
              <a:rPr lang="en-US" sz="1600" dirty="0"/>
              <a:t>.</a:t>
            </a:r>
          </a:p>
          <a:p>
            <a:pPr>
              <a:buFont typeface="Arial" panose="020B0604020202020204" pitchFamily="34" charset="0"/>
              <a:buChar char="•"/>
            </a:pPr>
            <a:r>
              <a:rPr lang="en-US" sz="2200" dirty="0"/>
              <a:t>Existential restriction:</a:t>
            </a:r>
          </a:p>
          <a:p>
            <a:pPr lvl="1">
              <a:buFont typeface="Arial" panose="020B0604020202020204" pitchFamily="34" charset="0"/>
              <a:buChar char="•"/>
            </a:pPr>
            <a:r>
              <a:rPr lang="en-US" sz="2000" dirty="0">
                <a:sym typeface="Symbol" panose="05050102010706020507" pitchFamily="18" charset="2"/>
              </a:rPr>
              <a:t></a:t>
            </a:r>
            <a:r>
              <a:rPr lang="en-US" sz="2000" dirty="0" err="1">
                <a:sym typeface="Symbol" panose="05050102010706020507" pitchFamily="18" charset="2"/>
              </a:rPr>
              <a:t>parentOf.T</a:t>
            </a:r>
            <a:endParaRPr lang="en-US" sz="2000" dirty="0">
              <a:sym typeface="Symbol" panose="05050102010706020507" pitchFamily="18" charset="2"/>
            </a:endParaRPr>
          </a:p>
          <a:p>
            <a:pPr lvl="2">
              <a:buFont typeface="Arial" panose="020B0604020202020204" pitchFamily="34" charset="0"/>
              <a:buChar char="•"/>
            </a:pPr>
            <a:r>
              <a:rPr lang="en-US" sz="1600" dirty="0">
                <a:solidFill>
                  <a:srgbClr val="FFFF00"/>
                </a:solidFill>
                <a:sym typeface="Symbol" panose="05050102010706020507" pitchFamily="18" charset="2"/>
              </a:rPr>
              <a:t>The set of individuals that are parents of at least one individual</a:t>
            </a:r>
            <a:r>
              <a:rPr lang="en-US" sz="1600" dirty="0">
                <a:sym typeface="Symbol" panose="05050102010706020507" pitchFamily="18" charset="2"/>
              </a:rPr>
              <a:t>.</a:t>
            </a:r>
          </a:p>
          <a:p>
            <a:pPr>
              <a:buFont typeface="Arial" panose="020B0604020202020204" pitchFamily="34" charset="0"/>
              <a:buChar char="•"/>
            </a:pPr>
            <a:r>
              <a:rPr lang="en-US" sz="2200" dirty="0">
                <a:sym typeface="Symbol" panose="05050102010706020507" pitchFamily="18" charset="2"/>
              </a:rPr>
              <a:t>Combinations:</a:t>
            </a:r>
          </a:p>
          <a:p>
            <a:pPr lvl="1">
              <a:buFont typeface="Arial" panose="020B0604020202020204" pitchFamily="34" charset="0"/>
              <a:buChar char="•"/>
            </a:pPr>
            <a:r>
              <a:rPr lang="en-US" sz="2000" dirty="0">
                <a:sym typeface="Symbol" panose="05050102010706020507" pitchFamily="18" charset="2"/>
              </a:rPr>
              <a:t>construct:	</a:t>
            </a:r>
            <a:r>
              <a:rPr lang="en-US" sz="2000" dirty="0" err="1">
                <a:sym typeface="Symbol" panose="05050102010706020507" pitchFamily="18" charset="2"/>
              </a:rPr>
              <a:t>parentOf.T</a:t>
            </a:r>
            <a:r>
              <a:rPr lang="en-US" sz="2000" dirty="0">
                <a:sym typeface="Symbol" panose="05050102010706020507" pitchFamily="18" charset="2"/>
              </a:rPr>
              <a:t>      </a:t>
            </a:r>
            <a:r>
              <a:rPr lang="en-US" sz="2000" dirty="0" err="1"/>
              <a:t>parentOf.Female</a:t>
            </a:r>
            <a:endParaRPr lang="en-US" sz="2000" dirty="0"/>
          </a:p>
          <a:p>
            <a:pPr lvl="2">
              <a:buFont typeface="Arial" panose="020B0604020202020204" pitchFamily="34" charset="0"/>
              <a:buChar char="•"/>
            </a:pPr>
            <a:r>
              <a:rPr lang="en-US" sz="1600" dirty="0">
                <a:solidFill>
                  <a:srgbClr val="FFFF00"/>
                </a:solidFill>
              </a:rPr>
              <a:t>The set of all individuals with at least one child, all children being female</a:t>
            </a:r>
            <a:r>
              <a:rPr lang="en-US" sz="1600" dirty="0"/>
              <a:t>.</a:t>
            </a:r>
          </a:p>
          <a:p>
            <a:pPr lvl="1">
              <a:buFont typeface="Arial" panose="020B0604020202020204" pitchFamily="34" charset="0"/>
              <a:buChar char="•"/>
            </a:pPr>
            <a:r>
              <a:rPr lang="en-US" sz="2000" dirty="0">
                <a:sym typeface="Symbol" panose="05050102010706020507" pitchFamily="18" charset="2"/>
              </a:rPr>
              <a:t>axiom:		</a:t>
            </a:r>
            <a:r>
              <a:rPr lang="en-US" sz="2000" dirty="0" err="1">
                <a:sym typeface="Symbol" panose="05050102010706020507" pitchFamily="18" charset="2"/>
              </a:rPr>
              <a:t>sonOf.T</a:t>
            </a:r>
            <a:r>
              <a:rPr lang="en-US" sz="2000" dirty="0">
                <a:sym typeface="Symbol" panose="05050102010706020507" pitchFamily="18" charset="2"/>
              </a:rPr>
              <a:t>    male</a:t>
            </a:r>
          </a:p>
          <a:p>
            <a:pPr lvl="2">
              <a:buFont typeface="Arial" panose="020B0604020202020204" pitchFamily="34" charset="0"/>
              <a:buChar char="•"/>
            </a:pPr>
            <a:r>
              <a:rPr lang="en-US" sz="1600" dirty="0">
                <a:solidFill>
                  <a:srgbClr val="FFFF00"/>
                </a:solidFill>
                <a:sym typeface="Symbol" panose="05050102010706020507" pitchFamily="18" charset="2"/>
              </a:rPr>
              <a:t>The set of individuals that are the son of at least one individual is a subset of the set of males</a:t>
            </a:r>
            <a:r>
              <a:rPr lang="en-US" sz="1600" dirty="0">
                <a:sym typeface="Symbol" panose="05050102010706020507" pitchFamily="18" charset="2"/>
              </a:rPr>
              <a:t>.</a:t>
            </a:r>
          </a:p>
          <a:p>
            <a:pPr lvl="1">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5981E4BC-DC83-4FB4-9AD4-EE9F91168F9A}"/>
              </a:ext>
            </a:extLst>
          </p:cNvPr>
          <p:cNvSpPr>
            <a:spLocks noGrp="1"/>
          </p:cNvSpPr>
          <p:nvPr>
            <p:ph type="sldNum" sz="quarter" idx="3"/>
          </p:nvPr>
        </p:nvSpPr>
        <p:spPr>
          <a:xfrm>
            <a:off x="0" y="6477000"/>
            <a:ext cx="304800" cy="296174"/>
          </a:xfrm>
          <a:prstGeom prst="rect">
            <a:avLst/>
          </a:prstGeom>
        </p:spPr>
        <p:txBody>
          <a:bodyPr vert="horz" lIns="0" tIns="0" rIns="0" bIns="0" rtlCol="0" anchor="b"/>
          <a:lstStyle>
            <a:defPPr>
              <a:defRPr lang="en-US"/>
            </a:defPPr>
            <a:lvl1pPr algn="r" rtl="0" fontAlgn="base">
              <a:spcBef>
                <a:spcPct val="0"/>
              </a:spcBef>
              <a:spcAft>
                <a:spcPct val="0"/>
              </a:spcAft>
              <a:defRPr sz="1200" b="1" kern="1200">
                <a:solidFill>
                  <a:schemeClr val="bg1"/>
                </a:solidFill>
                <a:latin typeface="Times New Roman" pitchFamily="18" charset="0"/>
                <a:ea typeface="+mn-ea"/>
                <a:cs typeface="+mn-cs"/>
              </a:defRPr>
            </a:lvl1pPr>
            <a:lvl2pPr marL="457200" algn="ctr" rtl="0" fontAlgn="base">
              <a:spcBef>
                <a:spcPct val="0"/>
              </a:spcBef>
              <a:spcAft>
                <a:spcPct val="0"/>
              </a:spcAft>
              <a:defRPr sz="3200" b="1" kern="1200">
                <a:solidFill>
                  <a:srgbClr val="000066"/>
                </a:solidFill>
                <a:latin typeface="Times New Roman" pitchFamily="18" charset="0"/>
                <a:ea typeface="+mn-ea"/>
                <a:cs typeface="+mn-cs"/>
              </a:defRPr>
            </a:lvl2pPr>
            <a:lvl3pPr marL="914400" algn="ctr" rtl="0" fontAlgn="base">
              <a:spcBef>
                <a:spcPct val="0"/>
              </a:spcBef>
              <a:spcAft>
                <a:spcPct val="0"/>
              </a:spcAft>
              <a:defRPr sz="3200" b="1" kern="1200">
                <a:solidFill>
                  <a:srgbClr val="000066"/>
                </a:solidFill>
                <a:latin typeface="Times New Roman" pitchFamily="18" charset="0"/>
                <a:ea typeface="+mn-ea"/>
                <a:cs typeface="+mn-cs"/>
              </a:defRPr>
            </a:lvl3pPr>
            <a:lvl4pPr marL="1371600" algn="ctr" rtl="0" fontAlgn="base">
              <a:spcBef>
                <a:spcPct val="0"/>
              </a:spcBef>
              <a:spcAft>
                <a:spcPct val="0"/>
              </a:spcAft>
              <a:defRPr sz="3200" b="1" kern="1200">
                <a:solidFill>
                  <a:srgbClr val="000066"/>
                </a:solidFill>
                <a:latin typeface="Times New Roman" pitchFamily="18" charset="0"/>
                <a:ea typeface="+mn-ea"/>
                <a:cs typeface="+mn-cs"/>
              </a:defRPr>
            </a:lvl4pPr>
            <a:lvl5pPr marL="1828800" algn="ctr" rtl="0" fontAlgn="base">
              <a:spcBef>
                <a:spcPct val="0"/>
              </a:spcBef>
              <a:spcAft>
                <a:spcPct val="0"/>
              </a:spcAft>
              <a:defRPr sz="3200" b="1" kern="1200">
                <a:solidFill>
                  <a:srgbClr val="000066"/>
                </a:solidFill>
                <a:latin typeface="Times New Roman" pitchFamily="18" charset="0"/>
                <a:ea typeface="+mn-ea"/>
                <a:cs typeface="+mn-cs"/>
              </a:defRPr>
            </a:lvl5pPr>
            <a:lvl6pPr marL="2286000" algn="l" defTabSz="914400" rtl="0" eaLnBrk="1" latinLnBrk="0" hangingPunct="1">
              <a:defRPr sz="3200" b="1" kern="1200">
                <a:solidFill>
                  <a:srgbClr val="000066"/>
                </a:solidFill>
                <a:latin typeface="Times New Roman" pitchFamily="18" charset="0"/>
                <a:ea typeface="+mn-ea"/>
                <a:cs typeface="+mn-cs"/>
              </a:defRPr>
            </a:lvl6pPr>
            <a:lvl7pPr marL="2743200" algn="l" defTabSz="914400" rtl="0" eaLnBrk="1" latinLnBrk="0" hangingPunct="1">
              <a:defRPr sz="3200" b="1" kern="1200">
                <a:solidFill>
                  <a:srgbClr val="000066"/>
                </a:solidFill>
                <a:latin typeface="Times New Roman" pitchFamily="18" charset="0"/>
                <a:ea typeface="+mn-ea"/>
                <a:cs typeface="+mn-cs"/>
              </a:defRPr>
            </a:lvl7pPr>
            <a:lvl8pPr marL="3200400" algn="l" defTabSz="914400" rtl="0" eaLnBrk="1" latinLnBrk="0" hangingPunct="1">
              <a:defRPr sz="3200" b="1" kern="1200">
                <a:solidFill>
                  <a:srgbClr val="000066"/>
                </a:solidFill>
                <a:latin typeface="Times New Roman" pitchFamily="18" charset="0"/>
                <a:ea typeface="+mn-ea"/>
                <a:cs typeface="+mn-cs"/>
              </a:defRPr>
            </a:lvl8pPr>
            <a:lvl9pPr marL="3657600" algn="l" defTabSz="914400" rtl="0" eaLnBrk="1" latinLnBrk="0" hangingPunct="1">
              <a:defRPr sz="3200" b="1" kern="1200">
                <a:solidFill>
                  <a:srgbClr val="000066"/>
                </a:solidFill>
                <a:latin typeface="Times New Roman" pitchFamily="18" charset="0"/>
                <a:ea typeface="+mn-ea"/>
                <a:cs typeface="+mn-cs"/>
              </a:defRPr>
            </a:lvl9pPr>
          </a:lstStyle>
          <a:p>
            <a:fld id="{7C5DB68A-9D44-4073-920F-D08D647C06A7}" type="slidenum">
              <a:rPr lang="en-US" smtClean="0"/>
              <a:pPr/>
              <a:t>57</a:t>
            </a:fld>
            <a:endParaRPr lang="en-US" dirty="0"/>
          </a:p>
        </p:txBody>
      </p:sp>
      <p:grpSp>
        <p:nvGrpSpPr>
          <p:cNvPr id="5" name="Group 4">
            <a:extLst>
              <a:ext uri="{FF2B5EF4-FFF2-40B4-BE49-F238E27FC236}">
                <a16:creationId xmlns:a16="http://schemas.microsoft.com/office/drawing/2014/main" id="{C173C3C6-C253-490F-BB7B-7995651F070A}"/>
              </a:ext>
            </a:extLst>
          </p:cNvPr>
          <p:cNvGrpSpPr/>
          <p:nvPr/>
        </p:nvGrpSpPr>
        <p:grpSpPr>
          <a:xfrm rot="5400000">
            <a:off x="4572000" y="4495800"/>
            <a:ext cx="228600" cy="228600"/>
            <a:chOff x="2879698" y="3549590"/>
            <a:chExt cx="152400" cy="127000"/>
          </a:xfrm>
        </p:grpSpPr>
        <p:cxnSp>
          <p:nvCxnSpPr>
            <p:cNvPr id="6" name="Straight Connector 5">
              <a:extLst>
                <a:ext uri="{FF2B5EF4-FFF2-40B4-BE49-F238E27FC236}">
                  <a16:creationId xmlns:a16="http://schemas.microsoft.com/office/drawing/2014/main" id="{92C4A237-641A-43B4-9504-89E9985BCEA8}"/>
                </a:ext>
              </a:extLst>
            </p:cNvPr>
            <p:cNvCxnSpPr/>
            <p:nvPr/>
          </p:nvCxnSpPr>
          <p:spPr bwMode="auto">
            <a:xfrm>
              <a:off x="2879698" y="3549590"/>
              <a:ext cx="152400" cy="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7" name="Straight Connector 6">
              <a:extLst>
                <a:ext uri="{FF2B5EF4-FFF2-40B4-BE49-F238E27FC236}">
                  <a16:creationId xmlns:a16="http://schemas.microsoft.com/office/drawing/2014/main" id="{DD975D22-80B3-475B-A8EB-32DDD0F31086}"/>
                </a:ext>
              </a:extLst>
            </p:cNvPr>
            <p:cNvCxnSpPr/>
            <p:nvPr/>
          </p:nvCxnSpPr>
          <p:spPr bwMode="auto">
            <a:xfrm>
              <a:off x="2879698" y="3676590"/>
              <a:ext cx="152400" cy="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8" name="Straight Connector 7">
              <a:extLst>
                <a:ext uri="{FF2B5EF4-FFF2-40B4-BE49-F238E27FC236}">
                  <a16:creationId xmlns:a16="http://schemas.microsoft.com/office/drawing/2014/main" id="{8E4E95F3-4EA2-48BB-9D3E-E76DE19A1415}"/>
                </a:ext>
              </a:extLst>
            </p:cNvPr>
            <p:cNvCxnSpPr>
              <a:cxnSpLocks/>
            </p:cNvCxnSpPr>
            <p:nvPr/>
          </p:nvCxnSpPr>
          <p:spPr bwMode="auto">
            <a:xfrm flipV="1">
              <a:off x="2879698" y="3549590"/>
              <a:ext cx="0" cy="127000"/>
            </a:xfrm>
            <a:prstGeom prst="line">
              <a:avLst/>
            </a:prstGeom>
            <a:solidFill>
              <a:schemeClr val="accent1"/>
            </a:solidFill>
            <a:ln w="9525" cap="flat" cmpd="sng" algn="ctr">
              <a:solidFill>
                <a:schemeClr val="bg1"/>
              </a:solidFill>
              <a:prstDash val="solid"/>
              <a:round/>
              <a:headEnd type="none" w="med" len="med"/>
              <a:tailEnd type="none" w="med" len="med"/>
            </a:ln>
            <a:effectLst/>
          </p:spPr>
        </p:cxnSp>
      </p:grpSp>
      <p:grpSp>
        <p:nvGrpSpPr>
          <p:cNvPr id="9" name="Group 8">
            <a:extLst>
              <a:ext uri="{FF2B5EF4-FFF2-40B4-BE49-F238E27FC236}">
                <a16:creationId xmlns:a16="http://schemas.microsoft.com/office/drawing/2014/main" id="{586CF009-4E12-4904-9CE5-A9FC95683BAC}"/>
              </a:ext>
            </a:extLst>
          </p:cNvPr>
          <p:cNvGrpSpPr/>
          <p:nvPr/>
        </p:nvGrpSpPr>
        <p:grpSpPr>
          <a:xfrm>
            <a:off x="4191000" y="5250021"/>
            <a:ext cx="152400" cy="152400"/>
            <a:chOff x="3429000" y="5257800"/>
            <a:chExt cx="457200" cy="457200"/>
          </a:xfrm>
        </p:grpSpPr>
        <p:cxnSp>
          <p:nvCxnSpPr>
            <p:cNvPr id="10" name="Straight Connector 9">
              <a:extLst>
                <a:ext uri="{FF2B5EF4-FFF2-40B4-BE49-F238E27FC236}">
                  <a16:creationId xmlns:a16="http://schemas.microsoft.com/office/drawing/2014/main" id="{C53DAE2D-B15D-4DB3-A384-ECBE62DA01A0}"/>
                </a:ext>
              </a:extLst>
            </p:cNvPr>
            <p:cNvCxnSpPr/>
            <p:nvPr/>
          </p:nvCxnSpPr>
          <p:spPr bwMode="auto">
            <a:xfrm>
              <a:off x="3429000" y="5257800"/>
              <a:ext cx="457200" cy="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C1299765-820E-4042-B425-F434A83AE83B}"/>
                </a:ext>
              </a:extLst>
            </p:cNvPr>
            <p:cNvCxnSpPr/>
            <p:nvPr/>
          </p:nvCxnSpPr>
          <p:spPr bwMode="auto">
            <a:xfrm>
              <a:off x="3429000" y="5638800"/>
              <a:ext cx="457200" cy="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0D531200-1BA3-4E10-B1DD-3DD06456F823}"/>
                </a:ext>
              </a:extLst>
            </p:cNvPr>
            <p:cNvCxnSpPr>
              <a:cxnSpLocks/>
            </p:cNvCxnSpPr>
            <p:nvPr/>
          </p:nvCxnSpPr>
          <p:spPr bwMode="auto">
            <a:xfrm flipV="1">
              <a:off x="3429000" y="5257800"/>
              <a:ext cx="0" cy="38100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D98A1F00-B2B9-4307-B072-5BA7C16673EC}"/>
                </a:ext>
              </a:extLst>
            </p:cNvPr>
            <p:cNvCxnSpPr/>
            <p:nvPr/>
          </p:nvCxnSpPr>
          <p:spPr bwMode="auto">
            <a:xfrm>
              <a:off x="3429000" y="5715000"/>
              <a:ext cx="457200" cy="0"/>
            </a:xfrm>
            <a:prstGeom prst="line">
              <a:avLst/>
            </a:prstGeom>
            <a:solidFill>
              <a:schemeClr val="accent1"/>
            </a:solidFill>
            <a:ln w="9525" cap="flat" cmpd="sng" algn="ctr">
              <a:solidFill>
                <a:schemeClr val="bg1"/>
              </a:solidFill>
              <a:prstDash val="solid"/>
              <a:round/>
              <a:headEnd type="none" w="med" len="med"/>
              <a:tailEnd type="none" w="med" len="med"/>
            </a:ln>
            <a:effectLst/>
          </p:spPr>
        </p:cxnSp>
      </p:grpSp>
      <p:sp>
        <p:nvSpPr>
          <p:cNvPr id="14" name="Rectangle 13">
            <a:extLst>
              <a:ext uri="{FF2B5EF4-FFF2-40B4-BE49-F238E27FC236}">
                <a16:creationId xmlns:a16="http://schemas.microsoft.com/office/drawing/2014/main" id="{4A35F9D3-6843-4E30-A9FC-09DE914E4103}"/>
              </a:ext>
            </a:extLst>
          </p:cNvPr>
          <p:cNvSpPr/>
          <p:nvPr/>
        </p:nvSpPr>
        <p:spPr>
          <a:xfrm>
            <a:off x="533400" y="6177455"/>
            <a:ext cx="8534378" cy="523220"/>
          </a:xfrm>
          <a:prstGeom prst="rect">
            <a:avLst/>
          </a:prstGeom>
        </p:spPr>
        <p:txBody>
          <a:bodyPr wrap="square">
            <a:spAutoFit/>
          </a:bodyPr>
          <a:lstStyle/>
          <a:p>
            <a:pPr algn="r"/>
            <a:r>
              <a:rPr lang="en-US" sz="1400" b="0" dirty="0">
                <a:solidFill>
                  <a:schemeClr val="bg1"/>
                </a:solidFill>
                <a:latin typeface="Lucida Grande"/>
              </a:rPr>
              <a:t>Markus </a:t>
            </a:r>
            <a:r>
              <a:rPr lang="en-US" sz="1400" b="0" dirty="0" err="1">
                <a:solidFill>
                  <a:schemeClr val="bg1"/>
                </a:solidFill>
                <a:latin typeface="Lucida Grande"/>
              </a:rPr>
              <a:t>Krötzsch</a:t>
            </a:r>
            <a:r>
              <a:rPr lang="en-US" sz="1400" b="0" dirty="0">
                <a:solidFill>
                  <a:schemeClr val="bg1"/>
                </a:solidFill>
                <a:latin typeface="Lucida Grande"/>
              </a:rPr>
              <a:t>, Frantisek </a:t>
            </a:r>
            <a:r>
              <a:rPr lang="en-US" sz="1400" b="0" dirty="0" err="1">
                <a:solidFill>
                  <a:schemeClr val="bg1"/>
                </a:solidFill>
                <a:latin typeface="Lucida Grande"/>
              </a:rPr>
              <a:t>Simancik</a:t>
            </a:r>
            <a:r>
              <a:rPr lang="en-US" sz="1400" b="0" dirty="0">
                <a:solidFill>
                  <a:schemeClr val="bg1"/>
                </a:solidFill>
                <a:latin typeface="Lucida Grande"/>
              </a:rPr>
              <a:t>, Ian </a:t>
            </a:r>
            <a:r>
              <a:rPr lang="en-US" sz="1400" b="0" dirty="0" err="1">
                <a:solidFill>
                  <a:schemeClr val="bg1"/>
                </a:solidFill>
                <a:latin typeface="Lucida Grande"/>
              </a:rPr>
              <a:t>Horrocks</a:t>
            </a:r>
            <a:r>
              <a:rPr lang="en-US" sz="1400" b="0" dirty="0">
                <a:solidFill>
                  <a:schemeClr val="bg1"/>
                </a:solidFill>
                <a:latin typeface="Lucida Grande"/>
              </a:rPr>
              <a:t>. A Description Logic Primer. </a:t>
            </a:r>
            <a:r>
              <a:rPr lang="en-US" sz="1400" b="0" dirty="0">
                <a:solidFill>
                  <a:schemeClr val="bg1"/>
                </a:solidFill>
                <a:latin typeface="Lucida Grande"/>
                <a:hlinkClick r:id="rId2"/>
              </a:rPr>
              <a:t>https://arxiv.org/pdf/1201.4089.pdf</a:t>
            </a:r>
            <a:r>
              <a:rPr lang="en-US" sz="1400" b="0" dirty="0">
                <a:solidFill>
                  <a:schemeClr val="bg1"/>
                </a:solidFill>
                <a:latin typeface="Lucida Grande"/>
              </a:rPr>
              <a:t> </a:t>
            </a:r>
          </a:p>
        </p:txBody>
      </p:sp>
    </p:spTree>
    <p:extLst>
      <p:ext uri="{BB962C8B-B14F-4D97-AF65-F5344CB8AC3E}">
        <p14:creationId xmlns:p14="http://schemas.microsoft.com/office/powerpoint/2010/main" val="209746607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3560C1-4151-4FDA-B957-FFA7919A1485}"/>
              </a:ext>
            </a:extLst>
          </p:cNvPr>
          <p:cNvSpPr>
            <a:spLocks noGrp="1"/>
          </p:cNvSpPr>
          <p:nvPr>
            <p:ph type="title"/>
          </p:nvPr>
        </p:nvSpPr>
        <p:spPr/>
        <p:txBody>
          <a:bodyPr/>
          <a:lstStyle/>
          <a:p>
            <a:r>
              <a:rPr lang="en-US" dirty="0"/>
              <a:t>An example: </a:t>
            </a:r>
            <a:r>
              <a:rPr lang="en-US" dirty="0" err="1"/>
              <a:t>Snomed</a:t>
            </a:r>
            <a:r>
              <a:rPr lang="en-US" dirty="0"/>
              <a:t> CT</a:t>
            </a:r>
          </a:p>
        </p:txBody>
      </p:sp>
      <p:pic>
        <p:nvPicPr>
          <p:cNvPr id="5" name="Picture 2" descr="SNOMED CT Structure">
            <a:extLst>
              <a:ext uri="{FF2B5EF4-FFF2-40B4-BE49-F238E27FC236}">
                <a16:creationId xmlns:a16="http://schemas.microsoft.com/office/drawing/2014/main" id="{DFD63423-5A27-4C1F-8B4F-703EB93646F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41219"/>
            <a:ext cx="9144000" cy="5316781"/>
          </a:xfrm>
          <a:prstGeom prst="rect">
            <a:avLst/>
          </a:prstGeom>
          <a:solidFill>
            <a:schemeClr val="bg1"/>
          </a:solidFill>
        </p:spPr>
      </p:pic>
      <p:sp>
        <p:nvSpPr>
          <p:cNvPr id="4" name="Slide Number Placeholder 3">
            <a:extLst>
              <a:ext uri="{FF2B5EF4-FFF2-40B4-BE49-F238E27FC236}">
                <a16:creationId xmlns:a16="http://schemas.microsoft.com/office/drawing/2014/main" id="{22373B23-A439-429D-B408-B3027A2AB6A8}"/>
              </a:ext>
            </a:extLst>
          </p:cNvPr>
          <p:cNvSpPr>
            <a:spLocks noGrp="1"/>
          </p:cNvSpPr>
          <p:nvPr>
            <p:ph type="sldNum" sz="quarter" idx="3"/>
          </p:nvPr>
        </p:nvSpPr>
        <p:spPr>
          <a:xfrm>
            <a:off x="0" y="6477000"/>
            <a:ext cx="304800" cy="296174"/>
          </a:xfrm>
          <a:prstGeom prst="rect">
            <a:avLst/>
          </a:prstGeom>
        </p:spPr>
        <p:txBody>
          <a:bodyPr vert="horz" lIns="0" tIns="0" rIns="0" bIns="0" rtlCol="0" anchor="b"/>
          <a:lstStyle>
            <a:defPPr>
              <a:defRPr lang="en-US"/>
            </a:defPPr>
            <a:lvl1pPr algn="r" rtl="0" fontAlgn="base">
              <a:spcBef>
                <a:spcPct val="0"/>
              </a:spcBef>
              <a:spcAft>
                <a:spcPct val="0"/>
              </a:spcAft>
              <a:defRPr sz="1200" b="1" kern="1200">
                <a:solidFill>
                  <a:schemeClr val="bg1"/>
                </a:solidFill>
                <a:latin typeface="Times New Roman" pitchFamily="18" charset="0"/>
                <a:ea typeface="+mn-ea"/>
                <a:cs typeface="+mn-cs"/>
              </a:defRPr>
            </a:lvl1pPr>
            <a:lvl2pPr marL="457200" algn="ctr" rtl="0" fontAlgn="base">
              <a:spcBef>
                <a:spcPct val="0"/>
              </a:spcBef>
              <a:spcAft>
                <a:spcPct val="0"/>
              </a:spcAft>
              <a:defRPr sz="3200" b="1" kern="1200">
                <a:solidFill>
                  <a:srgbClr val="000066"/>
                </a:solidFill>
                <a:latin typeface="Times New Roman" pitchFamily="18" charset="0"/>
                <a:ea typeface="+mn-ea"/>
                <a:cs typeface="+mn-cs"/>
              </a:defRPr>
            </a:lvl2pPr>
            <a:lvl3pPr marL="914400" algn="ctr" rtl="0" fontAlgn="base">
              <a:spcBef>
                <a:spcPct val="0"/>
              </a:spcBef>
              <a:spcAft>
                <a:spcPct val="0"/>
              </a:spcAft>
              <a:defRPr sz="3200" b="1" kern="1200">
                <a:solidFill>
                  <a:srgbClr val="000066"/>
                </a:solidFill>
                <a:latin typeface="Times New Roman" pitchFamily="18" charset="0"/>
                <a:ea typeface="+mn-ea"/>
                <a:cs typeface="+mn-cs"/>
              </a:defRPr>
            </a:lvl3pPr>
            <a:lvl4pPr marL="1371600" algn="ctr" rtl="0" fontAlgn="base">
              <a:spcBef>
                <a:spcPct val="0"/>
              </a:spcBef>
              <a:spcAft>
                <a:spcPct val="0"/>
              </a:spcAft>
              <a:defRPr sz="3200" b="1" kern="1200">
                <a:solidFill>
                  <a:srgbClr val="000066"/>
                </a:solidFill>
                <a:latin typeface="Times New Roman" pitchFamily="18" charset="0"/>
                <a:ea typeface="+mn-ea"/>
                <a:cs typeface="+mn-cs"/>
              </a:defRPr>
            </a:lvl4pPr>
            <a:lvl5pPr marL="1828800" algn="ctr" rtl="0" fontAlgn="base">
              <a:spcBef>
                <a:spcPct val="0"/>
              </a:spcBef>
              <a:spcAft>
                <a:spcPct val="0"/>
              </a:spcAft>
              <a:defRPr sz="3200" b="1" kern="1200">
                <a:solidFill>
                  <a:srgbClr val="000066"/>
                </a:solidFill>
                <a:latin typeface="Times New Roman" pitchFamily="18" charset="0"/>
                <a:ea typeface="+mn-ea"/>
                <a:cs typeface="+mn-cs"/>
              </a:defRPr>
            </a:lvl5pPr>
            <a:lvl6pPr marL="2286000" algn="l" defTabSz="914400" rtl="0" eaLnBrk="1" latinLnBrk="0" hangingPunct="1">
              <a:defRPr sz="3200" b="1" kern="1200">
                <a:solidFill>
                  <a:srgbClr val="000066"/>
                </a:solidFill>
                <a:latin typeface="Times New Roman" pitchFamily="18" charset="0"/>
                <a:ea typeface="+mn-ea"/>
                <a:cs typeface="+mn-cs"/>
              </a:defRPr>
            </a:lvl6pPr>
            <a:lvl7pPr marL="2743200" algn="l" defTabSz="914400" rtl="0" eaLnBrk="1" latinLnBrk="0" hangingPunct="1">
              <a:defRPr sz="3200" b="1" kern="1200">
                <a:solidFill>
                  <a:srgbClr val="000066"/>
                </a:solidFill>
                <a:latin typeface="Times New Roman" pitchFamily="18" charset="0"/>
                <a:ea typeface="+mn-ea"/>
                <a:cs typeface="+mn-cs"/>
              </a:defRPr>
            </a:lvl7pPr>
            <a:lvl8pPr marL="3200400" algn="l" defTabSz="914400" rtl="0" eaLnBrk="1" latinLnBrk="0" hangingPunct="1">
              <a:defRPr sz="3200" b="1" kern="1200">
                <a:solidFill>
                  <a:srgbClr val="000066"/>
                </a:solidFill>
                <a:latin typeface="Times New Roman" pitchFamily="18" charset="0"/>
                <a:ea typeface="+mn-ea"/>
                <a:cs typeface="+mn-cs"/>
              </a:defRPr>
            </a:lvl8pPr>
            <a:lvl9pPr marL="3657600" algn="l" defTabSz="914400" rtl="0" eaLnBrk="1" latinLnBrk="0" hangingPunct="1">
              <a:defRPr sz="3200" b="1" kern="1200">
                <a:solidFill>
                  <a:srgbClr val="000066"/>
                </a:solidFill>
                <a:latin typeface="Times New Roman" pitchFamily="18" charset="0"/>
                <a:ea typeface="+mn-ea"/>
                <a:cs typeface="+mn-cs"/>
              </a:defRPr>
            </a:lvl9pPr>
          </a:lstStyle>
          <a:p>
            <a:fld id="{7C5DB68A-9D44-4073-920F-D08D647C06A7}" type="slidenum">
              <a:rPr lang="en-US" smtClean="0"/>
              <a:pPr/>
              <a:t>58</a:t>
            </a:fld>
            <a:endParaRPr lang="en-US" dirty="0">
              <a:solidFill>
                <a:schemeClr val="tx1"/>
              </a:solidFill>
            </a:endParaRPr>
          </a:p>
        </p:txBody>
      </p:sp>
      <p:sp>
        <p:nvSpPr>
          <p:cNvPr id="6" name="Rectangle 5">
            <a:extLst>
              <a:ext uri="{FF2B5EF4-FFF2-40B4-BE49-F238E27FC236}">
                <a16:creationId xmlns:a16="http://schemas.microsoft.com/office/drawing/2014/main" id="{A5573D2E-8F29-4901-B86A-075EA0311BCB}"/>
              </a:ext>
            </a:extLst>
          </p:cNvPr>
          <p:cNvSpPr/>
          <p:nvPr/>
        </p:nvSpPr>
        <p:spPr>
          <a:xfrm>
            <a:off x="6575669" y="6640354"/>
            <a:ext cx="2568331" cy="246221"/>
          </a:xfrm>
          <a:prstGeom prst="rect">
            <a:avLst/>
          </a:prstGeom>
        </p:spPr>
        <p:txBody>
          <a:bodyPr wrap="square">
            <a:spAutoFit/>
          </a:bodyPr>
          <a:lstStyle/>
          <a:p>
            <a:pPr algn="r"/>
            <a:r>
              <a:rPr lang="en-US" sz="1000" dirty="0">
                <a:hlinkClick r:id="rId3"/>
              </a:rPr>
              <a:t>https://enonic.com/blog/what-is-snomed-ct</a:t>
            </a:r>
            <a:r>
              <a:rPr lang="en-US" sz="1000" dirty="0"/>
              <a:t>  </a:t>
            </a:r>
          </a:p>
        </p:txBody>
      </p:sp>
    </p:spTree>
    <p:extLst>
      <p:ext uri="{BB962C8B-B14F-4D97-AF65-F5344CB8AC3E}">
        <p14:creationId xmlns:p14="http://schemas.microsoft.com/office/powerpoint/2010/main" val="42613548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2DBCC-B071-4999-B894-156C5931E6BD}"/>
              </a:ext>
            </a:extLst>
          </p:cNvPr>
          <p:cNvSpPr>
            <a:spLocks noGrp="1"/>
          </p:cNvSpPr>
          <p:nvPr>
            <p:ph type="title"/>
          </p:nvPr>
        </p:nvSpPr>
        <p:spPr/>
        <p:txBody>
          <a:bodyPr/>
          <a:lstStyle/>
          <a:p>
            <a:r>
              <a:rPr lang="en-US" dirty="0" err="1"/>
              <a:t>Snomed’s</a:t>
            </a:r>
            <a:r>
              <a:rPr lang="en-US" dirty="0"/>
              <a:t> DL is EL++ (1)</a:t>
            </a:r>
          </a:p>
        </p:txBody>
      </p:sp>
      <p:sp>
        <p:nvSpPr>
          <p:cNvPr id="3" name="Content Placeholder 2">
            <a:extLst>
              <a:ext uri="{FF2B5EF4-FFF2-40B4-BE49-F238E27FC236}">
                <a16:creationId xmlns:a16="http://schemas.microsoft.com/office/drawing/2014/main" id="{D458874D-D689-48E9-9787-4637801BE0DF}"/>
              </a:ext>
            </a:extLst>
          </p:cNvPr>
          <p:cNvSpPr>
            <a:spLocks noGrp="1"/>
          </p:cNvSpPr>
          <p:nvPr>
            <p:ph idx="1"/>
          </p:nvPr>
        </p:nvSpPr>
        <p:spPr/>
        <p:txBody>
          <a:bodyPr/>
          <a:lstStyle/>
          <a:p>
            <a:pPr>
              <a:buFont typeface="Arial" panose="020B0604020202020204" pitchFamily="34" charset="0"/>
              <a:buChar char="•"/>
            </a:pPr>
            <a:r>
              <a:rPr lang="en-US" dirty="0"/>
              <a:t>The description logic EL++ allows the following concept declarations: </a:t>
            </a:r>
          </a:p>
          <a:p>
            <a:r>
              <a:rPr lang="en-US" dirty="0"/>
              <a:t>	 C, D </a:t>
            </a:r>
            <a:r>
              <a:rPr lang="en-US" dirty="0">
                <a:sym typeface="Symbol" panose="05050102010706020507" pitchFamily="18" charset="2"/>
              </a:rPr>
              <a:t></a:t>
            </a:r>
            <a:r>
              <a:rPr lang="en-US" dirty="0"/>
              <a:t>	A   	| (atomic concept) </a:t>
            </a:r>
          </a:p>
          <a:p>
            <a:r>
              <a:rPr lang="en-US" dirty="0"/>
              <a:t>			T   	| (universal concept) </a:t>
            </a:r>
          </a:p>
          <a:p>
            <a:r>
              <a:rPr lang="en-US" dirty="0"/>
              <a:t>			⊥   	| (bottom concept) </a:t>
            </a:r>
          </a:p>
          <a:p>
            <a:r>
              <a:rPr lang="en-US" dirty="0"/>
              <a:t>			{a} 	| (singular enumeration) </a:t>
            </a:r>
          </a:p>
          <a:p>
            <a:r>
              <a:rPr lang="en-US" dirty="0"/>
              <a:t>			C   D 	| (intersection / conjunction) </a:t>
            </a:r>
          </a:p>
          <a:p>
            <a:r>
              <a:rPr lang="en-US" dirty="0"/>
              <a:t>			∃R.C 	| (existential restriction) </a:t>
            </a:r>
          </a:p>
          <a:p>
            <a:pPr>
              <a:buFont typeface="Arial" panose="020B0604020202020204" pitchFamily="34" charset="0"/>
              <a:buChar char="•"/>
            </a:pPr>
            <a:r>
              <a:rPr lang="en-US" dirty="0"/>
              <a:t>With axioms of the following sorts: </a:t>
            </a:r>
          </a:p>
          <a:p>
            <a:pPr lvl="1">
              <a:buFont typeface="Arial" panose="020B0604020202020204" pitchFamily="34" charset="0"/>
              <a:buChar char="•"/>
            </a:pPr>
            <a:r>
              <a:rPr lang="en-US" sz="2000" dirty="0"/>
              <a:t>	C    D and C ≡ D for concept descriptions C and D. </a:t>
            </a:r>
          </a:p>
          <a:p>
            <a:pPr lvl="1">
              <a:buFont typeface="Arial" panose="020B0604020202020204" pitchFamily="34" charset="0"/>
              <a:buChar char="•"/>
            </a:pPr>
            <a:r>
              <a:rPr lang="en-US" sz="2000" dirty="0"/>
              <a:t>	P    Q and P ≡ Q for roles P, Q. </a:t>
            </a:r>
          </a:p>
          <a:p>
            <a:pPr lvl="1">
              <a:buFont typeface="Arial" panose="020B0604020202020204" pitchFamily="34" charset="0"/>
              <a:buChar char="•"/>
            </a:pPr>
            <a:r>
              <a:rPr lang="en-US" sz="2000" dirty="0"/>
              <a:t>	C(a) and R(a, b) for concept C, role R and individuals a, b</a:t>
            </a:r>
          </a:p>
        </p:txBody>
      </p:sp>
      <p:sp>
        <p:nvSpPr>
          <p:cNvPr id="4" name="Slide Number Placeholder 3">
            <a:extLst>
              <a:ext uri="{FF2B5EF4-FFF2-40B4-BE49-F238E27FC236}">
                <a16:creationId xmlns:a16="http://schemas.microsoft.com/office/drawing/2014/main" id="{6AD516FB-3BB7-41AC-9A5D-7832443769B2}"/>
              </a:ext>
            </a:extLst>
          </p:cNvPr>
          <p:cNvSpPr>
            <a:spLocks noGrp="1"/>
          </p:cNvSpPr>
          <p:nvPr>
            <p:ph type="sldNum" sz="quarter" idx="3"/>
          </p:nvPr>
        </p:nvSpPr>
        <p:spPr>
          <a:xfrm>
            <a:off x="0" y="6477000"/>
            <a:ext cx="304800" cy="296174"/>
          </a:xfrm>
          <a:prstGeom prst="rect">
            <a:avLst/>
          </a:prstGeom>
        </p:spPr>
        <p:txBody>
          <a:bodyPr vert="horz" lIns="0" tIns="0" rIns="0" bIns="0" rtlCol="0" anchor="b"/>
          <a:lstStyle>
            <a:defPPr>
              <a:defRPr lang="en-US"/>
            </a:defPPr>
            <a:lvl1pPr algn="r" rtl="0" fontAlgn="base">
              <a:spcBef>
                <a:spcPct val="0"/>
              </a:spcBef>
              <a:spcAft>
                <a:spcPct val="0"/>
              </a:spcAft>
              <a:defRPr sz="1200" b="1" kern="1200">
                <a:solidFill>
                  <a:schemeClr val="bg1"/>
                </a:solidFill>
                <a:latin typeface="Times New Roman" pitchFamily="18" charset="0"/>
                <a:ea typeface="+mn-ea"/>
                <a:cs typeface="+mn-cs"/>
              </a:defRPr>
            </a:lvl1pPr>
            <a:lvl2pPr marL="457200" algn="ctr" rtl="0" fontAlgn="base">
              <a:spcBef>
                <a:spcPct val="0"/>
              </a:spcBef>
              <a:spcAft>
                <a:spcPct val="0"/>
              </a:spcAft>
              <a:defRPr sz="3200" b="1" kern="1200">
                <a:solidFill>
                  <a:srgbClr val="000066"/>
                </a:solidFill>
                <a:latin typeface="Times New Roman" pitchFamily="18" charset="0"/>
                <a:ea typeface="+mn-ea"/>
                <a:cs typeface="+mn-cs"/>
              </a:defRPr>
            </a:lvl2pPr>
            <a:lvl3pPr marL="914400" algn="ctr" rtl="0" fontAlgn="base">
              <a:spcBef>
                <a:spcPct val="0"/>
              </a:spcBef>
              <a:spcAft>
                <a:spcPct val="0"/>
              </a:spcAft>
              <a:defRPr sz="3200" b="1" kern="1200">
                <a:solidFill>
                  <a:srgbClr val="000066"/>
                </a:solidFill>
                <a:latin typeface="Times New Roman" pitchFamily="18" charset="0"/>
                <a:ea typeface="+mn-ea"/>
                <a:cs typeface="+mn-cs"/>
              </a:defRPr>
            </a:lvl3pPr>
            <a:lvl4pPr marL="1371600" algn="ctr" rtl="0" fontAlgn="base">
              <a:spcBef>
                <a:spcPct val="0"/>
              </a:spcBef>
              <a:spcAft>
                <a:spcPct val="0"/>
              </a:spcAft>
              <a:defRPr sz="3200" b="1" kern="1200">
                <a:solidFill>
                  <a:srgbClr val="000066"/>
                </a:solidFill>
                <a:latin typeface="Times New Roman" pitchFamily="18" charset="0"/>
                <a:ea typeface="+mn-ea"/>
                <a:cs typeface="+mn-cs"/>
              </a:defRPr>
            </a:lvl4pPr>
            <a:lvl5pPr marL="1828800" algn="ctr" rtl="0" fontAlgn="base">
              <a:spcBef>
                <a:spcPct val="0"/>
              </a:spcBef>
              <a:spcAft>
                <a:spcPct val="0"/>
              </a:spcAft>
              <a:defRPr sz="3200" b="1" kern="1200">
                <a:solidFill>
                  <a:srgbClr val="000066"/>
                </a:solidFill>
                <a:latin typeface="Times New Roman" pitchFamily="18" charset="0"/>
                <a:ea typeface="+mn-ea"/>
                <a:cs typeface="+mn-cs"/>
              </a:defRPr>
            </a:lvl5pPr>
            <a:lvl6pPr marL="2286000" algn="l" defTabSz="914400" rtl="0" eaLnBrk="1" latinLnBrk="0" hangingPunct="1">
              <a:defRPr sz="3200" b="1" kern="1200">
                <a:solidFill>
                  <a:srgbClr val="000066"/>
                </a:solidFill>
                <a:latin typeface="Times New Roman" pitchFamily="18" charset="0"/>
                <a:ea typeface="+mn-ea"/>
                <a:cs typeface="+mn-cs"/>
              </a:defRPr>
            </a:lvl6pPr>
            <a:lvl7pPr marL="2743200" algn="l" defTabSz="914400" rtl="0" eaLnBrk="1" latinLnBrk="0" hangingPunct="1">
              <a:defRPr sz="3200" b="1" kern="1200">
                <a:solidFill>
                  <a:srgbClr val="000066"/>
                </a:solidFill>
                <a:latin typeface="Times New Roman" pitchFamily="18" charset="0"/>
                <a:ea typeface="+mn-ea"/>
                <a:cs typeface="+mn-cs"/>
              </a:defRPr>
            </a:lvl7pPr>
            <a:lvl8pPr marL="3200400" algn="l" defTabSz="914400" rtl="0" eaLnBrk="1" latinLnBrk="0" hangingPunct="1">
              <a:defRPr sz="3200" b="1" kern="1200">
                <a:solidFill>
                  <a:srgbClr val="000066"/>
                </a:solidFill>
                <a:latin typeface="Times New Roman" pitchFamily="18" charset="0"/>
                <a:ea typeface="+mn-ea"/>
                <a:cs typeface="+mn-cs"/>
              </a:defRPr>
            </a:lvl8pPr>
            <a:lvl9pPr marL="3657600" algn="l" defTabSz="914400" rtl="0" eaLnBrk="1" latinLnBrk="0" hangingPunct="1">
              <a:defRPr sz="3200" b="1" kern="1200">
                <a:solidFill>
                  <a:srgbClr val="000066"/>
                </a:solidFill>
                <a:latin typeface="Times New Roman" pitchFamily="18" charset="0"/>
                <a:ea typeface="+mn-ea"/>
                <a:cs typeface="+mn-cs"/>
              </a:defRPr>
            </a:lvl9pPr>
          </a:lstStyle>
          <a:p>
            <a:fld id="{7C5DB68A-9D44-4073-920F-D08D647C06A7}" type="slidenum">
              <a:rPr lang="en-US" smtClean="0"/>
              <a:pPr/>
              <a:t>59</a:t>
            </a:fld>
            <a:endParaRPr lang="en-US" dirty="0"/>
          </a:p>
        </p:txBody>
      </p:sp>
      <p:grpSp>
        <p:nvGrpSpPr>
          <p:cNvPr id="5" name="Group 4">
            <a:extLst>
              <a:ext uri="{FF2B5EF4-FFF2-40B4-BE49-F238E27FC236}">
                <a16:creationId xmlns:a16="http://schemas.microsoft.com/office/drawing/2014/main" id="{12A88AD3-18BC-4618-B055-26C3BC40CE2E}"/>
              </a:ext>
            </a:extLst>
          </p:cNvPr>
          <p:cNvGrpSpPr/>
          <p:nvPr/>
        </p:nvGrpSpPr>
        <p:grpSpPr>
          <a:xfrm rot="5400000">
            <a:off x="2397125" y="4398180"/>
            <a:ext cx="152400" cy="127000"/>
            <a:chOff x="2879698" y="3549590"/>
            <a:chExt cx="152400" cy="127000"/>
          </a:xfrm>
        </p:grpSpPr>
        <p:cxnSp>
          <p:nvCxnSpPr>
            <p:cNvPr id="6" name="Straight Connector 5">
              <a:extLst>
                <a:ext uri="{FF2B5EF4-FFF2-40B4-BE49-F238E27FC236}">
                  <a16:creationId xmlns:a16="http://schemas.microsoft.com/office/drawing/2014/main" id="{5F9DFC6B-BB94-4B59-AB31-1C281DCA567C}"/>
                </a:ext>
              </a:extLst>
            </p:cNvPr>
            <p:cNvCxnSpPr/>
            <p:nvPr/>
          </p:nvCxnSpPr>
          <p:spPr bwMode="auto">
            <a:xfrm>
              <a:off x="2879698" y="3549590"/>
              <a:ext cx="152400" cy="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7" name="Straight Connector 6">
              <a:extLst>
                <a:ext uri="{FF2B5EF4-FFF2-40B4-BE49-F238E27FC236}">
                  <a16:creationId xmlns:a16="http://schemas.microsoft.com/office/drawing/2014/main" id="{8A3D841B-6790-429D-BDB7-11367886CA17}"/>
                </a:ext>
              </a:extLst>
            </p:cNvPr>
            <p:cNvCxnSpPr/>
            <p:nvPr/>
          </p:nvCxnSpPr>
          <p:spPr bwMode="auto">
            <a:xfrm>
              <a:off x="2879698" y="3676590"/>
              <a:ext cx="152400" cy="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8" name="Straight Connector 7">
              <a:extLst>
                <a:ext uri="{FF2B5EF4-FFF2-40B4-BE49-F238E27FC236}">
                  <a16:creationId xmlns:a16="http://schemas.microsoft.com/office/drawing/2014/main" id="{8429E434-C744-4777-BDA4-3E7A703B52C3}"/>
                </a:ext>
              </a:extLst>
            </p:cNvPr>
            <p:cNvCxnSpPr>
              <a:cxnSpLocks/>
            </p:cNvCxnSpPr>
            <p:nvPr/>
          </p:nvCxnSpPr>
          <p:spPr bwMode="auto">
            <a:xfrm flipV="1">
              <a:off x="2879698" y="3549590"/>
              <a:ext cx="0" cy="127000"/>
            </a:xfrm>
            <a:prstGeom prst="line">
              <a:avLst/>
            </a:prstGeom>
            <a:solidFill>
              <a:schemeClr val="accent1"/>
            </a:solidFill>
            <a:ln w="9525" cap="flat" cmpd="sng" algn="ctr">
              <a:solidFill>
                <a:schemeClr val="bg1"/>
              </a:solidFill>
              <a:prstDash val="solid"/>
              <a:round/>
              <a:headEnd type="none" w="med" len="med"/>
              <a:tailEnd type="none" w="med" len="med"/>
            </a:ln>
            <a:effectLst/>
          </p:spPr>
        </p:cxnSp>
      </p:grpSp>
      <p:grpSp>
        <p:nvGrpSpPr>
          <p:cNvPr id="9" name="Group 8">
            <a:extLst>
              <a:ext uri="{FF2B5EF4-FFF2-40B4-BE49-F238E27FC236}">
                <a16:creationId xmlns:a16="http://schemas.microsoft.com/office/drawing/2014/main" id="{F49EAA03-8D4C-4292-98A1-6E19F843EC73}"/>
              </a:ext>
            </a:extLst>
          </p:cNvPr>
          <p:cNvGrpSpPr/>
          <p:nvPr/>
        </p:nvGrpSpPr>
        <p:grpSpPr>
          <a:xfrm>
            <a:off x="1447800" y="6040272"/>
            <a:ext cx="152400" cy="152400"/>
            <a:chOff x="3429000" y="5257800"/>
            <a:chExt cx="457200" cy="457200"/>
          </a:xfrm>
        </p:grpSpPr>
        <p:cxnSp>
          <p:nvCxnSpPr>
            <p:cNvPr id="10" name="Straight Connector 9">
              <a:extLst>
                <a:ext uri="{FF2B5EF4-FFF2-40B4-BE49-F238E27FC236}">
                  <a16:creationId xmlns:a16="http://schemas.microsoft.com/office/drawing/2014/main" id="{BAB6B494-A187-481F-B81C-50893D06715F}"/>
                </a:ext>
              </a:extLst>
            </p:cNvPr>
            <p:cNvCxnSpPr/>
            <p:nvPr/>
          </p:nvCxnSpPr>
          <p:spPr bwMode="auto">
            <a:xfrm>
              <a:off x="3429000" y="5257800"/>
              <a:ext cx="457200" cy="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8FDF7BEF-90E7-4DA6-8F85-05AFA308B5CA}"/>
                </a:ext>
              </a:extLst>
            </p:cNvPr>
            <p:cNvCxnSpPr/>
            <p:nvPr/>
          </p:nvCxnSpPr>
          <p:spPr bwMode="auto">
            <a:xfrm>
              <a:off x="3429000" y="5638800"/>
              <a:ext cx="457200" cy="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F68C6D5E-0308-45FA-889A-5E8CE87E2158}"/>
                </a:ext>
              </a:extLst>
            </p:cNvPr>
            <p:cNvCxnSpPr>
              <a:cxnSpLocks/>
            </p:cNvCxnSpPr>
            <p:nvPr/>
          </p:nvCxnSpPr>
          <p:spPr bwMode="auto">
            <a:xfrm flipV="1">
              <a:off x="3429000" y="5257800"/>
              <a:ext cx="0" cy="38100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69ECCCF0-B281-4F4B-B74F-F82E005884AC}"/>
                </a:ext>
              </a:extLst>
            </p:cNvPr>
            <p:cNvCxnSpPr/>
            <p:nvPr/>
          </p:nvCxnSpPr>
          <p:spPr bwMode="auto">
            <a:xfrm>
              <a:off x="3429000" y="5715000"/>
              <a:ext cx="457200" cy="0"/>
            </a:xfrm>
            <a:prstGeom prst="line">
              <a:avLst/>
            </a:prstGeom>
            <a:solidFill>
              <a:schemeClr val="accent1"/>
            </a:solidFill>
            <a:ln w="9525" cap="flat" cmpd="sng" algn="ctr">
              <a:solidFill>
                <a:schemeClr val="bg1"/>
              </a:solidFill>
              <a:prstDash val="solid"/>
              <a:round/>
              <a:headEnd type="none" w="med" len="med"/>
              <a:tailEnd type="none" w="med" len="med"/>
            </a:ln>
            <a:effectLst/>
          </p:spPr>
        </p:cxnSp>
      </p:grpSp>
      <p:grpSp>
        <p:nvGrpSpPr>
          <p:cNvPr id="14" name="Group 13">
            <a:extLst>
              <a:ext uri="{FF2B5EF4-FFF2-40B4-BE49-F238E27FC236}">
                <a16:creationId xmlns:a16="http://schemas.microsoft.com/office/drawing/2014/main" id="{8F96894C-5948-4B85-A3E9-405E79866965}"/>
              </a:ext>
            </a:extLst>
          </p:cNvPr>
          <p:cNvGrpSpPr/>
          <p:nvPr/>
        </p:nvGrpSpPr>
        <p:grpSpPr>
          <a:xfrm>
            <a:off x="1438275" y="5684837"/>
            <a:ext cx="152400" cy="152400"/>
            <a:chOff x="3429000" y="5257800"/>
            <a:chExt cx="457200" cy="457200"/>
          </a:xfrm>
        </p:grpSpPr>
        <p:cxnSp>
          <p:nvCxnSpPr>
            <p:cNvPr id="15" name="Straight Connector 14">
              <a:extLst>
                <a:ext uri="{FF2B5EF4-FFF2-40B4-BE49-F238E27FC236}">
                  <a16:creationId xmlns:a16="http://schemas.microsoft.com/office/drawing/2014/main" id="{0D761DDD-64B0-487B-B5A3-666FECCB096E}"/>
                </a:ext>
              </a:extLst>
            </p:cNvPr>
            <p:cNvCxnSpPr/>
            <p:nvPr/>
          </p:nvCxnSpPr>
          <p:spPr bwMode="auto">
            <a:xfrm>
              <a:off x="3429000" y="5257800"/>
              <a:ext cx="457200" cy="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2D2E5979-6D0D-4968-88A0-D8FDEE6A0391}"/>
                </a:ext>
              </a:extLst>
            </p:cNvPr>
            <p:cNvCxnSpPr/>
            <p:nvPr/>
          </p:nvCxnSpPr>
          <p:spPr bwMode="auto">
            <a:xfrm>
              <a:off x="3429000" y="5638800"/>
              <a:ext cx="457200" cy="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BFFE09CE-C28B-4207-95CE-019649B9AB25}"/>
                </a:ext>
              </a:extLst>
            </p:cNvPr>
            <p:cNvCxnSpPr>
              <a:cxnSpLocks/>
            </p:cNvCxnSpPr>
            <p:nvPr/>
          </p:nvCxnSpPr>
          <p:spPr bwMode="auto">
            <a:xfrm flipV="1">
              <a:off x="3429000" y="5257800"/>
              <a:ext cx="0" cy="38100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3802C1E7-7865-4D5A-9517-550E1E67BAAD}"/>
                </a:ext>
              </a:extLst>
            </p:cNvPr>
            <p:cNvCxnSpPr/>
            <p:nvPr/>
          </p:nvCxnSpPr>
          <p:spPr bwMode="auto">
            <a:xfrm>
              <a:off x="3429000" y="5715000"/>
              <a:ext cx="457200" cy="0"/>
            </a:xfrm>
            <a:prstGeom prst="line">
              <a:avLst/>
            </a:prstGeom>
            <a:solidFill>
              <a:schemeClr val="accent1"/>
            </a:solidFill>
            <a:ln w="9525" cap="flat" cmpd="sng" algn="ctr">
              <a:solidFill>
                <a:schemeClr val="bg1"/>
              </a:solidFill>
              <a:prstDash val="solid"/>
              <a:round/>
              <a:headEnd type="none" w="med" len="med"/>
              <a:tailEnd type="none" w="med" len="med"/>
            </a:ln>
            <a:effectLst/>
          </p:spPr>
        </p:cxnSp>
      </p:grpSp>
    </p:spTree>
    <p:extLst>
      <p:ext uri="{BB962C8B-B14F-4D97-AF65-F5344CB8AC3E}">
        <p14:creationId xmlns:p14="http://schemas.microsoft.com/office/powerpoint/2010/main" val="185059659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2DBCC-B071-4999-B894-156C5931E6BD}"/>
              </a:ext>
            </a:extLst>
          </p:cNvPr>
          <p:cNvSpPr>
            <a:spLocks noGrp="1"/>
          </p:cNvSpPr>
          <p:nvPr>
            <p:ph type="title"/>
          </p:nvPr>
        </p:nvSpPr>
        <p:spPr/>
        <p:txBody>
          <a:bodyPr/>
          <a:lstStyle/>
          <a:p>
            <a:r>
              <a:rPr lang="en-US" dirty="0" err="1"/>
              <a:t>Snomed’s</a:t>
            </a:r>
            <a:r>
              <a:rPr lang="en-US" dirty="0"/>
              <a:t> DL is EL++ (2)</a:t>
            </a:r>
          </a:p>
        </p:txBody>
      </p:sp>
      <p:sp>
        <p:nvSpPr>
          <p:cNvPr id="3" name="Content Placeholder 2">
            <a:extLst>
              <a:ext uri="{FF2B5EF4-FFF2-40B4-BE49-F238E27FC236}">
                <a16:creationId xmlns:a16="http://schemas.microsoft.com/office/drawing/2014/main" id="{D458874D-D689-48E9-9787-4637801BE0DF}"/>
              </a:ext>
            </a:extLst>
          </p:cNvPr>
          <p:cNvSpPr>
            <a:spLocks noGrp="1"/>
          </p:cNvSpPr>
          <p:nvPr>
            <p:ph idx="1"/>
          </p:nvPr>
        </p:nvSpPr>
        <p:spPr/>
        <p:txBody>
          <a:bodyPr/>
          <a:lstStyle/>
          <a:p>
            <a:pPr>
              <a:buFont typeface="Arial" panose="020B0604020202020204" pitchFamily="34" charset="0"/>
              <a:buChar char="•"/>
            </a:pPr>
            <a:r>
              <a:rPr lang="en-US" dirty="0"/>
              <a:t>It lacks:</a:t>
            </a:r>
          </a:p>
          <a:p>
            <a:pPr lvl="1">
              <a:buFont typeface="Arial" panose="020B0604020202020204" pitchFamily="34" charset="0"/>
              <a:buChar char="•"/>
            </a:pPr>
            <a:r>
              <a:rPr lang="en-US" dirty="0"/>
              <a:t>negation, (only </a:t>
            </a:r>
            <a:r>
              <a:rPr lang="en-US" dirty="0" err="1"/>
              <a:t>disjointness</a:t>
            </a:r>
            <a:r>
              <a:rPr lang="en-US" dirty="0"/>
              <a:t> of classes: C    D   ⊥), </a:t>
            </a:r>
          </a:p>
          <a:p>
            <a:pPr lvl="1">
              <a:buFont typeface="Arial" panose="020B0604020202020204" pitchFamily="34" charset="0"/>
              <a:buChar char="•"/>
            </a:pPr>
            <a:r>
              <a:rPr lang="en-US" dirty="0"/>
              <a:t>disjunction, </a:t>
            </a:r>
          </a:p>
          <a:p>
            <a:pPr lvl="1">
              <a:buFont typeface="Arial" panose="020B0604020202020204" pitchFamily="34" charset="0"/>
              <a:buChar char="•"/>
            </a:pPr>
            <a:r>
              <a:rPr lang="en-US" dirty="0"/>
              <a:t>universal quantification, </a:t>
            </a:r>
          </a:p>
          <a:p>
            <a:pPr lvl="1">
              <a:buFont typeface="Arial" panose="020B0604020202020204" pitchFamily="34" charset="0"/>
              <a:buChar char="•"/>
            </a:pPr>
            <a:r>
              <a:rPr lang="en-US" dirty="0"/>
              <a:t>cardinalities, </a:t>
            </a:r>
          </a:p>
          <a:p>
            <a:pPr lvl="1">
              <a:buFont typeface="Arial" panose="020B0604020202020204" pitchFamily="34" charset="0"/>
              <a:buChar char="•"/>
            </a:pPr>
            <a:r>
              <a:rPr lang="en-US" dirty="0"/>
              <a:t>inverse roles, </a:t>
            </a:r>
          </a:p>
          <a:p>
            <a:pPr lvl="1">
              <a:buFont typeface="Arial" panose="020B0604020202020204" pitchFamily="34" charset="0"/>
              <a:buChar char="•"/>
            </a:pPr>
            <a:r>
              <a:rPr lang="en-US" dirty="0"/>
              <a:t>some role characteristics</a:t>
            </a:r>
          </a:p>
        </p:txBody>
      </p:sp>
      <p:sp>
        <p:nvSpPr>
          <p:cNvPr id="4" name="Slide Number Placeholder 3">
            <a:extLst>
              <a:ext uri="{FF2B5EF4-FFF2-40B4-BE49-F238E27FC236}">
                <a16:creationId xmlns:a16="http://schemas.microsoft.com/office/drawing/2014/main" id="{6AD516FB-3BB7-41AC-9A5D-7832443769B2}"/>
              </a:ext>
            </a:extLst>
          </p:cNvPr>
          <p:cNvSpPr>
            <a:spLocks noGrp="1"/>
          </p:cNvSpPr>
          <p:nvPr>
            <p:ph type="sldNum" sz="quarter" idx="3"/>
          </p:nvPr>
        </p:nvSpPr>
        <p:spPr>
          <a:xfrm>
            <a:off x="0" y="6477000"/>
            <a:ext cx="304800" cy="296174"/>
          </a:xfrm>
          <a:prstGeom prst="rect">
            <a:avLst/>
          </a:prstGeom>
        </p:spPr>
        <p:txBody>
          <a:bodyPr vert="horz" lIns="0" tIns="0" rIns="0" bIns="0" rtlCol="0" anchor="b"/>
          <a:lstStyle>
            <a:defPPr>
              <a:defRPr lang="en-US"/>
            </a:defPPr>
            <a:lvl1pPr algn="r" rtl="0" fontAlgn="base">
              <a:spcBef>
                <a:spcPct val="0"/>
              </a:spcBef>
              <a:spcAft>
                <a:spcPct val="0"/>
              </a:spcAft>
              <a:defRPr sz="1200" b="1" kern="1200">
                <a:solidFill>
                  <a:schemeClr val="bg1"/>
                </a:solidFill>
                <a:latin typeface="Times New Roman" pitchFamily="18" charset="0"/>
                <a:ea typeface="+mn-ea"/>
                <a:cs typeface="+mn-cs"/>
              </a:defRPr>
            </a:lvl1pPr>
            <a:lvl2pPr marL="457200" algn="ctr" rtl="0" fontAlgn="base">
              <a:spcBef>
                <a:spcPct val="0"/>
              </a:spcBef>
              <a:spcAft>
                <a:spcPct val="0"/>
              </a:spcAft>
              <a:defRPr sz="3200" b="1" kern="1200">
                <a:solidFill>
                  <a:srgbClr val="000066"/>
                </a:solidFill>
                <a:latin typeface="Times New Roman" pitchFamily="18" charset="0"/>
                <a:ea typeface="+mn-ea"/>
                <a:cs typeface="+mn-cs"/>
              </a:defRPr>
            </a:lvl2pPr>
            <a:lvl3pPr marL="914400" algn="ctr" rtl="0" fontAlgn="base">
              <a:spcBef>
                <a:spcPct val="0"/>
              </a:spcBef>
              <a:spcAft>
                <a:spcPct val="0"/>
              </a:spcAft>
              <a:defRPr sz="3200" b="1" kern="1200">
                <a:solidFill>
                  <a:srgbClr val="000066"/>
                </a:solidFill>
                <a:latin typeface="Times New Roman" pitchFamily="18" charset="0"/>
                <a:ea typeface="+mn-ea"/>
                <a:cs typeface="+mn-cs"/>
              </a:defRPr>
            </a:lvl3pPr>
            <a:lvl4pPr marL="1371600" algn="ctr" rtl="0" fontAlgn="base">
              <a:spcBef>
                <a:spcPct val="0"/>
              </a:spcBef>
              <a:spcAft>
                <a:spcPct val="0"/>
              </a:spcAft>
              <a:defRPr sz="3200" b="1" kern="1200">
                <a:solidFill>
                  <a:srgbClr val="000066"/>
                </a:solidFill>
                <a:latin typeface="Times New Roman" pitchFamily="18" charset="0"/>
                <a:ea typeface="+mn-ea"/>
                <a:cs typeface="+mn-cs"/>
              </a:defRPr>
            </a:lvl4pPr>
            <a:lvl5pPr marL="1828800" algn="ctr" rtl="0" fontAlgn="base">
              <a:spcBef>
                <a:spcPct val="0"/>
              </a:spcBef>
              <a:spcAft>
                <a:spcPct val="0"/>
              </a:spcAft>
              <a:defRPr sz="3200" b="1" kern="1200">
                <a:solidFill>
                  <a:srgbClr val="000066"/>
                </a:solidFill>
                <a:latin typeface="Times New Roman" pitchFamily="18" charset="0"/>
                <a:ea typeface="+mn-ea"/>
                <a:cs typeface="+mn-cs"/>
              </a:defRPr>
            </a:lvl5pPr>
            <a:lvl6pPr marL="2286000" algn="l" defTabSz="914400" rtl="0" eaLnBrk="1" latinLnBrk="0" hangingPunct="1">
              <a:defRPr sz="3200" b="1" kern="1200">
                <a:solidFill>
                  <a:srgbClr val="000066"/>
                </a:solidFill>
                <a:latin typeface="Times New Roman" pitchFamily="18" charset="0"/>
                <a:ea typeface="+mn-ea"/>
                <a:cs typeface="+mn-cs"/>
              </a:defRPr>
            </a:lvl6pPr>
            <a:lvl7pPr marL="2743200" algn="l" defTabSz="914400" rtl="0" eaLnBrk="1" latinLnBrk="0" hangingPunct="1">
              <a:defRPr sz="3200" b="1" kern="1200">
                <a:solidFill>
                  <a:srgbClr val="000066"/>
                </a:solidFill>
                <a:latin typeface="Times New Roman" pitchFamily="18" charset="0"/>
                <a:ea typeface="+mn-ea"/>
                <a:cs typeface="+mn-cs"/>
              </a:defRPr>
            </a:lvl7pPr>
            <a:lvl8pPr marL="3200400" algn="l" defTabSz="914400" rtl="0" eaLnBrk="1" latinLnBrk="0" hangingPunct="1">
              <a:defRPr sz="3200" b="1" kern="1200">
                <a:solidFill>
                  <a:srgbClr val="000066"/>
                </a:solidFill>
                <a:latin typeface="Times New Roman" pitchFamily="18" charset="0"/>
                <a:ea typeface="+mn-ea"/>
                <a:cs typeface="+mn-cs"/>
              </a:defRPr>
            </a:lvl8pPr>
            <a:lvl9pPr marL="3657600" algn="l" defTabSz="914400" rtl="0" eaLnBrk="1" latinLnBrk="0" hangingPunct="1">
              <a:defRPr sz="3200" b="1" kern="1200">
                <a:solidFill>
                  <a:srgbClr val="000066"/>
                </a:solidFill>
                <a:latin typeface="Times New Roman" pitchFamily="18" charset="0"/>
                <a:ea typeface="+mn-ea"/>
                <a:cs typeface="+mn-cs"/>
              </a:defRPr>
            </a:lvl9pPr>
          </a:lstStyle>
          <a:p>
            <a:fld id="{7C5DB68A-9D44-4073-920F-D08D647C06A7}" type="slidenum">
              <a:rPr lang="en-US" smtClean="0"/>
              <a:pPr/>
              <a:t>60</a:t>
            </a:fld>
            <a:endParaRPr lang="en-US" dirty="0"/>
          </a:p>
        </p:txBody>
      </p:sp>
      <p:grpSp>
        <p:nvGrpSpPr>
          <p:cNvPr id="19" name="Group 18">
            <a:extLst>
              <a:ext uri="{FF2B5EF4-FFF2-40B4-BE49-F238E27FC236}">
                <a16:creationId xmlns:a16="http://schemas.microsoft.com/office/drawing/2014/main" id="{60544C3F-E75B-4E8F-A83E-52FFC11AD28E}"/>
              </a:ext>
            </a:extLst>
          </p:cNvPr>
          <p:cNvGrpSpPr/>
          <p:nvPr/>
        </p:nvGrpSpPr>
        <p:grpSpPr>
          <a:xfrm rot="5400000">
            <a:off x="6692900" y="2298700"/>
            <a:ext cx="152400" cy="127000"/>
            <a:chOff x="2879698" y="3549590"/>
            <a:chExt cx="152400" cy="127000"/>
          </a:xfrm>
        </p:grpSpPr>
        <p:cxnSp>
          <p:nvCxnSpPr>
            <p:cNvPr id="20" name="Straight Connector 19">
              <a:extLst>
                <a:ext uri="{FF2B5EF4-FFF2-40B4-BE49-F238E27FC236}">
                  <a16:creationId xmlns:a16="http://schemas.microsoft.com/office/drawing/2014/main" id="{AAF8FBF8-7146-4681-B4D9-714A31307EC4}"/>
                </a:ext>
              </a:extLst>
            </p:cNvPr>
            <p:cNvCxnSpPr/>
            <p:nvPr/>
          </p:nvCxnSpPr>
          <p:spPr bwMode="auto">
            <a:xfrm>
              <a:off x="2879698" y="3549590"/>
              <a:ext cx="152400" cy="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096F0AF0-2BCF-4DFD-B0B6-E4A39D0B2903}"/>
                </a:ext>
              </a:extLst>
            </p:cNvPr>
            <p:cNvCxnSpPr/>
            <p:nvPr/>
          </p:nvCxnSpPr>
          <p:spPr bwMode="auto">
            <a:xfrm>
              <a:off x="2879698" y="3676590"/>
              <a:ext cx="152400" cy="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B6A40E4B-4F3E-445E-930F-C08669A57267}"/>
                </a:ext>
              </a:extLst>
            </p:cNvPr>
            <p:cNvCxnSpPr>
              <a:cxnSpLocks/>
            </p:cNvCxnSpPr>
            <p:nvPr/>
          </p:nvCxnSpPr>
          <p:spPr bwMode="auto">
            <a:xfrm flipV="1">
              <a:off x="2879698" y="3549590"/>
              <a:ext cx="0" cy="127000"/>
            </a:xfrm>
            <a:prstGeom prst="line">
              <a:avLst/>
            </a:prstGeom>
            <a:solidFill>
              <a:schemeClr val="accent1"/>
            </a:solidFill>
            <a:ln w="9525" cap="flat" cmpd="sng" algn="ctr">
              <a:solidFill>
                <a:schemeClr val="bg1"/>
              </a:solidFill>
              <a:prstDash val="solid"/>
              <a:round/>
              <a:headEnd type="none" w="med" len="med"/>
              <a:tailEnd type="none" w="med" len="med"/>
            </a:ln>
            <a:effectLst/>
          </p:spPr>
        </p:cxnSp>
      </p:grpSp>
      <p:grpSp>
        <p:nvGrpSpPr>
          <p:cNvPr id="23" name="Group 22">
            <a:extLst>
              <a:ext uri="{FF2B5EF4-FFF2-40B4-BE49-F238E27FC236}">
                <a16:creationId xmlns:a16="http://schemas.microsoft.com/office/drawing/2014/main" id="{83AB8160-5C05-4B7C-BD48-A5B3633FBD4A}"/>
              </a:ext>
            </a:extLst>
          </p:cNvPr>
          <p:cNvGrpSpPr/>
          <p:nvPr/>
        </p:nvGrpSpPr>
        <p:grpSpPr>
          <a:xfrm>
            <a:off x="7239000" y="2286000"/>
            <a:ext cx="152400" cy="152400"/>
            <a:chOff x="3429000" y="5257800"/>
            <a:chExt cx="457200" cy="457200"/>
          </a:xfrm>
        </p:grpSpPr>
        <p:cxnSp>
          <p:nvCxnSpPr>
            <p:cNvPr id="24" name="Straight Connector 23">
              <a:extLst>
                <a:ext uri="{FF2B5EF4-FFF2-40B4-BE49-F238E27FC236}">
                  <a16:creationId xmlns:a16="http://schemas.microsoft.com/office/drawing/2014/main" id="{7D381E58-3461-4235-8A05-5FB517979473}"/>
                </a:ext>
              </a:extLst>
            </p:cNvPr>
            <p:cNvCxnSpPr/>
            <p:nvPr/>
          </p:nvCxnSpPr>
          <p:spPr bwMode="auto">
            <a:xfrm>
              <a:off x="3429000" y="5257800"/>
              <a:ext cx="457200" cy="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D7445CE2-4A49-472B-B818-A8EA832774FF}"/>
                </a:ext>
              </a:extLst>
            </p:cNvPr>
            <p:cNvCxnSpPr/>
            <p:nvPr/>
          </p:nvCxnSpPr>
          <p:spPr bwMode="auto">
            <a:xfrm>
              <a:off x="3429000" y="5638800"/>
              <a:ext cx="457200" cy="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C2827E06-128B-44F0-BB04-4BEDAEF1C440}"/>
                </a:ext>
              </a:extLst>
            </p:cNvPr>
            <p:cNvCxnSpPr>
              <a:cxnSpLocks/>
            </p:cNvCxnSpPr>
            <p:nvPr/>
          </p:nvCxnSpPr>
          <p:spPr bwMode="auto">
            <a:xfrm flipV="1">
              <a:off x="3429000" y="5257800"/>
              <a:ext cx="0" cy="38100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408AD013-8835-443E-A0D1-1B80E5C60ACE}"/>
                </a:ext>
              </a:extLst>
            </p:cNvPr>
            <p:cNvCxnSpPr/>
            <p:nvPr/>
          </p:nvCxnSpPr>
          <p:spPr bwMode="auto">
            <a:xfrm>
              <a:off x="3429000" y="5715000"/>
              <a:ext cx="457200" cy="0"/>
            </a:xfrm>
            <a:prstGeom prst="line">
              <a:avLst/>
            </a:prstGeom>
            <a:solidFill>
              <a:schemeClr val="accent1"/>
            </a:solidFill>
            <a:ln w="9525" cap="flat" cmpd="sng" algn="ctr">
              <a:solidFill>
                <a:schemeClr val="bg1"/>
              </a:solidFill>
              <a:prstDash val="solid"/>
              <a:round/>
              <a:headEnd type="none" w="med" len="med"/>
              <a:tailEnd type="none" w="med" len="med"/>
            </a:ln>
            <a:effectLst/>
          </p:spPr>
        </p:cxnSp>
      </p:grpSp>
    </p:spTree>
    <p:extLst>
      <p:ext uri="{BB962C8B-B14F-4D97-AF65-F5344CB8AC3E}">
        <p14:creationId xmlns:p14="http://schemas.microsoft.com/office/powerpoint/2010/main" val="136665018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Graph showing the snomed axiom: abnormal nervous system function is subclass of neurological finding">
            <a:extLst>
              <a:ext uri="{FF2B5EF4-FFF2-40B4-BE49-F238E27FC236}">
                <a16:creationId xmlns:a16="http://schemas.microsoft.com/office/drawing/2014/main" id="{1F9E6768-3F7C-4C6F-BA73-D3E34140957A}"/>
              </a:ext>
            </a:extLst>
          </p:cNvPr>
          <p:cNvPicPr>
            <a:picLocks noChangeAspect="1"/>
          </p:cNvPicPr>
          <p:nvPr/>
        </p:nvPicPr>
        <p:blipFill>
          <a:blip r:embed="rId2"/>
          <a:stretch>
            <a:fillRect/>
          </a:stretch>
        </p:blipFill>
        <p:spPr>
          <a:xfrm>
            <a:off x="-76200" y="17059"/>
            <a:ext cx="9220200" cy="6858000"/>
          </a:xfrm>
          <a:prstGeom prst="rect">
            <a:avLst/>
          </a:prstGeom>
        </p:spPr>
      </p:pic>
    </p:spTree>
    <p:extLst>
      <p:ext uri="{BB962C8B-B14F-4D97-AF65-F5344CB8AC3E}">
        <p14:creationId xmlns:p14="http://schemas.microsoft.com/office/powerpoint/2010/main" val="155300655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ame axiom as on previous slide but compared to a bit more complex axiom stating that cleaning of the eye is an eye procedure acting on an eye structure">
            <a:extLst>
              <a:ext uri="{FF2B5EF4-FFF2-40B4-BE49-F238E27FC236}">
                <a16:creationId xmlns:a16="http://schemas.microsoft.com/office/drawing/2014/main" id="{970829D4-F74F-437F-A42D-CCE29B84BA03}"/>
              </a:ext>
            </a:extLst>
          </p:cNvPr>
          <p:cNvPicPr>
            <a:picLocks noChangeAspect="1"/>
          </p:cNvPicPr>
          <p:nvPr/>
        </p:nvPicPr>
        <p:blipFill>
          <a:blip r:embed="rId2"/>
          <a:stretch>
            <a:fillRect/>
          </a:stretch>
        </p:blipFill>
        <p:spPr>
          <a:xfrm>
            <a:off x="-10236" y="25021"/>
            <a:ext cx="9133859" cy="6858000"/>
          </a:xfrm>
          <a:prstGeom prst="rect">
            <a:avLst/>
          </a:prstGeom>
        </p:spPr>
      </p:pic>
    </p:spTree>
    <p:extLst>
      <p:ext uri="{BB962C8B-B14F-4D97-AF65-F5344CB8AC3E}">
        <p14:creationId xmlns:p14="http://schemas.microsoft.com/office/powerpoint/2010/main" val="216417388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Graph of an equivalent class axiom stating a tonsillectomy is equivalent with a tonsil operation which involves an extraction acting on a tonsillar structure">
            <a:extLst>
              <a:ext uri="{FF2B5EF4-FFF2-40B4-BE49-F238E27FC236}">
                <a16:creationId xmlns:a16="http://schemas.microsoft.com/office/drawing/2014/main" id="{C319839F-E53F-41A8-9419-73D61E09ACF4}"/>
              </a:ext>
            </a:extLst>
          </p:cNvPr>
          <p:cNvPicPr>
            <a:picLocks noChangeAspect="1"/>
          </p:cNvPicPr>
          <p:nvPr/>
        </p:nvPicPr>
        <p:blipFill>
          <a:blip r:embed="rId2"/>
          <a:stretch>
            <a:fillRect/>
          </a:stretch>
        </p:blipFill>
        <p:spPr>
          <a:xfrm>
            <a:off x="0" y="0"/>
            <a:ext cx="9121747" cy="6858000"/>
          </a:xfrm>
          <a:prstGeom prst="rect">
            <a:avLst/>
          </a:prstGeom>
        </p:spPr>
      </p:pic>
    </p:spTree>
    <p:extLst>
      <p:ext uri="{BB962C8B-B14F-4D97-AF65-F5344CB8AC3E}">
        <p14:creationId xmlns:p14="http://schemas.microsoft.com/office/powerpoint/2010/main" val="400119972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n example of how one Snomed CT concept can be described using more than two axioms, each one of a distinct nature.">
            <a:extLst>
              <a:ext uri="{FF2B5EF4-FFF2-40B4-BE49-F238E27FC236}">
                <a16:creationId xmlns:a16="http://schemas.microsoft.com/office/drawing/2014/main" id="{26820E83-BAD6-40EC-B185-B791B2ED36C0}"/>
              </a:ext>
            </a:extLst>
          </p:cNvPr>
          <p:cNvPicPr>
            <a:picLocks noChangeAspect="1"/>
          </p:cNvPicPr>
          <p:nvPr/>
        </p:nvPicPr>
        <p:blipFill>
          <a:blip r:embed="rId2"/>
          <a:stretch>
            <a:fillRect/>
          </a:stretch>
        </p:blipFill>
        <p:spPr>
          <a:xfrm>
            <a:off x="-76200" y="0"/>
            <a:ext cx="9220200" cy="6851919"/>
          </a:xfrm>
          <a:prstGeom prst="rect">
            <a:avLst/>
          </a:prstGeom>
        </p:spPr>
      </p:pic>
    </p:spTree>
    <p:extLst>
      <p:ext uri="{BB962C8B-B14F-4D97-AF65-F5344CB8AC3E}">
        <p14:creationId xmlns:p14="http://schemas.microsoft.com/office/powerpoint/2010/main" val="40336070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7A9B54-1A33-4F9D-ACFA-41644234167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6D4EB2B-4E90-473A-AF42-452A6E1E17D0}"/>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95F8FE8C-495C-4470-8A84-643049E43AA6}"/>
              </a:ext>
            </a:extLst>
          </p:cNvPr>
          <p:cNvPicPr>
            <a:picLocks noChangeAspect="1"/>
          </p:cNvPicPr>
          <p:nvPr/>
        </p:nvPicPr>
        <p:blipFill>
          <a:blip r:embed="rId2"/>
          <a:stretch>
            <a:fillRect/>
          </a:stretch>
        </p:blipFill>
        <p:spPr>
          <a:xfrm>
            <a:off x="0" y="-10424"/>
            <a:ext cx="9168212" cy="6868424"/>
          </a:xfrm>
          <a:prstGeom prst="rect">
            <a:avLst/>
          </a:prstGeom>
        </p:spPr>
      </p:pic>
      <p:pic>
        <p:nvPicPr>
          <p:cNvPr id="6" name="Picture 5">
            <a:extLst>
              <a:ext uri="{FF2B5EF4-FFF2-40B4-BE49-F238E27FC236}">
                <a16:creationId xmlns:a16="http://schemas.microsoft.com/office/drawing/2014/main" id="{E9F40CC4-F805-4EC4-B301-E74CEE1226CA}"/>
              </a:ext>
            </a:extLst>
          </p:cNvPr>
          <p:cNvPicPr>
            <a:picLocks noChangeAspect="1"/>
          </p:cNvPicPr>
          <p:nvPr/>
        </p:nvPicPr>
        <p:blipFill>
          <a:blip r:embed="rId3"/>
          <a:stretch>
            <a:fillRect/>
          </a:stretch>
        </p:blipFill>
        <p:spPr>
          <a:xfrm>
            <a:off x="381000" y="52388"/>
            <a:ext cx="4953000" cy="447675"/>
          </a:xfrm>
          <a:prstGeom prst="rect">
            <a:avLst/>
          </a:prstGeom>
        </p:spPr>
      </p:pic>
      <p:pic>
        <p:nvPicPr>
          <p:cNvPr id="7" name="Picture 6">
            <a:extLst>
              <a:ext uri="{FF2B5EF4-FFF2-40B4-BE49-F238E27FC236}">
                <a16:creationId xmlns:a16="http://schemas.microsoft.com/office/drawing/2014/main" id="{EAA4E1F1-9679-46F4-A7F9-B53C8083AA05}"/>
              </a:ext>
            </a:extLst>
          </p:cNvPr>
          <p:cNvPicPr>
            <a:picLocks noChangeAspect="1"/>
          </p:cNvPicPr>
          <p:nvPr/>
        </p:nvPicPr>
        <p:blipFill>
          <a:blip r:embed="rId4"/>
          <a:stretch>
            <a:fillRect/>
          </a:stretch>
        </p:blipFill>
        <p:spPr>
          <a:xfrm>
            <a:off x="257175" y="467624"/>
            <a:ext cx="7086600" cy="419100"/>
          </a:xfrm>
          <a:prstGeom prst="rect">
            <a:avLst/>
          </a:prstGeom>
        </p:spPr>
      </p:pic>
      <p:pic>
        <p:nvPicPr>
          <p:cNvPr id="8" name="Picture 7">
            <a:extLst>
              <a:ext uri="{FF2B5EF4-FFF2-40B4-BE49-F238E27FC236}">
                <a16:creationId xmlns:a16="http://schemas.microsoft.com/office/drawing/2014/main" id="{05B2ECAE-E9A1-4577-A716-AE9E218DCF60}"/>
              </a:ext>
            </a:extLst>
          </p:cNvPr>
          <p:cNvPicPr>
            <a:picLocks noChangeAspect="1"/>
          </p:cNvPicPr>
          <p:nvPr/>
        </p:nvPicPr>
        <p:blipFill>
          <a:blip r:embed="rId5"/>
          <a:stretch>
            <a:fillRect/>
          </a:stretch>
        </p:blipFill>
        <p:spPr>
          <a:xfrm>
            <a:off x="304800" y="762001"/>
            <a:ext cx="7315200" cy="441434"/>
          </a:xfrm>
          <a:prstGeom prst="rect">
            <a:avLst/>
          </a:prstGeom>
        </p:spPr>
      </p:pic>
      <p:sp>
        <p:nvSpPr>
          <p:cNvPr id="4" name="Slide Number Placeholder 3">
            <a:extLst>
              <a:ext uri="{FF2B5EF4-FFF2-40B4-BE49-F238E27FC236}">
                <a16:creationId xmlns:a16="http://schemas.microsoft.com/office/drawing/2014/main" id="{A9A23FD9-4B25-4142-92DB-F914851BB33F}"/>
              </a:ext>
            </a:extLst>
          </p:cNvPr>
          <p:cNvSpPr>
            <a:spLocks noGrp="1"/>
          </p:cNvSpPr>
          <p:nvPr>
            <p:ph type="sldNum" sz="quarter" idx="3"/>
          </p:nvPr>
        </p:nvSpPr>
        <p:spPr>
          <a:xfrm>
            <a:off x="0" y="6477000"/>
            <a:ext cx="304800" cy="296174"/>
          </a:xfrm>
          <a:prstGeom prst="rect">
            <a:avLst/>
          </a:prstGeom>
        </p:spPr>
        <p:txBody>
          <a:bodyPr vert="horz" lIns="0" tIns="0" rIns="0" bIns="0" rtlCol="0" anchor="b"/>
          <a:lstStyle>
            <a:defPPr>
              <a:defRPr lang="en-US"/>
            </a:defPPr>
            <a:lvl1pPr algn="r" rtl="0" fontAlgn="base">
              <a:spcBef>
                <a:spcPct val="0"/>
              </a:spcBef>
              <a:spcAft>
                <a:spcPct val="0"/>
              </a:spcAft>
              <a:defRPr sz="1200" b="1" kern="1200">
                <a:solidFill>
                  <a:schemeClr val="bg1"/>
                </a:solidFill>
                <a:latin typeface="Times New Roman" pitchFamily="18" charset="0"/>
                <a:ea typeface="+mn-ea"/>
                <a:cs typeface="+mn-cs"/>
              </a:defRPr>
            </a:lvl1pPr>
            <a:lvl2pPr marL="457200" algn="ctr" rtl="0" fontAlgn="base">
              <a:spcBef>
                <a:spcPct val="0"/>
              </a:spcBef>
              <a:spcAft>
                <a:spcPct val="0"/>
              </a:spcAft>
              <a:defRPr sz="3200" b="1" kern="1200">
                <a:solidFill>
                  <a:srgbClr val="000066"/>
                </a:solidFill>
                <a:latin typeface="Times New Roman" pitchFamily="18" charset="0"/>
                <a:ea typeface="+mn-ea"/>
                <a:cs typeface="+mn-cs"/>
              </a:defRPr>
            </a:lvl2pPr>
            <a:lvl3pPr marL="914400" algn="ctr" rtl="0" fontAlgn="base">
              <a:spcBef>
                <a:spcPct val="0"/>
              </a:spcBef>
              <a:spcAft>
                <a:spcPct val="0"/>
              </a:spcAft>
              <a:defRPr sz="3200" b="1" kern="1200">
                <a:solidFill>
                  <a:srgbClr val="000066"/>
                </a:solidFill>
                <a:latin typeface="Times New Roman" pitchFamily="18" charset="0"/>
                <a:ea typeface="+mn-ea"/>
                <a:cs typeface="+mn-cs"/>
              </a:defRPr>
            </a:lvl3pPr>
            <a:lvl4pPr marL="1371600" algn="ctr" rtl="0" fontAlgn="base">
              <a:spcBef>
                <a:spcPct val="0"/>
              </a:spcBef>
              <a:spcAft>
                <a:spcPct val="0"/>
              </a:spcAft>
              <a:defRPr sz="3200" b="1" kern="1200">
                <a:solidFill>
                  <a:srgbClr val="000066"/>
                </a:solidFill>
                <a:latin typeface="Times New Roman" pitchFamily="18" charset="0"/>
                <a:ea typeface="+mn-ea"/>
                <a:cs typeface="+mn-cs"/>
              </a:defRPr>
            </a:lvl4pPr>
            <a:lvl5pPr marL="1828800" algn="ctr" rtl="0" fontAlgn="base">
              <a:spcBef>
                <a:spcPct val="0"/>
              </a:spcBef>
              <a:spcAft>
                <a:spcPct val="0"/>
              </a:spcAft>
              <a:defRPr sz="3200" b="1" kern="1200">
                <a:solidFill>
                  <a:srgbClr val="000066"/>
                </a:solidFill>
                <a:latin typeface="Times New Roman" pitchFamily="18" charset="0"/>
                <a:ea typeface="+mn-ea"/>
                <a:cs typeface="+mn-cs"/>
              </a:defRPr>
            </a:lvl5pPr>
            <a:lvl6pPr marL="2286000" algn="l" defTabSz="914400" rtl="0" eaLnBrk="1" latinLnBrk="0" hangingPunct="1">
              <a:defRPr sz="3200" b="1" kern="1200">
                <a:solidFill>
                  <a:srgbClr val="000066"/>
                </a:solidFill>
                <a:latin typeface="Times New Roman" pitchFamily="18" charset="0"/>
                <a:ea typeface="+mn-ea"/>
                <a:cs typeface="+mn-cs"/>
              </a:defRPr>
            </a:lvl6pPr>
            <a:lvl7pPr marL="2743200" algn="l" defTabSz="914400" rtl="0" eaLnBrk="1" latinLnBrk="0" hangingPunct="1">
              <a:defRPr sz="3200" b="1" kern="1200">
                <a:solidFill>
                  <a:srgbClr val="000066"/>
                </a:solidFill>
                <a:latin typeface="Times New Roman" pitchFamily="18" charset="0"/>
                <a:ea typeface="+mn-ea"/>
                <a:cs typeface="+mn-cs"/>
              </a:defRPr>
            </a:lvl7pPr>
            <a:lvl8pPr marL="3200400" algn="l" defTabSz="914400" rtl="0" eaLnBrk="1" latinLnBrk="0" hangingPunct="1">
              <a:defRPr sz="3200" b="1" kern="1200">
                <a:solidFill>
                  <a:srgbClr val="000066"/>
                </a:solidFill>
                <a:latin typeface="Times New Roman" pitchFamily="18" charset="0"/>
                <a:ea typeface="+mn-ea"/>
                <a:cs typeface="+mn-cs"/>
              </a:defRPr>
            </a:lvl8pPr>
            <a:lvl9pPr marL="3657600" algn="l" defTabSz="914400" rtl="0" eaLnBrk="1" latinLnBrk="0" hangingPunct="1">
              <a:defRPr sz="3200" b="1" kern="1200">
                <a:solidFill>
                  <a:srgbClr val="000066"/>
                </a:solidFill>
                <a:latin typeface="Times New Roman" pitchFamily="18" charset="0"/>
                <a:ea typeface="+mn-ea"/>
                <a:cs typeface="+mn-cs"/>
              </a:defRPr>
            </a:lvl9pPr>
          </a:lstStyle>
          <a:p>
            <a:fld id="{7C5DB68A-9D44-4073-920F-D08D647C06A7}" type="slidenum">
              <a:rPr lang="en-US" smtClean="0"/>
              <a:pPr/>
              <a:t>65</a:t>
            </a:fld>
            <a:endParaRPr lang="en-US" dirty="0">
              <a:solidFill>
                <a:schemeClr val="tx1"/>
              </a:solidFill>
            </a:endParaRPr>
          </a:p>
        </p:txBody>
      </p:sp>
    </p:spTree>
    <p:extLst>
      <p:ext uri="{BB962C8B-B14F-4D97-AF65-F5344CB8AC3E}">
        <p14:creationId xmlns:p14="http://schemas.microsoft.com/office/powerpoint/2010/main" val="96247059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74C82B-94C1-4CA4-BB58-83462DF741DA}"/>
              </a:ext>
            </a:extLst>
          </p:cNvPr>
          <p:cNvSpPr>
            <a:spLocks noGrp="1"/>
          </p:cNvSpPr>
          <p:nvPr>
            <p:ph type="title"/>
          </p:nvPr>
        </p:nvSpPr>
        <p:spPr>
          <a:xfrm>
            <a:off x="0" y="597160"/>
            <a:ext cx="9144000" cy="762000"/>
          </a:xfrm>
        </p:spPr>
        <p:txBody>
          <a:bodyPr/>
          <a:lstStyle/>
          <a:p>
            <a:r>
              <a:rPr lang="en-US" i="1" dirty="0" err="1"/>
              <a:t>SubClassOf</a:t>
            </a:r>
            <a:r>
              <a:rPr lang="en-US" dirty="0"/>
              <a:t> hierarchies = concept inclusion!</a:t>
            </a:r>
          </a:p>
        </p:txBody>
      </p:sp>
      <p:sp>
        <p:nvSpPr>
          <p:cNvPr id="3" name="Content Placeholder 2">
            <a:extLst>
              <a:ext uri="{FF2B5EF4-FFF2-40B4-BE49-F238E27FC236}">
                <a16:creationId xmlns:a16="http://schemas.microsoft.com/office/drawing/2014/main" id="{CE193BBA-D371-46FA-B6CD-1266710CBC7B}"/>
              </a:ext>
            </a:extLst>
          </p:cNvPr>
          <p:cNvSpPr>
            <a:spLocks noGrp="1"/>
          </p:cNvSpPr>
          <p:nvPr>
            <p:ph idx="1"/>
          </p:nvPr>
        </p:nvSpPr>
        <p:spPr>
          <a:xfrm>
            <a:off x="457200" y="6553200"/>
            <a:ext cx="8686800" cy="228600"/>
          </a:xfrm>
        </p:spPr>
        <p:txBody>
          <a:bodyPr/>
          <a:lstStyle/>
          <a:p>
            <a:pPr algn="r"/>
            <a:r>
              <a:rPr lang="en-US" sz="1200" dirty="0"/>
              <a:t>No reference provided due to vicarious embarrassment</a:t>
            </a:r>
          </a:p>
        </p:txBody>
      </p:sp>
      <p:sp>
        <p:nvSpPr>
          <p:cNvPr id="4" name="Slide Number Placeholder 3">
            <a:extLst>
              <a:ext uri="{FF2B5EF4-FFF2-40B4-BE49-F238E27FC236}">
                <a16:creationId xmlns:a16="http://schemas.microsoft.com/office/drawing/2014/main" id="{BA27D2F1-A9C4-4FFD-A013-70E8465CB2A7}"/>
              </a:ext>
            </a:extLst>
          </p:cNvPr>
          <p:cNvSpPr>
            <a:spLocks noGrp="1"/>
          </p:cNvSpPr>
          <p:nvPr>
            <p:ph type="sldNum" sz="quarter" idx="10"/>
          </p:nvPr>
        </p:nvSpPr>
        <p:spPr>
          <a:xfrm>
            <a:off x="-76200" y="6491968"/>
            <a:ext cx="4572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b="1" kern="1200">
                <a:solidFill>
                  <a:schemeClr val="bg1"/>
                </a:solidFill>
                <a:latin typeface="Times New Roman" pitchFamily="18" charset="0"/>
                <a:ea typeface="+mn-ea"/>
                <a:cs typeface="+mn-cs"/>
              </a:defRPr>
            </a:lvl1pPr>
            <a:lvl2pPr marL="457200" algn="ctr" rtl="0" fontAlgn="base">
              <a:spcBef>
                <a:spcPct val="0"/>
              </a:spcBef>
              <a:spcAft>
                <a:spcPct val="0"/>
              </a:spcAft>
              <a:defRPr sz="3200" b="1" kern="1200">
                <a:solidFill>
                  <a:srgbClr val="000066"/>
                </a:solidFill>
                <a:latin typeface="Times New Roman" pitchFamily="18" charset="0"/>
                <a:ea typeface="+mn-ea"/>
                <a:cs typeface="+mn-cs"/>
              </a:defRPr>
            </a:lvl2pPr>
            <a:lvl3pPr marL="914400" algn="ctr" rtl="0" fontAlgn="base">
              <a:spcBef>
                <a:spcPct val="0"/>
              </a:spcBef>
              <a:spcAft>
                <a:spcPct val="0"/>
              </a:spcAft>
              <a:defRPr sz="3200" b="1" kern="1200">
                <a:solidFill>
                  <a:srgbClr val="000066"/>
                </a:solidFill>
                <a:latin typeface="Times New Roman" pitchFamily="18" charset="0"/>
                <a:ea typeface="+mn-ea"/>
                <a:cs typeface="+mn-cs"/>
              </a:defRPr>
            </a:lvl3pPr>
            <a:lvl4pPr marL="1371600" algn="ctr" rtl="0" fontAlgn="base">
              <a:spcBef>
                <a:spcPct val="0"/>
              </a:spcBef>
              <a:spcAft>
                <a:spcPct val="0"/>
              </a:spcAft>
              <a:defRPr sz="3200" b="1" kern="1200">
                <a:solidFill>
                  <a:srgbClr val="000066"/>
                </a:solidFill>
                <a:latin typeface="Times New Roman" pitchFamily="18" charset="0"/>
                <a:ea typeface="+mn-ea"/>
                <a:cs typeface="+mn-cs"/>
              </a:defRPr>
            </a:lvl4pPr>
            <a:lvl5pPr marL="1828800" algn="ctr" rtl="0" fontAlgn="base">
              <a:spcBef>
                <a:spcPct val="0"/>
              </a:spcBef>
              <a:spcAft>
                <a:spcPct val="0"/>
              </a:spcAft>
              <a:defRPr sz="3200" b="1" kern="1200">
                <a:solidFill>
                  <a:srgbClr val="000066"/>
                </a:solidFill>
                <a:latin typeface="Times New Roman" pitchFamily="18" charset="0"/>
                <a:ea typeface="+mn-ea"/>
                <a:cs typeface="+mn-cs"/>
              </a:defRPr>
            </a:lvl5pPr>
            <a:lvl6pPr marL="2286000" algn="l" defTabSz="914400" rtl="0" eaLnBrk="1" latinLnBrk="0" hangingPunct="1">
              <a:defRPr sz="3200" b="1" kern="1200">
                <a:solidFill>
                  <a:srgbClr val="000066"/>
                </a:solidFill>
                <a:latin typeface="Times New Roman" pitchFamily="18" charset="0"/>
                <a:ea typeface="+mn-ea"/>
                <a:cs typeface="+mn-cs"/>
              </a:defRPr>
            </a:lvl6pPr>
            <a:lvl7pPr marL="2743200" algn="l" defTabSz="914400" rtl="0" eaLnBrk="1" latinLnBrk="0" hangingPunct="1">
              <a:defRPr sz="3200" b="1" kern="1200">
                <a:solidFill>
                  <a:srgbClr val="000066"/>
                </a:solidFill>
                <a:latin typeface="Times New Roman" pitchFamily="18" charset="0"/>
                <a:ea typeface="+mn-ea"/>
                <a:cs typeface="+mn-cs"/>
              </a:defRPr>
            </a:lvl7pPr>
            <a:lvl8pPr marL="3200400" algn="l" defTabSz="914400" rtl="0" eaLnBrk="1" latinLnBrk="0" hangingPunct="1">
              <a:defRPr sz="3200" b="1" kern="1200">
                <a:solidFill>
                  <a:srgbClr val="000066"/>
                </a:solidFill>
                <a:latin typeface="Times New Roman" pitchFamily="18" charset="0"/>
                <a:ea typeface="+mn-ea"/>
                <a:cs typeface="+mn-cs"/>
              </a:defRPr>
            </a:lvl8pPr>
            <a:lvl9pPr marL="3657600" algn="l" defTabSz="914400" rtl="0" eaLnBrk="1" latinLnBrk="0" hangingPunct="1">
              <a:defRPr sz="3200" b="1" kern="1200">
                <a:solidFill>
                  <a:srgbClr val="000066"/>
                </a:solidFill>
                <a:latin typeface="Times New Roman" pitchFamily="18" charset="0"/>
                <a:ea typeface="+mn-ea"/>
                <a:cs typeface="+mn-cs"/>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1EF93C7-D0AB-41D7-8C62-1F8A9E33AE23}" type="slidenum">
              <a:rPr lang="en-US" smtClean="0"/>
              <a:pPr marL="0" marR="0" lvl="0" indent="0" algn="r" defTabSz="914400" rtl="0" eaLnBrk="1" fontAlgn="base" latinLnBrk="0" hangingPunct="1">
                <a:lnSpc>
                  <a:spcPct val="100000"/>
                </a:lnSpc>
                <a:spcBef>
                  <a:spcPct val="0"/>
                </a:spcBef>
                <a:spcAft>
                  <a:spcPct val="0"/>
                </a:spcAft>
                <a:buClrTx/>
                <a:buSzTx/>
                <a:buFontTx/>
                <a:buNone/>
                <a:tabLst/>
                <a:defRPr/>
              </a:pPr>
              <a:t>66</a:t>
            </a:fld>
            <a:endParaRPr kumimoji="0" lang="en-US" sz="1200" b="1" i="0" u="none" strike="noStrike" kern="1200" cap="none" spc="0" normalizeH="0" baseline="0" noProof="0">
              <a:ln>
                <a:noFill/>
              </a:ln>
              <a:solidFill>
                <a:srgbClr val="FFFFFF"/>
              </a:solidFill>
              <a:effectLst/>
              <a:uLnTx/>
              <a:uFillTx/>
              <a:latin typeface="Times New Roman" pitchFamily="18" charset="0"/>
              <a:ea typeface="+mn-ea"/>
              <a:cs typeface="+mn-cs"/>
            </a:endParaRPr>
          </a:p>
        </p:txBody>
      </p:sp>
      <p:pic>
        <p:nvPicPr>
          <p:cNvPr id="363522" name="Picture 2" descr="Fig. 4">
            <a:extLst>
              <a:ext uri="{FF2B5EF4-FFF2-40B4-BE49-F238E27FC236}">
                <a16:creationId xmlns:a16="http://schemas.microsoft.com/office/drawing/2014/main" id="{1DFFAD1F-9E8D-4036-94E8-D1897FB178B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193" y="1371601"/>
            <a:ext cx="8985613" cy="51815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610989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353F1C-4DD7-4CEC-9B5B-BE376AEC7A9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E64C64A-0080-4D7E-A38E-FDF82A707AF3}"/>
              </a:ext>
            </a:extLst>
          </p:cNvPr>
          <p:cNvSpPr>
            <a:spLocks noGrp="1"/>
          </p:cNvSpPr>
          <p:nvPr>
            <p:ph idx="1"/>
          </p:nvPr>
        </p:nvSpPr>
        <p:spPr/>
        <p:txBody>
          <a:bodyPr/>
          <a:lstStyle/>
          <a:p>
            <a:endParaRPr lang="en-US"/>
          </a:p>
        </p:txBody>
      </p:sp>
      <p:sp>
        <p:nvSpPr>
          <p:cNvPr id="5" name="Rectangle 4">
            <a:extLst>
              <a:ext uri="{FF2B5EF4-FFF2-40B4-BE49-F238E27FC236}">
                <a16:creationId xmlns:a16="http://schemas.microsoft.com/office/drawing/2014/main" id="{4470F6C4-85BB-4683-96D8-85D99E6028FE}"/>
              </a:ext>
            </a:extLst>
          </p:cNvPr>
          <p:cNvSpPr/>
          <p:nvPr/>
        </p:nvSpPr>
        <p:spPr>
          <a:xfrm>
            <a:off x="0" y="639293"/>
            <a:ext cx="9144000" cy="621870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E36D70F6-54FE-432E-AE40-EE65ECDBDF34}"/>
              </a:ext>
            </a:extLst>
          </p:cNvPr>
          <p:cNvPicPr>
            <a:picLocks noChangeAspect="1"/>
          </p:cNvPicPr>
          <p:nvPr/>
        </p:nvPicPr>
        <p:blipFill>
          <a:blip r:embed="rId2"/>
          <a:stretch>
            <a:fillRect/>
          </a:stretch>
        </p:blipFill>
        <p:spPr>
          <a:xfrm>
            <a:off x="21773" y="3561410"/>
            <a:ext cx="6836228" cy="3296590"/>
          </a:xfrm>
          <a:prstGeom prst="rect">
            <a:avLst/>
          </a:prstGeom>
        </p:spPr>
      </p:pic>
      <p:pic>
        <p:nvPicPr>
          <p:cNvPr id="8" name="Picture 7">
            <a:extLst>
              <a:ext uri="{FF2B5EF4-FFF2-40B4-BE49-F238E27FC236}">
                <a16:creationId xmlns:a16="http://schemas.microsoft.com/office/drawing/2014/main" id="{ACC95E55-CF83-4CDF-B93A-841459DD14D2}"/>
              </a:ext>
            </a:extLst>
          </p:cNvPr>
          <p:cNvPicPr>
            <a:picLocks noChangeAspect="1"/>
          </p:cNvPicPr>
          <p:nvPr/>
        </p:nvPicPr>
        <p:blipFill>
          <a:blip r:embed="rId3"/>
          <a:stretch>
            <a:fillRect/>
          </a:stretch>
        </p:blipFill>
        <p:spPr>
          <a:xfrm>
            <a:off x="91738" y="659726"/>
            <a:ext cx="7053948" cy="2441607"/>
          </a:xfrm>
          <a:prstGeom prst="rect">
            <a:avLst/>
          </a:prstGeom>
        </p:spPr>
      </p:pic>
      <p:sp>
        <p:nvSpPr>
          <p:cNvPr id="9" name="TextBox 8">
            <a:extLst>
              <a:ext uri="{FF2B5EF4-FFF2-40B4-BE49-F238E27FC236}">
                <a16:creationId xmlns:a16="http://schemas.microsoft.com/office/drawing/2014/main" id="{86A58466-9D85-4DEB-94C0-0C430EFA3848}"/>
              </a:ext>
            </a:extLst>
          </p:cNvPr>
          <p:cNvSpPr txBox="1"/>
          <p:nvPr/>
        </p:nvSpPr>
        <p:spPr>
          <a:xfrm>
            <a:off x="2800192" y="711454"/>
            <a:ext cx="1279389" cy="461665"/>
          </a:xfrm>
          <a:prstGeom prst="rect">
            <a:avLst/>
          </a:prstGeom>
          <a:noFill/>
        </p:spPr>
        <p:txBody>
          <a:bodyPr wrap="none" rtlCol="0">
            <a:spAutoFit/>
          </a:bodyPr>
          <a:lstStyle/>
          <a:p>
            <a:r>
              <a:rPr lang="en-US" sz="2400" dirty="0">
                <a:solidFill>
                  <a:srgbClr val="FF0000"/>
                </a:solidFill>
              </a:rPr>
              <a:t>Asserted</a:t>
            </a:r>
          </a:p>
        </p:txBody>
      </p:sp>
      <p:sp>
        <p:nvSpPr>
          <p:cNvPr id="10" name="TextBox 9">
            <a:extLst>
              <a:ext uri="{FF2B5EF4-FFF2-40B4-BE49-F238E27FC236}">
                <a16:creationId xmlns:a16="http://schemas.microsoft.com/office/drawing/2014/main" id="{089DD89D-C66F-4D3D-9EFD-663D74224A69}"/>
              </a:ext>
            </a:extLst>
          </p:cNvPr>
          <p:cNvSpPr txBox="1"/>
          <p:nvPr/>
        </p:nvSpPr>
        <p:spPr>
          <a:xfrm>
            <a:off x="3330397" y="4133336"/>
            <a:ext cx="1279389" cy="461665"/>
          </a:xfrm>
          <a:prstGeom prst="rect">
            <a:avLst/>
          </a:prstGeom>
          <a:noFill/>
        </p:spPr>
        <p:txBody>
          <a:bodyPr wrap="none" rtlCol="0">
            <a:spAutoFit/>
          </a:bodyPr>
          <a:lstStyle/>
          <a:p>
            <a:r>
              <a:rPr lang="en-US" sz="2400" dirty="0">
                <a:solidFill>
                  <a:srgbClr val="FF0000"/>
                </a:solidFill>
              </a:rPr>
              <a:t>Asserted</a:t>
            </a:r>
          </a:p>
        </p:txBody>
      </p:sp>
      <p:grpSp>
        <p:nvGrpSpPr>
          <p:cNvPr id="27" name="Group 26">
            <a:extLst>
              <a:ext uri="{FF2B5EF4-FFF2-40B4-BE49-F238E27FC236}">
                <a16:creationId xmlns:a16="http://schemas.microsoft.com/office/drawing/2014/main" id="{3887E75E-08B0-41DA-A9B7-E36DC2967BD6}"/>
              </a:ext>
            </a:extLst>
          </p:cNvPr>
          <p:cNvGrpSpPr/>
          <p:nvPr/>
        </p:nvGrpSpPr>
        <p:grpSpPr>
          <a:xfrm>
            <a:off x="1226892" y="1325519"/>
            <a:ext cx="6469308" cy="5516640"/>
            <a:chOff x="1226892" y="1325519"/>
            <a:chExt cx="6469308" cy="5516640"/>
          </a:xfrm>
        </p:grpSpPr>
        <p:sp>
          <p:nvSpPr>
            <p:cNvPr id="12" name="Rectangle 11">
              <a:extLst>
                <a:ext uri="{FF2B5EF4-FFF2-40B4-BE49-F238E27FC236}">
                  <a16:creationId xmlns:a16="http://schemas.microsoft.com/office/drawing/2014/main" id="{F0ABBFA5-4965-41E3-884E-A0CF5638D2FE}"/>
                </a:ext>
              </a:extLst>
            </p:cNvPr>
            <p:cNvSpPr/>
            <p:nvPr/>
          </p:nvSpPr>
          <p:spPr>
            <a:xfrm>
              <a:off x="1226892" y="1325519"/>
              <a:ext cx="6469308" cy="1934781"/>
            </a:xfrm>
            <a:prstGeom prst="rect">
              <a:avLst/>
            </a:prstGeom>
            <a:noFill/>
            <a:ln w="762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FB2F583-2321-46A2-8E33-F1BBF53DDDF1}"/>
                </a:ext>
              </a:extLst>
            </p:cNvPr>
            <p:cNvSpPr/>
            <p:nvPr/>
          </p:nvSpPr>
          <p:spPr>
            <a:xfrm>
              <a:off x="1450678" y="5791200"/>
              <a:ext cx="5614150" cy="1050959"/>
            </a:xfrm>
            <a:prstGeom prst="rect">
              <a:avLst/>
            </a:prstGeom>
            <a:noFill/>
            <a:ln w="76200">
              <a:solidFill>
                <a:srgbClr val="92D05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4B9BC9B-16A5-4F6D-A480-F975FAE82A52}"/>
                </a:ext>
              </a:extLst>
            </p:cNvPr>
            <p:cNvSpPr/>
            <p:nvPr/>
          </p:nvSpPr>
          <p:spPr>
            <a:xfrm>
              <a:off x="1455804" y="4228123"/>
              <a:ext cx="1515996" cy="474390"/>
            </a:xfrm>
            <a:prstGeom prst="rect">
              <a:avLst/>
            </a:prstGeom>
            <a:noFill/>
            <a:ln w="76200">
              <a:solidFill>
                <a:srgbClr val="92D05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Connector: Elbow 14">
              <a:extLst>
                <a:ext uri="{FF2B5EF4-FFF2-40B4-BE49-F238E27FC236}">
                  <a16:creationId xmlns:a16="http://schemas.microsoft.com/office/drawing/2014/main" id="{695A8ABF-F120-47D8-A9BF-85087201179C}"/>
                </a:ext>
              </a:extLst>
            </p:cNvPr>
            <p:cNvCxnSpPr>
              <a:cxnSpLocks/>
              <a:stCxn id="14" idx="3"/>
              <a:endCxn id="12" idx="1"/>
            </p:cNvCxnSpPr>
            <p:nvPr/>
          </p:nvCxnSpPr>
          <p:spPr>
            <a:xfrm flipH="1" flipV="1">
              <a:off x="1226892" y="2292910"/>
              <a:ext cx="1744908" cy="2172408"/>
            </a:xfrm>
            <a:prstGeom prst="bentConnector5">
              <a:avLst>
                <a:gd name="adj1" fmla="val -13101"/>
                <a:gd name="adj2" fmla="val 45732"/>
                <a:gd name="adj3" fmla="val 113101"/>
              </a:avLst>
            </a:prstGeom>
            <a:ln w="28575">
              <a:solidFill>
                <a:srgbClr val="92D05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Connector: Elbow 15">
              <a:extLst>
                <a:ext uri="{FF2B5EF4-FFF2-40B4-BE49-F238E27FC236}">
                  <a16:creationId xmlns:a16="http://schemas.microsoft.com/office/drawing/2014/main" id="{092132CD-1D54-4024-B195-97452E258A73}"/>
                </a:ext>
              </a:extLst>
            </p:cNvPr>
            <p:cNvCxnSpPr>
              <a:cxnSpLocks/>
              <a:stCxn id="13" idx="3"/>
              <a:endCxn id="12" idx="3"/>
            </p:cNvCxnSpPr>
            <p:nvPr/>
          </p:nvCxnSpPr>
          <p:spPr>
            <a:xfrm flipV="1">
              <a:off x="7064828" y="2292910"/>
              <a:ext cx="631372" cy="4023770"/>
            </a:xfrm>
            <a:prstGeom prst="bentConnector3">
              <a:avLst>
                <a:gd name="adj1" fmla="val 237894"/>
              </a:avLst>
            </a:prstGeom>
            <a:ln w="28575">
              <a:solidFill>
                <a:srgbClr val="92D050"/>
              </a:solidFill>
              <a:tailEnd type="triangle"/>
            </a:ln>
          </p:spPr>
          <p:style>
            <a:lnRef idx="1">
              <a:schemeClr val="accent1"/>
            </a:lnRef>
            <a:fillRef idx="0">
              <a:schemeClr val="accent1"/>
            </a:fillRef>
            <a:effectRef idx="0">
              <a:schemeClr val="accent1"/>
            </a:effectRef>
            <a:fontRef idx="minor">
              <a:schemeClr val="tx1"/>
            </a:fontRef>
          </p:style>
        </p:cxnSp>
      </p:grpSp>
      <p:sp>
        <p:nvSpPr>
          <p:cNvPr id="17" name="Arrow: Right 16">
            <a:extLst>
              <a:ext uri="{FF2B5EF4-FFF2-40B4-BE49-F238E27FC236}">
                <a16:creationId xmlns:a16="http://schemas.microsoft.com/office/drawing/2014/main" id="{82FA9A37-5A60-4B40-9733-6628D7B42D3B}"/>
              </a:ext>
            </a:extLst>
          </p:cNvPr>
          <p:cNvSpPr/>
          <p:nvPr/>
        </p:nvSpPr>
        <p:spPr>
          <a:xfrm rot="18348930">
            <a:off x="1308050" y="2606438"/>
            <a:ext cx="609600" cy="28575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6D9C5A50-B29E-4FAA-88C7-1866CD26F1B9}"/>
              </a:ext>
            </a:extLst>
          </p:cNvPr>
          <p:cNvSpPr>
            <a:spLocks noGrp="1"/>
          </p:cNvSpPr>
          <p:nvPr>
            <p:ph type="sldNum" sz="quarter" idx="3"/>
          </p:nvPr>
        </p:nvSpPr>
        <p:spPr>
          <a:xfrm>
            <a:off x="0" y="6477000"/>
            <a:ext cx="304800" cy="296174"/>
          </a:xfrm>
          <a:prstGeom prst="rect">
            <a:avLst/>
          </a:prstGeom>
        </p:spPr>
        <p:txBody>
          <a:bodyPr vert="horz" lIns="0" tIns="0" rIns="0" bIns="0" rtlCol="0" anchor="b"/>
          <a:lstStyle>
            <a:defPPr>
              <a:defRPr lang="en-US"/>
            </a:defPPr>
            <a:lvl1pPr algn="r" rtl="0" fontAlgn="base">
              <a:spcBef>
                <a:spcPct val="0"/>
              </a:spcBef>
              <a:spcAft>
                <a:spcPct val="0"/>
              </a:spcAft>
              <a:defRPr sz="1200" b="1" kern="1200">
                <a:solidFill>
                  <a:schemeClr val="bg1"/>
                </a:solidFill>
                <a:latin typeface="Times New Roman" pitchFamily="18" charset="0"/>
                <a:ea typeface="+mn-ea"/>
                <a:cs typeface="+mn-cs"/>
              </a:defRPr>
            </a:lvl1pPr>
            <a:lvl2pPr marL="457200" algn="ctr" rtl="0" fontAlgn="base">
              <a:spcBef>
                <a:spcPct val="0"/>
              </a:spcBef>
              <a:spcAft>
                <a:spcPct val="0"/>
              </a:spcAft>
              <a:defRPr sz="3200" b="1" kern="1200">
                <a:solidFill>
                  <a:srgbClr val="000066"/>
                </a:solidFill>
                <a:latin typeface="Times New Roman" pitchFamily="18" charset="0"/>
                <a:ea typeface="+mn-ea"/>
                <a:cs typeface="+mn-cs"/>
              </a:defRPr>
            </a:lvl2pPr>
            <a:lvl3pPr marL="914400" algn="ctr" rtl="0" fontAlgn="base">
              <a:spcBef>
                <a:spcPct val="0"/>
              </a:spcBef>
              <a:spcAft>
                <a:spcPct val="0"/>
              </a:spcAft>
              <a:defRPr sz="3200" b="1" kern="1200">
                <a:solidFill>
                  <a:srgbClr val="000066"/>
                </a:solidFill>
                <a:latin typeface="Times New Roman" pitchFamily="18" charset="0"/>
                <a:ea typeface="+mn-ea"/>
                <a:cs typeface="+mn-cs"/>
              </a:defRPr>
            </a:lvl3pPr>
            <a:lvl4pPr marL="1371600" algn="ctr" rtl="0" fontAlgn="base">
              <a:spcBef>
                <a:spcPct val="0"/>
              </a:spcBef>
              <a:spcAft>
                <a:spcPct val="0"/>
              </a:spcAft>
              <a:defRPr sz="3200" b="1" kern="1200">
                <a:solidFill>
                  <a:srgbClr val="000066"/>
                </a:solidFill>
                <a:latin typeface="Times New Roman" pitchFamily="18" charset="0"/>
                <a:ea typeface="+mn-ea"/>
                <a:cs typeface="+mn-cs"/>
              </a:defRPr>
            </a:lvl4pPr>
            <a:lvl5pPr marL="1828800" algn="ctr" rtl="0" fontAlgn="base">
              <a:spcBef>
                <a:spcPct val="0"/>
              </a:spcBef>
              <a:spcAft>
                <a:spcPct val="0"/>
              </a:spcAft>
              <a:defRPr sz="3200" b="1" kern="1200">
                <a:solidFill>
                  <a:srgbClr val="000066"/>
                </a:solidFill>
                <a:latin typeface="Times New Roman" pitchFamily="18" charset="0"/>
                <a:ea typeface="+mn-ea"/>
                <a:cs typeface="+mn-cs"/>
              </a:defRPr>
            </a:lvl5pPr>
            <a:lvl6pPr marL="2286000" algn="l" defTabSz="914400" rtl="0" eaLnBrk="1" latinLnBrk="0" hangingPunct="1">
              <a:defRPr sz="3200" b="1" kern="1200">
                <a:solidFill>
                  <a:srgbClr val="000066"/>
                </a:solidFill>
                <a:latin typeface="Times New Roman" pitchFamily="18" charset="0"/>
                <a:ea typeface="+mn-ea"/>
                <a:cs typeface="+mn-cs"/>
              </a:defRPr>
            </a:lvl6pPr>
            <a:lvl7pPr marL="2743200" algn="l" defTabSz="914400" rtl="0" eaLnBrk="1" latinLnBrk="0" hangingPunct="1">
              <a:defRPr sz="3200" b="1" kern="1200">
                <a:solidFill>
                  <a:srgbClr val="000066"/>
                </a:solidFill>
                <a:latin typeface="Times New Roman" pitchFamily="18" charset="0"/>
                <a:ea typeface="+mn-ea"/>
                <a:cs typeface="+mn-cs"/>
              </a:defRPr>
            </a:lvl7pPr>
            <a:lvl8pPr marL="3200400" algn="l" defTabSz="914400" rtl="0" eaLnBrk="1" latinLnBrk="0" hangingPunct="1">
              <a:defRPr sz="3200" b="1" kern="1200">
                <a:solidFill>
                  <a:srgbClr val="000066"/>
                </a:solidFill>
                <a:latin typeface="Times New Roman" pitchFamily="18" charset="0"/>
                <a:ea typeface="+mn-ea"/>
                <a:cs typeface="+mn-cs"/>
              </a:defRPr>
            </a:lvl8pPr>
            <a:lvl9pPr marL="3657600" algn="l" defTabSz="914400" rtl="0" eaLnBrk="1" latinLnBrk="0" hangingPunct="1">
              <a:defRPr sz="3200" b="1" kern="1200">
                <a:solidFill>
                  <a:srgbClr val="000066"/>
                </a:solidFill>
                <a:latin typeface="Times New Roman" pitchFamily="18" charset="0"/>
                <a:ea typeface="+mn-ea"/>
                <a:cs typeface="+mn-cs"/>
              </a:defRPr>
            </a:lvl9pPr>
          </a:lstStyle>
          <a:p>
            <a:fld id="{7C5DB68A-9D44-4073-920F-D08D647C06A7}" type="slidenum">
              <a:rPr lang="en-US" smtClean="0"/>
              <a:pPr/>
              <a:t>67</a:t>
            </a:fld>
            <a:endParaRPr lang="en-US" dirty="0">
              <a:solidFill>
                <a:schemeClr val="tx1"/>
              </a:solidFill>
            </a:endParaRPr>
          </a:p>
        </p:txBody>
      </p:sp>
    </p:spTree>
    <p:extLst>
      <p:ext uri="{BB962C8B-B14F-4D97-AF65-F5344CB8AC3E}">
        <p14:creationId xmlns:p14="http://schemas.microsoft.com/office/powerpoint/2010/main" val="1981822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xit" presetSubtype="0" fill="hold" grpId="0" nodeType="withEffect">
                                  <p:stCondLst>
                                    <p:cond delay="0"/>
                                  </p:stCondLst>
                                  <p:childTnLst>
                                    <p:set>
                                      <p:cBhvr>
                                        <p:cTn id="10" dur="1" fill="hold">
                                          <p:stCondLst>
                                            <p:cond delay="0"/>
                                          </p:stCondLst>
                                        </p:cTn>
                                        <p:tgtEl>
                                          <p:spTgt spid="17"/>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7"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10D33A-E26E-40D8-9BAB-3B37C48ACE2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B99EA15-11C0-4200-AA79-0A1CC41E1D1C}"/>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23BB2BA2-A208-4892-9564-0846997928A0}"/>
              </a:ext>
            </a:extLst>
          </p:cNvPr>
          <p:cNvSpPr>
            <a:spLocks noGrp="1"/>
          </p:cNvSpPr>
          <p:nvPr>
            <p:ph type="sldNum" sz="quarter" idx="3"/>
          </p:nvPr>
        </p:nvSpPr>
        <p:spPr>
          <a:xfrm>
            <a:off x="0" y="6477000"/>
            <a:ext cx="304800" cy="296174"/>
          </a:xfrm>
          <a:prstGeom prst="rect">
            <a:avLst/>
          </a:prstGeom>
        </p:spPr>
        <p:txBody>
          <a:bodyPr vert="horz" lIns="0" tIns="0" rIns="0" bIns="0" rtlCol="0" anchor="b"/>
          <a:lstStyle>
            <a:defPPr>
              <a:defRPr lang="en-US"/>
            </a:defPPr>
            <a:lvl1pPr algn="r" rtl="0" fontAlgn="base">
              <a:spcBef>
                <a:spcPct val="0"/>
              </a:spcBef>
              <a:spcAft>
                <a:spcPct val="0"/>
              </a:spcAft>
              <a:defRPr sz="1200" b="1" kern="1200">
                <a:solidFill>
                  <a:schemeClr val="bg1"/>
                </a:solidFill>
                <a:latin typeface="Times New Roman" pitchFamily="18" charset="0"/>
                <a:ea typeface="+mn-ea"/>
                <a:cs typeface="+mn-cs"/>
              </a:defRPr>
            </a:lvl1pPr>
            <a:lvl2pPr marL="457200" algn="ctr" rtl="0" fontAlgn="base">
              <a:spcBef>
                <a:spcPct val="0"/>
              </a:spcBef>
              <a:spcAft>
                <a:spcPct val="0"/>
              </a:spcAft>
              <a:defRPr sz="3200" b="1" kern="1200">
                <a:solidFill>
                  <a:srgbClr val="000066"/>
                </a:solidFill>
                <a:latin typeface="Times New Roman" pitchFamily="18" charset="0"/>
                <a:ea typeface="+mn-ea"/>
                <a:cs typeface="+mn-cs"/>
              </a:defRPr>
            </a:lvl2pPr>
            <a:lvl3pPr marL="914400" algn="ctr" rtl="0" fontAlgn="base">
              <a:spcBef>
                <a:spcPct val="0"/>
              </a:spcBef>
              <a:spcAft>
                <a:spcPct val="0"/>
              </a:spcAft>
              <a:defRPr sz="3200" b="1" kern="1200">
                <a:solidFill>
                  <a:srgbClr val="000066"/>
                </a:solidFill>
                <a:latin typeface="Times New Roman" pitchFamily="18" charset="0"/>
                <a:ea typeface="+mn-ea"/>
                <a:cs typeface="+mn-cs"/>
              </a:defRPr>
            </a:lvl3pPr>
            <a:lvl4pPr marL="1371600" algn="ctr" rtl="0" fontAlgn="base">
              <a:spcBef>
                <a:spcPct val="0"/>
              </a:spcBef>
              <a:spcAft>
                <a:spcPct val="0"/>
              </a:spcAft>
              <a:defRPr sz="3200" b="1" kern="1200">
                <a:solidFill>
                  <a:srgbClr val="000066"/>
                </a:solidFill>
                <a:latin typeface="Times New Roman" pitchFamily="18" charset="0"/>
                <a:ea typeface="+mn-ea"/>
                <a:cs typeface="+mn-cs"/>
              </a:defRPr>
            </a:lvl4pPr>
            <a:lvl5pPr marL="1828800" algn="ctr" rtl="0" fontAlgn="base">
              <a:spcBef>
                <a:spcPct val="0"/>
              </a:spcBef>
              <a:spcAft>
                <a:spcPct val="0"/>
              </a:spcAft>
              <a:defRPr sz="3200" b="1" kern="1200">
                <a:solidFill>
                  <a:srgbClr val="000066"/>
                </a:solidFill>
                <a:latin typeface="Times New Roman" pitchFamily="18" charset="0"/>
                <a:ea typeface="+mn-ea"/>
                <a:cs typeface="+mn-cs"/>
              </a:defRPr>
            </a:lvl5pPr>
            <a:lvl6pPr marL="2286000" algn="l" defTabSz="914400" rtl="0" eaLnBrk="1" latinLnBrk="0" hangingPunct="1">
              <a:defRPr sz="3200" b="1" kern="1200">
                <a:solidFill>
                  <a:srgbClr val="000066"/>
                </a:solidFill>
                <a:latin typeface="Times New Roman" pitchFamily="18" charset="0"/>
                <a:ea typeface="+mn-ea"/>
                <a:cs typeface="+mn-cs"/>
              </a:defRPr>
            </a:lvl6pPr>
            <a:lvl7pPr marL="2743200" algn="l" defTabSz="914400" rtl="0" eaLnBrk="1" latinLnBrk="0" hangingPunct="1">
              <a:defRPr sz="3200" b="1" kern="1200">
                <a:solidFill>
                  <a:srgbClr val="000066"/>
                </a:solidFill>
                <a:latin typeface="Times New Roman" pitchFamily="18" charset="0"/>
                <a:ea typeface="+mn-ea"/>
                <a:cs typeface="+mn-cs"/>
              </a:defRPr>
            </a:lvl7pPr>
            <a:lvl8pPr marL="3200400" algn="l" defTabSz="914400" rtl="0" eaLnBrk="1" latinLnBrk="0" hangingPunct="1">
              <a:defRPr sz="3200" b="1" kern="1200">
                <a:solidFill>
                  <a:srgbClr val="000066"/>
                </a:solidFill>
                <a:latin typeface="Times New Roman" pitchFamily="18" charset="0"/>
                <a:ea typeface="+mn-ea"/>
                <a:cs typeface="+mn-cs"/>
              </a:defRPr>
            </a:lvl8pPr>
            <a:lvl9pPr marL="3657600" algn="l" defTabSz="914400" rtl="0" eaLnBrk="1" latinLnBrk="0" hangingPunct="1">
              <a:defRPr sz="3200" b="1" kern="1200">
                <a:solidFill>
                  <a:srgbClr val="000066"/>
                </a:solidFill>
                <a:latin typeface="Times New Roman" pitchFamily="18" charset="0"/>
                <a:ea typeface="+mn-ea"/>
                <a:cs typeface="+mn-cs"/>
              </a:defRPr>
            </a:lvl9pPr>
          </a:lstStyle>
          <a:p>
            <a:fld id="{7C5DB68A-9D44-4073-920F-D08D647C06A7}" type="slidenum">
              <a:rPr lang="en-US" smtClean="0"/>
              <a:pPr/>
              <a:t>68</a:t>
            </a:fld>
            <a:endParaRPr lang="en-US" dirty="0"/>
          </a:p>
        </p:txBody>
      </p:sp>
      <p:pic>
        <p:nvPicPr>
          <p:cNvPr id="5" name="Picture 4">
            <a:extLst>
              <a:ext uri="{FF2B5EF4-FFF2-40B4-BE49-F238E27FC236}">
                <a16:creationId xmlns:a16="http://schemas.microsoft.com/office/drawing/2014/main" id="{AE49462F-C0C3-4B66-9C9E-5FD0F67DF2BB}"/>
              </a:ext>
            </a:extLst>
          </p:cNvPr>
          <p:cNvPicPr>
            <a:picLocks noChangeAspect="1"/>
          </p:cNvPicPr>
          <p:nvPr/>
        </p:nvPicPr>
        <p:blipFill>
          <a:blip r:embed="rId2"/>
          <a:stretch>
            <a:fillRect/>
          </a:stretch>
        </p:blipFill>
        <p:spPr>
          <a:xfrm>
            <a:off x="9221" y="609600"/>
            <a:ext cx="9134779" cy="6248399"/>
          </a:xfrm>
          <a:prstGeom prst="rect">
            <a:avLst/>
          </a:prstGeom>
        </p:spPr>
      </p:pic>
      <p:sp>
        <p:nvSpPr>
          <p:cNvPr id="6" name="Title 1">
            <a:extLst>
              <a:ext uri="{FF2B5EF4-FFF2-40B4-BE49-F238E27FC236}">
                <a16:creationId xmlns:a16="http://schemas.microsoft.com/office/drawing/2014/main" id="{1AE4AAAE-9809-43DB-A077-F3F32166953B}"/>
              </a:ext>
            </a:extLst>
          </p:cNvPr>
          <p:cNvSpPr txBox="1">
            <a:spLocks/>
          </p:cNvSpPr>
          <p:nvPr/>
        </p:nvSpPr>
        <p:spPr>
          <a:xfrm>
            <a:off x="4724400" y="842923"/>
            <a:ext cx="4200221" cy="1379405"/>
          </a:xfrm>
          <a:prstGeom prst="rect">
            <a:avLst/>
          </a:prstGeom>
          <a:solidFill>
            <a:schemeClr val="accent2">
              <a:lumMod val="50000"/>
            </a:schemeClr>
          </a:solidFill>
        </p:spPr>
        <p:txBody>
          <a:bodyPr>
            <a:normAutofit fontScale="82500" lnSpcReduction="10000"/>
          </a:bodyPr>
          <a:lstStyle>
            <a:lvl1pPr algn="ctr" rtl="0" eaLnBrk="1" fontAlgn="base" hangingPunct="1">
              <a:spcBef>
                <a:spcPct val="0"/>
              </a:spcBef>
              <a:spcAft>
                <a:spcPct val="0"/>
              </a:spcAft>
              <a:defRPr sz="3600" b="0" i="0">
                <a:solidFill>
                  <a:schemeClr val="bg1"/>
                </a:solidFill>
                <a:latin typeface="Georgia"/>
                <a:ea typeface="ＭＳ Ｐゴシック" pitchFamily="122" charset="-128"/>
                <a:cs typeface="Georgia"/>
              </a:defRPr>
            </a:lvl1pPr>
            <a:lvl2pPr algn="l" rtl="0" eaLnBrk="1" fontAlgn="base" hangingPunct="1">
              <a:spcBef>
                <a:spcPct val="0"/>
              </a:spcBef>
              <a:spcAft>
                <a:spcPct val="0"/>
              </a:spcAft>
              <a:defRPr sz="3600">
                <a:solidFill>
                  <a:schemeClr val="bg1"/>
                </a:solidFill>
                <a:latin typeface="Georgia" pitchFamily="125" charset="0"/>
                <a:ea typeface="ＭＳ Ｐゴシック" pitchFamily="122" charset="-128"/>
                <a:cs typeface="ＭＳ Ｐゴシック" pitchFamily="122" charset="-128"/>
              </a:defRPr>
            </a:lvl2pPr>
            <a:lvl3pPr algn="l" rtl="0" eaLnBrk="1" fontAlgn="base" hangingPunct="1">
              <a:spcBef>
                <a:spcPct val="0"/>
              </a:spcBef>
              <a:spcAft>
                <a:spcPct val="0"/>
              </a:spcAft>
              <a:defRPr sz="3600">
                <a:solidFill>
                  <a:schemeClr val="bg1"/>
                </a:solidFill>
                <a:latin typeface="Georgia" pitchFamily="125" charset="0"/>
                <a:ea typeface="ＭＳ Ｐゴシック" pitchFamily="122" charset="-128"/>
                <a:cs typeface="ＭＳ Ｐゴシック" pitchFamily="122" charset="-128"/>
              </a:defRPr>
            </a:lvl3pPr>
            <a:lvl4pPr algn="l" rtl="0" eaLnBrk="1" fontAlgn="base" hangingPunct="1">
              <a:spcBef>
                <a:spcPct val="0"/>
              </a:spcBef>
              <a:spcAft>
                <a:spcPct val="0"/>
              </a:spcAft>
              <a:defRPr sz="3600">
                <a:solidFill>
                  <a:schemeClr val="bg1"/>
                </a:solidFill>
                <a:latin typeface="Georgia" pitchFamily="125" charset="0"/>
                <a:ea typeface="ＭＳ Ｐゴシック" pitchFamily="122" charset="-128"/>
                <a:cs typeface="ＭＳ Ｐゴシック" pitchFamily="122" charset="-128"/>
              </a:defRPr>
            </a:lvl4pPr>
            <a:lvl5pPr algn="l" rtl="0" eaLnBrk="1" fontAlgn="base" hangingPunct="1">
              <a:spcBef>
                <a:spcPct val="0"/>
              </a:spcBef>
              <a:spcAft>
                <a:spcPct val="0"/>
              </a:spcAft>
              <a:defRPr sz="3600">
                <a:solidFill>
                  <a:schemeClr val="bg1"/>
                </a:solidFill>
                <a:latin typeface="Georgia" pitchFamily="125" charset="0"/>
                <a:ea typeface="ＭＳ Ｐゴシック" pitchFamily="122" charset="-128"/>
                <a:cs typeface="ＭＳ Ｐゴシック" pitchFamily="122" charset="-128"/>
              </a:defRPr>
            </a:lvl5pPr>
            <a:lvl6pPr marL="457200" algn="l" rtl="0" eaLnBrk="1" fontAlgn="base" hangingPunct="1">
              <a:spcBef>
                <a:spcPct val="0"/>
              </a:spcBef>
              <a:spcAft>
                <a:spcPct val="0"/>
              </a:spcAft>
              <a:defRPr sz="3600">
                <a:solidFill>
                  <a:schemeClr val="bg1"/>
                </a:solidFill>
                <a:latin typeface="Times" pitchFamily="122" charset="0"/>
              </a:defRPr>
            </a:lvl6pPr>
            <a:lvl7pPr marL="914400" algn="l" rtl="0" eaLnBrk="1" fontAlgn="base" hangingPunct="1">
              <a:spcBef>
                <a:spcPct val="0"/>
              </a:spcBef>
              <a:spcAft>
                <a:spcPct val="0"/>
              </a:spcAft>
              <a:defRPr sz="3600">
                <a:solidFill>
                  <a:schemeClr val="bg1"/>
                </a:solidFill>
                <a:latin typeface="Times" pitchFamily="122" charset="0"/>
              </a:defRPr>
            </a:lvl7pPr>
            <a:lvl8pPr marL="1371600" algn="l" rtl="0" eaLnBrk="1" fontAlgn="base" hangingPunct="1">
              <a:spcBef>
                <a:spcPct val="0"/>
              </a:spcBef>
              <a:spcAft>
                <a:spcPct val="0"/>
              </a:spcAft>
              <a:defRPr sz="3600">
                <a:solidFill>
                  <a:schemeClr val="bg1"/>
                </a:solidFill>
                <a:latin typeface="Times" pitchFamily="122" charset="0"/>
              </a:defRPr>
            </a:lvl8pPr>
            <a:lvl9pPr marL="1828800" algn="l" rtl="0" eaLnBrk="1" fontAlgn="base" hangingPunct="1">
              <a:spcBef>
                <a:spcPct val="0"/>
              </a:spcBef>
              <a:spcAft>
                <a:spcPct val="0"/>
              </a:spcAft>
              <a:defRPr sz="3600">
                <a:solidFill>
                  <a:schemeClr val="bg1"/>
                </a:solidFill>
                <a:latin typeface="Times" pitchFamily="122" charset="0"/>
              </a:defRPr>
            </a:lvl9pPr>
          </a:lstStyle>
          <a:p>
            <a:r>
              <a:rPr lang="en-US" kern="0" dirty="0"/>
              <a:t>Role groups in</a:t>
            </a:r>
            <a:br>
              <a:rPr lang="en-US" kern="0" dirty="0"/>
            </a:br>
            <a:r>
              <a:rPr lang="en-US" kern="0" dirty="0" err="1"/>
              <a:t>Snomed</a:t>
            </a:r>
            <a:r>
              <a:rPr lang="en-US" kern="0" dirty="0"/>
              <a:t> CT: odd</a:t>
            </a:r>
            <a:br>
              <a:rPr lang="en-US" kern="0" dirty="0"/>
            </a:br>
            <a:r>
              <a:rPr lang="en-US" kern="0" dirty="0"/>
              <a:t>consequences by design</a:t>
            </a:r>
          </a:p>
        </p:txBody>
      </p:sp>
    </p:spTree>
    <p:extLst>
      <p:ext uri="{BB962C8B-B14F-4D97-AF65-F5344CB8AC3E}">
        <p14:creationId xmlns:p14="http://schemas.microsoft.com/office/powerpoint/2010/main" val="396252277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3630D-92CD-4C47-9FE2-E25CC4F4F621}"/>
              </a:ext>
            </a:extLst>
          </p:cNvPr>
          <p:cNvSpPr>
            <a:spLocks noGrp="1"/>
          </p:cNvSpPr>
          <p:nvPr>
            <p:ph type="title"/>
          </p:nvPr>
        </p:nvSpPr>
        <p:spPr/>
        <p:txBody>
          <a:bodyPr/>
          <a:lstStyle/>
          <a:p>
            <a:r>
              <a:rPr lang="en-US" dirty="0"/>
              <a:t>Characteristics of OWL-based DLs</a:t>
            </a:r>
          </a:p>
        </p:txBody>
      </p:sp>
      <p:sp>
        <p:nvSpPr>
          <p:cNvPr id="3" name="Content Placeholder 2">
            <a:extLst>
              <a:ext uri="{FF2B5EF4-FFF2-40B4-BE49-F238E27FC236}">
                <a16:creationId xmlns:a16="http://schemas.microsoft.com/office/drawing/2014/main" id="{EF788574-5A2F-40D7-82B5-C58594E3F773}"/>
              </a:ext>
            </a:extLst>
          </p:cNvPr>
          <p:cNvSpPr>
            <a:spLocks noGrp="1"/>
          </p:cNvSpPr>
          <p:nvPr>
            <p:ph idx="1"/>
          </p:nvPr>
        </p:nvSpPr>
        <p:spPr/>
        <p:txBody>
          <a:bodyPr/>
          <a:lstStyle/>
          <a:p>
            <a:pPr>
              <a:buFont typeface="Arial" panose="020B0604020202020204" pitchFamily="34" charset="0"/>
              <a:buChar char="•"/>
            </a:pPr>
            <a:r>
              <a:rPr lang="en-US" dirty="0"/>
              <a:t>Ideal for fixing the </a:t>
            </a:r>
            <a:r>
              <a:rPr lang="en-US" b="1" u="sng" dirty="0"/>
              <a:t>terminology</a:t>
            </a:r>
            <a:r>
              <a:rPr lang="en-US" dirty="0"/>
              <a:t> of a domain</a:t>
            </a:r>
          </a:p>
          <a:p>
            <a:pPr lvl="1">
              <a:buFont typeface="Arial" panose="020B0604020202020204" pitchFamily="34" charset="0"/>
              <a:buChar char="•"/>
            </a:pPr>
            <a:r>
              <a:rPr lang="en-US" dirty="0">
                <a:sym typeface="Wingdings" panose="05000000000000000000" pitchFamily="2" charset="2"/>
              </a:rPr>
              <a:t> constructors</a:t>
            </a:r>
          </a:p>
          <a:p>
            <a:pPr lvl="1">
              <a:buFont typeface="Arial" panose="020B0604020202020204" pitchFamily="34" charset="0"/>
              <a:buChar char="•"/>
            </a:pPr>
            <a:r>
              <a:rPr lang="en-US" dirty="0">
                <a:sym typeface="Wingdings" panose="05000000000000000000" pitchFamily="2" charset="2"/>
              </a:rPr>
              <a:t>DL-reasoners can detect contradicting definitions and classify terms automatically</a:t>
            </a:r>
          </a:p>
          <a:p>
            <a:pPr>
              <a:buFont typeface="Arial" panose="020B0604020202020204" pitchFamily="34" charset="0"/>
              <a:buChar char="•"/>
            </a:pPr>
            <a:r>
              <a:rPr lang="en-US" dirty="0">
                <a:sym typeface="Wingdings" panose="05000000000000000000" pitchFamily="2" charset="2"/>
              </a:rPr>
              <a:t>Drawbacks:</a:t>
            </a:r>
          </a:p>
          <a:p>
            <a:pPr lvl="1">
              <a:buFont typeface="Arial" panose="020B0604020202020204" pitchFamily="34" charset="0"/>
              <a:buChar char="•"/>
            </a:pPr>
            <a:r>
              <a:rPr lang="en-US" dirty="0">
                <a:sym typeface="Wingdings" panose="05000000000000000000" pitchFamily="2" charset="2"/>
              </a:rPr>
              <a:t>Based on non-defeasible logic, hence no exceptions are possible</a:t>
            </a:r>
          </a:p>
          <a:p>
            <a:pPr lvl="1">
              <a:buFont typeface="Arial" panose="020B0604020202020204" pitchFamily="34" charset="0"/>
              <a:buChar char="•"/>
            </a:pPr>
            <a:r>
              <a:rPr lang="en-US" dirty="0">
                <a:sym typeface="Wingdings" panose="05000000000000000000" pitchFamily="2" charset="2"/>
              </a:rPr>
              <a:t>One cannot:</a:t>
            </a:r>
          </a:p>
          <a:p>
            <a:pPr lvl="2">
              <a:buFont typeface="Arial" panose="020B0604020202020204" pitchFamily="34" charset="0"/>
              <a:buChar char="•"/>
            </a:pPr>
            <a:r>
              <a:rPr lang="en-US" dirty="0">
                <a:sym typeface="Wingdings" panose="05000000000000000000" pitchFamily="2" charset="2"/>
              </a:rPr>
              <a:t>represent classes of classes,</a:t>
            </a:r>
          </a:p>
          <a:p>
            <a:pPr lvl="2">
              <a:buFont typeface="Arial" panose="020B0604020202020204" pitchFamily="34" charset="0"/>
              <a:buChar char="•"/>
            </a:pPr>
            <a:r>
              <a:rPr lang="en-US" dirty="0">
                <a:sym typeface="Wingdings" panose="05000000000000000000" pitchFamily="2" charset="2"/>
              </a:rPr>
              <a:t>make statements about classes</a:t>
            </a:r>
          </a:p>
          <a:p>
            <a:pPr lvl="1">
              <a:buFont typeface="Arial" panose="020B0604020202020204" pitchFamily="34" charset="0"/>
              <a:buChar char="•"/>
            </a:pPr>
            <a:r>
              <a:rPr lang="en-US" dirty="0">
                <a:sym typeface="Wingdings" panose="05000000000000000000" pitchFamily="2" charset="2"/>
              </a:rPr>
              <a:t>‘Tweaking’ axioms for desired outcomes though ontologically nonsensical</a:t>
            </a:r>
            <a:endParaRPr lang="en-US" dirty="0"/>
          </a:p>
        </p:txBody>
      </p:sp>
      <p:sp>
        <p:nvSpPr>
          <p:cNvPr id="4" name="Slide Number Placeholder 3">
            <a:extLst>
              <a:ext uri="{FF2B5EF4-FFF2-40B4-BE49-F238E27FC236}">
                <a16:creationId xmlns:a16="http://schemas.microsoft.com/office/drawing/2014/main" id="{82B9EE2B-47B0-4ED0-8DAC-AF578256A696}"/>
              </a:ext>
            </a:extLst>
          </p:cNvPr>
          <p:cNvSpPr>
            <a:spLocks noGrp="1"/>
          </p:cNvSpPr>
          <p:nvPr>
            <p:ph type="sldNum" sz="quarter" idx="3"/>
          </p:nvPr>
        </p:nvSpPr>
        <p:spPr>
          <a:xfrm>
            <a:off x="0" y="6477000"/>
            <a:ext cx="304800" cy="296174"/>
          </a:xfrm>
          <a:prstGeom prst="rect">
            <a:avLst/>
          </a:prstGeom>
        </p:spPr>
        <p:txBody>
          <a:bodyPr vert="horz" lIns="0" tIns="0" rIns="0" bIns="0" rtlCol="0" anchor="b"/>
          <a:lstStyle>
            <a:defPPr>
              <a:defRPr lang="en-US"/>
            </a:defPPr>
            <a:lvl1pPr algn="r" rtl="0" fontAlgn="base">
              <a:spcBef>
                <a:spcPct val="0"/>
              </a:spcBef>
              <a:spcAft>
                <a:spcPct val="0"/>
              </a:spcAft>
              <a:defRPr sz="1200" b="1" kern="1200">
                <a:solidFill>
                  <a:schemeClr val="bg1"/>
                </a:solidFill>
                <a:latin typeface="Times New Roman" pitchFamily="18" charset="0"/>
                <a:ea typeface="+mn-ea"/>
                <a:cs typeface="+mn-cs"/>
              </a:defRPr>
            </a:lvl1pPr>
            <a:lvl2pPr marL="457200" algn="ctr" rtl="0" fontAlgn="base">
              <a:spcBef>
                <a:spcPct val="0"/>
              </a:spcBef>
              <a:spcAft>
                <a:spcPct val="0"/>
              </a:spcAft>
              <a:defRPr sz="3200" b="1" kern="1200">
                <a:solidFill>
                  <a:srgbClr val="000066"/>
                </a:solidFill>
                <a:latin typeface="Times New Roman" pitchFamily="18" charset="0"/>
                <a:ea typeface="+mn-ea"/>
                <a:cs typeface="+mn-cs"/>
              </a:defRPr>
            </a:lvl2pPr>
            <a:lvl3pPr marL="914400" algn="ctr" rtl="0" fontAlgn="base">
              <a:spcBef>
                <a:spcPct val="0"/>
              </a:spcBef>
              <a:spcAft>
                <a:spcPct val="0"/>
              </a:spcAft>
              <a:defRPr sz="3200" b="1" kern="1200">
                <a:solidFill>
                  <a:srgbClr val="000066"/>
                </a:solidFill>
                <a:latin typeface="Times New Roman" pitchFamily="18" charset="0"/>
                <a:ea typeface="+mn-ea"/>
                <a:cs typeface="+mn-cs"/>
              </a:defRPr>
            </a:lvl3pPr>
            <a:lvl4pPr marL="1371600" algn="ctr" rtl="0" fontAlgn="base">
              <a:spcBef>
                <a:spcPct val="0"/>
              </a:spcBef>
              <a:spcAft>
                <a:spcPct val="0"/>
              </a:spcAft>
              <a:defRPr sz="3200" b="1" kern="1200">
                <a:solidFill>
                  <a:srgbClr val="000066"/>
                </a:solidFill>
                <a:latin typeface="Times New Roman" pitchFamily="18" charset="0"/>
                <a:ea typeface="+mn-ea"/>
                <a:cs typeface="+mn-cs"/>
              </a:defRPr>
            </a:lvl4pPr>
            <a:lvl5pPr marL="1828800" algn="ctr" rtl="0" fontAlgn="base">
              <a:spcBef>
                <a:spcPct val="0"/>
              </a:spcBef>
              <a:spcAft>
                <a:spcPct val="0"/>
              </a:spcAft>
              <a:defRPr sz="3200" b="1" kern="1200">
                <a:solidFill>
                  <a:srgbClr val="000066"/>
                </a:solidFill>
                <a:latin typeface="Times New Roman" pitchFamily="18" charset="0"/>
                <a:ea typeface="+mn-ea"/>
                <a:cs typeface="+mn-cs"/>
              </a:defRPr>
            </a:lvl5pPr>
            <a:lvl6pPr marL="2286000" algn="l" defTabSz="914400" rtl="0" eaLnBrk="1" latinLnBrk="0" hangingPunct="1">
              <a:defRPr sz="3200" b="1" kern="1200">
                <a:solidFill>
                  <a:srgbClr val="000066"/>
                </a:solidFill>
                <a:latin typeface="Times New Roman" pitchFamily="18" charset="0"/>
                <a:ea typeface="+mn-ea"/>
                <a:cs typeface="+mn-cs"/>
              </a:defRPr>
            </a:lvl6pPr>
            <a:lvl7pPr marL="2743200" algn="l" defTabSz="914400" rtl="0" eaLnBrk="1" latinLnBrk="0" hangingPunct="1">
              <a:defRPr sz="3200" b="1" kern="1200">
                <a:solidFill>
                  <a:srgbClr val="000066"/>
                </a:solidFill>
                <a:latin typeface="Times New Roman" pitchFamily="18" charset="0"/>
                <a:ea typeface="+mn-ea"/>
                <a:cs typeface="+mn-cs"/>
              </a:defRPr>
            </a:lvl7pPr>
            <a:lvl8pPr marL="3200400" algn="l" defTabSz="914400" rtl="0" eaLnBrk="1" latinLnBrk="0" hangingPunct="1">
              <a:defRPr sz="3200" b="1" kern="1200">
                <a:solidFill>
                  <a:srgbClr val="000066"/>
                </a:solidFill>
                <a:latin typeface="Times New Roman" pitchFamily="18" charset="0"/>
                <a:ea typeface="+mn-ea"/>
                <a:cs typeface="+mn-cs"/>
              </a:defRPr>
            </a:lvl8pPr>
            <a:lvl9pPr marL="3657600" algn="l" defTabSz="914400" rtl="0" eaLnBrk="1" latinLnBrk="0" hangingPunct="1">
              <a:defRPr sz="3200" b="1" kern="1200">
                <a:solidFill>
                  <a:srgbClr val="000066"/>
                </a:solidFill>
                <a:latin typeface="Times New Roman" pitchFamily="18" charset="0"/>
                <a:ea typeface="+mn-ea"/>
                <a:cs typeface="+mn-cs"/>
              </a:defRPr>
            </a:lvl9pPr>
          </a:lstStyle>
          <a:p>
            <a:fld id="{7C5DB68A-9D44-4073-920F-D08D647C06A7}" type="slidenum">
              <a:rPr lang="en-US" smtClean="0"/>
              <a:pPr/>
              <a:t>69</a:t>
            </a:fld>
            <a:endParaRPr lang="en-US" dirty="0"/>
          </a:p>
        </p:txBody>
      </p:sp>
    </p:spTree>
    <p:extLst>
      <p:ext uri="{BB962C8B-B14F-4D97-AF65-F5344CB8AC3E}">
        <p14:creationId xmlns:p14="http://schemas.microsoft.com/office/powerpoint/2010/main" val="227011228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A3B33A-91BF-4500-B22F-008DCEB09FD4}"/>
              </a:ext>
            </a:extLst>
          </p:cNvPr>
          <p:cNvSpPr>
            <a:spLocks noGrp="1"/>
          </p:cNvSpPr>
          <p:nvPr>
            <p:ph type="title"/>
          </p:nvPr>
        </p:nvSpPr>
        <p:spPr/>
        <p:txBody>
          <a:bodyPr/>
          <a:lstStyle/>
          <a:p>
            <a:r>
              <a:rPr lang="en-US" dirty="0"/>
              <a:t>A ‘must’ read</a:t>
            </a:r>
          </a:p>
        </p:txBody>
      </p:sp>
      <p:sp>
        <p:nvSpPr>
          <p:cNvPr id="3" name="Content Placeholder 2">
            <a:extLst>
              <a:ext uri="{FF2B5EF4-FFF2-40B4-BE49-F238E27FC236}">
                <a16:creationId xmlns:a16="http://schemas.microsoft.com/office/drawing/2014/main" id="{783717CC-5FC8-4C9E-AAEB-A86A6B8D6678}"/>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1D042EB9-B555-4CBB-93FD-17F26D83E420}"/>
              </a:ext>
            </a:extLst>
          </p:cNvPr>
          <p:cNvPicPr>
            <a:picLocks noChangeAspect="1"/>
          </p:cNvPicPr>
          <p:nvPr/>
        </p:nvPicPr>
        <p:blipFill>
          <a:blip r:embed="rId2"/>
          <a:stretch>
            <a:fillRect/>
          </a:stretch>
        </p:blipFill>
        <p:spPr>
          <a:xfrm>
            <a:off x="0" y="635432"/>
            <a:ext cx="9144000" cy="6222310"/>
          </a:xfrm>
          <a:prstGeom prst="rect">
            <a:avLst/>
          </a:prstGeom>
        </p:spPr>
      </p:pic>
    </p:spTree>
    <p:extLst>
      <p:ext uri="{BB962C8B-B14F-4D97-AF65-F5344CB8AC3E}">
        <p14:creationId xmlns:p14="http://schemas.microsoft.com/office/powerpoint/2010/main" val="366079747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95A62-B0DD-4061-AEF9-DBD16AE55723}"/>
              </a:ext>
            </a:extLst>
          </p:cNvPr>
          <p:cNvSpPr>
            <a:spLocks noGrp="1"/>
          </p:cNvSpPr>
          <p:nvPr>
            <p:ph type="title"/>
          </p:nvPr>
        </p:nvSpPr>
        <p:spPr/>
        <p:txBody>
          <a:bodyPr/>
          <a:lstStyle/>
          <a:p>
            <a:r>
              <a:rPr lang="en-US" dirty="0"/>
              <a:t>Say no more …</a:t>
            </a:r>
          </a:p>
        </p:txBody>
      </p:sp>
      <p:sp>
        <p:nvSpPr>
          <p:cNvPr id="3" name="Content Placeholder 2">
            <a:extLst>
              <a:ext uri="{FF2B5EF4-FFF2-40B4-BE49-F238E27FC236}">
                <a16:creationId xmlns:a16="http://schemas.microsoft.com/office/drawing/2014/main" id="{B68FA9C6-47E5-4960-9F7A-455291EC3714}"/>
              </a:ext>
            </a:extLst>
          </p:cNvPr>
          <p:cNvSpPr>
            <a:spLocks noGrp="1"/>
          </p:cNvSpPr>
          <p:nvPr>
            <p:ph idx="1"/>
          </p:nvPr>
        </p:nvSpPr>
        <p:spPr/>
        <p:txBody>
          <a:bodyPr/>
          <a:lstStyle/>
          <a:p>
            <a:pPr algn="l"/>
            <a:r>
              <a:rPr lang="en-US" b="0" i="0" dirty="0">
                <a:effectLst/>
                <a:latin typeface="ElsevierGulliver"/>
              </a:rPr>
              <a:t>‘ </a:t>
            </a:r>
            <a:r>
              <a:rPr lang="en-US" b="0" i="1" dirty="0">
                <a:effectLst/>
                <a:latin typeface="ElsevierGulliver"/>
              </a:rPr>
              <a:t>6.2. Conclusion</a:t>
            </a:r>
          </a:p>
          <a:p>
            <a:pPr algn="l"/>
            <a:r>
              <a:rPr lang="en-US" b="0" i="1" dirty="0">
                <a:effectLst/>
                <a:latin typeface="ElsevierGulliver"/>
              </a:rPr>
              <a:t>     In summary, OWL has been a major step forward for representing terminologies and the invariant part of background knowledge bases. However, the W3C’s </a:t>
            </a:r>
            <a:r>
              <a:rPr lang="en-US" b="0" i="1" dirty="0" err="1">
                <a:effectLst/>
                <a:latin typeface="ElsevierGulliver"/>
              </a:rPr>
              <a:t>standardisation</a:t>
            </a:r>
            <a:r>
              <a:rPr lang="en-US" b="0" i="1" dirty="0">
                <a:effectLst/>
                <a:latin typeface="ElsevierGulliver"/>
              </a:rPr>
              <a:t> on OWL has led to pressure to use OWL, often beyond its limitations and contributed to confusion over vocabulary and to neglect and misunderstanding of other representations.</a:t>
            </a:r>
            <a:r>
              <a:rPr lang="en-US" b="0" i="0" dirty="0">
                <a:effectLst/>
                <a:latin typeface="ElsevierGulliver"/>
              </a:rPr>
              <a:t>’</a:t>
            </a:r>
          </a:p>
          <a:p>
            <a:endParaRPr lang="en-US" dirty="0"/>
          </a:p>
        </p:txBody>
      </p:sp>
      <p:sp>
        <p:nvSpPr>
          <p:cNvPr id="5" name="TextBox 4">
            <a:extLst>
              <a:ext uri="{FF2B5EF4-FFF2-40B4-BE49-F238E27FC236}">
                <a16:creationId xmlns:a16="http://schemas.microsoft.com/office/drawing/2014/main" id="{61D7B82F-3713-4989-AE11-0927111AF16A}"/>
              </a:ext>
            </a:extLst>
          </p:cNvPr>
          <p:cNvSpPr txBox="1"/>
          <p:nvPr/>
        </p:nvSpPr>
        <p:spPr>
          <a:xfrm>
            <a:off x="609600" y="6398820"/>
            <a:ext cx="8153400" cy="369332"/>
          </a:xfrm>
          <a:prstGeom prst="rect">
            <a:avLst/>
          </a:prstGeom>
          <a:noFill/>
        </p:spPr>
        <p:txBody>
          <a:bodyPr wrap="square">
            <a:spAutoFit/>
          </a:bodyPr>
          <a:lstStyle/>
          <a:p>
            <a:r>
              <a:rPr lang="en-US" sz="1800" dirty="0">
                <a:solidFill>
                  <a:schemeClr val="bg1"/>
                </a:solidFill>
                <a:hlinkClick r:id="rId2"/>
              </a:rPr>
              <a:t>https://www.sciencedirect.com/science/article/pii/S2590177X19300010?via%3Dihub</a:t>
            </a:r>
            <a:r>
              <a:rPr lang="en-US" sz="1800" dirty="0">
                <a:solidFill>
                  <a:schemeClr val="bg1"/>
                </a:solidFill>
              </a:rPr>
              <a:t> </a:t>
            </a:r>
          </a:p>
        </p:txBody>
      </p:sp>
      <p:sp>
        <p:nvSpPr>
          <p:cNvPr id="7" name="TextBox 6">
            <a:extLst>
              <a:ext uri="{FF2B5EF4-FFF2-40B4-BE49-F238E27FC236}">
                <a16:creationId xmlns:a16="http://schemas.microsoft.com/office/drawing/2014/main" id="{D91A3A80-8B03-4B0D-B8EC-825D18AE1FE2}"/>
              </a:ext>
            </a:extLst>
          </p:cNvPr>
          <p:cNvSpPr txBox="1"/>
          <p:nvPr/>
        </p:nvSpPr>
        <p:spPr>
          <a:xfrm>
            <a:off x="1295400" y="4572000"/>
            <a:ext cx="7162800" cy="954107"/>
          </a:xfrm>
          <a:prstGeom prst="rect">
            <a:avLst/>
          </a:prstGeom>
          <a:noFill/>
        </p:spPr>
        <p:txBody>
          <a:bodyPr wrap="square">
            <a:spAutoFit/>
          </a:bodyPr>
          <a:lstStyle/>
          <a:p>
            <a:r>
              <a:rPr lang="en-US" sz="1400" b="0" i="0" dirty="0">
                <a:solidFill>
                  <a:schemeClr val="bg1"/>
                </a:solidFill>
                <a:effectLst/>
                <a:latin typeface="Nexus Sans Pro"/>
              </a:rPr>
              <a:t>Rector, A., Schulz, S., Rodrigues, J. M., Chute, C. G., &amp; </a:t>
            </a:r>
            <a:r>
              <a:rPr lang="en-US" sz="1400" b="0" i="0" dirty="0" err="1">
                <a:solidFill>
                  <a:schemeClr val="bg1"/>
                </a:solidFill>
                <a:effectLst/>
                <a:latin typeface="Nexus Sans Pro"/>
              </a:rPr>
              <a:t>Solbrig</a:t>
            </a:r>
            <a:r>
              <a:rPr lang="en-US" sz="1400" b="0" i="0" dirty="0">
                <a:solidFill>
                  <a:schemeClr val="bg1"/>
                </a:solidFill>
                <a:effectLst/>
                <a:latin typeface="Nexus Sans Pro"/>
              </a:rPr>
              <a:t>, H. (2019). </a:t>
            </a:r>
          </a:p>
          <a:p>
            <a:r>
              <a:rPr lang="en-US" sz="1400" b="0" i="0" dirty="0">
                <a:solidFill>
                  <a:schemeClr val="bg1"/>
                </a:solidFill>
                <a:effectLst/>
                <a:latin typeface="Nexus Sans Pro"/>
              </a:rPr>
              <a:t>On beyond Gruber: "Ontologies" in today's </a:t>
            </a:r>
            <a:r>
              <a:rPr lang="en-US" sz="1400" b="0" i="0" dirty="0" err="1">
                <a:solidFill>
                  <a:schemeClr val="bg1"/>
                </a:solidFill>
                <a:effectLst/>
                <a:latin typeface="Nexus Sans Pro"/>
              </a:rPr>
              <a:t>biomedial</a:t>
            </a:r>
            <a:r>
              <a:rPr lang="en-US" sz="1400" b="0" i="0" dirty="0">
                <a:solidFill>
                  <a:schemeClr val="bg1"/>
                </a:solidFill>
                <a:effectLst/>
                <a:latin typeface="Nexus Sans Pro"/>
              </a:rPr>
              <a:t> information systems and the limit of OWL. </a:t>
            </a:r>
          </a:p>
          <a:p>
            <a:r>
              <a:rPr lang="en-US" sz="1400" b="0" i="1" dirty="0">
                <a:solidFill>
                  <a:schemeClr val="bg1"/>
                </a:solidFill>
                <a:effectLst/>
                <a:latin typeface="Nexus Sans Pro"/>
              </a:rPr>
              <a:t>Journal of Biomedical Informatics: X</a:t>
            </a:r>
            <a:r>
              <a:rPr lang="en-US" sz="1400" b="0" i="0" dirty="0">
                <a:solidFill>
                  <a:schemeClr val="bg1"/>
                </a:solidFill>
                <a:effectLst/>
                <a:latin typeface="Nexus Sans Pro"/>
              </a:rPr>
              <a:t>, </a:t>
            </a:r>
            <a:r>
              <a:rPr lang="en-US" sz="1400" b="0" i="1" dirty="0">
                <a:solidFill>
                  <a:schemeClr val="bg1"/>
                </a:solidFill>
                <a:effectLst/>
                <a:latin typeface="Nexus Sans Pro"/>
              </a:rPr>
              <a:t>2</a:t>
            </a:r>
            <a:r>
              <a:rPr lang="en-US" sz="1400" b="0" i="0" dirty="0">
                <a:solidFill>
                  <a:schemeClr val="bg1"/>
                </a:solidFill>
                <a:effectLst/>
                <a:latin typeface="Nexus Sans Pro"/>
              </a:rPr>
              <a:t>(June, 2019), Article 100002. </a:t>
            </a:r>
          </a:p>
          <a:p>
            <a:r>
              <a:rPr lang="en-US" sz="1400" b="0" i="0" dirty="0">
                <a:solidFill>
                  <a:schemeClr val="bg1"/>
                </a:solidFill>
                <a:effectLst/>
                <a:latin typeface="Nexus Sans Pro"/>
              </a:rPr>
              <a:t>https://doi.org/10.1016/j.yjbinx.2019.100002</a:t>
            </a:r>
            <a:endParaRPr lang="en-US" sz="1400" dirty="0">
              <a:solidFill>
                <a:schemeClr val="bg1"/>
              </a:solidFill>
            </a:endParaRPr>
          </a:p>
        </p:txBody>
      </p:sp>
    </p:spTree>
    <p:extLst>
      <p:ext uri="{BB962C8B-B14F-4D97-AF65-F5344CB8AC3E}">
        <p14:creationId xmlns:p14="http://schemas.microsoft.com/office/powerpoint/2010/main" val="414515149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4D26DFA-D98D-4F2D-892B-E95C03EE6CE0}"/>
              </a:ext>
            </a:extLst>
          </p:cNvPr>
          <p:cNvSpPr>
            <a:spLocks noGrp="1"/>
          </p:cNvSpPr>
          <p:nvPr>
            <p:ph type="ctrTitle"/>
          </p:nvPr>
        </p:nvSpPr>
        <p:spPr/>
        <p:txBody>
          <a:bodyPr/>
          <a:lstStyle/>
          <a:p>
            <a:r>
              <a:rPr lang="en-US" dirty="0"/>
              <a:t>Common Logic</a:t>
            </a:r>
            <a:br>
              <a:rPr lang="en-US" dirty="0"/>
            </a:br>
            <a:r>
              <a:rPr lang="en-US" sz="1000" dirty="0"/>
              <a:t>(barely scratching the surface)</a:t>
            </a:r>
          </a:p>
        </p:txBody>
      </p:sp>
      <p:sp>
        <p:nvSpPr>
          <p:cNvPr id="5" name="Subtitle 4">
            <a:extLst>
              <a:ext uri="{FF2B5EF4-FFF2-40B4-BE49-F238E27FC236}">
                <a16:creationId xmlns:a16="http://schemas.microsoft.com/office/drawing/2014/main" id="{54AA4274-69C9-433A-826A-593947E19563}"/>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12489450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765C635-E165-4508-AF8F-177E6D2FDA37}"/>
              </a:ext>
            </a:extLst>
          </p:cNvPr>
          <p:cNvSpPr>
            <a:spLocks noGrp="1"/>
          </p:cNvSpPr>
          <p:nvPr>
            <p:ph type="title"/>
          </p:nvPr>
        </p:nvSpPr>
        <p:spPr/>
        <p:txBody>
          <a:bodyPr/>
          <a:lstStyle/>
          <a:p>
            <a:r>
              <a:rPr lang="en-US" dirty="0"/>
              <a:t>Common Logic (CL)</a:t>
            </a:r>
          </a:p>
        </p:txBody>
      </p:sp>
      <p:sp>
        <p:nvSpPr>
          <p:cNvPr id="5" name="Content Placeholder 4">
            <a:extLst>
              <a:ext uri="{FF2B5EF4-FFF2-40B4-BE49-F238E27FC236}">
                <a16:creationId xmlns:a16="http://schemas.microsoft.com/office/drawing/2014/main" id="{05A5420C-D0F3-45B1-A8EA-7FBC1FE03016}"/>
              </a:ext>
            </a:extLst>
          </p:cNvPr>
          <p:cNvSpPr>
            <a:spLocks noGrp="1"/>
          </p:cNvSpPr>
          <p:nvPr>
            <p:ph idx="1"/>
          </p:nvPr>
        </p:nvSpPr>
        <p:spPr/>
        <p:txBody>
          <a:bodyPr/>
          <a:lstStyle/>
          <a:p>
            <a:pPr>
              <a:buFont typeface="Arial" panose="020B0604020202020204" pitchFamily="34" charset="0"/>
              <a:buChar char="•"/>
            </a:pPr>
            <a:r>
              <a:rPr lang="en-US" dirty="0"/>
              <a:t>CL is a </a:t>
            </a:r>
            <a:r>
              <a:rPr lang="en-US" b="1" dirty="0"/>
              <a:t>family</a:t>
            </a:r>
            <a:r>
              <a:rPr lang="en-US" dirty="0"/>
              <a:t> of first-order logics which share a common abstract syntax and model theory, and an XML framework for encoding and transmitting them, or their content, on an open network. </a:t>
            </a:r>
          </a:p>
          <a:p>
            <a:pPr>
              <a:buFont typeface="Arial" panose="020B0604020202020204" pitchFamily="34" charset="0"/>
              <a:buChar char="•"/>
            </a:pPr>
            <a:r>
              <a:rPr lang="en-US" dirty="0"/>
              <a:t>CL syntax is very relaxed in the expressions it allows, in some ways going beyond classical FO logic.</a:t>
            </a:r>
          </a:p>
          <a:p>
            <a:pPr>
              <a:buFont typeface="Arial" panose="020B0604020202020204" pitchFamily="34" charset="0"/>
              <a:buChar char="•"/>
            </a:pPr>
            <a:r>
              <a:rPr lang="en-US" dirty="0"/>
              <a:t>ISO standard: </a:t>
            </a:r>
            <a:r>
              <a:rPr lang="en-US" dirty="0">
                <a:hlinkClick r:id="rId2"/>
              </a:rPr>
              <a:t>https://standards.iso.org/ittf/PubliclyAvailableStandards/c066249_ISO_IEC_24707_2018.zip</a:t>
            </a:r>
            <a:r>
              <a:rPr lang="en-US" dirty="0"/>
              <a:t> </a:t>
            </a:r>
          </a:p>
        </p:txBody>
      </p:sp>
      <p:sp>
        <p:nvSpPr>
          <p:cNvPr id="6" name="Rectangle 5">
            <a:extLst>
              <a:ext uri="{FF2B5EF4-FFF2-40B4-BE49-F238E27FC236}">
                <a16:creationId xmlns:a16="http://schemas.microsoft.com/office/drawing/2014/main" id="{228BC570-C3CF-4C92-9F43-C88C64C2EBD3}"/>
              </a:ext>
            </a:extLst>
          </p:cNvPr>
          <p:cNvSpPr/>
          <p:nvPr/>
        </p:nvSpPr>
        <p:spPr>
          <a:xfrm>
            <a:off x="1752600" y="6412468"/>
            <a:ext cx="7315200" cy="369332"/>
          </a:xfrm>
          <a:prstGeom prst="rect">
            <a:avLst/>
          </a:prstGeom>
        </p:spPr>
        <p:txBody>
          <a:bodyPr wrap="square">
            <a:spAutoFit/>
          </a:bodyPr>
          <a:lstStyle/>
          <a:p>
            <a:pPr algn="r"/>
            <a:r>
              <a:rPr lang="en-US" sz="1800" b="0" dirty="0">
                <a:solidFill>
                  <a:schemeClr val="bg1"/>
                </a:solidFill>
                <a:hlinkClick r:id="rId3"/>
              </a:rPr>
              <a:t>https://www.w3.org/2004/12/rules-ws/slides/pathayes.pdf</a:t>
            </a:r>
            <a:r>
              <a:rPr lang="en-US" sz="1800" b="0" dirty="0">
                <a:solidFill>
                  <a:schemeClr val="bg1"/>
                </a:solidFill>
              </a:rPr>
              <a:t> </a:t>
            </a:r>
          </a:p>
        </p:txBody>
      </p:sp>
    </p:spTree>
    <p:extLst>
      <p:ext uri="{BB962C8B-B14F-4D97-AF65-F5344CB8AC3E}">
        <p14:creationId xmlns:p14="http://schemas.microsoft.com/office/powerpoint/2010/main" val="276000988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32A83-C582-41DC-AC6F-24196FAB1502}"/>
              </a:ext>
            </a:extLst>
          </p:cNvPr>
          <p:cNvSpPr>
            <a:spLocks noGrp="1"/>
          </p:cNvSpPr>
          <p:nvPr>
            <p:ph type="ctrTitle"/>
          </p:nvPr>
        </p:nvSpPr>
        <p:spPr/>
        <p:txBody>
          <a:bodyPr/>
          <a:lstStyle/>
          <a:p>
            <a:r>
              <a:rPr lang="en-US" dirty="0"/>
              <a:t>CLIF ISO Standard</a:t>
            </a:r>
          </a:p>
        </p:txBody>
      </p:sp>
      <p:sp>
        <p:nvSpPr>
          <p:cNvPr id="3" name="Subtitle 2">
            <a:extLst>
              <a:ext uri="{FF2B5EF4-FFF2-40B4-BE49-F238E27FC236}">
                <a16:creationId xmlns:a16="http://schemas.microsoft.com/office/drawing/2014/main" id="{0CCBFFAE-E5FA-485E-BC52-7718F655DE5C}"/>
              </a:ext>
            </a:extLst>
          </p:cNvPr>
          <p:cNvSpPr>
            <a:spLocks noGrp="1"/>
          </p:cNvSpPr>
          <p:nvPr>
            <p:ph type="subTitle" idx="1"/>
          </p:nvPr>
        </p:nvSpPr>
        <p:spPr/>
        <p:txBody>
          <a:bodyPr/>
          <a:lstStyle/>
          <a:p>
            <a:endParaRPr lang="en-US"/>
          </a:p>
        </p:txBody>
      </p:sp>
      <p:pic>
        <p:nvPicPr>
          <p:cNvPr id="4" name="Picture 3">
            <a:extLst>
              <a:ext uri="{FF2B5EF4-FFF2-40B4-BE49-F238E27FC236}">
                <a16:creationId xmlns:a16="http://schemas.microsoft.com/office/drawing/2014/main" id="{3836168F-8AC3-4EB5-9778-E279B81529F5}"/>
              </a:ext>
            </a:extLst>
          </p:cNvPr>
          <p:cNvPicPr>
            <a:picLocks noChangeAspect="1"/>
          </p:cNvPicPr>
          <p:nvPr/>
        </p:nvPicPr>
        <p:blipFill>
          <a:blip r:embed="rId2"/>
          <a:stretch>
            <a:fillRect/>
          </a:stretch>
        </p:blipFill>
        <p:spPr>
          <a:xfrm>
            <a:off x="0" y="613063"/>
            <a:ext cx="9144000" cy="1212273"/>
          </a:xfrm>
          <a:prstGeom prst="rect">
            <a:avLst/>
          </a:prstGeom>
        </p:spPr>
      </p:pic>
      <p:pic>
        <p:nvPicPr>
          <p:cNvPr id="5" name="Picture 4">
            <a:extLst>
              <a:ext uri="{FF2B5EF4-FFF2-40B4-BE49-F238E27FC236}">
                <a16:creationId xmlns:a16="http://schemas.microsoft.com/office/drawing/2014/main" id="{9864AC5F-56DD-4727-BC05-BC92AB2423D0}"/>
              </a:ext>
            </a:extLst>
          </p:cNvPr>
          <p:cNvPicPr>
            <a:picLocks noChangeAspect="1"/>
          </p:cNvPicPr>
          <p:nvPr/>
        </p:nvPicPr>
        <p:blipFill>
          <a:blip r:embed="rId3"/>
          <a:stretch>
            <a:fillRect/>
          </a:stretch>
        </p:blipFill>
        <p:spPr>
          <a:xfrm>
            <a:off x="0" y="1762125"/>
            <a:ext cx="9144000" cy="5095875"/>
          </a:xfrm>
          <a:prstGeom prst="rect">
            <a:avLst/>
          </a:prstGeom>
        </p:spPr>
      </p:pic>
      <p:sp>
        <p:nvSpPr>
          <p:cNvPr id="6" name="Rectangle 5">
            <a:extLst>
              <a:ext uri="{FF2B5EF4-FFF2-40B4-BE49-F238E27FC236}">
                <a16:creationId xmlns:a16="http://schemas.microsoft.com/office/drawing/2014/main" id="{053C1BF9-A91D-404E-91A9-DD3885E4F43B}"/>
              </a:ext>
            </a:extLst>
          </p:cNvPr>
          <p:cNvSpPr/>
          <p:nvPr/>
        </p:nvSpPr>
        <p:spPr>
          <a:xfrm>
            <a:off x="5105400" y="6480085"/>
            <a:ext cx="3962400" cy="307777"/>
          </a:xfrm>
          <a:prstGeom prst="rect">
            <a:avLst/>
          </a:prstGeom>
        </p:spPr>
        <p:txBody>
          <a:bodyPr wrap="square">
            <a:spAutoFit/>
          </a:bodyPr>
          <a:lstStyle/>
          <a:p>
            <a:pPr algn="r"/>
            <a:r>
              <a:rPr lang="en-US" sz="1400" b="0" dirty="0">
                <a:hlinkClick r:id="rId4"/>
              </a:rPr>
              <a:t>https://www.iso.org/standard/66249.html</a:t>
            </a:r>
            <a:r>
              <a:rPr lang="en-US" sz="1400" b="0" dirty="0"/>
              <a:t> </a:t>
            </a:r>
          </a:p>
        </p:txBody>
      </p:sp>
    </p:spTree>
    <p:extLst>
      <p:ext uri="{BB962C8B-B14F-4D97-AF65-F5344CB8AC3E}">
        <p14:creationId xmlns:p14="http://schemas.microsoft.com/office/powerpoint/2010/main" val="206698561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CB248F-F1EA-444E-8C89-6A27A308BA25}"/>
              </a:ext>
            </a:extLst>
          </p:cNvPr>
          <p:cNvSpPr>
            <a:spLocks noGrp="1"/>
          </p:cNvSpPr>
          <p:nvPr>
            <p:ph type="ctrTitle"/>
          </p:nvPr>
        </p:nvSpPr>
        <p:spPr/>
        <p:txBody>
          <a:bodyPr/>
          <a:lstStyle/>
          <a:p>
            <a:r>
              <a:rPr lang="en-US" dirty="0"/>
              <a:t>CLIF</a:t>
            </a:r>
          </a:p>
        </p:txBody>
      </p:sp>
      <p:sp>
        <p:nvSpPr>
          <p:cNvPr id="3" name="Subtitle 2">
            <a:extLst>
              <a:ext uri="{FF2B5EF4-FFF2-40B4-BE49-F238E27FC236}">
                <a16:creationId xmlns:a16="http://schemas.microsoft.com/office/drawing/2014/main" id="{1915B09B-7ACD-47FA-8380-EB7DFCCEB125}"/>
              </a:ext>
            </a:extLst>
          </p:cNvPr>
          <p:cNvSpPr>
            <a:spLocks noGrp="1"/>
          </p:cNvSpPr>
          <p:nvPr>
            <p:ph type="subTitle" idx="1"/>
          </p:nvPr>
        </p:nvSpPr>
        <p:spPr/>
        <p:txBody>
          <a:bodyPr/>
          <a:lstStyle/>
          <a:p>
            <a:endParaRPr lang="en-US"/>
          </a:p>
        </p:txBody>
      </p:sp>
      <p:pic>
        <p:nvPicPr>
          <p:cNvPr id="4" name="Picture 3">
            <a:extLst>
              <a:ext uri="{FF2B5EF4-FFF2-40B4-BE49-F238E27FC236}">
                <a16:creationId xmlns:a16="http://schemas.microsoft.com/office/drawing/2014/main" id="{BFEC2E48-8D8B-4485-84E9-45ADC127D205}"/>
              </a:ext>
            </a:extLst>
          </p:cNvPr>
          <p:cNvPicPr>
            <a:picLocks noChangeAspect="1"/>
          </p:cNvPicPr>
          <p:nvPr/>
        </p:nvPicPr>
        <p:blipFill>
          <a:blip r:embed="rId2"/>
          <a:stretch>
            <a:fillRect/>
          </a:stretch>
        </p:blipFill>
        <p:spPr>
          <a:xfrm>
            <a:off x="0" y="609600"/>
            <a:ext cx="9144000" cy="6248400"/>
          </a:xfrm>
          <a:prstGeom prst="rect">
            <a:avLst/>
          </a:prstGeom>
        </p:spPr>
      </p:pic>
    </p:spTree>
    <p:extLst>
      <p:ext uri="{BB962C8B-B14F-4D97-AF65-F5344CB8AC3E}">
        <p14:creationId xmlns:p14="http://schemas.microsoft.com/office/powerpoint/2010/main" val="386483263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1810E6-D8B3-4F53-B9EC-64C05F953E39}"/>
              </a:ext>
            </a:extLst>
          </p:cNvPr>
          <p:cNvSpPr>
            <a:spLocks noGrp="1"/>
          </p:cNvSpPr>
          <p:nvPr>
            <p:ph type="title"/>
          </p:nvPr>
        </p:nvSpPr>
        <p:spPr/>
        <p:txBody>
          <a:bodyPr/>
          <a:lstStyle/>
          <a:p>
            <a:r>
              <a:rPr lang="en-US" dirty="0"/>
              <a:t>CL dialects</a:t>
            </a:r>
          </a:p>
        </p:txBody>
      </p:sp>
      <p:sp>
        <p:nvSpPr>
          <p:cNvPr id="3" name="Content Placeholder 2">
            <a:extLst>
              <a:ext uri="{FF2B5EF4-FFF2-40B4-BE49-F238E27FC236}">
                <a16:creationId xmlns:a16="http://schemas.microsoft.com/office/drawing/2014/main" id="{2B1AA4FD-57A3-44F1-9934-6061F1D1C3CE}"/>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73437A37-0C2A-431D-9EB4-AF9F27B26608}"/>
              </a:ext>
            </a:extLst>
          </p:cNvPr>
          <p:cNvSpPr>
            <a:spLocks noGrp="1"/>
          </p:cNvSpPr>
          <p:nvPr>
            <p:ph type="sldNum" sz="quarter" idx="3"/>
          </p:nvPr>
        </p:nvSpPr>
        <p:spPr/>
        <p:txBody>
          <a:bodyPr/>
          <a:lstStyle/>
          <a:p>
            <a:fld id="{7C5DB68A-9D44-4073-920F-D08D647C06A7}" type="slidenum">
              <a:rPr lang="en-US" smtClean="0"/>
              <a:t>76</a:t>
            </a:fld>
            <a:endParaRPr lang="en-US" dirty="0"/>
          </a:p>
        </p:txBody>
      </p:sp>
      <p:pic>
        <p:nvPicPr>
          <p:cNvPr id="5" name="Picture 4">
            <a:extLst>
              <a:ext uri="{FF2B5EF4-FFF2-40B4-BE49-F238E27FC236}">
                <a16:creationId xmlns:a16="http://schemas.microsoft.com/office/drawing/2014/main" id="{4B809913-48BE-4820-A6D0-7497D35802D5}"/>
              </a:ext>
            </a:extLst>
          </p:cNvPr>
          <p:cNvPicPr>
            <a:picLocks noChangeAspect="1"/>
          </p:cNvPicPr>
          <p:nvPr/>
        </p:nvPicPr>
        <p:blipFill>
          <a:blip r:embed="rId2"/>
          <a:stretch>
            <a:fillRect/>
          </a:stretch>
        </p:blipFill>
        <p:spPr>
          <a:xfrm>
            <a:off x="685800" y="1676400"/>
            <a:ext cx="8021693" cy="4606954"/>
          </a:xfrm>
          <a:prstGeom prst="rect">
            <a:avLst/>
          </a:prstGeom>
        </p:spPr>
      </p:pic>
      <p:sp>
        <p:nvSpPr>
          <p:cNvPr id="6" name="Rectangle 5">
            <a:extLst>
              <a:ext uri="{FF2B5EF4-FFF2-40B4-BE49-F238E27FC236}">
                <a16:creationId xmlns:a16="http://schemas.microsoft.com/office/drawing/2014/main" id="{7E110B4D-B27A-461E-A9B8-8514BED1A80D}"/>
              </a:ext>
            </a:extLst>
          </p:cNvPr>
          <p:cNvSpPr/>
          <p:nvPr/>
        </p:nvSpPr>
        <p:spPr>
          <a:xfrm>
            <a:off x="1752600" y="6412468"/>
            <a:ext cx="7315200" cy="369332"/>
          </a:xfrm>
          <a:prstGeom prst="rect">
            <a:avLst/>
          </a:prstGeom>
        </p:spPr>
        <p:txBody>
          <a:bodyPr wrap="square">
            <a:spAutoFit/>
          </a:bodyPr>
          <a:lstStyle/>
          <a:p>
            <a:pPr algn="r"/>
            <a:r>
              <a:rPr lang="en-US" sz="1800" b="0" dirty="0">
                <a:solidFill>
                  <a:schemeClr val="bg1"/>
                </a:solidFill>
                <a:hlinkClick r:id="rId3"/>
              </a:rPr>
              <a:t>https://www.w3.org/2004/12/rules-ws/slides/pathayes.pdf</a:t>
            </a:r>
            <a:r>
              <a:rPr lang="en-US" sz="1800" b="0" dirty="0">
                <a:solidFill>
                  <a:schemeClr val="bg1"/>
                </a:solidFill>
              </a:rPr>
              <a:t> </a:t>
            </a:r>
          </a:p>
        </p:txBody>
      </p:sp>
    </p:spTree>
    <p:extLst>
      <p:ext uri="{BB962C8B-B14F-4D97-AF65-F5344CB8AC3E}">
        <p14:creationId xmlns:p14="http://schemas.microsoft.com/office/powerpoint/2010/main" val="49624223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29B4666-3A25-49C0-B7EE-40E596657F68}"/>
              </a:ext>
            </a:extLst>
          </p:cNvPr>
          <p:cNvSpPr>
            <a:spLocks noGrp="1"/>
          </p:cNvSpPr>
          <p:nvPr>
            <p:ph type="ctrTitle"/>
          </p:nvPr>
        </p:nvSpPr>
        <p:spPr/>
        <p:txBody>
          <a:bodyPr/>
          <a:lstStyle/>
          <a:p>
            <a:r>
              <a:rPr lang="en-US" dirty="0"/>
              <a:t>Gentle introduction to</a:t>
            </a:r>
            <a:br>
              <a:rPr lang="en-US" dirty="0"/>
            </a:br>
            <a:r>
              <a:rPr lang="en-US" dirty="0"/>
              <a:t>BFO’s axiomatization using CLIF</a:t>
            </a:r>
          </a:p>
        </p:txBody>
      </p:sp>
    </p:spTree>
    <p:extLst>
      <p:ext uri="{BB962C8B-B14F-4D97-AF65-F5344CB8AC3E}">
        <p14:creationId xmlns:p14="http://schemas.microsoft.com/office/powerpoint/2010/main" val="102396830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C8E88C9-1DE0-4968-9FBA-FCE9B471562C}"/>
              </a:ext>
            </a:extLst>
          </p:cNvPr>
          <p:cNvSpPr>
            <a:spLocks noGrp="1"/>
          </p:cNvSpPr>
          <p:nvPr>
            <p:ph type="title"/>
          </p:nvPr>
        </p:nvSpPr>
        <p:spPr/>
        <p:txBody>
          <a:bodyPr/>
          <a:lstStyle/>
          <a:p>
            <a:r>
              <a:rPr lang="en-US" dirty="0"/>
              <a:t>BFO2020-CLIF</a:t>
            </a:r>
          </a:p>
        </p:txBody>
      </p:sp>
      <p:sp>
        <p:nvSpPr>
          <p:cNvPr id="5" name="Content Placeholder 4">
            <a:extLst>
              <a:ext uri="{FF2B5EF4-FFF2-40B4-BE49-F238E27FC236}">
                <a16:creationId xmlns:a16="http://schemas.microsoft.com/office/drawing/2014/main" id="{508CFB6B-E943-4F14-8D8F-FCC385D45E7B}"/>
              </a:ext>
            </a:extLst>
          </p:cNvPr>
          <p:cNvSpPr>
            <a:spLocks noGrp="1"/>
          </p:cNvSpPr>
          <p:nvPr>
            <p:ph idx="1"/>
          </p:nvPr>
        </p:nvSpPr>
        <p:spPr/>
        <p:txBody>
          <a:bodyPr/>
          <a:lstStyle/>
          <a:p>
            <a:endParaRPr lang="en-US"/>
          </a:p>
        </p:txBody>
      </p:sp>
      <p:sp>
        <p:nvSpPr>
          <p:cNvPr id="3" name="Slide Number Placeholder 2">
            <a:extLst>
              <a:ext uri="{FF2B5EF4-FFF2-40B4-BE49-F238E27FC236}">
                <a16:creationId xmlns:a16="http://schemas.microsoft.com/office/drawing/2014/main" id="{B616FF96-9B7F-45C3-B0F8-A4D9C2BA59C7}"/>
              </a:ext>
            </a:extLst>
          </p:cNvPr>
          <p:cNvSpPr>
            <a:spLocks noGrp="1"/>
          </p:cNvSpPr>
          <p:nvPr>
            <p:ph type="sldNum" sz="quarter" idx="3"/>
          </p:nvPr>
        </p:nvSpPr>
        <p:spPr/>
        <p:txBody>
          <a:bodyPr/>
          <a:lstStyle/>
          <a:p>
            <a:fld id="{F41BC1FE-425B-4D41-9768-47500E60C2C6}" type="slidenum">
              <a:rPr lang="en-US" altLang="en-US" smtClean="0"/>
              <a:pPr/>
              <a:t>78</a:t>
            </a:fld>
            <a:endParaRPr lang="en-US" altLang="en-US"/>
          </a:p>
        </p:txBody>
      </p:sp>
      <p:pic>
        <p:nvPicPr>
          <p:cNvPr id="6" name="Picture 5">
            <a:extLst>
              <a:ext uri="{FF2B5EF4-FFF2-40B4-BE49-F238E27FC236}">
                <a16:creationId xmlns:a16="http://schemas.microsoft.com/office/drawing/2014/main" id="{D437332E-AFB1-4B98-8563-E369CB54A1BC}"/>
              </a:ext>
            </a:extLst>
          </p:cNvPr>
          <p:cNvPicPr>
            <a:picLocks noChangeAspect="1"/>
          </p:cNvPicPr>
          <p:nvPr/>
        </p:nvPicPr>
        <p:blipFill>
          <a:blip r:embed="rId2"/>
          <a:stretch>
            <a:fillRect/>
          </a:stretch>
        </p:blipFill>
        <p:spPr>
          <a:xfrm>
            <a:off x="0" y="1447800"/>
            <a:ext cx="9144000" cy="5427516"/>
          </a:xfrm>
          <a:prstGeom prst="rect">
            <a:avLst/>
          </a:prstGeom>
        </p:spPr>
      </p:pic>
      <p:sp>
        <p:nvSpPr>
          <p:cNvPr id="7" name="Rectangle 6">
            <a:extLst>
              <a:ext uri="{FF2B5EF4-FFF2-40B4-BE49-F238E27FC236}">
                <a16:creationId xmlns:a16="http://schemas.microsoft.com/office/drawing/2014/main" id="{6033B10B-9921-4A0D-83B7-8463EE4FF453}"/>
              </a:ext>
            </a:extLst>
          </p:cNvPr>
          <p:cNvSpPr/>
          <p:nvPr/>
        </p:nvSpPr>
        <p:spPr>
          <a:xfrm>
            <a:off x="0" y="567068"/>
            <a:ext cx="9144000" cy="276999"/>
          </a:xfrm>
          <a:prstGeom prst="rect">
            <a:avLst/>
          </a:prstGeom>
        </p:spPr>
        <p:txBody>
          <a:bodyPr wrap="square">
            <a:spAutoFit/>
          </a:bodyPr>
          <a:lstStyle/>
          <a:p>
            <a:r>
              <a:rPr lang="en-US" sz="1200" dirty="0">
                <a:solidFill>
                  <a:schemeClr val="bg1"/>
                </a:solidFill>
                <a:hlinkClick r:id="rId3"/>
              </a:rPr>
              <a:t>https://github.com/BFO-ontology/BFO-2020/tree/master/21838-2/common-logic</a:t>
            </a:r>
            <a:r>
              <a:rPr lang="en-US" sz="1200" dirty="0">
                <a:solidFill>
                  <a:schemeClr val="bg1"/>
                </a:solidFill>
              </a:rPr>
              <a:t> </a:t>
            </a:r>
          </a:p>
        </p:txBody>
      </p:sp>
    </p:spTree>
    <p:extLst>
      <p:ext uri="{BB962C8B-B14F-4D97-AF65-F5344CB8AC3E}">
        <p14:creationId xmlns:p14="http://schemas.microsoft.com/office/powerpoint/2010/main" val="405127259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920113A-D19A-40DF-A749-5670FC025EDD}"/>
              </a:ext>
            </a:extLst>
          </p:cNvPr>
          <p:cNvSpPr>
            <a:spLocks noGrp="1"/>
          </p:cNvSpPr>
          <p:nvPr>
            <p:ph type="title"/>
          </p:nvPr>
        </p:nvSpPr>
        <p:spPr/>
        <p:txBody>
          <a:bodyPr/>
          <a:lstStyle/>
          <a:p>
            <a:r>
              <a:rPr lang="en-US" dirty="0"/>
              <a:t>BFO2020 axiomatization in CLIF</a:t>
            </a:r>
          </a:p>
        </p:txBody>
      </p:sp>
      <p:sp>
        <p:nvSpPr>
          <p:cNvPr id="5" name="Content Placeholder 4">
            <a:extLst>
              <a:ext uri="{FF2B5EF4-FFF2-40B4-BE49-F238E27FC236}">
                <a16:creationId xmlns:a16="http://schemas.microsoft.com/office/drawing/2014/main" id="{B0D83AE4-B711-4E85-A44E-8BDB70FA0EF1}"/>
              </a:ext>
            </a:extLst>
          </p:cNvPr>
          <p:cNvSpPr>
            <a:spLocks noGrp="1"/>
          </p:cNvSpPr>
          <p:nvPr>
            <p:ph idx="1"/>
          </p:nvPr>
        </p:nvSpPr>
        <p:spPr/>
        <p:txBody>
          <a:bodyPr/>
          <a:lstStyle/>
          <a:p>
            <a:pPr>
              <a:buFont typeface="Arial" panose="020B0604020202020204" pitchFamily="34" charset="0"/>
              <a:buChar char="•"/>
            </a:pPr>
            <a:r>
              <a:rPr lang="en-US" dirty="0"/>
              <a:t>Uses only parts of the CLIF specifications.</a:t>
            </a:r>
          </a:p>
          <a:p>
            <a:pPr>
              <a:buFont typeface="Arial" panose="020B0604020202020204" pitchFamily="34" charset="0"/>
              <a:buChar char="•"/>
            </a:pPr>
            <a:r>
              <a:rPr lang="en-US" dirty="0"/>
              <a:t>Expressed in FOL with as important features:</a:t>
            </a:r>
          </a:p>
          <a:p>
            <a:pPr lvl="1">
              <a:buFont typeface="Arial" panose="020B0604020202020204" pitchFamily="34" charset="0"/>
              <a:buChar char="•"/>
            </a:pPr>
            <a:r>
              <a:rPr lang="en-US" dirty="0"/>
              <a:t>use of equality,</a:t>
            </a:r>
          </a:p>
          <a:p>
            <a:pPr lvl="1">
              <a:buFont typeface="Arial" panose="020B0604020202020204" pitchFamily="34" charset="0"/>
              <a:buChar char="•"/>
            </a:pPr>
            <a:r>
              <a:rPr lang="en-US" dirty="0"/>
              <a:t>(1-,) 2-, and 3-ary predicates,</a:t>
            </a:r>
          </a:p>
          <a:p>
            <a:pPr lvl="1">
              <a:buFont typeface="Arial" panose="020B0604020202020204" pitchFamily="34" charset="0"/>
              <a:buChar char="•"/>
            </a:pPr>
            <a:r>
              <a:rPr lang="en-US" dirty="0"/>
              <a:t>no functions,</a:t>
            </a:r>
          </a:p>
          <a:p>
            <a:pPr lvl="1">
              <a:buFont typeface="Arial" panose="020B0604020202020204" pitchFamily="34" charset="0"/>
              <a:buChar char="•"/>
            </a:pPr>
            <a:r>
              <a:rPr lang="en-US" dirty="0"/>
              <a:t>no sequence markers,</a:t>
            </a:r>
          </a:p>
          <a:p>
            <a:pPr lvl="1">
              <a:buFont typeface="Arial" panose="020B0604020202020204" pitchFamily="34" charset="0"/>
              <a:buChar char="•"/>
            </a:pPr>
            <a:r>
              <a:rPr lang="en-US" dirty="0"/>
              <a:t>standard PL/FOL connectives:</a:t>
            </a:r>
          </a:p>
          <a:p>
            <a:pPr lvl="2">
              <a:buFont typeface="Arial" panose="020B0604020202020204" pitchFamily="34" charset="0"/>
              <a:buChar char="•"/>
            </a:pPr>
            <a:r>
              <a:rPr lang="en-US" dirty="0"/>
              <a:t>OR, AND, IF, IFF, NOT</a:t>
            </a:r>
          </a:p>
          <a:p>
            <a:pPr lvl="1">
              <a:buFont typeface="Arial" panose="020B0604020202020204" pitchFamily="34" charset="0"/>
              <a:buChar char="•"/>
            </a:pPr>
            <a:r>
              <a:rPr lang="en-US" dirty="0"/>
              <a:t>universal and existential quantification</a:t>
            </a:r>
          </a:p>
          <a:p>
            <a:pPr lvl="2">
              <a:buFont typeface="Arial" panose="020B0604020202020204" pitchFamily="34" charset="0"/>
              <a:buChar char="•"/>
            </a:pPr>
            <a:r>
              <a:rPr lang="en-US" dirty="0"/>
              <a:t>FORALL, EXISTS</a:t>
            </a:r>
          </a:p>
          <a:p>
            <a:pPr lvl="1">
              <a:buFont typeface="Arial" panose="020B0604020202020204" pitchFamily="34" charset="0"/>
              <a:buChar char="•"/>
            </a:pPr>
            <a:r>
              <a:rPr lang="en-US" dirty="0"/>
              <a:t>‘Realism-based’ choice of predicates.</a:t>
            </a:r>
          </a:p>
          <a:p>
            <a:pPr marL="914400" lvl="2" indent="0">
              <a:buNone/>
            </a:pPr>
            <a:endParaRPr lang="en-US" dirty="0"/>
          </a:p>
        </p:txBody>
      </p:sp>
      <p:sp>
        <p:nvSpPr>
          <p:cNvPr id="2" name="Slide Number Placeholder 1">
            <a:extLst>
              <a:ext uri="{FF2B5EF4-FFF2-40B4-BE49-F238E27FC236}">
                <a16:creationId xmlns:a16="http://schemas.microsoft.com/office/drawing/2014/main" id="{9D87EA74-02CA-41B6-9EFA-A5C2896F3DAE}"/>
              </a:ext>
            </a:extLst>
          </p:cNvPr>
          <p:cNvSpPr>
            <a:spLocks noGrp="1"/>
          </p:cNvSpPr>
          <p:nvPr>
            <p:ph type="sldNum" sz="quarter" idx="3"/>
          </p:nvPr>
        </p:nvSpPr>
        <p:spPr/>
        <p:txBody>
          <a:bodyPr/>
          <a:lstStyle/>
          <a:p>
            <a:fld id="{7C5DB68A-9D44-4073-920F-D08D647C06A7}" type="slidenum">
              <a:rPr lang="en-US" smtClean="0"/>
              <a:t>79</a:t>
            </a:fld>
            <a:endParaRPr lang="en-US" dirty="0"/>
          </a:p>
        </p:txBody>
      </p:sp>
    </p:spTree>
    <p:extLst>
      <p:ext uri="{BB962C8B-B14F-4D97-AF65-F5344CB8AC3E}">
        <p14:creationId xmlns:p14="http://schemas.microsoft.com/office/powerpoint/2010/main" val="367415541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72B11C-110F-4F3B-8917-57566DA01225}"/>
              </a:ext>
            </a:extLst>
          </p:cNvPr>
          <p:cNvSpPr>
            <a:spLocks noGrp="1"/>
          </p:cNvSpPr>
          <p:nvPr>
            <p:ph type="title"/>
          </p:nvPr>
        </p:nvSpPr>
        <p:spPr/>
        <p:txBody>
          <a:bodyPr/>
          <a:lstStyle/>
          <a:p>
            <a:r>
              <a:rPr lang="en-US" dirty="0"/>
              <a:t>‘BFO2020-style’ CLIF template</a:t>
            </a:r>
          </a:p>
        </p:txBody>
      </p:sp>
      <p:sp>
        <p:nvSpPr>
          <p:cNvPr id="3" name="Content Placeholder 2">
            <a:extLst>
              <a:ext uri="{FF2B5EF4-FFF2-40B4-BE49-F238E27FC236}">
                <a16:creationId xmlns:a16="http://schemas.microsoft.com/office/drawing/2014/main" id="{845E289B-D866-4DCF-B2F9-94CAD4E16172}"/>
              </a:ext>
            </a:extLst>
          </p:cNvPr>
          <p:cNvSpPr>
            <a:spLocks noGrp="1"/>
          </p:cNvSpPr>
          <p:nvPr>
            <p:ph idx="1"/>
          </p:nvPr>
        </p:nvSpPr>
        <p:spPr/>
        <p:txBody>
          <a:bodyPr/>
          <a:lstStyle/>
          <a:p>
            <a:r>
              <a:rPr lang="en-US" dirty="0"/>
              <a:t>(</a:t>
            </a:r>
            <a:r>
              <a:rPr lang="en-US" dirty="0" err="1"/>
              <a:t>cl:comment</a:t>
            </a:r>
            <a:r>
              <a:rPr lang="en-US" dirty="0"/>
              <a:t> </a:t>
            </a:r>
          </a:p>
          <a:p>
            <a:r>
              <a:rPr lang="en-US" dirty="0"/>
              <a:t>	‘ </a:t>
            </a:r>
            <a:r>
              <a:rPr lang="en-US" dirty="0">
                <a:solidFill>
                  <a:srgbClr val="FFFF00"/>
                </a:solidFill>
              </a:rPr>
              <a:t>SOME TEXT ‘</a:t>
            </a:r>
            <a:endParaRPr lang="en-US" dirty="0"/>
          </a:p>
          <a:p>
            <a:r>
              <a:rPr lang="en-US" dirty="0"/>
              <a:t>	(</a:t>
            </a:r>
            <a:r>
              <a:rPr lang="en-US" dirty="0" err="1"/>
              <a:t>cl:ttl</a:t>
            </a:r>
            <a:r>
              <a:rPr lang="en-US" dirty="0"/>
              <a:t> “ </a:t>
            </a:r>
            <a:r>
              <a:rPr lang="en-US" dirty="0">
                <a:solidFill>
                  <a:srgbClr val="FFFF00"/>
                </a:solidFill>
              </a:rPr>
              <a:t>SOME TEXT </a:t>
            </a:r>
            <a:r>
              <a:rPr lang="en-US" dirty="0"/>
              <a:t>”</a:t>
            </a:r>
            <a:endParaRPr lang="en-US" dirty="0">
              <a:solidFill>
                <a:srgbClr val="FFFF00"/>
              </a:solidFill>
            </a:endParaRPr>
          </a:p>
          <a:p>
            <a:r>
              <a:rPr lang="en-US" dirty="0"/>
              <a:t>		(</a:t>
            </a:r>
            <a:r>
              <a:rPr lang="en-US" dirty="0" err="1"/>
              <a:t>cl:text</a:t>
            </a:r>
            <a:endParaRPr lang="en-US" dirty="0"/>
          </a:p>
          <a:p>
            <a:r>
              <a:rPr lang="en-US" dirty="0"/>
              <a:t>			(</a:t>
            </a:r>
            <a:r>
              <a:rPr lang="en-US" dirty="0" err="1"/>
              <a:t>cl:outdiscourse</a:t>
            </a:r>
            <a:r>
              <a:rPr lang="en-US" dirty="0"/>
              <a:t> </a:t>
            </a:r>
            <a:r>
              <a:rPr lang="en-US" dirty="0">
                <a:solidFill>
                  <a:srgbClr val="FFFF00"/>
                </a:solidFill>
              </a:rPr>
              <a:t>PREDICATE-NAMES </a:t>
            </a:r>
            <a:r>
              <a:rPr lang="en-US" dirty="0"/>
              <a:t>)</a:t>
            </a:r>
          </a:p>
          <a:p>
            <a:r>
              <a:rPr lang="en-US" dirty="0"/>
              <a:t>			(</a:t>
            </a:r>
            <a:r>
              <a:rPr lang="en-US" dirty="0" err="1"/>
              <a:t>cl:comment</a:t>
            </a:r>
            <a:r>
              <a:rPr lang="en-US" dirty="0"/>
              <a:t> ‘ </a:t>
            </a:r>
            <a:r>
              <a:rPr lang="en-US" dirty="0">
                <a:solidFill>
                  <a:srgbClr val="FFFF00"/>
                </a:solidFill>
              </a:rPr>
              <a:t>SOME TEXT </a:t>
            </a:r>
            <a:r>
              <a:rPr lang="en-US" dirty="0">
                <a:solidFill>
                  <a:srgbClr val="FFC000"/>
                </a:solidFill>
              </a:rPr>
              <a:t>[AXIOM-ID]</a:t>
            </a:r>
            <a:r>
              <a:rPr lang="en-US" dirty="0"/>
              <a:t>’</a:t>
            </a:r>
          </a:p>
          <a:p>
            <a:r>
              <a:rPr lang="en-US" dirty="0"/>
              <a:t>				</a:t>
            </a:r>
            <a:r>
              <a:rPr lang="en-US" dirty="0">
                <a:solidFill>
                  <a:srgbClr val="1FE115"/>
                </a:solidFill>
              </a:rPr>
              <a:t>( ...CLIF AXIOM...)</a:t>
            </a:r>
            <a:r>
              <a:rPr lang="en-US" dirty="0"/>
              <a:t> )</a:t>
            </a:r>
            <a:endParaRPr lang="en-US" dirty="0">
              <a:solidFill>
                <a:srgbClr val="1FE115"/>
              </a:solidFill>
            </a:endParaRPr>
          </a:p>
          <a:p>
            <a:r>
              <a:rPr lang="en-US" dirty="0"/>
              <a:t>			(</a:t>
            </a:r>
            <a:r>
              <a:rPr lang="en-US" dirty="0" err="1"/>
              <a:t>cl:comment</a:t>
            </a:r>
            <a:r>
              <a:rPr lang="en-US" dirty="0"/>
              <a:t> ‘ </a:t>
            </a:r>
            <a:r>
              <a:rPr lang="en-US" dirty="0">
                <a:solidFill>
                  <a:srgbClr val="FFFF00"/>
                </a:solidFill>
              </a:rPr>
              <a:t>SOME TEXT </a:t>
            </a:r>
            <a:r>
              <a:rPr lang="en-US" dirty="0">
                <a:solidFill>
                  <a:srgbClr val="FFC000"/>
                </a:solidFill>
              </a:rPr>
              <a:t>[AXIOM-ID]</a:t>
            </a:r>
            <a:r>
              <a:rPr lang="en-US" dirty="0"/>
              <a:t>’</a:t>
            </a:r>
          </a:p>
          <a:p>
            <a:r>
              <a:rPr lang="en-US" dirty="0"/>
              <a:t>				</a:t>
            </a:r>
            <a:r>
              <a:rPr lang="en-US" dirty="0">
                <a:solidFill>
                  <a:srgbClr val="1FE115"/>
                </a:solidFill>
              </a:rPr>
              <a:t>( ...CLIF AXIOM...)</a:t>
            </a:r>
            <a:r>
              <a:rPr lang="en-US" dirty="0"/>
              <a:t> )</a:t>
            </a:r>
            <a:endParaRPr lang="en-US" dirty="0">
              <a:solidFill>
                <a:srgbClr val="1FE115"/>
              </a:solidFill>
            </a:endParaRPr>
          </a:p>
          <a:p>
            <a:r>
              <a:rPr lang="en-US" dirty="0">
                <a:solidFill>
                  <a:srgbClr val="1FE115"/>
                </a:solidFill>
              </a:rPr>
              <a:t>			</a:t>
            </a:r>
            <a:r>
              <a:rPr lang="en-US" dirty="0"/>
              <a:t>…</a:t>
            </a:r>
          </a:p>
          <a:p>
            <a:r>
              <a:rPr lang="en-US" dirty="0"/>
              <a:t>			)))</a:t>
            </a:r>
          </a:p>
        </p:txBody>
      </p:sp>
      <p:sp>
        <p:nvSpPr>
          <p:cNvPr id="4" name="Slide Number Placeholder 3">
            <a:extLst>
              <a:ext uri="{FF2B5EF4-FFF2-40B4-BE49-F238E27FC236}">
                <a16:creationId xmlns:a16="http://schemas.microsoft.com/office/drawing/2014/main" id="{4E2C6262-EB32-4105-BC7C-A58AD87F4BE3}"/>
              </a:ext>
            </a:extLst>
          </p:cNvPr>
          <p:cNvSpPr>
            <a:spLocks noGrp="1"/>
          </p:cNvSpPr>
          <p:nvPr>
            <p:ph type="sldNum" sz="quarter" idx="3"/>
          </p:nvPr>
        </p:nvSpPr>
        <p:spPr/>
        <p:txBody>
          <a:bodyPr/>
          <a:lstStyle/>
          <a:p>
            <a:fld id="{7C5DB68A-9D44-4073-920F-D08D647C06A7}" type="slidenum">
              <a:rPr lang="en-US" smtClean="0"/>
              <a:t>80</a:t>
            </a:fld>
            <a:endParaRPr lang="en-US" dirty="0"/>
          </a:p>
        </p:txBody>
      </p:sp>
    </p:spTree>
    <p:extLst>
      <p:ext uri="{BB962C8B-B14F-4D97-AF65-F5344CB8AC3E}">
        <p14:creationId xmlns:p14="http://schemas.microsoft.com/office/powerpoint/2010/main" val="229783949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7BE63B-A13C-48A2-9670-C8CD9E6EF77C}"/>
              </a:ext>
            </a:extLst>
          </p:cNvPr>
          <p:cNvSpPr>
            <a:spLocks noGrp="1"/>
          </p:cNvSpPr>
          <p:nvPr>
            <p:ph type="title"/>
          </p:nvPr>
        </p:nvSpPr>
        <p:spPr/>
        <p:txBody>
          <a:bodyPr/>
          <a:lstStyle/>
          <a:p>
            <a:r>
              <a:rPr lang="en-US" dirty="0"/>
              <a:t>RUs of BFO-style CLIF axioms</a:t>
            </a:r>
            <a:br>
              <a:rPr lang="en-US" sz="2400" dirty="0"/>
            </a:br>
            <a:r>
              <a:rPr lang="en-US" sz="2400" dirty="0"/>
              <a:t>with color conventions (for my lecture slides)</a:t>
            </a:r>
          </a:p>
        </p:txBody>
      </p:sp>
      <p:sp>
        <p:nvSpPr>
          <p:cNvPr id="3" name="Content Placeholder 2">
            <a:extLst>
              <a:ext uri="{FF2B5EF4-FFF2-40B4-BE49-F238E27FC236}">
                <a16:creationId xmlns:a16="http://schemas.microsoft.com/office/drawing/2014/main" id="{3507757D-8AF2-4B0F-A139-33ACC1A1EB9D}"/>
              </a:ext>
            </a:extLst>
          </p:cNvPr>
          <p:cNvSpPr>
            <a:spLocks noGrp="1"/>
          </p:cNvSpPr>
          <p:nvPr>
            <p:ph idx="1"/>
          </p:nvPr>
        </p:nvSpPr>
        <p:spPr>
          <a:xfrm>
            <a:off x="228600" y="1905000"/>
            <a:ext cx="8686800" cy="4724400"/>
          </a:xfrm>
        </p:spPr>
        <p:txBody>
          <a:bodyPr/>
          <a:lstStyle/>
          <a:p>
            <a:pPr>
              <a:buFont typeface="Arial" panose="020B0604020202020204" pitchFamily="34" charset="0"/>
              <a:buChar char="•"/>
            </a:pPr>
            <a:r>
              <a:rPr lang="en-US" sz="2100" dirty="0"/>
              <a:t>Relation: always the first symbol in a predication</a:t>
            </a:r>
          </a:p>
          <a:p>
            <a:pPr lvl="1">
              <a:buFont typeface="Arial" panose="020B0604020202020204" pitchFamily="34" charset="0"/>
              <a:buChar char="•"/>
            </a:pPr>
            <a:r>
              <a:rPr lang="en-US" sz="2100" dirty="0">
                <a:solidFill>
                  <a:srgbClr val="FFFF00"/>
                </a:solidFill>
              </a:rPr>
              <a:t>continuant-part-of    particular    exists-at   …</a:t>
            </a:r>
          </a:p>
          <a:p>
            <a:pPr>
              <a:buFont typeface="Arial" panose="020B0604020202020204" pitchFamily="34" charset="0"/>
              <a:buChar char="•"/>
            </a:pPr>
            <a:r>
              <a:rPr lang="en-US" sz="2100" dirty="0"/>
              <a:t>Variable: always characterized by quantifier</a:t>
            </a:r>
          </a:p>
          <a:p>
            <a:pPr lvl="1">
              <a:buFont typeface="Arial" panose="020B0604020202020204" pitchFamily="34" charset="0"/>
              <a:buChar char="•"/>
            </a:pPr>
            <a:r>
              <a:rPr lang="en-US" sz="2100" dirty="0">
                <a:solidFill>
                  <a:srgbClr val="FFC000"/>
                </a:solidFill>
              </a:rPr>
              <a:t>a   b   p1  particular  continuant1   …    </a:t>
            </a:r>
          </a:p>
          <a:p>
            <a:pPr>
              <a:buFont typeface="Arial" panose="020B0604020202020204" pitchFamily="34" charset="0"/>
              <a:buChar char="•"/>
            </a:pPr>
            <a:r>
              <a:rPr lang="en-US" sz="2100" dirty="0"/>
              <a:t>Named Individual: </a:t>
            </a:r>
          </a:p>
          <a:p>
            <a:pPr lvl="1">
              <a:buFont typeface="Arial" panose="020B0604020202020204" pitchFamily="34" charset="0"/>
              <a:buChar char="•"/>
            </a:pPr>
            <a:r>
              <a:rPr lang="en-US" sz="2100" dirty="0">
                <a:solidFill>
                  <a:srgbClr val="00B0F0"/>
                </a:solidFill>
              </a:rPr>
              <a:t>continuant   process   john   …</a:t>
            </a:r>
          </a:p>
          <a:p>
            <a:pPr>
              <a:buFont typeface="Arial" panose="020B0604020202020204" pitchFamily="34" charset="0"/>
              <a:buChar char="•"/>
            </a:pPr>
            <a:r>
              <a:rPr lang="en-US" sz="2100" dirty="0"/>
              <a:t>Quantifier:</a:t>
            </a:r>
          </a:p>
          <a:p>
            <a:pPr lvl="1">
              <a:buFont typeface="Arial" panose="020B0604020202020204" pitchFamily="34" charset="0"/>
              <a:buChar char="•"/>
            </a:pPr>
            <a:r>
              <a:rPr lang="en-US" sz="2100" dirty="0" err="1">
                <a:solidFill>
                  <a:srgbClr val="92D050"/>
                </a:solidFill>
              </a:rPr>
              <a:t>forall</a:t>
            </a:r>
            <a:r>
              <a:rPr lang="en-US" sz="2100" dirty="0">
                <a:solidFill>
                  <a:srgbClr val="92D050"/>
                </a:solidFill>
              </a:rPr>
              <a:t>   exists </a:t>
            </a:r>
          </a:p>
          <a:p>
            <a:pPr>
              <a:buFont typeface="Arial" panose="020B0604020202020204" pitchFamily="34" charset="0"/>
              <a:buChar char="•"/>
            </a:pPr>
            <a:r>
              <a:rPr lang="en-US" sz="2100" dirty="0"/>
              <a:t>Logical connector:</a:t>
            </a:r>
          </a:p>
          <a:p>
            <a:pPr lvl="1">
              <a:buFont typeface="Arial" panose="020B0604020202020204" pitchFamily="34" charset="0"/>
              <a:buChar char="•"/>
            </a:pPr>
            <a:r>
              <a:rPr lang="en-US" sz="2100" dirty="0"/>
              <a:t>and   or   if    </a:t>
            </a:r>
            <a:r>
              <a:rPr lang="en-US" sz="2100" dirty="0" err="1"/>
              <a:t>iff</a:t>
            </a:r>
            <a:r>
              <a:rPr lang="en-US" sz="2100" dirty="0"/>
              <a:t>   not</a:t>
            </a:r>
          </a:p>
          <a:p>
            <a:pPr>
              <a:buFont typeface="Arial" panose="020B0604020202020204" pitchFamily="34" charset="0"/>
              <a:buChar char="•"/>
            </a:pPr>
            <a:r>
              <a:rPr lang="en-US" sz="2100" dirty="0"/>
              <a:t>Identity:  =</a:t>
            </a:r>
          </a:p>
          <a:p>
            <a:pPr>
              <a:buFont typeface="Arial" panose="020B0604020202020204" pitchFamily="34" charset="0"/>
              <a:buChar char="•"/>
            </a:pPr>
            <a:r>
              <a:rPr lang="en-US" sz="2100" dirty="0"/>
              <a:t>Parentheses:  (   )</a:t>
            </a:r>
          </a:p>
        </p:txBody>
      </p:sp>
      <p:cxnSp>
        <p:nvCxnSpPr>
          <p:cNvPr id="7" name="Straight Connector 6">
            <a:extLst>
              <a:ext uri="{FF2B5EF4-FFF2-40B4-BE49-F238E27FC236}">
                <a16:creationId xmlns:a16="http://schemas.microsoft.com/office/drawing/2014/main" id="{6310C3BA-8E3E-4ADB-87F2-CEDAE3591D8E}"/>
              </a:ext>
            </a:extLst>
          </p:cNvPr>
          <p:cNvCxnSpPr>
            <a:stCxn id="3" idx="1"/>
            <a:endCxn id="3" idx="3"/>
          </p:cNvCxnSpPr>
          <p:nvPr/>
        </p:nvCxnSpPr>
        <p:spPr bwMode="auto">
          <a:xfrm>
            <a:off x="228600" y="4267200"/>
            <a:ext cx="8686800" cy="0"/>
          </a:xfrm>
          <a:prstGeom prst="line">
            <a:avLst/>
          </a:prstGeom>
          <a:solidFill>
            <a:schemeClr val="accent1"/>
          </a:solidFill>
          <a:ln w="9525" cap="flat" cmpd="sng" algn="ctr">
            <a:solidFill>
              <a:schemeClr val="bg1"/>
            </a:solidFill>
            <a:prstDash val="dashDot"/>
            <a:round/>
            <a:headEnd type="none" w="med" len="med"/>
            <a:tailEnd type="none" w="med" len="med"/>
          </a:ln>
          <a:effectLst/>
        </p:spPr>
      </p:cxnSp>
    </p:spTree>
    <p:extLst>
      <p:ext uri="{BB962C8B-B14F-4D97-AF65-F5344CB8AC3E}">
        <p14:creationId xmlns:p14="http://schemas.microsoft.com/office/powerpoint/2010/main" val="278543272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97F94-6E1F-4C88-AF10-908BD6FBA5D2}"/>
              </a:ext>
            </a:extLst>
          </p:cNvPr>
          <p:cNvSpPr>
            <a:spLocks noGrp="1"/>
          </p:cNvSpPr>
          <p:nvPr>
            <p:ph type="title"/>
          </p:nvPr>
        </p:nvSpPr>
        <p:spPr/>
        <p:txBody>
          <a:bodyPr/>
          <a:lstStyle/>
          <a:p>
            <a:r>
              <a:rPr lang="en-US" dirty="0"/>
              <a:t>Atomic sentence (aka predication)</a:t>
            </a:r>
            <a:br>
              <a:rPr lang="en-US" dirty="0"/>
            </a:br>
            <a:endParaRPr lang="en-US" dirty="0"/>
          </a:p>
        </p:txBody>
      </p:sp>
      <p:sp>
        <p:nvSpPr>
          <p:cNvPr id="3" name="Content Placeholder 2">
            <a:extLst>
              <a:ext uri="{FF2B5EF4-FFF2-40B4-BE49-F238E27FC236}">
                <a16:creationId xmlns:a16="http://schemas.microsoft.com/office/drawing/2014/main" id="{57C5A441-52BB-4881-A84B-45F691197752}"/>
              </a:ext>
            </a:extLst>
          </p:cNvPr>
          <p:cNvSpPr>
            <a:spLocks noGrp="1"/>
          </p:cNvSpPr>
          <p:nvPr>
            <p:ph idx="1"/>
          </p:nvPr>
        </p:nvSpPr>
        <p:spPr>
          <a:xfrm>
            <a:off x="228600" y="1676400"/>
            <a:ext cx="8915400" cy="4953000"/>
          </a:xfrm>
        </p:spPr>
        <p:txBody>
          <a:bodyPr/>
          <a:lstStyle/>
          <a:p>
            <a:pPr>
              <a:buFont typeface="Arial" panose="020B0604020202020204" pitchFamily="34" charset="0"/>
              <a:buChar char="•"/>
            </a:pPr>
            <a:r>
              <a:rPr lang="en-US" dirty="0"/>
              <a:t>Structure: (</a:t>
            </a:r>
            <a:r>
              <a:rPr lang="en-US" dirty="0">
                <a:solidFill>
                  <a:srgbClr val="FFFF00"/>
                </a:solidFill>
              </a:rPr>
              <a:t>relation</a:t>
            </a:r>
            <a:r>
              <a:rPr lang="en-US" dirty="0"/>
              <a:t>  arg1  arg2  …)</a:t>
            </a:r>
          </a:p>
          <a:p>
            <a:pPr lvl="1">
              <a:buFont typeface="Arial" panose="020B0604020202020204" pitchFamily="34" charset="0"/>
              <a:buChar char="•"/>
            </a:pPr>
            <a:r>
              <a:rPr lang="en-US" dirty="0"/>
              <a:t>Number of arguments determined by the relation</a:t>
            </a:r>
          </a:p>
          <a:p>
            <a:pPr lvl="1">
              <a:buFont typeface="Arial" panose="020B0604020202020204" pitchFamily="34" charset="0"/>
              <a:buChar char="•"/>
            </a:pPr>
            <a:r>
              <a:rPr lang="en-US" dirty="0"/>
              <a:t>Arguments can be variables or named individuals</a:t>
            </a:r>
          </a:p>
          <a:p>
            <a:pPr lvl="1">
              <a:buFont typeface="Arial" panose="020B0604020202020204" pitchFamily="34" charset="0"/>
              <a:buChar char="•"/>
            </a:pPr>
            <a:r>
              <a:rPr lang="en-US" dirty="0"/>
              <a:t>Special case – identity: (= arg1 arg2)</a:t>
            </a:r>
          </a:p>
          <a:p>
            <a:pPr lvl="2">
              <a:buFont typeface="Arial" panose="020B0604020202020204" pitchFamily="34" charset="0"/>
              <a:buChar char="•"/>
            </a:pPr>
            <a:r>
              <a:rPr lang="en-US" dirty="0"/>
              <a:t>‘=‘ is not a relation, but a logical connector</a:t>
            </a:r>
          </a:p>
          <a:p>
            <a:pPr lvl="1">
              <a:buFont typeface="Arial" panose="020B0604020202020204" pitchFamily="34" charset="0"/>
              <a:buChar char="•"/>
            </a:pPr>
            <a:endParaRPr lang="en-US" sz="800" dirty="0"/>
          </a:p>
          <a:p>
            <a:pPr>
              <a:buFont typeface="Arial" panose="020B0604020202020204" pitchFamily="34" charset="0"/>
              <a:buChar char="•"/>
            </a:pPr>
            <a:r>
              <a:rPr lang="en-US" dirty="0"/>
              <a:t>Examples:</a:t>
            </a:r>
          </a:p>
          <a:p>
            <a:pPr lvl="1">
              <a:buFont typeface="Arial" panose="020B0604020202020204" pitchFamily="34" charset="0"/>
              <a:buChar char="•"/>
            </a:pPr>
            <a:r>
              <a:rPr lang="en-US" dirty="0"/>
              <a:t>(</a:t>
            </a:r>
            <a:r>
              <a:rPr lang="en-US" dirty="0">
                <a:solidFill>
                  <a:srgbClr val="FFFF00"/>
                </a:solidFill>
              </a:rPr>
              <a:t>continuant-part-of</a:t>
            </a:r>
            <a:r>
              <a:rPr lang="en-US" dirty="0"/>
              <a:t> </a:t>
            </a:r>
            <a:r>
              <a:rPr lang="en-US" dirty="0">
                <a:solidFill>
                  <a:srgbClr val="00B0F0"/>
                </a:solidFill>
              </a:rPr>
              <a:t>nose-of-john  </a:t>
            </a:r>
            <a:r>
              <a:rPr lang="en-US" dirty="0"/>
              <a:t> </a:t>
            </a:r>
            <a:r>
              <a:rPr lang="en-US" dirty="0">
                <a:solidFill>
                  <a:srgbClr val="00B0F0"/>
                </a:solidFill>
              </a:rPr>
              <a:t>john</a:t>
            </a:r>
            <a:r>
              <a:rPr lang="en-US" dirty="0"/>
              <a:t>   </a:t>
            </a:r>
            <a:r>
              <a:rPr lang="en-US" dirty="0">
                <a:solidFill>
                  <a:srgbClr val="00B0F0"/>
                </a:solidFill>
              </a:rPr>
              <a:t>april-1-2026</a:t>
            </a:r>
            <a:r>
              <a:rPr lang="en-US" dirty="0"/>
              <a:t>)</a:t>
            </a:r>
          </a:p>
          <a:p>
            <a:pPr lvl="1">
              <a:buFont typeface="Arial" panose="020B0604020202020204" pitchFamily="34" charset="0"/>
              <a:buChar char="•"/>
            </a:pPr>
            <a:r>
              <a:rPr lang="en-US" dirty="0"/>
              <a:t>(</a:t>
            </a:r>
            <a:r>
              <a:rPr lang="en-US" dirty="0">
                <a:solidFill>
                  <a:srgbClr val="FFFF00"/>
                </a:solidFill>
              </a:rPr>
              <a:t>particular</a:t>
            </a:r>
            <a:r>
              <a:rPr lang="en-US" dirty="0"/>
              <a:t> </a:t>
            </a:r>
            <a:r>
              <a:rPr lang="en-US" dirty="0">
                <a:solidFill>
                  <a:srgbClr val="00B0F0"/>
                </a:solidFill>
              </a:rPr>
              <a:t>john</a:t>
            </a:r>
            <a:r>
              <a:rPr lang="en-US" dirty="0"/>
              <a:t>)</a:t>
            </a:r>
          </a:p>
          <a:p>
            <a:pPr lvl="1">
              <a:buFont typeface="Arial" panose="020B0604020202020204" pitchFamily="34" charset="0"/>
              <a:buChar char="•"/>
            </a:pPr>
            <a:r>
              <a:rPr lang="en-US" dirty="0"/>
              <a:t>(</a:t>
            </a:r>
            <a:r>
              <a:rPr lang="en-US" dirty="0">
                <a:solidFill>
                  <a:srgbClr val="FFFF00"/>
                </a:solidFill>
              </a:rPr>
              <a:t>instance-of</a:t>
            </a:r>
            <a:r>
              <a:rPr lang="en-US" dirty="0"/>
              <a:t>  </a:t>
            </a:r>
            <a:r>
              <a:rPr lang="en-US" dirty="0">
                <a:solidFill>
                  <a:srgbClr val="00B0F0"/>
                </a:solidFill>
              </a:rPr>
              <a:t>april-1-2026  temporal-region  april-1-2026</a:t>
            </a:r>
            <a:r>
              <a:rPr lang="en-US" dirty="0"/>
              <a:t>)</a:t>
            </a:r>
          </a:p>
          <a:p>
            <a:pPr lvl="1">
              <a:buFont typeface="Arial" panose="020B0604020202020204" pitchFamily="34" charset="0"/>
              <a:buChar char="•"/>
            </a:pPr>
            <a:r>
              <a:rPr lang="en-US" dirty="0"/>
              <a:t>(= </a:t>
            </a:r>
            <a:r>
              <a:rPr lang="en-US" dirty="0" err="1">
                <a:solidFill>
                  <a:srgbClr val="00B0F0"/>
                </a:solidFill>
              </a:rPr>
              <a:t>richard-walter-jenkins</a:t>
            </a:r>
            <a:r>
              <a:rPr lang="en-US" dirty="0"/>
              <a:t>  </a:t>
            </a:r>
            <a:r>
              <a:rPr lang="en-US" dirty="0" err="1">
                <a:solidFill>
                  <a:srgbClr val="00B0F0"/>
                </a:solidFill>
              </a:rPr>
              <a:t>richard</a:t>
            </a:r>
            <a:r>
              <a:rPr lang="en-US" dirty="0">
                <a:solidFill>
                  <a:srgbClr val="00B0F0"/>
                </a:solidFill>
              </a:rPr>
              <a:t>-burton</a:t>
            </a:r>
            <a:r>
              <a:rPr lang="en-US" dirty="0"/>
              <a:t>) </a:t>
            </a:r>
          </a:p>
          <a:p>
            <a:pPr lvl="1">
              <a:buFont typeface="Arial" panose="020B0604020202020204" pitchFamily="34" charset="0"/>
              <a:buChar char="•"/>
            </a:pPr>
            <a:r>
              <a:rPr lang="en-US" dirty="0"/>
              <a:t>(</a:t>
            </a:r>
            <a:r>
              <a:rPr lang="en-US" dirty="0">
                <a:solidFill>
                  <a:srgbClr val="FFFF00"/>
                </a:solidFill>
              </a:rPr>
              <a:t>continuant-part-of</a:t>
            </a:r>
            <a:r>
              <a:rPr lang="en-US" dirty="0"/>
              <a:t>  </a:t>
            </a:r>
            <a:r>
              <a:rPr lang="en-US" dirty="0">
                <a:solidFill>
                  <a:srgbClr val="FFC000"/>
                </a:solidFill>
              </a:rPr>
              <a:t>x</a:t>
            </a:r>
            <a:r>
              <a:rPr lang="en-US" dirty="0">
                <a:solidFill>
                  <a:srgbClr val="00B0F0"/>
                </a:solidFill>
              </a:rPr>
              <a:t>  </a:t>
            </a:r>
            <a:r>
              <a:rPr lang="en-US" dirty="0"/>
              <a:t> </a:t>
            </a:r>
            <a:r>
              <a:rPr lang="en-US" dirty="0">
                <a:solidFill>
                  <a:srgbClr val="00B0F0"/>
                </a:solidFill>
              </a:rPr>
              <a:t>john</a:t>
            </a:r>
            <a:r>
              <a:rPr lang="en-US" dirty="0"/>
              <a:t>   </a:t>
            </a:r>
            <a:r>
              <a:rPr lang="en-US" dirty="0">
                <a:solidFill>
                  <a:srgbClr val="00B0F0"/>
                </a:solidFill>
              </a:rPr>
              <a:t>april-1-2026</a:t>
            </a:r>
            <a:r>
              <a:rPr lang="en-US" dirty="0"/>
              <a:t>)    *</a:t>
            </a:r>
          </a:p>
          <a:p>
            <a:pPr marL="914400" lvl="2" indent="0">
              <a:buNone/>
            </a:pPr>
            <a:endParaRPr lang="en-US" dirty="0"/>
          </a:p>
        </p:txBody>
      </p:sp>
    </p:spTree>
    <p:extLst>
      <p:ext uri="{BB962C8B-B14F-4D97-AF65-F5344CB8AC3E}">
        <p14:creationId xmlns:p14="http://schemas.microsoft.com/office/powerpoint/2010/main" val="137434149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D16D3C-736B-4194-BFEA-3CB88A7C7670}"/>
              </a:ext>
            </a:extLst>
          </p:cNvPr>
          <p:cNvSpPr>
            <a:spLocks noGrp="1"/>
          </p:cNvSpPr>
          <p:nvPr>
            <p:ph type="title"/>
          </p:nvPr>
        </p:nvSpPr>
        <p:spPr/>
        <p:txBody>
          <a:bodyPr/>
          <a:lstStyle/>
          <a:p>
            <a:r>
              <a:rPr lang="en-US" dirty="0"/>
              <a:t>Quantified atomic sentences</a:t>
            </a:r>
          </a:p>
        </p:txBody>
      </p:sp>
      <p:sp>
        <p:nvSpPr>
          <p:cNvPr id="3" name="Content Placeholder 2">
            <a:extLst>
              <a:ext uri="{FF2B5EF4-FFF2-40B4-BE49-F238E27FC236}">
                <a16:creationId xmlns:a16="http://schemas.microsoft.com/office/drawing/2014/main" id="{515303D8-ED08-4D24-93CC-E501F390CD42}"/>
              </a:ext>
            </a:extLst>
          </p:cNvPr>
          <p:cNvSpPr>
            <a:spLocks noGrp="1"/>
          </p:cNvSpPr>
          <p:nvPr>
            <p:ph idx="1"/>
          </p:nvPr>
        </p:nvSpPr>
        <p:spPr/>
        <p:txBody>
          <a:bodyPr/>
          <a:lstStyle/>
          <a:p>
            <a:pPr>
              <a:buFont typeface="Arial" panose="020B0604020202020204" pitchFamily="34" charset="0"/>
              <a:buChar char="•"/>
            </a:pPr>
            <a:r>
              <a:rPr lang="en-US" dirty="0"/>
              <a:t>When in a predication variables are used, they must be quantified !</a:t>
            </a:r>
          </a:p>
          <a:p>
            <a:pPr>
              <a:buFont typeface="Arial" panose="020B0604020202020204" pitchFamily="34" charset="0"/>
              <a:buChar char="•"/>
            </a:pPr>
            <a:endParaRPr lang="en-US" dirty="0"/>
          </a:p>
          <a:p>
            <a:pPr>
              <a:buFont typeface="Arial" panose="020B0604020202020204" pitchFamily="34" charset="0"/>
              <a:buChar char="•"/>
            </a:pPr>
            <a:r>
              <a:rPr lang="en-US" dirty="0"/>
              <a:t>Structure: (quantifier (variables) sentence)</a:t>
            </a:r>
          </a:p>
          <a:p>
            <a:pPr lvl="1">
              <a:buFont typeface="Arial" panose="020B0604020202020204" pitchFamily="34" charset="0"/>
              <a:buChar char="•"/>
            </a:pPr>
            <a:r>
              <a:rPr lang="en-US" dirty="0"/>
              <a:t>(</a:t>
            </a:r>
            <a:r>
              <a:rPr lang="en-US" dirty="0">
                <a:solidFill>
                  <a:srgbClr val="92D050"/>
                </a:solidFill>
              </a:rPr>
              <a:t>exists</a:t>
            </a:r>
            <a:r>
              <a:rPr lang="en-US" dirty="0"/>
              <a:t> (</a:t>
            </a:r>
            <a:r>
              <a:rPr lang="en-US" dirty="0">
                <a:solidFill>
                  <a:srgbClr val="FFC000"/>
                </a:solidFill>
              </a:rPr>
              <a:t>x</a:t>
            </a:r>
            <a:r>
              <a:rPr lang="en-US" dirty="0"/>
              <a:t>) (</a:t>
            </a:r>
            <a:r>
              <a:rPr lang="en-US" dirty="0">
                <a:solidFill>
                  <a:srgbClr val="FFFF00"/>
                </a:solidFill>
              </a:rPr>
              <a:t>instance-of</a:t>
            </a:r>
            <a:r>
              <a:rPr lang="en-US" dirty="0"/>
              <a:t>  </a:t>
            </a:r>
            <a:r>
              <a:rPr lang="en-US" dirty="0">
                <a:solidFill>
                  <a:srgbClr val="FFC000"/>
                </a:solidFill>
              </a:rPr>
              <a:t>x</a:t>
            </a:r>
            <a:r>
              <a:rPr lang="en-US" dirty="0"/>
              <a:t>  </a:t>
            </a:r>
            <a:r>
              <a:rPr lang="en-US" dirty="0">
                <a:solidFill>
                  <a:srgbClr val="00B0F0"/>
                </a:solidFill>
              </a:rPr>
              <a:t>continuant</a:t>
            </a:r>
            <a:r>
              <a:rPr lang="en-US" dirty="0"/>
              <a:t>  </a:t>
            </a:r>
            <a:r>
              <a:rPr lang="en-US" dirty="0">
                <a:solidFill>
                  <a:srgbClr val="00B0F0"/>
                </a:solidFill>
              </a:rPr>
              <a:t>april-1-2026</a:t>
            </a:r>
            <a:r>
              <a:rPr lang="en-US" dirty="0"/>
              <a:t>))</a:t>
            </a:r>
          </a:p>
          <a:p>
            <a:pPr lvl="1">
              <a:buFont typeface="Arial" panose="020B0604020202020204" pitchFamily="34" charset="0"/>
              <a:buChar char="•"/>
            </a:pPr>
            <a:endParaRPr lang="en-US" dirty="0"/>
          </a:p>
          <a:p>
            <a:pPr>
              <a:buFont typeface="Arial" panose="020B0604020202020204" pitchFamily="34" charset="0"/>
              <a:buChar char="•"/>
            </a:pPr>
            <a:r>
              <a:rPr lang="en-US" dirty="0"/>
              <a:t>A quantified atomic sentence is also a sentence:</a:t>
            </a:r>
          </a:p>
          <a:p>
            <a:pPr lvl="1">
              <a:buFont typeface="Arial" panose="020B0604020202020204" pitchFamily="34" charset="0"/>
              <a:buChar char="•"/>
            </a:pPr>
            <a:r>
              <a:rPr lang="en-US" dirty="0"/>
              <a:t>(</a:t>
            </a:r>
            <a:r>
              <a:rPr lang="en-US" dirty="0" err="1">
                <a:solidFill>
                  <a:srgbClr val="92D050"/>
                </a:solidFill>
              </a:rPr>
              <a:t>forall</a:t>
            </a:r>
            <a:r>
              <a:rPr lang="en-US" dirty="0"/>
              <a:t> (</a:t>
            </a:r>
            <a:r>
              <a:rPr lang="en-US" dirty="0">
                <a:solidFill>
                  <a:srgbClr val="FFC000"/>
                </a:solidFill>
              </a:rPr>
              <a:t>y</a:t>
            </a:r>
            <a:r>
              <a:rPr lang="en-US" dirty="0"/>
              <a:t>) (</a:t>
            </a:r>
            <a:r>
              <a:rPr lang="en-US" dirty="0">
                <a:solidFill>
                  <a:srgbClr val="92D050"/>
                </a:solidFill>
              </a:rPr>
              <a:t>exists</a:t>
            </a:r>
            <a:r>
              <a:rPr lang="en-US" dirty="0"/>
              <a:t> (</a:t>
            </a:r>
            <a:r>
              <a:rPr lang="en-US" dirty="0">
                <a:solidFill>
                  <a:srgbClr val="FFC000"/>
                </a:solidFill>
              </a:rPr>
              <a:t>x</a:t>
            </a:r>
            <a:r>
              <a:rPr lang="en-US" dirty="0"/>
              <a:t>) (= </a:t>
            </a:r>
            <a:r>
              <a:rPr lang="en-US" dirty="0">
                <a:solidFill>
                  <a:srgbClr val="FFC000"/>
                </a:solidFill>
              </a:rPr>
              <a:t>y x</a:t>
            </a:r>
            <a:r>
              <a:rPr lang="en-US" dirty="0"/>
              <a:t>)))</a:t>
            </a:r>
          </a:p>
          <a:p>
            <a:pPr lvl="1">
              <a:buFont typeface="Arial" panose="020B0604020202020204" pitchFamily="34" charset="0"/>
              <a:buChar char="•"/>
            </a:pPr>
            <a:endParaRPr lang="en-US" dirty="0"/>
          </a:p>
          <a:p>
            <a:pPr lvl="1">
              <a:buFont typeface="Arial" panose="020B0604020202020204" pitchFamily="34" charset="0"/>
              <a:buChar char="•"/>
            </a:pPr>
            <a:r>
              <a:rPr lang="en-US" dirty="0"/>
              <a:t>(</a:t>
            </a:r>
            <a:r>
              <a:rPr lang="en-US" dirty="0">
                <a:solidFill>
                  <a:srgbClr val="92D050"/>
                </a:solidFill>
              </a:rPr>
              <a:t>exists</a:t>
            </a:r>
            <a:r>
              <a:rPr lang="en-US" dirty="0"/>
              <a:t> (</a:t>
            </a:r>
            <a:r>
              <a:rPr lang="en-US" dirty="0">
                <a:solidFill>
                  <a:srgbClr val="FFC000"/>
                </a:solidFill>
              </a:rPr>
              <a:t>y</a:t>
            </a:r>
            <a:r>
              <a:rPr lang="en-US" dirty="0"/>
              <a:t>) (</a:t>
            </a:r>
            <a:r>
              <a:rPr lang="en-US" dirty="0" err="1">
                <a:solidFill>
                  <a:srgbClr val="92D050"/>
                </a:solidFill>
              </a:rPr>
              <a:t>forall</a:t>
            </a:r>
            <a:r>
              <a:rPr lang="en-US" dirty="0"/>
              <a:t> (</a:t>
            </a:r>
            <a:r>
              <a:rPr lang="en-US" dirty="0">
                <a:solidFill>
                  <a:srgbClr val="FFC000"/>
                </a:solidFill>
              </a:rPr>
              <a:t>x</a:t>
            </a:r>
            <a:r>
              <a:rPr lang="en-US" dirty="0"/>
              <a:t>) (= </a:t>
            </a:r>
            <a:r>
              <a:rPr lang="en-US" dirty="0">
                <a:solidFill>
                  <a:srgbClr val="FFC000"/>
                </a:solidFill>
              </a:rPr>
              <a:t>y x</a:t>
            </a:r>
            <a:r>
              <a:rPr lang="en-US" dirty="0"/>
              <a:t>)))  ???</a:t>
            </a:r>
          </a:p>
          <a:p>
            <a:pPr lvl="1">
              <a:buFont typeface="Arial" panose="020B0604020202020204" pitchFamily="34" charset="0"/>
              <a:buChar char="•"/>
            </a:pPr>
            <a:endParaRPr lang="en-US" dirty="0"/>
          </a:p>
        </p:txBody>
      </p:sp>
    </p:spTree>
    <p:extLst>
      <p:ext uri="{BB962C8B-B14F-4D97-AF65-F5344CB8AC3E}">
        <p14:creationId xmlns:p14="http://schemas.microsoft.com/office/powerpoint/2010/main" val="348346175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23972-17A0-4C10-8274-088871B2C286}"/>
              </a:ext>
            </a:extLst>
          </p:cNvPr>
          <p:cNvSpPr>
            <a:spLocks noGrp="1"/>
          </p:cNvSpPr>
          <p:nvPr>
            <p:ph type="title"/>
          </p:nvPr>
        </p:nvSpPr>
        <p:spPr/>
        <p:txBody>
          <a:bodyPr/>
          <a:lstStyle/>
          <a:p>
            <a:r>
              <a:rPr lang="en-US" dirty="0"/>
              <a:t>Complex sentences</a:t>
            </a:r>
          </a:p>
        </p:txBody>
      </p:sp>
      <p:sp>
        <p:nvSpPr>
          <p:cNvPr id="3" name="Content Placeholder 2">
            <a:extLst>
              <a:ext uri="{FF2B5EF4-FFF2-40B4-BE49-F238E27FC236}">
                <a16:creationId xmlns:a16="http://schemas.microsoft.com/office/drawing/2014/main" id="{FC5C426B-5632-4641-A722-3B0A81902018}"/>
              </a:ext>
            </a:extLst>
          </p:cNvPr>
          <p:cNvSpPr>
            <a:spLocks noGrp="1"/>
          </p:cNvSpPr>
          <p:nvPr>
            <p:ph idx="1"/>
          </p:nvPr>
        </p:nvSpPr>
        <p:spPr/>
        <p:txBody>
          <a:bodyPr/>
          <a:lstStyle/>
          <a:p>
            <a:pPr>
              <a:buFont typeface="Arial" panose="020B0604020202020204" pitchFamily="34" charset="0"/>
              <a:buChar char="•"/>
            </a:pPr>
            <a:r>
              <a:rPr lang="en-US" dirty="0"/>
              <a:t>(and sentence1  sentence2  sentence …)</a:t>
            </a:r>
          </a:p>
          <a:p>
            <a:pPr>
              <a:buFont typeface="Arial" panose="020B0604020202020204" pitchFamily="34" charset="0"/>
              <a:buChar char="•"/>
            </a:pPr>
            <a:endParaRPr lang="en-US" dirty="0"/>
          </a:p>
          <a:p>
            <a:pPr>
              <a:buFont typeface="Arial" panose="020B0604020202020204" pitchFamily="34" charset="0"/>
              <a:buChar char="•"/>
            </a:pPr>
            <a:r>
              <a:rPr lang="en-US" dirty="0"/>
              <a:t>(or sentence1  sentence2  sentence …)</a:t>
            </a:r>
          </a:p>
          <a:p>
            <a:pPr>
              <a:buFont typeface="Arial" panose="020B0604020202020204" pitchFamily="34" charset="0"/>
              <a:buChar char="•"/>
            </a:pPr>
            <a:endParaRPr lang="en-US" dirty="0"/>
          </a:p>
          <a:p>
            <a:pPr>
              <a:buFont typeface="Arial" panose="020B0604020202020204" pitchFamily="34" charset="0"/>
              <a:buChar char="•"/>
            </a:pPr>
            <a:r>
              <a:rPr lang="en-US" dirty="0"/>
              <a:t>(if sentence1  sentence2)</a:t>
            </a:r>
          </a:p>
          <a:p>
            <a:pPr>
              <a:buFont typeface="Arial" panose="020B0604020202020204" pitchFamily="34" charset="0"/>
              <a:buChar char="•"/>
            </a:pPr>
            <a:endParaRPr lang="en-US" dirty="0"/>
          </a:p>
          <a:p>
            <a:pPr>
              <a:buFont typeface="Arial" panose="020B0604020202020204" pitchFamily="34" charset="0"/>
              <a:buChar char="•"/>
            </a:pPr>
            <a:r>
              <a:rPr lang="en-US" dirty="0"/>
              <a:t>(</a:t>
            </a:r>
            <a:r>
              <a:rPr lang="en-US" dirty="0" err="1"/>
              <a:t>iff</a:t>
            </a:r>
            <a:r>
              <a:rPr lang="en-US" dirty="0"/>
              <a:t> sentence1  sentence2)</a:t>
            </a:r>
          </a:p>
          <a:p>
            <a:pPr>
              <a:buFont typeface="Arial" panose="020B0604020202020204" pitchFamily="34" charset="0"/>
              <a:buChar char="•"/>
            </a:pPr>
            <a:endParaRPr lang="en-US" dirty="0"/>
          </a:p>
          <a:p>
            <a:pPr>
              <a:buFont typeface="Arial" panose="020B0604020202020204" pitchFamily="34" charset="0"/>
              <a:buChar char="•"/>
            </a:pPr>
            <a:r>
              <a:rPr lang="en-US" dirty="0"/>
              <a:t>(not sentence)</a:t>
            </a:r>
          </a:p>
          <a:p>
            <a:pPr>
              <a:buFont typeface="Arial" panose="020B0604020202020204" pitchFamily="34" charset="0"/>
              <a:buChar char="•"/>
            </a:pPr>
            <a:endParaRPr lang="en-US" dirty="0"/>
          </a:p>
        </p:txBody>
      </p:sp>
    </p:spTree>
    <p:extLst>
      <p:ext uri="{BB962C8B-B14F-4D97-AF65-F5344CB8AC3E}">
        <p14:creationId xmlns:p14="http://schemas.microsoft.com/office/powerpoint/2010/main" val="104925300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C2B2D9-EEC7-40D7-AAAA-EA5CA3381381}"/>
              </a:ext>
            </a:extLst>
          </p:cNvPr>
          <p:cNvSpPr>
            <a:spLocks noGrp="1"/>
          </p:cNvSpPr>
          <p:nvPr>
            <p:ph type="title"/>
          </p:nvPr>
        </p:nvSpPr>
        <p:spPr/>
        <p:txBody>
          <a:bodyPr/>
          <a:lstStyle/>
          <a:p>
            <a:r>
              <a:rPr lang="en-US" dirty="0"/>
              <a:t>Backus-Naur-Form of BFO-CLIF axioms</a:t>
            </a:r>
          </a:p>
        </p:txBody>
      </p:sp>
      <p:sp>
        <p:nvSpPr>
          <p:cNvPr id="3" name="Content Placeholder 2">
            <a:extLst>
              <a:ext uri="{FF2B5EF4-FFF2-40B4-BE49-F238E27FC236}">
                <a16:creationId xmlns:a16="http://schemas.microsoft.com/office/drawing/2014/main" id="{BCC9FF2F-BE6C-46BD-B86B-41E54945410E}"/>
              </a:ext>
            </a:extLst>
          </p:cNvPr>
          <p:cNvSpPr>
            <a:spLocks noGrp="1"/>
          </p:cNvSpPr>
          <p:nvPr>
            <p:ph idx="1"/>
          </p:nvPr>
        </p:nvSpPr>
        <p:spPr>
          <a:xfrm>
            <a:off x="76200" y="1600200"/>
            <a:ext cx="9067800" cy="4953000"/>
          </a:xfrm>
        </p:spPr>
        <p:txBody>
          <a:bodyPr/>
          <a:lstStyle/>
          <a:p>
            <a:r>
              <a:rPr lang="en-US" sz="2000" dirty="0"/>
              <a:t>&lt;sentence&gt; ::= 	&lt;atom&gt; | &lt;</a:t>
            </a:r>
            <a:r>
              <a:rPr lang="en-US" sz="2000" dirty="0" err="1"/>
              <a:t>boolean</a:t>
            </a:r>
            <a:r>
              <a:rPr lang="en-US" sz="2000" dirty="0"/>
              <a:t>-sentence&gt; | &lt;quantified-sentence&gt; </a:t>
            </a:r>
          </a:p>
          <a:p>
            <a:r>
              <a:rPr lang="en-US" sz="2000" dirty="0"/>
              <a:t>&lt;atom&gt; ::= 	&lt;predicate-application&gt; | &lt;equation&gt; </a:t>
            </a:r>
          </a:p>
          <a:p>
            <a:r>
              <a:rPr lang="en-US" sz="2000" dirty="0"/>
              <a:t>&lt;predicate-application&gt;::= "(" &lt;predicate&gt; { &lt;term&gt; } ")" </a:t>
            </a:r>
          </a:p>
          <a:p>
            <a:r>
              <a:rPr lang="en-US" sz="2000" dirty="0"/>
              <a:t>&lt;equation&gt; ::= 	"(" "=" &lt;term&gt; &lt;term&gt; ")" </a:t>
            </a:r>
          </a:p>
          <a:p>
            <a:r>
              <a:rPr lang="en-US" sz="2000" dirty="0"/>
              <a:t>&lt;</a:t>
            </a:r>
            <a:r>
              <a:rPr lang="en-US" sz="2000" dirty="0" err="1"/>
              <a:t>boolean</a:t>
            </a:r>
            <a:r>
              <a:rPr lang="en-US" sz="2000" dirty="0"/>
              <a:t>-sentence&gt; ::=   "(" "and" { &lt;sentence&gt; } ")" 	| </a:t>
            </a:r>
          </a:p>
          <a:p>
            <a:r>
              <a:rPr lang="en-US" sz="2000" dirty="0"/>
              <a:t>				  "(" "or" { &lt;sentence&gt; } ")“	 | </a:t>
            </a:r>
          </a:p>
          <a:p>
            <a:r>
              <a:rPr lang="en-US" sz="2000" dirty="0"/>
              <a:t>				  "(" "not" &lt;sentence&gt; ")" 	| </a:t>
            </a:r>
          </a:p>
          <a:p>
            <a:r>
              <a:rPr lang="en-US" sz="2000" dirty="0"/>
              <a:t>				  "(" "if" &lt;sentence&gt; &lt;sentence&gt; ")" | </a:t>
            </a:r>
          </a:p>
          <a:p>
            <a:r>
              <a:rPr lang="en-US" sz="2000" dirty="0"/>
              <a:t>				  "(" "</a:t>
            </a:r>
            <a:r>
              <a:rPr lang="en-US" sz="2000" dirty="0" err="1"/>
              <a:t>iff</a:t>
            </a:r>
            <a:r>
              <a:rPr lang="en-US" sz="2000" dirty="0"/>
              <a:t>" &lt;sentence&gt; &lt;sentence&gt; ")" </a:t>
            </a:r>
          </a:p>
          <a:p>
            <a:r>
              <a:rPr lang="en-US" sz="2000" dirty="0"/>
              <a:t>&lt;quantified-sentence&gt; ::= "(" &lt;quantifier&gt; "(" { &lt;variable&gt; } ")" &lt;sentence&gt; ")“</a:t>
            </a:r>
          </a:p>
          <a:p>
            <a:r>
              <a:rPr lang="en-US" sz="2000" dirty="0"/>
              <a:t>&lt;quantifier&gt; ::=	 "</a:t>
            </a:r>
            <a:r>
              <a:rPr lang="en-US" sz="2000" dirty="0" err="1"/>
              <a:t>forall</a:t>
            </a:r>
            <a:r>
              <a:rPr lang="en-US" sz="2000" dirty="0"/>
              <a:t>" | "exists“</a:t>
            </a:r>
          </a:p>
          <a:p>
            <a:r>
              <a:rPr lang="en-US" sz="2000" dirty="0"/>
              <a:t>&lt;term&gt; ::= 	&lt;constant&gt; | &lt;variable&gt;</a:t>
            </a:r>
          </a:p>
          <a:p>
            <a:r>
              <a:rPr lang="en-US" sz="2000" dirty="0"/>
              <a:t>&lt;predicate&gt; ::= &lt;term&gt;</a:t>
            </a:r>
          </a:p>
        </p:txBody>
      </p:sp>
    </p:spTree>
    <p:extLst>
      <p:ext uri="{BB962C8B-B14F-4D97-AF65-F5344CB8AC3E}">
        <p14:creationId xmlns:p14="http://schemas.microsoft.com/office/powerpoint/2010/main" val="329013520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A392D-7D1C-4836-B894-FCBC0BD23E4E}"/>
              </a:ext>
            </a:extLst>
          </p:cNvPr>
          <p:cNvSpPr>
            <a:spLocks noGrp="1"/>
          </p:cNvSpPr>
          <p:nvPr>
            <p:ph type="title"/>
          </p:nvPr>
        </p:nvSpPr>
        <p:spPr/>
        <p:txBody>
          <a:bodyPr/>
          <a:lstStyle/>
          <a:p>
            <a:r>
              <a:rPr lang="en-US" dirty="0"/>
              <a:t>‘Particulars exist at some time’</a:t>
            </a:r>
          </a:p>
        </p:txBody>
      </p:sp>
      <p:sp>
        <p:nvSpPr>
          <p:cNvPr id="3" name="Content Placeholder 2">
            <a:extLst>
              <a:ext uri="{FF2B5EF4-FFF2-40B4-BE49-F238E27FC236}">
                <a16:creationId xmlns:a16="http://schemas.microsoft.com/office/drawing/2014/main" id="{5577D71B-427E-4472-80CD-D6750ECC2309}"/>
              </a:ext>
            </a:extLst>
          </p:cNvPr>
          <p:cNvSpPr>
            <a:spLocks noGrp="1"/>
          </p:cNvSpPr>
          <p:nvPr>
            <p:ph idx="1"/>
          </p:nvPr>
        </p:nvSpPr>
        <p:spPr/>
        <p:txBody>
          <a:bodyPr/>
          <a:lstStyle/>
          <a:p>
            <a:pPr algn="ctr"/>
            <a:r>
              <a:rPr lang="en-US" dirty="0"/>
              <a:t>(</a:t>
            </a:r>
            <a:r>
              <a:rPr lang="en-US" dirty="0" err="1">
                <a:solidFill>
                  <a:srgbClr val="92D050"/>
                </a:solidFill>
              </a:rPr>
              <a:t>forall</a:t>
            </a:r>
            <a:r>
              <a:rPr lang="en-US" dirty="0"/>
              <a:t> (</a:t>
            </a:r>
            <a:r>
              <a:rPr lang="en-US" dirty="0">
                <a:solidFill>
                  <a:srgbClr val="FFC000"/>
                </a:solidFill>
              </a:rPr>
              <a:t>p</a:t>
            </a:r>
            <a:r>
              <a:rPr lang="en-US" dirty="0"/>
              <a:t>) (if (</a:t>
            </a:r>
            <a:r>
              <a:rPr lang="en-US" dirty="0">
                <a:solidFill>
                  <a:srgbClr val="FFFF00"/>
                </a:solidFill>
              </a:rPr>
              <a:t>particular</a:t>
            </a:r>
            <a:r>
              <a:rPr lang="en-US" dirty="0"/>
              <a:t> </a:t>
            </a:r>
            <a:r>
              <a:rPr lang="en-US" i="1" dirty="0">
                <a:solidFill>
                  <a:srgbClr val="FFC000"/>
                </a:solidFill>
              </a:rPr>
              <a:t>p</a:t>
            </a:r>
            <a:r>
              <a:rPr lang="en-US" dirty="0"/>
              <a:t>) (</a:t>
            </a:r>
            <a:r>
              <a:rPr lang="en-US" dirty="0">
                <a:solidFill>
                  <a:srgbClr val="92D050"/>
                </a:solidFill>
              </a:rPr>
              <a:t>exists</a:t>
            </a:r>
            <a:r>
              <a:rPr lang="en-US" dirty="0"/>
              <a:t> (</a:t>
            </a:r>
            <a:r>
              <a:rPr lang="en-US" dirty="0">
                <a:solidFill>
                  <a:srgbClr val="FFC000"/>
                </a:solidFill>
              </a:rPr>
              <a:t>t</a:t>
            </a:r>
            <a:r>
              <a:rPr lang="en-US" dirty="0"/>
              <a:t>) (</a:t>
            </a:r>
            <a:r>
              <a:rPr lang="en-US" dirty="0">
                <a:solidFill>
                  <a:srgbClr val="FFFF00"/>
                </a:solidFill>
              </a:rPr>
              <a:t>exists-at</a:t>
            </a:r>
            <a:r>
              <a:rPr lang="en-US" dirty="0"/>
              <a:t> </a:t>
            </a:r>
            <a:r>
              <a:rPr lang="en-US" i="1" dirty="0">
                <a:solidFill>
                  <a:srgbClr val="FFC000"/>
                </a:solidFill>
              </a:rPr>
              <a:t>p t</a:t>
            </a:r>
            <a:r>
              <a:rPr lang="en-US" dirty="0"/>
              <a:t>))))</a:t>
            </a:r>
          </a:p>
          <a:p>
            <a:pPr algn="ctr"/>
            <a:r>
              <a:rPr lang="en-US" sz="1800" dirty="0">
                <a:sym typeface="Symbol" panose="05050102010706020507" pitchFamily="18" charset="2"/>
              </a:rPr>
              <a:t> </a:t>
            </a:r>
            <a:r>
              <a:rPr lang="en-US" sz="1800" dirty="0"/>
              <a:t>Standard FOL notation</a:t>
            </a:r>
          </a:p>
          <a:p>
            <a:pPr algn="ctr"/>
            <a:r>
              <a:rPr lang="en-US" dirty="0">
                <a:sym typeface="Symbol" panose="05050102010706020507" pitchFamily="18" charset="2"/>
              </a:rPr>
              <a:t>p ( particular(p) </a:t>
            </a:r>
            <a:r>
              <a:rPr lang="en-US" dirty="0">
                <a:latin typeface="Trebuchet MS" panose="020B0603020202020204" pitchFamily="34" charset="0"/>
              </a:rPr>
              <a:t>→ (</a:t>
            </a:r>
            <a:r>
              <a:rPr lang="en-US" dirty="0">
                <a:sym typeface="Symbol" panose="05050102010706020507" pitchFamily="18" charset="2"/>
              </a:rPr>
              <a:t>t </a:t>
            </a:r>
            <a:r>
              <a:rPr lang="en-US" dirty="0" err="1">
                <a:sym typeface="Symbol" panose="05050102010706020507" pitchFamily="18" charset="2"/>
              </a:rPr>
              <a:t>existsAt</a:t>
            </a:r>
            <a:r>
              <a:rPr lang="en-US" dirty="0">
                <a:sym typeface="Symbol" panose="05050102010706020507" pitchFamily="18" charset="2"/>
              </a:rPr>
              <a:t>(p, t)))</a:t>
            </a:r>
          </a:p>
          <a:p>
            <a:endParaRPr lang="en-US" dirty="0"/>
          </a:p>
          <a:p>
            <a:pPr>
              <a:buFont typeface="Arial" panose="020B0604020202020204" pitchFamily="34" charset="0"/>
              <a:buChar char="•"/>
            </a:pPr>
            <a:r>
              <a:rPr lang="en-US" dirty="0"/>
              <a:t>The CL axiomatization contains also:</a:t>
            </a:r>
          </a:p>
          <a:p>
            <a:pPr marL="0" indent="0" algn="ctr"/>
            <a:r>
              <a:rPr lang="en-US" dirty="0"/>
              <a:t>(</a:t>
            </a:r>
            <a:r>
              <a:rPr lang="en-US" dirty="0" err="1"/>
              <a:t>cl:outdiscourse</a:t>
            </a:r>
            <a:r>
              <a:rPr lang="en-US" dirty="0"/>
              <a:t> continuant-part-of temporal-part-of</a:t>
            </a:r>
          </a:p>
          <a:p>
            <a:pPr marL="0" indent="0" algn="ctr"/>
            <a:r>
              <a:rPr lang="en-US" dirty="0"/>
              <a:t>exists-at particular universal instance-of)</a:t>
            </a:r>
          </a:p>
          <a:p>
            <a:endParaRPr lang="en-US" dirty="0"/>
          </a:p>
        </p:txBody>
      </p:sp>
      <p:sp>
        <p:nvSpPr>
          <p:cNvPr id="4" name="Slide Number Placeholder 3">
            <a:extLst>
              <a:ext uri="{FF2B5EF4-FFF2-40B4-BE49-F238E27FC236}">
                <a16:creationId xmlns:a16="http://schemas.microsoft.com/office/drawing/2014/main" id="{75D1FB3F-AFF3-4A76-A553-E344CCB77356}"/>
              </a:ext>
            </a:extLst>
          </p:cNvPr>
          <p:cNvSpPr>
            <a:spLocks noGrp="1"/>
          </p:cNvSpPr>
          <p:nvPr>
            <p:ph type="sldNum" sz="quarter" idx="3"/>
          </p:nvPr>
        </p:nvSpPr>
        <p:spPr/>
        <p:txBody>
          <a:bodyPr/>
          <a:lstStyle/>
          <a:p>
            <a:fld id="{7C5DB68A-9D44-4073-920F-D08D647C06A7}" type="slidenum">
              <a:rPr lang="en-US" smtClean="0"/>
              <a:t>86</a:t>
            </a:fld>
            <a:endParaRPr lang="en-US" dirty="0"/>
          </a:p>
        </p:txBody>
      </p:sp>
    </p:spTree>
    <p:extLst>
      <p:ext uri="{BB962C8B-B14F-4D97-AF65-F5344CB8AC3E}">
        <p14:creationId xmlns:p14="http://schemas.microsoft.com/office/powerpoint/2010/main" val="4137403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A392D-7D1C-4836-B894-FCBC0BD23E4E}"/>
              </a:ext>
            </a:extLst>
          </p:cNvPr>
          <p:cNvSpPr>
            <a:spLocks noGrp="1"/>
          </p:cNvSpPr>
          <p:nvPr>
            <p:ph type="title"/>
          </p:nvPr>
        </p:nvSpPr>
        <p:spPr/>
        <p:txBody>
          <a:bodyPr/>
          <a:lstStyle/>
          <a:p>
            <a:r>
              <a:rPr lang="en-US" dirty="0"/>
              <a:t>‘Particulars exist at some time’</a:t>
            </a:r>
          </a:p>
        </p:txBody>
      </p:sp>
      <p:sp>
        <p:nvSpPr>
          <p:cNvPr id="3" name="Content Placeholder 2">
            <a:extLst>
              <a:ext uri="{FF2B5EF4-FFF2-40B4-BE49-F238E27FC236}">
                <a16:creationId xmlns:a16="http://schemas.microsoft.com/office/drawing/2014/main" id="{5577D71B-427E-4472-80CD-D6750ECC2309}"/>
              </a:ext>
            </a:extLst>
          </p:cNvPr>
          <p:cNvSpPr>
            <a:spLocks noGrp="1"/>
          </p:cNvSpPr>
          <p:nvPr>
            <p:ph idx="1"/>
          </p:nvPr>
        </p:nvSpPr>
        <p:spPr/>
        <p:txBody>
          <a:bodyPr/>
          <a:lstStyle/>
          <a:p>
            <a:pPr algn="ctr"/>
            <a:r>
              <a:rPr lang="en-US" dirty="0"/>
              <a:t>(</a:t>
            </a:r>
            <a:r>
              <a:rPr lang="en-US" dirty="0" err="1">
                <a:solidFill>
                  <a:srgbClr val="92D050"/>
                </a:solidFill>
              </a:rPr>
              <a:t>forall</a:t>
            </a:r>
            <a:r>
              <a:rPr lang="en-US" dirty="0"/>
              <a:t> (</a:t>
            </a:r>
            <a:r>
              <a:rPr lang="en-US" dirty="0">
                <a:solidFill>
                  <a:srgbClr val="FFC000"/>
                </a:solidFill>
              </a:rPr>
              <a:t>p</a:t>
            </a:r>
            <a:r>
              <a:rPr lang="en-US" dirty="0"/>
              <a:t>) (if (</a:t>
            </a:r>
            <a:r>
              <a:rPr lang="en-US" dirty="0">
                <a:solidFill>
                  <a:srgbClr val="FFFF00"/>
                </a:solidFill>
              </a:rPr>
              <a:t>particular</a:t>
            </a:r>
            <a:r>
              <a:rPr lang="en-US" dirty="0"/>
              <a:t> </a:t>
            </a:r>
            <a:r>
              <a:rPr lang="en-US" i="1" dirty="0">
                <a:solidFill>
                  <a:srgbClr val="FFC000"/>
                </a:solidFill>
              </a:rPr>
              <a:t>p</a:t>
            </a:r>
            <a:r>
              <a:rPr lang="en-US" dirty="0"/>
              <a:t>) (</a:t>
            </a:r>
            <a:r>
              <a:rPr lang="en-US" dirty="0">
                <a:solidFill>
                  <a:srgbClr val="92D050"/>
                </a:solidFill>
              </a:rPr>
              <a:t>exists</a:t>
            </a:r>
            <a:r>
              <a:rPr lang="en-US" dirty="0"/>
              <a:t> (</a:t>
            </a:r>
            <a:r>
              <a:rPr lang="en-US" dirty="0">
                <a:solidFill>
                  <a:srgbClr val="FFC000"/>
                </a:solidFill>
              </a:rPr>
              <a:t>t</a:t>
            </a:r>
            <a:r>
              <a:rPr lang="en-US" dirty="0"/>
              <a:t>) (</a:t>
            </a:r>
            <a:r>
              <a:rPr lang="en-US" dirty="0">
                <a:solidFill>
                  <a:srgbClr val="FFFF00"/>
                </a:solidFill>
              </a:rPr>
              <a:t>exists-at</a:t>
            </a:r>
            <a:r>
              <a:rPr lang="en-US" dirty="0"/>
              <a:t> </a:t>
            </a:r>
            <a:r>
              <a:rPr lang="en-US" i="1" dirty="0">
                <a:solidFill>
                  <a:srgbClr val="FFC000"/>
                </a:solidFill>
              </a:rPr>
              <a:t>p t</a:t>
            </a:r>
            <a:r>
              <a:rPr lang="en-US" dirty="0"/>
              <a:t>))))</a:t>
            </a:r>
          </a:p>
          <a:p>
            <a:pPr algn="ctr"/>
            <a:r>
              <a:rPr lang="en-US" sz="1800" dirty="0">
                <a:sym typeface="Symbol" panose="05050102010706020507" pitchFamily="18" charset="2"/>
              </a:rPr>
              <a:t> </a:t>
            </a:r>
            <a:r>
              <a:rPr lang="en-US" sz="1800" dirty="0"/>
              <a:t>Standard FOL notation</a:t>
            </a:r>
          </a:p>
          <a:p>
            <a:pPr algn="ctr"/>
            <a:r>
              <a:rPr lang="en-US" dirty="0">
                <a:sym typeface="Symbol" panose="05050102010706020507" pitchFamily="18" charset="2"/>
              </a:rPr>
              <a:t>p ( particular(p) </a:t>
            </a:r>
            <a:r>
              <a:rPr lang="en-US" dirty="0">
                <a:latin typeface="Trebuchet MS" panose="020B0603020202020204" pitchFamily="34" charset="0"/>
              </a:rPr>
              <a:t>→ (</a:t>
            </a:r>
            <a:r>
              <a:rPr lang="en-US" dirty="0">
                <a:sym typeface="Symbol" panose="05050102010706020507" pitchFamily="18" charset="2"/>
              </a:rPr>
              <a:t>t </a:t>
            </a:r>
            <a:r>
              <a:rPr lang="en-US" dirty="0" err="1">
                <a:sym typeface="Symbol" panose="05050102010706020507" pitchFamily="18" charset="2"/>
              </a:rPr>
              <a:t>existsAt</a:t>
            </a:r>
            <a:r>
              <a:rPr lang="en-US" dirty="0">
                <a:sym typeface="Symbol" panose="05050102010706020507" pitchFamily="18" charset="2"/>
              </a:rPr>
              <a:t>(p, t)))</a:t>
            </a:r>
          </a:p>
          <a:p>
            <a:endParaRPr lang="en-US" dirty="0"/>
          </a:p>
          <a:p>
            <a:pPr>
              <a:buFont typeface="Arial" panose="020B0604020202020204" pitchFamily="34" charset="0"/>
              <a:buChar char="•"/>
            </a:pPr>
            <a:r>
              <a:rPr lang="en-US" dirty="0"/>
              <a:t>The CL axiomatization contains also:</a:t>
            </a:r>
          </a:p>
          <a:p>
            <a:pPr marL="0" indent="0" algn="ctr"/>
            <a:r>
              <a:rPr lang="en-US" sz="2000" dirty="0"/>
              <a:t>(</a:t>
            </a:r>
            <a:r>
              <a:rPr lang="en-US" sz="2000" dirty="0" err="1"/>
              <a:t>cl:</a:t>
            </a:r>
            <a:r>
              <a:rPr lang="en-US" sz="2000" dirty="0" err="1">
                <a:solidFill>
                  <a:srgbClr val="FF66FF"/>
                </a:solidFill>
              </a:rPr>
              <a:t>outdiscourse</a:t>
            </a:r>
            <a:r>
              <a:rPr lang="en-US" sz="2000" dirty="0"/>
              <a:t> continuant-part-of temporal-part-of</a:t>
            </a:r>
          </a:p>
          <a:p>
            <a:pPr marL="0" indent="0" algn="ctr"/>
            <a:r>
              <a:rPr lang="en-US" sz="2000" dirty="0">
                <a:solidFill>
                  <a:srgbClr val="FFFF00"/>
                </a:solidFill>
              </a:rPr>
              <a:t>exists-at</a:t>
            </a:r>
            <a:r>
              <a:rPr lang="en-US" sz="2000" dirty="0"/>
              <a:t> </a:t>
            </a:r>
            <a:r>
              <a:rPr lang="en-US" sz="2000" dirty="0">
                <a:solidFill>
                  <a:srgbClr val="FFFF00"/>
                </a:solidFill>
              </a:rPr>
              <a:t>particular</a:t>
            </a:r>
            <a:r>
              <a:rPr lang="en-US" sz="2000" dirty="0"/>
              <a:t> universal instance-of)</a:t>
            </a:r>
          </a:p>
          <a:p>
            <a:pPr lvl="1">
              <a:buFont typeface="Arial" panose="020B0604020202020204" pitchFamily="34" charset="0"/>
              <a:buChar char="•"/>
            </a:pPr>
            <a:r>
              <a:rPr lang="en-US" sz="2000" dirty="0"/>
              <a:t>= ‘</a:t>
            </a:r>
            <a:r>
              <a:rPr lang="en-US" sz="2000" i="1" dirty="0">
                <a:solidFill>
                  <a:srgbClr val="FF66FF"/>
                </a:solidFill>
              </a:rPr>
              <a:t>we don’t talk of these</a:t>
            </a:r>
            <a:r>
              <a:rPr lang="en-US" sz="2000" dirty="0"/>
              <a:t>’, ‘</a:t>
            </a:r>
            <a:r>
              <a:rPr lang="en-US" sz="2000" i="1" dirty="0">
                <a:solidFill>
                  <a:srgbClr val="FF66FF"/>
                </a:solidFill>
              </a:rPr>
              <a:t>they are not ‘individuals’ in our domain (of discourse)</a:t>
            </a:r>
            <a:r>
              <a:rPr lang="en-US" sz="2000" dirty="0"/>
              <a:t>’</a:t>
            </a:r>
          </a:p>
          <a:p>
            <a:pPr lvl="1">
              <a:buFont typeface="Arial" panose="020B0604020202020204" pitchFamily="34" charset="0"/>
              <a:buChar char="•"/>
            </a:pPr>
            <a:r>
              <a:rPr lang="en-US" sz="2000" dirty="0"/>
              <a:t>Do not confuse this with ‘individuals’ as synonym for ‘particular’ in ontological realism.</a:t>
            </a:r>
          </a:p>
          <a:p>
            <a:pPr lvl="1">
              <a:buFont typeface="Arial" panose="020B0604020202020204" pitchFamily="34" charset="0"/>
              <a:buChar char="•"/>
            </a:pPr>
            <a:r>
              <a:rPr lang="en-US" sz="2000" dirty="0"/>
              <a:t>Only the p’s and t’s in the above denote entities of a type that are in the domain.</a:t>
            </a:r>
          </a:p>
          <a:p>
            <a:endParaRPr lang="en-US" dirty="0"/>
          </a:p>
        </p:txBody>
      </p:sp>
      <p:sp>
        <p:nvSpPr>
          <p:cNvPr id="4" name="Slide Number Placeholder 3">
            <a:extLst>
              <a:ext uri="{FF2B5EF4-FFF2-40B4-BE49-F238E27FC236}">
                <a16:creationId xmlns:a16="http://schemas.microsoft.com/office/drawing/2014/main" id="{75D1FB3F-AFF3-4A76-A553-E344CCB77356}"/>
              </a:ext>
            </a:extLst>
          </p:cNvPr>
          <p:cNvSpPr>
            <a:spLocks noGrp="1"/>
          </p:cNvSpPr>
          <p:nvPr>
            <p:ph type="sldNum" sz="quarter" idx="3"/>
          </p:nvPr>
        </p:nvSpPr>
        <p:spPr/>
        <p:txBody>
          <a:bodyPr/>
          <a:lstStyle/>
          <a:p>
            <a:fld id="{7C5DB68A-9D44-4073-920F-D08D647C06A7}" type="slidenum">
              <a:rPr lang="en-US" smtClean="0"/>
              <a:t>87</a:t>
            </a:fld>
            <a:endParaRPr lang="en-US" dirty="0"/>
          </a:p>
        </p:txBody>
      </p:sp>
      <p:sp>
        <p:nvSpPr>
          <p:cNvPr id="5" name="Rectangle 4">
            <a:extLst>
              <a:ext uri="{FF2B5EF4-FFF2-40B4-BE49-F238E27FC236}">
                <a16:creationId xmlns:a16="http://schemas.microsoft.com/office/drawing/2014/main" id="{A3AF7802-C108-4184-9B51-8D5F2FF1E94D}"/>
              </a:ext>
            </a:extLst>
          </p:cNvPr>
          <p:cNvSpPr/>
          <p:nvPr/>
        </p:nvSpPr>
        <p:spPr bwMode="auto">
          <a:xfrm>
            <a:off x="5791200" y="4495800"/>
            <a:ext cx="1447800" cy="457200"/>
          </a:xfrm>
          <a:prstGeom prst="rect">
            <a:avLst/>
          </a:prstGeom>
          <a:noFill/>
          <a:ln w="2857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cxnSp>
        <p:nvCxnSpPr>
          <p:cNvPr id="7" name="Straight Arrow Connector 6">
            <a:extLst>
              <a:ext uri="{FF2B5EF4-FFF2-40B4-BE49-F238E27FC236}">
                <a16:creationId xmlns:a16="http://schemas.microsoft.com/office/drawing/2014/main" id="{1657F540-15D5-408E-B039-A0F35FCB4C9D}"/>
              </a:ext>
            </a:extLst>
          </p:cNvPr>
          <p:cNvCxnSpPr>
            <a:cxnSpLocks/>
            <a:stCxn id="5" idx="2"/>
          </p:cNvCxnSpPr>
          <p:nvPr/>
        </p:nvCxnSpPr>
        <p:spPr bwMode="auto">
          <a:xfrm flipH="1">
            <a:off x="4953000" y="4953000"/>
            <a:ext cx="1562100" cy="228600"/>
          </a:xfrm>
          <a:prstGeom prst="straightConnector1">
            <a:avLst/>
          </a:prstGeom>
          <a:solidFill>
            <a:schemeClr val="accent1"/>
          </a:solidFill>
          <a:ln w="28575" cap="flat" cmpd="sng" algn="ctr">
            <a:solidFill>
              <a:schemeClr val="bg1"/>
            </a:solidFill>
            <a:prstDash val="solid"/>
            <a:round/>
            <a:headEnd type="none" w="med" len="med"/>
            <a:tailEnd type="triangle"/>
          </a:ln>
          <a:effectLst/>
        </p:spPr>
      </p:cxnSp>
    </p:spTree>
    <p:extLst>
      <p:ext uri="{BB962C8B-B14F-4D97-AF65-F5344CB8AC3E}">
        <p14:creationId xmlns:p14="http://schemas.microsoft.com/office/powerpoint/2010/main" val="1691211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animBg="1"/>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526E74-BD8C-4DAC-982C-4FB7D9DB9ECF}"/>
              </a:ext>
            </a:extLst>
          </p:cNvPr>
          <p:cNvSpPr>
            <a:spLocks noGrp="1"/>
          </p:cNvSpPr>
          <p:nvPr>
            <p:ph type="title"/>
          </p:nvPr>
        </p:nvSpPr>
        <p:spPr/>
        <p:txBody>
          <a:bodyPr/>
          <a:lstStyle/>
          <a:p>
            <a:r>
              <a:rPr lang="en-US" dirty="0"/>
              <a:t>Individual universals are in the domain of discourse, but not ‘universal’ !!!</a:t>
            </a:r>
          </a:p>
        </p:txBody>
      </p:sp>
      <p:sp>
        <p:nvSpPr>
          <p:cNvPr id="3" name="Content Placeholder 2">
            <a:extLst>
              <a:ext uri="{FF2B5EF4-FFF2-40B4-BE49-F238E27FC236}">
                <a16:creationId xmlns:a16="http://schemas.microsoft.com/office/drawing/2014/main" id="{E68B29F6-A7C6-4CFC-AFB1-9FD5C537F1D7}"/>
              </a:ext>
            </a:extLst>
          </p:cNvPr>
          <p:cNvSpPr>
            <a:spLocks noGrp="1"/>
          </p:cNvSpPr>
          <p:nvPr>
            <p:ph idx="1"/>
          </p:nvPr>
        </p:nvSpPr>
        <p:spPr>
          <a:xfrm>
            <a:off x="228600" y="2362200"/>
            <a:ext cx="8686800" cy="4267200"/>
          </a:xfrm>
        </p:spPr>
        <p:txBody>
          <a:bodyPr/>
          <a:lstStyle/>
          <a:p>
            <a:r>
              <a:rPr lang="en-US" sz="1600" dirty="0"/>
              <a:t>(</a:t>
            </a:r>
            <a:r>
              <a:rPr lang="en-US" sz="1600" dirty="0" err="1"/>
              <a:t>cl:comment</a:t>
            </a:r>
            <a:r>
              <a:rPr lang="en-US" sz="1600" dirty="0"/>
              <a:t> "1. There is always something that exists“</a:t>
            </a:r>
          </a:p>
          <a:p>
            <a:r>
              <a:rPr lang="en-US" sz="1600" dirty="0"/>
              <a:t>    (</a:t>
            </a:r>
            <a:r>
              <a:rPr lang="en-US" sz="1600" dirty="0" err="1">
                <a:solidFill>
                  <a:srgbClr val="92D050"/>
                </a:solidFill>
              </a:rPr>
              <a:t>forall</a:t>
            </a:r>
            <a:r>
              <a:rPr lang="en-US" sz="1600" dirty="0"/>
              <a:t> (</a:t>
            </a:r>
            <a:r>
              <a:rPr lang="en-US" sz="1600" dirty="0">
                <a:solidFill>
                  <a:srgbClr val="FFC000"/>
                </a:solidFill>
              </a:rPr>
              <a:t>t</a:t>
            </a:r>
            <a:r>
              <a:rPr lang="en-US" sz="1600" dirty="0"/>
              <a:t>)     </a:t>
            </a:r>
          </a:p>
          <a:p>
            <a:r>
              <a:rPr lang="en-US" sz="1600" dirty="0"/>
              <a:t>	(if (</a:t>
            </a:r>
            <a:r>
              <a:rPr lang="en-US" sz="1600" dirty="0">
                <a:solidFill>
                  <a:srgbClr val="FFFF00"/>
                </a:solidFill>
              </a:rPr>
              <a:t>instance-of</a:t>
            </a:r>
            <a:r>
              <a:rPr lang="en-US" sz="1600" dirty="0"/>
              <a:t> </a:t>
            </a:r>
            <a:r>
              <a:rPr lang="en-US" sz="1600" i="1" dirty="0">
                <a:solidFill>
                  <a:srgbClr val="FFC000"/>
                </a:solidFill>
              </a:rPr>
              <a:t>t</a:t>
            </a:r>
            <a:r>
              <a:rPr lang="en-US" sz="1600" dirty="0"/>
              <a:t> </a:t>
            </a:r>
            <a:r>
              <a:rPr lang="en-US" sz="1600" dirty="0">
                <a:solidFill>
                  <a:srgbClr val="00B0F0"/>
                </a:solidFill>
              </a:rPr>
              <a:t>temporal-region</a:t>
            </a:r>
            <a:r>
              <a:rPr lang="en-US" sz="1600" dirty="0"/>
              <a:t> </a:t>
            </a:r>
            <a:r>
              <a:rPr lang="en-US" sz="1600" i="1" dirty="0">
                <a:solidFill>
                  <a:srgbClr val="FFC000"/>
                </a:solidFill>
              </a:rPr>
              <a:t>t</a:t>
            </a:r>
            <a:r>
              <a:rPr lang="en-US" sz="1600" dirty="0"/>
              <a:t>)      </a:t>
            </a:r>
          </a:p>
          <a:p>
            <a:r>
              <a:rPr lang="en-US" sz="1600" dirty="0"/>
              <a:t>	    (</a:t>
            </a:r>
            <a:r>
              <a:rPr lang="en-US" sz="1600" dirty="0">
                <a:solidFill>
                  <a:srgbClr val="92D050"/>
                </a:solidFill>
              </a:rPr>
              <a:t>exists</a:t>
            </a:r>
            <a:r>
              <a:rPr lang="en-US" sz="1600" dirty="0"/>
              <a:t> (</a:t>
            </a:r>
            <a:r>
              <a:rPr lang="en-US" sz="1600" dirty="0">
                <a:solidFill>
                  <a:srgbClr val="FFC000"/>
                </a:solidFill>
              </a:rPr>
              <a:t>u </a:t>
            </a:r>
            <a:r>
              <a:rPr lang="en-US" sz="1600" dirty="0" err="1">
                <a:solidFill>
                  <a:srgbClr val="FFC000"/>
                </a:solidFill>
              </a:rPr>
              <a:t>i</a:t>
            </a:r>
            <a:r>
              <a:rPr lang="en-US" sz="1600" dirty="0"/>
              <a:t>)  (and (not (= </a:t>
            </a:r>
            <a:r>
              <a:rPr lang="en-US" sz="1600" i="1" dirty="0" err="1">
                <a:solidFill>
                  <a:srgbClr val="FFC000"/>
                </a:solidFill>
              </a:rPr>
              <a:t>i</a:t>
            </a:r>
            <a:r>
              <a:rPr lang="en-US" sz="1600" dirty="0">
                <a:solidFill>
                  <a:srgbClr val="FFC000"/>
                </a:solidFill>
              </a:rPr>
              <a:t> t</a:t>
            </a:r>
            <a:r>
              <a:rPr lang="en-US" sz="1600" dirty="0"/>
              <a:t>)) </a:t>
            </a:r>
          </a:p>
          <a:p>
            <a:r>
              <a:rPr lang="en-US" sz="1600" dirty="0"/>
              <a:t>			       (</a:t>
            </a:r>
            <a:r>
              <a:rPr lang="en-US" sz="1600" dirty="0">
                <a:solidFill>
                  <a:srgbClr val="FFFF00"/>
                </a:solidFill>
              </a:rPr>
              <a:t>universal</a:t>
            </a:r>
            <a:r>
              <a:rPr lang="en-US" sz="1600" dirty="0"/>
              <a:t> </a:t>
            </a:r>
            <a:r>
              <a:rPr lang="en-US" sz="1600" u="sng" dirty="0">
                <a:solidFill>
                  <a:srgbClr val="FFC000"/>
                </a:solidFill>
              </a:rPr>
              <a:t>u</a:t>
            </a:r>
            <a:r>
              <a:rPr lang="en-US" sz="1600" dirty="0"/>
              <a:t>)</a:t>
            </a:r>
          </a:p>
          <a:p>
            <a:r>
              <a:rPr lang="en-US" sz="1600" dirty="0"/>
              <a:t>			       (</a:t>
            </a:r>
            <a:r>
              <a:rPr lang="en-US" sz="1600" dirty="0">
                <a:solidFill>
                  <a:srgbClr val="FFFF00"/>
                </a:solidFill>
              </a:rPr>
              <a:t>particular</a:t>
            </a:r>
            <a:r>
              <a:rPr lang="en-US" sz="1600" dirty="0"/>
              <a:t> </a:t>
            </a:r>
            <a:r>
              <a:rPr lang="en-US" sz="1600" i="1" dirty="0" err="1">
                <a:solidFill>
                  <a:srgbClr val="FFC000"/>
                </a:solidFill>
              </a:rPr>
              <a:t>i</a:t>
            </a:r>
            <a:r>
              <a:rPr lang="en-US" sz="1600" dirty="0"/>
              <a:t>)</a:t>
            </a:r>
          </a:p>
          <a:p>
            <a:r>
              <a:rPr lang="en-US" sz="1600" dirty="0"/>
              <a:t>     			       (</a:t>
            </a:r>
            <a:r>
              <a:rPr lang="en-US" sz="1600" dirty="0">
                <a:solidFill>
                  <a:srgbClr val="FFFF00"/>
                </a:solidFill>
              </a:rPr>
              <a:t>instance-of</a:t>
            </a:r>
            <a:r>
              <a:rPr lang="en-US" sz="1600" dirty="0"/>
              <a:t> </a:t>
            </a:r>
            <a:r>
              <a:rPr lang="en-US" sz="1600" i="1" dirty="0" err="1">
                <a:solidFill>
                  <a:srgbClr val="FFC000"/>
                </a:solidFill>
              </a:rPr>
              <a:t>i</a:t>
            </a:r>
            <a:r>
              <a:rPr lang="en-US" sz="1600" dirty="0">
                <a:solidFill>
                  <a:srgbClr val="FFC000"/>
                </a:solidFill>
              </a:rPr>
              <a:t> </a:t>
            </a:r>
            <a:r>
              <a:rPr lang="en-US" sz="1600" u="sng" dirty="0">
                <a:solidFill>
                  <a:srgbClr val="FFC000"/>
                </a:solidFill>
              </a:rPr>
              <a:t>u</a:t>
            </a:r>
            <a:r>
              <a:rPr lang="en-US" sz="1600" dirty="0">
                <a:solidFill>
                  <a:srgbClr val="FFC000"/>
                </a:solidFill>
              </a:rPr>
              <a:t> </a:t>
            </a:r>
            <a:r>
              <a:rPr lang="en-US" sz="1600" i="1" dirty="0">
                <a:solidFill>
                  <a:srgbClr val="FFC000"/>
                </a:solidFill>
              </a:rPr>
              <a:t>t</a:t>
            </a:r>
            <a:r>
              <a:rPr lang="en-US" sz="1600" dirty="0"/>
              <a:t>))))))</a:t>
            </a:r>
          </a:p>
          <a:p>
            <a:endParaRPr lang="en-US" sz="1600" dirty="0"/>
          </a:p>
          <a:p>
            <a:r>
              <a:rPr lang="en-US" sz="1600" dirty="0"/>
              <a:t>(</a:t>
            </a:r>
            <a:r>
              <a:rPr lang="en-US" sz="1600" dirty="0" err="1"/>
              <a:t>cl:comment</a:t>
            </a:r>
            <a:r>
              <a:rPr lang="en-US" sz="1600" dirty="0"/>
              <a:t> "No role changes type during its existence [bks-1]" </a:t>
            </a:r>
          </a:p>
          <a:p>
            <a:r>
              <a:rPr lang="en-US" sz="1600" dirty="0"/>
              <a:t>   (</a:t>
            </a:r>
            <a:r>
              <a:rPr lang="en-US" sz="1600" dirty="0" err="1">
                <a:solidFill>
                  <a:srgbClr val="92D050"/>
                </a:solidFill>
              </a:rPr>
              <a:t>forall</a:t>
            </a:r>
            <a:r>
              <a:rPr lang="en-US" sz="1600" dirty="0"/>
              <a:t> (</a:t>
            </a:r>
            <a:r>
              <a:rPr lang="en-US" sz="1600" dirty="0">
                <a:solidFill>
                  <a:srgbClr val="FFC000"/>
                </a:solidFill>
              </a:rPr>
              <a:t>o</a:t>
            </a:r>
            <a:r>
              <a:rPr lang="en-US" sz="1600" dirty="0"/>
              <a:t>)</a:t>
            </a:r>
          </a:p>
          <a:p>
            <a:r>
              <a:rPr lang="en-US" sz="1600" dirty="0"/>
              <a:t>     (if (</a:t>
            </a:r>
            <a:r>
              <a:rPr lang="en-US" sz="1600" dirty="0">
                <a:solidFill>
                  <a:srgbClr val="92D050"/>
                </a:solidFill>
              </a:rPr>
              <a:t>exists</a:t>
            </a:r>
            <a:r>
              <a:rPr lang="en-US" sz="1600" dirty="0"/>
              <a:t> (</a:t>
            </a:r>
            <a:r>
              <a:rPr lang="en-US" sz="1600" dirty="0">
                <a:solidFill>
                  <a:srgbClr val="FFC000"/>
                </a:solidFill>
              </a:rPr>
              <a:t>t</a:t>
            </a:r>
            <a:r>
              <a:rPr lang="en-US" sz="1600" dirty="0"/>
              <a:t>) (</a:t>
            </a:r>
            <a:r>
              <a:rPr lang="en-US" sz="1600" dirty="0">
                <a:solidFill>
                  <a:srgbClr val="FFFF00"/>
                </a:solidFill>
              </a:rPr>
              <a:t>instance-of</a:t>
            </a:r>
            <a:r>
              <a:rPr lang="en-US" sz="1600" dirty="0"/>
              <a:t> </a:t>
            </a:r>
            <a:r>
              <a:rPr lang="en-US" sz="1600" i="1" dirty="0">
                <a:solidFill>
                  <a:srgbClr val="FFC000"/>
                </a:solidFill>
              </a:rPr>
              <a:t>o</a:t>
            </a:r>
            <a:r>
              <a:rPr lang="en-US" sz="1600" dirty="0"/>
              <a:t> </a:t>
            </a:r>
            <a:r>
              <a:rPr lang="en-US" sz="1600" dirty="0">
                <a:solidFill>
                  <a:srgbClr val="00B0F0"/>
                </a:solidFill>
              </a:rPr>
              <a:t>role</a:t>
            </a:r>
            <a:r>
              <a:rPr lang="en-US" sz="1600" dirty="0"/>
              <a:t> </a:t>
            </a:r>
            <a:r>
              <a:rPr lang="en-US" sz="1600" i="1" dirty="0">
                <a:solidFill>
                  <a:srgbClr val="FFC000"/>
                </a:solidFill>
              </a:rPr>
              <a:t>t</a:t>
            </a:r>
            <a:r>
              <a:rPr lang="en-US" sz="1600" dirty="0"/>
              <a:t>))</a:t>
            </a:r>
          </a:p>
          <a:p>
            <a:r>
              <a:rPr lang="en-US" sz="1600" dirty="0"/>
              <a:t>	    (</a:t>
            </a:r>
            <a:r>
              <a:rPr lang="en-US" sz="1600" dirty="0" err="1">
                <a:solidFill>
                  <a:srgbClr val="92D050"/>
                </a:solidFill>
              </a:rPr>
              <a:t>forall</a:t>
            </a:r>
            <a:r>
              <a:rPr lang="en-US" sz="1600" dirty="0"/>
              <a:t> (</a:t>
            </a:r>
            <a:r>
              <a:rPr lang="en-US" sz="1600" dirty="0">
                <a:solidFill>
                  <a:srgbClr val="FFC000"/>
                </a:solidFill>
              </a:rPr>
              <a:t>u</a:t>
            </a:r>
            <a:r>
              <a:rPr lang="en-US" sz="1600" dirty="0"/>
              <a:t>)</a:t>
            </a:r>
          </a:p>
          <a:p>
            <a:r>
              <a:rPr lang="en-US" sz="1600" dirty="0"/>
              <a:t>	       (if (</a:t>
            </a:r>
            <a:r>
              <a:rPr lang="en-US" sz="1600" dirty="0">
                <a:solidFill>
                  <a:srgbClr val="92D050"/>
                </a:solidFill>
              </a:rPr>
              <a:t>exists</a:t>
            </a:r>
            <a:r>
              <a:rPr lang="en-US" sz="1600" dirty="0"/>
              <a:t> (</a:t>
            </a:r>
            <a:r>
              <a:rPr lang="en-US" sz="1600" dirty="0">
                <a:solidFill>
                  <a:srgbClr val="FFC000"/>
                </a:solidFill>
              </a:rPr>
              <a:t>t</a:t>
            </a:r>
            <a:r>
              <a:rPr lang="en-US" sz="1600" dirty="0"/>
              <a:t>) (</a:t>
            </a:r>
            <a:r>
              <a:rPr lang="en-US" sz="1600" dirty="0">
                <a:solidFill>
                  <a:srgbClr val="FFFF00"/>
                </a:solidFill>
              </a:rPr>
              <a:t>instance-of</a:t>
            </a:r>
            <a:r>
              <a:rPr lang="en-US" sz="1600" dirty="0"/>
              <a:t> </a:t>
            </a:r>
            <a:r>
              <a:rPr lang="en-US" sz="1600" i="1" dirty="0">
                <a:solidFill>
                  <a:srgbClr val="FFC000"/>
                </a:solidFill>
              </a:rPr>
              <a:t>o</a:t>
            </a:r>
            <a:r>
              <a:rPr lang="en-US" sz="1600" dirty="0">
                <a:solidFill>
                  <a:srgbClr val="FFC000"/>
                </a:solidFill>
              </a:rPr>
              <a:t> </a:t>
            </a:r>
            <a:r>
              <a:rPr lang="en-US" sz="1600" u="sng" dirty="0">
                <a:solidFill>
                  <a:srgbClr val="FFC000"/>
                </a:solidFill>
              </a:rPr>
              <a:t>u</a:t>
            </a:r>
            <a:r>
              <a:rPr lang="en-US" sz="1600" dirty="0">
                <a:solidFill>
                  <a:srgbClr val="FFC000"/>
                </a:solidFill>
              </a:rPr>
              <a:t> </a:t>
            </a:r>
            <a:r>
              <a:rPr lang="en-US" sz="1600" i="1" dirty="0">
                <a:solidFill>
                  <a:srgbClr val="FFC000"/>
                </a:solidFill>
              </a:rPr>
              <a:t>t</a:t>
            </a:r>
            <a:r>
              <a:rPr lang="en-US" sz="1600" dirty="0"/>
              <a:t>))</a:t>
            </a:r>
          </a:p>
          <a:p>
            <a:r>
              <a:rPr lang="en-US" sz="1600" dirty="0"/>
              <a:t>	           (</a:t>
            </a:r>
            <a:r>
              <a:rPr lang="en-US" sz="1600" dirty="0" err="1">
                <a:solidFill>
                  <a:srgbClr val="92D050"/>
                </a:solidFill>
              </a:rPr>
              <a:t>forall</a:t>
            </a:r>
            <a:r>
              <a:rPr lang="en-US" sz="1600" dirty="0"/>
              <a:t> (</a:t>
            </a:r>
            <a:r>
              <a:rPr lang="en-US" sz="1600" dirty="0">
                <a:solidFill>
                  <a:srgbClr val="FFC000"/>
                </a:solidFill>
              </a:rPr>
              <a:t>t</a:t>
            </a:r>
            <a:r>
              <a:rPr lang="en-US" sz="1600" dirty="0"/>
              <a:t>) (</a:t>
            </a:r>
            <a:r>
              <a:rPr lang="en-US" sz="1600" dirty="0" err="1"/>
              <a:t>iff</a:t>
            </a:r>
            <a:r>
              <a:rPr lang="en-US" sz="1600" dirty="0"/>
              <a:t> (</a:t>
            </a:r>
            <a:r>
              <a:rPr lang="en-US" sz="1600" dirty="0">
                <a:solidFill>
                  <a:srgbClr val="FFFF00"/>
                </a:solidFill>
              </a:rPr>
              <a:t>instance-of</a:t>
            </a:r>
            <a:r>
              <a:rPr lang="en-US" sz="1600" dirty="0"/>
              <a:t> </a:t>
            </a:r>
            <a:r>
              <a:rPr lang="en-US" sz="1600" i="1" dirty="0">
                <a:solidFill>
                  <a:srgbClr val="FFC000"/>
                </a:solidFill>
              </a:rPr>
              <a:t>o</a:t>
            </a:r>
            <a:r>
              <a:rPr lang="en-US" sz="1600" dirty="0"/>
              <a:t> </a:t>
            </a:r>
            <a:r>
              <a:rPr lang="en-US" sz="1600" dirty="0">
                <a:solidFill>
                  <a:srgbClr val="00B0F0"/>
                </a:solidFill>
              </a:rPr>
              <a:t>role</a:t>
            </a:r>
            <a:r>
              <a:rPr lang="en-US" sz="1600" dirty="0"/>
              <a:t> </a:t>
            </a:r>
            <a:r>
              <a:rPr lang="en-US" sz="1600" i="1" dirty="0">
                <a:solidFill>
                  <a:srgbClr val="FFC000"/>
                </a:solidFill>
              </a:rPr>
              <a:t>t</a:t>
            </a:r>
            <a:r>
              <a:rPr lang="en-US" sz="1600" dirty="0"/>
              <a:t>) (</a:t>
            </a:r>
            <a:r>
              <a:rPr lang="en-US" sz="1600" dirty="0">
                <a:solidFill>
                  <a:srgbClr val="FFFF00"/>
                </a:solidFill>
              </a:rPr>
              <a:t>instance-of</a:t>
            </a:r>
            <a:r>
              <a:rPr lang="en-US" sz="1600" dirty="0"/>
              <a:t> </a:t>
            </a:r>
            <a:r>
              <a:rPr lang="en-US" sz="1600" i="1" dirty="0">
                <a:solidFill>
                  <a:srgbClr val="FFC000"/>
                </a:solidFill>
              </a:rPr>
              <a:t>o</a:t>
            </a:r>
            <a:r>
              <a:rPr lang="en-US" sz="1600" dirty="0"/>
              <a:t> </a:t>
            </a:r>
            <a:r>
              <a:rPr lang="en-US" sz="1600" u="sng" dirty="0">
                <a:solidFill>
                  <a:srgbClr val="FFC000"/>
                </a:solidFill>
              </a:rPr>
              <a:t>u</a:t>
            </a:r>
            <a:r>
              <a:rPr lang="en-US" sz="1600" dirty="0"/>
              <a:t> </a:t>
            </a:r>
            <a:r>
              <a:rPr lang="en-US" sz="1600" i="1" dirty="0">
                <a:solidFill>
                  <a:srgbClr val="FFC000"/>
                </a:solidFill>
              </a:rPr>
              <a:t>t</a:t>
            </a:r>
            <a:r>
              <a:rPr lang="en-US" sz="1600" dirty="0"/>
              <a:t>))))))))</a:t>
            </a:r>
          </a:p>
        </p:txBody>
      </p:sp>
      <p:sp>
        <p:nvSpPr>
          <p:cNvPr id="4" name="Slide Number Placeholder 3">
            <a:extLst>
              <a:ext uri="{FF2B5EF4-FFF2-40B4-BE49-F238E27FC236}">
                <a16:creationId xmlns:a16="http://schemas.microsoft.com/office/drawing/2014/main" id="{21CCB724-C397-4EE9-B25E-15BAFC1A2C83}"/>
              </a:ext>
            </a:extLst>
          </p:cNvPr>
          <p:cNvSpPr>
            <a:spLocks noGrp="1"/>
          </p:cNvSpPr>
          <p:nvPr>
            <p:ph type="sldNum" sz="quarter" idx="3"/>
          </p:nvPr>
        </p:nvSpPr>
        <p:spPr/>
        <p:txBody>
          <a:bodyPr/>
          <a:lstStyle/>
          <a:p>
            <a:fld id="{7C5DB68A-9D44-4073-920F-D08D647C06A7}" type="slidenum">
              <a:rPr lang="en-US" smtClean="0"/>
              <a:t>88</a:t>
            </a:fld>
            <a:endParaRPr lang="en-US" dirty="0"/>
          </a:p>
        </p:txBody>
      </p:sp>
    </p:spTree>
    <p:extLst>
      <p:ext uri="{BB962C8B-B14F-4D97-AF65-F5344CB8AC3E}">
        <p14:creationId xmlns:p14="http://schemas.microsoft.com/office/powerpoint/2010/main" val="410474378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A392D-7D1C-4836-B894-FCBC0BD23E4E}"/>
              </a:ext>
            </a:extLst>
          </p:cNvPr>
          <p:cNvSpPr>
            <a:spLocks noGrp="1"/>
          </p:cNvSpPr>
          <p:nvPr>
            <p:ph type="title"/>
          </p:nvPr>
        </p:nvSpPr>
        <p:spPr/>
        <p:txBody>
          <a:bodyPr/>
          <a:lstStyle/>
          <a:p>
            <a:r>
              <a:rPr lang="en-US" dirty="0"/>
              <a:t>‘Particulars exist at some time’</a:t>
            </a:r>
          </a:p>
        </p:txBody>
      </p:sp>
      <p:sp>
        <p:nvSpPr>
          <p:cNvPr id="3" name="Content Placeholder 2">
            <a:extLst>
              <a:ext uri="{FF2B5EF4-FFF2-40B4-BE49-F238E27FC236}">
                <a16:creationId xmlns:a16="http://schemas.microsoft.com/office/drawing/2014/main" id="{5577D71B-427E-4472-80CD-D6750ECC2309}"/>
              </a:ext>
            </a:extLst>
          </p:cNvPr>
          <p:cNvSpPr>
            <a:spLocks noGrp="1"/>
          </p:cNvSpPr>
          <p:nvPr>
            <p:ph idx="1"/>
          </p:nvPr>
        </p:nvSpPr>
        <p:spPr/>
        <p:txBody>
          <a:bodyPr/>
          <a:lstStyle/>
          <a:p>
            <a:pPr algn="ctr"/>
            <a:r>
              <a:rPr lang="en-US" dirty="0"/>
              <a:t>(</a:t>
            </a:r>
            <a:r>
              <a:rPr lang="en-US" dirty="0" err="1">
                <a:solidFill>
                  <a:srgbClr val="92D050"/>
                </a:solidFill>
              </a:rPr>
              <a:t>forall</a:t>
            </a:r>
            <a:r>
              <a:rPr lang="en-US" dirty="0"/>
              <a:t> (</a:t>
            </a:r>
            <a:r>
              <a:rPr lang="en-US" dirty="0">
                <a:solidFill>
                  <a:srgbClr val="FFC000"/>
                </a:solidFill>
              </a:rPr>
              <a:t>p</a:t>
            </a:r>
            <a:r>
              <a:rPr lang="en-US" dirty="0"/>
              <a:t>) (if (</a:t>
            </a:r>
            <a:r>
              <a:rPr lang="en-US" dirty="0">
                <a:solidFill>
                  <a:srgbClr val="FFFF00"/>
                </a:solidFill>
              </a:rPr>
              <a:t>particular</a:t>
            </a:r>
            <a:r>
              <a:rPr lang="en-US" dirty="0"/>
              <a:t> </a:t>
            </a:r>
            <a:r>
              <a:rPr lang="en-US" i="1" dirty="0">
                <a:solidFill>
                  <a:srgbClr val="FFC000"/>
                </a:solidFill>
              </a:rPr>
              <a:t>p</a:t>
            </a:r>
            <a:r>
              <a:rPr lang="en-US" dirty="0"/>
              <a:t>) (</a:t>
            </a:r>
            <a:r>
              <a:rPr lang="en-US" dirty="0">
                <a:solidFill>
                  <a:srgbClr val="92D050"/>
                </a:solidFill>
              </a:rPr>
              <a:t>exists</a:t>
            </a:r>
            <a:r>
              <a:rPr lang="en-US" dirty="0"/>
              <a:t> (</a:t>
            </a:r>
            <a:r>
              <a:rPr lang="en-US" dirty="0">
                <a:solidFill>
                  <a:srgbClr val="FFC000"/>
                </a:solidFill>
              </a:rPr>
              <a:t>t</a:t>
            </a:r>
            <a:r>
              <a:rPr lang="en-US" dirty="0"/>
              <a:t>) (</a:t>
            </a:r>
            <a:r>
              <a:rPr lang="en-US" dirty="0">
                <a:solidFill>
                  <a:srgbClr val="FFFF00"/>
                </a:solidFill>
              </a:rPr>
              <a:t>exists-at</a:t>
            </a:r>
            <a:r>
              <a:rPr lang="en-US" dirty="0"/>
              <a:t> </a:t>
            </a:r>
            <a:r>
              <a:rPr lang="en-US" i="1" dirty="0">
                <a:solidFill>
                  <a:srgbClr val="FFC000"/>
                </a:solidFill>
              </a:rPr>
              <a:t>p t</a:t>
            </a:r>
            <a:r>
              <a:rPr lang="en-US" dirty="0"/>
              <a:t>))))</a:t>
            </a:r>
          </a:p>
          <a:p>
            <a:pPr algn="ctr"/>
            <a:r>
              <a:rPr lang="en-US" sz="1800" dirty="0">
                <a:sym typeface="Symbol" panose="05050102010706020507" pitchFamily="18" charset="2"/>
              </a:rPr>
              <a:t> </a:t>
            </a:r>
            <a:r>
              <a:rPr lang="en-US" sz="1800" dirty="0"/>
              <a:t>Standard FOL notation</a:t>
            </a:r>
          </a:p>
          <a:p>
            <a:pPr algn="ctr"/>
            <a:r>
              <a:rPr lang="en-US" dirty="0">
                <a:sym typeface="Symbol" panose="05050102010706020507" pitchFamily="18" charset="2"/>
              </a:rPr>
              <a:t>p ( particular(p) </a:t>
            </a:r>
            <a:r>
              <a:rPr lang="en-US" dirty="0">
                <a:latin typeface="Trebuchet MS" panose="020B0603020202020204" pitchFamily="34" charset="0"/>
              </a:rPr>
              <a:t>→ (</a:t>
            </a:r>
            <a:r>
              <a:rPr lang="en-US" dirty="0">
                <a:sym typeface="Symbol" panose="05050102010706020507" pitchFamily="18" charset="2"/>
              </a:rPr>
              <a:t>t </a:t>
            </a:r>
            <a:r>
              <a:rPr lang="en-US" dirty="0" err="1">
                <a:sym typeface="Symbol" panose="05050102010706020507" pitchFamily="18" charset="2"/>
              </a:rPr>
              <a:t>existsAt</a:t>
            </a:r>
            <a:r>
              <a:rPr lang="en-US" dirty="0">
                <a:sym typeface="Symbol" panose="05050102010706020507" pitchFamily="18" charset="2"/>
              </a:rPr>
              <a:t>(p, t)))</a:t>
            </a:r>
          </a:p>
          <a:p>
            <a:endParaRPr lang="en-US" dirty="0"/>
          </a:p>
          <a:p>
            <a:pPr algn="ctr"/>
            <a:endParaRPr lang="en-US" dirty="0">
              <a:sym typeface="Symbol" panose="05050102010706020507" pitchFamily="18" charset="2"/>
            </a:endParaRPr>
          </a:p>
          <a:p>
            <a:pPr algn="ctr"/>
            <a:r>
              <a:rPr lang="en-US" dirty="0">
                <a:sym typeface="Symbol" panose="05050102010706020507" pitchFamily="18" charset="2"/>
              </a:rPr>
              <a:t>Is there anything here that says that ‘t’ or ‘time(t)’ is a time?</a:t>
            </a:r>
          </a:p>
          <a:p>
            <a:pPr algn="ctr"/>
            <a:endParaRPr lang="en-US" dirty="0">
              <a:sym typeface="Symbol" panose="05050102010706020507" pitchFamily="18" charset="2"/>
            </a:endParaRPr>
          </a:p>
          <a:p>
            <a:pPr algn="ctr"/>
            <a:r>
              <a:rPr lang="en-US" sz="4400" dirty="0">
                <a:sym typeface="Symbol" panose="05050102010706020507" pitchFamily="18" charset="2"/>
              </a:rPr>
              <a:t>No!</a:t>
            </a:r>
          </a:p>
          <a:p>
            <a:endParaRPr lang="en-US" dirty="0"/>
          </a:p>
        </p:txBody>
      </p:sp>
      <p:sp>
        <p:nvSpPr>
          <p:cNvPr id="4" name="Slide Number Placeholder 3">
            <a:extLst>
              <a:ext uri="{FF2B5EF4-FFF2-40B4-BE49-F238E27FC236}">
                <a16:creationId xmlns:a16="http://schemas.microsoft.com/office/drawing/2014/main" id="{75D1FB3F-AFF3-4A76-A553-E344CCB77356}"/>
              </a:ext>
            </a:extLst>
          </p:cNvPr>
          <p:cNvSpPr>
            <a:spLocks noGrp="1"/>
          </p:cNvSpPr>
          <p:nvPr>
            <p:ph type="sldNum" sz="quarter" idx="3"/>
          </p:nvPr>
        </p:nvSpPr>
        <p:spPr/>
        <p:txBody>
          <a:bodyPr/>
          <a:lstStyle/>
          <a:p>
            <a:fld id="{7C5DB68A-9D44-4073-920F-D08D647C06A7}" type="slidenum">
              <a:rPr lang="en-US" smtClean="0"/>
              <a:t>89</a:t>
            </a:fld>
            <a:endParaRPr lang="en-US" dirty="0"/>
          </a:p>
        </p:txBody>
      </p:sp>
    </p:spTree>
    <p:extLst>
      <p:ext uri="{BB962C8B-B14F-4D97-AF65-F5344CB8AC3E}">
        <p14:creationId xmlns:p14="http://schemas.microsoft.com/office/powerpoint/2010/main" val="198051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BB524-3E00-4A64-9D86-5C21028D841F}"/>
              </a:ext>
            </a:extLst>
          </p:cNvPr>
          <p:cNvSpPr>
            <a:spLocks noGrp="1"/>
          </p:cNvSpPr>
          <p:nvPr>
            <p:ph type="title"/>
          </p:nvPr>
        </p:nvSpPr>
        <p:spPr/>
        <p:txBody>
          <a:bodyPr/>
          <a:lstStyle/>
          <a:p>
            <a:r>
              <a:rPr lang="en-US" dirty="0"/>
              <a:t>However!</a:t>
            </a:r>
          </a:p>
        </p:txBody>
      </p:sp>
      <p:sp>
        <p:nvSpPr>
          <p:cNvPr id="3" name="Content Placeholder 2">
            <a:extLst>
              <a:ext uri="{FF2B5EF4-FFF2-40B4-BE49-F238E27FC236}">
                <a16:creationId xmlns:a16="http://schemas.microsoft.com/office/drawing/2014/main" id="{4B59C729-4041-4916-BE0E-72E525A44119}"/>
              </a:ext>
            </a:extLst>
          </p:cNvPr>
          <p:cNvSpPr>
            <a:spLocks noGrp="1"/>
          </p:cNvSpPr>
          <p:nvPr>
            <p:ph idx="1"/>
          </p:nvPr>
        </p:nvSpPr>
        <p:spPr/>
        <p:txBody>
          <a:bodyPr/>
          <a:lstStyle/>
          <a:p>
            <a:pPr>
              <a:buFont typeface="Arial" panose="020B0604020202020204" pitchFamily="34" charset="0"/>
              <a:buChar char="•"/>
            </a:pPr>
            <a:r>
              <a:rPr lang="en-US" dirty="0"/>
              <a:t>(</a:t>
            </a:r>
            <a:r>
              <a:rPr lang="en-US" dirty="0" err="1"/>
              <a:t>cl:comment</a:t>
            </a:r>
            <a:r>
              <a:rPr lang="en-US" dirty="0"/>
              <a:t> "6. Particulars exist at some time"    </a:t>
            </a:r>
          </a:p>
          <a:p>
            <a:r>
              <a:rPr lang="en-US" dirty="0"/>
              <a:t>	(</a:t>
            </a:r>
            <a:r>
              <a:rPr lang="en-US" dirty="0" err="1">
                <a:solidFill>
                  <a:srgbClr val="92D050"/>
                </a:solidFill>
              </a:rPr>
              <a:t>forall</a:t>
            </a:r>
            <a:r>
              <a:rPr lang="en-US" dirty="0"/>
              <a:t> (</a:t>
            </a:r>
            <a:r>
              <a:rPr lang="en-US" dirty="0">
                <a:solidFill>
                  <a:srgbClr val="FFC000"/>
                </a:solidFill>
              </a:rPr>
              <a:t>p</a:t>
            </a:r>
            <a:r>
              <a:rPr lang="en-US" dirty="0"/>
              <a:t>) </a:t>
            </a:r>
          </a:p>
          <a:p>
            <a:pPr>
              <a:spcBef>
                <a:spcPts val="0"/>
              </a:spcBef>
            </a:pPr>
            <a:r>
              <a:rPr lang="en-US" dirty="0"/>
              <a:t>		(if (</a:t>
            </a:r>
            <a:r>
              <a:rPr lang="en-US" dirty="0">
                <a:solidFill>
                  <a:srgbClr val="FFFF00"/>
                </a:solidFill>
              </a:rPr>
              <a:t>particular</a:t>
            </a:r>
            <a:r>
              <a:rPr lang="en-US" dirty="0"/>
              <a:t> </a:t>
            </a:r>
            <a:r>
              <a:rPr lang="en-US" i="1" dirty="0">
                <a:solidFill>
                  <a:srgbClr val="FFC000"/>
                </a:solidFill>
              </a:rPr>
              <a:t>p</a:t>
            </a:r>
            <a:r>
              <a:rPr lang="en-US" dirty="0"/>
              <a:t>) (</a:t>
            </a:r>
            <a:r>
              <a:rPr lang="en-US" dirty="0">
                <a:solidFill>
                  <a:srgbClr val="92D050"/>
                </a:solidFill>
              </a:rPr>
              <a:t>exists</a:t>
            </a:r>
            <a:r>
              <a:rPr lang="en-US" dirty="0"/>
              <a:t> (</a:t>
            </a:r>
            <a:r>
              <a:rPr lang="en-US" dirty="0">
                <a:solidFill>
                  <a:srgbClr val="FFC000"/>
                </a:solidFill>
              </a:rPr>
              <a:t>t</a:t>
            </a:r>
            <a:r>
              <a:rPr lang="en-US" dirty="0"/>
              <a:t>) (</a:t>
            </a:r>
            <a:r>
              <a:rPr lang="en-US" dirty="0">
                <a:solidFill>
                  <a:srgbClr val="FFFF00"/>
                </a:solidFill>
              </a:rPr>
              <a:t>exists-at</a:t>
            </a:r>
            <a:r>
              <a:rPr lang="en-US" dirty="0"/>
              <a:t> </a:t>
            </a:r>
            <a:r>
              <a:rPr lang="en-US" i="1" dirty="0">
                <a:solidFill>
                  <a:srgbClr val="FFC000"/>
                </a:solidFill>
              </a:rPr>
              <a:t>p t</a:t>
            </a:r>
            <a:r>
              <a:rPr lang="en-US" dirty="0"/>
              <a:t>)))))</a:t>
            </a:r>
          </a:p>
          <a:p>
            <a:r>
              <a:rPr lang="en-US" sz="1000" dirty="0"/>
              <a:t> </a:t>
            </a:r>
          </a:p>
          <a:p>
            <a:pPr>
              <a:buFont typeface="Arial" panose="020B0604020202020204" pitchFamily="34" charset="0"/>
              <a:buChar char="•"/>
            </a:pPr>
            <a:r>
              <a:rPr lang="en-US" dirty="0"/>
              <a:t>(</a:t>
            </a:r>
            <a:r>
              <a:rPr lang="en-US" dirty="0" err="1"/>
              <a:t>cl:comment</a:t>
            </a:r>
            <a:r>
              <a:rPr lang="en-US" dirty="0"/>
              <a:t> "9. </a:t>
            </a:r>
            <a:r>
              <a:rPr lang="en-US" dirty="0" err="1"/>
              <a:t>Relata</a:t>
            </a:r>
            <a:r>
              <a:rPr lang="en-US" dirty="0"/>
              <a:t> of exists-at are particulars."    </a:t>
            </a:r>
          </a:p>
          <a:p>
            <a:r>
              <a:rPr lang="en-US" dirty="0"/>
              <a:t>	(</a:t>
            </a:r>
            <a:r>
              <a:rPr lang="en-US" dirty="0" err="1">
                <a:solidFill>
                  <a:srgbClr val="92D050"/>
                </a:solidFill>
              </a:rPr>
              <a:t>forall</a:t>
            </a:r>
            <a:r>
              <a:rPr lang="en-US" dirty="0"/>
              <a:t> (</a:t>
            </a:r>
            <a:r>
              <a:rPr lang="en-US" dirty="0" err="1">
                <a:solidFill>
                  <a:srgbClr val="FFC000"/>
                </a:solidFill>
              </a:rPr>
              <a:t>i</a:t>
            </a:r>
            <a:r>
              <a:rPr lang="en-US" dirty="0">
                <a:solidFill>
                  <a:srgbClr val="FFC000"/>
                </a:solidFill>
              </a:rPr>
              <a:t> t</a:t>
            </a:r>
            <a:r>
              <a:rPr lang="en-US" dirty="0"/>
              <a:t>)     </a:t>
            </a:r>
          </a:p>
          <a:p>
            <a:pPr>
              <a:spcBef>
                <a:spcPts val="0"/>
              </a:spcBef>
            </a:pPr>
            <a:r>
              <a:rPr lang="en-US" dirty="0"/>
              <a:t>		(if (</a:t>
            </a:r>
            <a:r>
              <a:rPr lang="en-US" dirty="0">
                <a:solidFill>
                  <a:srgbClr val="FFFF00"/>
                </a:solidFill>
              </a:rPr>
              <a:t>exists-at</a:t>
            </a:r>
            <a:r>
              <a:rPr lang="en-US" dirty="0"/>
              <a:t> </a:t>
            </a:r>
            <a:r>
              <a:rPr lang="en-US" i="1" dirty="0" err="1">
                <a:solidFill>
                  <a:srgbClr val="FFC000"/>
                </a:solidFill>
              </a:rPr>
              <a:t>i</a:t>
            </a:r>
            <a:r>
              <a:rPr lang="en-US" i="1" dirty="0">
                <a:solidFill>
                  <a:srgbClr val="FFC000"/>
                </a:solidFill>
              </a:rPr>
              <a:t> t</a:t>
            </a:r>
            <a:r>
              <a:rPr lang="en-US" dirty="0"/>
              <a:t>)      </a:t>
            </a:r>
          </a:p>
          <a:p>
            <a:pPr>
              <a:spcBef>
                <a:spcPts val="0"/>
              </a:spcBef>
            </a:pPr>
            <a:r>
              <a:rPr lang="en-US" dirty="0"/>
              <a:t>			(and (</a:t>
            </a:r>
            <a:r>
              <a:rPr lang="en-US" dirty="0">
                <a:solidFill>
                  <a:srgbClr val="FFFF00"/>
                </a:solidFill>
              </a:rPr>
              <a:t>particular</a:t>
            </a:r>
            <a:r>
              <a:rPr lang="en-US" dirty="0"/>
              <a:t> </a:t>
            </a:r>
            <a:r>
              <a:rPr lang="en-US" i="1" dirty="0" err="1">
                <a:solidFill>
                  <a:srgbClr val="FFC000"/>
                </a:solidFill>
              </a:rPr>
              <a:t>i</a:t>
            </a:r>
            <a:r>
              <a:rPr lang="en-US" dirty="0"/>
              <a:t>) </a:t>
            </a:r>
          </a:p>
          <a:p>
            <a:pPr>
              <a:spcBef>
                <a:spcPts val="0"/>
              </a:spcBef>
            </a:pPr>
            <a:r>
              <a:rPr lang="en-US" dirty="0"/>
              <a:t>			        (</a:t>
            </a:r>
            <a:r>
              <a:rPr lang="en-US" dirty="0">
                <a:solidFill>
                  <a:srgbClr val="FFFF00"/>
                </a:solidFill>
              </a:rPr>
              <a:t>particular</a:t>
            </a:r>
            <a:r>
              <a:rPr lang="en-US" dirty="0"/>
              <a:t> </a:t>
            </a:r>
            <a:r>
              <a:rPr lang="en-US" dirty="0">
                <a:solidFill>
                  <a:srgbClr val="FFC000"/>
                </a:solidFill>
              </a:rPr>
              <a:t>t</a:t>
            </a:r>
            <a:r>
              <a:rPr lang="en-US" dirty="0"/>
              <a:t>)       </a:t>
            </a:r>
          </a:p>
          <a:p>
            <a:pPr>
              <a:spcBef>
                <a:spcPts val="0"/>
              </a:spcBef>
            </a:pPr>
            <a:r>
              <a:rPr lang="en-US" dirty="0"/>
              <a:t>			        (</a:t>
            </a:r>
            <a:r>
              <a:rPr lang="en-US" dirty="0">
                <a:solidFill>
                  <a:srgbClr val="FFFF00"/>
                </a:solidFill>
              </a:rPr>
              <a:t>instance-of</a:t>
            </a:r>
            <a:r>
              <a:rPr lang="en-US" dirty="0"/>
              <a:t> </a:t>
            </a:r>
            <a:r>
              <a:rPr lang="en-US" i="1" dirty="0">
                <a:solidFill>
                  <a:srgbClr val="FFC000"/>
                </a:solidFill>
              </a:rPr>
              <a:t>t</a:t>
            </a:r>
            <a:r>
              <a:rPr lang="en-US" dirty="0"/>
              <a:t> </a:t>
            </a:r>
            <a:r>
              <a:rPr lang="en-US" dirty="0">
                <a:solidFill>
                  <a:srgbClr val="00B0F0"/>
                </a:solidFill>
              </a:rPr>
              <a:t>temporal-region</a:t>
            </a:r>
            <a:r>
              <a:rPr lang="en-US" dirty="0"/>
              <a:t> </a:t>
            </a:r>
            <a:r>
              <a:rPr lang="en-US" i="1" dirty="0">
                <a:solidFill>
                  <a:srgbClr val="FFC000"/>
                </a:solidFill>
              </a:rPr>
              <a:t>t</a:t>
            </a:r>
            <a:r>
              <a:rPr lang="en-US" dirty="0"/>
              <a:t>)))))</a:t>
            </a:r>
          </a:p>
          <a:p>
            <a:endParaRPr lang="en-US" dirty="0"/>
          </a:p>
          <a:p>
            <a:r>
              <a:rPr lang="en-US" dirty="0">
                <a:sym typeface="Wingdings" panose="05000000000000000000" pitchFamily="2" charset="2"/>
              </a:rPr>
              <a:t> The CLIF sentences do </a:t>
            </a:r>
            <a:r>
              <a:rPr lang="en-US">
                <a:sym typeface="Wingdings" panose="05000000000000000000" pitchFamily="2" charset="2"/>
              </a:rPr>
              <a:t>not always reflect </a:t>
            </a:r>
            <a:r>
              <a:rPr lang="en-US" dirty="0">
                <a:sym typeface="Wingdings" panose="05000000000000000000" pitchFamily="2" charset="2"/>
              </a:rPr>
              <a:t>the comments faithfully, and vv. This doesn’t mean they are wrong.</a:t>
            </a:r>
            <a:endParaRPr lang="en-US" dirty="0"/>
          </a:p>
        </p:txBody>
      </p:sp>
      <p:sp>
        <p:nvSpPr>
          <p:cNvPr id="4" name="Slide Number Placeholder 3">
            <a:extLst>
              <a:ext uri="{FF2B5EF4-FFF2-40B4-BE49-F238E27FC236}">
                <a16:creationId xmlns:a16="http://schemas.microsoft.com/office/drawing/2014/main" id="{EACC9141-3AD1-47F6-B52F-D70C0CDF18BB}"/>
              </a:ext>
            </a:extLst>
          </p:cNvPr>
          <p:cNvSpPr>
            <a:spLocks noGrp="1"/>
          </p:cNvSpPr>
          <p:nvPr>
            <p:ph type="sldNum" sz="quarter" idx="3"/>
          </p:nvPr>
        </p:nvSpPr>
        <p:spPr/>
        <p:txBody>
          <a:bodyPr/>
          <a:lstStyle/>
          <a:p>
            <a:fld id="{7C5DB68A-9D44-4073-920F-D08D647C06A7}" type="slidenum">
              <a:rPr lang="en-US" smtClean="0"/>
              <a:t>90</a:t>
            </a:fld>
            <a:endParaRPr lang="en-US" dirty="0"/>
          </a:p>
        </p:txBody>
      </p:sp>
    </p:spTree>
    <p:extLst>
      <p:ext uri="{BB962C8B-B14F-4D97-AF65-F5344CB8AC3E}">
        <p14:creationId xmlns:p14="http://schemas.microsoft.com/office/powerpoint/2010/main" val="2429601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AutoShape 3"/>
          <p:cNvSpPr>
            <a:spLocks noGrp="1" noChangeArrowheads="1"/>
          </p:cNvSpPr>
          <p:nvPr>
            <p:ph type="title"/>
          </p:nvPr>
        </p:nvSpPr>
        <p:spPr/>
        <p:txBody>
          <a:bodyPr/>
          <a:lstStyle/>
          <a:p>
            <a:pPr eaLnBrk="1" hangingPunct="1">
              <a:lnSpc>
                <a:spcPct val="90000"/>
              </a:lnSpc>
            </a:pPr>
            <a:r>
              <a:rPr lang="nl-BE" altLang="en-US" dirty="0"/>
              <a:t>‘Realism-based’ predicates</a:t>
            </a:r>
            <a:endParaRPr lang="en-US" altLang="en-US" sz="2000" dirty="0"/>
          </a:p>
        </p:txBody>
      </p:sp>
      <p:sp>
        <p:nvSpPr>
          <p:cNvPr id="2044930" name="Rectangle 2"/>
          <p:cNvSpPr>
            <a:spLocks noGrp="1" noChangeArrowheads="1"/>
          </p:cNvSpPr>
          <p:nvPr>
            <p:ph idx="1"/>
          </p:nvPr>
        </p:nvSpPr>
        <p:spPr/>
        <p:txBody>
          <a:bodyPr/>
          <a:lstStyle/>
          <a:p>
            <a:pPr eaLnBrk="1" hangingPunct="1">
              <a:lnSpc>
                <a:spcPct val="90000"/>
              </a:lnSpc>
              <a:buFont typeface="Arial" panose="020B0604020202020204" pitchFamily="34" charset="0"/>
              <a:buChar char="•"/>
            </a:pPr>
            <a:r>
              <a:rPr lang="nl-NL" altLang="en-US" dirty="0"/>
              <a:t>Criteria:</a:t>
            </a:r>
          </a:p>
          <a:p>
            <a:pPr lvl="1">
              <a:lnSpc>
                <a:spcPct val="90000"/>
              </a:lnSpc>
              <a:buFont typeface="Arial" panose="020B0604020202020204" pitchFamily="34" charset="0"/>
              <a:buChar char="•"/>
            </a:pPr>
            <a:r>
              <a:rPr lang="nl-NL" altLang="en-US" sz="2000" dirty="0"/>
              <a:t>Restricted to formal relations.</a:t>
            </a:r>
          </a:p>
          <a:p>
            <a:pPr lvl="1">
              <a:lnSpc>
                <a:spcPct val="90000"/>
              </a:lnSpc>
              <a:buFont typeface="Arial" panose="020B0604020202020204" pitchFamily="34" charset="0"/>
              <a:buChar char="•"/>
            </a:pPr>
            <a:r>
              <a:rPr lang="nl-NL" altLang="en-US" sz="2000" dirty="0"/>
              <a:t>Grounded in the distinction between types (universals and defined classes) and particulars.</a:t>
            </a:r>
          </a:p>
          <a:p>
            <a:pPr lvl="1">
              <a:lnSpc>
                <a:spcPct val="90000"/>
              </a:lnSpc>
              <a:spcAft>
                <a:spcPts val="1200"/>
              </a:spcAft>
              <a:buFont typeface="Arial" panose="020B0604020202020204" pitchFamily="34" charset="0"/>
              <a:buChar char="•"/>
            </a:pPr>
            <a:r>
              <a:rPr lang="nl-NL" altLang="en-US" sz="2000" dirty="0"/>
              <a:t>Use of temporal indexing.</a:t>
            </a:r>
          </a:p>
          <a:p>
            <a:pPr eaLnBrk="1" hangingPunct="1">
              <a:lnSpc>
                <a:spcPct val="90000"/>
              </a:lnSpc>
              <a:buFont typeface="Arial" panose="020B0604020202020204" pitchFamily="34" charset="0"/>
              <a:buChar char="•"/>
            </a:pPr>
            <a:r>
              <a:rPr lang="nl-BE" altLang="en-US" dirty="0"/>
              <a:t>Example:</a:t>
            </a:r>
            <a:r>
              <a:rPr lang="nl-BE" altLang="en-US" sz="2400" dirty="0"/>
              <a:t> ‘all soccer balls are round’</a:t>
            </a:r>
          </a:p>
          <a:p>
            <a:pPr lvl="1">
              <a:lnSpc>
                <a:spcPct val="90000"/>
              </a:lnSpc>
              <a:buFont typeface="Arial" panose="020B0604020202020204" pitchFamily="34" charset="0"/>
              <a:buChar char="•"/>
            </a:pPr>
            <a:r>
              <a:rPr lang="nl-BE" altLang="en-US" dirty="0"/>
              <a:t>FOL with properties ‘fantologically conceived’:</a:t>
            </a:r>
          </a:p>
          <a:p>
            <a:pPr lvl="2">
              <a:lnSpc>
                <a:spcPct val="90000"/>
              </a:lnSpc>
              <a:buFont typeface="Arial" panose="020B0604020202020204" pitchFamily="34" charset="0"/>
              <a:buChar char="•"/>
            </a:pPr>
            <a:r>
              <a:rPr lang="nl-BE" altLang="en-US" dirty="0"/>
              <a:t>(</a:t>
            </a:r>
            <a:r>
              <a:rPr lang="nl-BE" altLang="en-US" dirty="0">
                <a:solidFill>
                  <a:srgbClr val="92D050"/>
                </a:solidFill>
              </a:rPr>
              <a:t>forall</a:t>
            </a:r>
            <a:r>
              <a:rPr lang="nl-BE" altLang="en-US" dirty="0"/>
              <a:t> (</a:t>
            </a:r>
            <a:r>
              <a:rPr lang="nl-BE" altLang="en-US" dirty="0">
                <a:solidFill>
                  <a:srgbClr val="FFC000"/>
                </a:solidFill>
              </a:rPr>
              <a:t>x</a:t>
            </a:r>
            <a:r>
              <a:rPr lang="nl-BE" altLang="en-US" dirty="0"/>
              <a:t>) (if (</a:t>
            </a:r>
            <a:r>
              <a:rPr lang="nl-BE" altLang="en-US" dirty="0">
                <a:solidFill>
                  <a:srgbClr val="FFFF00"/>
                </a:solidFill>
              </a:rPr>
              <a:t>soccer-ball</a:t>
            </a:r>
            <a:r>
              <a:rPr lang="nl-BE" altLang="en-US" dirty="0"/>
              <a:t> </a:t>
            </a:r>
            <a:r>
              <a:rPr lang="nl-BE" altLang="en-US" i="1" dirty="0">
                <a:solidFill>
                  <a:srgbClr val="FFC000"/>
                </a:solidFill>
              </a:rPr>
              <a:t>x</a:t>
            </a:r>
            <a:r>
              <a:rPr lang="nl-BE" altLang="en-US" dirty="0"/>
              <a:t>) (</a:t>
            </a:r>
            <a:r>
              <a:rPr lang="nl-BE" altLang="en-US" dirty="0">
                <a:solidFill>
                  <a:srgbClr val="FFFF00"/>
                </a:solidFill>
              </a:rPr>
              <a:t>round</a:t>
            </a:r>
            <a:r>
              <a:rPr lang="nl-BE" altLang="en-US" dirty="0"/>
              <a:t> </a:t>
            </a:r>
            <a:r>
              <a:rPr lang="nl-BE" altLang="en-US" i="1" dirty="0">
                <a:solidFill>
                  <a:srgbClr val="FFC000"/>
                </a:solidFill>
              </a:rPr>
              <a:t>x</a:t>
            </a:r>
            <a:r>
              <a:rPr lang="nl-BE" altLang="en-US" dirty="0"/>
              <a:t>)))</a:t>
            </a:r>
          </a:p>
          <a:p>
            <a:pPr lvl="1">
              <a:lnSpc>
                <a:spcPct val="90000"/>
              </a:lnSpc>
              <a:buFont typeface="Arial" panose="020B0604020202020204" pitchFamily="34" charset="0"/>
              <a:buChar char="•"/>
            </a:pPr>
            <a:r>
              <a:rPr lang="nl-BE" altLang="en-US" dirty="0"/>
              <a:t>Realism-based </a:t>
            </a:r>
            <a:r>
              <a:rPr lang="nl-BE" altLang="en-US" sz="1400" dirty="0"/>
              <a:t>(but perhaps not faithfull)</a:t>
            </a:r>
            <a:r>
              <a:rPr lang="nl-BE" altLang="en-US" dirty="0"/>
              <a:t>:</a:t>
            </a:r>
          </a:p>
          <a:p>
            <a:pPr lvl="2">
              <a:lnSpc>
                <a:spcPct val="90000"/>
              </a:lnSpc>
              <a:buFont typeface="Arial" panose="020B0604020202020204" pitchFamily="34" charset="0"/>
              <a:buChar char="•"/>
            </a:pPr>
            <a:r>
              <a:rPr lang="nl-BE" altLang="en-US" dirty="0"/>
              <a:t>(</a:t>
            </a:r>
            <a:r>
              <a:rPr lang="nl-BE" altLang="en-US" dirty="0">
                <a:solidFill>
                  <a:srgbClr val="92D050"/>
                </a:solidFill>
              </a:rPr>
              <a:t>forall</a:t>
            </a:r>
            <a:r>
              <a:rPr lang="nl-BE" altLang="en-US" dirty="0"/>
              <a:t> (</a:t>
            </a:r>
            <a:r>
              <a:rPr lang="nl-BE" altLang="en-US" dirty="0">
                <a:solidFill>
                  <a:srgbClr val="FFC000"/>
                </a:solidFill>
              </a:rPr>
              <a:t>x t</a:t>
            </a:r>
            <a:r>
              <a:rPr lang="nl-BE" altLang="en-US" dirty="0"/>
              <a:t>)</a:t>
            </a:r>
          </a:p>
          <a:p>
            <a:pPr marL="1371600" lvl="3" indent="0">
              <a:lnSpc>
                <a:spcPct val="90000"/>
              </a:lnSpc>
              <a:spcBef>
                <a:spcPts val="0"/>
              </a:spcBef>
              <a:buNone/>
            </a:pPr>
            <a:r>
              <a:rPr lang="nl-BE" altLang="en-US" dirty="0"/>
              <a:t>(if 	(</a:t>
            </a:r>
            <a:r>
              <a:rPr lang="nl-BE" altLang="en-US" dirty="0">
                <a:solidFill>
                  <a:srgbClr val="FFFF00"/>
                </a:solidFill>
              </a:rPr>
              <a:t>instance-of</a:t>
            </a:r>
            <a:r>
              <a:rPr lang="nl-BE" altLang="en-US" dirty="0"/>
              <a:t> </a:t>
            </a:r>
            <a:r>
              <a:rPr lang="nl-BE" altLang="en-US" i="1" dirty="0">
                <a:solidFill>
                  <a:srgbClr val="FFC000"/>
                </a:solidFill>
              </a:rPr>
              <a:t>x</a:t>
            </a:r>
            <a:r>
              <a:rPr lang="nl-BE" altLang="en-US" dirty="0"/>
              <a:t> </a:t>
            </a:r>
            <a:r>
              <a:rPr lang="nl-BE" altLang="en-US" dirty="0">
                <a:solidFill>
                  <a:srgbClr val="00B0F0"/>
                </a:solidFill>
              </a:rPr>
              <a:t>soccer-ball</a:t>
            </a:r>
            <a:r>
              <a:rPr lang="nl-BE" altLang="en-US" dirty="0"/>
              <a:t> </a:t>
            </a:r>
            <a:r>
              <a:rPr lang="nl-BE" altLang="en-US" i="1" dirty="0">
                <a:solidFill>
                  <a:srgbClr val="FFC000"/>
                </a:solidFill>
              </a:rPr>
              <a:t>t</a:t>
            </a:r>
            <a:r>
              <a:rPr lang="nl-BE" altLang="en-US" dirty="0"/>
              <a:t>)</a:t>
            </a:r>
          </a:p>
          <a:p>
            <a:pPr marL="1371600" lvl="3" indent="0">
              <a:lnSpc>
                <a:spcPct val="90000"/>
              </a:lnSpc>
              <a:spcBef>
                <a:spcPts val="0"/>
              </a:spcBef>
              <a:buNone/>
            </a:pPr>
            <a:r>
              <a:rPr lang="nl-BE" altLang="en-US" dirty="0"/>
              <a:t>	(</a:t>
            </a:r>
            <a:r>
              <a:rPr lang="nl-BE" altLang="en-US" dirty="0">
                <a:solidFill>
                  <a:srgbClr val="92D050"/>
                </a:solidFill>
              </a:rPr>
              <a:t>exists</a:t>
            </a:r>
            <a:r>
              <a:rPr lang="nl-BE" altLang="en-US" dirty="0"/>
              <a:t> (</a:t>
            </a:r>
            <a:r>
              <a:rPr lang="nl-BE" altLang="en-US" dirty="0">
                <a:solidFill>
                  <a:srgbClr val="FFC000"/>
                </a:solidFill>
              </a:rPr>
              <a:t>y</a:t>
            </a:r>
            <a:r>
              <a:rPr lang="nl-BE" altLang="en-US" dirty="0"/>
              <a:t>)</a:t>
            </a:r>
          </a:p>
          <a:p>
            <a:pPr marL="1371600" lvl="3" indent="0">
              <a:lnSpc>
                <a:spcPct val="90000"/>
              </a:lnSpc>
              <a:spcBef>
                <a:spcPts val="0"/>
              </a:spcBef>
              <a:buNone/>
            </a:pPr>
            <a:r>
              <a:rPr lang="nl-BE" altLang="en-US" dirty="0"/>
              <a:t>	    (and	(</a:t>
            </a:r>
            <a:r>
              <a:rPr lang="nl-BE" altLang="en-US" dirty="0">
                <a:solidFill>
                  <a:srgbClr val="FFFF00"/>
                </a:solidFill>
              </a:rPr>
              <a:t>instance-of</a:t>
            </a:r>
            <a:r>
              <a:rPr lang="nl-BE" altLang="en-US" dirty="0"/>
              <a:t> </a:t>
            </a:r>
            <a:r>
              <a:rPr lang="nl-BE" altLang="en-US" i="1" dirty="0">
                <a:solidFill>
                  <a:srgbClr val="FFC000"/>
                </a:solidFill>
              </a:rPr>
              <a:t>y</a:t>
            </a:r>
            <a:r>
              <a:rPr lang="nl-BE" altLang="en-US" dirty="0"/>
              <a:t> </a:t>
            </a:r>
            <a:r>
              <a:rPr lang="nl-BE" altLang="en-US" dirty="0">
                <a:solidFill>
                  <a:srgbClr val="00B0F0"/>
                </a:solidFill>
              </a:rPr>
              <a:t>round</a:t>
            </a:r>
            <a:r>
              <a:rPr lang="nl-BE" altLang="en-US" dirty="0"/>
              <a:t> </a:t>
            </a:r>
            <a:r>
              <a:rPr lang="nl-BE" altLang="en-US" i="1" dirty="0">
                <a:solidFill>
                  <a:srgbClr val="FFC000"/>
                </a:solidFill>
              </a:rPr>
              <a:t>t</a:t>
            </a:r>
            <a:r>
              <a:rPr lang="nl-BE" altLang="en-US" dirty="0"/>
              <a:t>)</a:t>
            </a:r>
          </a:p>
          <a:p>
            <a:pPr marL="1371600" lvl="3" indent="0">
              <a:lnSpc>
                <a:spcPct val="90000"/>
              </a:lnSpc>
              <a:spcBef>
                <a:spcPts val="0"/>
              </a:spcBef>
              <a:buNone/>
            </a:pPr>
            <a:r>
              <a:rPr lang="nl-BE" altLang="en-US" dirty="0"/>
              <a:t>	     	(</a:t>
            </a:r>
            <a:r>
              <a:rPr lang="nl-BE" altLang="en-US" dirty="0">
                <a:solidFill>
                  <a:srgbClr val="FFFF00"/>
                </a:solidFill>
              </a:rPr>
              <a:t>inheres-in</a:t>
            </a:r>
            <a:r>
              <a:rPr lang="nl-BE" altLang="en-US" dirty="0"/>
              <a:t> </a:t>
            </a:r>
            <a:r>
              <a:rPr lang="nl-BE" altLang="en-US" i="1" dirty="0">
                <a:solidFill>
                  <a:srgbClr val="FFC000"/>
                </a:solidFill>
              </a:rPr>
              <a:t>y x</a:t>
            </a:r>
            <a:r>
              <a:rPr lang="nl-BE" altLang="en-US" dirty="0"/>
              <a:t>)))))   </a:t>
            </a:r>
          </a:p>
        </p:txBody>
      </p:sp>
      <p:sp>
        <p:nvSpPr>
          <p:cNvPr id="29700" name="AutoShape 4" descr="larson-oct-1987"/>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endParaRPr lang="en-US" altLang="en-US"/>
          </a:p>
        </p:txBody>
      </p:sp>
      <p:sp>
        <p:nvSpPr>
          <p:cNvPr id="2" name="Rectangle 1">
            <a:extLst>
              <a:ext uri="{FF2B5EF4-FFF2-40B4-BE49-F238E27FC236}">
                <a16:creationId xmlns:a16="http://schemas.microsoft.com/office/drawing/2014/main" id="{9C2C37CB-1C0B-4432-A248-A4C77B348663}"/>
              </a:ext>
            </a:extLst>
          </p:cNvPr>
          <p:cNvSpPr/>
          <p:nvPr/>
        </p:nvSpPr>
        <p:spPr>
          <a:xfrm>
            <a:off x="5591175" y="6523851"/>
            <a:ext cx="3552825" cy="276999"/>
          </a:xfrm>
          <a:prstGeom prst="rect">
            <a:avLst/>
          </a:prstGeom>
        </p:spPr>
        <p:txBody>
          <a:bodyPr wrap="square">
            <a:spAutoFit/>
          </a:bodyPr>
          <a:lstStyle/>
          <a:p>
            <a:r>
              <a:rPr lang="en-US" sz="1200" b="0" dirty="0">
                <a:solidFill>
                  <a:schemeClr val="bg1"/>
                </a:solidFill>
                <a:hlinkClick r:id="rId3"/>
              </a:rPr>
              <a:t>http://ontology.buffalo.edu/bfo/Against_Fantology.pdf</a:t>
            </a:r>
            <a:r>
              <a:rPr lang="en-US" sz="1200" b="0" dirty="0">
                <a:solidFill>
                  <a:schemeClr val="bg1"/>
                </a:solidFill>
              </a:rPr>
              <a:t> </a:t>
            </a:r>
          </a:p>
        </p:txBody>
      </p:sp>
      <p:sp>
        <p:nvSpPr>
          <p:cNvPr id="3" name="Slide Number Placeholder 2">
            <a:extLst>
              <a:ext uri="{FF2B5EF4-FFF2-40B4-BE49-F238E27FC236}">
                <a16:creationId xmlns:a16="http://schemas.microsoft.com/office/drawing/2014/main" id="{E8C3E11C-AFCC-4112-B886-A9CF6B65D96A}"/>
              </a:ext>
            </a:extLst>
          </p:cNvPr>
          <p:cNvSpPr>
            <a:spLocks noGrp="1"/>
          </p:cNvSpPr>
          <p:nvPr>
            <p:ph type="sldNum" sz="quarter" idx="3"/>
          </p:nvPr>
        </p:nvSpPr>
        <p:spPr/>
        <p:txBody>
          <a:bodyPr/>
          <a:lstStyle/>
          <a:p>
            <a:fld id="{7C5DB68A-9D44-4073-920F-D08D647C06A7}" type="slidenum">
              <a:rPr lang="en-US" smtClean="0"/>
              <a:t>91</a:t>
            </a:fld>
            <a:endParaRPr lang="en-US" dirty="0"/>
          </a:p>
        </p:txBody>
      </p:sp>
    </p:spTree>
    <p:extLst>
      <p:ext uri="{BB962C8B-B14F-4D97-AF65-F5344CB8AC3E}">
        <p14:creationId xmlns:p14="http://schemas.microsoft.com/office/powerpoint/2010/main" val="88199587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2044930">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44930">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044930">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044930">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044930">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044930">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044930">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044930">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044930">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044930">
                                            <p:txEl>
                                              <p:pRg st="9" end="9"/>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044930">
                                            <p:txEl>
                                              <p:pRg st="10" end="10"/>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044930">
                                            <p:txEl>
                                              <p:pRg st="11" end="11"/>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044930">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4930" grpId="0" build="p"/>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7E712C-68FB-4567-AFD5-3CD214692EFB}"/>
              </a:ext>
            </a:extLst>
          </p:cNvPr>
          <p:cNvSpPr>
            <a:spLocks noGrp="1"/>
          </p:cNvSpPr>
          <p:nvPr>
            <p:ph type="title"/>
          </p:nvPr>
        </p:nvSpPr>
        <p:spPr/>
        <p:txBody>
          <a:bodyPr/>
          <a:lstStyle/>
          <a:p>
            <a:r>
              <a:rPr lang="en-US" dirty="0"/>
              <a:t>Deflated soccer balls are not round</a:t>
            </a:r>
          </a:p>
        </p:txBody>
      </p:sp>
      <p:sp>
        <p:nvSpPr>
          <p:cNvPr id="3" name="Content Placeholder 2">
            <a:extLst>
              <a:ext uri="{FF2B5EF4-FFF2-40B4-BE49-F238E27FC236}">
                <a16:creationId xmlns:a16="http://schemas.microsoft.com/office/drawing/2014/main" id="{039278F4-00A6-486B-B7D6-1E18051AD154}"/>
              </a:ext>
            </a:extLst>
          </p:cNvPr>
          <p:cNvSpPr>
            <a:spLocks noGrp="1"/>
          </p:cNvSpPr>
          <p:nvPr>
            <p:ph idx="1"/>
          </p:nvPr>
        </p:nvSpPr>
        <p:spPr/>
        <p:txBody>
          <a:bodyPr/>
          <a:lstStyle/>
          <a:p>
            <a:pPr>
              <a:buFont typeface="Arial" panose="020B0604020202020204" pitchFamily="34" charset="0"/>
              <a:buChar char="•"/>
            </a:pPr>
            <a:r>
              <a:rPr lang="en-US" dirty="0"/>
              <a:t>No problem for </a:t>
            </a:r>
            <a:r>
              <a:rPr lang="en-US" dirty="0" err="1"/>
              <a:t>fantologists</a:t>
            </a:r>
            <a:r>
              <a:rPr lang="en-US" dirty="0"/>
              <a:t>:</a:t>
            </a:r>
          </a:p>
          <a:p>
            <a:pPr lvl="1">
              <a:buFont typeface="Arial" panose="020B0604020202020204" pitchFamily="34" charset="0"/>
              <a:buChar char="•"/>
            </a:pPr>
            <a:r>
              <a:rPr lang="nl-BE" altLang="en-US" dirty="0"/>
              <a:t>(</a:t>
            </a:r>
            <a:r>
              <a:rPr lang="nl-BE" altLang="en-US" dirty="0">
                <a:solidFill>
                  <a:srgbClr val="92D050"/>
                </a:solidFill>
              </a:rPr>
              <a:t>forall</a:t>
            </a:r>
            <a:r>
              <a:rPr lang="nl-BE" altLang="en-US" dirty="0"/>
              <a:t> (</a:t>
            </a:r>
            <a:r>
              <a:rPr lang="nl-BE" altLang="en-US" dirty="0">
                <a:solidFill>
                  <a:srgbClr val="FFC000"/>
                </a:solidFill>
              </a:rPr>
              <a:t>x</a:t>
            </a:r>
            <a:r>
              <a:rPr lang="nl-BE" altLang="en-US" dirty="0"/>
              <a:t>) (if (</a:t>
            </a:r>
            <a:r>
              <a:rPr lang="nl-BE" altLang="en-US" dirty="0">
                <a:solidFill>
                  <a:srgbClr val="FFFF00"/>
                </a:solidFill>
              </a:rPr>
              <a:t>deflated-soccer-ball</a:t>
            </a:r>
            <a:r>
              <a:rPr lang="nl-BE" altLang="en-US" dirty="0"/>
              <a:t> </a:t>
            </a:r>
            <a:r>
              <a:rPr lang="nl-BE" altLang="en-US" i="1" dirty="0">
                <a:solidFill>
                  <a:srgbClr val="FFC000"/>
                </a:solidFill>
              </a:rPr>
              <a:t>x</a:t>
            </a:r>
            <a:r>
              <a:rPr lang="nl-BE" altLang="en-US" dirty="0"/>
              <a:t>) </a:t>
            </a:r>
          </a:p>
          <a:p>
            <a:pPr marL="457200" lvl="1" indent="0">
              <a:buNone/>
            </a:pPr>
            <a:r>
              <a:rPr lang="nl-BE" altLang="en-US" dirty="0"/>
              <a:t>		        (</a:t>
            </a:r>
            <a:r>
              <a:rPr lang="nl-BE" altLang="en-US" dirty="0">
                <a:solidFill>
                  <a:srgbClr val="FFFF00"/>
                </a:solidFill>
              </a:rPr>
              <a:t>not-round</a:t>
            </a:r>
            <a:r>
              <a:rPr lang="nl-BE" altLang="en-US" dirty="0"/>
              <a:t> </a:t>
            </a:r>
            <a:r>
              <a:rPr lang="nl-BE" altLang="en-US" i="1" dirty="0">
                <a:solidFill>
                  <a:srgbClr val="FFC000"/>
                </a:solidFill>
              </a:rPr>
              <a:t>x</a:t>
            </a:r>
            <a:r>
              <a:rPr lang="nl-BE" altLang="en-US" dirty="0"/>
              <a:t>)))</a:t>
            </a:r>
          </a:p>
          <a:p>
            <a:pPr>
              <a:buFont typeface="Arial" panose="020B0604020202020204" pitchFamily="34" charset="0"/>
              <a:buChar char="•"/>
            </a:pPr>
            <a:r>
              <a:rPr lang="nl-BE" dirty="0"/>
              <a:t>For realism-based ontologists:</a:t>
            </a:r>
          </a:p>
          <a:p>
            <a:pPr lvl="1">
              <a:buFont typeface="Arial" panose="020B0604020202020204" pitchFamily="34" charset="0"/>
              <a:buChar char="•"/>
            </a:pPr>
            <a:r>
              <a:rPr lang="en-US" dirty="0"/>
              <a:t>One should not cram everything</a:t>
            </a:r>
          </a:p>
          <a:p>
            <a:pPr marL="457200" lvl="1" indent="0">
              <a:buNone/>
            </a:pPr>
            <a:r>
              <a:rPr lang="en-US" dirty="0"/>
              <a:t>	together in a predicate</a:t>
            </a:r>
          </a:p>
          <a:p>
            <a:pPr lvl="1">
              <a:buFont typeface="Arial" panose="020B0604020202020204" pitchFamily="34" charset="0"/>
              <a:buChar char="•"/>
            </a:pPr>
            <a:r>
              <a:rPr lang="en-US" dirty="0"/>
              <a:t>Explicit time-indexing draws attention to issues of generalization</a:t>
            </a:r>
          </a:p>
          <a:p>
            <a:pPr lvl="1">
              <a:buFont typeface="Arial" panose="020B0604020202020204" pitchFamily="34" charset="0"/>
              <a:buChar char="•"/>
            </a:pPr>
            <a:r>
              <a:rPr lang="en-US" dirty="0"/>
              <a:t>…</a:t>
            </a:r>
          </a:p>
          <a:p>
            <a:pPr>
              <a:buFont typeface="Arial" panose="020B0604020202020204" pitchFamily="34" charset="0"/>
              <a:buChar char="•"/>
            </a:pPr>
            <a:r>
              <a:rPr lang="en-US" dirty="0"/>
              <a:t>Trying to adhere to realism-based principles requires thinking beyond merely applying logic.</a:t>
            </a:r>
          </a:p>
        </p:txBody>
      </p:sp>
      <p:sp>
        <p:nvSpPr>
          <p:cNvPr id="4" name="Slide Number Placeholder 3">
            <a:extLst>
              <a:ext uri="{FF2B5EF4-FFF2-40B4-BE49-F238E27FC236}">
                <a16:creationId xmlns:a16="http://schemas.microsoft.com/office/drawing/2014/main" id="{C504DAC0-70B6-483E-AA73-490507409FCC}"/>
              </a:ext>
            </a:extLst>
          </p:cNvPr>
          <p:cNvSpPr>
            <a:spLocks noGrp="1"/>
          </p:cNvSpPr>
          <p:nvPr>
            <p:ph type="sldNum" sz="quarter" idx="3"/>
          </p:nvPr>
        </p:nvSpPr>
        <p:spPr/>
        <p:txBody>
          <a:bodyPr/>
          <a:lstStyle/>
          <a:p>
            <a:fld id="{7C5DB68A-9D44-4073-920F-D08D647C06A7}" type="slidenum">
              <a:rPr lang="en-US" smtClean="0"/>
              <a:t>92</a:t>
            </a:fld>
            <a:endParaRPr lang="en-US" dirty="0"/>
          </a:p>
        </p:txBody>
      </p:sp>
      <p:pic>
        <p:nvPicPr>
          <p:cNvPr id="5" name="Picture 4">
            <a:extLst>
              <a:ext uri="{FF2B5EF4-FFF2-40B4-BE49-F238E27FC236}">
                <a16:creationId xmlns:a16="http://schemas.microsoft.com/office/drawing/2014/main" id="{6C268C42-0AC6-4513-A5E3-1EA9FA96FB4E}"/>
              </a:ext>
            </a:extLst>
          </p:cNvPr>
          <p:cNvPicPr>
            <a:picLocks noChangeAspect="1"/>
          </p:cNvPicPr>
          <p:nvPr/>
        </p:nvPicPr>
        <p:blipFill>
          <a:blip r:embed="rId2"/>
          <a:stretch>
            <a:fillRect/>
          </a:stretch>
        </p:blipFill>
        <p:spPr>
          <a:xfrm>
            <a:off x="6370087" y="1676400"/>
            <a:ext cx="2545313" cy="1752599"/>
          </a:xfrm>
          <a:prstGeom prst="rect">
            <a:avLst/>
          </a:prstGeom>
        </p:spPr>
      </p:pic>
      <p:sp>
        <p:nvSpPr>
          <p:cNvPr id="6" name="Rectangle 5">
            <a:extLst>
              <a:ext uri="{FF2B5EF4-FFF2-40B4-BE49-F238E27FC236}">
                <a16:creationId xmlns:a16="http://schemas.microsoft.com/office/drawing/2014/main" id="{4CDF6ACD-E823-4E83-96D7-5A523C35C738}"/>
              </a:ext>
            </a:extLst>
          </p:cNvPr>
          <p:cNvSpPr/>
          <p:nvPr/>
        </p:nvSpPr>
        <p:spPr>
          <a:xfrm>
            <a:off x="6370087" y="3387254"/>
            <a:ext cx="2545314" cy="523220"/>
          </a:xfrm>
          <a:prstGeom prst="rect">
            <a:avLst/>
          </a:prstGeom>
        </p:spPr>
        <p:txBody>
          <a:bodyPr wrap="square">
            <a:spAutoFit/>
          </a:bodyPr>
          <a:lstStyle/>
          <a:p>
            <a:r>
              <a:rPr lang="en-US" sz="1400" b="0" dirty="0">
                <a:solidFill>
                  <a:schemeClr val="bg1"/>
                </a:solidFill>
                <a:hlinkClick r:id="rId3"/>
              </a:rPr>
              <a:t>https://soccerlifestyle.com/how-to-deflate-a-soccer-ball/</a:t>
            </a:r>
            <a:r>
              <a:rPr lang="en-US" sz="1400" b="0" dirty="0">
                <a:solidFill>
                  <a:schemeClr val="bg1"/>
                </a:solidFill>
              </a:rPr>
              <a:t> </a:t>
            </a:r>
          </a:p>
        </p:txBody>
      </p:sp>
    </p:spTree>
    <p:extLst>
      <p:ext uri="{BB962C8B-B14F-4D97-AF65-F5344CB8AC3E}">
        <p14:creationId xmlns:p14="http://schemas.microsoft.com/office/powerpoint/2010/main" val="327762809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FB47AD-A795-433E-8F3F-4223744BC5A4}"/>
              </a:ext>
            </a:extLst>
          </p:cNvPr>
          <p:cNvSpPr>
            <a:spLocks noGrp="1"/>
          </p:cNvSpPr>
          <p:nvPr>
            <p:ph type="title"/>
          </p:nvPr>
        </p:nvSpPr>
        <p:spPr/>
        <p:txBody>
          <a:bodyPr/>
          <a:lstStyle/>
          <a:p>
            <a:r>
              <a:rPr lang="en-US" dirty="0"/>
              <a:t>Ontology development using FOL</a:t>
            </a:r>
          </a:p>
        </p:txBody>
      </p:sp>
      <p:sp>
        <p:nvSpPr>
          <p:cNvPr id="3" name="Content Placeholder 2">
            <a:extLst>
              <a:ext uri="{FF2B5EF4-FFF2-40B4-BE49-F238E27FC236}">
                <a16:creationId xmlns:a16="http://schemas.microsoft.com/office/drawing/2014/main" id="{C7E9AB5B-407B-4966-A34C-4E896AECD474}"/>
              </a:ext>
            </a:extLst>
          </p:cNvPr>
          <p:cNvSpPr>
            <a:spLocks noGrp="1"/>
          </p:cNvSpPr>
          <p:nvPr>
            <p:ph idx="1"/>
          </p:nvPr>
        </p:nvSpPr>
        <p:spPr/>
        <p:txBody>
          <a:bodyPr/>
          <a:lstStyle/>
          <a:p>
            <a:endParaRPr lang="en-US" dirty="0"/>
          </a:p>
          <a:p>
            <a:endParaRPr lang="en-US" dirty="0"/>
          </a:p>
          <a:p>
            <a:r>
              <a:rPr lang="en-US" dirty="0"/>
              <a:t>See: </a:t>
            </a:r>
            <a:r>
              <a:rPr lang="en-US" dirty="0">
                <a:hlinkClick r:id="rId2"/>
              </a:rPr>
              <a:t>https://www.youtube.com/watch?v=75l7N3Vg0Fs</a:t>
            </a:r>
            <a:r>
              <a:rPr lang="en-US" dirty="0"/>
              <a:t> </a:t>
            </a:r>
          </a:p>
          <a:p>
            <a:endParaRPr lang="en-US" dirty="0"/>
          </a:p>
          <a:p>
            <a:endParaRPr lang="en-US" dirty="0"/>
          </a:p>
        </p:txBody>
      </p:sp>
    </p:spTree>
    <p:extLst>
      <p:ext uri="{BB962C8B-B14F-4D97-AF65-F5344CB8AC3E}">
        <p14:creationId xmlns:p14="http://schemas.microsoft.com/office/powerpoint/2010/main" val="1693905932"/>
      </p:ext>
    </p:extLst>
  </p:cSld>
  <p:clrMapOvr>
    <a:masterClrMapping/>
  </p:clrMapOvr>
</p:sld>
</file>

<file path=ppt/theme/theme1.xml><?xml version="1.0" encoding="utf-8"?>
<a:theme xmlns:a="http://schemas.openxmlformats.org/drawingml/2006/main" name="Office Theme">
  <a:themeElements>
    <a:clrScheme name="Custom 16">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FFFF00"/>
      </a:hlink>
      <a:folHlink>
        <a:srgbClr val="FFFF00"/>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122"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122" charset="0"/>
          </a:defRPr>
        </a:defPPr>
      </a:lstStyle>
    </a:lnDef>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13559</TotalTime>
  <Words>6778</Words>
  <Application>Microsoft Office PowerPoint</Application>
  <PresentationFormat>On-screen Show (4:3)</PresentationFormat>
  <Paragraphs>780</Paragraphs>
  <Slides>93</Slides>
  <Notes>3</Notes>
  <HiddenSlides>2</HiddenSlides>
  <MMClips>0</MMClips>
  <ScaleCrop>false</ScaleCrop>
  <HeadingPairs>
    <vt:vector size="8" baseType="variant">
      <vt:variant>
        <vt:lpstr>Fonts Used</vt:lpstr>
      </vt:variant>
      <vt:variant>
        <vt:i4>16</vt:i4>
      </vt:variant>
      <vt:variant>
        <vt:lpstr>Theme</vt:lpstr>
      </vt:variant>
      <vt:variant>
        <vt:i4>1</vt:i4>
      </vt:variant>
      <vt:variant>
        <vt:lpstr>Embedded OLE Servers</vt:lpstr>
      </vt:variant>
      <vt:variant>
        <vt:i4>2</vt:i4>
      </vt:variant>
      <vt:variant>
        <vt:lpstr>Slide Titles</vt:lpstr>
      </vt:variant>
      <vt:variant>
        <vt:i4>93</vt:i4>
      </vt:variant>
    </vt:vector>
  </HeadingPairs>
  <TitlesOfParts>
    <vt:vector size="112" baseType="lpstr">
      <vt:lpstr>Batang</vt:lpstr>
      <vt:lpstr>Arial</vt:lpstr>
      <vt:lpstr>Calibri</vt:lpstr>
      <vt:lpstr>Consolas</vt:lpstr>
      <vt:lpstr>Courier New</vt:lpstr>
      <vt:lpstr>ElsevierGulliver</vt:lpstr>
      <vt:lpstr>Georgia</vt:lpstr>
      <vt:lpstr>Lucida Grande</vt:lpstr>
      <vt:lpstr>Nexus Sans Pro</vt:lpstr>
      <vt:lpstr>Segoe UI</vt:lpstr>
      <vt:lpstr>Source Sans Pro</vt:lpstr>
      <vt:lpstr>Symbol</vt:lpstr>
      <vt:lpstr>Times</vt:lpstr>
      <vt:lpstr>Times New Roman</vt:lpstr>
      <vt:lpstr>Trebuchet MS</vt:lpstr>
      <vt:lpstr>Verdana</vt:lpstr>
      <vt:lpstr>Office Theme</vt:lpstr>
      <vt:lpstr>Worksheet</vt:lpstr>
      <vt:lpstr>Photo Editor-foto</vt:lpstr>
      <vt:lpstr>BMI508 – Fall 2026 Introduction to Biomedical Ontology  Class 3 – Sept 9, 2026 Logics for ontology development and axiomatization   </vt:lpstr>
      <vt:lpstr>Assignment A2</vt:lpstr>
      <vt:lpstr>The many faces of ‘BFO’</vt:lpstr>
      <vt:lpstr>Ontology, principles,  and  language</vt:lpstr>
      <vt:lpstr>BFO framework</vt:lpstr>
      <vt:lpstr>Basic BFO building blocks (1)</vt:lpstr>
      <vt:lpstr>Basic BFO building blocks (2)</vt:lpstr>
      <vt:lpstr>Term examples (1)</vt:lpstr>
      <vt:lpstr>Term examples (2)</vt:lpstr>
      <vt:lpstr>Relational expression examples (1)</vt:lpstr>
      <vt:lpstr>Relational expression examples (2)</vt:lpstr>
      <vt:lpstr>Avoid primitives !!!</vt:lpstr>
      <vt:lpstr>Axioms</vt:lpstr>
      <vt:lpstr>Axioms versus theorems</vt:lpstr>
      <vt:lpstr>Axioms – Definitions – Elucidations</vt:lpstr>
      <vt:lpstr>Axioms about continuants</vt:lpstr>
      <vt:lpstr>Continuant-part axioms</vt:lpstr>
      <vt:lpstr>E.g. weak supplementation</vt:lpstr>
      <vt:lpstr>Some Axioms between different entity types</vt:lpstr>
      <vt:lpstr>Axioms are better expressed in a formal language</vt:lpstr>
      <vt:lpstr>Formal Language</vt:lpstr>
      <vt:lpstr>Some JSON formation rules and symbols</vt:lpstr>
      <vt:lpstr>JSON data example</vt:lpstr>
      <vt:lpstr>JSON data example</vt:lpstr>
      <vt:lpstr>People and GenAI use intuitive semantics</vt:lpstr>
      <vt:lpstr>Gemini output in SQL (1)</vt:lpstr>
      <vt:lpstr>Gemini output in SQL (2)</vt:lpstr>
      <vt:lpstr>Gemini output in SQL (3)</vt:lpstr>
      <vt:lpstr>Continued prompt: render as tables</vt:lpstr>
      <vt:lpstr>Formal semantics of a language</vt:lpstr>
      <vt:lpstr>Logic(s)</vt:lpstr>
      <vt:lpstr>What is ‘a logic’</vt:lpstr>
      <vt:lpstr>Propositional Logic (PL) essentials</vt:lpstr>
      <vt:lpstr>Language and semantics of PL</vt:lpstr>
      <vt:lpstr>PL’s Deductive system:  truth tables</vt:lpstr>
      <vt:lpstr>Some PL laws</vt:lpstr>
      <vt:lpstr>Exercise</vt:lpstr>
      <vt:lpstr>Translate sentences into PL</vt:lpstr>
      <vt:lpstr>Method 1: Determine with tables</vt:lpstr>
      <vt:lpstr>Method 2: Determine using laws</vt:lpstr>
      <vt:lpstr>Another exercise</vt:lpstr>
      <vt:lpstr>What about this one?</vt:lpstr>
      <vt:lpstr>First Order Logics (FOL) (Predicate Logic)</vt:lpstr>
      <vt:lpstr>First-order logic</vt:lpstr>
      <vt:lpstr>First-Order Logic (FOL) - Syntax</vt:lpstr>
      <vt:lpstr>First-Order Logic (FOL) - Syntax…</vt:lpstr>
      <vt:lpstr>Truth values of quantifiers</vt:lpstr>
      <vt:lpstr>Some equivalences</vt:lpstr>
      <vt:lpstr>Flexibility in predicate formation</vt:lpstr>
      <vt:lpstr>Be careful with quantifiers</vt:lpstr>
      <vt:lpstr>Be aware of ambiguities in language</vt:lpstr>
      <vt:lpstr>Description Logics</vt:lpstr>
      <vt:lpstr>Description Logic(s)</vt:lpstr>
      <vt:lpstr>Relations between some logics</vt:lpstr>
      <vt:lpstr>Description Logic(s)</vt:lpstr>
      <vt:lpstr>DL constructors</vt:lpstr>
      <vt:lpstr>Role restrictions</vt:lpstr>
      <vt:lpstr>An example: Snomed CT</vt:lpstr>
      <vt:lpstr>Snomed’s DL is EL++ (1)</vt:lpstr>
      <vt:lpstr>Snomed’s DL is EL++ (2)</vt:lpstr>
      <vt:lpstr>PowerPoint Presentation</vt:lpstr>
      <vt:lpstr>PowerPoint Presentation</vt:lpstr>
      <vt:lpstr>PowerPoint Presentation</vt:lpstr>
      <vt:lpstr>PowerPoint Presentation</vt:lpstr>
      <vt:lpstr>PowerPoint Presentation</vt:lpstr>
      <vt:lpstr>SubClassOf hierarchies = concept inclusion!</vt:lpstr>
      <vt:lpstr>PowerPoint Presentation</vt:lpstr>
      <vt:lpstr>PowerPoint Presentation</vt:lpstr>
      <vt:lpstr>Characteristics of OWL-based DLs</vt:lpstr>
      <vt:lpstr>A ‘must’ read</vt:lpstr>
      <vt:lpstr>Say no more …</vt:lpstr>
      <vt:lpstr>Common Logic (barely scratching the surface)</vt:lpstr>
      <vt:lpstr>Common Logic (CL)</vt:lpstr>
      <vt:lpstr>CLIF ISO Standard</vt:lpstr>
      <vt:lpstr>CLIF</vt:lpstr>
      <vt:lpstr>CL dialects</vt:lpstr>
      <vt:lpstr>Gentle introduction to BFO’s axiomatization using CLIF</vt:lpstr>
      <vt:lpstr>BFO2020-CLIF</vt:lpstr>
      <vt:lpstr>BFO2020 axiomatization in CLIF</vt:lpstr>
      <vt:lpstr>‘BFO2020-style’ CLIF template</vt:lpstr>
      <vt:lpstr>RUs of BFO-style CLIF axioms with color conventions (for my lecture slides)</vt:lpstr>
      <vt:lpstr>Atomic sentence (aka predication) </vt:lpstr>
      <vt:lpstr>Quantified atomic sentences</vt:lpstr>
      <vt:lpstr>Complex sentences</vt:lpstr>
      <vt:lpstr>Backus-Naur-Form of BFO-CLIF axioms</vt:lpstr>
      <vt:lpstr>‘Particulars exist at some time’</vt:lpstr>
      <vt:lpstr>‘Particulars exist at some time’</vt:lpstr>
      <vt:lpstr>Individual universals are in the domain of discourse, but not ‘universal’ !!!</vt:lpstr>
      <vt:lpstr>‘Particulars exist at some time’</vt:lpstr>
      <vt:lpstr>However!</vt:lpstr>
      <vt:lpstr>‘Realism-based’ predicates</vt:lpstr>
      <vt:lpstr>Deflated soccer balls are not round</vt:lpstr>
      <vt:lpstr>Ontology development using FOL</vt:lpstr>
    </vt:vector>
  </TitlesOfParts>
  <Company>SUNY at Buffalo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Creative/News Services</dc:creator>
  <cp:lastModifiedBy>Werner Ceusters</cp:lastModifiedBy>
  <cp:revision>578</cp:revision>
  <dcterms:created xsi:type="dcterms:W3CDTF">2011-06-07T20:07:59Z</dcterms:created>
  <dcterms:modified xsi:type="dcterms:W3CDTF">2026-09-09T18:04:52Z</dcterms:modified>
</cp:coreProperties>
</file>